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324" r:id="rId4"/>
    <p:sldId id="306" r:id="rId5"/>
    <p:sldId id="286" r:id="rId6"/>
    <p:sldId id="271" r:id="rId7"/>
    <p:sldId id="300" r:id="rId8"/>
    <p:sldId id="325" r:id="rId9"/>
    <p:sldId id="281" r:id="rId10"/>
    <p:sldId id="327" r:id="rId11"/>
    <p:sldId id="329" r:id="rId12"/>
    <p:sldId id="310" r:id="rId13"/>
    <p:sldId id="311" r:id="rId14"/>
    <p:sldId id="318" r:id="rId15"/>
    <p:sldId id="331" r:id="rId16"/>
    <p:sldId id="332" r:id="rId17"/>
    <p:sldId id="330" r:id="rId18"/>
    <p:sldId id="317" r:id="rId19"/>
    <p:sldId id="333" r:id="rId20"/>
    <p:sldId id="319" r:id="rId21"/>
    <p:sldId id="321" r:id="rId22"/>
    <p:sldId id="322" r:id="rId23"/>
    <p:sldId id="316" r:id="rId24"/>
    <p:sldId id="323" r:id="rId25"/>
    <p:sldId id="295" r:id="rId26"/>
  </p:sldIdLst>
  <p:sldSz cx="9144000" cy="6858000" type="screen4x3"/>
  <p:notesSz cx="9312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9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38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402" y="-96"/>
      </p:cViewPr>
      <p:guideLst>
        <p:guide orient="horz" pos="2160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5319" cy="342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802" y="1"/>
            <a:ext cx="4035319" cy="342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3251D-C433-4177-9A99-C690D363E95C}" type="datetimeFigureOut">
              <a:rPr lang="en-US" smtClean="0"/>
              <a:pPr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341"/>
            <a:ext cx="4035319" cy="342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802" y="6514341"/>
            <a:ext cx="4035319" cy="342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70FE9-6E56-49DF-A2E7-840CA9241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4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2" y="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56BA4-9A6A-41E9-9510-20C70ACD42E9}" type="datetimeFigureOut">
              <a:rPr lang="en-US" smtClean="0"/>
              <a:pPr/>
              <a:t>10/20/2014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257550"/>
            <a:ext cx="74498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2" y="6513910"/>
            <a:ext cx="403531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F0685-4AD0-412F-9DEE-C752ACE300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3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8158"/>
            <a:ext cx="2895600" cy="365125"/>
          </a:xfrm>
        </p:spPr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  <p:pic>
        <p:nvPicPr>
          <p:cNvPr id="9" name="Picture 2" descr="Saturn Systems named to the Inc. 50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3" y="6033890"/>
            <a:ext cx="645652" cy="4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818dfaa6-c233-4020-b42f-8b52ec0e2ec5" descr="5303AC3E-7D37-4EAF-9703-DF042A129B4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3" y="6063449"/>
            <a:ext cx="1112764" cy="44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33" y="914400"/>
            <a:ext cx="8011297" cy="724936"/>
          </a:xfrm>
        </p:spPr>
        <p:txBody>
          <a:bodyPr>
            <a:normAutofit/>
          </a:bodyPr>
          <a:lstStyle>
            <a:lvl1pPr algn="l">
              <a:defRPr sz="4000" u="sng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56" y="1792727"/>
            <a:ext cx="7772399" cy="409141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9920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www.saturnsys.com</a:t>
            </a:r>
            <a:endParaRPr lang="en-US" dirty="0"/>
          </a:p>
        </p:txBody>
      </p:sp>
      <p:pic>
        <p:nvPicPr>
          <p:cNvPr id="6" name="818dfaa6-c233-4020-b42f-8b52ec0e2ec5" descr="5303AC3E-7D37-4EAF-9703-DF042A129B4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3" y="6063449"/>
            <a:ext cx="1112764" cy="44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aturn Systems named to the Inc. 50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3" y="6033890"/>
            <a:ext cx="645652" cy="4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99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www.saturnsys.com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2732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www.saturnsys.com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8227" y="3276600"/>
            <a:ext cx="64008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Keith Erickson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October 23, 2014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ECE 1001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7" descr="ssi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464" y="2162311"/>
            <a:ext cx="5814777" cy="101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Writing Proposals and Estimates</a:t>
            </a:r>
          </a:p>
          <a:p>
            <a:r>
              <a:rPr lang="en-US" dirty="0"/>
              <a:t>Writing Functional Specifications</a:t>
            </a:r>
          </a:p>
          <a:p>
            <a:r>
              <a:rPr lang="en-US" dirty="0"/>
              <a:t>System Architecture &amp; Design</a:t>
            </a:r>
          </a:p>
          <a:p>
            <a:r>
              <a:rPr lang="en-US" dirty="0"/>
              <a:t>Software Development</a:t>
            </a:r>
          </a:p>
          <a:p>
            <a:pPr lvl="1"/>
            <a:r>
              <a:rPr lang="en-US" dirty="0"/>
              <a:t>Device control &amp; protocols, web applications, desktop applications, database design and programming</a:t>
            </a:r>
          </a:p>
          <a:p>
            <a:r>
              <a:rPr lang="en-US" dirty="0"/>
              <a:t>Unit (developmental) testing</a:t>
            </a:r>
          </a:p>
          <a:p>
            <a:r>
              <a:rPr lang="en-US" dirty="0"/>
              <a:t>System-wide (beta) testing</a:t>
            </a:r>
          </a:p>
          <a:p>
            <a:r>
              <a:rPr lang="en-US" dirty="0"/>
              <a:t>Deployment and integration</a:t>
            </a:r>
          </a:p>
          <a:p>
            <a:r>
              <a:rPr lang="en-US" dirty="0"/>
              <a:t>Ongoing support and maintenance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&amp;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Portal for internal and customer communications (</a:t>
            </a:r>
            <a:r>
              <a:rPr lang="en-US" dirty="0" smtClean="0"/>
              <a:t>Basecamp, Jira)</a:t>
            </a:r>
            <a:endParaRPr lang="en-US" dirty="0"/>
          </a:p>
          <a:p>
            <a:pPr lvl="1"/>
            <a:r>
              <a:rPr lang="en-US" dirty="0"/>
              <a:t>Internal Project Checklist</a:t>
            </a:r>
          </a:p>
          <a:p>
            <a:pPr lvl="1"/>
            <a:r>
              <a:rPr lang="en-US" dirty="0"/>
              <a:t>Issue Tracking</a:t>
            </a:r>
          </a:p>
          <a:p>
            <a:pPr lvl="1"/>
            <a:r>
              <a:rPr lang="en-US" dirty="0"/>
              <a:t>Milestones</a:t>
            </a:r>
          </a:p>
          <a:p>
            <a:pPr lvl="1"/>
            <a:r>
              <a:rPr lang="en-US" dirty="0"/>
              <a:t>Published documents</a:t>
            </a:r>
          </a:p>
          <a:p>
            <a:r>
              <a:rPr lang="en-US" dirty="0"/>
              <a:t>Time Entry system for internal operations and customer invoices (BillQuick)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Project </a:t>
            </a:r>
            <a:r>
              <a:rPr lang="en-US" dirty="0" smtClean="0"/>
              <a:t>Based </a:t>
            </a:r>
            <a:r>
              <a:rPr lang="en-US" dirty="0"/>
              <a:t>C</a:t>
            </a:r>
            <a:r>
              <a:rPr lang="en-US" dirty="0" smtClean="0"/>
              <a:t>ontracts</a:t>
            </a:r>
            <a:endParaRPr lang="en-US" dirty="0"/>
          </a:p>
          <a:p>
            <a:pPr lvl="1"/>
            <a:r>
              <a:rPr lang="en-US" dirty="0"/>
              <a:t>Time &amp;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Starts with an Idea….Ends with an Application</a:t>
            </a:r>
            <a:endParaRPr lang="en-US" dirty="0"/>
          </a:p>
          <a:p>
            <a:r>
              <a:rPr lang="en-US" dirty="0" smtClean="0"/>
              <a:t>Staff Augmentation</a:t>
            </a:r>
          </a:p>
          <a:p>
            <a:pPr lvl="1"/>
            <a:r>
              <a:rPr lang="en-US" dirty="0" smtClean="0"/>
              <a:t>We plug into client’s existing Development Teams</a:t>
            </a:r>
          </a:p>
          <a:p>
            <a:r>
              <a:rPr lang="en-US" dirty="0"/>
              <a:t>Timekeeping procedures</a:t>
            </a:r>
          </a:p>
          <a:p>
            <a:pPr lvl="1"/>
            <a:r>
              <a:rPr lang="en-US" dirty="0"/>
              <a:t>We record all worked time in 15 minute increments, charge time to customer or Saturn administrative categories.</a:t>
            </a:r>
          </a:p>
          <a:p>
            <a:pPr lvl="1"/>
            <a:r>
              <a:rPr lang="en-US" dirty="0"/>
              <a:t>We invoice customer for all ‘billable’ time, including activity comments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Personnel</a:t>
            </a:r>
          </a:p>
          <a:p>
            <a:pPr lvl="1"/>
            <a:r>
              <a:rPr lang="en-US" dirty="0"/>
              <a:t>Direct Labor (billable staff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Benefits (Health, Dental, Vacation, Perks)</a:t>
            </a:r>
            <a:endParaRPr lang="en-US" dirty="0"/>
          </a:p>
          <a:p>
            <a:pPr lvl="1"/>
            <a:r>
              <a:rPr lang="en-US" dirty="0"/>
              <a:t>Management and administrative</a:t>
            </a:r>
          </a:p>
          <a:p>
            <a:pPr lvl="1"/>
            <a:r>
              <a:rPr lang="en-US" dirty="0"/>
              <a:t>Non-billable (i.e. “bench”)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Cultural activities</a:t>
            </a:r>
            <a:endParaRPr lang="en-US" dirty="0"/>
          </a:p>
          <a:p>
            <a:r>
              <a:rPr lang="en-US" dirty="0"/>
              <a:t>Sales &amp; Marketing</a:t>
            </a:r>
          </a:p>
          <a:p>
            <a:pPr lvl="1"/>
            <a:r>
              <a:rPr lang="en-US" dirty="0" smtClean="0"/>
              <a:t>Billboards, Public Radio, Google Adwords</a:t>
            </a:r>
            <a:endParaRPr lang="en-US" dirty="0"/>
          </a:p>
          <a:p>
            <a:r>
              <a:rPr lang="en-US" dirty="0" smtClean="0"/>
              <a:t>Recruiting</a:t>
            </a:r>
            <a:endParaRPr lang="en-US" dirty="0"/>
          </a:p>
          <a:p>
            <a:pPr lvl="1"/>
            <a:r>
              <a:rPr lang="en-US" dirty="0"/>
              <a:t>CareerBuilder, newspapers, recruiters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Computers, hardware, network systems</a:t>
            </a:r>
          </a:p>
          <a:p>
            <a:pPr lvl="1"/>
            <a:r>
              <a:rPr lang="en-US" dirty="0" smtClean="0"/>
              <a:t>Office furniture</a:t>
            </a:r>
          </a:p>
          <a:p>
            <a:pPr lvl="1"/>
            <a:r>
              <a:rPr lang="en-US" dirty="0" smtClean="0"/>
              <a:t>Rent</a:t>
            </a:r>
          </a:p>
          <a:p>
            <a:r>
              <a:rPr lang="en-US" dirty="0" smtClean="0"/>
              <a:t>Taxes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/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Multiple Marketing Channels – New Customers</a:t>
            </a:r>
          </a:p>
          <a:p>
            <a:pPr lvl="1"/>
            <a:r>
              <a:rPr lang="en-US" dirty="0" smtClean="0"/>
              <a:t>Minnesota Public Radio</a:t>
            </a:r>
          </a:p>
          <a:p>
            <a:pPr lvl="1"/>
            <a:r>
              <a:rPr lang="en-US" dirty="0" smtClean="0"/>
              <a:t>Freeway Billboards</a:t>
            </a:r>
          </a:p>
          <a:p>
            <a:pPr lvl="1"/>
            <a:r>
              <a:rPr lang="en-US" dirty="0" smtClean="0"/>
              <a:t>Organic Search</a:t>
            </a:r>
          </a:p>
          <a:p>
            <a:pPr lvl="1"/>
            <a:r>
              <a:rPr lang="en-US" dirty="0" smtClean="0"/>
              <a:t>Google Adwords</a:t>
            </a:r>
          </a:p>
          <a:p>
            <a:pPr lvl="1"/>
            <a:r>
              <a:rPr lang="en-US" dirty="0" smtClean="0"/>
              <a:t>Tradeshows</a:t>
            </a:r>
          </a:p>
          <a:p>
            <a:pPr lvl="1"/>
            <a:r>
              <a:rPr lang="en-US" dirty="0" smtClean="0"/>
              <a:t>Referrals</a:t>
            </a:r>
          </a:p>
          <a:p>
            <a:r>
              <a:rPr lang="en-US" dirty="0" smtClean="0"/>
              <a:t>Existing Customers</a:t>
            </a:r>
            <a:endParaRPr lang="en-US" dirty="0"/>
          </a:p>
          <a:p>
            <a:pPr lvl="1"/>
            <a:r>
              <a:rPr lang="en-US" dirty="0" smtClean="0"/>
              <a:t>Familiarity with Quality Products, Processes</a:t>
            </a:r>
          </a:p>
          <a:p>
            <a:r>
              <a:rPr lang="en-US" dirty="0" smtClean="0"/>
              <a:t>Match Saturn Capabilities with Customer Needs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Agile/Waterfall/Mixed</a:t>
            </a:r>
          </a:p>
          <a:p>
            <a:pPr lvl="1"/>
            <a:r>
              <a:rPr lang="en-US" dirty="0" smtClean="0"/>
              <a:t>Adapted to Customer Needs &amp; Preferences</a:t>
            </a:r>
          </a:p>
          <a:p>
            <a:r>
              <a:rPr lang="en-US" dirty="0" smtClean="0"/>
              <a:t>Staff Augmentation or Full Project Team</a:t>
            </a:r>
          </a:p>
          <a:p>
            <a:pPr lvl="1"/>
            <a:r>
              <a:rPr lang="en-US" dirty="0" smtClean="0"/>
              <a:t>Architecture &amp; Design</a:t>
            </a:r>
          </a:p>
          <a:p>
            <a:pPr lvl="1"/>
            <a:r>
              <a:rPr lang="en-US" dirty="0" smtClean="0"/>
              <a:t>Coding</a:t>
            </a:r>
          </a:p>
          <a:p>
            <a:pPr lvl="1"/>
            <a:r>
              <a:rPr lang="en-US" dirty="0" smtClean="0"/>
              <a:t>Quality Assurance</a:t>
            </a:r>
          </a:p>
          <a:p>
            <a:pPr lvl="1"/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 Engineer </a:t>
            </a:r>
            <a:br>
              <a:rPr lang="en-US" dirty="0"/>
            </a:br>
            <a:r>
              <a:rPr lang="en-US" dirty="0"/>
              <a:t>Centric Approach</a:t>
            </a:r>
          </a:p>
          <a:p>
            <a:r>
              <a:rPr lang="en-US" dirty="0"/>
              <a:t>Cloud Based </a:t>
            </a:r>
            <a:br>
              <a:rPr lang="en-US" dirty="0"/>
            </a:br>
            <a:r>
              <a:rPr lang="en-US" dirty="0"/>
              <a:t>Project Portal</a:t>
            </a:r>
          </a:p>
          <a:p>
            <a:r>
              <a:rPr lang="en-US" dirty="0" smtClean="0"/>
              <a:t>Consistent Project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74" y="1869245"/>
            <a:ext cx="2973942" cy="3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3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project scope &amp; requirements.</a:t>
            </a:r>
          </a:p>
          <a:p>
            <a:r>
              <a:rPr lang="en-US" dirty="0"/>
              <a:t>Document system design, interfaces, test strategy.</a:t>
            </a:r>
          </a:p>
          <a:p>
            <a:r>
              <a:rPr lang="en-US" dirty="0"/>
              <a:t>Development and unit testing.</a:t>
            </a:r>
          </a:p>
          <a:p>
            <a:r>
              <a:rPr lang="en-US" dirty="0"/>
              <a:t>Beta deliverables and client testing.</a:t>
            </a:r>
          </a:p>
          <a:p>
            <a:r>
              <a:rPr lang="en-US" dirty="0"/>
              <a:t>System QA testing and integration.</a:t>
            </a:r>
          </a:p>
          <a:p>
            <a:r>
              <a:rPr lang="en-US" dirty="0"/>
              <a:t>Training &amp; ongoing support.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Development Process/Lifecycle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Agile Focused Approach</a:t>
            </a:r>
          </a:p>
          <a:p>
            <a:r>
              <a:rPr lang="en-US" dirty="0" smtClean="0"/>
              <a:t>Marketing/Sales</a:t>
            </a:r>
          </a:p>
          <a:p>
            <a:r>
              <a:rPr lang="en-US" dirty="0" smtClean="0"/>
              <a:t>Contracts</a:t>
            </a:r>
          </a:p>
          <a:p>
            <a:r>
              <a:rPr lang="en-US" dirty="0" smtClean="0"/>
              <a:t>Agile Project Plan</a:t>
            </a:r>
          </a:p>
          <a:p>
            <a:r>
              <a:rPr lang="en-US" dirty="0" smtClean="0"/>
              <a:t>Scoping/Specific Requirements</a:t>
            </a:r>
            <a:endParaRPr lang="en-US" dirty="0"/>
          </a:p>
          <a:p>
            <a:r>
              <a:rPr lang="en-US" dirty="0" smtClean="0"/>
              <a:t>Staffing</a:t>
            </a:r>
          </a:p>
          <a:p>
            <a:r>
              <a:rPr lang="en-US" dirty="0" smtClean="0"/>
              <a:t>Development / QA</a:t>
            </a:r>
          </a:p>
          <a:p>
            <a:r>
              <a:rPr lang="en-US" dirty="0" smtClean="0"/>
              <a:t>Deployment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Maintenance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 Independent Testing</a:t>
            </a:r>
          </a:p>
          <a:p>
            <a:pPr lvl="1"/>
            <a:r>
              <a:rPr lang="en-US" dirty="0" smtClean="0"/>
              <a:t>Black/White Box Functional Testing</a:t>
            </a:r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Formal Test Plans</a:t>
            </a:r>
          </a:p>
          <a:p>
            <a:pPr lvl="1"/>
            <a:r>
              <a:rPr lang="en-US" dirty="0" smtClean="0"/>
              <a:t>Test Case Creation Tools</a:t>
            </a:r>
          </a:p>
          <a:p>
            <a:pPr lvl="1"/>
            <a:r>
              <a:rPr lang="en-US" dirty="0" smtClean="0"/>
              <a:t>Formal Test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Company Background</a:t>
            </a:r>
          </a:p>
          <a:p>
            <a:r>
              <a:rPr lang="en-US" dirty="0"/>
              <a:t>Business Operations</a:t>
            </a:r>
          </a:p>
          <a:p>
            <a:r>
              <a:rPr lang="en-US" dirty="0"/>
              <a:t>Software &amp; Systems Engineering</a:t>
            </a:r>
          </a:p>
          <a:p>
            <a:r>
              <a:rPr lang="en-US" dirty="0" smtClean="0"/>
              <a:t>Future </a:t>
            </a:r>
            <a:r>
              <a:rPr lang="en-US" dirty="0"/>
              <a:t>Growth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Individuals and interactions </a:t>
            </a:r>
            <a:r>
              <a:rPr lang="en-US" dirty="0" smtClean="0"/>
              <a:t>-  team interactions like</a:t>
            </a:r>
            <a:r>
              <a:rPr lang="en-US" dirty="0"/>
              <a:t> </a:t>
            </a:r>
            <a:r>
              <a:rPr lang="en-US" dirty="0" smtClean="0"/>
              <a:t>co-location</a:t>
            </a:r>
            <a:r>
              <a:rPr lang="en-US" dirty="0"/>
              <a:t> </a:t>
            </a:r>
            <a:r>
              <a:rPr lang="en-US" dirty="0" smtClean="0"/>
              <a:t>and mentoring</a:t>
            </a:r>
            <a:r>
              <a:rPr lang="en-US" u="sng" dirty="0" smtClean="0"/>
              <a:t> </a:t>
            </a:r>
            <a:r>
              <a:rPr lang="en-US" dirty="0" smtClean="0"/>
              <a:t>are key.</a:t>
            </a:r>
            <a:endParaRPr lang="en-US" dirty="0"/>
          </a:p>
          <a:p>
            <a:r>
              <a:rPr lang="en-US" dirty="0"/>
              <a:t>Working software – </a:t>
            </a:r>
            <a:r>
              <a:rPr lang="en-US" dirty="0" smtClean="0"/>
              <a:t>builds confidence and provides a baseline for discussion.</a:t>
            </a:r>
            <a:endParaRPr lang="en-US" dirty="0"/>
          </a:p>
          <a:p>
            <a:r>
              <a:rPr lang="en-US" dirty="0"/>
              <a:t>Customer collaboration – requirements cannot be fully collected at the beginning of the software development cycle, therefore continuous customer or stakeholder involvement is very important.</a:t>
            </a:r>
          </a:p>
          <a:p>
            <a:r>
              <a:rPr lang="en-US" dirty="0"/>
              <a:t>Responding to change </a:t>
            </a:r>
            <a:r>
              <a:rPr lang="en-US" dirty="0" smtClean="0"/>
              <a:t>– quick </a:t>
            </a:r>
            <a:r>
              <a:rPr lang="en-US" dirty="0"/>
              <a:t>responses to change and continuous </a:t>
            </a:r>
            <a:r>
              <a:rPr lang="en-US" dirty="0" smtClean="0"/>
              <a:t>refinement.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Co-Location of Teams</a:t>
            </a:r>
          </a:p>
          <a:p>
            <a:r>
              <a:rPr lang="en-US" dirty="0" smtClean="0"/>
              <a:t>Mentoring of less experienced engineers</a:t>
            </a:r>
            <a:endParaRPr lang="en-US" dirty="0"/>
          </a:p>
          <a:p>
            <a:r>
              <a:rPr lang="en-US" dirty="0" smtClean="0"/>
              <a:t>Deployment of Sprint</a:t>
            </a:r>
          </a:p>
          <a:p>
            <a:pPr lvl="1"/>
            <a:r>
              <a:rPr lang="en-US" dirty="0" smtClean="0"/>
              <a:t>Test Servers / Environment</a:t>
            </a:r>
          </a:p>
          <a:p>
            <a:r>
              <a:rPr lang="en-US" dirty="0" smtClean="0"/>
              <a:t>QA Test Sprint</a:t>
            </a:r>
          </a:p>
          <a:p>
            <a:pPr lvl="1"/>
            <a:r>
              <a:rPr lang="en-US" dirty="0" smtClean="0"/>
              <a:t>Internal QA</a:t>
            </a:r>
          </a:p>
          <a:p>
            <a:pPr lvl="1"/>
            <a:r>
              <a:rPr lang="en-US" dirty="0" smtClean="0"/>
              <a:t>Client QA</a:t>
            </a:r>
          </a:p>
          <a:p>
            <a:r>
              <a:rPr lang="en-US" dirty="0" smtClean="0"/>
              <a:t>Rework (if necessary)</a:t>
            </a:r>
            <a:endParaRPr lang="en-US" dirty="0"/>
          </a:p>
          <a:p>
            <a:r>
              <a:rPr lang="en-US" dirty="0" smtClean="0"/>
              <a:t>Adjust Agile Project Plan if Necessary</a:t>
            </a:r>
            <a:endParaRPr lang="en-US" dirty="0"/>
          </a:p>
          <a:p>
            <a:r>
              <a:rPr lang="en-US" dirty="0" smtClean="0"/>
              <a:t>Tackle Next Sprint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Future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Companies Will Continue to Invest in Software Technologies to increase profit and gain competitive advantage</a:t>
            </a:r>
            <a:endParaRPr lang="en-US" dirty="0"/>
          </a:p>
          <a:p>
            <a:r>
              <a:rPr lang="en-US" dirty="0" smtClean="0"/>
              <a:t>We Expect Continued Rapid Growth</a:t>
            </a:r>
          </a:p>
          <a:p>
            <a:pPr lvl="1"/>
            <a:r>
              <a:rPr lang="en-US" dirty="0" smtClean="0"/>
              <a:t>Expand Marketing Budgets and Channels</a:t>
            </a:r>
          </a:p>
          <a:p>
            <a:pPr lvl="1"/>
            <a:r>
              <a:rPr lang="en-US" dirty="0" smtClean="0"/>
              <a:t>Expand and Refine Recruiting Channels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This Means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Very Bright Employment Outlook </a:t>
            </a:r>
            <a:endParaRPr lang="en-US" dirty="0"/>
          </a:p>
          <a:p>
            <a:pPr lvl="1"/>
            <a:r>
              <a:rPr lang="en-US" dirty="0" smtClean="0"/>
              <a:t>Companies will continue to invest in hardware and software technologies to reduce costs and increase profits</a:t>
            </a:r>
          </a:p>
          <a:p>
            <a:pPr lvl="1"/>
            <a:r>
              <a:rPr lang="en-US" dirty="0" smtClean="0"/>
              <a:t>Reduction in Overhead employees</a:t>
            </a:r>
            <a:endParaRPr lang="en-US" dirty="0"/>
          </a:p>
          <a:p>
            <a:r>
              <a:rPr lang="en-US" dirty="0" smtClean="0"/>
              <a:t>Engineers Will be Scarce and Coveted</a:t>
            </a:r>
          </a:p>
          <a:p>
            <a:pPr lvl="1"/>
            <a:r>
              <a:rPr lang="en-US" dirty="0" smtClean="0"/>
              <a:t>Very Challenging Degrees</a:t>
            </a:r>
          </a:p>
          <a:p>
            <a:pPr lvl="1"/>
            <a:r>
              <a:rPr lang="en-US" dirty="0" smtClean="0"/>
              <a:t>Many high school grads are not prepared for the challenge</a:t>
            </a:r>
            <a:endParaRPr lang="en-US" dirty="0"/>
          </a:p>
          <a:p>
            <a:r>
              <a:rPr lang="en-US" dirty="0" smtClean="0"/>
              <a:t>Offshore Competition has equalized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Commitment to Your Degree Program</a:t>
            </a:r>
          </a:p>
          <a:p>
            <a:pPr lvl="1"/>
            <a:r>
              <a:rPr lang="en-US" dirty="0" smtClean="0"/>
              <a:t>Study First.  Study Hard.  </a:t>
            </a:r>
          </a:p>
          <a:p>
            <a:pPr lvl="1"/>
            <a:r>
              <a:rPr lang="en-US" dirty="0" smtClean="0"/>
              <a:t>Those with the best record get the best jobs</a:t>
            </a:r>
            <a:endParaRPr lang="en-US" dirty="0"/>
          </a:p>
          <a:p>
            <a:r>
              <a:rPr lang="en-US" dirty="0" smtClean="0"/>
              <a:t>Work For Companies Where You are the Product</a:t>
            </a:r>
          </a:p>
          <a:p>
            <a:pPr lvl="1"/>
            <a:r>
              <a:rPr lang="en-US" dirty="0" smtClean="0"/>
              <a:t>Revenue Employee vs. Overhead</a:t>
            </a:r>
          </a:p>
          <a:p>
            <a:pPr lvl="1"/>
            <a:r>
              <a:rPr lang="en-US" dirty="0" smtClean="0"/>
              <a:t>Tech and Engineering Companies</a:t>
            </a:r>
          </a:p>
          <a:p>
            <a:r>
              <a:rPr lang="en-US" dirty="0" smtClean="0"/>
              <a:t>Don’t be Afraid to Take Risks</a:t>
            </a:r>
          </a:p>
          <a:p>
            <a:pPr lvl="1"/>
            <a:r>
              <a:rPr lang="en-US" dirty="0" smtClean="0"/>
              <a:t>Move to Another Region if necessary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53" y="939333"/>
            <a:ext cx="8011297" cy="72493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  <p:pic>
        <p:nvPicPr>
          <p:cNvPr id="1028" name="Picture 4" descr="M:\Marketing Materials\Graphics\Branding Graphics\2012\Online ads\Regional\SaturnSys_728x90_Offsho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5" y="3222911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5009" y="1808606"/>
            <a:ext cx="7609691" cy="39338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sp>
      <p:sp>
        <p:nvSpPr>
          <p:cNvPr id="8" name="Freeform 7"/>
          <p:cNvSpPr/>
          <p:nvPr/>
        </p:nvSpPr>
        <p:spPr>
          <a:xfrm>
            <a:off x="949664" y="1906698"/>
            <a:ext cx="2374355" cy="2308668"/>
          </a:xfrm>
          <a:custGeom>
            <a:avLst/>
            <a:gdLst>
              <a:gd name="connsiteX0" fmla="*/ 0 w 2521818"/>
              <a:gd name="connsiteY0" fmla="*/ 0 h 2556973"/>
              <a:gd name="connsiteX1" fmla="*/ 2521818 w 2521818"/>
              <a:gd name="connsiteY1" fmla="*/ 0 h 2556973"/>
              <a:gd name="connsiteX2" fmla="*/ 2521818 w 2521818"/>
              <a:gd name="connsiteY2" fmla="*/ 2556973 h 2556973"/>
              <a:gd name="connsiteX3" fmla="*/ 0 w 2521818"/>
              <a:gd name="connsiteY3" fmla="*/ 2556973 h 2556973"/>
              <a:gd name="connsiteX4" fmla="*/ 0 w 2521818"/>
              <a:gd name="connsiteY4" fmla="*/ 0 h 255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818" h="2556973">
                <a:moveTo>
                  <a:pt x="0" y="0"/>
                </a:moveTo>
                <a:lnTo>
                  <a:pt x="2521818" y="0"/>
                </a:lnTo>
                <a:lnTo>
                  <a:pt x="2521818" y="2556973"/>
                </a:lnTo>
                <a:lnTo>
                  <a:pt x="0" y="25569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9" name="Freeform 8"/>
          <p:cNvSpPr/>
          <p:nvPr/>
        </p:nvSpPr>
        <p:spPr>
          <a:xfrm>
            <a:off x="3457319" y="2038062"/>
            <a:ext cx="2340871" cy="2094127"/>
          </a:xfrm>
          <a:custGeom>
            <a:avLst/>
            <a:gdLst>
              <a:gd name="connsiteX0" fmla="*/ 0 w 2521818"/>
              <a:gd name="connsiteY0" fmla="*/ 0 h 2319357"/>
              <a:gd name="connsiteX1" fmla="*/ 2521818 w 2521818"/>
              <a:gd name="connsiteY1" fmla="*/ 0 h 2319357"/>
              <a:gd name="connsiteX2" fmla="*/ 2521818 w 2521818"/>
              <a:gd name="connsiteY2" fmla="*/ 2319357 h 2319357"/>
              <a:gd name="connsiteX3" fmla="*/ 0 w 2521818"/>
              <a:gd name="connsiteY3" fmla="*/ 2319357 h 2319357"/>
              <a:gd name="connsiteX4" fmla="*/ 0 w 2521818"/>
              <a:gd name="connsiteY4" fmla="*/ 0 h 231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818" h="2319357">
                <a:moveTo>
                  <a:pt x="0" y="0"/>
                </a:moveTo>
                <a:lnTo>
                  <a:pt x="2521818" y="0"/>
                </a:lnTo>
                <a:lnTo>
                  <a:pt x="2521818" y="2319357"/>
                </a:lnTo>
                <a:lnTo>
                  <a:pt x="0" y="23193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bg1"/>
                </a:solidFill>
              </a:rPr>
              <a:t>Duluth, MN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Grand Rapids, MN</a:t>
            </a:r>
            <a:endParaRPr lang="en-US" sz="2000" b="1" kern="1200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49664" y="4343456"/>
            <a:ext cx="2900033" cy="1330951"/>
          </a:xfrm>
          <a:custGeom>
            <a:avLst/>
            <a:gdLst>
              <a:gd name="connsiteX0" fmla="*/ 0 w 2994079"/>
              <a:gd name="connsiteY0" fmla="*/ 0 h 1513091"/>
              <a:gd name="connsiteX1" fmla="*/ 2994079 w 2994079"/>
              <a:gd name="connsiteY1" fmla="*/ 0 h 1513091"/>
              <a:gd name="connsiteX2" fmla="*/ 2994079 w 2994079"/>
              <a:gd name="connsiteY2" fmla="*/ 1513091 h 1513091"/>
              <a:gd name="connsiteX3" fmla="*/ 0 w 2994079"/>
              <a:gd name="connsiteY3" fmla="*/ 1513091 h 1513091"/>
              <a:gd name="connsiteX4" fmla="*/ 0 w 2994079"/>
              <a:gd name="connsiteY4" fmla="*/ 0 h 151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079" h="1513091">
                <a:moveTo>
                  <a:pt x="0" y="0"/>
                </a:moveTo>
                <a:lnTo>
                  <a:pt x="2994079" y="0"/>
                </a:lnTo>
                <a:lnTo>
                  <a:pt x="2994079" y="1513091"/>
                </a:lnTo>
                <a:lnTo>
                  <a:pt x="0" y="151309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16" y="4343456"/>
            <a:ext cx="2947824" cy="1330952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0" y="1906698"/>
            <a:ext cx="2395160" cy="23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 Systems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Founded in 1990 in Duluth, Minnesota</a:t>
            </a:r>
          </a:p>
          <a:p>
            <a:r>
              <a:rPr lang="en-US" dirty="0"/>
              <a:t>Origins in </a:t>
            </a:r>
            <a:r>
              <a:rPr lang="en-US" dirty="0" smtClean="0"/>
              <a:t>device control </a:t>
            </a:r>
            <a:r>
              <a:rPr lang="en-US" dirty="0"/>
              <a:t>and </a:t>
            </a:r>
            <a:r>
              <a:rPr lang="en-US" dirty="0" smtClean="0"/>
              <a:t>integration</a:t>
            </a:r>
          </a:p>
          <a:p>
            <a:r>
              <a:rPr lang="en-US" dirty="0" smtClean="0"/>
              <a:t>Since 2000, primary focus has shifted to enterprise application development, though device control is still important</a:t>
            </a:r>
          </a:p>
          <a:p>
            <a:r>
              <a:rPr lang="en-US" dirty="0" smtClean="0"/>
              <a:t>25</a:t>
            </a:r>
            <a:r>
              <a:rPr lang="en-US" dirty="0"/>
              <a:t>% Growth Annually </a:t>
            </a:r>
            <a:r>
              <a:rPr lang="en-US" dirty="0" smtClean="0"/>
              <a:t>Since </a:t>
            </a:r>
            <a:r>
              <a:rPr lang="en-US" dirty="0"/>
              <a:t>2006</a:t>
            </a:r>
          </a:p>
          <a:p>
            <a:r>
              <a:rPr lang="en-US" dirty="0"/>
              <a:t>Recognized </a:t>
            </a:r>
            <a:r>
              <a:rPr lang="en-US" dirty="0" smtClean="0"/>
              <a:t>as one of the Inc. 5000 Fastest Growing Companies the past four years in a row (2011 – 2014)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Outsourcing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U.S. alternative to Off-Shoring</a:t>
            </a:r>
          </a:p>
          <a:p>
            <a:r>
              <a:rPr lang="en-US" dirty="0" smtClean="0"/>
              <a:t>Saturn Systems Model</a:t>
            </a:r>
          </a:p>
          <a:p>
            <a:pPr lvl="1"/>
            <a:r>
              <a:rPr lang="en-US" dirty="0" smtClean="0"/>
              <a:t>Central U.S. Location</a:t>
            </a:r>
          </a:p>
          <a:p>
            <a:pPr lvl="1"/>
            <a:r>
              <a:rPr lang="en-US" dirty="0" smtClean="0"/>
              <a:t>High Skill Niche (degreed engineers)</a:t>
            </a:r>
          </a:p>
          <a:p>
            <a:pPr lvl="1"/>
            <a:r>
              <a:rPr lang="en-US" dirty="0" smtClean="0"/>
              <a:t>Minnesota/Duluth</a:t>
            </a:r>
          </a:p>
          <a:p>
            <a:pPr lvl="2"/>
            <a:r>
              <a:rPr lang="en-US" dirty="0" smtClean="0"/>
              <a:t>Lower overhead costs</a:t>
            </a:r>
          </a:p>
          <a:p>
            <a:pPr lvl="2"/>
            <a:r>
              <a:rPr lang="en-US" dirty="0" smtClean="0"/>
              <a:t>Attractive, high standard of living</a:t>
            </a:r>
          </a:p>
          <a:p>
            <a:pPr lvl="2"/>
            <a:r>
              <a:rPr lang="en-US" dirty="0" smtClean="0"/>
              <a:t>Well educated state</a:t>
            </a:r>
          </a:p>
          <a:p>
            <a:pPr lvl="1"/>
            <a:r>
              <a:rPr lang="en-US" dirty="0" smtClean="0"/>
              <a:t>Lower Employee Turnover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Competencies/Skills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Lifecycle Agile Process Focus</a:t>
            </a:r>
          </a:p>
          <a:p>
            <a:r>
              <a:rPr lang="en-US" dirty="0" smtClean="0"/>
              <a:t>Experts at Working Over Distance</a:t>
            </a:r>
          </a:p>
          <a:p>
            <a:r>
              <a:rPr lang="en-US" dirty="0" smtClean="0"/>
              <a:t>Technology Expertise</a:t>
            </a:r>
          </a:p>
          <a:p>
            <a:pPr lvl="1"/>
            <a:r>
              <a:rPr lang="en-US" dirty="0" smtClean="0"/>
              <a:t>Microsoft – C#, ASP.NET, SQL Server, C++</a:t>
            </a:r>
          </a:p>
          <a:p>
            <a:pPr lvl="1"/>
            <a:r>
              <a:rPr lang="en-US" dirty="0" smtClean="0"/>
              <a:t>Java Technologies</a:t>
            </a:r>
          </a:p>
          <a:p>
            <a:pPr lvl="1"/>
            <a:r>
              <a:rPr lang="en-US" dirty="0" smtClean="0"/>
              <a:t>Linux, Apache, MySQL, PHP (LAMP)</a:t>
            </a:r>
          </a:p>
          <a:p>
            <a:pPr lvl="1"/>
            <a:r>
              <a:rPr lang="en-US" dirty="0" smtClean="0"/>
              <a:t>IOS, Android Mobile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Management </a:t>
            </a:r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MSEE, ECE, CS, Math, Accounting degrees</a:t>
            </a:r>
          </a:p>
          <a:p>
            <a:r>
              <a:rPr lang="en-US" dirty="0" smtClean="0"/>
              <a:t>Duluth Technical Staff</a:t>
            </a:r>
            <a:endParaRPr lang="en-US" dirty="0"/>
          </a:p>
          <a:p>
            <a:pPr lvl="1"/>
            <a:r>
              <a:rPr lang="en-US" dirty="0"/>
              <a:t>CS, ECE, related 4 </a:t>
            </a:r>
            <a:r>
              <a:rPr lang="en-US" dirty="0" smtClean="0"/>
              <a:t>year degrees</a:t>
            </a:r>
            <a:endParaRPr lang="en-US" dirty="0"/>
          </a:p>
          <a:p>
            <a:pPr lvl="1"/>
            <a:r>
              <a:rPr lang="en-US" dirty="0"/>
              <a:t>Project Managers, Technical Leads, Senior Software Engineers, Software Engineers, Programmers, QA Testers</a:t>
            </a:r>
          </a:p>
          <a:p>
            <a:r>
              <a:rPr lang="en-US" dirty="0" smtClean="0"/>
              <a:t>Telecommuters</a:t>
            </a:r>
            <a:endParaRPr lang="en-US" dirty="0"/>
          </a:p>
          <a:p>
            <a:pPr lvl="1"/>
            <a:r>
              <a:rPr lang="en-US" dirty="0"/>
              <a:t>Saturn employees, working from their homes in </a:t>
            </a:r>
            <a:r>
              <a:rPr lang="en-US" dirty="0" smtClean="0"/>
              <a:t>outstate areas</a:t>
            </a:r>
          </a:p>
          <a:p>
            <a:r>
              <a:rPr lang="en-US" dirty="0" smtClean="0"/>
              <a:t>Grand Rapids office</a:t>
            </a:r>
          </a:p>
          <a:p>
            <a:pPr lvl="1"/>
            <a:r>
              <a:rPr lang="en-US" dirty="0" smtClean="0"/>
              <a:t>Currently 6 software developers</a:t>
            </a:r>
            <a:endParaRPr lang="en-US" dirty="0"/>
          </a:p>
          <a:p>
            <a:r>
              <a:rPr lang="en-US" dirty="0" smtClean="0"/>
              <a:t>Contractors</a:t>
            </a:r>
            <a:endParaRPr lang="en-US" dirty="0"/>
          </a:p>
          <a:p>
            <a:pPr lvl="1"/>
            <a:r>
              <a:rPr lang="en-US" dirty="0" smtClean="0"/>
              <a:t>Business Analysts, Engineers </a:t>
            </a:r>
            <a:r>
              <a:rPr lang="en-US" dirty="0"/>
              <a:t>and Programmers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Duluth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7" y="1822792"/>
            <a:ext cx="7938881" cy="3588451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7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Operations &amp; Scheduling</a:t>
            </a:r>
          </a:p>
          <a:p>
            <a:r>
              <a:rPr lang="en-US" dirty="0"/>
              <a:t>Marketing &amp; Business Development</a:t>
            </a:r>
          </a:p>
          <a:p>
            <a:r>
              <a:rPr lang="en-US" dirty="0"/>
              <a:t>Recruiting</a:t>
            </a:r>
          </a:p>
          <a:p>
            <a:r>
              <a:rPr lang="en-US" dirty="0"/>
              <a:t>Financial </a:t>
            </a:r>
            <a:r>
              <a:rPr lang="en-US" dirty="0" smtClean="0"/>
              <a:t>(budgeting, taxes</a:t>
            </a:r>
            <a:r>
              <a:rPr lang="en-US" dirty="0"/>
              <a:t>, accounting, forecasting)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www.saturnsys.com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urn Systems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Saturn Systems Presentation Template</Template>
  <TotalTime>16401</TotalTime>
  <Words>814</Words>
  <Application>Microsoft Office PowerPoint</Application>
  <PresentationFormat>On-screen Show (4:3)</PresentationFormat>
  <Paragraphs>209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Saturn Systems Presentation Template</vt:lpstr>
      <vt:lpstr>PowerPoint Presentation</vt:lpstr>
      <vt:lpstr>Presentation Goals</vt:lpstr>
      <vt:lpstr>Locations</vt:lpstr>
      <vt:lpstr>Saturn Systems History</vt:lpstr>
      <vt:lpstr>Rural Outsourcing</vt:lpstr>
      <vt:lpstr>Competencies/Skills</vt:lpstr>
      <vt:lpstr>Staff Profile</vt:lpstr>
      <vt:lpstr>Duluth View</vt:lpstr>
      <vt:lpstr>Business Activities</vt:lpstr>
      <vt:lpstr>Technical Activities</vt:lpstr>
      <vt:lpstr>Process &amp; Communications</vt:lpstr>
      <vt:lpstr>Revenue Generation</vt:lpstr>
      <vt:lpstr>Business Costs</vt:lpstr>
      <vt:lpstr>Marketing / Sales</vt:lpstr>
      <vt:lpstr>Development Process</vt:lpstr>
      <vt:lpstr>Development Process</vt:lpstr>
      <vt:lpstr>Traditional Software Engineering</vt:lpstr>
      <vt:lpstr>Software Development Process/Lifecycle</vt:lpstr>
      <vt:lpstr>Quality Assurance</vt:lpstr>
      <vt:lpstr>Agile Methodology</vt:lpstr>
      <vt:lpstr>Development</vt:lpstr>
      <vt:lpstr>The Future View</vt:lpstr>
      <vt:lpstr>What This Means For You</vt:lpstr>
      <vt:lpstr>Parting Thoughts</vt:lpstr>
      <vt:lpstr>Questions?</vt:lpstr>
    </vt:vector>
  </TitlesOfParts>
  <Manager>Scott Risdal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Saturn Systems</dc:title>
  <dc:subject>Presentation</dc:subject>
  <dc:creator>Scott Risdal</dc:creator>
  <cp:lastModifiedBy>Stan</cp:lastModifiedBy>
  <cp:revision>727</cp:revision>
  <dcterms:created xsi:type="dcterms:W3CDTF">2010-08-04T20:04:36Z</dcterms:created>
  <dcterms:modified xsi:type="dcterms:W3CDTF">2014-10-20T14:31:27Z</dcterms:modified>
</cp:coreProperties>
</file>