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94660"/>
  </p:normalViewPr>
  <p:slideViewPr>
    <p:cSldViewPr snapToGrid="0">
      <p:cViewPr varScale="1">
        <p:scale>
          <a:sx n="105" d="100"/>
          <a:sy n="105" d="100"/>
        </p:scale>
        <p:origin x="138"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DBDCA-37D5-4AA1-BA75-825AC6975E98}"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9C0CA-4492-4D55-BAB1-49C1E88F5161}" type="slidenum">
              <a:rPr lang="en-US" smtClean="0"/>
              <a:t>‹#›</a:t>
            </a:fld>
            <a:endParaRPr lang="en-US"/>
          </a:p>
        </p:txBody>
      </p:sp>
    </p:spTree>
    <p:extLst>
      <p:ext uri="{BB962C8B-B14F-4D97-AF65-F5344CB8AC3E}">
        <p14:creationId xmlns:p14="http://schemas.microsoft.com/office/powerpoint/2010/main" val="103024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It uses a full-wave rectifier to remove negative portion of our AC signal and produce a fully positive signal from two out of phase waves.</a:t>
            </a:r>
          </a:p>
          <a:p>
            <a:pPr lvl="1"/>
            <a:r>
              <a:rPr lang="en-US" dirty="0" smtClean="0"/>
              <a:t>- Contains a transformer to step down our AC voltage and capacitors for ripple voltage.</a:t>
            </a:r>
          </a:p>
          <a:p>
            <a:endParaRPr lang="en-US" dirty="0"/>
          </a:p>
        </p:txBody>
      </p:sp>
      <p:sp>
        <p:nvSpPr>
          <p:cNvPr id="4" name="Slide Number Placeholder 3"/>
          <p:cNvSpPr>
            <a:spLocks noGrp="1"/>
          </p:cNvSpPr>
          <p:nvPr>
            <p:ph type="sldNum" sz="quarter" idx="10"/>
          </p:nvPr>
        </p:nvSpPr>
        <p:spPr/>
        <p:txBody>
          <a:bodyPr/>
          <a:lstStyle/>
          <a:p>
            <a:fld id="{08C9C0CA-4492-4D55-BAB1-49C1E88F5161}" type="slidenum">
              <a:rPr lang="en-US" smtClean="0"/>
              <a:t>4</a:t>
            </a:fld>
            <a:endParaRPr lang="en-US"/>
          </a:p>
        </p:txBody>
      </p:sp>
    </p:spTree>
    <p:extLst>
      <p:ext uri="{BB962C8B-B14F-4D97-AF65-F5344CB8AC3E}">
        <p14:creationId xmlns:p14="http://schemas.microsoft.com/office/powerpoint/2010/main" val="185606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epsonic.ch/deep/htm/casio_ctk-450.php" TargetMode="External"/><Relationship Id="rId2" Type="http://schemas.openxmlformats.org/officeDocument/2006/relationships/hyperlink" Target="https://circuits-diy.com/9v-power-supply-circuit-using-lm7809-voltage-regulator-ic/" TargetMode="External"/><Relationship Id="rId1" Type="http://schemas.openxmlformats.org/officeDocument/2006/relationships/slideLayout" Target="../slideLayouts/slideLayout2.xml"/><Relationship Id="rId6" Type="http://schemas.openxmlformats.org/officeDocument/2006/relationships/hyperlink" Target="https://en.wikipedia.org/wiki/Keyboard_controller_(computing)" TargetMode="External"/><Relationship Id="rId5" Type="http://schemas.openxmlformats.org/officeDocument/2006/relationships/hyperlink" Target="https://en.wikipedia.org/wiki/Keyboard_matrix_circuit" TargetMode="External"/><Relationship Id="rId4" Type="http://schemas.openxmlformats.org/officeDocument/2006/relationships/hyperlink" Target="https://www.alldatasheet.com/datasheet-pdf/pdf/40126/SANYO/LA459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67621"/>
            <a:ext cx="7766936" cy="1646302"/>
          </a:xfrm>
        </p:spPr>
        <p:txBody>
          <a:bodyPr/>
          <a:lstStyle/>
          <a:p>
            <a:r>
              <a:rPr lang="en-US" dirty="0" smtClean="0"/>
              <a:t>Casio CTK-450 Electronic Keyboard</a:t>
            </a:r>
            <a:endParaRPr lang="en-US" dirty="0"/>
          </a:p>
        </p:txBody>
      </p:sp>
      <p:sp>
        <p:nvSpPr>
          <p:cNvPr id="3" name="Subtitle 2"/>
          <p:cNvSpPr>
            <a:spLocks noGrp="1"/>
          </p:cNvSpPr>
          <p:nvPr>
            <p:ph type="subTitle" idx="1"/>
          </p:nvPr>
        </p:nvSpPr>
        <p:spPr>
          <a:xfrm>
            <a:off x="1507067" y="5223651"/>
            <a:ext cx="7766936" cy="1096899"/>
          </a:xfrm>
        </p:spPr>
        <p:txBody>
          <a:bodyPr/>
          <a:lstStyle/>
          <a:p>
            <a:r>
              <a:rPr lang="en-US" dirty="0" smtClean="0"/>
              <a:t>Chris </a:t>
            </a:r>
            <a:r>
              <a:rPr lang="en-US" dirty="0" err="1" smtClean="0"/>
              <a:t>Silman</a:t>
            </a:r>
            <a:endParaRPr lang="en-US" dirty="0"/>
          </a:p>
        </p:txBody>
      </p:sp>
      <p:pic>
        <p:nvPicPr>
          <p:cNvPr id="1026" name="Picture 2" descr="Casio CTK-450 CTK450 @ deep!s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353" y="2214770"/>
            <a:ext cx="63436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85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Amplifier Info Cont.</a:t>
            </a:r>
            <a:endParaRPr lang="en-US" dirty="0"/>
          </a:p>
        </p:txBody>
      </p:sp>
      <p:sp>
        <p:nvSpPr>
          <p:cNvPr id="3" name="Content Placeholder 2"/>
          <p:cNvSpPr>
            <a:spLocks noGrp="1"/>
          </p:cNvSpPr>
          <p:nvPr>
            <p:ph sz="half" idx="1"/>
          </p:nvPr>
        </p:nvSpPr>
        <p:spPr/>
        <p:txBody>
          <a:bodyPr/>
          <a:lstStyle/>
          <a:p>
            <a:r>
              <a:rPr lang="en-US" dirty="0" smtClean="0"/>
              <a:t>Here is a breakdown of all the pins that connect to our LA4598 audio amplifier.</a:t>
            </a:r>
            <a:endParaRPr lang="en-US" dirty="0"/>
          </a:p>
        </p:txBody>
      </p:sp>
      <p:pic>
        <p:nvPicPr>
          <p:cNvPr id="5" name="Content Placeholder 4"/>
          <p:cNvPicPr>
            <a:picLocks noGrp="1" noChangeAspect="1"/>
          </p:cNvPicPr>
          <p:nvPr>
            <p:ph sz="half" idx="2"/>
          </p:nvPr>
        </p:nvPicPr>
        <p:blipFill>
          <a:blip r:embed="rId2"/>
          <a:stretch>
            <a:fillRect/>
          </a:stretch>
        </p:blipFill>
        <p:spPr>
          <a:xfrm>
            <a:off x="5089525" y="2160589"/>
            <a:ext cx="5039920" cy="3318319"/>
          </a:xfrm>
          <a:prstGeom prst="rect">
            <a:avLst/>
          </a:prstGeom>
        </p:spPr>
      </p:pic>
      <p:pic>
        <p:nvPicPr>
          <p:cNvPr id="6" name="Picture 5"/>
          <p:cNvPicPr>
            <a:picLocks noChangeAspect="1"/>
          </p:cNvPicPr>
          <p:nvPr/>
        </p:nvPicPr>
        <p:blipFill>
          <a:blip r:embed="rId3"/>
          <a:stretch>
            <a:fillRect/>
          </a:stretch>
        </p:blipFill>
        <p:spPr>
          <a:xfrm>
            <a:off x="359526" y="3118297"/>
            <a:ext cx="4819650" cy="2590800"/>
          </a:xfrm>
          <a:prstGeom prst="rect">
            <a:avLst/>
          </a:prstGeom>
        </p:spPr>
      </p:pic>
    </p:spTree>
    <p:extLst>
      <p:ext uri="{BB962C8B-B14F-4D97-AF65-F5344CB8AC3E}">
        <p14:creationId xmlns:p14="http://schemas.microsoft.com/office/powerpoint/2010/main" val="340359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Casio CTK-450 Datasheet</a:t>
            </a:r>
          </a:p>
          <a:p>
            <a:pPr lvl="1"/>
            <a:r>
              <a:rPr lang="en-US" dirty="0">
                <a:hlinkClick r:id="rId2"/>
              </a:rPr>
              <a:t>https://www.manualslib.com/manual/700162/Casio-Ctk-450.html#manual</a:t>
            </a:r>
          </a:p>
          <a:p>
            <a:r>
              <a:rPr lang="en-US" dirty="0" smtClean="0"/>
              <a:t>AC/DC Adaptor Circuit</a:t>
            </a:r>
            <a:endParaRPr lang="en-US" dirty="0" smtClean="0">
              <a:hlinkClick r:id="rId2"/>
            </a:endParaRPr>
          </a:p>
          <a:p>
            <a:pPr lvl="1"/>
            <a:r>
              <a:rPr lang="en-US" dirty="0">
                <a:hlinkClick r:id="rId2"/>
              </a:rPr>
              <a:t>https://circuits-diy.com/9v-power-supply-circuit-using-lm7809-voltage-regulator-ic</a:t>
            </a:r>
            <a:r>
              <a:rPr lang="en-US" dirty="0" smtClean="0">
                <a:hlinkClick r:id="rId2"/>
              </a:rPr>
              <a:t>/</a:t>
            </a:r>
            <a:endParaRPr lang="en-US" dirty="0" smtClean="0"/>
          </a:p>
          <a:p>
            <a:r>
              <a:rPr lang="en-US" dirty="0" smtClean="0"/>
              <a:t>Internal Pictures</a:t>
            </a:r>
          </a:p>
          <a:p>
            <a:pPr lvl="1"/>
            <a:r>
              <a:rPr lang="en-US" dirty="0">
                <a:hlinkClick r:id="rId3"/>
              </a:rPr>
              <a:t>https://www.deepsonic.ch/deep/htm/casio_ctk-450.php</a:t>
            </a:r>
            <a:endParaRPr lang="en-US" dirty="0"/>
          </a:p>
          <a:p>
            <a:r>
              <a:rPr lang="en-US" dirty="0" smtClean="0"/>
              <a:t>LA4598 Datasheet</a:t>
            </a:r>
          </a:p>
          <a:p>
            <a:pPr lvl="1"/>
            <a:r>
              <a:rPr lang="en-US" dirty="0">
                <a:hlinkClick r:id="rId4"/>
              </a:rPr>
              <a:t>https://www.alldatasheet.com/datasheet-pdf/pdf/40126/SANYO/LA4598.html</a:t>
            </a:r>
            <a:endParaRPr lang="en-US" dirty="0"/>
          </a:p>
          <a:p>
            <a:r>
              <a:rPr lang="en-US" dirty="0" smtClean="0"/>
              <a:t>Keyboard Matrix Circuit</a:t>
            </a:r>
          </a:p>
          <a:p>
            <a:pPr lvl="1"/>
            <a:r>
              <a:rPr lang="en-US" dirty="0">
                <a:hlinkClick r:id="rId5"/>
              </a:rPr>
              <a:t>https://</a:t>
            </a:r>
            <a:r>
              <a:rPr lang="en-US" dirty="0" smtClean="0">
                <a:hlinkClick r:id="rId5"/>
              </a:rPr>
              <a:t>en.wikipedia.org/wiki/Keyboard_matrix_circuit</a:t>
            </a:r>
            <a:endParaRPr lang="en-US" dirty="0" smtClean="0"/>
          </a:p>
          <a:p>
            <a:r>
              <a:rPr lang="en-US" dirty="0" smtClean="0"/>
              <a:t>Keyboard Controller</a:t>
            </a:r>
          </a:p>
          <a:p>
            <a:pPr lvl="1"/>
            <a:r>
              <a:rPr lang="en-US" dirty="0">
                <a:hlinkClick r:id="rId6"/>
              </a:rPr>
              <a:t>https://en.wikipedia.org/wiki/Keyboard_controller_(computing)</a:t>
            </a:r>
            <a:endParaRPr lang="en-US" dirty="0" smtClean="0"/>
          </a:p>
          <a:p>
            <a:pPr marL="457200" lvl="1" indent="0">
              <a:buNone/>
            </a:pPr>
            <a:endParaRPr lang="en-US" dirty="0"/>
          </a:p>
          <a:p>
            <a:pPr lvl="1"/>
            <a:endParaRPr lang="en-US" dirty="0" smtClean="0"/>
          </a:p>
          <a:p>
            <a:endParaRPr lang="en-US" dirty="0" smtClean="0">
              <a:hlinkClick r:id="rId2"/>
            </a:endParaRPr>
          </a:p>
          <a:p>
            <a:endParaRPr lang="en-US" dirty="0"/>
          </a:p>
        </p:txBody>
      </p:sp>
    </p:spTree>
    <p:extLst>
      <p:ext uri="{BB962C8B-B14F-4D97-AF65-F5344CB8AC3E}">
        <p14:creationId xmlns:p14="http://schemas.microsoft.com/office/powerpoint/2010/main" val="114805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8950" y="2802834"/>
            <a:ext cx="5589832" cy="3578087"/>
          </a:xfrm>
          <a:prstGeom prst="rect">
            <a:avLst/>
          </a:prstGeom>
        </p:spPr>
      </p:pic>
      <p:pic>
        <p:nvPicPr>
          <p:cNvPr id="3" name="Picture 2"/>
          <p:cNvPicPr>
            <a:picLocks noChangeAspect="1"/>
          </p:cNvPicPr>
          <p:nvPr/>
        </p:nvPicPr>
        <p:blipFill>
          <a:blip r:embed="rId3"/>
          <a:stretch>
            <a:fillRect/>
          </a:stretch>
        </p:blipFill>
        <p:spPr>
          <a:xfrm>
            <a:off x="415776" y="190024"/>
            <a:ext cx="5073174" cy="3229035"/>
          </a:xfrm>
          <a:prstGeom prst="rect">
            <a:avLst/>
          </a:prstGeom>
        </p:spPr>
      </p:pic>
      <p:sp>
        <p:nvSpPr>
          <p:cNvPr id="4" name="TextBox 3"/>
          <p:cNvSpPr txBox="1"/>
          <p:nvPr/>
        </p:nvSpPr>
        <p:spPr>
          <a:xfrm>
            <a:off x="5488950" y="1034763"/>
            <a:ext cx="373456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Here on the left is a simple block diagram showing each key part that contributes to our keyboard.</a:t>
            </a:r>
            <a:endParaRPr lang="en-US" dirty="0"/>
          </a:p>
        </p:txBody>
      </p:sp>
      <p:sp>
        <p:nvSpPr>
          <p:cNvPr id="6" name="TextBox 5"/>
          <p:cNvSpPr txBox="1"/>
          <p:nvPr/>
        </p:nvSpPr>
        <p:spPr>
          <a:xfrm>
            <a:off x="646043" y="3727174"/>
            <a:ext cx="458194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the right is a technical representation of each component with circuit diagrams shown. As per the suggestion of Dr. Burns, we’ll step through each component from the power supply all the way to the amplifier at the end.</a:t>
            </a:r>
            <a:endParaRPr lang="en-US" dirty="0"/>
          </a:p>
        </p:txBody>
      </p:sp>
    </p:spTree>
    <p:extLst>
      <p:ext uri="{BB962C8B-B14F-4D97-AF65-F5344CB8AC3E}">
        <p14:creationId xmlns:p14="http://schemas.microsoft.com/office/powerpoint/2010/main" val="1378828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5" name="Content Placeholder 4"/>
          <p:cNvSpPr>
            <a:spLocks noGrp="1"/>
          </p:cNvSpPr>
          <p:nvPr>
            <p:ph idx="1"/>
          </p:nvPr>
        </p:nvSpPr>
        <p:spPr>
          <a:xfrm>
            <a:off x="677334" y="2160589"/>
            <a:ext cx="4461196" cy="3880773"/>
          </a:xfrm>
        </p:spPr>
        <p:txBody>
          <a:bodyPr/>
          <a:lstStyle/>
          <a:p>
            <a:r>
              <a:rPr lang="en-US" dirty="0" smtClean="0"/>
              <a:t>Requires an AC adaptor/DC power source that will provide 9V.</a:t>
            </a:r>
          </a:p>
          <a:p>
            <a:pPr lvl="1"/>
            <a:r>
              <a:rPr lang="en-US" dirty="0"/>
              <a:t>Requires 7.0 watts of </a:t>
            </a:r>
            <a:r>
              <a:rPr lang="en-US" dirty="0" smtClean="0"/>
              <a:t>power.</a:t>
            </a:r>
          </a:p>
          <a:p>
            <a:r>
              <a:rPr lang="en-US" dirty="0" smtClean="0"/>
              <a:t>Electrical specifications show current drain depending on what actions are being performed.</a:t>
            </a:r>
          </a:p>
          <a:p>
            <a:endParaRPr lang="en-US" dirty="0" smtClean="0"/>
          </a:p>
        </p:txBody>
      </p:sp>
      <p:pic>
        <p:nvPicPr>
          <p:cNvPr id="7" name="Picture 6"/>
          <p:cNvPicPr>
            <a:picLocks noChangeAspect="1"/>
          </p:cNvPicPr>
          <p:nvPr/>
        </p:nvPicPr>
        <p:blipFill>
          <a:blip r:embed="rId2"/>
          <a:stretch>
            <a:fillRect/>
          </a:stretch>
        </p:blipFill>
        <p:spPr>
          <a:xfrm>
            <a:off x="5396948" y="818208"/>
            <a:ext cx="4081670" cy="5223154"/>
          </a:xfrm>
          <a:prstGeom prst="rect">
            <a:avLst/>
          </a:prstGeom>
        </p:spPr>
      </p:pic>
    </p:spTree>
    <p:extLst>
      <p:ext uri="{BB962C8B-B14F-4D97-AF65-F5344CB8AC3E}">
        <p14:creationId xmlns:p14="http://schemas.microsoft.com/office/powerpoint/2010/main" val="209065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power supply circuit generates three voltages:</a:t>
            </a:r>
          </a:p>
          <a:p>
            <a:pPr lvl="1"/>
            <a:r>
              <a:rPr lang="en-US" dirty="0" smtClean="0"/>
              <a:t>VDD (+6.0V) for the CPU and Reset IC.</a:t>
            </a:r>
          </a:p>
          <a:p>
            <a:pPr lvl="1"/>
            <a:r>
              <a:rPr lang="en-US" dirty="0" smtClean="0"/>
              <a:t>AVDD (+6.0V) for Analog Circuit. (A stands for analog)</a:t>
            </a:r>
          </a:p>
          <a:p>
            <a:pPr lvl="1"/>
            <a:r>
              <a:rPr lang="en-US" dirty="0" smtClean="0"/>
              <a:t>VCC1 (+8.6V) for pilot lamp and power amplifier.</a:t>
            </a:r>
          </a:p>
          <a:p>
            <a:r>
              <a:rPr lang="en-US" dirty="0" smtClean="0"/>
              <a:t>While I couldn’t find the exact circuit diagram for the AC/DC adaptor, I believe that this would closely resemble the one that would be used.</a:t>
            </a:r>
          </a:p>
          <a:p>
            <a:pPr marL="457200" lvl="1" indent="0">
              <a:buNone/>
            </a:pPr>
            <a:endParaRPr lang="en-US" dirty="0"/>
          </a:p>
        </p:txBody>
      </p:sp>
      <p:pic>
        <p:nvPicPr>
          <p:cNvPr id="6" name="Content Placeholder 5"/>
          <p:cNvPicPr>
            <a:picLocks noGrp="1" noChangeAspect="1"/>
          </p:cNvPicPr>
          <p:nvPr>
            <p:ph sz="half" idx="2"/>
          </p:nvPr>
        </p:nvPicPr>
        <p:blipFill>
          <a:blip r:embed="rId3"/>
          <a:stretch>
            <a:fillRect/>
          </a:stretch>
        </p:blipFill>
        <p:spPr>
          <a:xfrm>
            <a:off x="4975668" y="2160589"/>
            <a:ext cx="2190662" cy="1616281"/>
          </a:xfrm>
          <a:prstGeom prst="rect">
            <a:avLst/>
          </a:prstGeom>
        </p:spPr>
      </p:pic>
      <p:pic>
        <p:nvPicPr>
          <p:cNvPr id="5" name="Picture 4"/>
          <p:cNvPicPr>
            <a:picLocks noChangeAspect="1"/>
          </p:cNvPicPr>
          <p:nvPr/>
        </p:nvPicPr>
        <p:blipFill>
          <a:blip r:embed="rId4"/>
          <a:stretch>
            <a:fillRect/>
          </a:stretch>
        </p:blipFill>
        <p:spPr>
          <a:xfrm>
            <a:off x="9220198" y="-7938"/>
            <a:ext cx="2971802" cy="1938338"/>
          </a:xfrm>
          <a:prstGeom prst="rect">
            <a:avLst/>
          </a:prstGeom>
        </p:spPr>
      </p:pic>
      <p:pic>
        <p:nvPicPr>
          <p:cNvPr id="7" name="Picture 6"/>
          <p:cNvPicPr>
            <a:picLocks noChangeAspect="1"/>
          </p:cNvPicPr>
          <p:nvPr/>
        </p:nvPicPr>
        <p:blipFill>
          <a:blip r:embed="rId5"/>
          <a:stretch>
            <a:fillRect/>
          </a:stretch>
        </p:blipFill>
        <p:spPr>
          <a:xfrm>
            <a:off x="4861369" y="3707297"/>
            <a:ext cx="6353175" cy="2714625"/>
          </a:xfrm>
          <a:prstGeom prst="rect">
            <a:avLst/>
          </a:prstGeom>
        </p:spPr>
      </p:pic>
    </p:spTree>
    <p:extLst>
      <p:ext uri="{BB962C8B-B14F-4D97-AF65-F5344CB8AC3E}">
        <p14:creationId xmlns:p14="http://schemas.microsoft.com/office/powerpoint/2010/main" val="3727427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and Keys</a:t>
            </a:r>
            <a:endParaRPr lang="en-US" dirty="0"/>
          </a:p>
        </p:txBody>
      </p:sp>
      <p:sp>
        <p:nvSpPr>
          <p:cNvPr id="3" name="Content Placeholder 2"/>
          <p:cNvSpPr>
            <a:spLocks noGrp="1"/>
          </p:cNvSpPr>
          <p:nvPr>
            <p:ph sz="half" idx="1"/>
          </p:nvPr>
        </p:nvSpPr>
        <p:spPr/>
        <p:txBody>
          <a:bodyPr/>
          <a:lstStyle/>
          <a:p>
            <a:r>
              <a:rPr lang="en-US" dirty="0" smtClean="0"/>
              <a:t>On the right are shown all the pin specifications for our CPU.</a:t>
            </a:r>
          </a:p>
          <a:p>
            <a:r>
              <a:rPr lang="en-US" dirty="0" smtClean="0"/>
              <a:t>I couldn’t find an exact circuit diagram, however, as seen in the picture above a bunch of wires are connected to a PCB under the piano keys. </a:t>
            </a:r>
          </a:p>
          <a:p>
            <a:pPr lvl="1"/>
            <a:r>
              <a:rPr lang="en-US" dirty="0" smtClean="0"/>
              <a:t>When a piano key is pressed, the CPU transforms that and produces a sound waveform. As you can see, it is not a smooth sinusoidal wave.</a:t>
            </a:r>
            <a:endParaRPr lang="en-US" dirty="0"/>
          </a:p>
        </p:txBody>
      </p:sp>
      <p:pic>
        <p:nvPicPr>
          <p:cNvPr id="6" name="Content Placeholder 5"/>
          <p:cNvPicPr>
            <a:picLocks noGrp="1" noChangeAspect="1"/>
          </p:cNvPicPr>
          <p:nvPr>
            <p:ph sz="half" idx="2"/>
          </p:nvPr>
        </p:nvPicPr>
        <p:blipFill>
          <a:blip r:embed="rId2"/>
          <a:stretch>
            <a:fillRect/>
          </a:stretch>
        </p:blipFill>
        <p:spPr>
          <a:xfrm>
            <a:off x="5347871" y="2160588"/>
            <a:ext cx="3667957" cy="3881437"/>
          </a:xfrm>
          <a:prstGeom prst="rect">
            <a:avLst/>
          </a:prstGeom>
        </p:spPr>
      </p:pic>
      <p:pic>
        <p:nvPicPr>
          <p:cNvPr id="5" name="Picture 4"/>
          <p:cNvPicPr>
            <a:picLocks noChangeAspect="1"/>
          </p:cNvPicPr>
          <p:nvPr/>
        </p:nvPicPr>
        <p:blipFill>
          <a:blip r:embed="rId3"/>
          <a:stretch>
            <a:fillRect/>
          </a:stretch>
        </p:blipFill>
        <p:spPr>
          <a:xfrm>
            <a:off x="9265570" y="0"/>
            <a:ext cx="2926430" cy="1930400"/>
          </a:xfrm>
          <a:prstGeom prst="rect">
            <a:avLst/>
          </a:prstGeom>
        </p:spPr>
      </p:pic>
      <p:pic>
        <p:nvPicPr>
          <p:cNvPr id="7" name="Picture 6"/>
          <p:cNvPicPr>
            <a:picLocks noChangeAspect="1"/>
          </p:cNvPicPr>
          <p:nvPr/>
        </p:nvPicPr>
        <p:blipFill>
          <a:blip r:embed="rId4"/>
          <a:stretch>
            <a:fillRect/>
          </a:stretch>
        </p:blipFill>
        <p:spPr>
          <a:xfrm>
            <a:off x="4580684" y="273844"/>
            <a:ext cx="3533775" cy="1181100"/>
          </a:xfrm>
          <a:prstGeom prst="rect">
            <a:avLst/>
          </a:prstGeom>
        </p:spPr>
      </p:pic>
      <p:pic>
        <p:nvPicPr>
          <p:cNvPr id="8" name="Picture 7"/>
          <p:cNvPicPr>
            <a:picLocks noChangeAspect="1"/>
          </p:cNvPicPr>
          <p:nvPr/>
        </p:nvPicPr>
        <p:blipFill>
          <a:blip r:embed="rId5"/>
          <a:stretch>
            <a:fillRect/>
          </a:stretch>
        </p:blipFill>
        <p:spPr>
          <a:xfrm>
            <a:off x="1882283" y="5462303"/>
            <a:ext cx="1774135" cy="1158116"/>
          </a:xfrm>
          <a:prstGeom prst="rect">
            <a:avLst/>
          </a:prstGeom>
        </p:spPr>
      </p:pic>
    </p:spTree>
    <p:extLst>
      <p:ext uri="{BB962C8B-B14F-4D97-AF65-F5344CB8AC3E}">
        <p14:creationId xmlns:p14="http://schemas.microsoft.com/office/powerpoint/2010/main" val="417419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few wires?</a:t>
            </a:r>
            <a:br>
              <a:rPr lang="en-US" dirty="0" smtClean="0"/>
            </a:br>
            <a:r>
              <a:rPr lang="en-US" dirty="0" smtClean="0"/>
              <a:t>How do we know what key?</a:t>
            </a:r>
            <a:endParaRPr lang="en-US" dirty="0"/>
          </a:p>
        </p:txBody>
      </p:sp>
      <p:sp>
        <p:nvSpPr>
          <p:cNvPr id="3" name="Content Placeholder 2"/>
          <p:cNvSpPr>
            <a:spLocks noGrp="1"/>
          </p:cNvSpPr>
          <p:nvPr>
            <p:ph sz="half" idx="1"/>
          </p:nvPr>
        </p:nvSpPr>
        <p:spPr/>
        <p:txBody>
          <a:bodyPr/>
          <a:lstStyle/>
          <a:p>
            <a:r>
              <a:rPr lang="en-US" dirty="0" smtClean="0"/>
              <a:t>Uses something known as a “keyboard matrix circuit”.</a:t>
            </a:r>
          </a:p>
          <a:p>
            <a:pPr lvl="1"/>
            <a:r>
              <a:rPr lang="en-US" dirty="0" smtClean="0"/>
              <a:t>Essentially key switches are connected to a grid of wires.</a:t>
            </a:r>
          </a:p>
          <a:p>
            <a:pPr lvl="1"/>
            <a:r>
              <a:rPr lang="en-US" dirty="0" smtClean="0"/>
              <a:t>By scanning the crossing point of a row and column. With 16 wires we have up to 64 combinations.</a:t>
            </a:r>
          </a:p>
          <a:p>
            <a:pPr lvl="1"/>
            <a:r>
              <a:rPr lang="en-US" dirty="0" smtClean="0"/>
              <a:t>Notice how when a key is pressed, both a column and associated row have voltage passing.</a:t>
            </a:r>
          </a:p>
          <a:p>
            <a:pPr lvl="1"/>
            <a:r>
              <a:rPr lang="en-US" dirty="0" smtClean="0"/>
              <a:t>This is all processed by a keyboard controller (essentially informs CPU when key is pressed.).</a:t>
            </a:r>
            <a:endParaRPr lang="en-US" dirty="0"/>
          </a:p>
        </p:txBody>
      </p:sp>
      <p:pic>
        <p:nvPicPr>
          <p:cNvPr id="3074" name="Picture 2" descr="64-Key Prototyping Keyboard Matrix for Arduino - Arduino Project Hu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352" y="2002597"/>
            <a:ext cx="4184650" cy="236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24381" y="206375"/>
            <a:ext cx="5238750" cy="1724025"/>
          </a:xfrm>
          <a:prstGeom prst="rect">
            <a:avLst/>
          </a:prstGeom>
        </p:spPr>
      </p:pic>
      <p:pic>
        <p:nvPicPr>
          <p:cNvPr id="7" name="Picture 6"/>
          <p:cNvPicPr>
            <a:picLocks noChangeAspect="1"/>
          </p:cNvPicPr>
          <p:nvPr/>
        </p:nvPicPr>
        <p:blipFill>
          <a:blip r:embed="rId4"/>
          <a:stretch>
            <a:fillRect/>
          </a:stretch>
        </p:blipFill>
        <p:spPr>
          <a:xfrm>
            <a:off x="5475255" y="4258962"/>
            <a:ext cx="1274444" cy="2007096"/>
          </a:xfrm>
          <a:prstGeom prst="rect">
            <a:avLst/>
          </a:prstGeom>
        </p:spPr>
      </p:pic>
    </p:spTree>
    <p:extLst>
      <p:ext uri="{BB962C8B-B14F-4D97-AF65-F5344CB8AC3E}">
        <p14:creationId xmlns:p14="http://schemas.microsoft.com/office/powerpoint/2010/main" val="3909728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Block</a:t>
            </a:r>
            <a:endParaRPr lang="en-US" dirty="0"/>
          </a:p>
        </p:txBody>
      </p:sp>
      <p:sp>
        <p:nvSpPr>
          <p:cNvPr id="3" name="Content Placeholder 2"/>
          <p:cNvSpPr>
            <a:spLocks noGrp="1"/>
          </p:cNvSpPr>
          <p:nvPr>
            <p:ph sz="half" idx="1"/>
          </p:nvPr>
        </p:nvSpPr>
        <p:spPr/>
        <p:txBody>
          <a:bodyPr>
            <a:normAutofit/>
          </a:bodyPr>
          <a:lstStyle/>
          <a:p>
            <a:r>
              <a:rPr lang="en-US" dirty="0" smtClean="0"/>
              <a:t>The sound signal from the CPU now enters our filter.</a:t>
            </a:r>
          </a:p>
          <a:p>
            <a:pPr lvl="1"/>
            <a:r>
              <a:rPr lang="en-US" dirty="0" smtClean="0"/>
              <a:t>As seen before, the CPU produces a stepped waveform and not a smooth sinusoidal signal.</a:t>
            </a:r>
          </a:p>
          <a:p>
            <a:r>
              <a:rPr lang="en-US" dirty="0" smtClean="0"/>
              <a:t>The purpose of the filter is to smooth out our waveform. Two BJTs can be see in the circuit diagram, T4 and T5.</a:t>
            </a:r>
          </a:p>
          <a:p>
            <a:r>
              <a:rPr lang="en-US" dirty="0" smtClean="0"/>
              <a:t>AVDD can be seen here too, which was +5v coming from our power supply.</a:t>
            </a:r>
            <a:endParaRPr lang="en-US" dirty="0"/>
          </a:p>
        </p:txBody>
      </p:sp>
      <p:pic>
        <p:nvPicPr>
          <p:cNvPr id="5" name="Picture 4"/>
          <p:cNvPicPr>
            <a:picLocks noChangeAspect="1"/>
          </p:cNvPicPr>
          <p:nvPr/>
        </p:nvPicPr>
        <p:blipFill>
          <a:blip r:embed="rId2"/>
          <a:stretch>
            <a:fillRect/>
          </a:stretch>
        </p:blipFill>
        <p:spPr>
          <a:xfrm>
            <a:off x="9265570" y="0"/>
            <a:ext cx="2926430" cy="19304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4861369" y="2660443"/>
            <a:ext cx="6019749" cy="2225881"/>
          </a:xfrm>
          <a:prstGeom prst="rect">
            <a:avLst/>
          </a:prstGeom>
        </p:spPr>
      </p:pic>
    </p:spTree>
    <p:extLst>
      <p:ext uri="{BB962C8B-B14F-4D97-AF65-F5344CB8AC3E}">
        <p14:creationId xmlns:p14="http://schemas.microsoft.com/office/powerpoint/2010/main" val="291428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Mute Circuit</a:t>
            </a:r>
            <a:endParaRPr lang="en-US" dirty="0"/>
          </a:p>
        </p:txBody>
      </p:sp>
      <p:sp>
        <p:nvSpPr>
          <p:cNvPr id="3" name="Content Placeholder 2"/>
          <p:cNvSpPr>
            <a:spLocks noGrp="1"/>
          </p:cNvSpPr>
          <p:nvPr>
            <p:ph sz="half" idx="1"/>
          </p:nvPr>
        </p:nvSpPr>
        <p:spPr/>
        <p:txBody>
          <a:bodyPr/>
          <a:lstStyle/>
          <a:p>
            <a:r>
              <a:rPr lang="en-US" dirty="0" smtClean="0"/>
              <a:t>The purpose of the mute circuit is to remove noise from the sound signal before it fades away.</a:t>
            </a:r>
          </a:p>
          <a:p>
            <a:pPr lvl="1"/>
            <a:r>
              <a:rPr lang="en-US" dirty="0" smtClean="0"/>
              <a:t>This circuit detects the amplitude of the decaying sound signal and amplifies it by 1000 times.</a:t>
            </a:r>
          </a:p>
          <a:p>
            <a:pPr lvl="1"/>
            <a:r>
              <a:rPr lang="en-US" dirty="0" smtClean="0"/>
              <a:t>The transistor T6 flows that signal into ground when amplitude decays to almost zero.</a:t>
            </a:r>
            <a:endParaRPr lang="en-US" dirty="0"/>
          </a:p>
        </p:txBody>
      </p:sp>
      <p:pic>
        <p:nvPicPr>
          <p:cNvPr id="7" name="Content Placeholder 6"/>
          <p:cNvPicPr>
            <a:picLocks noGrp="1" noChangeAspect="1"/>
          </p:cNvPicPr>
          <p:nvPr>
            <p:ph sz="half" idx="2"/>
          </p:nvPr>
        </p:nvPicPr>
        <p:blipFill>
          <a:blip r:embed="rId2"/>
          <a:stretch>
            <a:fillRect/>
          </a:stretch>
        </p:blipFill>
        <p:spPr>
          <a:xfrm>
            <a:off x="5089351" y="2547938"/>
            <a:ext cx="5150099" cy="3493423"/>
          </a:xfrm>
          <a:prstGeom prst="rect">
            <a:avLst/>
          </a:prstGeom>
        </p:spPr>
      </p:pic>
      <p:pic>
        <p:nvPicPr>
          <p:cNvPr id="6" name="Picture 5"/>
          <p:cNvPicPr>
            <a:picLocks noChangeAspect="1"/>
          </p:cNvPicPr>
          <p:nvPr/>
        </p:nvPicPr>
        <p:blipFill>
          <a:blip r:embed="rId3"/>
          <a:stretch>
            <a:fillRect/>
          </a:stretch>
        </p:blipFill>
        <p:spPr>
          <a:xfrm>
            <a:off x="9253537" y="0"/>
            <a:ext cx="2938463" cy="1938338"/>
          </a:xfrm>
          <a:prstGeom prst="rect">
            <a:avLst/>
          </a:prstGeom>
        </p:spPr>
      </p:pic>
      <p:pic>
        <p:nvPicPr>
          <p:cNvPr id="8" name="Picture 7"/>
          <p:cNvPicPr>
            <a:picLocks noChangeAspect="1"/>
          </p:cNvPicPr>
          <p:nvPr/>
        </p:nvPicPr>
        <p:blipFill>
          <a:blip r:embed="rId4"/>
          <a:stretch>
            <a:fillRect/>
          </a:stretch>
        </p:blipFill>
        <p:spPr>
          <a:xfrm>
            <a:off x="4940364" y="702718"/>
            <a:ext cx="1343025" cy="1704975"/>
          </a:xfrm>
          <a:prstGeom prst="rect">
            <a:avLst/>
          </a:prstGeom>
        </p:spPr>
      </p:pic>
      <p:sp>
        <p:nvSpPr>
          <p:cNvPr id="9" name="TextBox 8"/>
          <p:cNvSpPr txBox="1"/>
          <p:nvPr/>
        </p:nvSpPr>
        <p:spPr>
          <a:xfrm>
            <a:off x="6283389" y="1088619"/>
            <a:ext cx="2075938" cy="659268"/>
          </a:xfrm>
          <a:prstGeom prst="rect">
            <a:avLst/>
          </a:prstGeom>
          <a:noFill/>
        </p:spPr>
        <p:txBody>
          <a:bodyPr wrap="square" rtlCol="0">
            <a:spAutoFit/>
          </a:bodyPr>
          <a:lstStyle/>
          <a:p>
            <a:r>
              <a:rPr lang="en-US" sz="1200" dirty="0" smtClean="0">
                <a:solidFill>
                  <a:schemeClr val="bg2">
                    <a:lumMod val="50000"/>
                  </a:schemeClr>
                </a:solidFill>
              </a:rPr>
              <a:t>Shown to the left is a simple diagram of the mute IC</a:t>
            </a:r>
            <a:endParaRPr lang="en-US" sz="1200" dirty="0">
              <a:solidFill>
                <a:schemeClr val="bg2">
                  <a:lumMod val="50000"/>
                </a:schemeClr>
              </a:solidFill>
            </a:endParaRPr>
          </a:p>
        </p:txBody>
      </p:sp>
    </p:spTree>
    <p:extLst>
      <p:ext uri="{BB962C8B-B14F-4D97-AF65-F5344CB8AC3E}">
        <p14:creationId xmlns:p14="http://schemas.microsoft.com/office/powerpoint/2010/main" val="94451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Amplifier – it all lead to here!</a:t>
            </a:r>
            <a:endParaRPr lang="en-US" dirty="0"/>
          </a:p>
        </p:txBody>
      </p:sp>
      <p:sp>
        <p:nvSpPr>
          <p:cNvPr id="3" name="Content Placeholder 2"/>
          <p:cNvSpPr>
            <a:spLocks noGrp="1"/>
          </p:cNvSpPr>
          <p:nvPr>
            <p:ph sz="half" idx="1"/>
          </p:nvPr>
        </p:nvSpPr>
        <p:spPr>
          <a:xfrm>
            <a:off x="677334" y="2160588"/>
            <a:ext cx="4184035" cy="4518507"/>
          </a:xfrm>
        </p:spPr>
        <p:txBody>
          <a:bodyPr>
            <a:normAutofit fontScale="85000" lnSpcReduction="20000"/>
          </a:bodyPr>
          <a:lstStyle/>
          <a:p>
            <a:r>
              <a:rPr lang="en-US" dirty="0" smtClean="0"/>
              <a:t>Contains a two-channel power amplifier with stand-by switch, each channel having three op-amps with certain purposes.</a:t>
            </a:r>
          </a:p>
          <a:p>
            <a:pPr lvl="1"/>
            <a:r>
              <a:rPr lang="en-US" dirty="0"/>
              <a:t>The purpose of the stand-by switch is when it receives +9V it is on, </a:t>
            </a:r>
            <a:r>
              <a:rPr lang="en-US" dirty="0" smtClean="0"/>
              <a:t>and at </a:t>
            </a:r>
            <a:r>
              <a:rPr lang="en-US" dirty="0"/>
              <a:t>0V it is </a:t>
            </a:r>
            <a:r>
              <a:rPr lang="en-US" dirty="0" smtClean="0"/>
              <a:t>off.</a:t>
            </a:r>
          </a:p>
          <a:p>
            <a:r>
              <a:rPr lang="en-US" dirty="0"/>
              <a:t>Input </a:t>
            </a:r>
            <a:r>
              <a:rPr lang="en-US" dirty="0" smtClean="0"/>
              <a:t>Amp</a:t>
            </a:r>
          </a:p>
          <a:p>
            <a:pPr lvl="1"/>
            <a:r>
              <a:rPr lang="en-US" dirty="0" smtClean="0"/>
              <a:t>Broken into negative feedback input or just normal input</a:t>
            </a:r>
            <a:endParaRPr lang="en-US" dirty="0"/>
          </a:p>
          <a:p>
            <a:r>
              <a:rPr lang="en-US" dirty="0" smtClean="0"/>
              <a:t>Pre-drive Amplifier</a:t>
            </a:r>
          </a:p>
          <a:p>
            <a:pPr lvl="1"/>
            <a:r>
              <a:rPr lang="en-US" dirty="0" smtClean="0"/>
              <a:t>Converts weak electrical signal into an output signal strong enough to be noise-tolerant and used for further processing.</a:t>
            </a:r>
          </a:p>
          <a:p>
            <a:r>
              <a:rPr lang="en-US" dirty="0" smtClean="0"/>
              <a:t>Power Amplifier</a:t>
            </a:r>
          </a:p>
          <a:p>
            <a:pPr lvl="1"/>
            <a:r>
              <a:rPr lang="en-US" dirty="0" smtClean="0"/>
              <a:t>I couldn’t find the circuit for the power amplifier, but I assume it would look somewhat similar to the image on the right. The transistor causes a certain amount of gain on our signal based on the resistor values (as seen in Lab 8!).</a:t>
            </a:r>
          </a:p>
          <a:p>
            <a:pPr marL="457200" lvl="1"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4861369" y="1930400"/>
            <a:ext cx="4736603" cy="2949034"/>
          </a:xfrm>
          <a:prstGeom prst="rect">
            <a:avLst/>
          </a:prstGeom>
        </p:spPr>
      </p:pic>
      <p:pic>
        <p:nvPicPr>
          <p:cNvPr id="7" name="Picture 6"/>
          <p:cNvPicPr>
            <a:picLocks noChangeAspect="1"/>
          </p:cNvPicPr>
          <p:nvPr/>
        </p:nvPicPr>
        <p:blipFill>
          <a:blip r:embed="rId3"/>
          <a:stretch>
            <a:fillRect/>
          </a:stretch>
        </p:blipFill>
        <p:spPr>
          <a:xfrm>
            <a:off x="9120188" y="0"/>
            <a:ext cx="3071812" cy="1862137"/>
          </a:xfrm>
          <a:prstGeom prst="rect">
            <a:avLst/>
          </a:prstGeom>
        </p:spPr>
      </p:pic>
      <p:pic>
        <p:nvPicPr>
          <p:cNvPr id="2050" name="Picture 2" descr="Audio Amplifier Circuit, Working and details of Nx, Lm386 Amplifi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304" y="4766380"/>
            <a:ext cx="3250096" cy="160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9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584</TotalTime>
  <Words>703</Words>
  <Application>Microsoft Office PowerPoint</Application>
  <PresentationFormat>Widescreen</PresentationFormat>
  <Paragraphs>63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Casio CTK-450 Electronic Keyboard</vt:lpstr>
      <vt:lpstr>PowerPoint Presentation</vt:lpstr>
      <vt:lpstr>Specifications</vt:lpstr>
      <vt:lpstr>Power Supply</vt:lpstr>
      <vt:lpstr>CPU and Keys</vt:lpstr>
      <vt:lpstr>Why so few wires? How do we know what key?</vt:lpstr>
      <vt:lpstr>Filter Block</vt:lpstr>
      <vt:lpstr>Mute Circuit</vt:lpstr>
      <vt:lpstr>The Amplifier – it all lead to here!</vt:lpstr>
      <vt:lpstr>The Amplifier Info Cont.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Casio CTK-450 Electronic Keyboard</dc:title>
  <dc:creator>Silly Chris</dc:creator>
  <cp:lastModifiedBy>Dr. Burns</cp:lastModifiedBy>
  <cp:revision>42</cp:revision>
  <dcterms:created xsi:type="dcterms:W3CDTF">2021-11-21T18:00:19Z</dcterms:created>
  <dcterms:modified xsi:type="dcterms:W3CDTF">2021-11-22T18:24:32Z</dcterms:modified>
</cp:coreProperties>
</file>