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6" d="100"/>
          <a:sy n="146" d="100"/>
        </p:scale>
        <p:origin x="114" y="7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332bd64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332bd64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0332bd642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0332bd64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0332bd642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0332bd642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332bd642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332bd642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332bd642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332bd642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332bd642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332bd642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32bd642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332bd642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332bd6427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332bd642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Electronics I Extra Credit</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Alex Jegers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709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My Custom Drone Project - Overview</a:t>
            </a:r>
            <a:endParaRPr/>
          </a:p>
        </p:txBody>
      </p:sp>
      <p:pic>
        <p:nvPicPr>
          <p:cNvPr id="61" name="Google Shape;61;p14"/>
          <p:cNvPicPr preferRelativeResize="0"/>
          <p:nvPr/>
        </p:nvPicPr>
        <p:blipFill>
          <a:blip r:embed="rId3">
            <a:alphaModFix/>
          </a:blip>
          <a:stretch>
            <a:fillRect/>
          </a:stretch>
        </p:blipFill>
        <p:spPr>
          <a:xfrm>
            <a:off x="311700" y="743625"/>
            <a:ext cx="6031076" cy="4266625"/>
          </a:xfrm>
          <a:prstGeom prst="rect">
            <a:avLst/>
          </a:prstGeom>
          <a:noFill/>
          <a:ln>
            <a:noFill/>
          </a:ln>
        </p:spPr>
      </p:pic>
      <p:sp>
        <p:nvSpPr>
          <p:cNvPr id="62" name="Google Shape;62;p14"/>
          <p:cNvSpPr txBox="1"/>
          <p:nvPr/>
        </p:nvSpPr>
        <p:spPr>
          <a:xfrm>
            <a:off x="6342775" y="902925"/>
            <a:ext cx="2489700" cy="1385400"/>
          </a:xfrm>
          <a:prstGeom prst="rect">
            <a:avLst/>
          </a:prstGeom>
          <a:noFill/>
          <a:ln>
            <a:noFill/>
          </a:ln>
        </p:spPr>
        <p:txBody>
          <a:bodyPr spcFirstLastPara="1" wrap="square" lIns="91425" tIns="91425" rIns="91425" bIns="91425" anchor="t" anchorCtr="0">
            <a:spAutoFit/>
          </a:bodyPr>
          <a:lstStyle/>
          <a:p>
            <a:pPr marL="457200" lvl="0" indent="-311150" algn="l" rtl="0">
              <a:lnSpc>
                <a:spcPct val="100000"/>
              </a:lnSpc>
              <a:spcBef>
                <a:spcPts val="0"/>
              </a:spcBef>
              <a:spcAft>
                <a:spcPts val="0"/>
              </a:spcAft>
              <a:buSzPts val="1300"/>
              <a:buChar char="●"/>
            </a:pPr>
            <a:r>
              <a:rPr lang="en" sz="1300"/>
              <a:t>This is the full schematic of circuit board on the drone.</a:t>
            </a:r>
            <a:endParaRPr sz="1300"/>
          </a:p>
          <a:p>
            <a:pPr marL="457200" lvl="0" indent="-311150" algn="l" rtl="0">
              <a:lnSpc>
                <a:spcPct val="100000"/>
              </a:lnSpc>
              <a:spcBef>
                <a:spcPts val="0"/>
              </a:spcBef>
              <a:spcAft>
                <a:spcPts val="0"/>
              </a:spcAft>
              <a:buSzPts val="1300"/>
              <a:buChar char="●"/>
            </a:pPr>
            <a:r>
              <a:rPr lang="en" sz="1300"/>
              <a:t>Will be focusing on the power management aspects.</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Power Management Details</a:t>
            </a:r>
            <a:endParaRPr/>
          </a:p>
        </p:txBody>
      </p:sp>
      <p:sp>
        <p:nvSpPr>
          <p:cNvPr id="68" name="Google Shape;68;p15"/>
          <p:cNvSpPr txBox="1">
            <a:spLocks noGrp="1"/>
          </p:cNvSpPr>
          <p:nvPr>
            <p:ph type="body" idx="1"/>
          </p:nvPr>
        </p:nvSpPr>
        <p:spPr>
          <a:xfrm>
            <a:off x="4095450" y="1152475"/>
            <a:ext cx="47367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sz="1300">
                <a:solidFill>
                  <a:schemeClr val="dk1"/>
                </a:solidFill>
              </a:rPr>
              <a:t>Battery - Single cell LiPo (Lithium Polymer) 3.7V.</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Directly powering the 4 brushed DC motors.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XC9141 - 5V output boost converter.</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5V output needed for the microcontroller and gate of the MOSFETs that drive the motors.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LM1117 - 3.3V linear voltage regulator.</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3.3v output used for radio transceiver and gyro/accelerometer.</a:t>
            </a:r>
            <a:endParaRPr sz="1300">
              <a:solidFill>
                <a:schemeClr val="dk1"/>
              </a:solidFill>
            </a:endParaRPr>
          </a:p>
        </p:txBody>
      </p:sp>
      <p:pic>
        <p:nvPicPr>
          <p:cNvPr id="69" name="Google Shape;69;p15"/>
          <p:cNvPicPr preferRelativeResize="0"/>
          <p:nvPr/>
        </p:nvPicPr>
        <p:blipFill>
          <a:blip r:embed="rId3">
            <a:alphaModFix/>
          </a:blip>
          <a:stretch>
            <a:fillRect/>
          </a:stretch>
        </p:blipFill>
        <p:spPr>
          <a:xfrm>
            <a:off x="311708" y="1152475"/>
            <a:ext cx="3610792" cy="3416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Boost Converter Basics - DC to DC Amplification</a:t>
            </a:r>
            <a:endParaRPr/>
          </a:p>
        </p:txBody>
      </p:sp>
      <p:sp>
        <p:nvSpPr>
          <p:cNvPr id="75" name="Google Shape;75;p16"/>
          <p:cNvSpPr txBox="1">
            <a:spLocks noGrp="1"/>
          </p:cNvSpPr>
          <p:nvPr>
            <p:ph type="body" idx="1"/>
          </p:nvPr>
        </p:nvSpPr>
        <p:spPr>
          <a:xfrm>
            <a:off x="3901975" y="1152475"/>
            <a:ext cx="49302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sz="1300">
                <a:solidFill>
                  <a:schemeClr val="dk1"/>
                </a:solidFill>
              </a:rPr>
              <a:t>Comprised of 4 main components; inductor, diode, switch, and capacitor.</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When in “on-mode” the inductor is charging and generating a magnetic field. When the switch is turned off, this magnetic field collapses and the polarity of the inductor is reversed sending current towards the load, which is the resistor in this case.</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A capacitor is used across the load for smoothing like in rectifying circuits.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A MOSFET is used as the switch and driven by a square wave, or pulse width modulation (PWM) input, generally in the range of 100kHz to 1MHZ.</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This simple of a setup only works when the input voltage and load are </a:t>
            </a:r>
            <a:r>
              <a:rPr lang="en" sz="1300" i="1">
                <a:solidFill>
                  <a:schemeClr val="dk1"/>
                </a:solidFill>
              </a:rPr>
              <a:t>constant</a:t>
            </a:r>
            <a:r>
              <a:rPr lang="en" sz="1300">
                <a:solidFill>
                  <a:schemeClr val="dk1"/>
                </a:solidFill>
              </a:rPr>
              <a:t>.</a:t>
            </a:r>
            <a:endParaRPr sz="1300">
              <a:solidFill>
                <a:schemeClr val="dk1"/>
              </a:solidFill>
            </a:endParaRPr>
          </a:p>
        </p:txBody>
      </p:sp>
      <p:pic>
        <p:nvPicPr>
          <p:cNvPr id="76" name="Google Shape;76;p16"/>
          <p:cNvPicPr preferRelativeResize="0"/>
          <p:nvPr/>
        </p:nvPicPr>
        <p:blipFill>
          <a:blip r:embed="rId3">
            <a:alphaModFix/>
          </a:blip>
          <a:stretch>
            <a:fillRect/>
          </a:stretch>
        </p:blipFill>
        <p:spPr>
          <a:xfrm>
            <a:off x="311704" y="1152475"/>
            <a:ext cx="2309750" cy="2071126"/>
          </a:xfrm>
          <a:prstGeom prst="rect">
            <a:avLst/>
          </a:prstGeom>
          <a:noFill/>
          <a:ln>
            <a:noFill/>
          </a:ln>
        </p:spPr>
      </p:pic>
      <p:pic>
        <p:nvPicPr>
          <p:cNvPr id="77" name="Google Shape;77;p16"/>
          <p:cNvPicPr preferRelativeResize="0"/>
          <p:nvPr/>
        </p:nvPicPr>
        <p:blipFill>
          <a:blip r:embed="rId4">
            <a:alphaModFix/>
          </a:blip>
          <a:stretch>
            <a:fillRect/>
          </a:stretch>
        </p:blipFill>
        <p:spPr>
          <a:xfrm>
            <a:off x="311700" y="3320648"/>
            <a:ext cx="3657400" cy="150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91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Boost Converter Voltage Source and Load</a:t>
            </a:r>
            <a:endParaRPr/>
          </a:p>
        </p:txBody>
      </p:sp>
      <p:sp>
        <p:nvSpPr>
          <p:cNvPr id="83" name="Google Shape;83;p17"/>
          <p:cNvSpPr txBox="1">
            <a:spLocks noGrp="1"/>
          </p:cNvSpPr>
          <p:nvPr>
            <p:ph type="body" idx="1"/>
          </p:nvPr>
        </p:nvSpPr>
        <p:spPr>
          <a:xfrm>
            <a:off x="4572000" y="950925"/>
            <a:ext cx="42603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sz="1300">
                <a:solidFill>
                  <a:schemeClr val="dk1"/>
                </a:solidFill>
              </a:rPr>
              <a:t>LiPo battery supplies anywhere from 4.2V at a full charge to 3.0V.</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“x.xC” refers to the current draw (A) divided by the current capacity (Ah) of the battery.</a:t>
            </a:r>
            <a:endParaRPr sz="1300">
              <a:solidFill>
                <a:schemeClr val="dk1"/>
              </a:solidFill>
            </a:endParaRPr>
          </a:p>
          <a:p>
            <a:pPr marL="0" lvl="0" indent="0" algn="l" rtl="0">
              <a:spcBef>
                <a:spcPts val="1200"/>
              </a:spcBef>
              <a:spcAft>
                <a:spcPts val="0"/>
              </a:spcAft>
              <a:buNone/>
            </a:pPr>
            <a:endParaRPr sz="1300">
              <a:solidFill>
                <a:schemeClr val="dk1"/>
              </a:solidFill>
            </a:endParaRPr>
          </a:p>
          <a:p>
            <a:pPr marL="457200" lvl="0" indent="-311150" algn="l" rtl="0">
              <a:spcBef>
                <a:spcPts val="1200"/>
              </a:spcBef>
              <a:spcAft>
                <a:spcPts val="0"/>
              </a:spcAft>
              <a:buClr>
                <a:schemeClr val="dk1"/>
              </a:buClr>
              <a:buSzPts val="1300"/>
              <a:buChar char="●"/>
            </a:pPr>
            <a:r>
              <a:rPr lang="en" sz="1300">
                <a:solidFill>
                  <a:schemeClr val="dk1"/>
                </a:solidFill>
              </a:rPr>
              <a:t>ATTiny 1614 microcontroller requires minimum 4.5V to run the clock at 16MHz which necessary for the radio communication.</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Also, cannot exceed 5.5V (ATTiny absolute maximum rating).</a:t>
            </a:r>
            <a:endParaRPr sz="1300">
              <a:solidFill>
                <a:schemeClr val="dk1"/>
              </a:solidFill>
            </a:endParaRPr>
          </a:p>
        </p:txBody>
      </p:sp>
      <p:pic>
        <p:nvPicPr>
          <p:cNvPr id="84" name="Google Shape;84;p17"/>
          <p:cNvPicPr preferRelativeResize="0"/>
          <p:nvPr/>
        </p:nvPicPr>
        <p:blipFill>
          <a:blip r:embed="rId3">
            <a:alphaModFix/>
          </a:blip>
          <a:stretch>
            <a:fillRect/>
          </a:stretch>
        </p:blipFill>
        <p:spPr>
          <a:xfrm>
            <a:off x="152425" y="950925"/>
            <a:ext cx="4267200" cy="2270591"/>
          </a:xfrm>
          <a:prstGeom prst="rect">
            <a:avLst/>
          </a:prstGeom>
          <a:noFill/>
          <a:ln>
            <a:noFill/>
          </a:ln>
        </p:spPr>
      </p:pic>
      <p:pic>
        <p:nvPicPr>
          <p:cNvPr id="85" name="Google Shape;85;p17"/>
          <p:cNvPicPr preferRelativeResize="0"/>
          <p:nvPr/>
        </p:nvPicPr>
        <p:blipFill>
          <a:blip r:embed="rId4">
            <a:alphaModFix/>
          </a:blip>
          <a:stretch>
            <a:fillRect/>
          </a:stretch>
        </p:blipFill>
        <p:spPr>
          <a:xfrm>
            <a:off x="245725" y="3307900"/>
            <a:ext cx="4173900" cy="161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XC9141 Boost Converter</a:t>
            </a:r>
            <a:endParaRPr/>
          </a:p>
        </p:txBody>
      </p:sp>
      <p:sp>
        <p:nvSpPr>
          <p:cNvPr id="91" name="Google Shape;91;p18"/>
          <p:cNvSpPr txBox="1">
            <a:spLocks noGrp="1"/>
          </p:cNvSpPr>
          <p:nvPr>
            <p:ph type="body" idx="1"/>
          </p:nvPr>
        </p:nvSpPr>
        <p:spPr>
          <a:xfrm>
            <a:off x="4572000" y="1152475"/>
            <a:ext cx="4260300" cy="1451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sz="1300">
                <a:solidFill>
                  <a:schemeClr val="dk1"/>
                </a:solidFill>
              </a:rPr>
              <a:t>Uses feedback from the output voltage to adjust the duty cycle of the PWM driving the MOSFET.</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Comes in a </a:t>
            </a:r>
            <a:r>
              <a:rPr lang="en" sz="1300" i="1">
                <a:solidFill>
                  <a:schemeClr val="dk1"/>
                </a:solidFill>
              </a:rPr>
              <a:t>very </a:t>
            </a:r>
            <a:r>
              <a:rPr lang="en" sz="1300">
                <a:solidFill>
                  <a:schemeClr val="dk1"/>
                </a:solidFill>
              </a:rPr>
              <a:t>small package size (SOT-25), cheap ($1.31), and uses few external components (two capacitors, one inductor).</a:t>
            </a:r>
            <a:endParaRPr sz="1300">
              <a:solidFill>
                <a:schemeClr val="dk1"/>
              </a:solidFill>
            </a:endParaRPr>
          </a:p>
        </p:txBody>
      </p:sp>
      <p:pic>
        <p:nvPicPr>
          <p:cNvPr id="92" name="Google Shape;92;p18"/>
          <p:cNvPicPr preferRelativeResize="0"/>
          <p:nvPr/>
        </p:nvPicPr>
        <p:blipFill>
          <a:blip r:embed="rId3">
            <a:alphaModFix/>
          </a:blip>
          <a:stretch>
            <a:fillRect/>
          </a:stretch>
        </p:blipFill>
        <p:spPr>
          <a:xfrm>
            <a:off x="4535050" y="2827025"/>
            <a:ext cx="4334199" cy="2180075"/>
          </a:xfrm>
          <a:prstGeom prst="rect">
            <a:avLst/>
          </a:prstGeom>
          <a:noFill/>
          <a:ln>
            <a:noFill/>
          </a:ln>
        </p:spPr>
      </p:pic>
      <p:pic>
        <p:nvPicPr>
          <p:cNvPr id="93" name="Google Shape;93;p18"/>
          <p:cNvPicPr preferRelativeResize="0"/>
          <p:nvPr/>
        </p:nvPicPr>
        <p:blipFill>
          <a:blip r:embed="rId4">
            <a:alphaModFix/>
          </a:blip>
          <a:stretch>
            <a:fillRect/>
          </a:stretch>
        </p:blipFill>
        <p:spPr>
          <a:xfrm>
            <a:off x="564350" y="1061101"/>
            <a:ext cx="2717617" cy="1651800"/>
          </a:xfrm>
          <a:prstGeom prst="rect">
            <a:avLst/>
          </a:prstGeom>
          <a:noFill/>
          <a:ln>
            <a:noFill/>
          </a:ln>
        </p:spPr>
      </p:pic>
      <p:pic>
        <p:nvPicPr>
          <p:cNvPr id="94" name="Google Shape;94;p18"/>
          <p:cNvPicPr preferRelativeResize="0"/>
          <p:nvPr/>
        </p:nvPicPr>
        <p:blipFill>
          <a:blip r:embed="rId5">
            <a:alphaModFix/>
          </a:blip>
          <a:stretch>
            <a:fillRect/>
          </a:stretch>
        </p:blipFill>
        <p:spPr>
          <a:xfrm>
            <a:off x="152400" y="2865301"/>
            <a:ext cx="4226291" cy="2125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XC9141 Boost Converter</a:t>
            </a:r>
            <a:endParaRPr/>
          </a:p>
        </p:txBody>
      </p:sp>
      <p:pic>
        <p:nvPicPr>
          <p:cNvPr id="100" name="Google Shape;100;p19"/>
          <p:cNvPicPr preferRelativeResize="0"/>
          <p:nvPr/>
        </p:nvPicPr>
        <p:blipFill rotWithShape="1">
          <a:blip r:embed="rId3">
            <a:alphaModFix/>
          </a:blip>
          <a:srcRect t="21630"/>
          <a:stretch/>
        </p:blipFill>
        <p:spPr>
          <a:xfrm>
            <a:off x="4823536" y="445037"/>
            <a:ext cx="4008764" cy="4188877"/>
          </a:xfrm>
          <a:prstGeom prst="rect">
            <a:avLst/>
          </a:prstGeom>
          <a:noFill/>
          <a:ln>
            <a:noFill/>
          </a:ln>
        </p:spPr>
      </p:pic>
      <p:pic>
        <p:nvPicPr>
          <p:cNvPr id="101" name="Google Shape;101;p19"/>
          <p:cNvPicPr preferRelativeResize="0"/>
          <p:nvPr/>
        </p:nvPicPr>
        <p:blipFill rotWithShape="1">
          <a:blip r:embed="rId4">
            <a:alphaModFix/>
          </a:blip>
          <a:srcRect t="38871"/>
          <a:stretch/>
        </p:blipFill>
        <p:spPr>
          <a:xfrm>
            <a:off x="440700" y="1489750"/>
            <a:ext cx="3857626" cy="3144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211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LM1117 - Linear Voltage Regulator</a:t>
            </a:r>
            <a:endParaRPr/>
          </a:p>
        </p:txBody>
      </p:sp>
      <p:sp>
        <p:nvSpPr>
          <p:cNvPr id="107" name="Google Shape;107;p20"/>
          <p:cNvSpPr txBox="1">
            <a:spLocks noGrp="1"/>
          </p:cNvSpPr>
          <p:nvPr>
            <p:ph type="body" idx="1"/>
          </p:nvPr>
        </p:nvSpPr>
        <p:spPr>
          <a:xfrm>
            <a:off x="4572000" y="1152475"/>
            <a:ext cx="42603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sz="1300">
                <a:solidFill>
                  <a:schemeClr val="dk1"/>
                </a:solidFill>
              </a:rPr>
              <a:t>Comes in an adjustable version that uses two external resistors to set the output voltage. According to the data sheet, a reference voltage is applied across Vout and Vadj which causes a constant current to flow through R1. This current then goes through R2, setting the output voltage.</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In fixed output devices, like mine (LM1117-3.3), these resistors are integrated in the device with the rest of the current sources/sinks/mirrors.</a:t>
            </a:r>
            <a:endParaRPr sz="1300">
              <a:solidFill>
                <a:schemeClr val="dk1"/>
              </a:solidFill>
            </a:endParaRPr>
          </a:p>
        </p:txBody>
      </p:sp>
      <p:pic>
        <p:nvPicPr>
          <p:cNvPr id="108" name="Google Shape;108;p20"/>
          <p:cNvPicPr preferRelativeResize="0"/>
          <p:nvPr/>
        </p:nvPicPr>
        <p:blipFill>
          <a:blip r:embed="rId3">
            <a:alphaModFix/>
          </a:blip>
          <a:stretch>
            <a:fillRect/>
          </a:stretch>
        </p:blipFill>
        <p:spPr>
          <a:xfrm>
            <a:off x="876400" y="783925"/>
            <a:ext cx="2325775" cy="1610475"/>
          </a:xfrm>
          <a:prstGeom prst="rect">
            <a:avLst/>
          </a:prstGeom>
          <a:noFill/>
          <a:ln>
            <a:noFill/>
          </a:ln>
        </p:spPr>
      </p:pic>
      <p:pic>
        <p:nvPicPr>
          <p:cNvPr id="109" name="Google Shape;109;p20"/>
          <p:cNvPicPr preferRelativeResize="0"/>
          <p:nvPr/>
        </p:nvPicPr>
        <p:blipFill>
          <a:blip r:embed="rId4">
            <a:alphaModFix/>
          </a:blip>
          <a:stretch>
            <a:fillRect/>
          </a:stretch>
        </p:blipFill>
        <p:spPr>
          <a:xfrm>
            <a:off x="187250" y="2604000"/>
            <a:ext cx="3970949" cy="2354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Thanks for listening</a:t>
            </a:r>
            <a:endParaRPr/>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(16:9)</PresentationFormat>
  <Paragraphs>32</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Electronics I Extra Credit</vt:lpstr>
      <vt:lpstr>My Custom Drone Project - Overview</vt:lpstr>
      <vt:lpstr>Power Management Details</vt:lpstr>
      <vt:lpstr>Boost Converter Basics - DC to DC Amplification</vt:lpstr>
      <vt:lpstr>Boost Converter Voltage Source and Load</vt:lpstr>
      <vt:lpstr>XC9141 Boost Converter</vt:lpstr>
      <vt:lpstr>XC9141 Boost Converter</vt:lpstr>
      <vt:lpstr>LM1117 - Linear Voltage Regulator</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I Extra Credit</dc:title>
  <dc:creator>Dr. Burns</dc:creator>
  <cp:lastModifiedBy>Dr. Burns</cp:lastModifiedBy>
  <cp:revision>1</cp:revision>
  <dcterms:modified xsi:type="dcterms:W3CDTF">2021-11-22T18:19:47Z</dcterms:modified>
</cp:coreProperties>
</file>