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9" r:id="rId3"/>
    <p:sldId id="270" r:id="rId4"/>
    <p:sldId id="271" r:id="rId5"/>
    <p:sldId id="257" r:id="rId6"/>
    <p:sldId id="259" r:id="rId7"/>
    <p:sldId id="260" r:id="rId8"/>
    <p:sldId id="261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687A-A46B-4980-ABBA-203E59C2754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3836-94E0-4F75-94A3-D478D3C5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663" tIns="44831" rIns="89663" bIns="44831"/>
          <a:lstStyle/>
          <a:p>
            <a:endParaRPr 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70342" y="8772378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4437"/>
            <a:fld id="{AA623B28-54F5-4199-8B02-7F96B8074A72}" type="slidenum">
              <a:rPr lang="en-US" sz="1200"/>
              <a:pPr algn="r" defTabSz="914437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134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9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3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4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F4CB-3457-4F10-BC72-23358336880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827B-934B-42DA-95B6-41DCC29F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8696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6" descr="C:\Users\sburns\Desktop\LocalWEBFilesTransfer\EE4611Spring2013NoWEB\EE3611Related\Supplemented materials_4th Ed\Images\Chapter12\Chapter12\nea21075_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056" y="2008910"/>
            <a:ext cx="3552209" cy="2971800"/>
          </a:xfrm>
          <a:prstGeom prst="rect">
            <a:avLst/>
          </a:prstGeom>
          <a:noFill/>
        </p:spPr>
      </p:pic>
      <p:pic>
        <p:nvPicPr>
          <p:cNvPr id="8194" name="Picture 2" descr="C:\Users\sburns\Desktop\Local Web Files\EE4611Spring2013\BJT1Figure5.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2133600"/>
            <a:ext cx="6000631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5563" y="582929"/>
            <a:ext cx="285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and 15 November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QUIZ 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 Part 2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26836" y="4294909"/>
            <a:ext cx="1006764" cy="26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"/>
            <a:ext cx="3429000" cy="6154034"/>
          </a:xfrm>
        </p:spPr>
      </p:pic>
      <p:sp>
        <p:nvSpPr>
          <p:cNvPr id="3" name="Rectangle 2"/>
          <p:cNvSpPr/>
          <p:nvPr/>
        </p:nvSpPr>
        <p:spPr>
          <a:xfrm>
            <a:off x="4343400" y="5634182"/>
            <a:ext cx="856673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65" y="1492665"/>
            <a:ext cx="4187843" cy="5000498"/>
          </a:xfrm>
          <a:prstGeom prst="rect">
            <a:avLst/>
          </a:prstGeom>
        </p:spPr>
      </p:pic>
      <p:pic>
        <p:nvPicPr>
          <p:cNvPr id="3" name="Picture 2" descr="C:\Users\sburns\Desktop\LocalWEBFilesTransfer\EE4611Spring2013NoWEB\EE3611Related\Supplemented materials_4th Ed\Images\Chapter12\Chapter12\nea21075_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83" y="2172857"/>
            <a:ext cx="6781800" cy="418713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5083" y="5892800"/>
            <a:ext cx="1080517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80" y="-101600"/>
            <a:ext cx="29472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54" y="0"/>
            <a:ext cx="3311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73" y="-1"/>
            <a:ext cx="5222909" cy="71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3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8229600" cy="1143000"/>
          </a:xfrm>
        </p:spPr>
        <p:txBody>
          <a:bodyPr>
            <a:normAutofit/>
          </a:bodyPr>
          <a:lstStyle/>
          <a:p>
            <a:endParaRPr lang="en-US" sz="2400" b="1" dirty="0"/>
          </a:p>
        </p:txBody>
      </p:sp>
      <p:pic>
        <p:nvPicPr>
          <p:cNvPr id="1026" name="Picture 2" descr="C:\Users\sburns\Desktop\LocalWEBFilesTransfer\EE4611Spring2013NoWEB\EE3611Related\Supplemented materials_4th Ed\Images\Chapter12\Chapter12\nea21075_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745" y="669976"/>
            <a:ext cx="3047367" cy="3155849"/>
          </a:xfrm>
          <a:prstGeom prst="rect">
            <a:avLst/>
          </a:prstGeom>
          <a:noFill/>
        </p:spPr>
      </p:pic>
      <p:pic>
        <p:nvPicPr>
          <p:cNvPr id="1027" name="Picture 3" descr="C:\Users\sburns\Desktop\LocalWEBFilesTransfer\EE4611Spring2013NoWEB\EE3611Related\Supplemented materials_4th Ed\Images\Chapter12\Chapter12\nea21075_1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57601"/>
            <a:ext cx="5052786" cy="3074987"/>
          </a:xfrm>
          <a:prstGeom prst="rect">
            <a:avLst/>
          </a:prstGeom>
          <a:noFill/>
        </p:spPr>
      </p:pic>
      <p:pic>
        <p:nvPicPr>
          <p:cNvPr id="1028" name="Picture 4" descr="C:\Users\sburns\Desktop\LocalWEBFilesTransfer\EE4611Spring2013NoWEB\EE3611Related\Supplemented materials_4th Ed\Images\Chapter12\Chapter12\nea21075_1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018" y="919374"/>
            <a:ext cx="3276600" cy="2482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3059853"/>
            <a:ext cx="1066800" cy="29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67400" y="2755052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60960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70745" y="3059852"/>
            <a:ext cx="1059873" cy="342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64582" y="2586182"/>
            <a:ext cx="1274618" cy="341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burns\Desktop\LocalWEBFilesTransfer\EE4611Spring2013NoWEB\EE3611Related\Supplemented materials_4th Ed\Images\Chapter12\Chapter12\nea21075_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2941638" cy="4042360"/>
          </a:xfrm>
          <a:prstGeom prst="rect">
            <a:avLst/>
          </a:prstGeom>
          <a:noFill/>
        </p:spPr>
      </p:pic>
      <p:pic>
        <p:nvPicPr>
          <p:cNvPr id="5123" name="Picture 3" descr="C:\Users\sburns\Desktop\LocalWEBFilesTransfer\EE4611Spring2013NoWEB\EE3611Related\Supplemented materials_4th Ed\Images\Chapter12\Chapter12\nea21075_1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073" y="1371600"/>
            <a:ext cx="4734019" cy="2709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79782" y="3676073"/>
            <a:ext cx="1468582" cy="53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58073" y="3435927"/>
            <a:ext cx="1158363" cy="43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6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36800" y="215901"/>
            <a:ext cx="756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Operation modes of BJT</a:t>
            </a:r>
          </a:p>
        </p:txBody>
      </p:sp>
      <p:sp>
        <p:nvSpPr>
          <p:cNvPr id="10243" name="Slide Number Placeholder 21"/>
          <p:cNvSpPr txBox="1">
            <a:spLocks noGrp="1"/>
          </p:cNvSpPr>
          <p:nvPr/>
        </p:nvSpPr>
        <p:spPr bwMode="auto">
          <a:xfrm>
            <a:off x="807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FBB19D-195D-4F5E-88C1-26C7B993A0CC}" type="slidenum">
              <a:rPr lang="en-US" sz="1400"/>
              <a:pPr algn="r"/>
              <a:t>7</a:t>
            </a:fld>
            <a:endParaRPr lang="en-US" sz="1400"/>
          </a:p>
        </p:txBody>
      </p:sp>
      <p:graphicFrame>
        <p:nvGraphicFramePr>
          <p:cNvPr id="295941" name="Group 5"/>
          <p:cNvGraphicFramePr>
            <a:graphicFrameLocks noGrp="1"/>
          </p:cNvGraphicFramePr>
          <p:nvPr/>
        </p:nvGraphicFramePr>
        <p:xfrm>
          <a:off x="2260600" y="1092200"/>
          <a:ext cx="7620000" cy="275907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 junction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 junction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Forward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</a:t>
                      </a:r>
                      <a:r>
                        <a:rPr kumimoji="0" lang="el-G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l-GR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Cutoff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=0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Forward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Forward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</a:t>
                      </a:r>
                      <a:r>
                        <a:rPr kumimoji="0" lang="el-G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 active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Forward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</a:t>
                      </a:r>
                      <a:r>
                        <a:rPr kumimoji="0" lang="el-G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β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6" name="Text Box 72"/>
          <p:cNvSpPr txBox="1">
            <a:spLocks noChangeArrowheads="1"/>
          </p:cNvSpPr>
          <p:nvPr/>
        </p:nvSpPr>
        <p:spPr bwMode="auto">
          <a:xfrm>
            <a:off x="2336800" y="4737101"/>
            <a:ext cx="833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77" name="Text Box 90"/>
          <p:cNvSpPr txBox="1">
            <a:spLocks noChangeArrowheads="1"/>
          </p:cNvSpPr>
          <p:nvPr/>
        </p:nvSpPr>
        <p:spPr bwMode="auto">
          <a:xfrm>
            <a:off x="2171700" y="4470401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78" name="Text Box 91"/>
          <p:cNvSpPr txBox="1">
            <a:spLocks noChangeArrowheads="1"/>
          </p:cNvSpPr>
          <p:nvPr/>
        </p:nvSpPr>
        <p:spPr bwMode="auto">
          <a:xfrm>
            <a:off x="2057400" y="3851276"/>
            <a:ext cx="83312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Analysis: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Active mode: most useful bias mode when using a bipolar junction transistor as an amplifier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Cutoff mode: no electron injected to the base, all currents are zero. Used as “off” state in digital circuits or open switch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Saturation mode: used as “on” state in digital circuits or closed switch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Reverse active mode: emitter and collector regions switch roles. Seldom used. </a:t>
            </a:r>
          </a:p>
        </p:txBody>
      </p:sp>
    </p:spTree>
    <p:extLst>
      <p:ext uri="{BB962C8B-B14F-4D97-AF65-F5344CB8AC3E}">
        <p14:creationId xmlns:p14="http://schemas.microsoft.com/office/powerpoint/2010/main" val="177347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C:\Users\sburns\Desktop\LocalWEBFilesTransfer\EE4611Spring2013NoWEB\EE3611Related\Supplemented materials_4th Ed\Images\Chapter12\Chapter12\nea21075_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1"/>
            <a:ext cx="3429000" cy="4303163"/>
          </a:xfrm>
          <a:prstGeom prst="rect">
            <a:avLst/>
          </a:prstGeom>
          <a:noFill/>
        </p:spPr>
      </p:pic>
      <p:pic>
        <p:nvPicPr>
          <p:cNvPr id="7173" name="Picture 5" descr="C:\Users\sburns\Desktop\LocalWEBFilesTransfer\EE4611Spring2013NoWEB\EE3611Related\Supplemented materials_4th Ed\Images\Chapter12\Chapter12\nea21075_1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3014472" cy="416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39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219201"/>
            <a:ext cx="7760395" cy="3961035"/>
          </a:xfrm>
        </p:spPr>
      </p:pic>
      <p:sp>
        <p:nvSpPr>
          <p:cNvPr id="3" name="Rectangle 2"/>
          <p:cNvSpPr/>
          <p:nvPr/>
        </p:nvSpPr>
        <p:spPr>
          <a:xfrm>
            <a:off x="2198255" y="4839855"/>
            <a:ext cx="1237672" cy="471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6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126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6</cp:revision>
  <dcterms:created xsi:type="dcterms:W3CDTF">2021-11-09T22:18:25Z</dcterms:created>
  <dcterms:modified xsi:type="dcterms:W3CDTF">2021-11-12T14:56:42Z</dcterms:modified>
</cp:coreProperties>
</file>