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88" r:id="rId2"/>
    <p:sldId id="289" r:id="rId3"/>
    <p:sldId id="290" r:id="rId4"/>
    <p:sldId id="291" r:id="rId5"/>
    <p:sldId id="265" r:id="rId6"/>
    <p:sldId id="272" r:id="rId7"/>
    <p:sldId id="277" r:id="rId8"/>
    <p:sldId id="278" r:id="rId9"/>
    <p:sldId id="279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307" r:id="rId18"/>
    <p:sldId id="285" r:id="rId19"/>
    <p:sldId id="308" r:id="rId20"/>
    <p:sldId id="284" r:id="rId21"/>
    <p:sldId id="276" r:id="rId22"/>
    <p:sldId id="259" r:id="rId23"/>
    <p:sldId id="282" r:id="rId24"/>
    <p:sldId id="283" r:id="rId25"/>
    <p:sldId id="306" r:id="rId26"/>
    <p:sldId id="286" r:id="rId27"/>
    <p:sldId id="287" r:id="rId28"/>
    <p:sldId id="299" r:id="rId29"/>
    <p:sldId id="300" r:id="rId30"/>
    <p:sldId id="326" r:id="rId31"/>
    <p:sldId id="301" r:id="rId32"/>
    <p:sldId id="302" r:id="rId33"/>
    <p:sldId id="303" r:id="rId34"/>
    <p:sldId id="304" r:id="rId35"/>
    <p:sldId id="305" r:id="rId36"/>
    <p:sldId id="280" r:id="rId37"/>
    <p:sldId id="281" r:id="rId38"/>
    <p:sldId id="311" r:id="rId39"/>
    <p:sldId id="312" r:id="rId40"/>
    <p:sldId id="324" r:id="rId41"/>
    <p:sldId id="325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AEAEA"/>
    <a:srgbClr val="DDDDDD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6" autoAdjust="0"/>
    <p:restoredTop sz="94660"/>
  </p:normalViewPr>
  <p:slideViewPr>
    <p:cSldViewPr>
      <p:cViewPr varScale="1">
        <p:scale>
          <a:sx n="136" d="100"/>
          <a:sy n="136" d="100"/>
        </p:scale>
        <p:origin x="4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F6EC4-6A4A-428B-AF5B-BC714D232E75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A413C-F296-4174-8131-E8A103292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50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0EB24-F158-484E-BD13-B58FC14EF2DC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C9708-34C8-4E55-BCD7-FB0D20446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2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94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*</a:t>
            </a:r>
            <a:endParaRPr lang="en-US" sz="1200" smtClean="0"/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07/16/96</a:t>
            </a:r>
            <a:endParaRPr lang="en-US" sz="1200" smtClean="0"/>
          </a:p>
        </p:txBody>
      </p:sp>
      <p:sp>
        <p:nvSpPr>
          <p:cNvPr id="39942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*</a:t>
            </a:r>
            <a:endParaRPr lang="en-US" sz="1200" smtClean="0"/>
          </a:p>
        </p:txBody>
      </p:sp>
      <p:sp>
        <p:nvSpPr>
          <p:cNvPr id="39943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smtClean="0"/>
              <a:t>##</a:t>
            </a:r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27882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7331C6E-BB26-4BCD-8817-3F13F81634C4}" type="slidenum">
              <a:rPr lang="en-US" altLang="en-US" sz="1300"/>
              <a:pPr>
                <a:spcBef>
                  <a:spcPct val="0"/>
                </a:spcBef>
              </a:pPr>
              <a:t>29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93639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E99EB33-35FF-4DEE-A0BE-093E3E9BC2E1}" type="slidenum">
              <a:rPr lang="en-US" altLang="en-US" sz="130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4151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C02161B-6CCC-4766-81BA-604D628B7C4B}" type="slidenum">
              <a:rPr lang="en-US" altLang="en-US" sz="1300"/>
              <a:pPr>
                <a:spcBef>
                  <a:spcPct val="0"/>
                </a:spcBef>
              </a:pPr>
              <a:t>32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24551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B04AE84-2CA6-4D84-93DA-99F1A04FA6ED}" type="slidenum">
              <a:rPr lang="en-US" altLang="en-US" sz="1300"/>
              <a:pPr>
                <a:spcBef>
                  <a:spcPct val="0"/>
                </a:spcBef>
              </a:pPr>
              <a:t>33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33528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smtClean="0">
                <a:solidFill>
                  <a:schemeClr val="tx1"/>
                </a:solidFill>
              </a:rPr>
              <a:t>*</a:t>
            </a:r>
            <a:endParaRPr lang="en-US" altLang="en-US" sz="1200" b="0" smtClean="0">
              <a:solidFill>
                <a:schemeClr val="tx1"/>
              </a:solidFill>
            </a:endParaRPr>
          </a:p>
        </p:txBody>
      </p:sp>
      <p:sp>
        <p:nvSpPr>
          <p:cNvPr id="3482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smtClean="0">
                <a:solidFill>
                  <a:schemeClr val="tx1"/>
                </a:solidFill>
              </a:rPr>
              <a:t>07/16/96</a:t>
            </a:r>
            <a:endParaRPr lang="en-US" altLang="en-US" sz="1200" b="0" smtClean="0">
              <a:solidFill>
                <a:schemeClr val="tx1"/>
              </a:solidFill>
            </a:endParaRPr>
          </a:p>
        </p:txBody>
      </p:sp>
      <p:sp>
        <p:nvSpPr>
          <p:cNvPr id="3482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smtClean="0">
                <a:solidFill>
                  <a:schemeClr val="tx1"/>
                </a:solidFill>
              </a:rPr>
              <a:t>*</a:t>
            </a:r>
            <a:endParaRPr lang="en-US" altLang="en-US" sz="1200" b="0" smtClean="0">
              <a:solidFill>
                <a:schemeClr val="tx1"/>
              </a:solidFill>
            </a:endParaRPr>
          </a:p>
        </p:txBody>
      </p:sp>
      <p:sp>
        <p:nvSpPr>
          <p:cNvPr id="34823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smtClean="0">
                <a:solidFill>
                  <a:schemeClr val="tx1"/>
                </a:solidFill>
              </a:rPr>
              <a:t>##</a:t>
            </a:r>
            <a:endParaRPr lang="en-US" altLang="en-US" sz="12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0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2696D-5494-4B31-BD43-3D11DC37B4AD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96915-6D56-4397-B2EE-623E5DC2E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9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4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4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-609600"/>
            <a:ext cx="5708915" cy="8434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57200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15 and 17 September 2021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Semiconductor Properties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Diffusion Equation Derivation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 and 22 September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Diffusion Process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Chapter 3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2286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2400" y="5715000"/>
            <a:ext cx="5334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86200" y="57150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862467"/>
            <a:ext cx="7262187" cy="6248400"/>
          </a:xfrm>
        </p:spPr>
      </p:pic>
      <p:sp>
        <p:nvSpPr>
          <p:cNvPr id="3" name="Rectangle 2"/>
          <p:cNvSpPr/>
          <p:nvPr/>
        </p:nvSpPr>
        <p:spPr>
          <a:xfrm>
            <a:off x="5638800" y="5867400"/>
            <a:ext cx="16764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257800" y="4038600"/>
            <a:ext cx="226341" cy="584349"/>
          </a:xfrm>
          <a:custGeom>
            <a:avLst/>
            <a:gdLst>
              <a:gd name="connsiteX0" fmla="*/ 0 w 226341"/>
              <a:gd name="connsiteY0" fmla="*/ 0 h 584349"/>
              <a:gd name="connsiteX1" fmla="*/ 225083 w 226341"/>
              <a:gd name="connsiteY1" fmla="*/ 203982 h 584349"/>
              <a:gd name="connsiteX2" fmla="*/ 91440 w 226341"/>
              <a:gd name="connsiteY2" fmla="*/ 562708 h 584349"/>
              <a:gd name="connsiteX3" fmla="*/ 98474 w 226341"/>
              <a:gd name="connsiteY3" fmla="*/ 513471 h 5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41" h="584349">
                <a:moveTo>
                  <a:pt x="0" y="0"/>
                </a:moveTo>
                <a:cubicBezTo>
                  <a:pt x="104921" y="55098"/>
                  <a:pt x="209843" y="110197"/>
                  <a:pt x="225083" y="203982"/>
                </a:cubicBezTo>
                <a:cubicBezTo>
                  <a:pt x="240323" y="297767"/>
                  <a:pt x="112541" y="511127"/>
                  <a:pt x="91440" y="562708"/>
                </a:cubicBezTo>
                <a:cubicBezTo>
                  <a:pt x="70339" y="614289"/>
                  <a:pt x="84406" y="563880"/>
                  <a:pt x="98474" y="513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6038"/>
            <a:ext cx="3875532" cy="3051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0"/>
            <a:ext cx="4675956" cy="35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1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" y="152400"/>
            <a:ext cx="5562600" cy="6871860"/>
          </a:xfrm>
        </p:spPr>
      </p:pic>
    </p:spTree>
    <p:extLst>
      <p:ext uri="{BB962C8B-B14F-4D97-AF65-F5344CB8AC3E}">
        <p14:creationId xmlns:p14="http://schemas.microsoft.com/office/powerpoint/2010/main" val="13521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C:\Users\sburns\Desktop\Local Web Files\EE4611Spring2013\Fab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724" y="228600"/>
            <a:ext cx="6666193" cy="6476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06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138" y="0"/>
            <a:ext cx="800772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2438400"/>
            <a:ext cx="45720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804744" cy="6705600"/>
          </a:xfrm>
        </p:spPr>
      </p:pic>
    </p:spTree>
    <p:extLst>
      <p:ext uri="{BB962C8B-B14F-4D97-AF65-F5344CB8AC3E}">
        <p14:creationId xmlns:p14="http://schemas.microsoft.com/office/powerpoint/2010/main" val="9802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-228600"/>
            <a:ext cx="8742919" cy="7637699"/>
          </a:xfrm>
        </p:spPr>
      </p:pic>
      <p:sp>
        <p:nvSpPr>
          <p:cNvPr id="3" name="Rectangle 2"/>
          <p:cNvSpPr/>
          <p:nvPr/>
        </p:nvSpPr>
        <p:spPr>
          <a:xfrm>
            <a:off x="76200" y="5715000"/>
            <a:ext cx="9067800" cy="222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2565400" y="1524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Junction Depth</a:t>
            </a:r>
          </a:p>
        </p:txBody>
      </p:sp>
      <p:sp>
        <p:nvSpPr>
          <p:cNvPr id="1126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4F80DC-CA52-448E-90A2-3753AA61834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pic>
        <p:nvPicPr>
          <p:cNvPr id="11268" name="Picture 7" descr="image0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849313"/>
            <a:ext cx="37084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image00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903663"/>
            <a:ext cx="349885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4432300" y="1727200"/>
            <a:ext cx="43815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this example, Si substrate is n-type doped with the doping concentration </a:t>
            </a:r>
            <a:r>
              <a:rPr lang="en-US" altLang="en-US" sz="1800" i="1"/>
              <a:t>N</a:t>
            </a:r>
            <a:r>
              <a:rPr lang="en-US" altLang="en-US" sz="1800" baseline="-25000"/>
              <a:t>B</a:t>
            </a:r>
            <a:r>
              <a:rPr lang="en-US" altLang="en-US" sz="1800"/>
              <a:t>. the diffusion process is to create a p-well in the n-type wafer. </a:t>
            </a:r>
            <a:r>
              <a:rPr lang="en-US" altLang="en-US" sz="1800" i="1"/>
              <a:t>N</a:t>
            </a:r>
            <a:r>
              <a:rPr lang="en-US" altLang="en-US" sz="1800"/>
              <a:t>(x) is the p-type doping concentration.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 i="1" baseline="-25000">
                <a:cs typeface="Times New Roman" pitchFamily="18" charset="0"/>
              </a:rPr>
              <a:t>j  </a:t>
            </a:r>
            <a:r>
              <a:rPr lang="en-US" altLang="en-US" sz="2000">
                <a:cs typeface="Times New Roman" pitchFamily="18" charset="0"/>
              </a:rPr>
              <a:t>is the junction depth: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itchFamily="18" charset="0"/>
              </a:rPr>
              <a:t>x&lt;</a:t>
            </a:r>
            <a:r>
              <a:rPr lang="en-US" altLang="en-US" sz="2000" i="1">
                <a:cs typeface="Times New Roman" pitchFamily="18" charset="0"/>
              </a:rPr>
              <a:t> x</a:t>
            </a:r>
            <a:r>
              <a:rPr lang="en-US" altLang="en-US" sz="2000" i="1" baseline="-25000">
                <a:cs typeface="Times New Roman" pitchFamily="18" charset="0"/>
              </a:rPr>
              <a:t>j</a:t>
            </a:r>
            <a:r>
              <a:rPr lang="en-US" altLang="en-US" sz="2000">
                <a:cs typeface="Times New Roman" pitchFamily="18" charset="0"/>
              </a:rPr>
              <a:t>,</a:t>
            </a:r>
            <a:r>
              <a:rPr lang="en-US" altLang="en-US" sz="2000" baseline="-25000">
                <a:cs typeface="Times New Roman" pitchFamily="18" charset="0"/>
              </a:rPr>
              <a:t>  </a:t>
            </a:r>
            <a:r>
              <a:rPr lang="en-US" altLang="en-US" sz="2000" i="1">
                <a:cs typeface="Times New Roman" pitchFamily="18" charset="0"/>
              </a:rPr>
              <a:t>N</a:t>
            </a:r>
            <a:r>
              <a:rPr lang="en-US" altLang="en-US" sz="2000">
                <a:cs typeface="Times New Roman" pitchFamily="18" charset="0"/>
              </a:rPr>
              <a:t>(</a:t>
            </a: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>
                <a:cs typeface="Times New Roman" pitchFamily="18" charset="0"/>
              </a:rPr>
              <a:t>)&gt;</a:t>
            </a:r>
            <a:r>
              <a:rPr lang="en-US" altLang="en-US" sz="2000" i="1"/>
              <a:t> N</a:t>
            </a:r>
            <a:r>
              <a:rPr lang="en-US" altLang="en-US" sz="2000" baseline="-25000"/>
              <a:t>B,</a:t>
            </a:r>
            <a:r>
              <a:rPr lang="en-US" altLang="en-US" sz="2000"/>
              <a:t> p-type region;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itchFamily="18" charset="0"/>
              </a:rPr>
              <a:t>x=</a:t>
            </a:r>
            <a:r>
              <a:rPr lang="en-US" altLang="en-US" sz="2000" i="1">
                <a:cs typeface="Times New Roman" pitchFamily="18" charset="0"/>
              </a:rPr>
              <a:t> x</a:t>
            </a:r>
            <a:r>
              <a:rPr lang="en-US" altLang="en-US" sz="2000" i="1" baseline="-25000">
                <a:cs typeface="Times New Roman" pitchFamily="18" charset="0"/>
              </a:rPr>
              <a:t>j</a:t>
            </a:r>
            <a:r>
              <a:rPr lang="en-US" altLang="en-US" sz="2000">
                <a:cs typeface="Times New Roman" pitchFamily="18" charset="0"/>
              </a:rPr>
              <a:t>,</a:t>
            </a:r>
            <a:r>
              <a:rPr lang="en-US" altLang="en-US" sz="2000" baseline="-25000">
                <a:cs typeface="Times New Roman" pitchFamily="18" charset="0"/>
              </a:rPr>
              <a:t>  </a:t>
            </a:r>
            <a:r>
              <a:rPr lang="en-US" altLang="en-US" sz="2000" i="1">
                <a:cs typeface="Times New Roman" pitchFamily="18" charset="0"/>
              </a:rPr>
              <a:t>N</a:t>
            </a:r>
            <a:r>
              <a:rPr lang="en-US" altLang="en-US" sz="2000">
                <a:cs typeface="Times New Roman" pitchFamily="18" charset="0"/>
              </a:rPr>
              <a:t>(</a:t>
            </a: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>
                <a:cs typeface="Times New Roman" pitchFamily="18" charset="0"/>
              </a:rPr>
              <a:t>)=</a:t>
            </a:r>
            <a:r>
              <a:rPr lang="en-US" altLang="en-US" sz="2000" i="1"/>
              <a:t> N</a:t>
            </a:r>
            <a:r>
              <a:rPr lang="en-US" altLang="en-US" sz="2000" baseline="-25000"/>
              <a:t>B,</a:t>
            </a:r>
            <a:r>
              <a:rPr lang="en-US" altLang="en-US" sz="2000"/>
              <a:t> neutral;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itchFamily="18" charset="0"/>
              </a:rPr>
              <a:t>x&gt;</a:t>
            </a:r>
            <a:r>
              <a:rPr lang="en-US" altLang="en-US" sz="2000" i="1">
                <a:cs typeface="Times New Roman" pitchFamily="18" charset="0"/>
              </a:rPr>
              <a:t> x</a:t>
            </a:r>
            <a:r>
              <a:rPr lang="en-US" altLang="en-US" sz="2000" i="1" baseline="-25000">
                <a:cs typeface="Times New Roman" pitchFamily="18" charset="0"/>
              </a:rPr>
              <a:t>j</a:t>
            </a:r>
            <a:r>
              <a:rPr lang="en-US" altLang="en-US" sz="2000">
                <a:cs typeface="Times New Roman" pitchFamily="18" charset="0"/>
              </a:rPr>
              <a:t>,</a:t>
            </a:r>
            <a:r>
              <a:rPr lang="en-US" altLang="en-US" sz="2000" baseline="-25000">
                <a:cs typeface="Times New Roman" pitchFamily="18" charset="0"/>
              </a:rPr>
              <a:t>  </a:t>
            </a:r>
            <a:r>
              <a:rPr lang="en-US" altLang="en-US" sz="2000" i="1">
                <a:cs typeface="Times New Roman" pitchFamily="18" charset="0"/>
              </a:rPr>
              <a:t>N</a:t>
            </a:r>
            <a:r>
              <a:rPr lang="en-US" altLang="en-US" sz="2000">
                <a:cs typeface="Times New Roman" pitchFamily="18" charset="0"/>
              </a:rPr>
              <a:t>(</a:t>
            </a: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>
                <a:cs typeface="Times New Roman" pitchFamily="18" charset="0"/>
              </a:rPr>
              <a:t>)&lt;</a:t>
            </a:r>
            <a:r>
              <a:rPr lang="en-US" altLang="en-US" sz="2000" i="1"/>
              <a:t> N</a:t>
            </a:r>
            <a:r>
              <a:rPr lang="en-US" altLang="en-US" sz="2000" baseline="-25000"/>
              <a:t>B,</a:t>
            </a:r>
            <a:r>
              <a:rPr lang="en-US" altLang="en-US" sz="2000"/>
              <a:t> n-type region;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4648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1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-13860"/>
            <a:ext cx="5562600" cy="6871860"/>
          </a:xfrm>
        </p:spPr>
      </p:pic>
    </p:spTree>
    <p:extLst>
      <p:ext uri="{BB962C8B-B14F-4D97-AF65-F5344CB8AC3E}">
        <p14:creationId xmlns:p14="http://schemas.microsoft.com/office/powerpoint/2010/main" val="26850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749300" y="2413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Lateral Diffusion</a:t>
            </a:r>
          </a:p>
        </p:txBody>
      </p:sp>
      <p:sp>
        <p:nvSpPr>
          <p:cNvPr id="819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1089AE-40F9-4837-9515-EE61031F0FF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  <p:pic>
        <p:nvPicPr>
          <p:cNvPr id="8196" name="Picture 4" descr="1-s2.0-S0924424711004626-g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927100"/>
            <a:ext cx="56038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1384300" y="5651500"/>
            <a:ext cx="7048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During diffusion, impurities not only diffuse vertically, but also move laterally under the edge of any diffusion barrier. 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1930400" y="5105400"/>
            <a:ext cx="584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Simulation results of two-dimensional diffusion process.</a:t>
            </a:r>
          </a:p>
        </p:txBody>
      </p:sp>
    </p:spTree>
    <p:extLst>
      <p:ext uri="{BB962C8B-B14F-4D97-AF65-F5344CB8AC3E}">
        <p14:creationId xmlns:p14="http://schemas.microsoft.com/office/powerpoint/2010/main" val="261954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5400"/>
            <a:ext cx="6044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0"/>
            <a:ext cx="5570682" cy="6862907"/>
          </a:xfrm>
        </p:spPr>
      </p:pic>
    </p:spTree>
    <p:extLst>
      <p:ext uri="{BB962C8B-B14F-4D97-AF65-F5344CB8AC3E}">
        <p14:creationId xmlns:p14="http://schemas.microsoft.com/office/powerpoint/2010/main" val="36704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C:\Users\sburns\Desktop\Local Web Files\EE4611Spring2013\Fab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724" y="228600"/>
            <a:ext cx="6666193" cy="6476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C:\Users\sburns\Desktop\Local Web Files\EE4611Spring2013\Fab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-1600200"/>
            <a:ext cx="7200029" cy="868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1910" y="304800"/>
            <a:ext cx="9315910" cy="6248400"/>
          </a:xfrm>
        </p:spPr>
      </p:pic>
    </p:spTree>
    <p:extLst>
      <p:ext uri="{BB962C8B-B14F-4D97-AF65-F5344CB8AC3E}">
        <p14:creationId xmlns:p14="http://schemas.microsoft.com/office/powerpoint/2010/main" val="3557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5770478" cy="7109442"/>
          </a:xfrm>
        </p:spPr>
      </p:pic>
    </p:spTree>
    <p:extLst>
      <p:ext uri="{BB962C8B-B14F-4D97-AF65-F5344CB8AC3E}">
        <p14:creationId xmlns:p14="http://schemas.microsoft.com/office/powerpoint/2010/main" val="9128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749300" y="2413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The Diffusion Coefficients for Typical Dopants</a:t>
            </a:r>
          </a:p>
        </p:txBody>
      </p:sp>
      <p:sp>
        <p:nvSpPr>
          <p:cNvPr id="12291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5552FA-9B17-4E6D-A4B4-CC3FC619297B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495300" y="889000"/>
            <a:ext cx="732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Diffusion coefficients depend exponentially on temperature:</a:t>
            </a:r>
          </a:p>
        </p:txBody>
      </p:sp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2882900" y="1231900"/>
          <a:ext cx="228282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3" imgW="1180588" imgH="431613" progId="Equation.3">
                  <p:embed/>
                </p:oleObj>
              </mc:Choice>
              <mc:Fallback>
                <p:oleObj name="Equation" r:id="rId3" imgW="1180588" imgH="431613" progId="Equation.3">
                  <p:embed/>
                  <p:pic>
                    <p:nvPicPr>
                      <p:cNvPr id="1229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900" y="1231900"/>
                        <a:ext cx="228282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5"/>
          <p:cNvGraphicFramePr>
            <a:graphicFrameLocks noChangeAspect="1"/>
          </p:cNvGraphicFramePr>
          <p:nvPr/>
        </p:nvGraphicFramePr>
        <p:xfrm>
          <a:off x="596900" y="2184400"/>
          <a:ext cx="1254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5" imgW="723586" imgH="241195" progId="Equation.3">
                  <p:embed/>
                </p:oleObj>
              </mc:Choice>
              <mc:Fallback>
                <p:oleObj name="Equation" r:id="rId5" imgW="723586" imgH="241195" progId="Equation.3">
                  <p:embed/>
                  <p:pic>
                    <p:nvPicPr>
                      <p:cNvPr id="122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2184400"/>
                        <a:ext cx="125412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5505450" y="1473200"/>
            <a:ext cx="2533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Unit of  </a:t>
            </a:r>
            <a:r>
              <a:rPr lang="en-US" altLang="en-US" sz="1800" i="1"/>
              <a:t>D</a:t>
            </a:r>
            <a:r>
              <a:rPr lang="en-US" altLang="en-US" sz="1800"/>
              <a:t>: cm</a:t>
            </a:r>
            <a:r>
              <a:rPr lang="en-US" altLang="en-US" sz="1800" baseline="30000"/>
              <a:t>2</a:t>
            </a:r>
            <a:r>
              <a:rPr lang="en-US" altLang="en-US" sz="1800"/>
              <a:t>/sec </a:t>
            </a:r>
          </a:p>
        </p:txBody>
      </p:sp>
      <p:graphicFrame>
        <p:nvGraphicFramePr>
          <p:cNvPr id="12296" name="Object 5"/>
          <p:cNvGraphicFramePr>
            <a:graphicFrameLocks noChangeAspect="1"/>
          </p:cNvGraphicFramePr>
          <p:nvPr/>
        </p:nvGraphicFramePr>
        <p:xfrm>
          <a:off x="876300" y="2830513"/>
          <a:ext cx="92392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7" imgW="533169" imgH="228501" progId="Equation.3">
                  <p:embed/>
                </p:oleObj>
              </mc:Choice>
              <mc:Fallback>
                <p:oleObj name="Equation" r:id="rId7" imgW="533169" imgH="228501" progId="Equation.3">
                  <p:embed/>
                  <p:pic>
                    <p:nvPicPr>
                      <p:cNvPr id="1229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2830513"/>
                        <a:ext cx="923925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1879600" y="2133600"/>
            <a:ext cx="673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temperature independent term, which depends on the vibration frequency and geometry</a:t>
            </a:r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1905000" y="2819400"/>
            <a:ext cx="673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activation energy of the neutral vacancy</a:t>
            </a:r>
          </a:p>
        </p:txBody>
      </p:sp>
      <p:sp>
        <p:nvSpPr>
          <p:cNvPr id="12299" name="TextBox 12"/>
          <p:cNvSpPr txBox="1">
            <a:spLocks noChangeArrowheads="1"/>
          </p:cNvSpPr>
          <p:nvPr/>
        </p:nvSpPr>
        <p:spPr bwMode="auto">
          <a:xfrm>
            <a:off x="1536700" y="3479800"/>
            <a:ext cx="582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/>
              <a:t>Diffusion coefficients of typical impurities in Si</a:t>
            </a:r>
          </a:p>
        </p:txBody>
      </p:sp>
      <p:graphicFrame>
        <p:nvGraphicFramePr>
          <p:cNvPr id="12300" name="Object 7"/>
          <p:cNvGraphicFramePr>
            <a:graphicFrameLocks noChangeAspect="1"/>
          </p:cNvGraphicFramePr>
          <p:nvPr/>
        </p:nvGraphicFramePr>
        <p:xfrm>
          <a:off x="4408488" y="4052888"/>
          <a:ext cx="13049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9" imgW="672808" imgH="241195" progId="Equation.3">
                  <p:embed/>
                </p:oleObj>
              </mc:Choice>
              <mc:Fallback>
                <p:oleObj name="Equation" r:id="rId9" imgW="672808" imgH="241195" progId="Equation.3">
                  <p:embed/>
                  <p:pic>
                    <p:nvPicPr>
                      <p:cNvPr id="1230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488" y="4052888"/>
                        <a:ext cx="13049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1" name="Object 8"/>
          <p:cNvGraphicFramePr>
            <a:graphicFrameLocks noChangeAspect="1"/>
          </p:cNvGraphicFramePr>
          <p:nvPr/>
        </p:nvGraphicFramePr>
        <p:xfrm>
          <a:off x="6464300" y="4038600"/>
          <a:ext cx="83502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11" imgW="482391" imgH="228501" progId="Equation.3">
                  <p:embed/>
                </p:oleObj>
              </mc:Choice>
              <mc:Fallback>
                <p:oleObj name="Equation" r:id="rId11" imgW="482391" imgH="228501" progId="Equation.3">
                  <p:embed/>
                  <p:pic>
                    <p:nvPicPr>
                      <p:cNvPr id="1230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00" y="4038600"/>
                        <a:ext cx="835025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8100" y="3987800"/>
          <a:ext cx="6096000" cy="2263775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Element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Boron (B)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3.69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Gallium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Phosphorus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3.69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Arsenic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3.56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1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886"/>
            <a:ext cx="5486400" cy="8241424"/>
          </a:xfrm>
        </p:spPr>
      </p:pic>
    </p:spTree>
    <p:extLst>
      <p:ext uri="{BB962C8B-B14F-4D97-AF65-F5344CB8AC3E}">
        <p14:creationId xmlns:p14="http://schemas.microsoft.com/office/powerpoint/2010/main" val="23852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8940222" cy="6096000"/>
          </a:xfrm>
        </p:spPr>
      </p:pic>
    </p:spTree>
    <p:extLst>
      <p:ext uri="{BB962C8B-B14F-4D97-AF65-F5344CB8AC3E}">
        <p14:creationId xmlns:p14="http://schemas.microsoft.com/office/powerpoint/2010/main" val="36464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673100" y="203200"/>
            <a:ext cx="810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</a:rPr>
              <a:t>Overview of Doping Technologies </a:t>
            </a:r>
          </a:p>
        </p:txBody>
      </p:sp>
      <p:sp>
        <p:nvSpPr>
          <p:cNvPr id="15363" name="Slide Number Placeholder 3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19E033-24BF-4570-90F2-657A19B6A8A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4" name="TextBox 38"/>
          <p:cNvSpPr txBox="1">
            <a:spLocks noChangeArrowheads="1"/>
          </p:cNvSpPr>
          <p:nvPr/>
        </p:nvSpPr>
        <p:spPr bwMode="auto">
          <a:xfrm>
            <a:off x="584200" y="1041400"/>
            <a:ext cx="84836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Technology criteria on doping: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 Doping profile </a:t>
            </a:r>
            <a:r>
              <a:rPr lang="en-US" altLang="en-US" sz="2000" b="1" dirty="0">
                <a:solidFill>
                  <a:srgbClr val="FF0000"/>
                </a:solidFill>
                <a:cs typeface="Times New Roman" pitchFamily="18" charset="0"/>
              </a:rPr>
              <a:t>— </a:t>
            </a:r>
            <a:r>
              <a:rPr lang="en-US" altLang="en-US" sz="2000" b="1" dirty="0">
                <a:solidFill>
                  <a:srgbClr val="FF0000"/>
                </a:solidFill>
              </a:rPr>
              <a:t>precise control of doping concentration and region (depth and planar area)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Major doping Technologies: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 High-temperature Diffusion </a:t>
            </a:r>
            <a:endParaRPr lang="en-US" altLang="en-US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</a:rPr>
              <a:t>Ion implantation followed by diffusion and annealing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Dopants (impurities) for Si: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 n-type dopant (donor):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Phosphorus </a:t>
            </a:r>
            <a:r>
              <a:rPr lang="en-US" altLang="en-US" sz="2000" b="1" dirty="0">
                <a:solidFill>
                  <a:srgbClr val="FF0000"/>
                </a:solidFill>
              </a:rPr>
              <a:t>(P), Arsenic (As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), Antimony (Sb)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 p-type dopant (acceptor): Boron (B), Gallium (Ga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), Indium (In)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 Aluminum (Al) not used as a dopant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58336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69900" y="266700"/>
            <a:ext cx="816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</a:rPr>
              <a:t>Diffusion with Gas Sources (Phosphorus)</a:t>
            </a:r>
          </a:p>
        </p:txBody>
      </p:sp>
      <p:sp>
        <p:nvSpPr>
          <p:cNvPr id="1638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DC854A-4FDE-4EE3-B59D-9DAF0F58F93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223963"/>
            <a:ext cx="64484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2"/>
          <p:cNvSpPr>
            <a:spLocks noChangeArrowheads="1"/>
          </p:cNvSpPr>
          <p:nvPr/>
        </p:nvSpPr>
        <p:spPr bwMode="auto">
          <a:xfrm>
            <a:off x="2916238" y="5086350"/>
            <a:ext cx="343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2P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5</a:t>
            </a:r>
            <a:r>
              <a:rPr lang="en-US" altLang="en-US" sz="1800"/>
              <a:t> + 5Si</a:t>
            </a:r>
            <a:r>
              <a:rPr lang="en-US" altLang="en-US" sz="1800" baseline="-25000"/>
              <a:t>             </a:t>
            </a:r>
            <a:r>
              <a:rPr lang="en-US" altLang="en-US" sz="1800"/>
              <a:t>5SiO</a:t>
            </a:r>
            <a:r>
              <a:rPr lang="en-US" altLang="en-US" sz="1800" baseline="-25000"/>
              <a:t>2</a:t>
            </a:r>
            <a:r>
              <a:rPr lang="en-US" altLang="en-US" sz="1800"/>
              <a:t> +4P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254500" y="52578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Rectangle 32"/>
          <p:cNvSpPr>
            <a:spLocks noChangeArrowheads="1"/>
          </p:cNvSpPr>
          <p:nvPr/>
        </p:nvSpPr>
        <p:spPr bwMode="auto">
          <a:xfrm>
            <a:off x="2903538" y="4540250"/>
            <a:ext cx="343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2PH</a:t>
            </a:r>
            <a:r>
              <a:rPr lang="en-US" altLang="en-US" sz="1800" baseline="-25000" dirty="0"/>
              <a:t>3</a:t>
            </a:r>
            <a:r>
              <a:rPr lang="en-US" altLang="en-US" sz="1800" dirty="0"/>
              <a:t> + 4O</a:t>
            </a:r>
            <a:r>
              <a:rPr lang="en-US" altLang="en-US" sz="1800" baseline="-25000" dirty="0"/>
              <a:t>2             </a:t>
            </a:r>
            <a:r>
              <a:rPr lang="en-US" altLang="en-US" sz="1800" dirty="0"/>
              <a:t>P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O</a:t>
            </a:r>
            <a:r>
              <a:rPr lang="en-US" altLang="en-US" sz="1800" baseline="-25000" dirty="0"/>
              <a:t>5</a:t>
            </a:r>
            <a:r>
              <a:rPr lang="en-US" altLang="en-US" sz="1800" dirty="0"/>
              <a:t> +3H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O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216400" y="47244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3" name="TextBox 26"/>
          <p:cNvSpPr txBox="1">
            <a:spLocks noChangeArrowheads="1"/>
          </p:cNvSpPr>
          <p:nvPr/>
        </p:nvSpPr>
        <p:spPr bwMode="auto">
          <a:xfrm>
            <a:off x="1447800" y="5676900"/>
            <a:ext cx="604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glass oxide layer is formed on the silicon surface.</a:t>
            </a:r>
          </a:p>
        </p:txBody>
      </p:sp>
    </p:spTree>
    <p:extLst>
      <p:ext uri="{BB962C8B-B14F-4D97-AF65-F5344CB8AC3E}">
        <p14:creationId xmlns:p14="http://schemas.microsoft.com/office/powerpoint/2010/main" val="249583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301" y="-304800"/>
            <a:ext cx="9341402" cy="822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2400" y="533400"/>
            <a:ext cx="3810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6400" y="2667000"/>
            <a:ext cx="28956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58674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sburns\Desktop\Local Web Files\EE2212Fall2012\Haza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-609600"/>
            <a:ext cx="8696325" cy="777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12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469900" y="266700"/>
            <a:ext cx="816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Diffusion with Liquid Sources (Phosphorus)</a:t>
            </a:r>
          </a:p>
        </p:txBody>
      </p:sp>
      <p:sp>
        <p:nvSpPr>
          <p:cNvPr id="1843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360800-BA74-4E85-8FF5-C47BF792580B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8436" name="Rectangle 32"/>
          <p:cNvSpPr>
            <a:spLocks noChangeArrowheads="1"/>
          </p:cNvSpPr>
          <p:nvPr/>
        </p:nvSpPr>
        <p:spPr bwMode="auto">
          <a:xfrm>
            <a:off x="2916238" y="5086350"/>
            <a:ext cx="343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2P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5</a:t>
            </a:r>
            <a:r>
              <a:rPr lang="en-US" altLang="en-US" sz="1800"/>
              <a:t> + 5Si</a:t>
            </a:r>
            <a:r>
              <a:rPr lang="en-US" altLang="en-US" sz="1800" baseline="-25000"/>
              <a:t>             </a:t>
            </a:r>
            <a:r>
              <a:rPr lang="en-US" altLang="en-US" sz="1800"/>
              <a:t>5SiO</a:t>
            </a:r>
            <a:r>
              <a:rPr lang="en-US" altLang="en-US" sz="1800" baseline="-25000"/>
              <a:t>2</a:t>
            </a:r>
            <a:r>
              <a:rPr lang="en-US" altLang="en-US" sz="1800"/>
              <a:t> +4P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254500" y="52578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TextBox 26"/>
          <p:cNvSpPr txBox="1">
            <a:spLocks noChangeArrowheads="1"/>
          </p:cNvSpPr>
          <p:nvPr/>
        </p:nvSpPr>
        <p:spPr bwMode="auto">
          <a:xfrm>
            <a:off x="1447800" y="5676900"/>
            <a:ext cx="604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glass oxide layer is formed on the silicon surface.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128713"/>
            <a:ext cx="64484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22"/>
          <p:cNvSpPr txBox="1">
            <a:spLocks noChangeArrowheads="1"/>
          </p:cNvSpPr>
          <p:nvPr/>
        </p:nvSpPr>
        <p:spPr bwMode="auto">
          <a:xfrm>
            <a:off x="1752600" y="4660900"/>
            <a:ext cx="488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Reactions: 4POCl</a:t>
            </a:r>
            <a:r>
              <a:rPr lang="en-US" altLang="en-US" sz="1800" baseline="-25000"/>
              <a:t>3</a:t>
            </a:r>
            <a:r>
              <a:rPr lang="en-US" altLang="en-US" sz="1800"/>
              <a:t> + 3O</a:t>
            </a:r>
            <a:r>
              <a:rPr lang="en-US" altLang="en-US" sz="1800" baseline="-25000"/>
              <a:t>2              </a:t>
            </a:r>
            <a:r>
              <a:rPr lang="en-US" altLang="en-US" sz="1800"/>
              <a:t>2P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5 </a:t>
            </a:r>
            <a:r>
              <a:rPr lang="en-US" altLang="en-US" sz="1800"/>
              <a:t>+ 6Cl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70400" y="48641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74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469900" y="266700"/>
            <a:ext cx="816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Diffusion with Solid Sources (Phosphorus)</a:t>
            </a:r>
          </a:p>
        </p:txBody>
      </p:sp>
      <p:sp>
        <p:nvSpPr>
          <p:cNvPr id="2048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9FE25D-12C3-42AF-A9AC-05929DC3018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20484" name="Rectangle 32"/>
          <p:cNvSpPr>
            <a:spLocks noChangeArrowheads="1"/>
          </p:cNvSpPr>
          <p:nvPr/>
        </p:nvSpPr>
        <p:spPr bwMode="auto">
          <a:xfrm>
            <a:off x="2941638" y="4718050"/>
            <a:ext cx="343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2P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5</a:t>
            </a:r>
            <a:r>
              <a:rPr lang="en-US" altLang="en-US" sz="1800"/>
              <a:t> + 5Si</a:t>
            </a:r>
            <a:r>
              <a:rPr lang="en-US" altLang="en-US" sz="1800" baseline="-25000"/>
              <a:t>             </a:t>
            </a:r>
            <a:r>
              <a:rPr lang="en-US" altLang="en-US" sz="1800"/>
              <a:t>5SiO</a:t>
            </a:r>
            <a:r>
              <a:rPr lang="en-US" altLang="en-US" sz="1800" baseline="-25000"/>
              <a:t>2</a:t>
            </a:r>
            <a:r>
              <a:rPr lang="en-US" altLang="en-US" sz="1800"/>
              <a:t> +4P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254500" y="49149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26"/>
          <p:cNvSpPr txBox="1">
            <a:spLocks noChangeArrowheads="1"/>
          </p:cNvSpPr>
          <p:nvPr/>
        </p:nvSpPr>
        <p:spPr bwMode="auto">
          <a:xfrm>
            <a:off x="1447800" y="5676900"/>
            <a:ext cx="604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glass oxide layer is formed on the silicon surface.</a:t>
            </a:r>
          </a:p>
        </p:txBody>
      </p:sp>
      <p:sp>
        <p:nvSpPr>
          <p:cNvPr id="20487" name="TextBox 22"/>
          <p:cNvSpPr txBox="1">
            <a:spLocks noChangeArrowheads="1"/>
          </p:cNvSpPr>
          <p:nvPr/>
        </p:nvSpPr>
        <p:spPr bwMode="auto">
          <a:xfrm>
            <a:off x="1752600" y="46609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Reactions:</a:t>
            </a:r>
          </a:p>
        </p:txBody>
      </p:sp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079500"/>
            <a:ext cx="64293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38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82600" y="355600"/>
            <a:ext cx="816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Reactions for Boron Diffusion</a:t>
            </a:r>
          </a:p>
        </p:txBody>
      </p:sp>
      <p:sp>
        <p:nvSpPr>
          <p:cNvPr id="22531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60C4C9-5178-432C-9336-9A3C24589AC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9" name="Rectangle 8"/>
          <p:cNvSpPr/>
          <p:nvPr/>
        </p:nvSpPr>
        <p:spPr>
          <a:xfrm>
            <a:off x="1414463" y="5543550"/>
            <a:ext cx="4038600" cy="638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3" name="TextBox 22"/>
          <p:cNvSpPr txBox="1">
            <a:spLocks noChangeArrowheads="1"/>
          </p:cNvSpPr>
          <p:nvPr/>
        </p:nvSpPr>
        <p:spPr bwMode="auto">
          <a:xfrm>
            <a:off x="977900" y="2717800"/>
            <a:ext cx="488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Liquid source: 4BBr</a:t>
            </a:r>
            <a:r>
              <a:rPr lang="en-US" altLang="en-US" sz="1800" baseline="-25000"/>
              <a:t>3</a:t>
            </a:r>
            <a:r>
              <a:rPr lang="en-US" altLang="en-US" sz="1800"/>
              <a:t> + 3O</a:t>
            </a:r>
            <a:r>
              <a:rPr lang="en-US" altLang="en-US" sz="1800" baseline="-25000"/>
              <a:t>2</a:t>
            </a:r>
            <a:r>
              <a:rPr lang="en-US" altLang="en-US" sz="1800"/>
              <a:t>          2B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 </a:t>
            </a:r>
            <a:r>
              <a:rPr lang="en-US" altLang="en-US" sz="1800"/>
              <a:t>+ 6Br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11600" y="29337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TextBox 21"/>
          <p:cNvSpPr txBox="1">
            <a:spLocks noChangeArrowheads="1"/>
          </p:cNvSpPr>
          <p:nvPr/>
        </p:nvSpPr>
        <p:spPr bwMode="auto">
          <a:xfrm>
            <a:off x="571500" y="1219200"/>
            <a:ext cx="199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Boron Diffusion: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746500" y="33020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Rectangle 32"/>
          <p:cNvSpPr>
            <a:spLocks noChangeArrowheads="1"/>
          </p:cNvSpPr>
          <p:nvPr/>
        </p:nvSpPr>
        <p:spPr bwMode="auto">
          <a:xfrm>
            <a:off x="2459038" y="3105150"/>
            <a:ext cx="343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2B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</a:t>
            </a:r>
            <a:r>
              <a:rPr lang="en-US" altLang="en-US" sz="1800"/>
              <a:t>+ 3Si</a:t>
            </a:r>
            <a:r>
              <a:rPr lang="en-US" altLang="en-US" sz="1800" baseline="-25000"/>
              <a:t>             </a:t>
            </a:r>
            <a:r>
              <a:rPr lang="en-US" altLang="en-US" sz="1800"/>
              <a:t>3SiO</a:t>
            </a:r>
            <a:r>
              <a:rPr lang="en-US" altLang="en-US" sz="1800" baseline="-25000"/>
              <a:t>2</a:t>
            </a:r>
            <a:r>
              <a:rPr lang="en-US" altLang="en-US" sz="1800"/>
              <a:t> +4B</a:t>
            </a:r>
          </a:p>
        </p:txBody>
      </p:sp>
      <p:sp>
        <p:nvSpPr>
          <p:cNvPr id="22538" name="TextBox 22"/>
          <p:cNvSpPr txBox="1">
            <a:spLocks noChangeArrowheads="1"/>
          </p:cNvSpPr>
          <p:nvPr/>
        </p:nvSpPr>
        <p:spPr bwMode="auto">
          <a:xfrm>
            <a:off x="1016000" y="1803400"/>
            <a:ext cx="521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Gas source:   4B</a:t>
            </a:r>
            <a:r>
              <a:rPr lang="en-US" altLang="en-US" sz="1800" baseline="-25000"/>
              <a:t>2</a:t>
            </a:r>
            <a:r>
              <a:rPr lang="en-US" altLang="en-US" sz="1800"/>
              <a:t>H</a:t>
            </a:r>
            <a:r>
              <a:rPr lang="en-US" altLang="en-US" sz="1800" baseline="-25000"/>
              <a:t>6</a:t>
            </a:r>
            <a:r>
              <a:rPr lang="en-US" altLang="en-US" sz="1800"/>
              <a:t> + 3O</a:t>
            </a:r>
            <a:r>
              <a:rPr lang="en-US" altLang="en-US" sz="1800" baseline="-25000"/>
              <a:t>2</a:t>
            </a:r>
            <a:r>
              <a:rPr lang="en-US" altLang="en-US" sz="1800"/>
              <a:t>          2B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 </a:t>
            </a:r>
            <a:r>
              <a:rPr lang="en-US" altLang="en-US" sz="1800"/>
              <a:t>+ 3H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35400" y="19939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0" name="Rectangle 32"/>
          <p:cNvSpPr>
            <a:spLocks noChangeArrowheads="1"/>
          </p:cNvSpPr>
          <p:nvPr/>
        </p:nvSpPr>
        <p:spPr bwMode="auto">
          <a:xfrm>
            <a:off x="2484438" y="2190750"/>
            <a:ext cx="343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2B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</a:t>
            </a:r>
            <a:r>
              <a:rPr lang="en-US" altLang="en-US" sz="1800"/>
              <a:t>+ 3Si</a:t>
            </a:r>
            <a:r>
              <a:rPr lang="en-US" altLang="en-US" sz="1800" baseline="-25000"/>
              <a:t>             </a:t>
            </a:r>
            <a:r>
              <a:rPr lang="en-US" altLang="en-US" sz="1800"/>
              <a:t>3SiO</a:t>
            </a:r>
            <a:r>
              <a:rPr lang="en-US" altLang="en-US" sz="1800" baseline="-25000"/>
              <a:t>2</a:t>
            </a:r>
            <a:r>
              <a:rPr lang="en-US" altLang="en-US" sz="1800"/>
              <a:t> +4B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48100" y="23876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2" name="TextBox 22"/>
          <p:cNvSpPr txBox="1">
            <a:spLocks noChangeArrowheads="1"/>
          </p:cNvSpPr>
          <p:nvPr/>
        </p:nvSpPr>
        <p:spPr bwMode="auto">
          <a:xfrm>
            <a:off x="1054100" y="3670300"/>
            <a:ext cx="177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Solid source:</a:t>
            </a:r>
          </a:p>
        </p:txBody>
      </p:sp>
      <p:sp>
        <p:nvSpPr>
          <p:cNvPr id="22543" name="Rectangle 20"/>
          <p:cNvSpPr>
            <a:spLocks noChangeArrowheads="1"/>
          </p:cNvSpPr>
          <p:nvPr/>
        </p:nvSpPr>
        <p:spPr bwMode="auto">
          <a:xfrm>
            <a:off x="2608263" y="3714750"/>
            <a:ext cx="3055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宋体" charset="-122"/>
              </a:rPr>
              <a:t>4BN + 3O</a:t>
            </a:r>
            <a:r>
              <a:rPr lang="en-US" altLang="zh-CN" sz="1800" baseline="-25000">
                <a:ea typeface="宋体" charset="-122"/>
              </a:rPr>
              <a:t>2</a:t>
            </a:r>
            <a:r>
              <a:rPr lang="en-US" altLang="zh-CN" sz="1800">
                <a:ea typeface="宋体" charset="-122"/>
              </a:rPr>
              <a:t>       2B</a:t>
            </a:r>
            <a:r>
              <a:rPr lang="en-US" altLang="zh-CN" sz="1800" baseline="-25000">
                <a:ea typeface="宋体" charset="-122"/>
              </a:rPr>
              <a:t>2</a:t>
            </a:r>
            <a:r>
              <a:rPr lang="en-US" altLang="zh-CN" sz="1800">
                <a:ea typeface="宋体" charset="-122"/>
              </a:rPr>
              <a:t>O</a:t>
            </a:r>
            <a:r>
              <a:rPr lang="en-US" altLang="zh-CN" sz="1800" baseline="-25000">
                <a:ea typeface="宋体" charset="-122"/>
              </a:rPr>
              <a:t>3 </a:t>
            </a:r>
            <a:r>
              <a:rPr lang="en-US" altLang="zh-CN" sz="1800">
                <a:ea typeface="宋体" charset="-122"/>
              </a:rPr>
              <a:t>+ 2N</a:t>
            </a:r>
            <a:r>
              <a:rPr lang="en-US" altLang="zh-CN" sz="1800" baseline="-25000">
                <a:ea typeface="宋体" charset="-122"/>
              </a:rPr>
              <a:t>2</a:t>
            </a:r>
            <a:r>
              <a:rPr lang="en-US" altLang="zh-CN" sz="1800">
                <a:ea typeface="宋体" charset="-122"/>
              </a:rPr>
              <a:t> </a:t>
            </a:r>
            <a:endParaRPr lang="en-US" altLang="en-US" sz="180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797300" y="39116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5" name="Rectangle 32"/>
          <p:cNvSpPr>
            <a:spLocks noChangeArrowheads="1"/>
          </p:cNvSpPr>
          <p:nvPr/>
        </p:nvSpPr>
        <p:spPr bwMode="auto">
          <a:xfrm>
            <a:off x="2535238" y="4146550"/>
            <a:ext cx="343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2B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3</a:t>
            </a:r>
            <a:r>
              <a:rPr lang="en-US" altLang="en-US" sz="1800"/>
              <a:t>+ 3Si</a:t>
            </a:r>
            <a:r>
              <a:rPr lang="en-US" altLang="en-US" sz="1800" baseline="-25000"/>
              <a:t>             </a:t>
            </a:r>
            <a:r>
              <a:rPr lang="en-US" altLang="en-US" sz="1800"/>
              <a:t>3SiO</a:t>
            </a:r>
            <a:r>
              <a:rPr lang="en-US" altLang="en-US" sz="1800" baseline="-25000"/>
              <a:t>2</a:t>
            </a:r>
            <a:r>
              <a:rPr lang="en-US" altLang="en-US" sz="1800"/>
              <a:t> +4B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873500" y="4356100"/>
            <a:ext cx="4445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962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787400" y="2159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Diffusion Procedure</a:t>
            </a:r>
          </a:p>
        </p:txBody>
      </p:sp>
      <p:sp>
        <p:nvSpPr>
          <p:cNvPr id="24579" name="TextBox 7"/>
          <p:cNvSpPr txBox="1">
            <a:spLocks noChangeArrowheads="1"/>
          </p:cNvSpPr>
          <p:nvPr/>
        </p:nvSpPr>
        <p:spPr bwMode="auto">
          <a:xfrm>
            <a:off x="355600" y="838200"/>
            <a:ext cx="8305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What happens during diffusion: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Predeposition: deposition of a high concentration of the desired impurity on the silicon surface through windows etched in the protective barrier layer. </a:t>
            </a:r>
          </a:p>
          <a:p>
            <a:pPr eaLnBrk="1" hangingPunct="1">
              <a:spcBef>
                <a:spcPct val="0"/>
              </a:spcBef>
            </a:pPr>
            <a:endParaRPr lang="en-US" altLang="en-US" sz="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Drive in: At high temperatures (900 </a:t>
            </a:r>
            <a:r>
              <a:rPr lang="en-US" altLang="en-US" sz="1800">
                <a:cs typeface="Times New Roman" pitchFamily="18" charset="0"/>
              </a:rPr>
              <a:t>~ 1200ºC), the impurity atoms move from the surface into the silicon crystal via the substitutional or interstitial mechanisms</a:t>
            </a:r>
            <a:endParaRPr lang="en-US" altLang="en-US" sz="1800"/>
          </a:p>
        </p:txBody>
      </p:sp>
      <p:grpSp>
        <p:nvGrpSpPr>
          <p:cNvPr id="24580" name="Group 45"/>
          <p:cNvGrpSpPr>
            <a:grpSpLocks/>
          </p:cNvGrpSpPr>
          <p:nvPr/>
        </p:nvGrpSpPr>
        <p:grpSpPr bwMode="auto">
          <a:xfrm>
            <a:off x="190500" y="2755900"/>
            <a:ext cx="8343900" cy="3881438"/>
            <a:chOff x="190500" y="2755900"/>
            <a:chExt cx="8343900" cy="3881438"/>
          </a:xfrm>
        </p:grpSpPr>
        <p:sp>
          <p:nvSpPr>
            <p:cNvPr id="24581" name="TextBox 46"/>
            <p:cNvSpPr txBox="1">
              <a:spLocks noChangeArrowheads="1"/>
            </p:cNvSpPr>
            <p:nvPr/>
          </p:nvSpPr>
          <p:spPr bwMode="auto">
            <a:xfrm>
              <a:off x="3416300" y="6299200"/>
              <a:ext cx="2362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(b) N-well drive in</a:t>
              </a:r>
            </a:p>
          </p:txBody>
        </p:sp>
        <p:sp>
          <p:nvSpPr>
            <p:cNvPr id="24582" name="TextBox 158"/>
            <p:cNvSpPr txBox="1">
              <a:spLocks noChangeArrowheads="1"/>
            </p:cNvSpPr>
            <p:nvPr/>
          </p:nvSpPr>
          <p:spPr bwMode="auto">
            <a:xfrm>
              <a:off x="3095625" y="4365625"/>
              <a:ext cx="30892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(a) N-well predeposition</a:t>
              </a:r>
            </a:p>
          </p:txBody>
        </p:sp>
        <p:grpSp>
          <p:nvGrpSpPr>
            <p:cNvPr id="24583" name="Group 31"/>
            <p:cNvGrpSpPr>
              <a:grpSpLocks/>
            </p:cNvGrpSpPr>
            <p:nvPr/>
          </p:nvGrpSpPr>
          <p:grpSpPr bwMode="auto">
            <a:xfrm>
              <a:off x="2286000" y="3175000"/>
              <a:ext cx="3911600" cy="1130300"/>
              <a:chOff x="876300" y="1714500"/>
              <a:chExt cx="3911600" cy="1130299"/>
            </a:xfrm>
          </p:grpSpPr>
          <p:grpSp>
            <p:nvGrpSpPr>
              <p:cNvPr id="24605" name="Group 157"/>
              <p:cNvGrpSpPr>
                <a:grpSpLocks/>
              </p:cNvGrpSpPr>
              <p:nvPr/>
            </p:nvGrpSpPr>
            <p:grpSpPr bwMode="auto">
              <a:xfrm>
                <a:off x="876300" y="1714501"/>
                <a:ext cx="3911600" cy="1130298"/>
                <a:chOff x="1143000" y="-1371600"/>
                <a:chExt cx="2743200" cy="748079"/>
              </a:xfrm>
            </p:grpSpPr>
            <p:sp>
              <p:nvSpPr>
                <p:cNvPr id="24607" name="Rectangle 16"/>
                <p:cNvSpPr>
                  <a:spLocks noChangeArrowheads="1"/>
                </p:cNvSpPr>
                <p:nvPr/>
              </p:nvSpPr>
              <p:spPr bwMode="auto">
                <a:xfrm>
                  <a:off x="1143000" y="-1219200"/>
                  <a:ext cx="2743200" cy="59567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460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085110" y="-1025325"/>
                  <a:ext cx="358239" cy="2240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IE" altLang="en-US" sz="1600"/>
                    <a:t>P</a:t>
                  </a:r>
                  <a:endParaRPr lang="en-GB" altLang="en-US" sz="1600"/>
                </a:p>
              </p:txBody>
            </p:sp>
            <p:sp>
              <p:nvSpPr>
                <p:cNvPr id="24609" name="Rectangle 19"/>
                <p:cNvSpPr>
                  <a:spLocks noChangeArrowheads="1"/>
                </p:cNvSpPr>
                <p:nvPr/>
              </p:nvSpPr>
              <p:spPr bwMode="auto">
                <a:xfrm>
                  <a:off x="1143000" y="-1371600"/>
                  <a:ext cx="1524000" cy="15240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4610" name="Rectangle 19"/>
                <p:cNvSpPr>
                  <a:spLocks noChangeArrowheads="1"/>
                </p:cNvSpPr>
                <p:nvPr/>
              </p:nvSpPr>
              <p:spPr bwMode="auto">
                <a:xfrm>
                  <a:off x="3521034" y="-1371600"/>
                  <a:ext cx="365166" cy="1428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91" name="Rectangle 90"/>
              <p:cNvSpPr/>
              <p:nvPr/>
            </p:nvSpPr>
            <p:spPr>
              <a:xfrm>
                <a:off x="3048000" y="1828800"/>
                <a:ext cx="1219200" cy="127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584" name="Group 30"/>
            <p:cNvGrpSpPr>
              <a:grpSpLocks/>
            </p:cNvGrpSpPr>
            <p:nvPr/>
          </p:nvGrpSpPr>
          <p:grpSpPr bwMode="auto">
            <a:xfrm>
              <a:off x="2311400" y="5092700"/>
              <a:ext cx="3911600" cy="1130300"/>
              <a:chOff x="2146300" y="3327400"/>
              <a:chExt cx="3911600" cy="1130300"/>
            </a:xfrm>
          </p:grpSpPr>
          <p:grpSp>
            <p:nvGrpSpPr>
              <p:cNvPr id="24597" name="Group 32"/>
              <p:cNvGrpSpPr>
                <a:grpSpLocks/>
              </p:cNvGrpSpPr>
              <p:nvPr/>
            </p:nvGrpSpPr>
            <p:grpSpPr bwMode="auto">
              <a:xfrm>
                <a:off x="2146300" y="3327401"/>
                <a:ext cx="3911600" cy="1130301"/>
                <a:chOff x="876300" y="1714501"/>
                <a:chExt cx="3911600" cy="1130298"/>
              </a:xfrm>
            </p:grpSpPr>
            <p:grpSp>
              <p:nvGrpSpPr>
                <p:cNvPr id="24599" name="Group 157"/>
                <p:cNvGrpSpPr>
                  <a:grpSpLocks/>
                </p:cNvGrpSpPr>
                <p:nvPr/>
              </p:nvGrpSpPr>
              <p:grpSpPr bwMode="auto">
                <a:xfrm>
                  <a:off x="876300" y="1714501"/>
                  <a:ext cx="3911600" cy="1130298"/>
                  <a:chOff x="1143000" y="-1371600"/>
                  <a:chExt cx="2743200" cy="748079"/>
                </a:xfrm>
              </p:grpSpPr>
              <p:sp>
                <p:nvSpPr>
                  <p:cNvPr id="2460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143000" y="-1219200"/>
                    <a:ext cx="2743200" cy="59567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24602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85110" y="-1025325"/>
                    <a:ext cx="358239" cy="2240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IE" altLang="en-US" sz="1600"/>
                      <a:t>P</a:t>
                    </a:r>
                    <a:endParaRPr lang="en-GB" altLang="en-US" sz="1600"/>
                  </a:p>
                </p:txBody>
              </p:sp>
              <p:sp>
                <p:nvSpPr>
                  <p:cNvPr id="2460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143000" y="-1371600"/>
                    <a:ext cx="1524000" cy="152400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2460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3521034" y="-1371600"/>
                    <a:ext cx="365166" cy="142892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</p:grpSp>
            <p:sp>
              <p:nvSpPr>
                <p:cNvPr id="107" name="Rectangle 106"/>
                <p:cNvSpPr/>
                <p:nvPr/>
              </p:nvSpPr>
              <p:spPr>
                <a:xfrm>
                  <a:off x="3009900" y="1943099"/>
                  <a:ext cx="1333500" cy="67309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4598" name="TextBox 29"/>
              <p:cNvSpPr txBox="1">
                <a:spLocks noChangeArrowheads="1"/>
              </p:cNvSpPr>
              <p:nvPr/>
            </p:nvSpPr>
            <p:spPr bwMode="auto">
              <a:xfrm>
                <a:off x="4470400" y="3657600"/>
                <a:ext cx="990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n-well</a:t>
                </a:r>
              </a:p>
            </p:txBody>
          </p:sp>
        </p:grpSp>
        <p:cxnSp>
          <p:nvCxnSpPr>
            <p:cNvPr id="126" name="Straight Arrow Connector 125"/>
            <p:cNvCxnSpPr/>
            <p:nvPr/>
          </p:nvCxnSpPr>
          <p:spPr>
            <a:xfrm rot="10800000" flipV="1">
              <a:off x="1701800" y="3295650"/>
              <a:ext cx="736600" cy="336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86" name="TextBox 129"/>
            <p:cNvSpPr txBox="1">
              <a:spLocks noChangeArrowheads="1"/>
            </p:cNvSpPr>
            <p:nvPr/>
          </p:nvSpPr>
          <p:spPr bwMode="auto">
            <a:xfrm>
              <a:off x="190500" y="3263900"/>
              <a:ext cx="17907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SiO</a:t>
              </a:r>
              <a:r>
                <a:rPr lang="en-US" altLang="en-US" sz="1800" baseline="-25000"/>
                <a:t>2 </a:t>
              </a:r>
              <a:r>
                <a:rPr lang="en-US" altLang="en-US" sz="1800"/>
                <a:t>protective layer</a:t>
              </a:r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>
              <a:off x="5397500" y="3333750"/>
              <a:ext cx="1498600" cy="438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88" name="TextBox 132"/>
            <p:cNvSpPr txBox="1">
              <a:spLocks noChangeArrowheads="1"/>
            </p:cNvSpPr>
            <p:nvPr/>
          </p:nvSpPr>
          <p:spPr bwMode="auto">
            <a:xfrm>
              <a:off x="6743700" y="3403600"/>
              <a:ext cx="17907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Doped region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4476751" y="3016250"/>
              <a:ext cx="368300" cy="317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>
              <a:off x="4679951" y="3028950"/>
              <a:ext cx="368300" cy="317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4895851" y="3016250"/>
              <a:ext cx="368300" cy="317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>
              <a:off x="5099051" y="3016250"/>
              <a:ext cx="368300" cy="317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5441951" y="3028950"/>
              <a:ext cx="368300" cy="317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5276851" y="3016250"/>
              <a:ext cx="368300" cy="317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5" name="TextBox 129"/>
            <p:cNvSpPr txBox="1">
              <a:spLocks noChangeArrowheads="1"/>
            </p:cNvSpPr>
            <p:nvPr/>
          </p:nvSpPr>
          <p:spPr bwMode="auto">
            <a:xfrm>
              <a:off x="5689600" y="2755900"/>
              <a:ext cx="1790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Doping source</a:t>
              </a:r>
            </a:p>
          </p:txBody>
        </p:sp>
        <p:sp>
          <p:nvSpPr>
            <p:cNvPr id="24596" name="TextBox 129"/>
            <p:cNvSpPr txBox="1">
              <a:spLocks noChangeArrowheads="1"/>
            </p:cNvSpPr>
            <p:nvPr/>
          </p:nvSpPr>
          <p:spPr bwMode="auto">
            <a:xfrm>
              <a:off x="4864100" y="4737100"/>
              <a:ext cx="3098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Doping source removed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4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25500" y="1524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Mechanisms of Diffusion</a:t>
            </a:r>
          </a:p>
        </p:txBody>
      </p:sp>
      <p:sp>
        <p:nvSpPr>
          <p:cNvPr id="2560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215AB-3B36-4A14-8BD2-BC62E06B366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203200" y="609600"/>
            <a:ext cx="811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Diffusion mechanisms:</a:t>
            </a:r>
          </a:p>
        </p:txBody>
      </p:sp>
      <p:grpSp>
        <p:nvGrpSpPr>
          <p:cNvPr id="25605" name="Group 127"/>
          <p:cNvGrpSpPr>
            <a:grpSpLocks/>
          </p:cNvGrpSpPr>
          <p:nvPr/>
        </p:nvGrpSpPr>
        <p:grpSpPr bwMode="auto">
          <a:xfrm>
            <a:off x="215900" y="977900"/>
            <a:ext cx="8928100" cy="3581400"/>
            <a:chOff x="0" y="3276600"/>
            <a:chExt cx="8928100" cy="3581400"/>
          </a:xfrm>
        </p:grpSpPr>
        <p:grpSp>
          <p:nvGrpSpPr>
            <p:cNvPr id="25607" name="Group 124"/>
            <p:cNvGrpSpPr>
              <a:grpSpLocks/>
            </p:cNvGrpSpPr>
            <p:nvPr/>
          </p:nvGrpSpPr>
          <p:grpSpPr bwMode="auto">
            <a:xfrm>
              <a:off x="0" y="3276600"/>
              <a:ext cx="3670300" cy="2324100"/>
              <a:chOff x="0" y="3276600"/>
              <a:chExt cx="3670300" cy="2324100"/>
            </a:xfrm>
          </p:grpSpPr>
          <p:grpSp>
            <p:nvGrpSpPr>
              <p:cNvPr id="25660" name="Group 91"/>
              <p:cNvGrpSpPr>
                <a:grpSpLocks/>
              </p:cNvGrpSpPr>
              <p:nvPr/>
            </p:nvGrpSpPr>
            <p:grpSpPr bwMode="auto">
              <a:xfrm>
                <a:off x="723900" y="3746500"/>
                <a:ext cx="2006600" cy="317500"/>
                <a:chOff x="723900" y="3746500"/>
                <a:chExt cx="2006600" cy="317500"/>
              </a:xfrm>
            </p:grpSpPr>
            <p:sp>
              <p:nvSpPr>
                <p:cNvPr id="6" name="Oval 5"/>
                <p:cNvSpPr/>
                <p:nvPr/>
              </p:nvSpPr>
              <p:spPr bwMode="auto">
                <a:xfrm>
                  <a:off x="723900" y="37465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 bwMode="auto">
                <a:xfrm>
                  <a:off x="1282700" y="37465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 bwMode="auto">
                <a:xfrm>
                  <a:off x="1841500" y="37465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 bwMode="auto">
                <a:xfrm>
                  <a:off x="2413000" y="37465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5661" name="Group 96"/>
              <p:cNvGrpSpPr>
                <a:grpSpLocks/>
              </p:cNvGrpSpPr>
              <p:nvPr/>
            </p:nvGrpSpPr>
            <p:grpSpPr bwMode="auto">
              <a:xfrm>
                <a:off x="736600" y="4241800"/>
                <a:ext cx="2019300" cy="1358900"/>
                <a:chOff x="736600" y="4241800"/>
                <a:chExt cx="2019300" cy="1358900"/>
              </a:xfrm>
            </p:grpSpPr>
            <p:sp>
              <p:nvSpPr>
                <p:cNvPr id="13" name="Oval 12"/>
                <p:cNvSpPr/>
                <p:nvPr/>
              </p:nvSpPr>
              <p:spPr bwMode="auto">
                <a:xfrm>
                  <a:off x="736600" y="42418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 bwMode="auto">
                <a:xfrm>
                  <a:off x="1346200" y="4279900"/>
                  <a:ext cx="241300" cy="2413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 bwMode="auto">
                <a:xfrm>
                  <a:off x="2425700" y="42418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5670" name="Group 93"/>
                <p:cNvGrpSpPr>
                  <a:grpSpLocks/>
                </p:cNvGrpSpPr>
                <p:nvPr/>
              </p:nvGrpSpPr>
              <p:grpSpPr bwMode="auto">
                <a:xfrm>
                  <a:off x="749300" y="4737100"/>
                  <a:ext cx="2006600" cy="317500"/>
                  <a:chOff x="749300" y="4737100"/>
                  <a:chExt cx="2006600" cy="317500"/>
                </a:xfrm>
              </p:grpSpPr>
              <p:sp>
                <p:nvSpPr>
                  <p:cNvPr id="18" name="Oval 17"/>
                  <p:cNvSpPr/>
                  <p:nvPr/>
                </p:nvSpPr>
                <p:spPr bwMode="auto">
                  <a:xfrm>
                    <a:off x="749300" y="47371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 bwMode="auto">
                  <a:xfrm>
                    <a:off x="1308100" y="47371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 bwMode="auto">
                  <a:xfrm>
                    <a:off x="1866900" y="47371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 bwMode="auto">
                  <a:xfrm>
                    <a:off x="2438400" y="47371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5671" name="Group 95"/>
                <p:cNvGrpSpPr>
                  <a:grpSpLocks/>
                </p:cNvGrpSpPr>
                <p:nvPr/>
              </p:nvGrpSpPr>
              <p:grpSpPr bwMode="auto">
                <a:xfrm>
                  <a:off x="749300" y="5283200"/>
                  <a:ext cx="2006600" cy="317500"/>
                  <a:chOff x="749300" y="5283200"/>
                  <a:chExt cx="2006600" cy="317500"/>
                </a:xfrm>
              </p:grpSpPr>
              <p:sp>
                <p:nvSpPr>
                  <p:cNvPr id="23" name="Oval 22"/>
                  <p:cNvSpPr/>
                  <p:nvPr/>
                </p:nvSpPr>
                <p:spPr bwMode="auto">
                  <a:xfrm>
                    <a:off x="749300" y="5283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4" name="Oval 23"/>
                  <p:cNvSpPr/>
                  <p:nvPr/>
                </p:nvSpPr>
                <p:spPr bwMode="auto">
                  <a:xfrm>
                    <a:off x="1308100" y="5283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 bwMode="auto">
                  <a:xfrm>
                    <a:off x="1866900" y="5283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 bwMode="auto">
                  <a:xfrm>
                    <a:off x="2438400" y="5283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0" name="Oval 89"/>
                <p:cNvSpPr/>
                <p:nvPr/>
              </p:nvSpPr>
              <p:spPr bwMode="auto">
                <a:xfrm>
                  <a:off x="1866900" y="42418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5662" name="Group 97"/>
              <p:cNvGrpSpPr>
                <a:grpSpLocks/>
              </p:cNvGrpSpPr>
              <p:nvPr/>
            </p:nvGrpSpPr>
            <p:grpSpPr bwMode="auto">
              <a:xfrm>
                <a:off x="0" y="3276600"/>
                <a:ext cx="3670300" cy="1038225"/>
                <a:chOff x="0" y="3276600"/>
                <a:chExt cx="3670300" cy="1038225"/>
              </a:xfrm>
            </p:grpSpPr>
            <p:cxnSp>
              <p:nvCxnSpPr>
                <p:cNvPr id="32" name="Straight Arrow Connector 31"/>
                <p:cNvCxnSpPr>
                  <a:stCxn id="9" idx="7"/>
                </p:cNvCxnSpPr>
                <p:nvPr/>
              </p:nvCxnSpPr>
              <p:spPr bwMode="auto">
                <a:xfrm rot="5400000" flipH="1" flipV="1">
                  <a:off x="2125663" y="3505200"/>
                  <a:ext cx="274638" cy="30003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64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2400300" y="3276600"/>
                  <a:ext cx="12700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Si atom</a:t>
                  </a:r>
                </a:p>
              </p:txBody>
            </p:sp>
            <p:cxnSp>
              <p:nvCxnSpPr>
                <p:cNvPr id="39" name="Straight Arrow Connector 38"/>
                <p:cNvCxnSpPr>
                  <a:stCxn id="14" idx="1"/>
                </p:cNvCxnSpPr>
                <p:nvPr/>
              </p:nvCxnSpPr>
              <p:spPr bwMode="auto">
                <a:xfrm rot="16200000" flipV="1">
                  <a:off x="857250" y="3790950"/>
                  <a:ext cx="657225" cy="39052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66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0" y="3352800"/>
                  <a:ext cx="17907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Impurity atom</a:t>
                  </a:r>
                </a:p>
              </p:txBody>
            </p:sp>
          </p:grpSp>
        </p:grpSp>
        <p:sp>
          <p:nvSpPr>
            <p:cNvPr id="25608" name="TextBox 124"/>
            <p:cNvSpPr txBox="1">
              <a:spLocks noChangeArrowheads="1"/>
            </p:cNvSpPr>
            <p:nvPr/>
          </p:nvSpPr>
          <p:spPr bwMode="auto">
            <a:xfrm>
              <a:off x="2120900" y="6488112"/>
              <a:ext cx="2705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Substitutional diffusion</a:t>
              </a:r>
            </a:p>
          </p:txBody>
        </p:sp>
        <p:sp>
          <p:nvSpPr>
            <p:cNvPr id="25609" name="TextBox 125"/>
            <p:cNvSpPr txBox="1">
              <a:spLocks noChangeArrowheads="1"/>
            </p:cNvSpPr>
            <p:nvPr/>
          </p:nvSpPr>
          <p:spPr bwMode="auto">
            <a:xfrm>
              <a:off x="812800" y="5753100"/>
              <a:ext cx="2324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Vacancy available</a:t>
              </a:r>
            </a:p>
          </p:txBody>
        </p:sp>
        <p:grpSp>
          <p:nvGrpSpPr>
            <p:cNvPr id="25610" name="Group 125"/>
            <p:cNvGrpSpPr>
              <a:grpSpLocks/>
            </p:cNvGrpSpPr>
            <p:nvPr/>
          </p:nvGrpSpPr>
          <p:grpSpPr bwMode="auto">
            <a:xfrm>
              <a:off x="4051300" y="3657600"/>
              <a:ext cx="2032000" cy="2576513"/>
              <a:chOff x="4051300" y="3657600"/>
              <a:chExt cx="2032000" cy="2576513"/>
            </a:xfrm>
          </p:grpSpPr>
          <p:grpSp>
            <p:nvGrpSpPr>
              <p:cNvPr id="25636" name="Group 102"/>
              <p:cNvGrpSpPr>
                <a:grpSpLocks/>
              </p:cNvGrpSpPr>
              <p:nvPr/>
            </p:nvGrpSpPr>
            <p:grpSpPr bwMode="auto">
              <a:xfrm>
                <a:off x="4051300" y="3657600"/>
                <a:ext cx="2006600" cy="317500"/>
                <a:chOff x="4051300" y="3657600"/>
                <a:chExt cx="2006600" cy="317500"/>
              </a:xfrm>
            </p:grpSpPr>
            <p:sp>
              <p:nvSpPr>
                <p:cNvPr id="69" name="Oval 68"/>
                <p:cNvSpPr/>
                <p:nvPr/>
              </p:nvSpPr>
              <p:spPr bwMode="auto">
                <a:xfrm>
                  <a:off x="4051300" y="3657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 bwMode="auto">
                <a:xfrm>
                  <a:off x="4610100" y="3657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 bwMode="auto">
                <a:xfrm>
                  <a:off x="5168900" y="3657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5740400" y="3657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5637" name="Group 106"/>
              <p:cNvGrpSpPr>
                <a:grpSpLocks/>
              </p:cNvGrpSpPr>
              <p:nvPr/>
            </p:nvGrpSpPr>
            <p:grpSpPr bwMode="auto">
              <a:xfrm>
                <a:off x="4064000" y="4064000"/>
                <a:ext cx="2019300" cy="1447800"/>
                <a:chOff x="4064000" y="4064000"/>
                <a:chExt cx="2019300" cy="1447800"/>
              </a:xfrm>
            </p:grpSpPr>
            <p:sp>
              <p:nvSpPr>
                <p:cNvPr id="55" name="Oval 54"/>
                <p:cNvSpPr/>
                <p:nvPr/>
              </p:nvSpPr>
              <p:spPr bwMode="auto">
                <a:xfrm>
                  <a:off x="4064000" y="41529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 bwMode="auto">
                <a:xfrm>
                  <a:off x="4991100" y="4495800"/>
                  <a:ext cx="177800" cy="1778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 bwMode="auto">
                <a:xfrm>
                  <a:off x="5181600" y="41529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 bwMode="auto">
                <a:xfrm>
                  <a:off x="5753100" y="41529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5643" name="Group 103"/>
                <p:cNvGrpSpPr>
                  <a:grpSpLocks/>
                </p:cNvGrpSpPr>
                <p:nvPr/>
              </p:nvGrpSpPr>
              <p:grpSpPr bwMode="auto">
                <a:xfrm>
                  <a:off x="4076700" y="4648200"/>
                  <a:ext cx="2006600" cy="317500"/>
                  <a:chOff x="4076700" y="4648200"/>
                  <a:chExt cx="2006600" cy="317500"/>
                </a:xfrm>
              </p:grpSpPr>
              <p:sp>
                <p:nvSpPr>
                  <p:cNvPr id="65" name="Oval 64"/>
                  <p:cNvSpPr/>
                  <p:nvPr/>
                </p:nvSpPr>
                <p:spPr bwMode="auto">
                  <a:xfrm>
                    <a:off x="4076700" y="4648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 bwMode="auto">
                  <a:xfrm>
                    <a:off x="4635500" y="4648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 bwMode="auto">
                  <a:xfrm>
                    <a:off x="5194300" y="4648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 bwMode="auto">
                  <a:xfrm>
                    <a:off x="5765800" y="46482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5644" name="Group 105"/>
                <p:cNvGrpSpPr>
                  <a:grpSpLocks/>
                </p:cNvGrpSpPr>
                <p:nvPr/>
              </p:nvGrpSpPr>
              <p:grpSpPr bwMode="auto">
                <a:xfrm>
                  <a:off x="4076700" y="5194300"/>
                  <a:ext cx="2006600" cy="317500"/>
                  <a:chOff x="4076700" y="5194300"/>
                  <a:chExt cx="2006600" cy="317500"/>
                </a:xfrm>
              </p:grpSpPr>
              <p:sp>
                <p:nvSpPr>
                  <p:cNvPr id="61" name="Oval 60"/>
                  <p:cNvSpPr/>
                  <p:nvPr/>
                </p:nvSpPr>
                <p:spPr bwMode="auto">
                  <a:xfrm>
                    <a:off x="4076700" y="51943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 bwMode="auto">
                  <a:xfrm>
                    <a:off x="4635500" y="51943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 bwMode="auto">
                  <a:xfrm>
                    <a:off x="5194300" y="51943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 bwMode="auto">
                  <a:xfrm>
                    <a:off x="5765800" y="51943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75" name="Oval 74"/>
                <p:cNvSpPr/>
                <p:nvPr/>
              </p:nvSpPr>
              <p:spPr bwMode="auto">
                <a:xfrm>
                  <a:off x="4622800" y="41529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93" name="Straight Arrow Connector 92"/>
                <p:cNvCxnSpPr>
                  <a:stCxn id="56" idx="7"/>
                </p:cNvCxnSpPr>
                <p:nvPr/>
              </p:nvCxnSpPr>
              <p:spPr bwMode="auto">
                <a:xfrm rot="5400000" flipH="1" flipV="1">
                  <a:off x="5149850" y="4349750"/>
                  <a:ext cx="165100" cy="1778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 bwMode="auto">
                <a:xfrm rot="5400000" flipH="1" flipV="1">
                  <a:off x="5441950" y="4057650"/>
                  <a:ext cx="165100" cy="1778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638" name="TextBox 126"/>
              <p:cNvSpPr txBox="1">
                <a:spLocks noChangeArrowheads="1"/>
              </p:cNvSpPr>
              <p:nvPr/>
            </p:nvSpPr>
            <p:spPr bwMode="auto">
              <a:xfrm>
                <a:off x="4381500" y="5588000"/>
                <a:ext cx="14859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No vacancy available</a:t>
                </a:r>
              </a:p>
            </p:txBody>
          </p:sp>
        </p:grpSp>
        <p:grpSp>
          <p:nvGrpSpPr>
            <p:cNvPr id="25611" name="Group 126"/>
            <p:cNvGrpSpPr>
              <a:grpSpLocks/>
            </p:cNvGrpSpPr>
            <p:nvPr/>
          </p:nvGrpSpPr>
          <p:grpSpPr bwMode="auto">
            <a:xfrm>
              <a:off x="6642100" y="3670300"/>
              <a:ext cx="2286000" cy="2401888"/>
              <a:chOff x="6642100" y="3670300"/>
              <a:chExt cx="2286000" cy="2401888"/>
            </a:xfrm>
          </p:grpSpPr>
          <p:grpSp>
            <p:nvGrpSpPr>
              <p:cNvPr id="25613" name="Group 119"/>
              <p:cNvGrpSpPr>
                <a:grpSpLocks/>
              </p:cNvGrpSpPr>
              <p:nvPr/>
            </p:nvGrpSpPr>
            <p:grpSpPr bwMode="auto">
              <a:xfrm>
                <a:off x="6642100" y="3670300"/>
                <a:ext cx="2006600" cy="317500"/>
                <a:chOff x="6642100" y="3670300"/>
                <a:chExt cx="2006600" cy="317500"/>
              </a:xfrm>
            </p:grpSpPr>
            <p:sp>
              <p:nvSpPr>
                <p:cNvPr id="116" name="Oval 115"/>
                <p:cNvSpPr/>
                <p:nvPr/>
              </p:nvSpPr>
              <p:spPr bwMode="auto">
                <a:xfrm>
                  <a:off x="6642100" y="36703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 bwMode="auto">
                <a:xfrm>
                  <a:off x="7200900" y="36703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 bwMode="auto">
                <a:xfrm>
                  <a:off x="7759700" y="36703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 bwMode="auto">
                <a:xfrm>
                  <a:off x="8331200" y="36703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5614" name="Group 123"/>
              <p:cNvGrpSpPr>
                <a:grpSpLocks/>
              </p:cNvGrpSpPr>
              <p:nvPr/>
            </p:nvGrpSpPr>
            <p:grpSpPr bwMode="auto">
              <a:xfrm>
                <a:off x="6654800" y="4165600"/>
                <a:ext cx="2019300" cy="1358900"/>
                <a:chOff x="6654800" y="4165600"/>
                <a:chExt cx="2019300" cy="1358900"/>
              </a:xfrm>
            </p:grpSpPr>
            <p:sp>
              <p:nvSpPr>
                <p:cNvPr id="99" name="Oval 98"/>
                <p:cNvSpPr/>
                <p:nvPr/>
              </p:nvSpPr>
              <p:spPr bwMode="auto">
                <a:xfrm>
                  <a:off x="6654800" y="4165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 bwMode="auto">
                <a:xfrm>
                  <a:off x="7010400" y="4991100"/>
                  <a:ext cx="177800" cy="1778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1" name="Oval 100"/>
                <p:cNvSpPr/>
                <p:nvPr/>
              </p:nvSpPr>
              <p:spPr bwMode="auto">
                <a:xfrm>
                  <a:off x="7772400" y="4165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 bwMode="auto">
                <a:xfrm>
                  <a:off x="8343900" y="4165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5621" name="Group 121"/>
                <p:cNvGrpSpPr>
                  <a:grpSpLocks/>
                </p:cNvGrpSpPr>
                <p:nvPr/>
              </p:nvGrpSpPr>
              <p:grpSpPr bwMode="auto">
                <a:xfrm>
                  <a:off x="6667500" y="4660900"/>
                  <a:ext cx="2006600" cy="317500"/>
                  <a:chOff x="6667500" y="4660900"/>
                  <a:chExt cx="2006600" cy="317500"/>
                </a:xfrm>
              </p:grpSpPr>
              <p:sp>
                <p:nvSpPr>
                  <p:cNvPr id="112" name="Oval 111"/>
                  <p:cNvSpPr/>
                  <p:nvPr/>
                </p:nvSpPr>
                <p:spPr bwMode="auto">
                  <a:xfrm>
                    <a:off x="6667500" y="46609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 bwMode="auto">
                  <a:xfrm>
                    <a:off x="7226300" y="46609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 bwMode="auto">
                  <a:xfrm>
                    <a:off x="7785100" y="46609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 bwMode="auto">
                  <a:xfrm>
                    <a:off x="8356600" y="46609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5622" name="Group 122"/>
                <p:cNvGrpSpPr>
                  <a:grpSpLocks/>
                </p:cNvGrpSpPr>
                <p:nvPr/>
              </p:nvGrpSpPr>
              <p:grpSpPr bwMode="auto">
                <a:xfrm>
                  <a:off x="6667500" y="5207000"/>
                  <a:ext cx="2006600" cy="317500"/>
                  <a:chOff x="6667500" y="5207000"/>
                  <a:chExt cx="2006600" cy="317500"/>
                </a:xfrm>
              </p:grpSpPr>
              <p:sp>
                <p:nvSpPr>
                  <p:cNvPr id="108" name="Oval 107"/>
                  <p:cNvSpPr/>
                  <p:nvPr/>
                </p:nvSpPr>
                <p:spPr bwMode="auto">
                  <a:xfrm>
                    <a:off x="6667500" y="52070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 bwMode="auto">
                  <a:xfrm>
                    <a:off x="7226300" y="52070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 bwMode="auto">
                  <a:xfrm>
                    <a:off x="7785100" y="52070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 bwMode="auto">
                  <a:xfrm>
                    <a:off x="8356600" y="5207000"/>
                    <a:ext cx="317500" cy="3175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5" name="Oval 104"/>
                <p:cNvSpPr/>
                <p:nvPr/>
              </p:nvSpPr>
              <p:spPr bwMode="auto">
                <a:xfrm>
                  <a:off x="7213600" y="4165600"/>
                  <a:ext cx="317500" cy="3175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cxnSp>
            <p:nvCxnSpPr>
              <p:cNvPr id="121" name="Straight Arrow Connector 120"/>
              <p:cNvCxnSpPr>
                <a:stCxn id="100" idx="6"/>
              </p:cNvCxnSpPr>
              <p:nvPr/>
            </p:nvCxnSpPr>
            <p:spPr bwMode="auto">
              <a:xfrm flipV="1">
                <a:off x="7188200" y="5067300"/>
                <a:ext cx="292100" cy="127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16" name="TextBox 127"/>
              <p:cNvSpPr txBox="1">
                <a:spLocks noChangeArrowheads="1"/>
              </p:cNvSpPr>
              <p:nvPr/>
            </p:nvSpPr>
            <p:spPr bwMode="auto">
              <a:xfrm>
                <a:off x="6642100" y="5702300"/>
                <a:ext cx="2286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Interstitial diffusion</a:t>
                </a:r>
              </a:p>
            </p:txBody>
          </p:sp>
        </p:grpSp>
        <p:sp>
          <p:nvSpPr>
            <p:cNvPr id="86" name="Right Brace 85"/>
            <p:cNvSpPr/>
            <p:nvPr/>
          </p:nvSpPr>
          <p:spPr>
            <a:xfrm rot="5400000" flipV="1">
              <a:off x="3200400" y="4419600"/>
              <a:ext cx="292100" cy="387350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5606" name="TextBox 128"/>
          <p:cNvSpPr txBox="1">
            <a:spLocks noChangeArrowheads="1"/>
          </p:cNvSpPr>
          <p:nvPr/>
        </p:nvSpPr>
        <p:spPr bwMode="auto">
          <a:xfrm>
            <a:off x="228600" y="4641850"/>
            <a:ext cx="89154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600" b="1"/>
              <a:t>The Substitutional diffusion proceeds at a relatively low rate because the supply of vacancies is limited, but this slow diffusion rate is actually an advantage because it permits good control of the diffusion process.</a:t>
            </a:r>
          </a:p>
          <a:p>
            <a:pPr eaLnBrk="1" hangingPunct="1">
              <a:spcBef>
                <a:spcPct val="0"/>
              </a:spcBef>
            </a:pPr>
            <a:endParaRPr lang="en-US" altLang="en-US" sz="1100" b="1"/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 </a:t>
            </a:r>
            <a:r>
              <a:rPr lang="en-US" altLang="en-US" sz="1600" b="1"/>
              <a:t>The interstitial diffusion mechanism does not require the presence of vacancies, so it proceeds more rapidly than substitutional diffusion. The rapid diffusion rate makes interstitial diffusion difficult to control.</a:t>
            </a:r>
          </a:p>
          <a:p>
            <a:pPr eaLnBrk="1" hangingPunct="1">
              <a:spcBef>
                <a:spcPct val="0"/>
              </a:spcBef>
            </a:pPr>
            <a:endParaRPr lang="en-US" altLang="en-US" sz="1100" b="1"/>
          </a:p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 Either of the two mechanisms may be dominant depending on process conditions.</a:t>
            </a:r>
          </a:p>
        </p:txBody>
      </p:sp>
    </p:spTree>
    <p:extLst>
      <p:ext uri="{BB962C8B-B14F-4D97-AF65-F5344CB8AC3E}">
        <p14:creationId xmlns:p14="http://schemas.microsoft.com/office/powerpoint/2010/main" val="199262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-66586"/>
            <a:ext cx="4953000" cy="7095412"/>
          </a:xfrm>
        </p:spPr>
      </p:pic>
    </p:spTree>
    <p:extLst>
      <p:ext uri="{BB962C8B-B14F-4D97-AF65-F5344CB8AC3E}">
        <p14:creationId xmlns:p14="http://schemas.microsoft.com/office/powerpoint/2010/main" val="32183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42322"/>
            <a:ext cx="5791200" cy="6583392"/>
          </a:xfrm>
        </p:spPr>
      </p:pic>
    </p:spTree>
    <p:extLst>
      <p:ext uri="{BB962C8B-B14F-4D97-AF65-F5344CB8AC3E}">
        <p14:creationId xmlns:p14="http://schemas.microsoft.com/office/powerpoint/2010/main" val="24680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749300" y="2413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Lateral Diffusion</a:t>
            </a:r>
          </a:p>
        </p:txBody>
      </p:sp>
      <p:sp>
        <p:nvSpPr>
          <p:cNvPr id="819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1089AE-40F9-4837-9515-EE61031F0FF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pic>
        <p:nvPicPr>
          <p:cNvPr id="8196" name="Picture 4" descr="1-s2.0-S0924424711004626-g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927100"/>
            <a:ext cx="56038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1384300" y="5651500"/>
            <a:ext cx="7048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During diffusion, impurities not only diffuse vertically, but also move laterally under the edge of any diffusion barrier. 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1930400" y="5105400"/>
            <a:ext cx="584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Simulation results of two-dimensional diffusion process.</a:t>
            </a:r>
          </a:p>
        </p:txBody>
      </p:sp>
    </p:spTree>
    <p:extLst>
      <p:ext uri="{BB962C8B-B14F-4D97-AF65-F5344CB8AC3E}">
        <p14:creationId xmlns:p14="http://schemas.microsoft.com/office/powerpoint/2010/main" val="2084071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2565400" y="1524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Junction Depth</a:t>
            </a:r>
          </a:p>
        </p:txBody>
      </p:sp>
      <p:sp>
        <p:nvSpPr>
          <p:cNvPr id="1126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4F80DC-CA52-448E-90A2-3753AA61834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  <p:pic>
        <p:nvPicPr>
          <p:cNvPr id="11268" name="Picture 7" descr="image0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849313"/>
            <a:ext cx="37084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image00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903663"/>
            <a:ext cx="349885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4432300" y="1727200"/>
            <a:ext cx="43815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this example, Si substrate is n-type doped with the doping concentration </a:t>
            </a:r>
            <a:r>
              <a:rPr lang="en-US" altLang="en-US" sz="1800" i="1"/>
              <a:t>N</a:t>
            </a:r>
            <a:r>
              <a:rPr lang="en-US" altLang="en-US" sz="1800" baseline="-25000"/>
              <a:t>B</a:t>
            </a:r>
            <a:r>
              <a:rPr lang="en-US" altLang="en-US" sz="1800"/>
              <a:t>. the diffusion process is to create a p-well in the n-type wafer. </a:t>
            </a:r>
            <a:r>
              <a:rPr lang="en-US" altLang="en-US" sz="1800" i="1"/>
              <a:t>N</a:t>
            </a:r>
            <a:r>
              <a:rPr lang="en-US" altLang="en-US" sz="1800"/>
              <a:t>(x) is the p-type doping concentration.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 i="1" baseline="-25000">
                <a:cs typeface="Times New Roman" pitchFamily="18" charset="0"/>
              </a:rPr>
              <a:t>j  </a:t>
            </a:r>
            <a:r>
              <a:rPr lang="en-US" altLang="en-US" sz="2000">
                <a:cs typeface="Times New Roman" pitchFamily="18" charset="0"/>
              </a:rPr>
              <a:t>is the junction depth: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itchFamily="18" charset="0"/>
              </a:rPr>
              <a:t>x&lt;</a:t>
            </a:r>
            <a:r>
              <a:rPr lang="en-US" altLang="en-US" sz="2000" i="1">
                <a:cs typeface="Times New Roman" pitchFamily="18" charset="0"/>
              </a:rPr>
              <a:t> x</a:t>
            </a:r>
            <a:r>
              <a:rPr lang="en-US" altLang="en-US" sz="2000" i="1" baseline="-25000">
                <a:cs typeface="Times New Roman" pitchFamily="18" charset="0"/>
              </a:rPr>
              <a:t>j</a:t>
            </a:r>
            <a:r>
              <a:rPr lang="en-US" altLang="en-US" sz="2000">
                <a:cs typeface="Times New Roman" pitchFamily="18" charset="0"/>
              </a:rPr>
              <a:t>,</a:t>
            </a:r>
            <a:r>
              <a:rPr lang="en-US" altLang="en-US" sz="2000" baseline="-25000">
                <a:cs typeface="Times New Roman" pitchFamily="18" charset="0"/>
              </a:rPr>
              <a:t>  </a:t>
            </a:r>
            <a:r>
              <a:rPr lang="en-US" altLang="en-US" sz="2000" i="1">
                <a:cs typeface="Times New Roman" pitchFamily="18" charset="0"/>
              </a:rPr>
              <a:t>N</a:t>
            </a:r>
            <a:r>
              <a:rPr lang="en-US" altLang="en-US" sz="2000">
                <a:cs typeface="Times New Roman" pitchFamily="18" charset="0"/>
              </a:rPr>
              <a:t>(</a:t>
            </a: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>
                <a:cs typeface="Times New Roman" pitchFamily="18" charset="0"/>
              </a:rPr>
              <a:t>)&gt;</a:t>
            </a:r>
            <a:r>
              <a:rPr lang="en-US" altLang="en-US" sz="2000" i="1"/>
              <a:t> N</a:t>
            </a:r>
            <a:r>
              <a:rPr lang="en-US" altLang="en-US" sz="2000" baseline="-25000"/>
              <a:t>B,</a:t>
            </a:r>
            <a:r>
              <a:rPr lang="en-US" altLang="en-US" sz="2000"/>
              <a:t> p-type region;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itchFamily="18" charset="0"/>
              </a:rPr>
              <a:t>x=</a:t>
            </a:r>
            <a:r>
              <a:rPr lang="en-US" altLang="en-US" sz="2000" i="1">
                <a:cs typeface="Times New Roman" pitchFamily="18" charset="0"/>
              </a:rPr>
              <a:t> x</a:t>
            </a:r>
            <a:r>
              <a:rPr lang="en-US" altLang="en-US" sz="2000" i="1" baseline="-25000">
                <a:cs typeface="Times New Roman" pitchFamily="18" charset="0"/>
              </a:rPr>
              <a:t>j</a:t>
            </a:r>
            <a:r>
              <a:rPr lang="en-US" altLang="en-US" sz="2000">
                <a:cs typeface="Times New Roman" pitchFamily="18" charset="0"/>
              </a:rPr>
              <a:t>,</a:t>
            </a:r>
            <a:r>
              <a:rPr lang="en-US" altLang="en-US" sz="2000" baseline="-25000">
                <a:cs typeface="Times New Roman" pitchFamily="18" charset="0"/>
              </a:rPr>
              <a:t>  </a:t>
            </a:r>
            <a:r>
              <a:rPr lang="en-US" altLang="en-US" sz="2000" i="1">
                <a:cs typeface="Times New Roman" pitchFamily="18" charset="0"/>
              </a:rPr>
              <a:t>N</a:t>
            </a:r>
            <a:r>
              <a:rPr lang="en-US" altLang="en-US" sz="2000">
                <a:cs typeface="Times New Roman" pitchFamily="18" charset="0"/>
              </a:rPr>
              <a:t>(</a:t>
            </a: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>
                <a:cs typeface="Times New Roman" pitchFamily="18" charset="0"/>
              </a:rPr>
              <a:t>)=</a:t>
            </a:r>
            <a:r>
              <a:rPr lang="en-US" altLang="en-US" sz="2000" i="1"/>
              <a:t> N</a:t>
            </a:r>
            <a:r>
              <a:rPr lang="en-US" altLang="en-US" sz="2000" baseline="-25000"/>
              <a:t>B,</a:t>
            </a:r>
            <a:r>
              <a:rPr lang="en-US" altLang="en-US" sz="2000"/>
              <a:t> neutral;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itchFamily="18" charset="0"/>
              </a:rPr>
              <a:t>x&gt;</a:t>
            </a:r>
            <a:r>
              <a:rPr lang="en-US" altLang="en-US" sz="2000" i="1">
                <a:cs typeface="Times New Roman" pitchFamily="18" charset="0"/>
              </a:rPr>
              <a:t> x</a:t>
            </a:r>
            <a:r>
              <a:rPr lang="en-US" altLang="en-US" sz="2000" i="1" baseline="-25000">
                <a:cs typeface="Times New Roman" pitchFamily="18" charset="0"/>
              </a:rPr>
              <a:t>j</a:t>
            </a:r>
            <a:r>
              <a:rPr lang="en-US" altLang="en-US" sz="2000">
                <a:cs typeface="Times New Roman" pitchFamily="18" charset="0"/>
              </a:rPr>
              <a:t>,</a:t>
            </a:r>
            <a:r>
              <a:rPr lang="en-US" altLang="en-US" sz="2000" baseline="-25000">
                <a:cs typeface="Times New Roman" pitchFamily="18" charset="0"/>
              </a:rPr>
              <a:t>  </a:t>
            </a:r>
            <a:r>
              <a:rPr lang="en-US" altLang="en-US" sz="2000" i="1">
                <a:cs typeface="Times New Roman" pitchFamily="18" charset="0"/>
              </a:rPr>
              <a:t>N</a:t>
            </a:r>
            <a:r>
              <a:rPr lang="en-US" altLang="en-US" sz="2000">
                <a:cs typeface="Times New Roman" pitchFamily="18" charset="0"/>
              </a:rPr>
              <a:t>(</a:t>
            </a:r>
            <a:r>
              <a:rPr lang="en-US" altLang="en-US" sz="2000" i="1">
                <a:cs typeface="Times New Roman" pitchFamily="18" charset="0"/>
              </a:rPr>
              <a:t>x</a:t>
            </a:r>
            <a:r>
              <a:rPr lang="en-US" altLang="en-US" sz="2000">
                <a:cs typeface="Times New Roman" pitchFamily="18" charset="0"/>
              </a:rPr>
              <a:t>)&lt;</a:t>
            </a:r>
            <a:r>
              <a:rPr lang="en-US" altLang="en-US" sz="2000" i="1"/>
              <a:t> N</a:t>
            </a:r>
            <a:r>
              <a:rPr lang="en-US" altLang="en-US" sz="2000" baseline="-25000"/>
              <a:t>B,</a:t>
            </a:r>
            <a:r>
              <a:rPr lang="en-US" altLang="en-US" sz="2000"/>
              <a:t> n-type region;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44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228600"/>
            <a:ext cx="5638800" cy="73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698500" y="6096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Junction-Depth Measurement</a:t>
            </a:r>
          </a:p>
        </p:txBody>
      </p:sp>
      <p:sp>
        <p:nvSpPr>
          <p:cNvPr id="921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804670-7EF1-4013-BA4B-002C025ABED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9221" name="TextBox 16"/>
          <p:cNvSpPr txBox="1">
            <a:spLocks noChangeArrowheads="1"/>
          </p:cNvSpPr>
          <p:nvPr/>
        </p:nvSpPr>
        <p:spPr bwMode="auto">
          <a:xfrm>
            <a:off x="228600" y="1435100"/>
            <a:ext cx="85725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Test wafers are normally processed in parallel with the actual IC wafers. The test wafer provides a large area for experimental characterization of junction depth since no making is done on test wafers.</a:t>
            </a:r>
          </a:p>
          <a:p>
            <a:pPr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800" b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 Alternatively, special test dice replace a few of the normal die sites on each wafer. These test dice provide an array of test structure for monitoring process and device characteristics during various phases of the process</a:t>
            </a:r>
          </a:p>
          <a:p>
            <a:pPr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800" b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 Junction-depth measurement methods: </a:t>
            </a:r>
          </a:p>
          <a:p>
            <a:pPr marL="228600"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 Grove-and-stain method</a:t>
            </a:r>
          </a:p>
          <a:p>
            <a:pPr marL="228600"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 Sheet resistance measurement (four		</a:t>
            </a:r>
          </a:p>
        </p:txBody>
      </p:sp>
    </p:spTree>
    <p:extLst>
      <p:ext uri="{BB962C8B-B14F-4D97-AF65-F5344CB8AC3E}">
        <p14:creationId xmlns:p14="http://schemas.microsoft.com/office/powerpoint/2010/main" val="1686243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 smtClean="0"/>
              <a:t>Stanley G. Burns</a:t>
            </a:r>
          </a:p>
          <a:p>
            <a:r>
              <a:rPr lang="en-US" altLang="en-US" smtClean="0"/>
              <a:t>UMD-ECE</a:t>
            </a:r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362200" y="609600"/>
          <a:ext cx="5649913" cy="55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Photo Editor Photo" r:id="rId4" imgW="5649114" imgH="5571429" progId="MSPhotoEd.3">
                  <p:embed/>
                </p:oleObj>
              </mc:Choice>
              <mc:Fallback>
                <p:oleObj name="Photo Editor Photo" r:id="rId4" imgW="5649114" imgH="5571429" progId="MSPhotoEd.3">
                  <p:embed/>
                  <p:pic>
                    <p:nvPicPr>
                      <p:cNvPr id="205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609600"/>
                        <a:ext cx="5649913" cy="557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002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660400" y="2159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Grove-and-stain method</a:t>
            </a:r>
          </a:p>
        </p:txBody>
      </p:sp>
      <p:sp>
        <p:nvSpPr>
          <p:cNvPr id="1024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4AC828-FD2C-4980-A488-C8703D0919D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54063"/>
            <a:ext cx="547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469900" y="4508500"/>
            <a:ext cx="80137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A cylindrical groove is mechanically ground into the surface of the wafer.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After grooving operation, the junction is delineated using a chemical etchant which stains the PN junction.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The distance a and b can be measured through a microscope. If radius R of the grinding tool is known. The junction depth is </a:t>
            </a:r>
          </a:p>
        </p:txBody>
      </p:sp>
      <p:graphicFrame>
        <p:nvGraphicFramePr>
          <p:cNvPr id="10246" name="Object 36"/>
          <p:cNvGraphicFramePr>
            <a:graphicFrameLocks noChangeAspect="1"/>
          </p:cNvGraphicFramePr>
          <p:nvPr/>
        </p:nvGraphicFramePr>
        <p:xfrm>
          <a:off x="3022600" y="5957888"/>
          <a:ext cx="3014663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4" imgW="1600200" imgH="292100" progId="Equation.3">
                  <p:embed/>
                </p:oleObj>
              </mc:Choice>
              <mc:Fallback>
                <p:oleObj name="Equation" r:id="rId4" imgW="1600200" imgH="292100" progId="Equation.3">
                  <p:embed/>
                  <p:pic>
                    <p:nvPicPr>
                      <p:cNvPr id="1024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600" y="5957888"/>
                        <a:ext cx="3014663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3082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787400" y="2159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Sheet Resistance</a:t>
            </a:r>
          </a:p>
        </p:txBody>
      </p:sp>
      <p:sp>
        <p:nvSpPr>
          <p:cNvPr id="11267" name="TextBox 35"/>
          <p:cNvSpPr txBox="1">
            <a:spLocks noChangeArrowheads="1"/>
          </p:cNvSpPr>
          <p:nvPr/>
        </p:nvSpPr>
        <p:spPr bwMode="auto">
          <a:xfrm>
            <a:off x="533400" y="914400"/>
            <a:ext cx="803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diffused layers, resistivity is strong function of depth. In circuit and device design, it is convenient to work with the </a:t>
            </a:r>
            <a:r>
              <a:rPr lang="en-US" altLang="en-US" sz="1800">
                <a:solidFill>
                  <a:srgbClr val="0000FF"/>
                </a:solidFill>
              </a:rPr>
              <a:t>sheet resistance</a:t>
            </a:r>
            <a:r>
              <a:rPr lang="en-US" altLang="en-US" sz="1800"/>
              <a:t>, </a:t>
            </a:r>
            <a:r>
              <a:rPr lang="en-US" altLang="en-US" sz="1800" i="1"/>
              <a:t>R</a:t>
            </a:r>
            <a:r>
              <a:rPr lang="en-US" altLang="en-US" sz="1800" baseline="-25000"/>
              <a:t>s</a:t>
            </a:r>
            <a:r>
              <a:rPr lang="en-US" altLang="en-US" sz="1800"/>
              <a:t> </a:t>
            </a:r>
          </a:p>
        </p:txBody>
      </p:sp>
      <p:pic>
        <p:nvPicPr>
          <p:cNvPr id="11268" name="Picture 4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541463"/>
            <a:ext cx="4649788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9" name="Object 36"/>
          <p:cNvGraphicFramePr>
            <a:graphicFrameLocks noChangeAspect="1"/>
          </p:cNvGraphicFramePr>
          <p:nvPr/>
        </p:nvGraphicFramePr>
        <p:xfrm>
          <a:off x="5041900" y="1789113"/>
          <a:ext cx="410210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4" imgW="2578100" imgH="431800" progId="Equation.3">
                  <p:embed/>
                </p:oleObj>
              </mc:Choice>
              <mc:Fallback>
                <p:oleObj name="Equation" r:id="rId4" imgW="2578100" imgH="431800" progId="Equation.3">
                  <p:embed/>
                  <p:pic>
                    <p:nvPicPr>
                      <p:cNvPr id="11269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1789113"/>
                        <a:ext cx="4102100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36"/>
          <p:cNvGraphicFramePr>
            <a:graphicFrameLocks noChangeAspect="1"/>
          </p:cNvGraphicFramePr>
          <p:nvPr/>
        </p:nvGraphicFramePr>
        <p:xfrm>
          <a:off x="7331075" y="2789238"/>
          <a:ext cx="148272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6" imgW="787058" imgH="393529" progId="Equation.3">
                  <p:embed/>
                </p:oleObj>
              </mc:Choice>
              <mc:Fallback>
                <p:oleObj name="Equation" r:id="rId6" imgW="787058" imgH="393529" progId="Equation.3">
                  <p:embed/>
                  <p:pic>
                    <p:nvPicPr>
                      <p:cNvPr id="1127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1075" y="2789238"/>
                        <a:ext cx="148272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Box 45"/>
          <p:cNvSpPr txBox="1">
            <a:spLocks noChangeArrowheads="1"/>
          </p:cNvSpPr>
          <p:nvPr/>
        </p:nvSpPr>
        <p:spPr bwMode="auto">
          <a:xfrm>
            <a:off x="4762500" y="2832100"/>
            <a:ext cx="241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Sheet resistance of the layer of material,</a:t>
            </a:r>
          </a:p>
        </p:txBody>
      </p:sp>
      <p:sp>
        <p:nvSpPr>
          <p:cNvPr id="11272" name="TextBox 45"/>
          <p:cNvSpPr txBox="1">
            <a:spLocks noChangeArrowheads="1"/>
          </p:cNvSpPr>
          <p:nvPr/>
        </p:nvSpPr>
        <p:spPr bwMode="auto">
          <a:xfrm>
            <a:off x="4775200" y="3467100"/>
            <a:ext cx="279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Unit: ohms per square </a:t>
            </a:r>
          </a:p>
        </p:txBody>
      </p:sp>
      <p:sp>
        <p:nvSpPr>
          <p:cNvPr id="11273" name="TextBox 45"/>
          <p:cNvSpPr txBox="1">
            <a:spLocks noChangeArrowheads="1"/>
          </p:cNvSpPr>
          <p:nvPr/>
        </p:nvSpPr>
        <p:spPr bwMode="auto">
          <a:xfrm>
            <a:off x="431800" y="4165600"/>
            <a:ext cx="789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ratio (L/W) can be interpreted as the # of unit squares in the resistor.</a:t>
            </a:r>
          </a:p>
        </p:txBody>
      </p:sp>
    </p:spTree>
    <p:extLst>
      <p:ext uri="{BB962C8B-B14F-4D97-AF65-F5344CB8AC3E}">
        <p14:creationId xmlns:p14="http://schemas.microsoft.com/office/powerpoint/2010/main" val="7284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787400" y="2159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Irwin’s Curve (1) </a:t>
            </a:r>
          </a:p>
        </p:txBody>
      </p:sp>
      <p:graphicFrame>
        <p:nvGraphicFramePr>
          <p:cNvPr id="12291" name="Object 36"/>
          <p:cNvGraphicFramePr>
            <a:graphicFrameLocks noChangeAspect="1"/>
          </p:cNvGraphicFramePr>
          <p:nvPr/>
        </p:nvGraphicFramePr>
        <p:xfrm>
          <a:off x="936625" y="1808163"/>
          <a:ext cx="28003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3" imgW="1701800" imgH="520700" progId="Equation.3">
                  <p:embed/>
                </p:oleObj>
              </mc:Choice>
              <mc:Fallback>
                <p:oleObj name="Equation" r:id="rId3" imgW="1701800" imgH="520700" progId="Equation.3">
                  <p:embed/>
                  <p:pic>
                    <p:nvPicPr>
                      <p:cNvPr id="12291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25" y="1808163"/>
                        <a:ext cx="28003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Box 45"/>
          <p:cNvSpPr txBox="1">
            <a:spLocks noChangeArrowheads="1"/>
          </p:cNvSpPr>
          <p:nvPr/>
        </p:nvSpPr>
        <p:spPr bwMode="auto">
          <a:xfrm>
            <a:off x="495300" y="1079500"/>
            <a:ext cx="739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When conductivity varies with the depth of diffusion,</a:t>
            </a:r>
          </a:p>
        </p:txBody>
      </p:sp>
      <p:sp>
        <p:nvSpPr>
          <p:cNvPr id="12293" name="TextBox 47"/>
          <p:cNvSpPr txBox="1">
            <a:spLocks noChangeArrowheads="1"/>
          </p:cNvSpPr>
          <p:nvPr/>
        </p:nvSpPr>
        <p:spPr bwMode="auto">
          <a:xfrm>
            <a:off x="4051300" y="195580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and</a:t>
            </a:r>
          </a:p>
        </p:txBody>
      </p:sp>
      <p:graphicFrame>
        <p:nvGraphicFramePr>
          <p:cNvPr id="12294" name="Object 36"/>
          <p:cNvGraphicFramePr>
            <a:graphicFrameLocks noChangeAspect="1"/>
          </p:cNvGraphicFramePr>
          <p:nvPr/>
        </p:nvGraphicFramePr>
        <p:xfrm>
          <a:off x="5141913" y="1892300"/>
          <a:ext cx="152558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5" imgW="926698" imgH="215806" progId="Equation.3">
                  <p:embed/>
                </p:oleObj>
              </mc:Choice>
              <mc:Fallback>
                <p:oleObj name="Equation" r:id="rId5" imgW="926698" imgH="215806" progId="Equation.3">
                  <p:embed/>
                  <p:pic>
                    <p:nvPicPr>
                      <p:cNvPr id="12294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3" y="1892300"/>
                        <a:ext cx="1525587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36"/>
          <p:cNvGraphicFramePr>
            <a:graphicFrameLocks noChangeAspect="1"/>
          </p:cNvGraphicFramePr>
          <p:nvPr/>
        </p:nvGraphicFramePr>
        <p:xfrm>
          <a:off x="1665288" y="2951163"/>
          <a:ext cx="19018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7" imgW="1155700" imgH="520700" progId="Equation.3">
                  <p:embed/>
                </p:oleObj>
              </mc:Choice>
              <mc:Fallback>
                <p:oleObj name="Equation" r:id="rId7" imgW="1155700" imgH="520700" progId="Equation.3">
                  <p:embed/>
                  <p:pic>
                    <p:nvPicPr>
                      <p:cNvPr id="12295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288" y="2951163"/>
                        <a:ext cx="190182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TextBox 50"/>
          <p:cNvSpPr txBox="1">
            <a:spLocks noChangeArrowheads="1"/>
          </p:cNvSpPr>
          <p:nvPr/>
        </p:nvSpPr>
        <p:spPr bwMode="auto">
          <a:xfrm>
            <a:off x="444500" y="261620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</a:t>
            </a:r>
          </a:p>
        </p:txBody>
      </p:sp>
      <p:sp>
        <p:nvSpPr>
          <p:cNvPr id="12297" name="TextBox 45"/>
          <p:cNvSpPr txBox="1">
            <a:spLocks noChangeArrowheads="1"/>
          </p:cNvSpPr>
          <p:nvPr/>
        </p:nvSpPr>
        <p:spPr bwMode="auto">
          <a:xfrm>
            <a:off x="965200" y="3975100"/>
            <a:ext cx="4267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x</a:t>
            </a:r>
            <a:r>
              <a:rPr lang="en-US" altLang="en-US" sz="1800" i="1" baseline="-25000"/>
              <a:t>j</a:t>
            </a:r>
            <a:r>
              <a:rPr lang="en-US" altLang="en-US" sz="1800"/>
              <a:t>: the junction depth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μ:  the majority-carrier mobility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N(x): the net impurity concentration</a:t>
            </a:r>
          </a:p>
        </p:txBody>
      </p:sp>
      <p:sp>
        <p:nvSpPr>
          <p:cNvPr id="12298" name="TextBox 45"/>
          <p:cNvSpPr txBox="1">
            <a:spLocks noChangeArrowheads="1"/>
          </p:cNvSpPr>
          <p:nvPr/>
        </p:nvSpPr>
        <p:spPr bwMode="auto">
          <a:xfrm>
            <a:off x="1028700" y="5041900"/>
            <a:ext cx="751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FF0000"/>
                </a:solidFill>
              </a:rPr>
              <a:t>The depletion region near the junction x</a:t>
            </a:r>
            <a:r>
              <a:rPr lang="en-US" altLang="en-US" sz="1800" i="1" baseline="-25000">
                <a:solidFill>
                  <a:srgbClr val="FF0000"/>
                </a:solidFill>
              </a:rPr>
              <a:t>j</a:t>
            </a:r>
            <a:r>
              <a:rPr lang="en-US" altLang="en-US" sz="1800" i="1">
                <a:solidFill>
                  <a:srgbClr val="FF0000"/>
                </a:solidFill>
              </a:rPr>
              <a:t> is neglected.</a:t>
            </a:r>
            <a:endParaRPr lang="en-US" alt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87400" y="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Irwin’s Curve (2) </a:t>
            </a:r>
          </a:p>
        </p:txBody>
      </p:sp>
      <p:sp>
        <p:nvSpPr>
          <p:cNvPr id="13315" name="TextBox 45"/>
          <p:cNvSpPr txBox="1">
            <a:spLocks noChangeArrowheads="1"/>
          </p:cNvSpPr>
          <p:nvPr/>
        </p:nvSpPr>
        <p:spPr bwMode="auto">
          <a:xfrm>
            <a:off x="292100" y="508000"/>
            <a:ext cx="8343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600"/>
              <a:t>For  a given diffusion profile, sheet resistance is uniquely related to the surface concentration of the diffused layer </a:t>
            </a:r>
            <a:r>
              <a:rPr lang="en-US" altLang="en-US" sz="1600" i="1"/>
              <a:t>N</a:t>
            </a:r>
            <a:r>
              <a:rPr lang="en-US" altLang="en-US" sz="1600" i="1" baseline="-25000"/>
              <a:t>o</a:t>
            </a:r>
            <a:r>
              <a:rPr lang="en-US" altLang="en-US" sz="1600"/>
              <a:t> and the background concentration N</a:t>
            </a:r>
            <a:r>
              <a:rPr lang="en-US" altLang="en-US" sz="1600" baseline="-25000"/>
              <a:t>B.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aseline="-25000"/>
              <a:t> </a:t>
            </a:r>
            <a:r>
              <a:rPr lang="en-US" altLang="en-US" sz="1600"/>
              <a:t>Sheet resistance is an electrical quantity which depends on the majority-carrier concentration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562100"/>
            <a:ext cx="8485187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9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749300" y="2921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Four-Point Probe (1)</a:t>
            </a:r>
          </a:p>
        </p:txBody>
      </p:sp>
      <p:sp>
        <p:nvSpPr>
          <p:cNvPr id="1433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666C2-8AE0-4456-8F5E-DAA5C716356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14340" name="TextBox 10"/>
          <p:cNvSpPr txBox="1">
            <a:spLocks noChangeArrowheads="1"/>
          </p:cNvSpPr>
          <p:nvPr/>
        </p:nvSpPr>
        <p:spPr bwMode="auto">
          <a:xfrm>
            <a:off x="254000" y="889000"/>
            <a:ext cx="924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Four-point probe: a special instrument that is used to measure the bulk resistivity of starting wafers and the R</a:t>
            </a:r>
            <a:r>
              <a:rPr lang="en-US" altLang="en-US" sz="1800" baseline="-25000"/>
              <a:t>s</a:t>
            </a:r>
            <a:r>
              <a:rPr lang="en-US" altLang="en-US" sz="1800"/>
              <a:t> of shallow diffused layers</a:t>
            </a:r>
          </a:p>
        </p:txBody>
      </p:sp>
      <p:grpSp>
        <p:nvGrpSpPr>
          <p:cNvPr id="14341" name="Group 12"/>
          <p:cNvGrpSpPr>
            <a:grpSpLocks/>
          </p:cNvGrpSpPr>
          <p:nvPr/>
        </p:nvGrpSpPr>
        <p:grpSpPr bwMode="auto">
          <a:xfrm>
            <a:off x="342900" y="1968500"/>
            <a:ext cx="8178800" cy="4316413"/>
            <a:chOff x="342900" y="1968500"/>
            <a:chExt cx="8178800" cy="4316413"/>
          </a:xfrm>
        </p:grpSpPr>
        <p:pic>
          <p:nvPicPr>
            <p:cNvPr id="14342" name="Picture 11" descr="Four_point_probe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1968500"/>
              <a:ext cx="4502150" cy="431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13" descr="ptprobe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800" y="2392363"/>
              <a:ext cx="4152900" cy="332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854200" y="4203700"/>
              <a:ext cx="749300" cy="6223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Curved Down Arrow 11"/>
            <p:cNvSpPr/>
            <p:nvPr/>
          </p:nvSpPr>
          <p:spPr>
            <a:xfrm>
              <a:off x="2438400" y="3632200"/>
              <a:ext cx="2387600" cy="8636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544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787400" y="2159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Principle of Four-Point Probe Measurement</a:t>
            </a:r>
          </a:p>
        </p:txBody>
      </p:sp>
      <p:sp>
        <p:nvSpPr>
          <p:cNvPr id="1536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0CE296-2996-401F-8202-924193CB694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p:pic>
        <p:nvPicPr>
          <p:cNvPr id="15364" name="Picture 7" descr="pdanda_syll_04i_FPProb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52513"/>
            <a:ext cx="35782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584200" y="4483100"/>
            <a:ext cx="782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 fixed current is injected into the wafer through the two outer probes, the resulting voltage is measured between the two inner probes.</a:t>
            </a:r>
          </a:p>
        </p:txBody>
      </p:sp>
      <p:graphicFrame>
        <p:nvGraphicFramePr>
          <p:cNvPr id="15366" name="Object 36"/>
          <p:cNvGraphicFramePr>
            <a:graphicFrameLocks noChangeAspect="1"/>
          </p:cNvGraphicFramePr>
          <p:nvPr/>
        </p:nvGraphicFramePr>
        <p:xfrm>
          <a:off x="3910013" y="5214938"/>
          <a:ext cx="174625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4" imgW="926698" imgH="393529" progId="Equation.3">
                  <p:embed/>
                </p:oleObj>
              </mc:Choice>
              <mc:Fallback>
                <p:oleObj name="Equation" r:id="rId4" imgW="926698" imgH="393529" progId="Equation.3">
                  <p:embed/>
                  <p:pic>
                    <p:nvPicPr>
                      <p:cNvPr id="1536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013" y="5214938"/>
                        <a:ext cx="1746250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0900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749300" y="2413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Van der Pauw’s Method</a:t>
            </a:r>
          </a:p>
        </p:txBody>
      </p:sp>
      <p:sp>
        <p:nvSpPr>
          <p:cNvPr id="1638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4BA00D-9C8E-4888-963F-4879646DAD3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  <p:pic>
        <p:nvPicPr>
          <p:cNvPr id="16388" name="Picture 15" descr="1-s2.0-S0022459603002214-gr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39938"/>
            <a:ext cx="574040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6"/>
          <p:cNvSpPr txBox="1">
            <a:spLocks noChangeArrowheads="1"/>
          </p:cNvSpPr>
          <p:nvPr/>
        </p:nvSpPr>
        <p:spPr bwMode="auto">
          <a:xfrm>
            <a:off x="571500" y="749300"/>
            <a:ext cx="764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The sheet resistance of an arbitrary shaped sample of material may be measured by placing four contacts on the periphery of the sample.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A current is injected through one pair of the contacts, and the voltage is measured across another pair of contacts.</a:t>
            </a:r>
          </a:p>
        </p:txBody>
      </p:sp>
    </p:spTree>
    <p:extLst>
      <p:ext uri="{BB962C8B-B14F-4D97-AF65-F5344CB8AC3E}">
        <p14:creationId xmlns:p14="http://schemas.microsoft.com/office/powerpoint/2010/main" val="1735430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660400" y="2921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Concentration-Dependent Diffusion</a:t>
            </a:r>
          </a:p>
        </p:txBody>
      </p:sp>
      <p:sp>
        <p:nvSpPr>
          <p:cNvPr id="17411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F35DFB-56CE-4C5D-B1C9-4E6985DA4B3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647700" y="1054100"/>
            <a:ext cx="81661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2000"/>
              <a:t>When the dopant concentration gets higher than certain level, the diffusion becomes concentration-dependent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/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 In this case, the Fick’s diffusion equation must account for the concentration-dependent diffusion coefficient</a:t>
            </a:r>
          </a:p>
        </p:txBody>
      </p:sp>
      <p:sp>
        <p:nvSpPr>
          <p:cNvPr id="17413" name="TextBox 83"/>
          <p:cNvSpPr txBox="1">
            <a:spLocks noChangeArrowheads="1"/>
          </p:cNvSpPr>
          <p:nvPr/>
        </p:nvSpPr>
        <p:spPr bwMode="auto">
          <a:xfrm>
            <a:off x="1027113" y="2979738"/>
            <a:ext cx="633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Fick’s first law of diffusion for 1D diffusion process:</a:t>
            </a:r>
          </a:p>
        </p:txBody>
      </p:sp>
      <p:graphicFrame>
        <p:nvGraphicFramePr>
          <p:cNvPr id="17414" name="Object 2"/>
          <p:cNvGraphicFramePr>
            <a:graphicFrameLocks noChangeAspect="1"/>
          </p:cNvGraphicFramePr>
          <p:nvPr/>
        </p:nvGraphicFramePr>
        <p:xfrm>
          <a:off x="2500313" y="3392488"/>
          <a:ext cx="3033712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3" imgW="1384300" imgH="419100" progId="Equation.3">
                  <p:embed/>
                </p:oleObj>
              </mc:Choice>
              <mc:Fallback>
                <p:oleObj name="Equation" r:id="rId3" imgW="1384300" imgH="419100" progId="Equation.3">
                  <p:embed/>
                  <p:pic>
                    <p:nvPicPr>
                      <p:cNvPr id="174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3392488"/>
                        <a:ext cx="3033712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Box 85"/>
          <p:cNvSpPr txBox="1">
            <a:spLocks noChangeArrowheads="1"/>
          </p:cNvSpPr>
          <p:nvPr/>
        </p:nvSpPr>
        <p:spPr bwMode="auto">
          <a:xfrm>
            <a:off x="2368550" y="4392613"/>
            <a:ext cx="386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D</a:t>
            </a:r>
            <a:r>
              <a:rPr lang="en-US" altLang="en-US" sz="1800"/>
              <a:t>: diffusion coefficient (cm</a:t>
            </a:r>
            <a:r>
              <a:rPr lang="en-US" altLang="en-US" sz="1800" baseline="30000"/>
              <a:t>2</a:t>
            </a:r>
            <a:r>
              <a:rPr lang="en-US" altLang="en-US" sz="1800"/>
              <a:t>/s)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N: </a:t>
            </a:r>
            <a:r>
              <a:rPr lang="en-US" altLang="en-US" sz="1800"/>
              <a:t>impurity concentration (cm</a:t>
            </a:r>
            <a:r>
              <a:rPr lang="en-US" altLang="en-US" sz="1800" baseline="30000"/>
              <a:t>-3</a:t>
            </a:r>
            <a:r>
              <a:rPr lang="en-US" altLang="en-US" sz="1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321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600200" y="-304800"/>
          <a:ext cx="6075363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Photo Editor Photo" r:id="rId4" imgW="6211167" imgH="7478169" progId="">
                  <p:embed/>
                </p:oleObj>
              </mc:Choice>
              <mc:Fallback>
                <p:oleObj name="Photo Editor Photo" r:id="rId4" imgW="6211167" imgH="747816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-304800"/>
                        <a:ext cx="6075363" cy="731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565400" y="1524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</a:rPr>
              <a:t>Diffusion in SiO</a:t>
            </a:r>
            <a:r>
              <a:rPr lang="en-US" altLang="en-US" sz="2800" baseline="-25000">
                <a:solidFill>
                  <a:srgbClr val="C00000"/>
                </a:solidFill>
              </a:rPr>
              <a:t>2</a:t>
            </a:r>
            <a:endParaRPr lang="en-US" altLang="en-US" sz="2800">
              <a:solidFill>
                <a:srgbClr val="C00000"/>
              </a:solidFill>
            </a:endParaRPr>
          </a:p>
        </p:txBody>
      </p:sp>
      <p:sp>
        <p:nvSpPr>
          <p:cNvPr id="1843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7399C4-8658-4A14-8D04-EECD6D7D807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/>
          </a:p>
        </p:txBody>
      </p:sp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571500" y="825500"/>
            <a:ext cx="857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SiO</a:t>
            </a:r>
            <a:r>
              <a:rPr lang="en-US" altLang="en-US" sz="1800" baseline="-25000"/>
              <a:t>2</a:t>
            </a:r>
            <a:r>
              <a:rPr lang="en-US" altLang="en-US" sz="1800"/>
              <a:t> is frequently used as the mask for diffusion, ion implantation and insulating layer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Dopant atoms could also diffuse into SiO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54100" y="4635500"/>
          <a:ext cx="6096000" cy="1362075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Boron (B)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Phosphorus (P)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452" name="Object 7"/>
          <p:cNvGraphicFramePr>
            <a:graphicFrameLocks noChangeAspect="1"/>
          </p:cNvGraphicFramePr>
          <p:nvPr/>
        </p:nvGraphicFramePr>
        <p:xfrm>
          <a:off x="4510088" y="2630488"/>
          <a:ext cx="13049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3" imgW="672808" imgH="241195" progId="Equation.3">
                  <p:embed/>
                </p:oleObj>
              </mc:Choice>
              <mc:Fallback>
                <p:oleObj name="Equation" r:id="rId3" imgW="672808" imgH="241195" progId="Equation.3">
                  <p:embed/>
                  <p:pic>
                    <p:nvPicPr>
                      <p:cNvPr id="1845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2630488"/>
                        <a:ext cx="13049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3" name="Object 8"/>
          <p:cNvGraphicFramePr>
            <a:graphicFrameLocks noChangeAspect="1"/>
          </p:cNvGraphicFramePr>
          <p:nvPr/>
        </p:nvGraphicFramePr>
        <p:xfrm>
          <a:off x="6172200" y="4648200"/>
          <a:ext cx="83502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5" imgW="482391" imgH="228501" progId="Equation.3">
                  <p:embed/>
                </p:oleObj>
              </mc:Choice>
              <mc:Fallback>
                <p:oleObj name="Equation" r:id="rId5" imgW="482391" imgH="228501" progId="Equation.3">
                  <p:embed/>
                  <p:pic>
                    <p:nvPicPr>
                      <p:cNvPr id="1845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648200"/>
                        <a:ext cx="835025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4" name="TextBox 11"/>
          <p:cNvSpPr txBox="1">
            <a:spLocks noChangeArrowheads="1"/>
          </p:cNvSpPr>
          <p:nvPr/>
        </p:nvSpPr>
        <p:spPr bwMode="auto">
          <a:xfrm>
            <a:off x="749300" y="4152900"/>
            <a:ext cx="354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Diffusion coefficients in Si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104900" y="2616200"/>
          <a:ext cx="6096000" cy="1362075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Boron (B)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3×10</a:t>
                      </a:r>
                      <a:r>
                        <a:rPr kumimoji="0" lang="en-US" alt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Phosphorus (P)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470" name="Object 8"/>
          <p:cNvGraphicFramePr>
            <a:graphicFrameLocks noChangeAspect="1"/>
          </p:cNvGraphicFramePr>
          <p:nvPr/>
        </p:nvGraphicFramePr>
        <p:xfrm>
          <a:off x="6273800" y="2705100"/>
          <a:ext cx="83502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7" imgW="482391" imgH="228501" progId="Equation.3">
                  <p:embed/>
                </p:oleObj>
              </mc:Choice>
              <mc:Fallback>
                <p:oleObj name="Equation" r:id="rId7" imgW="482391" imgH="228501" progId="Equation.3">
                  <p:embed/>
                  <p:pic>
                    <p:nvPicPr>
                      <p:cNvPr id="1847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2705100"/>
                        <a:ext cx="835025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1" name="Object 7"/>
          <p:cNvGraphicFramePr>
            <a:graphicFrameLocks noChangeAspect="1"/>
          </p:cNvGraphicFramePr>
          <p:nvPr/>
        </p:nvGraphicFramePr>
        <p:xfrm>
          <a:off x="4306888" y="4624388"/>
          <a:ext cx="13049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8" imgW="672808" imgH="241195" progId="Equation.3">
                  <p:embed/>
                </p:oleObj>
              </mc:Choice>
              <mc:Fallback>
                <p:oleObj name="Equation" r:id="rId8" imgW="672808" imgH="241195" progId="Equation.3">
                  <p:embed/>
                  <p:pic>
                    <p:nvPicPr>
                      <p:cNvPr id="184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6888" y="4624388"/>
                        <a:ext cx="13049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72" name="TextBox 15"/>
          <p:cNvSpPr txBox="1">
            <a:spLocks noChangeArrowheads="1"/>
          </p:cNvSpPr>
          <p:nvPr/>
        </p:nvSpPr>
        <p:spPr bwMode="auto">
          <a:xfrm>
            <a:off x="723900" y="2095500"/>
            <a:ext cx="354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Diffusion coefficients in SiO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85731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sburns\Desktop\Local Web Files\EE4611Spring2013\Fab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257800" cy="665751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200400" y="2286000"/>
            <a:ext cx="838200" cy="2286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0400" y="5562600"/>
            <a:ext cx="838200" cy="2286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Doping Using Diffusion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burns\Desktop\Local Web Files\EE4611Spring2013\Diffusion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183292" cy="625567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0" y="1828800"/>
            <a:ext cx="20574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8331050" cy="6639844"/>
          </a:xfrm>
        </p:spPr>
      </p:pic>
    </p:spTree>
    <p:extLst>
      <p:ext uri="{BB962C8B-B14F-4D97-AF65-F5344CB8AC3E}">
        <p14:creationId xmlns:p14="http://schemas.microsoft.com/office/powerpoint/2010/main" val="42755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ffusion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294" y="228600"/>
            <a:ext cx="8934706" cy="6248400"/>
          </a:xfrm>
        </p:spPr>
      </p:pic>
    </p:spTree>
    <p:extLst>
      <p:ext uri="{BB962C8B-B14F-4D97-AF65-F5344CB8AC3E}">
        <p14:creationId xmlns:p14="http://schemas.microsoft.com/office/powerpoint/2010/main" val="35935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1293</Words>
  <Application>Microsoft Office PowerPoint</Application>
  <PresentationFormat>On-screen Show (4:3)</PresentationFormat>
  <Paragraphs>217</Paragraphs>
  <Slides>50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宋体</vt:lpstr>
      <vt:lpstr>Arial</vt:lpstr>
      <vt:lpstr>Calibri</vt:lpstr>
      <vt:lpstr>Times New Roman</vt:lpstr>
      <vt:lpstr>Office Theme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Doping Using Diffusion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sburns</dc:creator>
  <cp:lastModifiedBy>Dr. Burns</cp:lastModifiedBy>
  <cp:revision>40</cp:revision>
  <cp:lastPrinted>2020-02-03T15:02:07Z</cp:lastPrinted>
  <dcterms:created xsi:type="dcterms:W3CDTF">2013-02-11T14:40:25Z</dcterms:created>
  <dcterms:modified xsi:type="dcterms:W3CDTF">2021-09-19T22:14:38Z</dcterms:modified>
</cp:coreProperties>
</file>