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62" r:id="rId2"/>
    <p:sldId id="264" r:id="rId3"/>
    <p:sldId id="280" r:id="rId4"/>
    <p:sldId id="281" r:id="rId5"/>
    <p:sldId id="282" r:id="rId6"/>
    <p:sldId id="283" r:id="rId7"/>
    <p:sldId id="284" r:id="rId8"/>
    <p:sldId id="287" r:id="rId9"/>
    <p:sldId id="293" r:id="rId10"/>
    <p:sldId id="285" r:id="rId11"/>
    <p:sldId id="295" r:id="rId12"/>
    <p:sldId id="300" r:id="rId13"/>
    <p:sldId id="296" r:id="rId14"/>
    <p:sldId id="294" r:id="rId15"/>
    <p:sldId id="298" r:id="rId16"/>
    <p:sldId id="299" r:id="rId17"/>
    <p:sldId id="301" r:id="rId18"/>
    <p:sldId id="258" r:id="rId19"/>
    <p:sldId id="275" r:id="rId20"/>
    <p:sldId id="297" r:id="rId21"/>
    <p:sldId id="289" r:id="rId22"/>
    <p:sldId id="290" r:id="rId23"/>
    <p:sldId id="291" r:id="rId24"/>
    <p:sldId id="292" r:id="rId25"/>
    <p:sldId id="302" r:id="rId26"/>
    <p:sldId id="288" r:id="rId27"/>
    <p:sldId id="269" r:id="rId28"/>
    <p:sldId id="27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2" autoAdjust="0"/>
    <p:restoredTop sz="94660"/>
  </p:normalViewPr>
  <p:slideViewPr>
    <p:cSldViewPr>
      <p:cViewPr varScale="1">
        <p:scale>
          <a:sx n="141" d="100"/>
          <a:sy n="141" d="100"/>
        </p:scale>
        <p:origin x="384" y="1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7.wmf"/><Relationship Id="rId7" Type="http://schemas.openxmlformats.org/officeDocument/2006/relationships/image" Target="../media/image41.wmf"/><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0DF6EC4-6A4A-428B-AF5B-BC714D232E75}" type="datetimeFigureOut">
              <a:rPr lang="en-US" smtClean="0"/>
              <a:pPr/>
              <a:t>9/7/2021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EA413C-F296-4174-8131-E8A103292A6E}" type="slidenum">
              <a:rPr lang="en-US" smtClean="0"/>
              <a:pPr/>
              <a:t>‹#›</a:t>
            </a:fld>
            <a:endParaRPr lang="en-US"/>
          </a:p>
        </p:txBody>
      </p:sp>
    </p:spTree>
    <p:extLst>
      <p:ext uri="{BB962C8B-B14F-4D97-AF65-F5344CB8AC3E}">
        <p14:creationId xmlns:p14="http://schemas.microsoft.com/office/powerpoint/2010/main" val="3497267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30EB24-F158-484E-BD13-B58FC14EF2DC}" type="datetimeFigureOut">
              <a:rPr lang="en-US" smtClean="0"/>
              <a:pPr/>
              <a:t>9/7/2021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4C9708-34C8-4E55-BCD7-FB0D20446399}" type="slidenum">
              <a:rPr lang="en-US" smtClean="0"/>
              <a:pPr/>
              <a:t>‹#›</a:t>
            </a:fld>
            <a:endParaRPr lang="en-US"/>
          </a:p>
        </p:txBody>
      </p:sp>
    </p:spTree>
    <p:extLst>
      <p:ext uri="{BB962C8B-B14F-4D97-AF65-F5344CB8AC3E}">
        <p14:creationId xmlns:p14="http://schemas.microsoft.com/office/powerpoint/2010/main" val="558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r>
              <a:rPr lang="en-US" smtClean="0"/>
              <a:t>(1) Raw material from sand and made into the polysilicon nuggests</a:t>
            </a:r>
          </a:p>
          <a:p>
            <a:r>
              <a:rPr lang="en-US" smtClean="0"/>
              <a:t>(2) The polysilicon nuggets are placed into the quartz crucible.  Quartz crucible, surrounded by graphite heater, 1600degree C. Metling it rotated. The melted nuggets can be pulled out slowly using a crystal seed. The crystal seed the shape is long thin needle. When it pull out and colled and formed the cylinder shpaed inget. The ingot is single crystal slicon.The diameter of the ingot is deciced by the temperature when melting and the rotating speed when it pulled out.</a:t>
            </a:r>
          </a:p>
          <a:p>
            <a:r>
              <a:rPr lang="en-US" smtClean="0"/>
              <a:t>Pure crystal cylindar ingets.temparatue and rate decide the diameter</a:t>
            </a:r>
          </a:p>
        </p:txBody>
      </p:sp>
    </p:spTree>
    <p:extLst>
      <p:ext uri="{BB962C8B-B14F-4D97-AF65-F5344CB8AC3E}">
        <p14:creationId xmlns:p14="http://schemas.microsoft.com/office/powerpoint/2010/main" val="1944471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
        <p:nvSpPr>
          <p:cNvPr id="24580" name="Slide Number Placeholder 3"/>
          <p:cNvSpPr txBox="1">
            <a:spLocks noGrp="1"/>
          </p:cNvSpPr>
          <p:nvPr/>
        </p:nvSpPr>
        <p:spPr bwMode="auto">
          <a:xfrm>
            <a:off x="3897313" y="8829675"/>
            <a:ext cx="2982912"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21" tIns="47010" rIns="94021" bIns="47010" anchor="b"/>
          <a:lstStyle>
            <a:lvl1pPr defTabSz="939800">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980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98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98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98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7530E606-5AD8-485C-8C5B-1F2D675EC616}" type="slidenum">
              <a:rPr lang="en-US" altLang="en-US" sz="1300"/>
              <a:pPr algn="r" eaLnBrk="1" hangingPunct="1">
                <a:spcBef>
                  <a:spcPct val="0"/>
                </a:spcBef>
              </a:pPr>
              <a:t>17</a:t>
            </a:fld>
            <a:endParaRPr lang="en-US" altLang="en-US" sz="1300"/>
          </a:p>
        </p:txBody>
      </p:sp>
    </p:spTree>
    <p:extLst>
      <p:ext uri="{BB962C8B-B14F-4D97-AF65-F5344CB8AC3E}">
        <p14:creationId xmlns:p14="http://schemas.microsoft.com/office/powerpoint/2010/main" val="3542536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endParaRPr lang="en-US" smtClean="0"/>
          </a:p>
        </p:txBody>
      </p:sp>
      <p:sp>
        <p:nvSpPr>
          <p:cNvPr id="45060" name="Header Placeholder 3"/>
          <p:cNvSpPr>
            <a:spLocks noGrp="1"/>
          </p:cNvSpPr>
          <p:nvPr>
            <p:ph type="hdr" sz="quarter"/>
          </p:nvPr>
        </p:nvSpPr>
        <p:spPr>
          <a:noFill/>
        </p:spPr>
        <p:txBody>
          <a:bodyPr/>
          <a:lstStyle/>
          <a:p>
            <a:r>
              <a:rPr lang="en-US" smtClean="0"/>
              <a:t>*</a:t>
            </a:r>
            <a:endParaRPr lang="en-US" sz="1200" smtClean="0"/>
          </a:p>
        </p:txBody>
      </p:sp>
      <p:sp>
        <p:nvSpPr>
          <p:cNvPr id="45061" name="Date Placeholder 4"/>
          <p:cNvSpPr>
            <a:spLocks noGrp="1"/>
          </p:cNvSpPr>
          <p:nvPr>
            <p:ph type="dt" sz="quarter" idx="1"/>
          </p:nvPr>
        </p:nvSpPr>
        <p:spPr>
          <a:noFill/>
        </p:spPr>
        <p:txBody>
          <a:bodyPr/>
          <a:lstStyle/>
          <a:p>
            <a:r>
              <a:rPr lang="en-US" smtClean="0"/>
              <a:t>07/16/96</a:t>
            </a:r>
            <a:endParaRPr lang="en-US" sz="1200" smtClean="0"/>
          </a:p>
        </p:txBody>
      </p:sp>
      <p:sp>
        <p:nvSpPr>
          <p:cNvPr id="45062" name="Footer Placeholder 5"/>
          <p:cNvSpPr>
            <a:spLocks noGrp="1"/>
          </p:cNvSpPr>
          <p:nvPr>
            <p:ph type="ftr" sz="quarter" idx="4"/>
          </p:nvPr>
        </p:nvSpPr>
        <p:spPr>
          <a:noFill/>
        </p:spPr>
        <p:txBody>
          <a:bodyPr/>
          <a:lstStyle/>
          <a:p>
            <a:r>
              <a:rPr lang="en-US" smtClean="0"/>
              <a:t>*</a:t>
            </a:r>
            <a:endParaRPr lang="en-US" sz="1200" smtClean="0"/>
          </a:p>
        </p:txBody>
      </p:sp>
      <p:sp>
        <p:nvSpPr>
          <p:cNvPr id="45063" name="Slide Number Placeholder 6"/>
          <p:cNvSpPr>
            <a:spLocks noGrp="1"/>
          </p:cNvSpPr>
          <p:nvPr>
            <p:ph type="sldNum" sz="quarter" idx="5"/>
          </p:nvPr>
        </p:nvSpPr>
        <p:spPr>
          <a:noFill/>
        </p:spPr>
        <p:txBody>
          <a:bodyPr/>
          <a:lstStyle/>
          <a:p>
            <a:r>
              <a:rPr lang="en-US" smtClean="0"/>
              <a:t>##</a:t>
            </a:r>
            <a:endParaRPr lang="en-US" sz="1200" smtClean="0"/>
          </a:p>
        </p:txBody>
      </p:sp>
    </p:spTree>
    <p:extLst>
      <p:ext uri="{BB962C8B-B14F-4D97-AF65-F5344CB8AC3E}">
        <p14:creationId xmlns:p14="http://schemas.microsoft.com/office/powerpoint/2010/main" val="436996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smtClean="0"/>
          </a:p>
        </p:txBody>
      </p:sp>
      <p:sp>
        <p:nvSpPr>
          <p:cNvPr id="46084" name="Header Placeholder 3"/>
          <p:cNvSpPr>
            <a:spLocks noGrp="1"/>
          </p:cNvSpPr>
          <p:nvPr>
            <p:ph type="hdr" sz="quarter"/>
          </p:nvPr>
        </p:nvSpPr>
        <p:spPr>
          <a:noFill/>
        </p:spPr>
        <p:txBody>
          <a:bodyPr/>
          <a:lstStyle/>
          <a:p>
            <a:r>
              <a:rPr lang="en-US" smtClean="0"/>
              <a:t>*</a:t>
            </a:r>
            <a:endParaRPr lang="en-US" sz="1200" smtClean="0"/>
          </a:p>
        </p:txBody>
      </p:sp>
      <p:sp>
        <p:nvSpPr>
          <p:cNvPr id="46085" name="Date Placeholder 4"/>
          <p:cNvSpPr>
            <a:spLocks noGrp="1"/>
          </p:cNvSpPr>
          <p:nvPr>
            <p:ph type="dt" sz="quarter" idx="1"/>
          </p:nvPr>
        </p:nvSpPr>
        <p:spPr>
          <a:noFill/>
        </p:spPr>
        <p:txBody>
          <a:bodyPr/>
          <a:lstStyle/>
          <a:p>
            <a:r>
              <a:rPr lang="en-US" smtClean="0"/>
              <a:t>07/16/96</a:t>
            </a:r>
            <a:endParaRPr lang="en-US" sz="1200" smtClean="0"/>
          </a:p>
        </p:txBody>
      </p:sp>
      <p:sp>
        <p:nvSpPr>
          <p:cNvPr id="46086" name="Footer Placeholder 5"/>
          <p:cNvSpPr>
            <a:spLocks noGrp="1"/>
          </p:cNvSpPr>
          <p:nvPr>
            <p:ph type="ftr" sz="quarter" idx="4"/>
          </p:nvPr>
        </p:nvSpPr>
        <p:spPr>
          <a:noFill/>
        </p:spPr>
        <p:txBody>
          <a:bodyPr/>
          <a:lstStyle/>
          <a:p>
            <a:r>
              <a:rPr lang="en-US" smtClean="0"/>
              <a:t>*</a:t>
            </a:r>
            <a:endParaRPr lang="en-US" sz="1200" smtClean="0"/>
          </a:p>
        </p:txBody>
      </p:sp>
      <p:sp>
        <p:nvSpPr>
          <p:cNvPr id="46087" name="Slide Number Placeholder 6"/>
          <p:cNvSpPr>
            <a:spLocks noGrp="1"/>
          </p:cNvSpPr>
          <p:nvPr>
            <p:ph type="sldNum" sz="quarter" idx="5"/>
          </p:nvPr>
        </p:nvSpPr>
        <p:spPr>
          <a:noFill/>
        </p:spPr>
        <p:txBody>
          <a:bodyPr/>
          <a:lstStyle/>
          <a:p>
            <a:r>
              <a:rPr lang="en-US" smtClean="0"/>
              <a:t>##</a:t>
            </a:r>
            <a:endParaRPr lang="en-US" sz="1200" smtClean="0"/>
          </a:p>
        </p:txBody>
      </p:sp>
    </p:spTree>
    <p:extLst>
      <p:ext uri="{BB962C8B-B14F-4D97-AF65-F5344CB8AC3E}">
        <p14:creationId xmlns:p14="http://schemas.microsoft.com/office/powerpoint/2010/main" val="2530551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endParaRPr lang="en-US" smtClean="0"/>
          </a:p>
        </p:txBody>
      </p:sp>
      <p:sp>
        <p:nvSpPr>
          <p:cNvPr id="38916" name="Header Placeholder 3"/>
          <p:cNvSpPr>
            <a:spLocks noGrp="1"/>
          </p:cNvSpPr>
          <p:nvPr>
            <p:ph type="hdr" sz="quarter"/>
          </p:nvPr>
        </p:nvSpPr>
        <p:spPr>
          <a:noFill/>
        </p:spPr>
        <p:txBody>
          <a:bodyPr/>
          <a:lstStyle/>
          <a:p>
            <a:r>
              <a:rPr lang="en-US" smtClean="0"/>
              <a:t>*</a:t>
            </a:r>
            <a:endParaRPr lang="en-US" sz="1200" smtClean="0"/>
          </a:p>
        </p:txBody>
      </p:sp>
      <p:sp>
        <p:nvSpPr>
          <p:cNvPr id="38917" name="Date Placeholder 4"/>
          <p:cNvSpPr>
            <a:spLocks noGrp="1"/>
          </p:cNvSpPr>
          <p:nvPr>
            <p:ph type="dt" sz="quarter" idx="1"/>
          </p:nvPr>
        </p:nvSpPr>
        <p:spPr>
          <a:noFill/>
        </p:spPr>
        <p:txBody>
          <a:bodyPr/>
          <a:lstStyle/>
          <a:p>
            <a:r>
              <a:rPr lang="en-US" smtClean="0"/>
              <a:t>07/16/96</a:t>
            </a:r>
            <a:endParaRPr lang="en-US" sz="1200" smtClean="0"/>
          </a:p>
        </p:txBody>
      </p:sp>
      <p:sp>
        <p:nvSpPr>
          <p:cNvPr id="38918" name="Footer Placeholder 5"/>
          <p:cNvSpPr>
            <a:spLocks noGrp="1"/>
          </p:cNvSpPr>
          <p:nvPr>
            <p:ph type="ftr" sz="quarter" idx="4"/>
          </p:nvPr>
        </p:nvSpPr>
        <p:spPr>
          <a:noFill/>
        </p:spPr>
        <p:txBody>
          <a:bodyPr/>
          <a:lstStyle/>
          <a:p>
            <a:r>
              <a:rPr lang="en-US" smtClean="0"/>
              <a:t>*</a:t>
            </a:r>
            <a:endParaRPr lang="en-US" sz="1200" smtClean="0"/>
          </a:p>
        </p:txBody>
      </p:sp>
      <p:sp>
        <p:nvSpPr>
          <p:cNvPr id="38919" name="Slide Number Placeholder 6"/>
          <p:cNvSpPr>
            <a:spLocks noGrp="1"/>
          </p:cNvSpPr>
          <p:nvPr>
            <p:ph type="sldNum" sz="quarter" idx="5"/>
          </p:nvPr>
        </p:nvSpPr>
        <p:spPr>
          <a:noFill/>
        </p:spPr>
        <p:txBody>
          <a:bodyPr/>
          <a:lstStyle/>
          <a:p>
            <a:r>
              <a:rPr lang="en-US" smtClean="0"/>
              <a:t>##</a:t>
            </a:r>
            <a:endParaRPr lang="en-US" sz="1200" smtClean="0"/>
          </a:p>
        </p:txBody>
      </p:sp>
    </p:spTree>
    <p:extLst>
      <p:ext uri="{BB962C8B-B14F-4D97-AF65-F5344CB8AC3E}">
        <p14:creationId xmlns:p14="http://schemas.microsoft.com/office/powerpoint/2010/main" val="3941959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482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482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482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482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2887446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584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584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584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5847"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3380120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686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687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687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3779945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78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78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7894"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7895"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2948787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89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89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891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8919"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2862411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994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994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994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994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2216426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
        <p:nvSpPr>
          <p:cNvPr id="18436" name="Slide Number Placeholder 3"/>
          <p:cNvSpPr txBox="1">
            <a:spLocks noGrp="1"/>
          </p:cNvSpPr>
          <p:nvPr/>
        </p:nvSpPr>
        <p:spPr bwMode="auto">
          <a:xfrm>
            <a:off x="3897313" y="8829675"/>
            <a:ext cx="2982912"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21" tIns="47010" rIns="94021" bIns="47010" anchor="b"/>
          <a:lstStyle>
            <a:lvl1pPr defTabSz="939800">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3980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398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398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398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F3D34CDD-EB4F-4E63-9276-02BD626A4427}" type="slidenum">
              <a:rPr lang="en-US" altLang="en-US" sz="1300"/>
              <a:pPr algn="r" eaLnBrk="1" hangingPunct="1">
                <a:spcBef>
                  <a:spcPct val="0"/>
                </a:spcBef>
              </a:pPr>
              <a:t>12</a:t>
            </a:fld>
            <a:endParaRPr lang="en-US" altLang="en-US" sz="1300"/>
          </a:p>
        </p:txBody>
      </p:sp>
    </p:spTree>
    <p:extLst>
      <p:ext uri="{BB962C8B-B14F-4D97-AF65-F5344CB8AC3E}">
        <p14:creationId xmlns:p14="http://schemas.microsoft.com/office/powerpoint/2010/main" val="3851323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F2696D-5494-4B31-BD43-3D11DC37B4AD}"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2696D-5494-4B31-BD43-3D11DC37B4AD}"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2696D-5494-4B31-BD43-3D11DC37B4AD}"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2696D-5494-4B31-BD43-3D11DC37B4AD}"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F2696D-5494-4B31-BD43-3D11DC37B4AD}"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F2696D-5494-4B31-BD43-3D11DC37B4AD}" type="datetimeFigureOut">
              <a:rPr lang="en-US" smtClean="0"/>
              <a:pPr/>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F2696D-5494-4B31-BD43-3D11DC37B4AD}" type="datetimeFigureOut">
              <a:rPr lang="en-US" smtClean="0"/>
              <a:pPr/>
              <a:t>9/7/2021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F2696D-5494-4B31-BD43-3D11DC37B4AD}" type="datetimeFigureOut">
              <a:rPr lang="en-US" smtClean="0"/>
              <a:pPr/>
              <a:t>9/7/2021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F2696D-5494-4B31-BD43-3D11DC37B4AD}" type="datetimeFigureOut">
              <a:rPr lang="en-US" smtClean="0"/>
              <a:pPr/>
              <a:t>9/7/2021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F2696D-5494-4B31-BD43-3D11DC37B4AD}" type="datetimeFigureOut">
              <a:rPr lang="en-US" smtClean="0"/>
              <a:pPr/>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F2696D-5494-4B31-BD43-3D11DC37B4AD}" type="datetimeFigureOut">
              <a:rPr lang="en-US" smtClean="0"/>
              <a:pPr/>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F2696D-5494-4B31-BD43-3D11DC37B4AD}" type="datetimeFigureOut">
              <a:rPr lang="en-US" smtClean="0"/>
              <a:pPr/>
              <a:t>9/7/2021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96915-6D56-4397-B2EE-623E5DC2E5E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7.png"/><Relationship Id="rId4"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oleObject" Target="../embeddings/oleObject13.bin"/><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39.wmf"/><Relationship Id="rId2" Type="http://schemas.openxmlformats.org/officeDocument/2006/relationships/slideLayout" Target="../slideLayouts/slideLayout7.xml"/><Relationship Id="rId16" Type="http://schemas.openxmlformats.org/officeDocument/2006/relationships/image" Target="../media/image41.wmf"/><Relationship Id="rId1" Type="http://schemas.openxmlformats.org/officeDocument/2006/relationships/vmlDrawing" Target="../drawings/vmlDrawing7.vml"/><Relationship Id="rId6" Type="http://schemas.openxmlformats.org/officeDocument/2006/relationships/image" Target="../media/image36.wmf"/><Relationship Id="rId11" Type="http://schemas.openxmlformats.org/officeDocument/2006/relationships/oleObject" Target="../embeddings/oleObject12.bin"/><Relationship Id="rId5" Type="http://schemas.openxmlformats.org/officeDocument/2006/relationships/oleObject" Target="../embeddings/oleObject9.bin"/><Relationship Id="rId15" Type="http://schemas.openxmlformats.org/officeDocument/2006/relationships/oleObject" Target="../embeddings/oleObject14.bin"/><Relationship Id="rId10" Type="http://schemas.openxmlformats.org/officeDocument/2006/relationships/image" Target="../media/image38.wmf"/><Relationship Id="rId4" Type="http://schemas.openxmlformats.org/officeDocument/2006/relationships/image" Target="../media/image35.wmf"/><Relationship Id="rId9" Type="http://schemas.openxmlformats.org/officeDocument/2006/relationships/oleObject" Target="../embeddings/oleObject11.bin"/><Relationship Id="rId14" Type="http://schemas.openxmlformats.org/officeDocument/2006/relationships/image" Target="../media/image40.wmf"/></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43.png"/><Relationship Id="rId4" Type="http://schemas.openxmlformats.org/officeDocument/2006/relationships/oleObject" Target="../embeddings/oleObject15.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8.png"/><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9.png"/><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10.png"/><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2.png"/><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338" name="Slide Number Placeholder 4"/>
          <p:cNvSpPr txBox="1">
            <a:spLocks noGrp="1"/>
          </p:cNvSpPr>
          <p:nvPr/>
        </p:nvSpPr>
        <p:spPr bwMode="auto">
          <a:xfrm>
            <a:off x="6553200" y="6381750"/>
            <a:ext cx="2133600" cy="476250"/>
          </a:xfrm>
          <a:prstGeom prst="rect">
            <a:avLst/>
          </a:prstGeom>
          <a:noFill/>
          <a:ln w="9525">
            <a:noFill/>
            <a:miter lim="800000"/>
            <a:headEnd/>
            <a:tailEnd/>
          </a:ln>
        </p:spPr>
        <p:txBody>
          <a:bodyPr/>
          <a:lstStyle/>
          <a:p>
            <a:pPr algn="r"/>
            <a:fld id="{35C74C81-9997-4D7A-869B-8BB140462426}" type="slidenum">
              <a:rPr lang="en-US" sz="1400"/>
              <a:pPr algn="r"/>
              <a:t>1</a:t>
            </a:fld>
            <a:endParaRPr lang="en-US" sz="1400"/>
          </a:p>
        </p:txBody>
      </p:sp>
      <p:sp>
        <p:nvSpPr>
          <p:cNvPr id="14339" name="Text Box 3"/>
          <p:cNvSpPr txBox="1">
            <a:spLocks noChangeArrowheads="1"/>
          </p:cNvSpPr>
          <p:nvPr/>
        </p:nvSpPr>
        <p:spPr bwMode="auto">
          <a:xfrm>
            <a:off x="228600" y="0"/>
            <a:ext cx="8394700" cy="1169551"/>
          </a:xfrm>
          <a:prstGeom prst="rect">
            <a:avLst/>
          </a:prstGeom>
          <a:noFill/>
          <a:ln w="9525">
            <a:noFill/>
            <a:miter lim="800000"/>
            <a:headEnd/>
            <a:tailEnd/>
          </a:ln>
        </p:spPr>
        <p:txBody>
          <a:bodyPr>
            <a:spAutoFit/>
          </a:bodyPr>
          <a:lstStyle/>
          <a:p>
            <a:pPr algn="ctr">
              <a:spcBef>
                <a:spcPct val="50000"/>
              </a:spcBef>
            </a:pPr>
            <a:r>
              <a:rPr lang="en-US" sz="2800" b="1" dirty="0" smtClean="0"/>
              <a:t>IC Fabrication Overview</a:t>
            </a:r>
          </a:p>
          <a:p>
            <a:pPr algn="ctr">
              <a:spcBef>
                <a:spcPct val="50000"/>
              </a:spcBef>
            </a:pPr>
            <a:r>
              <a:rPr lang="en-US" sz="2800" b="1" dirty="0" smtClean="0"/>
              <a:t>Procedure </a:t>
            </a:r>
            <a:r>
              <a:rPr lang="en-US" sz="2800" b="1" dirty="0"/>
              <a:t>of Silicon Wafer Production</a:t>
            </a:r>
          </a:p>
        </p:txBody>
      </p:sp>
      <p:grpSp>
        <p:nvGrpSpPr>
          <p:cNvPr id="2" name="Group 200"/>
          <p:cNvGrpSpPr>
            <a:grpSpLocks/>
          </p:cNvGrpSpPr>
          <p:nvPr/>
        </p:nvGrpSpPr>
        <p:grpSpPr bwMode="auto">
          <a:xfrm>
            <a:off x="0" y="1082675"/>
            <a:ext cx="2857500" cy="2508250"/>
            <a:chOff x="0" y="682"/>
            <a:chExt cx="1800" cy="1580"/>
          </a:xfrm>
        </p:grpSpPr>
        <p:pic>
          <p:nvPicPr>
            <p:cNvPr id="14361" name="Picture 180" descr="silchips97"/>
            <p:cNvPicPr>
              <a:picLocks noChangeAspect="1" noChangeArrowheads="1"/>
            </p:cNvPicPr>
            <p:nvPr/>
          </p:nvPicPr>
          <p:blipFill>
            <a:blip r:embed="rId3" cstate="print"/>
            <a:srcRect/>
            <a:stretch>
              <a:fillRect/>
            </a:stretch>
          </p:blipFill>
          <p:spPr bwMode="auto">
            <a:xfrm>
              <a:off x="247" y="682"/>
              <a:ext cx="1170" cy="1260"/>
            </a:xfrm>
            <a:prstGeom prst="rect">
              <a:avLst/>
            </a:prstGeom>
            <a:noFill/>
            <a:ln w="9525">
              <a:noFill/>
              <a:miter lim="800000"/>
              <a:headEnd/>
              <a:tailEnd/>
            </a:ln>
          </p:spPr>
        </p:pic>
        <p:sp>
          <p:nvSpPr>
            <p:cNvPr id="14362" name="Text Box 187"/>
            <p:cNvSpPr txBox="1">
              <a:spLocks noChangeArrowheads="1"/>
            </p:cNvSpPr>
            <p:nvPr/>
          </p:nvSpPr>
          <p:spPr bwMode="auto">
            <a:xfrm>
              <a:off x="0" y="1936"/>
              <a:ext cx="1800" cy="326"/>
            </a:xfrm>
            <a:prstGeom prst="rect">
              <a:avLst/>
            </a:prstGeom>
            <a:noFill/>
            <a:ln w="9525">
              <a:noFill/>
              <a:miter lim="800000"/>
              <a:headEnd/>
              <a:tailEnd/>
            </a:ln>
          </p:spPr>
          <p:txBody>
            <a:bodyPr>
              <a:spAutoFit/>
            </a:bodyPr>
            <a:lstStyle/>
            <a:p>
              <a:pPr algn="ctr">
                <a:spcBef>
                  <a:spcPct val="50000"/>
                </a:spcBef>
              </a:pPr>
              <a:r>
                <a:rPr lang="en-US" sz="1400" b="1"/>
                <a:t>Raw material </a:t>
              </a:r>
              <a:r>
                <a:rPr lang="en-US" sz="1400" b="1">
                  <a:cs typeface="Arial" charset="0"/>
                </a:rPr>
                <a:t>― </a:t>
              </a:r>
              <a:r>
                <a:rPr lang="en-US" sz="1400" b="1"/>
                <a:t>Polysilicon nuggets purified from sand</a:t>
              </a:r>
            </a:p>
          </p:txBody>
        </p:sp>
      </p:grpSp>
      <p:grpSp>
        <p:nvGrpSpPr>
          <p:cNvPr id="3" name="Group 195"/>
          <p:cNvGrpSpPr>
            <a:grpSpLocks/>
          </p:cNvGrpSpPr>
          <p:nvPr/>
        </p:nvGrpSpPr>
        <p:grpSpPr bwMode="auto">
          <a:xfrm>
            <a:off x="3213100" y="1058863"/>
            <a:ext cx="3187700" cy="2967037"/>
            <a:chOff x="2024" y="667"/>
            <a:chExt cx="2008" cy="1869"/>
          </a:xfrm>
        </p:grpSpPr>
        <p:pic>
          <p:nvPicPr>
            <p:cNvPr id="14359" name="Picture 188" descr="siliconpull297"/>
            <p:cNvPicPr>
              <a:picLocks noChangeAspect="1" noChangeArrowheads="1"/>
            </p:cNvPicPr>
            <p:nvPr/>
          </p:nvPicPr>
          <p:blipFill>
            <a:blip r:embed="rId4" cstate="print"/>
            <a:srcRect/>
            <a:stretch>
              <a:fillRect/>
            </a:stretch>
          </p:blipFill>
          <p:spPr bwMode="auto">
            <a:xfrm>
              <a:off x="2145" y="667"/>
              <a:ext cx="1591" cy="1674"/>
            </a:xfrm>
            <a:prstGeom prst="rect">
              <a:avLst/>
            </a:prstGeom>
            <a:noFill/>
            <a:ln w="9525">
              <a:noFill/>
              <a:miter lim="800000"/>
              <a:headEnd/>
              <a:tailEnd/>
            </a:ln>
          </p:spPr>
        </p:pic>
        <p:sp>
          <p:nvSpPr>
            <p:cNvPr id="14360" name="Text Box 190"/>
            <p:cNvSpPr txBox="1">
              <a:spLocks noChangeArrowheads="1"/>
            </p:cNvSpPr>
            <p:nvPr/>
          </p:nvSpPr>
          <p:spPr bwMode="auto">
            <a:xfrm>
              <a:off x="2024" y="2344"/>
              <a:ext cx="2008" cy="192"/>
            </a:xfrm>
            <a:prstGeom prst="rect">
              <a:avLst/>
            </a:prstGeom>
            <a:noFill/>
            <a:ln w="9525">
              <a:noFill/>
              <a:miter lim="800000"/>
              <a:headEnd/>
              <a:tailEnd/>
            </a:ln>
          </p:spPr>
          <p:txBody>
            <a:bodyPr>
              <a:spAutoFit/>
            </a:bodyPr>
            <a:lstStyle/>
            <a:p>
              <a:pPr algn="ctr"/>
              <a:r>
                <a:rPr lang="en-US" sz="1400" b="1"/>
                <a:t>Crystal pulling</a:t>
              </a:r>
            </a:p>
          </p:txBody>
        </p:sp>
      </p:grpSp>
      <p:grpSp>
        <p:nvGrpSpPr>
          <p:cNvPr id="4" name="Group 196"/>
          <p:cNvGrpSpPr>
            <a:grpSpLocks/>
          </p:cNvGrpSpPr>
          <p:nvPr/>
        </p:nvGrpSpPr>
        <p:grpSpPr bwMode="auto">
          <a:xfrm>
            <a:off x="6565900" y="1147763"/>
            <a:ext cx="2349500" cy="2395537"/>
            <a:chOff x="4280" y="731"/>
            <a:chExt cx="1480" cy="1509"/>
          </a:xfrm>
        </p:grpSpPr>
        <p:pic>
          <p:nvPicPr>
            <p:cNvPr id="14357" name="Picture 184" descr="ingots297"/>
            <p:cNvPicPr>
              <a:picLocks noChangeAspect="1" noChangeArrowheads="1"/>
            </p:cNvPicPr>
            <p:nvPr/>
          </p:nvPicPr>
          <p:blipFill>
            <a:blip r:embed="rId5" cstate="print"/>
            <a:srcRect/>
            <a:stretch>
              <a:fillRect/>
            </a:stretch>
          </p:blipFill>
          <p:spPr bwMode="auto">
            <a:xfrm>
              <a:off x="4282" y="731"/>
              <a:ext cx="1350" cy="1194"/>
            </a:xfrm>
            <a:prstGeom prst="rect">
              <a:avLst/>
            </a:prstGeom>
            <a:noFill/>
            <a:ln w="9525">
              <a:noFill/>
              <a:miter lim="800000"/>
              <a:headEnd/>
              <a:tailEnd/>
            </a:ln>
          </p:spPr>
        </p:pic>
        <p:sp>
          <p:nvSpPr>
            <p:cNvPr id="14358" name="Text Box 191"/>
            <p:cNvSpPr txBox="1">
              <a:spLocks noChangeArrowheads="1"/>
            </p:cNvSpPr>
            <p:nvPr/>
          </p:nvSpPr>
          <p:spPr bwMode="auto">
            <a:xfrm>
              <a:off x="4280" y="2048"/>
              <a:ext cx="1480" cy="192"/>
            </a:xfrm>
            <a:prstGeom prst="rect">
              <a:avLst/>
            </a:prstGeom>
            <a:noFill/>
            <a:ln w="9525">
              <a:noFill/>
              <a:miter lim="800000"/>
              <a:headEnd/>
              <a:tailEnd/>
            </a:ln>
          </p:spPr>
          <p:txBody>
            <a:bodyPr>
              <a:spAutoFit/>
            </a:bodyPr>
            <a:lstStyle/>
            <a:p>
              <a:pPr algn="ctr"/>
              <a:r>
                <a:rPr lang="en-US" sz="1400" b="1"/>
                <a:t>Si crystal ingot</a:t>
              </a:r>
            </a:p>
          </p:txBody>
        </p:sp>
      </p:grpSp>
      <p:grpSp>
        <p:nvGrpSpPr>
          <p:cNvPr id="5" name="Group 197"/>
          <p:cNvGrpSpPr>
            <a:grpSpLocks/>
          </p:cNvGrpSpPr>
          <p:nvPr/>
        </p:nvGrpSpPr>
        <p:grpSpPr bwMode="auto">
          <a:xfrm>
            <a:off x="6794500" y="4291013"/>
            <a:ext cx="2349500" cy="2220912"/>
            <a:chOff x="4280" y="2631"/>
            <a:chExt cx="1480" cy="1399"/>
          </a:xfrm>
        </p:grpSpPr>
        <p:pic>
          <p:nvPicPr>
            <p:cNvPr id="14355" name="Picture 185" descr="slicesilicon97"/>
            <p:cNvPicPr>
              <a:picLocks noChangeAspect="1" noChangeArrowheads="1"/>
            </p:cNvPicPr>
            <p:nvPr/>
          </p:nvPicPr>
          <p:blipFill>
            <a:blip r:embed="rId6" cstate="print"/>
            <a:srcRect/>
            <a:stretch>
              <a:fillRect/>
            </a:stretch>
          </p:blipFill>
          <p:spPr bwMode="auto">
            <a:xfrm>
              <a:off x="4314" y="2631"/>
              <a:ext cx="1230" cy="978"/>
            </a:xfrm>
            <a:prstGeom prst="rect">
              <a:avLst/>
            </a:prstGeom>
            <a:noFill/>
            <a:ln w="9525">
              <a:noFill/>
              <a:miter lim="800000"/>
              <a:headEnd/>
              <a:tailEnd/>
            </a:ln>
          </p:spPr>
        </p:pic>
        <p:sp>
          <p:nvSpPr>
            <p:cNvPr id="14356" name="Text Box 192"/>
            <p:cNvSpPr txBox="1">
              <a:spLocks noChangeArrowheads="1"/>
            </p:cNvSpPr>
            <p:nvPr/>
          </p:nvSpPr>
          <p:spPr bwMode="auto">
            <a:xfrm>
              <a:off x="4280" y="3704"/>
              <a:ext cx="1480" cy="326"/>
            </a:xfrm>
            <a:prstGeom prst="rect">
              <a:avLst/>
            </a:prstGeom>
            <a:noFill/>
            <a:ln w="9525">
              <a:noFill/>
              <a:miter lim="800000"/>
              <a:headEnd/>
              <a:tailEnd/>
            </a:ln>
          </p:spPr>
          <p:txBody>
            <a:bodyPr>
              <a:spAutoFit/>
            </a:bodyPr>
            <a:lstStyle/>
            <a:p>
              <a:pPr algn="ctr"/>
              <a:r>
                <a:rPr lang="en-US" sz="1400" b="1"/>
                <a:t>Slicing into Si wafers using a diamond saw</a:t>
              </a:r>
            </a:p>
          </p:txBody>
        </p:sp>
      </p:grpSp>
      <p:grpSp>
        <p:nvGrpSpPr>
          <p:cNvPr id="6" name="Group 203"/>
          <p:cNvGrpSpPr>
            <a:grpSpLocks/>
          </p:cNvGrpSpPr>
          <p:nvPr/>
        </p:nvGrpSpPr>
        <p:grpSpPr bwMode="auto">
          <a:xfrm>
            <a:off x="3263900" y="4260850"/>
            <a:ext cx="3276600" cy="2384425"/>
            <a:chOff x="2056" y="2684"/>
            <a:chExt cx="2064" cy="1502"/>
          </a:xfrm>
        </p:grpSpPr>
        <p:pic>
          <p:nvPicPr>
            <p:cNvPr id="14353" name="Picture 179" descr="siliconEPI"/>
            <p:cNvPicPr>
              <a:picLocks noChangeAspect="1" noChangeArrowheads="1"/>
            </p:cNvPicPr>
            <p:nvPr/>
          </p:nvPicPr>
          <p:blipFill>
            <a:blip r:embed="rId7" cstate="print"/>
            <a:srcRect/>
            <a:stretch>
              <a:fillRect/>
            </a:stretch>
          </p:blipFill>
          <p:spPr bwMode="auto">
            <a:xfrm>
              <a:off x="2248" y="2684"/>
              <a:ext cx="1600" cy="1144"/>
            </a:xfrm>
            <a:prstGeom prst="rect">
              <a:avLst/>
            </a:prstGeom>
            <a:noFill/>
            <a:ln w="9525">
              <a:noFill/>
              <a:miter lim="800000"/>
              <a:headEnd/>
              <a:tailEnd/>
            </a:ln>
          </p:spPr>
        </p:pic>
        <p:sp>
          <p:nvSpPr>
            <p:cNvPr id="14354" name="Text Box 193"/>
            <p:cNvSpPr txBox="1">
              <a:spLocks noChangeArrowheads="1"/>
            </p:cNvSpPr>
            <p:nvPr/>
          </p:nvSpPr>
          <p:spPr bwMode="auto">
            <a:xfrm>
              <a:off x="2056" y="3860"/>
              <a:ext cx="2064" cy="326"/>
            </a:xfrm>
            <a:prstGeom prst="rect">
              <a:avLst/>
            </a:prstGeom>
            <a:noFill/>
            <a:ln w="9525">
              <a:noFill/>
              <a:miter lim="800000"/>
              <a:headEnd/>
              <a:tailEnd/>
            </a:ln>
          </p:spPr>
          <p:txBody>
            <a:bodyPr>
              <a:spAutoFit/>
            </a:bodyPr>
            <a:lstStyle/>
            <a:p>
              <a:pPr algn="ctr"/>
              <a:r>
                <a:rPr lang="en-US" sz="1400" b="1"/>
                <a:t>Final wafer product after polishing, cleaning and inspection</a:t>
              </a:r>
            </a:p>
          </p:txBody>
        </p:sp>
      </p:grpSp>
      <p:grpSp>
        <p:nvGrpSpPr>
          <p:cNvPr id="7" name="Group 204"/>
          <p:cNvGrpSpPr>
            <a:grpSpLocks/>
          </p:cNvGrpSpPr>
          <p:nvPr/>
        </p:nvGrpSpPr>
        <p:grpSpPr bwMode="auto">
          <a:xfrm>
            <a:off x="279400" y="3846513"/>
            <a:ext cx="2603500" cy="2671762"/>
            <a:chOff x="176" y="2423"/>
            <a:chExt cx="1640" cy="1683"/>
          </a:xfrm>
        </p:grpSpPr>
        <p:pic>
          <p:nvPicPr>
            <p:cNvPr id="14351" name="Picture 178" descr="Etchedwafer"/>
            <p:cNvPicPr>
              <a:picLocks noChangeAspect="1" noChangeArrowheads="1"/>
            </p:cNvPicPr>
            <p:nvPr/>
          </p:nvPicPr>
          <p:blipFill>
            <a:blip r:embed="rId8" cstate="print"/>
            <a:srcRect/>
            <a:stretch>
              <a:fillRect/>
            </a:stretch>
          </p:blipFill>
          <p:spPr bwMode="auto">
            <a:xfrm>
              <a:off x="288" y="2423"/>
              <a:ext cx="1470" cy="1329"/>
            </a:xfrm>
            <a:prstGeom prst="rect">
              <a:avLst/>
            </a:prstGeom>
            <a:noFill/>
            <a:ln w="9525">
              <a:noFill/>
              <a:miter lim="800000"/>
              <a:headEnd/>
              <a:tailEnd/>
            </a:ln>
          </p:spPr>
        </p:pic>
        <p:sp>
          <p:nvSpPr>
            <p:cNvPr id="14352" name="Text Box 201"/>
            <p:cNvSpPr txBox="1">
              <a:spLocks noChangeArrowheads="1"/>
            </p:cNvSpPr>
            <p:nvPr/>
          </p:nvSpPr>
          <p:spPr bwMode="auto">
            <a:xfrm>
              <a:off x="176" y="3780"/>
              <a:ext cx="1640" cy="326"/>
            </a:xfrm>
            <a:prstGeom prst="rect">
              <a:avLst/>
            </a:prstGeom>
            <a:noFill/>
            <a:ln w="9525">
              <a:noFill/>
              <a:miter lim="800000"/>
              <a:headEnd/>
              <a:tailEnd/>
            </a:ln>
          </p:spPr>
          <p:txBody>
            <a:bodyPr>
              <a:spAutoFit/>
            </a:bodyPr>
            <a:lstStyle/>
            <a:p>
              <a:pPr algn="ctr"/>
              <a:r>
                <a:rPr lang="en-US" sz="1400" b="1"/>
                <a:t>A silicon wafer fabricated with microelectronic circuits</a:t>
              </a:r>
            </a:p>
          </p:txBody>
        </p:sp>
      </p:grpSp>
      <p:sp>
        <p:nvSpPr>
          <p:cNvPr id="14346" name="AutoShape 205"/>
          <p:cNvSpPr>
            <a:spLocks noChangeArrowheads="1"/>
          </p:cNvSpPr>
          <p:nvPr/>
        </p:nvSpPr>
        <p:spPr bwMode="auto">
          <a:xfrm>
            <a:off x="2451100" y="2133600"/>
            <a:ext cx="749300" cy="279400"/>
          </a:xfrm>
          <a:prstGeom prst="rightArrow">
            <a:avLst>
              <a:gd name="adj1" fmla="val 50000"/>
              <a:gd name="adj2" fmla="val 67045"/>
            </a:avLst>
          </a:prstGeom>
          <a:solidFill>
            <a:srgbClr val="6600CC"/>
          </a:solidFill>
          <a:ln w="9525">
            <a:solidFill>
              <a:schemeClr val="tx1"/>
            </a:solidFill>
            <a:miter lim="800000"/>
            <a:headEnd/>
            <a:tailEnd/>
          </a:ln>
        </p:spPr>
        <p:txBody>
          <a:bodyPr wrap="none" anchor="ctr"/>
          <a:lstStyle/>
          <a:p>
            <a:endParaRPr lang="en-US"/>
          </a:p>
        </p:txBody>
      </p:sp>
      <p:sp>
        <p:nvSpPr>
          <p:cNvPr id="14347" name="AutoShape 206"/>
          <p:cNvSpPr>
            <a:spLocks noChangeArrowheads="1"/>
          </p:cNvSpPr>
          <p:nvPr/>
        </p:nvSpPr>
        <p:spPr bwMode="auto">
          <a:xfrm>
            <a:off x="5765800" y="2070100"/>
            <a:ext cx="749300" cy="279400"/>
          </a:xfrm>
          <a:prstGeom prst="rightArrow">
            <a:avLst>
              <a:gd name="adj1" fmla="val 50000"/>
              <a:gd name="adj2" fmla="val 67045"/>
            </a:avLst>
          </a:prstGeom>
          <a:solidFill>
            <a:srgbClr val="6600CC"/>
          </a:solidFill>
          <a:ln w="9525">
            <a:solidFill>
              <a:schemeClr val="tx1"/>
            </a:solidFill>
            <a:miter lim="800000"/>
            <a:headEnd/>
            <a:tailEnd/>
          </a:ln>
        </p:spPr>
        <p:txBody>
          <a:bodyPr wrap="none" anchor="ctr"/>
          <a:lstStyle/>
          <a:p>
            <a:endParaRPr lang="en-US"/>
          </a:p>
        </p:txBody>
      </p:sp>
      <p:sp>
        <p:nvSpPr>
          <p:cNvPr id="14348" name="AutoShape 207"/>
          <p:cNvSpPr>
            <a:spLocks noChangeArrowheads="1"/>
          </p:cNvSpPr>
          <p:nvPr/>
        </p:nvSpPr>
        <p:spPr bwMode="auto">
          <a:xfrm rot="5400000">
            <a:off x="7340600" y="3771900"/>
            <a:ext cx="749300" cy="279400"/>
          </a:xfrm>
          <a:prstGeom prst="rightArrow">
            <a:avLst>
              <a:gd name="adj1" fmla="val 50000"/>
              <a:gd name="adj2" fmla="val 67045"/>
            </a:avLst>
          </a:prstGeom>
          <a:solidFill>
            <a:srgbClr val="6600CC"/>
          </a:solidFill>
          <a:ln w="9525">
            <a:solidFill>
              <a:schemeClr val="tx1"/>
            </a:solidFill>
            <a:miter lim="800000"/>
            <a:headEnd/>
            <a:tailEnd/>
          </a:ln>
        </p:spPr>
        <p:txBody>
          <a:bodyPr wrap="none" anchor="ctr"/>
          <a:lstStyle/>
          <a:p>
            <a:endParaRPr lang="en-US"/>
          </a:p>
        </p:txBody>
      </p:sp>
      <p:sp>
        <p:nvSpPr>
          <p:cNvPr id="14349" name="AutoShape 209"/>
          <p:cNvSpPr>
            <a:spLocks noChangeArrowheads="1"/>
          </p:cNvSpPr>
          <p:nvPr/>
        </p:nvSpPr>
        <p:spPr bwMode="auto">
          <a:xfrm>
            <a:off x="6223000" y="4953000"/>
            <a:ext cx="596900" cy="292100"/>
          </a:xfrm>
          <a:prstGeom prst="leftArrow">
            <a:avLst>
              <a:gd name="adj1" fmla="val 50000"/>
              <a:gd name="adj2" fmla="val 51087"/>
            </a:avLst>
          </a:prstGeom>
          <a:solidFill>
            <a:srgbClr val="6600CC"/>
          </a:solidFill>
          <a:ln w="9525">
            <a:solidFill>
              <a:schemeClr val="tx1"/>
            </a:solidFill>
            <a:miter lim="800000"/>
            <a:headEnd/>
            <a:tailEnd/>
          </a:ln>
        </p:spPr>
        <p:txBody>
          <a:bodyPr wrap="none" anchor="ctr"/>
          <a:lstStyle/>
          <a:p>
            <a:endParaRPr lang="en-US"/>
          </a:p>
        </p:txBody>
      </p:sp>
      <p:sp>
        <p:nvSpPr>
          <p:cNvPr id="14350" name="AutoShape 210"/>
          <p:cNvSpPr>
            <a:spLocks noChangeArrowheads="1"/>
          </p:cNvSpPr>
          <p:nvPr/>
        </p:nvSpPr>
        <p:spPr bwMode="auto">
          <a:xfrm>
            <a:off x="2857500" y="5041900"/>
            <a:ext cx="596900" cy="292100"/>
          </a:xfrm>
          <a:prstGeom prst="leftArrow">
            <a:avLst>
              <a:gd name="adj1" fmla="val 50000"/>
              <a:gd name="adj2" fmla="val 51087"/>
            </a:avLst>
          </a:prstGeom>
          <a:solidFill>
            <a:srgbClr val="6600CC"/>
          </a:solidFill>
          <a:ln w="9525">
            <a:solidFill>
              <a:schemeClr val="tx1"/>
            </a:solidFill>
            <a:miter lim="800000"/>
            <a:headEnd/>
            <a:tailEnd/>
          </a:ln>
        </p:spPr>
        <p:txBody>
          <a:bodyPr wrap="none" anchor="ctr"/>
          <a:lstStyle/>
          <a:p>
            <a:endParaRPr lang="en-US"/>
          </a:p>
        </p:txBody>
      </p:sp>
      <p:sp>
        <p:nvSpPr>
          <p:cNvPr id="8" name="Rectangle 7"/>
          <p:cNvSpPr/>
          <p:nvPr/>
        </p:nvSpPr>
        <p:spPr>
          <a:xfrm>
            <a:off x="3152380" y="3244334"/>
            <a:ext cx="2839239" cy="369332"/>
          </a:xfrm>
          <a:prstGeom prst="rect">
            <a:avLst/>
          </a:prstGeom>
        </p:spPr>
        <p:txBody>
          <a:bodyPr wrap="none">
            <a:spAutoFit/>
          </a:bodyPr>
          <a:lstStyle/>
          <a:p>
            <a:r>
              <a:rPr lang="en-US" dirty="0">
                <a:solidFill>
                  <a:srgbClr val="FFFFFF"/>
                </a:solidFill>
                <a:latin typeface="arial" panose="020B0604020202020204" pitchFamily="34" charset="0"/>
              </a:rPr>
              <a:t>Up to you.  Keep in touch.</a:t>
            </a:r>
            <a:endParaRPr lang="en-US" dirty="0"/>
          </a:p>
        </p:txBody>
      </p:sp>
      <p:sp>
        <p:nvSpPr>
          <p:cNvPr id="9" name="Rectangle 8"/>
          <p:cNvSpPr/>
          <p:nvPr/>
        </p:nvSpPr>
        <p:spPr>
          <a:xfrm>
            <a:off x="3152380" y="3244334"/>
            <a:ext cx="2839239" cy="369332"/>
          </a:xfrm>
          <a:prstGeom prst="rect">
            <a:avLst/>
          </a:prstGeom>
        </p:spPr>
        <p:txBody>
          <a:bodyPr wrap="none">
            <a:spAutoFit/>
          </a:bodyPr>
          <a:lstStyle/>
          <a:p>
            <a:r>
              <a:rPr lang="en-US" dirty="0">
                <a:solidFill>
                  <a:srgbClr val="FFFFFF"/>
                </a:solidFill>
                <a:latin typeface="arial" panose="020B0604020202020204" pitchFamily="34" charset="0"/>
              </a:rPr>
              <a:t>Up to you.  Keep in touch.</a:t>
            </a:r>
            <a:endParaRPr lang="en-US" dirty="0"/>
          </a:p>
        </p:txBody>
      </p:sp>
      <p:sp>
        <p:nvSpPr>
          <p:cNvPr id="10" name="TextBox 9"/>
          <p:cNvSpPr txBox="1"/>
          <p:nvPr/>
        </p:nvSpPr>
        <p:spPr>
          <a:xfrm>
            <a:off x="76200" y="152400"/>
            <a:ext cx="2286000" cy="923330"/>
          </a:xfrm>
          <a:prstGeom prst="rect">
            <a:avLst/>
          </a:prstGeom>
          <a:noFill/>
        </p:spPr>
        <p:txBody>
          <a:bodyPr wrap="square" rtlCol="0">
            <a:spAutoFit/>
          </a:bodyPr>
          <a:lstStyle/>
          <a:p>
            <a:r>
              <a:rPr lang="en-US" b="1" dirty="0" smtClean="0">
                <a:solidFill>
                  <a:srgbClr val="FF0000"/>
                </a:solidFill>
              </a:rPr>
              <a:t>Process Overview</a:t>
            </a:r>
          </a:p>
          <a:p>
            <a:r>
              <a:rPr lang="en-US" b="1" dirty="0" smtClean="0">
                <a:solidFill>
                  <a:srgbClr val="FF0000"/>
                </a:solidFill>
              </a:rPr>
              <a:t>3 and 8 September 2021</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838200" y="0"/>
          <a:ext cx="7010400" cy="6116638"/>
        </p:xfrm>
        <a:graphic>
          <a:graphicData uri="http://schemas.openxmlformats.org/presentationml/2006/ole">
            <mc:AlternateContent xmlns:mc="http://schemas.openxmlformats.org/markup-compatibility/2006">
              <mc:Choice xmlns:v="urn:schemas-microsoft-com:vml" Requires="v">
                <p:oleObj spid="_x0000_s14371" name="Photo Editor Photo" r:id="rId4" imgW="5695238" imgH="4971429" progId="MSPhotoEd.3">
                  <p:embed/>
                </p:oleObj>
              </mc:Choice>
              <mc:Fallback>
                <p:oleObj name="Photo Editor Photo" r:id="rId4" imgW="5695238" imgH="497142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0"/>
                        <a:ext cx="7010400" cy="611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262683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 y="1828800"/>
            <a:ext cx="2684907" cy="168021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218876"/>
            <a:ext cx="5175110" cy="5106494"/>
          </a:xfrm>
          <a:prstGeom prst="rect">
            <a:avLst/>
          </a:prstGeom>
        </p:spPr>
      </p:pic>
    </p:spTree>
    <p:extLst>
      <p:ext uri="{BB962C8B-B14F-4D97-AF65-F5344CB8AC3E}">
        <p14:creationId xmlns:p14="http://schemas.microsoft.com/office/powerpoint/2010/main" val="36464566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fld id="{4FE5A0BB-8E4D-463B-B5A2-C102AC567694}" type="slidenum">
              <a:rPr lang="en-US" altLang="en-US" sz="1400"/>
              <a:pPr algn="r" eaLnBrk="1" hangingPunct="1">
                <a:spcBef>
                  <a:spcPct val="0"/>
                </a:spcBef>
                <a:buFontTx/>
                <a:buNone/>
              </a:pPr>
              <a:t>12</a:t>
            </a:fld>
            <a:endParaRPr lang="en-US" altLang="en-US" sz="1400"/>
          </a:p>
        </p:txBody>
      </p:sp>
      <p:sp>
        <p:nvSpPr>
          <p:cNvPr id="17411" name="Slide Number Placeholder 5"/>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fld id="{54176F1A-8A85-4E50-8AB2-9FC2DBF612F8}" type="slidenum">
              <a:rPr lang="en-US" altLang="en-US" sz="1400"/>
              <a:pPr algn="r" eaLnBrk="1" hangingPunct="1">
                <a:spcBef>
                  <a:spcPct val="0"/>
                </a:spcBef>
                <a:buFontTx/>
                <a:buNone/>
              </a:pPr>
              <a:t>12</a:t>
            </a:fld>
            <a:endParaRPr lang="en-US" altLang="en-US" sz="1400"/>
          </a:p>
        </p:txBody>
      </p:sp>
      <p:sp>
        <p:nvSpPr>
          <p:cNvPr id="17412" name="Text Box 10"/>
          <p:cNvSpPr txBox="1">
            <a:spLocks noChangeArrowheads="1"/>
          </p:cNvSpPr>
          <p:nvPr/>
        </p:nvSpPr>
        <p:spPr bwMode="auto">
          <a:xfrm>
            <a:off x="1625600" y="342900"/>
            <a:ext cx="6718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7413" name="Text Box 4"/>
          <p:cNvSpPr txBox="1">
            <a:spLocks noChangeArrowheads="1"/>
          </p:cNvSpPr>
          <p:nvPr/>
        </p:nvSpPr>
        <p:spPr bwMode="auto">
          <a:xfrm>
            <a:off x="1498600" y="279400"/>
            <a:ext cx="6299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a:solidFill>
                  <a:srgbClr val="CC0000"/>
                </a:solidFill>
              </a:rPr>
              <a:t>Extrinsic (Doped) Semiconductor Materials</a:t>
            </a:r>
          </a:p>
        </p:txBody>
      </p:sp>
      <p:sp>
        <p:nvSpPr>
          <p:cNvPr id="17414" name="TextBox 6"/>
          <p:cNvSpPr txBox="1">
            <a:spLocks noChangeArrowheads="1"/>
          </p:cNvSpPr>
          <p:nvPr/>
        </p:nvSpPr>
        <p:spPr bwMode="auto">
          <a:xfrm>
            <a:off x="406400" y="1219200"/>
            <a:ext cx="8255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t>An </a:t>
            </a:r>
            <a:r>
              <a:rPr lang="en-US" altLang="en-US" sz="2000" b="1">
                <a:solidFill>
                  <a:srgbClr val="0000FF"/>
                </a:solidFill>
              </a:rPr>
              <a:t>extrinsic semiconductor</a:t>
            </a:r>
            <a:r>
              <a:rPr lang="en-US" altLang="en-US" sz="2000">
                <a:solidFill>
                  <a:srgbClr val="0000FF"/>
                </a:solidFill>
              </a:rPr>
              <a:t> </a:t>
            </a:r>
            <a:r>
              <a:rPr lang="en-US" altLang="en-US" sz="2000"/>
              <a:t>is a semiconductor that has been </a:t>
            </a:r>
            <a:r>
              <a:rPr lang="en-US" altLang="en-US" sz="2000" i="1"/>
              <a:t>doped</a:t>
            </a:r>
            <a:r>
              <a:rPr lang="en-US" altLang="en-US" sz="2000"/>
              <a:t>, that is, into which dopant atoms has been introduced, giving it different electrical properties than the intrinsic semiconductor.</a:t>
            </a:r>
          </a:p>
        </p:txBody>
      </p:sp>
      <p:sp>
        <p:nvSpPr>
          <p:cNvPr id="17415" name="TextBox 7"/>
          <p:cNvSpPr txBox="1">
            <a:spLocks noChangeArrowheads="1"/>
          </p:cNvSpPr>
          <p:nvPr/>
        </p:nvSpPr>
        <p:spPr bwMode="auto">
          <a:xfrm>
            <a:off x="482600" y="2336800"/>
            <a:ext cx="8255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a:solidFill>
                  <a:srgbClr val="0000FF"/>
                </a:solidFill>
              </a:rPr>
              <a:t>Semiconductor doping </a:t>
            </a:r>
            <a:r>
              <a:rPr lang="en-US" altLang="en-US" sz="2000"/>
              <a:t>is the process that changes an intrinsic semiconductor to an extrinsic semiconductor. During doping, impurity atoms are introduced to an intrinsic semiconductor.</a:t>
            </a:r>
          </a:p>
        </p:txBody>
      </p:sp>
      <p:sp>
        <p:nvSpPr>
          <p:cNvPr id="17416" name="TextBox 8"/>
          <p:cNvSpPr txBox="1">
            <a:spLocks noChangeArrowheads="1"/>
          </p:cNvSpPr>
          <p:nvPr/>
        </p:nvSpPr>
        <p:spPr bwMode="auto">
          <a:xfrm>
            <a:off x="558800" y="3479800"/>
            <a:ext cx="82550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a:solidFill>
                  <a:srgbClr val="0000FF"/>
                </a:solidFill>
              </a:rPr>
              <a:t>N-type doping: </a:t>
            </a:r>
            <a:r>
              <a:rPr lang="en-US" altLang="en-US" sz="2000"/>
              <a:t>doping pure silicon with group V elements such as phosphorus, extra valence electrons are added and become unbonded from individual atoms, which allows the compound to be electrically conductive. The n-type dopant is said to behave as an electron </a:t>
            </a:r>
            <a:r>
              <a:rPr lang="en-US" altLang="en-US" sz="2000" b="1">
                <a:solidFill>
                  <a:srgbClr val="0000FF"/>
                </a:solidFill>
              </a:rPr>
              <a:t>donor.</a:t>
            </a:r>
          </a:p>
          <a:p>
            <a:pPr eaLnBrk="1" hangingPunct="1">
              <a:spcBef>
                <a:spcPct val="0"/>
              </a:spcBef>
              <a:buFontTx/>
              <a:buNone/>
            </a:pPr>
            <a:r>
              <a:rPr lang="en-US" altLang="en-US" sz="2000" b="1">
                <a:solidFill>
                  <a:srgbClr val="0000FF"/>
                </a:solidFill>
              </a:rPr>
              <a:t>P-type doping:</a:t>
            </a:r>
            <a:r>
              <a:rPr lang="en-US" altLang="en-US" sz="2000"/>
              <a:t> doping with group III elements, such as boron, which are missing the fourth valence electron and create "broken bonds", or holes, in the silicon lattice. The p-type dopant is  an </a:t>
            </a:r>
            <a:r>
              <a:rPr lang="en-US" altLang="en-US" sz="2000" b="1">
                <a:solidFill>
                  <a:srgbClr val="0000FF"/>
                </a:solidFill>
              </a:rPr>
              <a:t>acceptor</a:t>
            </a:r>
            <a:r>
              <a:rPr lang="en-US" altLang="en-US" sz="2000"/>
              <a:t>.</a:t>
            </a:r>
          </a:p>
        </p:txBody>
      </p:sp>
    </p:spTree>
    <p:extLst>
      <p:ext uri="{BB962C8B-B14F-4D97-AF65-F5344CB8AC3E}">
        <p14:creationId xmlns:p14="http://schemas.microsoft.com/office/powerpoint/2010/main" val="2641348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4774" y="566238"/>
            <a:ext cx="5572822" cy="6008766"/>
          </a:xfrm>
          <a:prstGeom prst="rect">
            <a:avLst/>
          </a:prstGeom>
        </p:spPr>
      </p:pic>
    </p:spTree>
    <p:extLst>
      <p:ext uri="{BB962C8B-B14F-4D97-AF65-F5344CB8AC3E}">
        <p14:creationId xmlns:p14="http://schemas.microsoft.com/office/powerpoint/2010/main" val="24733092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286000"/>
            <a:ext cx="7772400" cy="428396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76200"/>
            <a:ext cx="3048000" cy="3442716"/>
          </a:xfrm>
          <a:prstGeom prst="rect">
            <a:avLst/>
          </a:prstGeom>
        </p:spPr>
      </p:pic>
      <p:sp>
        <p:nvSpPr>
          <p:cNvPr id="4" name="Rectangle 3"/>
          <p:cNvSpPr/>
          <p:nvPr/>
        </p:nvSpPr>
        <p:spPr>
          <a:xfrm>
            <a:off x="2667000" y="2971800"/>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Rectangle 4"/>
          <p:cNvSpPr/>
          <p:nvPr/>
        </p:nvSpPr>
        <p:spPr>
          <a:xfrm>
            <a:off x="990600" y="6096000"/>
            <a:ext cx="533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97019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654" y="1298711"/>
            <a:ext cx="3561419" cy="437479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332" y="1355272"/>
            <a:ext cx="6942617" cy="3826607"/>
          </a:xfrm>
          <a:prstGeom prst="rect">
            <a:avLst/>
          </a:prstGeom>
        </p:spPr>
      </p:pic>
    </p:spTree>
    <p:extLst>
      <p:ext uri="{BB962C8B-B14F-4D97-AF65-F5344CB8AC3E}">
        <p14:creationId xmlns:p14="http://schemas.microsoft.com/office/powerpoint/2010/main" val="14980565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499" y="419894"/>
            <a:ext cx="6593595" cy="6415269"/>
          </a:xfrm>
          <a:prstGeom prst="rect">
            <a:avLst/>
          </a:prstGeom>
        </p:spPr>
      </p:pic>
    </p:spTree>
    <p:extLst>
      <p:ext uri="{BB962C8B-B14F-4D97-AF65-F5344CB8AC3E}">
        <p14:creationId xmlns:p14="http://schemas.microsoft.com/office/powerpoint/2010/main" val="42877492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fld id="{A40F6CB2-EAA9-4B79-B444-3906A778C342}" type="slidenum">
              <a:rPr lang="en-US" altLang="en-US" sz="1400"/>
              <a:pPr algn="r" eaLnBrk="1" hangingPunct="1">
                <a:spcBef>
                  <a:spcPct val="0"/>
                </a:spcBef>
                <a:buFontTx/>
                <a:buNone/>
              </a:pPr>
              <a:t>17</a:t>
            </a:fld>
            <a:endParaRPr lang="en-US" altLang="en-US" sz="1400"/>
          </a:p>
        </p:txBody>
      </p:sp>
      <p:sp>
        <p:nvSpPr>
          <p:cNvPr id="23555" name="Slide Number Placeholder 5"/>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fld id="{08927413-F02A-42D6-B722-97E37DB5E9C6}" type="slidenum">
              <a:rPr lang="en-US" altLang="en-US" sz="1400"/>
              <a:pPr algn="r" eaLnBrk="1" hangingPunct="1">
                <a:spcBef>
                  <a:spcPct val="0"/>
                </a:spcBef>
                <a:buFontTx/>
                <a:buNone/>
              </a:pPr>
              <a:t>17</a:t>
            </a:fld>
            <a:endParaRPr lang="en-US" altLang="en-US" sz="1400"/>
          </a:p>
        </p:txBody>
      </p:sp>
      <p:sp>
        <p:nvSpPr>
          <p:cNvPr id="23556" name="Text Box 10"/>
          <p:cNvSpPr txBox="1">
            <a:spLocks noChangeArrowheads="1"/>
          </p:cNvSpPr>
          <p:nvPr/>
        </p:nvSpPr>
        <p:spPr bwMode="auto">
          <a:xfrm>
            <a:off x="1625600" y="342900"/>
            <a:ext cx="6718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23557" name="Text Box 4"/>
          <p:cNvSpPr txBox="1">
            <a:spLocks noChangeArrowheads="1"/>
          </p:cNvSpPr>
          <p:nvPr/>
        </p:nvSpPr>
        <p:spPr bwMode="auto">
          <a:xfrm>
            <a:off x="1498600" y="279400"/>
            <a:ext cx="6299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a:solidFill>
                  <a:srgbClr val="CC0000"/>
                </a:solidFill>
              </a:rPr>
              <a:t>Semiconductor Doping Processes</a:t>
            </a:r>
          </a:p>
        </p:txBody>
      </p:sp>
      <p:sp>
        <p:nvSpPr>
          <p:cNvPr id="23558" name="Text Box 7"/>
          <p:cNvSpPr txBox="1">
            <a:spLocks noChangeArrowheads="1"/>
          </p:cNvSpPr>
          <p:nvPr/>
        </p:nvSpPr>
        <p:spPr bwMode="auto">
          <a:xfrm>
            <a:off x="393700" y="1219200"/>
            <a:ext cx="41021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0000FF"/>
                </a:solidFill>
              </a:rPr>
              <a:t>Diffusion:</a:t>
            </a:r>
            <a:r>
              <a:rPr lang="en-US" altLang="en-US" sz="1800"/>
              <a:t> doping was accomplished by exposing the Si wafer to a P, As, or B containing source and then driving it into the wafer at high temperature (by diffusion).</a:t>
            </a:r>
          </a:p>
        </p:txBody>
      </p:sp>
      <p:grpSp>
        <p:nvGrpSpPr>
          <p:cNvPr id="23559" name="Group 8"/>
          <p:cNvGrpSpPr>
            <a:grpSpLocks/>
          </p:cNvGrpSpPr>
          <p:nvPr/>
        </p:nvGrpSpPr>
        <p:grpSpPr bwMode="auto">
          <a:xfrm>
            <a:off x="558800" y="2819400"/>
            <a:ext cx="3670300" cy="3497263"/>
            <a:chOff x="352" y="1776"/>
            <a:chExt cx="2312" cy="2203"/>
          </a:xfrm>
        </p:grpSpPr>
        <p:sp>
          <p:nvSpPr>
            <p:cNvPr id="23562" name="Line 9"/>
            <p:cNvSpPr>
              <a:spLocks noChangeShapeType="1"/>
            </p:cNvSpPr>
            <p:nvPr/>
          </p:nvSpPr>
          <p:spPr bwMode="auto">
            <a:xfrm>
              <a:off x="360" y="2416"/>
              <a:ext cx="229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3" name="Line 10"/>
            <p:cNvSpPr>
              <a:spLocks noChangeShapeType="1"/>
            </p:cNvSpPr>
            <p:nvPr/>
          </p:nvSpPr>
          <p:spPr bwMode="auto">
            <a:xfrm>
              <a:off x="368" y="2816"/>
              <a:ext cx="2296" cy="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4" name="Line 11"/>
            <p:cNvSpPr>
              <a:spLocks noChangeShapeType="1"/>
            </p:cNvSpPr>
            <p:nvPr/>
          </p:nvSpPr>
          <p:spPr bwMode="auto">
            <a:xfrm>
              <a:off x="376" y="2208"/>
              <a:ext cx="76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5" name="Line 12"/>
            <p:cNvSpPr>
              <a:spLocks noChangeShapeType="1"/>
            </p:cNvSpPr>
            <p:nvPr/>
          </p:nvSpPr>
          <p:spPr bwMode="auto">
            <a:xfrm>
              <a:off x="1880" y="2208"/>
              <a:ext cx="76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6" name="Line 13"/>
            <p:cNvSpPr>
              <a:spLocks noChangeShapeType="1"/>
            </p:cNvSpPr>
            <p:nvPr/>
          </p:nvSpPr>
          <p:spPr bwMode="auto">
            <a:xfrm flipV="1">
              <a:off x="1136" y="2528"/>
              <a:ext cx="72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7" name="Line 14"/>
            <p:cNvSpPr>
              <a:spLocks noChangeShapeType="1"/>
            </p:cNvSpPr>
            <p:nvPr/>
          </p:nvSpPr>
          <p:spPr bwMode="auto">
            <a:xfrm>
              <a:off x="1136" y="2200"/>
              <a:ext cx="0" cy="3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8" name="Line 15"/>
            <p:cNvSpPr>
              <a:spLocks noChangeShapeType="1"/>
            </p:cNvSpPr>
            <p:nvPr/>
          </p:nvSpPr>
          <p:spPr bwMode="auto">
            <a:xfrm>
              <a:off x="1872" y="2200"/>
              <a:ext cx="0" cy="3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9" name="Rectangle 16"/>
            <p:cNvSpPr>
              <a:spLocks noChangeArrowheads="1"/>
            </p:cNvSpPr>
            <p:nvPr/>
          </p:nvSpPr>
          <p:spPr bwMode="auto">
            <a:xfrm>
              <a:off x="352" y="2184"/>
              <a:ext cx="784" cy="232"/>
            </a:xfrm>
            <a:prstGeom prst="rect">
              <a:avLst/>
            </a:prstGeom>
            <a:solidFill>
              <a:srgbClr val="FF99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3570" name="Rectangle 17"/>
            <p:cNvSpPr>
              <a:spLocks noChangeArrowheads="1"/>
            </p:cNvSpPr>
            <p:nvPr/>
          </p:nvSpPr>
          <p:spPr bwMode="auto">
            <a:xfrm>
              <a:off x="1872" y="2200"/>
              <a:ext cx="784" cy="216"/>
            </a:xfrm>
            <a:prstGeom prst="rect">
              <a:avLst/>
            </a:prstGeom>
            <a:solidFill>
              <a:srgbClr val="FF99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3571" name="Line 18"/>
            <p:cNvSpPr>
              <a:spLocks noChangeShapeType="1"/>
            </p:cNvSpPr>
            <p:nvPr/>
          </p:nvSpPr>
          <p:spPr bwMode="auto">
            <a:xfrm flipH="1">
              <a:off x="1264" y="2072"/>
              <a:ext cx="256" cy="2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2" name="Line 19"/>
            <p:cNvSpPr>
              <a:spLocks noChangeShapeType="1"/>
            </p:cNvSpPr>
            <p:nvPr/>
          </p:nvSpPr>
          <p:spPr bwMode="auto">
            <a:xfrm flipH="1">
              <a:off x="1480" y="2072"/>
              <a:ext cx="256" cy="2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3" name="Line 20"/>
            <p:cNvSpPr>
              <a:spLocks noChangeShapeType="1"/>
            </p:cNvSpPr>
            <p:nvPr/>
          </p:nvSpPr>
          <p:spPr bwMode="auto">
            <a:xfrm flipH="1">
              <a:off x="1672" y="2056"/>
              <a:ext cx="256" cy="2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4" name="Text Box 21"/>
            <p:cNvSpPr txBox="1">
              <a:spLocks noChangeArrowheads="1"/>
            </p:cNvSpPr>
            <p:nvPr/>
          </p:nvSpPr>
          <p:spPr bwMode="auto">
            <a:xfrm>
              <a:off x="1344" y="1776"/>
              <a:ext cx="9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Dopant gas</a:t>
              </a:r>
            </a:p>
          </p:txBody>
        </p:sp>
        <p:sp>
          <p:nvSpPr>
            <p:cNvPr id="23575" name="Text Box 22"/>
            <p:cNvSpPr txBox="1">
              <a:spLocks noChangeArrowheads="1"/>
            </p:cNvSpPr>
            <p:nvPr/>
          </p:nvSpPr>
          <p:spPr bwMode="auto">
            <a:xfrm>
              <a:off x="480" y="1952"/>
              <a:ext cx="5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SiO</a:t>
              </a:r>
              <a:r>
                <a:rPr lang="en-US" altLang="en-US" sz="1800" baseline="-25000"/>
                <a:t>2</a:t>
              </a:r>
              <a:endParaRPr lang="en-US" altLang="en-US" sz="1800"/>
            </a:p>
          </p:txBody>
        </p:sp>
        <p:sp>
          <p:nvSpPr>
            <p:cNvPr id="23576" name="Text Box 23"/>
            <p:cNvSpPr txBox="1">
              <a:spLocks noChangeArrowheads="1"/>
            </p:cNvSpPr>
            <p:nvPr/>
          </p:nvSpPr>
          <p:spPr bwMode="auto">
            <a:xfrm>
              <a:off x="2048" y="1968"/>
              <a:ext cx="5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SiO</a:t>
              </a:r>
              <a:r>
                <a:rPr lang="en-US" altLang="en-US" sz="1800" baseline="-25000"/>
                <a:t>2</a:t>
              </a:r>
              <a:endParaRPr lang="en-US" altLang="en-US" sz="1800"/>
            </a:p>
          </p:txBody>
        </p:sp>
        <p:sp>
          <p:nvSpPr>
            <p:cNvPr id="23577" name="Text Box 24"/>
            <p:cNvSpPr txBox="1">
              <a:spLocks noChangeArrowheads="1"/>
            </p:cNvSpPr>
            <p:nvPr/>
          </p:nvSpPr>
          <p:spPr bwMode="auto">
            <a:xfrm>
              <a:off x="712" y="2968"/>
              <a:ext cx="1528" cy="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t>Three steps:</a:t>
              </a:r>
            </a:p>
            <a:p>
              <a:pPr eaLnBrk="1" hangingPunct="1">
                <a:spcBef>
                  <a:spcPct val="50000"/>
                </a:spcBef>
              </a:pPr>
              <a:r>
                <a:rPr lang="en-US" altLang="en-US" sz="1800"/>
                <a:t> Pre-deposition</a:t>
              </a:r>
            </a:p>
            <a:p>
              <a:pPr eaLnBrk="1" hangingPunct="1">
                <a:spcBef>
                  <a:spcPct val="50000"/>
                </a:spcBef>
              </a:pPr>
              <a:r>
                <a:rPr lang="en-US" altLang="en-US" sz="1800"/>
                <a:t> Drive-in</a:t>
              </a:r>
            </a:p>
            <a:p>
              <a:pPr eaLnBrk="1" hangingPunct="1">
                <a:spcBef>
                  <a:spcPct val="50000"/>
                </a:spcBef>
              </a:pPr>
              <a:r>
                <a:rPr lang="en-US" altLang="en-US" sz="1800"/>
                <a:t> Annealing</a:t>
              </a:r>
            </a:p>
          </p:txBody>
        </p:sp>
        <p:sp>
          <p:nvSpPr>
            <p:cNvPr id="23578" name="Rectangle 25"/>
            <p:cNvSpPr>
              <a:spLocks noChangeArrowheads="1"/>
            </p:cNvSpPr>
            <p:nvPr/>
          </p:nvSpPr>
          <p:spPr bwMode="auto">
            <a:xfrm>
              <a:off x="360" y="2424"/>
              <a:ext cx="2296" cy="392"/>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3579" name="Rectangle 26" descr="Wide upward diagonal"/>
            <p:cNvSpPr>
              <a:spLocks noChangeArrowheads="1"/>
            </p:cNvSpPr>
            <p:nvPr/>
          </p:nvSpPr>
          <p:spPr bwMode="auto">
            <a:xfrm>
              <a:off x="1136" y="2416"/>
              <a:ext cx="728" cy="112"/>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3580" name="Text Box 27"/>
            <p:cNvSpPr txBox="1">
              <a:spLocks noChangeArrowheads="1"/>
            </p:cNvSpPr>
            <p:nvPr/>
          </p:nvSpPr>
          <p:spPr bwMode="auto">
            <a:xfrm>
              <a:off x="2104" y="2512"/>
              <a:ext cx="5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a:t>Si</a:t>
              </a:r>
            </a:p>
          </p:txBody>
        </p:sp>
      </p:grpSp>
      <p:sp>
        <p:nvSpPr>
          <p:cNvPr id="23560" name="Text Box 28"/>
          <p:cNvSpPr txBox="1">
            <a:spLocks noChangeArrowheads="1"/>
          </p:cNvSpPr>
          <p:nvPr/>
        </p:nvSpPr>
        <p:spPr bwMode="auto">
          <a:xfrm>
            <a:off x="4876800" y="1193800"/>
            <a:ext cx="41021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0000FF"/>
                </a:solidFill>
              </a:rPr>
              <a:t>Ion Implantation: </a:t>
            </a:r>
            <a:r>
              <a:rPr lang="en-US" altLang="en-US" sz="1800"/>
              <a:t>highly accelerated ions of the dopant material impinge on the semiconductor substrate, and penetrate further into the substrate.</a:t>
            </a:r>
          </a:p>
        </p:txBody>
      </p:sp>
      <p:sp>
        <p:nvSpPr>
          <p:cNvPr id="23561" name="Text Box 29"/>
          <p:cNvSpPr txBox="1">
            <a:spLocks noChangeArrowheads="1"/>
          </p:cNvSpPr>
          <p:nvPr/>
        </p:nvSpPr>
        <p:spPr bwMode="auto">
          <a:xfrm>
            <a:off x="4940300" y="2654300"/>
            <a:ext cx="37465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solidFill>
                  <a:srgbClr val="0000FF"/>
                </a:solidFill>
              </a:rPr>
              <a:t>Advantages of ion implantation:</a:t>
            </a:r>
          </a:p>
          <a:p>
            <a:pPr eaLnBrk="1" hangingPunct="1">
              <a:spcBef>
                <a:spcPct val="50000"/>
              </a:spcBef>
            </a:pPr>
            <a:r>
              <a:rPr lang="en-US" altLang="en-US" sz="1800"/>
              <a:t> Precise control of dosage and penetration depth</a:t>
            </a:r>
          </a:p>
          <a:p>
            <a:pPr eaLnBrk="1" hangingPunct="1">
              <a:spcBef>
                <a:spcPct val="50000"/>
              </a:spcBef>
            </a:pPr>
            <a:r>
              <a:rPr lang="en-US" altLang="en-US" sz="1800"/>
              <a:t> Low temperature process</a:t>
            </a:r>
          </a:p>
          <a:p>
            <a:pPr eaLnBrk="1" hangingPunct="1">
              <a:spcBef>
                <a:spcPct val="50000"/>
              </a:spcBef>
            </a:pPr>
            <a:r>
              <a:rPr lang="en-US" altLang="en-US" sz="1800"/>
              <a:t> Excellent lateral dose uniformity</a:t>
            </a:r>
          </a:p>
        </p:txBody>
      </p:sp>
    </p:spTree>
    <p:extLst>
      <p:ext uri="{BB962C8B-B14F-4D97-AF65-F5344CB8AC3E}">
        <p14:creationId xmlns:p14="http://schemas.microsoft.com/office/powerpoint/2010/main" val="1534273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sburns\Desktop\Local Web Files\EE4611Spring2013\Fab1.jpeg"/>
          <p:cNvPicPr>
            <a:picLocks noChangeAspect="1" noChangeArrowheads="1"/>
          </p:cNvPicPr>
          <p:nvPr/>
        </p:nvPicPr>
        <p:blipFill>
          <a:blip r:embed="rId2" cstate="print"/>
          <a:srcRect/>
          <a:stretch>
            <a:fillRect/>
          </a:stretch>
        </p:blipFill>
        <p:spPr bwMode="auto">
          <a:xfrm>
            <a:off x="1752600" y="148174"/>
            <a:ext cx="6553200" cy="6742033"/>
          </a:xfrm>
          <a:prstGeom prst="rect">
            <a:avLst/>
          </a:prstGeom>
          <a:noFill/>
        </p:spPr>
      </p:pic>
      <p:sp>
        <p:nvSpPr>
          <p:cNvPr id="4" name="Rectangle 3"/>
          <p:cNvSpPr/>
          <p:nvPr/>
        </p:nvSpPr>
        <p:spPr>
          <a:xfrm>
            <a:off x="1905000" y="5715000"/>
            <a:ext cx="3962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C:\Users\sburns\Desktop\Local Web Files\EE2212Fall2012\Hazards.JPG"/>
          <p:cNvPicPr>
            <a:picLocks noChangeAspect="1" noChangeArrowheads="1"/>
          </p:cNvPicPr>
          <p:nvPr/>
        </p:nvPicPr>
        <p:blipFill>
          <a:blip r:embed="rId2" cstate="print"/>
          <a:srcRect/>
          <a:stretch>
            <a:fillRect/>
          </a:stretch>
        </p:blipFill>
        <p:spPr bwMode="auto">
          <a:xfrm>
            <a:off x="447675" y="-609600"/>
            <a:ext cx="8696325" cy="77724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524000" y="0"/>
          <a:ext cx="6832600" cy="6858000"/>
        </p:xfrm>
        <a:graphic>
          <a:graphicData uri="http://schemas.openxmlformats.org/presentationml/2006/ole">
            <mc:AlternateContent xmlns:mc="http://schemas.openxmlformats.org/markup-compatibility/2006">
              <mc:Choice xmlns:v="urn:schemas-microsoft-com:vml" Requires="v">
                <p:oleObj spid="_x0000_s1062" name="Photo Editor Photo" r:id="rId4" imgW="19695238" imgH="19776660" progId="">
                  <p:embed/>
                </p:oleObj>
              </mc:Choice>
              <mc:Fallback>
                <p:oleObj name="Photo Editor Photo" r:id="rId4" imgW="19695238" imgH="1977666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6832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7094" y="793619"/>
            <a:ext cx="4895829"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384" y="1577037"/>
            <a:ext cx="5208569" cy="3706097"/>
          </a:xfrm>
          <a:prstGeom prst="rect">
            <a:avLst/>
          </a:prstGeom>
        </p:spPr>
      </p:pic>
    </p:spTree>
    <p:extLst>
      <p:ext uri="{BB962C8B-B14F-4D97-AF65-F5344CB8AC3E}">
        <p14:creationId xmlns:p14="http://schemas.microsoft.com/office/powerpoint/2010/main" val="1265229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2477" y="436980"/>
            <a:ext cx="5016991" cy="56014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600200"/>
            <a:ext cx="4906652" cy="2990171"/>
          </a:xfrm>
          <a:prstGeom prst="rect">
            <a:avLst/>
          </a:prstGeom>
        </p:spPr>
      </p:pic>
    </p:spTree>
    <p:extLst>
      <p:ext uri="{BB962C8B-B14F-4D97-AF65-F5344CB8AC3E}">
        <p14:creationId xmlns:p14="http://schemas.microsoft.com/office/powerpoint/2010/main" val="25265087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19390"/>
            <a:ext cx="5733854" cy="566934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9955" y="991582"/>
            <a:ext cx="3764693" cy="2294248"/>
          </a:xfrm>
          <a:prstGeom prst="rect">
            <a:avLst/>
          </a:prstGeom>
        </p:spPr>
      </p:pic>
    </p:spTree>
    <p:extLst>
      <p:ext uri="{BB962C8B-B14F-4D97-AF65-F5344CB8AC3E}">
        <p14:creationId xmlns:p14="http://schemas.microsoft.com/office/powerpoint/2010/main" val="7010440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302" y="534089"/>
            <a:ext cx="5376119" cy="5696440"/>
          </a:xfrm>
          <a:prstGeom prst="rect">
            <a:avLst/>
          </a:prstGeom>
        </p:spPr>
      </p:pic>
    </p:spTree>
    <p:extLst>
      <p:ext uri="{BB962C8B-B14F-4D97-AF65-F5344CB8AC3E}">
        <p14:creationId xmlns:p14="http://schemas.microsoft.com/office/powerpoint/2010/main" val="34760645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450" y="1276630"/>
            <a:ext cx="6217040" cy="425620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0095" y="688520"/>
            <a:ext cx="4112875" cy="5432422"/>
          </a:xfrm>
          <a:prstGeom prst="rect">
            <a:avLst/>
          </a:prstGeom>
        </p:spPr>
      </p:pic>
      <p:sp>
        <p:nvSpPr>
          <p:cNvPr id="2" name="Rectangle 1"/>
          <p:cNvSpPr/>
          <p:nvPr/>
        </p:nvSpPr>
        <p:spPr>
          <a:xfrm>
            <a:off x="5867400" y="1219200"/>
            <a:ext cx="2895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5257800"/>
            <a:ext cx="4572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9686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FontTx/>
              <a:buNone/>
            </a:pPr>
            <a:fld id="{CBF7F227-627D-44B5-AA1B-9D9C6056AD59}" type="slidenum">
              <a:rPr lang="en-US" altLang="en-US" sz="1400"/>
              <a:pPr algn="r">
                <a:spcBef>
                  <a:spcPct val="0"/>
                </a:spcBef>
                <a:buFontTx/>
                <a:buNone/>
              </a:pPr>
              <a:t>25</a:t>
            </a:fld>
            <a:endParaRPr lang="en-US" altLang="en-US" sz="1400"/>
          </a:p>
        </p:txBody>
      </p:sp>
      <p:sp>
        <p:nvSpPr>
          <p:cNvPr id="31747" name="Slide Number Placeholder 5"/>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FontTx/>
              <a:buNone/>
            </a:pPr>
            <a:fld id="{B79475AF-FD33-4801-8A88-989476B1F14C}" type="slidenum">
              <a:rPr lang="en-US" altLang="en-US" sz="1400"/>
              <a:pPr algn="r">
                <a:spcBef>
                  <a:spcPct val="0"/>
                </a:spcBef>
                <a:buFontTx/>
                <a:buNone/>
              </a:pPr>
              <a:t>25</a:t>
            </a:fld>
            <a:endParaRPr lang="en-US" altLang="en-US" sz="1400"/>
          </a:p>
        </p:txBody>
      </p:sp>
      <p:sp>
        <p:nvSpPr>
          <p:cNvPr id="31748" name="Text Box 6"/>
          <p:cNvSpPr txBox="1">
            <a:spLocks noChangeArrowheads="1"/>
          </p:cNvSpPr>
          <p:nvPr/>
        </p:nvSpPr>
        <p:spPr bwMode="auto">
          <a:xfrm>
            <a:off x="401638" y="112713"/>
            <a:ext cx="8355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800">
                <a:solidFill>
                  <a:srgbClr val="CC0000"/>
                </a:solidFill>
              </a:rPr>
              <a:t>Direct and Indirect Bandgap Semiconductors</a:t>
            </a:r>
          </a:p>
        </p:txBody>
      </p:sp>
      <p:grpSp>
        <p:nvGrpSpPr>
          <p:cNvPr id="31749" name="Group 6"/>
          <p:cNvGrpSpPr>
            <a:grpSpLocks/>
          </p:cNvGrpSpPr>
          <p:nvPr/>
        </p:nvGrpSpPr>
        <p:grpSpPr bwMode="auto">
          <a:xfrm>
            <a:off x="4864100" y="1065213"/>
            <a:ext cx="4279900" cy="5589587"/>
            <a:chOff x="3064" y="799"/>
            <a:chExt cx="2696" cy="3521"/>
          </a:xfrm>
        </p:grpSpPr>
        <p:grpSp>
          <p:nvGrpSpPr>
            <p:cNvPr id="31780" name="Group 7"/>
            <p:cNvGrpSpPr>
              <a:grpSpLocks/>
            </p:cNvGrpSpPr>
            <p:nvPr/>
          </p:nvGrpSpPr>
          <p:grpSpPr bwMode="auto">
            <a:xfrm>
              <a:off x="3064" y="3003"/>
              <a:ext cx="2696" cy="1317"/>
              <a:chOff x="3064" y="2916"/>
              <a:chExt cx="2696" cy="1317"/>
            </a:xfrm>
          </p:grpSpPr>
          <p:sp>
            <p:nvSpPr>
              <p:cNvPr id="31801" name="Text Box 21"/>
              <p:cNvSpPr txBox="1">
                <a:spLocks noChangeArrowheads="1"/>
              </p:cNvSpPr>
              <p:nvPr/>
            </p:nvSpPr>
            <p:spPr bwMode="auto">
              <a:xfrm>
                <a:off x="3160" y="3656"/>
                <a:ext cx="2184"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a:solidFill>
                      <a:srgbClr val="0066FF"/>
                    </a:solidFill>
                  </a:rPr>
                  <a:t>Difficult to get a phonon with right momentum, not good for optoelectronics (e.g., Si)</a:t>
                </a:r>
              </a:p>
            </p:txBody>
          </p:sp>
          <p:graphicFrame>
            <p:nvGraphicFramePr>
              <p:cNvPr id="31802" name="Object 22"/>
              <p:cNvGraphicFramePr>
                <a:graphicFrameLocks noChangeAspect="1"/>
              </p:cNvGraphicFramePr>
              <p:nvPr/>
            </p:nvGraphicFramePr>
            <p:xfrm>
              <a:off x="3064" y="2916"/>
              <a:ext cx="966" cy="331"/>
            </p:xfrm>
            <a:graphic>
              <a:graphicData uri="http://schemas.openxmlformats.org/presentationml/2006/ole">
                <mc:AlternateContent xmlns:mc="http://schemas.openxmlformats.org/markup-compatibility/2006">
                  <mc:Choice xmlns:v="urn:schemas-microsoft-com:vml" Requires="v">
                    <p:oleObj spid="_x0000_s15376" name="Equation" r:id="rId3" imgW="812447" imgH="241195" progId="Equation.3">
                      <p:embed/>
                    </p:oleObj>
                  </mc:Choice>
                  <mc:Fallback>
                    <p:oleObj name="Equation" r:id="rId3" imgW="812447" imgH="241195" progId="Equation.3">
                      <p:embed/>
                      <p:pic>
                        <p:nvPicPr>
                          <p:cNvPr id="31802" name="Object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4" y="2916"/>
                            <a:ext cx="966" cy="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803" name="Text Box 24"/>
              <p:cNvSpPr txBox="1">
                <a:spLocks noChangeArrowheads="1"/>
              </p:cNvSpPr>
              <p:nvPr/>
            </p:nvSpPr>
            <p:spPr bwMode="auto">
              <a:xfrm>
                <a:off x="3960" y="2936"/>
                <a:ext cx="180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n-US" sz="2000" i="1"/>
                  <a:t>Δ</a:t>
                </a:r>
                <a:r>
                  <a:rPr lang="en-US" altLang="en-US" sz="2000" i="1"/>
                  <a:t>k: phonon momentum</a:t>
                </a:r>
                <a:endParaRPr lang="el-GR" altLang="en-US" sz="2000" i="1"/>
              </a:p>
            </p:txBody>
          </p:sp>
          <p:graphicFrame>
            <p:nvGraphicFramePr>
              <p:cNvPr id="31804" name="Object 25"/>
              <p:cNvGraphicFramePr>
                <a:graphicFrameLocks noChangeAspect="1"/>
              </p:cNvGraphicFramePr>
              <p:nvPr/>
            </p:nvGraphicFramePr>
            <p:xfrm>
              <a:off x="3099" y="3292"/>
              <a:ext cx="1775" cy="331"/>
            </p:xfrm>
            <a:graphic>
              <a:graphicData uri="http://schemas.openxmlformats.org/presentationml/2006/ole">
                <mc:AlternateContent xmlns:mc="http://schemas.openxmlformats.org/markup-compatibility/2006">
                  <mc:Choice xmlns:v="urn:schemas-microsoft-com:vml" Requires="v">
                    <p:oleObj spid="_x0000_s15377" name="Equation" r:id="rId5" imgW="1346200" imgH="241300" progId="Equation.3">
                      <p:embed/>
                    </p:oleObj>
                  </mc:Choice>
                  <mc:Fallback>
                    <p:oleObj name="Equation" r:id="rId5" imgW="1346200" imgH="241300" progId="Equation.3">
                      <p:embed/>
                      <p:pic>
                        <p:nvPicPr>
                          <p:cNvPr id="31804" name="Object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9" y="3292"/>
                            <a:ext cx="1775" cy="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1781" name="Group 12"/>
            <p:cNvGrpSpPr>
              <a:grpSpLocks/>
            </p:cNvGrpSpPr>
            <p:nvPr/>
          </p:nvGrpSpPr>
          <p:grpSpPr bwMode="auto">
            <a:xfrm>
              <a:off x="3120" y="799"/>
              <a:ext cx="2264" cy="2143"/>
              <a:chOff x="3112" y="704"/>
              <a:chExt cx="2264" cy="2143"/>
            </a:xfrm>
          </p:grpSpPr>
          <p:sp>
            <p:nvSpPr>
              <p:cNvPr id="31782" name="Line 18"/>
              <p:cNvSpPr>
                <a:spLocks noChangeShapeType="1"/>
              </p:cNvSpPr>
              <p:nvPr/>
            </p:nvSpPr>
            <p:spPr bwMode="auto">
              <a:xfrm flipV="1">
                <a:off x="4152" y="704"/>
                <a:ext cx="21" cy="205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1783" name="Group 14"/>
              <p:cNvGrpSpPr>
                <a:grpSpLocks/>
              </p:cNvGrpSpPr>
              <p:nvPr/>
            </p:nvGrpSpPr>
            <p:grpSpPr bwMode="auto">
              <a:xfrm>
                <a:off x="3112" y="768"/>
                <a:ext cx="2264" cy="2079"/>
                <a:chOff x="3112" y="768"/>
                <a:chExt cx="2264" cy="2079"/>
              </a:xfrm>
            </p:grpSpPr>
            <p:sp>
              <p:nvSpPr>
                <p:cNvPr id="31784" name="Line 12"/>
                <p:cNvSpPr>
                  <a:spLocks noChangeShapeType="1"/>
                </p:cNvSpPr>
                <p:nvPr/>
              </p:nvSpPr>
              <p:spPr bwMode="auto">
                <a:xfrm>
                  <a:off x="3200" y="2728"/>
                  <a:ext cx="196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85" name="Freeform 15"/>
                <p:cNvSpPr>
                  <a:spLocks/>
                </p:cNvSpPr>
                <p:nvPr/>
              </p:nvSpPr>
              <p:spPr bwMode="auto">
                <a:xfrm>
                  <a:off x="3376" y="2072"/>
                  <a:ext cx="776" cy="600"/>
                </a:xfrm>
                <a:custGeom>
                  <a:avLst/>
                  <a:gdLst>
                    <a:gd name="T0" fmla="*/ 2147469148 w 776"/>
                    <a:gd name="T1" fmla="*/ 0 h 600"/>
                    <a:gd name="T2" fmla="*/ 2147469148 w 776"/>
                    <a:gd name="T3" fmla="*/ 2147468950 h 600"/>
                    <a:gd name="T4" fmla="*/ 2147469148 w 776"/>
                    <a:gd name="T5" fmla="*/ 2147468950 h 600"/>
                    <a:gd name="T6" fmla="*/ 0 w 776"/>
                    <a:gd name="T7" fmla="*/ 2147468950 h 600"/>
                    <a:gd name="T8" fmla="*/ 0 60000 65536"/>
                    <a:gd name="T9" fmla="*/ 0 60000 65536"/>
                    <a:gd name="T10" fmla="*/ 0 60000 65536"/>
                    <a:gd name="T11" fmla="*/ 0 60000 65536"/>
                    <a:gd name="T12" fmla="*/ 0 w 776"/>
                    <a:gd name="T13" fmla="*/ 0 h 600"/>
                    <a:gd name="T14" fmla="*/ 776 w 776"/>
                    <a:gd name="T15" fmla="*/ 600 h 600"/>
                  </a:gdLst>
                  <a:ahLst/>
                  <a:cxnLst>
                    <a:cxn ang="T8">
                      <a:pos x="T0" y="T1"/>
                    </a:cxn>
                    <a:cxn ang="T9">
                      <a:pos x="T2" y="T3"/>
                    </a:cxn>
                    <a:cxn ang="T10">
                      <a:pos x="T4" y="T5"/>
                    </a:cxn>
                    <a:cxn ang="T11">
                      <a:pos x="T6" y="T7"/>
                    </a:cxn>
                  </a:cxnLst>
                  <a:rect l="T12" t="T13" r="T14" b="T15"/>
                  <a:pathLst>
                    <a:path w="776" h="600">
                      <a:moveTo>
                        <a:pt x="776" y="0"/>
                      </a:moveTo>
                      <a:cubicBezTo>
                        <a:pt x="678" y="28"/>
                        <a:pt x="580" y="57"/>
                        <a:pt x="488" y="136"/>
                      </a:cubicBezTo>
                      <a:cubicBezTo>
                        <a:pt x="396" y="215"/>
                        <a:pt x="305" y="395"/>
                        <a:pt x="224" y="472"/>
                      </a:cubicBezTo>
                      <a:cubicBezTo>
                        <a:pt x="143" y="549"/>
                        <a:pt x="71" y="574"/>
                        <a:pt x="0" y="600"/>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6" name="Freeform 17"/>
                <p:cNvSpPr>
                  <a:spLocks/>
                </p:cNvSpPr>
                <p:nvPr/>
              </p:nvSpPr>
              <p:spPr bwMode="auto">
                <a:xfrm flipH="1">
                  <a:off x="4168" y="2064"/>
                  <a:ext cx="776" cy="600"/>
                </a:xfrm>
                <a:custGeom>
                  <a:avLst/>
                  <a:gdLst>
                    <a:gd name="T0" fmla="*/ 2147469148 w 776"/>
                    <a:gd name="T1" fmla="*/ 0 h 600"/>
                    <a:gd name="T2" fmla="*/ 2147469148 w 776"/>
                    <a:gd name="T3" fmla="*/ 2147468950 h 600"/>
                    <a:gd name="T4" fmla="*/ 2147469148 w 776"/>
                    <a:gd name="T5" fmla="*/ 2147468950 h 600"/>
                    <a:gd name="T6" fmla="*/ 0 w 776"/>
                    <a:gd name="T7" fmla="*/ 2147468950 h 600"/>
                    <a:gd name="T8" fmla="*/ 0 60000 65536"/>
                    <a:gd name="T9" fmla="*/ 0 60000 65536"/>
                    <a:gd name="T10" fmla="*/ 0 60000 65536"/>
                    <a:gd name="T11" fmla="*/ 0 60000 65536"/>
                    <a:gd name="T12" fmla="*/ 0 w 776"/>
                    <a:gd name="T13" fmla="*/ 0 h 600"/>
                    <a:gd name="T14" fmla="*/ 776 w 776"/>
                    <a:gd name="T15" fmla="*/ 600 h 600"/>
                  </a:gdLst>
                  <a:ahLst/>
                  <a:cxnLst>
                    <a:cxn ang="T8">
                      <a:pos x="T0" y="T1"/>
                    </a:cxn>
                    <a:cxn ang="T9">
                      <a:pos x="T2" y="T3"/>
                    </a:cxn>
                    <a:cxn ang="T10">
                      <a:pos x="T4" y="T5"/>
                    </a:cxn>
                    <a:cxn ang="T11">
                      <a:pos x="T6" y="T7"/>
                    </a:cxn>
                  </a:cxnLst>
                  <a:rect l="T12" t="T13" r="T14" b="T15"/>
                  <a:pathLst>
                    <a:path w="776" h="600">
                      <a:moveTo>
                        <a:pt x="776" y="0"/>
                      </a:moveTo>
                      <a:cubicBezTo>
                        <a:pt x="678" y="28"/>
                        <a:pt x="580" y="57"/>
                        <a:pt x="488" y="136"/>
                      </a:cubicBezTo>
                      <a:cubicBezTo>
                        <a:pt x="396" y="215"/>
                        <a:pt x="305" y="395"/>
                        <a:pt x="224" y="472"/>
                      </a:cubicBezTo>
                      <a:cubicBezTo>
                        <a:pt x="143" y="549"/>
                        <a:pt x="71" y="574"/>
                        <a:pt x="0" y="600"/>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7" name="Text Box 20"/>
                <p:cNvSpPr txBox="1">
                  <a:spLocks noChangeArrowheads="1"/>
                </p:cNvSpPr>
                <p:nvPr/>
              </p:nvSpPr>
              <p:spPr bwMode="auto">
                <a:xfrm>
                  <a:off x="5120" y="2616"/>
                  <a:ext cx="2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i="1"/>
                    <a:t>k</a:t>
                  </a:r>
                </a:p>
              </p:txBody>
            </p:sp>
            <p:sp>
              <p:nvSpPr>
                <p:cNvPr id="31788" name="Text Box 22"/>
                <p:cNvSpPr txBox="1">
                  <a:spLocks noChangeArrowheads="1"/>
                </p:cNvSpPr>
                <p:nvPr/>
              </p:nvSpPr>
              <p:spPr bwMode="auto">
                <a:xfrm>
                  <a:off x="4144" y="2128"/>
                  <a:ext cx="3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b="1" i="1"/>
                    <a:t>E</a:t>
                  </a:r>
                  <a:r>
                    <a:rPr lang="en-US" altLang="en-US" sz="1800" b="1" i="1" baseline="-25000"/>
                    <a:t>v</a:t>
                  </a:r>
                </a:p>
              </p:txBody>
            </p:sp>
            <p:grpSp>
              <p:nvGrpSpPr>
                <p:cNvPr id="31789" name="Group 25"/>
                <p:cNvGrpSpPr>
                  <a:grpSpLocks/>
                </p:cNvGrpSpPr>
                <p:nvPr/>
              </p:nvGrpSpPr>
              <p:grpSpPr bwMode="auto">
                <a:xfrm flipV="1">
                  <a:off x="3808" y="784"/>
                  <a:ext cx="1240" cy="752"/>
                  <a:chOff x="571500" y="3302000"/>
                  <a:chExt cx="2476102" cy="965200"/>
                </a:xfrm>
              </p:grpSpPr>
              <p:sp>
                <p:nvSpPr>
                  <p:cNvPr id="31799" name="Freeform 15"/>
                  <p:cNvSpPr>
                    <a:spLocks/>
                  </p:cNvSpPr>
                  <p:nvPr/>
                </p:nvSpPr>
                <p:spPr bwMode="auto">
                  <a:xfrm>
                    <a:off x="571500" y="3314700"/>
                    <a:ext cx="1231900" cy="952500"/>
                  </a:xfrm>
                  <a:custGeom>
                    <a:avLst/>
                    <a:gdLst>
                      <a:gd name="T0" fmla="*/ 2147483646 w 776"/>
                      <a:gd name="T1" fmla="*/ 0 h 600"/>
                      <a:gd name="T2" fmla="*/ 2147483646 w 776"/>
                      <a:gd name="T3" fmla="*/ 2147483646 h 600"/>
                      <a:gd name="T4" fmla="*/ 2147483646 w 776"/>
                      <a:gd name="T5" fmla="*/ 2147483646 h 600"/>
                      <a:gd name="T6" fmla="*/ 0 w 776"/>
                      <a:gd name="T7" fmla="*/ 2147483646 h 600"/>
                      <a:gd name="T8" fmla="*/ 0 60000 65536"/>
                      <a:gd name="T9" fmla="*/ 0 60000 65536"/>
                      <a:gd name="T10" fmla="*/ 0 60000 65536"/>
                      <a:gd name="T11" fmla="*/ 0 60000 65536"/>
                      <a:gd name="T12" fmla="*/ 0 w 776"/>
                      <a:gd name="T13" fmla="*/ 0 h 600"/>
                      <a:gd name="T14" fmla="*/ 776 w 776"/>
                      <a:gd name="T15" fmla="*/ 600 h 600"/>
                    </a:gdLst>
                    <a:ahLst/>
                    <a:cxnLst>
                      <a:cxn ang="T8">
                        <a:pos x="T0" y="T1"/>
                      </a:cxn>
                      <a:cxn ang="T9">
                        <a:pos x="T2" y="T3"/>
                      </a:cxn>
                      <a:cxn ang="T10">
                        <a:pos x="T4" y="T5"/>
                      </a:cxn>
                      <a:cxn ang="T11">
                        <a:pos x="T6" y="T7"/>
                      </a:cxn>
                    </a:cxnLst>
                    <a:rect l="T12" t="T13" r="T14" b="T15"/>
                    <a:pathLst>
                      <a:path w="776" h="600">
                        <a:moveTo>
                          <a:pt x="776" y="0"/>
                        </a:moveTo>
                        <a:cubicBezTo>
                          <a:pt x="678" y="28"/>
                          <a:pt x="580" y="57"/>
                          <a:pt x="488" y="136"/>
                        </a:cubicBezTo>
                        <a:cubicBezTo>
                          <a:pt x="396" y="215"/>
                          <a:pt x="305" y="395"/>
                          <a:pt x="224" y="472"/>
                        </a:cubicBezTo>
                        <a:cubicBezTo>
                          <a:pt x="143" y="549"/>
                          <a:pt x="71" y="574"/>
                          <a:pt x="0" y="600"/>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en-US"/>
                  </a:p>
                </p:txBody>
              </p:sp>
              <p:sp>
                <p:nvSpPr>
                  <p:cNvPr id="31800" name="Freeform 17"/>
                  <p:cNvSpPr>
                    <a:spLocks/>
                  </p:cNvSpPr>
                  <p:nvPr/>
                </p:nvSpPr>
                <p:spPr bwMode="auto">
                  <a:xfrm flipH="1">
                    <a:off x="1815701" y="3302000"/>
                    <a:ext cx="1231901" cy="952500"/>
                  </a:xfrm>
                  <a:custGeom>
                    <a:avLst/>
                    <a:gdLst>
                      <a:gd name="T0" fmla="*/ 2147483646 w 776"/>
                      <a:gd name="T1" fmla="*/ 0 h 600"/>
                      <a:gd name="T2" fmla="*/ 2147483646 w 776"/>
                      <a:gd name="T3" fmla="*/ 2147483646 h 600"/>
                      <a:gd name="T4" fmla="*/ 2147483646 w 776"/>
                      <a:gd name="T5" fmla="*/ 2147483646 h 600"/>
                      <a:gd name="T6" fmla="*/ 0 w 776"/>
                      <a:gd name="T7" fmla="*/ 2147483646 h 600"/>
                      <a:gd name="T8" fmla="*/ 0 60000 65536"/>
                      <a:gd name="T9" fmla="*/ 0 60000 65536"/>
                      <a:gd name="T10" fmla="*/ 0 60000 65536"/>
                      <a:gd name="T11" fmla="*/ 0 60000 65536"/>
                      <a:gd name="T12" fmla="*/ 0 w 776"/>
                      <a:gd name="T13" fmla="*/ 0 h 600"/>
                      <a:gd name="T14" fmla="*/ 776 w 776"/>
                      <a:gd name="T15" fmla="*/ 600 h 600"/>
                    </a:gdLst>
                    <a:ahLst/>
                    <a:cxnLst>
                      <a:cxn ang="T8">
                        <a:pos x="T0" y="T1"/>
                      </a:cxn>
                      <a:cxn ang="T9">
                        <a:pos x="T2" y="T3"/>
                      </a:cxn>
                      <a:cxn ang="T10">
                        <a:pos x="T4" y="T5"/>
                      </a:cxn>
                      <a:cxn ang="T11">
                        <a:pos x="T6" y="T7"/>
                      </a:cxn>
                    </a:cxnLst>
                    <a:rect l="T12" t="T13" r="T14" b="T15"/>
                    <a:pathLst>
                      <a:path w="776" h="600">
                        <a:moveTo>
                          <a:pt x="776" y="0"/>
                        </a:moveTo>
                        <a:cubicBezTo>
                          <a:pt x="678" y="28"/>
                          <a:pt x="580" y="57"/>
                          <a:pt x="488" y="136"/>
                        </a:cubicBezTo>
                        <a:cubicBezTo>
                          <a:pt x="396" y="215"/>
                          <a:pt x="305" y="395"/>
                          <a:pt x="224" y="472"/>
                        </a:cubicBezTo>
                        <a:cubicBezTo>
                          <a:pt x="143" y="549"/>
                          <a:pt x="71" y="574"/>
                          <a:pt x="0" y="600"/>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en-US"/>
                  </a:p>
                </p:txBody>
              </p:sp>
            </p:grpSp>
            <p:sp>
              <p:nvSpPr>
                <p:cNvPr id="31790" name="Text Box 22"/>
                <p:cNvSpPr txBox="1">
                  <a:spLocks noChangeArrowheads="1"/>
                </p:cNvSpPr>
                <p:nvPr/>
              </p:nvSpPr>
              <p:spPr bwMode="auto">
                <a:xfrm>
                  <a:off x="4152" y="1232"/>
                  <a:ext cx="3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b="1" i="1"/>
                    <a:t>E</a:t>
                  </a:r>
                  <a:r>
                    <a:rPr lang="en-US" altLang="en-US" sz="1800" b="1" i="1" baseline="-25000"/>
                    <a:t>c</a:t>
                  </a:r>
                </a:p>
              </p:txBody>
            </p:sp>
            <p:sp>
              <p:nvSpPr>
                <p:cNvPr id="31791" name="Text Box 22"/>
                <p:cNvSpPr txBox="1">
                  <a:spLocks noChangeArrowheads="1"/>
                </p:cNvSpPr>
                <p:nvPr/>
              </p:nvSpPr>
              <p:spPr bwMode="auto">
                <a:xfrm>
                  <a:off x="4216" y="768"/>
                  <a:ext cx="3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b="1" i="1"/>
                    <a:t>E</a:t>
                  </a:r>
                  <a:endParaRPr lang="en-US" altLang="en-US" sz="1800" b="1" i="1" baseline="-25000"/>
                </a:p>
              </p:txBody>
            </p:sp>
            <p:sp>
              <p:nvSpPr>
                <p:cNvPr id="31792" name="Line 25"/>
                <p:cNvSpPr>
                  <a:spLocks noChangeShapeType="1"/>
                </p:cNvSpPr>
                <p:nvPr/>
              </p:nvSpPr>
              <p:spPr bwMode="auto">
                <a:xfrm>
                  <a:off x="3704" y="1656"/>
                  <a:ext cx="360" cy="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93" name="Text Box 26"/>
                <p:cNvSpPr txBox="1">
                  <a:spLocks noChangeArrowheads="1"/>
                </p:cNvSpPr>
                <p:nvPr/>
              </p:nvSpPr>
              <p:spPr bwMode="auto">
                <a:xfrm>
                  <a:off x="3112" y="1544"/>
                  <a:ext cx="56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Photon</a:t>
                  </a:r>
                </a:p>
              </p:txBody>
            </p:sp>
            <p:sp>
              <p:nvSpPr>
                <p:cNvPr id="31794" name="Line 27"/>
                <p:cNvSpPr>
                  <a:spLocks noChangeShapeType="1"/>
                </p:cNvSpPr>
                <p:nvPr/>
              </p:nvSpPr>
              <p:spPr bwMode="auto">
                <a:xfrm flipH="1">
                  <a:off x="3592" y="1552"/>
                  <a:ext cx="118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95" name="Line 28"/>
                <p:cNvSpPr>
                  <a:spLocks noChangeShapeType="1"/>
                </p:cNvSpPr>
                <p:nvPr/>
              </p:nvSpPr>
              <p:spPr bwMode="auto">
                <a:xfrm flipH="1">
                  <a:off x="3568" y="2048"/>
                  <a:ext cx="118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96" name="Line 29"/>
                <p:cNvSpPr>
                  <a:spLocks noChangeShapeType="1"/>
                </p:cNvSpPr>
                <p:nvPr/>
              </p:nvSpPr>
              <p:spPr bwMode="auto">
                <a:xfrm>
                  <a:off x="4448" y="1552"/>
                  <a:ext cx="0" cy="52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97" name="Text Box 22"/>
                <p:cNvSpPr txBox="1">
                  <a:spLocks noChangeArrowheads="1"/>
                </p:cNvSpPr>
                <p:nvPr/>
              </p:nvSpPr>
              <p:spPr bwMode="auto">
                <a:xfrm>
                  <a:off x="4488" y="1656"/>
                  <a:ext cx="3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b="1" i="1"/>
                    <a:t>E</a:t>
                  </a:r>
                  <a:r>
                    <a:rPr lang="en-US" altLang="en-US" sz="1800" b="1" i="1" baseline="-25000"/>
                    <a:t>g</a:t>
                  </a:r>
                </a:p>
              </p:txBody>
            </p:sp>
            <p:sp>
              <p:nvSpPr>
                <p:cNvPr id="31798" name="Line 31"/>
                <p:cNvSpPr>
                  <a:spLocks noChangeShapeType="1"/>
                </p:cNvSpPr>
                <p:nvPr/>
              </p:nvSpPr>
              <p:spPr bwMode="auto">
                <a:xfrm flipV="1">
                  <a:off x="4128" y="1512"/>
                  <a:ext cx="248" cy="52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graphicFrame>
        <p:nvGraphicFramePr>
          <p:cNvPr id="31750" name="Object 13"/>
          <p:cNvGraphicFramePr>
            <a:graphicFrameLocks noChangeAspect="1"/>
          </p:cNvGraphicFramePr>
          <p:nvPr/>
        </p:nvGraphicFramePr>
        <p:xfrm>
          <a:off x="241300" y="4667250"/>
          <a:ext cx="1812925" cy="525463"/>
        </p:xfrm>
        <a:graphic>
          <a:graphicData uri="http://schemas.openxmlformats.org/presentationml/2006/ole">
            <mc:AlternateContent xmlns:mc="http://schemas.openxmlformats.org/markup-compatibility/2006">
              <mc:Choice xmlns:v="urn:schemas-microsoft-com:vml" Requires="v">
                <p:oleObj spid="_x0000_s15378" name="Equation" r:id="rId7" imgW="1054100" imgH="241300" progId="Equation.3">
                  <p:embed/>
                </p:oleObj>
              </mc:Choice>
              <mc:Fallback>
                <p:oleObj name="Equation" r:id="rId7" imgW="1054100" imgH="241300" progId="Equation.3">
                  <p:embed/>
                  <p:pic>
                    <p:nvPicPr>
                      <p:cNvPr id="3175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300" y="4667250"/>
                        <a:ext cx="1812925"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51" name="AutoShape 14"/>
          <p:cNvSpPr>
            <a:spLocks noChangeArrowheads="1"/>
          </p:cNvSpPr>
          <p:nvPr/>
        </p:nvSpPr>
        <p:spPr bwMode="auto">
          <a:xfrm>
            <a:off x="2959100" y="4851400"/>
            <a:ext cx="482600" cy="2413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graphicFrame>
        <p:nvGraphicFramePr>
          <p:cNvPr id="31752" name="Object 15"/>
          <p:cNvGraphicFramePr>
            <a:graphicFrameLocks noChangeAspect="1"/>
          </p:cNvGraphicFramePr>
          <p:nvPr/>
        </p:nvGraphicFramePr>
        <p:xfrm>
          <a:off x="3436938" y="4692650"/>
          <a:ext cx="1135062" cy="525463"/>
        </p:xfrm>
        <a:graphic>
          <a:graphicData uri="http://schemas.openxmlformats.org/presentationml/2006/ole">
            <mc:AlternateContent xmlns:mc="http://schemas.openxmlformats.org/markup-compatibility/2006">
              <mc:Choice xmlns:v="urn:schemas-microsoft-com:vml" Requires="v">
                <p:oleObj spid="_x0000_s15379" name="Equation" r:id="rId9" imgW="457200" imgH="241300" progId="Equation.3">
                  <p:embed/>
                </p:oleObj>
              </mc:Choice>
              <mc:Fallback>
                <p:oleObj name="Equation" r:id="rId9" imgW="457200" imgH="241300" progId="Equation.3">
                  <p:embed/>
                  <p:pic>
                    <p:nvPicPr>
                      <p:cNvPr id="31752"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36938" y="4692650"/>
                        <a:ext cx="1135062"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3" name="Object 16"/>
          <p:cNvGraphicFramePr>
            <a:graphicFrameLocks noChangeAspect="1"/>
          </p:cNvGraphicFramePr>
          <p:nvPr/>
        </p:nvGraphicFramePr>
        <p:xfrm>
          <a:off x="2205038" y="4705350"/>
          <a:ext cx="668337" cy="525463"/>
        </p:xfrm>
        <a:graphic>
          <a:graphicData uri="http://schemas.openxmlformats.org/presentationml/2006/ole">
            <mc:AlternateContent xmlns:mc="http://schemas.openxmlformats.org/markup-compatibility/2006">
              <mc:Choice xmlns:v="urn:schemas-microsoft-com:vml" Requires="v">
                <p:oleObj spid="_x0000_s15380" name="Equation" r:id="rId11" imgW="469696" imgH="241195" progId="Equation.3">
                  <p:embed/>
                </p:oleObj>
              </mc:Choice>
              <mc:Fallback>
                <p:oleObj name="Equation" r:id="rId11" imgW="469696" imgH="241195" progId="Equation.3">
                  <p:embed/>
                  <p:pic>
                    <p:nvPicPr>
                      <p:cNvPr id="31753" name="Object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05038" y="4705350"/>
                        <a:ext cx="668337" cy="52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4" name="Object 18"/>
          <p:cNvGraphicFramePr>
            <a:graphicFrameLocks noChangeAspect="1"/>
          </p:cNvGraphicFramePr>
          <p:nvPr/>
        </p:nvGraphicFramePr>
        <p:xfrm>
          <a:off x="538163" y="5226050"/>
          <a:ext cx="1881187" cy="498475"/>
        </p:xfrm>
        <a:graphic>
          <a:graphicData uri="http://schemas.openxmlformats.org/presentationml/2006/ole">
            <mc:AlternateContent xmlns:mc="http://schemas.openxmlformats.org/markup-compatibility/2006">
              <mc:Choice xmlns:v="urn:schemas-microsoft-com:vml" Requires="v">
                <p:oleObj spid="_x0000_s15381" name="Equation" r:id="rId13" imgW="863225" imgH="228501" progId="Equation.3">
                  <p:embed/>
                </p:oleObj>
              </mc:Choice>
              <mc:Fallback>
                <p:oleObj name="Equation" r:id="rId13" imgW="863225" imgH="228501" progId="Equation.3">
                  <p:embed/>
                  <p:pic>
                    <p:nvPicPr>
                      <p:cNvPr id="31754" name="Object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8163" y="5226050"/>
                        <a:ext cx="1881187"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5" name="Object 19"/>
          <p:cNvGraphicFramePr>
            <a:graphicFrameLocks noChangeAspect="1"/>
          </p:cNvGraphicFramePr>
          <p:nvPr/>
        </p:nvGraphicFramePr>
        <p:xfrm>
          <a:off x="2678113" y="5280025"/>
          <a:ext cx="1106487" cy="442913"/>
        </p:xfrm>
        <a:graphic>
          <a:graphicData uri="http://schemas.openxmlformats.org/presentationml/2006/ole">
            <mc:AlternateContent xmlns:mc="http://schemas.openxmlformats.org/markup-compatibility/2006">
              <mc:Choice xmlns:v="urn:schemas-microsoft-com:vml" Requires="v">
                <p:oleObj spid="_x0000_s15382" name="Equation" r:id="rId15" imgW="507780" imgH="203112" progId="Equation.3">
                  <p:embed/>
                </p:oleObj>
              </mc:Choice>
              <mc:Fallback>
                <p:oleObj name="Equation" r:id="rId15" imgW="507780" imgH="203112" progId="Equation.3">
                  <p:embed/>
                  <p:pic>
                    <p:nvPicPr>
                      <p:cNvPr id="31755" name="Object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78113" y="5280025"/>
                        <a:ext cx="1106487"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56" name="Text Box 20"/>
          <p:cNvSpPr txBox="1">
            <a:spLocks noChangeArrowheads="1"/>
          </p:cNvSpPr>
          <p:nvPr/>
        </p:nvSpPr>
        <p:spPr bwMode="auto">
          <a:xfrm>
            <a:off x="285750" y="5727700"/>
            <a:ext cx="40005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a:solidFill>
                  <a:srgbClr val="0066FF"/>
                </a:solidFill>
              </a:rPr>
              <a:t>Easy to get momentum conservation, no phonon involved, good for optoelectronics (e.g., GaAs)</a:t>
            </a:r>
          </a:p>
        </p:txBody>
      </p:sp>
      <p:grpSp>
        <p:nvGrpSpPr>
          <p:cNvPr id="31757" name="Group 41"/>
          <p:cNvGrpSpPr>
            <a:grpSpLocks/>
          </p:cNvGrpSpPr>
          <p:nvPr/>
        </p:nvGrpSpPr>
        <p:grpSpPr bwMode="auto">
          <a:xfrm>
            <a:off x="317500" y="1130300"/>
            <a:ext cx="3594100" cy="3402013"/>
            <a:chOff x="192" y="712"/>
            <a:chExt cx="2264" cy="2143"/>
          </a:xfrm>
        </p:grpSpPr>
        <p:grpSp>
          <p:nvGrpSpPr>
            <p:cNvPr id="31760" name="Group 42"/>
            <p:cNvGrpSpPr>
              <a:grpSpLocks/>
            </p:cNvGrpSpPr>
            <p:nvPr/>
          </p:nvGrpSpPr>
          <p:grpSpPr bwMode="auto">
            <a:xfrm>
              <a:off x="192" y="712"/>
              <a:ext cx="2264" cy="2143"/>
              <a:chOff x="200" y="712"/>
              <a:chExt cx="2264" cy="2143"/>
            </a:xfrm>
          </p:grpSpPr>
          <p:sp>
            <p:nvSpPr>
              <p:cNvPr id="31762" name="Line 18"/>
              <p:cNvSpPr>
                <a:spLocks noChangeShapeType="1"/>
              </p:cNvSpPr>
              <p:nvPr/>
            </p:nvSpPr>
            <p:spPr bwMode="auto">
              <a:xfrm flipV="1">
                <a:off x="1240" y="712"/>
                <a:ext cx="21" cy="205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1763" name="Group 44"/>
              <p:cNvGrpSpPr>
                <a:grpSpLocks/>
              </p:cNvGrpSpPr>
              <p:nvPr/>
            </p:nvGrpSpPr>
            <p:grpSpPr bwMode="auto">
              <a:xfrm>
                <a:off x="200" y="776"/>
                <a:ext cx="2264" cy="2079"/>
                <a:chOff x="200" y="776"/>
                <a:chExt cx="2264" cy="2079"/>
              </a:xfrm>
            </p:grpSpPr>
            <p:sp>
              <p:nvSpPr>
                <p:cNvPr id="31764" name="Line 12"/>
                <p:cNvSpPr>
                  <a:spLocks noChangeShapeType="1"/>
                </p:cNvSpPr>
                <p:nvPr/>
              </p:nvSpPr>
              <p:spPr bwMode="auto">
                <a:xfrm>
                  <a:off x="288" y="2736"/>
                  <a:ext cx="196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65" name="Freeform 15"/>
                <p:cNvSpPr>
                  <a:spLocks/>
                </p:cNvSpPr>
                <p:nvPr/>
              </p:nvSpPr>
              <p:spPr bwMode="auto">
                <a:xfrm>
                  <a:off x="464" y="2080"/>
                  <a:ext cx="776" cy="600"/>
                </a:xfrm>
                <a:custGeom>
                  <a:avLst/>
                  <a:gdLst>
                    <a:gd name="T0" fmla="*/ 2147469148 w 776"/>
                    <a:gd name="T1" fmla="*/ 0 h 600"/>
                    <a:gd name="T2" fmla="*/ 2147469148 w 776"/>
                    <a:gd name="T3" fmla="*/ 2147468950 h 600"/>
                    <a:gd name="T4" fmla="*/ 2147469148 w 776"/>
                    <a:gd name="T5" fmla="*/ 2147468950 h 600"/>
                    <a:gd name="T6" fmla="*/ 0 w 776"/>
                    <a:gd name="T7" fmla="*/ 2147468950 h 600"/>
                    <a:gd name="T8" fmla="*/ 0 60000 65536"/>
                    <a:gd name="T9" fmla="*/ 0 60000 65536"/>
                    <a:gd name="T10" fmla="*/ 0 60000 65536"/>
                    <a:gd name="T11" fmla="*/ 0 60000 65536"/>
                    <a:gd name="T12" fmla="*/ 0 w 776"/>
                    <a:gd name="T13" fmla="*/ 0 h 600"/>
                    <a:gd name="T14" fmla="*/ 776 w 776"/>
                    <a:gd name="T15" fmla="*/ 600 h 600"/>
                  </a:gdLst>
                  <a:ahLst/>
                  <a:cxnLst>
                    <a:cxn ang="T8">
                      <a:pos x="T0" y="T1"/>
                    </a:cxn>
                    <a:cxn ang="T9">
                      <a:pos x="T2" y="T3"/>
                    </a:cxn>
                    <a:cxn ang="T10">
                      <a:pos x="T4" y="T5"/>
                    </a:cxn>
                    <a:cxn ang="T11">
                      <a:pos x="T6" y="T7"/>
                    </a:cxn>
                  </a:cxnLst>
                  <a:rect l="T12" t="T13" r="T14" b="T15"/>
                  <a:pathLst>
                    <a:path w="776" h="600">
                      <a:moveTo>
                        <a:pt x="776" y="0"/>
                      </a:moveTo>
                      <a:cubicBezTo>
                        <a:pt x="678" y="28"/>
                        <a:pt x="580" y="57"/>
                        <a:pt x="488" y="136"/>
                      </a:cubicBezTo>
                      <a:cubicBezTo>
                        <a:pt x="396" y="215"/>
                        <a:pt x="305" y="395"/>
                        <a:pt x="224" y="472"/>
                      </a:cubicBezTo>
                      <a:cubicBezTo>
                        <a:pt x="143" y="549"/>
                        <a:pt x="71" y="574"/>
                        <a:pt x="0" y="600"/>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6" name="Freeform 17"/>
                <p:cNvSpPr>
                  <a:spLocks/>
                </p:cNvSpPr>
                <p:nvPr/>
              </p:nvSpPr>
              <p:spPr bwMode="auto">
                <a:xfrm flipH="1">
                  <a:off x="1256" y="2072"/>
                  <a:ext cx="776" cy="600"/>
                </a:xfrm>
                <a:custGeom>
                  <a:avLst/>
                  <a:gdLst>
                    <a:gd name="T0" fmla="*/ 2147469148 w 776"/>
                    <a:gd name="T1" fmla="*/ 0 h 600"/>
                    <a:gd name="T2" fmla="*/ 2147469148 w 776"/>
                    <a:gd name="T3" fmla="*/ 2147468950 h 600"/>
                    <a:gd name="T4" fmla="*/ 2147469148 w 776"/>
                    <a:gd name="T5" fmla="*/ 2147468950 h 600"/>
                    <a:gd name="T6" fmla="*/ 0 w 776"/>
                    <a:gd name="T7" fmla="*/ 2147468950 h 600"/>
                    <a:gd name="T8" fmla="*/ 0 60000 65536"/>
                    <a:gd name="T9" fmla="*/ 0 60000 65536"/>
                    <a:gd name="T10" fmla="*/ 0 60000 65536"/>
                    <a:gd name="T11" fmla="*/ 0 60000 65536"/>
                    <a:gd name="T12" fmla="*/ 0 w 776"/>
                    <a:gd name="T13" fmla="*/ 0 h 600"/>
                    <a:gd name="T14" fmla="*/ 776 w 776"/>
                    <a:gd name="T15" fmla="*/ 600 h 600"/>
                  </a:gdLst>
                  <a:ahLst/>
                  <a:cxnLst>
                    <a:cxn ang="T8">
                      <a:pos x="T0" y="T1"/>
                    </a:cxn>
                    <a:cxn ang="T9">
                      <a:pos x="T2" y="T3"/>
                    </a:cxn>
                    <a:cxn ang="T10">
                      <a:pos x="T4" y="T5"/>
                    </a:cxn>
                    <a:cxn ang="T11">
                      <a:pos x="T6" y="T7"/>
                    </a:cxn>
                  </a:cxnLst>
                  <a:rect l="T12" t="T13" r="T14" b="T15"/>
                  <a:pathLst>
                    <a:path w="776" h="600">
                      <a:moveTo>
                        <a:pt x="776" y="0"/>
                      </a:moveTo>
                      <a:cubicBezTo>
                        <a:pt x="678" y="28"/>
                        <a:pt x="580" y="57"/>
                        <a:pt x="488" y="136"/>
                      </a:cubicBezTo>
                      <a:cubicBezTo>
                        <a:pt x="396" y="215"/>
                        <a:pt x="305" y="395"/>
                        <a:pt x="224" y="472"/>
                      </a:cubicBezTo>
                      <a:cubicBezTo>
                        <a:pt x="143" y="549"/>
                        <a:pt x="71" y="574"/>
                        <a:pt x="0" y="600"/>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7" name="Text Box 20"/>
                <p:cNvSpPr txBox="1">
                  <a:spLocks noChangeArrowheads="1"/>
                </p:cNvSpPr>
                <p:nvPr/>
              </p:nvSpPr>
              <p:spPr bwMode="auto">
                <a:xfrm>
                  <a:off x="2208" y="2624"/>
                  <a:ext cx="2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i="1"/>
                    <a:t>k</a:t>
                  </a:r>
                </a:p>
              </p:txBody>
            </p:sp>
            <p:sp>
              <p:nvSpPr>
                <p:cNvPr id="31768" name="Text Box 22"/>
                <p:cNvSpPr txBox="1">
                  <a:spLocks noChangeArrowheads="1"/>
                </p:cNvSpPr>
                <p:nvPr/>
              </p:nvSpPr>
              <p:spPr bwMode="auto">
                <a:xfrm>
                  <a:off x="1232" y="2136"/>
                  <a:ext cx="3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b="1" i="1"/>
                    <a:t>E</a:t>
                  </a:r>
                  <a:r>
                    <a:rPr lang="en-US" altLang="en-US" sz="1800" b="1" i="1" baseline="-25000"/>
                    <a:t>v</a:t>
                  </a:r>
                </a:p>
              </p:txBody>
            </p:sp>
            <p:grpSp>
              <p:nvGrpSpPr>
                <p:cNvPr id="31769" name="Group 25"/>
                <p:cNvGrpSpPr>
                  <a:grpSpLocks/>
                </p:cNvGrpSpPr>
                <p:nvPr/>
              </p:nvGrpSpPr>
              <p:grpSpPr bwMode="auto">
                <a:xfrm flipV="1">
                  <a:off x="632" y="808"/>
                  <a:ext cx="1240" cy="752"/>
                  <a:chOff x="571500" y="3302000"/>
                  <a:chExt cx="2476102" cy="965200"/>
                </a:xfrm>
              </p:grpSpPr>
              <p:sp>
                <p:nvSpPr>
                  <p:cNvPr id="31778" name="Freeform 15"/>
                  <p:cNvSpPr>
                    <a:spLocks/>
                  </p:cNvSpPr>
                  <p:nvPr/>
                </p:nvSpPr>
                <p:spPr bwMode="auto">
                  <a:xfrm>
                    <a:off x="571500" y="3314700"/>
                    <a:ext cx="1231900" cy="952500"/>
                  </a:xfrm>
                  <a:custGeom>
                    <a:avLst/>
                    <a:gdLst>
                      <a:gd name="T0" fmla="*/ 2147483646 w 776"/>
                      <a:gd name="T1" fmla="*/ 0 h 600"/>
                      <a:gd name="T2" fmla="*/ 2147483646 w 776"/>
                      <a:gd name="T3" fmla="*/ 2147483646 h 600"/>
                      <a:gd name="T4" fmla="*/ 2147483646 w 776"/>
                      <a:gd name="T5" fmla="*/ 2147483646 h 600"/>
                      <a:gd name="T6" fmla="*/ 0 w 776"/>
                      <a:gd name="T7" fmla="*/ 2147483646 h 600"/>
                      <a:gd name="T8" fmla="*/ 0 60000 65536"/>
                      <a:gd name="T9" fmla="*/ 0 60000 65536"/>
                      <a:gd name="T10" fmla="*/ 0 60000 65536"/>
                      <a:gd name="T11" fmla="*/ 0 60000 65536"/>
                      <a:gd name="T12" fmla="*/ 0 w 776"/>
                      <a:gd name="T13" fmla="*/ 0 h 600"/>
                      <a:gd name="T14" fmla="*/ 776 w 776"/>
                      <a:gd name="T15" fmla="*/ 600 h 600"/>
                    </a:gdLst>
                    <a:ahLst/>
                    <a:cxnLst>
                      <a:cxn ang="T8">
                        <a:pos x="T0" y="T1"/>
                      </a:cxn>
                      <a:cxn ang="T9">
                        <a:pos x="T2" y="T3"/>
                      </a:cxn>
                      <a:cxn ang="T10">
                        <a:pos x="T4" y="T5"/>
                      </a:cxn>
                      <a:cxn ang="T11">
                        <a:pos x="T6" y="T7"/>
                      </a:cxn>
                    </a:cxnLst>
                    <a:rect l="T12" t="T13" r="T14" b="T15"/>
                    <a:pathLst>
                      <a:path w="776" h="600">
                        <a:moveTo>
                          <a:pt x="776" y="0"/>
                        </a:moveTo>
                        <a:cubicBezTo>
                          <a:pt x="678" y="28"/>
                          <a:pt x="580" y="57"/>
                          <a:pt x="488" y="136"/>
                        </a:cubicBezTo>
                        <a:cubicBezTo>
                          <a:pt x="396" y="215"/>
                          <a:pt x="305" y="395"/>
                          <a:pt x="224" y="472"/>
                        </a:cubicBezTo>
                        <a:cubicBezTo>
                          <a:pt x="143" y="549"/>
                          <a:pt x="71" y="574"/>
                          <a:pt x="0" y="600"/>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en-US"/>
                  </a:p>
                </p:txBody>
              </p:sp>
              <p:sp>
                <p:nvSpPr>
                  <p:cNvPr id="31779" name="Freeform 17"/>
                  <p:cNvSpPr>
                    <a:spLocks/>
                  </p:cNvSpPr>
                  <p:nvPr/>
                </p:nvSpPr>
                <p:spPr bwMode="auto">
                  <a:xfrm flipH="1">
                    <a:off x="1815701" y="3302000"/>
                    <a:ext cx="1231901" cy="952500"/>
                  </a:xfrm>
                  <a:custGeom>
                    <a:avLst/>
                    <a:gdLst>
                      <a:gd name="T0" fmla="*/ 2147483646 w 776"/>
                      <a:gd name="T1" fmla="*/ 0 h 600"/>
                      <a:gd name="T2" fmla="*/ 2147483646 w 776"/>
                      <a:gd name="T3" fmla="*/ 2147483646 h 600"/>
                      <a:gd name="T4" fmla="*/ 2147483646 w 776"/>
                      <a:gd name="T5" fmla="*/ 2147483646 h 600"/>
                      <a:gd name="T6" fmla="*/ 0 w 776"/>
                      <a:gd name="T7" fmla="*/ 2147483646 h 600"/>
                      <a:gd name="T8" fmla="*/ 0 60000 65536"/>
                      <a:gd name="T9" fmla="*/ 0 60000 65536"/>
                      <a:gd name="T10" fmla="*/ 0 60000 65536"/>
                      <a:gd name="T11" fmla="*/ 0 60000 65536"/>
                      <a:gd name="T12" fmla="*/ 0 w 776"/>
                      <a:gd name="T13" fmla="*/ 0 h 600"/>
                      <a:gd name="T14" fmla="*/ 776 w 776"/>
                      <a:gd name="T15" fmla="*/ 600 h 600"/>
                    </a:gdLst>
                    <a:ahLst/>
                    <a:cxnLst>
                      <a:cxn ang="T8">
                        <a:pos x="T0" y="T1"/>
                      </a:cxn>
                      <a:cxn ang="T9">
                        <a:pos x="T2" y="T3"/>
                      </a:cxn>
                      <a:cxn ang="T10">
                        <a:pos x="T4" y="T5"/>
                      </a:cxn>
                      <a:cxn ang="T11">
                        <a:pos x="T6" y="T7"/>
                      </a:cxn>
                    </a:cxnLst>
                    <a:rect l="T12" t="T13" r="T14" b="T15"/>
                    <a:pathLst>
                      <a:path w="776" h="600">
                        <a:moveTo>
                          <a:pt x="776" y="0"/>
                        </a:moveTo>
                        <a:cubicBezTo>
                          <a:pt x="678" y="28"/>
                          <a:pt x="580" y="57"/>
                          <a:pt x="488" y="136"/>
                        </a:cubicBezTo>
                        <a:cubicBezTo>
                          <a:pt x="396" y="215"/>
                          <a:pt x="305" y="395"/>
                          <a:pt x="224" y="472"/>
                        </a:cubicBezTo>
                        <a:cubicBezTo>
                          <a:pt x="143" y="549"/>
                          <a:pt x="71" y="574"/>
                          <a:pt x="0" y="600"/>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en-US"/>
                  </a:p>
                </p:txBody>
              </p:sp>
            </p:grpSp>
            <p:sp>
              <p:nvSpPr>
                <p:cNvPr id="31770" name="Text Box 22"/>
                <p:cNvSpPr txBox="1">
                  <a:spLocks noChangeArrowheads="1"/>
                </p:cNvSpPr>
                <p:nvPr/>
              </p:nvSpPr>
              <p:spPr bwMode="auto">
                <a:xfrm>
                  <a:off x="1240" y="1240"/>
                  <a:ext cx="3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b="1" i="1"/>
                    <a:t>E</a:t>
                  </a:r>
                  <a:r>
                    <a:rPr lang="en-US" altLang="en-US" sz="1800" b="1" i="1" baseline="-25000"/>
                    <a:t>c</a:t>
                  </a:r>
                </a:p>
              </p:txBody>
            </p:sp>
            <p:sp>
              <p:nvSpPr>
                <p:cNvPr id="31771" name="Text Box 22"/>
                <p:cNvSpPr txBox="1">
                  <a:spLocks noChangeArrowheads="1"/>
                </p:cNvSpPr>
                <p:nvPr/>
              </p:nvSpPr>
              <p:spPr bwMode="auto">
                <a:xfrm>
                  <a:off x="1304" y="776"/>
                  <a:ext cx="3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b="1" i="1"/>
                    <a:t>E</a:t>
                  </a:r>
                  <a:endParaRPr lang="en-US" altLang="en-US" sz="1800" b="1" i="1" baseline="-25000"/>
                </a:p>
              </p:txBody>
            </p:sp>
            <p:sp>
              <p:nvSpPr>
                <p:cNvPr id="31772" name="Line 55"/>
                <p:cNvSpPr>
                  <a:spLocks noChangeShapeType="1"/>
                </p:cNvSpPr>
                <p:nvPr/>
              </p:nvSpPr>
              <p:spPr bwMode="auto">
                <a:xfrm>
                  <a:off x="792" y="1664"/>
                  <a:ext cx="360" cy="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73" name="Text Box 56"/>
                <p:cNvSpPr txBox="1">
                  <a:spLocks noChangeArrowheads="1"/>
                </p:cNvSpPr>
                <p:nvPr/>
              </p:nvSpPr>
              <p:spPr bwMode="auto">
                <a:xfrm>
                  <a:off x="200" y="1552"/>
                  <a:ext cx="56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Photon</a:t>
                  </a:r>
                </a:p>
              </p:txBody>
            </p:sp>
            <p:sp>
              <p:nvSpPr>
                <p:cNvPr id="31774" name="Line 57"/>
                <p:cNvSpPr>
                  <a:spLocks noChangeShapeType="1"/>
                </p:cNvSpPr>
                <p:nvPr/>
              </p:nvSpPr>
              <p:spPr bwMode="auto">
                <a:xfrm flipH="1">
                  <a:off x="680" y="1560"/>
                  <a:ext cx="118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75" name="Line 58"/>
                <p:cNvSpPr>
                  <a:spLocks noChangeShapeType="1"/>
                </p:cNvSpPr>
                <p:nvPr/>
              </p:nvSpPr>
              <p:spPr bwMode="auto">
                <a:xfrm flipH="1">
                  <a:off x="656" y="2056"/>
                  <a:ext cx="118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76" name="Line 59"/>
                <p:cNvSpPr>
                  <a:spLocks noChangeShapeType="1"/>
                </p:cNvSpPr>
                <p:nvPr/>
              </p:nvSpPr>
              <p:spPr bwMode="auto">
                <a:xfrm>
                  <a:off x="1536" y="1560"/>
                  <a:ext cx="0" cy="52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77" name="Text Box 22"/>
                <p:cNvSpPr txBox="1">
                  <a:spLocks noChangeArrowheads="1"/>
                </p:cNvSpPr>
                <p:nvPr/>
              </p:nvSpPr>
              <p:spPr bwMode="auto">
                <a:xfrm>
                  <a:off x="1576" y="1664"/>
                  <a:ext cx="3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b="1" i="1"/>
                    <a:t>E</a:t>
                  </a:r>
                  <a:r>
                    <a:rPr lang="en-US" altLang="en-US" sz="1800" b="1" i="1" baseline="-25000"/>
                    <a:t>g</a:t>
                  </a:r>
                </a:p>
              </p:txBody>
            </p:sp>
          </p:grpSp>
        </p:grpSp>
        <p:sp>
          <p:nvSpPr>
            <p:cNvPr id="31761" name="Line 61"/>
            <p:cNvSpPr>
              <a:spLocks noChangeShapeType="1"/>
            </p:cNvSpPr>
            <p:nvPr/>
          </p:nvSpPr>
          <p:spPr bwMode="auto">
            <a:xfrm flipV="1">
              <a:off x="1328" y="1552"/>
              <a:ext cx="0" cy="4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1758" name="TextBox 1"/>
          <p:cNvSpPr txBox="1">
            <a:spLocks noChangeArrowheads="1"/>
          </p:cNvSpPr>
          <p:nvPr/>
        </p:nvSpPr>
        <p:spPr bwMode="auto">
          <a:xfrm>
            <a:off x="1098550" y="663575"/>
            <a:ext cx="2101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000" b="1"/>
              <a:t>Direct bandgap</a:t>
            </a:r>
          </a:p>
        </p:txBody>
      </p:sp>
      <p:sp>
        <p:nvSpPr>
          <p:cNvPr id="31759" name="TextBox 59"/>
          <p:cNvSpPr txBox="1">
            <a:spLocks noChangeArrowheads="1"/>
          </p:cNvSpPr>
          <p:nvPr/>
        </p:nvSpPr>
        <p:spPr bwMode="auto">
          <a:xfrm>
            <a:off x="5619750" y="665163"/>
            <a:ext cx="2679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000" b="1"/>
              <a:t>Indirect bandgap</a:t>
            </a:r>
          </a:p>
        </p:txBody>
      </p:sp>
    </p:spTree>
    <p:extLst>
      <p:ext uri="{BB962C8B-B14F-4D97-AF65-F5344CB8AC3E}">
        <p14:creationId xmlns:p14="http://schemas.microsoft.com/office/powerpoint/2010/main" val="790986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399" y="152400"/>
            <a:ext cx="7696202" cy="6563149"/>
          </a:xfrm>
        </p:spPr>
      </p:pic>
    </p:spTree>
    <p:extLst>
      <p:ext uri="{BB962C8B-B14F-4D97-AF65-F5344CB8AC3E}">
        <p14:creationId xmlns:p14="http://schemas.microsoft.com/office/powerpoint/2010/main" val="12868580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457200" y="381000"/>
            <a:ext cx="7772400" cy="1143000"/>
          </a:xfrm>
        </p:spPr>
        <p:txBody>
          <a:bodyPr>
            <a:normAutofit fontScale="90000"/>
          </a:bodyPr>
          <a:lstStyle/>
          <a:p>
            <a:pPr algn="ctr"/>
            <a:r>
              <a:rPr lang="en-US" sz="2800" b="1" dirty="0" smtClean="0">
                <a:solidFill>
                  <a:srgbClr val="FF0000"/>
                </a:solidFill>
              </a:rPr>
              <a:t>BASIC PROCESSING STEPS</a:t>
            </a:r>
            <a:br>
              <a:rPr lang="en-US" sz="2800" b="1" dirty="0" smtClean="0">
                <a:solidFill>
                  <a:srgbClr val="FF0000"/>
                </a:solidFill>
              </a:rPr>
            </a:br>
            <a:r>
              <a:rPr lang="en-US" sz="2800" b="1" dirty="0" smtClean="0">
                <a:solidFill>
                  <a:srgbClr val="FF0000"/>
                </a:solidFill>
              </a:rPr>
              <a:t>Design Then</a:t>
            </a:r>
            <a:r>
              <a:rPr lang="en-US" b="1" dirty="0" smtClean="0">
                <a:solidFill>
                  <a:srgbClr val="FF0000"/>
                </a:solidFill>
              </a:rPr>
              <a:t/>
            </a:r>
            <a:br>
              <a:rPr lang="en-US" b="1" dirty="0" smtClean="0">
                <a:solidFill>
                  <a:srgbClr val="FF0000"/>
                </a:solidFill>
              </a:rPr>
            </a:br>
            <a:r>
              <a:rPr lang="en-US" sz="2800" b="1" dirty="0" smtClean="0">
                <a:solidFill>
                  <a:srgbClr val="FF0000"/>
                </a:solidFill>
              </a:rPr>
              <a:t>Repeated Application Of:</a:t>
            </a:r>
            <a:br>
              <a:rPr lang="en-US" sz="2800" b="1" dirty="0" smtClean="0">
                <a:solidFill>
                  <a:srgbClr val="FF0000"/>
                </a:solidFill>
              </a:rPr>
            </a:br>
            <a:endParaRPr lang="en-US" dirty="0" smtClean="0">
              <a:solidFill>
                <a:srgbClr val="FF0000"/>
              </a:solidFill>
            </a:endParaRPr>
          </a:p>
        </p:txBody>
      </p:sp>
      <p:sp>
        <p:nvSpPr>
          <p:cNvPr id="23555" name="Rectangle 3"/>
          <p:cNvSpPr>
            <a:spLocks noGrp="1" noChangeArrowheads="1"/>
          </p:cNvSpPr>
          <p:nvPr>
            <p:ph type="subTitle" idx="1"/>
          </p:nvPr>
        </p:nvSpPr>
        <p:spPr>
          <a:xfrm>
            <a:off x="990600" y="1600200"/>
            <a:ext cx="6400800" cy="4343400"/>
          </a:xfrm>
        </p:spPr>
        <p:txBody>
          <a:bodyPr>
            <a:normAutofit fontScale="92500"/>
          </a:bodyPr>
          <a:lstStyle/>
          <a:p>
            <a:r>
              <a:rPr lang="en-US" sz="2400" b="1" dirty="0" smtClean="0">
                <a:solidFill>
                  <a:srgbClr val="FF0000"/>
                </a:solidFill>
              </a:rPr>
              <a:t>Oxidation and/or</a:t>
            </a:r>
            <a:r>
              <a:rPr lang="en-US" sz="2400" b="1" dirty="0">
                <a:solidFill>
                  <a:srgbClr val="FF0000"/>
                </a:solidFill>
              </a:rPr>
              <a:t> </a:t>
            </a:r>
            <a:r>
              <a:rPr lang="en-US" sz="2400" b="1" dirty="0" err="1" smtClean="0">
                <a:solidFill>
                  <a:srgbClr val="FF0000"/>
                </a:solidFill>
              </a:rPr>
              <a:t>Nitridation</a:t>
            </a:r>
            <a:endParaRPr lang="en-US" sz="2400" b="1" dirty="0" smtClean="0">
              <a:solidFill>
                <a:srgbClr val="FF0000"/>
              </a:solidFill>
            </a:endParaRPr>
          </a:p>
          <a:p>
            <a:r>
              <a:rPr lang="en-US" sz="2400" b="1" dirty="0" smtClean="0">
                <a:solidFill>
                  <a:srgbClr val="FF0000"/>
                </a:solidFill>
              </a:rPr>
              <a:t>Photolithography</a:t>
            </a:r>
          </a:p>
          <a:p>
            <a:r>
              <a:rPr lang="en-US" sz="2400" b="1" dirty="0" smtClean="0">
                <a:solidFill>
                  <a:srgbClr val="FF0000"/>
                </a:solidFill>
              </a:rPr>
              <a:t>Wet Etching (Chemical)</a:t>
            </a:r>
          </a:p>
          <a:p>
            <a:r>
              <a:rPr lang="en-US" sz="2400" b="1" dirty="0" smtClean="0">
                <a:solidFill>
                  <a:srgbClr val="FF0000"/>
                </a:solidFill>
              </a:rPr>
              <a:t>Dry Etching (Plasma)</a:t>
            </a:r>
          </a:p>
          <a:p>
            <a:r>
              <a:rPr lang="en-US" sz="2400" b="1" dirty="0" smtClean="0">
                <a:solidFill>
                  <a:srgbClr val="FF0000"/>
                </a:solidFill>
              </a:rPr>
              <a:t>Ion Implantation and/or Diffusion</a:t>
            </a:r>
          </a:p>
          <a:p>
            <a:r>
              <a:rPr lang="en-US" sz="2400" b="1" dirty="0" smtClean="0">
                <a:solidFill>
                  <a:srgbClr val="FF0000"/>
                </a:solidFill>
              </a:rPr>
              <a:t>Evaporation</a:t>
            </a:r>
          </a:p>
          <a:p>
            <a:r>
              <a:rPr lang="en-US" sz="2400" b="1" dirty="0" smtClean="0">
                <a:solidFill>
                  <a:srgbClr val="FF0000"/>
                </a:solidFill>
              </a:rPr>
              <a:t>Sputtering</a:t>
            </a:r>
          </a:p>
          <a:p>
            <a:r>
              <a:rPr lang="en-US" sz="2400" b="1" dirty="0" smtClean="0">
                <a:solidFill>
                  <a:srgbClr val="FF0000"/>
                </a:solidFill>
              </a:rPr>
              <a:t>Plasma Assisted Deposition</a:t>
            </a:r>
          </a:p>
          <a:p>
            <a:r>
              <a:rPr lang="en-US" sz="2400" b="1" dirty="0" err="1" smtClean="0">
                <a:solidFill>
                  <a:srgbClr val="FF0000"/>
                </a:solidFill>
              </a:rPr>
              <a:t>Epitaxy</a:t>
            </a:r>
            <a:endParaRPr lang="en-US" sz="2400" b="1" dirty="0" smtClean="0">
              <a:solidFill>
                <a:srgbClr val="FF0000"/>
              </a:solidFill>
            </a:endParaRPr>
          </a:p>
          <a:p>
            <a:r>
              <a:rPr lang="en-US" sz="2400" b="1" dirty="0" smtClean="0">
                <a:solidFill>
                  <a:srgbClr val="FF0000"/>
                </a:solidFill>
              </a:rPr>
              <a:t>Many Processing Steps are at temperatures to 1200°C</a:t>
            </a:r>
          </a:p>
          <a:p>
            <a:endParaRPr lang="en-US" sz="2400" b="1" dirty="0" smtClean="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1898650" y="80963"/>
          <a:ext cx="5345113" cy="6697662"/>
        </p:xfrm>
        <a:graphic>
          <a:graphicData uri="http://schemas.openxmlformats.org/presentationml/2006/ole">
            <mc:AlternateContent xmlns:mc="http://schemas.openxmlformats.org/markup-compatibility/2006">
              <mc:Choice xmlns:v="urn:schemas-microsoft-com:vml" Requires="v">
                <p:oleObj spid="_x0000_s6182" name="Photo Editor Photo" r:id="rId4" imgW="5342857" imgH="6695238" progId="">
                  <p:embed/>
                </p:oleObj>
              </mc:Choice>
              <mc:Fallback>
                <p:oleObj name="Photo Editor Photo" r:id="rId4" imgW="5342857" imgH="669523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8650" y="80963"/>
                        <a:ext cx="5345113" cy="669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267" name="Rectangle 3"/>
          <p:cNvSpPr>
            <a:spLocks noGrp="1" noChangeArrowheads="1"/>
          </p:cNvSpPr>
          <p:nvPr>
            <p:ph type="subTitle" idx="1"/>
          </p:nvPr>
        </p:nvSpPr>
        <p:spPr>
          <a:noFill/>
        </p:spPr>
        <p:txBody>
          <a:bodyPr lIns="92075" tIns="46038" rIns="92075" bIns="46038"/>
          <a:lstStyle/>
          <a:p>
            <a:r>
              <a:rPr lang="en-US" altLang="en-US" smtClean="0"/>
              <a:t>Stanley G. Burns</a:t>
            </a:r>
          </a:p>
          <a:p>
            <a:r>
              <a:rPr lang="en-US" altLang="en-US" smtClean="0"/>
              <a:t>UMD-ECE</a:t>
            </a:r>
          </a:p>
        </p:txBody>
      </p:sp>
      <p:graphicFrame>
        <p:nvGraphicFramePr>
          <p:cNvPr id="2050" name="Object 8"/>
          <p:cNvGraphicFramePr>
            <a:graphicFrameLocks noChangeAspect="1"/>
          </p:cNvGraphicFramePr>
          <p:nvPr/>
        </p:nvGraphicFramePr>
        <p:xfrm>
          <a:off x="2362200" y="609600"/>
          <a:ext cx="5649913" cy="5573713"/>
        </p:xfrm>
        <a:graphic>
          <a:graphicData uri="http://schemas.openxmlformats.org/presentationml/2006/ole">
            <mc:AlternateContent xmlns:mc="http://schemas.openxmlformats.org/markup-compatibility/2006">
              <mc:Choice xmlns:v="urn:schemas-microsoft-com:vml" Requires="v">
                <p:oleObj spid="_x0000_s10275" name="Photo Editor Photo" r:id="rId4" imgW="5649114" imgH="5571429" progId="MSPhotoEd.3">
                  <p:embed/>
                </p:oleObj>
              </mc:Choice>
              <mc:Fallback>
                <p:oleObj name="Photo Editor Photo" r:id="rId4" imgW="5649114" imgH="557142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609600"/>
                        <a:ext cx="5649913" cy="557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1714295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wipe(left)">
                                      <p:cBhvr>
                                        <p:cTn id="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3074" name="Object 4"/>
          <p:cNvGraphicFramePr>
            <a:graphicFrameLocks noChangeAspect="1"/>
          </p:cNvGraphicFramePr>
          <p:nvPr/>
        </p:nvGraphicFramePr>
        <p:xfrm>
          <a:off x="1708150" y="647700"/>
          <a:ext cx="5726113" cy="5564188"/>
        </p:xfrm>
        <a:graphic>
          <a:graphicData uri="http://schemas.openxmlformats.org/presentationml/2006/ole">
            <mc:AlternateContent xmlns:mc="http://schemas.openxmlformats.org/markup-compatibility/2006">
              <mc:Choice xmlns:v="urn:schemas-microsoft-com:vml" Requires="v">
                <p:oleObj spid="_x0000_s11299" name="Photo Editor Photo" r:id="rId4" imgW="5723810" imgH="5563377" progId="MSPhotoEd.3">
                  <p:embed/>
                </p:oleObj>
              </mc:Choice>
              <mc:Fallback>
                <p:oleObj name="Photo Editor Photo" r:id="rId4" imgW="5723810" imgH="556337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8150" y="647700"/>
                        <a:ext cx="5726113" cy="556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67928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185988" y="1219200"/>
          <a:ext cx="4773612" cy="4419600"/>
        </p:xfrm>
        <a:graphic>
          <a:graphicData uri="http://schemas.openxmlformats.org/presentationml/2006/ole">
            <mc:AlternateContent xmlns:mc="http://schemas.openxmlformats.org/markup-compatibility/2006">
              <mc:Choice xmlns:v="urn:schemas-microsoft-com:vml" Requires="v">
                <p:oleObj spid="_x0000_s12356" name="Scanned Photo" r:id="rId4" imgW="4772691" imgH="4420217" progId="MSPhotoEdScan.3">
                  <p:embed/>
                </p:oleObj>
              </mc:Choice>
              <mc:Fallback>
                <p:oleObj name="Scanned Photo" r:id="rId4" imgW="4772691" imgH="4420217" progId="MSPhotoEdSca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988" y="1219200"/>
                        <a:ext cx="4773612"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99" name="Object 3"/>
          <p:cNvGraphicFramePr>
            <a:graphicFrameLocks noChangeAspect="1"/>
          </p:cNvGraphicFramePr>
          <p:nvPr/>
        </p:nvGraphicFramePr>
        <p:xfrm>
          <a:off x="1676400" y="609600"/>
          <a:ext cx="5740400" cy="5314950"/>
        </p:xfrm>
        <a:graphic>
          <a:graphicData uri="http://schemas.openxmlformats.org/presentationml/2006/ole">
            <mc:AlternateContent xmlns:mc="http://schemas.openxmlformats.org/markup-compatibility/2006">
              <mc:Choice xmlns:v="urn:schemas-microsoft-com:vml" Requires="v">
                <p:oleObj spid="_x0000_s12357" name="Photo Editor Photo" r:id="rId6" imgW="4772691" imgH="4420217" progId="MSPhotoEd.3">
                  <p:embed/>
                </p:oleObj>
              </mc:Choice>
              <mc:Fallback>
                <p:oleObj name="Photo Editor Photo" r:id="rId6" imgW="4772691" imgH="4420217"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609600"/>
                        <a:ext cx="57404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967008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5122" name="Object 3"/>
          <p:cNvGraphicFramePr>
            <a:graphicFrameLocks noChangeAspect="1"/>
          </p:cNvGraphicFramePr>
          <p:nvPr/>
        </p:nvGraphicFramePr>
        <p:xfrm>
          <a:off x="2133600" y="0"/>
          <a:ext cx="5019675" cy="6858000"/>
        </p:xfrm>
        <a:graphic>
          <a:graphicData uri="http://schemas.openxmlformats.org/presentationml/2006/ole">
            <mc:AlternateContent xmlns:mc="http://schemas.openxmlformats.org/markup-compatibility/2006">
              <mc:Choice xmlns:v="urn:schemas-microsoft-com:vml" Requires="v">
                <p:oleObj spid="_x0000_s13347" name="Photo Editor Photo" r:id="rId4" imgW="5076190" imgH="6935168" progId="MSPhotoEd.3">
                  <p:embed/>
                </p:oleObj>
              </mc:Choice>
              <mc:Fallback>
                <p:oleObj name="Photo Editor Photo" r:id="rId4" imgW="5076190" imgH="693516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0"/>
                        <a:ext cx="50196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15396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2530" name="Picture 5" descr="road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
            <a:ext cx="7772400" cy="67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4"/>
          <p:cNvSpPr txBox="1">
            <a:spLocks noChangeArrowheads="1"/>
          </p:cNvSpPr>
          <p:nvPr/>
        </p:nvSpPr>
        <p:spPr bwMode="auto">
          <a:xfrm>
            <a:off x="5001701" y="85269"/>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dirty="0" smtClean="0">
                <a:solidFill>
                  <a:srgbClr val="3802BE"/>
                </a:solidFill>
              </a:rPr>
              <a:t>&lt;$30</a:t>
            </a:r>
            <a:endParaRPr lang="en-US" altLang="en-US" dirty="0">
              <a:solidFill>
                <a:srgbClr val="3802BE"/>
              </a:solidFill>
            </a:endParaRPr>
          </a:p>
        </p:txBody>
      </p:sp>
      <p:cxnSp>
        <p:nvCxnSpPr>
          <p:cNvPr id="22532" name="Straight Arrow Connector 7"/>
          <p:cNvCxnSpPr>
            <a:cxnSpLocks noChangeShapeType="1"/>
          </p:cNvCxnSpPr>
          <p:nvPr/>
        </p:nvCxnSpPr>
        <p:spPr bwMode="auto">
          <a:xfrm>
            <a:off x="5980841" y="135556"/>
            <a:ext cx="914400" cy="5334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2533" name="Straight Connector 9"/>
          <p:cNvCxnSpPr>
            <a:cxnSpLocks noChangeShapeType="1"/>
          </p:cNvCxnSpPr>
          <p:nvPr/>
        </p:nvCxnSpPr>
        <p:spPr bwMode="auto">
          <a:xfrm flipV="1">
            <a:off x="5562600" y="1066800"/>
            <a:ext cx="990600" cy="12192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3" name="Straight Connector 2"/>
          <p:cNvCxnSpPr/>
          <p:nvPr/>
        </p:nvCxnSpPr>
        <p:spPr>
          <a:xfrm flipV="1">
            <a:off x="6553200" y="609600"/>
            <a:ext cx="381000" cy="4572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896959" y="488261"/>
            <a:ext cx="762000" cy="307777"/>
          </a:xfrm>
          <a:prstGeom prst="rect">
            <a:avLst/>
          </a:prstGeom>
          <a:noFill/>
        </p:spPr>
        <p:txBody>
          <a:bodyPr wrap="square" rtlCol="0">
            <a:spAutoFit/>
          </a:bodyPr>
          <a:lstStyle/>
          <a:p>
            <a:r>
              <a:rPr lang="en-US" sz="1400" b="1" dirty="0" smtClean="0"/>
              <a:t>256 GB</a:t>
            </a:r>
            <a:endParaRPr lang="en-US" sz="1400" b="1" dirty="0"/>
          </a:p>
        </p:txBody>
      </p:sp>
      <p:sp>
        <p:nvSpPr>
          <p:cNvPr id="5" name="TextBox 4"/>
          <p:cNvSpPr txBox="1"/>
          <p:nvPr/>
        </p:nvSpPr>
        <p:spPr>
          <a:xfrm>
            <a:off x="6616990" y="934324"/>
            <a:ext cx="1536410" cy="830997"/>
          </a:xfrm>
          <a:prstGeom prst="rect">
            <a:avLst/>
          </a:prstGeom>
          <a:solidFill>
            <a:schemeClr val="bg1">
              <a:lumMod val="95000"/>
            </a:schemeClr>
          </a:solidFill>
        </p:spPr>
        <p:txBody>
          <a:bodyPr wrap="square" rtlCol="0">
            <a:spAutoFit/>
          </a:bodyPr>
          <a:lstStyle/>
          <a:p>
            <a:r>
              <a:rPr lang="en-US" sz="1600" dirty="0" smtClean="0"/>
              <a:t>14 nm Micron Memory, 7 nm Apple iPhone 12</a:t>
            </a:r>
            <a:endParaRPr lang="en-US" sz="1600" dirty="0"/>
          </a:p>
        </p:txBody>
      </p:sp>
      <p:cxnSp>
        <p:nvCxnSpPr>
          <p:cNvPr id="6" name="Straight Connector 5"/>
          <p:cNvCxnSpPr/>
          <p:nvPr/>
        </p:nvCxnSpPr>
        <p:spPr>
          <a:xfrm flipV="1">
            <a:off x="6934200" y="316251"/>
            <a:ext cx="228600" cy="293348"/>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94420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2400"/>
            <a:ext cx="7772400" cy="355701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876700"/>
            <a:ext cx="7025612" cy="2633828"/>
          </a:xfrm>
          <a:prstGeom prst="rect">
            <a:avLst/>
          </a:prstGeom>
        </p:spPr>
      </p:pic>
    </p:spTree>
    <p:extLst>
      <p:ext uri="{BB962C8B-B14F-4D97-AF65-F5344CB8AC3E}">
        <p14:creationId xmlns:p14="http://schemas.microsoft.com/office/powerpoint/2010/main" val="2782573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143000"/>
            <a:ext cx="5522976" cy="3781044"/>
          </a:xfrm>
          <a:prstGeom prst="rect">
            <a:avLst/>
          </a:prstGeom>
        </p:spPr>
      </p:pic>
      <p:sp>
        <p:nvSpPr>
          <p:cNvPr id="3" name="Rectangle 2"/>
          <p:cNvSpPr/>
          <p:nvPr/>
        </p:nvSpPr>
        <p:spPr>
          <a:xfrm>
            <a:off x="1752600" y="1219200"/>
            <a:ext cx="5181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4073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TotalTime>
  <Words>582</Words>
  <Application>Microsoft Office PowerPoint</Application>
  <PresentationFormat>On-screen Show (4:3)</PresentationFormat>
  <Paragraphs>114</Paragraphs>
  <Slides>28</Slides>
  <Notes>12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3</vt:i4>
      </vt:variant>
      <vt:variant>
        <vt:lpstr>Slide Titles</vt:lpstr>
      </vt:variant>
      <vt:variant>
        <vt:i4>28</vt:i4>
      </vt:variant>
    </vt:vector>
  </HeadingPairs>
  <TitlesOfParts>
    <vt:vector size="35" baseType="lpstr">
      <vt:lpstr>Arial</vt:lpstr>
      <vt:lpstr>Arial</vt:lpstr>
      <vt:lpstr>Calibri</vt:lpstr>
      <vt:lpstr>Office Theme</vt:lpstr>
      <vt:lpstr>Equation</vt:lpstr>
      <vt:lpstr>Photo Editor Photo</vt:lpstr>
      <vt:lpstr>Scanned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PROCESSING STEPS Design Then Repeated Application Of: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sburns</dc:creator>
  <cp:lastModifiedBy>Dr. Burns</cp:lastModifiedBy>
  <cp:revision>48</cp:revision>
  <dcterms:created xsi:type="dcterms:W3CDTF">2013-02-11T14:40:25Z</dcterms:created>
  <dcterms:modified xsi:type="dcterms:W3CDTF">2021-09-07T16:06:50Z</dcterms:modified>
</cp:coreProperties>
</file>