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14"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1" name="Google Shape;21;p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1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1"/>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1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1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2"/>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2"/>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8" name="Google Shape;98;p1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4"/>
        <p:cNvGrpSpPr/>
        <p:nvPr/>
      </p:nvGrpSpPr>
      <p:grpSpPr>
        <a:xfrm>
          <a:off x="0" y="0"/>
          <a:ext cx="0" cy="0"/>
          <a:chOff x="0" y="0"/>
          <a:chExt cx="0" cy="0"/>
        </a:xfrm>
      </p:grpSpPr>
      <p:sp>
        <p:nvSpPr>
          <p:cNvPr id="25" name="Google Shape;25;p3"/>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9" name="Google Shape;29;p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2" name="Google Shape;32;p3"/>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3"/>
        <p:cNvGrpSpPr/>
        <p:nvPr/>
      </p:nvGrpSpPr>
      <p:grpSpPr>
        <a:xfrm>
          <a:off x="0" y="0"/>
          <a:ext cx="0" cy="0"/>
          <a:chOff x="0" y="0"/>
          <a:chExt cx="0" cy="0"/>
        </a:xfrm>
      </p:grpSpPr>
      <p:sp>
        <p:nvSpPr>
          <p:cNvPr id="34" name="Google Shape;34;p4"/>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7" name="Google Shape;47;p6"/>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8" name="Google Shape;48;p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4" name="Google Shape;54;p7"/>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5" name="Google Shape;55;p7"/>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6" name="Google Shape;56;p7"/>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7" name="Google Shape;57;p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60"/>
        <p:cNvGrpSpPr/>
        <p:nvPr/>
      </p:nvGrpSpPr>
      <p:grpSpPr>
        <a:xfrm>
          <a:off x="0" y="0"/>
          <a:ext cx="0" cy="0"/>
          <a:chOff x="0" y="0"/>
          <a:chExt cx="0" cy="0"/>
        </a:xfrm>
      </p:grpSpPr>
      <p:sp>
        <p:nvSpPr>
          <p:cNvPr id="61" name="Google Shape;61;p8"/>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8"/>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65" name="Google Shape;65;p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8" name="Google Shape;68;p8"/>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9"/>
        <p:cNvGrpSpPr/>
        <p:nvPr/>
      </p:nvGrpSpPr>
      <p:grpSpPr>
        <a:xfrm>
          <a:off x="0" y="0"/>
          <a:ext cx="0" cy="0"/>
          <a:chOff x="0" y="0"/>
          <a:chExt cx="0" cy="0"/>
        </a:xfrm>
      </p:grpSpPr>
      <p:sp>
        <p:nvSpPr>
          <p:cNvPr id="70" name="Google Shape;70;p9"/>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9"/>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9"/>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9"/>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5" name="Google Shape;75;p9"/>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Calibri"/>
                <a:ea typeface="Calibri"/>
                <a:cs typeface="Calibri"/>
                <a:sym typeface="Calibri"/>
              </a:defRPr>
            </a:lvl1pPr>
            <a:lvl2pPr marL="0" lvl="1" indent="0" algn="r">
              <a:spcBef>
                <a:spcPts val="0"/>
              </a:spcBef>
              <a:buNone/>
              <a:defRPr sz="1050">
                <a:solidFill>
                  <a:schemeClr val="dk2"/>
                </a:solidFill>
                <a:latin typeface="Calibri"/>
                <a:ea typeface="Calibri"/>
                <a:cs typeface="Calibri"/>
                <a:sym typeface="Calibri"/>
              </a:defRPr>
            </a:lvl2pPr>
            <a:lvl3pPr marL="0" lvl="2" indent="0" algn="r">
              <a:spcBef>
                <a:spcPts val="0"/>
              </a:spcBef>
              <a:buNone/>
              <a:defRPr sz="1050">
                <a:solidFill>
                  <a:schemeClr val="dk2"/>
                </a:solidFill>
                <a:latin typeface="Calibri"/>
                <a:ea typeface="Calibri"/>
                <a:cs typeface="Calibri"/>
                <a:sym typeface="Calibri"/>
              </a:defRPr>
            </a:lvl3pPr>
            <a:lvl4pPr marL="0" lvl="3" indent="0" algn="r">
              <a:spcBef>
                <a:spcPts val="0"/>
              </a:spcBef>
              <a:buNone/>
              <a:defRPr sz="1050">
                <a:solidFill>
                  <a:schemeClr val="dk2"/>
                </a:solidFill>
                <a:latin typeface="Calibri"/>
                <a:ea typeface="Calibri"/>
                <a:cs typeface="Calibri"/>
                <a:sym typeface="Calibri"/>
              </a:defRPr>
            </a:lvl4pPr>
            <a:lvl5pPr marL="0" lvl="4" indent="0" algn="r">
              <a:spcBef>
                <a:spcPts val="0"/>
              </a:spcBef>
              <a:buNone/>
              <a:defRPr sz="1050">
                <a:solidFill>
                  <a:schemeClr val="dk2"/>
                </a:solidFill>
                <a:latin typeface="Calibri"/>
                <a:ea typeface="Calibri"/>
                <a:cs typeface="Calibri"/>
                <a:sym typeface="Calibri"/>
              </a:defRPr>
            </a:lvl5pPr>
            <a:lvl6pPr marL="0" lvl="5" indent="0" algn="r">
              <a:spcBef>
                <a:spcPts val="0"/>
              </a:spcBef>
              <a:buNone/>
              <a:defRPr sz="1050">
                <a:solidFill>
                  <a:schemeClr val="dk2"/>
                </a:solidFill>
                <a:latin typeface="Calibri"/>
                <a:ea typeface="Calibri"/>
                <a:cs typeface="Calibri"/>
                <a:sym typeface="Calibri"/>
              </a:defRPr>
            </a:lvl6pPr>
            <a:lvl7pPr marL="0" lvl="6" indent="0" algn="r">
              <a:spcBef>
                <a:spcPts val="0"/>
              </a:spcBef>
              <a:buNone/>
              <a:defRPr sz="1050">
                <a:solidFill>
                  <a:schemeClr val="dk2"/>
                </a:solidFill>
                <a:latin typeface="Calibri"/>
                <a:ea typeface="Calibri"/>
                <a:cs typeface="Calibri"/>
                <a:sym typeface="Calibri"/>
              </a:defRPr>
            </a:lvl7pPr>
            <a:lvl8pPr marL="0" lvl="7" indent="0" algn="r">
              <a:spcBef>
                <a:spcPts val="0"/>
              </a:spcBef>
              <a:buNone/>
              <a:defRPr sz="1050">
                <a:solidFill>
                  <a:schemeClr val="dk2"/>
                </a:solidFill>
                <a:latin typeface="Calibri"/>
                <a:ea typeface="Calibri"/>
                <a:cs typeface="Calibri"/>
                <a:sym typeface="Calibri"/>
              </a:defRPr>
            </a:lvl8pPr>
            <a:lvl9pPr marL="0" lvl="8" indent="0" algn="r">
              <a:spcBef>
                <a:spcPts val="0"/>
              </a:spcBef>
              <a:buNone/>
              <a:defRPr sz="105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8"/>
        <p:cNvGrpSpPr/>
        <p:nvPr/>
      </p:nvGrpSpPr>
      <p:grpSpPr>
        <a:xfrm>
          <a:off x="0" y="0"/>
          <a:ext cx="0" cy="0"/>
          <a:chOff x="0" y="0"/>
          <a:chExt cx="0" cy="0"/>
        </a:xfrm>
      </p:grpSpPr>
      <p:sp>
        <p:nvSpPr>
          <p:cNvPr id="79" name="Google Shape;79;p10"/>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2" name="Google Shape;82;p10"/>
          <p:cNvPicPr preferRelativeResize="0">
            <a:picLocks noGrp="1"/>
          </p:cNvPicPr>
          <p:nvPr>
            <p:ph type="pic" idx="2"/>
          </p:nvPr>
        </p:nvPicPr>
        <p:blipFill/>
        <p:spPr>
          <a:xfrm>
            <a:off x="15" y="0"/>
            <a:ext cx="12191985" cy="4915076"/>
          </a:xfrm>
          <a:prstGeom prst="rect">
            <a:avLst/>
          </a:prstGeom>
          <a:blipFill rotWithShape="1">
            <a:blip r:embed="rId2">
              <a:alphaModFix/>
            </a:blip>
            <a:stretch>
              <a:fillRect/>
            </a:stretch>
          </a:blipFill>
          <a:ln>
            <a:noFill/>
          </a:ln>
        </p:spPr>
      </p:pic>
      <p:sp>
        <p:nvSpPr>
          <p:cNvPr id="83" name="Google Shape;83;p10"/>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4" name="Google Shape;84;p1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0" y="6334316"/>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1"/>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news.samsung.com/global/samsung-announces-availability-of-its-silicon-proven-3d-ic-technology-for-high-performance-application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youtube.com/watch?v=UHUSGmkOtxw"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www.youtube.com/watch?v=8HKF1hrJdnM" TargetMode="Externa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d3i71xaburhd42.cloudfront.net/5a8151c83deb0644b2befcc0e8db6280dc982e69/250px/1-Figure1-1.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www.monolithic3d.com/blog/low-temperature-wafer-direct-bondi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ars.els-cdn.com/content/image/1-s2.0-S0924424717301292-gr1.jpg" TargetMode="Externa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hyperlink" Target="https://image.slidesharecdn.com/2db81fe2-f679-474f-b828-fc1b6c70ae62-150522133438-lva1-app6892/95/fpga-3d-5-638.jpg?cb=1432301787" TargetMode="External"/><Relationship Id="rId5" Type="http://schemas.openxmlformats.org/officeDocument/2006/relationships/hyperlink" Target="https://www.sciencedirect.com/science/article/abs/pii/S0167931711005740" TargetMode="Externa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s://www.sciencedirect.com/science/article/abs/pii/S0167931711005740?casa_token=Lj-oomcnF24AAAAA:JRatfibUaL7ES36htPHSr_H-7C--QigRp6tYHMdJPNDBmtYnFAlEy9zd_DZiCtk1b4SaNBv9T-c"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hyperlink" Target="https://www.researchgate.net/publication/266657350_Power-Performance_Study_of_Block-Level_Monolithic_3D-ICs_Considering_Inter-Tier_Performance_Variation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d3i71xaburhd42.cloudfront.net/7b8564c97aa1fd176a8a20433ce1917113d41c00/2-Figure2-1.pn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hyperlink" Target="https://www.azom.com/article.aspx?ArticleID=20844"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semiengineering.com/making-chips-at-3nm-and-beyond/"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s://www.digitaltrends.com/computing/tsmc-3nm-2022-apple-macbook/"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hyperlink" Target="https://asmedigitalcollection.asme.org/electronicpackaging/article/144/2/020801/1115637/Advancement-of-Chip-Stacking-Architectures-and" TargetMode="External"/><Relationship Id="rId3" Type="http://schemas.openxmlformats.org/officeDocument/2006/relationships/hyperlink" Target="https://en.wikipedia.org/wiki/Three-dimensional_integrated_circuit" TargetMode="External"/><Relationship Id="rId7" Type="http://schemas.openxmlformats.org/officeDocument/2006/relationships/hyperlink" Target="https://slideplayer.com/slide/6149020/"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www.youtube.com/watch?v=8HKF1hrJdnM" TargetMode="External"/><Relationship Id="rId5" Type="http://schemas.openxmlformats.org/officeDocument/2006/relationships/hyperlink" Target="https://www.sciencedirect.com/science/article/abs/pii/S0167931711005740?via%3Dihub" TargetMode="External"/><Relationship Id="rId4" Type="http://schemas.openxmlformats.org/officeDocument/2006/relationships/hyperlink" Target="https://www.researchgate.net/publication/224102943_Three-dimensional_integrated_circuits" TargetMode="External"/><Relationship Id="rId9" Type="http://schemas.openxmlformats.org/officeDocument/2006/relationships/hyperlink" Target="https://www.azom.com/article.aspx?ArticleID=20844"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datacenterknowledge.com/sites/datacenterknowledge.com/files/fulton%20moores%20law%20chart%202.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intechopen.com/media/chapter/39179/media/image3.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p13"/>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13"/>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txBox="1">
            <a:spLocks noGrp="1"/>
          </p:cNvSpPr>
          <p:nvPr>
            <p:ph type="title"/>
          </p:nvPr>
        </p:nvSpPr>
        <p:spPr>
          <a:xfrm>
            <a:off x="492370" y="605896"/>
            <a:ext cx="3084844" cy="564620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3600"/>
              <a:buFont typeface="Calibri"/>
              <a:buNone/>
            </a:pPr>
            <a:r>
              <a:rPr lang="en-US" sz="3600" b="1">
                <a:solidFill>
                  <a:srgbClr val="FFFFFF"/>
                </a:solidFill>
              </a:rPr>
              <a:t>3D-IC DEVICES AND FABRICATION</a:t>
            </a:r>
            <a:br>
              <a:rPr lang="en-US" sz="3600" b="1">
                <a:solidFill>
                  <a:srgbClr val="FFFFFF"/>
                </a:solidFill>
              </a:rPr>
            </a:br>
            <a:endParaRPr sz="3600" b="1">
              <a:solidFill>
                <a:srgbClr val="FFFFFF"/>
              </a:solidFill>
            </a:endParaRPr>
          </a:p>
        </p:txBody>
      </p:sp>
      <p:sp>
        <p:nvSpPr>
          <p:cNvPr id="108" name="Google Shape;108;p13"/>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txBox="1">
            <a:spLocks noGrp="1"/>
          </p:cNvSpPr>
          <p:nvPr>
            <p:ph type="body" idx="1"/>
          </p:nvPr>
        </p:nvSpPr>
        <p:spPr>
          <a:xfrm>
            <a:off x="4742016" y="605896"/>
            <a:ext cx="6413663" cy="5646208"/>
          </a:xfrm>
          <a:prstGeom prst="rect">
            <a:avLst/>
          </a:prstGeom>
          <a:noFill/>
          <a:ln>
            <a:noFill/>
          </a:ln>
        </p:spPr>
        <p:txBody>
          <a:bodyPr spcFirstLastPara="1" wrap="square" lIns="0" tIns="45700" rIns="0" bIns="45700" anchor="ctr" anchorCtr="0">
            <a:normAutofit/>
          </a:bodyPr>
          <a:lstStyle/>
          <a:p>
            <a:pPr marL="91440" lvl="0" indent="-127000" algn="l" rtl="0">
              <a:lnSpc>
                <a:spcPct val="90000"/>
              </a:lnSpc>
              <a:spcBef>
                <a:spcPts val="0"/>
              </a:spcBef>
              <a:spcAft>
                <a:spcPts val="0"/>
              </a:spcAft>
              <a:buSzPts val="2000"/>
              <a:buChar char=" "/>
            </a:pPr>
            <a:r>
              <a:rPr lang="en-US" b="1"/>
              <a:t>Abstract: </a:t>
            </a:r>
            <a:r>
              <a:rPr lang="en-US"/>
              <a:t>Key technologies of wafer level three-dimensional integrated circuits (3D IC) are reviewed. The direction of wafer stacking, wafer bonding methods, fabrication using through-Silicon via (TSV), Monolithic Inter-Tier vias (MIVs), CU bonding are described. The necessity or benefits of the  3-D IC as the new technology and industrial applications of using this technology are discussed.</a:t>
            </a:r>
            <a:endParaRPr/>
          </a:p>
          <a:p>
            <a:pPr marL="91440"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b="1"/>
              <a:t>BY </a:t>
            </a:r>
            <a:br>
              <a:rPr lang="en-US" b="1"/>
            </a:br>
            <a:r>
              <a:rPr lang="en-US" b="1"/>
              <a:t>LASHE OKUNADE</a:t>
            </a:r>
            <a:br>
              <a:rPr lang="en-US" b="1"/>
            </a:br>
            <a:r>
              <a:rPr lang="en-US" b="1"/>
              <a:t>11/24/2021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2"/>
          <p:cNvSpPr txBox="1">
            <a:spLocks noGrp="1"/>
          </p:cNvSpPr>
          <p:nvPr>
            <p:ph type="title"/>
          </p:nvPr>
        </p:nvSpPr>
        <p:spPr>
          <a:xfrm>
            <a:off x="1097280" y="286604"/>
            <a:ext cx="10058400" cy="751622"/>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Calibri"/>
              <a:buNone/>
            </a:pPr>
            <a:r>
              <a:rPr lang="en-US" b="1"/>
              <a:t>2D VS 3D</a:t>
            </a:r>
            <a:endParaRPr/>
          </a:p>
        </p:txBody>
      </p:sp>
      <p:pic>
        <p:nvPicPr>
          <p:cNvPr id="265" name="Google Shape;265;p22" descr="Engineering drawing&#10;&#10;Description automatically generated with medium confidence"/>
          <p:cNvPicPr preferRelativeResize="0"/>
          <p:nvPr/>
        </p:nvPicPr>
        <p:blipFill rotWithShape="1">
          <a:blip r:embed="rId3">
            <a:alphaModFix/>
          </a:blip>
          <a:srcRect/>
          <a:stretch/>
        </p:blipFill>
        <p:spPr>
          <a:xfrm>
            <a:off x="904874" y="1392936"/>
            <a:ext cx="10868025" cy="3286640"/>
          </a:xfrm>
          <a:prstGeom prst="rect">
            <a:avLst/>
          </a:prstGeom>
          <a:noFill/>
          <a:ln>
            <a:noFill/>
          </a:ln>
        </p:spPr>
      </p:pic>
      <p:sp>
        <p:nvSpPr>
          <p:cNvPr id="266" name="Google Shape;266;p22"/>
          <p:cNvSpPr txBox="1"/>
          <p:nvPr/>
        </p:nvSpPr>
        <p:spPr>
          <a:xfrm flipH="1">
            <a:off x="1855694" y="5342965"/>
            <a:ext cx="6508377"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sng" strike="noStrike" cap="none">
                <a:solidFill>
                  <a:schemeClr val="hlink"/>
                </a:solidFill>
                <a:latin typeface="Calibri"/>
                <a:ea typeface="Calibri"/>
                <a:cs typeface="Calibri"/>
                <a:sym typeface="Calibri"/>
                <a:hlinkClick r:id="rId4"/>
              </a:rPr>
              <a:t>Samsung Announces Availability of its Silicon-Proven 3D IC Technology for High-Performance Applications – Samsung Global Newsroom</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23" descr="A screenshot of a computer&#10;&#10;Description automatically generated with low confidence"/>
          <p:cNvPicPr preferRelativeResize="0"/>
          <p:nvPr/>
        </p:nvPicPr>
        <p:blipFill rotWithShape="1">
          <a:blip r:embed="rId3">
            <a:alphaModFix/>
          </a:blip>
          <a:srcRect/>
          <a:stretch/>
        </p:blipFill>
        <p:spPr>
          <a:xfrm>
            <a:off x="1679827" y="1215198"/>
            <a:ext cx="8832345" cy="3944631"/>
          </a:xfrm>
          <a:prstGeom prst="rect">
            <a:avLst/>
          </a:prstGeom>
          <a:noFill/>
          <a:ln>
            <a:noFill/>
          </a:ln>
        </p:spPr>
      </p:pic>
      <p:sp>
        <p:nvSpPr>
          <p:cNvPr id="272" name="Google Shape;272;p23"/>
          <p:cNvSpPr txBox="1"/>
          <p:nvPr/>
        </p:nvSpPr>
        <p:spPr>
          <a:xfrm flipH="1">
            <a:off x="1679827" y="5715000"/>
            <a:ext cx="96848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a:solidFill>
                  <a:schemeClr val="hlink"/>
                </a:solidFill>
                <a:latin typeface="Calibri"/>
                <a:ea typeface="Calibri"/>
                <a:cs typeface="Calibri"/>
                <a:sym typeface="Calibri"/>
                <a:hlinkClick r:id="rId4"/>
              </a:rPr>
              <a:t>Integrity 3D-IC: Industry’s First Fully Integrated 3D-IC Platform – YouTube</a:t>
            </a:r>
            <a:r>
              <a:rPr lang="en-US" sz="1800" b="0" i="0" u="none" strike="noStrike" cap="none">
                <a:solidFill>
                  <a:schemeClr val="dk1"/>
                </a:solidFill>
                <a:latin typeface="Calibri"/>
                <a:ea typeface="Calibri"/>
                <a:cs typeface="Calibri"/>
                <a:sym typeface="Calibri"/>
              </a:rPr>
              <a:t>  </a:t>
            </a:r>
            <a:r>
              <a:rPr lang="en-US" sz="1800" b="0" i="0" u="none" strike="noStrike" cap="none">
                <a:solidFill>
                  <a:srgbClr val="FF0000"/>
                </a:solidFill>
                <a:latin typeface="Calibri"/>
                <a:ea typeface="Calibri"/>
                <a:cs typeface="Calibri"/>
                <a:sym typeface="Calibri"/>
              </a:rPr>
              <a:t>(play video)</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24" descr="Diagram&#10;&#10;Description automatically generated"/>
          <p:cNvPicPr preferRelativeResize="0"/>
          <p:nvPr/>
        </p:nvPicPr>
        <p:blipFill rotWithShape="1">
          <a:blip r:embed="rId3">
            <a:alphaModFix/>
          </a:blip>
          <a:srcRect/>
          <a:stretch/>
        </p:blipFill>
        <p:spPr>
          <a:xfrm>
            <a:off x="237565" y="561415"/>
            <a:ext cx="5858435" cy="3804397"/>
          </a:xfrm>
          <a:prstGeom prst="rect">
            <a:avLst/>
          </a:prstGeom>
          <a:noFill/>
          <a:ln>
            <a:noFill/>
          </a:ln>
        </p:spPr>
      </p:pic>
      <p:pic>
        <p:nvPicPr>
          <p:cNvPr id="278" name="Google Shape;278;p24" descr="Diagram&#10;&#10;Description automatically generated"/>
          <p:cNvPicPr preferRelativeResize="0"/>
          <p:nvPr/>
        </p:nvPicPr>
        <p:blipFill rotWithShape="1">
          <a:blip r:embed="rId4">
            <a:alphaModFix/>
          </a:blip>
          <a:srcRect/>
          <a:stretch/>
        </p:blipFill>
        <p:spPr>
          <a:xfrm>
            <a:off x="5857875" y="704851"/>
            <a:ext cx="6725462" cy="3589244"/>
          </a:xfrm>
          <a:prstGeom prst="rect">
            <a:avLst/>
          </a:prstGeom>
          <a:noFill/>
          <a:ln>
            <a:noFill/>
          </a:ln>
        </p:spPr>
      </p:pic>
      <p:sp>
        <p:nvSpPr>
          <p:cNvPr id="279" name="Google Shape;279;p24"/>
          <p:cNvSpPr txBox="1"/>
          <p:nvPr/>
        </p:nvSpPr>
        <p:spPr>
          <a:xfrm>
            <a:off x="2850777" y="4903694"/>
            <a:ext cx="544157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u="sng">
                <a:solidFill>
                  <a:schemeClr val="hlink"/>
                </a:solidFill>
                <a:latin typeface="Calibri"/>
                <a:ea typeface="Calibri"/>
                <a:cs typeface="Calibri"/>
                <a:sym typeface="Calibri"/>
                <a:hlinkClick r:id="rId5"/>
              </a:rPr>
              <a:t>Three Dimensional Integrated Circuits (3D IC) Technology By Dr. Imran Khan – YouTube</a:t>
            </a:r>
            <a:r>
              <a:rPr lang="en-US" sz="1800">
                <a:solidFill>
                  <a:schemeClr val="dk1"/>
                </a:solidFill>
                <a:latin typeface="Calibri"/>
                <a:ea typeface="Calibri"/>
                <a:cs typeface="Calibri"/>
                <a:sym typeface="Calibri"/>
              </a:rPr>
              <a:t> </a:t>
            </a:r>
            <a:endParaRPr sz="1800">
              <a:solidFill>
                <a:srgbClr val="FF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3"/>
        <p:cNvGrpSpPr/>
        <p:nvPr/>
      </p:nvGrpSpPr>
      <p:grpSpPr>
        <a:xfrm>
          <a:off x="0" y="0"/>
          <a:ext cx="0" cy="0"/>
          <a:chOff x="0" y="0"/>
          <a:chExt cx="0" cy="0"/>
        </a:xfrm>
      </p:grpSpPr>
      <p:sp>
        <p:nvSpPr>
          <p:cNvPr id="284" name="Google Shape;284;p25"/>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 name="Google Shape;285;p25"/>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5"/>
          <p:cNvSpPr txBox="1">
            <a:spLocks noGrp="1"/>
          </p:cNvSpPr>
          <p:nvPr>
            <p:ph type="title"/>
          </p:nvPr>
        </p:nvSpPr>
        <p:spPr>
          <a:xfrm>
            <a:off x="492370" y="516835"/>
            <a:ext cx="3084844" cy="577284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3600"/>
              <a:buFont typeface="Calibri"/>
              <a:buNone/>
            </a:pPr>
            <a:r>
              <a:rPr lang="en-US" sz="3600">
                <a:solidFill>
                  <a:srgbClr val="FFFFFF"/>
                </a:solidFill>
              </a:rPr>
              <a:t>BENEFITS OF THE 3D IC</a:t>
            </a:r>
            <a:endParaRPr/>
          </a:p>
        </p:txBody>
      </p:sp>
      <p:sp>
        <p:nvSpPr>
          <p:cNvPr id="287" name="Google Shape;287;p25"/>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25"/>
          <p:cNvGrpSpPr/>
          <p:nvPr/>
        </p:nvGrpSpPr>
        <p:grpSpPr>
          <a:xfrm>
            <a:off x="4741863" y="640452"/>
            <a:ext cx="6797675" cy="5648532"/>
            <a:chOff x="0" y="689"/>
            <a:chExt cx="6797675" cy="5648532"/>
          </a:xfrm>
        </p:grpSpPr>
        <p:cxnSp>
          <p:nvCxnSpPr>
            <p:cNvPr id="289" name="Google Shape;289;p25"/>
            <p:cNvCxnSpPr/>
            <p:nvPr/>
          </p:nvCxnSpPr>
          <p:spPr>
            <a:xfrm>
              <a:off x="0" y="689"/>
              <a:ext cx="6797675" cy="0"/>
            </a:xfrm>
            <a:prstGeom prst="straightConnector1">
              <a:avLst/>
            </a:prstGeom>
            <a:solidFill>
              <a:srgbClr val="BB582B"/>
            </a:solidFill>
            <a:ln w="15875" cap="flat" cmpd="sng">
              <a:solidFill>
                <a:srgbClr val="BB582B"/>
              </a:solidFill>
              <a:prstDash val="solid"/>
              <a:round/>
              <a:headEnd type="none" w="sm" len="sm"/>
              <a:tailEnd type="none" w="sm" len="sm"/>
            </a:ln>
          </p:spPr>
        </p:cxnSp>
        <p:sp>
          <p:nvSpPr>
            <p:cNvPr id="290" name="Google Shape;290;p25"/>
            <p:cNvSpPr/>
            <p:nvPr/>
          </p:nvSpPr>
          <p:spPr>
            <a:xfrm>
              <a:off x="0" y="689"/>
              <a:ext cx="6797675" cy="11297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5"/>
            <p:cNvSpPr txBox="1"/>
            <p:nvPr/>
          </p:nvSpPr>
          <p:spPr>
            <a:xfrm>
              <a:off x="0" y="689"/>
              <a:ext cx="6797675" cy="1129706"/>
            </a:xfrm>
            <a:prstGeom prst="rect">
              <a:avLst/>
            </a:prstGeom>
            <a:noFill/>
            <a:ln>
              <a:noFill/>
            </a:ln>
          </p:spPr>
          <p:txBody>
            <a:bodyPr spcFirstLastPara="1" wrap="square" lIns="118100" tIns="118100" rIns="118100" bIns="118100" anchor="t" anchorCtr="0">
              <a:noAutofit/>
            </a:bodyPr>
            <a:lstStyle/>
            <a:p>
              <a:pPr marL="0" marR="0" lvl="0" indent="0" algn="l" rtl="0">
                <a:lnSpc>
                  <a:spcPct val="90000"/>
                </a:lnSpc>
                <a:spcBef>
                  <a:spcPts val="0"/>
                </a:spcBef>
                <a:spcAft>
                  <a:spcPts val="0"/>
                </a:spcAft>
                <a:buClr>
                  <a:schemeClr val="dk1"/>
                </a:buClr>
                <a:buSzPts val="3100"/>
                <a:buFont typeface="Calibri"/>
                <a:buNone/>
              </a:pPr>
              <a:r>
                <a:rPr lang="en-US" sz="3100">
                  <a:solidFill>
                    <a:schemeClr val="dk1"/>
                  </a:solidFill>
                  <a:latin typeface="Calibri"/>
                  <a:ea typeface="Calibri"/>
                  <a:cs typeface="Calibri"/>
                  <a:sym typeface="Calibri"/>
                </a:rPr>
                <a:t>1. Less noise</a:t>
              </a:r>
              <a:endParaRPr/>
            </a:p>
          </p:txBody>
        </p:sp>
        <p:cxnSp>
          <p:nvCxnSpPr>
            <p:cNvPr id="292" name="Google Shape;292;p25"/>
            <p:cNvCxnSpPr/>
            <p:nvPr/>
          </p:nvCxnSpPr>
          <p:spPr>
            <a:xfrm>
              <a:off x="0" y="1130396"/>
              <a:ext cx="6797675" cy="0"/>
            </a:xfrm>
            <a:prstGeom prst="straightConnector1">
              <a:avLst/>
            </a:prstGeom>
            <a:solidFill>
              <a:srgbClr val="AD5731"/>
            </a:solidFill>
            <a:ln w="15875" cap="flat" cmpd="sng">
              <a:solidFill>
                <a:srgbClr val="AD5731"/>
              </a:solidFill>
              <a:prstDash val="solid"/>
              <a:round/>
              <a:headEnd type="none" w="sm" len="sm"/>
              <a:tailEnd type="none" w="sm" len="sm"/>
            </a:ln>
          </p:spPr>
        </p:cxnSp>
        <p:sp>
          <p:nvSpPr>
            <p:cNvPr id="293" name="Google Shape;293;p25"/>
            <p:cNvSpPr/>
            <p:nvPr/>
          </p:nvSpPr>
          <p:spPr>
            <a:xfrm>
              <a:off x="0" y="1130396"/>
              <a:ext cx="6797675" cy="11297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5"/>
            <p:cNvSpPr txBox="1"/>
            <p:nvPr/>
          </p:nvSpPr>
          <p:spPr>
            <a:xfrm>
              <a:off x="0" y="1130396"/>
              <a:ext cx="6797675" cy="1129706"/>
            </a:xfrm>
            <a:prstGeom prst="rect">
              <a:avLst/>
            </a:prstGeom>
            <a:noFill/>
            <a:ln>
              <a:noFill/>
            </a:ln>
          </p:spPr>
          <p:txBody>
            <a:bodyPr spcFirstLastPara="1" wrap="square" lIns="118100" tIns="118100" rIns="118100" bIns="118100" anchor="t" anchorCtr="0">
              <a:noAutofit/>
            </a:bodyPr>
            <a:lstStyle/>
            <a:p>
              <a:pPr marL="0" marR="0" lvl="0" indent="0" algn="l" rtl="0">
                <a:lnSpc>
                  <a:spcPct val="90000"/>
                </a:lnSpc>
                <a:spcBef>
                  <a:spcPts val="0"/>
                </a:spcBef>
                <a:spcAft>
                  <a:spcPts val="0"/>
                </a:spcAft>
                <a:buClr>
                  <a:schemeClr val="dk1"/>
                </a:buClr>
                <a:buSzPts val="3100"/>
                <a:buFont typeface="Calibri"/>
                <a:buNone/>
              </a:pPr>
              <a:r>
                <a:rPr lang="en-US" sz="3100">
                  <a:solidFill>
                    <a:schemeClr val="dk1"/>
                  </a:solidFill>
                  <a:latin typeface="Calibri"/>
                  <a:ea typeface="Calibri"/>
                  <a:cs typeface="Calibri"/>
                  <a:sym typeface="Calibri"/>
                </a:rPr>
                <a:t>2. Power</a:t>
              </a:r>
              <a:endParaRPr/>
            </a:p>
          </p:txBody>
        </p:sp>
        <p:cxnSp>
          <p:nvCxnSpPr>
            <p:cNvPr id="295" name="Google Shape;295;p25"/>
            <p:cNvCxnSpPr/>
            <p:nvPr/>
          </p:nvCxnSpPr>
          <p:spPr>
            <a:xfrm>
              <a:off x="0" y="2260102"/>
              <a:ext cx="6797675" cy="0"/>
            </a:xfrm>
            <a:prstGeom prst="straightConnector1">
              <a:avLst/>
            </a:prstGeom>
            <a:solidFill>
              <a:srgbClr val="9E5636"/>
            </a:solidFill>
            <a:ln w="15875" cap="flat" cmpd="sng">
              <a:solidFill>
                <a:srgbClr val="9E5636"/>
              </a:solidFill>
              <a:prstDash val="solid"/>
              <a:round/>
              <a:headEnd type="none" w="sm" len="sm"/>
              <a:tailEnd type="none" w="sm" len="sm"/>
            </a:ln>
          </p:spPr>
        </p:cxnSp>
        <p:sp>
          <p:nvSpPr>
            <p:cNvPr id="296" name="Google Shape;296;p25"/>
            <p:cNvSpPr/>
            <p:nvPr/>
          </p:nvSpPr>
          <p:spPr>
            <a:xfrm>
              <a:off x="0" y="2260102"/>
              <a:ext cx="6797675" cy="11297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5"/>
            <p:cNvSpPr txBox="1"/>
            <p:nvPr/>
          </p:nvSpPr>
          <p:spPr>
            <a:xfrm>
              <a:off x="0" y="2260102"/>
              <a:ext cx="6797675" cy="1129706"/>
            </a:xfrm>
            <a:prstGeom prst="rect">
              <a:avLst/>
            </a:prstGeom>
            <a:noFill/>
            <a:ln>
              <a:noFill/>
            </a:ln>
          </p:spPr>
          <p:txBody>
            <a:bodyPr spcFirstLastPara="1" wrap="square" lIns="118100" tIns="118100" rIns="118100" bIns="118100" anchor="t" anchorCtr="0">
              <a:noAutofit/>
            </a:bodyPr>
            <a:lstStyle/>
            <a:p>
              <a:pPr marL="0" marR="0" lvl="0" indent="0" algn="l" rtl="0">
                <a:lnSpc>
                  <a:spcPct val="90000"/>
                </a:lnSpc>
                <a:spcBef>
                  <a:spcPts val="0"/>
                </a:spcBef>
                <a:spcAft>
                  <a:spcPts val="0"/>
                </a:spcAft>
                <a:buClr>
                  <a:schemeClr val="dk1"/>
                </a:buClr>
                <a:buSzPts val="3100"/>
                <a:buFont typeface="Calibri"/>
                <a:buNone/>
              </a:pPr>
              <a:r>
                <a:rPr lang="en-US" sz="3100">
                  <a:solidFill>
                    <a:schemeClr val="dk1"/>
                  </a:solidFill>
                  <a:latin typeface="Calibri"/>
                  <a:ea typeface="Calibri"/>
                  <a:cs typeface="Calibri"/>
                  <a:sym typeface="Calibri"/>
                </a:rPr>
                <a:t>3. Higher density</a:t>
              </a:r>
              <a:endParaRPr/>
            </a:p>
          </p:txBody>
        </p:sp>
        <p:cxnSp>
          <p:nvCxnSpPr>
            <p:cNvPr id="298" name="Google Shape;298;p25"/>
            <p:cNvCxnSpPr/>
            <p:nvPr/>
          </p:nvCxnSpPr>
          <p:spPr>
            <a:xfrm>
              <a:off x="0" y="3389809"/>
              <a:ext cx="6797675" cy="0"/>
            </a:xfrm>
            <a:prstGeom prst="straightConnector1">
              <a:avLst/>
            </a:prstGeom>
            <a:solidFill>
              <a:srgbClr val="91553B"/>
            </a:solidFill>
            <a:ln w="15875" cap="flat" cmpd="sng">
              <a:solidFill>
                <a:srgbClr val="91553B"/>
              </a:solidFill>
              <a:prstDash val="solid"/>
              <a:round/>
              <a:headEnd type="none" w="sm" len="sm"/>
              <a:tailEnd type="none" w="sm" len="sm"/>
            </a:ln>
          </p:spPr>
        </p:cxnSp>
        <p:sp>
          <p:nvSpPr>
            <p:cNvPr id="299" name="Google Shape;299;p25"/>
            <p:cNvSpPr/>
            <p:nvPr/>
          </p:nvSpPr>
          <p:spPr>
            <a:xfrm>
              <a:off x="0" y="3389809"/>
              <a:ext cx="6797675" cy="11297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5"/>
            <p:cNvSpPr txBox="1"/>
            <p:nvPr/>
          </p:nvSpPr>
          <p:spPr>
            <a:xfrm>
              <a:off x="0" y="3389809"/>
              <a:ext cx="6797675" cy="1129706"/>
            </a:xfrm>
            <a:prstGeom prst="rect">
              <a:avLst/>
            </a:prstGeom>
            <a:noFill/>
            <a:ln>
              <a:noFill/>
            </a:ln>
          </p:spPr>
          <p:txBody>
            <a:bodyPr spcFirstLastPara="1" wrap="square" lIns="118100" tIns="118100" rIns="118100" bIns="118100" anchor="t" anchorCtr="0">
              <a:noAutofit/>
            </a:bodyPr>
            <a:lstStyle/>
            <a:p>
              <a:pPr marL="0" marR="0" lvl="0" indent="0" algn="l" rtl="0">
                <a:lnSpc>
                  <a:spcPct val="90000"/>
                </a:lnSpc>
                <a:spcBef>
                  <a:spcPts val="0"/>
                </a:spcBef>
                <a:spcAft>
                  <a:spcPts val="0"/>
                </a:spcAft>
                <a:buClr>
                  <a:schemeClr val="dk1"/>
                </a:buClr>
                <a:buSzPts val="3100"/>
                <a:buFont typeface="Calibri"/>
                <a:buNone/>
              </a:pPr>
              <a:r>
                <a:rPr lang="en-US" sz="3100">
                  <a:solidFill>
                    <a:schemeClr val="dk1"/>
                  </a:solidFill>
                  <a:latin typeface="Calibri"/>
                  <a:ea typeface="Calibri"/>
                  <a:cs typeface="Calibri"/>
                  <a:sym typeface="Calibri"/>
                </a:rPr>
                <a:t>4. Higher performance (memory arrays=more bandwidth)</a:t>
              </a:r>
              <a:endParaRPr/>
            </a:p>
          </p:txBody>
        </p:sp>
        <p:cxnSp>
          <p:nvCxnSpPr>
            <p:cNvPr id="301" name="Google Shape;301;p25"/>
            <p:cNvCxnSpPr/>
            <p:nvPr/>
          </p:nvCxnSpPr>
          <p:spPr>
            <a:xfrm>
              <a:off x="0" y="4519515"/>
              <a:ext cx="6797675" cy="0"/>
            </a:xfrm>
            <a:prstGeom prst="straightConnector1">
              <a:avLst/>
            </a:prstGeom>
            <a:solidFill>
              <a:srgbClr val="84543F"/>
            </a:solidFill>
            <a:ln w="15875" cap="flat" cmpd="sng">
              <a:solidFill>
                <a:srgbClr val="84543F"/>
              </a:solidFill>
              <a:prstDash val="solid"/>
              <a:round/>
              <a:headEnd type="none" w="sm" len="sm"/>
              <a:tailEnd type="none" w="sm" len="sm"/>
            </a:ln>
          </p:spPr>
        </p:cxnSp>
        <p:sp>
          <p:nvSpPr>
            <p:cNvPr id="302" name="Google Shape;302;p25"/>
            <p:cNvSpPr/>
            <p:nvPr/>
          </p:nvSpPr>
          <p:spPr>
            <a:xfrm>
              <a:off x="0" y="4519515"/>
              <a:ext cx="6797675" cy="11297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5"/>
            <p:cNvSpPr txBox="1"/>
            <p:nvPr/>
          </p:nvSpPr>
          <p:spPr>
            <a:xfrm>
              <a:off x="0" y="4519515"/>
              <a:ext cx="6797675" cy="1129706"/>
            </a:xfrm>
            <a:prstGeom prst="rect">
              <a:avLst/>
            </a:prstGeom>
            <a:noFill/>
            <a:ln>
              <a:noFill/>
            </a:ln>
          </p:spPr>
          <p:txBody>
            <a:bodyPr spcFirstLastPara="1" wrap="square" lIns="118100" tIns="118100" rIns="118100" bIns="118100" anchor="t" anchorCtr="0">
              <a:noAutofit/>
            </a:bodyPr>
            <a:lstStyle/>
            <a:p>
              <a:pPr marL="0" marR="0" lvl="0" indent="0" algn="l" rtl="0">
                <a:lnSpc>
                  <a:spcPct val="90000"/>
                </a:lnSpc>
                <a:spcBef>
                  <a:spcPts val="0"/>
                </a:spcBef>
                <a:spcAft>
                  <a:spcPts val="0"/>
                </a:spcAft>
                <a:buClr>
                  <a:schemeClr val="dk1"/>
                </a:buClr>
                <a:buSzPts val="3100"/>
                <a:buFont typeface="Calibri"/>
                <a:buNone/>
              </a:pPr>
              <a:r>
                <a:rPr lang="en-US" sz="3100">
                  <a:solidFill>
                    <a:schemeClr val="dk1"/>
                  </a:solidFill>
                  <a:latin typeface="Calibri"/>
                  <a:ea typeface="Calibri"/>
                  <a:cs typeface="Calibri"/>
                  <a:sym typeface="Calibri"/>
                </a:rPr>
                <a:t>5. heterogenous integration</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CLASSIFICATIONS OF 3D IC TECHNOLOGY</a:t>
            </a:r>
            <a:endParaRPr/>
          </a:p>
        </p:txBody>
      </p:sp>
      <p:sp>
        <p:nvSpPr>
          <p:cNvPr id="309" name="Google Shape;309;p26"/>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fontScale="92500" lnSpcReduction="10000"/>
          </a:bodyPr>
          <a:lstStyle/>
          <a:p>
            <a:pPr marL="91440" lvl="0" indent="-117475" algn="l" rtl="0">
              <a:lnSpc>
                <a:spcPct val="90000"/>
              </a:lnSpc>
              <a:spcBef>
                <a:spcPts val="0"/>
              </a:spcBef>
              <a:spcAft>
                <a:spcPts val="0"/>
              </a:spcAft>
              <a:buSzPct val="100000"/>
              <a:buChar char=" "/>
            </a:pPr>
            <a:r>
              <a:rPr lang="en-US"/>
              <a:t>1. Wafer bonding methods:</a:t>
            </a:r>
            <a:endParaRPr/>
          </a:p>
          <a:p>
            <a:pPr marL="91440" lvl="0" indent="-117475" algn="l" rtl="0">
              <a:lnSpc>
                <a:spcPct val="90000"/>
              </a:lnSpc>
              <a:spcBef>
                <a:spcPts val="1400"/>
              </a:spcBef>
              <a:spcAft>
                <a:spcPts val="0"/>
              </a:spcAft>
              <a:buSzPct val="100000"/>
              <a:buChar char=" "/>
            </a:pPr>
            <a:r>
              <a:rPr lang="en-US"/>
              <a:t> a) Metal to Metal: Good thermal conductivity and adhesion. Cu most popularly used</a:t>
            </a:r>
            <a:endParaRPr/>
          </a:p>
          <a:p>
            <a:pPr marL="91440" lvl="0" indent="-117475" algn="l" rtl="0">
              <a:lnSpc>
                <a:spcPct val="90000"/>
              </a:lnSpc>
              <a:spcBef>
                <a:spcPts val="1400"/>
              </a:spcBef>
              <a:spcAft>
                <a:spcPts val="0"/>
              </a:spcAft>
              <a:buSzPct val="100000"/>
              <a:buChar char=" "/>
            </a:pPr>
            <a:r>
              <a:rPr lang="en-US"/>
              <a:t> </a:t>
            </a:r>
            <a:r>
              <a:rPr lang="en-US" sz="2000"/>
              <a:t>b) Oxide to Oxide: Silicon oxide is used. Two steps are involved: room temperature contact between surfaces followed by High temperature annealing of about 1000 degrees Celsius to form strong covalent bonds. It has high stacking density</a:t>
            </a:r>
            <a:endParaRPr/>
          </a:p>
          <a:p>
            <a:pPr marL="91440" lvl="0" indent="-117475" algn="l" rtl="0">
              <a:lnSpc>
                <a:spcPct val="90000"/>
              </a:lnSpc>
              <a:spcBef>
                <a:spcPts val="1400"/>
              </a:spcBef>
              <a:spcAft>
                <a:spcPts val="0"/>
              </a:spcAft>
              <a:buSzPct val="100000"/>
              <a:buChar char=" "/>
            </a:pPr>
            <a:r>
              <a:rPr lang="en-US" sz="2000"/>
              <a:t>C) Polymer to Polymer: </a:t>
            </a:r>
            <a:r>
              <a:rPr lang="en-US"/>
              <a:t>S</a:t>
            </a:r>
            <a:r>
              <a:rPr lang="en-US" sz="2000"/>
              <a:t>imilar to oxide to oxide. In addition to high stacking density, it also has better adhesive strength. Wafer may end up polluted due to decomposition of polymer at temperature less than 400 degrees Celsius.</a:t>
            </a:r>
            <a:endParaRPr/>
          </a:p>
          <a:p>
            <a:pPr marL="91440" lvl="0" indent="0" algn="l" rtl="0">
              <a:lnSpc>
                <a:spcPct val="90000"/>
              </a:lnSpc>
              <a:spcBef>
                <a:spcPts val="1400"/>
              </a:spcBef>
              <a:spcAft>
                <a:spcPts val="0"/>
              </a:spcAft>
              <a:buSzPct val="100000"/>
              <a:buNone/>
            </a:pPr>
            <a:endParaRPr/>
          </a:p>
        </p:txBody>
      </p:sp>
      <p:sp>
        <p:nvSpPr>
          <p:cNvPr id="310" name="Google Shape;310;p26"/>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p>
            <a:pPr marL="91440" lvl="0" indent="-117475" algn="l" rtl="0">
              <a:lnSpc>
                <a:spcPct val="90000"/>
              </a:lnSpc>
              <a:spcBef>
                <a:spcPts val="0"/>
              </a:spcBef>
              <a:spcAft>
                <a:spcPts val="0"/>
              </a:spcAft>
              <a:buSzPct val="100000"/>
              <a:buChar char=" "/>
            </a:pPr>
            <a:r>
              <a:rPr lang="en-US"/>
              <a:t>2. Direction Stacking:</a:t>
            </a:r>
            <a:endParaRPr/>
          </a:p>
          <a:p>
            <a:pPr marL="91440" lvl="0" indent="-117475" algn="l" rtl="0">
              <a:lnSpc>
                <a:spcPct val="90000"/>
              </a:lnSpc>
              <a:spcBef>
                <a:spcPts val="1400"/>
              </a:spcBef>
              <a:spcAft>
                <a:spcPts val="0"/>
              </a:spcAft>
              <a:buSzPct val="100000"/>
              <a:buChar char=" "/>
            </a:pPr>
            <a:r>
              <a:rPr lang="en-US"/>
              <a:t>a) Face to face: Top and Bottom layers must be aligned and bonded face to face</a:t>
            </a:r>
            <a:endParaRPr/>
          </a:p>
          <a:p>
            <a:pPr marL="91440" lvl="0" indent="-117475" algn="l" rtl="0">
              <a:lnSpc>
                <a:spcPct val="90000"/>
              </a:lnSpc>
              <a:spcBef>
                <a:spcPts val="1400"/>
              </a:spcBef>
              <a:spcAft>
                <a:spcPts val="0"/>
              </a:spcAft>
              <a:buSzPct val="100000"/>
              <a:buChar char=" "/>
            </a:pPr>
            <a:r>
              <a:rPr lang="en-US"/>
              <a:t>b) Face to back: More complex but no need for symmetry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Calibri"/>
              <a:buNone/>
            </a:pPr>
            <a:r>
              <a:rPr lang="en-US" b="1"/>
              <a:t>METAL TO METAL BONDING</a:t>
            </a:r>
            <a:endParaRPr/>
          </a:p>
        </p:txBody>
      </p:sp>
      <p:pic>
        <p:nvPicPr>
          <p:cNvPr id="316" name="Google Shape;316;p27" descr="Timeline&#10;&#10;Description automatically generated"/>
          <p:cNvPicPr preferRelativeResize="0"/>
          <p:nvPr/>
        </p:nvPicPr>
        <p:blipFill rotWithShape="1">
          <a:blip r:embed="rId3">
            <a:alphaModFix/>
          </a:blip>
          <a:srcRect/>
          <a:stretch/>
        </p:blipFill>
        <p:spPr>
          <a:xfrm>
            <a:off x="3870767" y="2042040"/>
            <a:ext cx="4450466" cy="2773920"/>
          </a:xfrm>
          <a:prstGeom prst="rect">
            <a:avLst/>
          </a:prstGeom>
          <a:noFill/>
          <a:ln>
            <a:noFill/>
          </a:ln>
        </p:spPr>
      </p:pic>
      <p:sp>
        <p:nvSpPr>
          <p:cNvPr id="317" name="Google Shape;317;p27"/>
          <p:cNvSpPr txBox="1"/>
          <p:nvPr/>
        </p:nvSpPr>
        <p:spPr>
          <a:xfrm flipH="1">
            <a:off x="1855694" y="5199529"/>
            <a:ext cx="664284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u="sng">
                <a:solidFill>
                  <a:schemeClr val="hlink"/>
                </a:solidFill>
                <a:latin typeface="Calibri"/>
                <a:ea typeface="Calibri"/>
                <a:cs typeface="Calibri"/>
                <a:sym typeface="Calibri"/>
                <a:hlinkClick r:id="rId4"/>
              </a:rPr>
              <a:t>Link</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Calibri"/>
              <a:buNone/>
            </a:pPr>
            <a:r>
              <a:rPr lang="en-US" b="1"/>
              <a:t>OXIDE TO OXIDE BONDING</a:t>
            </a:r>
            <a:endParaRPr/>
          </a:p>
        </p:txBody>
      </p:sp>
      <p:pic>
        <p:nvPicPr>
          <p:cNvPr id="323" name="Google Shape;323;p28" descr="Graphical user interface&#10;&#10;Description automatically generated"/>
          <p:cNvPicPr preferRelativeResize="0"/>
          <p:nvPr/>
        </p:nvPicPr>
        <p:blipFill rotWithShape="1">
          <a:blip r:embed="rId3">
            <a:alphaModFix/>
          </a:blip>
          <a:srcRect/>
          <a:stretch/>
        </p:blipFill>
        <p:spPr>
          <a:xfrm>
            <a:off x="3657600" y="2190750"/>
            <a:ext cx="4876800" cy="2476500"/>
          </a:xfrm>
          <a:prstGeom prst="rect">
            <a:avLst/>
          </a:prstGeom>
          <a:noFill/>
          <a:ln>
            <a:noFill/>
          </a:ln>
        </p:spPr>
      </p:pic>
      <p:sp>
        <p:nvSpPr>
          <p:cNvPr id="324" name="Google Shape;324;p28"/>
          <p:cNvSpPr txBox="1"/>
          <p:nvPr/>
        </p:nvSpPr>
        <p:spPr>
          <a:xfrm>
            <a:off x="2268071" y="5199529"/>
            <a:ext cx="701039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u="sng">
                <a:solidFill>
                  <a:schemeClr val="hlink"/>
                </a:solidFill>
                <a:latin typeface="Calibri"/>
                <a:ea typeface="Calibri"/>
                <a:cs typeface="Calibri"/>
                <a:sym typeface="Calibri"/>
                <a:hlinkClick r:id="rId4"/>
              </a:rPr>
              <a:t>Low Temperature Wafer Direct Bonding (monolithic3d.com)</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8"/>
        <p:cNvGrpSpPr/>
        <p:nvPr/>
      </p:nvGrpSpPr>
      <p:grpSpPr>
        <a:xfrm>
          <a:off x="0" y="0"/>
          <a:ext cx="0" cy="0"/>
          <a:chOff x="0" y="0"/>
          <a:chExt cx="0" cy="0"/>
        </a:xfrm>
      </p:grpSpPr>
      <p:sp>
        <p:nvSpPr>
          <p:cNvPr id="329" name="Google Shape;329;p29"/>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9"/>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1" name="Google Shape;331;p29"/>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332" name="Google Shape;332;p2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 name="Google Shape;333;p29"/>
          <p:cNvSpPr/>
          <p:nvPr/>
        </p:nvSpPr>
        <p:spPr>
          <a:xfrm>
            <a:off x="5275816"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9"/>
          <p:cNvSpPr/>
          <p:nvPr/>
        </p:nvSpPr>
        <p:spPr>
          <a:xfrm>
            <a:off x="5339824" y="0"/>
            <a:ext cx="6858396"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9"/>
          <p:cNvSpPr txBox="1">
            <a:spLocks noGrp="1"/>
          </p:cNvSpPr>
          <p:nvPr>
            <p:ph type="title"/>
          </p:nvPr>
        </p:nvSpPr>
        <p:spPr>
          <a:xfrm>
            <a:off x="5961344" y="758952"/>
            <a:ext cx="5542398"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8000"/>
              <a:buFont typeface="Calibri"/>
              <a:buNone/>
            </a:pPr>
            <a:r>
              <a:rPr lang="en-US" sz="8000">
                <a:solidFill>
                  <a:srgbClr val="FFFFFF"/>
                </a:solidFill>
              </a:rPr>
              <a:t>POLYMER TO POLYMER</a:t>
            </a:r>
            <a:endParaRPr/>
          </a:p>
        </p:txBody>
      </p:sp>
      <p:pic>
        <p:nvPicPr>
          <p:cNvPr id="336" name="Google Shape;336;p29" descr="Graphical user interface, application, Word&#10;&#10;Description automatically generated"/>
          <p:cNvPicPr preferRelativeResize="0"/>
          <p:nvPr/>
        </p:nvPicPr>
        <p:blipFill rotWithShape="1">
          <a:blip r:embed="rId3">
            <a:alphaModFix/>
          </a:blip>
          <a:srcRect/>
          <a:stretch/>
        </p:blipFill>
        <p:spPr>
          <a:xfrm>
            <a:off x="627779" y="1026846"/>
            <a:ext cx="4020297" cy="2321721"/>
          </a:xfrm>
          <a:prstGeom prst="rect">
            <a:avLst/>
          </a:prstGeom>
          <a:noFill/>
          <a:ln>
            <a:noFill/>
          </a:ln>
        </p:spPr>
      </p:pic>
      <p:pic>
        <p:nvPicPr>
          <p:cNvPr id="337" name="Google Shape;337;p29" descr="Diagram&#10;&#10;Description automatically generated"/>
          <p:cNvPicPr preferRelativeResize="0"/>
          <p:nvPr/>
        </p:nvPicPr>
        <p:blipFill rotWithShape="1">
          <a:blip r:embed="rId4">
            <a:alphaModFix/>
          </a:blip>
          <a:srcRect/>
          <a:stretch/>
        </p:blipFill>
        <p:spPr>
          <a:xfrm>
            <a:off x="627779" y="3509435"/>
            <a:ext cx="4020297" cy="1392858"/>
          </a:xfrm>
          <a:prstGeom prst="rect">
            <a:avLst/>
          </a:prstGeom>
          <a:noFill/>
          <a:ln>
            <a:noFill/>
          </a:ln>
        </p:spPr>
      </p:pic>
      <p:cxnSp>
        <p:nvCxnSpPr>
          <p:cNvPr id="338" name="Google Shape;338;p29"/>
          <p:cNvCxnSpPr/>
          <p:nvPr/>
        </p:nvCxnSpPr>
        <p:spPr>
          <a:xfrm>
            <a:off x="5961343" y="4343400"/>
            <a:ext cx="5202616" cy="0"/>
          </a:xfrm>
          <a:prstGeom prst="straightConnector1">
            <a:avLst/>
          </a:prstGeom>
          <a:noFill/>
          <a:ln w="9525" cap="flat" cmpd="sng">
            <a:solidFill>
              <a:schemeClr val="lt1">
                <a:alpha val="89803"/>
              </a:schemeClr>
            </a:solidFill>
            <a:prstDash val="solid"/>
            <a:round/>
            <a:headEnd type="none" w="sm" len="sm"/>
            <a:tailEnd type="none" w="sm" len="sm"/>
          </a:ln>
        </p:spPr>
      </p:cxnSp>
      <p:sp>
        <p:nvSpPr>
          <p:cNvPr id="339" name="Google Shape;339;p29"/>
          <p:cNvSpPr txBox="1"/>
          <p:nvPr/>
        </p:nvSpPr>
        <p:spPr>
          <a:xfrm>
            <a:off x="-181473" y="5461822"/>
            <a:ext cx="56388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u="sng">
                <a:solidFill>
                  <a:schemeClr val="hlink"/>
                </a:solidFill>
                <a:latin typeface="Calibri"/>
                <a:ea typeface="Calibri"/>
                <a:cs typeface="Calibri"/>
                <a:sym typeface="Calibri"/>
                <a:hlinkClick r:id="rId5"/>
              </a:rPr>
              <a:t>Link</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0"/>
          <p:cNvSpPr txBox="1">
            <a:spLocks noGrp="1"/>
          </p:cNvSpPr>
          <p:nvPr>
            <p:ph type="title"/>
          </p:nvPr>
        </p:nvSpPr>
        <p:spPr>
          <a:xfrm>
            <a:off x="1097280" y="286603"/>
            <a:ext cx="10058400" cy="73628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ts val="4800"/>
              <a:buFont typeface="Calibri"/>
              <a:buNone/>
            </a:pPr>
            <a:r>
              <a:rPr lang="en-US"/>
              <a:t>FACE TO FACE &amp; FACE TO BACK BONDING</a:t>
            </a:r>
            <a:endParaRPr/>
          </a:p>
        </p:txBody>
      </p:sp>
      <p:sp>
        <p:nvSpPr>
          <p:cNvPr id="345" name="Google Shape;345;p30"/>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2000"/>
              <a:buNone/>
            </a:pPr>
            <a:r>
              <a:rPr lang="en-US"/>
              <a:t>FACE TO FACE</a:t>
            </a:r>
            <a:endParaRPr/>
          </a:p>
        </p:txBody>
      </p:sp>
      <p:pic>
        <p:nvPicPr>
          <p:cNvPr id="346" name="Google Shape;346;p30" descr="Diagram&#10;&#10;Description automatically generated"/>
          <p:cNvPicPr preferRelativeResize="0">
            <a:picLocks noGrp="1"/>
          </p:cNvPicPr>
          <p:nvPr>
            <p:ph type="body" idx="2"/>
          </p:nvPr>
        </p:nvPicPr>
        <p:blipFill rotWithShape="1">
          <a:blip r:embed="rId3">
            <a:alphaModFix/>
          </a:blip>
          <a:srcRect/>
          <a:stretch/>
        </p:blipFill>
        <p:spPr>
          <a:xfrm>
            <a:off x="1344706" y="3227295"/>
            <a:ext cx="4338918" cy="1874102"/>
          </a:xfrm>
          <a:prstGeom prst="rect">
            <a:avLst/>
          </a:prstGeom>
          <a:noFill/>
          <a:ln>
            <a:noFill/>
          </a:ln>
        </p:spPr>
      </p:pic>
      <p:sp>
        <p:nvSpPr>
          <p:cNvPr id="347" name="Google Shape;347;p30"/>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2000"/>
              <a:buNone/>
            </a:pPr>
            <a:r>
              <a:rPr lang="en-US"/>
              <a:t>FACE TO BACK</a:t>
            </a:r>
            <a:endParaRPr/>
          </a:p>
        </p:txBody>
      </p:sp>
      <p:pic>
        <p:nvPicPr>
          <p:cNvPr id="348" name="Google Shape;348;p30" descr="Diagram&#10;&#10;Description automatically generated"/>
          <p:cNvPicPr preferRelativeResize="0">
            <a:picLocks noGrp="1"/>
          </p:cNvPicPr>
          <p:nvPr>
            <p:ph type="body" idx="4"/>
          </p:nvPr>
        </p:nvPicPr>
        <p:blipFill rotWithShape="1">
          <a:blip r:embed="rId4">
            <a:alphaModFix/>
          </a:blip>
          <a:srcRect/>
          <a:stretch/>
        </p:blipFill>
        <p:spPr>
          <a:xfrm>
            <a:off x="6437018" y="2582863"/>
            <a:ext cx="4499564" cy="2697349"/>
          </a:xfrm>
          <a:prstGeom prst="rect">
            <a:avLst/>
          </a:prstGeom>
          <a:noFill/>
          <a:ln>
            <a:noFill/>
          </a:ln>
        </p:spPr>
      </p:pic>
      <p:sp>
        <p:nvSpPr>
          <p:cNvPr id="349" name="Google Shape;349;p30"/>
          <p:cNvSpPr txBox="1"/>
          <p:nvPr/>
        </p:nvSpPr>
        <p:spPr>
          <a:xfrm flipH="1">
            <a:off x="188258" y="5647765"/>
            <a:ext cx="549536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u="sng">
                <a:solidFill>
                  <a:schemeClr val="hlink"/>
                </a:solidFill>
                <a:latin typeface="Calibri"/>
                <a:ea typeface="Calibri"/>
                <a:cs typeface="Calibri"/>
                <a:sym typeface="Calibri"/>
                <a:hlinkClick r:id="rId5"/>
              </a:rPr>
              <a:t>Wafer-level three-dimensional integrated circuits (3D IC): Schemes and key technologies - ScienceDirect</a:t>
            </a:r>
            <a:endParaRPr sz="1800">
              <a:solidFill>
                <a:schemeClr val="dk1"/>
              </a:solidFill>
              <a:latin typeface="Calibri"/>
              <a:ea typeface="Calibri"/>
              <a:cs typeface="Calibri"/>
              <a:sym typeface="Calibri"/>
            </a:endParaRPr>
          </a:p>
        </p:txBody>
      </p:sp>
      <p:sp>
        <p:nvSpPr>
          <p:cNvPr id="350" name="Google Shape;350;p30"/>
          <p:cNvSpPr txBox="1"/>
          <p:nvPr/>
        </p:nvSpPr>
        <p:spPr>
          <a:xfrm>
            <a:off x="6217920" y="5342965"/>
            <a:ext cx="597407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u="sng">
                <a:solidFill>
                  <a:schemeClr val="hlink"/>
                </a:solidFill>
                <a:latin typeface="Calibri"/>
                <a:ea typeface="Calibri"/>
                <a:cs typeface="Calibri"/>
                <a:sym typeface="Calibri"/>
                <a:hlinkClick r:id="rId6"/>
              </a:rPr>
              <a:t>https://image.slidesharecdn.com/2db81fe2-f679-474f-b828-fc1b6c70ae62-150522133438-lva1-app6892/95/fpga-3d-5-638.jpg?cb=1432301787</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Calibri"/>
              <a:buNone/>
            </a:pPr>
            <a:r>
              <a:rPr lang="en-US" b="1"/>
              <a:t>MIT PROCESS OF FABRICATING 3D ICs USING TSVs</a:t>
            </a:r>
            <a:endParaRPr/>
          </a:p>
        </p:txBody>
      </p:sp>
      <p:sp>
        <p:nvSpPr>
          <p:cNvPr id="356" name="Google Shape;356;p31"/>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fontScale="85000" lnSpcReduction="20000"/>
          </a:bodyPr>
          <a:lstStyle/>
          <a:p>
            <a:pPr marL="457200" lvl="0" indent="-457200" algn="l" rtl="0">
              <a:lnSpc>
                <a:spcPct val="90000"/>
              </a:lnSpc>
              <a:spcBef>
                <a:spcPts val="0"/>
              </a:spcBef>
              <a:spcAft>
                <a:spcPts val="0"/>
              </a:spcAft>
              <a:buSzPct val="100000"/>
              <a:buFont typeface="Calibri"/>
              <a:buAutoNum type="arabicPeriod"/>
            </a:pPr>
            <a:r>
              <a:rPr lang="en-US"/>
              <a:t>Fabrication of device layers on a SOI Si wafer</a:t>
            </a:r>
            <a:endParaRPr/>
          </a:p>
          <a:p>
            <a:pPr marL="457200" lvl="0" indent="-457200" algn="l" rtl="0">
              <a:lnSpc>
                <a:spcPct val="90000"/>
              </a:lnSpc>
              <a:spcBef>
                <a:spcPts val="1400"/>
              </a:spcBef>
              <a:spcAft>
                <a:spcPts val="0"/>
              </a:spcAft>
              <a:buSzPct val="100000"/>
              <a:buFont typeface="Calibri"/>
              <a:buAutoNum type="arabicPeriod"/>
            </a:pPr>
            <a:r>
              <a:rPr lang="en-US"/>
              <a:t>To stack device layers on top of one another, the SOI substrate has to be thinned by grinding and etching. Also, a handle wafer is attached to the SOI</a:t>
            </a:r>
            <a:endParaRPr/>
          </a:p>
          <a:p>
            <a:pPr marL="457200" lvl="0" indent="-457200" algn="l" rtl="0">
              <a:lnSpc>
                <a:spcPct val="90000"/>
              </a:lnSpc>
              <a:spcBef>
                <a:spcPts val="1400"/>
              </a:spcBef>
              <a:spcAft>
                <a:spcPts val="0"/>
              </a:spcAft>
              <a:buSzPct val="100000"/>
              <a:buFont typeface="Calibri"/>
              <a:buAutoNum type="arabicPeriod"/>
            </a:pPr>
            <a:r>
              <a:rPr lang="en-US"/>
              <a:t>Mechanical grind-back and chemical etching is used to remove the Si substrate which stops on the buried oxide of SOI</a:t>
            </a:r>
            <a:endParaRPr/>
          </a:p>
          <a:p>
            <a:pPr marL="457200" lvl="0" indent="-457200" algn="l" rtl="0">
              <a:lnSpc>
                <a:spcPct val="90000"/>
              </a:lnSpc>
              <a:spcBef>
                <a:spcPts val="1400"/>
              </a:spcBef>
              <a:spcAft>
                <a:spcPts val="0"/>
              </a:spcAft>
              <a:buSzPct val="100000"/>
              <a:buFont typeface="Calibri"/>
              <a:buAutoNum type="arabicPeriod"/>
            </a:pPr>
            <a:r>
              <a:rPr lang="en-US"/>
              <a:t>Create inter-vias by etching the oxide</a:t>
            </a:r>
            <a:endParaRPr/>
          </a:p>
          <a:p>
            <a:pPr marL="457200" lvl="0" indent="-457200" algn="l" rtl="0">
              <a:lnSpc>
                <a:spcPct val="90000"/>
              </a:lnSpc>
              <a:spcBef>
                <a:spcPts val="1400"/>
              </a:spcBef>
              <a:spcAft>
                <a:spcPts val="0"/>
              </a:spcAft>
              <a:buSzPct val="100000"/>
              <a:buFont typeface="Calibri"/>
              <a:buAutoNum type="arabicPeriod"/>
            </a:pPr>
            <a:r>
              <a:rPr lang="en-US"/>
              <a:t>PECVD oxide passivation is carried out and filling the vias with damascene</a:t>
            </a:r>
            <a:endParaRPr/>
          </a:p>
          <a:p>
            <a:pPr marL="457200" lvl="0" indent="-457200" algn="l" rtl="0">
              <a:lnSpc>
                <a:spcPct val="90000"/>
              </a:lnSpc>
              <a:spcBef>
                <a:spcPts val="1400"/>
              </a:spcBef>
              <a:spcAft>
                <a:spcPts val="0"/>
              </a:spcAft>
              <a:buSzPct val="100000"/>
              <a:buFont typeface="Calibri"/>
              <a:buAutoNum type="arabicPeriod"/>
            </a:pPr>
            <a:r>
              <a:rPr lang="en-US"/>
              <a:t>Cu interconnects are deposited on vias</a:t>
            </a:r>
            <a:endParaRPr/>
          </a:p>
          <a:p>
            <a:pPr marL="457200" lvl="0" indent="-457200" algn="l" rtl="0">
              <a:lnSpc>
                <a:spcPct val="90000"/>
              </a:lnSpc>
              <a:spcBef>
                <a:spcPts val="1400"/>
              </a:spcBef>
              <a:spcAft>
                <a:spcPts val="0"/>
              </a:spcAft>
              <a:buSzPct val="100000"/>
              <a:buFont typeface="Calibri"/>
              <a:buAutoNum type="arabicPeriod"/>
            </a:pPr>
            <a:r>
              <a:rPr lang="en-US"/>
              <a:t>Bonding of wafers</a:t>
            </a:r>
            <a:endParaRPr/>
          </a:p>
          <a:p>
            <a:pPr marL="457200" lvl="0" indent="-457200" algn="l" rtl="0">
              <a:lnSpc>
                <a:spcPct val="90000"/>
              </a:lnSpc>
              <a:spcBef>
                <a:spcPts val="1400"/>
              </a:spcBef>
              <a:spcAft>
                <a:spcPts val="0"/>
              </a:spcAft>
              <a:buSzPct val="100000"/>
              <a:buFont typeface="Calibri"/>
              <a:buAutoNum type="arabicPeriod"/>
            </a:pPr>
            <a:r>
              <a:rPr lang="en-US"/>
              <a:t>Remove wafer handle</a:t>
            </a:r>
            <a:endParaRPr/>
          </a:p>
        </p:txBody>
      </p:sp>
      <p:pic>
        <p:nvPicPr>
          <p:cNvPr id="357" name="Google Shape;357;p31" descr="Diagram&#10;&#10;Description automatically generated"/>
          <p:cNvPicPr preferRelativeResize="0">
            <a:picLocks noGrp="1"/>
          </p:cNvPicPr>
          <p:nvPr>
            <p:ph type="body" idx="2"/>
          </p:nvPr>
        </p:nvPicPr>
        <p:blipFill rotWithShape="1">
          <a:blip r:embed="rId3">
            <a:alphaModFix/>
          </a:blip>
          <a:srcRect/>
          <a:stretch/>
        </p:blipFill>
        <p:spPr>
          <a:xfrm>
            <a:off x="7238875" y="2257287"/>
            <a:ext cx="3855846" cy="3200677"/>
          </a:xfrm>
          <a:prstGeom prst="rect">
            <a:avLst/>
          </a:prstGeom>
          <a:noFill/>
          <a:ln>
            <a:noFill/>
          </a:ln>
        </p:spPr>
      </p:pic>
      <p:sp>
        <p:nvSpPr>
          <p:cNvPr id="358" name="Google Shape;358;p31"/>
          <p:cNvSpPr txBox="1"/>
          <p:nvPr/>
        </p:nvSpPr>
        <p:spPr>
          <a:xfrm>
            <a:off x="6126480" y="5545928"/>
            <a:ext cx="6096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hlink"/>
                </a:solidFill>
                <a:latin typeface="Calibri"/>
                <a:ea typeface="Calibri"/>
                <a:cs typeface="Calibri"/>
                <a:sym typeface="Calibri"/>
                <a:hlinkClick r:id="rId4"/>
              </a:rPr>
              <a:t>Wafer-level three-dimensional integrated circuits (3D IC): Schemes and key technologies - ScienceDirect</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14"/>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14"/>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4"/>
          <p:cNvSpPr txBox="1">
            <a:spLocks noGrp="1"/>
          </p:cNvSpPr>
          <p:nvPr>
            <p:ph type="title"/>
          </p:nvPr>
        </p:nvSpPr>
        <p:spPr>
          <a:xfrm>
            <a:off x="492370" y="516835"/>
            <a:ext cx="3084844" cy="577284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3600"/>
              <a:buFont typeface="Calibri"/>
              <a:buNone/>
            </a:pPr>
            <a:r>
              <a:rPr lang="en-US" sz="3600" b="1">
                <a:solidFill>
                  <a:srgbClr val="FFFFFF"/>
                </a:solidFill>
              </a:rPr>
              <a:t>OUTLINE</a:t>
            </a:r>
            <a:endParaRPr/>
          </a:p>
        </p:txBody>
      </p:sp>
      <p:sp>
        <p:nvSpPr>
          <p:cNvPr id="117" name="Google Shape;117;p14"/>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 name="Google Shape;118;p14"/>
          <p:cNvGrpSpPr/>
          <p:nvPr/>
        </p:nvGrpSpPr>
        <p:grpSpPr>
          <a:xfrm>
            <a:off x="4741863" y="642521"/>
            <a:ext cx="6797675" cy="5644395"/>
            <a:chOff x="0" y="2758"/>
            <a:chExt cx="6797675" cy="5644395"/>
          </a:xfrm>
        </p:grpSpPr>
        <p:cxnSp>
          <p:nvCxnSpPr>
            <p:cNvPr id="119" name="Google Shape;119;p14"/>
            <p:cNvCxnSpPr/>
            <p:nvPr/>
          </p:nvCxnSpPr>
          <p:spPr>
            <a:xfrm>
              <a:off x="0" y="2758"/>
              <a:ext cx="6797675" cy="0"/>
            </a:xfrm>
            <a:prstGeom prst="straightConnector1">
              <a:avLst/>
            </a:prstGeom>
            <a:solidFill>
              <a:srgbClr val="BB582B"/>
            </a:solidFill>
            <a:ln w="15875" cap="flat" cmpd="sng">
              <a:solidFill>
                <a:srgbClr val="BB582B"/>
              </a:solidFill>
              <a:prstDash val="solid"/>
              <a:round/>
              <a:headEnd type="none" w="sm" len="sm"/>
              <a:tailEnd type="none" w="sm" len="sm"/>
            </a:ln>
          </p:spPr>
        </p:cxnSp>
        <p:sp>
          <p:nvSpPr>
            <p:cNvPr id="120" name="Google Shape;120;p14"/>
            <p:cNvSpPr/>
            <p:nvPr/>
          </p:nvSpPr>
          <p:spPr>
            <a:xfrm>
              <a:off x="0" y="2758"/>
              <a:ext cx="6797675" cy="4703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txBox="1"/>
            <p:nvPr/>
          </p:nvSpPr>
          <p:spPr>
            <a:xfrm>
              <a:off x="0" y="2758"/>
              <a:ext cx="6797675" cy="470366"/>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strike="noStrike" cap="none">
                  <a:solidFill>
                    <a:schemeClr val="dk1"/>
                  </a:solidFill>
                  <a:latin typeface="Calibri"/>
                  <a:ea typeface="Calibri"/>
                  <a:cs typeface="Calibri"/>
                  <a:sym typeface="Calibri"/>
                </a:rPr>
                <a:t>Evolution of Moore’s law</a:t>
              </a:r>
              <a:endParaRPr/>
            </a:p>
          </p:txBody>
        </p:sp>
        <p:cxnSp>
          <p:nvCxnSpPr>
            <p:cNvPr id="122" name="Google Shape;122;p14"/>
            <p:cNvCxnSpPr/>
            <p:nvPr/>
          </p:nvCxnSpPr>
          <p:spPr>
            <a:xfrm>
              <a:off x="0" y="473124"/>
              <a:ext cx="6797675" cy="0"/>
            </a:xfrm>
            <a:prstGeom prst="straightConnector1">
              <a:avLst/>
            </a:prstGeom>
            <a:solidFill>
              <a:srgbClr val="B6572D"/>
            </a:solidFill>
            <a:ln w="15875" cap="flat" cmpd="sng">
              <a:solidFill>
                <a:srgbClr val="B6572D"/>
              </a:solidFill>
              <a:prstDash val="solid"/>
              <a:round/>
              <a:headEnd type="none" w="sm" len="sm"/>
              <a:tailEnd type="none" w="sm" len="sm"/>
            </a:ln>
          </p:spPr>
        </p:cxnSp>
        <p:sp>
          <p:nvSpPr>
            <p:cNvPr id="123" name="Google Shape;123;p14"/>
            <p:cNvSpPr/>
            <p:nvPr/>
          </p:nvSpPr>
          <p:spPr>
            <a:xfrm>
              <a:off x="0" y="473124"/>
              <a:ext cx="6797675" cy="4703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txBox="1"/>
            <p:nvPr/>
          </p:nvSpPr>
          <p:spPr>
            <a:xfrm>
              <a:off x="0" y="473124"/>
              <a:ext cx="6797675" cy="470366"/>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strike="noStrike" cap="none">
                  <a:solidFill>
                    <a:schemeClr val="dk1"/>
                  </a:solidFill>
                  <a:latin typeface="Calibri"/>
                  <a:ea typeface="Calibri"/>
                  <a:cs typeface="Calibri"/>
                  <a:sym typeface="Calibri"/>
                </a:rPr>
                <a:t>Definition of 3D devices</a:t>
              </a:r>
              <a:endParaRPr/>
            </a:p>
          </p:txBody>
        </p:sp>
        <p:cxnSp>
          <p:nvCxnSpPr>
            <p:cNvPr id="125" name="Google Shape;125;p14"/>
            <p:cNvCxnSpPr/>
            <p:nvPr/>
          </p:nvCxnSpPr>
          <p:spPr>
            <a:xfrm>
              <a:off x="0" y="943491"/>
              <a:ext cx="6797675" cy="0"/>
            </a:xfrm>
            <a:prstGeom prst="straightConnector1">
              <a:avLst/>
            </a:prstGeom>
            <a:solidFill>
              <a:srgbClr val="B0572F"/>
            </a:solidFill>
            <a:ln w="15875" cap="flat" cmpd="sng">
              <a:solidFill>
                <a:srgbClr val="B0572F"/>
              </a:solidFill>
              <a:prstDash val="solid"/>
              <a:round/>
              <a:headEnd type="none" w="sm" len="sm"/>
              <a:tailEnd type="none" w="sm" len="sm"/>
            </a:ln>
          </p:spPr>
        </p:cxnSp>
        <p:sp>
          <p:nvSpPr>
            <p:cNvPr id="126" name="Google Shape;126;p14"/>
            <p:cNvSpPr/>
            <p:nvPr/>
          </p:nvSpPr>
          <p:spPr>
            <a:xfrm>
              <a:off x="0" y="943491"/>
              <a:ext cx="6797675" cy="4703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txBox="1"/>
            <p:nvPr/>
          </p:nvSpPr>
          <p:spPr>
            <a:xfrm>
              <a:off x="0" y="943491"/>
              <a:ext cx="6797675" cy="470366"/>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strike="noStrike" cap="none">
                  <a:solidFill>
                    <a:schemeClr val="dk1"/>
                  </a:solidFill>
                  <a:latin typeface="Calibri"/>
                  <a:ea typeface="Calibri"/>
                  <a:cs typeface="Calibri"/>
                  <a:sym typeface="Calibri"/>
                </a:rPr>
                <a:t>Benefits of 3D devices</a:t>
              </a:r>
              <a:endParaRPr/>
            </a:p>
          </p:txBody>
        </p:sp>
        <p:cxnSp>
          <p:nvCxnSpPr>
            <p:cNvPr id="128" name="Google Shape;128;p14"/>
            <p:cNvCxnSpPr/>
            <p:nvPr/>
          </p:nvCxnSpPr>
          <p:spPr>
            <a:xfrm>
              <a:off x="0" y="1413857"/>
              <a:ext cx="6797675" cy="0"/>
            </a:xfrm>
            <a:prstGeom prst="straightConnector1">
              <a:avLst/>
            </a:prstGeom>
            <a:solidFill>
              <a:srgbClr val="AB5731"/>
            </a:solidFill>
            <a:ln w="15875" cap="flat" cmpd="sng">
              <a:solidFill>
                <a:srgbClr val="AB5731"/>
              </a:solidFill>
              <a:prstDash val="solid"/>
              <a:round/>
              <a:headEnd type="none" w="sm" len="sm"/>
              <a:tailEnd type="none" w="sm" len="sm"/>
            </a:ln>
          </p:spPr>
        </p:cxnSp>
        <p:sp>
          <p:nvSpPr>
            <p:cNvPr id="129" name="Google Shape;129;p14"/>
            <p:cNvSpPr/>
            <p:nvPr/>
          </p:nvSpPr>
          <p:spPr>
            <a:xfrm>
              <a:off x="0" y="1413857"/>
              <a:ext cx="6797675" cy="4703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txBox="1"/>
            <p:nvPr/>
          </p:nvSpPr>
          <p:spPr>
            <a:xfrm>
              <a:off x="0" y="1413857"/>
              <a:ext cx="6797675" cy="470366"/>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strike="noStrike" cap="none">
                  <a:solidFill>
                    <a:schemeClr val="dk1"/>
                  </a:solidFill>
                  <a:latin typeface="Calibri"/>
                  <a:ea typeface="Calibri"/>
                  <a:cs typeface="Calibri"/>
                  <a:sym typeface="Calibri"/>
                </a:rPr>
                <a:t>Classification of 3D devices</a:t>
              </a:r>
              <a:endParaRPr/>
            </a:p>
          </p:txBody>
        </p:sp>
        <p:cxnSp>
          <p:nvCxnSpPr>
            <p:cNvPr id="131" name="Google Shape;131;p14"/>
            <p:cNvCxnSpPr/>
            <p:nvPr/>
          </p:nvCxnSpPr>
          <p:spPr>
            <a:xfrm>
              <a:off x="0" y="1884223"/>
              <a:ext cx="6797675" cy="0"/>
            </a:xfrm>
            <a:prstGeom prst="straightConnector1">
              <a:avLst/>
            </a:prstGeom>
            <a:solidFill>
              <a:srgbClr val="A65633"/>
            </a:solidFill>
            <a:ln w="15875" cap="flat" cmpd="sng">
              <a:solidFill>
                <a:srgbClr val="A65633"/>
              </a:solidFill>
              <a:prstDash val="solid"/>
              <a:round/>
              <a:headEnd type="none" w="sm" len="sm"/>
              <a:tailEnd type="none" w="sm" len="sm"/>
            </a:ln>
          </p:spPr>
        </p:cxnSp>
        <p:sp>
          <p:nvSpPr>
            <p:cNvPr id="132" name="Google Shape;132;p14"/>
            <p:cNvSpPr/>
            <p:nvPr/>
          </p:nvSpPr>
          <p:spPr>
            <a:xfrm>
              <a:off x="0" y="1884223"/>
              <a:ext cx="6797675" cy="4703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txBox="1"/>
            <p:nvPr/>
          </p:nvSpPr>
          <p:spPr>
            <a:xfrm>
              <a:off x="0" y="1884223"/>
              <a:ext cx="6797675" cy="470366"/>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strike="noStrike" cap="none">
                  <a:solidFill>
                    <a:schemeClr val="dk1"/>
                  </a:solidFill>
                  <a:latin typeface="Calibri"/>
                  <a:ea typeface="Calibri"/>
                  <a:cs typeface="Calibri"/>
                  <a:sym typeface="Calibri"/>
                </a:rPr>
                <a:t>Fabrication using TSVs</a:t>
              </a:r>
              <a:endParaRPr/>
            </a:p>
          </p:txBody>
        </p:sp>
        <p:cxnSp>
          <p:nvCxnSpPr>
            <p:cNvPr id="134" name="Google Shape;134;p14"/>
            <p:cNvCxnSpPr/>
            <p:nvPr/>
          </p:nvCxnSpPr>
          <p:spPr>
            <a:xfrm>
              <a:off x="0" y="2354589"/>
              <a:ext cx="6797675" cy="0"/>
            </a:xfrm>
            <a:prstGeom prst="straightConnector1">
              <a:avLst/>
            </a:prstGeom>
            <a:solidFill>
              <a:srgbClr val="A15636"/>
            </a:solidFill>
            <a:ln w="15875" cap="flat" cmpd="sng">
              <a:solidFill>
                <a:srgbClr val="A15636"/>
              </a:solidFill>
              <a:prstDash val="solid"/>
              <a:round/>
              <a:headEnd type="none" w="sm" len="sm"/>
              <a:tailEnd type="none" w="sm" len="sm"/>
            </a:ln>
          </p:spPr>
        </p:cxnSp>
        <p:sp>
          <p:nvSpPr>
            <p:cNvPr id="135" name="Google Shape;135;p14"/>
            <p:cNvSpPr/>
            <p:nvPr/>
          </p:nvSpPr>
          <p:spPr>
            <a:xfrm>
              <a:off x="0" y="2354589"/>
              <a:ext cx="6797675" cy="4703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txBox="1"/>
            <p:nvPr/>
          </p:nvSpPr>
          <p:spPr>
            <a:xfrm>
              <a:off x="0" y="2354589"/>
              <a:ext cx="6797675" cy="470366"/>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strike="noStrike" cap="none">
                  <a:solidFill>
                    <a:schemeClr val="dk1"/>
                  </a:solidFill>
                  <a:latin typeface="Calibri"/>
                  <a:ea typeface="Calibri"/>
                  <a:cs typeface="Calibri"/>
                  <a:sym typeface="Calibri"/>
                </a:rPr>
                <a:t>Fabrication using MIVs (Monolithic)</a:t>
              </a:r>
              <a:endParaRPr/>
            </a:p>
          </p:txBody>
        </p:sp>
        <p:cxnSp>
          <p:nvCxnSpPr>
            <p:cNvPr id="137" name="Google Shape;137;p14"/>
            <p:cNvCxnSpPr/>
            <p:nvPr/>
          </p:nvCxnSpPr>
          <p:spPr>
            <a:xfrm>
              <a:off x="0" y="2824956"/>
              <a:ext cx="6797675" cy="0"/>
            </a:xfrm>
            <a:prstGeom prst="straightConnector1">
              <a:avLst/>
            </a:prstGeom>
            <a:solidFill>
              <a:srgbClr val="9B5637"/>
            </a:solidFill>
            <a:ln w="15875" cap="flat" cmpd="sng">
              <a:solidFill>
                <a:srgbClr val="9B5637"/>
              </a:solidFill>
              <a:prstDash val="solid"/>
              <a:round/>
              <a:headEnd type="none" w="sm" len="sm"/>
              <a:tailEnd type="none" w="sm" len="sm"/>
            </a:ln>
          </p:spPr>
        </p:cxnSp>
        <p:sp>
          <p:nvSpPr>
            <p:cNvPr id="138" name="Google Shape;138;p14"/>
            <p:cNvSpPr/>
            <p:nvPr/>
          </p:nvSpPr>
          <p:spPr>
            <a:xfrm>
              <a:off x="0" y="2824956"/>
              <a:ext cx="6797675" cy="4703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txBox="1"/>
            <p:nvPr/>
          </p:nvSpPr>
          <p:spPr>
            <a:xfrm>
              <a:off x="0" y="2824956"/>
              <a:ext cx="6797675" cy="470366"/>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strike="noStrike" cap="none">
                  <a:solidFill>
                    <a:schemeClr val="dk1"/>
                  </a:solidFill>
                  <a:latin typeface="Calibri"/>
                  <a:ea typeface="Calibri"/>
                  <a:cs typeface="Calibri"/>
                  <a:sym typeface="Calibri"/>
                </a:rPr>
                <a:t>Challenge of the 3D IC</a:t>
              </a:r>
              <a:endParaRPr/>
            </a:p>
          </p:txBody>
        </p:sp>
        <p:cxnSp>
          <p:nvCxnSpPr>
            <p:cNvPr id="140" name="Google Shape;140;p14"/>
            <p:cNvCxnSpPr/>
            <p:nvPr/>
          </p:nvCxnSpPr>
          <p:spPr>
            <a:xfrm>
              <a:off x="0" y="3295322"/>
              <a:ext cx="6797675" cy="0"/>
            </a:xfrm>
            <a:prstGeom prst="straightConnector1">
              <a:avLst/>
            </a:prstGeom>
            <a:solidFill>
              <a:srgbClr val="975638"/>
            </a:solidFill>
            <a:ln w="15875" cap="flat" cmpd="sng">
              <a:solidFill>
                <a:srgbClr val="975638"/>
              </a:solidFill>
              <a:prstDash val="solid"/>
              <a:round/>
              <a:headEnd type="none" w="sm" len="sm"/>
              <a:tailEnd type="none" w="sm" len="sm"/>
            </a:ln>
          </p:spPr>
        </p:cxnSp>
        <p:sp>
          <p:nvSpPr>
            <p:cNvPr id="141" name="Google Shape;141;p14"/>
            <p:cNvSpPr/>
            <p:nvPr/>
          </p:nvSpPr>
          <p:spPr>
            <a:xfrm>
              <a:off x="0" y="3295322"/>
              <a:ext cx="6797675" cy="4703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txBox="1"/>
            <p:nvPr/>
          </p:nvSpPr>
          <p:spPr>
            <a:xfrm>
              <a:off x="0" y="3295322"/>
              <a:ext cx="6797675" cy="470366"/>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strike="noStrike" cap="none">
                  <a:solidFill>
                    <a:schemeClr val="dk1"/>
                  </a:solidFill>
                  <a:latin typeface="Calibri"/>
                  <a:ea typeface="Calibri"/>
                  <a:cs typeface="Calibri"/>
                  <a:sym typeface="Calibri"/>
                </a:rPr>
                <a:t>Industrial applications</a:t>
              </a:r>
              <a:endParaRPr/>
            </a:p>
          </p:txBody>
        </p:sp>
        <p:cxnSp>
          <p:nvCxnSpPr>
            <p:cNvPr id="143" name="Google Shape;143;p14"/>
            <p:cNvCxnSpPr/>
            <p:nvPr/>
          </p:nvCxnSpPr>
          <p:spPr>
            <a:xfrm>
              <a:off x="0" y="3765688"/>
              <a:ext cx="6797675" cy="0"/>
            </a:xfrm>
            <a:prstGeom prst="straightConnector1">
              <a:avLst/>
            </a:prstGeom>
            <a:solidFill>
              <a:srgbClr val="92563A"/>
            </a:solidFill>
            <a:ln w="15875" cap="flat" cmpd="sng">
              <a:solidFill>
                <a:srgbClr val="92563A"/>
              </a:solidFill>
              <a:prstDash val="solid"/>
              <a:round/>
              <a:headEnd type="none" w="sm" len="sm"/>
              <a:tailEnd type="none" w="sm" len="sm"/>
            </a:ln>
          </p:spPr>
        </p:cxnSp>
        <p:sp>
          <p:nvSpPr>
            <p:cNvPr id="144" name="Google Shape;144;p14"/>
            <p:cNvSpPr/>
            <p:nvPr/>
          </p:nvSpPr>
          <p:spPr>
            <a:xfrm>
              <a:off x="0" y="3765688"/>
              <a:ext cx="6797675" cy="4703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txBox="1"/>
            <p:nvPr/>
          </p:nvSpPr>
          <p:spPr>
            <a:xfrm>
              <a:off x="0" y="3765688"/>
              <a:ext cx="6797675" cy="470366"/>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strike="noStrike" cap="none">
                  <a:solidFill>
                    <a:schemeClr val="dk1"/>
                  </a:solidFill>
                  <a:latin typeface="Calibri"/>
                  <a:ea typeface="Calibri"/>
                  <a:cs typeface="Calibri"/>
                  <a:sym typeface="Calibri"/>
                </a:rPr>
                <a:t>The future: 3nm chips</a:t>
              </a:r>
              <a:endParaRPr/>
            </a:p>
          </p:txBody>
        </p:sp>
        <p:cxnSp>
          <p:nvCxnSpPr>
            <p:cNvPr id="146" name="Google Shape;146;p14"/>
            <p:cNvCxnSpPr/>
            <p:nvPr/>
          </p:nvCxnSpPr>
          <p:spPr>
            <a:xfrm>
              <a:off x="0" y="4236054"/>
              <a:ext cx="6797675" cy="0"/>
            </a:xfrm>
            <a:prstGeom prst="straightConnector1">
              <a:avLst/>
            </a:prstGeom>
            <a:solidFill>
              <a:srgbClr val="8D553C"/>
            </a:solidFill>
            <a:ln w="15875" cap="flat" cmpd="sng">
              <a:solidFill>
                <a:srgbClr val="8D553C"/>
              </a:solidFill>
              <a:prstDash val="solid"/>
              <a:round/>
              <a:headEnd type="none" w="sm" len="sm"/>
              <a:tailEnd type="none" w="sm" len="sm"/>
            </a:ln>
          </p:spPr>
        </p:cxnSp>
        <p:sp>
          <p:nvSpPr>
            <p:cNvPr id="147" name="Google Shape;147;p14"/>
            <p:cNvSpPr/>
            <p:nvPr/>
          </p:nvSpPr>
          <p:spPr>
            <a:xfrm>
              <a:off x="0" y="4236054"/>
              <a:ext cx="6797675" cy="4703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4"/>
            <p:cNvSpPr txBox="1"/>
            <p:nvPr/>
          </p:nvSpPr>
          <p:spPr>
            <a:xfrm>
              <a:off x="0" y="4236054"/>
              <a:ext cx="6797675" cy="470366"/>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strike="noStrike" cap="none">
                  <a:solidFill>
                    <a:schemeClr val="dk1"/>
                  </a:solidFill>
                  <a:latin typeface="Calibri"/>
                  <a:ea typeface="Calibri"/>
                  <a:cs typeface="Calibri"/>
                  <a:sym typeface="Calibri"/>
                </a:rPr>
                <a:t>Summary and conclusion</a:t>
              </a:r>
              <a:endParaRPr/>
            </a:p>
          </p:txBody>
        </p:sp>
        <p:cxnSp>
          <p:nvCxnSpPr>
            <p:cNvPr id="149" name="Google Shape;149;p14"/>
            <p:cNvCxnSpPr/>
            <p:nvPr/>
          </p:nvCxnSpPr>
          <p:spPr>
            <a:xfrm>
              <a:off x="0" y="4706420"/>
              <a:ext cx="6797675" cy="0"/>
            </a:xfrm>
            <a:prstGeom prst="straightConnector1">
              <a:avLst/>
            </a:prstGeom>
            <a:solidFill>
              <a:srgbClr val="89553E"/>
            </a:solidFill>
            <a:ln w="15875" cap="flat" cmpd="sng">
              <a:solidFill>
                <a:srgbClr val="89553E"/>
              </a:solidFill>
              <a:prstDash val="solid"/>
              <a:round/>
              <a:headEnd type="none" w="sm" len="sm"/>
              <a:tailEnd type="none" w="sm" len="sm"/>
            </a:ln>
          </p:spPr>
        </p:cxnSp>
        <p:sp>
          <p:nvSpPr>
            <p:cNvPr id="150" name="Google Shape;150;p14"/>
            <p:cNvSpPr/>
            <p:nvPr/>
          </p:nvSpPr>
          <p:spPr>
            <a:xfrm>
              <a:off x="0" y="4706420"/>
              <a:ext cx="6797675" cy="4703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txBox="1"/>
            <p:nvPr/>
          </p:nvSpPr>
          <p:spPr>
            <a:xfrm>
              <a:off x="0" y="4706420"/>
              <a:ext cx="6797675" cy="470366"/>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strike="noStrike" cap="none">
                  <a:solidFill>
                    <a:schemeClr val="dk1"/>
                  </a:solidFill>
                  <a:latin typeface="Calibri"/>
                  <a:ea typeface="Calibri"/>
                  <a:cs typeface="Calibri"/>
                  <a:sym typeface="Calibri"/>
                </a:rPr>
                <a:t>References</a:t>
              </a:r>
              <a:endParaRPr/>
            </a:p>
          </p:txBody>
        </p:sp>
        <p:cxnSp>
          <p:nvCxnSpPr>
            <p:cNvPr id="152" name="Google Shape;152;p14"/>
            <p:cNvCxnSpPr/>
            <p:nvPr/>
          </p:nvCxnSpPr>
          <p:spPr>
            <a:xfrm>
              <a:off x="0" y="5176787"/>
              <a:ext cx="6797675" cy="0"/>
            </a:xfrm>
            <a:prstGeom prst="straightConnector1">
              <a:avLst/>
            </a:prstGeom>
            <a:solidFill>
              <a:srgbClr val="84543F"/>
            </a:solidFill>
            <a:ln w="15875" cap="flat" cmpd="sng">
              <a:solidFill>
                <a:srgbClr val="84543F"/>
              </a:solidFill>
              <a:prstDash val="solid"/>
              <a:round/>
              <a:headEnd type="none" w="sm" len="sm"/>
              <a:tailEnd type="none" w="sm" len="sm"/>
            </a:ln>
          </p:spPr>
        </p:cxnSp>
        <p:sp>
          <p:nvSpPr>
            <p:cNvPr id="153" name="Google Shape;153;p14"/>
            <p:cNvSpPr/>
            <p:nvPr/>
          </p:nvSpPr>
          <p:spPr>
            <a:xfrm>
              <a:off x="0" y="5176787"/>
              <a:ext cx="6797675" cy="4703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4"/>
            <p:cNvSpPr txBox="1"/>
            <p:nvPr/>
          </p:nvSpPr>
          <p:spPr>
            <a:xfrm>
              <a:off x="0" y="5176787"/>
              <a:ext cx="6797675" cy="470366"/>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strike="noStrike" cap="none">
                  <a:solidFill>
                    <a:schemeClr val="dk1"/>
                  </a:solidFill>
                  <a:latin typeface="Calibri"/>
                  <a:ea typeface="Calibri"/>
                  <a:cs typeface="Calibri"/>
                  <a:sym typeface="Calibri"/>
                </a:rPr>
                <a:t>Questions</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2"/>
        <p:cNvGrpSpPr/>
        <p:nvPr/>
      </p:nvGrpSpPr>
      <p:grpSpPr>
        <a:xfrm>
          <a:off x="0" y="0"/>
          <a:ext cx="0" cy="0"/>
          <a:chOff x="0" y="0"/>
          <a:chExt cx="0" cy="0"/>
        </a:xfrm>
      </p:grpSpPr>
      <p:sp>
        <p:nvSpPr>
          <p:cNvPr id="363" name="Google Shape;363;p32"/>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 name="Google Shape;364;p32"/>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2"/>
          <p:cNvSpPr txBox="1">
            <a:spLocks noGrp="1"/>
          </p:cNvSpPr>
          <p:nvPr>
            <p:ph type="title"/>
          </p:nvPr>
        </p:nvSpPr>
        <p:spPr>
          <a:xfrm>
            <a:off x="492370" y="605896"/>
            <a:ext cx="3084844" cy="564620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3600"/>
              <a:buFont typeface="Calibri"/>
              <a:buNone/>
            </a:pPr>
            <a:r>
              <a:rPr lang="en-US" sz="3600" b="1">
                <a:solidFill>
                  <a:srgbClr val="FFFFFF"/>
                </a:solidFill>
              </a:rPr>
              <a:t>THE MONOLITHIC 3D IC</a:t>
            </a:r>
            <a:endParaRPr/>
          </a:p>
        </p:txBody>
      </p:sp>
      <p:sp>
        <p:nvSpPr>
          <p:cNvPr id="366" name="Google Shape;366;p32"/>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txBox="1">
            <a:spLocks noGrp="1"/>
          </p:cNvSpPr>
          <p:nvPr>
            <p:ph type="body" idx="1"/>
          </p:nvPr>
        </p:nvSpPr>
        <p:spPr>
          <a:xfrm>
            <a:off x="4742016" y="605896"/>
            <a:ext cx="6413663" cy="5646208"/>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SzPts val="2000"/>
              <a:buNone/>
            </a:pPr>
            <a:r>
              <a:rPr lang="en-US"/>
              <a:t>Electronic components e.g transistors and their connections are built on a single silicon wafer, which is then diced into 3D Ics. Due to the usage of only one substrate, there is no need for alignment, bonding, thinning or TSVs. It mainly uses Monolithic Inter-Tier vias (MIVs). </a:t>
            </a:r>
            <a:endParaRPr/>
          </a:p>
          <a:p>
            <a:pPr marL="0" lvl="0" indent="0" algn="l" rtl="0">
              <a:lnSpc>
                <a:spcPct val="90000"/>
              </a:lnSpc>
              <a:spcBef>
                <a:spcPts val="1400"/>
              </a:spcBef>
              <a:spcAft>
                <a:spcPts val="0"/>
              </a:spcAft>
              <a:buSzPts val="2000"/>
              <a:buNone/>
            </a:pPr>
            <a:r>
              <a:rPr lang="en-US"/>
              <a:t>In this fabrication, the tiers are fabricated sequentially instead of bonding pre-fabricated dies.</a:t>
            </a:r>
            <a:endParaRPr/>
          </a:p>
          <a:p>
            <a:pPr marL="0" lvl="0" indent="0" algn="l" rtl="0">
              <a:lnSpc>
                <a:spcPct val="90000"/>
              </a:lnSpc>
              <a:spcBef>
                <a:spcPts val="1400"/>
              </a:spcBef>
              <a:spcAft>
                <a:spcPts val="0"/>
              </a:spcAft>
              <a:buSzPts val="2000"/>
              <a:buNone/>
            </a:pPr>
            <a:r>
              <a:rPr lang="en-US"/>
              <a:t>Advantages over the traditional 3D Ics:</a:t>
            </a:r>
            <a:endParaRPr/>
          </a:p>
          <a:p>
            <a:pPr marL="0" lvl="0" indent="0" algn="l" rtl="0">
              <a:lnSpc>
                <a:spcPct val="90000"/>
              </a:lnSpc>
              <a:spcBef>
                <a:spcPts val="1400"/>
              </a:spcBef>
              <a:spcAft>
                <a:spcPts val="0"/>
              </a:spcAft>
              <a:buSzPts val="2000"/>
              <a:buNone/>
            </a:pPr>
            <a:r>
              <a:rPr lang="en-US"/>
              <a:t>1. The small size of the MIVs ultra-high integration density</a:t>
            </a:r>
            <a:endParaRPr/>
          </a:p>
          <a:p>
            <a:pPr marL="0" lvl="0" indent="0" algn="l" rtl="0">
              <a:lnSpc>
                <a:spcPct val="90000"/>
              </a:lnSpc>
              <a:spcBef>
                <a:spcPts val="1400"/>
              </a:spcBef>
              <a:spcAft>
                <a:spcPts val="0"/>
              </a:spcAft>
              <a:buSzPts val="2000"/>
              <a:buNone/>
            </a:pPr>
            <a:r>
              <a:rPr lang="en-US"/>
              <a:t>2. The MIVs improve power performance</a:t>
            </a:r>
            <a:endParaRPr/>
          </a:p>
          <a:p>
            <a:pPr marL="0" lvl="0" indent="0" algn="l" rtl="0">
              <a:lnSpc>
                <a:spcPct val="90000"/>
              </a:lnSpc>
              <a:spcBef>
                <a:spcPts val="1400"/>
              </a:spcBef>
              <a:spcAft>
                <a:spcPts val="0"/>
              </a:spcAft>
              <a:buSzPts val="20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FABRICATION OF THE MONOLITHIC 3D IC</a:t>
            </a:r>
            <a:endParaRPr/>
          </a:p>
        </p:txBody>
      </p:sp>
      <p:sp>
        <p:nvSpPr>
          <p:cNvPr id="373" name="Google Shape;373;p33"/>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fontScale="92500" lnSpcReduction="10000"/>
          </a:bodyPr>
          <a:lstStyle/>
          <a:p>
            <a:pPr marL="91440" lvl="0" indent="-117475" algn="l" rtl="0">
              <a:lnSpc>
                <a:spcPct val="90000"/>
              </a:lnSpc>
              <a:spcBef>
                <a:spcPts val="0"/>
              </a:spcBef>
              <a:spcAft>
                <a:spcPts val="0"/>
              </a:spcAft>
              <a:buSzPct val="100000"/>
              <a:buChar char=" "/>
            </a:pPr>
            <a:r>
              <a:rPr lang="en-US"/>
              <a:t>a. Fabrication of the bottom layer like 2D IC</a:t>
            </a:r>
            <a:endParaRPr/>
          </a:p>
          <a:p>
            <a:pPr marL="91440" lvl="0" indent="-117475" algn="l" rtl="0">
              <a:lnSpc>
                <a:spcPct val="90000"/>
              </a:lnSpc>
              <a:spcBef>
                <a:spcPts val="1400"/>
              </a:spcBef>
              <a:spcAft>
                <a:spcPts val="0"/>
              </a:spcAft>
              <a:buSzPct val="100000"/>
              <a:buChar char=" "/>
            </a:pPr>
            <a:r>
              <a:rPr lang="en-US"/>
              <a:t>b. Oxide is grown on an empty wafer and H ion is implanted below the substrate at a constant depth</a:t>
            </a:r>
            <a:endParaRPr/>
          </a:p>
          <a:p>
            <a:pPr marL="91440" lvl="0" indent="-117475" algn="l" rtl="0">
              <a:lnSpc>
                <a:spcPct val="90000"/>
              </a:lnSpc>
              <a:spcBef>
                <a:spcPts val="1400"/>
              </a:spcBef>
              <a:spcAft>
                <a:spcPts val="0"/>
              </a:spcAft>
              <a:buSzPct val="100000"/>
              <a:buChar char=" "/>
            </a:pPr>
            <a:r>
              <a:rPr lang="en-US"/>
              <a:t>c. The wafer is flipped and bonded to the top of the bottom layer</a:t>
            </a:r>
            <a:endParaRPr/>
          </a:p>
          <a:p>
            <a:pPr marL="91440" lvl="0" indent="-117475" algn="l" rtl="0">
              <a:lnSpc>
                <a:spcPct val="90000"/>
              </a:lnSpc>
              <a:spcBef>
                <a:spcPts val="1400"/>
              </a:spcBef>
              <a:spcAft>
                <a:spcPts val="0"/>
              </a:spcAft>
              <a:buSzPct val="100000"/>
              <a:buChar char=" "/>
            </a:pPr>
            <a:r>
              <a:rPr lang="en-US"/>
              <a:t>d. The silicon is then cut until it reaches the H ion  line and then polished to give high quality silicon layer</a:t>
            </a:r>
            <a:endParaRPr/>
          </a:p>
          <a:p>
            <a:pPr marL="91440" lvl="0" indent="-117475" algn="l" rtl="0">
              <a:lnSpc>
                <a:spcPct val="90000"/>
              </a:lnSpc>
              <a:spcBef>
                <a:spcPts val="1400"/>
              </a:spcBef>
              <a:spcAft>
                <a:spcPts val="0"/>
              </a:spcAft>
              <a:buSzPct val="100000"/>
              <a:buChar char=" "/>
            </a:pPr>
            <a:r>
              <a:rPr lang="en-US"/>
              <a:t>e. The gates are formed on the top layer and MIVs of &lt;100nm in diameter are created with contact masks</a:t>
            </a:r>
            <a:endParaRPr/>
          </a:p>
          <a:p>
            <a:pPr marL="91440" lvl="0" indent="-117475" algn="l" rtl="0">
              <a:lnSpc>
                <a:spcPct val="90000"/>
              </a:lnSpc>
              <a:spcBef>
                <a:spcPts val="1400"/>
              </a:spcBef>
              <a:spcAft>
                <a:spcPts val="0"/>
              </a:spcAft>
              <a:buSzPct val="100000"/>
              <a:buChar char=" "/>
            </a:pPr>
            <a:r>
              <a:rPr lang="en-US"/>
              <a:t>f. Metallization of both layers</a:t>
            </a:r>
            <a:endParaRPr/>
          </a:p>
        </p:txBody>
      </p:sp>
      <p:pic>
        <p:nvPicPr>
          <p:cNvPr id="374" name="Google Shape;374;p33"/>
          <p:cNvPicPr preferRelativeResize="0">
            <a:picLocks noGrp="1"/>
          </p:cNvPicPr>
          <p:nvPr>
            <p:ph type="body" idx="1"/>
          </p:nvPr>
        </p:nvPicPr>
        <p:blipFill rotWithShape="1">
          <a:blip r:embed="rId3">
            <a:alphaModFix/>
          </a:blip>
          <a:srcRect/>
          <a:stretch/>
        </p:blipFill>
        <p:spPr>
          <a:xfrm>
            <a:off x="941294" y="1970314"/>
            <a:ext cx="5154706" cy="3015169"/>
          </a:xfrm>
          <a:prstGeom prst="rect">
            <a:avLst/>
          </a:prstGeom>
          <a:noFill/>
          <a:ln>
            <a:noFill/>
          </a:ln>
        </p:spPr>
      </p:pic>
      <p:sp>
        <p:nvSpPr>
          <p:cNvPr id="375" name="Google Shape;375;p33"/>
          <p:cNvSpPr txBox="1"/>
          <p:nvPr/>
        </p:nvSpPr>
        <p:spPr>
          <a:xfrm>
            <a:off x="663388" y="4985484"/>
            <a:ext cx="3899647"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u="sng">
                <a:solidFill>
                  <a:schemeClr val="hlink"/>
                </a:solidFill>
                <a:latin typeface="Calibri"/>
                <a:ea typeface="Calibri"/>
                <a:cs typeface="Calibri"/>
                <a:sym typeface="Calibri"/>
                <a:hlinkClick r:id="rId4"/>
              </a:rPr>
              <a:t>(PDF) Power-Performance Study of Block-Level Monolithic 3D-ICs Considering Inter-Tier Performance Variations (researchgate.net)</a:t>
            </a: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CHALLENGES OF THE 3D IC DEVICE</a:t>
            </a:r>
            <a:endParaRPr/>
          </a:p>
        </p:txBody>
      </p:sp>
      <p:sp>
        <p:nvSpPr>
          <p:cNvPr id="381" name="Google Shape;381;p34"/>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en-US"/>
              <a:t> Heat dissipation: Due to the reduction in the surface area to volume ratio, power density is increased, leading to increased power density and causing heating in the chips. Therefore, a form of heat sink is always attached to the device.</a:t>
            </a:r>
            <a:endParaRPr/>
          </a:p>
          <a:p>
            <a:pPr marL="91440" lvl="0" indent="0" algn="l" rtl="0">
              <a:lnSpc>
                <a:spcPct val="90000"/>
              </a:lnSpc>
              <a:spcBef>
                <a:spcPts val="1400"/>
              </a:spcBef>
              <a:spcAft>
                <a:spcPts val="0"/>
              </a:spcAft>
              <a:buSzPts val="2000"/>
              <a:buNone/>
            </a:pPr>
            <a:endParaRPr/>
          </a:p>
        </p:txBody>
      </p:sp>
      <p:pic>
        <p:nvPicPr>
          <p:cNvPr id="382" name="Google Shape;382;p34" descr="Diagram&#10;&#10;Description automatically generated"/>
          <p:cNvPicPr preferRelativeResize="0"/>
          <p:nvPr/>
        </p:nvPicPr>
        <p:blipFill rotWithShape="1">
          <a:blip r:embed="rId3">
            <a:alphaModFix/>
          </a:blip>
          <a:srcRect/>
          <a:stretch/>
        </p:blipFill>
        <p:spPr>
          <a:xfrm>
            <a:off x="3243943" y="2782994"/>
            <a:ext cx="6335486" cy="3086100"/>
          </a:xfrm>
          <a:prstGeom prst="rect">
            <a:avLst/>
          </a:prstGeom>
          <a:noFill/>
          <a:ln>
            <a:noFill/>
          </a:ln>
        </p:spPr>
      </p:pic>
      <p:sp>
        <p:nvSpPr>
          <p:cNvPr id="383" name="Google Shape;383;p34"/>
          <p:cNvSpPr txBox="1"/>
          <p:nvPr/>
        </p:nvSpPr>
        <p:spPr>
          <a:xfrm>
            <a:off x="3048000" y="3105835"/>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 name="Google Shape;384;p34"/>
          <p:cNvSpPr txBox="1"/>
          <p:nvPr/>
        </p:nvSpPr>
        <p:spPr>
          <a:xfrm flipH="1">
            <a:off x="3716511" y="6007269"/>
            <a:ext cx="400363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u="sng">
                <a:solidFill>
                  <a:schemeClr val="hlink"/>
                </a:solidFill>
                <a:latin typeface="Calibri"/>
                <a:ea typeface="Calibri"/>
                <a:cs typeface="Calibri"/>
                <a:sym typeface="Calibri"/>
                <a:hlinkClick r:id="rId4"/>
              </a:rPr>
              <a:t>picture reference</a:t>
            </a: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8"/>
        <p:cNvGrpSpPr/>
        <p:nvPr/>
      </p:nvGrpSpPr>
      <p:grpSpPr>
        <a:xfrm>
          <a:off x="0" y="0"/>
          <a:ext cx="0" cy="0"/>
          <a:chOff x="0" y="0"/>
          <a:chExt cx="0" cy="0"/>
        </a:xfrm>
      </p:grpSpPr>
      <p:sp>
        <p:nvSpPr>
          <p:cNvPr id="389" name="Google Shape;389;p35"/>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p35"/>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5"/>
          <p:cNvSpPr txBox="1">
            <a:spLocks noGrp="1"/>
          </p:cNvSpPr>
          <p:nvPr>
            <p:ph type="title"/>
          </p:nvPr>
        </p:nvSpPr>
        <p:spPr>
          <a:xfrm>
            <a:off x="492370" y="605896"/>
            <a:ext cx="3084844" cy="564620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3600"/>
              <a:buFont typeface="Calibri"/>
              <a:buNone/>
            </a:pPr>
            <a:r>
              <a:rPr lang="en-US" sz="3600" b="1">
                <a:solidFill>
                  <a:srgbClr val="FFFFFF"/>
                </a:solidFill>
              </a:rPr>
              <a:t>INDUSTRIAL APPLICATIONS</a:t>
            </a:r>
            <a:endParaRPr/>
          </a:p>
        </p:txBody>
      </p:sp>
      <p:sp>
        <p:nvSpPr>
          <p:cNvPr id="392" name="Google Shape;392;p35"/>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5"/>
          <p:cNvSpPr txBox="1">
            <a:spLocks noGrp="1"/>
          </p:cNvSpPr>
          <p:nvPr>
            <p:ph type="body" idx="1"/>
          </p:nvPr>
        </p:nvSpPr>
        <p:spPr>
          <a:xfrm>
            <a:off x="4742016" y="605896"/>
            <a:ext cx="6413663" cy="5646208"/>
          </a:xfrm>
          <a:prstGeom prst="rect">
            <a:avLst/>
          </a:prstGeom>
          <a:noFill/>
          <a:ln>
            <a:noFill/>
          </a:ln>
        </p:spPr>
        <p:txBody>
          <a:bodyPr spcFirstLastPara="1" wrap="square" lIns="0" tIns="45700" rIns="0" bIns="45700" anchor="ctr" anchorCtr="0">
            <a:normAutofit/>
          </a:bodyPr>
          <a:lstStyle/>
          <a:p>
            <a:pPr marL="91440" lvl="0" indent="-127000" algn="l" rtl="0">
              <a:lnSpc>
                <a:spcPct val="90000"/>
              </a:lnSpc>
              <a:spcBef>
                <a:spcPts val="0"/>
              </a:spcBef>
              <a:spcAft>
                <a:spcPts val="0"/>
              </a:spcAft>
              <a:buSzPts val="2000"/>
              <a:buChar char=" "/>
            </a:pPr>
            <a:r>
              <a:rPr lang="en-US"/>
              <a:t>1. Imaging application: Three chip stacked rolling sensor</a:t>
            </a:r>
            <a:endParaRPr/>
          </a:p>
          <a:p>
            <a:pPr marL="91440" lvl="0" indent="-127000" algn="l" rtl="0">
              <a:lnSpc>
                <a:spcPct val="90000"/>
              </a:lnSpc>
              <a:spcBef>
                <a:spcPts val="1400"/>
              </a:spcBef>
              <a:spcAft>
                <a:spcPts val="0"/>
              </a:spcAft>
              <a:buSzPts val="2000"/>
              <a:buChar char=" "/>
            </a:pPr>
            <a:r>
              <a:rPr lang="en-US"/>
              <a:t>2. Micro-displays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7"/>
        <p:cNvGrpSpPr/>
        <p:nvPr/>
      </p:nvGrpSpPr>
      <p:grpSpPr>
        <a:xfrm>
          <a:off x="0" y="0"/>
          <a:ext cx="0" cy="0"/>
          <a:chOff x="0" y="0"/>
          <a:chExt cx="0" cy="0"/>
        </a:xfrm>
      </p:grpSpPr>
      <p:sp>
        <p:nvSpPr>
          <p:cNvPr id="398" name="Google Shape;398;p36"/>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6"/>
          <p:cNvSpPr/>
          <p:nvPr/>
        </p:nvSpPr>
        <p:spPr>
          <a:xfrm>
            <a:off x="0" y="6334316"/>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0" name="Google Shape;400;p36"/>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
        <p:nvSpPr>
          <p:cNvPr id="401" name="Google Shape;401;p36"/>
          <p:cNvSpPr/>
          <p:nvPr/>
        </p:nvSpPr>
        <p:spPr>
          <a:xfrm>
            <a:off x="0" y="0"/>
            <a:ext cx="12192000"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 name="Google Shape;402;p36"/>
          <p:cNvSpPr txBox="1">
            <a:spLocks noGrp="1"/>
          </p:cNvSpPr>
          <p:nvPr>
            <p:ph type="title"/>
          </p:nvPr>
        </p:nvSpPr>
        <p:spPr>
          <a:xfrm>
            <a:off x="7859485" y="634946"/>
            <a:ext cx="3690257"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400"/>
              <a:buFont typeface="Calibri"/>
              <a:buNone/>
            </a:pPr>
            <a:r>
              <a:rPr lang="en-US" sz="3400" b="1"/>
              <a:t>THREE-CHIP STACKED ROLLING SENSOR</a:t>
            </a:r>
            <a:endParaRPr/>
          </a:p>
        </p:txBody>
      </p:sp>
      <p:pic>
        <p:nvPicPr>
          <p:cNvPr id="403" name="Google Shape;403;p36" descr="Graphical user interface&#10;&#10;Description automatically generated"/>
          <p:cNvPicPr preferRelativeResize="0">
            <a:picLocks noGrp="1"/>
          </p:cNvPicPr>
          <p:nvPr>
            <p:ph type="body" idx="2"/>
          </p:nvPr>
        </p:nvPicPr>
        <p:blipFill rotWithShape="1">
          <a:blip r:embed="rId3">
            <a:alphaModFix/>
          </a:blip>
          <a:srcRect/>
          <a:stretch/>
        </p:blipFill>
        <p:spPr>
          <a:xfrm>
            <a:off x="1342436" y="640081"/>
            <a:ext cx="5492926" cy="5314406"/>
          </a:xfrm>
          <a:prstGeom prst="rect">
            <a:avLst/>
          </a:prstGeom>
          <a:noFill/>
          <a:ln>
            <a:noFill/>
          </a:ln>
        </p:spPr>
      </p:pic>
      <p:cxnSp>
        <p:nvCxnSpPr>
          <p:cNvPr id="404" name="Google Shape;404;p36"/>
          <p:cNvCxnSpPr/>
          <p:nvPr/>
        </p:nvCxnSpPr>
        <p:spPr>
          <a:xfrm>
            <a:off x="7892143" y="2085703"/>
            <a:ext cx="3566160" cy="0"/>
          </a:xfrm>
          <a:prstGeom prst="straightConnector1">
            <a:avLst/>
          </a:prstGeom>
          <a:noFill/>
          <a:ln w="9525" cap="flat" cmpd="sng">
            <a:solidFill>
              <a:srgbClr val="7F7F7F">
                <a:alpha val="89803"/>
              </a:srgbClr>
            </a:solidFill>
            <a:prstDash val="solid"/>
            <a:round/>
            <a:headEnd type="none" w="sm" len="sm"/>
            <a:tailEnd type="none" w="sm" len="sm"/>
          </a:ln>
        </p:spPr>
      </p:cxnSp>
      <p:sp>
        <p:nvSpPr>
          <p:cNvPr id="405" name="Google Shape;405;p36"/>
          <p:cNvSpPr txBox="1">
            <a:spLocks noGrp="1"/>
          </p:cNvSpPr>
          <p:nvPr>
            <p:ph type="body" idx="1"/>
          </p:nvPr>
        </p:nvSpPr>
        <p:spPr>
          <a:xfrm>
            <a:off x="7859485" y="2198914"/>
            <a:ext cx="3690257" cy="3670180"/>
          </a:xfrm>
          <a:prstGeom prst="rect">
            <a:avLst/>
          </a:prstGeom>
          <a:noFill/>
          <a:ln>
            <a:noFill/>
          </a:ln>
        </p:spPr>
        <p:txBody>
          <a:bodyPr spcFirstLastPara="1" wrap="square" lIns="0" tIns="45700" rIns="0" bIns="45700" anchor="t" anchorCtr="0">
            <a:noAutofit/>
          </a:bodyPr>
          <a:lstStyle/>
          <a:p>
            <a:pPr marL="91440" lvl="0" indent="-101600" algn="l" rtl="0">
              <a:lnSpc>
                <a:spcPct val="90000"/>
              </a:lnSpc>
              <a:spcBef>
                <a:spcPts val="0"/>
              </a:spcBef>
              <a:spcAft>
                <a:spcPts val="0"/>
              </a:spcAft>
              <a:buSzPts val="1600"/>
              <a:buFont typeface="Calibri"/>
              <a:buChar char="•"/>
            </a:pPr>
            <a:r>
              <a:rPr lang="en-US" sz="1600"/>
              <a:t>To eliminate image distortion, which is caused by time lag in the reading between the first and last bits, a capacitor in the pixel devices is added. The DRAM chip is in between the pixel and logic gates to temporarily store signals.</a:t>
            </a:r>
            <a:endParaRPr/>
          </a:p>
          <a:p>
            <a:pPr marL="91440" lvl="0" indent="-101600" algn="l" rtl="0">
              <a:lnSpc>
                <a:spcPct val="90000"/>
              </a:lnSpc>
              <a:spcBef>
                <a:spcPts val="1400"/>
              </a:spcBef>
              <a:spcAft>
                <a:spcPts val="0"/>
              </a:spcAft>
              <a:buSzPts val="1600"/>
              <a:buFont typeface="Calibri"/>
              <a:buChar char="•"/>
            </a:pPr>
            <a:r>
              <a:rPr lang="en-US" sz="1600"/>
              <a:t>The pixel and DRAM chips are facing downward towards the logic chip.</a:t>
            </a:r>
            <a:endParaRPr/>
          </a:p>
          <a:p>
            <a:pPr marL="91440" lvl="0" indent="-101600" algn="l" rtl="0">
              <a:lnSpc>
                <a:spcPct val="90000"/>
              </a:lnSpc>
              <a:spcBef>
                <a:spcPts val="1400"/>
              </a:spcBef>
              <a:spcAft>
                <a:spcPts val="0"/>
              </a:spcAft>
              <a:buSzPts val="1600"/>
              <a:buFont typeface="Calibri"/>
              <a:buChar char="•"/>
            </a:pPr>
            <a:r>
              <a:rPr lang="en-US" sz="1600"/>
              <a:t>TSVs are formed between the pixel and logic gates for interconnection of about 2-2.5</a:t>
            </a:r>
            <a:r>
              <a:rPr lang="en-US" sz="1600" b="0" i="1"/>
              <a:t> μ</a:t>
            </a:r>
            <a:r>
              <a:rPr lang="en-US" sz="1600" b="0" i="0"/>
              <a:t>m in diameter and 6.3</a:t>
            </a:r>
            <a:r>
              <a:rPr lang="en-US" sz="1600" b="0" i="1"/>
              <a:t> </a:t>
            </a:r>
            <a:r>
              <a:rPr lang="en-US" sz="1600" b="0"/>
              <a:t>μm in pitch</a:t>
            </a:r>
            <a:endParaRPr sz="1600"/>
          </a:p>
          <a:p>
            <a:pPr marL="91440" lvl="0" indent="-101600" algn="l" rtl="0">
              <a:lnSpc>
                <a:spcPct val="90000"/>
              </a:lnSpc>
              <a:spcBef>
                <a:spcPts val="1400"/>
              </a:spcBef>
              <a:spcAft>
                <a:spcPts val="0"/>
              </a:spcAft>
              <a:buSzPts val="1600"/>
              <a:buFont typeface="Calibri"/>
              <a:buChar char="•"/>
            </a:pPr>
            <a:r>
              <a:rPr lang="en-US" sz="1600"/>
              <a:t>The BackSide Illumination (BSI) pixel array chip is bonded face to back on top of the DRAM-logic-chip interconnect.</a:t>
            </a:r>
            <a:endParaRPr/>
          </a:p>
          <a:p>
            <a:pPr marL="91440" lvl="0" indent="-101600" algn="l" rtl="0">
              <a:lnSpc>
                <a:spcPct val="90000"/>
              </a:lnSpc>
              <a:spcBef>
                <a:spcPts val="1400"/>
              </a:spcBef>
              <a:spcAft>
                <a:spcPts val="0"/>
              </a:spcAft>
              <a:buSzPts val="1600"/>
              <a:buFont typeface="Calibri"/>
              <a:buChar char="•"/>
            </a:pPr>
            <a:r>
              <a:rPr lang="en-US" sz="1600"/>
              <a:t>Silicon substrate thickness of about 3-5</a:t>
            </a:r>
            <a:r>
              <a:rPr lang="en-US" sz="1600" b="0" i="1"/>
              <a:t>μ</a:t>
            </a:r>
            <a:r>
              <a:rPr lang="en-US" sz="1600" b="0" i="0"/>
              <a:t>m </a:t>
            </a:r>
            <a:endParaRPr/>
          </a:p>
          <a:p>
            <a:pPr marL="91440" lvl="0" indent="-101600" algn="l" rtl="0">
              <a:lnSpc>
                <a:spcPct val="90000"/>
              </a:lnSpc>
              <a:spcBef>
                <a:spcPts val="1400"/>
              </a:spcBef>
              <a:spcAft>
                <a:spcPts val="0"/>
              </a:spcAft>
              <a:buSzPts val="1600"/>
              <a:buFont typeface="Calibri"/>
              <a:buChar char="•"/>
            </a:pPr>
            <a:r>
              <a:rPr lang="en-US" sz="1600"/>
              <a:t>Produces a frame rate of 30fps</a:t>
            </a:r>
            <a:endParaRPr/>
          </a:p>
        </p:txBody>
      </p:sp>
      <p:sp>
        <p:nvSpPr>
          <p:cNvPr id="406" name="Google Shape;406;p36"/>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6"/>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Calibri"/>
              <a:buNone/>
            </a:pPr>
            <a:r>
              <a:rPr lang="en-US" b="1"/>
              <a:t>MICRO DISPLAYS</a:t>
            </a:r>
            <a:endParaRPr/>
          </a:p>
        </p:txBody>
      </p:sp>
      <p:sp>
        <p:nvSpPr>
          <p:cNvPr id="413" name="Google Shape;413;p37"/>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fontScale="92500" lnSpcReduction="20000"/>
          </a:bodyPr>
          <a:lstStyle/>
          <a:p>
            <a:pPr marL="457200" lvl="0" indent="-457200" algn="l" rtl="0">
              <a:lnSpc>
                <a:spcPct val="90000"/>
              </a:lnSpc>
              <a:spcBef>
                <a:spcPts val="0"/>
              </a:spcBef>
              <a:spcAft>
                <a:spcPts val="0"/>
              </a:spcAft>
              <a:buSzPct val="100000"/>
              <a:buFont typeface="Calibri"/>
              <a:buAutoNum type="arabicPeriod"/>
            </a:pPr>
            <a:r>
              <a:rPr lang="en-US"/>
              <a:t>PCB: transmits instructions and electric signal to the device</a:t>
            </a:r>
            <a:endParaRPr/>
          </a:p>
          <a:p>
            <a:pPr marL="457200" lvl="0" indent="-457200" algn="l" rtl="0">
              <a:lnSpc>
                <a:spcPct val="90000"/>
              </a:lnSpc>
              <a:spcBef>
                <a:spcPts val="1400"/>
              </a:spcBef>
              <a:spcAft>
                <a:spcPts val="0"/>
              </a:spcAft>
              <a:buSzPct val="100000"/>
              <a:buFont typeface="Calibri"/>
              <a:buAutoNum type="arabicPeriod"/>
            </a:pPr>
            <a:r>
              <a:rPr lang="en-US"/>
              <a:t>Silicon: serves as regulator for the liquid crystal</a:t>
            </a:r>
            <a:endParaRPr/>
          </a:p>
          <a:p>
            <a:pPr marL="457200" lvl="0" indent="-457200" algn="l" rtl="0">
              <a:lnSpc>
                <a:spcPct val="90000"/>
              </a:lnSpc>
              <a:spcBef>
                <a:spcPts val="1400"/>
              </a:spcBef>
              <a:spcAft>
                <a:spcPts val="0"/>
              </a:spcAft>
              <a:buSzPct val="100000"/>
              <a:buFont typeface="Calibri"/>
              <a:buAutoNum type="arabicPeriod"/>
            </a:pPr>
            <a:r>
              <a:rPr lang="en-US"/>
              <a:t>Reflective coating: reflects incoming light</a:t>
            </a:r>
            <a:endParaRPr/>
          </a:p>
          <a:p>
            <a:pPr marL="457200" lvl="0" indent="-457200" algn="l" rtl="0">
              <a:lnSpc>
                <a:spcPct val="90000"/>
              </a:lnSpc>
              <a:spcBef>
                <a:spcPts val="1400"/>
              </a:spcBef>
              <a:spcAft>
                <a:spcPts val="0"/>
              </a:spcAft>
              <a:buSzPct val="100000"/>
              <a:buFont typeface="Calibri"/>
              <a:buAutoNum type="arabicPeriod"/>
            </a:pPr>
            <a:r>
              <a:rPr lang="en-US"/>
              <a:t>Liquid crystal: controls the amount of light reaching the reflective coating and that is allowed back out</a:t>
            </a:r>
            <a:endParaRPr/>
          </a:p>
          <a:p>
            <a:pPr marL="457200" lvl="0" indent="-457200" algn="l" rtl="0">
              <a:lnSpc>
                <a:spcPct val="90000"/>
              </a:lnSpc>
              <a:spcBef>
                <a:spcPts val="1400"/>
              </a:spcBef>
              <a:spcAft>
                <a:spcPts val="0"/>
              </a:spcAft>
              <a:buSzPct val="100000"/>
              <a:buFont typeface="Calibri"/>
              <a:buAutoNum type="arabicPeriod"/>
            </a:pPr>
            <a:r>
              <a:rPr lang="en-US"/>
              <a:t>Alignment layer: keeps the liquid crystals aligned to direct the light accurately</a:t>
            </a:r>
            <a:endParaRPr/>
          </a:p>
          <a:p>
            <a:pPr marL="457200" lvl="0" indent="-457200" algn="l" rtl="0">
              <a:lnSpc>
                <a:spcPct val="90000"/>
              </a:lnSpc>
              <a:spcBef>
                <a:spcPts val="1400"/>
              </a:spcBef>
              <a:spcAft>
                <a:spcPts val="0"/>
              </a:spcAft>
              <a:buSzPct val="100000"/>
              <a:buFont typeface="Calibri"/>
              <a:buAutoNum type="arabicPeriod"/>
            </a:pPr>
            <a:r>
              <a:rPr lang="en-US"/>
              <a:t>Transparent electrode: completes the circuit with the silicon and liquid crystal</a:t>
            </a:r>
            <a:endParaRPr/>
          </a:p>
          <a:p>
            <a:pPr marL="457200" lvl="0" indent="-457200" algn="l" rtl="0">
              <a:lnSpc>
                <a:spcPct val="90000"/>
              </a:lnSpc>
              <a:spcBef>
                <a:spcPts val="1400"/>
              </a:spcBef>
              <a:spcAft>
                <a:spcPts val="0"/>
              </a:spcAft>
              <a:buSzPct val="100000"/>
              <a:buFont typeface="Calibri"/>
              <a:buAutoNum type="arabicPeriod"/>
            </a:pPr>
            <a:r>
              <a:rPr lang="en-US"/>
              <a:t>Glass cover: protects and seals the system</a:t>
            </a:r>
            <a:endParaRPr/>
          </a:p>
        </p:txBody>
      </p:sp>
      <p:pic>
        <p:nvPicPr>
          <p:cNvPr id="414" name="Google Shape;414;p37" descr="Diagram&#10;&#10;Description automatically generated"/>
          <p:cNvPicPr preferRelativeResize="0">
            <a:picLocks noGrp="1"/>
          </p:cNvPicPr>
          <p:nvPr>
            <p:ph type="body" idx="2"/>
          </p:nvPr>
        </p:nvPicPr>
        <p:blipFill rotWithShape="1">
          <a:blip r:embed="rId3">
            <a:alphaModFix/>
          </a:blip>
          <a:srcRect/>
          <a:stretch/>
        </p:blipFill>
        <p:spPr>
          <a:xfrm>
            <a:off x="6218238" y="1855897"/>
            <a:ext cx="4937125" cy="4003456"/>
          </a:xfrm>
          <a:prstGeom prst="rect">
            <a:avLst/>
          </a:prstGeom>
          <a:noFill/>
          <a:ln>
            <a:noFill/>
          </a:ln>
        </p:spPr>
      </p:pic>
      <p:sp>
        <p:nvSpPr>
          <p:cNvPr id="415" name="Google Shape;415;p37"/>
          <p:cNvSpPr txBox="1"/>
          <p:nvPr/>
        </p:nvSpPr>
        <p:spPr>
          <a:xfrm>
            <a:off x="5889171" y="5977468"/>
            <a:ext cx="566057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hlink"/>
                </a:solidFill>
                <a:latin typeface="Calibri"/>
                <a:ea typeface="Calibri"/>
                <a:cs typeface="Calibri"/>
                <a:sym typeface="Calibri"/>
                <a:hlinkClick r:id="rId4"/>
              </a:rPr>
              <a:t>Exploring the Potential of LCoS Microdisplays (azom.com)</a:t>
            </a: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Calibri"/>
              <a:buNone/>
            </a:pPr>
            <a:r>
              <a:rPr lang="en-US"/>
              <a:t>GOING BEYOND THE 5NM CHIPS: A PEEK AT THE FUTURE</a:t>
            </a:r>
            <a:endParaRPr/>
          </a:p>
        </p:txBody>
      </p:sp>
      <p:sp>
        <p:nvSpPr>
          <p:cNvPr id="421" name="Google Shape;421;p38"/>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3nm chips: the next step. R&amp;D ongoing.</a:t>
            </a:r>
            <a:endParaRPr/>
          </a:p>
          <a:p>
            <a:pPr marL="91440" lvl="0" indent="-127000" algn="l" rtl="0">
              <a:lnSpc>
                <a:spcPct val="90000"/>
              </a:lnSpc>
              <a:spcBef>
                <a:spcPts val="1400"/>
              </a:spcBef>
              <a:spcAft>
                <a:spcPts val="0"/>
              </a:spcAft>
              <a:buSzPts val="2000"/>
              <a:buFont typeface="Arial"/>
              <a:buChar char="•"/>
            </a:pPr>
            <a:r>
              <a:rPr lang="en-US"/>
              <a:t> Extreme Ultraviolet Lithography is being proposed.</a:t>
            </a:r>
            <a:endParaRPr/>
          </a:p>
          <a:p>
            <a:pPr marL="91440" lvl="0" indent="-127000" algn="l" rtl="0">
              <a:lnSpc>
                <a:spcPct val="90000"/>
              </a:lnSpc>
              <a:spcBef>
                <a:spcPts val="1400"/>
              </a:spcBef>
              <a:spcAft>
                <a:spcPts val="0"/>
              </a:spcAft>
              <a:buSzPts val="2000"/>
              <a:buFont typeface="Arial"/>
              <a:buChar char="•"/>
            </a:pPr>
            <a:r>
              <a:rPr lang="en-US"/>
              <a:t>New deposition, etch and inspection technologies are being worked on.</a:t>
            </a:r>
            <a:br>
              <a:rPr lang="en-US"/>
            </a:br>
            <a:endParaRPr/>
          </a:p>
        </p:txBody>
      </p:sp>
      <p:sp>
        <p:nvSpPr>
          <p:cNvPr id="422" name="Google Shape;422;p38"/>
          <p:cNvSpPr txBox="1"/>
          <p:nvPr/>
        </p:nvSpPr>
        <p:spPr>
          <a:xfrm flipH="1">
            <a:off x="1273628" y="3968164"/>
            <a:ext cx="798435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u="sng">
                <a:solidFill>
                  <a:schemeClr val="hlink"/>
                </a:solidFill>
                <a:latin typeface="Calibri"/>
                <a:ea typeface="Calibri"/>
                <a:cs typeface="Calibri"/>
                <a:sym typeface="Calibri"/>
                <a:hlinkClick r:id="rId3"/>
              </a:rPr>
              <a:t>Making Chips At 3nm And Beyond (semiengineering.com)</a:t>
            </a:r>
            <a:r>
              <a:rPr lang="en-US" sz="1800">
                <a:solidFill>
                  <a:schemeClr val="dk1"/>
                </a:solidFill>
                <a:latin typeface="Calibri"/>
                <a:ea typeface="Calibri"/>
                <a:cs typeface="Calibri"/>
                <a:sym typeface="Calibri"/>
              </a:rPr>
              <a:t> </a:t>
            </a:r>
            <a:endParaRPr/>
          </a:p>
        </p:txBody>
      </p:sp>
      <p:sp>
        <p:nvSpPr>
          <p:cNvPr id="423" name="Google Shape;423;p38"/>
          <p:cNvSpPr txBox="1"/>
          <p:nvPr/>
        </p:nvSpPr>
        <p:spPr>
          <a:xfrm>
            <a:off x="2286000" y="3105835"/>
            <a:ext cx="68580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u="sng">
                <a:solidFill>
                  <a:schemeClr val="hlink"/>
                </a:solidFill>
                <a:latin typeface="Calibri"/>
                <a:ea typeface="Calibri"/>
                <a:cs typeface="Calibri"/>
                <a:sym typeface="Calibri"/>
                <a:hlinkClick r:id="rId4"/>
              </a:rPr>
              <a:t>Apple's 2022 Lineup Could Be Based on TSMC's Faster 3nm Node | Digital Trends</a:t>
            </a: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Calibri"/>
              <a:buNone/>
            </a:pPr>
            <a:r>
              <a:rPr lang="en-US" b="1"/>
              <a:t>SUMMARY AND CONCLUSION</a:t>
            </a:r>
            <a:endParaRPr/>
          </a:p>
        </p:txBody>
      </p:sp>
      <p:sp>
        <p:nvSpPr>
          <p:cNvPr id="429" name="Google Shape;429;p39"/>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Font typeface="Arial"/>
              <a:buChar char="•"/>
            </a:pPr>
            <a:r>
              <a:rPr lang="en-US"/>
              <a:t>The evolution of how the 3D IC device came into being was discussed in conjunction with Moore’s law and its applicability. The benefits were shared also the classification of the 3D device based on bonding and stacking directions were shown. Fabrication methods using TSVs and MIVs were shown. Also, the heating problem of the vertically stacked IC was shown alongside its many industrial applications. </a:t>
            </a:r>
            <a:endParaRPr/>
          </a:p>
          <a:p>
            <a:pPr marL="91440" lvl="0" indent="-127000" algn="l" rtl="0">
              <a:lnSpc>
                <a:spcPct val="90000"/>
              </a:lnSpc>
              <a:spcBef>
                <a:spcPts val="1400"/>
              </a:spcBef>
              <a:spcAft>
                <a:spcPts val="0"/>
              </a:spcAft>
              <a:buSzPts val="2000"/>
              <a:buFont typeface="Arial"/>
              <a:buChar char="•"/>
            </a:pPr>
            <a:r>
              <a:rPr lang="en-US"/>
              <a:t>A sneak peek was taken at the future: 3nm and beyond chips. Research is still ongoing and should be available in 2023.</a:t>
            </a:r>
            <a:endParaRPr/>
          </a:p>
          <a:p>
            <a:pPr marL="91440" lvl="0" indent="-127000" algn="l" rtl="0">
              <a:lnSpc>
                <a:spcPct val="90000"/>
              </a:lnSpc>
              <a:spcBef>
                <a:spcPts val="1400"/>
              </a:spcBef>
              <a:spcAft>
                <a:spcPts val="0"/>
              </a:spcAft>
              <a:buSzPts val="2000"/>
              <a:buFont typeface="Arial"/>
              <a:buChar char="•"/>
            </a:pPr>
            <a:r>
              <a:rPr lang="en-US"/>
              <a:t>In conclusion, 3D IC devices have overridden 2D IC devices with higher performance functionalities and industrial usage and will keep on being improved upon until a limit is reached.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Calibri"/>
              <a:buNone/>
            </a:pPr>
            <a:r>
              <a:rPr lang="en-US" b="1"/>
              <a:t>REFERENCES</a:t>
            </a:r>
            <a:endParaRPr/>
          </a:p>
        </p:txBody>
      </p:sp>
      <p:sp>
        <p:nvSpPr>
          <p:cNvPr id="435" name="Google Shape;435;p40"/>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457200" lvl="0" indent="-457200" algn="l" rtl="0">
              <a:lnSpc>
                <a:spcPct val="90000"/>
              </a:lnSpc>
              <a:spcBef>
                <a:spcPts val="0"/>
              </a:spcBef>
              <a:spcAft>
                <a:spcPts val="0"/>
              </a:spcAft>
              <a:buSzPts val="1800"/>
              <a:buFont typeface="Calibri"/>
              <a:buAutoNum type="arabicPeriod"/>
            </a:pPr>
            <a:r>
              <a:rPr lang="en-US" sz="1800" u="sng">
                <a:solidFill>
                  <a:schemeClr val="hlink"/>
                </a:solidFill>
                <a:latin typeface="Calibri"/>
                <a:ea typeface="Calibri"/>
                <a:cs typeface="Calibri"/>
                <a:sym typeface="Calibri"/>
                <a:hlinkClick r:id="rId3"/>
              </a:rPr>
              <a:t>Three-dimensional integrated circuit - Wikipedia</a:t>
            </a:r>
            <a:endParaRPr sz="1800">
              <a:latin typeface="Calibri"/>
              <a:ea typeface="Calibri"/>
              <a:cs typeface="Calibri"/>
              <a:sym typeface="Calibri"/>
            </a:endParaRPr>
          </a:p>
          <a:p>
            <a:pPr marL="457200" lvl="0" indent="-457200" algn="l" rtl="0">
              <a:lnSpc>
                <a:spcPct val="90000"/>
              </a:lnSpc>
              <a:spcBef>
                <a:spcPts val="1400"/>
              </a:spcBef>
              <a:spcAft>
                <a:spcPts val="0"/>
              </a:spcAft>
              <a:buSzPts val="2000"/>
              <a:buFont typeface="Calibri"/>
              <a:buAutoNum type="arabicPeriod"/>
            </a:pPr>
            <a:r>
              <a:rPr lang="en-US" u="sng">
                <a:solidFill>
                  <a:schemeClr val="hlink"/>
                </a:solidFill>
                <a:hlinkClick r:id="rId4"/>
              </a:rPr>
              <a:t>(PDF) Three-dimensional integrated circuits (researchgate.net)</a:t>
            </a:r>
            <a:endParaRPr/>
          </a:p>
          <a:p>
            <a:pPr marL="457200" lvl="0" indent="-457200" algn="l" rtl="0">
              <a:lnSpc>
                <a:spcPct val="90000"/>
              </a:lnSpc>
              <a:spcBef>
                <a:spcPts val="1400"/>
              </a:spcBef>
              <a:spcAft>
                <a:spcPts val="0"/>
              </a:spcAft>
              <a:buSzPts val="2000"/>
              <a:buFont typeface="Calibri"/>
              <a:buAutoNum type="arabicPeriod"/>
            </a:pPr>
            <a:r>
              <a:rPr lang="en-US" u="sng">
                <a:solidFill>
                  <a:schemeClr val="hlink"/>
                </a:solidFill>
                <a:hlinkClick r:id="rId5"/>
              </a:rPr>
              <a:t>Wafer-level three-dimensional integrated circuits (3D IC): Schemes and key technologies – ScienceDirect</a:t>
            </a:r>
            <a:endParaRPr/>
          </a:p>
          <a:p>
            <a:pPr marL="457200" lvl="0" indent="-457200" algn="l" rtl="0">
              <a:lnSpc>
                <a:spcPct val="90000"/>
              </a:lnSpc>
              <a:spcBef>
                <a:spcPts val="1400"/>
              </a:spcBef>
              <a:spcAft>
                <a:spcPts val="0"/>
              </a:spcAft>
              <a:buSzPts val="2000"/>
              <a:buFont typeface="Calibri"/>
              <a:buAutoNum type="arabicPeriod"/>
            </a:pPr>
            <a:r>
              <a:rPr lang="en-US" u="sng">
                <a:solidFill>
                  <a:schemeClr val="hlink"/>
                </a:solidFill>
                <a:hlinkClick r:id="rId6"/>
              </a:rPr>
              <a:t>Three Dimensional Integrated Circuits (3D IC) Technology By Dr. Imran Khan - YouTube</a:t>
            </a:r>
            <a:endParaRPr/>
          </a:p>
          <a:p>
            <a:pPr marL="457200" lvl="0" indent="-457200" algn="l" rtl="0">
              <a:lnSpc>
                <a:spcPct val="90000"/>
              </a:lnSpc>
              <a:spcBef>
                <a:spcPts val="1400"/>
              </a:spcBef>
              <a:spcAft>
                <a:spcPts val="0"/>
              </a:spcAft>
              <a:buSzPts val="2000"/>
              <a:buFont typeface="Calibri"/>
              <a:buAutoNum type="arabicPeriod"/>
            </a:pPr>
            <a:r>
              <a:rPr lang="en-US" u="sng">
                <a:solidFill>
                  <a:schemeClr val="hlink"/>
                </a:solidFill>
                <a:hlinkClick r:id="rId7"/>
              </a:rPr>
              <a:t>Technology For Realizing 3D Integration By-Dipyaman Modak. - ppt download (slideplayer.com)</a:t>
            </a:r>
            <a:endParaRPr>
              <a:solidFill>
                <a:srgbClr val="FF0000"/>
              </a:solidFill>
            </a:endParaRPr>
          </a:p>
          <a:p>
            <a:pPr marL="457200" lvl="0" indent="-457200" algn="l" rtl="0">
              <a:lnSpc>
                <a:spcPct val="90000"/>
              </a:lnSpc>
              <a:spcBef>
                <a:spcPts val="1400"/>
              </a:spcBef>
              <a:spcAft>
                <a:spcPts val="0"/>
              </a:spcAft>
              <a:buSzPts val="2000"/>
              <a:buFont typeface="Calibri"/>
              <a:buAutoNum type="arabicPeriod"/>
            </a:pPr>
            <a:r>
              <a:rPr lang="en-US" u="sng">
                <a:solidFill>
                  <a:schemeClr val="hlink"/>
                </a:solidFill>
                <a:hlinkClick r:id="rId8"/>
              </a:rPr>
              <a:t>Advancement of Chip Stacking Architectures and Interconnect Technologies for Image Sensors | J. Electron. Packag. | ASME Digital Collection</a:t>
            </a:r>
            <a:endParaRPr/>
          </a:p>
          <a:p>
            <a:pPr marL="457200" lvl="0" indent="-457200" algn="l" rtl="0">
              <a:lnSpc>
                <a:spcPct val="90000"/>
              </a:lnSpc>
              <a:spcBef>
                <a:spcPts val="1400"/>
              </a:spcBef>
              <a:spcAft>
                <a:spcPts val="0"/>
              </a:spcAft>
              <a:buSzPts val="2000"/>
              <a:buFont typeface="Calibri"/>
              <a:buAutoNum type="arabicPeriod"/>
            </a:pPr>
            <a:r>
              <a:rPr lang="en-US" u="sng">
                <a:solidFill>
                  <a:schemeClr val="hlink"/>
                </a:solidFill>
                <a:hlinkClick r:id="rId9"/>
              </a:rPr>
              <a:t>Exploring the Potential of LCoS Microdisplays (azom.com)</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4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Calibri"/>
              <a:buNone/>
            </a:pPr>
            <a:r>
              <a:rPr lang="en-US" b="1"/>
              <a:t>QUESTIONS</a:t>
            </a:r>
            <a:endParaRPr/>
          </a:p>
        </p:txBody>
      </p:sp>
      <p:sp>
        <p:nvSpPr>
          <p:cNvPr id="441" name="Google Shape;441;p4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Autofit/>
          </a:bodyPr>
          <a:lstStyle/>
          <a:p>
            <a:pPr marL="457200" lvl="0" indent="-469900" algn="l" rtl="0">
              <a:lnSpc>
                <a:spcPct val="70000"/>
              </a:lnSpc>
              <a:spcBef>
                <a:spcPts val="0"/>
              </a:spcBef>
              <a:spcAft>
                <a:spcPts val="0"/>
              </a:spcAft>
              <a:buSzPts val="2200"/>
              <a:buFont typeface="Calibri"/>
              <a:buAutoNum type="arabicPeriod"/>
            </a:pPr>
            <a:r>
              <a:rPr lang="en-US" sz="2200"/>
              <a:t>What is your understanding of the 3D-IC device. </a:t>
            </a:r>
            <a:endParaRPr sz="2200"/>
          </a:p>
          <a:p>
            <a:pPr marL="457200" lvl="0" indent="-469900" algn="l" rtl="0">
              <a:lnSpc>
                <a:spcPct val="70000"/>
              </a:lnSpc>
              <a:spcBef>
                <a:spcPts val="1400"/>
              </a:spcBef>
              <a:spcAft>
                <a:spcPts val="0"/>
              </a:spcAft>
              <a:buSzPts val="2200"/>
              <a:buFont typeface="Calibri"/>
              <a:buAutoNum type="arabicPeriod"/>
            </a:pPr>
            <a:r>
              <a:rPr lang="en-US" sz="2200"/>
              <a:t>Why is there the need for transitioning into the 3D-IC device configuration and what are the benefits?</a:t>
            </a:r>
            <a:endParaRPr sz="2200"/>
          </a:p>
          <a:p>
            <a:pPr marL="457200" lvl="0" indent="-469900" algn="l" rtl="0">
              <a:lnSpc>
                <a:spcPct val="70000"/>
              </a:lnSpc>
              <a:spcBef>
                <a:spcPts val="1400"/>
              </a:spcBef>
              <a:spcAft>
                <a:spcPts val="0"/>
              </a:spcAft>
              <a:buSzPts val="2200"/>
              <a:buFont typeface="Calibri"/>
              <a:buAutoNum type="arabicPeriod"/>
            </a:pPr>
            <a:r>
              <a:rPr lang="en-US" sz="2200"/>
              <a:t>What is your projection of Moore’s law on this? Will it still continue to hold.</a:t>
            </a:r>
            <a:endParaRPr sz="2200"/>
          </a:p>
          <a:p>
            <a:pPr marL="457200" lvl="0" indent="-469900" algn="l" rtl="0">
              <a:lnSpc>
                <a:spcPct val="70000"/>
              </a:lnSpc>
              <a:spcBef>
                <a:spcPts val="1400"/>
              </a:spcBef>
              <a:spcAft>
                <a:spcPts val="0"/>
              </a:spcAft>
              <a:buSzPts val="2200"/>
              <a:buFont typeface="Calibri"/>
              <a:buAutoNum type="arabicPeriod"/>
            </a:pPr>
            <a:r>
              <a:rPr lang="en-US" sz="2200"/>
              <a:t>In conjunction with the heat sink, how else do you think this heat dissipation problem can be reduced.</a:t>
            </a:r>
            <a:endParaRPr sz="2200"/>
          </a:p>
          <a:p>
            <a:pPr marL="457200" lvl="0" indent="-469900" algn="l" rtl="0">
              <a:lnSpc>
                <a:spcPct val="70000"/>
              </a:lnSpc>
              <a:spcBef>
                <a:spcPts val="1400"/>
              </a:spcBef>
              <a:spcAft>
                <a:spcPts val="0"/>
              </a:spcAft>
              <a:buSzPts val="2200"/>
              <a:buFont typeface="Calibri"/>
              <a:buAutoNum type="arabicPeriod"/>
            </a:pPr>
            <a:r>
              <a:rPr lang="en-US" sz="2200"/>
              <a:t>As chips shrink to the 3nm range, what is the projected replacement for FinFETS</a:t>
            </a:r>
            <a:endParaRPr sz="2200"/>
          </a:p>
          <a:p>
            <a:pPr marL="457200" lvl="0" indent="-330200" algn="l" rtl="0">
              <a:lnSpc>
                <a:spcPct val="70000"/>
              </a:lnSpc>
              <a:spcBef>
                <a:spcPts val="1400"/>
              </a:spcBef>
              <a:spcAft>
                <a:spcPts val="0"/>
              </a:spcAft>
              <a:buSzPts val="800"/>
              <a:buFont typeface="Calibri"/>
              <a:buNone/>
            </a:pPr>
            <a:endParaRPr sz="2200"/>
          </a:p>
          <a:p>
            <a:pPr marL="457200" lvl="0" indent="-330200" algn="l" rtl="0">
              <a:lnSpc>
                <a:spcPct val="70000"/>
              </a:lnSpc>
              <a:spcBef>
                <a:spcPts val="1400"/>
              </a:spcBef>
              <a:spcAft>
                <a:spcPts val="0"/>
              </a:spcAft>
              <a:buSzPts val="800"/>
              <a:buFont typeface="Calibri"/>
              <a:buNone/>
            </a:pPr>
            <a:endParaRPr sz="2200"/>
          </a:p>
          <a:p>
            <a:pPr marL="457200" lvl="0" indent="-330200" algn="l" rtl="0">
              <a:lnSpc>
                <a:spcPct val="70000"/>
              </a:lnSpc>
              <a:spcBef>
                <a:spcPts val="1400"/>
              </a:spcBef>
              <a:spcAft>
                <a:spcPts val="0"/>
              </a:spcAft>
              <a:buSzPts val="800"/>
              <a:buFont typeface="Calibri"/>
              <a:buNone/>
            </a:pPr>
            <a:endParaRPr sz="2200"/>
          </a:p>
          <a:p>
            <a:pPr marL="457200" lvl="0" indent="-330200" algn="l" rtl="0">
              <a:lnSpc>
                <a:spcPct val="70000"/>
              </a:lnSpc>
              <a:spcBef>
                <a:spcPts val="1400"/>
              </a:spcBef>
              <a:spcAft>
                <a:spcPts val="0"/>
              </a:spcAft>
              <a:buSzPts val="800"/>
              <a:buFont typeface="Calibri"/>
              <a:buNone/>
            </a:pPr>
            <a:endParaRPr sz="2200"/>
          </a:p>
          <a:p>
            <a:pPr marL="457200" lvl="0" indent="-330200" algn="l" rtl="0">
              <a:lnSpc>
                <a:spcPct val="70000"/>
              </a:lnSpc>
              <a:spcBef>
                <a:spcPts val="1400"/>
              </a:spcBef>
              <a:spcAft>
                <a:spcPts val="0"/>
              </a:spcAft>
              <a:buSzPts val="800"/>
              <a:buFont typeface="Calibri"/>
              <a:buNone/>
            </a:pPr>
            <a:endParaRPr sz="2200"/>
          </a:p>
          <a:p>
            <a:pPr marL="457200" lvl="0" indent="-330200" algn="l" rtl="0">
              <a:lnSpc>
                <a:spcPct val="70000"/>
              </a:lnSpc>
              <a:spcBef>
                <a:spcPts val="1400"/>
              </a:spcBef>
              <a:spcAft>
                <a:spcPts val="0"/>
              </a:spcAft>
              <a:buSzPts val="800"/>
              <a:buFont typeface="Calibri"/>
              <a:buNone/>
            </a:pPr>
            <a:endParaRPr sz="2200"/>
          </a:p>
          <a:p>
            <a:pPr marL="457200" lvl="0" indent="-330200" algn="l" rtl="0">
              <a:lnSpc>
                <a:spcPct val="70000"/>
              </a:lnSpc>
              <a:spcBef>
                <a:spcPts val="1400"/>
              </a:spcBef>
              <a:spcAft>
                <a:spcPts val="0"/>
              </a:spcAft>
              <a:buSzPts val="800"/>
              <a:buFont typeface="Calibri"/>
              <a:buNone/>
            </a:pPr>
            <a:endParaRPr sz="2200"/>
          </a:p>
          <a:p>
            <a:pPr marL="457200" lvl="0" indent="-330200" algn="l" rtl="0">
              <a:lnSpc>
                <a:spcPct val="70000"/>
              </a:lnSpc>
              <a:spcBef>
                <a:spcPts val="1400"/>
              </a:spcBef>
              <a:spcAft>
                <a:spcPts val="0"/>
              </a:spcAft>
              <a:buSzPts val="800"/>
              <a:buFont typeface="Calibri"/>
              <a:buNone/>
            </a:pPr>
            <a:endParaRPr sz="2200"/>
          </a:p>
          <a:p>
            <a:pPr marL="457200" lvl="0" indent="-330200" algn="l" rtl="0">
              <a:lnSpc>
                <a:spcPct val="70000"/>
              </a:lnSpc>
              <a:spcBef>
                <a:spcPts val="1400"/>
              </a:spcBef>
              <a:spcAft>
                <a:spcPts val="0"/>
              </a:spcAft>
              <a:buSzPts val="800"/>
              <a:buFont typeface="Calibri"/>
              <a:buNone/>
            </a:pPr>
            <a:endParaRPr sz="2200"/>
          </a:p>
          <a:p>
            <a:pPr marL="457200" lvl="0" indent="-330200" algn="l" rtl="0">
              <a:lnSpc>
                <a:spcPct val="70000"/>
              </a:lnSpc>
              <a:spcBef>
                <a:spcPts val="1400"/>
              </a:spcBef>
              <a:spcAft>
                <a:spcPts val="0"/>
              </a:spcAft>
              <a:buSzPts val="800"/>
              <a:buFont typeface="Calibri"/>
              <a:buNone/>
            </a:pP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p15"/>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5"/>
          <p:cNvSpPr/>
          <p:nvPr/>
        </p:nvSpPr>
        <p:spPr>
          <a:xfrm>
            <a:off x="0" y="6334316"/>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1" name="Google Shape;161;p15"/>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
        <p:nvSpPr>
          <p:cNvPr id="162" name="Google Shape;162;p15"/>
          <p:cNvSpPr/>
          <p:nvPr/>
        </p:nvSpPr>
        <p:spPr>
          <a:xfrm>
            <a:off x="0" y="0"/>
            <a:ext cx="12192000"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3" name="Google Shape;163;p15"/>
          <p:cNvSpPr txBox="1">
            <a:spLocks noGrp="1"/>
          </p:cNvSpPr>
          <p:nvPr>
            <p:ph type="ctrTitle"/>
          </p:nvPr>
        </p:nvSpPr>
        <p:spPr>
          <a:xfrm>
            <a:off x="4974771" y="634946"/>
            <a:ext cx="6574972"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sz="4800">
                <a:solidFill>
                  <a:srgbClr val="3F3F3F"/>
                </a:solidFill>
              </a:rPr>
              <a:t>End of Moore’s law?</a:t>
            </a:r>
            <a:endParaRPr/>
          </a:p>
        </p:txBody>
      </p:sp>
      <p:pic>
        <p:nvPicPr>
          <p:cNvPr id="164" name="Google Shape;164;p15" descr="Gavel"/>
          <p:cNvPicPr preferRelativeResize="0"/>
          <p:nvPr/>
        </p:nvPicPr>
        <p:blipFill rotWithShape="1">
          <a:blip r:embed="rId3">
            <a:alphaModFix/>
          </a:blip>
          <a:srcRect/>
          <a:stretch/>
        </p:blipFill>
        <p:spPr>
          <a:xfrm>
            <a:off x="633999" y="1296626"/>
            <a:ext cx="4001315" cy="4001315"/>
          </a:xfrm>
          <a:prstGeom prst="rect">
            <a:avLst/>
          </a:prstGeom>
          <a:noFill/>
          <a:ln>
            <a:noFill/>
          </a:ln>
        </p:spPr>
      </p:pic>
      <p:cxnSp>
        <p:nvCxnSpPr>
          <p:cNvPr id="165" name="Google Shape;165;p15"/>
          <p:cNvCxnSpPr/>
          <p:nvPr/>
        </p:nvCxnSpPr>
        <p:spPr>
          <a:xfrm>
            <a:off x="4974770" y="2086188"/>
            <a:ext cx="6089768" cy="0"/>
          </a:xfrm>
          <a:prstGeom prst="straightConnector1">
            <a:avLst/>
          </a:prstGeom>
          <a:noFill/>
          <a:ln w="9525" cap="flat" cmpd="sng">
            <a:solidFill>
              <a:srgbClr val="7F7F7F">
                <a:alpha val="89803"/>
              </a:srgbClr>
            </a:solidFill>
            <a:prstDash val="solid"/>
            <a:round/>
            <a:headEnd type="none" w="sm" len="sm"/>
            <a:tailEnd type="none" w="sm" len="sm"/>
          </a:ln>
        </p:spPr>
      </p:cxnSp>
      <p:sp>
        <p:nvSpPr>
          <p:cNvPr id="166" name="Google Shape;166;p15"/>
          <p:cNvSpPr txBox="1">
            <a:spLocks noGrp="1"/>
          </p:cNvSpPr>
          <p:nvPr>
            <p:ph type="subTitle" idx="1"/>
          </p:nvPr>
        </p:nvSpPr>
        <p:spPr>
          <a:xfrm>
            <a:off x="4974769" y="2198914"/>
            <a:ext cx="6574973" cy="367018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en-US" sz="2000" cap="none">
                <a:solidFill>
                  <a:srgbClr val="3F3F3F"/>
                </a:solidFill>
                <a:latin typeface="Calibri"/>
                <a:ea typeface="Calibri"/>
                <a:cs typeface="Calibri"/>
                <a:sym typeface="Calibri"/>
              </a:rPr>
              <a:t>Moore</a:t>
            </a:r>
            <a:r>
              <a:rPr lang="en-US" sz="2000">
                <a:solidFill>
                  <a:srgbClr val="3F3F3F"/>
                </a:solidFill>
              </a:rPr>
              <a:t>’</a:t>
            </a:r>
            <a:r>
              <a:rPr lang="en-US" sz="2000" cap="none">
                <a:solidFill>
                  <a:srgbClr val="3F3F3F"/>
                </a:solidFill>
                <a:latin typeface="Calibri"/>
                <a:ea typeface="Calibri"/>
                <a:cs typeface="Calibri"/>
                <a:sym typeface="Calibri"/>
              </a:rPr>
              <a:t>s law: number of transistors in an integrated circuit doubles every two years. Also linked to increased speed of the system.</a:t>
            </a:r>
            <a:endParaRPr/>
          </a:p>
          <a:p>
            <a:pPr marL="0" lvl="0" indent="0" algn="l" rtl="0">
              <a:lnSpc>
                <a:spcPct val="90000"/>
              </a:lnSpc>
              <a:spcBef>
                <a:spcPts val="1400"/>
              </a:spcBef>
              <a:spcAft>
                <a:spcPts val="0"/>
              </a:spcAft>
              <a:buSzPts val="2000"/>
              <a:buNone/>
            </a:pPr>
            <a:endParaRPr sz="2000" cap="none">
              <a:solidFill>
                <a:srgbClr val="3F3F3F"/>
              </a:solidFill>
              <a:latin typeface="Calibri"/>
              <a:ea typeface="Calibri"/>
              <a:cs typeface="Calibri"/>
              <a:sym typeface="Calibri"/>
            </a:endParaRPr>
          </a:p>
          <a:p>
            <a:pPr marL="0" lvl="0" indent="0" algn="l" rtl="0">
              <a:lnSpc>
                <a:spcPct val="90000"/>
              </a:lnSpc>
              <a:spcBef>
                <a:spcPts val="1400"/>
              </a:spcBef>
              <a:spcAft>
                <a:spcPts val="0"/>
              </a:spcAft>
              <a:buSzPts val="2000"/>
              <a:buNone/>
            </a:pPr>
            <a:r>
              <a:rPr lang="en-US" sz="2000" cap="none">
                <a:solidFill>
                  <a:srgbClr val="3F3F3F"/>
                </a:solidFill>
                <a:latin typeface="Calibri"/>
                <a:ea typeface="Calibri"/>
                <a:cs typeface="Calibri"/>
                <a:sym typeface="Calibri"/>
              </a:rPr>
              <a:t>Over the years, this law has been followed to the letter by integrating many transistors into the chip for better performance using the 2D layout. Now, the limit of miniaturization has been reached on the atomic level, thus the need for 3D configuration i.e exploiting the Z-axis.</a:t>
            </a:r>
            <a:endParaRPr/>
          </a:p>
          <a:p>
            <a:pPr marL="0" lvl="0" indent="0" algn="l" rtl="0">
              <a:lnSpc>
                <a:spcPct val="90000"/>
              </a:lnSpc>
              <a:spcBef>
                <a:spcPts val="1400"/>
              </a:spcBef>
              <a:spcAft>
                <a:spcPts val="0"/>
              </a:spcAft>
              <a:buSzPts val="2000"/>
              <a:buNone/>
            </a:pPr>
            <a:endParaRPr sz="2000" cap="none">
              <a:solidFill>
                <a:srgbClr val="3F3F3F"/>
              </a:solidFill>
              <a:latin typeface="Calibri"/>
              <a:ea typeface="Calibri"/>
              <a:cs typeface="Calibri"/>
              <a:sym typeface="Calibri"/>
            </a:endParaRPr>
          </a:p>
          <a:p>
            <a:pPr marL="0" lvl="0" indent="0" algn="l" rtl="0">
              <a:lnSpc>
                <a:spcPct val="90000"/>
              </a:lnSpc>
              <a:spcBef>
                <a:spcPts val="1400"/>
              </a:spcBef>
              <a:spcAft>
                <a:spcPts val="0"/>
              </a:spcAft>
              <a:buSzPts val="2000"/>
              <a:buNone/>
            </a:pPr>
            <a:endParaRPr sz="2000" cap="none">
              <a:solidFill>
                <a:srgbClr val="3F3F3F"/>
              </a:solidFill>
              <a:latin typeface="Calibri"/>
              <a:ea typeface="Calibri"/>
              <a:cs typeface="Calibri"/>
              <a:sym typeface="Calibri"/>
            </a:endParaRPr>
          </a:p>
        </p:txBody>
      </p:sp>
      <p:sp>
        <p:nvSpPr>
          <p:cNvPr id="167" name="Google Shape;167;p15"/>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16" descr="Chart, scatter chart&#10;&#10;Description automatically generated"/>
          <p:cNvPicPr preferRelativeResize="0"/>
          <p:nvPr/>
        </p:nvPicPr>
        <p:blipFill rotWithShape="1">
          <a:blip r:embed="rId3">
            <a:alphaModFix/>
          </a:blip>
          <a:srcRect/>
          <a:stretch/>
        </p:blipFill>
        <p:spPr>
          <a:xfrm>
            <a:off x="1219200" y="1041826"/>
            <a:ext cx="9753600" cy="4289613"/>
          </a:xfrm>
          <a:prstGeom prst="rect">
            <a:avLst/>
          </a:prstGeom>
          <a:noFill/>
          <a:ln>
            <a:noFill/>
          </a:ln>
        </p:spPr>
      </p:pic>
      <p:sp>
        <p:nvSpPr>
          <p:cNvPr id="174" name="Google Shape;174;p16"/>
          <p:cNvSpPr txBox="1"/>
          <p:nvPr/>
        </p:nvSpPr>
        <p:spPr>
          <a:xfrm>
            <a:off x="2798269" y="5631508"/>
            <a:ext cx="582706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sng" strike="noStrike" cap="none">
                <a:solidFill>
                  <a:schemeClr val="hlink"/>
                </a:solidFill>
                <a:latin typeface="Calibri"/>
                <a:ea typeface="Calibri"/>
                <a:cs typeface="Calibri"/>
                <a:sym typeface="Calibri"/>
                <a:hlinkClick r:id="rId4"/>
              </a:rPr>
              <a:t>Link</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17"/>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0" name="Google Shape;180;p17"/>
          <p:cNvSpPr txBox="1">
            <a:spLocks noGrp="1"/>
          </p:cNvSpPr>
          <p:nvPr>
            <p:ph type="title"/>
          </p:nvPr>
        </p:nvSpPr>
        <p:spPr>
          <a:xfrm>
            <a:off x="990932" y="286603"/>
            <a:ext cx="6750987"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accent2"/>
              </a:buClr>
              <a:buSzPts val="4800"/>
              <a:buFont typeface="Calibri"/>
              <a:buNone/>
            </a:pPr>
            <a:r>
              <a:rPr lang="en-US">
                <a:solidFill>
                  <a:schemeClr val="accent2"/>
                </a:solidFill>
              </a:rPr>
              <a:t>DEFINITION OF 3D-IC DEVICES</a:t>
            </a:r>
            <a:endParaRPr/>
          </a:p>
        </p:txBody>
      </p:sp>
      <p:sp>
        <p:nvSpPr>
          <p:cNvPr id="181" name="Google Shape;181;p17"/>
          <p:cNvSpPr txBox="1">
            <a:spLocks noGrp="1"/>
          </p:cNvSpPr>
          <p:nvPr>
            <p:ph type="body" idx="1"/>
          </p:nvPr>
        </p:nvSpPr>
        <p:spPr>
          <a:xfrm>
            <a:off x="1044204" y="2023962"/>
            <a:ext cx="6697715" cy="3845131"/>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3D IC devices are a conglomerate of vertically stacked multiple layers of active devices and are mostly connected by Through Silicon Vias (TSVs).</a:t>
            </a:r>
            <a:endParaRPr/>
          </a:p>
          <a:p>
            <a:pPr marL="91440" lvl="0" indent="-127000" algn="l" rtl="0">
              <a:lnSpc>
                <a:spcPct val="90000"/>
              </a:lnSpc>
              <a:spcBef>
                <a:spcPts val="1400"/>
              </a:spcBef>
              <a:spcAft>
                <a:spcPts val="0"/>
              </a:spcAft>
              <a:buSzPts val="2000"/>
              <a:buChar char=" "/>
            </a:pPr>
            <a:r>
              <a:rPr lang="en-US"/>
              <a:t>A 3D IC could be heterogenous i.e contains various circuits (active devices) e.g processor cores and memories, RF circuits, Logic circuits etc stacked vertically.</a:t>
            </a:r>
            <a:endParaRPr/>
          </a:p>
          <a:p>
            <a:pPr marL="91440" lvl="0" indent="-127000" algn="l" rtl="0">
              <a:lnSpc>
                <a:spcPct val="90000"/>
              </a:lnSpc>
              <a:spcBef>
                <a:spcPts val="1400"/>
              </a:spcBef>
              <a:spcAft>
                <a:spcPts val="0"/>
              </a:spcAft>
              <a:buSzPts val="2000"/>
              <a:buChar char=" "/>
            </a:pPr>
            <a:r>
              <a:rPr lang="en-US"/>
              <a:t>Ways of Integrating 3D IC devices:</a:t>
            </a:r>
            <a:endParaRPr/>
          </a:p>
          <a:p>
            <a:pPr marL="91440" lvl="0" indent="-127000" algn="l" rtl="0">
              <a:lnSpc>
                <a:spcPct val="90000"/>
              </a:lnSpc>
              <a:spcBef>
                <a:spcPts val="1400"/>
              </a:spcBef>
              <a:spcAft>
                <a:spcPts val="0"/>
              </a:spcAft>
              <a:buSzPts val="2000"/>
              <a:buChar char=" "/>
            </a:pPr>
            <a:r>
              <a:rPr lang="en-US"/>
              <a:t>1. Wafer to Wafer</a:t>
            </a:r>
            <a:endParaRPr/>
          </a:p>
          <a:p>
            <a:pPr marL="91440" lvl="0" indent="-127000" algn="l" rtl="0">
              <a:lnSpc>
                <a:spcPct val="90000"/>
              </a:lnSpc>
              <a:spcBef>
                <a:spcPts val="1400"/>
              </a:spcBef>
              <a:spcAft>
                <a:spcPts val="0"/>
              </a:spcAft>
              <a:buSzPts val="2000"/>
              <a:buChar char=" "/>
            </a:pPr>
            <a:r>
              <a:rPr lang="en-US"/>
              <a:t>2. Chip-to-Chip</a:t>
            </a:r>
            <a:endParaRPr/>
          </a:p>
          <a:p>
            <a:pPr marL="91440" lvl="0" indent="-127000" algn="l" rtl="0">
              <a:lnSpc>
                <a:spcPct val="90000"/>
              </a:lnSpc>
              <a:spcBef>
                <a:spcPts val="1400"/>
              </a:spcBef>
              <a:spcAft>
                <a:spcPts val="0"/>
              </a:spcAft>
              <a:buSzPts val="2000"/>
              <a:buChar char=" "/>
            </a:pPr>
            <a:r>
              <a:rPr lang="en-US"/>
              <a:t>3. Chip-to-wafer</a:t>
            </a:r>
            <a:endParaRPr/>
          </a:p>
        </p:txBody>
      </p:sp>
      <p:sp>
        <p:nvSpPr>
          <p:cNvPr id="182" name="Google Shape;182;p17"/>
          <p:cNvSpPr/>
          <p:nvPr/>
        </p:nvSpPr>
        <p:spPr>
          <a:xfrm>
            <a:off x="8144150"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7"/>
          <p:cNvSpPr/>
          <p:nvPr/>
        </p:nvSpPr>
        <p:spPr>
          <a:xfrm>
            <a:off x="8132823"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sp>
        <p:nvSpPr>
          <p:cNvPr id="188" name="Google Shape;188;p18"/>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9" name="Google Shape;189;p18"/>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8"/>
          <p:cNvSpPr txBox="1">
            <a:spLocks noGrp="1"/>
          </p:cNvSpPr>
          <p:nvPr>
            <p:ph type="title"/>
          </p:nvPr>
        </p:nvSpPr>
        <p:spPr>
          <a:xfrm>
            <a:off x="492370" y="516835"/>
            <a:ext cx="3084844" cy="577284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3600"/>
              <a:buFont typeface="Calibri"/>
              <a:buNone/>
            </a:pPr>
            <a:r>
              <a:rPr lang="en-US" sz="3600" b="1">
                <a:solidFill>
                  <a:srgbClr val="FFFFFF"/>
                </a:solidFill>
              </a:rPr>
              <a:t>WAFER TO WAFER</a:t>
            </a:r>
            <a:endParaRPr/>
          </a:p>
        </p:txBody>
      </p:sp>
      <p:sp>
        <p:nvSpPr>
          <p:cNvPr id="191" name="Google Shape;191;p18"/>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 name="Google Shape;192;p18"/>
          <p:cNvGrpSpPr/>
          <p:nvPr/>
        </p:nvGrpSpPr>
        <p:grpSpPr>
          <a:xfrm>
            <a:off x="4741863" y="687408"/>
            <a:ext cx="6797675" cy="5554621"/>
            <a:chOff x="0" y="47645"/>
            <a:chExt cx="6797675" cy="5554621"/>
          </a:xfrm>
        </p:grpSpPr>
        <p:sp>
          <p:nvSpPr>
            <p:cNvPr id="193" name="Google Shape;193;p18"/>
            <p:cNvSpPr/>
            <p:nvPr/>
          </p:nvSpPr>
          <p:spPr>
            <a:xfrm>
              <a:off x="0" y="47645"/>
              <a:ext cx="6797675" cy="1790100"/>
            </a:xfrm>
            <a:prstGeom prst="roundRect">
              <a:avLst>
                <a:gd name="adj" fmla="val 16667"/>
              </a:avLst>
            </a:prstGeom>
            <a:solidFill>
              <a:srgbClr val="BB582B"/>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txBox="1"/>
            <p:nvPr/>
          </p:nvSpPr>
          <p:spPr>
            <a:xfrm>
              <a:off x="87385" y="135030"/>
              <a:ext cx="6622905" cy="1615330"/>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en-US" sz="3200" b="0" i="0" u="none" strike="noStrike" cap="none">
                  <a:solidFill>
                    <a:schemeClr val="lt1"/>
                  </a:solidFill>
                  <a:latin typeface="Calibri"/>
                  <a:ea typeface="Calibri"/>
                  <a:cs typeface="Calibri"/>
                  <a:sym typeface="Calibri"/>
                </a:rPr>
                <a:t>Electronic devices are built on two or more semi-conductor wafers</a:t>
              </a:r>
              <a:endParaRPr/>
            </a:p>
          </p:txBody>
        </p:sp>
        <p:sp>
          <p:nvSpPr>
            <p:cNvPr id="195" name="Google Shape;195;p18"/>
            <p:cNvSpPr/>
            <p:nvPr/>
          </p:nvSpPr>
          <p:spPr>
            <a:xfrm>
              <a:off x="0" y="1929906"/>
              <a:ext cx="6797675" cy="1790100"/>
            </a:xfrm>
            <a:prstGeom prst="roundRect">
              <a:avLst>
                <a:gd name="adj" fmla="val 16667"/>
              </a:avLst>
            </a:prstGeom>
            <a:solidFill>
              <a:srgbClr val="9E5636"/>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8"/>
            <p:cNvSpPr txBox="1"/>
            <p:nvPr/>
          </p:nvSpPr>
          <p:spPr>
            <a:xfrm>
              <a:off x="87385" y="2017291"/>
              <a:ext cx="6622905" cy="1615330"/>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en-US" sz="3200" b="0" i="0" u="none" strike="noStrike" cap="none">
                  <a:solidFill>
                    <a:schemeClr val="lt1"/>
                  </a:solidFill>
                  <a:latin typeface="Calibri"/>
                  <a:ea typeface="Calibri"/>
                  <a:cs typeface="Calibri"/>
                  <a:sym typeface="Calibri"/>
                </a:rPr>
                <a:t>The following processes are then carried out: Alignment, Bonding and Dicing into 3D Ics. </a:t>
              </a:r>
              <a:endParaRPr/>
            </a:p>
          </p:txBody>
        </p:sp>
        <p:sp>
          <p:nvSpPr>
            <p:cNvPr id="197" name="Google Shape;197;p18"/>
            <p:cNvSpPr/>
            <p:nvPr/>
          </p:nvSpPr>
          <p:spPr>
            <a:xfrm>
              <a:off x="0" y="3812166"/>
              <a:ext cx="6797675" cy="1790100"/>
            </a:xfrm>
            <a:prstGeom prst="roundRect">
              <a:avLst>
                <a:gd name="adj" fmla="val 16667"/>
              </a:avLst>
            </a:prstGeom>
            <a:solidFill>
              <a:srgbClr val="84543F"/>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8"/>
            <p:cNvSpPr txBox="1"/>
            <p:nvPr/>
          </p:nvSpPr>
          <p:spPr>
            <a:xfrm>
              <a:off x="87385" y="3899551"/>
              <a:ext cx="6622905" cy="1615330"/>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en-US" sz="3200" b="0" i="0" u="none" strike="noStrike" cap="none">
                  <a:solidFill>
                    <a:schemeClr val="lt1"/>
                  </a:solidFill>
                  <a:latin typeface="Calibri"/>
                  <a:ea typeface="Calibri"/>
                  <a:cs typeface="Calibri"/>
                  <a:sym typeface="Calibri"/>
                </a:rPr>
                <a:t>The TSVs pass through the silicon substrate between active devices.</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Google Shape;203;p19"/>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4" name="Google Shape;204;p19"/>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9"/>
          <p:cNvSpPr txBox="1">
            <a:spLocks noGrp="1"/>
          </p:cNvSpPr>
          <p:nvPr>
            <p:ph type="title"/>
          </p:nvPr>
        </p:nvSpPr>
        <p:spPr>
          <a:xfrm>
            <a:off x="492370" y="516835"/>
            <a:ext cx="3084844" cy="577284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3600"/>
              <a:buFont typeface="Calibri"/>
              <a:buNone/>
            </a:pPr>
            <a:r>
              <a:rPr lang="en-US" sz="3600" b="1">
                <a:solidFill>
                  <a:srgbClr val="FFFFFF"/>
                </a:solidFill>
              </a:rPr>
              <a:t>CHIP TO WAFER</a:t>
            </a:r>
            <a:endParaRPr/>
          </a:p>
        </p:txBody>
      </p:sp>
      <p:sp>
        <p:nvSpPr>
          <p:cNvPr id="206" name="Google Shape;206;p19"/>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19"/>
          <p:cNvGrpSpPr/>
          <p:nvPr/>
        </p:nvGrpSpPr>
        <p:grpSpPr>
          <a:xfrm>
            <a:off x="4741863" y="639763"/>
            <a:ext cx="6797675" cy="5649910"/>
            <a:chOff x="0" y="0"/>
            <a:chExt cx="6797675" cy="5649910"/>
          </a:xfrm>
        </p:grpSpPr>
        <p:cxnSp>
          <p:nvCxnSpPr>
            <p:cNvPr id="208" name="Google Shape;208;p19"/>
            <p:cNvCxnSpPr/>
            <p:nvPr/>
          </p:nvCxnSpPr>
          <p:spPr>
            <a:xfrm>
              <a:off x="0" y="0"/>
              <a:ext cx="6797675" cy="0"/>
            </a:xfrm>
            <a:prstGeom prst="straightConnector1">
              <a:avLst/>
            </a:prstGeom>
            <a:solidFill>
              <a:srgbClr val="BB582B"/>
            </a:solidFill>
            <a:ln w="15875" cap="flat" cmpd="sng">
              <a:solidFill>
                <a:srgbClr val="BB582B"/>
              </a:solidFill>
              <a:prstDash val="solid"/>
              <a:round/>
              <a:headEnd type="none" w="sm" len="sm"/>
              <a:tailEnd type="none" w="sm" len="sm"/>
            </a:ln>
          </p:spPr>
        </p:cxnSp>
        <p:sp>
          <p:nvSpPr>
            <p:cNvPr id="209" name="Google Shape;209;p19"/>
            <p:cNvSpPr/>
            <p:nvPr/>
          </p:nvSpPr>
          <p:spPr>
            <a:xfrm>
              <a:off x="0" y="0"/>
              <a:ext cx="6797675" cy="14124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9"/>
            <p:cNvSpPr txBox="1"/>
            <p:nvPr/>
          </p:nvSpPr>
          <p:spPr>
            <a:xfrm>
              <a:off x="0" y="0"/>
              <a:ext cx="6797675" cy="1412477"/>
            </a:xfrm>
            <a:prstGeom prst="rect">
              <a:avLst/>
            </a:prstGeom>
            <a:noFill/>
            <a:ln>
              <a:noFill/>
            </a:ln>
          </p:spPr>
          <p:txBody>
            <a:bodyPr spcFirstLastPara="1" wrap="square" lIns="110475" tIns="110475" rIns="110475" bIns="110475" anchor="t" anchorCtr="0">
              <a:noAutofit/>
            </a:bodyPr>
            <a:lstStyle/>
            <a:p>
              <a:pPr marL="0" marR="0" lvl="0" indent="0" algn="l" rtl="0">
                <a:lnSpc>
                  <a:spcPct val="90000"/>
                </a:lnSpc>
                <a:spcBef>
                  <a:spcPts val="0"/>
                </a:spcBef>
                <a:spcAft>
                  <a:spcPts val="0"/>
                </a:spcAft>
                <a:buClr>
                  <a:schemeClr val="dk1"/>
                </a:buClr>
                <a:buSzPts val="2900"/>
                <a:buFont typeface="Calibri"/>
                <a:buNone/>
              </a:pPr>
              <a:r>
                <a:rPr lang="en-US" sz="2900" b="0" i="0" u="none" strike="noStrike" cap="none">
                  <a:solidFill>
                    <a:schemeClr val="dk1"/>
                  </a:solidFill>
                  <a:latin typeface="Calibri"/>
                  <a:ea typeface="Calibri"/>
                  <a:cs typeface="Calibri"/>
                  <a:sym typeface="Calibri"/>
                </a:rPr>
                <a:t>Electronic components are built on two semi-conductor wafers. </a:t>
              </a:r>
              <a:endParaRPr/>
            </a:p>
          </p:txBody>
        </p:sp>
        <p:cxnSp>
          <p:nvCxnSpPr>
            <p:cNvPr id="211" name="Google Shape;211;p19"/>
            <p:cNvCxnSpPr/>
            <p:nvPr/>
          </p:nvCxnSpPr>
          <p:spPr>
            <a:xfrm>
              <a:off x="0" y="1412478"/>
              <a:ext cx="6797675" cy="0"/>
            </a:xfrm>
            <a:prstGeom prst="straightConnector1">
              <a:avLst/>
            </a:prstGeom>
            <a:solidFill>
              <a:srgbClr val="A85733"/>
            </a:solidFill>
            <a:ln w="15875" cap="flat" cmpd="sng">
              <a:solidFill>
                <a:srgbClr val="A85733"/>
              </a:solidFill>
              <a:prstDash val="solid"/>
              <a:round/>
              <a:headEnd type="none" w="sm" len="sm"/>
              <a:tailEnd type="none" w="sm" len="sm"/>
            </a:ln>
          </p:spPr>
        </p:cxnSp>
        <p:sp>
          <p:nvSpPr>
            <p:cNvPr id="212" name="Google Shape;212;p19"/>
            <p:cNvSpPr/>
            <p:nvPr/>
          </p:nvSpPr>
          <p:spPr>
            <a:xfrm>
              <a:off x="0" y="1412477"/>
              <a:ext cx="6797675" cy="14124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9"/>
            <p:cNvSpPr txBox="1"/>
            <p:nvPr/>
          </p:nvSpPr>
          <p:spPr>
            <a:xfrm>
              <a:off x="0" y="1412477"/>
              <a:ext cx="6797675" cy="1412477"/>
            </a:xfrm>
            <a:prstGeom prst="rect">
              <a:avLst/>
            </a:prstGeom>
            <a:noFill/>
            <a:ln>
              <a:noFill/>
            </a:ln>
          </p:spPr>
          <p:txBody>
            <a:bodyPr spcFirstLastPara="1" wrap="square" lIns="110475" tIns="110475" rIns="110475" bIns="110475" anchor="t" anchorCtr="0">
              <a:noAutofit/>
            </a:bodyPr>
            <a:lstStyle/>
            <a:p>
              <a:pPr marL="0" marR="0" lvl="0" indent="0" algn="l" rtl="0">
                <a:lnSpc>
                  <a:spcPct val="90000"/>
                </a:lnSpc>
                <a:spcBef>
                  <a:spcPts val="0"/>
                </a:spcBef>
                <a:spcAft>
                  <a:spcPts val="0"/>
                </a:spcAft>
                <a:buClr>
                  <a:schemeClr val="dk1"/>
                </a:buClr>
                <a:buSzPts val="2900"/>
                <a:buFont typeface="Calibri"/>
                <a:buNone/>
              </a:pPr>
              <a:r>
                <a:rPr lang="en-US" sz="2900" b="0" i="0" u="none" strike="noStrike" cap="none">
                  <a:solidFill>
                    <a:schemeClr val="dk1"/>
                  </a:solidFill>
                  <a:latin typeface="Calibri"/>
                  <a:ea typeface="Calibri"/>
                  <a:cs typeface="Calibri"/>
                  <a:sym typeface="Calibri"/>
                </a:rPr>
                <a:t>Dice one wafer</a:t>
              </a:r>
              <a:endParaRPr/>
            </a:p>
          </p:txBody>
        </p:sp>
        <p:cxnSp>
          <p:nvCxnSpPr>
            <p:cNvPr id="214" name="Google Shape;214;p19"/>
            <p:cNvCxnSpPr/>
            <p:nvPr/>
          </p:nvCxnSpPr>
          <p:spPr>
            <a:xfrm>
              <a:off x="0" y="2824956"/>
              <a:ext cx="6797675" cy="0"/>
            </a:xfrm>
            <a:prstGeom prst="straightConnector1">
              <a:avLst/>
            </a:prstGeom>
            <a:solidFill>
              <a:srgbClr val="965639"/>
            </a:solidFill>
            <a:ln w="15875" cap="flat" cmpd="sng">
              <a:solidFill>
                <a:srgbClr val="965639"/>
              </a:solidFill>
              <a:prstDash val="solid"/>
              <a:round/>
              <a:headEnd type="none" w="sm" len="sm"/>
              <a:tailEnd type="none" w="sm" len="sm"/>
            </a:ln>
          </p:spPr>
        </p:cxnSp>
        <p:sp>
          <p:nvSpPr>
            <p:cNvPr id="215" name="Google Shape;215;p19"/>
            <p:cNvSpPr/>
            <p:nvPr/>
          </p:nvSpPr>
          <p:spPr>
            <a:xfrm>
              <a:off x="0" y="2824955"/>
              <a:ext cx="6797675" cy="14124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9"/>
            <p:cNvSpPr txBox="1"/>
            <p:nvPr/>
          </p:nvSpPr>
          <p:spPr>
            <a:xfrm>
              <a:off x="0" y="2824955"/>
              <a:ext cx="6797675" cy="1412477"/>
            </a:xfrm>
            <a:prstGeom prst="rect">
              <a:avLst/>
            </a:prstGeom>
            <a:noFill/>
            <a:ln>
              <a:noFill/>
            </a:ln>
          </p:spPr>
          <p:txBody>
            <a:bodyPr spcFirstLastPara="1" wrap="square" lIns="110475" tIns="110475" rIns="110475" bIns="110475" anchor="t" anchorCtr="0">
              <a:noAutofit/>
            </a:bodyPr>
            <a:lstStyle/>
            <a:p>
              <a:pPr marL="0" marR="0" lvl="0" indent="0" algn="l" rtl="0">
                <a:lnSpc>
                  <a:spcPct val="90000"/>
                </a:lnSpc>
                <a:spcBef>
                  <a:spcPts val="0"/>
                </a:spcBef>
                <a:spcAft>
                  <a:spcPts val="0"/>
                </a:spcAft>
                <a:buClr>
                  <a:schemeClr val="dk1"/>
                </a:buClr>
                <a:buSzPts val="2900"/>
                <a:buFont typeface="Calibri"/>
                <a:buNone/>
              </a:pPr>
              <a:r>
                <a:rPr lang="en-US" sz="2900" b="0" i="0" u="none" strike="noStrike" cap="none">
                  <a:solidFill>
                    <a:schemeClr val="dk1"/>
                  </a:solidFill>
                  <a:latin typeface="Calibri"/>
                  <a:ea typeface="Calibri"/>
                  <a:cs typeface="Calibri"/>
                  <a:sym typeface="Calibri"/>
                </a:rPr>
                <a:t>The diced chips are then aligned and bonded onto die sitess of the other wafer</a:t>
              </a:r>
              <a:endParaRPr/>
            </a:p>
          </p:txBody>
        </p:sp>
        <p:cxnSp>
          <p:nvCxnSpPr>
            <p:cNvPr id="217" name="Google Shape;217;p19"/>
            <p:cNvCxnSpPr/>
            <p:nvPr/>
          </p:nvCxnSpPr>
          <p:spPr>
            <a:xfrm>
              <a:off x="0" y="4237434"/>
              <a:ext cx="6797675" cy="0"/>
            </a:xfrm>
            <a:prstGeom prst="straightConnector1">
              <a:avLst/>
            </a:prstGeom>
            <a:solidFill>
              <a:srgbClr val="84543F"/>
            </a:solidFill>
            <a:ln w="15875" cap="flat" cmpd="sng">
              <a:solidFill>
                <a:srgbClr val="84543F"/>
              </a:solidFill>
              <a:prstDash val="solid"/>
              <a:round/>
              <a:headEnd type="none" w="sm" len="sm"/>
              <a:tailEnd type="none" w="sm" len="sm"/>
            </a:ln>
          </p:spPr>
        </p:cxnSp>
        <p:sp>
          <p:nvSpPr>
            <p:cNvPr id="218" name="Google Shape;218;p19"/>
            <p:cNvSpPr/>
            <p:nvPr/>
          </p:nvSpPr>
          <p:spPr>
            <a:xfrm>
              <a:off x="0" y="4237433"/>
              <a:ext cx="6797675" cy="14124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9"/>
            <p:cNvSpPr txBox="1"/>
            <p:nvPr/>
          </p:nvSpPr>
          <p:spPr>
            <a:xfrm>
              <a:off x="0" y="4237433"/>
              <a:ext cx="6797675" cy="1412477"/>
            </a:xfrm>
            <a:prstGeom prst="rect">
              <a:avLst/>
            </a:prstGeom>
            <a:noFill/>
            <a:ln>
              <a:noFill/>
            </a:ln>
          </p:spPr>
          <p:txBody>
            <a:bodyPr spcFirstLastPara="1" wrap="square" lIns="110475" tIns="110475" rIns="110475" bIns="110475" anchor="t" anchorCtr="0">
              <a:noAutofit/>
            </a:bodyPr>
            <a:lstStyle/>
            <a:p>
              <a:pPr marL="0" marR="0" lvl="0" indent="0" algn="l" rtl="0">
                <a:lnSpc>
                  <a:spcPct val="90000"/>
                </a:lnSpc>
                <a:spcBef>
                  <a:spcPts val="0"/>
                </a:spcBef>
                <a:spcAft>
                  <a:spcPts val="0"/>
                </a:spcAft>
                <a:buClr>
                  <a:schemeClr val="dk1"/>
                </a:buClr>
                <a:buSzPts val="2900"/>
                <a:buFont typeface="Calibri"/>
                <a:buNone/>
              </a:pPr>
              <a:r>
                <a:rPr lang="en-US" sz="2900" b="0" i="0" u="none" strike="noStrike" cap="none">
                  <a:solidFill>
                    <a:schemeClr val="dk1"/>
                  </a:solidFill>
                  <a:latin typeface="Calibri"/>
                  <a:ea typeface="Calibri"/>
                  <a:cs typeface="Calibri"/>
                  <a:sym typeface="Calibri"/>
                </a:rPr>
                <a:t>Thinning and TSV creation are also performed on or after the bonding process</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p20"/>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5" name="Google Shape;225;p20"/>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0"/>
          <p:cNvSpPr txBox="1">
            <a:spLocks noGrp="1"/>
          </p:cNvSpPr>
          <p:nvPr>
            <p:ph type="title"/>
          </p:nvPr>
        </p:nvSpPr>
        <p:spPr>
          <a:xfrm>
            <a:off x="492370" y="516835"/>
            <a:ext cx="3084844" cy="577284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3600"/>
              <a:buFont typeface="Calibri"/>
              <a:buNone/>
            </a:pPr>
            <a:r>
              <a:rPr lang="en-US" sz="3600" b="1">
                <a:solidFill>
                  <a:srgbClr val="FFFFFF"/>
                </a:solidFill>
              </a:rPr>
              <a:t>CHIP TO CHIP</a:t>
            </a:r>
            <a:endParaRPr/>
          </a:p>
        </p:txBody>
      </p:sp>
      <p:sp>
        <p:nvSpPr>
          <p:cNvPr id="227" name="Google Shape;227;p20"/>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 name="Google Shape;228;p20"/>
          <p:cNvGrpSpPr/>
          <p:nvPr/>
        </p:nvGrpSpPr>
        <p:grpSpPr>
          <a:xfrm>
            <a:off x="4741863" y="642521"/>
            <a:ext cx="6797675" cy="5644394"/>
            <a:chOff x="0" y="2758"/>
            <a:chExt cx="6797675" cy="5644394"/>
          </a:xfrm>
        </p:grpSpPr>
        <p:cxnSp>
          <p:nvCxnSpPr>
            <p:cNvPr id="229" name="Google Shape;229;p20"/>
            <p:cNvCxnSpPr/>
            <p:nvPr/>
          </p:nvCxnSpPr>
          <p:spPr>
            <a:xfrm>
              <a:off x="0" y="2758"/>
              <a:ext cx="6797675" cy="0"/>
            </a:xfrm>
            <a:prstGeom prst="straightConnector1">
              <a:avLst/>
            </a:prstGeom>
            <a:solidFill>
              <a:srgbClr val="BB582B"/>
            </a:solidFill>
            <a:ln w="15875" cap="flat" cmpd="sng">
              <a:solidFill>
                <a:srgbClr val="BB582B"/>
              </a:solidFill>
              <a:prstDash val="solid"/>
              <a:round/>
              <a:headEnd type="none" w="sm" len="sm"/>
              <a:tailEnd type="none" w="sm" len="sm"/>
            </a:ln>
          </p:spPr>
        </p:cxnSp>
        <p:sp>
          <p:nvSpPr>
            <p:cNvPr id="230" name="Google Shape;230;p20"/>
            <p:cNvSpPr/>
            <p:nvPr/>
          </p:nvSpPr>
          <p:spPr>
            <a:xfrm>
              <a:off x="0" y="2758"/>
              <a:ext cx="6797675" cy="9407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0"/>
            <p:cNvSpPr txBox="1"/>
            <p:nvPr/>
          </p:nvSpPr>
          <p:spPr>
            <a:xfrm>
              <a:off x="0" y="2758"/>
              <a:ext cx="6797675" cy="940732"/>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Electronic components are built on the multiple chips</a:t>
              </a:r>
              <a:endParaRPr/>
            </a:p>
          </p:txBody>
        </p:sp>
        <p:cxnSp>
          <p:nvCxnSpPr>
            <p:cNvPr id="232" name="Google Shape;232;p20"/>
            <p:cNvCxnSpPr/>
            <p:nvPr/>
          </p:nvCxnSpPr>
          <p:spPr>
            <a:xfrm>
              <a:off x="0" y="943491"/>
              <a:ext cx="6797675" cy="0"/>
            </a:xfrm>
            <a:prstGeom prst="straightConnector1">
              <a:avLst/>
            </a:prstGeom>
            <a:solidFill>
              <a:srgbClr val="AF5730"/>
            </a:solidFill>
            <a:ln w="15875" cap="flat" cmpd="sng">
              <a:solidFill>
                <a:srgbClr val="AF5730"/>
              </a:solidFill>
              <a:prstDash val="solid"/>
              <a:round/>
              <a:headEnd type="none" w="sm" len="sm"/>
              <a:tailEnd type="none" w="sm" len="sm"/>
            </a:ln>
          </p:spPr>
        </p:cxnSp>
        <p:sp>
          <p:nvSpPr>
            <p:cNvPr id="233" name="Google Shape;233;p20"/>
            <p:cNvSpPr/>
            <p:nvPr/>
          </p:nvSpPr>
          <p:spPr>
            <a:xfrm>
              <a:off x="0" y="943491"/>
              <a:ext cx="6797675" cy="9407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0"/>
            <p:cNvSpPr txBox="1"/>
            <p:nvPr/>
          </p:nvSpPr>
          <p:spPr>
            <a:xfrm>
              <a:off x="0" y="943491"/>
              <a:ext cx="6797675" cy="940732"/>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Alignment and bonding</a:t>
              </a:r>
              <a:endParaRPr/>
            </a:p>
          </p:txBody>
        </p:sp>
        <p:cxnSp>
          <p:nvCxnSpPr>
            <p:cNvPr id="235" name="Google Shape;235;p20"/>
            <p:cNvCxnSpPr/>
            <p:nvPr/>
          </p:nvCxnSpPr>
          <p:spPr>
            <a:xfrm>
              <a:off x="0" y="1884223"/>
              <a:ext cx="6797675" cy="0"/>
            </a:xfrm>
            <a:prstGeom prst="straightConnector1">
              <a:avLst/>
            </a:prstGeom>
            <a:solidFill>
              <a:srgbClr val="A45634"/>
            </a:solidFill>
            <a:ln w="15875" cap="flat" cmpd="sng">
              <a:solidFill>
                <a:srgbClr val="A45634"/>
              </a:solidFill>
              <a:prstDash val="solid"/>
              <a:round/>
              <a:headEnd type="none" w="sm" len="sm"/>
              <a:tailEnd type="none" w="sm" len="sm"/>
            </a:ln>
          </p:spPr>
        </p:cxnSp>
        <p:sp>
          <p:nvSpPr>
            <p:cNvPr id="236" name="Google Shape;236;p20"/>
            <p:cNvSpPr/>
            <p:nvPr/>
          </p:nvSpPr>
          <p:spPr>
            <a:xfrm>
              <a:off x="0" y="1884223"/>
              <a:ext cx="6797675" cy="9407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0"/>
            <p:cNvSpPr txBox="1"/>
            <p:nvPr/>
          </p:nvSpPr>
          <p:spPr>
            <a:xfrm>
              <a:off x="0" y="1884223"/>
              <a:ext cx="6797675" cy="940732"/>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Thinning and TSVs are created on or after bonding</a:t>
              </a:r>
              <a:endParaRPr/>
            </a:p>
          </p:txBody>
        </p:sp>
        <p:cxnSp>
          <p:nvCxnSpPr>
            <p:cNvPr id="238" name="Google Shape;238;p20"/>
            <p:cNvCxnSpPr/>
            <p:nvPr/>
          </p:nvCxnSpPr>
          <p:spPr>
            <a:xfrm>
              <a:off x="0" y="2824955"/>
              <a:ext cx="6797675" cy="0"/>
            </a:xfrm>
            <a:prstGeom prst="straightConnector1">
              <a:avLst/>
            </a:prstGeom>
            <a:solidFill>
              <a:srgbClr val="995638"/>
            </a:solidFill>
            <a:ln w="15875" cap="flat" cmpd="sng">
              <a:solidFill>
                <a:srgbClr val="995638"/>
              </a:solidFill>
              <a:prstDash val="solid"/>
              <a:round/>
              <a:headEnd type="none" w="sm" len="sm"/>
              <a:tailEnd type="none" w="sm" len="sm"/>
            </a:ln>
          </p:spPr>
        </p:cxnSp>
        <p:sp>
          <p:nvSpPr>
            <p:cNvPr id="239" name="Google Shape;239;p20"/>
            <p:cNvSpPr/>
            <p:nvPr/>
          </p:nvSpPr>
          <p:spPr>
            <a:xfrm>
              <a:off x="0" y="2824956"/>
              <a:ext cx="6797675" cy="9407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0"/>
            <p:cNvSpPr txBox="1"/>
            <p:nvPr/>
          </p:nvSpPr>
          <p:spPr>
            <a:xfrm>
              <a:off x="0" y="2824956"/>
              <a:ext cx="6797675" cy="940732"/>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Advantage:</a:t>
              </a:r>
              <a:endParaRPr/>
            </a:p>
          </p:txBody>
        </p:sp>
        <p:cxnSp>
          <p:nvCxnSpPr>
            <p:cNvPr id="241" name="Google Shape;241;p20"/>
            <p:cNvCxnSpPr/>
            <p:nvPr/>
          </p:nvCxnSpPr>
          <p:spPr>
            <a:xfrm>
              <a:off x="0" y="3765688"/>
              <a:ext cx="6797675" cy="0"/>
            </a:xfrm>
            <a:prstGeom prst="straightConnector1">
              <a:avLst/>
            </a:prstGeom>
            <a:solidFill>
              <a:srgbClr val="8F563B"/>
            </a:solidFill>
            <a:ln w="15875" cap="flat" cmpd="sng">
              <a:solidFill>
                <a:srgbClr val="8F563B"/>
              </a:solidFill>
              <a:prstDash val="solid"/>
              <a:round/>
              <a:headEnd type="none" w="sm" len="sm"/>
              <a:tailEnd type="none" w="sm" len="sm"/>
            </a:ln>
          </p:spPr>
        </p:cxnSp>
        <p:sp>
          <p:nvSpPr>
            <p:cNvPr id="242" name="Google Shape;242;p20"/>
            <p:cNvSpPr/>
            <p:nvPr/>
          </p:nvSpPr>
          <p:spPr>
            <a:xfrm>
              <a:off x="0" y="3765688"/>
              <a:ext cx="6797675" cy="9407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txBox="1"/>
            <p:nvPr/>
          </p:nvSpPr>
          <p:spPr>
            <a:xfrm>
              <a:off x="0" y="3765688"/>
              <a:ext cx="6797675" cy="940732"/>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Each component die can be tested individually, so as not to ruin the entire stack</a:t>
              </a:r>
              <a:endParaRPr/>
            </a:p>
          </p:txBody>
        </p:sp>
        <p:cxnSp>
          <p:nvCxnSpPr>
            <p:cNvPr id="244" name="Google Shape;244;p20"/>
            <p:cNvCxnSpPr/>
            <p:nvPr/>
          </p:nvCxnSpPr>
          <p:spPr>
            <a:xfrm>
              <a:off x="0" y="4706420"/>
              <a:ext cx="6797675" cy="0"/>
            </a:xfrm>
            <a:prstGeom prst="straightConnector1">
              <a:avLst/>
            </a:prstGeom>
            <a:solidFill>
              <a:srgbClr val="84543F"/>
            </a:solidFill>
            <a:ln w="15875" cap="flat" cmpd="sng">
              <a:solidFill>
                <a:srgbClr val="84543F"/>
              </a:solidFill>
              <a:prstDash val="solid"/>
              <a:round/>
              <a:headEnd type="none" w="sm" len="sm"/>
              <a:tailEnd type="none" w="sm" len="sm"/>
            </a:ln>
          </p:spPr>
        </p:cxnSp>
        <p:sp>
          <p:nvSpPr>
            <p:cNvPr id="245" name="Google Shape;245;p20"/>
            <p:cNvSpPr/>
            <p:nvPr/>
          </p:nvSpPr>
          <p:spPr>
            <a:xfrm>
              <a:off x="0" y="4706420"/>
              <a:ext cx="6797675" cy="9407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0"/>
            <p:cNvSpPr txBox="1"/>
            <p:nvPr/>
          </p:nvSpPr>
          <p:spPr>
            <a:xfrm>
              <a:off x="0" y="4706420"/>
              <a:ext cx="6797675" cy="940732"/>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Binning can be done on each die to optimize the power being consumed and heat dissipation</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sp>
        <p:nvSpPr>
          <p:cNvPr id="251" name="Google Shape;251;p21"/>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1"/>
          <p:cNvSpPr/>
          <p:nvPr/>
        </p:nvSpPr>
        <p:spPr>
          <a:xfrm>
            <a:off x="0" y="6334316"/>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3" name="Google Shape;253;p21"/>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
        <p:nvSpPr>
          <p:cNvPr id="254" name="Google Shape;254;p21"/>
          <p:cNvSpPr/>
          <p:nvPr/>
        </p:nvSpPr>
        <p:spPr>
          <a:xfrm>
            <a:off x="0" y="0"/>
            <a:ext cx="12192000"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55" name="Google Shape;255;p21" descr="A picture containing diagram&#10;&#10;Description automatically generated"/>
          <p:cNvPicPr preferRelativeResize="0"/>
          <p:nvPr/>
        </p:nvPicPr>
        <p:blipFill rotWithShape="1">
          <a:blip r:embed="rId3">
            <a:alphaModFix/>
          </a:blip>
          <a:srcRect/>
          <a:stretch/>
        </p:blipFill>
        <p:spPr>
          <a:xfrm>
            <a:off x="633999" y="1595746"/>
            <a:ext cx="6909801" cy="3403076"/>
          </a:xfrm>
          <a:prstGeom prst="rect">
            <a:avLst/>
          </a:prstGeom>
          <a:noFill/>
          <a:ln>
            <a:noFill/>
          </a:ln>
        </p:spPr>
      </p:pic>
      <p:cxnSp>
        <p:nvCxnSpPr>
          <p:cNvPr id="256" name="Google Shape;256;p21"/>
          <p:cNvCxnSpPr/>
          <p:nvPr/>
        </p:nvCxnSpPr>
        <p:spPr>
          <a:xfrm>
            <a:off x="7892143" y="2085703"/>
            <a:ext cx="3566160" cy="0"/>
          </a:xfrm>
          <a:prstGeom prst="straightConnector1">
            <a:avLst/>
          </a:prstGeom>
          <a:noFill/>
          <a:ln w="9525" cap="flat" cmpd="sng">
            <a:solidFill>
              <a:srgbClr val="7F7F7F">
                <a:alpha val="89803"/>
              </a:srgbClr>
            </a:solidFill>
            <a:prstDash val="solid"/>
            <a:round/>
            <a:headEnd type="none" w="sm" len="sm"/>
            <a:tailEnd type="none" w="sm" len="sm"/>
          </a:ln>
        </p:spPr>
      </p:cxnSp>
      <p:sp>
        <p:nvSpPr>
          <p:cNvPr id="257" name="Google Shape;257;p21"/>
          <p:cNvSpPr txBox="1"/>
          <p:nvPr/>
        </p:nvSpPr>
        <p:spPr>
          <a:xfrm>
            <a:off x="7859485" y="2198914"/>
            <a:ext cx="3690257" cy="3670180"/>
          </a:xfrm>
          <a:prstGeom prst="rect">
            <a:avLst/>
          </a:prstGeom>
          <a:noFill/>
          <a:ln>
            <a:noFill/>
          </a:ln>
        </p:spPr>
        <p:txBody>
          <a:bodyPr spcFirstLastPara="1" wrap="square" lIns="0" tIns="45700" rIns="0" bIns="45700" anchor="t" anchorCtr="0">
            <a:normAutofit/>
          </a:bodyPr>
          <a:lstStyle/>
          <a:p>
            <a:pPr marL="0" marR="0" lvl="0" indent="0" algn="l" rtl="0">
              <a:lnSpc>
                <a:spcPct val="90000"/>
              </a:lnSpc>
              <a:spcBef>
                <a:spcPts val="0"/>
              </a:spcBef>
              <a:spcAft>
                <a:spcPts val="0"/>
              </a:spcAft>
              <a:buNone/>
            </a:pPr>
            <a:r>
              <a:rPr lang="en-US" sz="1800" b="0" i="0" u="sng" strike="noStrike" cap="none">
                <a:solidFill>
                  <a:schemeClr val="hlink"/>
                </a:solidFill>
                <a:latin typeface="Calibri"/>
                <a:ea typeface="Calibri"/>
                <a:cs typeface="Calibri"/>
                <a:sym typeface="Calibri"/>
                <a:hlinkClick r:id="rId4"/>
              </a:rPr>
              <a:t>https://www.intechopen.com/media/chapter/39179/media/image3.png</a:t>
            </a:r>
            <a:endParaRPr sz="1800" b="0" i="0" u="none" strike="noStrike" cap="none">
              <a:solidFill>
                <a:srgbClr val="3F3F3F"/>
              </a:solidFill>
              <a:latin typeface="Calibri"/>
              <a:ea typeface="Calibri"/>
              <a:cs typeface="Calibri"/>
              <a:sym typeface="Calibri"/>
            </a:endParaRPr>
          </a:p>
        </p:txBody>
      </p:sp>
      <p:sp>
        <p:nvSpPr>
          <p:cNvPr id="258" name="Google Shape;258;p21"/>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1"/>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1666</Words>
  <Application>Microsoft Office PowerPoint</Application>
  <PresentationFormat>Widescreen</PresentationFormat>
  <Paragraphs>153</Paragraphs>
  <Slides>29</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Retrospect</vt:lpstr>
      <vt:lpstr>3D-IC DEVICES AND FABRICATION </vt:lpstr>
      <vt:lpstr>OUTLINE</vt:lpstr>
      <vt:lpstr>End of Moore’s law?</vt:lpstr>
      <vt:lpstr>PowerPoint Presentation</vt:lpstr>
      <vt:lpstr>DEFINITION OF 3D-IC DEVICES</vt:lpstr>
      <vt:lpstr>WAFER TO WAFER</vt:lpstr>
      <vt:lpstr>CHIP TO WAFER</vt:lpstr>
      <vt:lpstr>CHIP TO CHIP</vt:lpstr>
      <vt:lpstr>PowerPoint Presentation</vt:lpstr>
      <vt:lpstr>2D VS 3D</vt:lpstr>
      <vt:lpstr>PowerPoint Presentation</vt:lpstr>
      <vt:lpstr>PowerPoint Presentation</vt:lpstr>
      <vt:lpstr>BENEFITS OF THE 3D IC</vt:lpstr>
      <vt:lpstr>CLASSIFICATIONS OF 3D IC TECHNOLOGY</vt:lpstr>
      <vt:lpstr>METAL TO METAL BONDING</vt:lpstr>
      <vt:lpstr>OXIDE TO OXIDE BONDING</vt:lpstr>
      <vt:lpstr>POLYMER TO POLYMER</vt:lpstr>
      <vt:lpstr>FACE TO FACE &amp; FACE TO BACK BONDING</vt:lpstr>
      <vt:lpstr>MIT PROCESS OF FABRICATING 3D ICs USING TSVs</vt:lpstr>
      <vt:lpstr>THE MONOLITHIC 3D IC</vt:lpstr>
      <vt:lpstr>FABRICATION OF THE MONOLITHIC 3D IC</vt:lpstr>
      <vt:lpstr>CHALLENGES OF THE 3D IC DEVICE</vt:lpstr>
      <vt:lpstr>INDUSTRIAL APPLICATIONS</vt:lpstr>
      <vt:lpstr>THREE-CHIP STACKED ROLLING SENSOR</vt:lpstr>
      <vt:lpstr>MICRO DISPLAYS</vt:lpstr>
      <vt:lpstr>GOING BEYOND THE 5NM CHIPS: A PEEK AT THE FUTURE</vt:lpstr>
      <vt:lpstr>SUMMARY AND CONCLUSION</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3D-IC DEVICES AND FABRICATION </dc:title>
  <dc:creator>Dr. Burns</dc:creator>
  <cp:lastModifiedBy>Dr. Burns</cp:lastModifiedBy>
  <cp:revision>2</cp:revision>
  <dcterms:modified xsi:type="dcterms:W3CDTF">2021-11-23T13:35:31Z</dcterms:modified>
</cp:coreProperties>
</file>