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8"/>
  </p:notesMasterIdLst>
  <p:handoutMasterIdLst>
    <p:handoutMasterId r:id="rId9"/>
  </p:handoutMasterIdLst>
  <p:sldIdLst>
    <p:sldId id="547" r:id="rId2"/>
    <p:sldId id="548" r:id="rId3"/>
    <p:sldId id="549" r:id="rId4"/>
    <p:sldId id="550" r:id="rId5"/>
    <p:sldId id="551" r:id="rId6"/>
    <p:sldId id="552" r:id="rId7"/>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00FFFF"/>
    <a:srgbClr val="FF99CC"/>
    <a:srgbClr val="FF00FF"/>
    <a:srgbClr val="99FF33"/>
    <a:srgbClr val="00CC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9" autoAdjust="0"/>
    <p:restoredTop sz="82659" autoAdjust="0"/>
  </p:normalViewPr>
  <p:slideViewPr>
    <p:cSldViewPr snapToGrid="0">
      <p:cViewPr varScale="1">
        <p:scale>
          <a:sx n="123" d="100"/>
          <a:sy n="123" d="100"/>
        </p:scale>
        <p:origin x="900"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0" d="100"/>
          <a:sy n="60" d="100"/>
        </p:scale>
        <p:origin x="-2478" y="-78"/>
      </p:cViewPr>
      <p:guideLst>
        <p:guide orient="horz" pos="2928"/>
        <p:guide pos="2168"/>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2913" cy="465138"/>
          </a:xfrm>
          <a:prstGeom prst="rect">
            <a:avLst/>
          </a:prstGeom>
          <a:noFill/>
          <a:ln w="9525">
            <a:noFill/>
            <a:miter lim="800000"/>
            <a:headEnd/>
            <a:tailEnd/>
          </a:ln>
        </p:spPr>
        <p:txBody>
          <a:bodyPr vert="horz" wrap="square" lIns="94032" tIns="47016" rIns="94032" bIns="47016" numCol="1" anchor="t" anchorCtr="0" compatLnSpc="1">
            <a:prstTxWarp prst="textNoShape">
              <a:avLst/>
            </a:prstTxWarp>
          </a:bodyPr>
          <a:lstStyle>
            <a:lvl1pPr defTabSz="939800" eaLnBrk="1" hangingPunct="1">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bwMode="auto">
          <a:xfrm>
            <a:off x="3897313" y="0"/>
            <a:ext cx="2982912" cy="465138"/>
          </a:xfrm>
          <a:prstGeom prst="rect">
            <a:avLst/>
          </a:prstGeom>
          <a:noFill/>
          <a:ln w="9525">
            <a:noFill/>
            <a:miter lim="800000"/>
            <a:headEnd/>
            <a:tailEnd/>
          </a:ln>
        </p:spPr>
        <p:txBody>
          <a:bodyPr vert="horz" wrap="square" lIns="94032" tIns="47016" rIns="94032" bIns="47016" numCol="1" anchor="t" anchorCtr="0" compatLnSpc="1">
            <a:prstTxWarp prst="textNoShape">
              <a:avLst/>
            </a:prstTxWarp>
          </a:bodyPr>
          <a:lstStyle>
            <a:lvl1pPr algn="r" defTabSz="939800" eaLnBrk="1" hangingPunct="1">
              <a:defRPr sz="1300">
                <a:latin typeface="Arial" charset="0"/>
                <a:cs typeface="Arial" charset="0"/>
              </a:defRPr>
            </a:lvl1pPr>
          </a:lstStyle>
          <a:p>
            <a:pPr>
              <a:defRPr/>
            </a:pPr>
            <a:fld id="{5C862846-77D9-4582-A80A-105D7F8139E2}" type="datetimeFigureOut">
              <a:rPr lang="en-US"/>
              <a:pPr>
                <a:defRPr/>
              </a:pPr>
              <a:t>10/6/2021</a:t>
            </a:fld>
            <a:endParaRPr lang="en-US"/>
          </a:p>
        </p:txBody>
      </p:sp>
      <p:sp>
        <p:nvSpPr>
          <p:cNvPr id="4" name="Footer Placeholder 3"/>
          <p:cNvSpPr>
            <a:spLocks noGrp="1"/>
          </p:cNvSpPr>
          <p:nvPr>
            <p:ph type="ftr" sz="quarter" idx="2"/>
          </p:nvPr>
        </p:nvSpPr>
        <p:spPr bwMode="auto">
          <a:xfrm>
            <a:off x="0" y="8829675"/>
            <a:ext cx="2982913" cy="465138"/>
          </a:xfrm>
          <a:prstGeom prst="rect">
            <a:avLst/>
          </a:prstGeom>
          <a:noFill/>
          <a:ln w="9525">
            <a:noFill/>
            <a:miter lim="800000"/>
            <a:headEnd/>
            <a:tailEnd/>
          </a:ln>
        </p:spPr>
        <p:txBody>
          <a:bodyPr vert="horz" wrap="square" lIns="94032" tIns="47016" rIns="94032" bIns="47016" numCol="1" anchor="b" anchorCtr="0" compatLnSpc="1">
            <a:prstTxWarp prst="textNoShape">
              <a:avLst/>
            </a:prstTxWarp>
          </a:bodyPr>
          <a:lstStyle>
            <a:lvl1pPr defTabSz="939800" eaLnBrk="1" hangingPunct="1">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bwMode="auto">
          <a:xfrm>
            <a:off x="3897313" y="8829675"/>
            <a:ext cx="2982912" cy="465138"/>
          </a:xfrm>
          <a:prstGeom prst="rect">
            <a:avLst/>
          </a:prstGeom>
          <a:noFill/>
          <a:ln w="9525">
            <a:noFill/>
            <a:miter lim="800000"/>
            <a:headEnd/>
            <a:tailEnd/>
          </a:ln>
        </p:spPr>
        <p:txBody>
          <a:bodyPr vert="horz" wrap="square" lIns="94032" tIns="47016" rIns="94032" bIns="47016" numCol="1" anchor="b" anchorCtr="0" compatLnSpc="1">
            <a:prstTxWarp prst="textNoShape">
              <a:avLst/>
            </a:prstTxWarp>
          </a:bodyPr>
          <a:lstStyle>
            <a:lvl1pPr algn="r" defTabSz="939800" eaLnBrk="1" hangingPunct="1">
              <a:defRPr sz="1300"/>
            </a:lvl1pPr>
          </a:lstStyle>
          <a:p>
            <a:pPr>
              <a:defRPr/>
            </a:pPr>
            <a:fld id="{E1C97D28-7E09-4537-99BF-9FFD7F713FD8}" type="slidenum">
              <a:rPr lang="en-US" altLang="en-US"/>
              <a:pPr>
                <a:defRPr/>
              </a:pPr>
              <a:t>‹#›</a:t>
            </a:fld>
            <a:endParaRPr lang="en-US" altLang="en-US"/>
          </a:p>
        </p:txBody>
      </p:sp>
    </p:spTree>
    <p:extLst>
      <p:ext uri="{BB962C8B-B14F-4D97-AF65-F5344CB8AC3E}">
        <p14:creationId xmlns:p14="http://schemas.microsoft.com/office/powerpoint/2010/main" val="3437130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913" cy="465138"/>
          </a:xfrm>
          <a:prstGeom prst="rect">
            <a:avLst/>
          </a:prstGeom>
          <a:noFill/>
          <a:ln w="9525">
            <a:noFill/>
            <a:miter lim="800000"/>
            <a:headEnd/>
            <a:tailEnd/>
          </a:ln>
        </p:spPr>
        <p:txBody>
          <a:bodyPr vert="horz" wrap="square" lIns="94032" tIns="47016" rIns="94032" bIns="47016" numCol="1" anchor="t" anchorCtr="0" compatLnSpc="1">
            <a:prstTxWarp prst="textNoShape">
              <a:avLst/>
            </a:prstTxWarp>
          </a:bodyPr>
          <a:lstStyle>
            <a:lvl1pPr defTabSz="939800" eaLnBrk="1" hangingPunct="1">
              <a:defRPr sz="13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97313" y="0"/>
            <a:ext cx="2982912" cy="465138"/>
          </a:xfrm>
          <a:prstGeom prst="rect">
            <a:avLst/>
          </a:prstGeom>
          <a:noFill/>
          <a:ln w="9525">
            <a:noFill/>
            <a:miter lim="800000"/>
            <a:headEnd/>
            <a:tailEnd/>
          </a:ln>
        </p:spPr>
        <p:txBody>
          <a:bodyPr vert="horz" wrap="square" lIns="94032" tIns="47016" rIns="94032" bIns="47016" numCol="1" anchor="t" anchorCtr="0" compatLnSpc="1">
            <a:prstTxWarp prst="textNoShape">
              <a:avLst/>
            </a:prstTxWarp>
          </a:bodyPr>
          <a:lstStyle>
            <a:lvl1pPr algn="r" defTabSz="939800" eaLnBrk="1" hangingPunct="1">
              <a:defRPr sz="1300">
                <a:latin typeface="Arial" charset="0"/>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176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p:spPr>
        <p:txBody>
          <a:bodyPr vert="horz" wrap="square" lIns="94032" tIns="47016" rIns="94032" bIns="470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p:spPr>
        <p:txBody>
          <a:bodyPr vert="horz" wrap="square" lIns="94032" tIns="47016" rIns="94032" bIns="47016" numCol="1" anchor="b" anchorCtr="0" compatLnSpc="1">
            <a:prstTxWarp prst="textNoShape">
              <a:avLst/>
            </a:prstTxWarp>
          </a:bodyPr>
          <a:lstStyle>
            <a:lvl1pPr defTabSz="939800" eaLnBrk="1" hangingPunct="1">
              <a:defRPr sz="13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p:spPr>
        <p:txBody>
          <a:bodyPr vert="horz" wrap="square" lIns="94032" tIns="47016" rIns="94032" bIns="47016" numCol="1" anchor="b" anchorCtr="0" compatLnSpc="1">
            <a:prstTxWarp prst="textNoShape">
              <a:avLst/>
            </a:prstTxWarp>
          </a:bodyPr>
          <a:lstStyle>
            <a:lvl1pPr algn="r" defTabSz="939800" eaLnBrk="1" hangingPunct="1">
              <a:defRPr sz="1300"/>
            </a:lvl1pPr>
          </a:lstStyle>
          <a:p>
            <a:pPr>
              <a:defRPr/>
            </a:pPr>
            <a:fld id="{C82D7955-C65F-441E-ABF8-F254100E7074}" type="slidenum">
              <a:rPr lang="en-US" altLang="en-US"/>
              <a:pPr>
                <a:defRPr/>
              </a:pPr>
              <a:t>‹#›</a:t>
            </a:fld>
            <a:endParaRPr lang="en-US" altLang="en-US"/>
          </a:p>
        </p:txBody>
      </p:sp>
    </p:spTree>
    <p:extLst>
      <p:ext uri="{BB962C8B-B14F-4D97-AF65-F5344CB8AC3E}">
        <p14:creationId xmlns:p14="http://schemas.microsoft.com/office/powerpoint/2010/main" val="11872060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A189455-7851-4804-AA65-2B41D26469D1}" type="datetimeFigureOut">
              <a:rPr lang="en-US"/>
              <a:pPr>
                <a:defRPr/>
              </a:pPr>
              <a:t>10/6/2021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DDB9C3-3296-466C-80AF-540A5A1AB55F}" type="slidenum">
              <a:rPr lang="en-US" altLang="en-US"/>
              <a:pPr>
                <a:defRPr/>
              </a:pPr>
              <a:t>‹#›</a:t>
            </a:fld>
            <a:endParaRPr lang="en-US" altLang="en-US"/>
          </a:p>
        </p:txBody>
      </p:sp>
    </p:spTree>
    <p:extLst>
      <p:ext uri="{BB962C8B-B14F-4D97-AF65-F5344CB8AC3E}">
        <p14:creationId xmlns:p14="http://schemas.microsoft.com/office/powerpoint/2010/main" val="1986230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2347593-78E8-41AF-88ED-84536A44343C}" type="datetimeFigureOut">
              <a:rPr lang="en-US"/>
              <a:pPr>
                <a:defRPr/>
              </a:pPr>
              <a:t>10/6/2021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217076-1E1F-43D0-8964-DB1A109F0428}" type="slidenum">
              <a:rPr lang="en-US" altLang="en-US"/>
              <a:pPr>
                <a:defRPr/>
              </a:pPr>
              <a:t>‹#›</a:t>
            </a:fld>
            <a:endParaRPr lang="en-US" altLang="en-US"/>
          </a:p>
        </p:txBody>
      </p:sp>
    </p:spTree>
    <p:extLst>
      <p:ext uri="{BB962C8B-B14F-4D97-AF65-F5344CB8AC3E}">
        <p14:creationId xmlns:p14="http://schemas.microsoft.com/office/powerpoint/2010/main" val="52954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000BEBB-2109-42D4-B8A3-877284A3F9A9}" type="datetimeFigureOut">
              <a:rPr lang="en-US"/>
              <a:pPr>
                <a:defRPr/>
              </a:pPr>
              <a:t>10/6/2021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799DA9-D3F6-4455-9BE4-1DD497515615}" type="slidenum">
              <a:rPr lang="en-US" altLang="en-US"/>
              <a:pPr>
                <a:defRPr/>
              </a:pPr>
              <a:t>‹#›</a:t>
            </a:fld>
            <a:endParaRPr lang="en-US" altLang="en-US"/>
          </a:p>
        </p:txBody>
      </p:sp>
    </p:spTree>
    <p:extLst>
      <p:ext uri="{BB962C8B-B14F-4D97-AF65-F5344CB8AC3E}">
        <p14:creationId xmlns:p14="http://schemas.microsoft.com/office/powerpoint/2010/main" val="366902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A61BCF6-004C-47FF-8CEF-DA58F087D46B}" type="datetimeFigureOut">
              <a:rPr lang="en-US"/>
              <a:pPr>
                <a:defRPr/>
              </a:pPr>
              <a:t>10/6/2021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6F1CF5-7A69-41EE-9100-4B44879B1EF2}" type="slidenum">
              <a:rPr lang="en-US" altLang="en-US"/>
              <a:pPr>
                <a:defRPr/>
              </a:pPr>
              <a:t>‹#›</a:t>
            </a:fld>
            <a:endParaRPr lang="en-US" altLang="en-US"/>
          </a:p>
        </p:txBody>
      </p:sp>
    </p:spTree>
    <p:extLst>
      <p:ext uri="{BB962C8B-B14F-4D97-AF65-F5344CB8AC3E}">
        <p14:creationId xmlns:p14="http://schemas.microsoft.com/office/powerpoint/2010/main" val="1463804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B07BD7C-953C-4C31-B235-34BA6DC53970}" type="datetimeFigureOut">
              <a:rPr lang="en-US"/>
              <a:pPr>
                <a:defRPr/>
              </a:pPr>
              <a:t>10/6/2021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16B44B-E617-46C3-93F8-1F142A796058}" type="slidenum">
              <a:rPr lang="en-US" altLang="en-US"/>
              <a:pPr>
                <a:defRPr/>
              </a:pPr>
              <a:t>‹#›</a:t>
            </a:fld>
            <a:endParaRPr lang="en-US" altLang="en-US"/>
          </a:p>
        </p:txBody>
      </p:sp>
    </p:spTree>
    <p:extLst>
      <p:ext uri="{BB962C8B-B14F-4D97-AF65-F5344CB8AC3E}">
        <p14:creationId xmlns:p14="http://schemas.microsoft.com/office/powerpoint/2010/main" val="378234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23546E8-AF17-43C1-8FE4-2320D7714F7D}" type="datetimeFigureOut">
              <a:rPr lang="en-US"/>
              <a:pPr>
                <a:defRPr/>
              </a:pPr>
              <a:t>10/6/2021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85FD07-F9BB-4E1E-8969-88925F2A839E}" type="slidenum">
              <a:rPr lang="en-US" altLang="en-US"/>
              <a:pPr>
                <a:defRPr/>
              </a:pPr>
              <a:t>‹#›</a:t>
            </a:fld>
            <a:endParaRPr lang="en-US" altLang="en-US"/>
          </a:p>
        </p:txBody>
      </p:sp>
    </p:spTree>
    <p:extLst>
      <p:ext uri="{BB962C8B-B14F-4D97-AF65-F5344CB8AC3E}">
        <p14:creationId xmlns:p14="http://schemas.microsoft.com/office/powerpoint/2010/main" val="245628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6EE61D4-5B7A-4A37-B559-94984CF37F8F}" type="datetimeFigureOut">
              <a:rPr lang="en-US"/>
              <a:pPr>
                <a:defRPr/>
              </a:pPr>
              <a:t>10/6/2021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5B1CD5-2D7D-472E-B003-DBA8CB965EEF}" type="slidenum">
              <a:rPr lang="en-US" altLang="en-US"/>
              <a:pPr>
                <a:defRPr/>
              </a:pPr>
              <a:t>‹#›</a:t>
            </a:fld>
            <a:endParaRPr lang="en-US" altLang="en-US"/>
          </a:p>
        </p:txBody>
      </p:sp>
    </p:spTree>
    <p:extLst>
      <p:ext uri="{BB962C8B-B14F-4D97-AF65-F5344CB8AC3E}">
        <p14:creationId xmlns:p14="http://schemas.microsoft.com/office/powerpoint/2010/main" val="338325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AA0C2BF-89D7-4A15-A7B0-B7BEF5F3851D}" type="datetimeFigureOut">
              <a:rPr lang="en-US"/>
              <a:pPr>
                <a:defRPr/>
              </a:pPr>
              <a:t>10/6/2021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FBC644-FD07-45E7-8F11-29ECC869CE2A}" type="slidenum">
              <a:rPr lang="en-US" altLang="en-US"/>
              <a:pPr>
                <a:defRPr/>
              </a:pPr>
              <a:t>‹#›</a:t>
            </a:fld>
            <a:endParaRPr lang="en-US" altLang="en-US"/>
          </a:p>
        </p:txBody>
      </p:sp>
    </p:spTree>
    <p:extLst>
      <p:ext uri="{BB962C8B-B14F-4D97-AF65-F5344CB8AC3E}">
        <p14:creationId xmlns:p14="http://schemas.microsoft.com/office/powerpoint/2010/main" val="182636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A7BD2B15-823E-4DDF-A24C-39BC21F8A2AF}" type="datetimeFigureOut">
              <a:rPr lang="en-US"/>
              <a:pPr>
                <a:defRPr/>
              </a:pPr>
              <a:t>10/6/2021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6660D9-505B-434A-9EA1-1CA9294407AE}" type="slidenum">
              <a:rPr lang="en-US" altLang="en-US"/>
              <a:pPr>
                <a:defRPr/>
              </a:pPr>
              <a:t>‹#›</a:t>
            </a:fld>
            <a:endParaRPr lang="en-US" altLang="en-US"/>
          </a:p>
        </p:txBody>
      </p:sp>
    </p:spTree>
    <p:extLst>
      <p:ext uri="{BB962C8B-B14F-4D97-AF65-F5344CB8AC3E}">
        <p14:creationId xmlns:p14="http://schemas.microsoft.com/office/powerpoint/2010/main" val="119679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C451BBF-34ED-4BC5-8A87-1EBDC229EEA4}" type="datetimeFigureOut">
              <a:rPr lang="en-US"/>
              <a:pPr>
                <a:defRPr/>
              </a:pPr>
              <a:t>10/6/2021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2F6390-0D30-46A9-8C81-EE93B161869D}" type="slidenum">
              <a:rPr lang="en-US" altLang="en-US"/>
              <a:pPr>
                <a:defRPr/>
              </a:pPr>
              <a:t>‹#›</a:t>
            </a:fld>
            <a:endParaRPr lang="en-US" altLang="en-US"/>
          </a:p>
        </p:txBody>
      </p:sp>
    </p:spTree>
    <p:extLst>
      <p:ext uri="{BB962C8B-B14F-4D97-AF65-F5344CB8AC3E}">
        <p14:creationId xmlns:p14="http://schemas.microsoft.com/office/powerpoint/2010/main" val="291775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FFD577-29F6-4C6C-B203-0799842E01EC}" type="datetimeFigureOut">
              <a:rPr lang="en-US"/>
              <a:pPr>
                <a:defRPr/>
              </a:pPr>
              <a:t>10/6/2021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903BCA-3B47-4856-8F99-54C731D810AE}" type="slidenum">
              <a:rPr lang="en-US" altLang="en-US"/>
              <a:pPr>
                <a:defRPr/>
              </a:pPr>
              <a:t>‹#›</a:t>
            </a:fld>
            <a:endParaRPr lang="en-US" altLang="en-US"/>
          </a:p>
        </p:txBody>
      </p:sp>
    </p:spTree>
    <p:extLst>
      <p:ext uri="{BB962C8B-B14F-4D97-AF65-F5344CB8AC3E}">
        <p14:creationId xmlns:p14="http://schemas.microsoft.com/office/powerpoint/2010/main" val="201365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22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B1FC5BB7-60F4-4661-8731-BA960BB08F1C}" type="datetimeFigureOut">
              <a:rPr lang="en-US"/>
              <a:pPr>
                <a:defRPr/>
              </a:pPr>
              <a:t>10/6/2021</a:t>
            </a:fld>
            <a:endParaRPr lang="en-US"/>
          </a:p>
        </p:txBody>
      </p:sp>
      <p:sp>
        <p:nvSpPr>
          <p:cNvPr id="522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522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FCB1441-4732-432D-B3C1-27758D5F22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sz="quarter" idx="4294967295"/>
          </p:nvPr>
        </p:nvSpPr>
        <p:spPr>
          <a:xfrm>
            <a:off x="1092200" y="469900"/>
            <a:ext cx="6731000" cy="909638"/>
          </a:xfrm>
        </p:spPr>
        <p:txBody>
          <a:bodyPr/>
          <a:lstStyle/>
          <a:p>
            <a:pPr eaLnBrk="1" hangingPunct="1"/>
            <a:r>
              <a:rPr lang="en-US" altLang="en-US" sz="2800" b="1" dirty="0" smtClean="0">
                <a:solidFill>
                  <a:srgbClr val="CC3300"/>
                </a:solidFill>
                <a:latin typeface="Times New Roman" panose="02020603050405020304" pitchFamily="18" charset="0"/>
                <a:cs typeface="Times New Roman" panose="02020603050405020304" pitchFamily="18" charset="0"/>
              </a:rPr>
              <a:t>6 October 2021</a:t>
            </a:r>
            <a:br>
              <a:rPr lang="en-US" altLang="en-US" sz="2800" b="1" dirty="0" smtClean="0">
                <a:solidFill>
                  <a:srgbClr val="CC3300"/>
                </a:solidFill>
                <a:latin typeface="Times New Roman" panose="02020603050405020304" pitchFamily="18" charset="0"/>
                <a:cs typeface="Times New Roman" panose="02020603050405020304" pitchFamily="18" charset="0"/>
              </a:rPr>
            </a:br>
            <a:r>
              <a:rPr lang="en-US" altLang="en-US" sz="2800" b="1" dirty="0" smtClean="0">
                <a:solidFill>
                  <a:srgbClr val="CC3300"/>
                </a:solidFill>
                <a:latin typeface="Times New Roman" panose="02020603050405020304" pitchFamily="18" charset="0"/>
                <a:cs typeface="Times New Roman" panose="02020603050405020304" pitchFamily="18" charset="0"/>
              </a:rPr>
              <a:t>Optical </a:t>
            </a:r>
            <a:r>
              <a:rPr lang="en-US" altLang="en-US" sz="2800" b="1" dirty="0" err="1" smtClean="0">
                <a:solidFill>
                  <a:srgbClr val="CC3300"/>
                </a:solidFill>
                <a:latin typeface="Times New Roman" panose="02020603050405020304" pitchFamily="18" charset="0"/>
                <a:cs typeface="Times New Roman" panose="02020603050405020304" pitchFamily="18" charset="0"/>
              </a:rPr>
              <a:t>Lithgraphy</a:t>
            </a:r>
            <a:endParaRPr lang="en-US" altLang="en-US" sz="2800" b="1" dirty="0" smtClean="0">
              <a:solidFill>
                <a:srgbClr val="CC3300"/>
              </a:solidFill>
              <a:latin typeface="Times New Roman" panose="02020603050405020304" pitchFamily="18" charset="0"/>
              <a:cs typeface="Times New Roman" panose="02020603050405020304" pitchFamily="18" charset="0"/>
            </a:endParaRPr>
          </a:p>
        </p:txBody>
      </p:sp>
      <p:sp>
        <p:nvSpPr>
          <p:cNvPr id="13315" name="Slide Number Placeholder 7"/>
          <p:cNvSpPr txBox="1">
            <a:spLocks noGrp="1"/>
          </p:cNvSpPr>
          <p:nvPr/>
        </p:nvSpPr>
        <p:spPr bwMode="auto">
          <a:xfrm>
            <a:off x="656590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0"/>
              </a:spcBef>
              <a:buFontTx/>
              <a:buNone/>
            </a:pPr>
            <a:fld id="{18765CE3-0ADA-49FA-96C6-98AC6793D8CB}" type="slidenum">
              <a:rPr lang="en-US" altLang="en-US" sz="1400"/>
              <a:pPr algn="r" eaLnBrk="1" hangingPunct="1">
                <a:spcBef>
                  <a:spcPct val="0"/>
                </a:spcBef>
                <a:buFontTx/>
                <a:buNone/>
              </a:pPr>
              <a:t>1</a:t>
            </a:fld>
            <a:endParaRPr lang="en-US" altLang="en-US" sz="1400"/>
          </a:p>
        </p:txBody>
      </p:sp>
      <p:sp>
        <p:nvSpPr>
          <p:cNvPr id="13316" name="TextBox 4"/>
          <p:cNvSpPr txBox="1">
            <a:spLocks noChangeArrowheads="1"/>
          </p:cNvSpPr>
          <p:nvPr/>
        </p:nvSpPr>
        <p:spPr bwMode="auto">
          <a:xfrm>
            <a:off x="1371600" y="1778000"/>
            <a:ext cx="67310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4572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z="2800" b="1" dirty="0">
                <a:solidFill>
                  <a:srgbClr val="0000FF"/>
                </a:solidFill>
                <a:latin typeface="Times New Roman" panose="02020603050405020304" pitchFamily="18" charset="0"/>
                <a:cs typeface="Times New Roman" panose="02020603050405020304" pitchFamily="18" charset="0"/>
              </a:rPr>
              <a:t>Photoresist (PR)</a:t>
            </a:r>
          </a:p>
          <a:p>
            <a:pPr lvl="2">
              <a:buFont typeface="Arial" charset="0"/>
              <a:buChar char="•"/>
            </a:pPr>
            <a:r>
              <a:rPr lang="en-US" altLang="en-US" sz="2800" b="1" dirty="0">
                <a:solidFill>
                  <a:srgbClr val="0000FF"/>
                </a:solidFill>
                <a:latin typeface="Times New Roman" panose="02020603050405020304" pitchFamily="18" charset="0"/>
                <a:cs typeface="Times New Roman" panose="02020603050405020304" pitchFamily="18" charset="0"/>
              </a:rPr>
              <a:t> Exposure and development</a:t>
            </a:r>
          </a:p>
          <a:p>
            <a:pPr lvl="2">
              <a:buFont typeface="Arial" charset="0"/>
              <a:buChar char="•"/>
            </a:pPr>
            <a:r>
              <a:rPr lang="en-US" altLang="en-US" sz="2800" b="1" dirty="0">
                <a:solidFill>
                  <a:srgbClr val="0000FF"/>
                </a:solidFill>
                <a:latin typeface="Times New Roman" panose="02020603050405020304" pitchFamily="18" charset="0"/>
                <a:cs typeface="Times New Roman" panose="02020603050405020304" pitchFamily="18" charset="0"/>
              </a:rPr>
              <a:t> Mask</a:t>
            </a:r>
          </a:p>
          <a:p>
            <a:pPr lvl="2">
              <a:buFont typeface="Arial" charset="0"/>
              <a:buChar char="•"/>
            </a:pPr>
            <a:r>
              <a:rPr lang="en-US" altLang="en-US" sz="2800" b="1" dirty="0">
                <a:solidFill>
                  <a:srgbClr val="0000FF"/>
                </a:solidFill>
                <a:latin typeface="Times New Roman" panose="02020603050405020304" pitchFamily="18" charset="0"/>
                <a:cs typeface="Times New Roman" panose="02020603050405020304" pitchFamily="18" charset="0"/>
              </a:rPr>
              <a:t> An example of fabrication process</a:t>
            </a:r>
          </a:p>
          <a:p>
            <a:pPr>
              <a:buFont typeface="Arial" charset="0"/>
              <a:buChar char="•"/>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121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660400" y="165100"/>
            <a:ext cx="769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US" altLang="en-US">
                <a:solidFill>
                  <a:srgbClr val="CC0000"/>
                </a:solidFill>
              </a:rPr>
              <a:t>Positive and Negative Photoresist </a:t>
            </a:r>
          </a:p>
        </p:txBody>
      </p:sp>
      <p:sp>
        <p:nvSpPr>
          <p:cNvPr id="14339"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8AE2261C-16AC-41C1-A7EE-C8E4A68A7F81}" type="slidenum">
              <a:rPr lang="en-US" altLang="en-US" sz="1400"/>
              <a:pPr>
                <a:spcBef>
                  <a:spcPct val="0"/>
                </a:spcBef>
                <a:buFontTx/>
                <a:buNone/>
              </a:pPr>
              <a:t>2</a:t>
            </a:fld>
            <a:endParaRPr lang="en-US" altLang="en-US" sz="1400"/>
          </a:p>
        </p:txBody>
      </p:sp>
      <p:sp>
        <p:nvSpPr>
          <p:cNvPr id="14340" name="Rectangle 4"/>
          <p:cNvSpPr>
            <a:spLocks noChangeArrowheads="1"/>
          </p:cNvSpPr>
          <p:nvPr/>
        </p:nvSpPr>
        <p:spPr bwMode="auto">
          <a:xfrm>
            <a:off x="482600" y="1143000"/>
            <a:ext cx="86614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dirty="0"/>
              <a:t>There are two types of photoresist: </a:t>
            </a:r>
            <a:r>
              <a:rPr lang="en-US" altLang="en-US" sz="1800" dirty="0">
                <a:solidFill>
                  <a:srgbClr val="0000FF"/>
                </a:solidFill>
              </a:rPr>
              <a:t>positive and negative</a:t>
            </a:r>
            <a:r>
              <a:rPr lang="en-US" altLang="en-US" sz="1800" dirty="0"/>
              <a:t>. </a:t>
            </a:r>
          </a:p>
          <a:p>
            <a:pPr eaLnBrk="1" hangingPunct="1">
              <a:spcBef>
                <a:spcPct val="0"/>
              </a:spcBef>
              <a:buFontTx/>
              <a:buNone/>
            </a:pPr>
            <a:endParaRPr lang="en-US" altLang="en-US" sz="1800" dirty="0"/>
          </a:p>
          <a:p>
            <a:pPr eaLnBrk="1" hangingPunct="1">
              <a:spcBef>
                <a:spcPct val="0"/>
              </a:spcBef>
              <a:buFontTx/>
              <a:buNone/>
            </a:pPr>
            <a:r>
              <a:rPr lang="en-US" altLang="en-US" sz="1800" dirty="0"/>
              <a:t>For </a:t>
            </a:r>
            <a:r>
              <a:rPr lang="en-US" altLang="en-US" sz="1800" dirty="0">
                <a:solidFill>
                  <a:srgbClr val="0000FF"/>
                </a:solidFill>
              </a:rPr>
              <a:t>positive resists</a:t>
            </a:r>
            <a:r>
              <a:rPr lang="en-US" altLang="en-US" sz="1800" dirty="0"/>
              <a:t>, the resist is exposed with UV light wherever the underlying material is to be removed. In these resists, exposure to the UV light changes the chemical structure of the resist so that it becomes more soluble in the developer. The exposed resist is then washed away by the developer solution, leaving windows of the bare underlying material. The mask, therefore, contains an exact copy of the pattern which is to remain on the wafer. </a:t>
            </a:r>
          </a:p>
          <a:p>
            <a:pPr eaLnBrk="1" hangingPunct="1">
              <a:spcBef>
                <a:spcPct val="0"/>
              </a:spcBef>
              <a:buFontTx/>
              <a:buNone/>
            </a:pPr>
            <a:endParaRPr lang="en-US" altLang="en-US" sz="1800" dirty="0"/>
          </a:p>
          <a:p>
            <a:pPr eaLnBrk="1" hangingPunct="1">
              <a:spcBef>
                <a:spcPct val="0"/>
              </a:spcBef>
              <a:buFontTx/>
              <a:buNone/>
            </a:pPr>
            <a:r>
              <a:rPr lang="en-US" altLang="en-US" sz="1800" dirty="0">
                <a:solidFill>
                  <a:srgbClr val="0000FF"/>
                </a:solidFill>
              </a:rPr>
              <a:t>Negative resists</a:t>
            </a:r>
            <a:r>
              <a:rPr lang="en-US" altLang="en-US" sz="1800" dirty="0"/>
              <a:t> behave in just the opposite manner. Exposure to the UV light causes the negative resist to become polymerized, and more difficult to dissolve. Therefore, the negative resist remains on the surface wherever it is exposed, and the developer solution removes only the unexposed portions. Masks used for negative photoresists, therefore, contain the inverse (or photographic "negative") of the pattern to be transferred. </a:t>
            </a:r>
          </a:p>
        </p:txBody>
      </p:sp>
    </p:spTree>
    <p:extLst>
      <p:ext uri="{BB962C8B-B14F-4D97-AF65-F5344CB8AC3E}">
        <p14:creationId xmlns:p14="http://schemas.microsoft.com/office/powerpoint/2010/main" val="3262600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660400" y="165100"/>
            <a:ext cx="769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US" altLang="en-US">
                <a:solidFill>
                  <a:srgbClr val="CC0000"/>
                </a:solidFill>
              </a:rPr>
              <a:t>Exposure and Development</a:t>
            </a:r>
          </a:p>
        </p:txBody>
      </p:sp>
      <p:sp>
        <p:nvSpPr>
          <p:cNvPr id="15363"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0FE5FEAC-7190-4DD3-83B2-DC485B4178A2}" type="slidenum">
              <a:rPr lang="en-US" altLang="en-US" sz="1400"/>
              <a:pPr>
                <a:spcBef>
                  <a:spcPct val="0"/>
                </a:spcBef>
                <a:buFontTx/>
                <a:buNone/>
              </a:pPr>
              <a:t>3</a:t>
            </a:fld>
            <a:endParaRPr lang="en-US" altLang="en-US" sz="1400"/>
          </a:p>
        </p:txBody>
      </p:sp>
      <p:pic>
        <p:nvPicPr>
          <p:cNvPr id="15364" name="Picture 19" descr="graphics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912813"/>
            <a:ext cx="7785100" cy="548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97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660400" y="165100"/>
            <a:ext cx="769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US" altLang="en-US">
                <a:solidFill>
                  <a:srgbClr val="CC0000"/>
                </a:solidFill>
              </a:rPr>
              <a:t>Mask</a:t>
            </a:r>
          </a:p>
        </p:txBody>
      </p:sp>
      <p:sp>
        <p:nvSpPr>
          <p:cNvPr id="10243"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2C2E6700-D9FA-412E-B36F-CA4A9DD575A3}" type="slidenum">
              <a:rPr lang="en-US" altLang="en-US" sz="1400"/>
              <a:pPr>
                <a:spcBef>
                  <a:spcPct val="0"/>
                </a:spcBef>
                <a:buFontTx/>
                <a:buNone/>
              </a:pPr>
              <a:t>4</a:t>
            </a:fld>
            <a:endParaRPr lang="en-US" altLang="en-US" sz="1400"/>
          </a:p>
        </p:txBody>
      </p:sp>
      <p:sp>
        <p:nvSpPr>
          <p:cNvPr id="10244" name="Rectangle 5"/>
          <p:cNvSpPr>
            <a:spLocks noChangeArrowheads="1"/>
          </p:cNvSpPr>
          <p:nvPr/>
        </p:nvSpPr>
        <p:spPr bwMode="auto">
          <a:xfrm>
            <a:off x="444500" y="1101725"/>
            <a:ext cx="81915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dirty="0" smtClean="0"/>
              <a:t>Original and now obsolete approach. A </a:t>
            </a:r>
            <a:r>
              <a:rPr lang="en-US" altLang="en-US" sz="1800" dirty="0"/>
              <a:t>“</a:t>
            </a:r>
            <a:r>
              <a:rPr lang="en-US" altLang="en-US" sz="1800" dirty="0">
                <a:solidFill>
                  <a:srgbClr val="0000FF"/>
                </a:solidFill>
              </a:rPr>
              <a:t>mask</a:t>
            </a:r>
            <a:r>
              <a:rPr lang="en-US" altLang="en-US" sz="1800" dirty="0"/>
              <a:t>” or "</a:t>
            </a:r>
            <a:r>
              <a:rPr lang="en-US" altLang="en-US" sz="1800" dirty="0">
                <a:solidFill>
                  <a:srgbClr val="0000FF"/>
                </a:solidFill>
              </a:rPr>
              <a:t>photomask</a:t>
            </a:r>
            <a:r>
              <a:rPr lang="en-US" altLang="en-US" sz="1800" dirty="0"/>
              <a:t>" is a square glass plate with a patterned emulsion of metal film on one side. The mask is aligned with the wafer, so that the pattern can be transferred onto the wafer surface. Each mask after the first one must be aligned to the previous pattern with the help of designed “alignment mark” on the mask</a:t>
            </a:r>
            <a:r>
              <a:rPr lang="en-US" altLang="en-US" sz="1800" dirty="0" smtClean="0"/>
              <a:t>.  </a:t>
            </a:r>
          </a:p>
          <a:p>
            <a:pPr eaLnBrk="1" hangingPunct="1">
              <a:spcBef>
                <a:spcPct val="0"/>
              </a:spcBef>
              <a:buFontTx/>
              <a:buNone/>
            </a:pPr>
            <a:endParaRPr lang="en-US" altLang="en-US" sz="1800" dirty="0"/>
          </a:p>
          <a:p>
            <a:pPr eaLnBrk="1" hangingPunct="1">
              <a:spcBef>
                <a:spcPct val="0"/>
              </a:spcBef>
              <a:buFontTx/>
              <a:buNone/>
            </a:pPr>
            <a:r>
              <a:rPr lang="en-US" altLang="en-US" sz="1800" dirty="0" smtClean="0"/>
              <a:t>Contemporary is electronic raster scan or similar but the results are the same.</a:t>
            </a:r>
            <a:endParaRPr lang="en-US" altLang="en-US" sz="1800" dirty="0"/>
          </a:p>
          <a:p>
            <a:pPr eaLnBrk="1" hangingPunct="1">
              <a:spcBef>
                <a:spcPct val="0"/>
              </a:spcBef>
              <a:buFontTx/>
              <a:buNone/>
            </a:pPr>
            <a:endParaRPr lang="en-US" altLang="en-US" sz="1800" dirty="0"/>
          </a:p>
          <a:p>
            <a:pPr eaLnBrk="1" hangingPunct="1">
              <a:spcBef>
                <a:spcPct val="0"/>
              </a:spcBef>
              <a:buFontTx/>
              <a:buNone/>
            </a:pPr>
            <a:r>
              <a:rPr lang="en-US" altLang="en-US" sz="1800" dirty="0"/>
              <a:t>Once the mask has been accurately aligned with the pattern on the wafer's surface, the photoresist is exposed through the pattern on the mask with a high intensity ultraviolet light.</a:t>
            </a:r>
          </a:p>
          <a:p>
            <a:pPr eaLnBrk="1" hangingPunct="1">
              <a:spcBef>
                <a:spcPct val="0"/>
              </a:spcBef>
              <a:buFontTx/>
              <a:buNone/>
            </a:pPr>
            <a:endParaRPr lang="en-US" altLang="en-US" sz="1800" dirty="0"/>
          </a:p>
          <a:p>
            <a:pPr eaLnBrk="1" hangingPunct="1">
              <a:spcBef>
                <a:spcPct val="0"/>
              </a:spcBef>
              <a:buFontTx/>
              <a:buNone/>
            </a:pPr>
            <a:r>
              <a:rPr lang="en-US" altLang="en-US" sz="1800" dirty="0"/>
              <a:t>One of the most important steps in the photolithography process is </a:t>
            </a:r>
            <a:r>
              <a:rPr lang="en-US" altLang="en-US" sz="1800" dirty="0">
                <a:solidFill>
                  <a:srgbClr val="0000FF"/>
                </a:solidFill>
              </a:rPr>
              <a:t>mask alignment.</a:t>
            </a:r>
          </a:p>
        </p:txBody>
      </p:sp>
    </p:spTree>
    <p:extLst>
      <p:ext uri="{BB962C8B-B14F-4D97-AF65-F5344CB8AC3E}">
        <p14:creationId xmlns:p14="http://schemas.microsoft.com/office/powerpoint/2010/main" val="4098465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660400" y="165100"/>
            <a:ext cx="769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US" altLang="en-US">
                <a:solidFill>
                  <a:srgbClr val="CC0000"/>
                </a:solidFill>
              </a:rPr>
              <a:t>Photolithography Process (1)</a:t>
            </a:r>
          </a:p>
        </p:txBody>
      </p:sp>
      <p:sp>
        <p:nvSpPr>
          <p:cNvPr id="11267"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67F4C750-D572-4DF3-BF97-BF9351912E0D}" type="slidenum">
              <a:rPr lang="en-US" altLang="en-US" sz="1400"/>
              <a:pPr>
                <a:spcBef>
                  <a:spcPct val="0"/>
                </a:spcBef>
                <a:buFontTx/>
                <a:buNone/>
              </a:pPr>
              <a:t>5</a:t>
            </a:fld>
            <a:endParaRPr lang="en-US" altLang="en-US" sz="1400"/>
          </a:p>
        </p:txBody>
      </p:sp>
      <p:sp>
        <p:nvSpPr>
          <p:cNvPr id="11268" name="TextBox 25"/>
          <p:cNvSpPr txBox="1">
            <a:spLocks noChangeArrowheads="1"/>
          </p:cNvSpPr>
          <p:nvPr/>
        </p:nvSpPr>
        <p:spPr bwMode="auto">
          <a:xfrm>
            <a:off x="279400" y="1219200"/>
            <a:ext cx="3746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(1) Wafer cleaning and dehydration baking</a:t>
            </a:r>
          </a:p>
        </p:txBody>
      </p:sp>
      <p:sp>
        <p:nvSpPr>
          <p:cNvPr id="11269" name="TextBox 27"/>
          <p:cNvSpPr txBox="1">
            <a:spLocks noChangeArrowheads="1"/>
          </p:cNvSpPr>
          <p:nvPr/>
        </p:nvSpPr>
        <p:spPr bwMode="auto">
          <a:xfrm>
            <a:off x="228600" y="2717800"/>
            <a:ext cx="3784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(2) Deposit barrier layer, e.g., SiO</a:t>
            </a:r>
            <a:r>
              <a:rPr lang="en-US" altLang="en-US" sz="1800" baseline="-25000"/>
              <a:t>2;</a:t>
            </a:r>
          </a:p>
        </p:txBody>
      </p:sp>
      <p:sp>
        <p:nvSpPr>
          <p:cNvPr id="11270" name="Rectangle 16"/>
          <p:cNvSpPr>
            <a:spLocks noChangeArrowheads="1"/>
          </p:cNvSpPr>
          <p:nvPr/>
        </p:nvSpPr>
        <p:spPr bwMode="auto">
          <a:xfrm>
            <a:off x="4191000" y="1117600"/>
            <a:ext cx="3467100" cy="825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11271" name="Group 81"/>
          <p:cNvGrpSpPr>
            <a:grpSpLocks/>
          </p:cNvGrpSpPr>
          <p:nvPr/>
        </p:nvGrpSpPr>
        <p:grpSpPr bwMode="auto">
          <a:xfrm>
            <a:off x="4191000" y="2565400"/>
            <a:ext cx="4432300" cy="1016000"/>
            <a:chOff x="2311400" y="3657600"/>
            <a:chExt cx="4432300" cy="1015998"/>
          </a:xfrm>
        </p:grpSpPr>
        <p:sp>
          <p:nvSpPr>
            <p:cNvPr id="11280" name="TextBox 44"/>
            <p:cNvSpPr txBox="1">
              <a:spLocks noChangeArrowheads="1"/>
            </p:cNvSpPr>
            <p:nvPr/>
          </p:nvSpPr>
          <p:spPr bwMode="auto">
            <a:xfrm>
              <a:off x="5753100" y="3657600"/>
              <a:ext cx="990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600"/>
                <a:t>SiO</a:t>
              </a:r>
              <a:r>
                <a:rPr lang="en-US" altLang="en-US" sz="1600" baseline="-25000"/>
                <a:t>2</a:t>
              </a:r>
              <a:endParaRPr lang="en-US" altLang="en-US" sz="1600"/>
            </a:p>
          </p:txBody>
        </p:sp>
        <p:grpSp>
          <p:nvGrpSpPr>
            <p:cNvPr id="11281" name="Group 39"/>
            <p:cNvGrpSpPr>
              <a:grpSpLocks/>
            </p:cNvGrpSpPr>
            <p:nvPr/>
          </p:nvGrpSpPr>
          <p:grpSpPr bwMode="auto">
            <a:xfrm>
              <a:off x="2311400" y="3695700"/>
              <a:ext cx="3492500" cy="977898"/>
              <a:chOff x="1079500" y="1638288"/>
              <a:chExt cx="3492500" cy="978268"/>
            </a:xfrm>
          </p:grpSpPr>
          <p:sp>
            <p:nvSpPr>
              <p:cNvPr id="11282" name="Rectangle 16"/>
              <p:cNvSpPr>
                <a:spLocks noChangeArrowheads="1"/>
              </p:cNvSpPr>
              <p:nvPr/>
            </p:nvSpPr>
            <p:spPr bwMode="auto">
              <a:xfrm>
                <a:off x="1079500" y="1828801"/>
                <a:ext cx="3492500" cy="78775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1283" name="Rectangle 19"/>
              <p:cNvSpPr>
                <a:spLocks noChangeArrowheads="1"/>
              </p:cNvSpPr>
              <p:nvPr/>
            </p:nvSpPr>
            <p:spPr bwMode="auto">
              <a:xfrm>
                <a:off x="1079500" y="1638288"/>
                <a:ext cx="3492500" cy="203277"/>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grpSp>
      <p:grpSp>
        <p:nvGrpSpPr>
          <p:cNvPr id="11272" name="Group 82"/>
          <p:cNvGrpSpPr>
            <a:grpSpLocks/>
          </p:cNvGrpSpPr>
          <p:nvPr/>
        </p:nvGrpSpPr>
        <p:grpSpPr bwMode="auto">
          <a:xfrm>
            <a:off x="4267200" y="4152900"/>
            <a:ext cx="3492500" cy="1104900"/>
            <a:chOff x="825500" y="2057400"/>
            <a:chExt cx="3492500" cy="1104900"/>
          </a:xfrm>
        </p:grpSpPr>
        <p:grpSp>
          <p:nvGrpSpPr>
            <p:cNvPr id="11276" name="Group 80"/>
            <p:cNvGrpSpPr>
              <a:grpSpLocks/>
            </p:cNvGrpSpPr>
            <p:nvPr/>
          </p:nvGrpSpPr>
          <p:grpSpPr bwMode="auto">
            <a:xfrm>
              <a:off x="825500" y="2222500"/>
              <a:ext cx="3492500" cy="939800"/>
              <a:chOff x="825500" y="2222500"/>
              <a:chExt cx="3492500" cy="939800"/>
            </a:xfrm>
          </p:grpSpPr>
          <p:sp>
            <p:nvSpPr>
              <p:cNvPr id="11278" name="Rectangle 16"/>
              <p:cNvSpPr>
                <a:spLocks noChangeArrowheads="1"/>
              </p:cNvSpPr>
              <p:nvPr/>
            </p:nvSpPr>
            <p:spPr bwMode="auto">
              <a:xfrm>
                <a:off x="825500" y="2382470"/>
                <a:ext cx="3492500" cy="7798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1279" name="Rectangle 19"/>
              <p:cNvSpPr>
                <a:spLocks noChangeArrowheads="1"/>
              </p:cNvSpPr>
              <p:nvPr/>
            </p:nvSpPr>
            <p:spPr bwMode="auto">
              <a:xfrm>
                <a:off x="825500" y="2222500"/>
                <a:ext cx="3492500" cy="174572"/>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42" name="Rectangle 41"/>
            <p:cNvSpPr/>
            <p:nvPr/>
          </p:nvSpPr>
          <p:spPr>
            <a:xfrm>
              <a:off x="838200" y="2057400"/>
              <a:ext cx="3479800" cy="152400"/>
            </a:xfrm>
            <a:prstGeom prst="rect">
              <a:avLst/>
            </a:prstGeom>
            <a:solidFill>
              <a:srgbClr val="FF00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grpSp>
      <p:sp>
        <p:nvSpPr>
          <p:cNvPr id="11273" name="TextBox 46"/>
          <p:cNvSpPr txBox="1">
            <a:spLocks noChangeArrowheads="1"/>
          </p:cNvSpPr>
          <p:nvPr/>
        </p:nvSpPr>
        <p:spPr bwMode="auto">
          <a:xfrm>
            <a:off x="203200" y="3549650"/>
            <a:ext cx="3911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(3) Coat the photoresist (PR). </a:t>
            </a:r>
          </a:p>
          <a:p>
            <a:pPr algn="just" eaLnBrk="1" hangingPunct="1">
              <a:spcBef>
                <a:spcPct val="0"/>
              </a:spcBef>
              <a:buFontTx/>
              <a:buNone/>
            </a:pPr>
            <a:r>
              <a:rPr lang="en-US" altLang="en-US" sz="1800">
                <a:solidFill>
                  <a:srgbClr val="0000FF"/>
                </a:solidFill>
              </a:rPr>
              <a:t>Before coating with the PR, the wafer is always coated with a pre-resist priming layer designed to enhance the adhesion properties of the wafer even further. </a:t>
            </a:r>
          </a:p>
        </p:txBody>
      </p:sp>
      <p:sp>
        <p:nvSpPr>
          <p:cNvPr id="11274" name="TextBox 44"/>
          <p:cNvSpPr txBox="1">
            <a:spLocks noChangeArrowheads="1"/>
          </p:cNvSpPr>
          <p:nvPr/>
        </p:nvSpPr>
        <p:spPr bwMode="auto">
          <a:xfrm>
            <a:off x="7848600" y="4152900"/>
            <a:ext cx="609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600"/>
              <a:t>PR</a:t>
            </a:r>
          </a:p>
        </p:txBody>
      </p:sp>
      <p:sp>
        <p:nvSpPr>
          <p:cNvPr id="49" name="TextBox 48"/>
          <p:cNvSpPr txBox="1"/>
          <p:nvPr/>
        </p:nvSpPr>
        <p:spPr>
          <a:xfrm>
            <a:off x="228600" y="5657850"/>
            <a:ext cx="8039100" cy="1200150"/>
          </a:xfrm>
          <a:prstGeom prst="rect">
            <a:avLst/>
          </a:prstGeom>
          <a:noFill/>
        </p:spPr>
        <p:txBody>
          <a:bodyPr>
            <a:spAutoFit/>
          </a:bodyPr>
          <a:lstStyle/>
          <a:p>
            <a:pPr eaLnBrk="1" hangingPunct="1">
              <a:defRPr/>
            </a:pPr>
            <a:r>
              <a:rPr lang="en-US" dirty="0"/>
              <a:t>(4) Soft bake at around 90</a:t>
            </a:r>
            <a:r>
              <a:rPr lang="en-US" dirty="0">
                <a:latin typeface="+mj-lt"/>
                <a:cs typeface="Times New Roman"/>
              </a:rPr>
              <a:t>ºC for 10~30 </a:t>
            </a:r>
            <a:r>
              <a:rPr lang="en-US" dirty="0" err="1">
                <a:latin typeface="+mj-lt"/>
                <a:cs typeface="Times New Roman"/>
              </a:rPr>
              <a:t>mins</a:t>
            </a:r>
            <a:r>
              <a:rPr lang="en-US" dirty="0"/>
              <a:t>. This step  is to: a) drive away the solvent from the spun-on resist; b) improve the adhesion of the resist to the wafer;  and c) anneal the shear stresses introduced during the spin-coating</a:t>
            </a:r>
          </a:p>
        </p:txBody>
      </p:sp>
    </p:spTree>
    <p:extLst>
      <p:ext uri="{BB962C8B-B14F-4D97-AF65-F5344CB8AC3E}">
        <p14:creationId xmlns:p14="http://schemas.microsoft.com/office/powerpoint/2010/main" val="161816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711200" y="0"/>
            <a:ext cx="769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US" altLang="en-US">
                <a:solidFill>
                  <a:srgbClr val="CC0000"/>
                </a:solidFill>
              </a:rPr>
              <a:t>Photolithography Process (2) </a:t>
            </a:r>
          </a:p>
        </p:txBody>
      </p:sp>
      <p:sp>
        <p:nvSpPr>
          <p:cNvPr id="12291" name="Slide Number Placeholder 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EF47F536-0793-4DA1-BE63-7C535D0E5542}" type="slidenum">
              <a:rPr lang="en-US" altLang="en-US" sz="1400"/>
              <a:pPr>
                <a:spcBef>
                  <a:spcPct val="0"/>
                </a:spcBef>
                <a:buFontTx/>
                <a:buNone/>
              </a:pPr>
              <a:t>6</a:t>
            </a:fld>
            <a:endParaRPr lang="en-US" altLang="en-US" sz="1400"/>
          </a:p>
        </p:txBody>
      </p:sp>
      <p:sp>
        <p:nvSpPr>
          <p:cNvPr id="28" name="TextBox 27"/>
          <p:cNvSpPr txBox="1"/>
          <p:nvPr/>
        </p:nvSpPr>
        <p:spPr>
          <a:xfrm>
            <a:off x="203200" y="2781300"/>
            <a:ext cx="3429000" cy="1477963"/>
          </a:xfrm>
          <a:prstGeom prst="rect">
            <a:avLst/>
          </a:prstGeom>
          <a:noFill/>
        </p:spPr>
        <p:txBody>
          <a:bodyPr>
            <a:spAutoFit/>
          </a:bodyPr>
          <a:lstStyle/>
          <a:p>
            <a:pPr eaLnBrk="1" hangingPunct="1">
              <a:defRPr/>
            </a:pPr>
            <a:r>
              <a:rPr lang="en-US" dirty="0"/>
              <a:t>(6) Develop PR and hard bake the wafer at 120-180</a:t>
            </a:r>
            <a:r>
              <a:rPr lang="en-US" dirty="0">
                <a:latin typeface="+mj-lt"/>
                <a:cs typeface="Times New Roman"/>
              </a:rPr>
              <a:t>ºC for about 30 </a:t>
            </a:r>
            <a:r>
              <a:rPr lang="en-US" dirty="0" err="1">
                <a:latin typeface="+mj-lt"/>
                <a:cs typeface="Times New Roman"/>
              </a:rPr>
              <a:t>mins</a:t>
            </a:r>
            <a:r>
              <a:rPr lang="en-US" dirty="0">
                <a:latin typeface="+mj-lt"/>
                <a:cs typeface="Times New Roman"/>
              </a:rPr>
              <a:t>. Hard bake is to harden the PR and improve adhesion to the substrate.  </a:t>
            </a:r>
            <a:endParaRPr lang="en-US" baseline="-25000" dirty="0">
              <a:latin typeface="+mj-lt"/>
            </a:endParaRPr>
          </a:p>
        </p:txBody>
      </p:sp>
      <p:grpSp>
        <p:nvGrpSpPr>
          <p:cNvPr id="12293" name="Group 85"/>
          <p:cNvGrpSpPr>
            <a:grpSpLocks/>
          </p:cNvGrpSpPr>
          <p:nvPr/>
        </p:nvGrpSpPr>
        <p:grpSpPr bwMode="auto">
          <a:xfrm>
            <a:off x="4216400" y="800100"/>
            <a:ext cx="4927600" cy="1752600"/>
            <a:chOff x="469900" y="3733799"/>
            <a:chExt cx="4927600" cy="1752599"/>
          </a:xfrm>
        </p:grpSpPr>
        <p:grpSp>
          <p:nvGrpSpPr>
            <p:cNvPr id="12314" name="Group 69"/>
            <p:cNvGrpSpPr>
              <a:grpSpLocks/>
            </p:cNvGrpSpPr>
            <p:nvPr/>
          </p:nvGrpSpPr>
          <p:grpSpPr bwMode="auto">
            <a:xfrm>
              <a:off x="469900" y="3733799"/>
              <a:ext cx="4927600" cy="1752599"/>
              <a:chOff x="596900" y="3365519"/>
              <a:chExt cx="4927600" cy="1752063"/>
            </a:xfrm>
          </p:grpSpPr>
          <p:grpSp>
            <p:nvGrpSpPr>
              <p:cNvPr id="12331" name="Group 70"/>
              <p:cNvGrpSpPr>
                <a:grpSpLocks/>
              </p:cNvGrpSpPr>
              <p:nvPr/>
            </p:nvGrpSpPr>
            <p:grpSpPr bwMode="auto">
              <a:xfrm>
                <a:off x="596900" y="3962399"/>
                <a:ext cx="3530600" cy="1155183"/>
                <a:chOff x="977900" y="1600199"/>
                <a:chExt cx="3530600" cy="1155183"/>
              </a:xfrm>
            </p:grpSpPr>
            <p:sp>
              <p:nvSpPr>
                <p:cNvPr id="12334" name="Rectangle 16"/>
                <p:cNvSpPr>
                  <a:spLocks noChangeArrowheads="1"/>
                </p:cNvSpPr>
                <p:nvPr/>
              </p:nvSpPr>
              <p:spPr bwMode="auto">
                <a:xfrm>
                  <a:off x="977900" y="1943087"/>
                  <a:ext cx="3517900" cy="8122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35" name="Rectangle 19"/>
                <p:cNvSpPr>
                  <a:spLocks noChangeArrowheads="1"/>
                </p:cNvSpPr>
                <p:nvPr/>
              </p:nvSpPr>
              <p:spPr bwMode="auto">
                <a:xfrm>
                  <a:off x="977900" y="1752599"/>
                  <a:ext cx="3530600" cy="202928"/>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36" name="Rectangle 19"/>
                <p:cNvSpPr>
                  <a:spLocks noChangeArrowheads="1"/>
                </p:cNvSpPr>
                <p:nvPr/>
              </p:nvSpPr>
              <p:spPr bwMode="auto">
                <a:xfrm>
                  <a:off x="977900" y="1600199"/>
                  <a:ext cx="3530600" cy="177583"/>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12332" name="TextBox 72"/>
              <p:cNvSpPr txBox="1">
                <a:spLocks noChangeArrowheads="1"/>
              </p:cNvSpPr>
              <p:nvPr/>
            </p:nvSpPr>
            <p:spPr bwMode="auto">
              <a:xfrm>
                <a:off x="4191000" y="3657622"/>
                <a:ext cx="9779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600"/>
                  <a:t>Mask</a:t>
                </a:r>
              </a:p>
            </p:txBody>
          </p:sp>
          <p:sp>
            <p:nvSpPr>
              <p:cNvPr id="12333" name="TextBox 96"/>
              <p:cNvSpPr txBox="1">
                <a:spLocks noChangeArrowheads="1"/>
              </p:cNvSpPr>
              <p:nvPr/>
            </p:nvSpPr>
            <p:spPr bwMode="auto">
              <a:xfrm>
                <a:off x="4152900" y="3365519"/>
                <a:ext cx="1371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600"/>
                  <a:t>UV-light</a:t>
                </a:r>
              </a:p>
            </p:txBody>
          </p:sp>
        </p:grpSp>
        <p:grpSp>
          <p:nvGrpSpPr>
            <p:cNvPr id="12315" name="Group 84"/>
            <p:cNvGrpSpPr>
              <a:grpSpLocks/>
            </p:cNvGrpSpPr>
            <p:nvPr/>
          </p:nvGrpSpPr>
          <p:grpSpPr bwMode="auto">
            <a:xfrm>
              <a:off x="482600" y="3733800"/>
              <a:ext cx="3492500" cy="609600"/>
              <a:chOff x="457200" y="4064000"/>
              <a:chExt cx="3492500" cy="609600"/>
            </a:xfrm>
          </p:grpSpPr>
          <p:sp>
            <p:nvSpPr>
              <p:cNvPr id="67" name="Rectangle 66"/>
              <p:cNvSpPr/>
              <p:nvPr/>
            </p:nvSpPr>
            <p:spPr bwMode="auto">
              <a:xfrm>
                <a:off x="457200" y="4470399"/>
                <a:ext cx="19050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8" name="Rectangle 67"/>
              <p:cNvSpPr/>
              <p:nvPr/>
            </p:nvSpPr>
            <p:spPr bwMode="auto">
              <a:xfrm>
                <a:off x="3543300" y="4470399"/>
                <a:ext cx="4064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9" name="Rectangle 68"/>
              <p:cNvSpPr/>
              <p:nvPr/>
            </p:nvSpPr>
            <p:spPr bwMode="auto">
              <a:xfrm>
                <a:off x="2374900" y="4470399"/>
                <a:ext cx="1155700" cy="20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grpSp>
            <p:nvGrpSpPr>
              <p:cNvPr id="12319" name="Group 97"/>
              <p:cNvGrpSpPr>
                <a:grpSpLocks/>
              </p:cNvGrpSpPr>
              <p:nvPr/>
            </p:nvGrpSpPr>
            <p:grpSpPr bwMode="auto">
              <a:xfrm>
                <a:off x="596901" y="4064000"/>
                <a:ext cx="3314700" cy="355600"/>
                <a:chOff x="912813" y="4800577"/>
                <a:chExt cx="2365375" cy="230118"/>
              </a:xfrm>
            </p:grpSpPr>
            <p:cxnSp>
              <p:nvCxnSpPr>
                <p:cNvPr id="71" name="Straight Arrow Connector 70"/>
                <p:cNvCxnSpPr/>
                <p:nvPr/>
              </p:nvCxnSpPr>
              <p:spPr>
                <a:xfrm rot="5400000">
                  <a:off x="799347" y="4916096"/>
                  <a:ext cx="228063" cy="1133"/>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rot="5400000">
                  <a:off x="1029881" y="4913475"/>
                  <a:ext cx="228063" cy="2266"/>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rot="5400000">
                  <a:off x="1258148"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rot="5400000">
                  <a:off x="1486983"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1715817"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1944084" y="4913475"/>
                  <a:ext cx="228063" cy="2266"/>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2248819" y="4913475"/>
                  <a:ext cx="228063" cy="2266"/>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5400000">
                  <a:off x="2477653" y="4913475"/>
                  <a:ext cx="228063" cy="2266"/>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2705921"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2934755"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5400000">
                  <a:off x="3163589" y="4914042"/>
                  <a:ext cx="228063" cy="1132"/>
                </a:xfrm>
                <a:prstGeom prst="straightConnector1">
                  <a:avLst/>
                </a:prstGeom>
                <a:ln w="38100">
                  <a:solidFill>
                    <a:srgbClr val="CC0099"/>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sp>
        <p:nvSpPr>
          <p:cNvPr id="12294" name="TextBox 73"/>
          <p:cNvSpPr txBox="1">
            <a:spLocks noChangeArrowheads="1"/>
          </p:cNvSpPr>
          <p:nvPr/>
        </p:nvSpPr>
        <p:spPr bwMode="auto">
          <a:xfrm>
            <a:off x="215900" y="1358900"/>
            <a:ext cx="3860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800"/>
              <a:t>(5) Align mask and expose pattern under UV light</a:t>
            </a:r>
          </a:p>
        </p:txBody>
      </p:sp>
      <p:grpSp>
        <p:nvGrpSpPr>
          <p:cNvPr id="12295" name="Group 142"/>
          <p:cNvGrpSpPr>
            <a:grpSpLocks/>
          </p:cNvGrpSpPr>
          <p:nvPr/>
        </p:nvGrpSpPr>
        <p:grpSpPr bwMode="auto">
          <a:xfrm>
            <a:off x="4143375" y="2832100"/>
            <a:ext cx="3706813" cy="1206500"/>
            <a:chOff x="5486399" y="1219200"/>
            <a:chExt cx="3045733" cy="912959"/>
          </a:xfrm>
        </p:grpSpPr>
        <p:grpSp>
          <p:nvGrpSpPr>
            <p:cNvPr id="12309" name="Group 116"/>
            <p:cNvGrpSpPr>
              <a:grpSpLocks/>
            </p:cNvGrpSpPr>
            <p:nvPr/>
          </p:nvGrpSpPr>
          <p:grpSpPr bwMode="auto">
            <a:xfrm>
              <a:off x="5486399" y="1371600"/>
              <a:ext cx="3033486" cy="760559"/>
              <a:chOff x="1142999" y="-1371600"/>
              <a:chExt cx="3033486" cy="760559"/>
            </a:xfrm>
          </p:grpSpPr>
          <p:sp>
            <p:nvSpPr>
              <p:cNvPr id="12312" name="Rectangle 16"/>
              <p:cNvSpPr>
                <a:spLocks noChangeArrowheads="1"/>
              </p:cNvSpPr>
              <p:nvPr/>
            </p:nvSpPr>
            <p:spPr bwMode="auto">
              <a:xfrm>
                <a:off x="1153431" y="-1238420"/>
                <a:ext cx="3023054" cy="62737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13" name="Rectangle 19"/>
              <p:cNvSpPr>
                <a:spLocks noChangeArrowheads="1"/>
              </p:cNvSpPr>
              <p:nvPr/>
            </p:nvSpPr>
            <p:spPr bwMode="auto">
              <a:xfrm>
                <a:off x="1142999" y="-1371600"/>
                <a:ext cx="3033486" cy="135903"/>
              </a:xfrm>
              <a:prstGeom prst="rect">
                <a:avLst/>
              </a:prstGeom>
              <a:solidFill>
                <a:schemeClr val="folHlink"/>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93" name="Rectangle 92"/>
            <p:cNvSpPr/>
            <p:nvPr/>
          </p:nvSpPr>
          <p:spPr>
            <a:xfrm>
              <a:off x="5486399" y="1219200"/>
              <a:ext cx="1523518" cy="15256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94" name="Rectangle 93"/>
            <p:cNvSpPr/>
            <p:nvPr/>
          </p:nvSpPr>
          <p:spPr>
            <a:xfrm>
              <a:off x="8019509" y="1219200"/>
              <a:ext cx="512623" cy="163372"/>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grpSp>
      <p:sp>
        <p:nvSpPr>
          <p:cNvPr id="107" name="TextBox 106"/>
          <p:cNvSpPr txBox="1"/>
          <p:nvPr/>
        </p:nvSpPr>
        <p:spPr>
          <a:xfrm>
            <a:off x="279400" y="4546600"/>
            <a:ext cx="3429000" cy="369888"/>
          </a:xfrm>
          <a:prstGeom prst="rect">
            <a:avLst/>
          </a:prstGeom>
          <a:noFill/>
        </p:spPr>
        <p:txBody>
          <a:bodyPr>
            <a:spAutoFit/>
          </a:bodyPr>
          <a:lstStyle/>
          <a:p>
            <a:pPr eaLnBrk="1" hangingPunct="1">
              <a:defRPr/>
            </a:pPr>
            <a:r>
              <a:rPr lang="en-US" dirty="0"/>
              <a:t>(7) Etch SiO</a:t>
            </a:r>
            <a:r>
              <a:rPr lang="en-US" baseline="-25000" dirty="0"/>
              <a:t>2</a:t>
            </a:r>
            <a:endParaRPr lang="en-US" baseline="-25000" dirty="0">
              <a:latin typeface="+mj-lt"/>
            </a:endParaRPr>
          </a:p>
        </p:txBody>
      </p:sp>
      <p:grpSp>
        <p:nvGrpSpPr>
          <p:cNvPr id="12297" name="Group 120"/>
          <p:cNvGrpSpPr>
            <a:grpSpLocks/>
          </p:cNvGrpSpPr>
          <p:nvPr/>
        </p:nvGrpSpPr>
        <p:grpSpPr bwMode="auto">
          <a:xfrm>
            <a:off x="4130675" y="4254500"/>
            <a:ext cx="3694113" cy="1206500"/>
            <a:chOff x="4206872" y="4978907"/>
            <a:chExt cx="3694116" cy="1205993"/>
          </a:xfrm>
        </p:grpSpPr>
        <p:grpSp>
          <p:nvGrpSpPr>
            <p:cNvPr id="12303" name="Group 116"/>
            <p:cNvGrpSpPr>
              <a:grpSpLocks/>
            </p:cNvGrpSpPr>
            <p:nvPr/>
          </p:nvGrpSpPr>
          <p:grpSpPr bwMode="auto">
            <a:xfrm>
              <a:off x="4206872" y="5180222"/>
              <a:ext cx="3692528" cy="1004678"/>
              <a:chOff x="1153431" y="-1371600"/>
              <a:chExt cx="3033995" cy="760559"/>
            </a:xfrm>
          </p:grpSpPr>
          <p:sp>
            <p:nvSpPr>
              <p:cNvPr id="12306" name="Rectangle 16"/>
              <p:cNvSpPr>
                <a:spLocks noChangeArrowheads="1"/>
              </p:cNvSpPr>
              <p:nvPr/>
            </p:nvSpPr>
            <p:spPr bwMode="auto">
              <a:xfrm>
                <a:off x="1153431" y="-1238420"/>
                <a:ext cx="3023054" cy="62737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07" name="Rectangle 19"/>
              <p:cNvSpPr>
                <a:spLocks noChangeArrowheads="1"/>
              </p:cNvSpPr>
              <p:nvPr/>
            </p:nvSpPr>
            <p:spPr bwMode="auto">
              <a:xfrm>
                <a:off x="1153434" y="-1352372"/>
                <a:ext cx="1531345" cy="12602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08" name="Rectangle 19"/>
              <p:cNvSpPr>
                <a:spLocks noChangeArrowheads="1"/>
              </p:cNvSpPr>
              <p:nvPr/>
            </p:nvSpPr>
            <p:spPr bwMode="auto">
              <a:xfrm>
                <a:off x="3686543" y="-1371600"/>
                <a:ext cx="500883" cy="15486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110" name="Rectangle 109"/>
            <p:cNvSpPr/>
            <p:nvPr/>
          </p:nvSpPr>
          <p:spPr bwMode="auto">
            <a:xfrm>
              <a:off x="4219572" y="5016991"/>
              <a:ext cx="1854202" cy="201528"/>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11" name="Rectangle 110"/>
            <p:cNvSpPr/>
            <p:nvPr/>
          </p:nvSpPr>
          <p:spPr bwMode="auto">
            <a:xfrm>
              <a:off x="7277099" y="4978907"/>
              <a:ext cx="623889" cy="215809"/>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grpSp>
      <p:grpSp>
        <p:nvGrpSpPr>
          <p:cNvPr id="12298" name="Group 157"/>
          <p:cNvGrpSpPr>
            <a:grpSpLocks/>
          </p:cNvGrpSpPr>
          <p:nvPr/>
        </p:nvGrpSpPr>
        <p:grpSpPr bwMode="auto">
          <a:xfrm>
            <a:off x="4114800" y="5643563"/>
            <a:ext cx="3695700" cy="1036637"/>
            <a:chOff x="1143000" y="-1371600"/>
            <a:chExt cx="2706004" cy="685799"/>
          </a:xfrm>
        </p:grpSpPr>
        <p:sp>
          <p:nvSpPr>
            <p:cNvPr id="12300" name="Rectangle 16"/>
            <p:cNvSpPr>
              <a:spLocks noChangeArrowheads="1"/>
            </p:cNvSpPr>
            <p:nvPr/>
          </p:nvSpPr>
          <p:spPr bwMode="auto">
            <a:xfrm>
              <a:off x="1143000" y="-1219200"/>
              <a:ext cx="2706004" cy="53339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01" name="Rectangle 19"/>
            <p:cNvSpPr>
              <a:spLocks noChangeArrowheads="1"/>
            </p:cNvSpPr>
            <p:nvPr/>
          </p:nvSpPr>
          <p:spPr bwMode="auto">
            <a:xfrm>
              <a:off x="1143001" y="-1371600"/>
              <a:ext cx="1413445" cy="15624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12302" name="Rectangle 19"/>
            <p:cNvSpPr>
              <a:spLocks noChangeArrowheads="1"/>
            </p:cNvSpPr>
            <p:nvPr/>
          </p:nvSpPr>
          <p:spPr bwMode="auto">
            <a:xfrm>
              <a:off x="3458447" y="-1371600"/>
              <a:ext cx="390557" cy="173051"/>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129" name="TextBox 128"/>
          <p:cNvSpPr txBox="1"/>
          <p:nvPr/>
        </p:nvSpPr>
        <p:spPr>
          <a:xfrm>
            <a:off x="266700" y="5816600"/>
            <a:ext cx="3429000" cy="369888"/>
          </a:xfrm>
          <a:prstGeom prst="rect">
            <a:avLst/>
          </a:prstGeom>
          <a:noFill/>
        </p:spPr>
        <p:txBody>
          <a:bodyPr>
            <a:spAutoFit/>
          </a:bodyPr>
          <a:lstStyle/>
          <a:p>
            <a:pPr eaLnBrk="1" hangingPunct="1">
              <a:defRPr/>
            </a:pPr>
            <a:r>
              <a:rPr lang="en-US" dirty="0"/>
              <a:t>(8) Remove PR</a:t>
            </a:r>
            <a:endParaRPr lang="en-US" baseline="-25000" dirty="0">
              <a:latin typeface="+mj-lt"/>
            </a:endParaRPr>
          </a:p>
        </p:txBody>
      </p:sp>
    </p:spTree>
    <p:extLst>
      <p:ext uri="{BB962C8B-B14F-4D97-AF65-F5344CB8AC3E}">
        <p14:creationId xmlns:p14="http://schemas.microsoft.com/office/powerpoint/2010/main" val="2818595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9292</TotalTime>
  <Words>504</Words>
  <Application>Microsoft Office PowerPoint</Application>
  <PresentationFormat>On-screen Show (4:3)</PresentationFormat>
  <Paragraphs>41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6 October 2021 Optical Lithgraphy</vt:lpstr>
      <vt:lpstr>PowerPoint Presentation</vt:lpstr>
      <vt:lpstr>PowerPoint Presentation</vt:lpstr>
      <vt:lpstr>PowerPoint Presentation</vt:lpstr>
      <vt:lpstr>PowerPoint Presentation</vt:lpstr>
      <vt:lpstr>PowerPoint Presentation</vt:lpstr>
    </vt:vector>
  </TitlesOfParts>
  <Company>University of Minnesota, Duluth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MWAH255</dc:creator>
  <cp:lastModifiedBy>Dr. Burns</cp:lastModifiedBy>
  <cp:revision>328</cp:revision>
  <cp:lastPrinted>2019-08-30T14:46:38Z</cp:lastPrinted>
  <dcterms:created xsi:type="dcterms:W3CDTF">2007-08-31T16:18:40Z</dcterms:created>
  <dcterms:modified xsi:type="dcterms:W3CDTF">2021-10-06T13:23:23Z</dcterms:modified>
</cp:coreProperties>
</file>