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6" d="100"/>
          <a:sy n="146" d="100"/>
        </p:scale>
        <p:origin x="108" y="79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fbedfa1f5b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fbedfa1f5b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fbedfa1f5b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fbedfa1f5b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fbedfa1f5b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fbedfa1f5b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fbedfa1f5b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fbedfa1f5b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fbedfa1f5b_0_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fbedfa1f5b_0_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fbedfa1f5b_0_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fbedfa1f5b_0_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fbedfa1f5b_0_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fbedfa1f5b_0_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fbedfa1f5b_0_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fbedfa1f5b_0_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fbedfa1f5b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fbedfa1f5b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fbedfa1f5b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fbedfa1f5b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fbedfa1f5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fbedfa1f5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fc707f6ad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fc707f6ad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fbedfa1f5b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fbedfa1f5b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10484965ba4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10484965ba4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fbedfa1f5b_0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fbedfa1f5b_0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fbedfa1f5b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fbedfa1f5b_0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fbedfa1f5b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fbedfa1f5b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fbedfa1f5b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fbedfa1f5b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dark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s://newatlas.com/materials/mit-roll-to-roll-high-quality-graphene-production/" TargetMode="External"/><Relationship Id="rId13" Type="http://schemas.openxmlformats.org/officeDocument/2006/relationships/hyperlink" Target="https://medium.com/nerd-for-tech/graphene-field-effect-transistors-b21daf900d38" TargetMode="External"/><Relationship Id="rId3" Type="http://schemas.openxmlformats.org/officeDocument/2006/relationships/hyperlink" Target="https://www.graphene-info.com/graphene-structure-and-shape" TargetMode="External"/><Relationship Id="rId7" Type="http://schemas.openxmlformats.org/officeDocument/2006/relationships/hyperlink" Target="https://www.sciencedirect.com/science/article/pii/S1350417718300555" TargetMode="External"/><Relationship Id="rId12" Type="http://schemas.openxmlformats.org/officeDocument/2006/relationships/hyperlink" Target="https://www.sciencedirect.com/science/article/pii/S0008622320306989?casa_token=Icv37InGqEYAAAAA:HSvFEETBUyyWk0_NnR4AzrUaboPHTVpf7vEehQI-WzGmSeleO59RGhyLou5azfanNRh8k7imso-N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nanoscalereslett.springeropen.com/articles/10.1186/1556-276X-6-95" TargetMode="External"/><Relationship Id="rId11" Type="http://schemas.openxmlformats.org/officeDocument/2006/relationships/hyperlink" Target="https://link.springer.com/content/pdf/10.3938/jkps.72.1442.pdf" TargetMode="External"/><Relationship Id="rId5" Type="http://schemas.openxmlformats.org/officeDocument/2006/relationships/hyperlink" Target="https://newatlas.com/graphene-bad-for-environment-toxic-for-humans/31851/" TargetMode="External"/><Relationship Id="rId10" Type="http://schemas.openxmlformats.org/officeDocument/2006/relationships/hyperlink" Target="https://pubs.rsc.org/en/content/articlehtml/2018/cs/c7cs00836h?casa_token=4lFRbcmDKU8AAAAA:U7SNVRMkDcdYjLt6r_KHiMxGXuJObYcFn3Ded8c9E-5yZRHv5IFsPJ0VoaK9oXcnb1Q5YrETEJ-oyTUG" TargetMode="External"/><Relationship Id="rId4" Type="http://schemas.openxmlformats.org/officeDocument/2006/relationships/hyperlink" Target="https://www.iso.org/obp/ui/#iso:std:iso:ts:21356:-1:ed-1:v1:en" TargetMode="External"/><Relationship Id="rId9" Type="http://schemas.openxmlformats.org/officeDocument/2006/relationships/hyperlink" Target="https://www.nature.com/articles/nature10680#Sec4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Graphene Theory, Devices, and Fabrication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55000" lnSpcReduction="2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Presentation by Dylan Jackson</a:t>
            </a: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11/29/21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Fabrication Methods: Ultrasonic Exfoliation</a:t>
            </a:r>
            <a:endParaRPr/>
          </a:p>
        </p:txBody>
      </p:sp>
      <p:sp>
        <p:nvSpPr>
          <p:cNvPr id="112" name="Google Shape;112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49824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>
                <a:solidFill>
                  <a:schemeClr val="dk1"/>
                </a:solidFill>
              </a:rPr>
              <a:t>Ultrasonic Exfoliation: Graphite is submerged in a liquid and blasted with sound at a frequency above 20Khz.</a:t>
            </a:r>
            <a:endParaRPr>
              <a:solidFill>
                <a:schemeClr val="dk1"/>
              </a:solidFill>
            </a:endParaRPr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>
                <a:solidFill>
                  <a:schemeClr val="dk1"/>
                </a:solidFill>
              </a:rPr>
              <a:t>Liquid mediums vary, although ionic fluids have the strongest yield.</a:t>
            </a:r>
            <a:endParaRPr>
              <a:solidFill>
                <a:schemeClr val="dk1"/>
              </a:solidFill>
            </a:endParaRPr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>
                <a:solidFill>
                  <a:schemeClr val="dk1"/>
                </a:solidFill>
              </a:rPr>
              <a:t>Graphene flakes have a higher chance to restack with this method. This can be combated through the use of a surfactant solvent, although this requires the graphene to go through additional chemical treatment to remove the surfactant.</a:t>
            </a:r>
            <a:endParaRPr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pic>
        <p:nvPicPr>
          <p:cNvPr id="113" name="Google Shape;113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93763" y="1438425"/>
            <a:ext cx="3438525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Fabrication Methods: Chemical Vapor Deposition</a:t>
            </a:r>
            <a:endParaRPr/>
          </a:p>
        </p:txBody>
      </p:sp>
      <p:sp>
        <p:nvSpPr>
          <p:cNvPr id="119" name="Google Shape;119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The CVD method of producing graphene entails using copper as a substrate to “grow” graphene on. Heated methane deposits its carbon atoms on the copper in a monolayer. 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To prevent graphene from sticking to the copper, a thin parylene sheet is used as a buffer. 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This method allows for the production of large sheets of graphene. 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120" name="Google Shape;120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61875" y="3188125"/>
            <a:ext cx="47625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Bandgap in Graphene</a:t>
            </a:r>
            <a:endParaRPr/>
          </a:p>
        </p:txBody>
      </p:sp>
      <p:sp>
        <p:nvSpPr>
          <p:cNvPr id="126" name="Google Shape;126;p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It’s difficult to create a bandgap in graphene while maintaining its excellent conductive properties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Methods of physically engineering graphene with a bandgap are more successful at preserving the valuable characteristics; Straining, Corrugating and Coupling to hexagonal or metal substrates (h-BN)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Methods of chemically engineering graphene with a bandgap are more likely to change the lattice in a way removes its valuable properties, but most likely to be used commercially due to high volume potential; hydrogenation, fluorination, and doping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Graphene in Radio Frequency Transistors</a:t>
            </a:r>
            <a:endParaRPr/>
          </a:p>
        </p:txBody>
      </p:sp>
      <p:sp>
        <p:nvSpPr>
          <p:cNvPr id="132" name="Google Shape;132;p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Estimated values for cutoff frequency and maximum oscillating frequency in graphene transistors are much higher than silicon, estimated device parameters also suggest much higher mobility and contact resistance than silicon.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In experimental devices, it was observed that mechanically exfoliated graphene experienced impurities that increased contact resistance and decreased mobility. 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Poor interaction between graphene and commonly used metals is to blame for poor contact resistance.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Graphene vs Silicon in Radio Frequency Transistors</a:t>
            </a:r>
            <a:endParaRPr/>
          </a:p>
        </p:txBody>
      </p:sp>
      <p:sp>
        <p:nvSpPr>
          <p:cNvPr id="138" name="Google Shape;138;p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139" name="Google Shape;139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7063" y="1114348"/>
            <a:ext cx="7869876" cy="3492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GFETs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2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54144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457200" lvl="0" indent="-32575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>
                <a:solidFill>
                  <a:schemeClr val="dk1"/>
                </a:solidFill>
              </a:rPr>
              <a:t>GFETs or graphene based field effect transistors have several designs with graphene as the channel with metal electrodes and graphene as electrodes.</a:t>
            </a:r>
            <a:endParaRPr>
              <a:solidFill>
                <a:schemeClr val="dk1"/>
              </a:solidFill>
            </a:endParaRPr>
          </a:p>
          <a:p>
            <a:pPr marL="457200" lvl="0" indent="-32575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>
                <a:solidFill>
                  <a:schemeClr val="dk1"/>
                </a:solidFill>
              </a:rPr>
              <a:t>Graphene nano ribbon (monolayer and 10 nm wide) was found to act as an effective channel</a:t>
            </a:r>
            <a:endParaRPr>
              <a:solidFill>
                <a:schemeClr val="dk1"/>
              </a:solidFill>
            </a:endParaRPr>
          </a:p>
          <a:p>
            <a:pPr marL="457200" lvl="0" indent="-32575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>
                <a:solidFill>
                  <a:schemeClr val="dk1"/>
                </a:solidFill>
              </a:rPr>
              <a:t>Typically fabricated on Si/SiO2 substrates</a:t>
            </a:r>
            <a:endParaRPr>
              <a:solidFill>
                <a:schemeClr val="dk1"/>
              </a:solidFill>
            </a:endParaRPr>
          </a:p>
          <a:p>
            <a:pPr marL="457200" lvl="0" indent="-32575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>
                <a:solidFill>
                  <a:schemeClr val="dk1"/>
                </a:solidFill>
              </a:rPr>
              <a:t>Extremely high sensitivity and very good surface area to volume ratio</a:t>
            </a:r>
            <a:endParaRPr>
              <a:solidFill>
                <a:schemeClr val="dk1"/>
              </a:solidFill>
            </a:endParaRPr>
          </a:p>
          <a:p>
            <a:pPr marL="457200" lvl="0" indent="-32575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>
                <a:solidFill>
                  <a:schemeClr val="dk1"/>
                </a:solidFill>
              </a:rPr>
              <a:t>GFETs are typically used as extremely sensitive sensors and biosensors</a:t>
            </a:r>
            <a:endParaRPr>
              <a:solidFill>
                <a:schemeClr val="dk1"/>
              </a:solidFill>
            </a:endParaRPr>
          </a:p>
          <a:p>
            <a:pPr marL="457200" lvl="0" indent="-32575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>
                <a:solidFill>
                  <a:schemeClr val="dk1"/>
                </a:solidFill>
              </a:rPr>
              <a:t>Biosensors are devices that detect the presence or concentration of a biological structure. </a:t>
            </a:r>
            <a:endParaRPr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pic>
        <p:nvPicPr>
          <p:cNvPr id="146" name="Google Shape;146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72725" y="2093900"/>
            <a:ext cx="3327950" cy="1711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Graphene in Solar Cells</a:t>
            </a:r>
            <a:endParaRPr/>
          </a:p>
        </p:txBody>
      </p:sp>
      <p:sp>
        <p:nvSpPr>
          <p:cNvPr id="152" name="Google Shape;152;p2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Graphene’s unique combination of transparency, conductivity and flexibility make it ideal for use in modern solar cells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Sheet resistance of graphene was initially higher than expected. As with other applications, finding methods of altering graphene to be more usable while also retaining valuable electric properties proved difficult.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In experimental trials CVD fabricated graphene that was then subjected to a complicated doping process that resulted in ‘p-doped functionalities’ that reduced sheet resistance to tolerable levels while retaining necessary transparency and mobility.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Summary</a:t>
            </a:r>
            <a:endParaRPr/>
          </a:p>
        </p:txBody>
      </p:sp>
      <p:sp>
        <p:nvSpPr>
          <p:cNvPr id="158" name="Google Shape;158;p2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Graphene is a unique material whose physical and chemical properties are still being explored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Graphene will have a large impact on the development of modern technology, being that it is a young technology, we are still years away from its full potential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Overcoming hurdles to become a promising semiconductor material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Manufacturing techniques are advancing allowing for graphene to be specialized for more applications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From transistors to paint, graphene has applications everywhere 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Sources</a:t>
            </a:r>
            <a:endParaRPr/>
          </a:p>
        </p:txBody>
      </p:sp>
      <p:sp>
        <p:nvSpPr>
          <p:cNvPr id="164" name="Google Shape;164;p3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0000" lnSpcReduction="20000"/>
          </a:bodyPr>
          <a:lstStyle/>
          <a:p>
            <a:pPr marL="457200" lvl="0" indent="-30861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https://www.graphene-info.com/graphene-structure-and-shape</a:t>
            </a:r>
            <a:endParaRPr>
              <a:solidFill>
                <a:schemeClr val="dk1"/>
              </a:solidFill>
            </a:endParaRPr>
          </a:p>
          <a:p>
            <a:pPr marL="457200" lvl="0" indent="-30861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u="sng">
                <a:solidFill>
                  <a:schemeClr val="hlink"/>
                </a:solidFill>
                <a:hlinkClick r:id="rId4"/>
              </a:rPr>
              <a:t>https://www.iso.org/obp/ui/#iso:std:iso:ts:21356:-1:ed-1:v1:en</a:t>
            </a:r>
            <a:endParaRPr>
              <a:solidFill>
                <a:schemeClr val="dk1"/>
              </a:solidFill>
            </a:endParaRPr>
          </a:p>
          <a:p>
            <a:pPr marL="457200" lvl="0" indent="-30861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u="sng">
                <a:solidFill>
                  <a:schemeClr val="hlink"/>
                </a:solidFill>
                <a:hlinkClick r:id="rId5"/>
              </a:rPr>
              <a:t>https://newatlas.com/graphene-bad-for-environment-toxic-for-humans/31851/</a:t>
            </a:r>
            <a:endParaRPr>
              <a:solidFill>
                <a:schemeClr val="dk1"/>
              </a:solidFill>
            </a:endParaRPr>
          </a:p>
          <a:p>
            <a:pPr marL="457200" lvl="0" indent="-30861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u="sng">
                <a:solidFill>
                  <a:schemeClr val="hlink"/>
                </a:solidFill>
                <a:hlinkClick r:id="rId6"/>
              </a:rPr>
              <a:t>https://nanoscalereslett.springeropen.com/articles/10.1186/1556-276X-6-95</a:t>
            </a:r>
            <a:endParaRPr>
              <a:solidFill>
                <a:schemeClr val="dk1"/>
              </a:solidFill>
            </a:endParaRPr>
          </a:p>
          <a:p>
            <a:pPr marL="457200" lvl="0" indent="-30861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u="sng">
                <a:solidFill>
                  <a:schemeClr val="hlink"/>
                </a:solidFill>
                <a:hlinkClick r:id="rId7"/>
              </a:rPr>
              <a:t>https://www.sciencedirect.com/science/article/pii/S1350417718300555</a:t>
            </a:r>
            <a:endParaRPr>
              <a:solidFill>
                <a:schemeClr val="dk1"/>
              </a:solidFill>
            </a:endParaRPr>
          </a:p>
          <a:p>
            <a:pPr marL="457200" lvl="0" indent="-30861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u="sng">
                <a:solidFill>
                  <a:schemeClr val="hlink"/>
                </a:solidFill>
                <a:hlinkClick r:id="rId8"/>
              </a:rPr>
              <a:t>https://newatlas.com/materials/mit-roll-to-roll-high-quality-graphene-production/</a:t>
            </a:r>
            <a:endParaRPr>
              <a:solidFill>
                <a:schemeClr val="dk1"/>
              </a:solidFill>
            </a:endParaRPr>
          </a:p>
          <a:p>
            <a:pPr marL="457200" lvl="0" indent="-30861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u="sng">
                <a:solidFill>
                  <a:schemeClr val="hlink"/>
                </a:solidFill>
                <a:hlinkClick r:id="rId9"/>
              </a:rPr>
              <a:t>https://www.nature.com/articles/nature10680#Sec4</a:t>
            </a:r>
            <a:endParaRPr>
              <a:solidFill>
                <a:schemeClr val="dk1"/>
              </a:solidFill>
            </a:endParaRPr>
          </a:p>
          <a:p>
            <a:pPr marL="457200" lvl="0" indent="-30861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u="sng">
                <a:solidFill>
                  <a:schemeClr val="hlink"/>
                </a:solidFill>
                <a:hlinkClick r:id="rId10"/>
              </a:rPr>
              <a:t>https://pubs.rsc.org/en/content/articlehtml/2018/cs/c7cs00836h?casa_token=4lFRbcmDKU8AAAAA:U7SNVRMkDcdYjLt6r_KHiMxGXuJObYcFn3Ded8c9E-5yZRHv5IFsPJ0VoaK9oXcnb1Q5YrETEJ-oyTUG</a:t>
            </a:r>
            <a:endParaRPr>
              <a:solidFill>
                <a:schemeClr val="dk1"/>
              </a:solidFill>
            </a:endParaRPr>
          </a:p>
          <a:p>
            <a:pPr marL="457200" lvl="0" indent="-30861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u="sng">
                <a:solidFill>
                  <a:schemeClr val="hlink"/>
                </a:solidFill>
                <a:hlinkClick r:id="rId11"/>
              </a:rPr>
              <a:t>https://link.springer.com/content/pdf/10.3938/jkps.72.1442.pdf</a:t>
            </a:r>
            <a:endParaRPr>
              <a:solidFill>
                <a:schemeClr val="dk1"/>
              </a:solidFill>
            </a:endParaRPr>
          </a:p>
          <a:p>
            <a:pPr marL="457200" lvl="0" indent="-30861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u="sng">
                <a:solidFill>
                  <a:schemeClr val="hlink"/>
                </a:solidFill>
                <a:hlinkClick r:id="rId12"/>
              </a:rPr>
              <a:t>https://www.sciencedirect.com/science/article/pii/S0008622320306989?casa_token=Icv37InGqEYAAAAA:HSvFEETBUyyWk0_NnR4AzrUaboPHTVpf7vEehQI-WzGmSeleO59RGhyLou5azfanNRh8k7imso-N</a:t>
            </a:r>
            <a:endParaRPr>
              <a:solidFill>
                <a:schemeClr val="dk1"/>
              </a:solidFill>
            </a:endParaRPr>
          </a:p>
          <a:p>
            <a:pPr marL="457200" lvl="0" indent="-30861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>
                <a:solidFill>
                  <a:schemeClr val="dk1"/>
                </a:solidFill>
              </a:rPr>
              <a:t>https://pubs.rsc.org/en/content/articlepdf/2017/ra/c6ra27674a</a:t>
            </a:r>
            <a:endParaRPr>
              <a:solidFill>
                <a:schemeClr val="dk1"/>
              </a:solidFill>
            </a:endParaRPr>
          </a:p>
          <a:p>
            <a:pPr marL="457200" lvl="0" indent="-30861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u="sng">
                <a:solidFill>
                  <a:schemeClr val="hlink"/>
                </a:solidFill>
                <a:hlinkClick r:id="rId13"/>
              </a:rPr>
              <a:t>https://medium.com/nerd-for-tech/graphene-field-effect-transistors-b21daf900d38</a:t>
            </a:r>
            <a:endParaRPr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Topics For Questions</a:t>
            </a:r>
            <a:endParaRPr/>
          </a:p>
        </p:txBody>
      </p:sp>
      <p:sp>
        <p:nvSpPr>
          <p:cNvPr id="170" name="Google Shape;170;p3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What areas does graphene perform poorly in device design compared to traditional semiconductors?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How do the properties of graphene change when compared to monolayer, bilayer, and flake graphene?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Why does graphene interact poorly with metals and some substrate materials?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What essential properties of semiconductors suffer from these interactions?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Graphene can be fabricated in a variety of methods, which is most likely to see widespread commercial use?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Presentation Outline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Graphene structure and Properties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Graphene in the marketplace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Fabrication and production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Uses in electronics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Experimental Uses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Summary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Graphene Structure</a:t>
            </a:r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4188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Graphene is a 2-D, one atom thick sheet of carbon.This shape forms the foundation of other atomic structures like carbon nanotubes.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Strength of the structure comes from numerous double bonds interspersed throughout the honeycomb structure.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68" name="Google Shape;6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502799"/>
            <a:ext cx="3876600" cy="4488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Electrical and Thermal Properties</a:t>
            </a:r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Electrons in graphene move extremely easily, passing over the bandgap with little effort, electrons in graphene are known as “massless electrons” due to this property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Graphene is extremely thermally conductive. 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Transparent, only absorbs 2% of light that passes through it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Possibly hazardous to breathe or ingest, irritant to skin and eyes</a:t>
            </a:r>
            <a:endParaRPr>
              <a:solidFill>
                <a:schemeClr val="dk1"/>
              </a:solidFill>
            </a:endParaRPr>
          </a:p>
          <a:p>
            <a:pPr marL="9144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Graphene in the Market</a:t>
            </a:r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47514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/>
          </a:bodyPr>
          <a:lstStyle/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>
                <a:solidFill>
                  <a:schemeClr val="dk1"/>
                </a:solidFill>
              </a:rPr>
              <a:t>Despite widespread experimentation of graphene in several fields, it has yet to catch on commercially. </a:t>
            </a:r>
            <a:endParaRPr>
              <a:solidFill>
                <a:schemeClr val="dk1"/>
              </a:solidFill>
            </a:endParaRPr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>
                <a:solidFill>
                  <a:schemeClr val="dk1"/>
                </a:solidFill>
              </a:rPr>
              <a:t>Most Commercial uses involve composite materials used in sports equipment such as bike chassis, tennis rackets, and helmets.  </a:t>
            </a:r>
            <a:endParaRPr>
              <a:solidFill>
                <a:schemeClr val="dk1"/>
              </a:solidFill>
            </a:endParaRPr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>
                <a:solidFill>
                  <a:schemeClr val="dk1"/>
                </a:solidFill>
              </a:rPr>
              <a:t>Commercial electrical applications include heat sinks for computer components and biosensors for medical devices.</a:t>
            </a:r>
            <a:endParaRPr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pic>
        <p:nvPicPr>
          <p:cNvPr id="81" name="Google Shape;8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63100" y="1319200"/>
            <a:ext cx="3810000" cy="2505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Graphene In Semiconductors</a:t>
            </a:r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Although graphene is currently difficult to manufacture, it’s main component, graphite is very abundant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Graphene is poised to replace indium tin oxide and other thin film semiconductor materials in the near future as a more durable and sustainable alternative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Conductive properties of graphene yield a very high mobility and the material’s thermal conductivity may allow it to handle higher frequency operation than silicon devices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Challenges to Graphene as a Semiconductor</a:t>
            </a:r>
            <a:endParaRPr/>
          </a:p>
        </p:txBody>
      </p:sp>
      <p:sp>
        <p:nvSpPr>
          <p:cNvPr id="93" name="Google Shape;93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Manufacturing difficulties make graphene expensive. This issue will be mitigated over time as the market grows and as new technologies emerge.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The lack of a bandgap in graphene will make it more difficult to replace silicon in transistors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Logistically, it will take time for graphene to both become less expensive and more available relative to other commonly used materials today.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ISO Classifications for Graphene </a:t>
            </a:r>
            <a:endParaRPr/>
          </a:p>
        </p:txBody>
      </p:sp>
      <p:sp>
        <p:nvSpPr>
          <p:cNvPr id="99" name="Google Shape;99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Graphene Monolayer: A single Layer of graphene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Graphene Bilayer: Two well defined stacked graphene layers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Few-layer Graphene: 3-10 well defined stacked graphene layers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Graphene nanoplatelet: Undefined number of layers between 1-3nm thick. This classification makes up about 90% of graphene today.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Graphite: 3D structure that is thicker than 3nm.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Graphene oxide (GO): Typically produced through exfoliation. 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Reduced Graphene Oxide (RGO): Produced from GO in a Number of ways. Becomes Graphene when fully reduced.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Fabrication Methods: Mechanical Exfoliation</a:t>
            </a:r>
            <a:endParaRPr/>
          </a:p>
        </p:txBody>
      </p:sp>
      <p:sp>
        <p:nvSpPr>
          <p:cNvPr id="105" name="Google Shape;105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43698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20000"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Mechanical Exfoliation: Pulling or cleaving layers of graphite apart to make graphene. 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These methods include the original scotch tape method, cleaving graphite with a single crystal diamond wedge, and slow speed ball milling.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Mechanical methods Often provide, defect free and unoxidized graphene. Though it is often slower than other methods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106" name="Google Shape;106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15900" y="1152475"/>
            <a:ext cx="3516400" cy="32021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1169</Words>
  <Application>Microsoft Office PowerPoint</Application>
  <PresentationFormat>On-screen Show (16:9)</PresentationFormat>
  <Paragraphs>96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Arial</vt:lpstr>
      <vt:lpstr>Simple Dark</vt:lpstr>
      <vt:lpstr>Graphene Theory, Devices, and Fabrication</vt:lpstr>
      <vt:lpstr>Presentation Outline</vt:lpstr>
      <vt:lpstr>Graphene Structure</vt:lpstr>
      <vt:lpstr>Electrical and Thermal Properties</vt:lpstr>
      <vt:lpstr>Graphene in the Market</vt:lpstr>
      <vt:lpstr>Graphene In Semiconductors</vt:lpstr>
      <vt:lpstr>Challenges to Graphene as a Semiconductor</vt:lpstr>
      <vt:lpstr>ISO Classifications for Graphene </vt:lpstr>
      <vt:lpstr>Fabrication Methods: Mechanical Exfoliation</vt:lpstr>
      <vt:lpstr>Fabrication Methods: Ultrasonic Exfoliation</vt:lpstr>
      <vt:lpstr>Fabrication Methods: Chemical Vapor Deposition</vt:lpstr>
      <vt:lpstr>The Bandgap in Graphene</vt:lpstr>
      <vt:lpstr>Graphene in Radio Frequency Transistors</vt:lpstr>
      <vt:lpstr>Graphene vs Silicon in Radio Frequency Transistors</vt:lpstr>
      <vt:lpstr>GFETs  </vt:lpstr>
      <vt:lpstr>Graphene in Solar Cells</vt:lpstr>
      <vt:lpstr>Summary</vt:lpstr>
      <vt:lpstr>Sources</vt:lpstr>
      <vt:lpstr>Topics For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Graphene Theory, Devices, and Fabrication</dc:title>
  <dc:creator>Dr. Burns</dc:creator>
  <cp:lastModifiedBy>Dr. Burns</cp:lastModifiedBy>
  <cp:revision>1</cp:revision>
  <dcterms:modified xsi:type="dcterms:W3CDTF">2021-11-29T15:17:16Z</dcterms:modified>
</cp:coreProperties>
</file>