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1" r:id="rId2"/>
    <p:sldId id="260" r:id="rId3"/>
    <p:sldId id="272" r:id="rId4"/>
    <p:sldId id="273" r:id="rId5"/>
    <p:sldId id="274" r:id="rId6"/>
    <p:sldId id="275" r:id="rId7"/>
    <p:sldId id="277" r:id="rId8"/>
    <p:sldId id="259" r:id="rId9"/>
    <p:sldId id="262" r:id="rId10"/>
    <p:sldId id="261" r:id="rId11"/>
    <p:sldId id="263" r:id="rId12"/>
    <p:sldId id="276" r:id="rId13"/>
    <p:sldId id="264" r:id="rId14"/>
    <p:sldId id="265" r:id="rId15"/>
    <p:sldId id="278" r:id="rId16"/>
    <p:sldId id="266" r:id="rId17"/>
    <p:sldId id="267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7D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4660"/>
  </p:normalViewPr>
  <p:slideViewPr>
    <p:cSldViewPr>
      <p:cViewPr varScale="1">
        <p:scale>
          <a:sx n="125" d="100"/>
          <a:sy n="125" d="100"/>
        </p:scale>
        <p:origin x="102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B37B-AD74-443F-AA35-DDBA723AEB9A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382E3-46A2-4DB5-9C91-12DF70DA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51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35335-1C2E-4B8C-BAFA-95E92EE2573C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B0F11-FC5E-44F0-8178-C1459D4DB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6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88318-4629-45B3-8EBA-668F9F5443F4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C0E9A-AE44-4190-BB78-F6C2D0D2CE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7"/>
          <p:cNvSpPr txBox="1">
            <a:spLocks noGrp="1"/>
          </p:cNvSpPr>
          <p:nvPr/>
        </p:nvSpPr>
        <p:spPr bwMode="auto">
          <a:xfrm>
            <a:off x="65659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9BBDAA3-8284-4093-9DDE-D405B771ED1C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292100" y="1727200"/>
            <a:ext cx="9232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00FF"/>
                </a:solidFill>
              </a:rPr>
              <a:t>Ion implantation </a:t>
            </a:r>
            <a:r>
              <a:rPr lang="en-US" altLang="en-US" b="1" dirty="0" smtClean="0">
                <a:solidFill>
                  <a:srgbClr val="0000FF"/>
                </a:solidFill>
              </a:rPr>
              <a:t>system description</a:t>
            </a:r>
            <a:endParaRPr lang="en-US" altLang="en-US" b="1" dirty="0">
              <a:solidFill>
                <a:srgbClr val="0000FF"/>
              </a:solidFill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00FF"/>
                </a:solidFill>
              </a:rPr>
              <a:t>Comparison between ion implantation and diffusion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00FF"/>
                </a:solidFill>
              </a:rPr>
              <a:t>Mathematical model for ion implantation</a:t>
            </a:r>
          </a:p>
          <a:p>
            <a:pPr eaLnBrk="1" hangingPunct="1">
              <a:spcBef>
                <a:spcPct val="0"/>
              </a:spcBef>
            </a:pPr>
            <a:endParaRPr lang="en-US" alt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and 4 October 2021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Implantation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8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-152400"/>
            <a:ext cx="4427678" cy="72391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76200"/>
            <a:ext cx="5114163" cy="6570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47700" y="3175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The Dose from the Implanter</a:t>
            </a:r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889000" y="1282700"/>
            <a:ext cx="494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 dose Q (cm</a:t>
            </a:r>
            <a:r>
              <a:rPr lang="en-US" altLang="en-US" sz="2400" baseline="30000"/>
              <a:t>-2</a:t>
            </a:r>
            <a:r>
              <a:rPr lang="en-US" altLang="en-US" sz="2400"/>
              <a:t>) from implanter:</a:t>
            </a: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890838" y="1765300"/>
          <a:ext cx="24907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028700" imgH="330200" progId="Equation.3">
                  <p:embed/>
                </p:oleObj>
              </mc:Choice>
              <mc:Fallback>
                <p:oleObj name="Equation" r:id="rId3" imgW="1028700" imgH="330200" progId="Equation.3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838" y="1765300"/>
                        <a:ext cx="2490787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1092200" y="2870200"/>
            <a:ext cx="7518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dirty="0"/>
              <a:t>: the beam current, unit: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altLang="en-US" sz="2400" dirty="0">
                <a:cs typeface="Times New Roman" pitchFamily="18" charset="0"/>
              </a:rPr>
              <a:t>the wafer area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400" dirty="0">
                <a:cs typeface="Times New Roman" pitchFamily="18" charset="0"/>
              </a:rPr>
              <a:t>: the implantation time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dirty="0">
                <a:cs typeface="Times New Roman" pitchFamily="18" charset="0"/>
              </a:rPr>
              <a:t>=1 for singly ionized ions, 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dirty="0">
                <a:cs typeface="Times New Roman" pitchFamily="18" charset="0"/>
              </a:rPr>
              <a:t>=2 for doubly ionized ions </a:t>
            </a:r>
            <a:endParaRPr lang="en-US" altLang="en-US" sz="2400" dirty="0" smtClean="0"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cs typeface="Times New Roman" pitchFamily="18" charset="0"/>
              </a:rPr>
              <a:t>e </a:t>
            </a:r>
            <a:r>
              <a:rPr lang="en-US" altLang="en-US" sz="2400" dirty="0" smtClean="0">
                <a:cs typeface="Times New Roman" pitchFamily="18" charset="0"/>
              </a:rPr>
              <a:t>Electronic charge, 1.602 x 10^-19 coulombs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5DD08E-5229-4399-AF02-91AD1FF8FA9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707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9095" y="152400"/>
            <a:ext cx="7583905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1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533400"/>
            <a:ext cx="9416404" cy="544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647700" y="3175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Mathematical Model for Ion Implantation</a:t>
            </a:r>
          </a:p>
        </p:txBody>
      </p:sp>
      <p:sp>
        <p:nvSpPr>
          <p:cNvPr id="1331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87FBE2-BA7C-4084-8117-FAAA4C04E6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65100" y="1041400"/>
            <a:ext cx="897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Implanted impurity profile could be approximated by Gaussian distribution:</a:t>
            </a:r>
          </a:p>
        </p:txBody>
      </p:sp>
      <p:graphicFrame>
        <p:nvGraphicFramePr>
          <p:cNvPr id="13317" name="Object 2"/>
          <p:cNvGraphicFramePr>
            <a:graphicFrameLocks noChangeAspect="1"/>
          </p:cNvGraphicFramePr>
          <p:nvPr/>
        </p:nvGraphicFramePr>
        <p:xfrm>
          <a:off x="404813" y="1458913"/>
          <a:ext cx="7907337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3568700" imgH="495300" progId="Equation.3">
                  <p:embed/>
                </p:oleObj>
              </mc:Choice>
              <mc:Fallback>
                <p:oleObj name="Equation" r:id="rId3" imgW="3568700" imgH="495300" progId="Equation.3">
                  <p:embed/>
                  <p:pic>
                    <p:nvPicPr>
                      <p:cNvPr id="133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1458913"/>
                        <a:ext cx="7907337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1300" y="262890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/>
              <a:t>: the projected range, which is average distance an ion travels before it stops</a:t>
            </a:r>
          </a:p>
          <a:p>
            <a:pPr>
              <a:defRPr/>
            </a:pP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+mj-lt"/>
                <a:cs typeface="Times New Roman" pitchFamily="18" charset="0"/>
              </a:rPr>
              <a:t>the peak concentration occurs at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/>
              <a:t> </a:t>
            </a:r>
          </a:p>
        </p:txBody>
      </p: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214313" y="3314700"/>
            <a:ext cx="8218487" cy="431800"/>
            <a:chOff x="316131" y="5715000"/>
            <a:chExt cx="8218269" cy="431800"/>
          </a:xfrm>
        </p:grpSpPr>
        <p:graphicFrame>
          <p:nvGraphicFramePr>
            <p:cNvPr id="13321" name="Object 3"/>
            <p:cNvGraphicFramePr>
              <a:graphicFrameLocks noChangeAspect="1"/>
            </p:cNvGraphicFramePr>
            <p:nvPr/>
          </p:nvGraphicFramePr>
          <p:xfrm>
            <a:off x="316131" y="5727700"/>
            <a:ext cx="615732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5" imgW="355446" imgH="241195" progId="Equation.3">
                    <p:embed/>
                  </p:oleObj>
                </mc:Choice>
                <mc:Fallback>
                  <p:oleObj name="Equation" r:id="rId5" imgW="355446" imgH="241195" progId="Equation.3">
                    <p:embed/>
                    <p:pic>
                      <p:nvPicPr>
                        <p:cNvPr id="13321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131" y="5727700"/>
                          <a:ext cx="615732" cy="419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2" name="TextBox 13"/>
            <p:cNvSpPr txBox="1">
              <a:spLocks noChangeArrowheads="1"/>
            </p:cNvSpPr>
            <p:nvPr/>
          </p:nvSpPr>
          <p:spPr bwMode="auto">
            <a:xfrm>
              <a:off x="1028700" y="5715000"/>
              <a:ext cx="7505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The spread (standard deviation) of the distribution, called straggle</a:t>
              </a:r>
            </a:p>
          </p:txBody>
        </p:sp>
      </p:grp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165100" y="3848100"/>
            <a:ext cx="8978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Implanted dose can range from 10</a:t>
            </a:r>
            <a:r>
              <a:rPr lang="en-US" altLang="en-US" sz="2000" baseline="30000">
                <a:solidFill>
                  <a:srgbClr val="0000FF"/>
                </a:solidFill>
              </a:rPr>
              <a:t>11 </a:t>
            </a:r>
            <a:r>
              <a:rPr lang="en-US" altLang="en-US" sz="2000">
                <a:solidFill>
                  <a:srgbClr val="0000FF"/>
                </a:solidFill>
              </a:rPr>
              <a:t>~10</a:t>
            </a:r>
            <a:r>
              <a:rPr lang="en-US" altLang="en-US" sz="2000" baseline="30000">
                <a:solidFill>
                  <a:srgbClr val="0000FF"/>
                </a:solidFill>
              </a:rPr>
              <a:t>18</a:t>
            </a:r>
            <a:r>
              <a:rPr lang="en-US" altLang="en-US" sz="2000">
                <a:solidFill>
                  <a:srgbClr val="0000FF"/>
                </a:solidFill>
              </a:rPr>
              <a:t> cm</a:t>
            </a:r>
            <a:r>
              <a:rPr lang="en-US" altLang="en-US" sz="2000" baseline="30000">
                <a:solidFill>
                  <a:srgbClr val="0000FF"/>
                </a:solidFill>
              </a:rPr>
              <a:t>-2</a:t>
            </a:r>
            <a:endParaRPr lang="en-US" altLang="en-US" sz="20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81939"/>
            <a:ext cx="4419600" cy="67760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1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52400"/>
            <a:ext cx="6000389" cy="638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09600" y="152400"/>
            <a:ext cx="9186070" cy="5638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67200"/>
            <a:ext cx="4559905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787400" y="2159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The Ion Implantation System</a:t>
            </a:r>
          </a:p>
        </p:txBody>
      </p:sp>
      <p:pic>
        <p:nvPicPr>
          <p:cNvPr id="2048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363"/>
            <a:ext cx="87598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5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C92C97-13DD-4BE0-8F8E-70C3F6211C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87400" y="215900"/>
            <a:ext cx="812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Components in the Ion Implantation System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0" y="1384300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source: operates at high voltage 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(10s to 100s of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produces a plasma containing the desired impurity (arsine, phosphine, etc. used in the source)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Analyzing magnet: bends the ion beam through a right angle to select the desired impurity 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High-voltage accelerator: accelerator column adds energy to the beam (180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Scanning system: x- and y-axis deflection plates used to scan the beam across the wafer to give a uniform implantation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Target chamber: Si wafers serve as targets for the ion beam. Operated in vacuum conditions</a:t>
            </a:r>
          </a:p>
        </p:txBody>
      </p:sp>
    </p:spTree>
    <p:extLst>
      <p:ext uri="{BB962C8B-B14F-4D97-AF65-F5344CB8AC3E}">
        <p14:creationId xmlns:p14="http://schemas.microsoft.com/office/powerpoint/2010/main" val="78906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787400" y="215900"/>
            <a:ext cx="769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 Implantation Process</a:t>
            </a:r>
          </a:p>
        </p:txBody>
      </p:sp>
      <p:sp>
        <p:nvSpPr>
          <p:cNvPr id="2253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F3DBBF-76B8-4B78-981F-2DC83402B8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495300" y="1003300"/>
            <a:ext cx="83439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ion implantation, impurity atoms are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ionized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accelerated toward the silicon substrate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high-energy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ions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the crystal lattice and lose their energy by colliding with some silicon atoms before finally coming to rest at some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displacing Si atoms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average depth of depositing the impurity atoms can be controlled by adjusting the acceleration energy of ions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Heat treatment is used to anneal or repair the crystal lattice disturbances caused by the atomic collisions</a:t>
            </a:r>
          </a:p>
        </p:txBody>
      </p:sp>
    </p:spTree>
    <p:extLst>
      <p:ext uri="{BB962C8B-B14F-4D97-AF65-F5344CB8AC3E}">
        <p14:creationId xmlns:p14="http://schemas.microsoft.com/office/powerpoint/2010/main" val="207577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749300" y="203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 between Diffusion and Ion Implantation </a:t>
            </a:r>
          </a:p>
        </p:txBody>
      </p:sp>
      <p:sp>
        <p:nvSpPr>
          <p:cNvPr id="2355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56E086-956C-4E89-900D-3FA07218169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5600" y="736600"/>
          <a:ext cx="8369300" cy="4703957"/>
        </p:xfrm>
        <a:graphic>
          <a:graphicData uri="http://schemas.openxmlformats.org/drawingml/2006/table">
            <a:tbl>
              <a:tblPr/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34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Advantage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Disadvantage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Diffusion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Cheaper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Simple system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Long diffusion depth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High-temperature process, need hard mask SiO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Dopants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diffuse unevenly, and interact with each other altering the diffusion 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Isotropic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dopant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profile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Cannot independently control the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dopant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concentration, junction depth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Ion Implantation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Low temperature process, PR mask is 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Precise control of doping profile and junction depth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Less lateral distribution, also most anisotropic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dopant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profile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Expensive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Complex system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Low implantation depth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cause damage to the lattice structure, so annealing treatment is needed after implantation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70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647700" y="3175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</a:rPr>
              <a:t>Projected Range of the Ions</a:t>
            </a:r>
          </a:p>
        </p:txBody>
      </p:sp>
      <p:sp>
        <p:nvSpPr>
          <p:cNvPr id="2560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028ABD-1316-425A-B7BB-2FC1414FD7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pic>
        <p:nvPicPr>
          <p:cNvPr id="25604" name="Picture 4" descr="Ca05f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995613"/>
            <a:ext cx="413702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2"/>
          <p:cNvSpPr txBox="1">
            <a:spLocks noChangeArrowheads="1"/>
          </p:cNvSpPr>
          <p:nvPr/>
        </p:nvSpPr>
        <p:spPr bwMode="auto">
          <a:xfrm>
            <a:off x="266700" y="990600"/>
            <a:ext cx="81915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Behavior of ions during implantation: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enter the surface of the wafer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collides with atoms in the lattice and interacts with electrons in the crystal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Each collision or interaction reduce the energy of the ion until it finally comes to rest within the target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/>
              <a:t> Interaction with the crystal is a statistical process</a:t>
            </a:r>
          </a:p>
        </p:txBody>
      </p:sp>
    </p:spTree>
    <p:extLst>
      <p:ext uri="{BB962C8B-B14F-4D97-AF65-F5344CB8AC3E}">
        <p14:creationId xmlns:p14="http://schemas.microsoft.com/office/powerpoint/2010/main" val="103423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8704"/>
            <a:ext cx="8077200" cy="68416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981" y="533400"/>
            <a:ext cx="8365019" cy="66731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519</Words>
  <Application>Microsoft Office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sburns</dc:creator>
  <cp:lastModifiedBy>Dr. Burns</cp:lastModifiedBy>
  <cp:revision>31</cp:revision>
  <cp:lastPrinted>2020-02-05T16:36:14Z</cp:lastPrinted>
  <dcterms:created xsi:type="dcterms:W3CDTF">2013-02-15T15:26:42Z</dcterms:created>
  <dcterms:modified xsi:type="dcterms:W3CDTF">2021-09-30T17:51:27Z</dcterms:modified>
</cp:coreProperties>
</file>