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4" r:id="rId2"/>
    <p:sldId id="256" r:id="rId3"/>
    <p:sldId id="257" r:id="rId4"/>
    <p:sldId id="274" r:id="rId5"/>
    <p:sldId id="259" r:id="rId6"/>
    <p:sldId id="275" r:id="rId7"/>
    <p:sldId id="258" r:id="rId8"/>
    <p:sldId id="276" r:id="rId9"/>
    <p:sldId id="277" r:id="rId10"/>
    <p:sldId id="265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78" r:id="rId27"/>
    <p:sldId id="279" r:id="rId28"/>
    <p:sldId id="280" r:id="rId29"/>
    <p:sldId id="271" r:id="rId30"/>
    <p:sldId id="267" r:id="rId31"/>
    <p:sldId id="272" r:id="rId32"/>
    <p:sldId id="273" r:id="rId33"/>
    <p:sldId id="266" r:id="rId3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4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9DF1C-A4C1-49AC-A88E-1CAFD917911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822"/>
            <a:ext cx="2972421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5E25E-8160-4535-9891-2DE47913B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85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4F9F9-F66E-4DC8-AB51-604D18C5182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87C01-DBE2-4AEE-856C-8AC9BCE3F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9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7CCE33-D4A6-49D3-A89D-4E4D0C3272FD}" type="slidenum">
              <a:rPr lang="en-US"/>
              <a:pPr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8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/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E9DD1C-E877-4328-A45A-FD9F72A23A4D}" type="slidenum">
              <a:rPr lang="en-US" altLang="en-US" sz="1100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3807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/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024FD7-E410-4D2C-8884-6D72D8354031}" type="slidenum">
              <a:rPr lang="en-US" altLang="en-US" sz="1100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45158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/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7D705D-20E5-4953-AF6D-A43942B67419}" type="slidenum">
              <a:rPr lang="en-US" altLang="en-US" sz="1100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39441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2" tIns="46142" rIns="92282" bIns="46142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E4F8A6-D738-4DAF-A869-8BBA2D96299E}" type="slidenum">
              <a:rPr lang="en-US" altLang="en-US" sz="1100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19733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57277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1FC79-EFBA-4549-A459-A79E0942285B}" type="slidenum">
              <a:rPr lang="en-US"/>
              <a:pPr/>
              <a:t>29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39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2701B-BC77-498D-B3C5-104A4EF96A06}" type="slidenum">
              <a:rPr lang="en-US"/>
              <a:pPr/>
              <a:t>31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47FCD-3FAB-4FBC-A3B7-A2D88669F234}" type="slidenum">
              <a:rPr lang="en-US"/>
              <a:pPr/>
              <a:t>32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8E339-5F85-4B77-9BBD-BB28A86222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80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F9251-1B90-4DAB-847A-40669FE82F8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0460-298D-4B04-8D88-95F6620070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20180"/>
            <a:ext cx="3276600" cy="1318419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and 8 October</a:t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Photonics-PPT #1</a:t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Photovoltaics</a:t>
            </a:r>
            <a:b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PPT#2 Will Cover Lighting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sburns\Desktop\Local Web Files\EE4611Spring2013\Solar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993739"/>
            <a:ext cx="5792944" cy="5738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Users\sburns\Desktop\LocalWEBFilesTransfer\EE4611Spring2013NoWEB\EE3611Related\Supplemented materials_4th Ed\Images\Chapter14\Chapter14\nea21075_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52400"/>
            <a:ext cx="3124200" cy="2278175"/>
          </a:xfrm>
          <a:prstGeom prst="rect">
            <a:avLst/>
          </a:prstGeom>
          <a:noFill/>
        </p:spPr>
      </p:pic>
      <p:pic>
        <p:nvPicPr>
          <p:cNvPr id="10244" name="Picture 4" descr="C:\Users\sburns\Desktop\LocalWEBFilesTransfer\EE4611Spring2013NoWEB\EE3611Related\Supplemented materials_4th Ed\Images\Chapter14\Chapter14\nea21075_14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3200"/>
            <a:ext cx="2971800" cy="3556087"/>
          </a:xfrm>
          <a:prstGeom prst="rect">
            <a:avLst/>
          </a:prstGeom>
          <a:noFill/>
        </p:spPr>
      </p:pic>
      <p:pic>
        <p:nvPicPr>
          <p:cNvPr id="10245" name="Picture 5" descr="C:\Users\sburns\Desktop\LocalWEBFilesTransfer\EE4611Spring2013NoWEB\EE3611Related\Supplemented materials_4th Ed\Images\Chapter14\Chapter14\nea21075_1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493789"/>
            <a:ext cx="3429000" cy="38972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0" y="2209800"/>
            <a:ext cx="685800" cy="22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59436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10200" y="579120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sburns\Desktop\Local Web Files\EE4611Spring2013\Solar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4317"/>
            <a:ext cx="8077200" cy="6588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22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72FC38-618A-4B07-ACE6-F31022D88DB7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945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F948A7-48F5-4B06-86A5-501F1EDB82BA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9460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C09A68-DB14-4ABC-8C9B-8028309AE684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44500" y="266700"/>
            <a:ext cx="842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</a:rPr>
              <a:t>Summary of Loss Mechanisms of Semiconductor Solar cells</a:t>
            </a:r>
          </a:p>
        </p:txBody>
      </p:sp>
      <p:grpSp>
        <p:nvGrpSpPr>
          <p:cNvPr id="19462" name="Group 51"/>
          <p:cNvGrpSpPr>
            <a:grpSpLocks/>
          </p:cNvGrpSpPr>
          <p:nvPr/>
        </p:nvGrpSpPr>
        <p:grpSpPr bwMode="auto">
          <a:xfrm>
            <a:off x="165100" y="1092200"/>
            <a:ext cx="8826500" cy="4024313"/>
            <a:chOff x="101600" y="1346200"/>
            <a:chExt cx="8826500" cy="4023618"/>
          </a:xfrm>
        </p:grpSpPr>
        <p:sp>
          <p:nvSpPr>
            <p:cNvPr id="9" name="TextBox 8"/>
            <p:cNvSpPr txBox="1"/>
            <p:nvPr/>
          </p:nvSpPr>
          <p:spPr>
            <a:xfrm>
              <a:off x="4076700" y="1346200"/>
              <a:ext cx="977900" cy="338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Loss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286000" y="2095371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24000" y="2476305"/>
              <a:ext cx="1816100" cy="338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Optical loss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59500" y="2476305"/>
              <a:ext cx="1968500" cy="338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Electrical loss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286000" y="2108068"/>
              <a:ext cx="47371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010400" y="2108068"/>
              <a:ext cx="0" cy="342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33900" y="1765228"/>
              <a:ext cx="0" cy="3428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1600" y="3581014"/>
              <a:ext cx="1206500" cy="585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Heat</a:t>
              </a:r>
            </a:p>
            <a:p>
              <a:pPr algn="ctr">
                <a:defRPr/>
              </a:pPr>
              <a:r>
                <a:rPr lang="en-US" sz="1600" b="1" i="1" kern="0" dirty="0" err="1"/>
                <a:t>hv</a:t>
              </a:r>
              <a:r>
                <a:rPr lang="en-US" sz="1600" b="1" kern="0" dirty="0"/>
                <a:t> &gt;E</a:t>
              </a:r>
              <a:r>
                <a:rPr lang="en-US" sz="1600" b="1" kern="0" baseline="-25000" dirty="0"/>
                <a:t>G</a:t>
              </a:r>
              <a:endParaRPr lang="en-US" sz="16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95300" y="3212778"/>
              <a:ext cx="3403600" cy="12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5300" y="3225475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60600" y="3238173"/>
              <a:ext cx="0" cy="406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422400" y="3619107"/>
              <a:ext cx="1574800" cy="585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No absorption</a:t>
              </a:r>
            </a:p>
            <a:p>
              <a:pPr algn="ctr">
                <a:defRPr/>
              </a:pPr>
              <a:r>
                <a:rPr lang="en-US" sz="1600" b="1" i="1" kern="0" dirty="0" err="1"/>
                <a:t>hv</a:t>
              </a:r>
              <a:r>
                <a:rPr lang="en-US" sz="1600" b="1" kern="0" dirty="0"/>
                <a:t> &lt;E</a:t>
              </a:r>
              <a:r>
                <a:rPr lang="en-US" sz="1600" b="1" kern="0" baseline="-25000" dirty="0"/>
                <a:t>G</a:t>
              </a:r>
              <a:endParaRPr lang="en-US" sz="16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911600" y="3225475"/>
              <a:ext cx="0" cy="4698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086100" y="3631805"/>
              <a:ext cx="1460500" cy="10777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Reflection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Shadowing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Incomplete absorption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972300" y="2806448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35600" y="3200080"/>
              <a:ext cx="2882900" cy="12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927600" y="3593712"/>
              <a:ext cx="1041400" cy="3396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err="1"/>
                <a:t>Ohmic</a:t>
              </a:r>
              <a:endParaRPr lang="en-US" sz="16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435600" y="3212778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858000" y="3225475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007100" y="3644503"/>
              <a:ext cx="1549400" cy="3396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Recombination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5448300" y="3911157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635500" y="4292091"/>
              <a:ext cx="1473200" cy="10777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SC material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Contact material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Metal-SC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34100" y="4279393"/>
              <a:ext cx="1422400" cy="10777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SC surface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SC  body</a:t>
              </a:r>
            </a:p>
            <a:p>
              <a:pPr marL="228600" indent="-228600" algn="just">
                <a:buFont typeface="Wingdings" pitchFamily="2" charset="2"/>
                <a:buChar char="§"/>
                <a:defRPr/>
              </a:pPr>
              <a:r>
                <a:rPr lang="en-US" sz="1600" dirty="0"/>
                <a:t>Depletion region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858000" y="3949250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293100" y="3212778"/>
              <a:ext cx="0" cy="406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7607300" y="3631805"/>
              <a:ext cx="1320800" cy="13237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Manufacture defects proving alternate current path 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247900" y="2819146"/>
              <a:ext cx="0" cy="3809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650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803E235-C6C3-48D3-9359-E93B224E1DA3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741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B4D92F-7C53-4601-8D11-408ECBB116FB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44500" y="266700"/>
            <a:ext cx="842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Circuit-Model for Ideal Solar Cell</a:t>
            </a:r>
          </a:p>
        </p:txBody>
      </p:sp>
      <p:sp>
        <p:nvSpPr>
          <p:cNvPr id="17413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6612FA-1322-4A38-96E1-81EE94ED7D30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grpSp>
        <p:nvGrpSpPr>
          <p:cNvPr id="17414" name="Group 104"/>
          <p:cNvGrpSpPr>
            <a:grpSpLocks/>
          </p:cNvGrpSpPr>
          <p:nvPr/>
        </p:nvGrpSpPr>
        <p:grpSpPr bwMode="auto">
          <a:xfrm>
            <a:off x="520700" y="901700"/>
            <a:ext cx="7759700" cy="3454400"/>
            <a:chOff x="152400" y="1270000"/>
            <a:chExt cx="7759700" cy="3454400"/>
          </a:xfrm>
        </p:grpSpPr>
        <p:pic>
          <p:nvPicPr>
            <p:cNvPr id="1743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6618287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8" name="TextBox 91"/>
            <p:cNvSpPr txBox="1">
              <a:spLocks noChangeArrowheads="1"/>
            </p:cNvSpPr>
            <p:nvPr/>
          </p:nvSpPr>
          <p:spPr bwMode="auto">
            <a:xfrm>
              <a:off x="152400" y="2768600"/>
              <a:ext cx="7239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I</a:t>
              </a:r>
              <a:r>
                <a:rPr lang="en-US" altLang="en-US" sz="2800" baseline="-25000"/>
                <a:t>SC</a:t>
              </a:r>
              <a:endParaRPr lang="en-US" altLang="en-US" sz="2800"/>
            </a:p>
          </p:txBody>
        </p:sp>
        <p:sp>
          <p:nvSpPr>
            <p:cNvPr id="17439" name="TextBox 93"/>
            <p:cNvSpPr txBox="1">
              <a:spLocks noChangeArrowheads="1"/>
            </p:cNvSpPr>
            <p:nvPr/>
          </p:nvSpPr>
          <p:spPr bwMode="auto">
            <a:xfrm>
              <a:off x="2844800" y="2120900"/>
              <a:ext cx="723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I</a:t>
              </a:r>
              <a:r>
                <a:rPr lang="en-US" altLang="en-US" sz="2400" baseline="-25000"/>
                <a:t>Dark</a:t>
              </a:r>
              <a:endParaRPr lang="en-US" altLang="en-US" sz="2400"/>
            </a:p>
          </p:txBody>
        </p:sp>
        <p:sp>
          <p:nvSpPr>
            <p:cNvPr id="17440" name="TextBox 94"/>
            <p:cNvSpPr txBox="1">
              <a:spLocks noChangeArrowheads="1"/>
            </p:cNvSpPr>
            <p:nvPr/>
          </p:nvSpPr>
          <p:spPr bwMode="auto">
            <a:xfrm>
              <a:off x="4419600" y="28321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SH</a:t>
              </a:r>
              <a:endParaRPr lang="en-US" altLang="en-US" sz="1800"/>
            </a:p>
          </p:txBody>
        </p:sp>
        <p:sp>
          <p:nvSpPr>
            <p:cNvPr id="17441" name="TextBox 95"/>
            <p:cNvSpPr txBox="1">
              <a:spLocks noChangeArrowheads="1"/>
            </p:cNvSpPr>
            <p:nvPr/>
          </p:nvSpPr>
          <p:spPr bwMode="auto">
            <a:xfrm>
              <a:off x="5181600" y="12700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</a:t>
              </a:r>
              <a:endParaRPr lang="en-US" altLang="en-US" sz="1800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6832600" y="2070100"/>
              <a:ext cx="12700" cy="2044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6667500" y="2552700"/>
              <a:ext cx="381000" cy="952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44" name="TextBox 103"/>
            <p:cNvSpPr txBox="1">
              <a:spLocks noChangeArrowheads="1"/>
            </p:cNvSpPr>
            <p:nvPr/>
          </p:nvSpPr>
          <p:spPr bwMode="auto">
            <a:xfrm>
              <a:off x="7188200" y="27686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Load</a:t>
              </a:r>
            </a:p>
          </p:txBody>
        </p:sp>
      </p:grpSp>
      <p:cxnSp>
        <p:nvCxnSpPr>
          <p:cNvPr id="108" name="Straight Arrow Connector 107"/>
          <p:cNvCxnSpPr/>
          <p:nvPr/>
        </p:nvCxnSpPr>
        <p:spPr>
          <a:xfrm>
            <a:off x="3327400" y="2057400"/>
            <a:ext cx="12700" cy="508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Rectangle 109"/>
          <p:cNvSpPr>
            <a:spLocks noChangeArrowheads="1"/>
          </p:cNvSpPr>
          <p:nvPr/>
        </p:nvSpPr>
        <p:spPr bwMode="auto">
          <a:xfrm>
            <a:off x="1876425" y="4425950"/>
            <a:ext cx="5883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“Ideal” means that the resistive losses are ignored.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0300" y="838200"/>
            <a:ext cx="1816100" cy="149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7418" name="Group 104"/>
          <p:cNvGrpSpPr>
            <a:grpSpLocks/>
          </p:cNvGrpSpPr>
          <p:nvPr/>
        </p:nvGrpSpPr>
        <p:grpSpPr bwMode="auto">
          <a:xfrm>
            <a:off x="520700" y="889000"/>
            <a:ext cx="7759700" cy="3454400"/>
            <a:chOff x="152400" y="1270000"/>
            <a:chExt cx="7759700" cy="3454400"/>
          </a:xfrm>
        </p:grpSpPr>
        <p:pic>
          <p:nvPicPr>
            <p:cNvPr id="1742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6618287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TextBox 20"/>
            <p:cNvSpPr txBox="1">
              <a:spLocks noChangeArrowheads="1"/>
            </p:cNvSpPr>
            <p:nvPr/>
          </p:nvSpPr>
          <p:spPr bwMode="auto">
            <a:xfrm>
              <a:off x="152400" y="2768600"/>
              <a:ext cx="7239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I</a:t>
              </a:r>
              <a:r>
                <a:rPr lang="en-US" altLang="en-US" sz="2800" baseline="-25000"/>
                <a:t>SC</a:t>
              </a:r>
              <a:endParaRPr lang="en-US" altLang="en-US" sz="2800"/>
            </a:p>
          </p:txBody>
        </p:sp>
        <p:sp>
          <p:nvSpPr>
            <p:cNvPr id="17431" name="TextBox 21"/>
            <p:cNvSpPr txBox="1">
              <a:spLocks noChangeArrowheads="1"/>
            </p:cNvSpPr>
            <p:nvPr/>
          </p:nvSpPr>
          <p:spPr bwMode="auto">
            <a:xfrm>
              <a:off x="2844800" y="2120900"/>
              <a:ext cx="723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I</a:t>
              </a:r>
              <a:r>
                <a:rPr lang="en-US" altLang="en-US" sz="2400" baseline="-25000"/>
                <a:t>Dark</a:t>
              </a:r>
              <a:endParaRPr lang="en-US" altLang="en-US" sz="2400"/>
            </a:p>
          </p:txBody>
        </p:sp>
        <p:sp>
          <p:nvSpPr>
            <p:cNvPr id="17432" name="TextBox 22"/>
            <p:cNvSpPr txBox="1">
              <a:spLocks noChangeArrowheads="1"/>
            </p:cNvSpPr>
            <p:nvPr/>
          </p:nvSpPr>
          <p:spPr bwMode="auto">
            <a:xfrm>
              <a:off x="4419600" y="28321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SH</a:t>
              </a:r>
              <a:endParaRPr lang="en-US" altLang="en-US" sz="1800"/>
            </a:p>
          </p:txBody>
        </p:sp>
        <p:sp>
          <p:nvSpPr>
            <p:cNvPr id="17433" name="TextBox 23"/>
            <p:cNvSpPr txBox="1">
              <a:spLocks noChangeArrowheads="1"/>
            </p:cNvSpPr>
            <p:nvPr/>
          </p:nvSpPr>
          <p:spPr bwMode="auto">
            <a:xfrm>
              <a:off x="5181600" y="12700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</a:t>
              </a:r>
              <a:endParaRPr lang="en-US" altLang="en-US" sz="18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6832600" y="2070100"/>
              <a:ext cx="12700" cy="2044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667500" y="2552700"/>
              <a:ext cx="381000" cy="952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36" name="TextBox 26"/>
            <p:cNvSpPr txBox="1">
              <a:spLocks noChangeArrowheads="1"/>
            </p:cNvSpPr>
            <p:nvPr/>
          </p:nvSpPr>
          <p:spPr bwMode="auto">
            <a:xfrm>
              <a:off x="7188200" y="27686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Load</a:t>
              </a:r>
            </a:p>
          </p:txBody>
        </p:sp>
      </p:grpSp>
      <p:grpSp>
        <p:nvGrpSpPr>
          <p:cNvPr id="17419" name="Group 104"/>
          <p:cNvGrpSpPr>
            <a:grpSpLocks/>
          </p:cNvGrpSpPr>
          <p:nvPr/>
        </p:nvGrpSpPr>
        <p:grpSpPr bwMode="auto">
          <a:xfrm>
            <a:off x="1003300" y="825500"/>
            <a:ext cx="6618288" cy="3454400"/>
            <a:chOff x="609600" y="1270000"/>
            <a:chExt cx="6618287" cy="3454400"/>
          </a:xfrm>
        </p:grpSpPr>
        <p:pic>
          <p:nvPicPr>
            <p:cNvPr id="174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6618287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TextBox 31"/>
            <p:cNvSpPr txBox="1">
              <a:spLocks noChangeArrowheads="1"/>
            </p:cNvSpPr>
            <p:nvPr/>
          </p:nvSpPr>
          <p:spPr bwMode="auto">
            <a:xfrm>
              <a:off x="2844800" y="2120900"/>
              <a:ext cx="723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I</a:t>
              </a:r>
              <a:r>
                <a:rPr lang="en-US" altLang="en-US" sz="2400" baseline="-25000"/>
                <a:t>Dark</a:t>
              </a:r>
              <a:endParaRPr lang="en-US" altLang="en-US" sz="2400"/>
            </a:p>
          </p:txBody>
        </p:sp>
        <p:sp>
          <p:nvSpPr>
            <p:cNvPr id="17425" name="TextBox 32"/>
            <p:cNvSpPr txBox="1">
              <a:spLocks noChangeArrowheads="1"/>
            </p:cNvSpPr>
            <p:nvPr/>
          </p:nvSpPr>
          <p:spPr bwMode="auto">
            <a:xfrm>
              <a:off x="4419600" y="28321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SH</a:t>
              </a:r>
              <a:endParaRPr lang="en-US" altLang="en-US" sz="1800"/>
            </a:p>
          </p:txBody>
        </p:sp>
        <p:sp>
          <p:nvSpPr>
            <p:cNvPr id="17426" name="TextBox 33"/>
            <p:cNvSpPr txBox="1">
              <a:spLocks noChangeArrowheads="1"/>
            </p:cNvSpPr>
            <p:nvPr/>
          </p:nvSpPr>
          <p:spPr bwMode="auto">
            <a:xfrm>
              <a:off x="5181600" y="12700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</a:t>
              </a:r>
              <a:endParaRPr lang="en-US" altLang="en-US" sz="180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6832599" y="2070100"/>
              <a:ext cx="12700" cy="2044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6667499" y="2552700"/>
              <a:ext cx="381000" cy="952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4914900" y="736600"/>
            <a:ext cx="20447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987800" y="1600200"/>
            <a:ext cx="1816100" cy="210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4851400" y="1549400"/>
            <a:ext cx="2159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53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3C2D17D-F585-42EA-89D1-FF6DF581E039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945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CE9AED-0048-4156-BF61-72F3BAB9E256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44500" y="266700"/>
            <a:ext cx="842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Circuit-Model for Solar Cell with Resistive Losses</a:t>
            </a:r>
          </a:p>
        </p:txBody>
      </p:sp>
      <p:sp>
        <p:nvSpPr>
          <p:cNvPr id="19461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BE8C66B-552B-4400-8F90-FB1E07DEFEF4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grpSp>
        <p:nvGrpSpPr>
          <p:cNvPr id="19462" name="Group 104"/>
          <p:cNvGrpSpPr>
            <a:grpSpLocks/>
          </p:cNvGrpSpPr>
          <p:nvPr/>
        </p:nvGrpSpPr>
        <p:grpSpPr bwMode="auto">
          <a:xfrm>
            <a:off x="635000" y="863600"/>
            <a:ext cx="7759700" cy="3454400"/>
            <a:chOff x="152400" y="1270000"/>
            <a:chExt cx="7759700" cy="3454400"/>
          </a:xfrm>
        </p:grpSpPr>
        <p:pic>
          <p:nvPicPr>
            <p:cNvPr id="1946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6618287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Box 91"/>
            <p:cNvSpPr txBox="1">
              <a:spLocks noChangeArrowheads="1"/>
            </p:cNvSpPr>
            <p:nvPr/>
          </p:nvSpPr>
          <p:spPr bwMode="auto">
            <a:xfrm>
              <a:off x="152400" y="2768600"/>
              <a:ext cx="7239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I</a:t>
              </a:r>
              <a:r>
                <a:rPr lang="en-US" altLang="en-US" sz="2800" baseline="-25000"/>
                <a:t>SC</a:t>
              </a:r>
              <a:endParaRPr lang="en-US" altLang="en-US" sz="2800"/>
            </a:p>
          </p:txBody>
        </p:sp>
        <p:sp>
          <p:nvSpPr>
            <p:cNvPr id="19467" name="TextBox 93"/>
            <p:cNvSpPr txBox="1">
              <a:spLocks noChangeArrowheads="1"/>
            </p:cNvSpPr>
            <p:nvPr/>
          </p:nvSpPr>
          <p:spPr bwMode="auto">
            <a:xfrm>
              <a:off x="2844800" y="2120900"/>
              <a:ext cx="723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I</a:t>
              </a:r>
              <a:r>
                <a:rPr lang="en-US" altLang="en-US" sz="2400" baseline="-25000"/>
                <a:t>Dark</a:t>
              </a:r>
              <a:endParaRPr lang="en-US" altLang="en-US" sz="2400"/>
            </a:p>
          </p:txBody>
        </p:sp>
        <p:sp>
          <p:nvSpPr>
            <p:cNvPr id="19468" name="TextBox 94"/>
            <p:cNvSpPr txBox="1">
              <a:spLocks noChangeArrowheads="1"/>
            </p:cNvSpPr>
            <p:nvPr/>
          </p:nvSpPr>
          <p:spPr bwMode="auto">
            <a:xfrm>
              <a:off x="4419600" y="28321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SH</a:t>
              </a:r>
              <a:endParaRPr lang="en-US" altLang="en-US" sz="1800"/>
            </a:p>
          </p:txBody>
        </p:sp>
        <p:sp>
          <p:nvSpPr>
            <p:cNvPr id="19469" name="TextBox 95"/>
            <p:cNvSpPr txBox="1">
              <a:spLocks noChangeArrowheads="1"/>
            </p:cNvSpPr>
            <p:nvPr/>
          </p:nvSpPr>
          <p:spPr bwMode="auto">
            <a:xfrm>
              <a:off x="5181600" y="12700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</a:t>
              </a:r>
              <a:r>
                <a:rPr lang="en-US" altLang="en-US" sz="1800" baseline="-25000"/>
                <a:t>S</a:t>
              </a:r>
              <a:endParaRPr lang="en-US" altLang="en-US" sz="1800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6832600" y="2070100"/>
              <a:ext cx="12700" cy="2044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6667500" y="2552700"/>
              <a:ext cx="381000" cy="952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72" name="TextBox 103"/>
            <p:cNvSpPr txBox="1">
              <a:spLocks noChangeArrowheads="1"/>
            </p:cNvSpPr>
            <p:nvPr/>
          </p:nvSpPr>
          <p:spPr bwMode="auto">
            <a:xfrm>
              <a:off x="7188200" y="2768600"/>
              <a:ext cx="723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Load</a:t>
              </a:r>
            </a:p>
          </p:txBody>
        </p:sp>
      </p:grpSp>
      <p:cxnSp>
        <p:nvCxnSpPr>
          <p:cNvPr id="108" name="Straight Arrow Connector 107"/>
          <p:cNvCxnSpPr>
            <a:stCxn id="19467" idx="1"/>
          </p:cNvCxnSpPr>
          <p:nvPr/>
        </p:nvCxnSpPr>
        <p:spPr>
          <a:xfrm>
            <a:off x="3327400" y="1944688"/>
            <a:ext cx="0" cy="3794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Rectangle 109"/>
          <p:cNvSpPr>
            <a:spLocks noChangeArrowheads="1"/>
          </p:cNvSpPr>
          <p:nvPr/>
        </p:nvSpPr>
        <p:spPr bwMode="auto">
          <a:xfrm>
            <a:off x="581025" y="4030663"/>
            <a:ext cx="82327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</a:t>
            </a:r>
            <a:r>
              <a:rPr lang="en-US" altLang="en-US" sz="1800" baseline="-25000">
                <a:solidFill>
                  <a:srgbClr val="0000FF"/>
                </a:solidFill>
              </a:rPr>
              <a:t>SH</a:t>
            </a:r>
            <a:r>
              <a:rPr lang="en-US" altLang="en-US" sz="1800">
                <a:solidFill>
                  <a:srgbClr val="0000FF"/>
                </a:solidFill>
              </a:rPr>
              <a:t>: </a:t>
            </a:r>
            <a:r>
              <a:rPr lang="en-US" altLang="en-US" sz="1800"/>
              <a:t>shunt resistance. It accounts for manufacture defects of the material. Low shunt resistance causes power loss by providing additional path for light-generated current.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</a:t>
            </a:r>
            <a:r>
              <a:rPr lang="en-US" altLang="en-US" sz="1800" baseline="-25000">
                <a:solidFill>
                  <a:srgbClr val="0000FF"/>
                </a:solidFill>
              </a:rPr>
              <a:t>S</a:t>
            </a:r>
            <a:r>
              <a:rPr lang="en-US" altLang="en-US" sz="1800">
                <a:solidFill>
                  <a:srgbClr val="0000FF"/>
                </a:solidFill>
              </a:rPr>
              <a:t>: </a:t>
            </a:r>
            <a:r>
              <a:rPr lang="en-US" altLang="en-US" sz="1800"/>
              <a:t>series resistance. Series resistance in a solar cell has three causes: (1) the movement of current through the emitter (n-type, heavily doped) and base (p-type, moderately doped) of the solar cell; (2) the contact resistance between the metal contact and the silicon; (3) the resistance of the top and rear metal contacts. </a:t>
            </a:r>
          </a:p>
        </p:txBody>
      </p:sp>
    </p:spTree>
    <p:extLst>
      <p:ext uri="{BB962C8B-B14F-4D97-AF65-F5344CB8AC3E}">
        <p14:creationId xmlns:p14="http://schemas.microsoft.com/office/powerpoint/2010/main" val="105641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0F39CEC-9633-4970-8CB2-0445329CF855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2150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25C7A4-9A3E-4501-9FFC-7227CC7E8300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44500" y="330200"/>
            <a:ext cx="842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</a:rPr>
              <a:t>Design of High Efficiency Solar Cells</a:t>
            </a:r>
          </a:p>
        </p:txBody>
      </p:sp>
      <p:sp>
        <p:nvSpPr>
          <p:cNvPr id="21509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074DD-86FA-47D7-B5A6-E7FF87D5DA14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21510" name="TextBox 17"/>
          <p:cNvSpPr txBox="1">
            <a:spLocks noChangeArrowheads="1"/>
          </p:cNvSpPr>
          <p:nvPr/>
        </p:nvSpPr>
        <p:spPr bwMode="auto">
          <a:xfrm>
            <a:off x="774700" y="850900"/>
            <a:ext cx="78994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Techniques and design features adopted to produce the highest possible efficiencies include: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Very fine metal contact lines, typically less than 20 µm wide, to minimise shading losses;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Small area devices and good metal conductivities, to minimise resistive losses in the metal grid;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of elaborate metallization schemes, such as titanium/palladium/silver, that give very low contact resistances;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Good rear surface passivation, to reduce recombination;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of anti-reflection coatings, which can reduce surface reflection from 30% to well below 10%.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solar concentrator</a:t>
            </a:r>
          </a:p>
        </p:txBody>
      </p:sp>
    </p:spTree>
    <p:extLst>
      <p:ext uri="{BB962C8B-B14F-4D97-AF65-F5344CB8AC3E}">
        <p14:creationId xmlns:p14="http://schemas.microsoft.com/office/powerpoint/2010/main" val="2053680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796925" y="155575"/>
            <a:ext cx="7794625" cy="909638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CC3300"/>
                </a:solidFill>
              </a:rPr>
              <a:t>Multi-Junction Semiconductor  Solar Cells</a:t>
            </a:r>
          </a:p>
        </p:txBody>
      </p:sp>
      <p:sp>
        <p:nvSpPr>
          <p:cNvPr id="14339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F4693A-E9FB-4BE9-BE87-981EBFCA7047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69900" y="947738"/>
            <a:ext cx="812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Feature: split the spectrum and use a solar cell with multiple sections. Each section is optimized to each section of the spectrum. 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28600" y="5291138"/>
            <a:ext cx="494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The top cell absorbs high energy photons.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190500" y="5621338"/>
            <a:ext cx="494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The bottom cell absorbs low energy photons. </a:t>
            </a:r>
          </a:p>
        </p:txBody>
      </p:sp>
      <p:pic>
        <p:nvPicPr>
          <p:cNvPr id="14343" name="Picture 7" descr="Multi-junction 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36725"/>
            <a:ext cx="41148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48"/>
          <p:cNvGrpSpPr>
            <a:grpSpLocks/>
          </p:cNvGrpSpPr>
          <p:nvPr/>
        </p:nvGrpSpPr>
        <p:grpSpPr bwMode="auto">
          <a:xfrm>
            <a:off x="4978400" y="2298700"/>
            <a:ext cx="4000500" cy="2960688"/>
            <a:chOff x="4978400" y="2298700"/>
            <a:chExt cx="4000500" cy="2960132"/>
          </a:xfrm>
        </p:grpSpPr>
        <p:grpSp>
          <p:nvGrpSpPr>
            <p:cNvPr id="14346" name="Group 20"/>
            <p:cNvGrpSpPr>
              <a:grpSpLocks/>
            </p:cNvGrpSpPr>
            <p:nvPr/>
          </p:nvGrpSpPr>
          <p:grpSpPr bwMode="auto">
            <a:xfrm>
              <a:off x="4978400" y="2311400"/>
              <a:ext cx="1143000" cy="2476500"/>
              <a:chOff x="4978400" y="2311400"/>
              <a:chExt cx="1143000" cy="14986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4978400" y="2311399"/>
                <a:ext cx="1143000" cy="12486"/>
              </a:xfrm>
              <a:prstGeom prst="line">
                <a:avLst/>
              </a:prstGeom>
              <a:ln w="38100">
                <a:solidFill>
                  <a:srgbClr val="00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991100" y="3707909"/>
                <a:ext cx="1130300" cy="25933"/>
              </a:xfrm>
              <a:prstGeom prst="line">
                <a:avLst/>
              </a:prstGeom>
              <a:ln w="38100">
                <a:solidFill>
                  <a:srgbClr val="00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978400" y="2349817"/>
                <a:ext cx="0" cy="14599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108700" y="2311399"/>
                <a:ext cx="12700" cy="14349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6108700" y="2463769"/>
              <a:ext cx="1143000" cy="7937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121400" y="4033512"/>
              <a:ext cx="1130300" cy="17459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108700" y="2489164"/>
              <a:ext cx="38100" cy="159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239000" y="2463769"/>
              <a:ext cx="12700" cy="1574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226300" y="2679628"/>
              <a:ext cx="1143000" cy="793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264400" y="3779560"/>
              <a:ext cx="1130300" cy="1745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394700" y="2666931"/>
              <a:ext cx="25400" cy="11046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715000" y="2298700"/>
              <a:ext cx="25400" cy="233636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972300" y="2438374"/>
              <a:ext cx="12700" cy="15998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8051800" y="2705024"/>
              <a:ext cx="25400" cy="110469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7" name="TextBox 42"/>
            <p:cNvSpPr txBox="1">
              <a:spLocks noChangeArrowheads="1"/>
            </p:cNvSpPr>
            <p:nvPr/>
          </p:nvSpPr>
          <p:spPr bwMode="auto">
            <a:xfrm>
              <a:off x="5105400" y="3124200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Eg</a:t>
              </a:r>
              <a:r>
                <a:rPr lang="en-US" altLang="en-US" sz="1800" baseline="-25000"/>
                <a:t>1</a:t>
              </a:r>
              <a:endParaRPr lang="en-US" altLang="en-US" sz="1800"/>
            </a:p>
          </p:txBody>
        </p:sp>
        <p:sp>
          <p:nvSpPr>
            <p:cNvPr id="14358" name="TextBox 43"/>
            <p:cNvSpPr txBox="1">
              <a:spLocks noChangeArrowheads="1"/>
            </p:cNvSpPr>
            <p:nvPr/>
          </p:nvSpPr>
          <p:spPr bwMode="auto">
            <a:xfrm>
              <a:off x="6388100" y="3149600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Eg</a:t>
              </a:r>
              <a:r>
                <a:rPr lang="en-US" altLang="en-US" sz="1800" baseline="-25000"/>
                <a:t>2</a:t>
              </a:r>
              <a:endParaRPr lang="en-US" altLang="en-US" sz="1800"/>
            </a:p>
          </p:txBody>
        </p:sp>
        <p:sp>
          <p:nvSpPr>
            <p:cNvPr id="14359" name="TextBox 44"/>
            <p:cNvSpPr txBox="1">
              <a:spLocks noChangeArrowheads="1"/>
            </p:cNvSpPr>
            <p:nvPr/>
          </p:nvSpPr>
          <p:spPr bwMode="auto">
            <a:xfrm>
              <a:off x="7340600" y="3098800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Eg</a:t>
              </a:r>
              <a:r>
                <a:rPr lang="en-US" altLang="en-US" sz="1800" baseline="-25000"/>
                <a:t>3</a:t>
              </a:r>
              <a:endParaRPr lang="en-US" altLang="en-US" sz="1800"/>
            </a:p>
          </p:txBody>
        </p:sp>
        <p:sp>
          <p:nvSpPr>
            <p:cNvPr id="14360" name="TextBox 45"/>
            <p:cNvSpPr txBox="1">
              <a:spLocks noChangeArrowheads="1"/>
            </p:cNvSpPr>
            <p:nvPr/>
          </p:nvSpPr>
          <p:spPr bwMode="auto">
            <a:xfrm>
              <a:off x="5080000" y="4889500"/>
              <a:ext cx="1270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Top layer</a:t>
              </a:r>
            </a:p>
          </p:txBody>
        </p:sp>
        <p:sp>
          <p:nvSpPr>
            <p:cNvPr id="14361" name="TextBox 47"/>
            <p:cNvSpPr txBox="1">
              <a:spLocks noChangeArrowheads="1"/>
            </p:cNvSpPr>
            <p:nvPr/>
          </p:nvSpPr>
          <p:spPr bwMode="auto">
            <a:xfrm>
              <a:off x="7289800" y="4000500"/>
              <a:ext cx="1689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Bottom layer</a:t>
              </a:r>
            </a:p>
          </p:txBody>
        </p:sp>
      </p:grpSp>
      <p:sp>
        <p:nvSpPr>
          <p:cNvPr id="14345" name="Rectangle 6"/>
          <p:cNvSpPr>
            <a:spLocks noChangeArrowheads="1"/>
          </p:cNvSpPr>
          <p:nvPr/>
        </p:nvSpPr>
        <p:spPr bwMode="auto">
          <a:xfrm>
            <a:off x="5181600" y="5354638"/>
            <a:ext cx="373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Arrangement of layers based on bandgap. </a:t>
            </a:r>
          </a:p>
        </p:txBody>
      </p:sp>
    </p:spTree>
    <p:extLst>
      <p:ext uri="{BB962C8B-B14F-4D97-AF65-F5344CB8AC3E}">
        <p14:creationId xmlns:p14="http://schemas.microsoft.com/office/powerpoint/2010/main" val="9990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235075" y="174625"/>
            <a:ext cx="6731000" cy="909638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CC3300"/>
                </a:solidFill>
              </a:rPr>
              <a:t>Absorption Spectrum of Multi-junction Cells</a:t>
            </a:r>
          </a:p>
        </p:txBody>
      </p:sp>
      <p:sp>
        <p:nvSpPr>
          <p:cNvPr id="15363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42963F-C8F7-40F0-B18E-E77F3155816A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pic>
        <p:nvPicPr>
          <p:cNvPr id="15364" name="Picture 30" descr="f1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869950"/>
            <a:ext cx="3700462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33"/>
          <p:cNvSpPr txBox="1">
            <a:spLocks noChangeArrowheads="1"/>
          </p:cNvSpPr>
          <p:nvPr/>
        </p:nvSpPr>
        <p:spPr bwMode="auto">
          <a:xfrm>
            <a:off x="619125" y="61722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Highest efficiency achieved so far is 46%</a:t>
            </a:r>
          </a:p>
        </p:txBody>
      </p:sp>
      <p:pic>
        <p:nvPicPr>
          <p:cNvPr id="15366" name="Picture 4" descr="graphics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597025"/>
            <a:ext cx="34496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40"/>
          <p:cNvSpPr txBox="1">
            <a:spLocks noChangeArrowheads="1"/>
          </p:cNvSpPr>
          <p:nvPr/>
        </p:nvSpPr>
        <p:spPr bwMode="auto">
          <a:xfrm>
            <a:off x="5715000" y="4886325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 junction tandem solar cells</a:t>
            </a:r>
          </a:p>
        </p:txBody>
      </p:sp>
    </p:spTree>
    <p:extLst>
      <p:ext uri="{BB962C8B-B14F-4D97-AF65-F5344CB8AC3E}">
        <p14:creationId xmlns:p14="http://schemas.microsoft.com/office/powerpoint/2010/main" val="13827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69875" y="238125"/>
            <a:ext cx="8721725" cy="909638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rgbClr val="CC3300"/>
                </a:solidFill>
              </a:rPr>
              <a:t>NREL’s Measurement of Best Solar Cell Efficiencies</a:t>
            </a:r>
          </a:p>
        </p:txBody>
      </p:sp>
      <p:sp>
        <p:nvSpPr>
          <p:cNvPr id="7171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5E27704-CF08-466A-9839-29FDB103C705}" type="slidenum">
              <a:rPr lang="en-US" altLang="en-US" sz="1400"/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44600"/>
            <a:ext cx="8077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9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49032" y="236236"/>
            <a:ext cx="8395641" cy="909638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CC3300"/>
                </a:solidFill>
              </a:rPr>
              <a:t>Work Record for Solar Cells Efficiency at 47.1% by NREL</a:t>
            </a:r>
          </a:p>
        </p:txBody>
      </p:sp>
      <p:sp>
        <p:nvSpPr>
          <p:cNvPr id="17411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C9D410-2621-49B2-B395-17F0C4EC8782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81" y="1503890"/>
            <a:ext cx="6254621" cy="3415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1129" y="5463251"/>
            <a:ext cx="564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Six-junction III-V solar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urns\Desktop\LocalWEBFilesTransfer\EE4611Spring2013NoWEB\EE3611Related\Supplemented materials_4th Ed\Images\Chapter14\Chapter14\nea21075_1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1"/>
            <a:ext cx="5105400" cy="4071114"/>
          </a:xfrm>
          <a:prstGeom prst="rect">
            <a:avLst/>
          </a:prstGeom>
          <a:noFill/>
        </p:spPr>
      </p:pic>
      <p:pic>
        <p:nvPicPr>
          <p:cNvPr id="1027" name="Picture 3" descr="C:\Users\sburns\Desktop\LocalWEBFilesTransfer\EE4611Spring2013NoWEB\EE3611Related\Supplemented materials_4th Ed\Images\Chapter14\Chapter14\nea21075_1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657600"/>
            <a:ext cx="2479357" cy="3274793"/>
          </a:xfrm>
          <a:prstGeom prst="rect">
            <a:avLst/>
          </a:prstGeom>
          <a:noFill/>
        </p:spPr>
      </p:pic>
      <p:pic>
        <p:nvPicPr>
          <p:cNvPr id="1028" name="Picture 4" descr="C:\Users\sburns\Desktop\LocalWEBFilesTransfer\EE4611Spring2013NoWEB\EE3611Related\Supplemented materials_4th Ed\Images\Chapter14\Chapter14\nea21075_1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0"/>
            <a:ext cx="3154363" cy="346790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33528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91200" y="3048000"/>
            <a:ext cx="1066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2200" y="6096000"/>
            <a:ext cx="119618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49325" y="184150"/>
            <a:ext cx="7499350" cy="909638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CC3300"/>
                </a:solidFill>
              </a:rPr>
              <a:t>Multi-Junction Solar Cell Efficiency at 46%</a:t>
            </a:r>
          </a:p>
        </p:txBody>
      </p:sp>
      <p:sp>
        <p:nvSpPr>
          <p:cNvPr id="17411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C9D410-2621-49B2-B395-17F0C4EC8782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14388"/>
            <a:ext cx="8969375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9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7"/>
          <p:cNvSpPr txBox="1">
            <a:spLocks noGrp="1"/>
          </p:cNvSpPr>
          <p:nvPr/>
        </p:nvSpPr>
        <p:spPr bwMode="auto">
          <a:xfrm>
            <a:off x="6565900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A2A820-1C8D-442B-9C62-37B18AB35085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5600" y="0"/>
            <a:ext cx="863600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Solar Cell with 44.4% Efficiency by Sharp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68580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4394200" y="5680075"/>
            <a:ext cx="3683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9900FF"/>
                </a:solidFill>
              </a:rPr>
              <a:t>III-V compound Semiconductors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9900FF"/>
                </a:solidFill>
              </a:rPr>
              <a:t> Solar concentrator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9900FF"/>
                </a:solidFill>
              </a:rPr>
              <a:t> Triple junction tandem solar cell</a:t>
            </a:r>
          </a:p>
        </p:txBody>
      </p:sp>
    </p:spTree>
    <p:extLst>
      <p:ext uri="{BB962C8B-B14F-4D97-AF65-F5344CB8AC3E}">
        <p14:creationId xmlns:p14="http://schemas.microsoft.com/office/powerpoint/2010/main" val="9317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113BA9D-A2D1-4543-AB92-078DD7B687E4}" type="slidenum">
              <a:rPr lang="en-US" altLang="en-US" smtClean="0"/>
              <a:pPr eaLnBrk="1" hangingPunct="1"/>
              <a:t>22</a:t>
            </a:fld>
            <a:endParaRPr lang="en-US" altLang="en-US" smtClean="0"/>
          </a:p>
        </p:txBody>
      </p:sp>
      <p:sp>
        <p:nvSpPr>
          <p:cNvPr id="12291" name="Slide Number Placeholder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001C3EB-BEBE-4BEE-B60B-EF919A9B4669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22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292" name="Slide Number Placeholder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34AAA8B-DE8F-4DB7-B62D-92D2D953543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22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293" name="Text Box 24"/>
          <p:cNvSpPr txBox="1">
            <a:spLocks noChangeArrowheads="1"/>
          </p:cNvSpPr>
          <p:nvPr/>
        </p:nvSpPr>
        <p:spPr bwMode="auto">
          <a:xfrm>
            <a:off x="304800" y="2286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ea typeface="宋体" charset="-122"/>
              </a:rPr>
              <a:t>Multi-bandgap Solar Cells</a:t>
            </a:r>
          </a:p>
        </p:txBody>
      </p:sp>
      <p:grpSp>
        <p:nvGrpSpPr>
          <p:cNvPr id="12294" name="Group 5"/>
          <p:cNvGrpSpPr>
            <a:grpSpLocks/>
          </p:cNvGrpSpPr>
          <p:nvPr/>
        </p:nvGrpSpPr>
        <p:grpSpPr bwMode="auto">
          <a:xfrm>
            <a:off x="533400" y="1295400"/>
            <a:ext cx="3429000" cy="4419600"/>
            <a:chOff x="3240" y="864"/>
            <a:chExt cx="2160" cy="2784"/>
          </a:xfrm>
        </p:grpSpPr>
        <p:sp>
          <p:nvSpPr>
            <p:cNvPr id="12331" name="Rectangle 6"/>
            <p:cNvSpPr>
              <a:spLocks noChangeArrowheads="1"/>
            </p:cNvSpPr>
            <p:nvPr/>
          </p:nvSpPr>
          <p:spPr bwMode="auto">
            <a:xfrm>
              <a:off x="3816" y="1152"/>
              <a:ext cx="864" cy="28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2" name="Rectangle 7"/>
            <p:cNvSpPr>
              <a:spLocks noChangeArrowheads="1"/>
            </p:cNvSpPr>
            <p:nvPr/>
          </p:nvSpPr>
          <p:spPr bwMode="auto">
            <a:xfrm>
              <a:off x="3432" y="2592"/>
              <a:ext cx="1680" cy="528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3" name="Text Box 8"/>
            <p:cNvSpPr txBox="1">
              <a:spLocks noChangeArrowheads="1"/>
            </p:cNvSpPr>
            <p:nvPr/>
          </p:nvSpPr>
          <p:spPr bwMode="auto">
            <a:xfrm>
              <a:off x="3528" y="2688"/>
              <a:ext cx="1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p</a:t>
              </a:r>
              <a:r>
                <a:rPr lang="en-US" altLang="en-US" sz="1400" b="1" baseline="30000"/>
                <a:t>+</a:t>
              </a:r>
              <a:r>
                <a:rPr lang="en-US" altLang="en-US" sz="1400" b="1"/>
                <a:t> GaAs (311)B substrate</a:t>
              </a:r>
              <a:endParaRPr lang="en-US" altLang="en-US" sz="1400" b="1" baseline="30000"/>
            </a:p>
          </p:txBody>
        </p:sp>
        <p:sp>
          <p:nvSpPr>
            <p:cNvPr id="12334" name="Rectangle 9"/>
            <p:cNvSpPr>
              <a:spLocks noChangeArrowheads="1"/>
            </p:cNvSpPr>
            <p:nvPr/>
          </p:nvSpPr>
          <p:spPr bwMode="auto">
            <a:xfrm>
              <a:off x="3432" y="2400"/>
              <a:ext cx="1680" cy="192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5" name="Text Box 10"/>
            <p:cNvSpPr txBox="1">
              <a:spLocks noChangeArrowheads="1"/>
            </p:cNvSpPr>
            <p:nvPr/>
          </p:nvSpPr>
          <p:spPr bwMode="auto">
            <a:xfrm>
              <a:off x="3816" y="2400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100 nm p GaAs</a:t>
              </a:r>
              <a:endParaRPr lang="en-US" altLang="en-US" sz="1400" b="1" baseline="30000"/>
            </a:p>
          </p:txBody>
        </p:sp>
        <p:sp>
          <p:nvSpPr>
            <p:cNvPr id="12336" name="Rectangle 11"/>
            <p:cNvSpPr>
              <a:spLocks noChangeArrowheads="1"/>
            </p:cNvSpPr>
            <p:nvPr/>
          </p:nvSpPr>
          <p:spPr bwMode="auto">
            <a:xfrm>
              <a:off x="3432" y="1584"/>
              <a:ext cx="1680" cy="192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7" name="Text Box 12"/>
            <p:cNvSpPr txBox="1">
              <a:spLocks noChangeArrowheads="1"/>
            </p:cNvSpPr>
            <p:nvPr/>
          </p:nvSpPr>
          <p:spPr bwMode="auto">
            <a:xfrm>
              <a:off x="3816" y="1584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100 nm n GaAs</a:t>
              </a:r>
              <a:endParaRPr lang="en-US" altLang="en-US" sz="1400" b="1" baseline="30000"/>
            </a:p>
          </p:txBody>
        </p:sp>
        <p:sp>
          <p:nvSpPr>
            <p:cNvPr id="12338" name="Rectangle 13"/>
            <p:cNvSpPr>
              <a:spLocks noChangeArrowheads="1"/>
            </p:cNvSpPr>
            <p:nvPr/>
          </p:nvSpPr>
          <p:spPr bwMode="auto">
            <a:xfrm>
              <a:off x="3528" y="1776"/>
              <a:ext cx="1488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39" name="Rectangle 14"/>
            <p:cNvSpPr>
              <a:spLocks noChangeArrowheads="1"/>
            </p:cNvSpPr>
            <p:nvPr/>
          </p:nvSpPr>
          <p:spPr bwMode="auto">
            <a:xfrm>
              <a:off x="3432" y="1440"/>
              <a:ext cx="1680" cy="14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40" name="Text Box 15"/>
            <p:cNvSpPr txBox="1">
              <a:spLocks noChangeArrowheads="1"/>
            </p:cNvSpPr>
            <p:nvPr/>
          </p:nvSpPr>
          <p:spPr bwMode="auto">
            <a:xfrm>
              <a:off x="3840" y="1440"/>
              <a:ext cx="9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30 nm n GaInP</a:t>
              </a:r>
              <a:endParaRPr lang="en-US" altLang="en-US" sz="1400" b="1" baseline="30000"/>
            </a:p>
          </p:txBody>
        </p:sp>
        <p:sp>
          <p:nvSpPr>
            <p:cNvPr id="12341" name="Text Box 16"/>
            <p:cNvSpPr txBox="1">
              <a:spLocks noChangeArrowheads="1"/>
            </p:cNvSpPr>
            <p:nvPr/>
          </p:nvSpPr>
          <p:spPr bwMode="auto">
            <a:xfrm>
              <a:off x="3768" y="1200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200 nm n</a:t>
              </a:r>
              <a:r>
                <a:rPr lang="en-US" altLang="en-US" sz="1400" b="1" baseline="30000"/>
                <a:t>+</a:t>
              </a:r>
              <a:r>
                <a:rPr lang="en-US" altLang="en-US" sz="1400" b="1"/>
                <a:t> GaAs</a:t>
              </a:r>
              <a:endParaRPr lang="en-US" altLang="en-US" sz="1400" b="1" baseline="30000"/>
            </a:p>
          </p:txBody>
        </p:sp>
        <p:grpSp>
          <p:nvGrpSpPr>
            <p:cNvPr id="12342" name="Group 17"/>
            <p:cNvGrpSpPr>
              <a:grpSpLocks/>
            </p:cNvGrpSpPr>
            <p:nvPr/>
          </p:nvGrpSpPr>
          <p:grpSpPr bwMode="auto">
            <a:xfrm>
              <a:off x="3240" y="1872"/>
              <a:ext cx="2064" cy="48"/>
              <a:chOff x="1680" y="2976"/>
              <a:chExt cx="1680" cy="48"/>
            </a:xfrm>
          </p:grpSpPr>
          <p:sp>
            <p:nvSpPr>
              <p:cNvPr id="12379" name="AutoShape 18"/>
              <p:cNvSpPr>
                <a:spLocks noChangeArrowheads="1"/>
              </p:cNvSpPr>
              <p:nvPr/>
            </p:nvSpPr>
            <p:spPr bwMode="auto">
              <a:xfrm flipV="1">
                <a:off x="168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0" name="AutoShape 19"/>
              <p:cNvSpPr>
                <a:spLocks noChangeArrowheads="1"/>
              </p:cNvSpPr>
              <p:nvPr/>
            </p:nvSpPr>
            <p:spPr bwMode="auto">
              <a:xfrm flipV="1">
                <a:off x="187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1" name="AutoShape 20"/>
              <p:cNvSpPr>
                <a:spLocks noChangeArrowheads="1"/>
              </p:cNvSpPr>
              <p:nvPr/>
            </p:nvSpPr>
            <p:spPr bwMode="auto">
              <a:xfrm flipV="1">
                <a:off x="206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2" name="AutoShape 21"/>
              <p:cNvSpPr>
                <a:spLocks noChangeArrowheads="1"/>
              </p:cNvSpPr>
              <p:nvPr/>
            </p:nvSpPr>
            <p:spPr bwMode="auto">
              <a:xfrm flipV="1">
                <a:off x="225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3" name="AutoShape 22"/>
              <p:cNvSpPr>
                <a:spLocks noChangeArrowheads="1"/>
              </p:cNvSpPr>
              <p:nvPr/>
            </p:nvSpPr>
            <p:spPr bwMode="auto">
              <a:xfrm flipV="1">
                <a:off x="2448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4" name="AutoShape 23"/>
              <p:cNvSpPr>
                <a:spLocks noChangeArrowheads="1"/>
              </p:cNvSpPr>
              <p:nvPr/>
            </p:nvSpPr>
            <p:spPr bwMode="auto">
              <a:xfrm flipV="1">
                <a:off x="264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5" name="AutoShape 24"/>
              <p:cNvSpPr>
                <a:spLocks noChangeArrowheads="1"/>
              </p:cNvSpPr>
              <p:nvPr/>
            </p:nvSpPr>
            <p:spPr bwMode="auto">
              <a:xfrm flipV="1">
                <a:off x="283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6" name="AutoShape 25"/>
              <p:cNvSpPr>
                <a:spLocks noChangeArrowheads="1"/>
              </p:cNvSpPr>
              <p:nvPr/>
            </p:nvSpPr>
            <p:spPr bwMode="auto">
              <a:xfrm flipV="1">
                <a:off x="302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7" name="AutoShape 26"/>
              <p:cNvSpPr>
                <a:spLocks noChangeArrowheads="1"/>
              </p:cNvSpPr>
              <p:nvPr/>
            </p:nvSpPr>
            <p:spPr bwMode="auto">
              <a:xfrm flipV="1">
                <a:off x="321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8" name="Line 27"/>
              <p:cNvSpPr>
                <a:spLocks noChangeShapeType="1"/>
              </p:cNvSpPr>
              <p:nvPr/>
            </p:nvSpPr>
            <p:spPr bwMode="auto">
              <a:xfrm>
                <a:off x="1680" y="3024"/>
                <a:ext cx="168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43" name="Rectangle 28" descr="Small grid"/>
            <p:cNvSpPr>
              <a:spLocks noChangeArrowheads="1"/>
            </p:cNvSpPr>
            <p:nvPr/>
          </p:nvSpPr>
          <p:spPr bwMode="auto">
            <a:xfrm>
              <a:off x="3816" y="1056"/>
              <a:ext cx="864" cy="96"/>
            </a:xfrm>
            <a:prstGeom prst="rect">
              <a:avLst/>
            </a:prstGeom>
            <a:pattFill prst="smGri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44" name="Rectangle 29" descr="Small grid"/>
            <p:cNvSpPr>
              <a:spLocks noChangeArrowheads="1"/>
            </p:cNvSpPr>
            <p:nvPr/>
          </p:nvSpPr>
          <p:spPr bwMode="auto">
            <a:xfrm>
              <a:off x="3432" y="3120"/>
              <a:ext cx="1680" cy="96"/>
            </a:xfrm>
            <a:prstGeom prst="rect">
              <a:avLst/>
            </a:prstGeom>
            <a:pattFill prst="smGri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45" name="Text Box 30"/>
            <p:cNvSpPr txBox="1">
              <a:spLocks noChangeArrowheads="1"/>
            </p:cNvSpPr>
            <p:nvPr/>
          </p:nvSpPr>
          <p:spPr bwMode="auto">
            <a:xfrm>
              <a:off x="3936" y="864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Au grid bar</a:t>
              </a:r>
              <a:endParaRPr lang="en-US" altLang="en-US" sz="1400" b="1" baseline="30000"/>
            </a:p>
          </p:txBody>
        </p:sp>
        <p:sp>
          <p:nvSpPr>
            <p:cNvPr id="12346" name="Text Box 31"/>
            <p:cNvSpPr txBox="1">
              <a:spLocks noChangeArrowheads="1"/>
            </p:cNvSpPr>
            <p:nvPr/>
          </p:nvSpPr>
          <p:spPr bwMode="auto">
            <a:xfrm>
              <a:off x="3936" y="3216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Au contact</a:t>
              </a:r>
              <a:endParaRPr lang="en-US" altLang="en-US" sz="1400" b="1" baseline="30000"/>
            </a:p>
          </p:txBody>
        </p:sp>
        <p:grpSp>
          <p:nvGrpSpPr>
            <p:cNvPr id="12347" name="Group 32"/>
            <p:cNvGrpSpPr>
              <a:grpSpLocks/>
            </p:cNvGrpSpPr>
            <p:nvPr/>
          </p:nvGrpSpPr>
          <p:grpSpPr bwMode="auto">
            <a:xfrm>
              <a:off x="3240" y="2064"/>
              <a:ext cx="2064" cy="48"/>
              <a:chOff x="1680" y="2976"/>
              <a:chExt cx="1680" cy="48"/>
            </a:xfrm>
          </p:grpSpPr>
          <p:sp>
            <p:nvSpPr>
              <p:cNvPr id="12369" name="AutoShape 33"/>
              <p:cNvSpPr>
                <a:spLocks noChangeArrowheads="1"/>
              </p:cNvSpPr>
              <p:nvPr/>
            </p:nvSpPr>
            <p:spPr bwMode="auto">
              <a:xfrm flipV="1">
                <a:off x="168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0" name="AutoShape 34"/>
              <p:cNvSpPr>
                <a:spLocks noChangeArrowheads="1"/>
              </p:cNvSpPr>
              <p:nvPr/>
            </p:nvSpPr>
            <p:spPr bwMode="auto">
              <a:xfrm flipV="1">
                <a:off x="187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1" name="AutoShape 35"/>
              <p:cNvSpPr>
                <a:spLocks noChangeArrowheads="1"/>
              </p:cNvSpPr>
              <p:nvPr/>
            </p:nvSpPr>
            <p:spPr bwMode="auto">
              <a:xfrm flipV="1">
                <a:off x="206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2" name="AutoShape 36"/>
              <p:cNvSpPr>
                <a:spLocks noChangeArrowheads="1"/>
              </p:cNvSpPr>
              <p:nvPr/>
            </p:nvSpPr>
            <p:spPr bwMode="auto">
              <a:xfrm flipV="1">
                <a:off x="225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3" name="AutoShape 37"/>
              <p:cNvSpPr>
                <a:spLocks noChangeArrowheads="1"/>
              </p:cNvSpPr>
              <p:nvPr/>
            </p:nvSpPr>
            <p:spPr bwMode="auto">
              <a:xfrm flipV="1">
                <a:off x="2448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4" name="AutoShape 38"/>
              <p:cNvSpPr>
                <a:spLocks noChangeArrowheads="1"/>
              </p:cNvSpPr>
              <p:nvPr/>
            </p:nvSpPr>
            <p:spPr bwMode="auto">
              <a:xfrm flipV="1">
                <a:off x="264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5" name="AutoShape 39"/>
              <p:cNvSpPr>
                <a:spLocks noChangeArrowheads="1"/>
              </p:cNvSpPr>
              <p:nvPr/>
            </p:nvSpPr>
            <p:spPr bwMode="auto">
              <a:xfrm flipV="1">
                <a:off x="283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6" name="AutoShape 40"/>
              <p:cNvSpPr>
                <a:spLocks noChangeArrowheads="1"/>
              </p:cNvSpPr>
              <p:nvPr/>
            </p:nvSpPr>
            <p:spPr bwMode="auto">
              <a:xfrm flipV="1">
                <a:off x="302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7" name="AutoShape 41"/>
              <p:cNvSpPr>
                <a:spLocks noChangeArrowheads="1"/>
              </p:cNvSpPr>
              <p:nvPr/>
            </p:nvSpPr>
            <p:spPr bwMode="auto">
              <a:xfrm flipV="1">
                <a:off x="321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8" name="Line 42"/>
              <p:cNvSpPr>
                <a:spLocks noChangeShapeType="1"/>
              </p:cNvSpPr>
              <p:nvPr/>
            </p:nvSpPr>
            <p:spPr bwMode="auto">
              <a:xfrm>
                <a:off x="1680" y="3024"/>
                <a:ext cx="168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48" name="Group 43"/>
            <p:cNvGrpSpPr>
              <a:grpSpLocks/>
            </p:cNvGrpSpPr>
            <p:nvPr/>
          </p:nvGrpSpPr>
          <p:grpSpPr bwMode="auto">
            <a:xfrm>
              <a:off x="3240" y="2256"/>
              <a:ext cx="2064" cy="48"/>
              <a:chOff x="1680" y="2976"/>
              <a:chExt cx="1680" cy="48"/>
            </a:xfrm>
          </p:grpSpPr>
          <p:sp>
            <p:nvSpPr>
              <p:cNvPr id="12359" name="AutoShape 44"/>
              <p:cNvSpPr>
                <a:spLocks noChangeArrowheads="1"/>
              </p:cNvSpPr>
              <p:nvPr/>
            </p:nvSpPr>
            <p:spPr bwMode="auto">
              <a:xfrm flipV="1">
                <a:off x="168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0" name="AutoShape 45"/>
              <p:cNvSpPr>
                <a:spLocks noChangeArrowheads="1"/>
              </p:cNvSpPr>
              <p:nvPr/>
            </p:nvSpPr>
            <p:spPr bwMode="auto">
              <a:xfrm flipV="1">
                <a:off x="187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1" name="AutoShape 46"/>
              <p:cNvSpPr>
                <a:spLocks noChangeArrowheads="1"/>
              </p:cNvSpPr>
              <p:nvPr/>
            </p:nvSpPr>
            <p:spPr bwMode="auto">
              <a:xfrm flipV="1">
                <a:off x="206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2" name="AutoShape 47"/>
              <p:cNvSpPr>
                <a:spLocks noChangeArrowheads="1"/>
              </p:cNvSpPr>
              <p:nvPr/>
            </p:nvSpPr>
            <p:spPr bwMode="auto">
              <a:xfrm flipV="1">
                <a:off x="225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3" name="AutoShape 48"/>
              <p:cNvSpPr>
                <a:spLocks noChangeArrowheads="1"/>
              </p:cNvSpPr>
              <p:nvPr/>
            </p:nvSpPr>
            <p:spPr bwMode="auto">
              <a:xfrm flipV="1">
                <a:off x="2448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4" name="AutoShape 49"/>
              <p:cNvSpPr>
                <a:spLocks noChangeArrowheads="1"/>
              </p:cNvSpPr>
              <p:nvPr/>
            </p:nvSpPr>
            <p:spPr bwMode="auto">
              <a:xfrm flipV="1">
                <a:off x="2640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5" name="AutoShape 50"/>
              <p:cNvSpPr>
                <a:spLocks noChangeArrowheads="1"/>
              </p:cNvSpPr>
              <p:nvPr/>
            </p:nvSpPr>
            <p:spPr bwMode="auto">
              <a:xfrm flipV="1">
                <a:off x="2832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6" name="AutoShape 51"/>
              <p:cNvSpPr>
                <a:spLocks noChangeArrowheads="1"/>
              </p:cNvSpPr>
              <p:nvPr/>
            </p:nvSpPr>
            <p:spPr bwMode="auto">
              <a:xfrm flipV="1">
                <a:off x="3024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7" name="AutoShape 52"/>
              <p:cNvSpPr>
                <a:spLocks noChangeArrowheads="1"/>
              </p:cNvSpPr>
              <p:nvPr/>
            </p:nvSpPr>
            <p:spPr bwMode="auto">
              <a:xfrm flipV="1">
                <a:off x="3216" y="2976"/>
                <a:ext cx="144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8" name="Line 53"/>
              <p:cNvSpPr>
                <a:spLocks noChangeShapeType="1"/>
              </p:cNvSpPr>
              <p:nvPr/>
            </p:nvSpPr>
            <p:spPr bwMode="auto">
              <a:xfrm>
                <a:off x="1680" y="3024"/>
                <a:ext cx="168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49" name="Text Box 54"/>
            <p:cNvSpPr txBox="1">
              <a:spLocks noChangeArrowheads="1"/>
            </p:cNvSpPr>
            <p:nvPr/>
          </p:nvSpPr>
          <p:spPr bwMode="auto">
            <a:xfrm>
              <a:off x="3912" y="2262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UD GaAsP</a:t>
              </a:r>
              <a:endParaRPr lang="en-US" altLang="en-US" sz="1400" b="1" baseline="30000"/>
            </a:p>
          </p:txBody>
        </p:sp>
        <p:sp>
          <p:nvSpPr>
            <p:cNvPr id="12350" name="Text Box 55"/>
            <p:cNvSpPr txBox="1">
              <a:spLocks noChangeArrowheads="1"/>
            </p:cNvSpPr>
            <p:nvPr/>
          </p:nvSpPr>
          <p:spPr bwMode="auto">
            <a:xfrm>
              <a:off x="3912" y="2112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UD GaAsP</a:t>
              </a:r>
              <a:endParaRPr lang="en-US" altLang="en-US" sz="1400" b="1" baseline="30000"/>
            </a:p>
          </p:txBody>
        </p:sp>
        <p:sp>
          <p:nvSpPr>
            <p:cNvPr id="12351" name="Text Box 56"/>
            <p:cNvSpPr txBox="1">
              <a:spLocks noChangeArrowheads="1"/>
            </p:cNvSpPr>
            <p:nvPr/>
          </p:nvSpPr>
          <p:spPr bwMode="auto">
            <a:xfrm>
              <a:off x="3912" y="1920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UD GaAsP</a:t>
              </a:r>
              <a:endParaRPr lang="en-US" altLang="en-US" sz="1400" b="1" baseline="30000"/>
            </a:p>
          </p:txBody>
        </p:sp>
        <p:sp>
          <p:nvSpPr>
            <p:cNvPr id="12352" name="Text Box 57"/>
            <p:cNvSpPr txBox="1">
              <a:spLocks noChangeArrowheads="1"/>
            </p:cNvSpPr>
            <p:nvPr/>
          </p:nvSpPr>
          <p:spPr bwMode="auto">
            <a:xfrm>
              <a:off x="3912" y="1728"/>
              <a:ext cx="9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UD GaAsP</a:t>
              </a:r>
              <a:endParaRPr lang="en-US" altLang="en-US" sz="1400" b="1" baseline="30000"/>
            </a:p>
          </p:txBody>
        </p:sp>
        <p:sp>
          <p:nvSpPr>
            <p:cNvPr id="12353" name="Line 58"/>
            <p:cNvSpPr>
              <a:spLocks noChangeShapeType="1"/>
            </p:cNvSpPr>
            <p:nvPr/>
          </p:nvSpPr>
          <p:spPr bwMode="auto">
            <a:xfrm>
              <a:off x="3240" y="3408"/>
              <a:ext cx="20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Text Box 59"/>
            <p:cNvSpPr txBox="1">
              <a:spLocks noChangeArrowheads="1"/>
            </p:cNvSpPr>
            <p:nvPr/>
          </p:nvSpPr>
          <p:spPr bwMode="auto">
            <a:xfrm>
              <a:off x="3768" y="3456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Lattice parameter</a:t>
              </a:r>
              <a:endParaRPr lang="en-US" altLang="en-US" sz="1400" b="1" baseline="30000"/>
            </a:p>
          </p:txBody>
        </p:sp>
        <p:sp>
          <p:nvSpPr>
            <p:cNvPr id="12355" name="Text Box 60"/>
            <p:cNvSpPr txBox="1">
              <a:spLocks noChangeArrowheads="1"/>
            </p:cNvSpPr>
            <p:nvPr/>
          </p:nvSpPr>
          <p:spPr bwMode="auto">
            <a:xfrm>
              <a:off x="3240" y="1844"/>
              <a:ext cx="91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0.5 µm intrinsic region</a:t>
              </a:r>
              <a:endParaRPr lang="en-US" altLang="en-US" sz="1400" b="1" baseline="30000"/>
            </a:p>
          </p:txBody>
        </p:sp>
        <p:sp>
          <p:nvSpPr>
            <p:cNvPr id="12356" name="Text Box 61"/>
            <p:cNvSpPr txBox="1">
              <a:spLocks noChangeArrowheads="1"/>
            </p:cNvSpPr>
            <p:nvPr/>
          </p:nvSpPr>
          <p:spPr bwMode="auto">
            <a:xfrm>
              <a:off x="4584" y="1968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InGaAs QDs</a:t>
              </a:r>
              <a:endParaRPr lang="en-US" altLang="en-US" sz="1400" b="1" baseline="30000"/>
            </a:p>
          </p:txBody>
        </p:sp>
        <p:sp>
          <p:nvSpPr>
            <p:cNvPr id="12357" name="Text Box 62"/>
            <p:cNvSpPr txBox="1">
              <a:spLocks noChangeArrowheads="1"/>
            </p:cNvSpPr>
            <p:nvPr/>
          </p:nvSpPr>
          <p:spPr bwMode="auto">
            <a:xfrm>
              <a:off x="4584" y="2160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InGaAs QDs</a:t>
              </a:r>
              <a:endParaRPr lang="en-US" altLang="en-US" sz="1400" b="1" baseline="30000"/>
            </a:p>
          </p:txBody>
        </p:sp>
        <p:sp>
          <p:nvSpPr>
            <p:cNvPr id="12358" name="Text Box 63"/>
            <p:cNvSpPr txBox="1">
              <a:spLocks noChangeArrowheads="1"/>
            </p:cNvSpPr>
            <p:nvPr/>
          </p:nvSpPr>
          <p:spPr bwMode="auto">
            <a:xfrm>
              <a:off x="4584" y="1776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/>
                <a:t>InGaAs QDs</a:t>
              </a:r>
              <a:endParaRPr lang="en-US" altLang="en-US" sz="1400" b="1" baseline="30000"/>
            </a:p>
          </p:txBody>
        </p:sp>
      </p:grpSp>
      <p:sp>
        <p:nvSpPr>
          <p:cNvPr id="12295" name="Text Box 64"/>
          <p:cNvSpPr txBox="1">
            <a:spLocks noChangeArrowheads="1"/>
          </p:cNvSpPr>
          <p:nvPr/>
        </p:nvSpPr>
        <p:spPr bwMode="auto">
          <a:xfrm>
            <a:off x="1143000" y="59436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QD Solar Cell design</a:t>
            </a:r>
          </a:p>
        </p:txBody>
      </p:sp>
      <p:grpSp>
        <p:nvGrpSpPr>
          <p:cNvPr id="12296" name="Group 66"/>
          <p:cNvGrpSpPr>
            <a:grpSpLocks/>
          </p:cNvGrpSpPr>
          <p:nvPr/>
        </p:nvGrpSpPr>
        <p:grpSpPr bwMode="auto">
          <a:xfrm>
            <a:off x="4953000" y="1676400"/>
            <a:ext cx="2651125" cy="2132013"/>
            <a:chOff x="691" y="2113"/>
            <a:chExt cx="1670" cy="1343"/>
          </a:xfrm>
        </p:grpSpPr>
        <p:sp>
          <p:nvSpPr>
            <p:cNvPr id="12299" name="Rectangle 67"/>
            <p:cNvSpPr>
              <a:spLocks noChangeAspect="1" noChangeArrowheads="1"/>
            </p:cNvSpPr>
            <p:nvPr/>
          </p:nvSpPr>
          <p:spPr bwMode="auto">
            <a:xfrm>
              <a:off x="697" y="3231"/>
              <a:ext cx="1325" cy="225"/>
            </a:xfrm>
            <a:prstGeom prst="rect">
              <a:avLst/>
            </a:prstGeom>
            <a:solidFill>
              <a:srgbClr val="6666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0" name="Oval 68"/>
            <p:cNvSpPr>
              <a:spLocks noChangeAspect="1" noChangeArrowheads="1"/>
            </p:cNvSpPr>
            <p:nvPr/>
          </p:nvSpPr>
          <p:spPr bwMode="auto">
            <a:xfrm>
              <a:off x="1018" y="3231"/>
              <a:ext cx="84" cy="8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1" name="Oval 69"/>
            <p:cNvSpPr>
              <a:spLocks noChangeAspect="1" noChangeArrowheads="1"/>
            </p:cNvSpPr>
            <p:nvPr/>
          </p:nvSpPr>
          <p:spPr bwMode="auto">
            <a:xfrm>
              <a:off x="1631" y="3231"/>
              <a:ext cx="83" cy="8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2" name="Rectangle 70"/>
            <p:cNvSpPr>
              <a:spLocks noChangeAspect="1" noChangeArrowheads="1"/>
            </p:cNvSpPr>
            <p:nvPr/>
          </p:nvSpPr>
          <p:spPr bwMode="auto">
            <a:xfrm>
              <a:off x="692" y="2596"/>
              <a:ext cx="1309" cy="144"/>
            </a:xfrm>
            <a:prstGeom prst="rect">
              <a:avLst/>
            </a:prstGeom>
            <a:solidFill>
              <a:srgbClr val="6666FF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3" name="Oval 71"/>
            <p:cNvSpPr>
              <a:spLocks noChangeAspect="1" noChangeArrowheads="1"/>
            </p:cNvSpPr>
            <p:nvPr/>
          </p:nvSpPr>
          <p:spPr bwMode="auto">
            <a:xfrm>
              <a:off x="994" y="2649"/>
              <a:ext cx="82" cy="8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4" name="Oval 72"/>
            <p:cNvSpPr>
              <a:spLocks noChangeAspect="1" noChangeArrowheads="1"/>
            </p:cNvSpPr>
            <p:nvPr/>
          </p:nvSpPr>
          <p:spPr bwMode="auto">
            <a:xfrm>
              <a:off x="1258" y="2655"/>
              <a:ext cx="83" cy="8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5" name="Rectangle 73"/>
            <p:cNvSpPr>
              <a:spLocks noChangeAspect="1" noChangeArrowheads="1"/>
            </p:cNvSpPr>
            <p:nvPr/>
          </p:nvSpPr>
          <p:spPr bwMode="auto">
            <a:xfrm>
              <a:off x="691" y="2113"/>
              <a:ext cx="1302" cy="188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6" name="Oval 74"/>
            <p:cNvSpPr>
              <a:spLocks noChangeAspect="1" noChangeArrowheads="1"/>
            </p:cNvSpPr>
            <p:nvPr/>
          </p:nvSpPr>
          <p:spPr bwMode="auto">
            <a:xfrm>
              <a:off x="1246" y="2206"/>
              <a:ext cx="82" cy="8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7" name="Oval 75"/>
            <p:cNvSpPr>
              <a:spLocks noChangeAspect="1" noChangeArrowheads="1"/>
            </p:cNvSpPr>
            <p:nvPr/>
          </p:nvSpPr>
          <p:spPr bwMode="auto">
            <a:xfrm>
              <a:off x="1620" y="2200"/>
              <a:ext cx="81" cy="8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308" name="Group 76"/>
            <p:cNvGrpSpPr>
              <a:grpSpLocks noChangeAspect="1"/>
            </p:cNvGrpSpPr>
            <p:nvPr/>
          </p:nvGrpSpPr>
          <p:grpSpPr bwMode="auto">
            <a:xfrm>
              <a:off x="1014" y="2740"/>
              <a:ext cx="43" cy="476"/>
              <a:chOff x="7164" y="8373"/>
              <a:chExt cx="97" cy="1077"/>
            </a:xfrm>
          </p:grpSpPr>
          <p:sp>
            <p:nvSpPr>
              <p:cNvPr id="12329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7164" y="8373"/>
                <a:ext cx="1" cy="1053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0" name="Line 78"/>
              <p:cNvSpPr>
                <a:spLocks noChangeAspect="1" noChangeShapeType="1"/>
              </p:cNvSpPr>
              <p:nvPr/>
            </p:nvSpPr>
            <p:spPr bwMode="auto">
              <a:xfrm flipV="1">
                <a:off x="7260" y="8397"/>
                <a:ext cx="1" cy="1053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09" name="Group 79"/>
            <p:cNvGrpSpPr>
              <a:grpSpLocks noChangeAspect="1"/>
            </p:cNvGrpSpPr>
            <p:nvPr/>
          </p:nvGrpSpPr>
          <p:grpSpPr bwMode="auto">
            <a:xfrm>
              <a:off x="1270" y="2297"/>
              <a:ext cx="54" cy="296"/>
              <a:chOff x="7822" y="7392"/>
              <a:chExt cx="121" cy="670"/>
            </a:xfrm>
          </p:grpSpPr>
          <p:sp>
            <p:nvSpPr>
              <p:cNvPr id="12327" name="Line 80"/>
              <p:cNvSpPr>
                <a:spLocks noChangeAspect="1" noChangeShapeType="1"/>
              </p:cNvSpPr>
              <p:nvPr/>
            </p:nvSpPr>
            <p:spPr bwMode="auto">
              <a:xfrm flipV="1">
                <a:off x="7822" y="7392"/>
                <a:ext cx="1" cy="65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8" name="Line 81"/>
              <p:cNvSpPr>
                <a:spLocks noChangeAspect="1" noChangeShapeType="1"/>
              </p:cNvSpPr>
              <p:nvPr/>
            </p:nvSpPr>
            <p:spPr bwMode="auto">
              <a:xfrm flipV="1">
                <a:off x="7942" y="7404"/>
                <a:ext cx="1" cy="658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10" name="Group 82"/>
            <p:cNvGrpSpPr>
              <a:grpSpLocks noChangeAspect="1"/>
            </p:cNvGrpSpPr>
            <p:nvPr/>
          </p:nvGrpSpPr>
          <p:grpSpPr bwMode="auto">
            <a:xfrm>
              <a:off x="1643" y="2281"/>
              <a:ext cx="49" cy="930"/>
              <a:chOff x="8575" y="7345"/>
              <a:chExt cx="108" cy="2105"/>
            </a:xfrm>
          </p:grpSpPr>
          <p:sp>
            <p:nvSpPr>
              <p:cNvPr id="12325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8575" y="7345"/>
                <a:ext cx="1" cy="2057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6" name="Line 84"/>
              <p:cNvSpPr>
                <a:spLocks noChangeAspect="1" noChangeShapeType="1"/>
              </p:cNvSpPr>
              <p:nvPr/>
            </p:nvSpPr>
            <p:spPr bwMode="auto">
              <a:xfrm>
                <a:off x="8682" y="7404"/>
                <a:ext cx="1" cy="204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11" name="Text Box 85"/>
            <p:cNvSpPr txBox="1">
              <a:spLocks noChangeAspect="1" noChangeArrowheads="1"/>
            </p:cNvSpPr>
            <p:nvPr/>
          </p:nvSpPr>
          <p:spPr bwMode="auto">
            <a:xfrm>
              <a:off x="725" y="2134"/>
              <a:ext cx="3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ko-KR" sz="1400">
                  <a:ea typeface="Batang" pitchFamily="18" charset="-127"/>
                </a:rPr>
                <a:t>CB</a:t>
              </a:r>
              <a:endParaRPr lang="en-US" altLang="en-US" sz="1400"/>
            </a:p>
          </p:txBody>
        </p:sp>
        <p:sp>
          <p:nvSpPr>
            <p:cNvPr id="12312" name="Text Box 86"/>
            <p:cNvSpPr txBox="1">
              <a:spLocks noChangeAspect="1" noChangeArrowheads="1"/>
            </p:cNvSpPr>
            <p:nvPr/>
          </p:nvSpPr>
          <p:spPr bwMode="auto">
            <a:xfrm>
              <a:off x="714" y="3269"/>
              <a:ext cx="31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ko-KR" sz="1400">
                  <a:ea typeface="Batang" pitchFamily="18" charset="-127"/>
                </a:rPr>
                <a:t>VB</a:t>
              </a:r>
              <a:endParaRPr lang="en-US" altLang="en-US" sz="1400"/>
            </a:p>
          </p:txBody>
        </p:sp>
        <p:sp>
          <p:nvSpPr>
            <p:cNvPr id="12313" name="Text Box 87"/>
            <p:cNvSpPr txBox="1">
              <a:spLocks noChangeAspect="1" noChangeArrowheads="1"/>
            </p:cNvSpPr>
            <p:nvPr/>
          </p:nvSpPr>
          <p:spPr bwMode="auto">
            <a:xfrm>
              <a:off x="725" y="2580"/>
              <a:ext cx="23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ko-KR" sz="1400">
                  <a:ea typeface="Batang" pitchFamily="18" charset="-127"/>
                </a:rPr>
                <a:t>IB</a:t>
              </a:r>
              <a:endParaRPr lang="en-US" altLang="en-US" sz="1400"/>
            </a:p>
          </p:txBody>
        </p:sp>
        <p:sp>
          <p:nvSpPr>
            <p:cNvPr id="12314" name="Line 88"/>
            <p:cNvSpPr>
              <a:spLocks noChangeAspect="1" noChangeShapeType="1"/>
            </p:cNvSpPr>
            <p:nvPr/>
          </p:nvSpPr>
          <p:spPr bwMode="auto">
            <a:xfrm>
              <a:off x="1988" y="2293"/>
              <a:ext cx="3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89"/>
            <p:cNvSpPr>
              <a:spLocks noChangeAspect="1" noChangeShapeType="1"/>
            </p:cNvSpPr>
            <p:nvPr/>
          </p:nvSpPr>
          <p:spPr bwMode="auto">
            <a:xfrm flipV="1">
              <a:off x="2001" y="2673"/>
              <a:ext cx="217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90"/>
            <p:cNvSpPr>
              <a:spLocks noChangeAspect="1" noChangeShapeType="1"/>
            </p:cNvSpPr>
            <p:nvPr/>
          </p:nvSpPr>
          <p:spPr bwMode="auto">
            <a:xfrm flipV="1">
              <a:off x="2014" y="3227"/>
              <a:ext cx="347" cy="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91"/>
            <p:cNvSpPr>
              <a:spLocks noChangeAspect="1" noChangeShapeType="1"/>
            </p:cNvSpPr>
            <p:nvPr/>
          </p:nvSpPr>
          <p:spPr bwMode="auto">
            <a:xfrm>
              <a:off x="2155" y="2315"/>
              <a:ext cx="1" cy="3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92"/>
            <p:cNvSpPr>
              <a:spLocks noChangeAspect="1" noChangeShapeType="1"/>
            </p:cNvSpPr>
            <p:nvPr/>
          </p:nvSpPr>
          <p:spPr bwMode="auto">
            <a:xfrm>
              <a:off x="2160" y="2682"/>
              <a:ext cx="5" cy="5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93"/>
            <p:cNvSpPr>
              <a:spLocks noChangeAspect="1" noChangeShapeType="1"/>
            </p:cNvSpPr>
            <p:nvPr/>
          </p:nvSpPr>
          <p:spPr bwMode="auto">
            <a:xfrm>
              <a:off x="2237" y="2300"/>
              <a:ext cx="5" cy="9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Text Box 94"/>
            <p:cNvSpPr txBox="1">
              <a:spLocks noChangeAspect="1" noChangeArrowheads="1"/>
            </p:cNvSpPr>
            <p:nvPr/>
          </p:nvSpPr>
          <p:spPr bwMode="auto">
            <a:xfrm>
              <a:off x="1921" y="2372"/>
              <a:ext cx="276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ko-KR" sz="1400" b="1" i="1">
                  <a:solidFill>
                    <a:srgbClr val="000000"/>
                  </a:solidFill>
                  <a:ea typeface="宋体" charset="-122"/>
                </a:rPr>
                <a:t>E</a:t>
              </a:r>
              <a:r>
                <a:rPr lang="en-US" altLang="ko-KR" sz="1400" b="1" i="1" baseline="-25000">
                  <a:solidFill>
                    <a:srgbClr val="000000"/>
                  </a:solidFill>
                  <a:ea typeface="宋体" charset="-122"/>
                </a:rPr>
                <a:t>CI</a:t>
              </a:r>
              <a:endParaRPr lang="en-US" altLang="en-US" sz="1400" b="1"/>
            </a:p>
          </p:txBody>
        </p:sp>
        <p:sp>
          <p:nvSpPr>
            <p:cNvPr id="12321" name="Text Box 95"/>
            <p:cNvSpPr txBox="1">
              <a:spLocks noChangeAspect="1" noChangeArrowheads="1"/>
            </p:cNvSpPr>
            <p:nvPr/>
          </p:nvSpPr>
          <p:spPr bwMode="auto">
            <a:xfrm>
              <a:off x="1925" y="2857"/>
              <a:ext cx="2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ko-KR" sz="1400" b="1" i="1">
                  <a:solidFill>
                    <a:srgbClr val="000000"/>
                  </a:solidFill>
                  <a:ea typeface="宋体" charset="-122"/>
                </a:rPr>
                <a:t>E</a:t>
              </a:r>
              <a:r>
                <a:rPr lang="en-US" altLang="ko-KR" sz="1400" b="1" i="1" baseline="-25000">
                  <a:solidFill>
                    <a:srgbClr val="000000"/>
                  </a:solidFill>
                  <a:ea typeface="宋体" charset="-122"/>
                </a:rPr>
                <a:t>I</a:t>
              </a:r>
              <a:r>
                <a:rPr lang="en-US" altLang="ko-KR" sz="1400" b="1" baseline="-25000">
                  <a:solidFill>
                    <a:srgbClr val="000000"/>
                  </a:solidFill>
                  <a:ea typeface="宋体" charset="-122"/>
                </a:rPr>
                <a:t>V</a:t>
              </a:r>
              <a:endParaRPr lang="en-US" altLang="en-US" sz="1400" b="1"/>
            </a:p>
          </p:txBody>
        </p:sp>
        <p:sp>
          <p:nvSpPr>
            <p:cNvPr id="12322" name="Freeform 96"/>
            <p:cNvSpPr>
              <a:spLocks/>
            </p:cNvSpPr>
            <p:nvPr/>
          </p:nvSpPr>
          <p:spPr bwMode="auto">
            <a:xfrm>
              <a:off x="1210" y="2812"/>
              <a:ext cx="375" cy="82"/>
            </a:xfrm>
            <a:custGeom>
              <a:avLst/>
              <a:gdLst>
                <a:gd name="T0" fmla="*/ 0 w 499"/>
                <a:gd name="T1" fmla="*/ 1 h 148"/>
                <a:gd name="T2" fmla="*/ 10 w 499"/>
                <a:gd name="T3" fmla="*/ 1 h 148"/>
                <a:gd name="T4" fmla="*/ 19 w 499"/>
                <a:gd name="T5" fmla="*/ 1 h 148"/>
                <a:gd name="T6" fmla="*/ 29 w 499"/>
                <a:gd name="T7" fmla="*/ 1 h 1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"/>
                <a:gd name="T13" fmla="*/ 0 h 148"/>
                <a:gd name="T14" fmla="*/ 499 w 499"/>
                <a:gd name="T15" fmla="*/ 148 h 1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" h="148">
                  <a:moveTo>
                    <a:pt x="0" y="148"/>
                  </a:moveTo>
                  <a:cubicBezTo>
                    <a:pt x="56" y="75"/>
                    <a:pt x="113" y="2"/>
                    <a:pt x="168" y="1"/>
                  </a:cubicBezTo>
                  <a:cubicBezTo>
                    <a:pt x="223" y="0"/>
                    <a:pt x="275" y="136"/>
                    <a:pt x="330" y="141"/>
                  </a:cubicBezTo>
                  <a:cubicBezTo>
                    <a:pt x="385" y="146"/>
                    <a:pt x="467" y="48"/>
                    <a:pt x="499" y="29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97"/>
            <p:cNvSpPr txBox="1">
              <a:spLocks noChangeArrowheads="1"/>
            </p:cNvSpPr>
            <p:nvPr/>
          </p:nvSpPr>
          <p:spPr bwMode="auto">
            <a:xfrm>
              <a:off x="1072" y="2911"/>
              <a:ext cx="576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ko-KR" sz="1400" b="1" i="1">
                  <a:ea typeface="Batang" pitchFamily="18" charset="-127"/>
                </a:rPr>
                <a:t>h</a:t>
              </a:r>
              <a:r>
                <a:rPr lang="en-US" altLang="ko-KR" sz="1400" b="1">
                  <a:ea typeface="Batang" pitchFamily="18" charset="-127"/>
                </a:rPr>
                <a:t>(</a:t>
              </a:r>
              <a:r>
                <a:rPr lang="en-US" altLang="ko-KR" sz="1400" b="1" i="1">
                  <a:ea typeface="Batang" pitchFamily="18" charset="-127"/>
                </a:rPr>
                <a:t>ν</a:t>
              </a:r>
              <a:r>
                <a:rPr lang="en-US" altLang="ko-KR" sz="1400" b="1" i="1" baseline="-25000">
                  <a:ea typeface="Batang" pitchFamily="18" charset="-127"/>
                </a:rPr>
                <a:t>1</a:t>
              </a:r>
              <a:r>
                <a:rPr lang="en-US" altLang="ko-KR" sz="1400" b="1">
                  <a:ea typeface="Batang" pitchFamily="18" charset="-127"/>
                </a:rPr>
                <a:t>+</a:t>
              </a:r>
              <a:r>
                <a:rPr lang="en-US" altLang="ko-KR" sz="1400" b="1" i="1">
                  <a:ea typeface="Batang" pitchFamily="18" charset="-127"/>
                </a:rPr>
                <a:t> ν</a:t>
              </a:r>
              <a:r>
                <a:rPr lang="en-US" altLang="ko-KR" sz="1400" b="1" i="1" baseline="-25000">
                  <a:ea typeface="Batang" pitchFamily="18" charset="-127"/>
                </a:rPr>
                <a:t> 2</a:t>
              </a:r>
              <a:r>
                <a:rPr lang="en-US" altLang="ko-KR" sz="1400" b="1">
                  <a:ea typeface="Batang" pitchFamily="18" charset="-127"/>
                </a:rPr>
                <a:t>)</a:t>
              </a:r>
            </a:p>
            <a:p>
              <a:pPr algn="ctr" eaLnBrk="1" hangingPunct="1"/>
              <a:r>
                <a:rPr lang="en-US" altLang="ko-KR" sz="1400" b="1">
                  <a:ea typeface="Batang" pitchFamily="18" charset="-127"/>
                </a:rPr>
                <a:t>or </a:t>
              </a:r>
              <a:r>
                <a:rPr lang="en-US" altLang="ko-KR" sz="1400" b="1" i="1">
                  <a:ea typeface="Batang" pitchFamily="18" charset="-127"/>
                </a:rPr>
                <a:t>hν</a:t>
              </a:r>
              <a:r>
                <a:rPr lang="en-US" altLang="ko-KR" sz="1400" b="1" i="1" baseline="-25000">
                  <a:ea typeface="Batang" pitchFamily="18" charset="-127"/>
                </a:rPr>
                <a:t>3</a:t>
              </a:r>
              <a:endParaRPr lang="en-US" altLang="en-US" sz="1400" b="1"/>
            </a:p>
          </p:txBody>
        </p:sp>
        <p:sp>
          <p:nvSpPr>
            <p:cNvPr id="12324" name="Freeform 98"/>
            <p:cNvSpPr>
              <a:spLocks/>
            </p:cNvSpPr>
            <p:nvPr/>
          </p:nvSpPr>
          <p:spPr bwMode="auto">
            <a:xfrm>
              <a:off x="868" y="2416"/>
              <a:ext cx="374" cy="82"/>
            </a:xfrm>
            <a:custGeom>
              <a:avLst/>
              <a:gdLst>
                <a:gd name="T0" fmla="*/ 0 w 499"/>
                <a:gd name="T1" fmla="*/ 1 h 148"/>
                <a:gd name="T2" fmla="*/ 9 w 499"/>
                <a:gd name="T3" fmla="*/ 1 h 148"/>
                <a:gd name="T4" fmla="*/ 18 w 499"/>
                <a:gd name="T5" fmla="*/ 1 h 148"/>
                <a:gd name="T6" fmla="*/ 28 w 499"/>
                <a:gd name="T7" fmla="*/ 1 h 1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"/>
                <a:gd name="T13" fmla="*/ 0 h 148"/>
                <a:gd name="T14" fmla="*/ 499 w 499"/>
                <a:gd name="T15" fmla="*/ 148 h 1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" h="148">
                  <a:moveTo>
                    <a:pt x="0" y="148"/>
                  </a:moveTo>
                  <a:cubicBezTo>
                    <a:pt x="56" y="75"/>
                    <a:pt x="113" y="2"/>
                    <a:pt x="168" y="1"/>
                  </a:cubicBezTo>
                  <a:cubicBezTo>
                    <a:pt x="223" y="0"/>
                    <a:pt x="275" y="136"/>
                    <a:pt x="330" y="141"/>
                  </a:cubicBezTo>
                  <a:cubicBezTo>
                    <a:pt x="385" y="146"/>
                    <a:pt x="467" y="48"/>
                    <a:pt x="499" y="29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7" name="Rectangle 99"/>
          <p:cNvSpPr>
            <a:spLocks noChangeArrowheads="1"/>
          </p:cNvSpPr>
          <p:nvPr/>
        </p:nvSpPr>
        <p:spPr bwMode="auto">
          <a:xfrm>
            <a:off x="4648200" y="40386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altLang="en-US" b="1"/>
              <a:t>Band structure of QDSC</a:t>
            </a:r>
          </a:p>
        </p:txBody>
      </p:sp>
      <p:sp>
        <p:nvSpPr>
          <p:cNvPr id="12298" name="Text Box 103"/>
          <p:cNvSpPr txBox="1">
            <a:spLocks noChangeArrowheads="1"/>
          </p:cNvSpPr>
          <p:nvPr/>
        </p:nvSpPr>
        <p:spPr bwMode="auto">
          <a:xfrm>
            <a:off x="4267200" y="4495800"/>
            <a:ext cx="4419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 b="1"/>
              <a:t>Feature: additional photon absorption windows in the solar spectrum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 b="1"/>
              <a:t>Objective: investigate non-radiative transition mechanisms that could degrade the photovoltaic conversion efficiency;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600" b="1"/>
              <a:t> Strategy: build QDSC model to including all possible transition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2012717135"/>
      </p:ext>
    </p:extLst>
  </p:cSld>
  <p:clrMapOvr>
    <a:masterClrMapping/>
  </p:clrMapOvr>
  <p:transition advTm="6220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29D0A3-E4AC-40E9-BFA7-8D1D76F39A6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49300" y="5461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3600">
                <a:solidFill>
                  <a:srgbClr val="C00000"/>
                </a:solidFill>
                <a:ea typeface="宋体" charset="-122"/>
              </a:rPr>
              <a:t>Plasmonic Solar Cells</a:t>
            </a:r>
            <a:endParaRPr lang="en-US" altLang="en-US" sz="3600">
              <a:solidFill>
                <a:srgbClr val="C00000"/>
              </a:solidFill>
            </a:endParaRPr>
          </a:p>
        </p:txBody>
      </p:sp>
      <p:pic>
        <p:nvPicPr>
          <p:cNvPr id="2048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69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5"/>
          <p:cNvSpPr txBox="1">
            <a:spLocks noChangeArrowheads="1"/>
          </p:cNvSpPr>
          <p:nvPr/>
        </p:nvSpPr>
        <p:spPr bwMode="auto">
          <a:xfrm>
            <a:off x="838200" y="601980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/>
              <a:t>H. A. Atwater and A. Polman, Nature Materials, Vol 9, March 2010</a:t>
            </a:r>
          </a:p>
        </p:txBody>
      </p:sp>
    </p:spTree>
    <p:extLst>
      <p:ext uri="{BB962C8B-B14F-4D97-AF65-F5344CB8AC3E}">
        <p14:creationId xmlns:p14="http://schemas.microsoft.com/office/powerpoint/2010/main" val="3100697881"/>
      </p:ext>
    </p:extLst>
  </p:cSld>
  <p:clrMapOvr>
    <a:masterClrMapping/>
  </p:clrMapOvr>
  <p:transition advTm="5542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64F8A-F332-45E5-852F-22EBE9CF78EA}" type="slidenum">
              <a:rPr lang="en-US" altLang="en-US" smtClean="0"/>
              <a:pPr eaLnBrk="1" hangingPunct="1"/>
              <a:t>24</a:t>
            </a:fld>
            <a:endParaRPr lang="en-US" altLang="en-US" smtClean="0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85800"/>
          </a:xfrm>
        </p:spPr>
        <p:txBody>
          <a:bodyPr/>
          <a:lstStyle/>
          <a:p>
            <a:pPr marL="342900" indent="-342900"/>
            <a:r>
              <a:rPr lang="en-US" altLang="en-US" sz="2800" b="1" smtClean="0">
                <a:solidFill>
                  <a:srgbClr val="D60093"/>
                </a:solidFill>
              </a:rPr>
              <a:t>Dye-sensitized Solar Cells (DSSCs)</a:t>
            </a:r>
            <a:endParaRPr lang="en-US" altLang="en-US" smtClean="0">
              <a:solidFill>
                <a:srgbClr val="D60093"/>
              </a:solidFill>
            </a:endParaRPr>
          </a:p>
        </p:txBody>
      </p:sp>
      <p:grpSp>
        <p:nvGrpSpPr>
          <p:cNvPr id="13316" name="Group 54"/>
          <p:cNvGrpSpPr>
            <a:grpSpLocks/>
          </p:cNvGrpSpPr>
          <p:nvPr/>
        </p:nvGrpSpPr>
        <p:grpSpPr bwMode="auto">
          <a:xfrm>
            <a:off x="304800" y="1295400"/>
            <a:ext cx="8534400" cy="3429000"/>
            <a:chOff x="1341" y="3665"/>
            <a:chExt cx="9502" cy="3109"/>
          </a:xfrm>
        </p:grpSpPr>
        <p:sp>
          <p:nvSpPr>
            <p:cNvPr id="13318" name="Text Box 55"/>
            <p:cNvSpPr txBox="1">
              <a:spLocks noChangeArrowheads="1"/>
            </p:cNvSpPr>
            <p:nvPr/>
          </p:nvSpPr>
          <p:spPr bwMode="auto">
            <a:xfrm>
              <a:off x="1341" y="3665"/>
              <a:ext cx="280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Electrolyte containing redox couple</a:t>
              </a:r>
              <a:endParaRPr lang="en-US" altLang="en-US" sz="1600" b="1"/>
            </a:p>
          </p:txBody>
        </p:sp>
        <p:sp>
          <p:nvSpPr>
            <p:cNvPr id="13319" name="Text Box 56"/>
            <p:cNvSpPr txBox="1">
              <a:spLocks noChangeArrowheads="1"/>
            </p:cNvSpPr>
            <p:nvPr/>
          </p:nvSpPr>
          <p:spPr bwMode="auto">
            <a:xfrm>
              <a:off x="7927" y="4801"/>
              <a:ext cx="291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Dye-sensitized TiO</a:t>
              </a:r>
              <a:r>
                <a:rPr lang="en-US" altLang="zh-CN" sz="1600" b="1" baseline="-25000">
                  <a:ea typeface="宋体" charset="-122"/>
                </a:rPr>
                <a:t>2</a:t>
              </a:r>
              <a:r>
                <a:rPr lang="en-US" altLang="zh-CN" sz="1600" b="1">
                  <a:ea typeface="宋体" charset="-122"/>
                </a:rPr>
                <a:t> layer</a:t>
              </a:r>
              <a:endParaRPr lang="en-US" altLang="en-US" sz="1600" b="1"/>
            </a:p>
          </p:txBody>
        </p:sp>
        <p:sp>
          <p:nvSpPr>
            <p:cNvPr id="13320" name="Text Box 57"/>
            <p:cNvSpPr txBox="1">
              <a:spLocks noChangeArrowheads="1"/>
            </p:cNvSpPr>
            <p:nvPr/>
          </p:nvSpPr>
          <p:spPr bwMode="auto">
            <a:xfrm>
              <a:off x="7861" y="5276"/>
              <a:ext cx="2209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100">
                  <a:ea typeface="宋体" charset="-122"/>
                </a:rPr>
                <a:t>  </a:t>
              </a:r>
              <a:r>
                <a:rPr lang="en-US" altLang="zh-CN" sz="1600" b="1">
                  <a:ea typeface="宋体" charset="-122"/>
                </a:rPr>
                <a:t>Polymer sealant</a:t>
              </a:r>
              <a:endParaRPr lang="en-US" altLang="en-US" sz="1600" b="1"/>
            </a:p>
          </p:txBody>
        </p:sp>
        <p:sp>
          <p:nvSpPr>
            <p:cNvPr id="13321" name="Text Box 58"/>
            <p:cNvSpPr txBox="1">
              <a:spLocks noChangeArrowheads="1"/>
            </p:cNvSpPr>
            <p:nvPr/>
          </p:nvSpPr>
          <p:spPr bwMode="auto">
            <a:xfrm>
              <a:off x="4711" y="3665"/>
              <a:ext cx="4944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Conducting glass plate for the photo-anode</a:t>
              </a:r>
              <a:endParaRPr lang="en-US" altLang="en-US" sz="1600" b="1"/>
            </a:p>
          </p:txBody>
        </p:sp>
        <p:sp>
          <p:nvSpPr>
            <p:cNvPr id="13322" name="Rectangle 59"/>
            <p:cNvSpPr>
              <a:spLocks noChangeArrowheads="1"/>
            </p:cNvSpPr>
            <p:nvPr/>
          </p:nvSpPr>
          <p:spPr bwMode="auto">
            <a:xfrm>
              <a:off x="3136" y="4349"/>
              <a:ext cx="4314" cy="25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3" name="Rectangle 60"/>
            <p:cNvSpPr>
              <a:spLocks noChangeArrowheads="1"/>
            </p:cNvSpPr>
            <p:nvPr/>
          </p:nvSpPr>
          <p:spPr bwMode="auto">
            <a:xfrm>
              <a:off x="3136" y="6490"/>
              <a:ext cx="4314" cy="28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4" name="Rectangle 61"/>
            <p:cNvSpPr>
              <a:spLocks noChangeArrowheads="1"/>
            </p:cNvSpPr>
            <p:nvPr/>
          </p:nvSpPr>
          <p:spPr bwMode="auto">
            <a:xfrm>
              <a:off x="3600" y="4801"/>
              <a:ext cx="3440" cy="17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5" name="Rectangle 62"/>
            <p:cNvSpPr>
              <a:spLocks noChangeArrowheads="1"/>
            </p:cNvSpPr>
            <p:nvPr/>
          </p:nvSpPr>
          <p:spPr bwMode="auto">
            <a:xfrm>
              <a:off x="3600" y="6322"/>
              <a:ext cx="3348" cy="168"/>
            </a:xfrm>
            <a:prstGeom prst="rect">
              <a:avLst/>
            </a:prstGeom>
            <a:solidFill>
              <a:srgbClr val="95B3D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6" name="Rectangle 63"/>
            <p:cNvSpPr>
              <a:spLocks noChangeArrowheads="1"/>
            </p:cNvSpPr>
            <p:nvPr/>
          </p:nvSpPr>
          <p:spPr bwMode="auto">
            <a:xfrm>
              <a:off x="3136" y="4801"/>
              <a:ext cx="212" cy="1689"/>
            </a:xfrm>
            <a:prstGeom prst="rect">
              <a:avLst/>
            </a:prstGeom>
            <a:solidFill>
              <a:srgbClr val="FABF8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7" name="Rectangle 64"/>
            <p:cNvSpPr>
              <a:spLocks noChangeArrowheads="1"/>
            </p:cNvSpPr>
            <p:nvPr/>
          </p:nvSpPr>
          <p:spPr bwMode="auto">
            <a:xfrm>
              <a:off x="7237" y="4801"/>
              <a:ext cx="213" cy="1689"/>
            </a:xfrm>
            <a:prstGeom prst="rect">
              <a:avLst/>
            </a:prstGeom>
            <a:solidFill>
              <a:srgbClr val="FABF8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8" name="Rectangle 65"/>
            <p:cNvSpPr>
              <a:spLocks noChangeArrowheads="1"/>
            </p:cNvSpPr>
            <p:nvPr/>
          </p:nvSpPr>
          <p:spPr bwMode="auto">
            <a:xfrm>
              <a:off x="3136" y="4607"/>
              <a:ext cx="4314" cy="1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13329" name="AutoShape 66"/>
            <p:cNvCxnSpPr>
              <a:cxnSpLocks noChangeShapeType="1"/>
            </p:cNvCxnSpPr>
            <p:nvPr/>
          </p:nvCxnSpPr>
          <p:spPr bwMode="auto">
            <a:xfrm flipH="1" flipV="1">
              <a:off x="6445" y="3971"/>
              <a:ext cx="225" cy="5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0" name="Text Box 67"/>
            <p:cNvSpPr txBox="1">
              <a:spLocks noChangeArrowheads="1"/>
            </p:cNvSpPr>
            <p:nvPr/>
          </p:nvSpPr>
          <p:spPr bwMode="auto">
            <a:xfrm>
              <a:off x="7927" y="4349"/>
              <a:ext cx="1813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SnO</a:t>
              </a:r>
              <a:r>
                <a:rPr lang="en-US" altLang="zh-CN" sz="1600" b="1" baseline="-25000">
                  <a:ea typeface="宋体" charset="-122"/>
                </a:rPr>
                <a:t>2</a:t>
              </a:r>
              <a:r>
                <a:rPr lang="en-US" altLang="zh-CN" sz="1600" b="1">
                  <a:ea typeface="宋体" charset="-122"/>
                </a:rPr>
                <a:t> layer</a:t>
              </a:r>
              <a:endParaRPr lang="en-US" altLang="en-US" sz="1600" b="1"/>
            </a:p>
          </p:txBody>
        </p:sp>
        <p:cxnSp>
          <p:nvCxnSpPr>
            <p:cNvPr id="13331" name="AutoShape 68"/>
            <p:cNvCxnSpPr>
              <a:cxnSpLocks noChangeShapeType="1"/>
            </p:cNvCxnSpPr>
            <p:nvPr/>
          </p:nvCxnSpPr>
          <p:spPr bwMode="auto">
            <a:xfrm flipV="1">
              <a:off x="7252" y="5482"/>
              <a:ext cx="740" cy="74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AutoShape 69"/>
            <p:cNvCxnSpPr>
              <a:cxnSpLocks noChangeShapeType="1"/>
            </p:cNvCxnSpPr>
            <p:nvPr/>
          </p:nvCxnSpPr>
          <p:spPr bwMode="auto">
            <a:xfrm flipV="1">
              <a:off x="7040" y="4607"/>
              <a:ext cx="952" cy="74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3" name="AutoShape 70"/>
            <p:cNvCxnSpPr>
              <a:cxnSpLocks noChangeShapeType="1"/>
            </p:cNvCxnSpPr>
            <p:nvPr/>
          </p:nvCxnSpPr>
          <p:spPr bwMode="auto">
            <a:xfrm>
              <a:off x="6803" y="4896"/>
              <a:ext cx="1189" cy="7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4" name="AutoShape 71"/>
            <p:cNvCxnSpPr>
              <a:cxnSpLocks noChangeShapeType="1"/>
            </p:cNvCxnSpPr>
            <p:nvPr/>
          </p:nvCxnSpPr>
          <p:spPr bwMode="auto">
            <a:xfrm flipV="1">
              <a:off x="6803" y="5878"/>
              <a:ext cx="1124" cy="51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5" name="Text Box 72"/>
            <p:cNvSpPr txBox="1">
              <a:spLocks noChangeArrowheads="1"/>
            </p:cNvSpPr>
            <p:nvPr/>
          </p:nvSpPr>
          <p:spPr bwMode="auto">
            <a:xfrm>
              <a:off x="7992" y="5699"/>
              <a:ext cx="1046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Pt layer</a:t>
              </a:r>
              <a:endParaRPr lang="en-US" altLang="en-US" sz="1600" b="1"/>
            </a:p>
          </p:txBody>
        </p:sp>
        <p:cxnSp>
          <p:nvCxnSpPr>
            <p:cNvPr id="13336" name="AutoShape 73"/>
            <p:cNvCxnSpPr>
              <a:cxnSpLocks noChangeShapeType="1"/>
            </p:cNvCxnSpPr>
            <p:nvPr/>
          </p:nvCxnSpPr>
          <p:spPr bwMode="auto">
            <a:xfrm flipV="1">
              <a:off x="5373" y="6397"/>
              <a:ext cx="2554" cy="26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7" name="Text Box 74"/>
            <p:cNvSpPr txBox="1">
              <a:spLocks noChangeArrowheads="1"/>
            </p:cNvSpPr>
            <p:nvPr/>
          </p:nvSpPr>
          <p:spPr bwMode="auto">
            <a:xfrm>
              <a:off x="7992" y="6094"/>
              <a:ext cx="242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600" b="1">
                  <a:ea typeface="宋体" charset="-122"/>
                </a:rPr>
                <a:t>Conducting glass plate for the cathode</a:t>
              </a:r>
              <a:endParaRPr lang="en-US" altLang="en-US" sz="1600" b="1"/>
            </a:p>
          </p:txBody>
        </p:sp>
        <p:cxnSp>
          <p:nvCxnSpPr>
            <p:cNvPr id="13338" name="AutoShape 75"/>
            <p:cNvCxnSpPr>
              <a:cxnSpLocks noChangeShapeType="1"/>
            </p:cNvCxnSpPr>
            <p:nvPr/>
          </p:nvCxnSpPr>
          <p:spPr bwMode="auto">
            <a:xfrm flipH="1" flipV="1">
              <a:off x="3071" y="4135"/>
              <a:ext cx="980" cy="174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7" name="TextBox 87"/>
          <p:cNvSpPr txBox="1">
            <a:spLocks noChangeArrowheads="1"/>
          </p:cNvSpPr>
          <p:nvPr/>
        </p:nvSpPr>
        <p:spPr bwMode="auto">
          <a:xfrm>
            <a:off x="533400" y="53340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b="1"/>
              <a:t> Feature: easy and cheap fabrication, but low output power</a:t>
            </a:r>
          </a:p>
        </p:txBody>
      </p:sp>
    </p:spTree>
    <p:extLst>
      <p:ext uri="{BB962C8B-B14F-4D97-AF65-F5344CB8AC3E}">
        <p14:creationId xmlns:p14="http://schemas.microsoft.com/office/powerpoint/2010/main" val="2968155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64F8A-F332-45E5-852F-22EBE9CF78EA}" type="slidenum">
              <a:rPr lang="en-US" altLang="en-US" smtClean="0"/>
              <a:pPr eaLnBrk="1" hangingPunct="1"/>
              <a:t>25</a:t>
            </a:fld>
            <a:endParaRPr lang="en-US" altLang="en-US" smtClean="0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85800"/>
          </a:xfrm>
        </p:spPr>
        <p:txBody>
          <a:bodyPr/>
          <a:lstStyle/>
          <a:p>
            <a:pPr marL="342900" indent="-342900"/>
            <a:r>
              <a:rPr lang="en-US" altLang="en-US" sz="2800" b="1" dirty="0" smtClean="0">
                <a:solidFill>
                  <a:srgbClr val="D60093"/>
                </a:solidFill>
              </a:rPr>
              <a:t>Perovskite Solar Cells</a:t>
            </a:r>
            <a:endParaRPr lang="en-US" altLang="en-US" dirty="0" smtClean="0">
              <a:solidFill>
                <a:srgbClr val="D6009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975610"/>
            <a:ext cx="838200" cy="906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70" y="1307023"/>
            <a:ext cx="3225104" cy="25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3" y="1185489"/>
            <a:ext cx="4569771" cy="2570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983" y="4514128"/>
            <a:ext cx="859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Features:</a:t>
            </a:r>
          </a:p>
          <a:p>
            <a:r>
              <a:rPr lang="en-US" sz="2000" dirty="0" smtClean="0"/>
              <a:t>(1) Cheaper fabrication cost vs. efficiency achieved, flexible cell structure</a:t>
            </a:r>
          </a:p>
          <a:p>
            <a:r>
              <a:rPr lang="en-US" sz="2000" dirty="0" smtClean="0"/>
              <a:t>(2) Weakness: poor long-term stability, and high heat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522" y="5665808"/>
            <a:ext cx="47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www.medium.com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55830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316"/>
            <a:ext cx="5029200" cy="6655344"/>
          </a:xfrm>
        </p:spPr>
      </p:pic>
      <p:sp>
        <p:nvSpPr>
          <p:cNvPr id="3" name="Rectangle 2"/>
          <p:cNvSpPr/>
          <p:nvPr/>
        </p:nvSpPr>
        <p:spPr>
          <a:xfrm>
            <a:off x="1676400" y="6019800"/>
            <a:ext cx="1219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9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http://www.azom.com/work/rfhMZF3r8GN4uGFsS8I5_files/image0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" y="138888"/>
            <a:ext cx="4217049" cy="26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zom.com/work/rfhMZF3r8GN4uGFsS8I5_files/image0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02" y="112730"/>
            <a:ext cx="4757247" cy="26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7200" y="28591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typical amorphous silicon cell employs a p-</a:t>
            </a:r>
            <a:r>
              <a:rPr lang="en-US" dirty="0" err="1">
                <a:latin typeface="Cambria" panose="02040503050406030204" pitchFamily="18" charset="0"/>
              </a:rPr>
              <a:t>i</a:t>
            </a:r>
            <a:r>
              <a:rPr lang="en-US" dirty="0">
                <a:latin typeface="Cambria" panose="02040503050406030204" pitchFamily="18" charset="0"/>
              </a:rPr>
              <a:t>-n design, in which an intrinsic layer is sandwiched between a p layer and an n layer.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28591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Amorphous silicon's random structural characteristics result in deviations like "dangling bonds." Dangling bonds provide places for electrons to recombine with holes, but this may be neutralized somewhat with hydrogen.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0878" y="4873276"/>
            <a:ext cx="320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http://www.nrel.gov/index.html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429000" y="418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35" tIns="0" rIns="7935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 </a:t>
            </a:r>
            <a:b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sz="2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8" name="Picture 6" descr="http://www.solar-facts-and-advice.com/images/kWh_Graph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02" y="3896481"/>
            <a:ext cx="4971282" cy="310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0878" y="5317755"/>
            <a:ext cx="330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http://www.powerfilmsolar.com/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57755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http://www.powerfilmsolar.com/education/calculations/</a:t>
            </a:r>
          </a:p>
        </p:txBody>
      </p:sp>
    </p:spTree>
    <p:extLst>
      <p:ext uri="{BB962C8B-B14F-4D97-AF65-F5344CB8AC3E}">
        <p14:creationId xmlns:p14="http://schemas.microsoft.com/office/powerpoint/2010/main" val="298619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1000"/>
            <a:ext cx="3406508" cy="647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0198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72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3300"/>
                </a:solidFill>
              </a:rPr>
              <a:t>5.6 </a:t>
            </a:r>
            <a:r>
              <a:rPr lang="en-US" sz="2000" b="1" dirty="0">
                <a:solidFill>
                  <a:srgbClr val="FF3300"/>
                </a:solidFill>
              </a:rPr>
              <a:t>KW Photovoltaic Array</a:t>
            </a:r>
            <a:br>
              <a:rPr lang="en-US" sz="2000" b="1" dirty="0">
                <a:solidFill>
                  <a:srgbClr val="FF3300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(Funding incorporated within the </a:t>
            </a:r>
            <a:r>
              <a:rPr lang="en-US" sz="2000" b="1" dirty="0" err="1">
                <a:solidFill>
                  <a:srgbClr val="0000FF"/>
                </a:solidFill>
              </a:rPr>
              <a:t>Malosky</a:t>
            </a:r>
            <a:r>
              <a:rPr lang="en-US" sz="2000" b="1" dirty="0">
                <a:solidFill>
                  <a:srgbClr val="0000FF"/>
                </a:solidFill>
              </a:rPr>
              <a:t> Stadium Renovation Budget)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CIP Grant Through Minnesota Power Provides Funding For Instrumentation and </a:t>
            </a:r>
            <a:r>
              <a:rPr lang="en-US" sz="2000" b="1" dirty="0" smtClean="0">
                <a:solidFill>
                  <a:srgbClr val="0000FF"/>
                </a:solidFill>
              </a:rPr>
              <a:t>EE </a:t>
            </a:r>
            <a:r>
              <a:rPr lang="en-US" sz="2000" b="1" dirty="0">
                <a:solidFill>
                  <a:srgbClr val="0000FF"/>
                </a:solidFill>
              </a:rPr>
              <a:t>Students   To Develop A WEB Presence)           </a:t>
            </a:r>
            <a:br>
              <a:rPr lang="en-US" sz="2000" b="1" dirty="0">
                <a:solidFill>
                  <a:srgbClr val="0000FF"/>
                </a:solidFill>
              </a:rPr>
            </a:b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8" name="Picture 4" descr="Sola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8229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burns\Desktop\LocalWEBFilesTransfer\EE4611Spring2013NoWEB\EE3611Related\Supplemented materials_4th Ed\Images\Chapter14\Chapter14\nea21075_1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151"/>
            <a:ext cx="3657600" cy="5378353"/>
          </a:xfrm>
          <a:prstGeom prst="rect">
            <a:avLst/>
          </a:prstGeom>
          <a:noFill/>
        </p:spPr>
      </p:pic>
      <p:pic>
        <p:nvPicPr>
          <p:cNvPr id="2051" name="Picture 3" descr="C:\Users\sburns\Desktop\LocalWEBFilesTransfer\EE4611Spring2013NoWEB\EE3611Related\Supplemented materials_4th Ed\Images\Chapter14\Chapter14\nea21075_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09600"/>
            <a:ext cx="4419600" cy="460794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181600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8600" y="449580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524000" y="0"/>
          <a:ext cx="5105400" cy="68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Presentation" r:id="rId3" imgW="16457580" imgH="21944160" progId="PowerPoint.Show.8">
                  <p:embed/>
                </p:oleObj>
              </mc:Choice>
              <mc:Fallback>
                <p:oleObj name="Presentation" r:id="rId3" imgW="16457580" imgH="2194416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5105400" cy="680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21" name="Picture 5" descr="Sol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7848600" cy="523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 descr="Sola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8001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sburns\Desktop\Local Web Files\EE2212Spring2013\SolarPane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351" y="-685800"/>
            <a:ext cx="6019298" cy="949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136C78-DE7B-4C4F-8CDB-49B8F6EDAC9F}" type="slidenum">
              <a:rPr lang="en-US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sz="1000"/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5006975" y="2809875"/>
            <a:ext cx="1951038" cy="1484313"/>
          </a:xfrm>
          <a:prstGeom prst="rect">
            <a:avLst/>
          </a:prstGeom>
          <a:solidFill>
            <a:srgbClr val="F3F8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304800" y="1600200"/>
            <a:ext cx="8159750" cy="2928938"/>
            <a:chOff x="86" y="758"/>
            <a:chExt cx="5140" cy="1845"/>
          </a:xfrm>
        </p:grpSpPr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474" y="2196"/>
              <a:ext cx="534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9223" name="Group 7"/>
            <p:cNvGrpSpPr>
              <a:grpSpLocks/>
            </p:cNvGrpSpPr>
            <p:nvPr/>
          </p:nvGrpSpPr>
          <p:grpSpPr bwMode="auto">
            <a:xfrm>
              <a:off x="86" y="758"/>
              <a:ext cx="508" cy="442"/>
              <a:chOff x="1246" y="2981"/>
              <a:chExt cx="1213" cy="1058"/>
            </a:xfrm>
          </p:grpSpPr>
          <p:sp>
            <p:nvSpPr>
              <p:cNvPr id="9269" name="AutoShape 8"/>
              <p:cNvSpPr>
                <a:spLocks noChangeArrowheads="1"/>
              </p:cNvSpPr>
              <p:nvPr/>
            </p:nvSpPr>
            <p:spPr bwMode="auto">
              <a:xfrm>
                <a:off x="1246" y="2981"/>
                <a:ext cx="1213" cy="1058"/>
              </a:xfrm>
              <a:prstGeom prst="star8">
                <a:avLst>
                  <a:gd name="adj" fmla="val 3838"/>
                </a:avLst>
              </a:prstGeom>
              <a:solidFill>
                <a:srgbClr val="FE250E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p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p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270" name="AutoShape 9"/>
              <p:cNvSpPr>
                <a:spLocks noChangeArrowheads="1"/>
              </p:cNvSpPr>
              <p:nvPr/>
            </p:nvSpPr>
            <p:spPr bwMode="auto">
              <a:xfrm>
                <a:off x="1567" y="3238"/>
                <a:ext cx="562" cy="563"/>
              </a:xfrm>
              <a:prstGeom prst="star32">
                <a:avLst>
                  <a:gd name="adj" fmla="val 34852"/>
                </a:avLst>
              </a:prstGeom>
              <a:solidFill>
                <a:srgbClr val="FE250E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p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p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24" name="Rectangle 10"/>
            <p:cNvSpPr>
              <a:spLocks noChangeArrowheads="1"/>
            </p:cNvSpPr>
            <p:nvPr/>
          </p:nvSpPr>
          <p:spPr bwMode="auto">
            <a:xfrm>
              <a:off x="1973" y="1000"/>
              <a:ext cx="526" cy="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9225" name="Group 11"/>
            <p:cNvGrpSpPr>
              <a:grpSpLocks/>
            </p:cNvGrpSpPr>
            <p:nvPr/>
          </p:nvGrpSpPr>
          <p:grpSpPr bwMode="auto">
            <a:xfrm>
              <a:off x="614" y="1185"/>
              <a:ext cx="4466" cy="638"/>
              <a:chOff x="686" y="1203"/>
              <a:chExt cx="4196" cy="638"/>
            </a:xfrm>
          </p:grpSpPr>
          <p:sp>
            <p:nvSpPr>
              <p:cNvPr id="9266" name="Rectangle 12"/>
              <p:cNvSpPr>
                <a:spLocks noChangeArrowheads="1"/>
              </p:cNvSpPr>
              <p:nvPr/>
            </p:nvSpPr>
            <p:spPr bwMode="auto">
              <a:xfrm>
                <a:off x="1111" y="1203"/>
                <a:ext cx="1073" cy="636"/>
              </a:xfrm>
              <a:prstGeom prst="rect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p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p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267" name="Rectangle 13"/>
              <p:cNvSpPr>
                <a:spLocks noChangeArrowheads="1"/>
              </p:cNvSpPr>
              <p:nvPr/>
            </p:nvSpPr>
            <p:spPr bwMode="auto">
              <a:xfrm>
                <a:off x="686" y="1204"/>
                <a:ext cx="445" cy="635"/>
              </a:xfrm>
              <a:prstGeom prst="rect">
                <a:avLst/>
              </a:prstGeom>
              <a:solidFill>
                <a:srgbClr val="99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p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p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9268" name="Rectangle 14"/>
              <p:cNvSpPr>
                <a:spLocks noChangeArrowheads="1"/>
              </p:cNvSpPr>
              <p:nvPr/>
            </p:nvSpPr>
            <p:spPr bwMode="auto">
              <a:xfrm>
                <a:off x="1881" y="1204"/>
                <a:ext cx="3001" cy="637"/>
              </a:xfrm>
              <a:prstGeom prst="rect">
                <a:avLst/>
              </a:prstGeom>
              <a:gradFill rotWithShape="1">
                <a:gsLst>
                  <a:gs pos="0">
                    <a:srgbClr val="FE250E"/>
                  </a:gs>
                  <a:gs pos="100000">
                    <a:srgbClr val="9900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p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p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26" name="Line 15"/>
            <p:cNvSpPr>
              <a:spLocks noChangeShapeType="1"/>
            </p:cNvSpPr>
            <p:nvPr/>
          </p:nvSpPr>
          <p:spPr bwMode="auto">
            <a:xfrm>
              <a:off x="927" y="1836"/>
              <a:ext cx="0" cy="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Line 16"/>
            <p:cNvSpPr>
              <a:spLocks noChangeShapeType="1"/>
            </p:cNvSpPr>
            <p:nvPr/>
          </p:nvSpPr>
          <p:spPr bwMode="auto">
            <a:xfrm>
              <a:off x="614" y="1839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 rot="-5400000">
              <a:off x="4823" y="2057"/>
              <a:ext cx="4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50</a:t>
              </a: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.0</a:t>
              </a: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29" name="Text Box 18"/>
            <p:cNvSpPr txBox="1">
              <a:spLocks noChangeArrowheads="1"/>
            </p:cNvSpPr>
            <p:nvPr/>
          </p:nvSpPr>
          <p:spPr bwMode="auto">
            <a:xfrm>
              <a:off x="232" y="2336"/>
              <a:ext cx="12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99"/>
                  </a:solidFill>
                  <a:latin typeface="Arial" panose="020B0604020202020204" pitchFamily="34" charset="0"/>
                </a:rPr>
                <a:t>UV</a:t>
              </a:r>
            </a:p>
          </p:txBody>
        </p:sp>
        <p:sp>
          <p:nvSpPr>
            <p:cNvPr id="9230" name="Text Box 19"/>
            <p:cNvSpPr txBox="1">
              <a:spLocks noChangeArrowheads="1"/>
            </p:cNvSpPr>
            <p:nvPr/>
          </p:nvSpPr>
          <p:spPr bwMode="auto">
            <a:xfrm>
              <a:off x="4419" y="2324"/>
              <a:ext cx="8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990000"/>
                  </a:solidFill>
                  <a:latin typeface="Arial" panose="020B0604020202020204" pitchFamily="34" charset="0"/>
                </a:rPr>
                <a:t>(FIR)</a:t>
              </a:r>
            </a:p>
          </p:txBody>
        </p:sp>
        <p:sp>
          <p:nvSpPr>
            <p:cNvPr id="9231" name="AutoShape 20"/>
            <p:cNvSpPr>
              <a:spLocks/>
            </p:cNvSpPr>
            <p:nvPr/>
          </p:nvSpPr>
          <p:spPr bwMode="auto">
            <a:xfrm rot="-5400000">
              <a:off x="4715" y="1887"/>
              <a:ext cx="111" cy="782"/>
            </a:xfrm>
            <a:prstGeom prst="leftBrace">
              <a:avLst>
                <a:gd name="adj1" fmla="val 58709"/>
                <a:gd name="adj2" fmla="val 50000"/>
              </a:avLst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32" name="AutoShape 21"/>
            <p:cNvSpPr>
              <a:spLocks/>
            </p:cNvSpPr>
            <p:nvPr/>
          </p:nvSpPr>
          <p:spPr bwMode="auto">
            <a:xfrm rot="-5400000">
              <a:off x="2505" y="1702"/>
              <a:ext cx="95" cy="1135"/>
            </a:xfrm>
            <a:prstGeom prst="leftBrace">
              <a:avLst>
                <a:gd name="adj1" fmla="val 99561"/>
                <a:gd name="adj2" fmla="val 50000"/>
              </a:avLst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9233" name="AutoShape 22"/>
            <p:cNvSpPr>
              <a:spLocks/>
            </p:cNvSpPr>
            <p:nvPr/>
          </p:nvSpPr>
          <p:spPr bwMode="auto">
            <a:xfrm rot="-5400000">
              <a:off x="1468" y="1821"/>
              <a:ext cx="103" cy="886"/>
            </a:xfrm>
            <a:prstGeom prst="leftBrace">
              <a:avLst>
                <a:gd name="adj1" fmla="val 71683"/>
                <a:gd name="adj2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34" name="AutoShape 23"/>
            <p:cNvSpPr>
              <a:spLocks/>
            </p:cNvSpPr>
            <p:nvPr/>
          </p:nvSpPr>
          <p:spPr bwMode="auto">
            <a:xfrm rot="-5400000">
              <a:off x="725" y="1965"/>
              <a:ext cx="75" cy="573"/>
            </a:xfrm>
            <a:prstGeom prst="leftBrace">
              <a:avLst>
                <a:gd name="adj1" fmla="val 63667"/>
                <a:gd name="adj2" fmla="val 50000"/>
              </a:avLst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35" name="Text Box 24"/>
            <p:cNvSpPr txBox="1">
              <a:spLocks noChangeArrowheads="1"/>
            </p:cNvSpPr>
            <p:nvPr/>
          </p:nvSpPr>
          <p:spPr bwMode="auto">
            <a:xfrm>
              <a:off x="935" y="2316"/>
              <a:ext cx="11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VIS</a:t>
              </a:r>
            </a:p>
          </p:txBody>
        </p:sp>
        <p:sp>
          <p:nvSpPr>
            <p:cNvPr id="9236" name="Text Box 25"/>
            <p:cNvSpPr txBox="1">
              <a:spLocks noChangeArrowheads="1"/>
            </p:cNvSpPr>
            <p:nvPr/>
          </p:nvSpPr>
          <p:spPr bwMode="auto">
            <a:xfrm>
              <a:off x="1806" y="2334"/>
              <a:ext cx="147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FF5050"/>
                  </a:solidFill>
                  <a:latin typeface="Arial" panose="020B0604020202020204" pitchFamily="34" charset="0"/>
                </a:rPr>
                <a:t>NIR</a:t>
              </a:r>
            </a:p>
          </p:txBody>
        </p:sp>
        <p:sp>
          <p:nvSpPr>
            <p:cNvPr id="9237" name="Line 26"/>
            <p:cNvSpPr>
              <a:spLocks noChangeShapeType="1"/>
            </p:cNvSpPr>
            <p:nvPr/>
          </p:nvSpPr>
          <p:spPr bwMode="auto">
            <a:xfrm>
              <a:off x="1251" y="1839"/>
              <a:ext cx="0" cy="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27"/>
            <p:cNvSpPr>
              <a:spLocks noChangeShapeType="1"/>
            </p:cNvSpPr>
            <p:nvPr/>
          </p:nvSpPr>
          <p:spPr bwMode="auto">
            <a:xfrm>
              <a:off x="1672" y="1839"/>
              <a:ext cx="0" cy="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8"/>
            <p:cNvSpPr>
              <a:spLocks noChangeShapeType="1"/>
            </p:cNvSpPr>
            <p:nvPr/>
          </p:nvSpPr>
          <p:spPr bwMode="auto">
            <a:xfrm>
              <a:off x="2037" y="1834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29"/>
            <p:cNvSpPr>
              <a:spLocks noChangeShapeType="1"/>
            </p:cNvSpPr>
            <p:nvPr/>
          </p:nvSpPr>
          <p:spPr bwMode="auto">
            <a:xfrm>
              <a:off x="2462" y="1837"/>
              <a:ext cx="0" cy="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30"/>
            <p:cNvSpPr>
              <a:spLocks noChangeShapeType="1"/>
            </p:cNvSpPr>
            <p:nvPr/>
          </p:nvSpPr>
          <p:spPr bwMode="auto">
            <a:xfrm>
              <a:off x="2835" y="1832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31"/>
            <p:cNvSpPr>
              <a:spLocks noChangeShapeType="1"/>
            </p:cNvSpPr>
            <p:nvPr/>
          </p:nvSpPr>
          <p:spPr bwMode="auto">
            <a:xfrm>
              <a:off x="3204" y="1832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32"/>
            <p:cNvSpPr>
              <a:spLocks noChangeShapeType="1"/>
            </p:cNvSpPr>
            <p:nvPr/>
          </p:nvSpPr>
          <p:spPr bwMode="auto">
            <a:xfrm>
              <a:off x="3576" y="1827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33"/>
            <p:cNvSpPr>
              <a:spLocks noChangeShapeType="1"/>
            </p:cNvSpPr>
            <p:nvPr/>
          </p:nvSpPr>
          <p:spPr bwMode="auto">
            <a:xfrm>
              <a:off x="3945" y="1832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34"/>
            <p:cNvSpPr>
              <a:spLocks noChangeShapeType="1"/>
            </p:cNvSpPr>
            <p:nvPr/>
          </p:nvSpPr>
          <p:spPr bwMode="auto">
            <a:xfrm>
              <a:off x="3576" y="1832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35"/>
            <p:cNvSpPr>
              <a:spLocks noChangeShapeType="1"/>
            </p:cNvSpPr>
            <p:nvPr/>
          </p:nvSpPr>
          <p:spPr bwMode="auto">
            <a:xfrm>
              <a:off x="4318" y="1827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36"/>
            <p:cNvSpPr>
              <a:spLocks noChangeShapeType="1"/>
            </p:cNvSpPr>
            <p:nvPr/>
          </p:nvSpPr>
          <p:spPr bwMode="auto">
            <a:xfrm>
              <a:off x="4686" y="1827"/>
              <a:ext cx="0" cy="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Line 37"/>
            <p:cNvSpPr>
              <a:spLocks noChangeShapeType="1"/>
            </p:cNvSpPr>
            <p:nvPr/>
          </p:nvSpPr>
          <p:spPr bwMode="auto">
            <a:xfrm>
              <a:off x="5059" y="1823"/>
              <a:ext cx="0" cy="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Text Box 38"/>
            <p:cNvSpPr txBox="1">
              <a:spLocks noChangeArrowheads="1"/>
            </p:cNvSpPr>
            <p:nvPr/>
          </p:nvSpPr>
          <p:spPr bwMode="auto">
            <a:xfrm rot="-5400000">
              <a:off x="4467" y="2054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40</a:t>
              </a: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.0</a:t>
              </a: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50" name="Text Box 39"/>
            <p:cNvSpPr txBox="1">
              <a:spLocks noChangeArrowheads="1"/>
            </p:cNvSpPr>
            <p:nvPr/>
          </p:nvSpPr>
          <p:spPr bwMode="auto">
            <a:xfrm rot="-5400000">
              <a:off x="4105" y="2054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30</a:t>
              </a: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.0</a:t>
              </a: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51" name="Text Box 40"/>
            <p:cNvSpPr txBox="1">
              <a:spLocks noChangeArrowheads="1"/>
            </p:cNvSpPr>
            <p:nvPr/>
          </p:nvSpPr>
          <p:spPr bwMode="auto">
            <a:xfrm rot="-5400000">
              <a:off x="3735" y="2054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r>
                <a:rPr lang="en-US" sz="1800">
                  <a:latin typeface="Arial" panose="020B0604020202020204" pitchFamily="34" charset="0"/>
                </a:rPr>
                <a:t>0</a:t>
              </a: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.0</a:t>
              </a: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52" name="Text Box 41"/>
            <p:cNvSpPr txBox="1">
              <a:spLocks noChangeArrowheads="1"/>
            </p:cNvSpPr>
            <p:nvPr/>
          </p:nvSpPr>
          <p:spPr bwMode="auto">
            <a:xfrm rot="-5400000">
              <a:off x="3358" y="2054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1800">
                  <a:latin typeface="Arial" panose="020B0604020202020204" pitchFamily="34" charset="0"/>
                </a:rPr>
                <a:t>10</a:t>
              </a:r>
              <a:r>
                <a:rPr lang="en-US" altLang="zh-CN" sz="1800">
                  <a:latin typeface="Arial" panose="020B0604020202020204" pitchFamily="34" charset="0"/>
                  <a:ea typeface="宋体" panose="02010600030101010101" pitchFamily="2" charset="-122"/>
                </a:rPr>
                <a:t>.0   </a:t>
              </a: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9253" name="Text Box 42"/>
            <p:cNvSpPr txBox="1">
              <a:spLocks noChangeArrowheads="1"/>
            </p:cNvSpPr>
            <p:nvPr/>
          </p:nvSpPr>
          <p:spPr bwMode="auto">
            <a:xfrm rot="-5400000">
              <a:off x="2977" y="2069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3.0</a:t>
              </a:r>
            </a:p>
          </p:txBody>
        </p:sp>
        <p:sp>
          <p:nvSpPr>
            <p:cNvPr id="9254" name="Text Box 43"/>
            <p:cNvSpPr txBox="1">
              <a:spLocks noChangeArrowheads="1"/>
            </p:cNvSpPr>
            <p:nvPr/>
          </p:nvSpPr>
          <p:spPr bwMode="auto">
            <a:xfrm rot="-5400000">
              <a:off x="2611" y="2080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2.0</a:t>
              </a:r>
            </a:p>
          </p:txBody>
        </p:sp>
        <p:sp>
          <p:nvSpPr>
            <p:cNvPr id="9255" name="Text Box 44"/>
            <p:cNvSpPr txBox="1">
              <a:spLocks noChangeArrowheads="1"/>
            </p:cNvSpPr>
            <p:nvPr/>
          </p:nvSpPr>
          <p:spPr bwMode="auto">
            <a:xfrm rot="-5400000">
              <a:off x="2238" y="2076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1.5</a:t>
              </a:r>
            </a:p>
          </p:txBody>
        </p:sp>
        <p:sp>
          <p:nvSpPr>
            <p:cNvPr id="9256" name="Text Box 45"/>
            <p:cNvSpPr txBox="1">
              <a:spLocks noChangeArrowheads="1"/>
            </p:cNvSpPr>
            <p:nvPr/>
          </p:nvSpPr>
          <p:spPr bwMode="auto">
            <a:xfrm rot="-5400000">
              <a:off x="1820" y="2076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0.7</a:t>
              </a:r>
            </a:p>
          </p:txBody>
        </p:sp>
        <p:sp>
          <p:nvSpPr>
            <p:cNvPr id="9257" name="Text Box 46"/>
            <p:cNvSpPr txBox="1">
              <a:spLocks noChangeArrowheads="1"/>
            </p:cNvSpPr>
            <p:nvPr/>
          </p:nvSpPr>
          <p:spPr bwMode="auto">
            <a:xfrm rot="-5400000">
              <a:off x="384" y="2077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0.3</a:t>
              </a:r>
            </a:p>
          </p:txBody>
        </p:sp>
        <p:sp>
          <p:nvSpPr>
            <p:cNvPr id="9258" name="Text Box 47"/>
            <p:cNvSpPr txBox="1">
              <a:spLocks noChangeArrowheads="1"/>
            </p:cNvSpPr>
            <p:nvPr/>
          </p:nvSpPr>
          <p:spPr bwMode="auto">
            <a:xfrm rot="-5400000">
              <a:off x="696" y="2070"/>
              <a:ext cx="4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0.4</a:t>
              </a:r>
            </a:p>
          </p:txBody>
        </p:sp>
        <p:sp>
          <p:nvSpPr>
            <p:cNvPr id="9259" name="Text Box 48"/>
            <p:cNvSpPr txBox="1">
              <a:spLocks noChangeArrowheads="1"/>
            </p:cNvSpPr>
            <p:nvPr/>
          </p:nvSpPr>
          <p:spPr bwMode="auto">
            <a:xfrm rot="-5400000">
              <a:off x="1025" y="2077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0.5</a:t>
              </a:r>
            </a:p>
          </p:txBody>
        </p:sp>
        <p:sp>
          <p:nvSpPr>
            <p:cNvPr id="9260" name="Text Box 49"/>
            <p:cNvSpPr txBox="1">
              <a:spLocks noChangeArrowheads="1"/>
            </p:cNvSpPr>
            <p:nvPr/>
          </p:nvSpPr>
          <p:spPr bwMode="auto">
            <a:xfrm rot="-5400000">
              <a:off x="1454" y="2076"/>
              <a:ext cx="4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>
                  <a:latin typeface="Arial" panose="020B0604020202020204" pitchFamily="34" charset="0"/>
                </a:rPr>
                <a:t>0.6</a:t>
              </a:r>
            </a:p>
          </p:txBody>
        </p:sp>
        <p:sp>
          <p:nvSpPr>
            <p:cNvPr id="9261" name="Text Box 50"/>
            <p:cNvSpPr txBox="1">
              <a:spLocks noChangeArrowheads="1"/>
            </p:cNvSpPr>
            <p:nvPr/>
          </p:nvSpPr>
          <p:spPr bwMode="auto">
            <a:xfrm rot="-5400000">
              <a:off x="-178" y="1817"/>
              <a:ext cx="11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b="1">
                  <a:latin typeface="Arial" panose="020B0604020202020204" pitchFamily="34" charset="0"/>
                </a:rPr>
                <a:t>Wave Length (</a:t>
              </a:r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µ</a:t>
              </a:r>
              <a:r>
                <a:rPr lang="en-US" sz="1600" b="1">
                  <a:latin typeface="Arial" panose="020B0604020202020204" pitchFamily="34" charset="0"/>
                </a:rPr>
                <a:t>m)</a:t>
              </a:r>
            </a:p>
          </p:txBody>
        </p:sp>
        <p:sp>
          <p:nvSpPr>
            <p:cNvPr id="9262" name="AutoShape 51"/>
            <p:cNvSpPr>
              <a:spLocks/>
            </p:cNvSpPr>
            <p:nvPr/>
          </p:nvSpPr>
          <p:spPr bwMode="auto">
            <a:xfrm rot="-5400000">
              <a:off x="3709" y="1692"/>
              <a:ext cx="109" cy="1191"/>
            </a:xfrm>
            <a:prstGeom prst="leftBrace">
              <a:avLst>
                <a:gd name="adj1" fmla="val 91055"/>
                <a:gd name="adj2" fmla="val 50000"/>
              </a:avLst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solidFill>
                  <a:srgbClr val="FB2F0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63" name="Text Box 52"/>
            <p:cNvSpPr txBox="1">
              <a:spLocks noChangeArrowheads="1"/>
            </p:cNvSpPr>
            <p:nvPr/>
          </p:nvSpPr>
          <p:spPr bwMode="auto">
            <a:xfrm>
              <a:off x="3282" y="2372"/>
              <a:ext cx="11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rgbClr val="FB2F0D"/>
                  </a:solidFill>
                  <a:latin typeface="Arial" panose="020B0604020202020204" pitchFamily="34" charset="0"/>
                </a:rPr>
                <a:t>MIR (3</a:t>
              </a:r>
              <a:r>
                <a:rPr lang="en-US" sz="1800" b="1">
                  <a:solidFill>
                    <a:srgbClr val="FB2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~30 µm)</a:t>
              </a:r>
            </a:p>
          </p:txBody>
        </p:sp>
        <p:sp>
          <p:nvSpPr>
            <p:cNvPr id="9264" name="Text Box 53"/>
            <p:cNvSpPr txBox="1">
              <a:spLocks noChangeArrowheads="1"/>
            </p:cNvSpPr>
            <p:nvPr/>
          </p:nvSpPr>
          <p:spPr bwMode="auto">
            <a:xfrm>
              <a:off x="1932" y="802"/>
              <a:ext cx="198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400" b="1">
                  <a:latin typeface="Arial" panose="020B0604020202020204" pitchFamily="34" charset="0"/>
                </a:rPr>
                <a:t>Part of the Spectrum</a:t>
              </a:r>
            </a:p>
          </p:txBody>
        </p:sp>
        <p:sp>
          <p:nvSpPr>
            <p:cNvPr id="9265" name="Text Box 54"/>
            <p:cNvSpPr txBox="1">
              <a:spLocks noChangeArrowheads="1"/>
            </p:cNvSpPr>
            <p:nvPr/>
          </p:nvSpPr>
          <p:spPr bwMode="auto">
            <a:xfrm>
              <a:off x="361" y="761"/>
              <a:ext cx="61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p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Sun</a:t>
              </a:r>
            </a:p>
          </p:txBody>
        </p:sp>
      </p:grpSp>
      <p:sp>
        <p:nvSpPr>
          <p:cNvPr id="9221" name="TextBox 56"/>
          <p:cNvSpPr txBox="1">
            <a:spLocks noChangeArrowheads="1"/>
          </p:cNvSpPr>
          <p:nvPr/>
        </p:nvSpPr>
        <p:spPr bwMode="auto">
          <a:xfrm>
            <a:off x="457200" y="46482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latin typeface="Arial" panose="020B0604020202020204" pitchFamily="34" charset="0"/>
              </a:rPr>
              <a:t>Visible Spectrum From About 0.4 micrometers Blue) to 0.7 micrometers (Red)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latin typeface="Arial" panose="020B0604020202020204" pitchFamily="34" charset="0"/>
              </a:rPr>
              <a:t>UV-Ultraviolet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latin typeface="Arial" panose="020B0604020202020204" pitchFamily="34" charset="0"/>
              </a:rPr>
              <a:t>NIR-Near Infrared or Just IR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latin typeface="Arial" panose="020B0604020202020204" pitchFamily="34" charset="0"/>
              </a:rPr>
              <a:t>MIR and FIR Middle and Far Infrared</a:t>
            </a:r>
          </a:p>
        </p:txBody>
      </p:sp>
    </p:spTree>
    <p:extLst>
      <p:ext uri="{BB962C8B-B14F-4D97-AF65-F5344CB8AC3E}">
        <p14:creationId xmlns:p14="http://schemas.microsoft.com/office/powerpoint/2010/main" val="14297497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burns\Desktop\LocalWEBFilesTransfer\EE4611Spring2013NoWEB\EE3611Related\Supplemented materials_4th Ed\Images\Chapter14\Chapter14\nea21075_1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56699"/>
            <a:ext cx="6705600" cy="53020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66800" y="5334000"/>
            <a:ext cx="1447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93459D-9884-4D35-99A0-29EA39FD9B7D}" type="slidenum">
              <a:rPr lang="en-US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sz="10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panose="020B0604020202020204" pitchFamily="34" charset="0"/>
              </a:rPr>
              <a:t>Solar Energy Spectrum</a:t>
            </a:r>
          </a:p>
        </p:txBody>
      </p:sp>
      <p:pic>
        <p:nvPicPr>
          <p:cNvPr id="3072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0"/>
            <a:ext cx="7086600" cy="3911600"/>
          </a:xfrm>
          <a:noFill/>
        </p:spPr>
      </p:pic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1371600" y="5334000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</a:rPr>
              <a:t>Spectrum of the solar energy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6629400" y="2286000"/>
            <a:ext cx="236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>
                <a:latin typeface="Arial" panose="020B0604020202020204" pitchFamily="34" charset="0"/>
              </a:rPr>
              <a:t>Solar radiation outside the earth’s surface: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</a:rPr>
              <a:t>1.35 kW/m</a:t>
            </a:r>
            <a:r>
              <a:rPr lang="en-US" sz="1600" baseline="30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</a:rPr>
              <a:t>, 6500 times larger than world’s energy demand</a:t>
            </a:r>
          </a:p>
        </p:txBody>
      </p:sp>
      <p:sp>
        <p:nvSpPr>
          <p:cNvPr id="30727" name="Text Box 17"/>
          <p:cNvSpPr txBox="1">
            <a:spLocks noChangeArrowheads="1"/>
          </p:cNvSpPr>
          <p:nvPr/>
        </p:nvSpPr>
        <p:spPr bwMode="auto">
          <a:xfrm>
            <a:off x="1752600" y="5791200"/>
            <a:ext cx="5029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panose="020B0604020202020204" pitchFamily="34" charset="0"/>
              </a:rPr>
              <a:t>AM0:</a:t>
            </a:r>
            <a:r>
              <a:rPr lang="en-US" sz="1800">
                <a:latin typeface="Arial" panose="020B0604020202020204" pitchFamily="34" charset="0"/>
              </a:rPr>
              <a:t> radiation above the earth’s atmosphere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panose="020B0604020202020204" pitchFamily="34" charset="0"/>
              </a:rPr>
              <a:t>AM1.5:</a:t>
            </a:r>
            <a:r>
              <a:rPr lang="en-US" sz="1800">
                <a:latin typeface="Arial" panose="020B0604020202020204" pitchFamily="34" charset="0"/>
              </a:rPr>
              <a:t> radiation at the earth’s surface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panose="020B0604020202020204" pitchFamily="34" charset="0"/>
              </a:rPr>
              <a:t>Blackbody radiation:</a:t>
            </a:r>
            <a:r>
              <a:rPr lang="en-US" sz="1800">
                <a:latin typeface="Arial" panose="020B0604020202020204" pitchFamily="34" charset="0"/>
              </a:rPr>
              <a:t> ideal radiation</a:t>
            </a:r>
          </a:p>
        </p:txBody>
      </p:sp>
      <p:sp>
        <p:nvSpPr>
          <p:cNvPr id="30728" name="Text Box 18"/>
          <p:cNvSpPr txBox="1">
            <a:spLocks noChangeArrowheads="1"/>
          </p:cNvSpPr>
          <p:nvPr/>
        </p:nvSpPr>
        <p:spPr bwMode="auto">
          <a:xfrm>
            <a:off x="6705600" y="1828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76400" y="0"/>
          <a:ext cx="548830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Document" r:id="rId3" imgW="6250057" imgH="7461684" progId="Word.Document.12">
                  <p:embed/>
                </p:oleObj>
              </mc:Choice>
              <mc:Fallback>
                <p:oleObj name="Document" r:id="rId3" imgW="6250057" imgH="746168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0"/>
                        <a:ext cx="548830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0AD705-321F-4EBB-A428-FD7146B7F37A}" type="slidenum">
              <a:rPr lang="en-US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sz="10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>
                <a:latin typeface="Arial" panose="020B0604020202020204" pitchFamily="34" charset="0"/>
              </a:rPr>
              <a:t>Operation Principle of Solar Cells</a:t>
            </a:r>
          </a:p>
        </p:txBody>
      </p:sp>
      <p:pic>
        <p:nvPicPr>
          <p:cNvPr id="3277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0452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35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6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FAA697-853F-4A50-9AB1-BE8BB0AE187C}" type="slidenum">
              <a:rPr lang="en-US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sz="1000"/>
          </a:p>
        </p:txBody>
      </p:sp>
      <p:pic>
        <p:nvPicPr>
          <p:cNvPr id="33797" name="Picture 2" descr="C:\Users\sburns\Desktop\Local Web Files\EE2212Fall2013\Photonics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52400"/>
            <a:ext cx="6553200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495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From EE 2212 Text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855</Words>
  <Application>Microsoft Office PowerPoint</Application>
  <PresentationFormat>On-screen Show (4:3)</PresentationFormat>
  <Paragraphs>204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宋体</vt:lpstr>
      <vt:lpstr>Arial</vt:lpstr>
      <vt:lpstr>Batang</vt:lpstr>
      <vt:lpstr>Calibri</vt:lpstr>
      <vt:lpstr>Cambria</vt:lpstr>
      <vt:lpstr>Times New Roman</vt:lpstr>
      <vt:lpstr>Verdana</vt:lpstr>
      <vt:lpstr>Wingdings</vt:lpstr>
      <vt:lpstr>Office Theme</vt:lpstr>
      <vt:lpstr>Document</vt:lpstr>
      <vt:lpstr>Presentation</vt:lpstr>
      <vt:lpstr>6 and 8 October Photonics-PPT #1 Photovoltaics PPT#2 Will Cover Lighting </vt:lpstr>
      <vt:lpstr>PowerPoint Presentation</vt:lpstr>
      <vt:lpstr>PowerPoint Presentation</vt:lpstr>
      <vt:lpstr>PowerPoint Presentation</vt:lpstr>
      <vt:lpstr>PowerPoint Presentation</vt:lpstr>
      <vt:lpstr>Solar Energy Spectrum</vt:lpstr>
      <vt:lpstr>PowerPoint Presentation</vt:lpstr>
      <vt:lpstr>Operation Principle of Solar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Multi-Junction Semiconductor  Solar Cells</vt:lpstr>
      <vt:lpstr>Absorption Spectrum of Multi-junction Cells</vt:lpstr>
      <vt:lpstr>NREL’s Measurement of Best Solar Cell Efficiencies</vt:lpstr>
      <vt:lpstr>Work Record for Solar Cells Efficiency at 47.1% by NREL</vt:lpstr>
      <vt:lpstr>Multi-Junction Solar Cell Efficiency at 46%</vt:lpstr>
      <vt:lpstr>PowerPoint Presentation</vt:lpstr>
      <vt:lpstr>PowerPoint Presentation</vt:lpstr>
      <vt:lpstr>PowerPoint Presentation</vt:lpstr>
      <vt:lpstr>Dye-sensitized Solar Cells (DSSCs)</vt:lpstr>
      <vt:lpstr>Perovskite Solar Cells</vt:lpstr>
      <vt:lpstr>PowerPoint Presentation</vt:lpstr>
      <vt:lpstr>PowerPoint Presentation</vt:lpstr>
      <vt:lpstr>PowerPoint Presentation</vt:lpstr>
      <vt:lpstr>5.6 KW Photovoltaic Array (Funding incorporated within the Malosky Stadium Renovation Budget) CIP Grant Through Minnesota Power Provides Funding For Instrumentation and EE Students   To Develop A WEB Presence)         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sburns</dc:creator>
  <cp:lastModifiedBy>Dr. Burns</cp:lastModifiedBy>
  <cp:revision>36</cp:revision>
  <cp:lastPrinted>2020-02-20T22:38:50Z</cp:lastPrinted>
  <dcterms:created xsi:type="dcterms:W3CDTF">2013-04-10T13:37:48Z</dcterms:created>
  <dcterms:modified xsi:type="dcterms:W3CDTF">2021-10-08T14:13:58Z</dcterms:modified>
</cp:coreProperties>
</file>