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9" r:id="rId2"/>
    <p:sldMasterId id="2147483737" r:id="rId3"/>
  </p:sldMasterIdLst>
  <p:sldIdLst>
    <p:sldId id="256" r:id="rId4"/>
    <p:sldId id="257" r:id="rId5"/>
    <p:sldId id="265" r:id="rId6"/>
    <p:sldId id="266" r:id="rId7"/>
    <p:sldId id="267" r:id="rId8"/>
    <p:sldId id="261" r:id="rId9"/>
    <p:sldId id="274" r:id="rId10"/>
    <p:sldId id="262" r:id="rId11"/>
    <p:sldId id="268" r:id="rId12"/>
    <p:sldId id="269" r:id="rId13"/>
    <p:sldId id="270" r:id="rId14"/>
    <p:sldId id="271" r:id="rId15"/>
    <p:sldId id="258" r:id="rId16"/>
    <p:sldId id="259" r:id="rId17"/>
    <p:sldId id="264" r:id="rId18"/>
    <p:sldId id="260"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1" d="100"/>
          <a:sy n="111" d="100"/>
        </p:scale>
        <p:origin x="108"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DE3C9-E515-48D3-AE98-45FC0F1E4E6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C227E9-2D01-469D-976F-F3CB9B2BDF42}">
      <dgm:prSet/>
      <dgm:spPr/>
      <dgm:t>
        <a:bodyPr/>
        <a:lstStyle/>
        <a:p>
          <a:pPr>
            <a:lnSpc>
              <a:spcPct val="100000"/>
            </a:lnSpc>
            <a:defRPr b="1"/>
          </a:pPr>
          <a:r>
            <a:rPr lang="en-US" dirty="0"/>
            <a:t>A major semiconductor company may use around 450+ chemical products </a:t>
          </a:r>
        </a:p>
        <a:p>
          <a:pPr>
            <a:lnSpc>
              <a:spcPct val="100000"/>
            </a:lnSpc>
            <a:defRPr b="1"/>
          </a:pPr>
          <a:r>
            <a:rPr lang="en-US" dirty="0"/>
            <a:t>(greater than 1,100 Ingredients) [7]</a:t>
          </a:r>
        </a:p>
      </dgm:t>
    </dgm:pt>
    <dgm:pt modelId="{C5135975-76ED-49E6-BD65-6066CEA75143}" type="parTrans" cxnId="{B5E3A710-3723-4E26-A612-68ED032F78F9}">
      <dgm:prSet/>
      <dgm:spPr/>
      <dgm:t>
        <a:bodyPr/>
        <a:lstStyle/>
        <a:p>
          <a:endParaRPr lang="en-US"/>
        </a:p>
      </dgm:t>
    </dgm:pt>
    <dgm:pt modelId="{E8227D4A-B2DE-4D6C-B109-24C23EC57342}" type="sibTrans" cxnId="{B5E3A710-3723-4E26-A612-68ED032F78F9}">
      <dgm:prSet/>
      <dgm:spPr/>
      <dgm:t>
        <a:bodyPr/>
        <a:lstStyle/>
        <a:p>
          <a:endParaRPr lang="en-US"/>
        </a:p>
      </dgm:t>
    </dgm:pt>
    <dgm:pt modelId="{A3865C7D-C428-40F8-901E-5432E1ADC190}">
      <dgm:prSet/>
      <dgm:spPr/>
      <dgm:t>
        <a:bodyPr/>
        <a:lstStyle/>
        <a:p>
          <a:pPr>
            <a:lnSpc>
              <a:spcPct val="100000"/>
            </a:lnSpc>
            <a:defRPr b="1"/>
          </a:pPr>
          <a:r>
            <a:rPr lang="en-US"/>
            <a:t>Risks and special procedures related to so many toxic chemicals are expansive</a:t>
          </a:r>
        </a:p>
      </dgm:t>
    </dgm:pt>
    <dgm:pt modelId="{58F92021-17AE-400E-8A68-D9514AFC254B}" type="parTrans" cxnId="{259A57A1-4EED-42D8-9290-F427C005D8BA}">
      <dgm:prSet/>
      <dgm:spPr/>
      <dgm:t>
        <a:bodyPr/>
        <a:lstStyle/>
        <a:p>
          <a:endParaRPr lang="en-US"/>
        </a:p>
      </dgm:t>
    </dgm:pt>
    <dgm:pt modelId="{6AB8A07A-9EAA-4D3A-A1A5-683F34451AE8}" type="sibTrans" cxnId="{259A57A1-4EED-42D8-9290-F427C005D8BA}">
      <dgm:prSet/>
      <dgm:spPr/>
      <dgm:t>
        <a:bodyPr/>
        <a:lstStyle/>
        <a:p>
          <a:endParaRPr lang="en-US"/>
        </a:p>
      </dgm:t>
    </dgm:pt>
    <dgm:pt modelId="{07A2429F-AE1C-4B76-987E-9EF660FE99CC}">
      <dgm:prSet/>
      <dgm:spPr/>
      <dgm:t>
        <a:bodyPr/>
        <a:lstStyle/>
        <a:p>
          <a:pPr>
            <a:lnSpc>
              <a:spcPct val="100000"/>
            </a:lnSpc>
            <a:defRPr b="1"/>
          </a:pPr>
          <a:r>
            <a:rPr lang="en-US"/>
            <a:t>Trade Secret Laws heavily restrict access to information</a:t>
          </a:r>
        </a:p>
      </dgm:t>
    </dgm:pt>
    <dgm:pt modelId="{4390932A-6A98-4151-B280-82528B6AC7F2}" type="parTrans" cxnId="{654F7EF4-AAE3-45DD-A66A-5B42DB8C2420}">
      <dgm:prSet/>
      <dgm:spPr/>
      <dgm:t>
        <a:bodyPr/>
        <a:lstStyle/>
        <a:p>
          <a:endParaRPr lang="en-US"/>
        </a:p>
      </dgm:t>
    </dgm:pt>
    <dgm:pt modelId="{FBA128F3-DF4E-4BF6-BEB4-343B720717DC}" type="sibTrans" cxnId="{654F7EF4-AAE3-45DD-A66A-5B42DB8C2420}">
      <dgm:prSet/>
      <dgm:spPr/>
      <dgm:t>
        <a:bodyPr/>
        <a:lstStyle/>
        <a:p>
          <a:endParaRPr lang="en-US"/>
        </a:p>
      </dgm:t>
    </dgm:pt>
    <dgm:pt modelId="{D7F9AE49-FB41-4353-A678-19C6EF5FB29A}">
      <dgm:prSet/>
      <dgm:spPr/>
      <dgm:t>
        <a:bodyPr/>
        <a:lstStyle/>
        <a:p>
          <a:pPr>
            <a:lnSpc>
              <a:spcPct val="100000"/>
            </a:lnSpc>
            <a:defRPr b="1"/>
          </a:pPr>
          <a:r>
            <a:rPr lang="en-US" dirty="0"/>
            <a:t>Each chemical may react with any other.</a:t>
          </a:r>
        </a:p>
        <a:p>
          <a:pPr>
            <a:lnSpc>
              <a:spcPct val="100000"/>
            </a:lnSpc>
            <a:defRPr b="1"/>
          </a:pPr>
          <a:r>
            <a:rPr lang="en-US" dirty="0"/>
            <a:t>Immense possibilities create immensely difficult to analyze data and SOP’s</a:t>
          </a:r>
        </a:p>
      </dgm:t>
    </dgm:pt>
    <dgm:pt modelId="{7FD7DF47-D2F2-417C-8304-827C9388AA5D}" type="parTrans" cxnId="{3FE7D54B-1467-4E90-9558-E82D1164258E}">
      <dgm:prSet/>
      <dgm:spPr/>
      <dgm:t>
        <a:bodyPr/>
        <a:lstStyle/>
        <a:p>
          <a:endParaRPr lang="en-US"/>
        </a:p>
      </dgm:t>
    </dgm:pt>
    <dgm:pt modelId="{B17BCBA5-7496-4B76-B40B-23EDCE7AC83E}" type="sibTrans" cxnId="{3FE7D54B-1467-4E90-9558-E82D1164258E}">
      <dgm:prSet/>
      <dgm:spPr/>
      <dgm:t>
        <a:bodyPr/>
        <a:lstStyle/>
        <a:p>
          <a:endParaRPr lang="en-US"/>
        </a:p>
      </dgm:t>
    </dgm:pt>
    <dgm:pt modelId="{5FED5B8A-CC89-4466-81A6-A16D1A395ACD}" type="pres">
      <dgm:prSet presAssocID="{000DE3C9-E515-48D3-AE98-45FC0F1E4E62}" presName="root" presStyleCnt="0">
        <dgm:presLayoutVars>
          <dgm:dir/>
          <dgm:resizeHandles val="exact"/>
        </dgm:presLayoutVars>
      </dgm:prSet>
      <dgm:spPr/>
      <dgm:t>
        <a:bodyPr/>
        <a:lstStyle/>
        <a:p>
          <a:endParaRPr lang="en-US"/>
        </a:p>
      </dgm:t>
    </dgm:pt>
    <dgm:pt modelId="{463226B6-074D-426D-BE41-E5A1EA12659A}" type="pres">
      <dgm:prSet presAssocID="{CEC227E9-2D01-469D-976F-F3CB9B2BDF42}" presName="compNode" presStyleCnt="0"/>
      <dgm:spPr/>
    </dgm:pt>
    <dgm:pt modelId="{9A03FE06-B744-4C12-9F4A-85212F511A6B}" type="pres">
      <dgm:prSet presAssocID="{CEC227E9-2D01-469D-976F-F3CB9B2BDF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7812ED8F-5118-46B1-AB1A-7135C280F06D}" type="pres">
      <dgm:prSet presAssocID="{CEC227E9-2D01-469D-976F-F3CB9B2BDF42}" presName="iconSpace" presStyleCnt="0"/>
      <dgm:spPr/>
    </dgm:pt>
    <dgm:pt modelId="{C4D3A28A-DABE-45FD-91D3-6411E0B646D9}" type="pres">
      <dgm:prSet presAssocID="{CEC227E9-2D01-469D-976F-F3CB9B2BDF42}" presName="parTx" presStyleLbl="revTx" presStyleIdx="0" presStyleCnt="8" custScaleX="110749">
        <dgm:presLayoutVars>
          <dgm:chMax val="0"/>
          <dgm:chPref val="0"/>
        </dgm:presLayoutVars>
      </dgm:prSet>
      <dgm:spPr/>
      <dgm:t>
        <a:bodyPr/>
        <a:lstStyle/>
        <a:p>
          <a:endParaRPr lang="en-US"/>
        </a:p>
      </dgm:t>
    </dgm:pt>
    <dgm:pt modelId="{1E5FC6B5-0C7B-4BED-9051-0F7DC07F442A}" type="pres">
      <dgm:prSet presAssocID="{CEC227E9-2D01-469D-976F-F3CB9B2BDF42}" presName="txSpace" presStyleCnt="0"/>
      <dgm:spPr/>
    </dgm:pt>
    <dgm:pt modelId="{23F12DD6-46F0-4078-89BD-475DEA8867D7}" type="pres">
      <dgm:prSet presAssocID="{CEC227E9-2D01-469D-976F-F3CB9B2BDF42}" presName="desTx" presStyleLbl="revTx" presStyleIdx="1" presStyleCnt="8" custLinFactY="18741" custLinFactNeighborX="58135" custLinFactNeighborY="100000">
        <dgm:presLayoutVars/>
      </dgm:prSet>
      <dgm:spPr/>
    </dgm:pt>
    <dgm:pt modelId="{BF64A760-9763-43BE-8022-4B8473AB93E4}" type="pres">
      <dgm:prSet presAssocID="{E8227D4A-B2DE-4D6C-B109-24C23EC57342}" presName="sibTrans" presStyleCnt="0"/>
      <dgm:spPr/>
    </dgm:pt>
    <dgm:pt modelId="{785983CA-E23B-4242-812E-01B573146C1F}" type="pres">
      <dgm:prSet presAssocID="{A3865C7D-C428-40F8-901E-5432E1ADC190}" presName="compNode" presStyleCnt="0"/>
      <dgm:spPr/>
    </dgm:pt>
    <dgm:pt modelId="{5CF5E973-0749-4110-8FCF-228A3B0D8497}" type="pres">
      <dgm:prSet presAssocID="{A3865C7D-C428-40F8-901E-5432E1ADC1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21B79AD3-2F80-4DD2-A1CB-55ED73CEF50A}" type="pres">
      <dgm:prSet presAssocID="{A3865C7D-C428-40F8-901E-5432E1ADC190}" presName="iconSpace" presStyleCnt="0"/>
      <dgm:spPr/>
    </dgm:pt>
    <dgm:pt modelId="{EEAC1002-34DB-4743-AD63-5816931D2A17}" type="pres">
      <dgm:prSet presAssocID="{A3865C7D-C428-40F8-901E-5432E1ADC190}" presName="parTx" presStyleLbl="revTx" presStyleIdx="2" presStyleCnt="8">
        <dgm:presLayoutVars>
          <dgm:chMax val="0"/>
          <dgm:chPref val="0"/>
        </dgm:presLayoutVars>
      </dgm:prSet>
      <dgm:spPr/>
      <dgm:t>
        <a:bodyPr/>
        <a:lstStyle/>
        <a:p>
          <a:endParaRPr lang="en-US"/>
        </a:p>
      </dgm:t>
    </dgm:pt>
    <dgm:pt modelId="{7A69C1B8-E987-4292-9161-200474E768C7}" type="pres">
      <dgm:prSet presAssocID="{A3865C7D-C428-40F8-901E-5432E1ADC190}" presName="txSpace" presStyleCnt="0"/>
      <dgm:spPr/>
    </dgm:pt>
    <dgm:pt modelId="{91B5BAFB-91A4-45A4-A42A-FA4D2AA81029}" type="pres">
      <dgm:prSet presAssocID="{A3865C7D-C428-40F8-901E-5432E1ADC190}" presName="desTx" presStyleLbl="revTx" presStyleIdx="3" presStyleCnt="8" custLinFactY="2001" custLinFactNeighborX="-778" custLinFactNeighborY="100000">
        <dgm:presLayoutVars/>
      </dgm:prSet>
      <dgm:spPr/>
    </dgm:pt>
    <dgm:pt modelId="{8570F6D2-77C4-4DB9-BE3A-136DF35E3A27}" type="pres">
      <dgm:prSet presAssocID="{6AB8A07A-9EAA-4D3A-A1A5-683F34451AE8}" presName="sibTrans" presStyleCnt="0"/>
      <dgm:spPr/>
    </dgm:pt>
    <dgm:pt modelId="{FC967150-B82B-43F4-975C-4576BE6C547A}" type="pres">
      <dgm:prSet presAssocID="{07A2429F-AE1C-4B76-987E-9EF660FE99CC}" presName="compNode" presStyleCnt="0"/>
      <dgm:spPr/>
    </dgm:pt>
    <dgm:pt modelId="{2118F8A6-3B70-403E-97EF-402CE8632D13}" type="pres">
      <dgm:prSet presAssocID="{07A2429F-AE1C-4B76-987E-9EF660FE99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ock"/>
        </a:ext>
      </dgm:extLst>
    </dgm:pt>
    <dgm:pt modelId="{8A78BD3B-7618-42E9-A528-BE18432FE0A0}" type="pres">
      <dgm:prSet presAssocID="{07A2429F-AE1C-4B76-987E-9EF660FE99CC}" presName="iconSpace" presStyleCnt="0"/>
      <dgm:spPr/>
    </dgm:pt>
    <dgm:pt modelId="{AD63DF90-E6F5-433B-ADAE-014E14F5A6EF}" type="pres">
      <dgm:prSet presAssocID="{07A2429F-AE1C-4B76-987E-9EF660FE99CC}" presName="parTx" presStyleLbl="revTx" presStyleIdx="4" presStyleCnt="8">
        <dgm:presLayoutVars>
          <dgm:chMax val="0"/>
          <dgm:chPref val="0"/>
        </dgm:presLayoutVars>
      </dgm:prSet>
      <dgm:spPr/>
      <dgm:t>
        <a:bodyPr/>
        <a:lstStyle/>
        <a:p>
          <a:endParaRPr lang="en-US"/>
        </a:p>
      </dgm:t>
    </dgm:pt>
    <dgm:pt modelId="{11E6073C-31D2-46B3-9AAA-170DF78E2D62}" type="pres">
      <dgm:prSet presAssocID="{07A2429F-AE1C-4B76-987E-9EF660FE99CC}" presName="txSpace" presStyleCnt="0"/>
      <dgm:spPr/>
    </dgm:pt>
    <dgm:pt modelId="{E54F12CC-DC94-4558-A456-9BE2D23BA9C3}" type="pres">
      <dgm:prSet presAssocID="{07A2429F-AE1C-4B76-987E-9EF660FE99CC}" presName="desTx" presStyleLbl="revTx" presStyleIdx="5" presStyleCnt="8">
        <dgm:presLayoutVars/>
      </dgm:prSet>
      <dgm:spPr/>
    </dgm:pt>
    <dgm:pt modelId="{FA4C3C3A-1EB7-408C-9B0C-1F3D3C315261}" type="pres">
      <dgm:prSet presAssocID="{FBA128F3-DF4E-4BF6-BEB4-343B720717DC}" presName="sibTrans" presStyleCnt="0"/>
      <dgm:spPr/>
    </dgm:pt>
    <dgm:pt modelId="{3FACAFB9-41FE-4B97-B5E1-FD7EDB39D748}" type="pres">
      <dgm:prSet presAssocID="{D7F9AE49-FB41-4353-A678-19C6EF5FB29A}" presName="compNode" presStyleCnt="0"/>
      <dgm:spPr/>
    </dgm:pt>
    <dgm:pt modelId="{E717267C-268A-42B2-A4E2-4A1D4C7CCC38}" type="pres">
      <dgm:prSet presAssocID="{D7F9AE49-FB41-4353-A678-19C6EF5FB2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Flask"/>
        </a:ext>
      </dgm:extLst>
    </dgm:pt>
    <dgm:pt modelId="{FE36B113-1477-4AFA-A475-101762F4E186}" type="pres">
      <dgm:prSet presAssocID="{D7F9AE49-FB41-4353-A678-19C6EF5FB29A}" presName="iconSpace" presStyleCnt="0"/>
      <dgm:spPr/>
    </dgm:pt>
    <dgm:pt modelId="{14A93EF7-06F3-4F4A-9658-31635699BD79}" type="pres">
      <dgm:prSet presAssocID="{D7F9AE49-FB41-4353-A678-19C6EF5FB29A}" presName="parTx" presStyleLbl="revTx" presStyleIdx="6" presStyleCnt="8" custScaleY="103983">
        <dgm:presLayoutVars>
          <dgm:chMax val="0"/>
          <dgm:chPref val="0"/>
        </dgm:presLayoutVars>
      </dgm:prSet>
      <dgm:spPr/>
      <dgm:t>
        <a:bodyPr/>
        <a:lstStyle/>
        <a:p>
          <a:endParaRPr lang="en-US"/>
        </a:p>
      </dgm:t>
    </dgm:pt>
    <dgm:pt modelId="{DCC0D1FF-16BC-49BD-A57B-F7746DD4158A}" type="pres">
      <dgm:prSet presAssocID="{D7F9AE49-FB41-4353-A678-19C6EF5FB29A}" presName="txSpace" presStyleCnt="0"/>
      <dgm:spPr/>
    </dgm:pt>
    <dgm:pt modelId="{5995C770-543B-4A5E-86D4-061136773328}" type="pres">
      <dgm:prSet presAssocID="{D7F9AE49-FB41-4353-A678-19C6EF5FB29A}" presName="desTx" presStyleLbl="revTx" presStyleIdx="7" presStyleCnt="8">
        <dgm:presLayoutVars/>
      </dgm:prSet>
      <dgm:spPr/>
    </dgm:pt>
  </dgm:ptLst>
  <dgm:cxnLst>
    <dgm:cxn modelId="{1EE0F24B-678D-4C8C-8C1B-CD17D7B121E0}" type="presOf" srcId="{CEC227E9-2D01-469D-976F-F3CB9B2BDF42}" destId="{C4D3A28A-DABE-45FD-91D3-6411E0B646D9}" srcOrd="0" destOrd="0" presId="urn:microsoft.com/office/officeart/2018/2/layout/IconLabelDescriptionList"/>
    <dgm:cxn modelId="{8463842E-6507-404F-8EF5-C45715693764}" type="presOf" srcId="{D7F9AE49-FB41-4353-A678-19C6EF5FB29A}" destId="{14A93EF7-06F3-4F4A-9658-31635699BD79}" srcOrd="0" destOrd="0" presId="urn:microsoft.com/office/officeart/2018/2/layout/IconLabelDescriptionList"/>
    <dgm:cxn modelId="{B5E3A710-3723-4E26-A612-68ED032F78F9}" srcId="{000DE3C9-E515-48D3-AE98-45FC0F1E4E62}" destId="{CEC227E9-2D01-469D-976F-F3CB9B2BDF42}" srcOrd="0" destOrd="0" parTransId="{C5135975-76ED-49E6-BD65-6066CEA75143}" sibTransId="{E8227D4A-B2DE-4D6C-B109-24C23EC57342}"/>
    <dgm:cxn modelId="{D73FCFF3-632B-4D55-9840-40F1C0DAC3DC}" type="presOf" srcId="{000DE3C9-E515-48D3-AE98-45FC0F1E4E62}" destId="{5FED5B8A-CC89-4466-81A6-A16D1A395ACD}" srcOrd="0" destOrd="0" presId="urn:microsoft.com/office/officeart/2018/2/layout/IconLabelDescriptionList"/>
    <dgm:cxn modelId="{C5AA3FA4-2A87-46BE-A290-E486CE8FF8DC}" type="presOf" srcId="{A3865C7D-C428-40F8-901E-5432E1ADC190}" destId="{EEAC1002-34DB-4743-AD63-5816931D2A17}" srcOrd="0" destOrd="0" presId="urn:microsoft.com/office/officeart/2018/2/layout/IconLabelDescriptionList"/>
    <dgm:cxn modelId="{259A57A1-4EED-42D8-9290-F427C005D8BA}" srcId="{000DE3C9-E515-48D3-AE98-45FC0F1E4E62}" destId="{A3865C7D-C428-40F8-901E-5432E1ADC190}" srcOrd="1" destOrd="0" parTransId="{58F92021-17AE-400E-8A68-D9514AFC254B}" sibTransId="{6AB8A07A-9EAA-4D3A-A1A5-683F34451AE8}"/>
    <dgm:cxn modelId="{654F7EF4-AAE3-45DD-A66A-5B42DB8C2420}" srcId="{000DE3C9-E515-48D3-AE98-45FC0F1E4E62}" destId="{07A2429F-AE1C-4B76-987E-9EF660FE99CC}" srcOrd="2" destOrd="0" parTransId="{4390932A-6A98-4151-B280-82528B6AC7F2}" sibTransId="{FBA128F3-DF4E-4BF6-BEB4-343B720717DC}"/>
    <dgm:cxn modelId="{3FE7D54B-1467-4E90-9558-E82D1164258E}" srcId="{000DE3C9-E515-48D3-AE98-45FC0F1E4E62}" destId="{D7F9AE49-FB41-4353-A678-19C6EF5FB29A}" srcOrd="3" destOrd="0" parTransId="{7FD7DF47-D2F2-417C-8304-827C9388AA5D}" sibTransId="{B17BCBA5-7496-4B76-B40B-23EDCE7AC83E}"/>
    <dgm:cxn modelId="{C4F6BA10-3FA2-4717-B102-3AC040ABF32C}" type="presOf" srcId="{07A2429F-AE1C-4B76-987E-9EF660FE99CC}" destId="{AD63DF90-E6F5-433B-ADAE-014E14F5A6EF}" srcOrd="0" destOrd="0" presId="urn:microsoft.com/office/officeart/2018/2/layout/IconLabelDescriptionList"/>
    <dgm:cxn modelId="{055F357A-A3F2-4885-A838-12931C8B7A51}" type="presParOf" srcId="{5FED5B8A-CC89-4466-81A6-A16D1A395ACD}" destId="{463226B6-074D-426D-BE41-E5A1EA12659A}" srcOrd="0" destOrd="0" presId="urn:microsoft.com/office/officeart/2018/2/layout/IconLabelDescriptionList"/>
    <dgm:cxn modelId="{0CCF858E-0C6A-42C0-A6AC-051EDF88BA72}" type="presParOf" srcId="{463226B6-074D-426D-BE41-E5A1EA12659A}" destId="{9A03FE06-B744-4C12-9F4A-85212F511A6B}" srcOrd="0" destOrd="0" presId="urn:microsoft.com/office/officeart/2018/2/layout/IconLabelDescriptionList"/>
    <dgm:cxn modelId="{83EE3239-2F46-45CD-B046-35976AE467D2}" type="presParOf" srcId="{463226B6-074D-426D-BE41-E5A1EA12659A}" destId="{7812ED8F-5118-46B1-AB1A-7135C280F06D}" srcOrd="1" destOrd="0" presId="urn:microsoft.com/office/officeart/2018/2/layout/IconLabelDescriptionList"/>
    <dgm:cxn modelId="{6A87F8A2-06A8-480A-A0BE-BD99C7F0FC68}" type="presParOf" srcId="{463226B6-074D-426D-BE41-E5A1EA12659A}" destId="{C4D3A28A-DABE-45FD-91D3-6411E0B646D9}" srcOrd="2" destOrd="0" presId="urn:microsoft.com/office/officeart/2018/2/layout/IconLabelDescriptionList"/>
    <dgm:cxn modelId="{DDD368B3-6F20-4205-9F6C-08F49881A303}" type="presParOf" srcId="{463226B6-074D-426D-BE41-E5A1EA12659A}" destId="{1E5FC6B5-0C7B-4BED-9051-0F7DC07F442A}" srcOrd="3" destOrd="0" presId="urn:microsoft.com/office/officeart/2018/2/layout/IconLabelDescriptionList"/>
    <dgm:cxn modelId="{5CD9B5D0-A3A3-45F8-A09B-A0E2CD6FACB5}" type="presParOf" srcId="{463226B6-074D-426D-BE41-E5A1EA12659A}" destId="{23F12DD6-46F0-4078-89BD-475DEA8867D7}" srcOrd="4" destOrd="0" presId="urn:microsoft.com/office/officeart/2018/2/layout/IconLabelDescriptionList"/>
    <dgm:cxn modelId="{ACCB3C0E-8E9D-4DD6-8086-F65F199CF1D1}" type="presParOf" srcId="{5FED5B8A-CC89-4466-81A6-A16D1A395ACD}" destId="{BF64A760-9763-43BE-8022-4B8473AB93E4}" srcOrd="1" destOrd="0" presId="urn:microsoft.com/office/officeart/2018/2/layout/IconLabelDescriptionList"/>
    <dgm:cxn modelId="{F6777201-331D-4660-BC5D-FBA0B8D73337}" type="presParOf" srcId="{5FED5B8A-CC89-4466-81A6-A16D1A395ACD}" destId="{785983CA-E23B-4242-812E-01B573146C1F}" srcOrd="2" destOrd="0" presId="urn:microsoft.com/office/officeart/2018/2/layout/IconLabelDescriptionList"/>
    <dgm:cxn modelId="{AE4F8CE5-9E79-4315-BA14-A892108CCFFF}" type="presParOf" srcId="{785983CA-E23B-4242-812E-01B573146C1F}" destId="{5CF5E973-0749-4110-8FCF-228A3B0D8497}" srcOrd="0" destOrd="0" presId="urn:microsoft.com/office/officeart/2018/2/layout/IconLabelDescriptionList"/>
    <dgm:cxn modelId="{5A5351BF-453F-44EF-B0AD-FE1AAC6B2A72}" type="presParOf" srcId="{785983CA-E23B-4242-812E-01B573146C1F}" destId="{21B79AD3-2F80-4DD2-A1CB-55ED73CEF50A}" srcOrd="1" destOrd="0" presId="urn:microsoft.com/office/officeart/2018/2/layout/IconLabelDescriptionList"/>
    <dgm:cxn modelId="{487364BE-2651-4D85-8CA1-B4FDAE119CCC}" type="presParOf" srcId="{785983CA-E23B-4242-812E-01B573146C1F}" destId="{EEAC1002-34DB-4743-AD63-5816931D2A17}" srcOrd="2" destOrd="0" presId="urn:microsoft.com/office/officeart/2018/2/layout/IconLabelDescriptionList"/>
    <dgm:cxn modelId="{85D12A51-4F9F-4DD9-9769-C3EC9E0C8434}" type="presParOf" srcId="{785983CA-E23B-4242-812E-01B573146C1F}" destId="{7A69C1B8-E987-4292-9161-200474E768C7}" srcOrd="3" destOrd="0" presId="urn:microsoft.com/office/officeart/2018/2/layout/IconLabelDescriptionList"/>
    <dgm:cxn modelId="{B68B2810-DA59-4C7A-A582-B7069C8423F2}" type="presParOf" srcId="{785983CA-E23B-4242-812E-01B573146C1F}" destId="{91B5BAFB-91A4-45A4-A42A-FA4D2AA81029}" srcOrd="4" destOrd="0" presId="urn:microsoft.com/office/officeart/2018/2/layout/IconLabelDescriptionList"/>
    <dgm:cxn modelId="{81B49E81-7C9D-4FAF-8294-3D6D2AC4691E}" type="presParOf" srcId="{5FED5B8A-CC89-4466-81A6-A16D1A395ACD}" destId="{8570F6D2-77C4-4DB9-BE3A-136DF35E3A27}" srcOrd="3" destOrd="0" presId="urn:microsoft.com/office/officeart/2018/2/layout/IconLabelDescriptionList"/>
    <dgm:cxn modelId="{3DF59A23-1E2D-40F9-B4C8-FB67113263D0}" type="presParOf" srcId="{5FED5B8A-CC89-4466-81A6-A16D1A395ACD}" destId="{FC967150-B82B-43F4-975C-4576BE6C547A}" srcOrd="4" destOrd="0" presId="urn:microsoft.com/office/officeart/2018/2/layout/IconLabelDescriptionList"/>
    <dgm:cxn modelId="{EE276359-07CA-4205-9FC2-85AAE23763F6}" type="presParOf" srcId="{FC967150-B82B-43F4-975C-4576BE6C547A}" destId="{2118F8A6-3B70-403E-97EF-402CE8632D13}" srcOrd="0" destOrd="0" presId="urn:microsoft.com/office/officeart/2018/2/layout/IconLabelDescriptionList"/>
    <dgm:cxn modelId="{73069B80-8D4F-4AEA-B29C-D9EA5C1290AB}" type="presParOf" srcId="{FC967150-B82B-43F4-975C-4576BE6C547A}" destId="{8A78BD3B-7618-42E9-A528-BE18432FE0A0}" srcOrd="1" destOrd="0" presId="urn:microsoft.com/office/officeart/2018/2/layout/IconLabelDescriptionList"/>
    <dgm:cxn modelId="{288105BF-E3F5-4B83-A315-751B655352BB}" type="presParOf" srcId="{FC967150-B82B-43F4-975C-4576BE6C547A}" destId="{AD63DF90-E6F5-433B-ADAE-014E14F5A6EF}" srcOrd="2" destOrd="0" presId="urn:microsoft.com/office/officeart/2018/2/layout/IconLabelDescriptionList"/>
    <dgm:cxn modelId="{4CCA19BB-582C-4A69-992D-CB5D6728B985}" type="presParOf" srcId="{FC967150-B82B-43F4-975C-4576BE6C547A}" destId="{11E6073C-31D2-46B3-9AAA-170DF78E2D62}" srcOrd="3" destOrd="0" presId="urn:microsoft.com/office/officeart/2018/2/layout/IconLabelDescriptionList"/>
    <dgm:cxn modelId="{D307BDE9-1796-4BF2-8AAF-A5BDE10E5106}" type="presParOf" srcId="{FC967150-B82B-43F4-975C-4576BE6C547A}" destId="{E54F12CC-DC94-4558-A456-9BE2D23BA9C3}" srcOrd="4" destOrd="0" presId="urn:microsoft.com/office/officeart/2018/2/layout/IconLabelDescriptionList"/>
    <dgm:cxn modelId="{CE4A42C5-A4B3-45EA-9B0B-48F09988B5FC}" type="presParOf" srcId="{5FED5B8A-CC89-4466-81A6-A16D1A395ACD}" destId="{FA4C3C3A-1EB7-408C-9B0C-1F3D3C315261}" srcOrd="5" destOrd="0" presId="urn:microsoft.com/office/officeart/2018/2/layout/IconLabelDescriptionList"/>
    <dgm:cxn modelId="{91203957-755B-4F88-AD46-BC0D275D7523}" type="presParOf" srcId="{5FED5B8A-CC89-4466-81A6-A16D1A395ACD}" destId="{3FACAFB9-41FE-4B97-B5E1-FD7EDB39D748}" srcOrd="6" destOrd="0" presId="urn:microsoft.com/office/officeart/2018/2/layout/IconLabelDescriptionList"/>
    <dgm:cxn modelId="{53ACF331-C31F-498D-93A4-428B5355D552}" type="presParOf" srcId="{3FACAFB9-41FE-4B97-B5E1-FD7EDB39D748}" destId="{E717267C-268A-42B2-A4E2-4A1D4C7CCC38}" srcOrd="0" destOrd="0" presId="urn:microsoft.com/office/officeart/2018/2/layout/IconLabelDescriptionList"/>
    <dgm:cxn modelId="{31828726-5A5F-44BE-B1AE-C0D63A2EFCA2}" type="presParOf" srcId="{3FACAFB9-41FE-4B97-B5E1-FD7EDB39D748}" destId="{FE36B113-1477-4AFA-A475-101762F4E186}" srcOrd="1" destOrd="0" presId="urn:microsoft.com/office/officeart/2018/2/layout/IconLabelDescriptionList"/>
    <dgm:cxn modelId="{DD267394-1FE0-4DEE-97EA-8B2F8584BF17}" type="presParOf" srcId="{3FACAFB9-41FE-4B97-B5E1-FD7EDB39D748}" destId="{14A93EF7-06F3-4F4A-9658-31635699BD79}" srcOrd="2" destOrd="0" presId="urn:microsoft.com/office/officeart/2018/2/layout/IconLabelDescriptionList"/>
    <dgm:cxn modelId="{5CF6B120-EA1A-48CA-A458-96265CDFEF5A}" type="presParOf" srcId="{3FACAFB9-41FE-4B97-B5E1-FD7EDB39D748}" destId="{DCC0D1FF-16BC-49BD-A57B-F7746DD4158A}" srcOrd="3" destOrd="0" presId="urn:microsoft.com/office/officeart/2018/2/layout/IconLabelDescriptionList"/>
    <dgm:cxn modelId="{83BDE473-BD12-40DE-B307-D3757E4FFD50}" type="presParOf" srcId="{3FACAFB9-41FE-4B97-B5E1-FD7EDB39D748}" destId="{5995C770-543B-4A5E-86D4-06113677332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3FE06-B744-4C12-9F4A-85212F511A6B}">
      <dsp:nvSpPr>
        <dsp:cNvPr id="0" name=""/>
        <dsp:cNvSpPr/>
      </dsp:nvSpPr>
      <dsp:spPr>
        <a:xfrm>
          <a:off x="141911" y="458636"/>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D3A28A-DABE-45FD-91D3-6411E0B646D9}">
      <dsp:nvSpPr>
        <dsp:cNvPr id="0" name=""/>
        <dsp:cNvSpPr/>
      </dsp:nvSpPr>
      <dsp:spPr>
        <a:xfrm>
          <a:off x="5869" y="1436052"/>
          <a:ext cx="2803334" cy="110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dirty="0"/>
            <a:t>A major semiconductor company may use around 450+ chemical products </a:t>
          </a:r>
        </a:p>
        <a:p>
          <a:pPr lvl="0" algn="l" defTabSz="622300">
            <a:lnSpc>
              <a:spcPct val="100000"/>
            </a:lnSpc>
            <a:spcBef>
              <a:spcPct val="0"/>
            </a:spcBef>
            <a:spcAft>
              <a:spcPct val="35000"/>
            </a:spcAft>
            <a:defRPr b="1"/>
          </a:pPr>
          <a:r>
            <a:rPr lang="en-US" sz="1400" kern="1200" dirty="0"/>
            <a:t>(greater than 1,100 Ingredients) [7]</a:t>
          </a:r>
        </a:p>
      </dsp:txBody>
      <dsp:txXfrm>
        <a:off x="5869" y="1436052"/>
        <a:ext cx="2803334" cy="1107421"/>
      </dsp:txXfrm>
    </dsp:sp>
    <dsp:sp modelId="{23F12DD6-46F0-4078-89BD-475DEA8867D7}">
      <dsp:nvSpPr>
        <dsp:cNvPr id="0" name=""/>
        <dsp:cNvSpPr/>
      </dsp:nvSpPr>
      <dsp:spPr>
        <a:xfrm>
          <a:off x="1613454" y="2586058"/>
          <a:ext cx="2531250" cy="30"/>
        </a:xfrm>
        <a:prstGeom prst="rect">
          <a:avLst/>
        </a:prstGeom>
        <a:noFill/>
        <a:ln>
          <a:noFill/>
        </a:ln>
        <a:effectLst/>
      </dsp:spPr>
      <dsp:style>
        <a:lnRef idx="0">
          <a:scrgbClr r="0" g="0" b="0"/>
        </a:lnRef>
        <a:fillRef idx="0">
          <a:scrgbClr r="0" g="0" b="0"/>
        </a:fillRef>
        <a:effectRef idx="0">
          <a:scrgbClr r="0" g="0" b="0"/>
        </a:effectRef>
        <a:fontRef idx="minor"/>
      </dsp:style>
    </dsp:sp>
    <dsp:sp modelId="{5CF5E973-0749-4110-8FCF-228A3B0D8497}">
      <dsp:nvSpPr>
        <dsp:cNvPr id="0" name=""/>
        <dsp:cNvSpPr/>
      </dsp:nvSpPr>
      <dsp:spPr>
        <a:xfrm>
          <a:off x="3252172" y="458636"/>
          <a:ext cx="885937" cy="8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AC1002-34DB-4743-AD63-5816931D2A17}">
      <dsp:nvSpPr>
        <dsp:cNvPr id="0" name=""/>
        <dsp:cNvSpPr/>
      </dsp:nvSpPr>
      <dsp:spPr>
        <a:xfrm>
          <a:off x="3252172" y="1436052"/>
          <a:ext cx="2531250" cy="110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a:t>Risks and special procedures related to so many toxic chemicals are expansive</a:t>
          </a:r>
        </a:p>
      </dsp:txBody>
      <dsp:txXfrm>
        <a:off x="3252172" y="1436052"/>
        <a:ext cx="2531250" cy="1107421"/>
      </dsp:txXfrm>
    </dsp:sp>
    <dsp:sp modelId="{91B5BAFB-91A4-45A4-A42A-FA4D2AA81029}">
      <dsp:nvSpPr>
        <dsp:cNvPr id="0" name=""/>
        <dsp:cNvSpPr/>
      </dsp:nvSpPr>
      <dsp:spPr>
        <a:xfrm>
          <a:off x="3232479" y="2586053"/>
          <a:ext cx="2531250" cy="30"/>
        </a:xfrm>
        <a:prstGeom prst="rect">
          <a:avLst/>
        </a:prstGeom>
        <a:noFill/>
        <a:ln>
          <a:noFill/>
        </a:ln>
        <a:effectLst/>
      </dsp:spPr>
      <dsp:style>
        <a:lnRef idx="0">
          <a:scrgbClr r="0" g="0" b="0"/>
        </a:lnRef>
        <a:fillRef idx="0">
          <a:scrgbClr r="0" g="0" b="0"/>
        </a:fillRef>
        <a:effectRef idx="0">
          <a:scrgbClr r="0" g="0" b="0"/>
        </a:effectRef>
        <a:fontRef idx="minor"/>
      </dsp:style>
    </dsp:sp>
    <dsp:sp modelId="{2118F8A6-3B70-403E-97EF-402CE8632D13}">
      <dsp:nvSpPr>
        <dsp:cNvPr id="0" name=""/>
        <dsp:cNvSpPr/>
      </dsp:nvSpPr>
      <dsp:spPr>
        <a:xfrm>
          <a:off x="6226391" y="458636"/>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63DF90-E6F5-433B-ADAE-014E14F5A6EF}">
      <dsp:nvSpPr>
        <dsp:cNvPr id="0" name=""/>
        <dsp:cNvSpPr/>
      </dsp:nvSpPr>
      <dsp:spPr>
        <a:xfrm>
          <a:off x="6226391" y="1436052"/>
          <a:ext cx="2531250" cy="110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a:t>Trade Secret Laws heavily restrict access to information</a:t>
          </a:r>
        </a:p>
      </dsp:txBody>
      <dsp:txXfrm>
        <a:off x="6226391" y="1436052"/>
        <a:ext cx="2531250" cy="1107421"/>
      </dsp:txXfrm>
    </dsp:sp>
    <dsp:sp modelId="{E54F12CC-DC94-4558-A456-9BE2D23BA9C3}">
      <dsp:nvSpPr>
        <dsp:cNvPr id="0" name=""/>
        <dsp:cNvSpPr/>
      </dsp:nvSpPr>
      <dsp:spPr>
        <a:xfrm>
          <a:off x="6226391" y="2586022"/>
          <a:ext cx="2531250" cy="30"/>
        </a:xfrm>
        <a:prstGeom prst="rect">
          <a:avLst/>
        </a:prstGeom>
        <a:noFill/>
        <a:ln>
          <a:noFill/>
        </a:ln>
        <a:effectLst/>
      </dsp:spPr>
      <dsp:style>
        <a:lnRef idx="0">
          <a:scrgbClr r="0" g="0" b="0"/>
        </a:lnRef>
        <a:fillRef idx="0">
          <a:scrgbClr r="0" g="0" b="0"/>
        </a:fillRef>
        <a:effectRef idx="0">
          <a:scrgbClr r="0" g="0" b="0"/>
        </a:effectRef>
        <a:fontRef idx="minor"/>
      </dsp:style>
    </dsp:sp>
    <dsp:sp modelId="{E717267C-268A-42B2-A4E2-4A1D4C7CCC38}">
      <dsp:nvSpPr>
        <dsp:cNvPr id="0" name=""/>
        <dsp:cNvSpPr/>
      </dsp:nvSpPr>
      <dsp:spPr>
        <a:xfrm>
          <a:off x="9200610" y="458636"/>
          <a:ext cx="885937" cy="8859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A93EF7-06F3-4F4A-9658-31635699BD79}">
      <dsp:nvSpPr>
        <dsp:cNvPr id="0" name=""/>
        <dsp:cNvSpPr/>
      </dsp:nvSpPr>
      <dsp:spPr>
        <a:xfrm>
          <a:off x="9200610" y="1413998"/>
          <a:ext cx="2531250" cy="11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dirty="0"/>
            <a:t>Each chemical may react with any other.</a:t>
          </a:r>
        </a:p>
        <a:p>
          <a:pPr lvl="0" algn="l" defTabSz="622300">
            <a:lnSpc>
              <a:spcPct val="100000"/>
            </a:lnSpc>
            <a:spcBef>
              <a:spcPct val="0"/>
            </a:spcBef>
            <a:spcAft>
              <a:spcPct val="35000"/>
            </a:spcAft>
            <a:defRPr b="1"/>
          </a:pPr>
          <a:r>
            <a:rPr lang="en-US" sz="1400" kern="1200" dirty="0"/>
            <a:t>Immense possibilities create immensely difficult to analyze data and SOP’s</a:t>
          </a:r>
        </a:p>
      </dsp:txBody>
      <dsp:txXfrm>
        <a:off x="9200610" y="1413998"/>
        <a:ext cx="2531250" cy="1151530"/>
      </dsp:txXfrm>
    </dsp:sp>
    <dsp:sp modelId="{5995C770-543B-4A5E-86D4-061136773328}">
      <dsp:nvSpPr>
        <dsp:cNvPr id="0" name=""/>
        <dsp:cNvSpPr/>
      </dsp:nvSpPr>
      <dsp:spPr>
        <a:xfrm>
          <a:off x="9200610" y="2586022"/>
          <a:ext cx="2531250" cy="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1A45DBC-5921-46E9-943A-5C0E95ACBCA9}"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3529151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73511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64381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85C6398-C56D-4EB8-9164-1728A343647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97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91697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95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38079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A45DBC-5921-46E9-943A-5C0E95ACBCA9}"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C6398-C56D-4EB8-9164-1728A343647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29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A45DBC-5921-46E9-943A-5C0E95ACBCA9}"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C6398-C56D-4EB8-9164-1728A34364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27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45DBC-5921-46E9-943A-5C0E95ACBCA9}"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407978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C6398-C56D-4EB8-9164-1728A343647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8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A45DBC-5921-46E9-943A-5C0E95ACBCA9}"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34548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627186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54368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778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87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36424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328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443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278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C6398-C56D-4EB8-9164-1728A343647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598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44E6-E351-4382-97CA-057DCFBDB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A9F4A-8243-4491-B26D-C6183B9AD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177743-3690-4FE0-B33F-B6E6020574D0}"/>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a:extLst>
              <a:ext uri="{FF2B5EF4-FFF2-40B4-BE49-F238E27FC236}">
                <a16:creationId xmlns:a16="http://schemas.microsoft.com/office/drawing/2014/main" id="{F00AD351-37EA-4EA4-B7AD-5AF3376FA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E829-36B4-4D94-8438-9C0A43F4BD87}"/>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88374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1A45DBC-5921-46E9-943A-5C0E95ACBCA9}"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379259873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E7AE-057F-4E59-8F12-2916E5BB2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C6D22-0CBF-4AF0-B8FD-8305317EAB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9E0D-3B8C-4DAB-A27A-03E2A12F4C1F}"/>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a:extLst>
              <a:ext uri="{FF2B5EF4-FFF2-40B4-BE49-F238E27FC236}">
                <a16:creationId xmlns:a16="http://schemas.microsoft.com/office/drawing/2014/main" id="{585DC867-D0EF-492C-9AB0-F4789D379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61306-787A-4148-97F3-3FE3461A442A}"/>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804479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7DA2-662E-4481-AB35-D45F1DFDD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41588-5B49-4FEA-A19B-04E7AE58F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376D1-839B-4131-9B17-58B74A03F019}"/>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a:extLst>
              <a:ext uri="{FF2B5EF4-FFF2-40B4-BE49-F238E27FC236}">
                <a16:creationId xmlns:a16="http://schemas.microsoft.com/office/drawing/2014/main" id="{CC31E869-69B1-4684-9AFB-5B1B48325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EB49-C94B-47B3-892C-22750EB8AAC3}"/>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3822368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871-8826-484F-AC95-6F43AC84D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664BB-B219-42E7-AD93-C7D4C8E52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EEA4F-E7DD-44A9-B0E7-630C1FD883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F0F377-CAE0-46CA-A8C7-878ADD0341FE}"/>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a:extLst>
              <a:ext uri="{FF2B5EF4-FFF2-40B4-BE49-F238E27FC236}">
                <a16:creationId xmlns:a16="http://schemas.microsoft.com/office/drawing/2014/main" id="{AC17FE20-4325-477C-AC21-F29C965DD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57F4E-3B56-406A-921A-FE384825A771}"/>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371831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0FD2-D436-4037-A989-1DAF79E28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F1B933-912C-4AF3-8C4E-453AF63F8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1E87D-19AA-47F1-A3AF-7491C2CE1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8707E6-D59B-4F22-89E1-74057AC17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7AA9C-EFC1-4561-86AA-2BCAF9A08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53EE96-9CFF-4AAF-96C1-896170D818C8}"/>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8" name="Footer Placeholder 7">
            <a:extLst>
              <a:ext uri="{FF2B5EF4-FFF2-40B4-BE49-F238E27FC236}">
                <a16:creationId xmlns:a16="http://schemas.microsoft.com/office/drawing/2014/main" id="{BC069478-B075-4A7B-8460-9966538431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BCE4F4-6341-46DE-91BA-F850B1F1054F}"/>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502701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FE4F-5C79-47C9-B5CE-60A5154BD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B1F7F-1E00-4FB0-98A5-847B147FBDA8}"/>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4" name="Footer Placeholder 3">
            <a:extLst>
              <a:ext uri="{FF2B5EF4-FFF2-40B4-BE49-F238E27FC236}">
                <a16:creationId xmlns:a16="http://schemas.microsoft.com/office/drawing/2014/main" id="{6579163F-DBAB-44CB-8D98-243271A7AA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17843-764F-4EFF-8C8A-00355A4B95A5}"/>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381088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D51F2-ABE3-43EE-B868-62996A423F18}"/>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3" name="Footer Placeholder 2">
            <a:extLst>
              <a:ext uri="{FF2B5EF4-FFF2-40B4-BE49-F238E27FC236}">
                <a16:creationId xmlns:a16="http://schemas.microsoft.com/office/drawing/2014/main" id="{0948DD24-F4DC-4815-9D97-DE97B1497A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F87AA-CFA3-46E7-818A-7779C0E66C19}"/>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058538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EC78-873E-433E-83CE-DCAD35CC4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DF5068-C7AC-4DB2-B4D3-F12196FFC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6641BA-D605-47D4-A2C8-5F564B899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60093-9D93-4E8E-A9B7-8129CDA398CD}"/>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a:extLst>
              <a:ext uri="{FF2B5EF4-FFF2-40B4-BE49-F238E27FC236}">
                <a16:creationId xmlns:a16="http://schemas.microsoft.com/office/drawing/2014/main" id="{4CAAC1A7-AE92-4C78-AF48-56B5DF1A4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2C22B-C78C-41BE-9CDF-EFFB259EAE7F}"/>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664351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A160-451A-4B04-9319-991648D59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397626-B031-49DE-B36E-E37AF8C32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2B1B5-5824-4E6B-9FBF-7B69BD0DB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C1FDB-A5BA-4BBE-B40D-6AB53387F41E}"/>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6" name="Footer Placeholder 5">
            <a:extLst>
              <a:ext uri="{FF2B5EF4-FFF2-40B4-BE49-F238E27FC236}">
                <a16:creationId xmlns:a16="http://schemas.microsoft.com/office/drawing/2014/main" id="{8E60DFED-A2BD-491A-AD36-0FD08D8CD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551B-5944-4721-A65A-B00A5EA0ECA3}"/>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619401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178C-C984-43F8-B377-37B165DFD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BF9862-4A55-42FF-B61D-4068087036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9C28E-2765-44A4-A86E-E2679B2D41F2}"/>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a:extLst>
              <a:ext uri="{FF2B5EF4-FFF2-40B4-BE49-F238E27FC236}">
                <a16:creationId xmlns:a16="http://schemas.microsoft.com/office/drawing/2014/main" id="{4EC3914F-EB4F-4705-B701-95F2D1F22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69D1F-C6A4-4E11-960D-4423D1939E3E}"/>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4179985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0018D-47BE-498B-ACBA-6069FF8FA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FB7E2-21B6-4F7A-9FEE-C56C3F9BD6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9438F-8A2F-400B-8071-03BF18A04AB6}"/>
              </a:ext>
            </a:extLst>
          </p:cNvPr>
          <p:cNvSpPr>
            <a:spLocks noGrp="1"/>
          </p:cNvSpPr>
          <p:nvPr>
            <p:ph type="dt" sz="half" idx="10"/>
          </p:nvPr>
        </p:nvSpPr>
        <p:spPr/>
        <p:txBody>
          <a:bodyPr/>
          <a:lstStyle/>
          <a:p>
            <a:fld id="{B1A45DBC-5921-46E9-943A-5C0E95ACBCA9}" type="datetimeFigureOut">
              <a:rPr lang="en-US" smtClean="0"/>
              <a:t>12/8/2021</a:t>
            </a:fld>
            <a:endParaRPr lang="en-US"/>
          </a:p>
        </p:txBody>
      </p:sp>
      <p:sp>
        <p:nvSpPr>
          <p:cNvPr id="5" name="Footer Placeholder 4">
            <a:extLst>
              <a:ext uri="{FF2B5EF4-FFF2-40B4-BE49-F238E27FC236}">
                <a16:creationId xmlns:a16="http://schemas.microsoft.com/office/drawing/2014/main" id="{3D1D5197-32D5-48E8-B8ED-F8BE11FC1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54259-BDB6-4A44-865B-ED51E53CC422}"/>
              </a:ext>
            </a:extLst>
          </p:cNvPr>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81709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1A45DBC-5921-46E9-943A-5C0E95ACBCA9}" type="datetimeFigureOut">
              <a:rPr lang="en-US" smtClean="0"/>
              <a:t>12/8/2021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55056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1A45DBC-5921-46E9-943A-5C0E95ACBCA9}"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C6398-C56D-4EB8-9164-1728A343647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289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A45DBC-5921-46E9-943A-5C0E95ACBCA9}"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140929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45DBC-5921-46E9-943A-5C0E95ACBCA9}"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47482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1A45DBC-5921-46E9-943A-5C0E95ACBCA9}" type="datetimeFigureOut">
              <a:rPr lang="en-US" smtClean="0"/>
              <a:t>12/8/2021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7854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A45DBC-5921-46E9-943A-5C0E95ACBCA9}" type="datetimeFigureOut">
              <a:rPr lang="en-US" smtClean="0"/>
              <a:t>12/8/2021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85C6398-C56D-4EB8-9164-1728A3436474}" type="slidenum">
              <a:rPr lang="en-US" smtClean="0"/>
              <a:t>‹#›</a:t>
            </a:fld>
            <a:endParaRPr lang="en-US"/>
          </a:p>
        </p:txBody>
      </p:sp>
    </p:spTree>
    <p:extLst>
      <p:ext uri="{BB962C8B-B14F-4D97-AF65-F5344CB8AC3E}">
        <p14:creationId xmlns:p14="http://schemas.microsoft.com/office/powerpoint/2010/main" val="27020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1A45DBC-5921-46E9-943A-5C0E95ACBCA9}" type="datetimeFigureOut">
              <a:rPr lang="en-US" smtClean="0"/>
              <a:t>12/8/2021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85C6398-C56D-4EB8-9164-1728A3436474}" type="slidenum">
              <a:rPr lang="en-US" smtClean="0"/>
              <a:t>‹#›</a:t>
            </a:fld>
            <a:endParaRPr lang="en-US"/>
          </a:p>
        </p:txBody>
      </p:sp>
    </p:spTree>
    <p:extLst>
      <p:ext uri="{BB962C8B-B14F-4D97-AF65-F5344CB8AC3E}">
        <p14:creationId xmlns:p14="http://schemas.microsoft.com/office/powerpoint/2010/main" val="31998619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A45DBC-5921-46E9-943A-5C0E95ACBCA9}" type="datetimeFigureOut">
              <a:rPr lang="en-US" smtClean="0"/>
              <a:t>12/8/2021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5C6398-C56D-4EB8-9164-1728A3436474}" type="slidenum">
              <a:rPr lang="en-US" smtClean="0"/>
              <a:t>‹#›</a:t>
            </a:fld>
            <a:endParaRPr lang="en-US"/>
          </a:p>
        </p:txBody>
      </p:sp>
    </p:spTree>
    <p:extLst>
      <p:ext uri="{BB962C8B-B14F-4D97-AF65-F5344CB8AC3E}">
        <p14:creationId xmlns:p14="http://schemas.microsoft.com/office/powerpoint/2010/main" val="411084304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FB14A-E821-4D7E-B42F-591EA68F0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7E564B-7BED-42B3-B2E9-301469316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05054-71CA-456E-9DB0-F57B81F94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45DBC-5921-46E9-943A-5C0E95ACBCA9}" type="datetimeFigureOut">
              <a:rPr lang="en-US" smtClean="0"/>
              <a:t>12/8/2021</a:t>
            </a:fld>
            <a:endParaRPr lang="en-US"/>
          </a:p>
        </p:txBody>
      </p:sp>
      <p:sp>
        <p:nvSpPr>
          <p:cNvPr id="5" name="Footer Placeholder 4">
            <a:extLst>
              <a:ext uri="{FF2B5EF4-FFF2-40B4-BE49-F238E27FC236}">
                <a16:creationId xmlns:a16="http://schemas.microsoft.com/office/drawing/2014/main" id="{7A0B289C-07C4-4EEA-840B-1F837A563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CB1F1-8B3F-4440-A8A1-E904F88C9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C6398-C56D-4EB8-9164-1728A3436474}" type="slidenum">
              <a:rPr lang="en-US" smtClean="0"/>
              <a:t>‹#›</a:t>
            </a:fld>
            <a:endParaRPr lang="en-US"/>
          </a:p>
        </p:txBody>
      </p:sp>
    </p:spTree>
    <p:extLst>
      <p:ext uri="{BB962C8B-B14F-4D97-AF65-F5344CB8AC3E}">
        <p14:creationId xmlns:p14="http://schemas.microsoft.com/office/powerpoint/2010/main" val="38011794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855E-E0AD-4A56-B4D6-25E5A50A3881}"/>
              </a:ext>
            </a:extLst>
          </p:cNvPr>
          <p:cNvSpPr>
            <a:spLocks noGrp="1"/>
          </p:cNvSpPr>
          <p:nvPr>
            <p:ph type="ctrTitle"/>
          </p:nvPr>
        </p:nvSpPr>
        <p:spPr>
          <a:xfrm>
            <a:off x="553039" y="342850"/>
            <a:ext cx="11085922" cy="1868415"/>
          </a:xfrm>
          <a:solidFill>
            <a:schemeClr val="accent6">
              <a:lumMod val="40000"/>
              <a:lumOff val="60000"/>
            </a:schemeClr>
          </a:solidFill>
        </p:spPr>
        <p:txBody>
          <a:bodyPr>
            <a:noAutofit/>
          </a:bodyPr>
          <a:lstStyle/>
          <a:p>
            <a:r>
              <a:rPr lang="en-US" sz="4000" b="0" i="0" u="none" strike="noStrike" dirty="0">
                <a:solidFill>
                  <a:srgbClr val="000000"/>
                </a:solidFill>
                <a:effectLst/>
                <a:latin typeface="Calibri" panose="020F0502020204030204" pitchFamily="34" charset="0"/>
              </a:rPr>
              <a:t>Handling and Remediation of Toxic Materials in Device Fabrication, Chemistry and Environmental Issues</a:t>
            </a:r>
            <a:r>
              <a:rPr lang="en-US" sz="5400" dirty="0"/>
              <a:t> </a:t>
            </a:r>
          </a:p>
        </p:txBody>
      </p:sp>
      <p:sp>
        <p:nvSpPr>
          <p:cNvPr id="3" name="Subtitle 2">
            <a:extLst>
              <a:ext uri="{FF2B5EF4-FFF2-40B4-BE49-F238E27FC236}">
                <a16:creationId xmlns:a16="http://schemas.microsoft.com/office/drawing/2014/main" id="{40C27FB4-9495-41B6-85E3-E9972E7F1588}"/>
              </a:ext>
            </a:extLst>
          </p:cNvPr>
          <p:cNvSpPr>
            <a:spLocks noGrp="1"/>
          </p:cNvSpPr>
          <p:nvPr>
            <p:ph type="subTitle" idx="1"/>
          </p:nvPr>
        </p:nvSpPr>
        <p:spPr>
          <a:xfrm>
            <a:off x="933253" y="2650881"/>
            <a:ext cx="10232795" cy="3217938"/>
          </a:xfrm>
        </p:spPr>
        <p:txBody>
          <a:bodyPr/>
          <a:lstStyle/>
          <a:p>
            <a:r>
              <a:rPr lang="en-US" sz="2400" dirty="0"/>
              <a:t>Abstract:</a:t>
            </a:r>
          </a:p>
          <a:p>
            <a:pPr algn="l"/>
            <a:r>
              <a:rPr lang="en-US" dirty="0"/>
              <a:t>	Thin film processes, largely including chemical vapor deposition (CVD), including atomic layer deposition (ALD), and photolithography use chemicals and form byproducts that have a negative potential impact on the environment and the individuals who are involved in the manufacturing and handling procedures.  CVD processes alone represent a $14-$15 billion USD industry and so proper usage and disposal of these products play a significant role given this large-scale application [3].  As such, the proper handling of these materials, their chemical behavior, their potential impacts, and solutions to the issues they present will be covered in this presentation. </a:t>
            </a:r>
          </a:p>
        </p:txBody>
      </p:sp>
      <p:sp>
        <p:nvSpPr>
          <p:cNvPr id="4" name="TextBox 3">
            <a:extLst>
              <a:ext uri="{FF2B5EF4-FFF2-40B4-BE49-F238E27FC236}">
                <a16:creationId xmlns:a16="http://schemas.microsoft.com/office/drawing/2014/main" id="{CC76A808-F1AA-41C8-937F-DBC0E39FE0C9}"/>
              </a:ext>
            </a:extLst>
          </p:cNvPr>
          <p:cNvSpPr txBox="1"/>
          <p:nvPr/>
        </p:nvSpPr>
        <p:spPr>
          <a:xfrm>
            <a:off x="553039" y="5868819"/>
            <a:ext cx="11085921" cy="677108"/>
          </a:xfrm>
          <a:prstGeom prst="rect">
            <a:avLst/>
          </a:prstGeom>
          <a:noFill/>
        </p:spPr>
        <p:txBody>
          <a:bodyPr wrap="square" rtlCol="0">
            <a:spAutoFit/>
          </a:bodyPr>
          <a:lstStyle/>
          <a:p>
            <a:r>
              <a:rPr lang="en-US" sz="2000" dirty="0">
                <a:solidFill>
                  <a:srgbClr val="FF0000"/>
                </a:solidFill>
              </a:rPr>
              <a:t>Lucas Eckardt                                                                                         Wednesday, December 8</a:t>
            </a:r>
            <a:r>
              <a:rPr lang="en-US" sz="2000" baseline="30000" dirty="0">
                <a:solidFill>
                  <a:srgbClr val="FF0000"/>
                </a:solidFill>
              </a:rPr>
              <a:t>th</a:t>
            </a:r>
            <a:r>
              <a:rPr lang="en-US" sz="2000" dirty="0">
                <a:solidFill>
                  <a:srgbClr val="FF0000"/>
                </a:solidFill>
              </a:rPr>
              <a:t> 2021</a:t>
            </a:r>
            <a:r>
              <a:rPr lang="en-US" sz="2000" baseline="30000" dirty="0">
                <a:solidFill>
                  <a:srgbClr val="FF0000"/>
                </a:solidFill>
              </a:rPr>
              <a:t> </a:t>
            </a:r>
          </a:p>
          <a:p>
            <a:r>
              <a:rPr lang="en-US" baseline="30000"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91172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4680D4-DEE2-49EE-AF90-EFEAF50AE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DEB5C-811F-48A8-9A09-6A8D6D9D538E}"/>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dirty="0"/>
              <a:t>Moore’s Law and Chemical Usage</a:t>
            </a:r>
          </a:p>
        </p:txBody>
      </p:sp>
      <p:sp>
        <p:nvSpPr>
          <p:cNvPr id="3" name="Content Placeholder 2">
            <a:extLst>
              <a:ext uri="{FF2B5EF4-FFF2-40B4-BE49-F238E27FC236}">
                <a16:creationId xmlns:a16="http://schemas.microsoft.com/office/drawing/2014/main" id="{4DEF7AD3-EA5C-47EA-A2DC-E3D617D7FDD1}"/>
              </a:ext>
            </a:extLst>
          </p:cNvPr>
          <p:cNvSpPr>
            <a:spLocks noGrp="1"/>
          </p:cNvSpPr>
          <p:nvPr>
            <p:ph idx="1"/>
          </p:nvPr>
        </p:nvSpPr>
        <p:spPr>
          <a:xfrm>
            <a:off x="804671" y="2858703"/>
            <a:ext cx="5285791" cy="3042547"/>
          </a:xfrm>
        </p:spPr>
        <p:txBody>
          <a:bodyPr>
            <a:normAutofit/>
          </a:bodyPr>
          <a:lstStyle/>
          <a:p>
            <a:r>
              <a:rPr lang="en-US" dirty="0">
                <a:solidFill>
                  <a:srgbClr val="FFFFFF"/>
                </a:solidFill>
              </a:rPr>
              <a:t>Chemical use expected to Sky-Rocket</a:t>
            </a:r>
          </a:p>
          <a:p>
            <a:pPr lvl="1"/>
            <a:r>
              <a:rPr lang="en-US" dirty="0">
                <a:solidFill>
                  <a:srgbClr val="FFFFFF"/>
                </a:solidFill>
              </a:rPr>
              <a:t>“</a:t>
            </a:r>
            <a:r>
              <a:rPr lang="en-US" dirty="0">
                <a:solidFill>
                  <a:srgbClr val="FFFFFF"/>
                </a:solidFill>
                <a:latin typeface="Lora" pitchFamily="2" charset="0"/>
              </a:rPr>
              <a:t>E</a:t>
            </a:r>
            <a:r>
              <a:rPr lang="en-US" b="0" i="0" dirty="0">
                <a:solidFill>
                  <a:srgbClr val="FFFFFF"/>
                </a:solidFill>
                <a:effectLst/>
                <a:latin typeface="Lora" pitchFamily="2" charset="0"/>
              </a:rPr>
              <a:t>nergy consumption and greenhouse gas emissions per 300 mm wafer for CMOS fabrication—and the included CVD processing steps in particular—increase with a decreasing node size” [2]</a:t>
            </a:r>
          </a:p>
          <a:p>
            <a:pPr lvl="1"/>
            <a:endParaRPr lang="en-US" dirty="0">
              <a:solidFill>
                <a:srgbClr val="FFFFFF"/>
              </a:solidFill>
            </a:endParaRPr>
          </a:p>
        </p:txBody>
      </p:sp>
      <p:sp>
        <p:nvSpPr>
          <p:cNvPr id="11" name="Rectangle 10">
            <a:extLst>
              <a:ext uri="{FF2B5EF4-FFF2-40B4-BE49-F238E27FC236}">
                <a16:creationId xmlns:a16="http://schemas.microsoft.com/office/drawing/2014/main" id="{50C52EE1-5085-4960-AD29-A926E62E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15AA94-C237-4412-B37B-EB317D2B0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DDEA66-0D51-42D2-83E4-B707E6625DA5}"/>
              </a:ext>
            </a:extLst>
          </p:cNvPr>
          <p:cNvPicPr>
            <a:picLocks noChangeAspect="1"/>
          </p:cNvPicPr>
          <p:nvPr/>
        </p:nvPicPr>
        <p:blipFill>
          <a:blip r:embed="rId2"/>
          <a:stretch>
            <a:fillRect/>
          </a:stretch>
        </p:blipFill>
        <p:spPr>
          <a:xfrm>
            <a:off x="7865364" y="1977265"/>
            <a:ext cx="3355848" cy="2586799"/>
          </a:xfrm>
          <a:prstGeom prst="rect">
            <a:avLst/>
          </a:prstGeom>
        </p:spPr>
      </p:pic>
      <p:sp>
        <p:nvSpPr>
          <p:cNvPr id="5" name="TextBox 4">
            <a:extLst>
              <a:ext uri="{FF2B5EF4-FFF2-40B4-BE49-F238E27FC236}">
                <a16:creationId xmlns:a16="http://schemas.microsoft.com/office/drawing/2014/main" id="{6791ADF2-92A4-4CE8-89E1-D0DF6F9C2DC9}"/>
              </a:ext>
            </a:extLst>
          </p:cNvPr>
          <p:cNvSpPr txBox="1"/>
          <p:nvPr/>
        </p:nvSpPr>
        <p:spPr>
          <a:xfrm>
            <a:off x="7534656" y="6051643"/>
            <a:ext cx="4017264" cy="553998"/>
          </a:xfrm>
          <a:prstGeom prst="rect">
            <a:avLst/>
          </a:prstGeom>
          <a:noFill/>
        </p:spPr>
        <p:txBody>
          <a:bodyPr wrap="square" rtlCol="0">
            <a:spAutoFit/>
          </a:bodyPr>
          <a:lstStyle/>
          <a:p>
            <a:r>
              <a:rPr lang="en-US" sz="1000" dirty="0"/>
              <a:t>FIG. 2. Electrical energy consumption and greenhouse gas emission in 300 mm logic wafer production for relevant technology nodes in production in 2021 and to be ramped up in the next five years. [1]</a:t>
            </a:r>
          </a:p>
        </p:txBody>
      </p:sp>
    </p:spTree>
    <p:extLst>
      <p:ext uri="{BB962C8B-B14F-4D97-AF65-F5344CB8AC3E}">
        <p14:creationId xmlns:p14="http://schemas.microsoft.com/office/powerpoint/2010/main" val="261166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4843-9C49-4D7B-B35E-B32E133CADF2}"/>
              </a:ext>
            </a:extLst>
          </p:cNvPr>
          <p:cNvSpPr>
            <a:spLocks noGrp="1"/>
          </p:cNvSpPr>
          <p:nvPr>
            <p:ph type="title"/>
          </p:nvPr>
        </p:nvSpPr>
        <p:spPr>
          <a:xfrm>
            <a:off x="2231136" y="271450"/>
            <a:ext cx="7729728" cy="846523"/>
          </a:xfrm>
        </p:spPr>
        <p:txBody>
          <a:bodyPr/>
          <a:lstStyle/>
          <a:p>
            <a:r>
              <a:rPr lang="en-US" dirty="0"/>
              <a:t>Current Industry Standards</a:t>
            </a:r>
          </a:p>
        </p:txBody>
      </p:sp>
      <p:sp>
        <p:nvSpPr>
          <p:cNvPr id="3" name="Content Placeholder 2">
            <a:extLst>
              <a:ext uri="{FF2B5EF4-FFF2-40B4-BE49-F238E27FC236}">
                <a16:creationId xmlns:a16="http://schemas.microsoft.com/office/drawing/2014/main" id="{16925A58-0463-4C9C-9130-36F23FB79C93}"/>
              </a:ext>
            </a:extLst>
          </p:cNvPr>
          <p:cNvSpPr>
            <a:spLocks noGrp="1"/>
          </p:cNvSpPr>
          <p:nvPr>
            <p:ph idx="1"/>
          </p:nvPr>
        </p:nvSpPr>
        <p:spPr>
          <a:xfrm>
            <a:off x="302003" y="1350629"/>
            <a:ext cx="11543251" cy="4389400"/>
          </a:xfrm>
        </p:spPr>
        <p:txBody>
          <a:bodyPr/>
          <a:lstStyle/>
          <a:p>
            <a:r>
              <a:rPr lang="en-US" dirty="0"/>
              <a:t>Highly controlled environment (limit outside exposure or reactions)</a:t>
            </a:r>
          </a:p>
          <a:p>
            <a:r>
              <a:rPr lang="en-US" dirty="0"/>
              <a:t>Use of SOP’s and SDS’s</a:t>
            </a:r>
          </a:p>
          <a:p>
            <a:r>
              <a:rPr lang="en-US" dirty="0"/>
              <a:t>Automation often used for application of chemicals and thus human contact is further reduced.</a:t>
            </a:r>
          </a:p>
          <a:p>
            <a:r>
              <a:rPr lang="en-US" dirty="0"/>
              <a:t>PPE specific to the chemical being handled.</a:t>
            </a:r>
          </a:p>
          <a:p>
            <a:r>
              <a:rPr lang="en-US" dirty="0"/>
              <a:t>Reaction chambers that often allow efficient pumping of venting of excess or waste chemical</a:t>
            </a:r>
          </a:p>
          <a:p>
            <a:r>
              <a:rPr lang="en-US" dirty="0"/>
              <a:t>Liquid waste products purged, diluted and disposed through a third part contractor or held in proper long-term storage</a:t>
            </a:r>
          </a:p>
          <a:p>
            <a:r>
              <a:rPr lang="en-US" dirty="0"/>
              <a:t>Waste gas vented to environment when not regulated or under the set rate or production governed by </a:t>
            </a:r>
            <a:r>
              <a:rPr lang="en-US" dirty="0" err="1"/>
              <a:t>epa</a:t>
            </a:r>
            <a:endParaRPr lang="en-US" dirty="0"/>
          </a:p>
          <a:p>
            <a:r>
              <a:rPr lang="en-US" dirty="0"/>
              <a:t>Waste gas often burned and released to atmosphere as low hazard gases and vapors. </a:t>
            </a:r>
          </a:p>
          <a:p>
            <a:pPr marL="0" indent="0">
              <a:buNone/>
            </a:pPr>
            <a:endParaRPr lang="en-US" dirty="0"/>
          </a:p>
        </p:txBody>
      </p:sp>
    </p:spTree>
    <p:extLst>
      <p:ext uri="{BB962C8B-B14F-4D97-AF65-F5344CB8AC3E}">
        <p14:creationId xmlns:p14="http://schemas.microsoft.com/office/powerpoint/2010/main" val="416339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6203-E74C-4B54-B898-EE588E7C5C01}"/>
              </a:ext>
            </a:extLst>
          </p:cNvPr>
          <p:cNvSpPr>
            <a:spLocks noGrp="1"/>
          </p:cNvSpPr>
          <p:nvPr>
            <p:ph type="title"/>
          </p:nvPr>
        </p:nvSpPr>
        <p:spPr>
          <a:xfrm>
            <a:off x="2231136" y="354977"/>
            <a:ext cx="7729728" cy="762996"/>
          </a:xfrm>
        </p:spPr>
        <p:txBody>
          <a:bodyPr/>
          <a:lstStyle/>
          <a:p>
            <a:r>
              <a:rPr lang="en-US" dirty="0"/>
              <a:t>Additional Solutions</a:t>
            </a:r>
          </a:p>
        </p:txBody>
      </p:sp>
      <p:sp>
        <p:nvSpPr>
          <p:cNvPr id="3" name="Content Placeholder 2">
            <a:extLst>
              <a:ext uri="{FF2B5EF4-FFF2-40B4-BE49-F238E27FC236}">
                <a16:creationId xmlns:a16="http://schemas.microsoft.com/office/drawing/2014/main" id="{9A03D100-27D0-49CE-8710-8C98AEE03C30}"/>
              </a:ext>
            </a:extLst>
          </p:cNvPr>
          <p:cNvSpPr>
            <a:spLocks noGrp="1"/>
          </p:cNvSpPr>
          <p:nvPr>
            <p:ph idx="1"/>
          </p:nvPr>
        </p:nvSpPr>
        <p:spPr>
          <a:xfrm>
            <a:off x="285225" y="1233182"/>
            <a:ext cx="11560029" cy="4506846"/>
          </a:xfrm>
        </p:spPr>
        <p:txBody>
          <a:bodyPr/>
          <a:lstStyle/>
          <a:p>
            <a:r>
              <a:rPr lang="en-US" dirty="0"/>
              <a:t>Alternate chemicals for plasma enhanced chemical vapor deposition (PECVD)chamber cleans</a:t>
            </a:r>
          </a:p>
          <a:p>
            <a:pPr lvl="1"/>
            <a:r>
              <a:rPr lang="en-US" dirty="0"/>
              <a:t>This process emits the most significant portion of PFC’s for a typical device fabrication facility.</a:t>
            </a:r>
          </a:p>
          <a:p>
            <a:pPr lvl="1"/>
            <a:r>
              <a:rPr lang="en-US" dirty="0"/>
              <a:t>Using </a:t>
            </a:r>
            <a:r>
              <a:rPr lang="en-US" b="0" i="0" dirty="0">
                <a:solidFill>
                  <a:srgbClr val="333333"/>
                </a:solidFill>
                <a:effectLst/>
                <a:latin typeface="Arial" panose="020B0604020202020204" pitchFamily="34" charset="0"/>
              </a:rPr>
              <a:t>octafluorocyclobutane clean chemistries reduced clean gas consumption by 65% and PFC emission by 78% with no impact o</a:t>
            </a:r>
            <a:r>
              <a:rPr lang="en-US" dirty="0">
                <a:solidFill>
                  <a:srgbClr val="333333"/>
                </a:solidFill>
                <a:latin typeface="Arial" panose="020B0604020202020204" pitchFamily="34" charset="0"/>
              </a:rPr>
              <a:t>n deposited thin film properties or process function/repeatability. [5]</a:t>
            </a:r>
          </a:p>
          <a:p>
            <a:r>
              <a:rPr lang="en-US" dirty="0">
                <a:solidFill>
                  <a:srgbClr val="333333"/>
                </a:solidFill>
                <a:latin typeface="Arial" panose="020B0604020202020204" pitchFamily="34" charset="0"/>
              </a:rPr>
              <a:t>Electroless metallization reduces usage of toxic metals over electroplating </a:t>
            </a:r>
          </a:p>
          <a:p>
            <a:r>
              <a:rPr lang="en-US" dirty="0">
                <a:solidFill>
                  <a:srgbClr val="333333"/>
                </a:solidFill>
                <a:latin typeface="Arial" panose="020B0604020202020204" pitchFamily="34" charset="0"/>
              </a:rPr>
              <a:t>Potential Advanced Recycling procedures for “waste” chemicals</a:t>
            </a:r>
          </a:p>
          <a:p>
            <a:endParaRPr lang="en-US" dirty="0">
              <a:solidFill>
                <a:srgbClr val="333333"/>
              </a:solidFill>
              <a:latin typeface="Arial" panose="020B0604020202020204" pitchFamily="34" charset="0"/>
            </a:endParaRPr>
          </a:p>
          <a:p>
            <a:pPr lvl="1"/>
            <a:endParaRPr lang="en-US" dirty="0"/>
          </a:p>
        </p:txBody>
      </p:sp>
    </p:spTree>
    <p:extLst>
      <p:ext uri="{BB962C8B-B14F-4D97-AF65-F5344CB8AC3E}">
        <p14:creationId xmlns:p14="http://schemas.microsoft.com/office/powerpoint/2010/main" val="146764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89B8-9FBD-476B-855A-EFA67004C189}"/>
              </a:ext>
            </a:extLst>
          </p:cNvPr>
          <p:cNvSpPr>
            <a:spLocks noGrp="1"/>
          </p:cNvSpPr>
          <p:nvPr>
            <p:ph type="title"/>
          </p:nvPr>
        </p:nvSpPr>
        <p:spPr>
          <a:xfrm>
            <a:off x="2231136" y="251627"/>
            <a:ext cx="7729728" cy="931221"/>
          </a:xfrm>
        </p:spPr>
        <p:txBody>
          <a:bodyPr/>
          <a:lstStyle/>
          <a:p>
            <a:r>
              <a:rPr lang="en-US" dirty="0"/>
              <a:t>Summary/conclusion</a:t>
            </a:r>
          </a:p>
        </p:txBody>
      </p:sp>
      <p:sp>
        <p:nvSpPr>
          <p:cNvPr id="3" name="Content Placeholder 2">
            <a:extLst>
              <a:ext uri="{FF2B5EF4-FFF2-40B4-BE49-F238E27FC236}">
                <a16:creationId xmlns:a16="http://schemas.microsoft.com/office/drawing/2014/main" id="{B7E6D30D-EE5A-4338-830F-2C35CB17563D}"/>
              </a:ext>
            </a:extLst>
          </p:cNvPr>
          <p:cNvSpPr>
            <a:spLocks noGrp="1"/>
          </p:cNvSpPr>
          <p:nvPr>
            <p:ph idx="1"/>
          </p:nvPr>
        </p:nvSpPr>
        <p:spPr>
          <a:xfrm>
            <a:off x="293615" y="1392572"/>
            <a:ext cx="11610363" cy="5293454"/>
          </a:xfrm>
        </p:spPr>
        <p:txBody>
          <a:bodyPr/>
          <a:lstStyle/>
          <a:p>
            <a:pPr marL="0" indent="0">
              <a:buNone/>
            </a:pPr>
            <a:r>
              <a:rPr lang="en-US" dirty="0"/>
              <a:t>	The semiconductor industry uses a significant number and volume of chemicals daily.  Many of these pose a risk if given direct contact or an environmental risk.  Currently the semiconductor industry is a massive producer of carbon dioxide and green house gasses and as the raise for smaller components continues so will the annual growth in the use of chemical in the semiconductor industry.  Currently companies are largely sheltered by trade secrets and from lack of information about their newer chemical and regulations for specific process are few and far in between.  Proper procedures and handling are very vital in the semiconductor industry as well as plans for disposal.</a:t>
            </a:r>
          </a:p>
        </p:txBody>
      </p:sp>
    </p:spTree>
    <p:extLst>
      <p:ext uri="{BB962C8B-B14F-4D97-AF65-F5344CB8AC3E}">
        <p14:creationId xmlns:p14="http://schemas.microsoft.com/office/powerpoint/2010/main" val="306685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914C-2328-43E5-92D7-101985B85D64}"/>
              </a:ext>
            </a:extLst>
          </p:cNvPr>
          <p:cNvSpPr>
            <a:spLocks noGrp="1"/>
          </p:cNvSpPr>
          <p:nvPr>
            <p:ph type="title"/>
          </p:nvPr>
        </p:nvSpPr>
        <p:spPr>
          <a:xfrm>
            <a:off x="2231136" y="422651"/>
            <a:ext cx="7729728" cy="1188720"/>
          </a:xfrm>
        </p:spPr>
        <p:txBody>
          <a:bodyPr/>
          <a:lstStyle/>
          <a:p>
            <a:r>
              <a:rPr lang="en-US" dirty="0"/>
              <a:t>References (1 of 2)</a:t>
            </a:r>
          </a:p>
        </p:txBody>
      </p:sp>
      <p:sp>
        <p:nvSpPr>
          <p:cNvPr id="3" name="Content Placeholder 2">
            <a:extLst>
              <a:ext uri="{FF2B5EF4-FFF2-40B4-BE49-F238E27FC236}">
                <a16:creationId xmlns:a16="http://schemas.microsoft.com/office/drawing/2014/main" id="{0B49325D-FB37-4911-B917-D111AFA07DB4}"/>
              </a:ext>
            </a:extLst>
          </p:cNvPr>
          <p:cNvSpPr>
            <a:spLocks noGrp="1"/>
          </p:cNvSpPr>
          <p:nvPr>
            <p:ph idx="1"/>
          </p:nvPr>
        </p:nvSpPr>
        <p:spPr>
          <a:xfrm>
            <a:off x="202675" y="1729820"/>
            <a:ext cx="11821213" cy="5015058"/>
          </a:xfrm>
        </p:spPr>
        <p:txBody>
          <a:bodyPr>
            <a:normAutofit fontScale="85000" lnSpcReduction="20000"/>
          </a:bodyPr>
          <a:lstStyle/>
          <a:p>
            <a:pPr marL="0" indent="0">
              <a:buNone/>
            </a:pPr>
            <a:r>
              <a:rPr lang="en-US" b="0" i="0" dirty="0">
                <a:solidFill>
                  <a:srgbClr val="333333"/>
                </a:solidFill>
                <a:effectLst/>
                <a:latin typeface="Arial" panose="020B0604020202020204" pitchFamily="34" charset="0"/>
              </a:rPr>
              <a:t>	[1] </a:t>
            </a:r>
            <a:r>
              <a:rPr lang="en-US" dirty="0">
                <a:effectLst/>
              </a:rPr>
              <a:t>A. D. Little, </a:t>
            </a:r>
            <a:r>
              <a:rPr lang="en-US" dirty="0" err="1">
                <a:effectLst/>
              </a:rPr>
              <a:t>llc</a:t>
            </a:r>
            <a:r>
              <a:rPr lang="en-US" dirty="0">
                <a:effectLst/>
              </a:rPr>
              <a:t>, “Nomination Background: </a:t>
            </a:r>
            <a:r>
              <a:rPr lang="en-US" dirty="0" err="1">
                <a:effectLst/>
              </a:rPr>
              <a:t>Hexamethyldisilazane</a:t>
            </a:r>
            <a:r>
              <a:rPr lang="en-US" dirty="0">
                <a:effectLst/>
              </a:rPr>
              <a:t> (CASRN: 999-97-3).” 10-Apr-1991. </a:t>
            </a:r>
          </a:p>
          <a:p>
            <a:pPr marL="0" indent="0">
              <a:buNone/>
            </a:pPr>
            <a:endParaRPr lang="en-US" dirty="0">
              <a:effectLst/>
            </a:endParaRPr>
          </a:p>
          <a:p>
            <a:pPr marL="0" indent="0">
              <a:buNone/>
            </a:pPr>
            <a:r>
              <a:rPr lang="en-US" dirty="0">
                <a:effectLst/>
              </a:rPr>
              <a:t>	[2] EPA, “Toxics Release Inventory (TRI) </a:t>
            </a:r>
            <a:r>
              <a:rPr lang="en-US" dirty="0" err="1">
                <a:effectLst/>
              </a:rPr>
              <a:t>Guideme</a:t>
            </a:r>
            <a:r>
              <a:rPr lang="en-US" dirty="0">
                <a:effectLst/>
              </a:rPr>
              <a:t>,” </a:t>
            </a:r>
            <a:r>
              <a:rPr lang="en-US" i="1" dirty="0">
                <a:effectLst/>
              </a:rPr>
              <a:t>EPA</a:t>
            </a:r>
            <a:r>
              <a:rPr lang="en-US" dirty="0">
                <a:effectLst/>
              </a:rPr>
              <a:t>. [Online]. Available: https://ordspub.epa.gov/ords/guideme_ext/f?p=guideme%3Agd%3A%3A%3A%3A%3Agd%3Asemicond. [Accessed: Nov-2021]. </a:t>
            </a:r>
          </a:p>
          <a:p>
            <a:pPr marL="0" indent="0">
              <a:buNone/>
            </a:pPr>
            <a:endParaRPr lang="en-US" dirty="0">
              <a:solidFill>
                <a:srgbClr val="333333"/>
              </a:solidFill>
              <a:latin typeface="Arial" panose="020B0604020202020204" pitchFamily="34" charset="0"/>
            </a:endParaRPr>
          </a:p>
          <a:p>
            <a:pPr marL="0" indent="0">
              <a:buNone/>
            </a:pPr>
            <a:r>
              <a:rPr lang="en-US" dirty="0"/>
              <a:t>	[3] H. Pedersen, S. T. Barry, and J. Sundqvist, “Green CVD—toward a sustainable philosophy for thin film deposition by chemical vapor deposition,” Journal of Vacuum Science &amp;amp; Technology A, vol. 39, no. 5, Jul. 2021. </a:t>
            </a:r>
            <a:endParaRPr lang="en-US" b="0" i="0" dirty="0">
              <a:solidFill>
                <a:srgbClr val="333333"/>
              </a:solidFill>
              <a:effectLst/>
              <a:latin typeface="Arial" panose="020B0604020202020204" pitchFamily="34" charset="0"/>
            </a:endParaRPr>
          </a:p>
          <a:p>
            <a:pPr marL="0" indent="0">
              <a:buNone/>
            </a:pPr>
            <a:endParaRPr lang="en-US" dirty="0">
              <a:solidFill>
                <a:srgbClr val="333333"/>
              </a:solidFill>
              <a:latin typeface="Arial" panose="020B0604020202020204" pitchFamily="34" charset="0"/>
            </a:endParaRPr>
          </a:p>
          <a:p>
            <a:pPr marL="0" indent="0">
              <a:buNone/>
            </a:pPr>
            <a:r>
              <a:rPr lang="en-US" b="0" i="0" dirty="0">
                <a:solidFill>
                  <a:srgbClr val="333333"/>
                </a:solidFill>
                <a:effectLst/>
              </a:rPr>
              <a:t>	[4] J. A. Isaacs, A. </a:t>
            </a:r>
            <a:r>
              <a:rPr lang="en-US" b="0" i="0" dirty="0" err="1">
                <a:solidFill>
                  <a:srgbClr val="333333"/>
                </a:solidFill>
                <a:effectLst/>
              </a:rPr>
              <a:t>Tanwani</a:t>
            </a:r>
            <a:r>
              <a:rPr lang="en-US" b="0" i="0" dirty="0">
                <a:solidFill>
                  <a:srgbClr val="333333"/>
                </a:solidFill>
                <a:effectLst/>
              </a:rPr>
              <a:t> and M. L. Healy, "Environmental Assessment of SWNT Production," </a:t>
            </a:r>
            <a:r>
              <a:rPr lang="en-US" b="0" i="1" dirty="0">
                <a:solidFill>
                  <a:srgbClr val="333333"/>
                </a:solidFill>
                <a:effectLst/>
              </a:rPr>
              <a:t>Proceedings of the 2006 IEEE International Symposium on Electronics and the Environment, 2006.</a:t>
            </a:r>
            <a:r>
              <a:rPr lang="en-US" b="0" i="0" dirty="0">
                <a:solidFill>
                  <a:srgbClr val="333333"/>
                </a:solidFill>
                <a:effectLst/>
              </a:rPr>
              <a:t>, 2006, pp. 38-41, </a:t>
            </a:r>
            <a:r>
              <a:rPr lang="en-US" b="0" i="0" dirty="0" err="1">
                <a:solidFill>
                  <a:srgbClr val="333333"/>
                </a:solidFill>
                <a:effectLst/>
              </a:rPr>
              <a:t>doi</a:t>
            </a:r>
            <a:r>
              <a:rPr lang="en-US" b="0" i="0" dirty="0">
                <a:solidFill>
                  <a:srgbClr val="333333"/>
                </a:solidFill>
                <a:effectLst/>
              </a:rPr>
              <a:t>: 10.1109/ISEE.2006.1650028.</a:t>
            </a:r>
          </a:p>
          <a:p>
            <a:pPr marL="0" indent="0">
              <a:buNone/>
            </a:pPr>
            <a:endParaRPr lang="en-US" dirty="0">
              <a:solidFill>
                <a:srgbClr val="333333"/>
              </a:solidFill>
            </a:endParaRPr>
          </a:p>
          <a:p>
            <a:pPr marL="0" indent="0">
              <a:buNone/>
            </a:pPr>
            <a:r>
              <a:rPr lang="en-US" b="0" i="0" dirty="0">
                <a:solidFill>
                  <a:srgbClr val="333333"/>
                </a:solidFill>
                <a:effectLst/>
                <a:latin typeface="Arial" panose="020B0604020202020204" pitchFamily="34" charset="0"/>
              </a:rPr>
              <a:t>	[5] K. </a:t>
            </a:r>
            <a:r>
              <a:rPr lang="en-US" b="0" i="0" dirty="0" err="1">
                <a:solidFill>
                  <a:srgbClr val="333333"/>
                </a:solidFill>
                <a:effectLst/>
                <a:latin typeface="Arial" panose="020B0604020202020204" pitchFamily="34" charset="0"/>
              </a:rPr>
              <a:t>Avala</a:t>
            </a:r>
            <a:r>
              <a:rPr lang="en-US" b="0" i="0" dirty="0">
                <a:solidFill>
                  <a:srgbClr val="333333"/>
                </a:solidFill>
                <a:effectLst/>
                <a:latin typeface="Arial" panose="020B0604020202020204" pitchFamily="34" charset="0"/>
              </a:rPr>
              <a:t>, Li Liu, D. </a:t>
            </a:r>
            <a:r>
              <a:rPr lang="en-US" b="0" i="0" dirty="0" err="1">
                <a:solidFill>
                  <a:srgbClr val="333333"/>
                </a:solidFill>
                <a:effectLst/>
                <a:latin typeface="Arial" panose="020B0604020202020204" pitchFamily="34" charset="0"/>
              </a:rPr>
              <a:t>Brindza</a:t>
            </a:r>
            <a:r>
              <a:rPr lang="en-US" b="0" i="0" dirty="0">
                <a:solidFill>
                  <a:srgbClr val="333333"/>
                </a:solidFill>
                <a:effectLst/>
                <a:latin typeface="Arial" panose="020B0604020202020204" pitchFamily="34" charset="0"/>
              </a:rPr>
              <a:t>, G. </a:t>
            </a:r>
            <a:r>
              <a:rPr lang="en-US" b="0" i="0" dirty="0" err="1">
                <a:solidFill>
                  <a:srgbClr val="333333"/>
                </a:solidFill>
                <a:effectLst/>
                <a:latin typeface="Arial" panose="020B0604020202020204" pitchFamily="34" charset="0"/>
              </a:rPr>
              <a:t>Loh</a:t>
            </a:r>
            <a:r>
              <a:rPr lang="en-US" b="0" i="0" dirty="0">
                <a:solidFill>
                  <a:srgbClr val="333333"/>
                </a:solidFill>
                <a:effectLst/>
                <a:latin typeface="Arial" panose="020B0604020202020204" pitchFamily="34" charset="0"/>
              </a:rPr>
              <a:t> and S. A. </a:t>
            </a:r>
            <a:r>
              <a:rPr lang="en-US" b="0" i="0" dirty="0" err="1">
                <a:solidFill>
                  <a:srgbClr val="333333"/>
                </a:solidFill>
                <a:effectLst/>
                <a:latin typeface="Arial" panose="020B0604020202020204" pitchFamily="34" charset="0"/>
              </a:rPr>
              <a:t>Moiyadi</a:t>
            </a:r>
            <a:r>
              <a:rPr lang="en-US" b="0" i="0" dirty="0">
                <a:solidFill>
                  <a:srgbClr val="333333"/>
                </a:solidFill>
                <a:effectLst/>
                <a:latin typeface="Arial" panose="020B0604020202020204" pitchFamily="34" charset="0"/>
              </a:rPr>
              <a:t>, "Reduced PFC emissions and gas consumption using a c-C/sub 4/F/sub 8/-based PECVD chamber clean chemistry," in </a:t>
            </a:r>
            <a:r>
              <a:rPr lang="en-US" b="0" i="1" dirty="0">
                <a:solidFill>
                  <a:srgbClr val="333333"/>
                </a:solidFill>
                <a:effectLst/>
                <a:latin typeface="Arial" panose="020B0604020202020204" pitchFamily="34" charset="0"/>
              </a:rPr>
              <a:t>IEEE Transactions on Semiconductor Manufacturing</a:t>
            </a:r>
            <a:r>
              <a:rPr lang="en-US" b="0" i="0" dirty="0">
                <a:solidFill>
                  <a:srgbClr val="333333"/>
                </a:solidFill>
                <a:effectLst/>
                <a:latin typeface="Arial" panose="020B0604020202020204" pitchFamily="34" charset="0"/>
              </a:rPr>
              <a:t>, vol. 17, no. 4, pp. 504-509, Nov. 2004, </a:t>
            </a:r>
            <a:r>
              <a:rPr lang="en-US" b="0" i="0" dirty="0" err="1">
                <a:solidFill>
                  <a:srgbClr val="333333"/>
                </a:solidFill>
                <a:effectLst/>
                <a:latin typeface="Arial" panose="020B0604020202020204" pitchFamily="34" charset="0"/>
              </a:rPr>
              <a:t>doi</a:t>
            </a:r>
            <a:r>
              <a:rPr lang="en-US" b="0" i="0" dirty="0">
                <a:solidFill>
                  <a:srgbClr val="333333"/>
                </a:solidFill>
                <a:effectLst/>
                <a:latin typeface="Arial" panose="020B0604020202020204" pitchFamily="34" charset="0"/>
              </a:rPr>
              <a:t>: 10.1109/TSM.2004.835713.</a:t>
            </a:r>
            <a:endParaRPr lang="en-US" b="0" i="0" dirty="0">
              <a:solidFill>
                <a:srgbClr val="333333"/>
              </a:solidFill>
              <a:effectLst/>
            </a:endParaRPr>
          </a:p>
          <a:p>
            <a:pPr marL="0" indent="0">
              <a:buNone/>
            </a:pPr>
            <a:endParaRPr lang="en-US" dirty="0"/>
          </a:p>
          <a:p>
            <a:pPr marL="0" indent="0">
              <a:buNone/>
            </a:pPr>
            <a:r>
              <a:rPr lang="en-US" dirty="0"/>
              <a:t>	[6] L. </a:t>
            </a:r>
            <a:r>
              <a:rPr lang="en-US" dirty="0" err="1"/>
              <a:t>Mendicino</a:t>
            </a:r>
            <a:r>
              <a:rPr lang="en-US" dirty="0"/>
              <a:t>, P. T. Brown, K. Reid, V.  </a:t>
            </a:r>
            <a:r>
              <a:rPr lang="en-US" dirty="0" err="1"/>
              <a:t>Vartanian</a:t>
            </a:r>
            <a:r>
              <a:rPr lang="en-US" dirty="0"/>
              <a:t> and J. Van </a:t>
            </a:r>
            <a:r>
              <a:rPr lang="en-US" dirty="0" err="1"/>
              <a:t>Gompel</a:t>
            </a:r>
            <a:r>
              <a:rPr lang="en-US" dirty="0"/>
              <a:t>, "Abatement of emissions from advanced chemical vapor deposition processes," Twenty Fourth IEEE/CPMT International Electronics Manufacturing Technology Symposium (Cat. No.99CH36330), 1999, pp. 264-269, </a:t>
            </a:r>
            <a:r>
              <a:rPr lang="en-US" dirty="0" err="1"/>
              <a:t>doi</a:t>
            </a:r>
            <a:r>
              <a:rPr lang="en-US" dirty="0"/>
              <a:t>: 10.1109/IEMT.1999.804831.</a:t>
            </a:r>
          </a:p>
        </p:txBody>
      </p:sp>
    </p:spTree>
    <p:extLst>
      <p:ext uri="{BB962C8B-B14F-4D97-AF65-F5344CB8AC3E}">
        <p14:creationId xmlns:p14="http://schemas.microsoft.com/office/powerpoint/2010/main" val="191330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4CEB-13CE-4C04-8CFB-FD9C901451C3}"/>
              </a:ext>
            </a:extLst>
          </p:cNvPr>
          <p:cNvSpPr>
            <a:spLocks noGrp="1"/>
          </p:cNvSpPr>
          <p:nvPr>
            <p:ph type="title"/>
          </p:nvPr>
        </p:nvSpPr>
        <p:spPr>
          <a:xfrm>
            <a:off x="2231136" y="290675"/>
            <a:ext cx="7729728" cy="939522"/>
          </a:xfrm>
        </p:spPr>
        <p:txBody>
          <a:bodyPr/>
          <a:lstStyle/>
          <a:p>
            <a:r>
              <a:rPr lang="en-US" dirty="0"/>
              <a:t>References (2 of 2)</a:t>
            </a:r>
          </a:p>
        </p:txBody>
      </p:sp>
      <p:sp>
        <p:nvSpPr>
          <p:cNvPr id="3" name="Content Placeholder 2">
            <a:extLst>
              <a:ext uri="{FF2B5EF4-FFF2-40B4-BE49-F238E27FC236}">
                <a16:creationId xmlns:a16="http://schemas.microsoft.com/office/drawing/2014/main" id="{D9C4CCF8-6788-4C96-B0DC-83DD0A2E6965}"/>
              </a:ext>
            </a:extLst>
          </p:cNvPr>
          <p:cNvSpPr>
            <a:spLocks noGrp="1"/>
          </p:cNvSpPr>
          <p:nvPr>
            <p:ph idx="1"/>
          </p:nvPr>
        </p:nvSpPr>
        <p:spPr>
          <a:xfrm>
            <a:off x="212103" y="1442302"/>
            <a:ext cx="11750511" cy="5293150"/>
          </a:xfrm>
        </p:spPr>
        <p:txBody>
          <a:bodyPr/>
          <a:lstStyle/>
          <a:p>
            <a:pPr marL="0" indent="0">
              <a:buNone/>
            </a:pPr>
            <a:r>
              <a:rPr lang="en-US" dirty="0">
                <a:effectLst/>
              </a:rPr>
              <a:t>	[7] S. Kim, C. Yoon, S. Ham, J. Park, O. Kwon, D. Park, S. Choi, S. Kim, K. Ha, and W. Kim, “Chemical use in the semiconductor manufacturing industry,” </a:t>
            </a:r>
            <a:r>
              <a:rPr lang="en-US" i="1" dirty="0">
                <a:effectLst/>
              </a:rPr>
              <a:t>International Journal of Occupational and Environmental Health</a:t>
            </a:r>
            <a:r>
              <a:rPr lang="en-US" dirty="0">
                <a:effectLst/>
              </a:rPr>
              <a:t>, vol. 24, no. 3-4, pp. 109–118, 2018. </a:t>
            </a:r>
          </a:p>
          <a:p>
            <a:pPr marL="0" indent="0">
              <a:buNone/>
            </a:pPr>
            <a:endParaRPr lang="en-US" dirty="0"/>
          </a:p>
          <a:p>
            <a:pPr marL="0" indent="0">
              <a:buNone/>
            </a:pPr>
            <a:r>
              <a:rPr lang="en-US" dirty="0"/>
              <a:t>	[8] </a:t>
            </a:r>
            <a:r>
              <a:rPr lang="en-US" dirty="0">
                <a:effectLst/>
              </a:rPr>
              <a:t>U. of New Mexico, “Photolithography </a:t>
            </a:r>
            <a:r>
              <a:rPr lang="en-US" dirty="0" err="1">
                <a:effectLst/>
              </a:rPr>
              <a:t>Powerpoint</a:t>
            </a:r>
            <a:r>
              <a:rPr lang="en-US" dirty="0">
                <a:effectLst/>
              </a:rPr>
              <a:t>.” Southwest Center for Microsystems Education and The Regents of the University of New Mexico, Albuquerque, 07-Oct-2012. </a:t>
            </a:r>
          </a:p>
          <a:p>
            <a:pPr marL="0" indent="0">
              <a:buNone/>
            </a:pPr>
            <a:endParaRPr lang="en-US" dirty="0"/>
          </a:p>
          <a:p>
            <a:pPr marL="0" indent="0">
              <a:buNone/>
            </a:pPr>
            <a:r>
              <a:rPr lang="en-US" dirty="0"/>
              <a:t>	[9] W. Contributors, “Fluorochemical industry,” Wikipedia, 03-Sep-2021. [Online]. Available: https://en.wikipedia.org/wiki/Fluorochemical_industry. </a:t>
            </a:r>
          </a:p>
        </p:txBody>
      </p:sp>
    </p:spTree>
    <p:extLst>
      <p:ext uri="{BB962C8B-B14F-4D97-AF65-F5344CB8AC3E}">
        <p14:creationId xmlns:p14="http://schemas.microsoft.com/office/powerpoint/2010/main" val="116945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CA94-0B8A-43AC-AD67-7C92853D64A6}"/>
              </a:ext>
            </a:extLst>
          </p:cNvPr>
          <p:cNvSpPr>
            <a:spLocks noGrp="1"/>
          </p:cNvSpPr>
          <p:nvPr>
            <p:ph type="title"/>
          </p:nvPr>
        </p:nvSpPr>
        <p:spPr/>
        <p:txBody>
          <a:bodyPr>
            <a:normAutofit/>
          </a:bodyPr>
          <a:lstStyle/>
          <a:p>
            <a:r>
              <a:rPr lang="en-US" dirty="0"/>
              <a:t>Key Take-Aways</a:t>
            </a:r>
            <a:br>
              <a:rPr lang="en-US" dirty="0"/>
            </a:br>
            <a:r>
              <a:rPr lang="en-US" sz="1600" u="sng" dirty="0"/>
              <a:t>(Possible Exam Topics)</a:t>
            </a:r>
          </a:p>
        </p:txBody>
      </p:sp>
      <p:sp>
        <p:nvSpPr>
          <p:cNvPr id="3" name="Content Placeholder 2">
            <a:extLst>
              <a:ext uri="{FF2B5EF4-FFF2-40B4-BE49-F238E27FC236}">
                <a16:creationId xmlns:a16="http://schemas.microsoft.com/office/drawing/2014/main" id="{79EB8DC8-BE36-47EC-9DF9-4BE1432EE4C7}"/>
              </a:ext>
            </a:extLst>
          </p:cNvPr>
          <p:cNvSpPr>
            <a:spLocks noGrp="1"/>
          </p:cNvSpPr>
          <p:nvPr>
            <p:ph idx="1"/>
          </p:nvPr>
        </p:nvSpPr>
        <p:spPr>
          <a:xfrm>
            <a:off x="1295401" y="2556931"/>
            <a:ext cx="9601196" cy="3751589"/>
          </a:xfrm>
        </p:spPr>
        <p:txBody>
          <a:bodyPr>
            <a:normAutofit lnSpcReduction="10000"/>
          </a:bodyPr>
          <a:lstStyle/>
          <a:p>
            <a:pPr marL="457200" indent="-457200">
              <a:buFont typeface="+mj-lt"/>
              <a:buAutoNum type="arabicPeriod"/>
            </a:pPr>
            <a:r>
              <a:rPr lang="en-US" dirty="0"/>
              <a:t>What are 3 chemicals common in the CVD process that are regulated by the EPA?  (see slides 6-7)</a:t>
            </a:r>
          </a:p>
          <a:p>
            <a:pPr marL="457200" indent="-457200">
              <a:buFont typeface="+mj-lt"/>
              <a:buAutoNum type="arabicPeriod"/>
            </a:pPr>
            <a:r>
              <a:rPr lang="en-US" dirty="0"/>
              <a:t>What form of photolithography uses few toxic chemicals? (see slide 12)</a:t>
            </a:r>
          </a:p>
          <a:p>
            <a:pPr marL="457200" indent="-457200">
              <a:buFont typeface="+mj-lt"/>
              <a:buAutoNum type="arabicPeriod"/>
            </a:pPr>
            <a:r>
              <a:rPr lang="en-US" dirty="0"/>
              <a:t>Describe the effect of node size in the microelectronics industry on chemical usage:</a:t>
            </a:r>
          </a:p>
          <a:p>
            <a:pPr marL="457200" indent="-457200">
              <a:buFont typeface="+mj-lt"/>
              <a:buAutoNum type="arabicPeriod"/>
            </a:pPr>
            <a:r>
              <a:rPr lang="en-US" dirty="0"/>
              <a:t>Ballpark, how many different chemical </a:t>
            </a:r>
            <a:r>
              <a:rPr lang="en-US" i="1" dirty="0"/>
              <a:t>ingredients</a:t>
            </a:r>
            <a:r>
              <a:rPr lang="en-US" dirty="0"/>
              <a:t> may a major semiconductor company use?</a:t>
            </a:r>
          </a:p>
          <a:p>
            <a:pPr marL="457200" indent="-457200">
              <a:buFont typeface="+mj-lt"/>
              <a:buAutoNum type="arabicPeriod"/>
            </a:pPr>
            <a:r>
              <a:rPr lang="en-US" dirty="0"/>
              <a:t>Why is the emission of various fluorocarbons considered a negative and how do they react in the atmosphere?</a:t>
            </a:r>
          </a:p>
          <a:p>
            <a:pPr marL="457200" indent="-457200">
              <a:buFont typeface="+mj-lt"/>
              <a:buAutoNum type="arabicPeriod"/>
            </a:pPr>
            <a:endParaRPr lang="en-US" dirty="0"/>
          </a:p>
        </p:txBody>
      </p:sp>
    </p:spTree>
    <p:extLst>
      <p:ext uri="{BB962C8B-B14F-4D97-AF65-F5344CB8AC3E}">
        <p14:creationId xmlns:p14="http://schemas.microsoft.com/office/powerpoint/2010/main" val="26273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CD0C-BA75-4CA7-8D2A-7783A8E31E06}"/>
              </a:ext>
            </a:extLst>
          </p:cNvPr>
          <p:cNvSpPr>
            <a:spLocks noGrp="1"/>
          </p:cNvSpPr>
          <p:nvPr>
            <p:ph type="title"/>
          </p:nvPr>
        </p:nvSpPr>
        <p:spPr>
          <a:xfrm>
            <a:off x="1165388" y="750527"/>
            <a:ext cx="9861223" cy="5356945"/>
          </a:xfrm>
        </p:spPr>
        <p:txBody>
          <a:bodyPr>
            <a:normAutofit/>
          </a:bodyPr>
          <a:lstStyle/>
          <a:p>
            <a:r>
              <a:rPr lang="en-US" sz="16600" dirty="0"/>
              <a:t>Questions?</a:t>
            </a:r>
          </a:p>
        </p:txBody>
      </p:sp>
    </p:spTree>
    <p:extLst>
      <p:ext uri="{BB962C8B-B14F-4D97-AF65-F5344CB8AC3E}">
        <p14:creationId xmlns:p14="http://schemas.microsoft.com/office/powerpoint/2010/main" val="84760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lecules">
            <a:extLst>
              <a:ext uri="{FF2B5EF4-FFF2-40B4-BE49-F238E27FC236}">
                <a16:creationId xmlns:a16="http://schemas.microsoft.com/office/drawing/2014/main" id="{6DA3109C-57C5-44C4-9D59-BA05AEC97000}"/>
              </a:ext>
            </a:extLst>
          </p:cNvPr>
          <p:cNvPicPr>
            <a:picLocks noChangeAspect="1"/>
          </p:cNvPicPr>
          <p:nvPr/>
        </p:nvPicPr>
        <p:blipFill rotWithShape="1">
          <a:blip r:embed="rId2">
            <a:alphaModFix amt="40000"/>
          </a:blip>
          <a:srcRect t="7865" b="7865"/>
          <a:stretch/>
        </p:blipFill>
        <p:spPr>
          <a:xfrm>
            <a:off x="20" y="10"/>
            <a:ext cx="12191980" cy="6857990"/>
          </a:xfrm>
          <a:prstGeom prst="rect">
            <a:avLst/>
          </a:prstGeom>
        </p:spPr>
      </p:pic>
      <p:sp>
        <p:nvSpPr>
          <p:cNvPr id="2" name="Title 1">
            <a:extLst>
              <a:ext uri="{FF2B5EF4-FFF2-40B4-BE49-F238E27FC236}">
                <a16:creationId xmlns:a16="http://schemas.microsoft.com/office/drawing/2014/main" id="{33850AC1-E5F8-480B-9953-35825BBD63CC}"/>
              </a:ext>
            </a:extLst>
          </p:cNvPr>
          <p:cNvSpPr>
            <a:spLocks noGrp="1"/>
          </p:cNvSpPr>
          <p:nvPr>
            <p:ph type="title"/>
          </p:nvPr>
        </p:nvSpPr>
        <p:spPr>
          <a:xfrm>
            <a:off x="2231136" y="567499"/>
            <a:ext cx="7729728" cy="1188720"/>
          </a:xfrm>
          <a:noFill/>
          <a:ln>
            <a:solidFill>
              <a:srgbClr val="FFFFFF"/>
            </a:solidFill>
          </a:ln>
        </p:spPr>
        <p:txBody>
          <a:bodyPr>
            <a:normAutofit/>
          </a:bodyPr>
          <a:lstStyle/>
          <a:p>
            <a:r>
              <a:rPr lang="en-US">
                <a:solidFill>
                  <a:schemeClr val="tx1"/>
                </a:solidFill>
              </a:rPr>
              <a:t>Outline</a:t>
            </a:r>
          </a:p>
        </p:txBody>
      </p:sp>
      <p:sp>
        <p:nvSpPr>
          <p:cNvPr id="3" name="Content Placeholder 2">
            <a:extLst>
              <a:ext uri="{FF2B5EF4-FFF2-40B4-BE49-F238E27FC236}">
                <a16:creationId xmlns:a16="http://schemas.microsoft.com/office/drawing/2014/main" id="{7DA7E773-8DCF-4191-8225-5A204A8F486A}"/>
              </a:ext>
            </a:extLst>
          </p:cNvPr>
          <p:cNvSpPr>
            <a:spLocks noGrp="1"/>
          </p:cNvSpPr>
          <p:nvPr>
            <p:ph idx="1"/>
          </p:nvPr>
        </p:nvSpPr>
        <p:spPr>
          <a:xfrm>
            <a:off x="2231136" y="2138902"/>
            <a:ext cx="7729728" cy="4336330"/>
          </a:xfrm>
        </p:spPr>
        <p:txBody>
          <a:bodyPr>
            <a:normAutofit lnSpcReduction="10000"/>
          </a:bodyPr>
          <a:lstStyle/>
          <a:p>
            <a:pPr>
              <a:lnSpc>
                <a:spcPct val="90000"/>
              </a:lnSpc>
              <a:buFont typeface="Wingdings" panose="05000000000000000000" pitchFamily="2" charset="2"/>
              <a:buChar char="Ø"/>
            </a:pPr>
            <a:r>
              <a:rPr lang="en-US" dirty="0"/>
              <a:t>Overview and Issues</a:t>
            </a:r>
          </a:p>
          <a:p>
            <a:pPr lvl="1">
              <a:lnSpc>
                <a:spcPct val="90000"/>
              </a:lnSpc>
              <a:buFont typeface="Wingdings" panose="05000000000000000000" pitchFamily="2" charset="2"/>
              <a:buChar char="Ø"/>
            </a:pPr>
            <a:r>
              <a:rPr lang="en-US" sz="1800" dirty="0"/>
              <a:t>Case Study</a:t>
            </a:r>
          </a:p>
          <a:p>
            <a:pPr>
              <a:lnSpc>
                <a:spcPct val="90000"/>
              </a:lnSpc>
              <a:buFont typeface="Wingdings" panose="05000000000000000000" pitchFamily="2" charset="2"/>
              <a:buChar char="Ø"/>
            </a:pPr>
            <a:r>
              <a:rPr lang="en-US" dirty="0"/>
              <a:t>Leading processes and chemicals that present a potential toxic significance</a:t>
            </a:r>
          </a:p>
          <a:p>
            <a:pPr lvl="1">
              <a:lnSpc>
                <a:spcPct val="90000"/>
              </a:lnSpc>
              <a:buFont typeface="Wingdings" panose="05000000000000000000" pitchFamily="2" charset="2"/>
              <a:buChar char="Ø"/>
            </a:pPr>
            <a:r>
              <a:rPr lang="en-US" sz="1900" dirty="0"/>
              <a:t>Common Chemicals</a:t>
            </a:r>
          </a:p>
          <a:p>
            <a:pPr lvl="1">
              <a:lnSpc>
                <a:spcPct val="90000"/>
              </a:lnSpc>
              <a:buFont typeface="Wingdings" panose="05000000000000000000" pitchFamily="2" charset="2"/>
              <a:buChar char="Ø"/>
            </a:pPr>
            <a:r>
              <a:rPr lang="en-US" sz="1800" dirty="0"/>
              <a:t>Chemistry</a:t>
            </a:r>
          </a:p>
          <a:p>
            <a:pPr>
              <a:lnSpc>
                <a:spcPct val="90000"/>
              </a:lnSpc>
              <a:buFont typeface="Wingdings" panose="05000000000000000000" pitchFamily="2" charset="2"/>
              <a:buChar char="Ø"/>
            </a:pPr>
            <a:r>
              <a:rPr lang="en-US" dirty="0"/>
              <a:t>Potential Risk</a:t>
            </a:r>
          </a:p>
          <a:p>
            <a:pPr>
              <a:lnSpc>
                <a:spcPct val="90000"/>
              </a:lnSpc>
              <a:buFont typeface="Wingdings" panose="05000000000000000000" pitchFamily="2" charset="2"/>
              <a:buChar char="Ø"/>
            </a:pPr>
            <a:r>
              <a:rPr lang="en-US" dirty="0"/>
              <a:t>Projection of future chemical usage in micro-electronics</a:t>
            </a:r>
          </a:p>
          <a:p>
            <a:pPr>
              <a:lnSpc>
                <a:spcPct val="90000"/>
              </a:lnSpc>
              <a:buFont typeface="Wingdings" panose="05000000000000000000" pitchFamily="2" charset="2"/>
              <a:buChar char="Ø"/>
            </a:pPr>
            <a:r>
              <a:rPr lang="en-US" dirty="0"/>
              <a:t>Current Industry Standards</a:t>
            </a:r>
          </a:p>
          <a:p>
            <a:pPr>
              <a:lnSpc>
                <a:spcPct val="90000"/>
              </a:lnSpc>
              <a:buFont typeface="Wingdings" panose="05000000000000000000" pitchFamily="2" charset="2"/>
              <a:buChar char="Ø"/>
            </a:pPr>
            <a:r>
              <a:rPr lang="en-US" dirty="0"/>
              <a:t>Additional Solutions</a:t>
            </a:r>
          </a:p>
          <a:p>
            <a:pPr>
              <a:lnSpc>
                <a:spcPct val="90000"/>
              </a:lnSpc>
              <a:buFont typeface="Wingdings" panose="05000000000000000000" pitchFamily="2" charset="2"/>
              <a:buChar char="Ø"/>
            </a:pPr>
            <a:r>
              <a:rPr lang="en-US" dirty="0"/>
              <a:t>Summary</a:t>
            </a:r>
          </a:p>
          <a:p>
            <a:pPr>
              <a:lnSpc>
                <a:spcPct val="90000"/>
              </a:lnSpc>
              <a:buFont typeface="Wingdings" panose="05000000000000000000" pitchFamily="2" charset="2"/>
              <a:buChar char="Ø"/>
            </a:pPr>
            <a:r>
              <a:rPr lang="en-US" dirty="0"/>
              <a:t>References</a:t>
            </a:r>
          </a:p>
          <a:p>
            <a:pPr>
              <a:lnSpc>
                <a:spcPct val="90000"/>
              </a:lnSpc>
              <a:buFont typeface="Wingdings" panose="05000000000000000000" pitchFamily="2" charset="2"/>
              <a:buChar char="Ø"/>
            </a:pPr>
            <a:r>
              <a:rPr lang="en-US" dirty="0"/>
              <a:t>Key Take-Aways (Exam Prep)</a:t>
            </a:r>
          </a:p>
        </p:txBody>
      </p:sp>
    </p:spTree>
    <p:extLst>
      <p:ext uri="{BB962C8B-B14F-4D97-AF65-F5344CB8AC3E}">
        <p14:creationId xmlns:p14="http://schemas.microsoft.com/office/powerpoint/2010/main" val="34607181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319F-958A-47CF-A343-0A150E3B93C4}"/>
              </a:ext>
            </a:extLst>
          </p:cNvPr>
          <p:cNvSpPr>
            <a:spLocks noGrp="1"/>
          </p:cNvSpPr>
          <p:nvPr>
            <p:ph type="title"/>
          </p:nvPr>
        </p:nvSpPr>
        <p:spPr>
          <a:xfrm>
            <a:off x="2231136" y="340438"/>
            <a:ext cx="7729728" cy="1188720"/>
          </a:xfrm>
        </p:spPr>
        <p:txBody>
          <a:bodyPr>
            <a:normAutofit/>
          </a:bodyPr>
          <a:lstStyle/>
          <a:p>
            <a:r>
              <a:rPr lang="en-US" dirty="0"/>
              <a:t>Overview &amp; issues</a:t>
            </a:r>
          </a:p>
        </p:txBody>
      </p:sp>
      <p:graphicFrame>
        <p:nvGraphicFramePr>
          <p:cNvPr id="5" name="Content Placeholder 2">
            <a:extLst>
              <a:ext uri="{FF2B5EF4-FFF2-40B4-BE49-F238E27FC236}">
                <a16:creationId xmlns:a16="http://schemas.microsoft.com/office/drawing/2014/main" id="{A5CFA4FE-D431-4535-A3C8-91D2057E6001}"/>
              </a:ext>
            </a:extLst>
          </p:cNvPr>
          <p:cNvGraphicFramePr>
            <a:graphicFrameLocks noGrp="1"/>
          </p:cNvGraphicFramePr>
          <p:nvPr>
            <p:ph idx="1"/>
            <p:extLst>
              <p:ext uri="{D42A27DB-BD31-4B8C-83A1-F6EECF244321}">
                <p14:modId xmlns:p14="http://schemas.microsoft.com/office/powerpoint/2010/main" val="1231042754"/>
              </p:ext>
            </p:extLst>
          </p:nvPr>
        </p:nvGraphicFramePr>
        <p:xfrm>
          <a:off x="227135" y="1237165"/>
          <a:ext cx="11737730" cy="304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95A1F4B-AF47-49FE-B5CB-CE04E12952D7}"/>
              </a:ext>
            </a:extLst>
          </p:cNvPr>
          <p:cNvSpPr txBox="1"/>
          <p:nvPr/>
        </p:nvSpPr>
        <p:spPr>
          <a:xfrm>
            <a:off x="227136" y="3965330"/>
            <a:ext cx="11737729" cy="2308324"/>
          </a:xfrm>
          <a:prstGeom prst="rect">
            <a:avLst/>
          </a:prstGeom>
          <a:noFill/>
        </p:spPr>
        <p:txBody>
          <a:bodyPr wrap="square" rtlCol="0">
            <a:spAutoFit/>
          </a:bodyPr>
          <a:lstStyle/>
          <a:p>
            <a:pPr lvl="0"/>
            <a:r>
              <a:rPr lang="en-US" dirty="0"/>
              <a:t>Each chemical requires a safety data sheet (SDS) as well as a standard operating procedure (SOP) for proper handling, storage, and disposal.</a:t>
            </a:r>
          </a:p>
          <a:p>
            <a:pPr lvl="0"/>
            <a:endParaRPr lang="en-US" dirty="0"/>
          </a:p>
          <a:p>
            <a:pPr lvl="0"/>
            <a:r>
              <a:rPr lang="en-US" dirty="0"/>
              <a:t>Many chemicals commonly used in the semi-conductor industry present a toxic risk, either directly or from a reaction with other chemicals, so all reactions must be strictly controlled.</a:t>
            </a:r>
          </a:p>
          <a:p>
            <a:pPr lvl="0"/>
            <a:endParaRPr lang="en-US" dirty="0"/>
          </a:p>
          <a:p>
            <a:pPr lvl="0"/>
            <a:endParaRPr lang="en-US" dirty="0"/>
          </a:p>
          <a:p>
            <a:endParaRPr lang="en-US" dirty="0"/>
          </a:p>
        </p:txBody>
      </p:sp>
    </p:spTree>
    <p:extLst>
      <p:ext uri="{BB962C8B-B14F-4D97-AF65-F5344CB8AC3E}">
        <p14:creationId xmlns:p14="http://schemas.microsoft.com/office/powerpoint/2010/main" val="216235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47AE-D909-46E4-A6D9-31925ADE3934}"/>
              </a:ext>
            </a:extLst>
          </p:cNvPr>
          <p:cNvSpPr>
            <a:spLocks noGrp="1"/>
          </p:cNvSpPr>
          <p:nvPr>
            <p:ph type="title"/>
          </p:nvPr>
        </p:nvSpPr>
        <p:spPr>
          <a:xfrm>
            <a:off x="2231136" y="207455"/>
            <a:ext cx="7729728" cy="854583"/>
          </a:xfrm>
        </p:spPr>
        <p:txBody>
          <a:bodyPr>
            <a:normAutofit/>
          </a:bodyPr>
          <a:lstStyle/>
          <a:p>
            <a:r>
              <a:rPr lang="en-US" dirty="0"/>
              <a:t>Case Study [7]</a:t>
            </a:r>
          </a:p>
        </p:txBody>
      </p:sp>
      <p:sp>
        <p:nvSpPr>
          <p:cNvPr id="3" name="Content Placeholder 2">
            <a:extLst>
              <a:ext uri="{FF2B5EF4-FFF2-40B4-BE49-F238E27FC236}">
                <a16:creationId xmlns:a16="http://schemas.microsoft.com/office/drawing/2014/main" id="{ACADB1BF-1D3F-4DF7-A5FA-215D655B7FDD}"/>
              </a:ext>
            </a:extLst>
          </p:cNvPr>
          <p:cNvSpPr>
            <a:spLocks noGrp="1"/>
          </p:cNvSpPr>
          <p:nvPr>
            <p:ph idx="1"/>
          </p:nvPr>
        </p:nvSpPr>
        <p:spPr>
          <a:xfrm>
            <a:off x="166687" y="1237870"/>
            <a:ext cx="11858625" cy="2595944"/>
          </a:xfrm>
        </p:spPr>
        <p:txBody>
          <a:bodyPr/>
          <a:lstStyle/>
          <a:p>
            <a:pPr lvl="2"/>
            <a:r>
              <a:rPr lang="en-US" dirty="0"/>
              <a:t>Factory A:  428 chemical products </a:t>
            </a:r>
            <a:r>
              <a:rPr lang="en-US" dirty="0">
                <a:sym typeface="Wingdings" panose="05000000000000000000" pitchFamily="2" charset="2"/>
              </a:rPr>
              <a:t> ~11% (47 chemicals) are carcinogens </a:t>
            </a:r>
            <a:r>
              <a:rPr lang="en-US" b="1" u="sng" dirty="0">
                <a:sym typeface="Wingdings" panose="05000000000000000000" pitchFamily="2" charset="2"/>
              </a:rPr>
              <a:t>(Not Including Trade Secrets)</a:t>
            </a:r>
          </a:p>
          <a:p>
            <a:pPr lvl="3"/>
            <a:r>
              <a:rPr lang="en-US" dirty="0">
                <a:sym typeface="Wingdings" panose="05000000000000000000" pitchFamily="2" charset="2"/>
              </a:rPr>
              <a:t>345 ingredients and 186 products are classified as trade secrets, 7 and 45 have no information provided, respectively.</a:t>
            </a:r>
          </a:p>
          <a:p>
            <a:pPr lvl="2"/>
            <a:r>
              <a:rPr lang="en-US" dirty="0"/>
              <a:t>Factory B:  432 chemical products </a:t>
            </a:r>
            <a:r>
              <a:rPr lang="en-US" dirty="0">
                <a:sym typeface="Wingdings" panose="05000000000000000000" pitchFamily="2" charset="2"/>
              </a:rPr>
              <a:t> ~6% (28 chemicals) are carcinogens </a:t>
            </a:r>
            <a:r>
              <a:rPr lang="en-US" b="1" u="sng" dirty="0">
                <a:sym typeface="Wingdings" panose="05000000000000000000" pitchFamily="2" charset="2"/>
              </a:rPr>
              <a:t>(Not Including Trade Secrets)</a:t>
            </a:r>
          </a:p>
          <a:p>
            <a:pPr lvl="3"/>
            <a:r>
              <a:rPr lang="en-US" dirty="0">
                <a:sym typeface="Wingdings" panose="05000000000000000000" pitchFamily="2" charset="2"/>
              </a:rPr>
              <a:t>363 ingredients and 168 products are classified as trade secrets, 9 and 41 have no information provided, respectively.</a:t>
            </a:r>
          </a:p>
          <a:p>
            <a:pPr lvl="3"/>
            <a:r>
              <a:rPr lang="en-US" dirty="0">
                <a:sym typeface="Wingdings" panose="05000000000000000000" pitchFamily="2" charset="2"/>
              </a:rPr>
              <a:t>&gt;97% (~109 chemical products) of those used in photolithography contain trade secret ingredients</a:t>
            </a:r>
          </a:p>
          <a:p>
            <a:endParaRPr lang="en-US" dirty="0"/>
          </a:p>
        </p:txBody>
      </p:sp>
      <p:pic>
        <p:nvPicPr>
          <p:cNvPr id="5" name="Picture 4">
            <a:extLst>
              <a:ext uri="{FF2B5EF4-FFF2-40B4-BE49-F238E27FC236}">
                <a16:creationId xmlns:a16="http://schemas.microsoft.com/office/drawing/2014/main" id="{FA81D410-95C6-4AAE-8E40-5A4178AE4463}"/>
              </a:ext>
            </a:extLst>
          </p:cNvPr>
          <p:cNvPicPr>
            <a:picLocks noChangeAspect="1"/>
          </p:cNvPicPr>
          <p:nvPr/>
        </p:nvPicPr>
        <p:blipFill rotWithShape="1">
          <a:blip r:embed="rId2"/>
          <a:srcRect l="1842" t="16083" r="7488" b="8577"/>
          <a:stretch/>
        </p:blipFill>
        <p:spPr>
          <a:xfrm>
            <a:off x="2705796" y="3089112"/>
            <a:ext cx="6780405" cy="3526264"/>
          </a:xfrm>
          <a:prstGeom prst="rect">
            <a:avLst/>
          </a:prstGeom>
        </p:spPr>
      </p:pic>
    </p:spTree>
    <p:extLst>
      <p:ext uri="{BB962C8B-B14F-4D97-AF65-F5344CB8AC3E}">
        <p14:creationId xmlns:p14="http://schemas.microsoft.com/office/powerpoint/2010/main" val="66198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950C64-5D81-40F1-9601-8BA0D63BAE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75CF7-113A-4F25-B061-26C4D09500C2}"/>
              </a:ext>
            </a:extLst>
          </p:cNvPr>
          <p:cNvSpPr>
            <a:spLocks noGrp="1"/>
          </p:cNvSpPr>
          <p:nvPr>
            <p:ph type="title"/>
          </p:nvPr>
        </p:nvSpPr>
        <p:spPr>
          <a:xfrm>
            <a:off x="2231125" y="3877499"/>
            <a:ext cx="7729729" cy="855406"/>
          </a:xfrm>
          <a:noFill/>
          <a:ln>
            <a:solidFill>
              <a:schemeClr val="bg1"/>
            </a:solidFill>
          </a:ln>
        </p:spPr>
        <p:txBody>
          <a:bodyPr>
            <a:normAutofit/>
          </a:bodyPr>
          <a:lstStyle/>
          <a:p>
            <a:r>
              <a:rPr lang="en-US" sz="2400" dirty="0">
                <a:solidFill>
                  <a:schemeClr val="bg1"/>
                </a:solidFill>
              </a:rPr>
              <a:t>Case Study Cont. [7]</a:t>
            </a:r>
          </a:p>
        </p:txBody>
      </p:sp>
      <p:pic>
        <p:nvPicPr>
          <p:cNvPr id="7" name="Picture 6">
            <a:extLst>
              <a:ext uri="{FF2B5EF4-FFF2-40B4-BE49-F238E27FC236}">
                <a16:creationId xmlns:a16="http://schemas.microsoft.com/office/drawing/2014/main" id="{8580D68F-A8C6-4A1B-83E6-46930CC99531}"/>
              </a:ext>
            </a:extLst>
          </p:cNvPr>
          <p:cNvPicPr>
            <a:picLocks noChangeAspect="1"/>
          </p:cNvPicPr>
          <p:nvPr/>
        </p:nvPicPr>
        <p:blipFill rotWithShape="1">
          <a:blip r:embed="rId2"/>
          <a:srcRect t="6510" r="-1" b="13545"/>
          <a:stretch/>
        </p:blipFill>
        <p:spPr>
          <a:xfrm>
            <a:off x="33538" y="34239"/>
            <a:ext cx="6062452" cy="3428989"/>
          </a:xfrm>
          <a:prstGeom prst="rect">
            <a:avLst/>
          </a:prstGeom>
        </p:spPr>
      </p:pic>
      <p:pic>
        <p:nvPicPr>
          <p:cNvPr id="5" name="Picture 4">
            <a:extLst>
              <a:ext uri="{FF2B5EF4-FFF2-40B4-BE49-F238E27FC236}">
                <a16:creationId xmlns:a16="http://schemas.microsoft.com/office/drawing/2014/main" id="{56F7480A-6DFF-404C-A7CA-506F844FB5BB}"/>
              </a:ext>
            </a:extLst>
          </p:cNvPr>
          <p:cNvPicPr>
            <a:picLocks noChangeAspect="1"/>
          </p:cNvPicPr>
          <p:nvPr/>
        </p:nvPicPr>
        <p:blipFill rotWithShape="1">
          <a:blip r:embed="rId3"/>
          <a:srcRect t="12290" r="-1" b="8046"/>
          <a:stretch/>
        </p:blipFill>
        <p:spPr>
          <a:xfrm>
            <a:off x="6112759" y="34239"/>
            <a:ext cx="6062472" cy="3428999"/>
          </a:xfrm>
          <a:prstGeom prst="rect">
            <a:avLst/>
          </a:prstGeom>
        </p:spPr>
      </p:pic>
      <p:sp>
        <p:nvSpPr>
          <p:cNvPr id="3" name="Content Placeholder 2">
            <a:extLst>
              <a:ext uri="{FF2B5EF4-FFF2-40B4-BE49-F238E27FC236}">
                <a16:creationId xmlns:a16="http://schemas.microsoft.com/office/drawing/2014/main" id="{A668AADA-FCD7-4EE4-BFF4-9CFE22F69494}"/>
              </a:ext>
            </a:extLst>
          </p:cNvPr>
          <p:cNvSpPr>
            <a:spLocks noGrp="1"/>
          </p:cNvSpPr>
          <p:nvPr>
            <p:ph idx="1"/>
          </p:nvPr>
        </p:nvSpPr>
        <p:spPr>
          <a:xfrm>
            <a:off x="2238412" y="4846076"/>
            <a:ext cx="7715177" cy="1271556"/>
          </a:xfrm>
        </p:spPr>
        <p:txBody>
          <a:bodyPr>
            <a:normAutofit/>
          </a:bodyPr>
          <a:lstStyle/>
          <a:p>
            <a:pPr marL="0" indent="0" algn="ctr">
              <a:buNone/>
            </a:pPr>
            <a:r>
              <a:rPr lang="en-US" dirty="0">
                <a:solidFill>
                  <a:schemeClr val="bg1"/>
                </a:solidFill>
              </a:rPr>
              <a:t>*Analysis Does Not Include Black Carbon Due to Lack of Information*</a:t>
            </a:r>
          </a:p>
          <a:p>
            <a:pPr marL="0" indent="0" algn="ctr">
              <a:buNone/>
            </a:pPr>
            <a:r>
              <a:rPr lang="en-US" dirty="0">
                <a:solidFill>
                  <a:schemeClr val="bg1"/>
                </a:solidFill>
              </a:rPr>
              <a:t>*Analysis Does Not Include Toxic Chemicals Not Classified as Carcinogens*</a:t>
            </a:r>
          </a:p>
          <a:p>
            <a:pPr marL="0" indent="0">
              <a:buNone/>
            </a:pPr>
            <a:endParaRPr lang="en-US" dirty="0">
              <a:solidFill>
                <a:schemeClr val="bg1"/>
              </a:solidFill>
            </a:endParaRPr>
          </a:p>
        </p:txBody>
      </p:sp>
    </p:spTree>
    <p:extLst>
      <p:ext uri="{BB962C8B-B14F-4D97-AF65-F5344CB8AC3E}">
        <p14:creationId xmlns:p14="http://schemas.microsoft.com/office/powerpoint/2010/main" val="95708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D7CFB-DD95-41C0-A0D7-6D62D6B8EDD9}"/>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n-US" dirty="0">
                <a:solidFill>
                  <a:schemeClr val="bg1"/>
                </a:solidFill>
              </a:rPr>
              <a:t>Toxic Chemicals &amp; Greenhouse Gasses Used</a:t>
            </a:r>
          </a:p>
        </p:txBody>
      </p:sp>
      <p:sp>
        <p:nvSpPr>
          <p:cNvPr id="3" name="Content Placeholder 2">
            <a:extLst>
              <a:ext uri="{FF2B5EF4-FFF2-40B4-BE49-F238E27FC236}">
                <a16:creationId xmlns:a16="http://schemas.microsoft.com/office/drawing/2014/main" id="{B833135C-121A-43AB-99C3-D317706E6FD5}"/>
              </a:ext>
            </a:extLst>
          </p:cNvPr>
          <p:cNvSpPr>
            <a:spLocks noGrp="1"/>
          </p:cNvSpPr>
          <p:nvPr>
            <p:ph idx="1"/>
          </p:nvPr>
        </p:nvSpPr>
        <p:spPr>
          <a:xfrm>
            <a:off x="643467" y="2638044"/>
            <a:ext cx="6242715" cy="3415622"/>
          </a:xfrm>
        </p:spPr>
        <p:txBody>
          <a:bodyPr>
            <a:normAutofit/>
          </a:bodyPr>
          <a:lstStyle/>
          <a:p>
            <a:r>
              <a:rPr lang="en-US" dirty="0">
                <a:solidFill>
                  <a:schemeClr val="bg1"/>
                </a:solidFill>
              </a:rPr>
              <a:t>Chemical Vapor Deposition (CVD) including Atomic Layer Deposition (ALD) </a:t>
            </a:r>
          </a:p>
          <a:p>
            <a:pPr lvl="1"/>
            <a:r>
              <a:rPr lang="en-US" dirty="0">
                <a:solidFill>
                  <a:schemeClr val="bg1"/>
                </a:solidFill>
                <a:latin typeface="+mj-lt"/>
              </a:rPr>
              <a:t>Trimethylgallium (</a:t>
            </a:r>
            <a:r>
              <a:rPr lang="en-US" b="0" i="0" dirty="0">
                <a:solidFill>
                  <a:schemeClr val="bg1"/>
                </a:solidFill>
                <a:effectLst/>
                <a:latin typeface="+mj-lt"/>
              </a:rPr>
              <a:t>Ga(CH</a:t>
            </a:r>
            <a:r>
              <a:rPr lang="en-US" b="0" i="0" baseline="-25000" dirty="0">
                <a:solidFill>
                  <a:schemeClr val="bg1"/>
                </a:solidFill>
                <a:effectLst/>
                <a:latin typeface="+mj-lt"/>
              </a:rPr>
              <a:t>3</a:t>
            </a:r>
            <a:r>
              <a:rPr lang="en-US" b="0" i="0" dirty="0">
                <a:solidFill>
                  <a:schemeClr val="bg1"/>
                </a:solidFill>
                <a:effectLst/>
                <a:latin typeface="+mj-lt"/>
              </a:rPr>
              <a:t>)</a:t>
            </a:r>
            <a:r>
              <a:rPr lang="en-US" b="0" i="0" baseline="-25000" dirty="0">
                <a:solidFill>
                  <a:schemeClr val="bg1"/>
                </a:solidFill>
                <a:effectLst/>
                <a:latin typeface="+mj-lt"/>
              </a:rPr>
              <a:t>3</a:t>
            </a:r>
            <a:r>
              <a:rPr lang="en-US" dirty="0">
                <a:solidFill>
                  <a:schemeClr val="bg1"/>
                </a:solidFill>
                <a:latin typeface="+mj-lt"/>
              </a:rPr>
              <a:t>),  Ammonia (</a:t>
            </a:r>
            <a:r>
              <a:rPr lang="en-US" b="0" i="0" dirty="0">
                <a:solidFill>
                  <a:schemeClr val="bg1"/>
                </a:solidFill>
                <a:effectLst/>
                <a:latin typeface="+mj-lt"/>
              </a:rPr>
              <a:t>NH</a:t>
            </a:r>
            <a:r>
              <a:rPr lang="en-US" b="0" i="0" baseline="-25000" dirty="0">
                <a:solidFill>
                  <a:schemeClr val="bg1"/>
                </a:solidFill>
                <a:effectLst/>
                <a:latin typeface="+mj-lt"/>
              </a:rPr>
              <a:t>3</a:t>
            </a:r>
            <a:r>
              <a:rPr lang="en-US" dirty="0">
                <a:solidFill>
                  <a:schemeClr val="bg1"/>
                </a:solidFill>
                <a:latin typeface="+mj-lt"/>
              </a:rPr>
              <a:t>), Carbon Dioxide (</a:t>
            </a:r>
            <a:r>
              <a:rPr lang="en-US" b="0" i="0" dirty="0">
                <a:solidFill>
                  <a:schemeClr val="bg1"/>
                </a:solidFill>
                <a:effectLst/>
                <a:latin typeface="+mj-lt"/>
              </a:rPr>
              <a:t>CO</a:t>
            </a:r>
            <a:r>
              <a:rPr lang="en-US" b="0" i="0" baseline="-25000" dirty="0">
                <a:solidFill>
                  <a:schemeClr val="bg1"/>
                </a:solidFill>
                <a:effectLst/>
                <a:latin typeface="+mj-lt"/>
              </a:rPr>
              <a:t>2</a:t>
            </a:r>
            <a:r>
              <a:rPr lang="en-US" dirty="0">
                <a:solidFill>
                  <a:schemeClr val="bg1"/>
                </a:solidFill>
                <a:latin typeface="+mj-lt"/>
              </a:rPr>
              <a:t>), </a:t>
            </a:r>
            <a:r>
              <a:rPr lang="en-US" b="0" i="0" dirty="0">
                <a:solidFill>
                  <a:schemeClr val="bg1"/>
                </a:solidFill>
                <a:effectLst/>
                <a:latin typeface="+mj-lt"/>
              </a:rPr>
              <a:t>chlorofluorocarbons (CFCs), hydrochlorofluorocarbons (HCFCs), hydrofluorocarbons (HFCs), perfluorocarbons (PFCs), Sulfur </a:t>
            </a:r>
            <a:r>
              <a:rPr lang="en-US" dirty="0">
                <a:solidFill>
                  <a:schemeClr val="bg1"/>
                </a:solidFill>
                <a:latin typeface="+mj-lt"/>
              </a:rPr>
              <a:t>H</a:t>
            </a:r>
            <a:r>
              <a:rPr lang="en-US" b="0" i="0" dirty="0">
                <a:solidFill>
                  <a:schemeClr val="bg1"/>
                </a:solidFill>
                <a:effectLst/>
                <a:latin typeface="+mj-lt"/>
              </a:rPr>
              <a:t>exafluoride (SF</a:t>
            </a:r>
            <a:r>
              <a:rPr lang="en-US" b="0" i="0" baseline="-25000" dirty="0">
                <a:solidFill>
                  <a:schemeClr val="bg1"/>
                </a:solidFill>
                <a:effectLst/>
                <a:latin typeface="+mj-lt"/>
              </a:rPr>
              <a:t>6</a:t>
            </a:r>
            <a:r>
              <a:rPr lang="en-US" b="0" i="0" dirty="0">
                <a:solidFill>
                  <a:schemeClr val="bg1"/>
                </a:solidFill>
                <a:effectLst/>
                <a:latin typeface="+mj-lt"/>
              </a:rPr>
              <a:t>), &amp; Nitrogen </a:t>
            </a:r>
            <a:r>
              <a:rPr lang="en-US" dirty="0">
                <a:solidFill>
                  <a:schemeClr val="bg1"/>
                </a:solidFill>
                <a:latin typeface="+mj-lt"/>
              </a:rPr>
              <a:t>T</a:t>
            </a:r>
            <a:r>
              <a:rPr lang="en-US" b="0" i="0" dirty="0">
                <a:solidFill>
                  <a:schemeClr val="bg1"/>
                </a:solidFill>
                <a:effectLst/>
                <a:latin typeface="+mj-lt"/>
              </a:rPr>
              <a:t>rifluoride (NF</a:t>
            </a:r>
            <a:r>
              <a:rPr lang="en-US" b="0" i="0" baseline="-25000" dirty="0">
                <a:solidFill>
                  <a:schemeClr val="bg1"/>
                </a:solidFill>
                <a:effectLst/>
                <a:latin typeface="+mj-lt"/>
              </a:rPr>
              <a:t>3</a:t>
            </a:r>
            <a:r>
              <a:rPr lang="en-US" b="0" i="0" dirty="0">
                <a:solidFill>
                  <a:schemeClr val="bg1"/>
                </a:solidFill>
                <a:effectLst/>
                <a:latin typeface="+mj-lt"/>
              </a:rPr>
              <a:t>) [3]</a:t>
            </a:r>
            <a:endParaRPr lang="en-US" dirty="0">
              <a:solidFill>
                <a:schemeClr val="bg1"/>
              </a:solidFill>
              <a:latin typeface="+mj-lt"/>
            </a:endParaRPr>
          </a:p>
          <a:p>
            <a:pPr lvl="1"/>
            <a:r>
              <a:rPr lang="en-US" dirty="0">
                <a:solidFill>
                  <a:schemeClr val="bg1"/>
                </a:solidFill>
              </a:rPr>
              <a:t>The use of CVD processes cross over many markets and industries besides microelectronics [3]</a:t>
            </a:r>
          </a:p>
          <a:p>
            <a:endParaRPr lang="en-US" dirty="0">
              <a:solidFill>
                <a:schemeClr val="bg1"/>
              </a:solidFill>
            </a:endParaRPr>
          </a:p>
          <a:p>
            <a:pPr marL="2286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6486015C-704C-48C3-BED0-628B93D5F72D}"/>
              </a:ext>
            </a:extLst>
          </p:cNvPr>
          <p:cNvPicPr>
            <a:picLocks noChangeAspect="1"/>
          </p:cNvPicPr>
          <p:nvPr/>
        </p:nvPicPr>
        <p:blipFill>
          <a:blip r:embed="rId2"/>
          <a:stretch>
            <a:fillRect/>
          </a:stretch>
        </p:blipFill>
        <p:spPr>
          <a:xfrm>
            <a:off x="7552725" y="1108325"/>
            <a:ext cx="4639274" cy="4368648"/>
          </a:xfrm>
          <a:prstGeom prst="rect">
            <a:avLst/>
          </a:prstGeom>
        </p:spPr>
      </p:pic>
      <p:sp>
        <p:nvSpPr>
          <p:cNvPr id="6" name="TextBox 5">
            <a:extLst>
              <a:ext uri="{FF2B5EF4-FFF2-40B4-BE49-F238E27FC236}">
                <a16:creationId xmlns:a16="http://schemas.microsoft.com/office/drawing/2014/main" id="{440B6A99-A1A3-4340-81F4-79C46850F9D4}"/>
              </a:ext>
            </a:extLst>
          </p:cNvPr>
          <p:cNvSpPr txBox="1"/>
          <p:nvPr/>
        </p:nvSpPr>
        <p:spPr>
          <a:xfrm>
            <a:off x="7715839" y="5609623"/>
            <a:ext cx="4350470" cy="830997"/>
          </a:xfrm>
          <a:prstGeom prst="rect">
            <a:avLst/>
          </a:prstGeom>
          <a:noFill/>
        </p:spPr>
        <p:txBody>
          <a:bodyPr wrap="square" rtlCol="0">
            <a:spAutoFit/>
          </a:bodyPr>
          <a:lstStyle/>
          <a:p>
            <a:r>
              <a:rPr lang="en-US" sz="1600" dirty="0"/>
              <a:t>FIG. 1. CVD and ALD equipment market size and segmentation in 2020, $14–$15 billion USD annual revenue as estimated by TECHCET CA LLC. [2]</a:t>
            </a:r>
          </a:p>
        </p:txBody>
      </p:sp>
    </p:spTree>
    <p:extLst>
      <p:ext uri="{BB962C8B-B14F-4D97-AF65-F5344CB8AC3E}">
        <p14:creationId xmlns:p14="http://schemas.microsoft.com/office/powerpoint/2010/main" val="173721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8C5-A571-48F3-BD19-81D6FBA4775F}"/>
              </a:ext>
            </a:extLst>
          </p:cNvPr>
          <p:cNvSpPr>
            <a:spLocks noGrp="1"/>
          </p:cNvSpPr>
          <p:nvPr>
            <p:ph type="title"/>
          </p:nvPr>
        </p:nvSpPr>
        <p:spPr>
          <a:xfrm>
            <a:off x="2231136" y="218243"/>
            <a:ext cx="7729728" cy="929422"/>
          </a:xfrm>
        </p:spPr>
        <p:txBody>
          <a:bodyPr>
            <a:normAutofit fontScale="90000"/>
          </a:bodyPr>
          <a:lstStyle/>
          <a:p>
            <a:r>
              <a:rPr lang="en-US" dirty="0"/>
              <a:t>EPA’s Most Reported Toxic Chemicals in Semiconductor Manufacturing</a:t>
            </a:r>
          </a:p>
        </p:txBody>
      </p:sp>
      <p:sp>
        <p:nvSpPr>
          <p:cNvPr id="3" name="Content Placeholder 2">
            <a:extLst>
              <a:ext uri="{FF2B5EF4-FFF2-40B4-BE49-F238E27FC236}">
                <a16:creationId xmlns:a16="http://schemas.microsoft.com/office/drawing/2014/main" id="{201F26D6-70E9-4366-B8B4-D16FA37145E3}"/>
              </a:ext>
            </a:extLst>
          </p:cNvPr>
          <p:cNvSpPr>
            <a:spLocks noGrp="1"/>
          </p:cNvSpPr>
          <p:nvPr>
            <p:ph idx="1"/>
          </p:nvPr>
        </p:nvSpPr>
        <p:spPr>
          <a:xfrm>
            <a:off x="2231134" y="6348369"/>
            <a:ext cx="7729727" cy="413158"/>
          </a:xfrm>
        </p:spPr>
        <p:txBody>
          <a:bodyPr>
            <a:normAutofit fontScale="70000" lnSpcReduction="20000"/>
          </a:bodyPr>
          <a:lstStyle/>
          <a:p>
            <a:pPr marL="0" indent="0" algn="ctr">
              <a:buNone/>
            </a:pPr>
            <a:r>
              <a:rPr lang="en-US" dirty="0"/>
              <a:t>“Table 2-2 EPCRA Section 313 Chemicals and Chemical Categories Commonly Encountered in Semiconductor Manufacturing” [2]</a:t>
            </a:r>
          </a:p>
        </p:txBody>
      </p:sp>
      <p:pic>
        <p:nvPicPr>
          <p:cNvPr id="5" name="Picture 4">
            <a:extLst>
              <a:ext uri="{FF2B5EF4-FFF2-40B4-BE49-F238E27FC236}">
                <a16:creationId xmlns:a16="http://schemas.microsoft.com/office/drawing/2014/main" id="{39036A9A-8635-4D1B-8524-D7749A92EA4B}"/>
              </a:ext>
            </a:extLst>
          </p:cNvPr>
          <p:cNvPicPr>
            <a:picLocks noChangeAspect="1"/>
          </p:cNvPicPr>
          <p:nvPr/>
        </p:nvPicPr>
        <p:blipFill>
          <a:blip r:embed="rId2"/>
          <a:stretch>
            <a:fillRect/>
          </a:stretch>
        </p:blipFill>
        <p:spPr>
          <a:xfrm>
            <a:off x="2231134" y="1414864"/>
            <a:ext cx="7729729" cy="4666306"/>
          </a:xfrm>
          <a:prstGeom prst="rect">
            <a:avLst/>
          </a:prstGeom>
        </p:spPr>
      </p:pic>
    </p:spTree>
    <p:extLst>
      <p:ext uri="{BB962C8B-B14F-4D97-AF65-F5344CB8AC3E}">
        <p14:creationId xmlns:p14="http://schemas.microsoft.com/office/powerpoint/2010/main" val="51348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D268-26AE-40BC-BA0A-5A28FFB850FD}"/>
              </a:ext>
            </a:extLst>
          </p:cNvPr>
          <p:cNvSpPr>
            <a:spLocks noGrp="1"/>
          </p:cNvSpPr>
          <p:nvPr>
            <p:ph type="title"/>
          </p:nvPr>
        </p:nvSpPr>
        <p:spPr>
          <a:xfrm>
            <a:off x="2231136" y="300873"/>
            <a:ext cx="7729728" cy="881692"/>
          </a:xfrm>
        </p:spPr>
        <p:txBody>
          <a:bodyPr/>
          <a:lstStyle/>
          <a:p>
            <a:r>
              <a:rPr lang="en-US" dirty="0"/>
              <a:t>Reactions and Consequences</a:t>
            </a:r>
          </a:p>
        </p:txBody>
      </p:sp>
      <p:sp>
        <p:nvSpPr>
          <p:cNvPr id="3" name="Content Placeholder 2">
            <a:extLst>
              <a:ext uri="{FF2B5EF4-FFF2-40B4-BE49-F238E27FC236}">
                <a16:creationId xmlns:a16="http://schemas.microsoft.com/office/drawing/2014/main" id="{DCE6E0A1-17D6-4249-9F68-433124596D62}"/>
              </a:ext>
            </a:extLst>
          </p:cNvPr>
          <p:cNvSpPr>
            <a:spLocks noGrp="1"/>
          </p:cNvSpPr>
          <p:nvPr>
            <p:ph idx="1"/>
          </p:nvPr>
        </p:nvSpPr>
        <p:spPr>
          <a:xfrm>
            <a:off x="158925" y="1308413"/>
            <a:ext cx="11874150" cy="4842931"/>
          </a:xfrm>
        </p:spPr>
        <p:txBody>
          <a:bodyPr/>
          <a:lstStyle/>
          <a:p>
            <a:r>
              <a:rPr lang="en-US" b="0" i="0" dirty="0">
                <a:solidFill>
                  <a:srgbClr val="000000"/>
                </a:solidFill>
                <a:effectLst/>
                <a:latin typeface="+mj-lt"/>
              </a:rPr>
              <a:t>Al</a:t>
            </a:r>
            <a:r>
              <a:rPr lang="en-US" b="0" i="0" baseline="-25000" dirty="0">
                <a:solidFill>
                  <a:srgbClr val="000000"/>
                </a:solidFill>
                <a:effectLst/>
                <a:latin typeface="+mj-lt"/>
              </a:rPr>
              <a:t>2</a:t>
            </a:r>
            <a:r>
              <a:rPr lang="en-US" b="0" i="0" dirty="0">
                <a:solidFill>
                  <a:srgbClr val="000000"/>
                </a:solidFill>
                <a:effectLst/>
                <a:latin typeface="+mj-lt"/>
              </a:rPr>
              <a:t>O</a:t>
            </a:r>
            <a:r>
              <a:rPr lang="en-US" b="0" i="0" baseline="-25000" dirty="0">
                <a:solidFill>
                  <a:srgbClr val="000000"/>
                </a:solidFill>
                <a:effectLst/>
                <a:latin typeface="+mj-lt"/>
              </a:rPr>
              <a:t>3</a:t>
            </a:r>
            <a:r>
              <a:rPr lang="en-US" dirty="0"/>
              <a:t> is commonly deposited via CVD using </a:t>
            </a:r>
            <a:r>
              <a:rPr lang="en-US" b="0" i="0" dirty="0">
                <a:solidFill>
                  <a:srgbClr val="000000"/>
                </a:solidFill>
                <a:effectLst/>
                <a:latin typeface="+mj-lt"/>
              </a:rPr>
              <a:t>CO</a:t>
            </a:r>
            <a:r>
              <a:rPr lang="en-US" b="0" i="0" baseline="-25000" dirty="0">
                <a:solidFill>
                  <a:srgbClr val="000000"/>
                </a:solidFill>
                <a:effectLst/>
                <a:latin typeface="+mj-lt"/>
              </a:rPr>
              <a:t>2</a:t>
            </a:r>
            <a:r>
              <a:rPr lang="en-US" dirty="0"/>
              <a:t> to synthesize </a:t>
            </a:r>
            <a:r>
              <a:rPr lang="en-US" b="0" i="0" dirty="0">
                <a:solidFill>
                  <a:srgbClr val="000000"/>
                </a:solidFill>
                <a:effectLst/>
                <a:latin typeface="Lora" pitchFamily="2" charset="0"/>
              </a:rPr>
              <a:t>H</a:t>
            </a:r>
            <a:r>
              <a:rPr lang="en-US" b="0" i="0" baseline="-25000" dirty="0">
                <a:solidFill>
                  <a:srgbClr val="000000"/>
                </a:solidFill>
                <a:effectLst/>
                <a:latin typeface="Lora" pitchFamily="2" charset="0"/>
              </a:rPr>
              <a:t>2</a:t>
            </a:r>
            <a:r>
              <a:rPr lang="en-US" b="0" i="0" dirty="0">
                <a:solidFill>
                  <a:srgbClr val="000000"/>
                </a:solidFill>
                <a:effectLst/>
                <a:latin typeface="Lora" pitchFamily="2" charset="0"/>
              </a:rPr>
              <a:t>O in the reaction chamber.</a:t>
            </a:r>
          </a:p>
          <a:p>
            <a:pPr lvl="1"/>
            <a:r>
              <a:rPr lang="en-US" b="0" i="0" dirty="0">
                <a:solidFill>
                  <a:srgbClr val="000000"/>
                </a:solidFill>
                <a:effectLst/>
                <a:latin typeface="+mj-lt"/>
              </a:rPr>
              <a:t>CO</a:t>
            </a:r>
            <a:r>
              <a:rPr lang="en-US" b="0" i="0" baseline="-25000" dirty="0">
                <a:solidFill>
                  <a:srgbClr val="000000"/>
                </a:solidFill>
                <a:effectLst/>
                <a:latin typeface="+mj-lt"/>
              </a:rPr>
              <a:t>2</a:t>
            </a:r>
            <a:r>
              <a:rPr lang="pl-PL" b="0" i="0" u="none" strike="noStrike" dirty="0">
                <a:solidFill>
                  <a:srgbClr val="000000"/>
                </a:solidFill>
                <a:effectLst/>
                <a:latin typeface="+mj-lt"/>
              </a:rPr>
              <a:t>+</a:t>
            </a:r>
            <a:r>
              <a:rPr lang="en-US" b="0" i="0" dirty="0">
                <a:solidFill>
                  <a:srgbClr val="000000"/>
                </a:solidFill>
                <a:effectLst/>
                <a:latin typeface="+mj-lt"/>
              </a:rPr>
              <a:t>H</a:t>
            </a:r>
            <a:r>
              <a:rPr lang="en-US" b="0" i="0" baseline="-25000" dirty="0">
                <a:solidFill>
                  <a:srgbClr val="000000"/>
                </a:solidFill>
                <a:effectLst/>
                <a:latin typeface="+mj-lt"/>
              </a:rPr>
              <a:t>2</a:t>
            </a:r>
            <a:r>
              <a:rPr lang="pl-PL" b="0" i="0" u="none" strike="noStrike" dirty="0">
                <a:solidFill>
                  <a:srgbClr val="000000"/>
                </a:solidFill>
                <a:effectLst/>
                <a:latin typeface="+mj-lt"/>
              </a:rPr>
              <a:t>→</a:t>
            </a:r>
            <a:r>
              <a:rPr lang="en-US" b="0" i="0" dirty="0">
                <a:solidFill>
                  <a:srgbClr val="000000"/>
                </a:solidFill>
                <a:effectLst/>
                <a:latin typeface="+mj-lt"/>
              </a:rPr>
              <a:t>H</a:t>
            </a:r>
            <a:r>
              <a:rPr lang="en-US" b="0" i="0" baseline="-25000" dirty="0">
                <a:solidFill>
                  <a:srgbClr val="000000"/>
                </a:solidFill>
                <a:effectLst/>
                <a:latin typeface="+mj-lt"/>
              </a:rPr>
              <a:t>2</a:t>
            </a:r>
            <a:r>
              <a:rPr lang="en-US" u="none" strike="noStrike" dirty="0">
                <a:solidFill>
                  <a:srgbClr val="000000"/>
                </a:solidFill>
                <a:latin typeface="+mj-lt"/>
              </a:rPr>
              <a:t>O</a:t>
            </a:r>
            <a:r>
              <a:rPr lang="pl-PL" b="0" i="0" u="none" strike="noStrike" dirty="0">
                <a:solidFill>
                  <a:srgbClr val="000000"/>
                </a:solidFill>
                <a:effectLst/>
                <a:latin typeface="+mj-lt"/>
              </a:rPr>
              <a:t>+CO</a:t>
            </a:r>
            <a:endParaRPr lang="en-US" dirty="0">
              <a:latin typeface="+mj-lt"/>
            </a:endParaRPr>
          </a:p>
          <a:p>
            <a:pPr lvl="2"/>
            <a:r>
              <a:rPr lang="en-US" dirty="0">
                <a:latin typeface="+mj-lt"/>
              </a:rPr>
              <a:t>Deposition chemistry for </a:t>
            </a:r>
            <a:r>
              <a:rPr lang="en-US" b="0" i="0" dirty="0">
                <a:solidFill>
                  <a:srgbClr val="000000"/>
                </a:solidFill>
                <a:effectLst/>
                <a:latin typeface="+mj-lt"/>
              </a:rPr>
              <a:t>Al</a:t>
            </a:r>
            <a:r>
              <a:rPr lang="en-US" b="0" i="0" baseline="-25000" dirty="0">
                <a:solidFill>
                  <a:srgbClr val="000000"/>
                </a:solidFill>
                <a:effectLst/>
                <a:latin typeface="+mj-lt"/>
              </a:rPr>
              <a:t>2</a:t>
            </a:r>
            <a:r>
              <a:rPr lang="en-US" b="0" i="0" dirty="0">
                <a:solidFill>
                  <a:srgbClr val="000000"/>
                </a:solidFill>
                <a:effectLst/>
                <a:latin typeface="+mj-lt"/>
              </a:rPr>
              <a:t>O</a:t>
            </a:r>
            <a:r>
              <a:rPr lang="en-US" b="0" i="0" baseline="-25000" dirty="0">
                <a:solidFill>
                  <a:srgbClr val="000000"/>
                </a:solidFill>
                <a:effectLst/>
                <a:latin typeface="+mj-lt"/>
              </a:rPr>
              <a:t>3</a:t>
            </a:r>
            <a:r>
              <a:rPr lang="en-US" dirty="0">
                <a:latin typeface="+mj-lt"/>
              </a:rPr>
              <a:t> is controlled by the addition of CO, creating a tunable and responsive process.</a:t>
            </a:r>
          </a:p>
          <a:p>
            <a:pPr lvl="2"/>
            <a:r>
              <a:rPr lang="en-US" dirty="0">
                <a:latin typeface="+mj-lt"/>
              </a:rPr>
              <a:t>Use of </a:t>
            </a:r>
            <a:r>
              <a:rPr lang="en-US" b="0" i="0" dirty="0">
                <a:solidFill>
                  <a:srgbClr val="000000"/>
                </a:solidFill>
                <a:effectLst/>
                <a:latin typeface="+mj-lt"/>
              </a:rPr>
              <a:t>CO</a:t>
            </a:r>
            <a:r>
              <a:rPr lang="en-US" b="0" i="0" baseline="-25000" dirty="0">
                <a:solidFill>
                  <a:srgbClr val="000000"/>
                </a:solidFill>
                <a:effectLst/>
                <a:latin typeface="+mj-lt"/>
              </a:rPr>
              <a:t>2  </a:t>
            </a:r>
            <a:r>
              <a:rPr lang="en-US" dirty="0">
                <a:latin typeface="+mj-lt"/>
              </a:rPr>
              <a:t>and syntheses of </a:t>
            </a:r>
            <a:r>
              <a:rPr lang="pl-PL" b="0" i="0" u="none" strike="noStrike" dirty="0">
                <a:solidFill>
                  <a:srgbClr val="000000"/>
                </a:solidFill>
                <a:effectLst/>
                <a:latin typeface="+mj-lt"/>
              </a:rPr>
              <a:t>CO</a:t>
            </a:r>
            <a:r>
              <a:rPr lang="en-US" dirty="0">
                <a:solidFill>
                  <a:srgbClr val="000000"/>
                </a:solidFill>
                <a:latin typeface="+mj-lt"/>
              </a:rPr>
              <a:t> in the same reaction. </a:t>
            </a:r>
            <a:r>
              <a:rPr lang="en-US" b="0" i="0" dirty="0">
                <a:solidFill>
                  <a:srgbClr val="000000"/>
                </a:solidFill>
                <a:effectLst/>
                <a:latin typeface="+mj-lt"/>
              </a:rPr>
              <a:t>CO</a:t>
            </a:r>
            <a:r>
              <a:rPr lang="en-US" b="0" i="0" baseline="-25000" dirty="0">
                <a:solidFill>
                  <a:srgbClr val="000000"/>
                </a:solidFill>
                <a:effectLst/>
                <a:latin typeface="+mj-lt"/>
              </a:rPr>
              <a:t>2  </a:t>
            </a:r>
            <a:r>
              <a:rPr lang="en-US" dirty="0">
                <a:solidFill>
                  <a:srgbClr val="000000"/>
                </a:solidFill>
                <a:latin typeface="+mj-lt"/>
              </a:rPr>
              <a:t>and CO are both known for their affects on the environment and living organisms in higher densities. </a:t>
            </a:r>
            <a:endParaRPr lang="en-US" dirty="0">
              <a:latin typeface="+mj-lt"/>
            </a:endParaRPr>
          </a:p>
          <a:p>
            <a:endParaRPr lang="en-US" dirty="0">
              <a:latin typeface="+mj-lt"/>
            </a:endParaRPr>
          </a:p>
          <a:p>
            <a:endParaRPr lang="en-US" dirty="0">
              <a:latin typeface="+mj-lt"/>
            </a:endParaRPr>
          </a:p>
          <a:p>
            <a:r>
              <a:rPr lang="en-US" dirty="0">
                <a:latin typeface="+mj-lt"/>
              </a:rPr>
              <a:t>Fluorocarbons are often produced as waste in CVD processes.  </a:t>
            </a:r>
          </a:p>
          <a:p>
            <a:pPr lvl="1"/>
            <a:endParaRPr lang="en-US" dirty="0">
              <a:latin typeface="+mj-lt"/>
            </a:endParaRPr>
          </a:p>
          <a:p>
            <a:endParaRPr lang="en-US" dirty="0">
              <a:latin typeface="+mj-lt"/>
            </a:endParaRPr>
          </a:p>
          <a:p>
            <a:pPr lvl="1"/>
            <a:r>
              <a:rPr lang="en-US" dirty="0">
                <a:latin typeface="+mj-lt"/>
              </a:rPr>
              <a:t>CFC’s and other fluorocarbons begin a reaction in the Earth’s atmosphere that results in the free chlorine causing the conversion of ozone molecules into oxygen, effectively “depleting” the ozone layer on some scale.</a:t>
            </a:r>
          </a:p>
        </p:txBody>
      </p:sp>
      <p:pic>
        <p:nvPicPr>
          <p:cNvPr id="2050" name="Picture 2" descr="Chemical equation.">
            <a:extLst>
              <a:ext uri="{FF2B5EF4-FFF2-40B4-BE49-F238E27FC236}">
                <a16:creationId xmlns:a16="http://schemas.microsoft.com/office/drawing/2014/main" id="{9CFBEABC-E5EE-423A-8B7F-5182150AE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95" y="4368690"/>
            <a:ext cx="39528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emical equation.">
            <a:extLst>
              <a:ext uri="{FF2B5EF4-FFF2-40B4-BE49-F238E27FC236}">
                <a16:creationId xmlns:a16="http://schemas.microsoft.com/office/drawing/2014/main" id="{0418CCD1-0CB4-40AB-970F-45012ECC8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421" y="4445283"/>
            <a:ext cx="3145871" cy="5996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53F2D378-CA5E-4E1C-AD2E-4484E96AD9CD}"/>
              </a:ext>
            </a:extLst>
          </p:cNvPr>
          <p:cNvCxnSpPr>
            <a:cxnSpLocks/>
          </p:cNvCxnSpPr>
          <p:nvPr/>
        </p:nvCxnSpPr>
        <p:spPr>
          <a:xfrm>
            <a:off x="5349380" y="4749375"/>
            <a:ext cx="813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03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D6D0-79E4-4797-9AAF-9949434ACC00}"/>
              </a:ext>
            </a:extLst>
          </p:cNvPr>
          <p:cNvSpPr>
            <a:spLocks noGrp="1"/>
          </p:cNvSpPr>
          <p:nvPr>
            <p:ph type="title"/>
          </p:nvPr>
        </p:nvSpPr>
        <p:spPr>
          <a:xfrm>
            <a:off x="2231136" y="217345"/>
            <a:ext cx="7729728" cy="653093"/>
          </a:xfrm>
        </p:spPr>
        <p:txBody>
          <a:bodyPr>
            <a:normAutofit fontScale="90000"/>
          </a:bodyPr>
          <a:lstStyle/>
          <a:p>
            <a:r>
              <a:rPr lang="en-US" dirty="0"/>
              <a:t>Chemical Risk</a:t>
            </a:r>
          </a:p>
        </p:txBody>
      </p:sp>
      <p:sp>
        <p:nvSpPr>
          <p:cNvPr id="3" name="Content Placeholder 2">
            <a:extLst>
              <a:ext uri="{FF2B5EF4-FFF2-40B4-BE49-F238E27FC236}">
                <a16:creationId xmlns:a16="http://schemas.microsoft.com/office/drawing/2014/main" id="{10F7C5A3-3F11-40E2-B75D-5F6F723956D0}"/>
              </a:ext>
            </a:extLst>
          </p:cNvPr>
          <p:cNvSpPr>
            <a:spLocks noGrp="1"/>
          </p:cNvSpPr>
          <p:nvPr>
            <p:ph idx="1"/>
          </p:nvPr>
        </p:nvSpPr>
        <p:spPr>
          <a:xfrm>
            <a:off x="293615" y="1065401"/>
            <a:ext cx="11593585" cy="5575253"/>
          </a:xfrm>
        </p:spPr>
        <p:txBody>
          <a:bodyPr/>
          <a:lstStyle/>
          <a:p>
            <a:r>
              <a:rPr lang="en-US" dirty="0"/>
              <a:t>Trimethylgallium (Ga(CH3)3)</a:t>
            </a:r>
          </a:p>
          <a:p>
            <a:pPr lvl="1"/>
            <a:r>
              <a:rPr lang="en-US" dirty="0"/>
              <a:t>Causes burns, respiratory irritation and potential damage, sever eye damage, is poisonous.</a:t>
            </a:r>
          </a:p>
          <a:p>
            <a:r>
              <a:rPr lang="en-US" dirty="0"/>
              <a:t>Ammonia (NH3)</a:t>
            </a:r>
          </a:p>
          <a:p>
            <a:pPr lvl="1"/>
            <a:r>
              <a:rPr lang="en-US" dirty="0"/>
              <a:t>Potential skin and lung irritation, and eye damage. </a:t>
            </a:r>
          </a:p>
          <a:p>
            <a:r>
              <a:rPr lang="en-US" dirty="0"/>
              <a:t>Carbon Dioxide (CO2) and CO</a:t>
            </a:r>
          </a:p>
          <a:p>
            <a:pPr lvl="1"/>
            <a:r>
              <a:rPr lang="en-US" dirty="0"/>
              <a:t>Causes oxygen deprivation when in large enough densities and is harmful to environment as it traps heat.</a:t>
            </a:r>
          </a:p>
          <a:p>
            <a:r>
              <a:rPr lang="en-US" dirty="0"/>
              <a:t>Chlorofluorocarbons (CFCs), hydrochlorofluorocarbons (HCFCs), hydrofluorocarbons (HFCs), perfluorocarbons (PFCs), Sulfur Hexafluoride (SF6), &amp; Nitrogen Trifluoride (NF3) </a:t>
            </a:r>
          </a:p>
          <a:p>
            <a:pPr lvl="1"/>
            <a:r>
              <a:rPr lang="en-US" dirty="0"/>
              <a:t>Known as green house gasses and cause conversion of ozone into another substance, causing ozone depletion.</a:t>
            </a:r>
          </a:p>
          <a:p>
            <a:pPr lvl="1"/>
            <a:endParaRPr lang="en-US" dirty="0"/>
          </a:p>
        </p:txBody>
      </p:sp>
    </p:spTree>
    <p:extLst>
      <p:ext uri="{BB962C8B-B14F-4D97-AF65-F5344CB8AC3E}">
        <p14:creationId xmlns:p14="http://schemas.microsoft.com/office/powerpoint/2010/main" val="306501089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6911</TotalTime>
  <Words>1009</Words>
  <Application>Microsoft Office PowerPoint</Application>
  <PresentationFormat>Widescreen</PresentationFormat>
  <Paragraphs>111</Paragraphs>
  <Slides>17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Garamond</vt:lpstr>
      <vt:lpstr>Gill Sans MT</vt:lpstr>
      <vt:lpstr>Lora</vt:lpstr>
      <vt:lpstr>Wingdings</vt:lpstr>
      <vt:lpstr>Parcel</vt:lpstr>
      <vt:lpstr>Organic</vt:lpstr>
      <vt:lpstr>Office Theme</vt:lpstr>
      <vt:lpstr>Handling and Remediation of Toxic Materials in Device Fabrication, Chemistry and Environmental Issues </vt:lpstr>
      <vt:lpstr>Outline</vt:lpstr>
      <vt:lpstr>Overview &amp; issues</vt:lpstr>
      <vt:lpstr>Case Study [7]</vt:lpstr>
      <vt:lpstr>Case Study Cont. [7]</vt:lpstr>
      <vt:lpstr>Toxic Chemicals &amp; Greenhouse Gasses Used</vt:lpstr>
      <vt:lpstr>EPA’s Most Reported Toxic Chemicals in Semiconductor Manufacturing</vt:lpstr>
      <vt:lpstr>Reactions and Consequences</vt:lpstr>
      <vt:lpstr>Chemical Risk</vt:lpstr>
      <vt:lpstr>Moore’s Law and Chemical Usage</vt:lpstr>
      <vt:lpstr>Current Industry Standards</vt:lpstr>
      <vt:lpstr>Additional Solutions</vt:lpstr>
      <vt:lpstr>Summary/conclusion</vt:lpstr>
      <vt:lpstr>References (1 of 2)</vt:lpstr>
      <vt:lpstr>References (2 of 2)</vt:lpstr>
      <vt:lpstr>Key Take-Aways (Possible Exam Topics)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and Remediation of Toxic Materials in Device Fabrication, Chemistry and Environmental Issues</dc:title>
  <dc:creator>Luke Eckardt</dc:creator>
  <cp:lastModifiedBy>Dr. Burns</cp:lastModifiedBy>
  <cp:revision>6</cp:revision>
  <dcterms:created xsi:type="dcterms:W3CDTF">2021-12-03T16:19:47Z</dcterms:created>
  <dcterms:modified xsi:type="dcterms:W3CDTF">2021-12-08T15:14:52Z</dcterms:modified>
</cp:coreProperties>
</file>