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4"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
        <p:cNvGrpSpPr/>
        <p:nvPr/>
      </p:nvGrpSpPr>
      <p:grpSpPr>
        <a:xfrm>
          <a:off x="0" y="0"/>
          <a:ext cx="0" cy="0"/>
          <a:chOff x="0" y="0"/>
          <a:chExt cx="0" cy="0"/>
        </a:xfrm>
      </p:grpSpPr>
      <p:sp>
        <p:nvSpPr>
          <p:cNvPr id="27" name="Shape 27"/>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8" name="Shape 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8" name="Shape 10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2" name="Shape 1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Shape 12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8" name="Shape 1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Shape 33"/>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4" name="Shape 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Shape 4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 name="Shape 4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Shape 48"/>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 name="Shape 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Shape 5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 name="Shape 5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 name="Shape 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7"/>
        <p:cNvGrpSpPr/>
        <p:nvPr/>
      </p:nvGrpSpPr>
      <p:grpSpPr>
        <a:xfrm>
          <a:off x="0" y="0"/>
          <a:ext cx="0" cy="0"/>
          <a:chOff x="0" y="0"/>
          <a:chExt cx="0" cy="0"/>
        </a:xfrm>
      </p:grpSpPr>
      <p:sp>
        <p:nvSpPr>
          <p:cNvPr id="8" name="Shape 8"/>
          <p:cNvSpPr txBox="1">
            <a:spLocks noGrp="1"/>
          </p:cNvSpPr>
          <p:nvPr>
            <p:ph type="subTitle" idx="1"/>
          </p:nvPr>
        </p:nvSpPr>
        <p:spPr>
          <a:xfrm>
            <a:off x="685800" y="3786737"/>
            <a:ext cx="7772400" cy="1046400"/>
          </a:xfrm>
          <a:prstGeom prst="rect">
            <a:avLst/>
          </a:prstGeom>
          <a:noFill/>
          <a:ln>
            <a:noFill/>
          </a:ln>
        </p:spPr>
        <p:txBody>
          <a:bodyPr lIns="91425" tIns="91425" rIns="91425" bIns="91425" anchor="t" anchorCtr="0"/>
          <a:lstStyle>
            <a:lvl1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1pPr>
            <a:lvl2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2pPr>
            <a:lvl3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3pPr>
            <a:lvl4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4pPr>
            <a:lvl5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5pPr>
            <a:lvl6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6pPr>
            <a:lvl7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7pPr>
            <a:lvl8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8pPr>
            <a:lvl9pPr marL="0" indent="190500" algn="ctr" rtl="0">
              <a:lnSpc>
                <a:spcPct val="100000"/>
              </a:lnSpc>
              <a:spcBef>
                <a:spcPts val="0"/>
              </a:spcBef>
              <a:spcAft>
                <a:spcPts val="0"/>
              </a:spcAft>
              <a:buClr>
                <a:schemeClr val="dk2"/>
              </a:buClr>
              <a:buSzPct val="100000"/>
              <a:buFont typeface="Arial"/>
              <a:buNone/>
              <a:defRPr sz="3000" b="0" i="0" u="none" strike="noStrike" cap="none" baseline="0">
                <a:solidFill>
                  <a:schemeClr val="dk2"/>
                </a:solidFill>
                <a:latin typeface="Arial"/>
                <a:ea typeface="Arial"/>
                <a:cs typeface="Arial"/>
                <a:sym typeface="Arial"/>
              </a:defRPr>
            </a:lvl9pPr>
          </a:lstStyle>
          <a:p>
            <a:endParaRPr/>
          </a:p>
        </p:txBody>
      </p:sp>
      <p:sp>
        <p:nvSpPr>
          <p:cNvPr id="9" name="Shape 9"/>
          <p:cNvSpPr txBox="1">
            <a:spLocks noGrp="1"/>
          </p:cNvSpPr>
          <p:nvPr>
            <p:ph type="ctrTitle"/>
          </p:nvPr>
        </p:nvSpPr>
        <p:spPr>
          <a:xfrm>
            <a:off x="685800" y="2111123"/>
            <a:ext cx="7772400" cy="1546500"/>
          </a:xfrm>
          <a:prstGeom prst="rect">
            <a:avLst/>
          </a:prstGeom>
          <a:noFill/>
          <a:ln>
            <a:noFill/>
          </a:ln>
        </p:spPr>
        <p:txBody>
          <a:bodyPr lIns="91425" tIns="91425" rIns="91425" bIns="91425" anchor="b" anchorCtr="0"/>
          <a:lstStyle>
            <a:lvl1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1pPr>
            <a:lvl2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2pPr>
            <a:lvl3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3pPr>
            <a:lvl4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4pPr>
            <a:lvl5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5pPr>
            <a:lvl6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6pPr>
            <a:lvl7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7pPr>
            <a:lvl8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8pPr>
            <a:lvl9pPr marL="0" indent="304800" algn="ctr" rtl="0">
              <a:spcBef>
                <a:spcPts val="0"/>
              </a:spcBef>
              <a:buClr>
                <a:schemeClr val="dk1"/>
              </a:buClr>
              <a:buSzPct val="100000"/>
              <a:buFont typeface="Arial"/>
              <a:buNone/>
              <a:defRPr sz="4800" b="1" i="0" u="none" strike="noStrike" cap="none" baseline="0">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0"/>
        <p:cNvGrpSpPr/>
        <p:nvPr/>
      </p:nvGrpSpPr>
      <p:grpSpPr>
        <a:xfrm>
          <a:off x="0" y="0"/>
          <a:ext cx="0" cy="0"/>
          <a:chOff x="0" y="0"/>
          <a:chExt cx="0" cy="0"/>
        </a:xfrm>
      </p:grpSpPr>
      <p:sp>
        <p:nvSpPr>
          <p:cNvPr id="11" name="Shape 11"/>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2" name="Shape 12"/>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457200"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
        <p:nvSpPr>
          <p:cNvPr id="16" name="Shape 16"/>
          <p:cNvSpPr txBox="1">
            <a:spLocks noGrp="1"/>
          </p:cNvSpPr>
          <p:nvPr>
            <p:ph type="body" idx="2"/>
          </p:nvPr>
        </p:nvSpPr>
        <p:spPr>
          <a:xfrm>
            <a:off x="4692273" y="1600200"/>
            <a:ext cx="3994500" cy="4967700"/>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Only" type="titleOnly">
  <p:cSld name="titleOnl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lgn="l" rtl="0">
              <a:spcBef>
                <a:spcPts val="0"/>
              </a:spcBef>
              <a:buSzPct val="100000"/>
              <a:buFont typeface="Arial"/>
              <a:buNone/>
              <a:defRPr sz="3600" b="1">
                <a:solidFill>
                  <a:schemeClr val="dk1"/>
                </a:solidFill>
                <a:latin typeface="Arial"/>
                <a:ea typeface="Arial"/>
                <a:cs typeface="Arial"/>
                <a:sym typeface="Arial"/>
              </a:defRPr>
            </a:lvl1pPr>
            <a:lvl2pPr algn="l" rtl="0">
              <a:spcBef>
                <a:spcPts val="0"/>
              </a:spcBef>
              <a:buSzPct val="100000"/>
              <a:buFont typeface="Arial"/>
              <a:buNone/>
              <a:defRPr sz="3600" b="1">
                <a:solidFill>
                  <a:schemeClr val="dk1"/>
                </a:solidFill>
                <a:latin typeface="Arial"/>
                <a:ea typeface="Arial"/>
                <a:cs typeface="Arial"/>
                <a:sym typeface="Arial"/>
              </a:defRPr>
            </a:lvl2pPr>
            <a:lvl3pPr algn="l" rtl="0">
              <a:spcBef>
                <a:spcPts val="0"/>
              </a:spcBef>
              <a:buSzPct val="100000"/>
              <a:buFont typeface="Arial"/>
              <a:buNone/>
              <a:defRPr sz="3600" b="1">
                <a:solidFill>
                  <a:schemeClr val="dk1"/>
                </a:solidFill>
                <a:latin typeface="Arial"/>
                <a:ea typeface="Arial"/>
                <a:cs typeface="Arial"/>
                <a:sym typeface="Arial"/>
              </a:defRPr>
            </a:lvl3pPr>
            <a:lvl4pPr algn="l" rtl="0">
              <a:spcBef>
                <a:spcPts val="0"/>
              </a:spcBef>
              <a:buSzPct val="100000"/>
              <a:buFont typeface="Arial"/>
              <a:buNone/>
              <a:defRPr sz="3600" b="1">
                <a:solidFill>
                  <a:schemeClr val="dk1"/>
                </a:solidFill>
                <a:latin typeface="Arial"/>
                <a:ea typeface="Arial"/>
                <a:cs typeface="Arial"/>
                <a:sym typeface="Arial"/>
              </a:defRPr>
            </a:lvl4pPr>
            <a:lvl5pPr algn="l" rtl="0">
              <a:spcBef>
                <a:spcPts val="0"/>
              </a:spcBef>
              <a:buSzPct val="100000"/>
              <a:buFont typeface="Arial"/>
              <a:buNone/>
              <a:defRPr sz="3600" b="1">
                <a:solidFill>
                  <a:schemeClr val="dk1"/>
                </a:solidFill>
                <a:latin typeface="Arial"/>
                <a:ea typeface="Arial"/>
                <a:cs typeface="Arial"/>
                <a:sym typeface="Arial"/>
              </a:defRPr>
            </a:lvl5pPr>
            <a:lvl6pPr algn="l" rtl="0">
              <a:spcBef>
                <a:spcPts val="0"/>
              </a:spcBef>
              <a:buSzPct val="100000"/>
              <a:buFont typeface="Arial"/>
              <a:buNone/>
              <a:defRPr sz="3600" b="1">
                <a:solidFill>
                  <a:schemeClr val="dk1"/>
                </a:solidFill>
                <a:latin typeface="Arial"/>
                <a:ea typeface="Arial"/>
                <a:cs typeface="Arial"/>
                <a:sym typeface="Arial"/>
              </a:defRPr>
            </a:lvl6pPr>
            <a:lvl7pPr algn="l" rtl="0">
              <a:spcBef>
                <a:spcPts val="0"/>
              </a:spcBef>
              <a:buSzPct val="100000"/>
              <a:buFont typeface="Arial"/>
              <a:buNone/>
              <a:defRPr sz="3600" b="1">
                <a:solidFill>
                  <a:schemeClr val="dk1"/>
                </a:solidFill>
                <a:latin typeface="Arial"/>
                <a:ea typeface="Arial"/>
                <a:cs typeface="Arial"/>
                <a:sym typeface="Arial"/>
              </a:defRPr>
            </a:lvl7pPr>
            <a:lvl8pPr algn="l" rtl="0">
              <a:spcBef>
                <a:spcPts val="0"/>
              </a:spcBef>
              <a:buSzPct val="100000"/>
              <a:buFont typeface="Arial"/>
              <a:buNone/>
              <a:defRPr sz="3600" b="1">
                <a:solidFill>
                  <a:schemeClr val="dk1"/>
                </a:solidFill>
                <a:latin typeface="Arial"/>
                <a:ea typeface="Arial"/>
                <a:cs typeface="Arial"/>
                <a:sym typeface="Arial"/>
              </a:defRPr>
            </a:lvl8pPr>
            <a:lvl9pPr algn="l" rtl="0">
              <a:spcBef>
                <a:spcPts val="0"/>
              </a:spcBef>
              <a:buSzPct val="100000"/>
              <a:buFont typeface="Arial"/>
              <a:buNone/>
              <a:defRPr sz="3600" b="1">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APTION_ONLY">
  <p:cSld name="CAPTION_ONLY">
    <p:spTree>
      <p:nvGrpSpPr>
        <p:cNvPr id="1" name="Shape 19"/>
        <p:cNvGrpSpPr/>
        <p:nvPr/>
      </p:nvGrpSpPr>
      <p:grpSpPr>
        <a:xfrm>
          <a:off x="0" y="0"/>
          <a:ext cx="0" cy="0"/>
          <a:chOff x="0" y="0"/>
          <a:chExt cx="0" cy="0"/>
        </a:xfrm>
      </p:grpSpPr>
      <p:sp>
        <p:nvSpPr>
          <p:cNvPr id="20" name="Shape 20"/>
          <p:cNvSpPr txBox="1">
            <a:spLocks noGrp="1"/>
          </p:cNvSpPr>
          <p:nvPr>
            <p:ph type="body" idx="1"/>
          </p:nvPr>
        </p:nvSpPr>
        <p:spPr>
          <a:xfrm>
            <a:off x="457200" y="5875078"/>
            <a:ext cx="8229600" cy="692700"/>
          </a:xfrm>
          <a:prstGeom prst="rect">
            <a:avLst/>
          </a:prstGeom>
          <a:noFill/>
          <a:ln>
            <a:noFill/>
          </a:ln>
        </p:spPr>
        <p:txBody>
          <a:bodyPr lIns="91425" tIns="91425" rIns="91425" bIns="91425" anchor="t" anchorCtr="0"/>
          <a:lstStyle>
            <a:lvl1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1pPr>
            <a:lvl2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2pPr>
            <a:lvl3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3pPr>
            <a:lvl4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4pPr>
            <a:lvl5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5pPr>
            <a:lvl6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6pPr>
            <a:lvl7pPr marL="285750" indent="-285750" algn="ctr" rtl="0">
              <a:lnSpc>
                <a:spcPct val="100000"/>
              </a:lnSpc>
              <a:spcBef>
                <a:spcPts val="0"/>
              </a:spcBef>
              <a:spcAft>
                <a:spcPts val="0"/>
              </a:spcAft>
              <a:buClr>
                <a:schemeClr val="dk1"/>
              </a:buClr>
              <a:buSzPct val="166666"/>
              <a:buFont typeface="Arial"/>
              <a:buChar char="•"/>
              <a:defRPr sz="1800">
                <a:solidFill>
                  <a:schemeClr val="dk1"/>
                </a:solidFill>
              </a:defRPr>
            </a:lvl7pPr>
            <a:lvl8pPr marL="285750" indent="-285750" algn="ctr" rtl="0">
              <a:lnSpc>
                <a:spcPct val="100000"/>
              </a:lnSpc>
              <a:spcBef>
                <a:spcPts val="0"/>
              </a:spcBef>
              <a:spcAft>
                <a:spcPts val="0"/>
              </a:spcAft>
              <a:buClr>
                <a:schemeClr val="dk1"/>
              </a:buClr>
              <a:buSzPct val="100000"/>
              <a:buFont typeface="Courier New"/>
              <a:buChar char="o"/>
              <a:defRPr sz="1800">
                <a:solidFill>
                  <a:schemeClr val="dk1"/>
                </a:solidFill>
              </a:defRPr>
            </a:lvl8pPr>
            <a:lvl9pPr marL="285750" indent="-285750" algn="ctr" rtl="0">
              <a:lnSpc>
                <a:spcPct val="100000"/>
              </a:lnSpc>
              <a:spcBef>
                <a:spcPts val="0"/>
              </a:spcBef>
              <a:spcAft>
                <a:spcPts val="0"/>
              </a:spcAft>
              <a:buClr>
                <a:schemeClr val="dk1"/>
              </a:buClr>
              <a:buSzPct val="100000"/>
              <a:buFont typeface="Wingdings"/>
              <a:buChar char="§"/>
              <a:defRPr sz="1800">
                <a:solidFill>
                  <a:schemeClr val="dk1"/>
                </a:solidFil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30000">
              <a:schemeClr val="lt1"/>
            </a:gs>
            <a:gs pos="100000">
              <a:schemeClr val="lt2"/>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1pPr>
            <a:lvl2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2pPr>
            <a:lvl3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3pPr>
            <a:lvl4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4pPr>
            <a:lvl5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5pPr>
            <a:lvl6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6pPr>
            <a:lvl7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7pPr>
            <a:lvl8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8pPr>
            <a:lvl9pPr marL="0" indent="228600" algn="l" rtl="0">
              <a:spcBef>
                <a:spcPts val="0"/>
              </a:spcBef>
              <a:buClr>
                <a:schemeClr val="dk1"/>
              </a:buClr>
              <a:buSzPct val="100000"/>
              <a:buFont typeface="Arial"/>
              <a:buNone/>
              <a:defRPr sz="3600" b="1" i="0" u="none" strike="noStrike" cap="none" baseline="0">
                <a:solidFill>
                  <a:schemeClr val="dk1"/>
                </a:solidFill>
                <a:latin typeface="Arial"/>
                <a:ea typeface="Arial"/>
                <a:cs typeface="Arial"/>
                <a:sym typeface="Aria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marL="342900" indent="-342900" algn="l" rtl="0">
              <a:spcBef>
                <a:spcPts val="600"/>
              </a:spcBef>
              <a:buClr>
                <a:srgbClr val="000000"/>
              </a:buClr>
              <a:buSzPct val="166666"/>
              <a:buFont typeface="Arial"/>
              <a:buChar char="•"/>
              <a:defRPr sz="3000" b="0" i="0" u="none" strike="noStrike" cap="none" baseline="0">
                <a:solidFill>
                  <a:srgbClr val="000000"/>
                </a:solidFill>
                <a:latin typeface="Arial"/>
                <a:ea typeface="Arial"/>
                <a:cs typeface="Arial"/>
                <a:sym typeface="Arial"/>
              </a:defRPr>
            </a:lvl1pPr>
            <a:lvl2pPr marL="742950" indent="-285750" algn="l" rtl="0">
              <a:spcBef>
                <a:spcPts val="480"/>
              </a:spcBef>
              <a:buClr>
                <a:srgbClr val="000000"/>
              </a:buClr>
              <a:buSzPct val="100000"/>
              <a:buFont typeface="Courier New"/>
              <a:buChar char="o"/>
              <a:defRPr sz="2400" b="0" i="0" u="none" strike="noStrike" cap="none" baseline="0">
                <a:solidFill>
                  <a:srgbClr val="000000"/>
                </a:solidFill>
                <a:latin typeface="Arial"/>
                <a:ea typeface="Arial"/>
                <a:cs typeface="Arial"/>
                <a:sym typeface="Arial"/>
              </a:defRPr>
            </a:lvl2pPr>
            <a:lvl3pPr marL="1143000" indent="-228600" algn="l" rtl="0">
              <a:spcBef>
                <a:spcPts val="480"/>
              </a:spcBef>
              <a:buClr>
                <a:srgbClr val="000000"/>
              </a:buClr>
              <a:buSzPct val="100000"/>
              <a:buFont typeface="Wingdings"/>
              <a:buChar char="§"/>
              <a:defRPr sz="2400" b="0" i="0" u="none" strike="noStrike" cap="none" baseline="0">
                <a:solidFill>
                  <a:srgbClr val="000000"/>
                </a:solidFill>
                <a:latin typeface="Arial"/>
                <a:ea typeface="Arial"/>
                <a:cs typeface="Arial"/>
                <a:sym typeface="Arial"/>
              </a:defRPr>
            </a:lvl3pPr>
            <a:lvl4pPr marL="16002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4pPr>
            <a:lvl5pPr marL="20574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5pPr>
            <a:lvl6pPr marL="25146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6pPr>
            <a:lvl7pPr marL="2971800" indent="-228600" algn="l" rtl="0">
              <a:spcBef>
                <a:spcPts val="360"/>
              </a:spcBef>
              <a:buClr>
                <a:srgbClr val="000000"/>
              </a:buClr>
              <a:buSzPct val="166666"/>
              <a:buFont typeface="Arial"/>
              <a:buChar char="•"/>
              <a:defRPr sz="1800" b="0" i="0" u="none" strike="noStrike" cap="none" baseline="0">
                <a:solidFill>
                  <a:srgbClr val="000000"/>
                </a:solidFill>
                <a:latin typeface="Arial"/>
                <a:ea typeface="Arial"/>
                <a:cs typeface="Arial"/>
                <a:sym typeface="Arial"/>
              </a:defRPr>
            </a:lvl7pPr>
            <a:lvl8pPr marL="3429000" indent="-228600" algn="l" rtl="0">
              <a:spcBef>
                <a:spcPts val="360"/>
              </a:spcBef>
              <a:buClr>
                <a:srgbClr val="000000"/>
              </a:buClr>
              <a:buSzPct val="100000"/>
              <a:buFont typeface="Courier New"/>
              <a:buChar char="o"/>
              <a:defRPr sz="1800" b="0" i="0" u="none" strike="noStrike" cap="none" baseline="0">
                <a:solidFill>
                  <a:srgbClr val="000000"/>
                </a:solidFill>
                <a:latin typeface="Arial"/>
                <a:ea typeface="Arial"/>
                <a:cs typeface="Arial"/>
                <a:sym typeface="Arial"/>
              </a:defRPr>
            </a:lvl8pPr>
            <a:lvl9pPr marL="3886200" indent="-228600" algn="l" rtl="0">
              <a:spcBef>
                <a:spcPts val="360"/>
              </a:spcBef>
              <a:buClr>
                <a:srgbClr val="000000"/>
              </a:buClr>
              <a:buSzPct val="100000"/>
              <a:buFont typeface="Wingdings"/>
              <a:buChar char="§"/>
              <a:defRPr sz="1800" b="0" i="0" u="none" strike="noStrike" cap="none" baseline="0">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www.addonheadrest.com/crashtests.html" TargetMode="External"/><Relationship Id="rId3" Type="http://schemas.openxmlformats.org/officeDocument/2006/relationships/hyperlink" Target="https://www.mems-exchange.org/MEMS/fabrication.html" TargetMode="External"/><Relationship Id="rId7" Type="http://schemas.openxmlformats.org/officeDocument/2006/relationships/hyperlink" Target="http://en.wikipedia.org/wiki/Microelectromechanical_system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bsac.eecs.berkeley.edu/projects/ee245/Lectures/lecturepdfs/Lecture2.BulkMicromachining.pdf" TargetMode="External"/><Relationship Id="rId11" Type="http://schemas.openxmlformats.org/officeDocument/2006/relationships/hyperlink" Target="https://www.mems-exchange.org/MEMS/what-is.html" TargetMode="External"/><Relationship Id="rId5" Type="http://schemas.openxmlformats.org/officeDocument/2006/relationships/hyperlink" Target="http://gtresearchnews.gatech.edu/newsrelease/mems-cad.htm" TargetMode="External"/><Relationship Id="rId10" Type="http://schemas.openxmlformats.org/officeDocument/2006/relationships/hyperlink" Target="http://www.emeraldinsight.com/journals.htm?articleid=878408&amp;show=html" TargetMode="External"/><Relationship Id="rId4" Type="http://schemas.openxmlformats.org/officeDocument/2006/relationships/hyperlink" Target="https://www.mems-exchange.org/MEMS/applications.html" TargetMode="External"/><Relationship Id="rId9" Type="http://schemas.openxmlformats.org/officeDocument/2006/relationships/hyperlink" Target="http://www.sensorprod.com/dynamic/impact.php"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Shape 23"/>
          <p:cNvSpPr txBox="1">
            <a:spLocks noGrp="1"/>
          </p:cNvSpPr>
          <p:nvPr>
            <p:ph type="ctrTitle"/>
          </p:nvPr>
        </p:nvSpPr>
        <p:spPr>
          <a:xfrm>
            <a:off x="685800" y="155877"/>
            <a:ext cx="7772400" cy="1528799"/>
          </a:xfrm>
          <a:prstGeom prst="rect">
            <a:avLst/>
          </a:prstGeom>
        </p:spPr>
        <p:txBody>
          <a:bodyPr lIns="91425" tIns="91425" rIns="91425" bIns="91425" anchor="b" anchorCtr="0">
            <a:noAutofit/>
          </a:bodyPr>
          <a:lstStyle/>
          <a:p>
            <a:pPr>
              <a:buNone/>
            </a:pPr>
            <a:r>
              <a:rPr lang="en"/>
              <a:t>MEMS Fabrication and Applications</a:t>
            </a:r>
          </a:p>
        </p:txBody>
      </p:sp>
      <p:sp>
        <p:nvSpPr>
          <p:cNvPr id="24" name="Shape 24"/>
          <p:cNvSpPr txBox="1">
            <a:spLocks noGrp="1"/>
          </p:cNvSpPr>
          <p:nvPr>
            <p:ph type="subTitle" idx="1"/>
          </p:nvPr>
        </p:nvSpPr>
        <p:spPr>
          <a:xfrm>
            <a:off x="412800" y="5566375"/>
            <a:ext cx="8318399" cy="1046400"/>
          </a:xfrm>
          <a:prstGeom prst="rect">
            <a:avLst/>
          </a:prstGeom>
        </p:spPr>
        <p:txBody>
          <a:bodyPr lIns="91425" tIns="91425" rIns="91425" bIns="91425" anchor="t" anchorCtr="0">
            <a:noAutofit/>
          </a:bodyPr>
          <a:lstStyle/>
          <a:p>
            <a:pPr lvl="0" rtl="0">
              <a:buNone/>
            </a:pPr>
            <a:r>
              <a:rPr lang="en" sz="3100"/>
              <a:t>Brought to you by: Jack Link &amp; Aaron Schiller</a:t>
            </a:r>
          </a:p>
          <a:p>
            <a:pPr lvl="0" rtl="0">
              <a:buNone/>
            </a:pPr>
            <a:r>
              <a:rPr lang="en" sz="2000"/>
              <a:t>Date delivered on: Friday the third of May, 2013</a:t>
            </a:r>
          </a:p>
          <a:p>
            <a:endParaRPr/>
          </a:p>
        </p:txBody>
      </p:sp>
      <p:sp>
        <p:nvSpPr>
          <p:cNvPr id="25" name="Shape 25"/>
          <p:cNvSpPr txBox="1"/>
          <p:nvPr/>
        </p:nvSpPr>
        <p:spPr>
          <a:xfrm>
            <a:off x="540175" y="1597075"/>
            <a:ext cx="8278799" cy="3969299"/>
          </a:xfrm>
          <a:prstGeom prst="rect">
            <a:avLst/>
          </a:prstGeom>
          <a:noFill/>
        </p:spPr>
        <p:txBody>
          <a:bodyPr lIns="91425" tIns="91425" rIns="91425" bIns="91425" anchor="t" anchorCtr="0">
            <a:noAutofit/>
          </a:bodyPr>
          <a:lstStyle/>
          <a:p>
            <a:pPr lvl="0" rtl="0">
              <a:buNone/>
            </a:pPr>
            <a:r>
              <a:rPr lang="en" sz="1900"/>
              <a:t>ABSTRACT:</a:t>
            </a:r>
          </a:p>
          <a:p>
            <a:pPr>
              <a:buNone/>
            </a:pPr>
            <a:r>
              <a:rPr lang="en" sz="1900"/>
              <a:t>Taking a brief look at MicroElectroMechanical Systems (MEMS), we will guide you through the fabrication stages and show you some applications that they are used for. MEMS can be very simple and not move at all to being immensely complex systems with lots of moving elements being controlled by the system. Starting off with some simple facts we will then show the stages of their fabrication. The basic process of manufacturing MEMS starts with deposition of thin films onto their respective material layers. Then the material is patterned by one of many forms of lithography. The final step in creating MEMS is etching the pattern so that the final product will be the desired shape. MEMS can be created at a relatively low cost because they can be produced in high volumes because of bulk fabrication. MEMS are used for microvalves for controlling gas and liquid, switches, sensors, actuators, and much more!</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Uses</a:t>
            </a:r>
          </a:p>
        </p:txBody>
      </p:sp>
      <p:sp>
        <p:nvSpPr>
          <p:cNvPr id="89" name="Shape 8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t>Microvalves to control the flow of liquid and gaseous solutions</a:t>
            </a:r>
          </a:p>
          <a:p>
            <a:pPr marL="457200" lvl="0" indent="-419100" rtl="0">
              <a:buClr>
                <a:srgbClr val="000000"/>
              </a:buClr>
              <a:buSzPct val="166666"/>
              <a:buFont typeface="Arial"/>
              <a:buChar char="•"/>
            </a:pPr>
            <a:r>
              <a:rPr lang="en"/>
              <a:t>Optical switches which can change direction, size, and intensity of light beams for displays</a:t>
            </a:r>
          </a:p>
          <a:p>
            <a:pPr marL="457200" lvl="0" indent="-419100" rtl="0">
              <a:buClr>
                <a:srgbClr val="000000"/>
              </a:buClr>
              <a:buSzPct val="166666"/>
              <a:buFont typeface="Arial"/>
              <a:buChar char="•"/>
            </a:pPr>
            <a:r>
              <a:rPr lang="en"/>
              <a:t>Microactuators which help move large objects easily (e.g. flaps on an airplane)</a:t>
            </a:r>
          </a:p>
          <a:p>
            <a:pPr marL="457200" lvl="0" indent="-419100" rtl="0">
              <a:buClr>
                <a:srgbClr val="000000"/>
              </a:buClr>
              <a:buSzPct val="166666"/>
              <a:buFont typeface="Arial"/>
              <a:buChar char="•"/>
            </a:pPr>
            <a:r>
              <a:rPr lang="en"/>
              <a:t>Microsensors which can measure anything from temperature to pressure to radiation.</a:t>
            </a:r>
          </a:p>
          <a:p>
            <a:pPr marL="457200" lvl="0" indent="-419100" rtl="0">
              <a:buClr>
                <a:srgbClr val="000000"/>
              </a:buClr>
              <a:buSzPct val="166666"/>
              <a:buFont typeface="Arial"/>
              <a:buChar char="•"/>
            </a:pPr>
            <a:r>
              <a:rPr lang="en"/>
              <a:t>Transducers such as microsensors/actuators which convert energy from one form to another (e.g. depth finder on a boat)</a:t>
            </a:r>
          </a:p>
        </p:txBody>
      </p:sp>
      <p:sp>
        <p:nvSpPr>
          <p:cNvPr id="90" name="Shape 90"/>
          <p:cNvSpPr txBox="1"/>
          <p:nvPr/>
        </p:nvSpPr>
        <p:spPr>
          <a:xfrm>
            <a:off x="7235775" y="6378525"/>
            <a:ext cx="1859699" cy="334200"/>
          </a:xfrm>
          <a:prstGeom prst="rect">
            <a:avLst/>
          </a:prstGeom>
          <a:noFill/>
        </p:spPr>
        <p:txBody>
          <a:bodyPr lIns="91425" tIns="91425" rIns="91425" bIns="91425" anchor="t" anchorCtr="0">
            <a:noAutofit/>
          </a:bodyPr>
          <a:lstStyle/>
          <a:p>
            <a:pPr>
              <a:buNone/>
            </a:pPr>
            <a:r>
              <a:rPr lang="en"/>
              <a:t>Sources 2 and 5</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Applications</a:t>
            </a:r>
          </a:p>
        </p:txBody>
      </p:sp>
      <p:sp>
        <p:nvSpPr>
          <p:cNvPr id="96" name="Shape 9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t>Accelerometers</a:t>
            </a:r>
          </a:p>
          <a:p>
            <a:pPr marL="914400" lvl="1" indent="-381000" rtl="0">
              <a:buClr>
                <a:srgbClr val="000000"/>
              </a:buClr>
              <a:buSzPct val="80000"/>
              <a:buFont typeface="Courier New"/>
              <a:buChar char="o"/>
            </a:pPr>
            <a:r>
              <a:rPr lang="en"/>
              <a:t>In cars tell the airbag to deploy, seatbelts to lock, crash test dummies etc.</a:t>
            </a:r>
          </a:p>
          <a:p>
            <a:pPr marL="914400" lvl="1" indent="-381000" rtl="0">
              <a:buClr>
                <a:srgbClr val="000000"/>
              </a:buClr>
              <a:buSzPct val="80000"/>
              <a:buFont typeface="Courier New"/>
              <a:buChar char="o"/>
            </a:pPr>
            <a:r>
              <a:rPr lang="en"/>
              <a:t>Electronics</a:t>
            </a:r>
          </a:p>
          <a:p>
            <a:pPr marL="1371600" lvl="2" indent="-381000" rtl="0">
              <a:buClr>
                <a:srgbClr val="000000"/>
              </a:buClr>
              <a:buSzPct val="80000"/>
              <a:buFont typeface="Wingdings"/>
              <a:buChar char="§"/>
            </a:pPr>
            <a:r>
              <a:rPr lang="en"/>
              <a:t>In cell phones (e.g. screen rotation), video game controllers, HDD's</a:t>
            </a:r>
          </a:p>
          <a:p>
            <a:pPr marL="457200" lvl="0" indent="-419100" rtl="0">
              <a:buClr>
                <a:srgbClr val="000000"/>
              </a:buClr>
              <a:buSzPct val="166666"/>
              <a:buFont typeface="Arial"/>
              <a:buChar char="•"/>
            </a:pPr>
            <a:r>
              <a:rPr lang="en"/>
              <a:t>Medical</a:t>
            </a:r>
          </a:p>
          <a:p>
            <a:pPr marL="914400" lvl="1" indent="-381000" rtl="0">
              <a:buClr>
                <a:srgbClr val="000000"/>
              </a:buClr>
              <a:buSzPct val="80000"/>
              <a:buFont typeface="Courier New"/>
              <a:buChar char="o"/>
            </a:pPr>
            <a:r>
              <a:rPr lang="en"/>
              <a:t>Measures vitals such as blood pressure, respiration, pulse etc.</a:t>
            </a:r>
          </a:p>
          <a:p>
            <a:pPr marL="914400" lvl="1" indent="-381000" rtl="0">
              <a:buClr>
                <a:srgbClr val="000000"/>
              </a:buClr>
              <a:buSzPct val="80000"/>
              <a:buFont typeface="Courier New"/>
              <a:buChar char="o"/>
            </a:pPr>
            <a:r>
              <a:rPr lang="en"/>
              <a:t>Eye surgery, inhalers, dialysis, analysis of blood etc.</a:t>
            </a:r>
          </a:p>
          <a:p>
            <a:pPr marL="914400" lvl="1" indent="-381000" rtl="0">
              <a:buClr>
                <a:srgbClr val="000000"/>
              </a:buClr>
              <a:buSzPct val="80000"/>
              <a:buFont typeface="Courier New"/>
              <a:buChar char="o"/>
            </a:pPr>
            <a:r>
              <a:rPr lang="en"/>
              <a:t>DNA testing</a:t>
            </a:r>
          </a:p>
          <a:p>
            <a:pPr marL="457200" lvl="0" indent="0" rtl="0">
              <a:buNone/>
            </a:pPr>
            <a:r>
              <a:rPr lang="en"/>
              <a:t> </a:t>
            </a:r>
          </a:p>
        </p:txBody>
      </p:sp>
      <p:sp>
        <p:nvSpPr>
          <p:cNvPr id="97" name="Shape 97"/>
          <p:cNvSpPr txBox="1"/>
          <p:nvPr/>
        </p:nvSpPr>
        <p:spPr>
          <a:xfrm>
            <a:off x="6930650" y="6480225"/>
            <a:ext cx="1569300" cy="348600"/>
          </a:xfrm>
          <a:prstGeom prst="rect">
            <a:avLst/>
          </a:prstGeom>
          <a:noFill/>
        </p:spPr>
        <p:txBody>
          <a:bodyPr lIns="91425" tIns="91425" rIns="91425" bIns="91425" anchor="t" anchorCtr="0">
            <a:noAutofit/>
          </a:bodyPr>
          <a:lstStyle/>
          <a:p>
            <a:pPr>
              <a:buNone/>
            </a:pPr>
            <a:r>
              <a:rPr lang="en"/>
              <a:t>Sources 2 and 5</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endParaRPr/>
          </a:p>
        </p:txBody>
      </p:sp>
      <p:sp>
        <p:nvSpPr>
          <p:cNvPr id="103" name="Shape 10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endParaRPr/>
          </a:p>
        </p:txBody>
      </p:sp>
      <p:sp>
        <p:nvSpPr>
          <p:cNvPr id="104" name="Shape 104"/>
          <p:cNvSpPr/>
          <p:nvPr/>
        </p:nvSpPr>
        <p:spPr>
          <a:xfrm>
            <a:off x="571014" y="47860"/>
            <a:ext cx="7931393" cy="6826202"/>
          </a:xfrm>
          <a:prstGeom prst="rect">
            <a:avLst/>
          </a:prstGeom>
          <a:blipFill>
            <a:blip r:embed="rId3"/>
            <a:stretch>
              <a:fillRect/>
            </a:stretch>
          </a:blipFill>
          <a:ln>
            <a:noFill/>
          </a:ln>
        </p:spPr>
      </p:sp>
      <p:sp>
        <p:nvSpPr>
          <p:cNvPr id="105" name="Shape 105"/>
          <p:cNvSpPr txBox="1"/>
          <p:nvPr/>
        </p:nvSpPr>
        <p:spPr>
          <a:xfrm>
            <a:off x="571014" y="6363975"/>
            <a:ext cx="1467599" cy="784500"/>
          </a:xfrm>
          <a:prstGeom prst="rect">
            <a:avLst/>
          </a:prstGeom>
          <a:noFill/>
        </p:spPr>
        <p:txBody>
          <a:bodyPr lIns="91425" tIns="91425" rIns="91425" bIns="91425" anchor="t" anchorCtr="0">
            <a:noAutofit/>
          </a:bodyPr>
          <a:lstStyle/>
          <a:p>
            <a:pPr>
              <a:buNone/>
            </a:pPr>
            <a:r>
              <a:rPr lang="en"/>
              <a:t>Source 8</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endParaRPr/>
          </a:p>
        </p:txBody>
      </p:sp>
      <p:sp>
        <p:nvSpPr>
          <p:cNvPr id="111" name="Shape 111"/>
          <p:cNvSpPr/>
          <p:nvPr/>
        </p:nvSpPr>
        <p:spPr>
          <a:xfrm>
            <a:off x="4407330" y="23568"/>
            <a:ext cx="4736669" cy="6834430"/>
          </a:xfrm>
          <a:prstGeom prst="rect">
            <a:avLst/>
          </a:prstGeom>
          <a:blipFill>
            <a:blip r:embed="rId3"/>
            <a:stretch>
              <a:fillRect/>
            </a:stretch>
          </a:blipFill>
          <a:ln>
            <a:noFill/>
          </a:ln>
        </p:spPr>
      </p:sp>
      <p:sp>
        <p:nvSpPr>
          <p:cNvPr id="112" name="Shape 112"/>
          <p:cNvSpPr/>
          <p:nvPr/>
        </p:nvSpPr>
        <p:spPr>
          <a:xfrm>
            <a:off x="-355169" y="1745237"/>
            <a:ext cx="4762500" cy="3990975"/>
          </a:xfrm>
          <a:prstGeom prst="rect">
            <a:avLst/>
          </a:prstGeom>
          <a:blipFill>
            <a:blip r:embed="rId4"/>
            <a:stretch>
              <a:fillRect/>
            </a:stretch>
          </a:blipFill>
          <a:ln>
            <a:noFill/>
          </a:ln>
        </p:spPr>
      </p:sp>
      <p:sp>
        <p:nvSpPr>
          <p:cNvPr id="113" name="Shape 113"/>
          <p:cNvSpPr txBox="1"/>
          <p:nvPr/>
        </p:nvSpPr>
        <p:spPr>
          <a:xfrm>
            <a:off x="494000" y="5884525"/>
            <a:ext cx="3559799" cy="755400"/>
          </a:xfrm>
          <a:prstGeom prst="rect">
            <a:avLst/>
          </a:prstGeom>
          <a:noFill/>
        </p:spPr>
        <p:txBody>
          <a:bodyPr lIns="91425" tIns="91425" rIns="91425" bIns="91425" anchor="t" anchorCtr="0">
            <a:noAutofit/>
          </a:bodyPr>
          <a:lstStyle/>
          <a:p>
            <a:pPr lvl="0" rtl="0">
              <a:buNone/>
            </a:pPr>
            <a:r>
              <a:rPr lang="en"/>
              <a:t>Above picture: 6</a:t>
            </a:r>
          </a:p>
          <a:p>
            <a:pPr>
              <a:buNone/>
            </a:pPr>
            <a:r>
              <a:rPr lang="en"/>
              <a:t>Right picture: 7</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Summary/Conclusions</a:t>
            </a:r>
          </a:p>
        </p:txBody>
      </p:sp>
      <p:sp>
        <p:nvSpPr>
          <p:cNvPr id="119" name="Shape 11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a:buNone/>
            </a:pPr>
            <a:r>
              <a:rPr lang="en"/>
              <a:t>MEMS are very useful and can be applied in almost any situation. They are cheap and relatively easy to make and help a lot in everyday life. </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Sources</a:t>
            </a:r>
          </a:p>
        </p:txBody>
      </p:sp>
      <p:sp>
        <p:nvSpPr>
          <p:cNvPr id="125" name="Shape 12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buNone/>
            </a:pPr>
            <a:r>
              <a:rPr lang="en" sz="1100"/>
              <a:t>1. </a:t>
            </a:r>
            <a:r>
              <a:rPr lang="en" sz="1100" u="sng">
                <a:solidFill>
                  <a:schemeClr val="hlink"/>
                </a:solidFill>
                <a:hlinkClick r:id="rId3"/>
              </a:rPr>
              <a:t>https://www.mems-exchange.org/MEMS/fabrication.html</a:t>
            </a:r>
            <a:r>
              <a:rPr lang="en" sz="1100"/>
              <a:t>\</a:t>
            </a:r>
          </a:p>
          <a:p>
            <a:pPr lvl="0" rtl="0">
              <a:buNone/>
            </a:pPr>
            <a:r>
              <a:rPr lang="en" sz="1100"/>
              <a:t>2. </a:t>
            </a:r>
            <a:r>
              <a:rPr lang="en" sz="1100" u="sng">
                <a:solidFill>
                  <a:schemeClr val="hlink"/>
                </a:solidFill>
                <a:hlinkClick r:id="rId4"/>
              </a:rPr>
              <a:t>https://www.mems-exchange.org/MEMS/applications.html</a:t>
            </a:r>
          </a:p>
          <a:p>
            <a:pPr lvl="0" rtl="0">
              <a:buNone/>
            </a:pPr>
            <a:r>
              <a:rPr lang="en" sz="1100"/>
              <a:t>3. </a:t>
            </a:r>
            <a:r>
              <a:rPr lang="en" sz="1100" u="sng">
                <a:solidFill>
                  <a:schemeClr val="hlink"/>
                </a:solidFill>
                <a:hlinkClick r:id="rId5"/>
              </a:rPr>
              <a:t>http://gtresearchnews.gatech.edu/newsrelease/mems-cad.htm</a:t>
            </a:r>
          </a:p>
          <a:p>
            <a:pPr lvl="0" rtl="0">
              <a:buNone/>
            </a:pPr>
            <a:r>
              <a:rPr lang="en" sz="1100"/>
              <a:t>4. </a:t>
            </a:r>
            <a:r>
              <a:rPr lang="en" sz="1100" u="sng">
                <a:solidFill>
                  <a:schemeClr val="hlink"/>
                </a:solidFill>
                <a:hlinkClick r:id="rId6"/>
              </a:rPr>
              <a:t>http://www-bsac.eecs.berkeley.edu/projects/ee245/Lectures/lecturepdfs/Lecture2.BulkMicromachining.pdf</a:t>
            </a:r>
          </a:p>
          <a:p>
            <a:pPr lvl="0" rtl="0">
              <a:buNone/>
            </a:pPr>
            <a:r>
              <a:rPr lang="en" sz="1100"/>
              <a:t>5. </a:t>
            </a:r>
            <a:r>
              <a:rPr lang="en" sz="1100" u="sng">
                <a:solidFill>
                  <a:schemeClr val="hlink"/>
                </a:solidFill>
                <a:hlinkClick r:id="rId7"/>
              </a:rPr>
              <a:t>http://en.wikipedia.org/wiki/Microelectromechanical_systems</a:t>
            </a:r>
          </a:p>
          <a:p>
            <a:pPr lvl="0" rtl="0">
              <a:buNone/>
            </a:pPr>
            <a:r>
              <a:rPr lang="en" sz="1100"/>
              <a:t>6. </a:t>
            </a:r>
            <a:r>
              <a:rPr lang="en" sz="1100" u="sng">
                <a:solidFill>
                  <a:schemeClr val="hlink"/>
                </a:solidFill>
                <a:hlinkClick r:id="rId8"/>
              </a:rPr>
              <a:t>http://www.addonheadrest.com/crashtests.html</a:t>
            </a:r>
          </a:p>
          <a:p>
            <a:pPr lvl="0" rtl="0">
              <a:buNone/>
            </a:pPr>
            <a:r>
              <a:rPr lang="en" sz="1100"/>
              <a:t>7. </a:t>
            </a:r>
            <a:r>
              <a:rPr lang="en" sz="1100" u="sng">
                <a:solidFill>
                  <a:schemeClr val="hlink"/>
                </a:solidFill>
                <a:hlinkClick r:id="rId9"/>
              </a:rPr>
              <a:t>http://www.sensorprod.com/dynamic/impact.php</a:t>
            </a:r>
          </a:p>
          <a:p>
            <a:pPr lvl="0" rtl="0">
              <a:buNone/>
            </a:pPr>
            <a:r>
              <a:rPr lang="en" sz="1100"/>
              <a:t>8. </a:t>
            </a:r>
            <a:r>
              <a:rPr lang="en" sz="1100" u="sng">
                <a:solidFill>
                  <a:schemeClr val="hlink"/>
                </a:solidFill>
                <a:hlinkClick r:id="rId10"/>
              </a:rPr>
              <a:t>http://www.emeraldinsight.com/journals.htm?articleid=878408&amp;show=html</a:t>
            </a:r>
          </a:p>
          <a:p>
            <a:pPr>
              <a:buNone/>
            </a:pPr>
            <a:r>
              <a:rPr lang="en" sz="1100"/>
              <a:t>9. </a:t>
            </a:r>
            <a:r>
              <a:rPr lang="en" sz="1100" u="sng">
                <a:solidFill>
                  <a:schemeClr val="hlink"/>
                </a:solidFill>
                <a:hlinkClick r:id="rId11"/>
              </a:rPr>
              <a:t>https://www.mems-exchange.org/MEMS/what-is.html</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Shape 13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5 Key Concepts</a:t>
            </a:r>
          </a:p>
        </p:txBody>
      </p:sp>
      <p:sp>
        <p:nvSpPr>
          <p:cNvPr id="131" name="Shape 13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00000"/>
              <a:buFont typeface="Arial"/>
              <a:buAutoNum type="arabicPeriod"/>
            </a:pPr>
            <a:r>
              <a:rPr lang="en"/>
              <a:t>MEMS are always mechanically functional and are usually made from Silicon and silicon dioxide.</a:t>
            </a:r>
          </a:p>
          <a:p>
            <a:pPr marL="457200" lvl="0" indent="-419100" rtl="0">
              <a:buClr>
                <a:srgbClr val="000000"/>
              </a:buClr>
              <a:buSzPct val="100000"/>
              <a:buFont typeface="Arial"/>
              <a:buAutoNum type="arabicPeriod"/>
            </a:pPr>
            <a:r>
              <a:rPr lang="en"/>
              <a:t>Their sizes can range from under one micron to more than several mm.</a:t>
            </a:r>
          </a:p>
          <a:p>
            <a:pPr marL="457200" lvl="0" indent="-419100" rtl="0">
              <a:buClr>
                <a:srgbClr val="000000"/>
              </a:buClr>
              <a:buSzPct val="100000"/>
              <a:buFont typeface="Arial"/>
              <a:buAutoNum type="arabicPeriod"/>
            </a:pPr>
            <a:r>
              <a:rPr lang="en"/>
              <a:t>The three basic steps to fabricating MEMS are deposition, patterning, and etching.</a:t>
            </a:r>
          </a:p>
          <a:p>
            <a:pPr marL="457200" lvl="0" indent="-419100" rtl="0">
              <a:buClr>
                <a:srgbClr val="000000"/>
              </a:buClr>
              <a:buSzPct val="100000"/>
              <a:buFont typeface="Arial"/>
              <a:buAutoNum type="arabicPeriod"/>
            </a:pPr>
            <a:r>
              <a:rPr lang="en"/>
              <a:t>Chemical etching is the primary use of getting the deposition layer because it is easier, faster, and allows finer details</a:t>
            </a:r>
          </a:p>
          <a:p>
            <a:pPr marL="457200" lvl="0" indent="-419100" rtl="0">
              <a:buClr>
                <a:srgbClr val="000000"/>
              </a:buClr>
              <a:buSzPct val="100000"/>
              <a:buFont typeface="Arial"/>
              <a:buAutoNum type="arabicPeriod"/>
            </a:pPr>
            <a:r>
              <a:rPr lang="en"/>
              <a:t>Their main uses are sensors, actuators, and switches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Outline of our Presentation</a:t>
            </a:r>
          </a:p>
        </p:txBody>
      </p:sp>
      <p:sp>
        <p:nvSpPr>
          <p:cNvPr id="31" name="Shape 3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t>A brief overview of MEMS</a:t>
            </a:r>
          </a:p>
          <a:p>
            <a:pPr marL="457200" lvl="0" indent="-419100" rtl="0">
              <a:buClr>
                <a:srgbClr val="000000"/>
              </a:buClr>
              <a:buSzPct val="166666"/>
              <a:buFont typeface="Arial"/>
              <a:buChar char="•"/>
            </a:pPr>
            <a:r>
              <a:rPr lang="en"/>
              <a:t>Fabrication</a:t>
            </a:r>
          </a:p>
          <a:p>
            <a:pPr marL="914400" lvl="1" indent="-381000" rtl="0">
              <a:buClr>
                <a:srgbClr val="000000"/>
              </a:buClr>
              <a:buSzPct val="80000"/>
              <a:buFont typeface="Courier New"/>
              <a:buChar char="o"/>
            </a:pPr>
            <a:r>
              <a:rPr lang="en"/>
              <a:t>Basic steps of fabrication</a:t>
            </a:r>
          </a:p>
          <a:p>
            <a:pPr marL="1371600" lvl="2" indent="-381000" rtl="0">
              <a:buClr>
                <a:srgbClr val="000000"/>
              </a:buClr>
              <a:buSzPct val="80000"/>
              <a:buFont typeface="Wingdings"/>
              <a:buChar char="§"/>
            </a:pPr>
            <a:r>
              <a:rPr lang="en"/>
              <a:t>Deposition</a:t>
            </a:r>
          </a:p>
          <a:p>
            <a:pPr marL="1371600" lvl="2" indent="-381000" rtl="0">
              <a:buClr>
                <a:srgbClr val="000000"/>
              </a:buClr>
              <a:buSzPct val="80000"/>
              <a:buFont typeface="Wingdings"/>
              <a:buChar char="§"/>
            </a:pPr>
            <a:r>
              <a:rPr lang="en"/>
              <a:t>Patterning</a:t>
            </a:r>
          </a:p>
          <a:p>
            <a:pPr marL="1371600" lvl="2" indent="-381000" rtl="0">
              <a:buClr>
                <a:srgbClr val="000000"/>
              </a:buClr>
              <a:buSzPct val="80000"/>
              <a:buFont typeface="Wingdings"/>
              <a:buChar char="§"/>
            </a:pPr>
            <a:r>
              <a:rPr lang="en"/>
              <a:t>Etching</a:t>
            </a:r>
          </a:p>
          <a:p>
            <a:pPr marL="914400" lvl="1" indent="-381000" rtl="0">
              <a:buClr>
                <a:srgbClr val="000000"/>
              </a:buClr>
              <a:buSzPct val="80000"/>
              <a:buFont typeface="Courier New"/>
              <a:buChar char="o"/>
            </a:pPr>
            <a:r>
              <a:rPr lang="en"/>
              <a:t>Types of Fabrication</a:t>
            </a:r>
          </a:p>
          <a:p>
            <a:pPr marL="457200" lvl="0" indent="-419100" rtl="0">
              <a:buClr>
                <a:srgbClr val="000000"/>
              </a:buClr>
              <a:buSzPct val="166666"/>
              <a:buFont typeface="Arial"/>
              <a:buChar char="•"/>
            </a:pPr>
            <a:r>
              <a:rPr lang="en"/>
              <a:t>Applications</a:t>
            </a:r>
          </a:p>
          <a:p>
            <a:pPr marL="914400" lvl="1" indent="-381000" rtl="0">
              <a:buClr>
                <a:srgbClr val="000000"/>
              </a:buClr>
              <a:buSzPct val="80000"/>
              <a:buFont typeface="Courier New"/>
              <a:buChar char="o"/>
            </a:pPr>
            <a:r>
              <a:rPr lang="en"/>
              <a:t>Sensors</a:t>
            </a:r>
          </a:p>
          <a:p>
            <a:pPr marL="914400" lvl="1" indent="-381000" rtl="0">
              <a:buClr>
                <a:srgbClr val="000000"/>
              </a:buClr>
              <a:buSzPct val="80000"/>
              <a:buFont typeface="Courier New"/>
              <a:buChar char="o"/>
            </a:pPr>
            <a:r>
              <a:rPr lang="en"/>
              <a:t>Actuators</a:t>
            </a:r>
          </a:p>
          <a:p>
            <a:pPr marL="914400" lvl="1" indent="-381000">
              <a:buClr>
                <a:srgbClr val="000000"/>
              </a:buClr>
              <a:buSzPct val="80000"/>
              <a:buFont typeface="Courier New"/>
              <a:buChar char="o"/>
            </a:pPr>
            <a:r>
              <a:rPr lang="en"/>
              <a:t>Switches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MEMS and What They Are</a:t>
            </a:r>
          </a:p>
        </p:txBody>
      </p:sp>
      <p:sp>
        <p:nvSpPr>
          <p:cNvPr id="37" name="Shape 37"/>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t>MEMS must be mechanically functional whether or not there are any moving parts</a:t>
            </a:r>
          </a:p>
          <a:p>
            <a:pPr marL="457200" lvl="0" indent="-419100" rtl="0">
              <a:buClr>
                <a:srgbClr val="000000"/>
              </a:buClr>
              <a:buSzPct val="166666"/>
              <a:buFont typeface="Arial"/>
              <a:buChar char="•"/>
            </a:pPr>
            <a:r>
              <a:rPr lang="en"/>
              <a:t>MEMS devices can be smaller than one um all the way up to several mm</a:t>
            </a:r>
          </a:p>
          <a:p>
            <a:pPr marL="457200" lvl="0" indent="-419100" rtl="0">
              <a:buClr>
                <a:srgbClr val="000000"/>
              </a:buClr>
              <a:buSzPct val="166666"/>
              <a:buFont typeface="Arial"/>
              <a:buChar char="•"/>
            </a:pPr>
            <a:r>
              <a:rPr lang="en"/>
              <a:t>Referred to as Microsystems Technology in Europe or Micromachines in Japan</a:t>
            </a:r>
          </a:p>
          <a:p>
            <a:pPr marL="457200" lvl="0" indent="-419100" rtl="0">
              <a:buClr>
                <a:srgbClr val="000000"/>
              </a:buClr>
              <a:buSzPct val="166666"/>
              <a:buFont typeface="Arial"/>
              <a:buChar char="•"/>
            </a:pPr>
            <a:r>
              <a:rPr lang="en"/>
              <a:t>Usually consist of a CPU IC that controls the MEMS which act as the eyes and arms of the system.</a:t>
            </a:r>
          </a:p>
          <a:p>
            <a:pPr marL="457200" lvl="0" indent="-419100" rtl="0">
              <a:buClr>
                <a:srgbClr val="000000"/>
              </a:buClr>
              <a:buSzPct val="166666"/>
              <a:buFont typeface="Arial"/>
              <a:buChar char="•"/>
            </a:pPr>
            <a:r>
              <a:rPr lang="en"/>
              <a:t>Physics of MEMS are not fully understood</a:t>
            </a:r>
          </a:p>
        </p:txBody>
      </p:sp>
      <p:sp>
        <p:nvSpPr>
          <p:cNvPr id="38" name="Shape 38"/>
          <p:cNvSpPr txBox="1"/>
          <p:nvPr/>
        </p:nvSpPr>
        <p:spPr>
          <a:xfrm>
            <a:off x="523075" y="6305875"/>
            <a:ext cx="1859699" cy="566699"/>
          </a:xfrm>
          <a:prstGeom prst="rect">
            <a:avLst/>
          </a:prstGeom>
          <a:noFill/>
        </p:spPr>
        <p:txBody>
          <a:bodyPr lIns="91425" tIns="91425" rIns="91425" bIns="91425" anchor="t" anchorCtr="0">
            <a:noAutofit/>
          </a:bodyPr>
          <a:lstStyle/>
          <a:p>
            <a:pPr>
              <a:buNone/>
            </a:pPr>
            <a:r>
              <a:rPr lang="en"/>
              <a:t>Sources 9 and 5</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endParaRPr/>
          </a:p>
        </p:txBody>
      </p:sp>
      <p:sp>
        <p:nvSpPr>
          <p:cNvPr id="44" name="Shape 4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endParaRPr/>
          </a:p>
        </p:txBody>
      </p:sp>
      <p:sp>
        <p:nvSpPr>
          <p:cNvPr id="45" name="Shape 45"/>
          <p:cNvSpPr/>
          <p:nvPr/>
        </p:nvSpPr>
        <p:spPr>
          <a:xfrm>
            <a:off x="1659466" y="543924"/>
            <a:ext cx="5825068" cy="5770150"/>
          </a:xfrm>
          <a:prstGeom prst="rect">
            <a:avLst/>
          </a:prstGeom>
          <a:blipFill>
            <a:blip r:embed="rId3"/>
            <a:stretch>
              <a:fillRect/>
            </a:stretch>
          </a:blipFill>
          <a:ln>
            <a:noFill/>
          </a:ln>
        </p:spPr>
      </p:sp>
      <p:sp>
        <p:nvSpPr>
          <p:cNvPr id="46" name="Shape 46"/>
          <p:cNvSpPr txBox="1"/>
          <p:nvPr/>
        </p:nvSpPr>
        <p:spPr>
          <a:xfrm>
            <a:off x="247000" y="6058875"/>
            <a:ext cx="1801800" cy="624899"/>
          </a:xfrm>
          <a:prstGeom prst="rect">
            <a:avLst/>
          </a:prstGeom>
          <a:noFill/>
        </p:spPr>
        <p:txBody>
          <a:bodyPr lIns="91425" tIns="91425" rIns="91425" bIns="91425" anchor="t" anchorCtr="0">
            <a:noAutofit/>
          </a:bodyPr>
          <a:lstStyle/>
          <a:p>
            <a:pPr>
              <a:buNone/>
            </a:pPr>
            <a:r>
              <a:rPr lang="en"/>
              <a:t>Source 9</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Fabrication</a:t>
            </a:r>
          </a:p>
        </p:txBody>
      </p:sp>
      <p:sp>
        <p:nvSpPr>
          <p:cNvPr id="52" name="Shape 52"/>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t>Deposition</a:t>
            </a:r>
          </a:p>
          <a:p>
            <a:pPr marL="914400" lvl="1" indent="-381000" rtl="0">
              <a:buClr>
                <a:srgbClr val="000000"/>
              </a:buClr>
              <a:buSzPct val="80000"/>
              <a:buFont typeface="Courier New"/>
              <a:buChar char="o"/>
            </a:pPr>
            <a:r>
              <a:rPr lang="en"/>
              <a:t>Manufacturing MEMS starts with depositing a mask on top of a substrate</a:t>
            </a:r>
          </a:p>
          <a:p>
            <a:pPr marL="914400" lvl="1" indent="-381000" rtl="0">
              <a:buClr>
                <a:srgbClr val="000000"/>
              </a:buClr>
              <a:buSzPct val="80000"/>
              <a:buFont typeface="Courier New"/>
              <a:buChar char="o"/>
            </a:pPr>
            <a:r>
              <a:rPr lang="en"/>
              <a:t>Acts as a mechanical layer for the device to built on top of</a:t>
            </a:r>
          </a:p>
          <a:p>
            <a:pPr marL="914400" lvl="1" indent="-381000" rtl="0">
              <a:buClr>
                <a:srgbClr val="000000"/>
              </a:buClr>
              <a:buSzPct val="80000"/>
              <a:buFont typeface="Courier New"/>
              <a:buChar char="o"/>
            </a:pPr>
            <a:r>
              <a:rPr lang="en"/>
              <a:t>Acts as a "sacrificial layer" and is usually made of some sort of oxide</a:t>
            </a:r>
          </a:p>
          <a:p>
            <a:pPr marL="457200" lvl="0" indent="-419100" rtl="0">
              <a:buClr>
                <a:srgbClr val="000000"/>
              </a:buClr>
              <a:buSzPct val="166666"/>
              <a:buFont typeface="Arial"/>
              <a:buChar char="•"/>
            </a:pPr>
            <a:r>
              <a:rPr lang="en"/>
              <a:t>Patterning</a:t>
            </a:r>
          </a:p>
          <a:p>
            <a:pPr marL="914400" lvl="1" indent="-381000" rtl="0">
              <a:buClr>
                <a:srgbClr val="000000"/>
              </a:buClr>
              <a:buSzPct val="80000"/>
              <a:buFont typeface="Courier New"/>
              <a:buChar char="o"/>
            </a:pPr>
            <a:r>
              <a:rPr lang="en"/>
              <a:t>The deposition then has a pattern cut out into it to show where it need be etched</a:t>
            </a:r>
          </a:p>
          <a:p>
            <a:pPr marL="914400" lvl="1" indent="-381000" rtl="0">
              <a:buClr>
                <a:srgbClr val="000000"/>
              </a:buClr>
              <a:buSzPct val="80000"/>
              <a:buFont typeface="Courier New"/>
              <a:buChar char="o"/>
            </a:pPr>
            <a:r>
              <a:rPr lang="en"/>
              <a:t>Done by some form of lithography, most often photolithography</a:t>
            </a:r>
          </a:p>
        </p:txBody>
      </p:sp>
      <p:sp>
        <p:nvSpPr>
          <p:cNvPr id="53" name="Shape 53"/>
          <p:cNvSpPr txBox="1"/>
          <p:nvPr/>
        </p:nvSpPr>
        <p:spPr>
          <a:xfrm>
            <a:off x="508550" y="6073400"/>
            <a:ext cx="1714500" cy="682799"/>
          </a:xfrm>
          <a:prstGeom prst="rect">
            <a:avLst/>
          </a:prstGeom>
          <a:noFill/>
        </p:spPr>
        <p:txBody>
          <a:bodyPr lIns="91425" tIns="91425" rIns="91425" bIns="91425" anchor="t" anchorCtr="0">
            <a:noAutofit/>
          </a:bodyPr>
          <a:lstStyle/>
          <a:p>
            <a:pPr>
              <a:buNone/>
            </a:pPr>
            <a:r>
              <a:rPr lang="en"/>
              <a:t>Sources 1, 5, and 4</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Fabrication</a:t>
            </a:r>
          </a:p>
        </p:txBody>
      </p:sp>
      <p:sp>
        <p:nvSpPr>
          <p:cNvPr id="59" name="Shape 5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buClr>
                <a:srgbClr val="000000"/>
              </a:buClr>
              <a:buSzPct val="166666"/>
              <a:buFont typeface="Arial"/>
              <a:buChar char="•"/>
            </a:pPr>
            <a:r>
              <a:rPr lang="en"/>
              <a:t>Etching</a:t>
            </a:r>
          </a:p>
          <a:p>
            <a:pPr marL="914400" lvl="1" indent="-381000" rtl="0">
              <a:buClr>
                <a:srgbClr val="000000"/>
              </a:buClr>
              <a:buSzPct val="80000"/>
              <a:buFont typeface="Courier New"/>
              <a:buChar char="o"/>
            </a:pPr>
            <a:r>
              <a:rPr lang="en"/>
              <a:t>Wet etching is the most popular amongst MEMS creators because of its fast etch rate and selectivity</a:t>
            </a:r>
          </a:p>
          <a:p>
            <a:pPr marL="914400" lvl="1" indent="-381000" rtl="0">
              <a:buClr>
                <a:srgbClr val="000000"/>
              </a:buClr>
              <a:buSzPct val="80000"/>
              <a:buFont typeface="Courier New"/>
              <a:buChar char="o"/>
            </a:pPr>
            <a:r>
              <a:rPr lang="en"/>
              <a:t>Substrate is then dipped in a chemical that will dissolve the deposition but not the mask. </a:t>
            </a:r>
          </a:p>
          <a:p>
            <a:pPr marL="914400" lvl="1" indent="-381000" rtl="0">
              <a:buClr>
                <a:srgbClr val="000000"/>
              </a:buClr>
              <a:buSzPct val="80000"/>
              <a:buFont typeface="Courier New"/>
              <a:buChar char="o"/>
            </a:pPr>
            <a:r>
              <a:rPr lang="en"/>
              <a:t>Dry etching is much slower and not used as much</a:t>
            </a:r>
          </a:p>
          <a:p>
            <a:pPr marL="914400" lvl="1" indent="-381000" rtl="0">
              <a:buClr>
                <a:srgbClr val="000000"/>
              </a:buClr>
              <a:buSzPct val="80000"/>
              <a:buFont typeface="Courier New"/>
              <a:buChar char="o"/>
            </a:pPr>
            <a:r>
              <a:rPr lang="en"/>
              <a:t>Dry etching is usually done with either plasma or gas</a:t>
            </a:r>
          </a:p>
        </p:txBody>
      </p:sp>
      <p:sp>
        <p:nvSpPr>
          <p:cNvPr id="60" name="Shape 60"/>
          <p:cNvSpPr txBox="1"/>
          <p:nvPr/>
        </p:nvSpPr>
        <p:spPr>
          <a:xfrm>
            <a:off x="726475" y="6102450"/>
            <a:ext cx="2092199" cy="784500"/>
          </a:xfrm>
          <a:prstGeom prst="rect">
            <a:avLst/>
          </a:prstGeom>
          <a:noFill/>
        </p:spPr>
        <p:txBody>
          <a:bodyPr lIns="91425" tIns="91425" rIns="91425" bIns="91425" anchor="t" anchorCtr="0">
            <a:noAutofit/>
          </a:bodyPr>
          <a:lstStyle/>
          <a:p>
            <a:pPr>
              <a:buNone/>
            </a:pPr>
            <a:r>
              <a:rPr lang="en"/>
              <a:t>Sources 1, 4, and 5</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buNone/>
            </a:pPr>
            <a:r>
              <a:rPr lang="en"/>
              <a:t>Start to Finish Picture of the Fabrication of MEMS</a:t>
            </a:r>
          </a:p>
        </p:txBody>
      </p:sp>
      <p:sp>
        <p:nvSpPr>
          <p:cNvPr id="66" name="Shape 6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endParaRPr/>
          </a:p>
        </p:txBody>
      </p:sp>
      <p:sp>
        <p:nvSpPr>
          <p:cNvPr id="67" name="Shape 67"/>
          <p:cNvSpPr/>
          <p:nvPr/>
        </p:nvSpPr>
        <p:spPr>
          <a:xfrm>
            <a:off x="14526" y="2103018"/>
            <a:ext cx="9114947" cy="2651963"/>
          </a:xfrm>
          <a:prstGeom prst="rect">
            <a:avLst/>
          </a:prstGeom>
          <a:blipFill>
            <a:blip r:embed="rId3"/>
            <a:stretch>
              <a:fillRect/>
            </a:stretch>
          </a:blipFill>
          <a:ln>
            <a:noFill/>
          </a:ln>
        </p:spPr>
      </p:sp>
      <p:sp>
        <p:nvSpPr>
          <p:cNvPr id="68" name="Shape 68"/>
          <p:cNvSpPr txBox="1"/>
          <p:nvPr/>
        </p:nvSpPr>
        <p:spPr>
          <a:xfrm>
            <a:off x="276075" y="6029800"/>
            <a:ext cx="1394699" cy="494100"/>
          </a:xfrm>
          <a:prstGeom prst="rect">
            <a:avLst/>
          </a:prstGeom>
          <a:noFill/>
        </p:spPr>
        <p:txBody>
          <a:bodyPr lIns="91425" tIns="91425" rIns="91425" bIns="91425" anchor="t" anchorCtr="0">
            <a:noAutofit/>
          </a:bodyPr>
          <a:lstStyle/>
          <a:p>
            <a:pPr>
              <a:buNone/>
            </a:pPr>
            <a:r>
              <a:rPr lang="en"/>
              <a:t>Source 1</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457199" y="71212"/>
            <a:ext cx="8229600" cy="1143000"/>
          </a:xfrm>
          <a:prstGeom prst="rect">
            <a:avLst/>
          </a:prstGeom>
        </p:spPr>
        <p:txBody>
          <a:bodyPr lIns="91425" tIns="91425" rIns="91425" bIns="91425" anchor="b" anchorCtr="0">
            <a:noAutofit/>
          </a:bodyPr>
          <a:lstStyle/>
          <a:p>
            <a:pPr>
              <a:buNone/>
            </a:pPr>
            <a:r>
              <a:rPr lang="en"/>
              <a:t>Types of Fabrication</a:t>
            </a:r>
          </a:p>
        </p:txBody>
      </p:sp>
      <p:sp>
        <p:nvSpPr>
          <p:cNvPr id="74" name="Shape 74"/>
          <p:cNvSpPr txBox="1">
            <a:spLocks noGrp="1"/>
          </p:cNvSpPr>
          <p:nvPr>
            <p:ph type="body" idx="1"/>
          </p:nvPr>
        </p:nvSpPr>
        <p:spPr>
          <a:xfrm>
            <a:off x="457200" y="1295075"/>
            <a:ext cx="8229600" cy="4967700"/>
          </a:xfrm>
          <a:prstGeom prst="rect">
            <a:avLst/>
          </a:prstGeom>
        </p:spPr>
        <p:txBody>
          <a:bodyPr lIns="91425" tIns="91425" rIns="91425" bIns="91425" anchor="t" anchorCtr="0">
            <a:noAutofit/>
          </a:bodyPr>
          <a:lstStyle/>
          <a:p>
            <a:pPr marL="457200" lvl="0" indent="-419100" rtl="0">
              <a:buClr>
                <a:srgbClr val="000000"/>
              </a:buClr>
              <a:buSzPct val="208333"/>
              <a:buFont typeface="Arial"/>
              <a:buChar char="•"/>
            </a:pPr>
            <a:r>
              <a:rPr lang="en" sz="2400"/>
              <a:t>Surface manufacturing</a:t>
            </a:r>
          </a:p>
          <a:p>
            <a:pPr marL="914400" lvl="1" indent="-381000" rtl="0">
              <a:spcBef>
                <a:spcPts val="480"/>
              </a:spcBef>
              <a:buClr>
                <a:srgbClr val="000000"/>
              </a:buClr>
              <a:buSzPct val="120000"/>
              <a:buFont typeface="Courier New"/>
              <a:buChar char="o"/>
            </a:pPr>
            <a:r>
              <a:rPr lang="en" sz="2000"/>
              <a:t>Adds deposit to substrate and deposit gets cut away</a:t>
            </a:r>
          </a:p>
          <a:p>
            <a:pPr marL="914400" lvl="1" indent="-381000" rtl="0">
              <a:spcBef>
                <a:spcPts val="480"/>
              </a:spcBef>
              <a:buClr>
                <a:srgbClr val="000000"/>
              </a:buClr>
              <a:buSzPct val="120000"/>
              <a:buFont typeface="Courier New"/>
              <a:buChar char="o"/>
            </a:pPr>
            <a:r>
              <a:rPr lang="en" sz="2000"/>
              <a:t>Used to make MEMS and IC's on the same silicon wafer</a:t>
            </a:r>
          </a:p>
          <a:p>
            <a:pPr marL="914400" lvl="1" indent="-381000" rtl="0">
              <a:spcBef>
                <a:spcPts val="480"/>
              </a:spcBef>
              <a:buClr>
                <a:srgbClr val="000000"/>
              </a:buClr>
              <a:buSzPct val="120000"/>
              <a:buFont typeface="Courier New"/>
              <a:buChar char="o"/>
            </a:pPr>
            <a:r>
              <a:rPr lang="en" sz="2000"/>
              <a:t>layer thickness of around 2 um</a:t>
            </a:r>
          </a:p>
          <a:p>
            <a:pPr marL="914400" lvl="1" indent="-381000" rtl="0">
              <a:spcBef>
                <a:spcPts val="480"/>
              </a:spcBef>
              <a:buClr>
                <a:srgbClr val="000000"/>
              </a:buClr>
              <a:buSzPct val="120000"/>
              <a:buFont typeface="Courier New"/>
              <a:buChar char="o"/>
            </a:pPr>
            <a:r>
              <a:rPr lang="en" sz="2000"/>
              <a:t>comb structures and in-plane operation</a:t>
            </a:r>
          </a:p>
          <a:p>
            <a:pPr marL="457200" lvl="0" indent="-419100" rtl="0">
              <a:buClr>
                <a:srgbClr val="000000"/>
              </a:buClr>
              <a:buSzPct val="208333"/>
              <a:buFont typeface="Arial"/>
              <a:buChar char="•"/>
            </a:pPr>
            <a:r>
              <a:rPr lang="en" sz="2400"/>
              <a:t>Bulk manufacturing</a:t>
            </a:r>
          </a:p>
          <a:p>
            <a:pPr marL="914400" lvl="1" indent="-381000" rtl="0">
              <a:buClr>
                <a:srgbClr val="000000"/>
              </a:buClr>
              <a:buSzPct val="120000"/>
              <a:buFont typeface="Courier New"/>
              <a:buChar char="o"/>
            </a:pPr>
            <a:r>
              <a:rPr lang="en" sz="2000"/>
              <a:t>Oldest way to create MEMS</a:t>
            </a:r>
          </a:p>
          <a:p>
            <a:pPr marL="914400" lvl="1" indent="-381000" rtl="0">
              <a:buClr>
                <a:srgbClr val="000000"/>
              </a:buClr>
              <a:buSzPct val="120000"/>
              <a:buFont typeface="Courier New"/>
              <a:buChar char="o"/>
            </a:pPr>
            <a:r>
              <a:rPr lang="en" sz="2000"/>
              <a:t>Shaped the way the industry started to make sensors and accelerometers in the 80's and 90's</a:t>
            </a:r>
          </a:p>
          <a:p>
            <a:pPr marL="914400" lvl="1" indent="-381000" rtl="0">
              <a:buClr>
                <a:srgbClr val="000000"/>
              </a:buClr>
              <a:buSzPct val="120000"/>
              <a:buFont typeface="Courier New"/>
              <a:buChar char="o"/>
            </a:pPr>
            <a:r>
              <a:rPr lang="en" sz="2000"/>
              <a:t>better performance than surface</a:t>
            </a:r>
          </a:p>
          <a:p>
            <a:pPr marL="457200" lvl="0" indent="-419100" rtl="0">
              <a:buClr>
                <a:srgbClr val="000000"/>
              </a:buClr>
              <a:buSzPct val="208333"/>
              <a:buFont typeface="Arial"/>
              <a:buChar char="•"/>
            </a:pPr>
            <a:r>
              <a:rPr lang="en" sz="2400"/>
              <a:t>HAR (High Aspect Ratio) Silicon</a:t>
            </a:r>
          </a:p>
          <a:p>
            <a:pPr marL="914400" lvl="1" indent="-381000" rtl="0">
              <a:buClr>
                <a:srgbClr val="000000"/>
              </a:buClr>
              <a:buSzPct val="120000"/>
              <a:buFont typeface="Courier New"/>
              <a:buChar char="o"/>
            </a:pPr>
            <a:r>
              <a:rPr lang="en" sz="2000"/>
              <a:t>layer thickness of around 10-100um</a:t>
            </a:r>
          </a:p>
          <a:p>
            <a:pPr marL="914400" lvl="1" indent="-381000" rtl="0">
              <a:buClr>
                <a:srgbClr val="000000"/>
              </a:buClr>
              <a:buSzPct val="120000"/>
              <a:buFont typeface="Courier New"/>
              <a:buChar char="o"/>
            </a:pPr>
            <a:r>
              <a:rPr lang="en" sz="2000"/>
              <a:t>NOT used for IC's, only MEMS</a:t>
            </a:r>
          </a:p>
          <a:p>
            <a:pPr marL="914400" lvl="1" indent="-381000" rtl="0">
              <a:buClr>
                <a:srgbClr val="000000"/>
              </a:buClr>
              <a:buSzPct val="120000"/>
              <a:buFont typeface="Courier New"/>
              <a:buChar char="o"/>
            </a:pPr>
            <a:r>
              <a:rPr lang="en" sz="2000"/>
              <a:t>combines comb structures and in-plane operation of</a:t>
            </a:r>
            <a:r>
              <a:rPr lang="en"/>
              <a:t> </a:t>
            </a:r>
            <a:r>
              <a:rPr lang="en" sz="2000"/>
              <a:t>surface and good performance of bulk</a:t>
            </a:r>
          </a:p>
        </p:txBody>
      </p:sp>
      <p:sp>
        <p:nvSpPr>
          <p:cNvPr id="75" name="Shape 75"/>
          <p:cNvSpPr txBox="1"/>
          <p:nvPr/>
        </p:nvSpPr>
        <p:spPr>
          <a:xfrm>
            <a:off x="-101700" y="6334775"/>
            <a:ext cx="1191300" cy="421499"/>
          </a:xfrm>
          <a:prstGeom prst="rect">
            <a:avLst/>
          </a:prstGeom>
          <a:noFill/>
        </p:spPr>
        <p:txBody>
          <a:bodyPr lIns="91425" tIns="91425" rIns="91425" bIns="91425" anchor="t" anchorCtr="0">
            <a:noAutofit/>
          </a:bodyPr>
          <a:lstStyle/>
          <a:p>
            <a:pPr>
              <a:buNone/>
            </a:pPr>
            <a:r>
              <a:rPr lang="en"/>
              <a:t>Sources 1 &amp; 5</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endParaRPr/>
          </a:p>
        </p:txBody>
      </p:sp>
      <p:sp>
        <p:nvSpPr>
          <p:cNvPr id="81" name="Shape 8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endParaRPr/>
          </a:p>
        </p:txBody>
      </p:sp>
      <p:sp>
        <p:nvSpPr>
          <p:cNvPr id="82" name="Shape 82"/>
          <p:cNvSpPr/>
          <p:nvPr/>
        </p:nvSpPr>
        <p:spPr>
          <a:xfrm>
            <a:off x="8470" y="366226"/>
            <a:ext cx="9127057" cy="6125546"/>
          </a:xfrm>
          <a:prstGeom prst="rect">
            <a:avLst/>
          </a:prstGeom>
          <a:blipFill>
            <a:blip r:embed="rId3"/>
            <a:stretch>
              <a:fillRect/>
            </a:stretch>
          </a:blipFill>
          <a:ln>
            <a:noFill/>
          </a:ln>
        </p:spPr>
      </p:sp>
      <p:sp>
        <p:nvSpPr>
          <p:cNvPr id="83" name="Shape 83"/>
          <p:cNvSpPr txBox="1"/>
          <p:nvPr/>
        </p:nvSpPr>
        <p:spPr>
          <a:xfrm>
            <a:off x="610250" y="6509300"/>
            <a:ext cx="1612799" cy="363300"/>
          </a:xfrm>
          <a:prstGeom prst="rect">
            <a:avLst/>
          </a:prstGeom>
          <a:noFill/>
        </p:spPr>
        <p:txBody>
          <a:bodyPr lIns="91425" tIns="91425" rIns="91425" bIns="91425" anchor="t" anchorCtr="0">
            <a:noAutofit/>
          </a:bodyPr>
          <a:lstStyle/>
          <a:p>
            <a:pPr>
              <a:buNone/>
            </a:pPr>
            <a:r>
              <a:rPr lang="en"/>
              <a:t>Source 3</a:t>
            </a:r>
          </a:p>
        </p:txBody>
      </p:sp>
    </p:spTree>
  </p:cSld>
  <p:clrMapOvr>
    <a:masterClrMapping/>
  </p:clrMapOvr>
  <p:transition spd="slow">
    <p:cut/>
  </p:transition>
</p:sld>
</file>

<file path=ppt/theme/theme1.xml><?xml version="1.0" encoding="utf-8"?>
<a:theme xmlns:a="http://schemas.openxmlformats.org/drawingml/2006/main">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859</Words>
  <Application>Microsoft Office PowerPoint</Application>
  <PresentationFormat>On-screen Show (4:3)</PresentationFormat>
  <Paragraphs>98</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
      <vt:lpstr>MEMS Fabrication and Applications</vt:lpstr>
      <vt:lpstr>Outline of our Presentation</vt:lpstr>
      <vt:lpstr>MEMS and What They Are</vt:lpstr>
      <vt:lpstr>Slide 4</vt:lpstr>
      <vt:lpstr>Fabrication</vt:lpstr>
      <vt:lpstr>Fabrication</vt:lpstr>
      <vt:lpstr>Start to Finish Picture of the Fabrication of MEMS</vt:lpstr>
      <vt:lpstr>Types of Fabrication</vt:lpstr>
      <vt:lpstr>Slide 9</vt:lpstr>
      <vt:lpstr>Uses</vt:lpstr>
      <vt:lpstr>Applications</vt:lpstr>
      <vt:lpstr>Slide 12</vt:lpstr>
      <vt:lpstr>Slide 13</vt:lpstr>
      <vt:lpstr>Summary/Conclusions</vt:lpstr>
      <vt:lpstr>Sources</vt:lpstr>
      <vt:lpstr>5 Key Concepts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MEMS Fabrication and Applications</dc:title>
  <dc:creator>Stanley G Burns</dc:creator>
  <cp:lastModifiedBy>sburns</cp:lastModifiedBy>
  <cp:revision>1</cp:revision>
  <dcterms:modified xsi:type="dcterms:W3CDTF">2013-05-01T17:23:01Z</dcterms:modified>
</cp:coreProperties>
</file>