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Lst>
  <p:sldIdLst>
    <p:sldId id="268" r:id="rId2"/>
    <p:sldId id="256" r:id="rId3"/>
    <p:sldId id="257" r:id="rId4"/>
    <p:sldId id="258" r:id="rId5"/>
    <p:sldId id="259" r:id="rId6"/>
    <p:sldId id="260" r:id="rId7"/>
    <p:sldId id="263" r:id="rId8"/>
    <p:sldId id="264" r:id="rId9"/>
    <p:sldId id="265" r:id="rId10"/>
    <p:sldId id="266" r:id="rId11"/>
    <p:sldId id="271" r:id="rId12"/>
    <p:sldId id="272" r:id="rId13"/>
    <p:sldId id="261" r:id="rId14"/>
    <p:sldId id="275" r:id="rId15"/>
    <p:sldId id="262" r:id="rId16"/>
    <p:sldId id="269" r:id="rId17"/>
    <p:sldId id="273" r:id="rId18"/>
    <p:sldId id="274" r:id="rId19"/>
    <p:sldId id="276" r:id="rId20"/>
    <p:sldId id="277" r:id="rId21"/>
    <p:sldId id="279" r:id="rId22"/>
    <p:sldId id="270" r:id="rId23"/>
    <p:sldId id="278" r:id="rId24"/>
    <p:sldId id="280" r:id="rId25"/>
    <p:sldId id="281" r:id="rId26"/>
    <p:sldId id="267" r:id="rId27"/>
    <p:sldId id="28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2" d="100"/>
          <a:sy n="102" d="100"/>
        </p:scale>
        <p:origin x="-2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DD842CF4-9B17-6341-88DD-61F47496ED24}" type="slidenum">
              <a:rPr lang="en-US" smtClean="0"/>
              <a:pPr/>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89C6E5C8-0939-D04B-B538-F26D588015CF}"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89C6E5C8-0939-D04B-B538-F26D588015CF}" type="datetimeFigureOut">
              <a:rPr lang="en-US" smtClean="0"/>
              <a:pPr/>
              <a:t>5/6/2013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842CF4-9B17-6341-88DD-61F47496ED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6E5C8-0939-D04B-B538-F26D588015CF}" type="datetimeFigureOut">
              <a:rPr lang="en-US" smtClean="0"/>
              <a:pPr/>
              <a:t>5/6/2013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42CF4-9B17-6341-88DD-61F47496ED2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89C6E5C8-0939-D04B-B538-F26D588015CF}" type="datetimeFigureOut">
              <a:rPr lang="en-US" smtClean="0"/>
              <a:pPr/>
              <a:t>5/6/2013</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DD842CF4-9B17-6341-88DD-61F47496ED24}" type="slidenum">
              <a:rPr lang="en-US" smtClean="0"/>
              <a:pPr/>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89C6E5C8-0939-D04B-B538-F26D588015CF}" type="datetimeFigureOut">
              <a:rPr lang="en-US" smtClean="0"/>
              <a:pPr/>
              <a:t>5/6/2013</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DD842CF4-9B17-6341-88DD-61F47496ED2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89C6E5C8-0939-D04B-B538-F26D588015CF}" type="datetimeFigureOut">
              <a:rPr lang="en-US" smtClean="0"/>
              <a:pPr/>
              <a:t>5/6/2013</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DD842CF4-9B17-6341-88DD-61F47496ED2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9C6E5C8-0939-D04B-B538-F26D588015CF}"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42CF4-9B17-6341-88DD-61F47496ED24}"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9C6E5C8-0939-D04B-B538-F26D588015CF}"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42CF4-9B17-6341-88DD-61F47496ED2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9C6E5C8-0939-D04B-B538-F26D588015CF}"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42CF4-9B17-6341-88DD-61F47496ED2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C6E5C8-0939-D04B-B538-F26D588015CF}"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42CF4-9B17-6341-88DD-61F47496ED2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9C6E5C8-0939-D04B-B538-F26D588015CF}" type="datetimeFigureOut">
              <a:rPr lang="en-US" smtClean="0"/>
              <a:pPr/>
              <a:t>5/6/2013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42CF4-9B17-6341-88DD-61F47496ED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9C6E5C8-0939-D04B-B538-F26D588015CF}" type="datetimeFigureOut">
              <a:rPr lang="en-US" smtClean="0"/>
              <a:pPr/>
              <a:t>5/6/2013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842CF4-9B17-6341-88DD-61F47496ED24}" type="slidenum">
              <a:rPr lang="en-US" smtClean="0"/>
              <a:pPr/>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9C6E5C8-0939-D04B-B538-F26D588015CF}" type="datetimeFigureOut">
              <a:rPr lang="en-US" smtClean="0"/>
              <a:pPr/>
              <a:t>5/6/2013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42CF4-9B17-6341-88DD-61F47496ED24}" type="slidenum">
              <a:rPr lang="en-US" smtClean="0"/>
              <a:pPr/>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9C6E5C8-0939-D04B-B538-F26D588015CF}" type="datetimeFigureOut">
              <a:rPr lang="en-US" smtClean="0"/>
              <a:pPr/>
              <a:t>5/6/2013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42CF4-9B17-6341-88DD-61F47496ED24}" type="slidenum">
              <a:rPr lang="en-US" smtClean="0"/>
              <a:pPr/>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89C6E5C8-0939-D04B-B538-F26D588015CF}" type="datetimeFigureOut">
              <a:rPr lang="en-US" smtClean="0"/>
              <a:pPr/>
              <a:t>5/6/2013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42CF4-9B17-6341-88DD-61F47496ED24}" type="slidenum">
              <a:rPr lang="en-US" smtClean="0"/>
              <a:pPr/>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9C6E5C8-0939-D04B-B538-F26D588015CF}" type="datetimeFigureOut">
              <a:rPr lang="en-US" smtClean="0"/>
              <a:pPr/>
              <a:t>5/6/2013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842CF4-9B17-6341-88DD-61F47496ED2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89C6E5C8-0939-D04B-B538-F26D588015CF}" type="datetimeFigureOut">
              <a:rPr lang="en-US" smtClean="0"/>
              <a:pPr/>
              <a:t>5/6/2013</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DD842CF4-9B17-6341-88DD-61F47496ED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Optoelectronics </a:t>
            </a:r>
            <a:endParaRPr lang="en-US" dirty="0"/>
          </a:p>
        </p:txBody>
      </p:sp>
      <p:sp>
        <p:nvSpPr>
          <p:cNvPr id="3" name="TextBox 2"/>
          <p:cNvSpPr txBox="1"/>
          <p:nvPr/>
        </p:nvSpPr>
        <p:spPr>
          <a:xfrm>
            <a:off x="779463" y="1677727"/>
            <a:ext cx="3622356" cy="369332"/>
          </a:xfrm>
          <a:prstGeom prst="rect">
            <a:avLst/>
          </a:prstGeom>
          <a:noFill/>
        </p:spPr>
        <p:txBody>
          <a:bodyPr wrap="none" rtlCol="0">
            <a:spAutoFit/>
          </a:bodyPr>
          <a:lstStyle/>
          <a:p>
            <a:r>
              <a:rPr lang="en-US" dirty="0" smtClean="0">
                <a:solidFill>
                  <a:schemeClr val="bg1"/>
                </a:solidFill>
              </a:rPr>
              <a:t>By: Rob Toland and Nick Peterson</a:t>
            </a:r>
            <a:endParaRPr lang="en-US" dirty="0">
              <a:solidFill>
                <a:schemeClr val="bg1"/>
              </a:solidFill>
            </a:endParaRPr>
          </a:p>
        </p:txBody>
      </p:sp>
      <p:sp>
        <p:nvSpPr>
          <p:cNvPr id="4" name="TextBox 3"/>
          <p:cNvSpPr txBox="1"/>
          <p:nvPr/>
        </p:nvSpPr>
        <p:spPr>
          <a:xfrm>
            <a:off x="779463" y="4011735"/>
            <a:ext cx="6992682" cy="2092881"/>
          </a:xfrm>
          <a:prstGeom prst="rect">
            <a:avLst/>
          </a:prstGeom>
          <a:noFill/>
        </p:spPr>
        <p:txBody>
          <a:bodyPr wrap="none" rtlCol="0">
            <a:spAutoFit/>
          </a:bodyPr>
          <a:lstStyle/>
          <a:p>
            <a:r>
              <a:rPr lang="en-US" sz="2600" dirty="0" smtClean="0">
                <a:solidFill>
                  <a:srgbClr val="FFFFFF"/>
                </a:solidFill>
              </a:rPr>
              <a:t>Abstract: Optoelectronics is the study and</a:t>
            </a:r>
          </a:p>
          <a:p>
            <a:r>
              <a:rPr lang="en-US" sz="2600" dirty="0" smtClean="0">
                <a:solidFill>
                  <a:srgbClr val="FFFFFF"/>
                </a:solidFill>
              </a:rPr>
              <a:t>application of electronic devices that source,</a:t>
            </a:r>
          </a:p>
          <a:p>
            <a:r>
              <a:rPr lang="en-US" sz="2600" dirty="0" smtClean="0">
                <a:solidFill>
                  <a:srgbClr val="FFFFFF"/>
                </a:solidFill>
              </a:rPr>
              <a:t>detect and control light. Optoelectronics can </a:t>
            </a:r>
          </a:p>
          <a:p>
            <a:r>
              <a:rPr lang="en-US" sz="2600" dirty="0" smtClean="0">
                <a:solidFill>
                  <a:srgbClr val="FFFFFF"/>
                </a:solidFill>
              </a:rPr>
              <a:t>be broken down into two sub-divisions; light </a:t>
            </a:r>
          </a:p>
          <a:p>
            <a:r>
              <a:rPr lang="en-US" sz="2600" dirty="0" smtClean="0">
                <a:solidFill>
                  <a:srgbClr val="FFFFFF"/>
                </a:solidFill>
              </a:rPr>
              <a:t>emission and light detection. </a:t>
            </a:r>
            <a:endParaRPr lang="en-US" sz="2600"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3-04-28 at 3.49.54 PM.png"/>
          <p:cNvPicPr>
            <a:picLocks noChangeAspect="1"/>
          </p:cNvPicPr>
          <p:nvPr/>
        </p:nvPicPr>
        <p:blipFill>
          <a:blip r:embed="rId2"/>
          <a:stretch>
            <a:fillRect/>
          </a:stretch>
        </p:blipFill>
        <p:spPr>
          <a:xfrm>
            <a:off x="513878" y="0"/>
            <a:ext cx="3674156" cy="3104559"/>
          </a:xfrm>
          <a:prstGeom prst="rect">
            <a:avLst/>
          </a:prstGeom>
        </p:spPr>
      </p:pic>
      <p:pic>
        <p:nvPicPr>
          <p:cNvPr id="8" name="Picture 7" descr="Screen Shot 2013-04-28 at 3.50.04 PM.png"/>
          <p:cNvPicPr>
            <a:picLocks noChangeAspect="1"/>
          </p:cNvPicPr>
          <p:nvPr/>
        </p:nvPicPr>
        <p:blipFill>
          <a:blip r:embed="rId3"/>
          <a:stretch>
            <a:fillRect/>
          </a:stretch>
        </p:blipFill>
        <p:spPr>
          <a:xfrm>
            <a:off x="4343967" y="0"/>
            <a:ext cx="4137807" cy="3091875"/>
          </a:xfrm>
          <a:prstGeom prst="rect">
            <a:avLst/>
          </a:prstGeom>
        </p:spPr>
      </p:pic>
      <p:pic>
        <p:nvPicPr>
          <p:cNvPr id="9" name="Picture 8" descr="Screen Shot 2013-04-28 at 3.50.16 PM.png"/>
          <p:cNvPicPr>
            <a:picLocks noChangeAspect="1"/>
          </p:cNvPicPr>
          <p:nvPr/>
        </p:nvPicPr>
        <p:blipFill>
          <a:blip r:embed="rId4"/>
          <a:stretch>
            <a:fillRect/>
          </a:stretch>
        </p:blipFill>
        <p:spPr>
          <a:xfrm>
            <a:off x="513878" y="3317752"/>
            <a:ext cx="3487409" cy="3540248"/>
          </a:xfrm>
          <a:prstGeom prst="rect">
            <a:avLst/>
          </a:prstGeom>
        </p:spPr>
      </p:pic>
      <p:pic>
        <p:nvPicPr>
          <p:cNvPr id="10" name="Picture 9" descr="Screen Shot 2013-04-28 at 3.50.30 PM.png"/>
          <p:cNvPicPr>
            <a:picLocks noChangeAspect="1"/>
          </p:cNvPicPr>
          <p:nvPr/>
        </p:nvPicPr>
        <p:blipFill>
          <a:blip r:embed="rId5"/>
          <a:stretch>
            <a:fillRect/>
          </a:stretch>
        </p:blipFill>
        <p:spPr>
          <a:xfrm>
            <a:off x="4188034" y="3487589"/>
            <a:ext cx="4659992" cy="310281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Electroluminescent devices</a:t>
            </a:r>
            <a:endParaRPr lang="en-US" dirty="0"/>
          </a:p>
        </p:txBody>
      </p:sp>
      <p:sp>
        <p:nvSpPr>
          <p:cNvPr id="3" name="Content Placeholder 2"/>
          <p:cNvSpPr>
            <a:spLocks noGrp="1"/>
          </p:cNvSpPr>
          <p:nvPr>
            <p:ph idx="1"/>
          </p:nvPr>
        </p:nvSpPr>
        <p:spPr/>
        <p:txBody>
          <a:bodyPr/>
          <a:lstStyle/>
          <a:p>
            <a:r>
              <a:rPr lang="en-US" dirty="0" smtClean="0"/>
              <a:t>Electroluminescent </a:t>
            </a:r>
            <a:r>
              <a:rPr lang="en-US" dirty="0"/>
              <a:t>devices are fabricated using either organic or inorganic electroluminescent materials.</a:t>
            </a:r>
            <a:r>
              <a:rPr lang="en-US" dirty="0" smtClean="0"/>
              <a:t> </a:t>
            </a:r>
          </a:p>
          <a:p>
            <a:r>
              <a:rPr lang="en-US" dirty="0" smtClean="0"/>
              <a:t>The </a:t>
            </a:r>
            <a:r>
              <a:rPr lang="en-US" dirty="0"/>
              <a:t>active materials are generally semiconductors of wide enough bandwidth to allow exit of the light</a:t>
            </a:r>
            <a:r>
              <a:rPr lang="en-US" dirty="0" smtClean="0"/>
              <a:t>.</a:t>
            </a:r>
          </a:p>
          <a:p>
            <a:r>
              <a:rPr lang="en-US" dirty="0" smtClean="0"/>
              <a:t>Typically used for nightlights and backlighting of instrumentation.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6ChargerDash.jpg"/>
          <p:cNvPicPr>
            <a:picLocks noChangeAspect="1"/>
          </p:cNvPicPr>
          <p:nvPr/>
        </p:nvPicPr>
        <p:blipFill>
          <a:blip r:embed="rId2"/>
          <a:stretch>
            <a:fillRect/>
          </a:stretch>
        </p:blipFill>
        <p:spPr>
          <a:xfrm>
            <a:off x="0" y="0"/>
            <a:ext cx="5429617" cy="4072213"/>
          </a:xfrm>
          <a:prstGeom prst="rect">
            <a:avLst/>
          </a:prstGeom>
        </p:spPr>
      </p:pic>
      <p:pic>
        <p:nvPicPr>
          <p:cNvPr id="5" name="Picture 4" descr="EL-ClockBlue300.jpg"/>
          <p:cNvPicPr>
            <a:picLocks noChangeAspect="1"/>
          </p:cNvPicPr>
          <p:nvPr/>
        </p:nvPicPr>
        <p:blipFill>
          <a:blip r:embed="rId3"/>
          <a:stretch>
            <a:fillRect/>
          </a:stretch>
        </p:blipFill>
        <p:spPr>
          <a:xfrm>
            <a:off x="5334000" y="717861"/>
            <a:ext cx="3810000" cy="2349500"/>
          </a:xfrm>
          <a:prstGeom prst="rect">
            <a:avLst/>
          </a:prstGeom>
        </p:spPr>
      </p:pic>
      <p:pic>
        <p:nvPicPr>
          <p:cNvPr id="6" name="Picture 5" descr="Electroluminescent-Paint-Lumilor_3.jpg"/>
          <p:cNvPicPr>
            <a:picLocks noChangeAspect="1"/>
          </p:cNvPicPr>
          <p:nvPr/>
        </p:nvPicPr>
        <p:blipFill>
          <a:blip r:embed="rId4"/>
          <a:stretch>
            <a:fillRect/>
          </a:stretch>
        </p:blipFill>
        <p:spPr>
          <a:xfrm>
            <a:off x="1619617" y="3429000"/>
            <a:ext cx="7620000" cy="3429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Laser diodes</a:t>
            </a:r>
            <a:endParaRPr lang="en-US" dirty="0"/>
          </a:p>
        </p:txBody>
      </p:sp>
      <p:sp>
        <p:nvSpPr>
          <p:cNvPr id="3" name="Content Placeholder 2"/>
          <p:cNvSpPr>
            <a:spLocks noGrp="1"/>
          </p:cNvSpPr>
          <p:nvPr>
            <p:ph idx="1"/>
          </p:nvPr>
        </p:nvSpPr>
        <p:spPr/>
        <p:txBody>
          <a:bodyPr>
            <a:normAutofit/>
          </a:bodyPr>
          <a:lstStyle/>
          <a:p>
            <a:r>
              <a:rPr lang="en-US" dirty="0" smtClean="0"/>
              <a:t>A laser diode is a laser where the active medium is a semiconductor similar to that found in a LED</a:t>
            </a:r>
          </a:p>
          <a:p>
            <a:r>
              <a:rPr lang="en-US" dirty="0"/>
              <a:t>L</a:t>
            </a:r>
            <a:r>
              <a:rPr lang="en-US" dirty="0" smtClean="0"/>
              <a:t>aser diodes </a:t>
            </a:r>
            <a:r>
              <a:rPr lang="en-US" dirty="0"/>
              <a:t>emits light either from its edge or its </a:t>
            </a:r>
            <a:r>
              <a:rPr lang="en-US" dirty="0" smtClean="0"/>
              <a:t>surface and </a:t>
            </a:r>
            <a:r>
              <a:rPr lang="en-US" dirty="0"/>
              <a:t>creates a smaller beam than a</a:t>
            </a:r>
            <a:r>
              <a:rPr lang="en-US" dirty="0" smtClean="0"/>
              <a:t> LED</a:t>
            </a:r>
          </a:p>
          <a:p>
            <a:r>
              <a:rPr lang="en-US" dirty="0" smtClean="0"/>
              <a:t>This makes </a:t>
            </a:r>
            <a:r>
              <a:rPr lang="en-US" dirty="0"/>
              <a:t>it easier for use with the smaller core found in</a:t>
            </a:r>
            <a:r>
              <a:rPr lang="en-US" dirty="0" smtClean="0"/>
              <a:t> a single-mode </a:t>
            </a:r>
            <a:r>
              <a:rPr lang="en-US" dirty="0"/>
              <a:t>optical </a:t>
            </a:r>
            <a:r>
              <a:rPr lang="en-US" dirty="0" smtClean="0"/>
              <a:t>fiber.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ientificamerican0409-70-I4-1.jpg"/>
          <p:cNvPicPr>
            <a:picLocks noChangeAspect="1"/>
          </p:cNvPicPr>
          <p:nvPr/>
        </p:nvPicPr>
        <p:blipFill>
          <a:blip r:embed="rId2"/>
          <a:stretch>
            <a:fillRect/>
          </a:stretch>
        </p:blipFill>
        <p:spPr>
          <a:xfrm>
            <a:off x="0" y="645795"/>
            <a:ext cx="9144000" cy="55664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ray-works.jpg"/>
          <p:cNvPicPr>
            <a:picLocks noChangeAspect="1"/>
          </p:cNvPicPr>
          <p:nvPr/>
        </p:nvPicPr>
        <p:blipFill>
          <a:blip r:embed="rId2"/>
          <a:stretch>
            <a:fillRect/>
          </a:stretch>
        </p:blipFill>
        <p:spPr>
          <a:xfrm>
            <a:off x="514350" y="717550"/>
            <a:ext cx="8115300" cy="54229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Lasers </a:t>
            </a:r>
            <a:endParaRPr lang="en-US" dirty="0"/>
          </a:p>
        </p:txBody>
      </p:sp>
      <p:sp>
        <p:nvSpPr>
          <p:cNvPr id="3" name="Content Placeholder 2"/>
          <p:cNvSpPr>
            <a:spLocks noGrp="1"/>
          </p:cNvSpPr>
          <p:nvPr>
            <p:ph idx="1"/>
          </p:nvPr>
        </p:nvSpPr>
        <p:spPr/>
        <p:txBody>
          <a:bodyPr/>
          <a:lstStyle/>
          <a:p>
            <a:r>
              <a:rPr lang="en-US" dirty="0" smtClean="0"/>
              <a:t>Gas lasers use the same type of mechanism as plasma devices.</a:t>
            </a:r>
          </a:p>
          <a:p>
            <a:r>
              <a:rPr lang="en-US" dirty="0" smtClean="0"/>
              <a:t>An inert gas is excited to produce light.</a:t>
            </a:r>
          </a:p>
          <a:p>
            <a:r>
              <a:rPr lang="en-US" dirty="0" smtClean="0"/>
              <a:t>That light is reflected off of mirrors to be focused into a beam.  </a:t>
            </a:r>
          </a:p>
          <a:p>
            <a:r>
              <a:rPr lang="en-US" dirty="0" smtClean="0"/>
              <a:t>Mainly used for laser etching and in making holograms.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llesLTR180a.jpg"/>
          <p:cNvPicPr>
            <a:picLocks noChangeAspect="1"/>
          </p:cNvPicPr>
          <p:nvPr/>
        </p:nvPicPr>
        <p:blipFill>
          <a:blip r:embed="rId2"/>
          <a:stretch>
            <a:fillRect/>
          </a:stretch>
        </p:blipFill>
        <p:spPr>
          <a:xfrm>
            <a:off x="3351643" y="2513732"/>
            <a:ext cx="5792357" cy="4344268"/>
          </a:xfrm>
          <a:prstGeom prst="rect">
            <a:avLst/>
          </a:prstGeom>
        </p:spPr>
      </p:pic>
      <p:pic>
        <p:nvPicPr>
          <p:cNvPr id="4" name="Picture 3" descr="gaslaser.gif"/>
          <p:cNvPicPr>
            <a:picLocks noChangeAspect="1"/>
          </p:cNvPicPr>
          <p:nvPr/>
        </p:nvPicPr>
        <p:blipFill>
          <a:blip r:embed="rId3"/>
          <a:stretch>
            <a:fillRect/>
          </a:stretch>
        </p:blipFill>
        <p:spPr>
          <a:xfrm>
            <a:off x="174782" y="643657"/>
            <a:ext cx="5781205" cy="296644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a:t>
            </a:r>
            <a:r>
              <a:rPr lang="en-US" dirty="0" err="1" smtClean="0"/>
              <a:t>vs</a:t>
            </a:r>
            <a:r>
              <a:rPr lang="en-US" dirty="0" smtClean="0"/>
              <a:t> Diode Lasers </a:t>
            </a:r>
            <a:endParaRPr lang="en-US" dirty="0"/>
          </a:p>
        </p:txBody>
      </p:sp>
      <p:sp>
        <p:nvSpPr>
          <p:cNvPr id="3" name="Content Placeholder 2"/>
          <p:cNvSpPr>
            <a:spLocks noGrp="1"/>
          </p:cNvSpPr>
          <p:nvPr>
            <p:ph idx="1"/>
          </p:nvPr>
        </p:nvSpPr>
        <p:spPr/>
        <p:txBody>
          <a:bodyPr numCol="2"/>
          <a:lstStyle/>
          <a:p>
            <a:pPr algn="ctr">
              <a:buNone/>
            </a:pPr>
            <a:r>
              <a:rPr lang="en-US" sz="3200" dirty="0" smtClean="0"/>
              <a:t>Diode Lasers</a:t>
            </a:r>
          </a:p>
          <a:p>
            <a:pPr algn="ctr">
              <a:buNone/>
            </a:pPr>
            <a:r>
              <a:rPr lang="en-US" dirty="0" smtClean="0"/>
              <a:t>Lower production and maintenance costs</a:t>
            </a:r>
          </a:p>
          <a:p>
            <a:pPr algn="ctr">
              <a:buNone/>
            </a:pPr>
            <a:r>
              <a:rPr lang="en-US" dirty="0" smtClean="0"/>
              <a:t>Require about 20X less energy</a:t>
            </a:r>
          </a:p>
          <a:p>
            <a:pPr algn="ctr">
              <a:buNone/>
            </a:pPr>
            <a:r>
              <a:rPr lang="en-US" dirty="0" smtClean="0"/>
              <a:t>Wider range and control of frequencies</a:t>
            </a:r>
          </a:p>
          <a:p>
            <a:pPr algn="ctr">
              <a:buNone/>
            </a:pPr>
            <a:endParaRPr lang="en-US" sz="3200" dirty="0" smtClean="0"/>
          </a:p>
          <a:p>
            <a:pPr algn="ctr">
              <a:buNone/>
            </a:pPr>
            <a:r>
              <a:rPr lang="en-US" sz="3200" dirty="0" smtClean="0"/>
              <a:t>Gas Lasers</a:t>
            </a:r>
          </a:p>
          <a:p>
            <a:pPr algn="ctr">
              <a:buNone/>
            </a:pPr>
            <a:r>
              <a:rPr lang="en-US" dirty="0" smtClean="0"/>
              <a:t>Superior optical characteristics </a:t>
            </a:r>
          </a:p>
          <a:p>
            <a:pPr algn="ctr">
              <a:buNone/>
            </a:pPr>
            <a:r>
              <a:rPr lang="en-US" dirty="0" smtClean="0"/>
              <a:t> large power scaling</a:t>
            </a:r>
          </a:p>
          <a:p>
            <a:pPr algn="ctr">
              <a:buNone/>
            </a:pPr>
            <a:r>
              <a:rPr lang="en-US" dirty="0" smtClean="0"/>
              <a:t>Doesn’t require external optics </a:t>
            </a:r>
          </a:p>
          <a:p>
            <a:pPr algn="ctr">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Photoconductor</a:t>
            </a:r>
            <a:endParaRPr lang="en-US" dirty="0"/>
          </a:p>
        </p:txBody>
      </p:sp>
      <p:sp>
        <p:nvSpPr>
          <p:cNvPr id="3" name="Content Placeholder 2"/>
          <p:cNvSpPr>
            <a:spLocks noGrp="1"/>
          </p:cNvSpPr>
          <p:nvPr>
            <p:ph idx="1"/>
          </p:nvPr>
        </p:nvSpPr>
        <p:spPr/>
        <p:txBody>
          <a:bodyPr>
            <a:normAutofit/>
          </a:bodyPr>
          <a:lstStyle/>
          <a:p>
            <a:r>
              <a:rPr lang="en-US" sz="2000" b="1" dirty="0" smtClean="0">
                <a:solidFill>
                  <a:srgbClr val="FFFFFF"/>
                </a:solidFill>
              </a:rPr>
              <a:t>Photoconductors are materials that react to light. </a:t>
            </a:r>
          </a:p>
          <a:p>
            <a:r>
              <a:rPr lang="en-US" sz="2000" b="1" dirty="0" smtClean="0">
                <a:solidFill>
                  <a:srgbClr val="FFFFFF"/>
                </a:solidFill>
              </a:rPr>
              <a:t>The higher the concentration of light, the more conductive the material becomes.</a:t>
            </a:r>
          </a:p>
          <a:p>
            <a:r>
              <a:rPr lang="en-US" sz="2000" b="1" dirty="0" smtClean="0">
                <a:solidFill>
                  <a:srgbClr val="FFFFFF"/>
                </a:solidFill>
              </a:rPr>
              <a:t>Primarily used in printing applications. (</a:t>
            </a:r>
            <a:r>
              <a:rPr lang="en-US" sz="2000" b="1" dirty="0" err="1" smtClean="0">
                <a:solidFill>
                  <a:srgbClr val="FFFFFF"/>
                </a:solidFill>
              </a:rPr>
              <a:t>ie</a:t>
            </a:r>
            <a:r>
              <a:rPr lang="en-US" sz="2000" b="1" dirty="0" smtClean="0">
                <a:solidFill>
                  <a:srgbClr val="FFFFFF"/>
                </a:solidFill>
              </a:rPr>
              <a:t>. Photocopy machines and laser printers)</a:t>
            </a:r>
          </a:p>
          <a:p>
            <a:r>
              <a:rPr lang="en-US" sz="2000" b="1" dirty="0" smtClean="0"/>
              <a:t>First organic photoconductor was made in the1970 by IBM to avoid patents for dry printing.</a:t>
            </a:r>
            <a:endParaRPr lang="en-US" sz="2000" b="1" dirty="0" smtClean="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05956" y="1641584"/>
            <a:ext cx="6420202" cy="5755421"/>
          </a:xfrm>
          <a:prstGeom prst="rect">
            <a:avLst/>
          </a:prstGeom>
          <a:noFill/>
        </p:spPr>
        <p:txBody>
          <a:bodyPr wrap="square" numCol="2" rtlCol="0">
            <a:spAutoFit/>
          </a:bodyPr>
          <a:lstStyle/>
          <a:p>
            <a:r>
              <a:rPr lang="en-US" sz="2400" b="1" dirty="0">
                <a:solidFill>
                  <a:srgbClr val="FFFFFF"/>
                </a:solidFill>
              </a:rPr>
              <a:t>Light </a:t>
            </a:r>
            <a:r>
              <a:rPr lang="en-US" sz="2400" b="1" dirty="0" smtClean="0">
                <a:solidFill>
                  <a:srgbClr val="FFFFFF"/>
                </a:solidFill>
              </a:rPr>
              <a:t>emitters:</a:t>
            </a:r>
            <a:br>
              <a:rPr lang="en-US" sz="2400" b="1" dirty="0" smtClean="0">
                <a:solidFill>
                  <a:srgbClr val="FFFFFF"/>
                </a:solidFill>
              </a:rPr>
            </a:br>
            <a:r>
              <a:rPr lang="en-US" sz="800" b="1" dirty="0" smtClean="0">
                <a:solidFill>
                  <a:srgbClr val="FFFFFF"/>
                </a:solidFill>
              </a:rPr>
              <a:t> </a:t>
            </a:r>
          </a:p>
          <a:p>
            <a:r>
              <a:rPr lang="en-US" sz="2400" b="1" dirty="0" err="1" smtClean="0">
                <a:solidFill>
                  <a:srgbClr val="FFFFFF"/>
                </a:solidFill>
                <a:latin typeface="Wingdings"/>
                <a:ea typeface="Wingdings"/>
                <a:cs typeface="Wingdings"/>
              </a:rPr>
              <a:t></a:t>
            </a:r>
            <a:r>
              <a:rPr lang="en-US" sz="2400" b="1" dirty="0" err="1" smtClean="0">
                <a:solidFill>
                  <a:srgbClr val="FFFFFF"/>
                </a:solidFill>
              </a:rPr>
              <a:t>Incandescent</a:t>
            </a:r>
            <a:r>
              <a:rPr lang="en-US" sz="2400" b="1" dirty="0" smtClean="0">
                <a:solidFill>
                  <a:srgbClr val="FFFFFF"/>
                </a:solidFill>
              </a:rPr>
              <a:t> </a:t>
            </a:r>
            <a:r>
              <a:rPr lang="en-US" sz="2400" b="1" dirty="0">
                <a:solidFill>
                  <a:srgbClr val="FFFFFF"/>
                </a:solidFill>
              </a:rPr>
              <a:t>lamps</a:t>
            </a:r>
            <a:r>
              <a:rPr lang="en-US" sz="2400" b="1" dirty="0" smtClean="0">
                <a:solidFill>
                  <a:srgbClr val="FFFFFF"/>
                </a:solidFill>
              </a:rPr>
              <a:t> </a:t>
            </a:r>
            <a:endParaRPr lang="en-US" sz="2400" dirty="0" smtClean="0">
              <a:solidFill>
                <a:srgbClr val="FFFFFF"/>
              </a:solidFill>
            </a:endParaRPr>
          </a:p>
          <a:p>
            <a:r>
              <a:rPr lang="en-US" sz="2400" b="1" dirty="0" err="1" smtClean="0">
                <a:solidFill>
                  <a:srgbClr val="FFFFFF"/>
                </a:solidFill>
                <a:latin typeface="Wingdings"/>
                <a:ea typeface="Wingdings"/>
                <a:cs typeface="Wingdings"/>
              </a:rPr>
              <a:t></a:t>
            </a:r>
            <a:r>
              <a:rPr lang="en-US" sz="2400" b="1" dirty="0" err="1" smtClean="0">
                <a:solidFill>
                  <a:srgbClr val="FFFFFF"/>
                </a:solidFill>
              </a:rPr>
              <a:t>Light</a:t>
            </a:r>
            <a:r>
              <a:rPr lang="en-US" sz="2400" b="1" dirty="0" smtClean="0">
                <a:solidFill>
                  <a:srgbClr val="FFFFFF"/>
                </a:solidFill>
              </a:rPr>
              <a:t> </a:t>
            </a:r>
            <a:r>
              <a:rPr lang="en-US" sz="2400" b="1" dirty="0">
                <a:solidFill>
                  <a:srgbClr val="FFFFFF"/>
                </a:solidFill>
              </a:rPr>
              <a:t>emitting </a:t>
            </a:r>
            <a:r>
              <a:rPr lang="en-US" sz="2400" b="1" dirty="0" smtClean="0">
                <a:solidFill>
                  <a:srgbClr val="FFFFFF"/>
                </a:solidFill>
              </a:rPr>
              <a:t>diodes (LED)</a:t>
            </a:r>
            <a:br>
              <a:rPr lang="en-US" sz="2400" b="1" dirty="0" smtClean="0">
                <a:solidFill>
                  <a:srgbClr val="FFFFFF"/>
                </a:solidFill>
              </a:rPr>
            </a:br>
            <a:r>
              <a:rPr lang="en-US" sz="2400" b="1" dirty="0" err="1" smtClean="0">
                <a:solidFill>
                  <a:srgbClr val="FFFFFF"/>
                </a:solidFill>
                <a:latin typeface="Wingdings"/>
                <a:ea typeface="Wingdings"/>
                <a:cs typeface="Wingdings"/>
              </a:rPr>
              <a:t></a:t>
            </a:r>
            <a:r>
              <a:rPr lang="en-US" sz="2400" b="1" dirty="0" err="1" smtClean="0">
                <a:solidFill>
                  <a:srgbClr val="FFFFFF"/>
                </a:solidFill>
              </a:rPr>
              <a:t>Laser</a:t>
            </a:r>
            <a:r>
              <a:rPr lang="en-US" sz="2400" b="1" dirty="0" smtClean="0">
                <a:solidFill>
                  <a:srgbClr val="FFFFFF"/>
                </a:solidFill>
              </a:rPr>
              <a:t> </a:t>
            </a:r>
            <a:r>
              <a:rPr lang="en-US" sz="2400" b="1" dirty="0">
                <a:solidFill>
                  <a:srgbClr val="FFFFFF"/>
                </a:solidFill>
              </a:rPr>
              <a:t>diodes</a:t>
            </a:r>
            <a:r>
              <a:rPr lang="en-US" sz="2400" b="1" dirty="0" smtClean="0">
                <a:solidFill>
                  <a:srgbClr val="FFFFFF"/>
                </a:solidFill>
              </a:rPr>
              <a:t/>
            </a:r>
            <a:br>
              <a:rPr lang="en-US" sz="2400" b="1" dirty="0" smtClean="0">
                <a:solidFill>
                  <a:srgbClr val="FFFFFF"/>
                </a:solidFill>
              </a:rPr>
            </a:br>
            <a:r>
              <a:rPr lang="en-US" sz="2400" b="1" dirty="0" err="1" smtClean="0">
                <a:solidFill>
                  <a:srgbClr val="FFFFFF"/>
                </a:solidFill>
                <a:latin typeface="Wingdings"/>
                <a:ea typeface="Wingdings"/>
                <a:cs typeface="Wingdings"/>
              </a:rPr>
              <a:t></a:t>
            </a:r>
            <a:r>
              <a:rPr lang="en-US" sz="2400" b="1" dirty="0" err="1" smtClean="0">
                <a:solidFill>
                  <a:srgbClr val="FFFFFF"/>
                </a:solidFill>
              </a:rPr>
              <a:t>Vacuum</a:t>
            </a:r>
            <a:r>
              <a:rPr lang="en-US" sz="2400" b="1" dirty="0" smtClean="0">
                <a:solidFill>
                  <a:srgbClr val="FFFFFF"/>
                </a:solidFill>
              </a:rPr>
              <a:t> </a:t>
            </a:r>
            <a:r>
              <a:rPr lang="en-US" sz="2400" b="1" dirty="0">
                <a:solidFill>
                  <a:srgbClr val="FFFFFF"/>
                </a:solidFill>
              </a:rPr>
              <a:t>fluorescent</a:t>
            </a:r>
            <a:r>
              <a:rPr lang="en-US" sz="2400" b="1" dirty="0" smtClean="0">
                <a:solidFill>
                  <a:srgbClr val="FFFFFF"/>
                </a:solidFill>
              </a:rPr>
              <a:t> devices</a:t>
            </a:r>
          </a:p>
          <a:p>
            <a:r>
              <a:rPr lang="en-US" sz="2400" b="1" dirty="0" err="1" smtClean="0">
                <a:solidFill>
                  <a:srgbClr val="FFFFFF"/>
                </a:solidFill>
                <a:latin typeface="Wingdings"/>
                <a:ea typeface="Wingdings"/>
                <a:cs typeface="Wingdings"/>
              </a:rPr>
              <a:t></a:t>
            </a:r>
            <a:r>
              <a:rPr lang="en-US" sz="2400" b="1" dirty="0" err="1" smtClean="0">
                <a:solidFill>
                  <a:srgbClr val="FFFFFF"/>
                </a:solidFill>
              </a:rPr>
              <a:t>Plasma</a:t>
            </a:r>
            <a:r>
              <a:rPr lang="en-US" sz="2400" b="1" dirty="0" smtClean="0">
                <a:solidFill>
                  <a:srgbClr val="FFFFFF"/>
                </a:solidFill>
              </a:rPr>
              <a:t> </a:t>
            </a:r>
            <a:r>
              <a:rPr lang="en-US" sz="2400" b="1" dirty="0">
                <a:solidFill>
                  <a:srgbClr val="FFFFFF"/>
                </a:solidFill>
              </a:rPr>
              <a:t>devices</a:t>
            </a:r>
            <a:r>
              <a:rPr lang="en-US" sz="2400" b="1" dirty="0" smtClean="0">
                <a:solidFill>
                  <a:srgbClr val="FFFFFF"/>
                </a:solidFill>
              </a:rPr>
              <a:t/>
            </a:r>
            <a:br>
              <a:rPr lang="en-US" sz="2400" b="1" dirty="0" smtClean="0">
                <a:solidFill>
                  <a:srgbClr val="FFFFFF"/>
                </a:solidFill>
              </a:rPr>
            </a:br>
            <a:r>
              <a:rPr lang="en-US" sz="2400" b="1" dirty="0" err="1" smtClean="0">
                <a:solidFill>
                  <a:srgbClr val="FFFFFF"/>
                </a:solidFill>
                <a:latin typeface="Wingdings"/>
                <a:ea typeface="Wingdings"/>
                <a:cs typeface="Wingdings"/>
              </a:rPr>
              <a:t></a:t>
            </a:r>
            <a:r>
              <a:rPr lang="en-US" sz="2400" b="1" dirty="0" err="1" smtClean="0">
                <a:solidFill>
                  <a:srgbClr val="FFFFFF"/>
                </a:solidFill>
              </a:rPr>
              <a:t>Gas</a:t>
            </a:r>
            <a:r>
              <a:rPr lang="en-US" sz="2400" b="1" dirty="0" smtClean="0">
                <a:solidFill>
                  <a:srgbClr val="FFFFFF"/>
                </a:solidFill>
              </a:rPr>
              <a:t> </a:t>
            </a:r>
            <a:r>
              <a:rPr lang="en-US" sz="2400" b="1" dirty="0">
                <a:solidFill>
                  <a:srgbClr val="FFFFFF"/>
                </a:solidFill>
              </a:rPr>
              <a:t>lasers</a:t>
            </a:r>
            <a:r>
              <a:rPr lang="en-US" sz="2400" b="1" dirty="0" smtClean="0">
                <a:solidFill>
                  <a:srgbClr val="FFFFFF"/>
                </a:solidFill>
              </a:rPr>
              <a:t/>
            </a:r>
            <a:br>
              <a:rPr lang="en-US" sz="2400" b="1" dirty="0" smtClean="0">
                <a:solidFill>
                  <a:srgbClr val="FFFFFF"/>
                </a:solidFill>
              </a:rPr>
            </a:br>
            <a:r>
              <a:rPr lang="en-US" sz="2400" b="1" dirty="0" err="1" smtClean="0">
                <a:solidFill>
                  <a:srgbClr val="FFFFFF"/>
                </a:solidFill>
                <a:latin typeface="Wingdings"/>
                <a:ea typeface="Wingdings"/>
                <a:cs typeface="Wingdings"/>
              </a:rPr>
              <a:t></a:t>
            </a:r>
            <a:r>
              <a:rPr lang="en-US" sz="2400" b="1" dirty="0" err="1" smtClean="0">
                <a:solidFill>
                  <a:srgbClr val="FFFFFF"/>
                </a:solidFill>
              </a:rPr>
              <a:t>Electroluminescent</a:t>
            </a:r>
            <a:r>
              <a:rPr lang="en-US" sz="2400" b="1" dirty="0" smtClean="0">
                <a:solidFill>
                  <a:srgbClr val="FFFFFF"/>
                </a:solidFill>
              </a:rPr>
              <a:t> </a:t>
            </a:r>
            <a:r>
              <a:rPr lang="en-US" sz="2400" b="1" dirty="0">
                <a:solidFill>
                  <a:srgbClr val="FFFFFF"/>
                </a:solidFill>
              </a:rPr>
              <a:t>devices </a:t>
            </a:r>
            <a:endParaRPr lang="en-US" sz="2400" dirty="0" smtClean="0">
              <a:solidFill>
                <a:srgbClr val="FFFFFF"/>
              </a:solidFill>
            </a:endParaRPr>
          </a:p>
          <a:p>
            <a:endParaRPr lang="en-US" sz="2400" dirty="0" smtClean="0">
              <a:solidFill>
                <a:srgbClr val="FFFFFF"/>
              </a:solidFill>
            </a:endParaRPr>
          </a:p>
          <a:p>
            <a:endParaRPr lang="en-US" sz="2400" dirty="0" smtClean="0">
              <a:solidFill>
                <a:srgbClr val="FFFFFF"/>
              </a:solidFill>
            </a:endParaRPr>
          </a:p>
          <a:p>
            <a:endParaRPr lang="en-US" sz="2400" b="1" dirty="0" smtClean="0">
              <a:solidFill>
                <a:srgbClr val="FFFFFF"/>
              </a:solidFill>
            </a:endParaRPr>
          </a:p>
          <a:p>
            <a:endParaRPr lang="en-US" sz="2400" b="1" dirty="0" smtClean="0">
              <a:solidFill>
                <a:srgbClr val="FFFFFF"/>
              </a:solidFill>
            </a:endParaRPr>
          </a:p>
          <a:p>
            <a:r>
              <a:rPr lang="en-US" sz="2400" b="1" dirty="0" smtClean="0">
                <a:solidFill>
                  <a:srgbClr val="FFFFFF"/>
                </a:solidFill>
              </a:rPr>
              <a:t>Light detectors:</a:t>
            </a:r>
            <a:r>
              <a:rPr lang="en-US" sz="2400" dirty="0" smtClean="0">
                <a:solidFill>
                  <a:srgbClr val="FFFFFF"/>
                </a:solidFill>
              </a:rPr>
              <a:t> </a:t>
            </a:r>
            <a:endParaRPr lang="en-US" sz="2400" b="1" dirty="0" smtClean="0">
              <a:solidFill>
                <a:srgbClr val="FFFFFF"/>
              </a:solidFill>
            </a:endParaRPr>
          </a:p>
          <a:p>
            <a:endParaRPr lang="en-US" sz="800" b="1" dirty="0" smtClean="0">
              <a:solidFill>
                <a:srgbClr val="FFFFFF"/>
              </a:solidFill>
            </a:endParaRPr>
          </a:p>
          <a:p>
            <a:r>
              <a:rPr lang="en-US" sz="2400" b="1" dirty="0" err="1" smtClean="0">
                <a:solidFill>
                  <a:srgbClr val="FFFFFF"/>
                </a:solidFill>
                <a:latin typeface="Wingdings"/>
                <a:ea typeface="Wingdings"/>
                <a:cs typeface="Wingdings"/>
              </a:rPr>
              <a:t></a:t>
            </a:r>
            <a:r>
              <a:rPr lang="en-US" sz="2400" b="1" dirty="0" err="1" smtClean="0">
                <a:solidFill>
                  <a:srgbClr val="FFFFFF"/>
                </a:solidFill>
              </a:rPr>
              <a:t>Photoconductors</a:t>
            </a:r>
            <a:r>
              <a:rPr lang="en-US" sz="2400" b="1" dirty="0" smtClean="0">
                <a:solidFill>
                  <a:srgbClr val="FFFFFF"/>
                </a:solidFill>
              </a:rPr>
              <a:t> </a:t>
            </a:r>
            <a:endParaRPr lang="en-US" sz="2400" dirty="0" smtClean="0">
              <a:solidFill>
                <a:srgbClr val="FFFFFF"/>
              </a:solidFill>
            </a:endParaRPr>
          </a:p>
          <a:p>
            <a:r>
              <a:rPr lang="en-US" sz="2400" b="1" dirty="0" err="1" smtClean="0">
                <a:solidFill>
                  <a:srgbClr val="FFFFFF"/>
                </a:solidFill>
                <a:latin typeface="Wingdings"/>
                <a:ea typeface="Wingdings"/>
                <a:cs typeface="Wingdings"/>
              </a:rPr>
              <a:t></a:t>
            </a:r>
            <a:r>
              <a:rPr lang="en-US" sz="2400" b="1" dirty="0" err="1" smtClean="0">
                <a:solidFill>
                  <a:srgbClr val="FFFFFF"/>
                </a:solidFill>
              </a:rPr>
              <a:t>Solar</a:t>
            </a:r>
            <a:r>
              <a:rPr lang="en-US" sz="2400" b="1" dirty="0" smtClean="0">
                <a:solidFill>
                  <a:srgbClr val="FFFFFF"/>
                </a:solidFill>
              </a:rPr>
              <a:t> cells (Photodiodes)</a:t>
            </a:r>
            <a:br>
              <a:rPr lang="en-US" sz="2400" b="1" dirty="0" smtClean="0">
                <a:solidFill>
                  <a:srgbClr val="FFFFFF"/>
                </a:solidFill>
              </a:rPr>
            </a:b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entregreen.com/images/Gif/inform1.gif"/>
          <p:cNvPicPr/>
          <p:nvPr/>
        </p:nvPicPr>
        <p:blipFill>
          <a:blip r:embed="rId2">
            <a:extLst>
              <a:ext uri="{28A0092B-C50C-407E-A947-70E740481C1C}">
                <a14:useLocalDpi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xmlns:mv="urn:schemas-microsoft-com:mac:vml" val="0"/>
              </a:ext>
            </a:extLst>
          </a:blip>
          <a:srcRect/>
          <a:stretch>
            <a:fillRect/>
          </a:stretch>
        </p:blipFill>
        <p:spPr bwMode="auto">
          <a:xfrm>
            <a:off x="742950" y="676274"/>
            <a:ext cx="2552700" cy="2752725"/>
          </a:xfrm>
          <a:prstGeom prst="rect">
            <a:avLst/>
          </a:prstGeom>
          <a:noFill/>
          <a:ln>
            <a:noFill/>
          </a:ln>
        </p:spPr>
      </p:pic>
      <p:pic>
        <p:nvPicPr>
          <p:cNvPr id="5" name="Picture 4" descr="http://www.ricoh.com/about/sustainability/topics/environment/img/02_img06.gif"/>
          <p:cNvPicPr/>
          <p:nvPr/>
        </p:nvPicPr>
        <p:blipFill>
          <a:blip r:embed="rId3">
            <a:extLst>
              <a:ext uri="{28A0092B-C50C-407E-A947-70E740481C1C}">
                <a14:useLocalDpi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xmlns:mv="urn:schemas-microsoft-com:mac:vml" val="0"/>
              </a:ext>
            </a:extLst>
          </a:blip>
          <a:srcRect/>
          <a:stretch>
            <a:fillRect/>
          </a:stretch>
        </p:blipFill>
        <p:spPr bwMode="auto">
          <a:xfrm>
            <a:off x="2297969" y="3893074"/>
            <a:ext cx="5975605" cy="263859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FFFFFF"/>
                </a:solidFill>
              </a:rPr>
              <a:t>Solar cells (Photodiode)</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Photovoltaic effect first observed by </a:t>
            </a:r>
            <a:r>
              <a:rPr lang="en-US" sz="2400" dirty="0" err="1" smtClean="0"/>
              <a:t>Alexandre</a:t>
            </a:r>
            <a:r>
              <a:rPr lang="en-US" sz="2400" dirty="0" smtClean="0"/>
              <a:t>-Edmond Becquerel in 1839, while the first photovoltaic cell was no produced until 1883 with an efficiency of about 1%.</a:t>
            </a:r>
          </a:p>
          <a:p>
            <a:r>
              <a:rPr lang="en-US" sz="2400" dirty="0" smtClean="0"/>
              <a:t>The first feasible solar cell was produced in 1954 by Daryl Chapin with an efficiency of about 6% compared to the industry standard of about .5%.</a:t>
            </a:r>
          </a:p>
          <a:p>
            <a:r>
              <a:rPr lang="en-US" sz="2400" dirty="0" smtClean="0"/>
              <a:t>In 1959 Vanguard 1 became the first satellite to be powered by solar cells, lengthening the operational time from a few weeks to about 7 years.</a:t>
            </a:r>
          </a:p>
          <a:p>
            <a:r>
              <a:rPr lang="en-US" sz="2400" dirty="0" smtClean="0"/>
              <a:t>Current solar cell rang in efficiency from about 11% to 44%.</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voltaic-effect.gif"/>
          <p:cNvPicPr>
            <a:picLocks noChangeAspect="1"/>
          </p:cNvPicPr>
          <p:nvPr/>
        </p:nvPicPr>
        <p:blipFill>
          <a:blip r:embed="rId2"/>
          <a:stretch>
            <a:fillRect/>
          </a:stretch>
        </p:blipFill>
        <p:spPr>
          <a:xfrm>
            <a:off x="1619250" y="1422400"/>
            <a:ext cx="5905500" cy="40132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fficiency_chart.jpg"/>
          <p:cNvPicPr>
            <a:picLocks noChangeAspect="1"/>
          </p:cNvPicPr>
          <p:nvPr/>
        </p:nvPicPr>
        <p:blipFill>
          <a:blip r:embed="rId2"/>
          <a:stretch>
            <a:fillRect/>
          </a:stretch>
        </p:blipFill>
        <p:spPr>
          <a:xfrm>
            <a:off x="0" y="409353"/>
            <a:ext cx="9144000" cy="603929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784412"/>
            <a:ext cx="7583487" cy="1044388"/>
          </a:xfrm>
        </p:spPr>
        <p:txBody>
          <a:bodyPr/>
          <a:lstStyle/>
          <a:p>
            <a:r>
              <a:rPr lang="en-US" dirty="0" smtClean="0"/>
              <a:t>Current </a:t>
            </a:r>
            <a:br>
              <a:rPr lang="en-US" dirty="0" smtClean="0"/>
            </a:br>
            <a:r>
              <a:rPr lang="en-US" dirty="0" smtClean="0"/>
              <a:t>Solar Power</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endParaRPr lang="en-US" dirty="0" smtClean="0"/>
          </a:p>
          <a:p>
            <a:endParaRPr lang="en-US" dirty="0" smtClean="0"/>
          </a:p>
          <a:p>
            <a:endParaRPr lang="en-US" dirty="0" smtClean="0"/>
          </a:p>
          <a:p>
            <a:r>
              <a:rPr lang="en-US" dirty="0" smtClean="0"/>
              <a:t>Largest solar array is in Arizona, the Agua Caliente Solar Project facility that will produce 397 MW, currently only 251MW, compared to an average coal plant that produces 375MW, or the Hoover dam that produces 2080 MW.</a:t>
            </a:r>
          </a:p>
          <a:p>
            <a:r>
              <a:rPr lang="en-US" dirty="0" smtClean="0"/>
              <a:t>Cost of solar power has dropped from about $150 in 1970 to about $0.60 today</a:t>
            </a:r>
          </a:p>
          <a:p>
            <a:endParaRPr lang="en-US" dirty="0"/>
          </a:p>
        </p:txBody>
      </p:sp>
      <p:pic>
        <p:nvPicPr>
          <p:cNvPr id="4" name="Picture 3" descr="http://solaremirates.com/11mwserpapowerplant.jpg"/>
          <p:cNvPicPr/>
          <p:nvPr/>
        </p:nvPicPr>
        <p:blipFill>
          <a:blip r:embed="rId2" cstate="print">
            <a:extLst>
              <a:ext uri="{28A0092B-C50C-407E-A947-70E740481C1C}">
                <a14:useLocalDpi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xmlns:mv="urn:schemas-microsoft-com:mac:vml" val="0"/>
              </a:ext>
            </a:extLst>
          </a:blip>
          <a:srcRect/>
          <a:stretch>
            <a:fillRect/>
          </a:stretch>
        </p:blipFill>
        <p:spPr bwMode="auto">
          <a:xfrm>
            <a:off x="4787435" y="0"/>
            <a:ext cx="4356565" cy="3457349"/>
          </a:xfrm>
          <a:prstGeom prst="rect">
            <a:avLst/>
          </a:prstGeom>
          <a:noFill/>
          <a:ln>
            <a:noFill/>
          </a:ln>
        </p:spPr>
      </p:pic>
      <p:sp>
        <p:nvSpPr>
          <p:cNvPr id="5" name="TextBox 4"/>
          <p:cNvSpPr txBox="1"/>
          <p:nvPr/>
        </p:nvSpPr>
        <p:spPr>
          <a:xfrm>
            <a:off x="924012" y="2257020"/>
            <a:ext cx="3458361" cy="1631216"/>
          </a:xfrm>
          <a:prstGeom prst="rect">
            <a:avLst/>
          </a:prstGeom>
          <a:noFill/>
        </p:spPr>
        <p:txBody>
          <a:bodyPr wrap="square" rtlCol="0">
            <a:spAutoFit/>
          </a:bodyPr>
          <a:lstStyle/>
          <a:p>
            <a:pPr>
              <a:buFont typeface="Arial"/>
              <a:buChar char="•"/>
            </a:pPr>
            <a:r>
              <a:rPr lang="en-US" sz="2000" dirty="0" smtClean="0">
                <a:solidFill>
                  <a:srgbClr val="FFFFFF"/>
                </a:solidFill>
              </a:rPr>
              <a:t> Agua Caliente Solar Project </a:t>
            </a:r>
          </a:p>
          <a:p>
            <a:r>
              <a:rPr lang="en-US" sz="2000" dirty="0" smtClean="0">
                <a:solidFill>
                  <a:srgbClr val="FFFFFF"/>
                </a:solidFill>
              </a:rPr>
              <a:t>  contains nearly 21,00 solar </a:t>
            </a:r>
          </a:p>
          <a:p>
            <a:r>
              <a:rPr lang="en-US" sz="2000" dirty="0" smtClean="0">
                <a:solidFill>
                  <a:srgbClr val="FFFFFF"/>
                </a:solidFill>
              </a:rPr>
              <a:t>  panels with an estimated price tag of 967 million    dollars.</a:t>
            </a:r>
            <a:endParaRPr lang="en-US" sz="2000" dirty="0">
              <a:solidFill>
                <a:srgbClr val="FFFF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FFFFFF"/>
                </a:solidFill>
              </a:rPr>
              <a:t>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FFFF"/>
                </a:solidFill>
              </a:rPr>
              <a:t>Optoelectronics is the study and application of electronic devices that source, detect and control light.</a:t>
            </a:r>
          </a:p>
          <a:p>
            <a:r>
              <a:rPr lang="en-US" dirty="0" smtClean="0">
                <a:solidFill>
                  <a:srgbClr val="FFFFFF"/>
                </a:solidFill>
              </a:rPr>
              <a:t>Optoelectronics can be broken down into two sub-divisions; light emission and light detection. </a:t>
            </a:r>
          </a:p>
          <a:p>
            <a:r>
              <a:rPr lang="en-US" dirty="0" smtClean="0">
                <a:solidFill>
                  <a:srgbClr val="FFFFFF"/>
                </a:solidFill>
              </a:rPr>
              <a:t>Light emission device usually consist of a substance being energized by a current to produce light.</a:t>
            </a:r>
          </a:p>
          <a:p>
            <a:r>
              <a:rPr lang="en-US" dirty="0" smtClean="0">
                <a:solidFill>
                  <a:srgbClr val="FFFFFF"/>
                </a:solidFill>
              </a:rPr>
              <a:t>Light detector device usually consist of a substance that is sensitive to the presence of light. Changing the conductivity or energizing a circuit.</a:t>
            </a:r>
          </a:p>
          <a:p>
            <a:r>
              <a:rPr lang="en-US" dirty="0" smtClean="0">
                <a:solidFill>
                  <a:srgbClr val="FFFFFF"/>
                </a:solidFill>
              </a:rPr>
              <a:t>Photoconductors, Phototransistors, and Integrated </a:t>
            </a:r>
            <a:r>
              <a:rPr lang="en-US" dirty="0" err="1" smtClean="0">
                <a:solidFill>
                  <a:srgbClr val="FFFFFF"/>
                </a:solidFill>
              </a:rPr>
              <a:t>photodetectors</a:t>
            </a:r>
            <a:r>
              <a:rPr lang="en-US" dirty="0" smtClean="0">
                <a:solidFill>
                  <a:srgbClr val="FFFFFF"/>
                </a:solidFill>
              </a:rPr>
              <a:t> have varied characteristics, but function the same way under the influence of light.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http://</a:t>
            </a:r>
            <a:r>
              <a:rPr lang="en-US" dirty="0" err="1" smtClean="0"/>
              <a:t>www.wikipedia.com</a:t>
            </a:r>
            <a:endParaRPr lang="en-US" dirty="0" smtClean="0"/>
          </a:p>
          <a:p>
            <a:r>
              <a:rPr lang="en-US" dirty="0" smtClean="0"/>
              <a:t>http://www.stanford.edu/class/ee122/Handouts/5-optoelectronics.pdf</a:t>
            </a:r>
          </a:p>
          <a:p>
            <a:r>
              <a:rPr lang="en-US" dirty="0" smtClean="0"/>
              <a:t>http://www.burnhams.com/fiber_optics_glossary.html</a:t>
            </a:r>
          </a:p>
          <a:p>
            <a:r>
              <a:rPr lang="en-US" dirty="0" smtClean="0"/>
              <a:t>http://www.olympusfluoview.com/theory/laserintro.html</a:t>
            </a:r>
          </a:p>
          <a:p>
            <a:r>
              <a:rPr lang="en-US" dirty="0" smtClean="0"/>
              <a:t>http://www.nrel.gov/ncpv/</a:t>
            </a:r>
          </a:p>
          <a:p>
            <a:r>
              <a:rPr lang="en-US" dirty="0" smtClean="0"/>
              <a:t>http://solarenergyfactsblog.com</a:t>
            </a:r>
          </a:p>
          <a:p>
            <a:r>
              <a:rPr lang="en-US" dirty="0" smtClean="0"/>
              <a:t>http://www.thorlabs.com</a:t>
            </a:r>
          </a:p>
          <a:p>
            <a:r>
              <a:rPr lang="en-US" dirty="0" err="1" smtClean="0"/>
              <a:t>http://www.cleanenergyactionproject.com/CleanEnergyActionProject/Home.html</a:t>
            </a:r>
            <a:endParaRPr 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lstStyle/>
          <a:p>
            <a:r>
              <a:rPr lang="en-US" dirty="0" smtClean="0"/>
              <a:t>Diode lasers have a wider range and control of frequencies.</a:t>
            </a:r>
          </a:p>
          <a:p>
            <a:r>
              <a:rPr lang="en-US" dirty="0" smtClean="0"/>
              <a:t>Gas lasers are more easily scaled with power output in terms of size.</a:t>
            </a:r>
          </a:p>
          <a:p>
            <a:r>
              <a:rPr lang="en-US" dirty="0" smtClean="0"/>
              <a:t>One of the first viable uses for photovoltaic cells was in space.</a:t>
            </a:r>
          </a:p>
          <a:p>
            <a:r>
              <a:rPr lang="en-US" dirty="0" smtClean="0"/>
              <a:t>Electroluminescent devices can be used on a wide range of surfaces and applications. Examples include nightlights, instrumentation, as well as visual effect.</a:t>
            </a:r>
          </a:p>
          <a:p>
            <a:endParaRPr lang="en-US" dirty="0" smtClean="0"/>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Incandescent lamps </a:t>
            </a:r>
            <a:r>
              <a:rPr lang="en-US" dirty="0" smtClean="0"/>
              <a:t/>
            </a:r>
            <a:br>
              <a:rPr lang="en-US" dirty="0" smtClean="0"/>
            </a:br>
            <a:endParaRPr lang="en-US" dirty="0"/>
          </a:p>
        </p:txBody>
      </p:sp>
      <p:sp>
        <p:nvSpPr>
          <p:cNvPr id="3" name="Content Placeholder 2"/>
          <p:cNvSpPr>
            <a:spLocks noGrp="1"/>
          </p:cNvSpPr>
          <p:nvPr>
            <p:ph idx="1"/>
          </p:nvPr>
        </p:nvSpPr>
        <p:spPr>
          <a:xfrm>
            <a:off x="457200" y="1600199"/>
            <a:ext cx="8229600" cy="4235967"/>
          </a:xfrm>
        </p:spPr>
        <p:txBody>
          <a:bodyPr>
            <a:normAutofit/>
          </a:bodyPr>
          <a:lstStyle/>
          <a:p>
            <a:r>
              <a:rPr lang="en-US" b="1" dirty="0"/>
              <a:t>Incandescent lamps</a:t>
            </a:r>
            <a:r>
              <a:rPr lang="en-US" b="1" dirty="0" smtClean="0"/>
              <a:t> are </a:t>
            </a:r>
            <a:r>
              <a:rPr lang="en-US" b="1" dirty="0"/>
              <a:t>the most common </a:t>
            </a:r>
            <a:r>
              <a:rPr lang="en-US" b="1" dirty="0" smtClean="0"/>
              <a:t>type of light emitting electronic </a:t>
            </a:r>
            <a:r>
              <a:rPr lang="en-US" b="1" dirty="0"/>
              <a:t>used around the </a:t>
            </a:r>
            <a:r>
              <a:rPr lang="en-US" b="1" dirty="0" smtClean="0"/>
              <a:t>house. The lamps rely on </a:t>
            </a:r>
            <a:r>
              <a:rPr lang="en-US" b="1" dirty="0"/>
              <a:t>heating up a thin wire (usually tungsten) to white heat.</a:t>
            </a:r>
            <a:r>
              <a:rPr lang="en-US" b="1" dirty="0" smtClean="0"/>
              <a:t> </a:t>
            </a:r>
          </a:p>
          <a:p>
            <a:r>
              <a:rPr lang="en-US" b="1" dirty="0" smtClean="0"/>
              <a:t>Low efficiency, most of the energy used is transferred to heat.</a:t>
            </a:r>
          </a:p>
          <a:p>
            <a:r>
              <a:rPr lang="en-US" b="1" dirty="0" smtClean="0"/>
              <a:t>Due to low efficiency, are being replace with </a:t>
            </a:r>
            <a:r>
              <a:rPr lang="en-US" b="1" dirty="0" err="1" smtClean="0"/>
              <a:t>LEDs</a:t>
            </a:r>
            <a:r>
              <a:rPr lang="en-US" b="1" dirty="0" smtClean="0"/>
              <a:t>.  </a:t>
            </a:r>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4-28 at 2.26.35 PM.png"/>
          <p:cNvPicPr>
            <a:picLocks noChangeAspect="1"/>
          </p:cNvPicPr>
          <p:nvPr/>
        </p:nvPicPr>
        <p:blipFill>
          <a:blip r:embed="rId2"/>
          <a:stretch>
            <a:fillRect/>
          </a:stretch>
        </p:blipFill>
        <p:spPr>
          <a:xfrm>
            <a:off x="12700" y="939800"/>
            <a:ext cx="9118600" cy="4978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Light emitting diodes (LED)</a:t>
            </a:r>
            <a:endParaRPr lang="en-US" dirty="0"/>
          </a:p>
        </p:txBody>
      </p:sp>
      <p:sp>
        <p:nvSpPr>
          <p:cNvPr id="3" name="Content Placeholder 2"/>
          <p:cNvSpPr>
            <a:spLocks noGrp="1"/>
          </p:cNvSpPr>
          <p:nvPr>
            <p:ph idx="1"/>
          </p:nvPr>
        </p:nvSpPr>
        <p:spPr/>
        <p:txBody>
          <a:bodyPr>
            <a:normAutofit/>
          </a:bodyPr>
          <a:lstStyle/>
          <a:p>
            <a:r>
              <a:rPr lang="en-US" b="1" dirty="0" smtClean="0"/>
              <a:t>The LED is a semiconductor </a:t>
            </a:r>
            <a:r>
              <a:rPr lang="en-US" b="1" dirty="0"/>
              <a:t>device that emits infrared or visible light when charged with an electric current.</a:t>
            </a:r>
            <a:r>
              <a:rPr lang="en-US" b="1" dirty="0" smtClean="0"/>
              <a:t> </a:t>
            </a:r>
          </a:p>
          <a:p>
            <a:r>
              <a:rPr lang="en-US" b="1" dirty="0" smtClean="0"/>
              <a:t>Used </a:t>
            </a:r>
            <a:r>
              <a:rPr lang="en-US" b="1" dirty="0"/>
              <a:t>as indicator lamps, in automobiles as rear-window and brake lights, and on billboards and signs as alphanumeric displays or even full-</a:t>
            </a:r>
            <a:r>
              <a:rPr lang="en-US" b="1" dirty="0" smtClean="0"/>
              <a:t>color </a:t>
            </a:r>
            <a:r>
              <a:rPr lang="en-US" b="1" dirty="0"/>
              <a:t>posters.</a:t>
            </a:r>
            <a:r>
              <a:rPr lang="en-US" b="1" dirty="0" smtClean="0"/>
              <a:t> </a:t>
            </a:r>
          </a:p>
          <a:p>
            <a:r>
              <a:rPr lang="en-US" b="1" dirty="0" smtClean="0"/>
              <a:t>Infrared </a:t>
            </a:r>
            <a:r>
              <a:rPr lang="en-US" b="1" dirty="0"/>
              <a:t>LEDs are</a:t>
            </a:r>
            <a:r>
              <a:rPr lang="en-US" b="1" dirty="0" smtClean="0"/>
              <a:t> used </a:t>
            </a:r>
            <a:r>
              <a:rPr lang="en-US" b="1" dirty="0"/>
              <a:t>in autofocus cameras and television remote controls and also as light </a:t>
            </a:r>
            <a:r>
              <a:rPr lang="en-US" b="1" dirty="0" smtClean="0"/>
              <a:t>sources </a:t>
            </a:r>
            <a:r>
              <a:rPr lang="en-US" b="1" dirty="0"/>
              <a:t>in fibre-</a:t>
            </a:r>
            <a:r>
              <a:rPr lang="en-US" b="1" dirty="0" smtClean="0"/>
              <a:t>optic </a:t>
            </a:r>
            <a:r>
              <a:rPr lang="en-US" b="1" dirty="0"/>
              <a:t>telecommunication systems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4-28 at 2.50.26 PM.png"/>
          <p:cNvPicPr>
            <a:picLocks noChangeAspect="1"/>
          </p:cNvPicPr>
          <p:nvPr/>
        </p:nvPicPr>
        <p:blipFill>
          <a:blip r:embed="rId2"/>
          <a:stretch>
            <a:fillRect/>
          </a:stretch>
        </p:blipFill>
        <p:spPr>
          <a:xfrm>
            <a:off x="0" y="925189"/>
            <a:ext cx="9144000" cy="500762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Vacuum fluorescent devices</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Vacuum fluorescent devices are an </a:t>
            </a:r>
            <a:r>
              <a:rPr lang="en-US" dirty="0"/>
              <a:t>older emissive display that utilizes vacuum tube technology</a:t>
            </a:r>
            <a:endParaRPr lang="en-US" dirty="0" smtClean="0"/>
          </a:p>
          <a:p>
            <a:r>
              <a:rPr lang="en-US" dirty="0" smtClean="0"/>
              <a:t> They are rugged</a:t>
            </a:r>
            <a:r>
              <a:rPr lang="en-US" dirty="0"/>
              <a:t>, inexpensive, and easily </a:t>
            </a:r>
            <a:r>
              <a:rPr lang="en-US" dirty="0" smtClean="0"/>
              <a:t>configured.</a:t>
            </a:r>
          </a:p>
          <a:p>
            <a:r>
              <a:rPr lang="en-US" dirty="0"/>
              <a:t>U</a:t>
            </a:r>
            <a:r>
              <a:rPr lang="en-US" dirty="0" smtClean="0"/>
              <a:t>nlike </a:t>
            </a:r>
            <a:r>
              <a:rPr lang="en-US" dirty="0" err="1"/>
              <a:t>LCDs</a:t>
            </a:r>
            <a:r>
              <a:rPr lang="en-US" dirty="0"/>
              <a:t>, </a:t>
            </a:r>
            <a:r>
              <a:rPr lang="en-US" dirty="0" err="1"/>
              <a:t>VFDs</a:t>
            </a:r>
            <a:r>
              <a:rPr lang="en-US" dirty="0"/>
              <a:t> are</a:t>
            </a:r>
            <a:r>
              <a:rPr lang="en-US" dirty="0" smtClean="0"/>
              <a:t> able </a:t>
            </a:r>
            <a:r>
              <a:rPr lang="en-US" dirty="0"/>
              <a:t>to function normally in cold, even sub-zero, temperatures, making them ideal for outdoor devices in cold climates.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4-28 at 3.31.16 PM.png"/>
          <p:cNvPicPr>
            <a:picLocks noChangeAspect="1"/>
          </p:cNvPicPr>
          <p:nvPr/>
        </p:nvPicPr>
        <p:blipFill>
          <a:blip r:embed="rId2"/>
          <a:stretch>
            <a:fillRect/>
          </a:stretch>
        </p:blipFill>
        <p:spPr>
          <a:xfrm>
            <a:off x="-141104" y="-128037"/>
            <a:ext cx="6616700" cy="5461000"/>
          </a:xfrm>
          <a:prstGeom prst="rect">
            <a:avLst/>
          </a:prstGeom>
        </p:spPr>
      </p:pic>
      <p:pic>
        <p:nvPicPr>
          <p:cNvPr id="5" name="Picture 4" descr="1024px-Vacuum_fluorescent_1.jpg"/>
          <p:cNvPicPr>
            <a:picLocks noChangeAspect="1"/>
          </p:cNvPicPr>
          <p:nvPr/>
        </p:nvPicPr>
        <p:blipFill>
          <a:blip r:embed="rId3"/>
          <a:stretch>
            <a:fillRect/>
          </a:stretch>
        </p:blipFill>
        <p:spPr>
          <a:xfrm>
            <a:off x="3651284" y="4110163"/>
            <a:ext cx="5492716" cy="28750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Plasma Devices </a:t>
            </a:r>
            <a:endParaRPr lang="en-US" dirty="0"/>
          </a:p>
        </p:txBody>
      </p:sp>
      <p:sp>
        <p:nvSpPr>
          <p:cNvPr id="3" name="Content Placeholder 2"/>
          <p:cNvSpPr>
            <a:spLocks noGrp="1"/>
          </p:cNvSpPr>
          <p:nvPr>
            <p:ph idx="1"/>
          </p:nvPr>
        </p:nvSpPr>
        <p:spPr/>
        <p:txBody>
          <a:bodyPr/>
          <a:lstStyle/>
          <a:p>
            <a:r>
              <a:rPr lang="en-US" dirty="0" smtClean="0"/>
              <a:t>Plasma </a:t>
            </a:r>
            <a:r>
              <a:rPr lang="en-US" dirty="0"/>
              <a:t>d</a:t>
            </a:r>
            <a:r>
              <a:rPr lang="en-US" dirty="0" smtClean="0"/>
              <a:t>evices are used to excite a gas using an electrical charge to produce plasma. </a:t>
            </a:r>
          </a:p>
          <a:p>
            <a:r>
              <a:rPr lang="en-US" dirty="0" smtClean="0"/>
              <a:t>Plasma is one of the four fundamental states of matter.</a:t>
            </a:r>
          </a:p>
          <a:p>
            <a:r>
              <a:rPr lang="en-US" dirty="0" smtClean="0"/>
              <a:t>Typically used for visual effects. </a:t>
            </a:r>
          </a:p>
          <a:p>
            <a:r>
              <a:rPr lang="en-US" dirty="0" smtClean="0"/>
              <a:t>The excitement of gasses produces very cool colors of light. </a:t>
            </a:r>
          </a:p>
          <a:p>
            <a:endParaRPr lang="en-US" dirty="0"/>
          </a:p>
        </p:txBody>
      </p:sp>
    </p:spTree>
  </p:cSld>
  <p:clrMapOvr>
    <a:masterClrMapping/>
  </p:clrMapOvr>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248</TotalTime>
  <Words>835</Words>
  <Application>Microsoft Office PowerPoint</Application>
  <PresentationFormat>On-screen Show (4:3)</PresentationFormat>
  <Paragraphs>100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Revolution</vt:lpstr>
      <vt:lpstr>Optoelectronics </vt:lpstr>
      <vt:lpstr>Slide 2</vt:lpstr>
      <vt:lpstr>Incandescent lamps  </vt:lpstr>
      <vt:lpstr>Slide 4</vt:lpstr>
      <vt:lpstr>Light emitting diodes (LED)</vt:lpstr>
      <vt:lpstr>Slide 6</vt:lpstr>
      <vt:lpstr>Vacuum fluorescent devices </vt:lpstr>
      <vt:lpstr>Slide 8</vt:lpstr>
      <vt:lpstr>Plasma Devices </vt:lpstr>
      <vt:lpstr>Slide 10</vt:lpstr>
      <vt:lpstr>Electroluminescent devices</vt:lpstr>
      <vt:lpstr>Slide 12</vt:lpstr>
      <vt:lpstr>Laser diodes</vt:lpstr>
      <vt:lpstr>Slide 14</vt:lpstr>
      <vt:lpstr>Slide 15</vt:lpstr>
      <vt:lpstr>Gas Lasers </vt:lpstr>
      <vt:lpstr>Slide 17</vt:lpstr>
      <vt:lpstr>Gas vs Diode Lasers </vt:lpstr>
      <vt:lpstr>Photoconductor</vt:lpstr>
      <vt:lpstr>Slide 20</vt:lpstr>
      <vt:lpstr>Solar cells (Photodiode)</vt:lpstr>
      <vt:lpstr>Slide 22</vt:lpstr>
      <vt:lpstr>Slide 23</vt:lpstr>
      <vt:lpstr>Current  Solar Power</vt:lpstr>
      <vt:lpstr>Summary</vt:lpstr>
      <vt:lpstr>Sources </vt:lpstr>
      <vt:lpstr>Key Points</vt:lpstr>
    </vt:vector>
  </TitlesOfParts>
  <Company>UMD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Optoelectronics</dc:title>
  <dc:creator>Rob Toland</dc:creator>
  <cp:lastModifiedBy>sburns</cp:lastModifiedBy>
  <cp:revision>2</cp:revision>
  <dcterms:created xsi:type="dcterms:W3CDTF">2013-05-05T23:05:31Z</dcterms:created>
  <dcterms:modified xsi:type="dcterms:W3CDTF">2013-05-06T19:49:20Z</dcterms:modified>
</cp:coreProperties>
</file>