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102" d="100"/>
          <a:sy n="102" d="100"/>
        </p:scale>
        <p:origin x="-2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en.wikipedia.org/wiki/Surface_normal" TargetMode="External"/><Relationship Id="rId13" Type="http://schemas.openxmlformats.org/officeDocument/2006/relationships/hyperlink" Target="http://en.wikipedia.org/wiki/Plasma_display" TargetMode="External"/><Relationship Id="rId3" Type="http://schemas.openxmlformats.org/officeDocument/2006/relationships/hyperlink" Target="http://en.wikipedia.org/wiki/Flexible_organic_light-emitting_diode" TargetMode="External"/><Relationship Id="rId7" Type="http://schemas.openxmlformats.org/officeDocument/2006/relationships/hyperlink" Target="http://en.wikipedia.org/wiki/OLED" TargetMode="External"/><Relationship Id="rId12" Type="http://schemas.openxmlformats.org/officeDocument/2006/relationships/hyperlink" Target="http://en.wikipedia.org/wiki/Substrate_(printing)"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en.wikipedia.org/wiki/Polyethylene_terephthalate" TargetMode="External"/><Relationship Id="rId11" Type="http://schemas.openxmlformats.org/officeDocument/2006/relationships/hyperlink" Target="http://en.wikipedia.org/wiki/Sample-and-hold" TargetMode="External"/><Relationship Id="rId5" Type="http://schemas.openxmlformats.org/officeDocument/2006/relationships/hyperlink" Target="http://en.wikipedia.org/wiki/Flexible_substrate" TargetMode="External"/><Relationship Id="rId10" Type="http://schemas.openxmlformats.org/officeDocument/2006/relationships/hyperlink" Target="http://en.wikipedia.org/wiki/Refresh_rate" TargetMode="External"/><Relationship Id="rId4" Type="http://schemas.openxmlformats.org/officeDocument/2006/relationships/hyperlink" Target="http://en.wikipedia.org/wiki/Rollable_display" TargetMode="External"/><Relationship Id="rId9" Type="http://schemas.openxmlformats.org/officeDocument/2006/relationships/hyperlink" Target="http://en.wikipedia.org/wiki/Liquid_crystal_display" TargetMode="External"/><Relationship Id="rId14" Type="http://schemas.openxmlformats.org/officeDocument/2006/relationships/hyperlink" Target="http://en.wikipedia.org/wiki/Printing_registration"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 name="Shape 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sz="1000" b="1"/>
              <a:t>lightweight</a:t>
            </a:r>
            <a:r>
              <a:rPr lang="en" sz="1000"/>
              <a:t> - OLED displays can be fabricated on flexible plastic substrates leading to the possibility of </a:t>
            </a:r>
            <a:r>
              <a:rPr lang="en" sz="1000">
                <a:solidFill>
                  <a:srgbClr val="0B0080"/>
                </a:solidFill>
                <a:hlinkClick r:id="rId3"/>
              </a:rPr>
              <a:t>flexible organic light-emitting diodes</a:t>
            </a:r>
            <a:r>
              <a:rPr lang="en" sz="1000"/>
              <a:t> being fabricated or other new applications such as </a:t>
            </a:r>
            <a:r>
              <a:rPr lang="en" sz="1000">
                <a:solidFill>
                  <a:srgbClr val="0B0080"/>
                </a:solidFill>
                <a:hlinkClick r:id="rId4"/>
              </a:rPr>
              <a:t>roll-up displays</a:t>
            </a:r>
            <a:r>
              <a:rPr lang="en" sz="1000"/>
              <a:t> embedded in fabrics or clothing. As the substrate used can be </a:t>
            </a:r>
            <a:r>
              <a:rPr lang="en" sz="1000">
                <a:solidFill>
                  <a:srgbClr val="0B0080"/>
                </a:solidFill>
                <a:hlinkClick r:id="rId5"/>
              </a:rPr>
              <a:t>flexible</a:t>
            </a:r>
            <a:r>
              <a:rPr lang="en" sz="1000"/>
              <a:t> such as </a:t>
            </a:r>
            <a:r>
              <a:rPr lang="en" sz="1000">
                <a:solidFill>
                  <a:srgbClr val="0B0080"/>
                </a:solidFill>
                <a:hlinkClick r:id="rId6"/>
              </a:rPr>
              <a:t>PET</a:t>
            </a:r>
            <a:r>
              <a:rPr lang="en" sz="1000"/>
              <a:t>,</a:t>
            </a:r>
            <a:r>
              <a:rPr lang="en" baseline="30000">
                <a:solidFill>
                  <a:srgbClr val="0B0080"/>
                </a:solidFill>
                <a:hlinkClick r:id="rId7"/>
              </a:rPr>
              <a:t>[55]</a:t>
            </a:r>
            <a:r>
              <a:rPr lang="en" sz="1000"/>
              <a:t> the displays may be produced inexpensively.</a:t>
            </a:r>
          </a:p>
          <a:p>
            <a:endParaRPr/>
          </a:p>
          <a:p>
            <a:pPr lvl="0" rtl="0">
              <a:lnSpc>
                <a:spcPct val="143906"/>
              </a:lnSpc>
              <a:spcAft>
                <a:spcPts val="100"/>
              </a:spcAft>
              <a:buNone/>
            </a:pPr>
            <a:r>
              <a:rPr lang="en" sz="1000" b="1"/>
              <a:t>Wider viewing angles &amp; improved brightness - </a:t>
            </a:r>
            <a:r>
              <a:rPr lang="en" sz="1000"/>
              <a:t>OLEDs can enable a greater artificial contrast ratio (both dynamic range and static, measured in purely dark conditions) and viewing angle compared to LCDs because OLED pixels directly emit light. OLED pixel colours appear correct and unshifted, even as the viewing angle approaches 90° from </a:t>
            </a:r>
            <a:r>
              <a:rPr lang="en" sz="1000">
                <a:solidFill>
                  <a:srgbClr val="0B0080"/>
                </a:solidFill>
                <a:hlinkClick r:id="rId8"/>
              </a:rPr>
              <a:t>normal</a:t>
            </a:r>
            <a:r>
              <a:rPr lang="en" sz="1000"/>
              <a:t>.</a:t>
            </a:r>
          </a:p>
          <a:p>
            <a:endParaRPr/>
          </a:p>
          <a:p>
            <a:pPr lvl="0" rtl="0">
              <a:lnSpc>
                <a:spcPct val="143906"/>
              </a:lnSpc>
              <a:spcAft>
                <a:spcPts val="100"/>
              </a:spcAft>
              <a:buNone/>
            </a:pPr>
            <a:r>
              <a:rPr lang="en" sz="1000" b="1"/>
              <a:t>Response time - </a:t>
            </a:r>
            <a:r>
              <a:rPr lang="en" sz="1000"/>
              <a:t>OLEDs can also have a faster response time than standard LCD screens. Whereas LCD displays are capable of between </a:t>
            </a:r>
            <a:r>
              <a:rPr lang="en" sz="1000">
                <a:solidFill>
                  <a:srgbClr val="0B0080"/>
                </a:solidFill>
                <a:hlinkClick r:id="rId9"/>
              </a:rPr>
              <a:t>1 and 16 ms response time</a:t>
            </a:r>
            <a:r>
              <a:rPr lang="en" sz="1000"/>
              <a:t> offering a </a:t>
            </a:r>
            <a:r>
              <a:rPr lang="en" sz="1000">
                <a:solidFill>
                  <a:srgbClr val="0B0080"/>
                </a:solidFill>
                <a:hlinkClick r:id="rId10"/>
              </a:rPr>
              <a:t>refresh rate</a:t>
            </a:r>
            <a:r>
              <a:rPr lang="en" sz="1000"/>
              <a:t> of 60 to 480 Hz, an OLED can theoretically have less than 0.01 ms response time, enabling up to 100,000 Hz refresh rate.. OLED's can also be run as a flicker display, similiar to a CRT, in order to eliminate the </a:t>
            </a:r>
            <a:r>
              <a:rPr lang="en" sz="1000">
                <a:solidFill>
                  <a:srgbClr val="0B0080"/>
                </a:solidFill>
                <a:hlinkClick r:id="rId11"/>
              </a:rPr>
              <a:t>sample-and-hold</a:t>
            </a:r>
            <a:r>
              <a:rPr lang="en" sz="1000"/>
              <a:t> effect which creates motion blur on OLED's</a:t>
            </a:r>
          </a:p>
          <a:p>
            <a:endParaRPr/>
          </a:p>
          <a:p>
            <a:pPr>
              <a:buNone/>
            </a:pPr>
            <a:r>
              <a:rPr lang="en" sz="1000" b="1"/>
              <a:t>Cheaper in future</a:t>
            </a:r>
            <a:r>
              <a:rPr lang="en" sz="1000"/>
              <a:t> - OLEDs can be printed onto any suitable </a:t>
            </a:r>
            <a:r>
              <a:rPr lang="en" sz="1000">
                <a:solidFill>
                  <a:srgbClr val="0B0080"/>
                </a:solidFill>
                <a:hlinkClick r:id="rId12"/>
              </a:rPr>
              <a:t>substrate</a:t>
            </a:r>
            <a:r>
              <a:rPr lang="en" sz="1000"/>
              <a:t> by an inkjet printer or even by screen printing,</a:t>
            </a:r>
            <a:r>
              <a:rPr lang="en" baseline="30000">
                <a:solidFill>
                  <a:srgbClr val="0B0080"/>
                </a:solidFill>
                <a:hlinkClick r:id="rId7"/>
              </a:rPr>
              <a:t>[54]</a:t>
            </a:r>
            <a:r>
              <a:rPr lang="en" sz="1000"/>
              <a:t> theoretically making them cheaper to produce than LCD or </a:t>
            </a:r>
            <a:r>
              <a:rPr lang="en" sz="1000">
                <a:solidFill>
                  <a:srgbClr val="0B0080"/>
                </a:solidFill>
                <a:hlinkClick r:id="rId13"/>
              </a:rPr>
              <a:t>plasma displays</a:t>
            </a:r>
            <a:r>
              <a:rPr lang="en" sz="1000"/>
              <a:t>. However, fabrication of the OLED substrate is more costly than that of a TFT LCD, until mass production methods lower cost through scalability. Roll-roll vapour-deposition methods for organic devices do allow mass production of thousands of devices per minute for minimal cost, although this technique also induces problems in that multi-layer devices can be challenging to make due to </a:t>
            </a:r>
            <a:r>
              <a:rPr lang="en" sz="1000">
                <a:solidFill>
                  <a:srgbClr val="0B0080"/>
                </a:solidFill>
                <a:hlinkClick r:id="rId14"/>
              </a:rPr>
              <a:t>registration</a:t>
            </a:r>
            <a:r>
              <a:rPr lang="en" sz="1000"/>
              <a:t> issues, lining up the different printed layers to the required degree of accuracy.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 name="Shape 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 name="Shape 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As current flows from Cathode to Anode the electrons move through the organic layers, removing electrons from the conductive layer and leaving holes in emissive layer. To balance the holes and electrons recombine in the emissive layer and the leftover energy is given off as light.</a:t>
            </a:r>
          </a:p>
          <a:p>
            <a:endParaRPr/>
          </a:p>
          <a:p>
            <a:pPr lvl="0" rtl="0">
              <a:buNone/>
            </a:pPr>
            <a:r>
              <a:rPr lang="en"/>
              <a:t>The wavelength of the light is determined by the emissive layer Indium Tin Oxide is mainly used as the transparent layer.</a:t>
            </a:r>
          </a:p>
          <a:p>
            <a:endParaRPr/>
          </a:p>
          <a:p>
            <a:pPr lvl="0" rtl="0">
              <a:buNone/>
            </a:pPr>
            <a:r>
              <a:rPr lang="en" sz="1400"/>
              <a:t>Average human hair is 200X the thickness of OLED layers</a:t>
            </a:r>
          </a:p>
          <a:p>
            <a:endParaRPr/>
          </a:p>
          <a:p>
            <a:pPr lvl="0" rtl="0">
              <a:buNone/>
            </a:pPr>
            <a:r>
              <a:rPr lang="en" sz="1400"/>
              <a:t>http://en.wikipedia.org/wiki/OLED#Material_technologies  organic stuff</a:t>
            </a:r>
          </a:p>
          <a:p>
            <a:endParaRPr/>
          </a:p>
          <a:p>
            <a:pPr lvl="0" rtl="0">
              <a:buNone/>
            </a:pPr>
            <a:r>
              <a:rPr lang="en" sz="1400"/>
              <a:t>http://en.wikipedia.org/wiki/PEDOT:PSS conductive layer</a:t>
            </a:r>
          </a:p>
          <a:p>
            <a:endParaRPr/>
          </a:p>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685800" y="3786737"/>
            <a:ext cx="7772400" cy="1046400"/>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
        <p:nvSpPr>
          <p:cNvPr id="9" name="Shape 9"/>
          <p:cNvSpPr txBox="1">
            <a:spLocks noGrp="1"/>
          </p:cNvSpPr>
          <p:nvPr>
            <p:ph type="ctrTitle"/>
          </p:nvPr>
        </p:nvSpPr>
        <p:spPr>
          <a:xfrm>
            <a:off x="685800" y="2111123"/>
            <a:ext cx="7772400" cy="1546500"/>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6" name="Shape 16"/>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rgbClr val="000000"/>
              </a:buClr>
              <a:buSzPct val="166666"/>
              <a:buFont typeface="Arial"/>
              <a:buChar char="•"/>
              <a:defRPr sz="3000" b="0" i="0" u="none" strike="noStrike" cap="none" baseline="0">
                <a:solidFill>
                  <a:srgbClr val="000000"/>
                </a:solidFill>
                <a:latin typeface="Arial"/>
                <a:ea typeface="Arial"/>
                <a:cs typeface="Arial"/>
                <a:sym typeface="Arial"/>
              </a:defRPr>
            </a:lvl1pPr>
            <a:lvl2pPr marL="742950" indent="-285750" algn="l" rtl="0">
              <a:spcBef>
                <a:spcPts val="480"/>
              </a:spcBef>
              <a:buClr>
                <a:srgbClr val="000000"/>
              </a:buClr>
              <a:buSzPct val="100000"/>
              <a:buFont typeface="Courier New"/>
              <a:buChar char="o"/>
              <a:defRPr sz="2400" b="0" i="0" u="none" strike="noStrike" cap="none" baseline="0">
                <a:solidFill>
                  <a:srgbClr val="000000"/>
                </a:solidFill>
                <a:latin typeface="Arial"/>
                <a:ea typeface="Arial"/>
                <a:cs typeface="Arial"/>
                <a:sym typeface="Arial"/>
              </a:defRPr>
            </a:lvl2pPr>
            <a:lvl3pPr marL="1143000" indent="-228600" algn="l" rtl="0">
              <a:spcBef>
                <a:spcPts val="480"/>
              </a:spcBef>
              <a:buClr>
                <a:srgbClr val="000000"/>
              </a:buClr>
              <a:buSzPct val="100000"/>
              <a:buFont typeface="Wingdings"/>
              <a:buChar char="§"/>
              <a:defRPr sz="2400" b="0" i="0" u="none" strike="noStrike" cap="none" baseline="0">
                <a:solidFill>
                  <a:srgbClr val="000000"/>
                </a:solidFill>
                <a:latin typeface="Arial"/>
                <a:ea typeface="Arial"/>
                <a:cs typeface="Arial"/>
                <a:sym typeface="Arial"/>
              </a:defRPr>
            </a:lvl3pPr>
            <a:lvl4pPr marL="1600200" indent="-228600" algn="l" rtl="0">
              <a:spcBef>
                <a:spcPts val="360"/>
              </a:spcBef>
              <a:buClr>
                <a:srgbClr val="000000"/>
              </a:buClr>
              <a:buSzPct val="166666"/>
              <a:buFont typeface="Arial"/>
              <a:buChar char="•"/>
              <a:defRPr sz="1800" b="0" i="0" u="none" strike="noStrike" cap="none" baseline="0">
                <a:solidFill>
                  <a:srgbClr val="000000"/>
                </a:solidFill>
                <a:latin typeface="Arial"/>
                <a:ea typeface="Arial"/>
                <a:cs typeface="Arial"/>
                <a:sym typeface="Arial"/>
              </a:defRPr>
            </a:lvl4pPr>
            <a:lvl5pPr marL="2057400" indent="-228600" algn="l" rtl="0">
              <a:spcBef>
                <a:spcPts val="360"/>
              </a:spcBef>
              <a:buClr>
                <a:srgbClr val="000000"/>
              </a:buClr>
              <a:buSzPct val="100000"/>
              <a:buFont typeface="Courier New"/>
              <a:buChar char="o"/>
              <a:defRPr sz="1800" b="0" i="0" u="none" strike="noStrike" cap="none" baseline="0">
                <a:solidFill>
                  <a:srgbClr val="000000"/>
                </a:solidFill>
                <a:latin typeface="Arial"/>
                <a:ea typeface="Arial"/>
                <a:cs typeface="Arial"/>
                <a:sym typeface="Arial"/>
              </a:defRPr>
            </a:lvl5pPr>
            <a:lvl6pPr marL="2514600" indent="-228600" algn="l" rtl="0">
              <a:spcBef>
                <a:spcPts val="360"/>
              </a:spcBef>
              <a:buClr>
                <a:srgbClr val="000000"/>
              </a:buClr>
              <a:buSzPct val="100000"/>
              <a:buFont typeface="Wingdings"/>
              <a:buChar char="§"/>
              <a:defRPr sz="1800" b="0" i="0" u="none" strike="noStrike" cap="none" baseline="0">
                <a:solidFill>
                  <a:srgbClr val="000000"/>
                </a:solidFill>
                <a:latin typeface="Arial"/>
                <a:ea typeface="Arial"/>
                <a:cs typeface="Arial"/>
                <a:sym typeface="Arial"/>
              </a:defRPr>
            </a:lvl6pPr>
            <a:lvl7pPr marL="2971800" indent="-228600" algn="l" rtl="0">
              <a:spcBef>
                <a:spcPts val="360"/>
              </a:spcBef>
              <a:buClr>
                <a:srgbClr val="000000"/>
              </a:buClr>
              <a:buSzPct val="166666"/>
              <a:buFont typeface="Arial"/>
              <a:buChar char="•"/>
              <a:defRPr sz="1800" b="0" i="0" u="none" strike="noStrike" cap="none" baseline="0">
                <a:solidFill>
                  <a:srgbClr val="000000"/>
                </a:solidFill>
                <a:latin typeface="Arial"/>
                <a:ea typeface="Arial"/>
                <a:cs typeface="Arial"/>
                <a:sym typeface="Arial"/>
              </a:defRPr>
            </a:lvl7pPr>
            <a:lvl8pPr marL="3429000" indent="-228600" algn="l" rtl="0">
              <a:spcBef>
                <a:spcPts val="360"/>
              </a:spcBef>
              <a:buClr>
                <a:srgbClr val="000000"/>
              </a:buClr>
              <a:buSzPct val="100000"/>
              <a:buFont typeface="Courier New"/>
              <a:buChar char="o"/>
              <a:defRPr sz="1800" b="0" i="0" u="none" strike="noStrike" cap="none" baseline="0">
                <a:solidFill>
                  <a:srgbClr val="000000"/>
                </a:solidFill>
                <a:latin typeface="Arial"/>
                <a:ea typeface="Arial"/>
                <a:cs typeface="Arial"/>
                <a:sym typeface="Arial"/>
              </a:defRPr>
            </a:lvl8pPr>
            <a:lvl9pPr marL="3886200" indent="-228600" algn="l" rtl="0">
              <a:spcBef>
                <a:spcPts val="360"/>
              </a:spcBef>
              <a:buClr>
                <a:srgbClr val="000000"/>
              </a:buClr>
              <a:buSzPct val="100000"/>
              <a:buFont typeface="Wingdings"/>
              <a:buChar char="§"/>
              <a:defRPr sz="1800" b="0" i="0" u="none" strike="noStrike" cap="none" baseline="0">
                <a:solidFill>
                  <a:srgbClr val="000000"/>
                </a:solidFill>
                <a:latin typeface="Arial"/>
                <a:ea typeface="Arial"/>
                <a:cs typeface="Arial"/>
                <a:sym typeface="Arial"/>
              </a:defRPr>
            </a:lvl9pPr>
          </a:lstStyle>
          <a:p>
            <a:endParaRP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topperchoice.com/working-principle-of-oled-organic-light-emitting-diode/"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commons.wikimedia.org/wiki/Main_Pag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446100" y="243884"/>
            <a:ext cx="8251800" cy="1726800"/>
          </a:xfrm>
          <a:prstGeom prst="rect">
            <a:avLst/>
          </a:prstGeom>
        </p:spPr>
        <p:txBody>
          <a:bodyPr lIns="91425" tIns="91425" rIns="91425" bIns="91425" anchor="b" anchorCtr="0">
            <a:noAutofit/>
          </a:bodyPr>
          <a:lstStyle/>
          <a:p>
            <a:pPr>
              <a:buNone/>
            </a:pPr>
            <a:r>
              <a:rPr lang="en" dirty="0">
                <a:solidFill>
                  <a:srgbClr val="000000"/>
                </a:solidFill>
              </a:rPr>
              <a:t>Organic Light-Emitting Diodes (OLEDs)</a:t>
            </a:r>
          </a:p>
        </p:txBody>
      </p:sp>
      <p:sp>
        <p:nvSpPr>
          <p:cNvPr id="24" name="Shape 24"/>
          <p:cNvSpPr txBox="1">
            <a:spLocks noGrp="1"/>
          </p:cNvSpPr>
          <p:nvPr>
            <p:ph type="subTitle" idx="1"/>
          </p:nvPr>
        </p:nvSpPr>
        <p:spPr>
          <a:xfrm>
            <a:off x="685800" y="1970684"/>
            <a:ext cx="7772400" cy="1852800"/>
          </a:xfrm>
          <a:prstGeom prst="rect">
            <a:avLst/>
          </a:prstGeom>
        </p:spPr>
        <p:txBody>
          <a:bodyPr lIns="91425" tIns="91425" rIns="91425" bIns="91425" anchor="t" anchorCtr="0">
            <a:noAutofit/>
          </a:bodyPr>
          <a:lstStyle/>
          <a:p>
            <a:pPr lvl="0" rtl="0">
              <a:buNone/>
            </a:pPr>
            <a:r>
              <a:rPr lang="en" dirty="0"/>
              <a:t>ECE 4611</a:t>
            </a:r>
          </a:p>
          <a:p>
            <a:pPr lvl="0" rtl="0">
              <a:buNone/>
            </a:pPr>
            <a:r>
              <a:rPr lang="en" dirty="0"/>
              <a:t>By Sean Davey and Jacob Walker</a:t>
            </a:r>
          </a:p>
        </p:txBody>
      </p:sp>
      <p:sp>
        <p:nvSpPr>
          <p:cNvPr id="25" name="Shape 25"/>
          <p:cNvSpPr/>
          <p:nvPr/>
        </p:nvSpPr>
        <p:spPr>
          <a:xfrm>
            <a:off x="2372825" y="3151180"/>
            <a:ext cx="4543662" cy="3451719"/>
          </a:xfrm>
          <a:prstGeom prst="rect">
            <a:avLst/>
          </a:prstGeom>
          <a:blipFill>
            <a:blip r:embed="rId3"/>
            <a:stretch>
              <a:fillRect/>
            </a:stretch>
          </a:blipFill>
          <a:ln>
            <a:noFill/>
          </a:ln>
        </p:spPr>
      </p:sp>
      <p:sp>
        <p:nvSpPr>
          <p:cNvPr id="26" name="Shape 26"/>
          <p:cNvSpPr txBox="1"/>
          <p:nvPr/>
        </p:nvSpPr>
        <p:spPr>
          <a:xfrm>
            <a:off x="460556" y="6602900"/>
            <a:ext cx="8368200" cy="670800"/>
          </a:xfrm>
          <a:prstGeom prst="rect">
            <a:avLst/>
          </a:prstGeom>
          <a:noFill/>
        </p:spPr>
        <p:txBody>
          <a:bodyPr lIns="91425" tIns="91425" rIns="91425" bIns="91425" anchor="t" anchorCtr="0">
            <a:noAutofit/>
          </a:bodyPr>
          <a:lstStyle/>
          <a:p>
            <a:pPr algn="ctr">
              <a:buNone/>
            </a:pPr>
            <a:r>
              <a:rPr lang="en" sz="1200"/>
              <a:t>Image Courtesy of Topper Choice </a:t>
            </a:r>
            <a:r>
              <a:rPr lang="en" sz="1200" u="sng">
                <a:hlinkClick r:id="rId4"/>
              </a:rPr>
              <a:t>http://topperchoice.com/working-principle-of-oled-organic-light-emitting-diode/</a:t>
            </a:r>
            <a:r>
              <a:rPr lang="en" sz="1200"/>
              <a: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Materials Used </a:t>
            </a:r>
          </a:p>
        </p:txBody>
      </p:sp>
      <p:sp>
        <p:nvSpPr>
          <p:cNvPr id="86" name="Shape 8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208333"/>
              <a:buFont typeface="Arial"/>
              <a:buChar char="•"/>
            </a:pPr>
            <a:r>
              <a:rPr lang="en" sz="2400"/>
              <a:t>Small molecule production can be made of organometallic chelates, fluorescent and phosphorescent dyes and conjugated dendrimers. Many materials are used for their charge transport properties, triphenylamine and derivatives are often used as materials for hole transport layers. Fluorescent dyes can be chosen to obtain light emission at different wavelengths, and compounds such as perylene, rubrene and quinacridone derivatives are often used.</a:t>
            </a:r>
          </a:p>
          <a:p>
            <a:pPr marL="457200" lvl="0" indent="-419100" rtl="0">
              <a:buClr>
                <a:srgbClr val="000000"/>
              </a:buClr>
              <a:buSzPct val="208333"/>
              <a:buFont typeface="Arial"/>
              <a:buChar char="•"/>
            </a:pPr>
            <a:r>
              <a:rPr lang="en" sz="2400"/>
              <a:t>Typical polymers used in PLED displays include derivatives of poly(</a:t>
            </a:r>
            <a:r>
              <a:rPr lang="en" sz="2400" i="1"/>
              <a:t>p</a:t>
            </a:r>
            <a:r>
              <a:rPr lang="en" sz="2400"/>
              <a:t>-phenylene vinylene) and polyfluorene.</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Advantages </a:t>
            </a:r>
          </a:p>
        </p:txBody>
      </p:sp>
      <p:sp>
        <p:nvSpPr>
          <p:cNvPr id="92" name="Shape 92"/>
          <p:cNvSpPr txBox="1">
            <a:spLocks noGrp="1"/>
          </p:cNvSpPr>
          <p:nvPr>
            <p:ph type="body" idx="1"/>
          </p:nvPr>
        </p:nvSpPr>
        <p:spPr>
          <a:xfrm>
            <a:off x="457200" y="1417637"/>
            <a:ext cx="7519500" cy="4967700"/>
          </a:xfrm>
          <a:prstGeom prst="rect">
            <a:avLst/>
          </a:prstGeom>
        </p:spPr>
        <p:txBody>
          <a:bodyPr lIns="91425" tIns="91425" rIns="91425" bIns="91425" anchor="t" anchorCtr="0">
            <a:noAutofit/>
          </a:bodyPr>
          <a:lstStyle/>
          <a:p>
            <a:pPr marL="457200" lvl="0" indent="-381000" rtl="0">
              <a:lnSpc>
                <a:spcPct val="115000"/>
              </a:lnSpc>
              <a:buClr>
                <a:srgbClr val="000000"/>
              </a:buClr>
              <a:buSzPct val="142857"/>
              <a:buFont typeface="Arial"/>
              <a:buChar char="•"/>
            </a:pPr>
            <a:r>
              <a:rPr lang="en" sz="2400" dirty="0" smtClean="0"/>
              <a:t>Lighter </a:t>
            </a:r>
          </a:p>
          <a:p>
            <a:pPr marL="457200" lvl="0" indent="-381000" rtl="0">
              <a:lnSpc>
                <a:spcPct val="115000"/>
              </a:lnSpc>
              <a:buClr>
                <a:srgbClr val="000000"/>
              </a:buClr>
              <a:buSzPct val="142857"/>
              <a:buFont typeface="Arial"/>
              <a:buChar char="•"/>
            </a:pPr>
            <a:r>
              <a:rPr lang="en" sz="2400" dirty="0" smtClean="0"/>
              <a:t>Flexible</a:t>
            </a:r>
          </a:p>
          <a:p>
            <a:pPr marL="457200" lvl="0" indent="-381000" rtl="0">
              <a:lnSpc>
                <a:spcPct val="115000"/>
              </a:lnSpc>
              <a:buClr>
                <a:srgbClr val="000000"/>
              </a:buClr>
              <a:buSzPct val="142857"/>
              <a:buFont typeface="Arial"/>
              <a:buChar char="•"/>
            </a:pPr>
            <a:r>
              <a:rPr lang="en" sz="2400" dirty="0" smtClean="0"/>
              <a:t>Thinner</a:t>
            </a:r>
          </a:p>
          <a:p>
            <a:pPr marL="457200" lvl="0" indent="-381000" rtl="0">
              <a:lnSpc>
                <a:spcPct val="115000"/>
              </a:lnSpc>
              <a:buClr>
                <a:srgbClr val="000000"/>
              </a:buClr>
              <a:buSzPct val="142857"/>
              <a:buFont typeface="Arial"/>
              <a:buChar char="•"/>
            </a:pPr>
            <a:r>
              <a:rPr lang="en" sz="2400" dirty="0" smtClean="0"/>
              <a:t>Brightness</a:t>
            </a:r>
          </a:p>
          <a:p>
            <a:pPr marL="457200" lvl="0" indent="-381000" rtl="0">
              <a:lnSpc>
                <a:spcPct val="115000"/>
              </a:lnSpc>
              <a:buClr>
                <a:srgbClr val="000000"/>
              </a:buClr>
              <a:buSzPct val="142857"/>
              <a:buFont typeface="Arial"/>
              <a:buChar char="•"/>
            </a:pPr>
            <a:r>
              <a:rPr lang="en" sz="2400" dirty="0" smtClean="0"/>
              <a:t>Power Consumption and Efficiency </a:t>
            </a:r>
          </a:p>
          <a:p>
            <a:pPr marL="457200" lvl="0" indent="-381000" rtl="0">
              <a:lnSpc>
                <a:spcPct val="115000"/>
              </a:lnSpc>
              <a:buClr>
                <a:srgbClr val="000000"/>
              </a:buClr>
              <a:buSzPct val="142857"/>
              <a:buFont typeface="Arial"/>
              <a:buChar char="•"/>
            </a:pPr>
            <a:r>
              <a:rPr lang="en" sz="2400" dirty="0" smtClean="0"/>
              <a:t>Easier to Produce in Large Sizes</a:t>
            </a:r>
          </a:p>
          <a:p>
            <a:pPr marL="457200" lvl="0" indent="-381000" rtl="0">
              <a:lnSpc>
                <a:spcPct val="115000"/>
              </a:lnSpc>
              <a:buClr>
                <a:srgbClr val="000000"/>
              </a:buClr>
              <a:buSzPct val="142857"/>
              <a:buFont typeface="Arial"/>
              <a:buChar char="•"/>
            </a:pPr>
            <a:r>
              <a:rPr lang="en" sz="2400" dirty="0" smtClean="0"/>
              <a:t>170 Degree Viewing Area</a:t>
            </a:r>
          </a:p>
          <a:p>
            <a:pPr marL="457200" lvl="0" indent="-381000" rtl="0">
              <a:lnSpc>
                <a:spcPct val="115000"/>
              </a:lnSpc>
              <a:buClr>
                <a:srgbClr val="000000"/>
              </a:buClr>
              <a:buSzPct val="142857"/>
              <a:buFont typeface="Arial"/>
              <a:buChar char="•"/>
            </a:pPr>
            <a:r>
              <a:rPr lang="en" sz="2400" dirty="0" smtClean="0"/>
              <a:t>Theoretically Cheaper to Make in the Future</a:t>
            </a:r>
          </a:p>
          <a:p>
            <a:pPr marL="457200" lvl="0" indent="-381000" rtl="0">
              <a:lnSpc>
                <a:spcPct val="115000"/>
              </a:lnSpc>
              <a:buClr>
                <a:srgbClr val="000000"/>
              </a:buClr>
              <a:buSzPct val="142857"/>
              <a:buFont typeface="Arial"/>
              <a:buChar char="•"/>
            </a:pPr>
            <a:r>
              <a:rPr lang="en" sz="2400" dirty="0" smtClean="0"/>
              <a:t>Faster Response Time </a:t>
            </a:r>
            <a:endParaRPr lang="en" sz="2400" dirty="0"/>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buNone/>
            </a:pPr>
            <a:r>
              <a:rPr lang="en"/>
              <a:t>Disadvantages</a:t>
            </a:r>
          </a:p>
        </p:txBody>
      </p:sp>
      <p:sp>
        <p:nvSpPr>
          <p:cNvPr id="98" name="Shape 98"/>
          <p:cNvSpPr txBox="1">
            <a:spLocks noGrp="1"/>
          </p:cNvSpPr>
          <p:nvPr>
            <p:ph type="body" idx="1"/>
          </p:nvPr>
        </p:nvSpPr>
        <p:spPr>
          <a:xfrm>
            <a:off x="457200" y="1600200"/>
            <a:ext cx="4419600" cy="4967700"/>
          </a:xfrm>
          <a:prstGeom prst="rect">
            <a:avLst/>
          </a:prstGeom>
        </p:spPr>
        <p:txBody>
          <a:bodyPr lIns="91425" tIns="91425" rIns="91425" bIns="91425" anchor="t" anchorCtr="0">
            <a:noAutofit/>
          </a:bodyPr>
          <a:lstStyle/>
          <a:p>
            <a:pPr marL="457200" lvl="0" indent="-317500" rtl="0">
              <a:spcBef>
                <a:spcPts val="0"/>
              </a:spcBef>
              <a:buClr>
                <a:srgbClr val="000000"/>
              </a:buClr>
              <a:buSzPct val="77777"/>
              <a:buFont typeface="Arial"/>
              <a:buChar char="•"/>
            </a:pPr>
            <a:r>
              <a:rPr lang="en" dirty="0"/>
              <a:t>Vulnerability to </a:t>
            </a:r>
            <a:r>
              <a:rPr lang="en" dirty="0" smtClean="0"/>
              <a:t>Fluids</a:t>
            </a:r>
          </a:p>
          <a:p>
            <a:pPr marL="457200" lvl="0" indent="-317500" rtl="0">
              <a:spcBef>
                <a:spcPts val="0"/>
              </a:spcBef>
              <a:buClr>
                <a:srgbClr val="000000"/>
              </a:buClr>
              <a:buSzPct val="77777"/>
              <a:buNone/>
            </a:pPr>
            <a:endParaRPr lang="en" dirty="0"/>
          </a:p>
          <a:p>
            <a:pPr marL="457200" lvl="0" indent="-317500" rtl="0">
              <a:spcBef>
                <a:spcPts val="0"/>
              </a:spcBef>
              <a:buClr>
                <a:srgbClr val="000000"/>
              </a:buClr>
              <a:buSzPct val="77777"/>
              <a:buFont typeface="Arial"/>
              <a:buChar char="•"/>
            </a:pPr>
            <a:r>
              <a:rPr lang="en" dirty="0"/>
              <a:t>Lifetime of Blue Organic </a:t>
            </a:r>
            <a:r>
              <a:rPr lang="en" dirty="0" smtClean="0"/>
              <a:t>Film</a:t>
            </a:r>
          </a:p>
          <a:p>
            <a:pPr marL="457200" lvl="0" indent="-317500" rtl="0">
              <a:spcBef>
                <a:spcPts val="0"/>
              </a:spcBef>
              <a:buClr>
                <a:srgbClr val="000000"/>
              </a:buClr>
              <a:buSzPct val="77777"/>
              <a:buNone/>
            </a:pPr>
            <a:endParaRPr lang="en" dirty="0"/>
          </a:p>
          <a:p>
            <a:pPr marL="457200" lvl="0" indent="-317500" rtl="0">
              <a:spcBef>
                <a:spcPts val="0"/>
              </a:spcBef>
              <a:buClr>
                <a:srgbClr val="000000"/>
              </a:buClr>
              <a:buSzPct val="77777"/>
              <a:buFont typeface="Arial"/>
              <a:buChar char="•"/>
            </a:pPr>
            <a:r>
              <a:rPr lang="en" dirty="0"/>
              <a:t>Cost of </a:t>
            </a:r>
            <a:r>
              <a:rPr lang="en" dirty="0" smtClean="0"/>
              <a:t>Manufacturing</a:t>
            </a:r>
          </a:p>
          <a:p>
            <a:pPr marL="457200" lvl="0" indent="-317500" rtl="0">
              <a:spcBef>
                <a:spcPts val="0"/>
              </a:spcBef>
              <a:buClr>
                <a:srgbClr val="000000"/>
              </a:buClr>
              <a:buSzPct val="77777"/>
              <a:buNone/>
            </a:pPr>
            <a:endParaRPr lang="en" dirty="0"/>
          </a:p>
          <a:p>
            <a:pPr marL="457200" lvl="0" indent="-317500" rtl="0">
              <a:spcBef>
                <a:spcPts val="0"/>
              </a:spcBef>
              <a:buClr>
                <a:srgbClr val="000000"/>
              </a:buClr>
              <a:buSzPct val="77777"/>
              <a:buFont typeface="Arial"/>
              <a:buChar char="•"/>
            </a:pPr>
            <a:r>
              <a:rPr lang="en" dirty="0"/>
              <a:t>Power Consumption (White Backgrounds)</a:t>
            </a:r>
          </a:p>
          <a:p>
            <a:endParaRPr/>
          </a:p>
        </p:txBody>
      </p:sp>
      <p:pic>
        <p:nvPicPr>
          <p:cNvPr id="4" name="Picture 3" descr="691px-Light_Emitting_Polymer_display_partially_failed.jpg"/>
          <p:cNvPicPr>
            <a:picLocks noChangeAspect="1"/>
          </p:cNvPicPr>
          <p:nvPr/>
        </p:nvPicPr>
        <p:blipFill>
          <a:blip r:embed="rId3"/>
          <a:stretch>
            <a:fillRect/>
          </a:stretch>
        </p:blipFill>
        <p:spPr>
          <a:xfrm>
            <a:off x="5029200" y="2514600"/>
            <a:ext cx="3727058" cy="3230836"/>
          </a:xfrm>
          <a:prstGeom prst="rect">
            <a:avLst/>
          </a:prstGeom>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Commercial Uses </a:t>
            </a:r>
          </a:p>
        </p:txBody>
      </p:sp>
      <p:sp>
        <p:nvSpPr>
          <p:cNvPr id="104" name="Shape 104"/>
          <p:cNvSpPr txBox="1">
            <a:spLocks noGrp="1"/>
          </p:cNvSpPr>
          <p:nvPr>
            <p:ph type="body" idx="1"/>
          </p:nvPr>
        </p:nvSpPr>
        <p:spPr>
          <a:xfrm>
            <a:off x="457200" y="1417637"/>
            <a:ext cx="8229600" cy="23784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a:t>Portable Digital Media Players</a:t>
            </a:r>
          </a:p>
          <a:p>
            <a:pPr marL="457200" lvl="0" indent="-419100" rtl="0">
              <a:buClr>
                <a:srgbClr val="000000"/>
              </a:buClr>
              <a:buSzPct val="166666"/>
              <a:buFont typeface="Arial"/>
              <a:buChar char="•"/>
            </a:pPr>
            <a:r>
              <a:rPr lang="en"/>
              <a:t>Mobile Phones</a:t>
            </a:r>
          </a:p>
          <a:p>
            <a:pPr marL="457200" lvl="0" indent="-419100" rtl="0">
              <a:buClr>
                <a:srgbClr val="000000"/>
              </a:buClr>
              <a:buSzPct val="166666"/>
              <a:buFont typeface="Arial"/>
              <a:buChar char="•"/>
            </a:pPr>
            <a:r>
              <a:rPr lang="en"/>
              <a:t>Car Radios </a:t>
            </a:r>
          </a:p>
          <a:p>
            <a:pPr marL="457200" lvl="0" indent="-419100" rtl="0">
              <a:buClr>
                <a:srgbClr val="000000"/>
              </a:buClr>
              <a:buSzPct val="166666"/>
              <a:buFont typeface="Arial"/>
              <a:buChar char="•"/>
            </a:pPr>
            <a:r>
              <a:rPr lang="en"/>
              <a:t>Digital Cameras </a:t>
            </a:r>
          </a:p>
          <a:p>
            <a:pPr marL="457200" lvl="0" indent="-419100" rtl="0">
              <a:buClr>
                <a:srgbClr val="000000"/>
              </a:buClr>
              <a:buSzPct val="166666"/>
              <a:buFont typeface="Arial"/>
              <a:buChar char="•"/>
            </a:pPr>
            <a:r>
              <a:rPr lang="en"/>
              <a:t>High Definition TVs </a:t>
            </a:r>
          </a:p>
          <a:p>
            <a:endParaRPr/>
          </a:p>
        </p:txBody>
      </p:sp>
      <p:sp>
        <p:nvSpPr>
          <p:cNvPr id="105" name="Shape 105"/>
          <p:cNvSpPr/>
          <p:nvPr/>
        </p:nvSpPr>
        <p:spPr>
          <a:xfrm>
            <a:off x="4419600" y="2057400"/>
            <a:ext cx="4582668" cy="2804776"/>
          </a:xfrm>
          <a:prstGeom prst="rect">
            <a:avLst/>
          </a:prstGeom>
          <a:blipFill>
            <a:blip r:embed="rId3"/>
            <a:stretch>
              <a:fillRect/>
            </a:stretch>
          </a:blipFill>
          <a:ln>
            <a:noFill/>
          </a:ln>
        </p:spPr>
      </p:sp>
      <p:sp>
        <p:nvSpPr>
          <p:cNvPr id="106" name="Shape 106"/>
          <p:cNvSpPr/>
          <p:nvPr/>
        </p:nvSpPr>
        <p:spPr>
          <a:xfrm>
            <a:off x="1497075" y="4902681"/>
            <a:ext cx="6287204" cy="1809133"/>
          </a:xfrm>
          <a:prstGeom prst="rect">
            <a:avLst/>
          </a:prstGeom>
          <a:blipFill>
            <a:blip r:embed="rId4"/>
            <a:stretch>
              <a:fillRect/>
            </a:stretch>
          </a:blipFill>
          <a:ln>
            <a:noFill/>
          </a:ln>
        </p:spPr>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Summary </a:t>
            </a:r>
          </a:p>
        </p:txBody>
      </p:sp>
      <p:sp>
        <p:nvSpPr>
          <p:cNvPr id="112" name="Shape 11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t>OLED's use the reaction of electrons and holes to produce light, but unlike normal LED's these use organic material layers in the process. OLED's have many manufacturing challenges before they can become viable for consumer products. The advantages will be smaller brighter displays for modern devices which are very efficient.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References </a:t>
            </a:r>
          </a:p>
        </p:txBody>
      </p:sp>
      <p:sp>
        <p:nvSpPr>
          <p:cNvPr id="118" name="Shape 11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lnSpc>
                <a:spcPct val="115000"/>
              </a:lnSpc>
              <a:buClr>
                <a:srgbClr val="000000"/>
              </a:buClr>
              <a:buSzPct val="208333"/>
              <a:buFont typeface="Arial"/>
              <a:buChar char="•"/>
            </a:pPr>
            <a:r>
              <a:rPr lang="en" sz="2400"/>
              <a:t>http://topperchoice.com/working-principle-of-oled-organic-light-emitting-diode/</a:t>
            </a:r>
          </a:p>
          <a:p>
            <a:pPr marL="457200" lvl="0" indent="-419100" rtl="0">
              <a:lnSpc>
                <a:spcPct val="115000"/>
              </a:lnSpc>
              <a:buClr>
                <a:srgbClr val="000000"/>
              </a:buClr>
              <a:buSzPct val="208333"/>
              <a:buFont typeface="Arial"/>
              <a:buChar char="•"/>
            </a:pPr>
            <a:r>
              <a:rPr lang="en" sz="2400"/>
              <a:t>http://en.wikipedia.org/wiki/OLED#Material_technologies</a:t>
            </a:r>
          </a:p>
          <a:p>
            <a:pPr marL="457200" lvl="0" indent="-419100" rtl="0">
              <a:lnSpc>
                <a:spcPct val="115000"/>
              </a:lnSpc>
              <a:buClr>
                <a:srgbClr val="000000"/>
              </a:buClr>
              <a:buSzPct val="208333"/>
              <a:buFont typeface="Arial"/>
              <a:buChar char="•"/>
            </a:pPr>
            <a:r>
              <a:rPr lang="en" sz="2400"/>
              <a:t>http://electronics.howstuffworks.com/oled.htm</a:t>
            </a:r>
          </a:p>
          <a:p>
            <a:pPr marL="457200" lvl="0" indent="-419100" rtl="0">
              <a:buClr>
                <a:srgbClr val="000000"/>
              </a:buClr>
              <a:buSzPct val="208333"/>
              <a:buFont typeface="Arial"/>
              <a:buChar char="•"/>
            </a:pPr>
            <a:r>
              <a:rPr lang="en" sz="2400"/>
              <a:t> Bellmann, E.; Shaheen, S. E.; Thayumanavan, S.; Barlow, S.; Grubbs, R. H.; Marder, S. R.; Kippelen, B.; Peyghambarian, N. (1998). "New Triarylamine-Containing Polymers as Hole Transport Materials in Organic Light-Emitting Diodes: Effect of Polymer Structure and Cross-Linking on Device Characteristics". </a:t>
            </a:r>
            <a:r>
              <a:rPr lang="en" sz="2400" i="1"/>
              <a:t>Chemistry of Materials</a:t>
            </a:r>
            <a:r>
              <a:rPr lang="en" sz="2400"/>
              <a:t> </a:t>
            </a:r>
            <a:r>
              <a:rPr lang="en" sz="2400" b="1"/>
              <a:t>10</a:t>
            </a:r>
            <a:r>
              <a:rPr lang="en" sz="2400"/>
              <a:t> (6): 1668.</a:t>
            </a:r>
          </a:p>
          <a:p>
            <a:endParaRPr/>
          </a:p>
          <a:p>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References (cont)</a:t>
            </a:r>
          </a:p>
        </p:txBody>
      </p:sp>
      <p:sp>
        <p:nvSpPr>
          <p:cNvPr id="124" name="Shape 12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lnSpc>
                <a:spcPct val="115000"/>
              </a:lnSpc>
              <a:buClr>
                <a:srgbClr val="000000"/>
              </a:buClr>
              <a:buSzPct val="208333"/>
              <a:buFont typeface="Arial"/>
              <a:buChar char="•"/>
            </a:pPr>
            <a:r>
              <a:rPr lang="en" sz="2400"/>
              <a:t>http://www.nbcnews.com/technology/gadgetbox/whats-difference-between-oled-tvs-led-tvs-715504</a:t>
            </a:r>
          </a:p>
          <a:p>
            <a:pPr marL="457200" lvl="0" indent="-419100" rtl="0">
              <a:lnSpc>
                <a:spcPct val="115000"/>
              </a:lnSpc>
              <a:buClr>
                <a:srgbClr val="000000"/>
              </a:buClr>
              <a:buSzPct val="208333"/>
              <a:buFont typeface="Arial"/>
              <a:buChar char="•"/>
            </a:pPr>
            <a:r>
              <a:rPr lang="en" sz="2400"/>
              <a:t>Sato, Y.; Ichinosawa, S.; Kanai, H. (1998). "Operation Characteristics and Degradation of Organic Electroluminescent Devices". </a:t>
            </a:r>
            <a:r>
              <a:rPr lang="en" sz="2400" i="1"/>
              <a:t>IEEE Journal of Selected Topics in Quantum Electronics</a:t>
            </a:r>
            <a:r>
              <a:rPr lang="en" sz="2400"/>
              <a:t> </a:t>
            </a:r>
            <a:r>
              <a:rPr lang="en" sz="2400" b="1"/>
              <a:t>4</a:t>
            </a:r>
            <a:r>
              <a:rPr lang="en" sz="2400"/>
              <a:t>: 40.</a:t>
            </a:r>
          </a:p>
          <a:p>
            <a:pPr marL="457200" lvl="0" indent="-419100" rtl="0">
              <a:lnSpc>
                <a:spcPct val="115000"/>
              </a:lnSpc>
              <a:buClr>
                <a:srgbClr val="000000"/>
              </a:buClr>
              <a:buSzPct val="208333"/>
              <a:buFont typeface="Arial"/>
              <a:buChar char="•"/>
            </a:pPr>
            <a:r>
              <a:rPr lang="en" sz="2400"/>
              <a:t>http://www.lg.com/us/oled/index.jsp</a:t>
            </a:r>
          </a:p>
          <a:p>
            <a:pPr marL="457200" lvl="0" indent="-419100" rtl="0">
              <a:lnSpc>
                <a:spcPct val="115000"/>
              </a:lnSpc>
              <a:buClr>
                <a:srgbClr val="000000"/>
              </a:buClr>
              <a:buSzPct val="208333"/>
              <a:buFont typeface="Arial"/>
              <a:buChar char="•"/>
            </a:pPr>
            <a:r>
              <a:rPr lang="en" sz="2400"/>
              <a:t>http://www.emagin.com/oled-microdisplays/</a:t>
            </a:r>
          </a:p>
          <a:p>
            <a:pPr marL="457200" lvl="0" indent="-419100" rtl="0">
              <a:lnSpc>
                <a:spcPct val="115000"/>
              </a:lnSpc>
              <a:buClr>
                <a:srgbClr val="000000"/>
              </a:buClr>
              <a:buSzPct val="208333"/>
              <a:buFont typeface="Arial"/>
              <a:buChar char="•"/>
            </a:pPr>
            <a:r>
              <a:rPr lang="en" sz="2400"/>
              <a:t>http://www.ewh.ieee.org/soc/cpmt/presentations/cpmt0401a.pdf</a:t>
            </a:r>
          </a:p>
          <a:p>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Five Key Concepts </a:t>
            </a:r>
          </a:p>
        </p:txBody>
      </p:sp>
      <p:sp>
        <p:nvSpPr>
          <p:cNvPr id="130" name="Shape 13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00000"/>
              <a:buFont typeface="Arial"/>
              <a:buAutoNum type="arabicPeriod"/>
            </a:pPr>
            <a:r>
              <a:rPr lang="en" sz="2500" dirty="0" smtClean="0"/>
              <a:t>Four </a:t>
            </a:r>
            <a:r>
              <a:rPr lang="en" sz="2500" dirty="0"/>
              <a:t>main components are the anode, cathode, emission, and conductive layers.</a:t>
            </a:r>
          </a:p>
          <a:p>
            <a:pPr marL="457200" lvl="0" indent="-419100" rtl="0">
              <a:buClr>
                <a:srgbClr val="000000"/>
              </a:buClr>
              <a:buSzPct val="100000"/>
              <a:buFont typeface="Arial"/>
              <a:buAutoNum type="arabicPeriod"/>
            </a:pPr>
            <a:r>
              <a:rPr lang="en" sz="2500" dirty="0"/>
              <a:t>Unlike normal LED's, OLEDs use organic material layers in the process. </a:t>
            </a:r>
          </a:p>
          <a:p>
            <a:pPr marL="457200" lvl="0" indent="-419100" rtl="0">
              <a:buClr>
                <a:srgbClr val="000000"/>
              </a:buClr>
              <a:buSzPct val="100000"/>
              <a:buFont typeface="Arial"/>
              <a:buAutoNum type="arabicPeriod"/>
            </a:pPr>
            <a:r>
              <a:rPr lang="en" sz="2500" dirty="0"/>
              <a:t>Photons are released when an electron and a hole are paired, giving off light.</a:t>
            </a:r>
          </a:p>
          <a:p>
            <a:pPr marL="457200" lvl="0" indent="-419100" rtl="0">
              <a:buClr>
                <a:srgbClr val="000000"/>
              </a:buClr>
              <a:buSzPct val="100000"/>
              <a:buFont typeface="Arial"/>
              <a:buAutoNum type="arabicPeriod"/>
            </a:pPr>
            <a:r>
              <a:rPr lang="en" sz="2500" dirty="0"/>
              <a:t>The thickness of layers of an OLED are in the Angstrom range.</a:t>
            </a:r>
          </a:p>
          <a:p>
            <a:pPr marL="457200" lvl="0" indent="-419100" rtl="0">
              <a:buClr>
                <a:srgbClr val="000000"/>
              </a:buClr>
              <a:buSzPct val="100000"/>
              <a:buFont typeface="Arial"/>
              <a:buAutoNum type="arabicPeriod"/>
            </a:pPr>
            <a:r>
              <a:rPr lang="en" sz="2500" dirty="0"/>
              <a:t>There are two general types of OLEDs. Those based on small molecules and those made using polymers</a:t>
            </a:r>
          </a:p>
          <a:p>
            <a:endParaRPr sz="2500"/>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t>In this presentation, we discuss OLED's. How they work, What they are made of, different strategies to manufacture them with layers thicknesses, and the many applications for them.</a:t>
            </a:r>
          </a:p>
        </p:txBody>
      </p:sp>
      <p:sp>
        <p:nvSpPr>
          <p:cNvPr id="32" name="Shape 3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a:t>Abstract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sz="6000"/>
              <a:t>Outline</a:t>
            </a:r>
          </a:p>
        </p:txBody>
      </p:sp>
      <p:sp>
        <p:nvSpPr>
          <p:cNvPr id="38" name="Shape 3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lnSpc>
                <a:spcPct val="150000"/>
              </a:lnSpc>
              <a:buClr>
                <a:srgbClr val="000000"/>
              </a:buClr>
              <a:buSzPct val="166666"/>
              <a:buFont typeface="Arial"/>
              <a:buChar char="•"/>
            </a:pPr>
            <a:r>
              <a:rPr lang="en"/>
              <a:t>Explanation Of What OLEDs Are </a:t>
            </a:r>
          </a:p>
          <a:p>
            <a:pPr marL="457200" lvl="0" indent="-419100" rtl="0">
              <a:lnSpc>
                <a:spcPct val="150000"/>
              </a:lnSpc>
              <a:buClr>
                <a:srgbClr val="000000"/>
              </a:buClr>
              <a:buSzPct val="166666"/>
              <a:buFont typeface="Arial"/>
              <a:buChar char="•"/>
            </a:pPr>
            <a:r>
              <a:rPr lang="en"/>
              <a:t>Explanation Of How OLEDs Operate </a:t>
            </a:r>
          </a:p>
          <a:p>
            <a:pPr marL="457200" lvl="0" indent="-419100" rtl="0">
              <a:lnSpc>
                <a:spcPct val="150000"/>
              </a:lnSpc>
              <a:buClr>
                <a:srgbClr val="000000"/>
              </a:buClr>
              <a:buSzPct val="166666"/>
              <a:buFont typeface="Arial"/>
              <a:buChar char="•"/>
            </a:pPr>
            <a:r>
              <a:rPr lang="en"/>
              <a:t>Materials Used </a:t>
            </a:r>
          </a:p>
          <a:p>
            <a:pPr marL="457200" lvl="0" indent="-419100" rtl="0">
              <a:lnSpc>
                <a:spcPct val="150000"/>
              </a:lnSpc>
              <a:buClr>
                <a:srgbClr val="000000"/>
              </a:buClr>
              <a:buSzPct val="166666"/>
              <a:buFont typeface="Arial"/>
              <a:buChar char="•"/>
            </a:pPr>
            <a:r>
              <a:rPr lang="en"/>
              <a:t>Advantages </a:t>
            </a:r>
          </a:p>
          <a:p>
            <a:pPr marL="457200" lvl="0" indent="-419100" rtl="0">
              <a:lnSpc>
                <a:spcPct val="150000"/>
              </a:lnSpc>
              <a:buClr>
                <a:srgbClr val="000000"/>
              </a:buClr>
              <a:buSzPct val="166666"/>
              <a:buFont typeface="Arial"/>
              <a:buChar char="•"/>
            </a:pPr>
            <a:r>
              <a:rPr lang="en"/>
              <a:t>Disadvantages </a:t>
            </a:r>
          </a:p>
          <a:p>
            <a:pPr marL="457200" lvl="0" indent="-419100">
              <a:lnSpc>
                <a:spcPct val="150000"/>
              </a:lnSpc>
              <a:buClr>
                <a:srgbClr val="000000"/>
              </a:buClr>
              <a:buSzPct val="166666"/>
              <a:buFont typeface="Arial"/>
              <a:buChar char="•"/>
            </a:pPr>
            <a:r>
              <a:rPr lang="en"/>
              <a:t>Real World Examples Of Use</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Explanation of what OLEDs are </a:t>
            </a:r>
          </a:p>
        </p:txBody>
      </p:sp>
      <p:sp>
        <p:nvSpPr>
          <p:cNvPr id="44" name="Shape 44"/>
          <p:cNvSpPr txBox="1">
            <a:spLocks noGrp="1"/>
          </p:cNvSpPr>
          <p:nvPr>
            <p:ph type="body" idx="1"/>
          </p:nvPr>
        </p:nvSpPr>
        <p:spPr>
          <a:xfrm>
            <a:off x="361800" y="1540175"/>
            <a:ext cx="8325000" cy="2100899"/>
          </a:xfrm>
          <a:prstGeom prst="rect">
            <a:avLst/>
          </a:prstGeom>
        </p:spPr>
        <p:txBody>
          <a:bodyPr lIns="91425" tIns="91425" rIns="91425" bIns="91425" anchor="t" anchorCtr="0">
            <a:noAutofit/>
          </a:bodyPr>
          <a:lstStyle/>
          <a:p>
            <a:pPr>
              <a:lnSpc>
                <a:spcPct val="115000"/>
              </a:lnSpc>
              <a:buNone/>
            </a:pPr>
            <a:r>
              <a:rPr lang="en"/>
              <a:t>An OLED (organic light-emitting diode) is a type of LED (light-emitting diode), where the emissive electroluminescent layer is a film of organic compound which emits </a:t>
            </a:r>
          </a:p>
        </p:txBody>
      </p:sp>
      <p:sp>
        <p:nvSpPr>
          <p:cNvPr id="45" name="Shape 45"/>
          <p:cNvSpPr/>
          <p:nvPr/>
        </p:nvSpPr>
        <p:spPr>
          <a:xfrm>
            <a:off x="4572000" y="3641075"/>
            <a:ext cx="4572000" cy="3219450"/>
          </a:xfrm>
          <a:prstGeom prst="rect">
            <a:avLst/>
          </a:prstGeom>
          <a:blipFill>
            <a:blip r:embed="rId3"/>
            <a:stretch>
              <a:fillRect/>
            </a:stretch>
          </a:blipFill>
          <a:ln>
            <a:noFill/>
          </a:ln>
        </p:spPr>
      </p:sp>
      <p:sp>
        <p:nvSpPr>
          <p:cNvPr id="46" name="Shape 46"/>
          <p:cNvSpPr txBox="1"/>
          <p:nvPr/>
        </p:nvSpPr>
        <p:spPr>
          <a:xfrm>
            <a:off x="361800" y="3506025"/>
            <a:ext cx="3856799" cy="2130900"/>
          </a:xfrm>
          <a:prstGeom prst="rect">
            <a:avLst/>
          </a:prstGeom>
          <a:noFill/>
        </p:spPr>
        <p:txBody>
          <a:bodyPr lIns="91425" tIns="91425" rIns="91425" bIns="91425" anchor="t" anchorCtr="0">
            <a:noAutofit/>
          </a:bodyPr>
          <a:lstStyle/>
          <a:p>
            <a:pPr lvl="0" rtl="0">
              <a:lnSpc>
                <a:spcPct val="115000"/>
              </a:lnSpc>
              <a:spcBef>
                <a:spcPts val="600"/>
              </a:spcBef>
              <a:buClr>
                <a:srgbClr val="000000"/>
              </a:buClr>
              <a:buSzPct val="36666"/>
              <a:buFont typeface="Arial"/>
              <a:buNone/>
            </a:pPr>
            <a:r>
              <a:rPr lang="en" sz="3000"/>
              <a:t>light in response to an electric current.</a:t>
            </a:r>
          </a:p>
          <a:p>
            <a:endParaRPr/>
          </a:p>
        </p:txBody>
      </p:sp>
      <p:sp>
        <p:nvSpPr>
          <p:cNvPr id="47" name="Shape 47"/>
          <p:cNvSpPr txBox="1"/>
          <p:nvPr/>
        </p:nvSpPr>
        <p:spPr>
          <a:xfrm>
            <a:off x="1647200" y="6403325"/>
            <a:ext cx="3657600" cy="457200"/>
          </a:xfrm>
          <a:prstGeom prst="rect">
            <a:avLst/>
          </a:prstGeom>
          <a:noFill/>
        </p:spPr>
        <p:txBody>
          <a:bodyPr lIns="91425" tIns="91425" rIns="91425" bIns="91425" anchor="t" anchorCtr="0">
            <a:noAutofit/>
          </a:bodyPr>
          <a:lstStyle/>
          <a:p>
            <a:pPr>
              <a:buNone/>
            </a:pPr>
            <a:r>
              <a:rPr lang="en" sz="1200"/>
              <a:t>Image courtesy of  </a:t>
            </a:r>
            <a:r>
              <a:rPr lang="en" sz="1200">
                <a:hlinkClick r:id="rId4"/>
              </a:rPr>
              <a:t>Wikimedia Commons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buNone/>
            </a:pPr>
            <a:r>
              <a:rPr lang="en"/>
              <a:t>How OLEDs Operate</a:t>
            </a:r>
          </a:p>
          <a:p>
            <a:pPr>
              <a:buNone/>
            </a:pPr>
            <a:r>
              <a:rPr lang="en"/>
              <a:t>-Components  </a:t>
            </a:r>
          </a:p>
        </p:txBody>
      </p:sp>
      <p:sp>
        <p:nvSpPr>
          <p:cNvPr id="53" name="Shape 5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38888"/>
              <a:buFont typeface="Arial"/>
              <a:buChar char="•"/>
            </a:pPr>
            <a:r>
              <a:rPr lang="en" sz="3600"/>
              <a:t>Substrate- support structure, sometimes flexible</a:t>
            </a:r>
          </a:p>
          <a:p>
            <a:pPr marL="457200" lvl="0" indent="-419100" rtl="0">
              <a:buClr>
                <a:srgbClr val="000000"/>
              </a:buClr>
              <a:buSzPct val="138888"/>
              <a:buFont typeface="Arial"/>
              <a:buChar char="•"/>
            </a:pPr>
            <a:r>
              <a:rPr lang="en" sz="3600"/>
              <a:t>Anode</a:t>
            </a:r>
          </a:p>
          <a:p>
            <a:pPr marL="457200" lvl="0" indent="-419100" rtl="0">
              <a:buClr>
                <a:srgbClr val="000000"/>
              </a:buClr>
              <a:buSzPct val="138888"/>
              <a:buFont typeface="Arial"/>
              <a:buChar char="•"/>
            </a:pPr>
            <a:r>
              <a:rPr lang="en" sz="3600"/>
              <a:t>Organic Material</a:t>
            </a:r>
          </a:p>
          <a:p>
            <a:pPr marL="914400" lvl="1" indent="-381000" rtl="0">
              <a:buClr>
                <a:srgbClr val="000000"/>
              </a:buClr>
              <a:buSzPct val="80000"/>
              <a:buFont typeface="Courier New"/>
              <a:buChar char="o"/>
            </a:pPr>
            <a:r>
              <a:rPr lang="en" sz="3000"/>
              <a:t>Emissive </a:t>
            </a:r>
          </a:p>
          <a:p>
            <a:pPr marL="914400" lvl="1" indent="-381000" rtl="0">
              <a:buClr>
                <a:srgbClr val="000000"/>
              </a:buClr>
              <a:buSzPct val="80000"/>
              <a:buFont typeface="Courier New"/>
              <a:buChar char="o"/>
            </a:pPr>
            <a:r>
              <a:rPr lang="en" sz="3000"/>
              <a:t>Conductive</a:t>
            </a:r>
          </a:p>
          <a:p>
            <a:pPr marL="457200" lvl="0" indent="-419100" rtl="0">
              <a:buClr>
                <a:srgbClr val="000000"/>
              </a:buClr>
              <a:buSzPct val="138888"/>
              <a:buFont typeface="Arial"/>
              <a:buChar char="•"/>
            </a:pPr>
            <a:r>
              <a:rPr lang="en" sz="3600"/>
              <a:t>Cathode</a:t>
            </a:r>
          </a:p>
        </p:txBody>
      </p:sp>
      <p:sp>
        <p:nvSpPr>
          <p:cNvPr id="54" name="Shape 54"/>
          <p:cNvSpPr/>
          <p:nvPr/>
        </p:nvSpPr>
        <p:spPr>
          <a:xfrm>
            <a:off x="4647744" y="2737626"/>
            <a:ext cx="4315032" cy="4013612"/>
          </a:xfrm>
          <a:prstGeom prst="rect">
            <a:avLst/>
          </a:prstGeom>
          <a:blipFill>
            <a:blip r:embed="rId3"/>
            <a:stretch>
              <a:fillRect/>
            </a:stretch>
          </a:blipFill>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buNone/>
            </a:pPr>
            <a:r>
              <a:rPr lang="en"/>
              <a:t>How OLEDs Operate</a:t>
            </a:r>
          </a:p>
        </p:txBody>
      </p:sp>
      <p:sp>
        <p:nvSpPr>
          <p:cNvPr id="60" name="Shape 60"/>
          <p:cNvSpPr/>
          <p:nvPr/>
        </p:nvSpPr>
        <p:spPr>
          <a:xfrm>
            <a:off x="3276601" y="4038600"/>
            <a:ext cx="5867400" cy="2212165"/>
          </a:xfrm>
          <a:prstGeom prst="rect">
            <a:avLst/>
          </a:prstGeom>
          <a:blipFill>
            <a:blip r:embed="rId3"/>
            <a:stretch>
              <a:fillRect/>
            </a:stretch>
          </a:blipFill>
        </p:spPr>
      </p:sp>
      <p:sp>
        <p:nvSpPr>
          <p:cNvPr id="61" name="Shape 61"/>
          <p:cNvSpPr txBox="1"/>
          <p:nvPr/>
        </p:nvSpPr>
        <p:spPr>
          <a:xfrm>
            <a:off x="5686800" y="6342300"/>
            <a:ext cx="3000000" cy="515700"/>
          </a:xfrm>
          <a:prstGeom prst="rect">
            <a:avLst/>
          </a:prstGeom>
        </p:spPr>
        <p:txBody>
          <a:bodyPr lIns="91425" tIns="91425" rIns="91425" bIns="91425" anchor="ctr" anchorCtr="0">
            <a:noAutofit/>
          </a:bodyPr>
          <a:lstStyle/>
          <a:p>
            <a:pPr lvl="0" rtl="0">
              <a:buNone/>
            </a:pPr>
            <a:r>
              <a:rPr lang="en"/>
              <a:t>http://en.wikipedia.org/wiki/File:OLED_schematic.svg</a:t>
            </a:r>
          </a:p>
        </p:txBody>
      </p:sp>
      <p:sp>
        <p:nvSpPr>
          <p:cNvPr id="62" name="Shape 62"/>
          <p:cNvSpPr txBox="1"/>
          <p:nvPr/>
        </p:nvSpPr>
        <p:spPr>
          <a:xfrm>
            <a:off x="196350" y="1778900"/>
            <a:ext cx="5166900" cy="4758299"/>
          </a:xfrm>
          <a:prstGeom prst="rect">
            <a:avLst/>
          </a:prstGeom>
          <a:noFill/>
        </p:spPr>
        <p:txBody>
          <a:bodyPr lIns="91425" tIns="91425" rIns="91425" bIns="91425" anchor="t" anchorCtr="0">
            <a:noAutofit/>
          </a:bodyPr>
          <a:lstStyle/>
          <a:p>
            <a:pPr marL="552450" lvl="0" indent="-514350" rtl="0">
              <a:buClr>
                <a:srgbClr val="000000"/>
              </a:buClr>
              <a:buSzPct val="100000"/>
              <a:buFont typeface="+mj-lt"/>
              <a:buAutoNum type="arabicPeriod"/>
            </a:pPr>
            <a:r>
              <a:rPr lang="en" sz="3000" dirty="0" smtClean="0"/>
              <a:t>Cathode 2000A</a:t>
            </a:r>
          </a:p>
          <a:p>
            <a:pPr marL="457200" lvl="0" indent="-419100" rtl="0">
              <a:buClr>
                <a:srgbClr val="000000"/>
              </a:buClr>
              <a:buSzPct val="100000"/>
              <a:buFont typeface="Arial"/>
              <a:buAutoNum type="arabicPeriod"/>
            </a:pPr>
            <a:r>
              <a:rPr lang="en" sz="3000" dirty="0"/>
              <a:t>Emissive </a:t>
            </a:r>
            <a:r>
              <a:rPr lang="en" sz="3000" dirty="0" smtClean="0"/>
              <a:t>Layer 800A</a:t>
            </a:r>
            <a:endParaRPr lang="en" sz="3000" dirty="0"/>
          </a:p>
          <a:p>
            <a:pPr marL="457200" lvl="0" indent="-419100" rtl="0">
              <a:buClr>
                <a:srgbClr val="000000"/>
              </a:buClr>
              <a:buSzPct val="100000"/>
              <a:buFont typeface="Arial"/>
              <a:buAutoNum type="arabicPeriod"/>
            </a:pPr>
            <a:r>
              <a:rPr lang="en" sz="3000" dirty="0"/>
              <a:t>Photon Radiation</a:t>
            </a:r>
          </a:p>
          <a:p>
            <a:pPr marL="457200" lvl="0" indent="-419100" rtl="0">
              <a:buClr>
                <a:srgbClr val="000000"/>
              </a:buClr>
              <a:buSzPct val="100000"/>
              <a:buFont typeface="Arial"/>
              <a:buAutoNum type="arabicPeriod"/>
            </a:pPr>
            <a:r>
              <a:rPr lang="en" sz="3000" dirty="0"/>
              <a:t>Conductive </a:t>
            </a:r>
            <a:r>
              <a:rPr lang="en" sz="3000" dirty="0" smtClean="0"/>
              <a:t>Layer 1200A</a:t>
            </a:r>
          </a:p>
          <a:p>
            <a:pPr marL="457200" lvl="0" indent="-419100" rtl="0">
              <a:buClr>
                <a:srgbClr val="000000"/>
              </a:buClr>
              <a:buSzPct val="100000"/>
              <a:buFont typeface="Arial"/>
              <a:buAutoNum type="arabicPeriod"/>
            </a:pPr>
            <a:r>
              <a:rPr lang="en" sz="3000" dirty="0" smtClean="0"/>
              <a:t>Anode 1500A</a:t>
            </a:r>
            <a:endParaRPr lang="en" sz="3000" dirty="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OLED Manufacturing</a:t>
            </a:r>
          </a:p>
        </p:txBody>
      </p:sp>
      <p:sp>
        <p:nvSpPr>
          <p:cNvPr id="68" name="Shape 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lnSpc>
                <a:spcPct val="115000"/>
              </a:lnSpc>
              <a:buClr>
                <a:srgbClr val="000000"/>
              </a:buClr>
              <a:buSzPct val="36666"/>
              <a:buFont typeface="Arial"/>
              <a:buNone/>
            </a:pPr>
            <a:r>
              <a:rPr lang="en" sz="2800" dirty="0"/>
              <a:t>There are two general types of OLEDs</a:t>
            </a:r>
          </a:p>
          <a:p>
            <a:pPr marL="914400" lvl="1" indent="-419100" rtl="0">
              <a:lnSpc>
                <a:spcPct val="115000"/>
              </a:lnSpc>
              <a:spcBef>
                <a:spcPts val="480"/>
              </a:spcBef>
              <a:buClr>
                <a:srgbClr val="000000"/>
              </a:buClr>
              <a:buSzPct val="100000"/>
              <a:buFont typeface="Courier New"/>
              <a:buChar char="o"/>
            </a:pPr>
            <a:r>
              <a:rPr lang="en" sz="2800" dirty="0"/>
              <a:t>Those based on small molecules (Usually the term OLEDs are usually referred to these) </a:t>
            </a:r>
          </a:p>
          <a:p>
            <a:pPr marL="914400" lvl="1" indent="-419100" rtl="0">
              <a:lnSpc>
                <a:spcPct val="115000"/>
              </a:lnSpc>
              <a:spcBef>
                <a:spcPts val="480"/>
              </a:spcBef>
              <a:buClr>
                <a:srgbClr val="000000"/>
              </a:buClr>
              <a:buSzPct val="100000"/>
              <a:buFont typeface="Courier New"/>
              <a:buChar char="o"/>
            </a:pPr>
            <a:r>
              <a:rPr lang="en" sz="2800" dirty="0"/>
              <a:t>Those made using polymers (PLED)</a:t>
            </a:r>
          </a:p>
          <a:p>
            <a:pPr marL="914400" lvl="1" indent="-419100">
              <a:lnSpc>
                <a:spcPct val="115000"/>
              </a:lnSpc>
              <a:spcBef>
                <a:spcPts val="480"/>
              </a:spcBef>
              <a:buClr>
                <a:srgbClr val="000000"/>
              </a:buClr>
              <a:buSzPct val="100000"/>
              <a:buFont typeface="Courier New"/>
              <a:buChar char="o"/>
            </a:pPr>
            <a:r>
              <a:rPr lang="en" sz="2800" dirty="0"/>
              <a:t>There is also a newer type of OLEDs under development called phosphorescent organic light emitting diodes (PHOLED) which has efficiencies approaching 100%</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OLED Manufacturing (cont.)</a:t>
            </a:r>
          </a:p>
        </p:txBody>
      </p:sp>
      <p:sp>
        <p:nvSpPr>
          <p:cNvPr id="74" name="Shape 7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lnSpc>
                <a:spcPct val="115000"/>
              </a:lnSpc>
              <a:buClr>
                <a:srgbClr val="000000"/>
              </a:buClr>
              <a:buSzPct val="166666"/>
              <a:buFont typeface="Arial"/>
              <a:buChar char="•"/>
            </a:pPr>
            <a:r>
              <a:rPr lang="en"/>
              <a:t>Vacuum Thermal Evaporation(VTE)</a:t>
            </a:r>
          </a:p>
          <a:p>
            <a:pPr marL="914400" lvl="1" indent="-381000" rtl="0">
              <a:lnSpc>
                <a:spcPct val="115000"/>
              </a:lnSpc>
              <a:buClr>
                <a:srgbClr val="000000"/>
              </a:buClr>
              <a:buSzPct val="80000"/>
              <a:buFont typeface="Courier New"/>
              <a:buChar char="o"/>
            </a:pPr>
            <a:r>
              <a:rPr lang="en"/>
              <a:t>Used with small molecule OLEDs </a:t>
            </a:r>
          </a:p>
          <a:p>
            <a:pPr marL="457200" lvl="0" indent="-419100" rtl="0">
              <a:lnSpc>
                <a:spcPct val="115000"/>
              </a:lnSpc>
              <a:buClr>
                <a:srgbClr val="000000"/>
              </a:buClr>
              <a:buSzPct val="166666"/>
              <a:buFont typeface="Arial"/>
              <a:buChar char="•"/>
            </a:pPr>
            <a:r>
              <a:rPr lang="en"/>
              <a:t>Organic Vapor Phase Deposition(OVPD)</a:t>
            </a:r>
          </a:p>
          <a:p>
            <a:pPr marL="914400" lvl="1" indent="-381000" rtl="0">
              <a:lnSpc>
                <a:spcPct val="115000"/>
              </a:lnSpc>
              <a:buClr>
                <a:srgbClr val="000000"/>
              </a:buClr>
              <a:buSzPct val="80000"/>
              <a:buFont typeface="Courier New"/>
              <a:buChar char="o"/>
            </a:pPr>
            <a:r>
              <a:rPr lang="en"/>
              <a:t>Used with polymer LEDs (PLED) </a:t>
            </a:r>
          </a:p>
          <a:p>
            <a:pPr marL="457200" lvl="0" indent="-419100" rtl="0">
              <a:lnSpc>
                <a:spcPct val="115000"/>
              </a:lnSpc>
              <a:buClr>
                <a:srgbClr val="000000"/>
              </a:buClr>
              <a:buSzPct val="166666"/>
              <a:buFont typeface="Arial"/>
              <a:buChar char="•"/>
            </a:pPr>
            <a:r>
              <a:rPr lang="en"/>
              <a:t>Inkjet Printing</a:t>
            </a:r>
          </a:p>
          <a:p>
            <a:pPr marL="914400" lvl="1" indent="-381000" rtl="0">
              <a:lnSpc>
                <a:spcPct val="115000"/>
              </a:lnSpc>
              <a:buClr>
                <a:srgbClr val="000000"/>
              </a:buClr>
              <a:buSzPct val="80000"/>
              <a:buFont typeface="Courier New"/>
              <a:buChar char="o"/>
            </a:pPr>
            <a:r>
              <a:rPr lang="en"/>
              <a:t>Also used with PLEDs</a:t>
            </a:r>
          </a:p>
          <a:p>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OLED Manufacturing (cont.)</a:t>
            </a:r>
          </a:p>
        </p:txBody>
      </p:sp>
      <p:sp>
        <p:nvSpPr>
          <p:cNvPr id="80" name="Shape 8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lnSpc>
                <a:spcPct val="115000"/>
              </a:lnSpc>
              <a:spcBef>
                <a:spcPts val="480"/>
              </a:spcBef>
              <a:buClr>
                <a:srgbClr val="000000"/>
              </a:buClr>
              <a:buSzPct val="166666"/>
              <a:buFont typeface="Arial"/>
              <a:buChar char="•"/>
            </a:pPr>
            <a:r>
              <a:rPr lang="en"/>
              <a:t>Those based on small molecules are typically used with smaller structures and can be used to make well controlled, homogeneous films, and the construction of very complex multi-layer structures</a:t>
            </a:r>
          </a:p>
          <a:p>
            <a:endParaRPr/>
          </a:p>
          <a:p>
            <a:pPr marL="457200" lvl="0" indent="-419100" rtl="0">
              <a:lnSpc>
                <a:spcPct val="115000"/>
              </a:lnSpc>
              <a:spcBef>
                <a:spcPts val="480"/>
              </a:spcBef>
              <a:buClr>
                <a:srgbClr val="000000"/>
              </a:buClr>
              <a:buSzPct val="166666"/>
              <a:buFont typeface="Arial"/>
              <a:buChar char="•"/>
            </a:pPr>
            <a:r>
              <a:rPr lang="en"/>
              <a:t>Those made using polymers are used for larger area films. They are efficient and require a small amount of power</a:t>
            </a:r>
          </a:p>
          <a:p>
            <a:endParaRPr/>
          </a:p>
        </p:txBody>
      </p:sp>
    </p:spTree>
  </p:cSld>
  <p:clrMapOvr>
    <a:masterClrMapping/>
  </p:clrMapOvr>
  <p:transition spd="slow">
    <p:cut/>
  </p:transition>
</p:sld>
</file>

<file path=ppt/theme/theme1.xml><?xml version="1.0" encoding="utf-8"?>
<a:theme xmlns:a="http://schemas.openxmlformats.org/drawingml/2006/main">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1134</Words>
  <Application>Microsoft Office PowerPoint</Application>
  <PresentationFormat>On-screen Show (4:3)</PresentationFormat>
  <Paragraphs>110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
      <vt:lpstr>Organic Light-Emitting Diodes (OLEDs)</vt:lpstr>
      <vt:lpstr>Abstract</vt:lpstr>
      <vt:lpstr>Outline</vt:lpstr>
      <vt:lpstr>Explanation of what OLEDs are </vt:lpstr>
      <vt:lpstr>How OLEDs Operate -Components  </vt:lpstr>
      <vt:lpstr>How OLEDs Operate</vt:lpstr>
      <vt:lpstr>OLED Manufacturing</vt:lpstr>
      <vt:lpstr>OLED Manufacturing (cont.)</vt:lpstr>
      <vt:lpstr>OLED Manufacturing (cont.)</vt:lpstr>
      <vt:lpstr>Materials Used </vt:lpstr>
      <vt:lpstr>Advantages </vt:lpstr>
      <vt:lpstr>Disadvantages</vt:lpstr>
      <vt:lpstr>Commercial Uses </vt:lpstr>
      <vt:lpstr>Summary </vt:lpstr>
      <vt:lpstr>References </vt:lpstr>
      <vt:lpstr>References (cont)</vt:lpstr>
      <vt:lpstr>Five Key Concepts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Light-Emitting Diodes (OLEDs)</dc:title>
  <dc:creator>Sean</dc:creator>
  <cp:lastModifiedBy>sburns</cp:lastModifiedBy>
  <cp:revision>2</cp:revision>
  <dcterms:modified xsi:type="dcterms:W3CDTF">2013-05-03T13:07:03Z</dcterms:modified>
</cp:coreProperties>
</file>