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p:nvPr/>
        </p:nvSpPr>
        <p:spPr>
          <a:xfrm>
            <a:off x="0" y="1600200"/>
            <a:ext cx="9144000" cy="3657600"/>
          </a:xfrm>
          <a:prstGeom prst="rect">
            <a:avLst/>
          </a:prstGeom>
          <a:solidFill>
            <a:schemeClr val="dk1">
              <a:alpha val="20000"/>
            </a:schemeClr>
          </a:solidFill>
          <a:ln>
            <a:noFill/>
          </a:ln>
        </p:spPr>
        <p:txBody>
          <a:bodyPr lIns="91425" tIns="45700" rIns="91425" bIns="45700" anchor="ctr" anchorCtr="0">
            <a:noAutofit/>
          </a:bodyPr>
          <a:lstStyle/>
          <a:p>
            <a:endParaRPr/>
          </a:p>
        </p:txBody>
      </p:sp>
      <p:grpSp>
        <p:nvGrpSpPr>
          <p:cNvPr id="9" name="Shape 9"/>
          <p:cNvGrpSpPr/>
          <p:nvPr/>
        </p:nvGrpSpPr>
        <p:grpSpPr>
          <a:xfrm>
            <a:off x="0" y="-1438"/>
            <a:ext cx="1827407" cy="6859503"/>
            <a:chOff x="0" y="-1438"/>
            <a:chExt cx="798029" cy="6859503"/>
          </a:xfrm>
        </p:grpSpPr>
        <p:sp>
          <p:nvSpPr>
            <p:cNvPr id="10" name="Shape 10"/>
            <p:cNvSpPr/>
            <p:nvPr/>
          </p:nvSpPr>
          <p:spPr>
            <a:xfrm>
              <a:off x="0" y="-1438"/>
              <a:ext cx="798029"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20000"/>
              </a:schemeClr>
            </a:solidFill>
            <a:ln>
              <a:noFill/>
            </a:ln>
          </p:spPr>
          <p:txBody>
            <a:bodyPr lIns="91425" tIns="45700" rIns="91425" bIns="45700" anchor="ctr" anchorCtr="0">
              <a:noAutofit/>
            </a:bodyPr>
            <a:lstStyle/>
            <a:p>
              <a:endParaRPr/>
            </a:p>
          </p:txBody>
        </p:sp>
        <p:sp>
          <p:nvSpPr>
            <p:cNvPr id="11" name="Shape 11"/>
            <p:cNvSpPr/>
            <p:nvPr/>
          </p:nvSpPr>
          <p:spPr>
            <a:xfrm>
              <a:off x="0" y="0"/>
              <a:ext cx="399014"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12" name="Shape 12"/>
          <p:cNvGrpSpPr/>
          <p:nvPr/>
        </p:nvGrpSpPr>
        <p:grpSpPr>
          <a:xfrm flipH="1">
            <a:off x="7316591" y="0"/>
            <a:ext cx="1827407" cy="6859503"/>
            <a:chOff x="0" y="-1438"/>
            <a:chExt cx="798029" cy="6859503"/>
          </a:xfrm>
        </p:grpSpPr>
        <p:sp>
          <p:nvSpPr>
            <p:cNvPr id="13" name="Shape 13"/>
            <p:cNvSpPr/>
            <p:nvPr/>
          </p:nvSpPr>
          <p:spPr>
            <a:xfrm>
              <a:off x="0" y="-1438"/>
              <a:ext cx="798029"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20000"/>
              </a:schemeClr>
            </a:solidFill>
            <a:ln>
              <a:noFill/>
            </a:ln>
          </p:spPr>
          <p:txBody>
            <a:bodyPr lIns="91425" tIns="45700" rIns="91425" bIns="45700" anchor="ctr" anchorCtr="0">
              <a:noAutofit/>
            </a:bodyPr>
            <a:lstStyle/>
            <a:p>
              <a:endParaRPr/>
            </a:p>
          </p:txBody>
        </p:sp>
        <p:sp>
          <p:nvSpPr>
            <p:cNvPr id="14" name="Shape 14"/>
            <p:cNvSpPr/>
            <p:nvPr/>
          </p:nvSpPr>
          <p:spPr>
            <a:xfrm>
              <a:off x="0" y="0"/>
              <a:ext cx="399014"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15" name="Shape 15"/>
          <p:cNvSpPr txBox="1">
            <a:spLocks noGrp="1"/>
          </p:cNvSpPr>
          <p:nvPr>
            <p:ph type="ctrTitle"/>
          </p:nvPr>
        </p:nvSpPr>
        <p:spPr>
          <a:xfrm>
            <a:off x="685800" y="2090913"/>
            <a:ext cx="7772400" cy="1650599"/>
          </a:xfrm>
          <a:prstGeom prst="rect">
            <a:avLst/>
          </a:prstGeom>
          <a:noFill/>
          <a:ln>
            <a:noFill/>
          </a:ln>
        </p:spPr>
        <p:txBody>
          <a:bodyPr lIns="91425" tIns="91425" rIns="91425" bIns="91425" anchor="b" anchorCtr="0"/>
          <a:lstStyle>
            <a:lvl1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1pPr>
            <a:lvl2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2pPr>
            <a:lvl3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3pPr>
            <a:lvl4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4pPr>
            <a:lvl5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5pPr>
            <a:lvl6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6pPr>
            <a:lvl7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7pPr>
            <a:lvl8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8pPr>
            <a:lvl9pPr marL="0" indent="304800" algn="ctr" rtl="0">
              <a:spcBef>
                <a:spcPts val="0"/>
              </a:spcBef>
              <a:buClr>
                <a:schemeClr val="lt2"/>
              </a:buClr>
              <a:buSzPct val="100000"/>
              <a:buFont typeface="Trebuchet MS"/>
              <a:buNone/>
              <a:defRPr sz="4800" b="1" i="0" u="none" strike="noStrike" cap="none" baseline="0">
                <a:solidFill>
                  <a:schemeClr val="lt2"/>
                </a:solidFill>
                <a:latin typeface="Trebuchet MS"/>
                <a:ea typeface="Trebuchet MS"/>
                <a:cs typeface="Trebuchet MS"/>
                <a:sym typeface="Trebuchet MS"/>
              </a:defRPr>
            </a:lvl9pPr>
          </a:lstStyle>
          <a:p>
            <a:endParaRPr/>
          </a:p>
        </p:txBody>
      </p:sp>
      <p:sp>
        <p:nvSpPr>
          <p:cNvPr id="16" name="Shape 16"/>
          <p:cNvSpPr txBox="1">
            <a:spLocks noGrp="1"/>
          </p:cNvSpPr>
          <p:nvPr>
            <p:ph type="subTitle" idx="1"/>
          </p:nvPr>
        </p:nvSpPr>
        <p:spPr>
          <a:xfrm>
            <a:off x="685800" y="3886200"/>
            <a:ext cx="7772400" cy="878099"/>
          </a:xfrm>
          <a:prstGeom prst="rect">
            <a:avLst/>
          </a:prstGeom>
          <a:noFill/>
          <a:ln>
            <a:noFill/>
          </a:ln>
        </p:spPr>
        <p:txBody>
          <a:bodyPr lIns="91425" tIns="91425" rIns="91425" bIns="91425" anchor="t" anchorCtr="0"/>
          <a:lstStyle>
            <a:lvl1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1pPr>
            <a:lvl2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2pPr>
            <a:lvl3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3pPr>
            <a:lvl4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4pPr>
            <a:lvl5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5pPr>
            <a:lvl6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6pPr>
            <a:lvl7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7pPr>
            <a:lvl8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8pPr>
            <a:lvl9pPr marL="0" indent="152400" algn="ctr" rtl="0">
              <a:spcBef>
                <a:spcPts val="0"/>
              </a:spcBef>
              <a:buClr>
                <a:schemeClr val="lt2"/>
              </a:buClr>
              <a:buSzPct val="100000"/>
              <a:buFont typeface="Trebuchet MS"/>
              <a:buNone/>
              <a:defRPr sz="2400" b="0" i="0" u="none" strike="noStrike" cap="none" baseline="0">
                <a:solidFill>
                  <a:schemeClr val="lt2"/>
                </a:solidFill>
                <a:latin typeface="Trebuchet MS"/>
                <a:ea typeface="Trebuchet MS"/>
                <a:cs typeface="Trebuchet MS"/>
                <a:sym typeface="Trebuchet MS"/>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7"/>
        <p:cNvGrpSpPr/>
        <p:nvPr/>
      </p:nvGrpSpPr>
      <p:grpSpPr>
        <a:xfrm>
          <a:off x="0" y="0"/>
          <a:ext cx="0" cy="0"/>
          <a:chOff x="0" y="0"/>
          <a:chExt cx="0" cy="0"/>
        </a:xfrm>
      </p:grpSpPr>
      <p:sp>
        <p:nvSpPr>
          <p:cNvPr id="18" name="Shape 18"/>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19" name="Shape 19"/>
          <p:cNvGrpSpPr/>
          <p:nvPr/>
        </p:nvGrpSpPr>
        <p:grpSpPr>
          <a:xfrm>
            <a:off x="0" y="-1438"/>
            <a:ext cx="649180" cy="6859503"/>
            <a:chOff x="0" y="-1438"/>
            <a:chExt cx="649180" cy="6859503"/>
          </a:xfrm>
        </p:grpSpPr>
        <p:sp>
          <p:nvSpPr>
            <p:cNvPr id="20" name="Shape 20"/>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rgbClr val="5A6378">
                <a:alpha val="9803"/>
              </a:srgbClr>
            </a:solidFill>
            <a:ln>
              <a:noFill/>
            </a:ln>
          </p:spPr>
          <p:txBody>
            <a:bodyPr lIns="91425" tIns="45700" rIns="91425" bIns="45700" anchor="ctr" anchorCtr="0">
              <a:noAutofit/>
            </a:bodyPr>
            <a:lstStyle/>
            <a:p>
              <a:endParaRPr/>
            </a:p>
          </p:txBody>
        </p:sp>
        <p:sp>
          <p:nvSpPr>
            <p:cNvPr id="21" name="Shape 21"/>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22" name="Shape 22"/>
          <p:cNvGrpSpPr/>
          <p:nvPr/>
        </p:nvGrpSpPr>
        <p:grpSpPr>
          <a:xfrm flipH="1">
            <a:off x="8494493" y="0"/>
            <a:ext cx="649180" cy="6859503"/>
            <a:chOff x="0" y="-1438"/>
            <a:chExt cx="649180" cy="6859503"/>
          </a:xfrm>
        </p:grpSpPr>
        <p:sp>
          <p:nvSpPr>
            <p:cNvPr id="23" name="Shape 2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rgbClr val="5A6378">
                <a:alpha val="9803"/>
              </a:srgbClr>
            </a:solidFill>
            <a:ln>
              <a:noFill/>
            </a:ln>
          </p:spPr>
          <p:txBody>
            <a:bodyPr lIns="91425" tIns="45700" rIns="91425" bIns="45700" anchor="ctr" anchorCtr="0">
              <a:noAutofit/>
            </a:bodyPr>
            <a:lstStyle/>
            <a:p>
              <a:endParaRPr/>
            </a:p>
          </p:txBody>
        </p:sp>
        <p:sp>
          <p:nvSpPr>
            <p:cNvPr id="24" name="Shape 2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25" name="Shape 25"/>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26" name="Shape 26"/>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2"/>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2"/>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2"/>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2"/>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2"/>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2"/>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2"/>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2"/>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2"/>
                </a:solidFill>
                <a:latin typeface="Trebuchet MS"/>
                <a:ea typeface="Trebuchet MS"/>
                <a:cs typeface="Trebuchet MS"/>
                <a:sym typeface="Trebuchet MS"/>
              </a:defRPr>
            </a:lvl9pPr>
          </a:lstStyle>
          <a:p>
            <a:endParaRPr/>
          </a:p>
        </p:txBody>
      </p:sp>
      <p:sp>
        <p:nvSpPr>
          <p:cNvPr id="27" name="Shape 27"/>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28"/>
        <p:cNvGrpSpPr/>
        <p:nvPr/>
      </p:nvGrpSpPr>
      <p:grpSpPr>
        <a:xfrm>
          <a:off x="0" y="0"/>
          <a:ext cx="0" cy="0"/>
          <a:chOff x="0" y="0"/>
          <a:chExt cx="0" cy="0"/>
        </a:xfrm>
      </p:grpSpPr>
      <p:sp>
        <p:nvSpPr>
          <p:cNvPr id="29" name="Shape 29"/>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30" name="Shape 30"/>
          <p:cNvGrpSpPr/>
          <p:nvPr/>
        </p:nvGrpSpPr>
        <p:grpSpPr>
          <a:xfrm>
            <a:off x="0" y="-1438"/>
            <a:ext cx="649180" cy="6859503"/>
            <a:chOff x="0" y="-1438"/>
            <a:chExt cx="649180" cy="6859503"/>
          </a:xfrm>
        </p:grpSpPr>
        <p:sp>
          <p:nvSpPr>
            <p:cNvPr id="31" name="Shape 31"/>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32" name="Shape 32"/>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33" name="Shape 33"/>
          <p:cNvGrpSpPr/>
          <p:nvPr/>
        </p:nvGrpSpPr>
        <p:grpSpPr>
          <a:xfrm flipH="1">
            <a:off x="8494493" y="0"/>
            <a:ext cx="649180" cy="6859503"/>
            <a:chOff x="0" y="-1438"/>
            <a:chExt cx="649180" cy="6859503"/>
          </a:xfrm>
        </p:grpSpPr>
        <p:sp>
          <p:nvSpPr>
            <p:cNvPr id="34" name="Shape 34"/>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rgbClr val="5A6378">
                <a:alpha val="9803"/>
              </a:srgbClr>
            </a:solidFill>
            <a:ln>
              <a:noFill/>
            </a:ln>
          </p:spPr>
          <p:txBody>
            <a:bodyPr lIns="91425" tIns="45700" rIns="91425" bIns="45700" anchor="ctr" anchorCtr="0">
              <a:noAutofit/>
            </a:bodyPr>
            <a:lstStyle/>
            <a:p>
              <a:endParaRPr/>
            </a:p>
          </p:txBody>
        </p:sp>
        <p:sp>
          <p:nvSpPr>
            <p:cNvPr id="35" name="Shape 35"/>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36" name="Shape 36"/>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37" name="Shape 37"/>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2"/>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2"/>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2"/>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2"/>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2"/>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2"/>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2"/>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2"/>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2"/>
                </a:solidFill>
                <a:latin typeface="Trebuchet MS"/>
                <a:ea typeface="Trebuchet MS"/>
                <a:cs typeface="Trebuchet MS"/>
                <a:sym typeface="Trebuchet MS"/>
              </a:defRPr>
            </a:lvl9pPr>
          </a:lstStyle>
          <a:p>
            <a:endParaRPr/>
          </a:p>
        </p:txBody>
      </p:sp>
      <p:sp>
        <p:nvSpPr>
          <p:cNvPr id="38" name="Shape 38"/>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39" name="Shape 39"/>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40"/>
        <p:cNvGrpSpPr/>
        <p:nvPr/>
      </p:nvGrpSpPr>
      <p:grpSpPr>
        <a:xfrm>
          <a:off x="0" y="0"/>
          <a:ext cx="0" cy="0"/>
          <a:chOff x="0" y="0"/>
          <a:chExt cx="0" cy="0"/>
        </a:xfrm>
      </p:grpSpPr>
      <p:sp>
        <p:nvSpPr>
          <p:cNvPr id="41" name="Shape 41"/>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42" name="Shape 42"/>
          <p:cNvGrpSpPr/>
          <p:nvPr/>
        </p:nvGrpSpPr>
        <p:grpSpPr>
          <a:xfrm>
            <a:off x="0" y="-1438"/>
            <a:ext cx="649180" cy="6859503"/>
            <a:chOff x="0" y="-1438"/>
            <a:chExt cx="649180" cy="6859503"/>
          </a:xfrm>
        </p:grpSpPr>
        <p:sp>
          <p:nvSpPr>
            <p:cNvPr id="43" name="Shape 4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44" name="Shape 4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45" name="Shape 45"/>
          <p:cNvGrpSpPr/>
          <p:nvPr/>
        </p:nvGrpSpPr>
        <p:grpSpPr>
          <a:xfrm flipH="1">
            <a:off x="8494493" y="0"/>
            <a:ext cx="649180" cy="6859503"/>
            <a:chOff x="0" y="-1438"/>
            <a:chExt cx="649180" cy="6859503"/>
          </a:xfrm>
        </p:grpSpPr>
        <p:sp>
          <p:nvSpPr>
            <p:cNvPr id="46" name="Shape 46"/>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47" name="Shape 47"/>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48" name="Shape 48"/>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Trebuchet MS"/>
              <a:buNone/>
              <a:defRPr sz="3600" b="1">
                <a:solidFill>
                  <a:schemeClr val="lt2"/>
                </a:solidFill>
                <a:latin typeface="Trebuchet MS"/>
                <a:ea typeface="Trebuchet MS"/>
                <a:cs typeface="Trebuchet MS"/>
                <a:sym typeface="Trebuchet MS"/>
              </a:defRPr>
            </a:lvl1pPr>
            <a:lvl2pPr algn="l" rtl="0">
              <a:spcBef>
                <a:spcPts val="0"/>
              </a:spcBef>
              <a:buSzPct val="100000"/>
              <a:buFont typeface="Trebuchet MS"/>
              <a:buNone/>
              <a:defRPr sz="3600" b="1">
                <a:solidFill>
                  <a:schemeClr val="lt2"/>
                </a:solidFill>
                <a:latin typeface="Trebuchet MS"/>
                <a:ea typeface="Trebuchet MS"/>
                <a:cs typeface="Trebuchet MS"/>
                <a:sym typeface="Trebuchet MS"/>
              </a:defRPr>
            </a:lvl2pPr>
            <a:lvl3pPr algn="l" rtl="0">
              <a:spcBef>
                <a:spcPts val="0"/>
              </a:spcBef>
              <a:buSzPct val="100000"/>
              <a:buFont typeface="Trebuchet MS"/>
              <a:buNone/>
              <a:defRPr sz="3600" b="1">
                <a:solidFill>
                  <a:schemeClr val="lt2"/>
                </a:solidFill>
                <a:latin typeface="Trebuchet MS"/>
                <a:ea typeface="Trebuchet MS"/>
                <a:cs typeface="Trebuchet MS"/>
                <a:sym typeface="Trebuchet MS"/>
              </a:defRPr>
            </a:lvl3pPr>
            <a:lvl4pPr algn="l" rtl="0">
              <a:spcBef>
                <a:spcPts val="0"/>
              </a:spcBef>
              <a:buSzPct val="100000"/>
              <a:buFont typeface="Trebuchet MS"/>
              <a:buNone/>
              <a:defRPr sz="3600" b="1">
                <a:solidFill>
                  <a:schemeClr val="lt2"/>
                </a:solidFill>
                <a:latin typeface="Trebuchet MS"/>
                <a:ea typeface="Trebuchet MS"/>
                <a:cs typeface="Trebuchet MS"/>
                <a:sym typeface="Trebuchet MS"/>
              </a:defRPr>
            </a:lvl4pPr>
            <a:lvl5pPr algn="l" rtl="0">
              <a:spcBef>
                <a:spcPts val="0"/>
              </a:spcBef>
              <a:buSzPct val="100000"/>
              <a:buFont typeface="Trebuchet MS"/>
              <a:buNone/>
              <a:defRPr sz="3600" b="1">
                <a:solidFill>
                  <a:schemeClr val="lt2"/>
                </a:solidFill>
                <a:latin typeface="Trebuchet MS"/>
                <a:ea typeface="Trebuchet MS"/>
                <a:cs typeface="Trebuchet MS"/>
                <a:sym typeface="Trebuchet MS"/>
              </a:defRPr>
            </a:lvl5pPr>
            <a:lvl6pPr algn="l" rtl="0">
              <a:spcBef>
                <a:spcPts val="0"/>
              </a:spcBef>
              <a:buSzPct val="100000"/>
              <a:buFont typeface="Trebuchet MS"/>
              <a:buNone/>
              <a:defRPr sz="3600" b="1">
                <a:solidFill>
                  <a:schemeClr val="lt2"/>
                </a:solidFill>
                <a:latin typeface="Trebuchet MS"/>
                <a:ea typeface="Trebuchet MS"/>
                <a:cs typeface="Trebuchet MS"/>
                <a:sym typeface="Trebuchet MS"/>
              </a:defRPr>
            </a:lvl6pPr>
            <a:lvl7pPr algn="l" rtl="0">
              <a:spcBef>
                <a:spcPts val="0"/>
              </a:spcBef>
              <a:buSzPct val="100000"/>
              <a:buFont typeface="Trebuchet MS"/>
              <a:buNone/>
              <a:defRPr sz="3600" b="1">
                <a:solidFill>
                  <a:schemeClr val="lt2"/>
                </a:solidFill>
                <a:latin typeface="Trebuchet MS"/>
                <a:ea typeface="Trebuchet MS"/>
                <a:cs typeface="Trebuchet MS"/>
                <a:sym typeface="Trebuchet MS"/>
              </a:defRPr>
            </a:lvl7pPr>
            <a:lvl8pPr algn="l" rtl="0">
              <a:spcBef>
                <a:spcPts val="0"/>
              </a:spcBef>
              <a:buSzPct val="100000"/>
              <a:buFont typeface="Trebuchet MS"/>
              <a:buNone/>
              <a:defRPr sz="3600" b="1">
                <a:solidFill>
                  <a:schemeClr val="lt2"/>
                </a:solidFill>
                <a:latin typeface="Trebuchet MS"/>
                <a:ea typeface="Trebuchet MS"/>
                <a:cs typeface="Trebuchet MS"/>
                <a:sym typeface="Trebuchet MS"/>
              </a:defRPr>
            </a:lvl8pPr>
            <a:lvl9pPr algn="l" rtl="0">
              <a:spcBef>
                <a:spcPts val="0"/>
              </a:spcBef>
              <a:buSzPct val="100000"/>
              <a:buFont typeface="Trebuchet MS"/>
              <a:buNone/>
              <a:defRPr sz="3600" b="1">
                <a:solidFill>
                  <a:schemeClr val="lt2"/>
                </a:solidFill>
                <a:latin typeface="Trebuchet MS"/>
                <a:ea typeface="Trebuchet MS"/>
                <a:cs typeface="Trebuchet MS"/>
                <a:sym typeface="Trebuchet M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50"/>
        <p:cNvGrpSpPr/>
        <p:nvPr/>
      </p:nvGrpSpPr>
      <p:grpSpPr>
        <a:xfrm>
          <a:off x="0" y="0"/>
          <a:ext cx="0" cy="0"/>
          <a:chOff x="0" y="0"/>
          <a:chExt cx="0" cy="0"/>
        </a:xfrm>
      </p:grpSpPr>
      <p:sp>
        <p:nvSpPr>
          <p:cNvPr id="51" name="Shape 51"/>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52" name="Shape 52"/>
          <p:cNvGrpSpPr/>
          <p:nvPr/>
        </p:nvGrpSpPr>
        <p:grpSpPr>
          <a:xfrm>
            <a:off x="0" y="-1438"/>
            <a:ext cx="649180" cy="6859503"/>
            <a:chOff x="0" y="-1438"/>
            <a:chExt cx="649180" cy="6859503"/>
          </a:xfrm>
        </p:grpSpPr>
        <p:sp>
          <p:nvSpPr>
            <p:cNvPr id="53" name="Shape 5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54" name="Shape 5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55" name="Shape 55"/>
          <p:cNvGrpSpPr/>
          <p:nvPr/>
        </p:nvGrpSpPr>
        <p:grpSpPr>
          <a:xfrm flipH="1">
            <a:off x="8494493" y="0"/>
            <a:ext cx="649180" cy="6859503"/>
            <a:chOff x="0" y="-1438"/>
            <a:chExt cx="649180" cy="6859503"/>
          </a:xfrm>
        </p:grpSpPr>
        <p:sp>
          <p:nvSpPr>
            <p:cNvPr id="56" name="Shape 56"/>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57" name="Shape 57"/>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58" name="Shape 58"/>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
        <p:nvSpPr>
          <p:cNvPr id="59" name="Shape 59"/>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ctr" rtl="0">
              <a:lnSpc>
                <a:spcPct val="100000"/>
              </a:lnSpc>
              <a:spcBef>
                <a:spcPts val="0"/>
              </a:spcBef>
              <a:spcAft>
                <a:spcPts val="0"/>
              </a:spcAft>
              <a:buClr>
                <a:schemeClr val="lt2"/>
              </a:buClr>
              <a:buSzPct val="166666"/>
              <a:buFont typeface="Arial"/>
              <a:buChar char="•"/>
              <a:defRPr sz="1800">
                <a:solidFill>
                  <a:schemeClr val="lt2"/>
                </a:solidFill>
              </a:defRPr>
            </a:lvl1pPr>
            <a:lvl2pPr marL="285750" indent="-285750" algn="ctr" rtl="0">
              <a:lnSpc>
                <a:spcPct val="100000"/>
              </a:lnSpc>
              <a:spcBef>
                <a:spcPts val="0"/>
              </a:spcBef>
              <a:spcAft>
                <a:spcPts val="0"/>
              </a:spcAft>
              <a:buClr>
                <a:schemeClr val="lt2"/>
              </a:buClr>
              <a:buSzPct val="100000"/>
              <a:buFont typeface="Courier New"/>
              <a:buChar char="o"/>
              <a:defRPr sz="1800">
                <a:solidFill>
                  <a:schemeClr val="lt2"/>
                </a:solidFill>
              </a:defRPr>
            </a:lvl2pPr>
            <a:lvl3pPr marL="285750" indent="-285750" algn="ctr" rtl="0">
              <a:lnSpc>
                <a:spcPct val="100000"/>
              </a:lnSpc>
              <a:spcBef>
                <a:spcPts val="0"/>
              </a:spcBef>
              <a:spcAft>
                <a:spcPts val="0"/>
              </a:spcAft>
              <a:buClr>
                <a:schemeClr val="lt2"/>
              </a:buClr>
              <a:buSzPct val="100000"/>
              <a:buFont typeface="Wingdings"/>
              <a:buChar char="§"/>
              <a:defRPr sz="1800">
                <a:solidFill>
                  <a:schemeClr val="lt2"/>
                </a:solidFill>
              </a:defRPr>
            </a:lvl3pPr>
            <a:lvl4pPr marL="285750" indent="-285750" algn="ctr" rtl="0">
              <a:lnSpc>
                <a:spcPct val="100000"/>
              </a:lnSpc>
              <a:spcBef>
                <a:spcPts val="0"/>
              </a:spcBef>
              <a:spcAft>
                <a:spcPts val="0"/>
              </a:spcAft>
              <a:buClr>
                <a:schemeClr val="lt2"/>
              </a:buClr>
              <a:buSzPct val="166666"/>
              <a:buFont typeface="Arial"/>
              <a:buChar char="•"/>
              <a:defRPr sz="1800">
                <a:solidFill>
                  <a:schemeClr val="lt2"/>
                </a:solidFill>
              </a:defRPr>
            </a:lvl4pPr>
            <a:lvl5pPr marL="285750" indent="-285750" algn="ctr" rtl="0">
              <a:lnSpc>
                <a:spcPct val="100000"/>
              </a:lnSpc>
              <a:spcBef>
                <a:spcPts val="0"/>
              </a:spcBef>
              <a:spcAft>
                <a:spcPts val="0"/>
              </a:spcAft>
              <a:buClr>
                <a:schemeClr val="lt2"/>
              </a:buClr>
              <a:buSzPct val="100000"/>
              <a:buFont typeface="Courier New"/>
              <a:buChar char="o"/>
              <a:defRPr sz="1800">
                <a:solidFill>
                  <a:schemeClr val="lt2"/>
                </a:solidFill>
              </a:defRPr>
            </a:lvl5pPr>
            <a:lvl6pPr marL="285750" indent="-285750" algn="ctr" rtl="0">
              <a:lnSpc>
                <a:spcPct val="100000"/>
              </a:lnSpc>
              <a:spcBef>
                <a:spcPts val="0"/>
              </a:spcBef>
              <a:spcAft>
                <a:spcPts val="0"/>
              </a:spcAft>
              <a:buClr>
                <a:schemeClr val="lt2"/>
              </a:buClr>
              <a:buSzPct val="100000"/>
              <a:buFont typeface="Wingdings"/>
              <a:buChar char="§"/>
              <a:defRPr sz="1800">
                <a:solidFill>
                  <a:schemeClr val="lt2"/>
                </a:solidFill>
              </a:defRPr>
            </a:lvl6pPr>
            <a:lvl7pPr marL="285750" indent="-285750" algn="ctr" rtl="0">
              <a:lnSpc>
                <a:spcPct val="100000"/>
              </a:lnSpc>
              <a:spcBef>
                <a:spcPts val="0"/>
              </a:spcBef>
              <a:spcAft>
                <a:spcPts val="0"/>
              </a:spcAft>
              <a:buClr>
                <a:schemeClr val="lt2"/>
              </a:buClr>
              <a:buSzPct val="166666"/>
              <a:buFont typeface="Arial"/>
              <a:buChar char="•"/>
              <a:defRPr sz="1800">
                <a:solidFill>
                  <a:schemeClr val="lt2"/>
                </a:solidFill>
              </a:defRPr>
            </a:lvl7pPr>
            <a:lvl8pPr marL="285750" indent="-285750" algn="ctr" rtl="0">
              <a:lnSpc>
                <a:spcPct val="100000"/>
              </a:lnSpc>
              <a:spcBef>
                <a:spcPts val="0"/>
              </a:spcBef>
              <a:spcAft>
                <a:spcPts val="0"/>
              </a:spcAft>
              <a:buClr>
                <a:schemeClr val="lt2"/>
              </a:buClr>
              <a:buSzPct val="100000"/>
              <a:buFont typeface="Courier New"/>
              <a:buChar char="o"/>
              <a:defRPr sz="1800">
                <a:solidFill>
                  <a:schemeClr val="lt2"/>
                </a:solidFill>
              </a:defRPr>
            </a:lvl8pPr>
            <a:lvl9pPr marL="285750" indent="-285750" algn="ctr" rtl="0">
              <a:lnSpc>
                <a:spcPct val="100000"/>
              </a:lnSpc>
              <a:spcBef>
                <a:spcPts val="0"/>
              </a:spcBef>
              <a:spcAft>
                <a:spcPts val="0"/>
              </a:spcAft>
              <a:buClr>
                <a:schemeClr val="lt2"/>
              </a:buClr>
              <a:buSzPct val="100000"/>
              <a:buFont typeface="Wingdings"/>
              <a:buChar char="§"/>
              <a:defRPr sz="1800">
                <a:solidFill>
                  <a:schemeClr val="lt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Shape 61"/>
          <p:cNvSpPr/>
          <p:nvPr/>
        </p:nvSpPr>
        <p:spPr>
          <a:xfrm>
            <a:off x="0" y="-1438"/>
            <a:ext cx="9144000" cy="1525499"/>
          </a:xfrm>
          <a:prstGeom prst="rect">
            <a:avLst/>
          </a:prstGeom>
          <a:solidFill>
            <a:schemeClr val="dk2">
              <a:alpha val="20000"/>
            </a:schemeClr>
          </a:solidFill>
          <a:ln>
            <a:noFill/>
          </a:ln>
        </p:spPr>
        <p:txBody>
          <a:bodyPr lIns="91425" tIns="45700" rIns="91425" bIns="45700" anchor="ctr" anchorCtr="0">
            <a:noAutofit/>
          </a:bodyPr>
          <a:lstStyle/>
          <a:p>
            <a:endParaRPr/>
          </a:p>
        </p:txBody>
      </p:sp>
      <p:grpSp>
        <p:nvGrpSpPr>
          <p:cNvPr id="62" name="Shape 62"/>
          <p:cNvGrpSpPr/>
          <p:nvPr/>
        </p:nvGrpSpPr>
        <p:grpSpPr>
          <a:xfrm>
            <a:off x="0" y="-1438"/>
            <a:ext cx="649180" cy="6859503"/>
            <a:chOff x="0" y="-1438"/>
            <a:chExt cx="649180" cy="6859503"/>
          </a:xfrm>
        </p:grpSpPr>
        <p:sp>
          <p:nvSpPr>
            <p:cNvPr id="63" name="Shape 63"/>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64" name="Shape 64"/>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grpSp>
        <p:nvGrpSpPr>
          <p:cNvPr id="65" name="Shape 65"/>
          <p:cNvGrpSpPr/>
          <p:nvPr/>
        </p:nvGrpSpPr>
        <p:grpSpPr>
          <a:xfrm flipH="1">
            <a:off x="8494493" y="0"/>
            <a:ext cx="649180" cy="6859503"/>
            <a:chOff x="0" y="-1438"/>
            <a:chExt cx="649180" cy="6859503"/>
          </a:xfrm>
        </p:grpSpPr>
        <p:sp>
          <p:nvSpPr>
            <p:cNvPr id="66" name="Shape 66"/>
            <p:cNvSpPr/>
            <p:nvPr/>
          </p:nvSpPr>
          <p:spPr>
            <a:xfrm>
              <a:off x="0" y="-1438"/>
              <a:ext cx="649180"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sp>
          <p:nvSpPr>
            <p:cNvPr id="67" name="Shape 67"/>
            <p:cNvSpPr/>
            <p:nvPr/>
          </p:nvSpPr>
          <p:spPr>
            <a:xfrm>
              <a:off x="0" y="0"/>
              <a:ext cx="500331" cy="6858065"/>
            </a:xfrm>
            <a:custGeom>
              <a:avLst/>
              <a:gdLst/>
              <a:ahLst/>
              <a:cxnLst/>
              <a:rect l="0" t="0" r="0" b="0"/>
              <a:pathLst>
                <a:path w="500332" h="6875253" extrusionOk="0">
                  <a:moveTo>
                    <a:pt x="0" y="0"/>
                  </a:moveTo>
                  <a:lnTo>
                    <a:pt x="500332" y="0"/>
                  </a:lnTo>
                  <a:lnTo>
                    <a:pt x="301925" y="6875253"/>
                  </a:lnTo>
                  <a:lnTo>
                    <a:pt x="0" y="6875253"/>
                  </a:lnTo>
                  <a:lnTo>
                    <a:pt x="0" y="0"/>
                  </a:lnTo>
                  <a:close/>
                </a:path>
              </a:pathLst>
            </a:custGeom>
            <a:solidFill>
              <a:schemeClr val="dk2">
                <a:alpha val="9803"/>
              </a:schemeClr>
            </a:solidFill>
            <a:ln>
              <a:noFill/>
            </a:ln>
          </p:spPr>
          <p:txBody>
            <a:bodyPr lIns="91425" tIns="45700" rIns="91425" bIns="45700" anchor="ctr" anchorCtr="0">
              <a:noAutofit/>
            </a:bodyPr>
            <a:lstStyle/>
            <a:p>
              <a:endParaRPr/>
            </a:p>
          </p:txBody>
        </p:sp>
      </p:grpSp>
      <p:sp>
        <p:nvSpPr>
          <p:cNvPr id="68" name="Shape 68"/>
          <p:cNvSpPr/>
          <p:nvPr/>
        </p:nvSpPr>
        <p:spPr>
          <a:xfrm>
            <a:off x="0" y="6324600"/>
            <a:ext cx="9144000" cy="534899"/>
          </a:xfrm>
          <a:prstGeom prst="rect">
            <a:avLst/>
          </a:prstGeom>
          <a:solidFill>
            <a:schemeClr val="dk1">
              <a:alpha val="14901"/>
            </a:schemeClr>
          </a:solidFill>
          <a:ln>
            <a:noFill/>
          </a:ln>
        </p:spPr>
        <p:txBody>
          <a:bodyPr lIns="91425" tIns="45700" rIns="91425" bIns="45700" anchor="ctr" anchorCtr="0">
            <a:noAutofit/>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dk2"/>
            </a:gs>
            <a:gs pos="100000">
              <a:schemeClr val="dk1"/>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1pPr>
            <a:lvl2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2pPr>
            <a:lvl3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3pPr>
            <a:lvl4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4pPr>
            <a:lvl5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5pPr>
            <a:lvl6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6pPr>
            <a:lvl7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7pPr>
            <a:lvl8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8pPr>
            <a:lvl9pPr marL="0" indent="228600" algn="l" rtl="0">
              <a:spcBef>
                <a:spcPts val="0"/>
              </a:spcBef>
              <a:buClr>
                <a:schemeClr val="lt2"/>
              </a:buClr>
              <a:buSzPct val="100000"/>
              <a:buFont typeface="Trebuchet MS"/>
              <a:buNone/>
              <a:defRPr sz="3600" b="1" i="0" u="none" strike="noStrike" cap="none" baseline="0">
                <a:solidFill>
                  <a:schemeClr val="lt2"/>
                </a:solidFill>
                <a:latin typeface="Trebuchet MS"/>
                <a:ea typeface="Trebuchet MS"/>
                <a:cs typeface="Trebuchet MS"/>
                <a:sym typeface="Trebuchet MS"/>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chemeClr val="lt1"/>
              </a:buClr>
              <a:buSzPct val="166666"/>
              <a:buFont typeface="Arial"/>
              <a:buChar char="•"/>
              <a:defRPr sz="3000" b="0" i="0" u="none" strike="noStrike" cap="none" baseline="0">
                <a:solidFill>
                  <a:schemeClr val="lt1"/>
                </a:solidFill>
                <a:latin typeface="Trebuchet MS"/>
                <a:ea typeface="Trebuchet MS"/>
                <a:cs typeface="Trebuchet MS"/>
                <a:sym typeface="Trebuchet MS"/>
              </a:defRPr>
            </a:lvl1pPr>
            <a:lvl2pPr marL="742950" indent="-285750" algn="l" rtl="0">
              <a:spcBef>
                <a:spcPts val="480"/>
              </a:spcBef>
              <a:buClr>
                <a:schemeClr val="lt1"/>
              </a:buClr>
              <a:buSzPct val="100000"/>
              <a:buFont typeface="Courier New"/>
              <a:buChar char="o"/>
              <a:defRPr sz="2400" b="0" i="0" u="none" strike="noStrike" cap="none" baseline="0">
                <a:solidFill>
                  <a:schemeClr val="lt1"/>
                </a:solidFill>
                <a:latin typeface="Trebuchet MS"/>
                <a:ea typeface="Trebuchet MS"/>
                <a:cs typeface="Trebuchet MS"/>
                <a:sym typeface="Trebuchet MS"/>
              </a:defRPr>
            </a:lvl2pPr>
            <a:lvl3pPr marL="1143000" indent="-228600" algn="l" rtl="0">
              <a:spcBef>
                <a:spcPts val="480"/>
              </a:spcBef>
              <a:buClr>
                <a:schemeClr val="lt1"/>
              </a:buClr>
              <a:buSzPct val="100000"/>
              <a:buFont typeface="Wingdings"/>
              <a:buChar char="§"/>
              <a:defRPr sz="2400" b="0" i="0" u="none" strike="noStrike" cap="none" baseline="0">
                <a:solidFill>
                  <a:schemeClr val="lt1"/>
                </a:solidFill>
                <a:latin typeface="Trebuchet MS"/>
                <a:ea typeface="Trebuchet MS"/>
                <a:cs typeface="Trebuchet MS"/>
                <a:sym typeface="Trebuchet MS"/>
              </a:defRPr>
            </a:lvl3pPr>
            <a:lvl4pPr marL="1600200" indent="-228600" algn="l" rtl="0">
              <a:spcBef>
                <a:spcPts val="360"/>
              </a:spcBef>
              <a:buClr>
                <a:schemeClr val="lt1"/>
              </a:buClr>
              <a:buSzPct val="166666"/>
              <a:buFont typeface="Arial"/>
              <a:buChar char="•"/>
              <a:defRPr sz="1800" b="0" i="0" u="none" strike="noStrike" cap="none" baseline="0">
                <a:solidFill>
                  <a:schemeClr val="lt1"/>
                </a:solidFill>
                <a:latin typeface="Trebuchet MS"/>
                <a:ea typeface="Trebuchet MS"/>
                <a:cs typeface="Trebuchet MS"/>
                <a:sym typeface="Trebuchet MS"/>
              </a:defRPr>
            </a:lvl4pPr>
            <a:lvl5pPr marL="2057400" indent="-228600" algn="l" rtl="0">
              <a:spcBef>
                <a:spcPts val="360"/>
              </a:spcBef>
              <a:buClr>
                <a:schemeClr val="lt1"/>
              </a:buClr>
              <a:buSzPct val="100000"/>
              <a:buFont typeface="Courier New"/>
              <a:buChar char="o"/>
              <a:defRPr sz="1800" b="0" i="0" u="none" strike="noStrike" cap="none" baseline="0">
                <a:solidFill>
                  <a:schemeClr val="lt1"/>
                </a:solidFill>
                <a:latin typeface="Trebuchet MS"/>
                <a:ea typeface="Trebuchet MS"/>
                <a:cs typeface="Trebuchet MS"/>
                <a:sym typeface="Trebuchet MS"/>
              </a:defRPr>
            </a:lvl5pPr>
            <a:lvl6pPr marL="2514600" indent="-228600" algn="l" rtl="0">
              <a:spcBef>
                <a:spcPts val="360"/>
              </a:spcBef>
              <a:buClr>
                <a:schemeClr val="lt1"/>
              </a:buClr>
              <a:buSzPct val="100000"/>
              <a:buFont typeface="Wingdings"/>
              <a:buChar char="§"/>
              <a:defRPr sz="1800" b="0" i="0" u="none" strike="noStrike" cap="none" baseline="0">
                <a:solidFill>
                  <a:schemeClr val="lt1"/>
                </a:solidFill>
                <a:latin typeface="Trebuchet MS"/>
                <a:ea typeface="Trebuchet MS"/>
                <a:cs typeface="Trebuchet MS"/>
                <a:sym typeface="Trebuchet MS"/>
              </a:defRPr>
            </a:lvl6pPr>
            <a:lvl7pPr marL="2971800" indent="-228600" algn="l" rtl="0">
              <a:spcBef>
                <a:spcPts val="360"/>
              </a:spcBef>
              <a:buClr>
                <a:schemeClr val="lt1"/>
              </a:buClr>
              <a:buSzPct val="166666"/>
              <a:buFont typeface="Arial"/>
              <a:buChar char="•"/>
              <a:defRPr sz="1800" b="0" i="0" u="none" strike="noStrike" cap="none" baseline="0">
                <a:solidFill>
                  <a:schemeClr val="lt1"/>
                </a:solidFill>
                <a:latin typeface="Trebuchet MS"/>
                <a:ea typeface="Trebuchet MS"/>
                <a:cs typeface="Trebuchet MS"/>
                <a:sym typeface="Trebuchet MS"/>
              </a:defRPr>
            </a:lvl7pPr>
            <a:lvl8pPr marL="3429000" indent="-228600" algn="l" rtl="0">
              <a:spcBef>
                <a:spcPts val="360"/>
              </a:spcBef>
              <a:buClr>
                <a:schemeClr val="lt1"/>
              </a:buClr>
              <a:buSzPct val="100000"/>
              <a:buFont typeface="Courier New"/>
              <a:buChar char="o"/>
              <a:defRPr sz="1800" b="0" i="0" u="none" strike="noStrike" cap="none" baseline="0">
                <a:solidFill>
                  <a:schemeClr val="lt1"/>
                </a:solidFill>
                <a:latin typeface="Trebuchet MS"/>
                <a:ea typeface="Trebuchet MS"/>
                <a:cs typeface="Trebuchet MS"/>
                <a:sym typeface="Trebuchet MS"/>
              </a:defRPr>
            </a:lvl8pPr>
            <a:lvl9pPr marL="3886200" indent="-228600" algn="l" rtl="0">
              <a:spcBef>
                <a:spcPts val="360"/>
              </a:spcBef>
              <a:buClr>
                <a:schemeClr val="lt1"/>
              </a:buClr>
              <a:buSzPct val="100000"/>
              <a:buFont typeface="Wingdings"/>
              <a:buChar char="§"/>
              <a:defRPr sz="1800" b="0" i="0" u="none" strike="noStrike" cap="none" baseline="0">
                <a:solidFill>
                  <a:schemeClr val="lt1"/>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alexandria.tue.n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685800" y="582788"/>
            <a:ext cx="7772400" cy="1650599"/>
          </a:xfrm>
          <a:prstGeom prst="rect">
            <a:avLst/>
          </a:prstGeom>
        </p:spPr>
        <p:txBody>
          <a:bodyPr lIns="91425" tIns="91425" rIns="91425" bIns="91425" anchor="b" anchorCtr="0">
            <a:noAutofit/>
          </a:bodyPr>
          <a:lstStyle/>
          <a:p>
            <a:pPr lvl="0" rtl="0">
              <a:buNone/>
            </a:pPr>
            <a:r>
              <a:rPr lang="en"/>
              <a:t>Power FET structure</a:t>
            </a:r>
          </a:p>
          <a:p>
            <a:pPr>
              <a:buNone/>
            </a:pPr>
            <a:r>
              <a:rPr lang="en"/>
              <a:t>(DMOS and VMOS)</a:t>
            </a:r>
          </a:p>
        </p:txBody>
      </p:sp>
      <p:sp>
        <p:nvSpPr>
          <p:cNvPr id="71" name="Shape 71"/>
          <p:cNvSpPr txBox="1">
            <a:spLocks noGrp="1"/>
          </p:cNvSpPr>
          <p:nvPr>
            <p:ph type="subTitle" idx="1"/>
          </p:nvPr>
        </p:nvSpPr>
        <p:spPr>
          <a:xfrm>
            <a:off x="685799" y="5680075"/>
            <a:ext cx="7772400" cy="878099"/>
          </a:xfrm>
          <a:prstGeom prst="rect">
            <a:avLst/>
          </a:prstGeom>
        </p:spPr>
        <p:txBody>
          <a:bodyPr lIns="91425" tIns="91425" rIns="91425" bIns="91425" anchor="t" anchorCtr="0">
            <a:noAutofit/>
          </a:bodyPr>
          <a:lstStyle/>
          <a:p>
            <a:pPr lvl="0" rtl="0">
              <a:buNone/>
            </a:pPr>
            <a:r>
              <a:rPr lang="en"/>
              <a:t>By Jared Hansen, Tyler Roschen</a:t>
            </a:r>
          </a:p>
          <a:p>
            <a:pPr>
              <a:buNone/>
            </a:pPr>
            <a:r>
              <a:rPr lang="en"/>
              <a:t>5/3/13</a:t>
            </a:r>
          </a:p>
        </p:txBody>
      </p:sp>
      <p:sp>
        <p:nvSpPr>
          <p:cNvPr id="72" name="Shape 72"/>
          <p:cNvSpPr txBox="1"/>
          <p:nvPr/>
        </p:nvSpPr>
        <p:spPr>
          <a:xfrm>
            <a:off x="1489075" y="2233388"/>
            <a:ext cx="6443700" cy="3036900"/>
          </a:xfrm>
          <a:prstGeom prst="rect">
            <a:avLst/>
          </a:prstGeom>
          <a:noFill/>
        </p:spPr>
        <p:txBody>
          <a:bodyPr lIns="91425" tIns="91425" rIns="91425" bIns="91425" anchor="t" anchorCtr="0">
            <a:noAutofit/>
          </a:bodyPr>
          <a:lstStyle/>
          <a:p>
            <a:pPr lvl="0" algn="ctr" rtl="0">
              <a:buNone/>
            </a:pPr>
            <a:r>
              <a:rPr lang="en" sz="3000">
                <a:solidFill>
                  <a:schemeClr val="lt1"/>
                </a:solidFill>
              </a:rPr>
              <a:t>Abstract</a:t>
            </a:r>
          </a:p>
          <a:p>
            <a:endParaRPr/>
          </a:p>
        </p:txBody>
      </p:sp>
      <p:sp>
        <p:nvSpPr>
          <p:cNvPr id="73" name="Shape 73"/>
          <p:cNvSpPr txBox="1"/>
          <p:nvPr/>
        </p:nvSpPr>
        <p:spPr>
          <a:xfrm>
            <a:off x="540793" y="2709225"/>
            <a:ext cx="8041199" cy="3014999"/>
          </a:xfrm>
          <a:prstGeom prst="rect">
            <a:avLst/>
          </a:prstGeom>
          <a:noFill/>
        </p:spPr>
        <p:txBody>
          <a:bodyPr lIns="91425" tIns="91425" rIns="91425" bIns="91425" anchor="t" anchorCtr="0">
            <a:noAutofit/>
          </a:bodyPr>
          <a:lstStyle/>
          <a:p>
            <a:pPr lvl="0" rtl="0">
              <a:buNone/>
            </a:pPr>
            <a:r>
              <a:rPr lang="en" sz="2400">
                <a:solidFill>
                  <a:srgbClr val="FFFFFF"/>
                </a:solidFill>
              </a:rPr>
              <a:t>Power MOSFETS are designed to handle significant power levels. It's main advantage are its high commutation speed and good efficient at low levels. Power MOSFETS have different structures than lateral MOSFETS by having a vertical structure rather than a planar structure. The DMOS and VMOS both exhibit a vertical structure that will be discussed.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ctrTitle"/>
          </p:nvPr>
        </p:nvSpPr>
        <p:spPr>
          <a:xfrm>
            <a:off x="511200" y="-545600"/>
            <a:ext cx="7772400" cy="1650599"/>
          </a:xfrm>
          <a:prstGeom prst="rect">
            <a:avLst/>
          </a:prstGeom>
        </p:spPr>
        <p:txBody>
          <a:bodyPr lIns="91425" tIns="91425" rIns="91425" bIns="91425" anchor="b" anchorCtr="0">
            <a:noAutofit/>
          </a:bodyPr>
          <a:lstStyle/>
          <a:p>
            <a:pPr>
              <a:buNone/>
            </a:pPr>
            <a:r>
              <a:rPr lang="en"/>
              <a:t>VMOS Structure</a:t>
            </a:r>
          </a:p>
        </p:txBody>
      </p:sp>
      <p:sp>
        <p:nvSpPr>
          <p:cNvPr id="136" name="Shape 136"/>
          <p:cNvSpPr txBox="1">
            <a:spLocks noGrp="1"/>
          </p:cNvSpPr>
          <p:nvPr>
            <p:ph type="subTitle" idx="1"/>
          </p:nvPr>
        </p:nvSpPr>
        <p:spPr>
          <a:xfrm>
            <a:off x="685800" y="5979900"/>
            <a:ext cx="7772400" cy="878099"/>
          </a:xfrm>
          <a:prstGeom prst="rect">
            <a:avLst/>
          </a:prstGeom>
        </p:spPr>
        <p:txBody>
          <a:bodyPr lIns="91425" tIns="91425" rIns="91425" bIns="91425" anchor="t" anchorCtr="0">
            <a:noAutofit/>
          </a:bodyPr>
          <a:lstStyle/>
          <a:p>
            <a:endParaRPr/>
          </a:p>
        </p:txBody>
      </p:sp>
      <p:sp>
        <p:nvSpPr>
          <p:cNvPr id="137" name="Shape 137"/>
          <p:cNvSpPr txBox="1"/>
          <p:nvPr/>
        </p:nvSpPr>
        <p:spPr>
          <a:xfrm>
            <a:off x="883875" y="1374875"/>
            <a:ext cx="6994199" cy="4725000"/>
          </a:xfrm>
          <a:prstGeom prst="rect">
            <a:avLst/>
          </a:prstGeom>
          <a:noFill/>
        </p:spPr>
        <p:txBody>
          <a:bodyPr lIns="91425" tIns="91425" rIns="91425" bIns="91425" anchor="t" anchorCtr="0">
            <a:noAutofit/>
          </a:bodyPr>
          <a:lstStyle/>
          <a:p>
            <a:pPr marL="457200" lvl="0" indent="-419100" rtl="0">
              <a:spcBef>
                <a:spcPts val="600"/>
              </a:spcBef>
              <a:buClr>
                <a:schemeClr val="lt1"/>
              </a:buClr>
              <a:buSzPct val="166666"/>
              <a:buFont typeface="Arial"/>
              <a:buChar char="•"/>
            </a:pPr>
            <a:r>
              <a:rPr lang="en" sz="3000">
                <a:solidFill>
                  <a:schemeClr val="lt1"/>
                </a:solidFill>
                <a:latin typeface="Trebuchet MS"/>
                <a:ea typeface="Trebuchet MS"/>
                <a:cs typeface="Trebuchet MS"/>
                <a:sym typeface="Trebuchet MS"/>
              </a:rPr>
              <a:t>The biggest feature in the structure of the VMOS is the Shaped groove.</a:t>
            </a:r>
          </a:p>
          <a:p>
            <a:pPr marL="457200" lvl="0" indent="-419100" rtl="0">
              <a:spcBef>
                <a:spcPts val="600"/>
              </a:spcBef>
              <a:buClr>
                <a:schemeClr val="lt1"/>
              </a:buClr>
              <a:buSzPct val="166666"/>
              <a:buFont typeface="Arial"/>
              <a:buChar char="•"/>
            </a:pPr>
            <a:r>
              <a:rPr lang="en" sz="3000">
                <a:solidFill>
                  <a:schemeClr val="lt1"/>
                </a:solidFill>
                <a:latin typeface="Trebuchet MS"/>
                <a:ea typeface="Trebuchet MS"/>
                <a:cs typeface="Trebuchet MS"/>
                <a:sym typeface="Trebuchet MS"/>
              </a:rPr>
              <a:t>It can be seen that the source is at the top of the device while the drain is at the bottom</a:t>
            </a:r>
          </a:p>
          <a:p>
            <a:pPr marL="457200" lvl="0" indent="-419100" rtl="0">
              <a:spcBef>
                <a:spcPts val="600"/>
              </a:spcBef>
              <a:buClr>
                <a:schemeClr val="lt1"/>
              </a:buClr>
              <a:buSzPct val="166666"/>
              <a:buFont typeface="Arial"/>
              <a:buChar char="•"/>
            </a:pPr>
            <a:r>
              <a:rPr lang="en" sz="3000">
                <a:solidFill>
                  <a:schemeClr val="lt1"/>
                </a:solidFill>
                <a:latin typeface="Trebuchet MS"/>
                <a:ea typeface="Trebuchet MS"/>
                <a:cs typeface="Trebuchet MS"/>
                <a:sym typeface="Trebuchet MS"/>
              </a:rPr>
              <a:t>So current flows vertically in the device instead of horizontally as in Standard FETS.</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ctrTitle"/>
          </p:nvPr>
        </p:nvSpPr>
        <p:spPr>
          <a:xfrm>
            <a:off x="655200" y="-724336"/>
            <a:ext cx="7772400" cy="1650599"/>
          </a:xfrm>
          <a:prstGeom prst="rect">
            <a:avLst/>
          </a:prstGeom>
        </p:spPr>
        <p:txBody>
          <a:bodyPr lIns="91425" tIns="91425" rIns="91425" bIns="91425" anchor="b" anchorCtr="0">
            <a:noAutofit/>
          </a:bodyPr>
          <a:lstStyle/>
          <a:p>
            <a:pPr>
              <a:buNone/>
            </a:pPr>
            <a:r>
              <a:rPr lang="en"/>
              <a:t>VMOS Structure</a:t>
            </a:r>
          </a:p>
        </p:txBody>
      </p:sp>
      <p:sp>
        <p:nvSpPr>
          <p:cNvPr id="143" name="Shape 143"/>
          <p:cNvSpPr txBox="1">
            <a:spLocks noGrp="1"/>
          </p:cNvSpPr>
          <p:nvPr>
            <p:ph type="subTitle" idx="1"/>
          </p:nvPr>
        </p:nvSpPr>
        <p:spPr>
          <a:xfrm>
            <a:off x="685800" y="5979900"/>
            <a:ext cx="7772400" cy="878099"/>
          </a:xfrm>
          <a:prstGeom prst="rect">
            <a:avLst/>
          </a:prstGeom>
        </p:spPr>
        <p:txBody>
          <a:bodyPr lIns="91425" tIns="91425" rIns="91425" bIns="91425" anchor="t" anchorCtr="0">
            <a:noAutofit/>
          </a:bodyPr>
          <a:lstStyle/>
          <a:p>
            <a:endParaRPr/>
          </a:p>
        </p:txBody>
      </p:sp>
      <p:sp>
        <p:nvSpPr>
          <p:cNvPr id="144" name="Shape 144"/>
          <p:cNvSpPr txBox="1"/>
          <p:nvPr/>
        </p:nvSpPr>
        <p:spPr>
          <a:xfrm>
            <a:off x="242550" y="1113011"/>
            <a:ext cx="8597700" cy="6164400"/>
          </a:xfrm>
          <a:prstGeom prst="rect">
            <a:avLst/>
          </a:prstGeom>
        </p:spPr>
        <p:txBody>
          <a:bodyPr lIns="91425" tIns="91425" rIns="91425" bIns="91425" anchor="ctr" anchorCtr="0">
            <a:noAutofit/>
          </a:bodyPr>
          <a:lstStyle/>
          <a:p>
            <a:pPr marL="457200" lvl="0" indent="-419100" rtl="0">
              <a:spcBef>
                <a:spcPts val="600"/>
              </a:spcBef>
              <a:buClr>
                <a:schemeClr val="lt1"/>
              </a:buClr>
              <a:buSzPct val="166666"/>
              <a:buFont typeface="Arial"/>
              <a:buChar char="•"/>
            </a:pPr>
            <a:r>
              <a:rPr lang="en" sz="3000">
                <a:solidFill>
                  <a:schemeClr val="lt1"/>
                </a:solidFill>
                <a:latin typeface="Trebuchet MS"/>
                <a:ea typeface="Trebuchet MS"/>
                <a:cs typeface="Trebuchet MS"/>
                <a:sym typeface="Trebuchet MS"/>
              </a:rPr>
              <a:t>V shaped gate increases the cross-sectional area of the source-drain path. This reduces the ON resistance of the device allowing it to handle much higher powers</a:t>
            </a:r>
          </a:p>
          <a:p>
            <a:pPr marL="457200" lvl="0" indent="-419100" rtl="0">
              <a:spcBef>
                <a:spcPts val="600"/>
              </a:spcBef>
              <a:buClr>
                <a:schemeClr val="lt1"/>
              </a:buClr>
              <a:buSzPct val="166666"/>
              <a:buFont typeface="Arial"/>
              <a:buChar char="•"/>
            </a:pPr>
            <a:r>
              <a:rPr lang="en" sz="3000">
                <a:solidFill>
                  <a:schemeClr val="lt1"/>
                </a:solidFill>
                <a:latin typeface="Trebuchet MS"/>
                <a:ea typeface="Trebuchet MS"/>
                <a:cs typeface="Trebuchet MS"/>
                <a:sym typeface="Trebuchet MS"/>
              </a:rPr>
              <a:t>The gate consists of a metallised area over the V groove and this controls the current flow in the P region. </a:t>
            </a:r>
          </a:p>
          <a:p>
            <a:pPr marL="457200" lvl="0" indent="-419100" rtl="0">
              <a:spcBef>
                <a:spcPts val="600"/>
              </a:spcBef>
              <a:buClr>
                <a:schemeClr val="lt1"/>
              </a:buClr>
              <a:buSzPct val="166666"/>
              <a:buFont typeface="Arial"/>
              <a:buChar char="•"/>
            </a:pPr>
            <a:r>
              <a:rPr lang="en" sz="3000">
                <a:solidFill>
                  <a:schemeClr val="lt1"/>
                </a:solidFill>
                <a:latin typeface="Trebuchet MS"/>
                <a:ea typeface="Trebuchet MS"/>
                <a:cs typeface="Trebuchet MS"/>
                <a:sym typeface="Trebuchet MS"/>
              </a:rPr>
              <a:t>The main drawback to the VMOS FET is that the structure is more complicated than the traditional FET and this makes it slightly more expensive</a:t>
            </a:r>
          </a:p>
          <a:p>
            <a:endParaRPr/>
          </a:p>
          <a:p>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ctrTitle"/>
          </p:nvPr>
        </p:nvSpPr>
        <p:spPr>
          <a:xfrm>
            <a:off x="685800" y="0"/>
            <a:ext cx="7772400" cy="1650599"/>
          </a:xfrm>
          <a:prstGeom prst="rect">
            <a:avLst/>
          </a:prstGeom>
        </p:spPr>
        <p:txBody>
          <a:bodyPr lIns="91425" tIns="91425" rIns="91425" bIns="91425" anchor="b" anchorCtr="0">
            <a:noAutofit/>
          </a:bodyPr>
          <a:lstStyle/>
          <a:p>
            <a:pPr>
              <a:buNone/>
            </a:pPr>
            <a:r>
              <a:rPr lang="en"/>
              <a:t>Summary</a:t>
            </a:r>
          </a:p>
        </p:txBody>
      </p:sp>
      <p:sp>
        <p:nvSpPr>
          <p:cNvPr id="150" name="Shape 150"/>
          <p:cNvSpPr txBox="1"/>
          <p:nvPr/>
        </p:nvSpPr>
        <p:spPr>
          <a:xfrm>
            <a:off x="556275" y="1647625"/>
            <a:ext cx="8094599" cy="4113299"/>
          </a:xfrm>
          <a:prstGeom prst="rect">
            <a:avLst/>
          </a:prstGeom>
          <a:noFill/>
        </p:spPr>
        <p:txBody>
          <a:bodyPr lIns="91425" tIns="91425" rIns="91425" bIns="91425" anchor="t" anchorCtr="0">
            <a:noAutofit/>
          </a:bodyPr>
          <a:lstStyle/>
          <a:p>
            <a:pPr>
              <a:buNone/>
            </a:pPr>
            <a:r>
              <a:rPr lang="en" sz="3000">
                <a:solidFill>
                  <a:srgbClr val="FFFFFF"/>
                </a:solidFill>
              </a:rPr>
              <a:t>Power MOSFETS differ from lateral MOSFETS with the vertical structure of the DMOS and the VMOS. These are used in a variety of applications that desire high switching speeds and a variety of voltage levels. The doping and channel lengths contribute to the characteristics of each of these MOSFETS.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ctrTitle"/>
          </p:nvPr>
        </p:nvSpPr>
        <p:spPr>
          <a:xfrm>
            <a:off x="576675" y="0"/>
            <a:ext cx="7772400" cy="1650599"/>
          </a:xfrm>
          <a:prstGeom prst="rect">
            <a:avLst/>
          </a:prstGeom>
        </p:spPr>
        <p:txBody>
          <a:bodyPr lIns="91425" tIns="91425" rIns="91425" bIns="91425" anchor="b" anchorCtr="0">
            <a:noAutofit/>
          </a:bodyPr>
          <a:lstStyle/>
          <a:p>
            <a:pPr>
              <a:buNone/>
            </a:pPr>
            <a:r>
              <a:rPr lang="en"/>
              <a:t>References</a:t>
            </a:r>
          </a:p>
        </p:txBody>
      </p:sp>
      <p:sp>
        <p:nvSpPr>
          <p:cNvPr id="156" name="Shape 156"/>
          <p:cNvSpPr txBox="1"/>
          <p:nvPr/>
        </p:nvSpPr>
        <p:spPr>
          <a:xfrm>
            <a:off x="873125" y="1682750"/>
            <a:ext cx="7619999" cy="3841799"/>
          </a:xfrm>
          <a:prstGeom prst="rect">
            <a:avLst/>
          </a:prstGeom>
          <a:noFill/>
        </p:spPr>
        <p:txBody>
          <a:bodyPr lIns="91425" tIns="91425" rIns="91425" bIns="91425" anchor="t" anchorCtr="0">
            <a:noAutofit/>
          </a:bodyPr>
          <a:lstStyle/>
          <a:p>
            <a:pPr lvl="0" rtl="0">
              <a:buNone/>
            </a:pPr>
            <a:r>
              <a:rPr lang="en" sz="1800">
                <a:solidFill>
                  <a:schemeClr val="lt1"/>
                </a:solidFill>
              </a:rPr>
              <a:t>"VMOS Field Effect Transistor." </a:t>
            </a:r>
            <a:r>
              <a:rPr lang="en" sz="1800" i="1">
                <a:solidFill>
                  <a:schemeClr val="lt1"/>
                </a:solidFill>
              </a:rPr>
              <a:t>:: Radio-Electronics.Com</a:t>
            </a:r>
            <a:r>
              <a:rPr lang="en" sz="1800">
                <a:solidFill>
                  <a:schemeClr val="lt1"/>
                </a:solidFill>
              </a:rPr>
              <a:t>. N.p., n.d. Web. 30 Apr. 2013</a:t>
            </a:r>
          </a:p>
          <a:p>
            <a:endParaRPr/>
          </a:p>
          <a:p>
            <a:pPr lvl="0" rtl="0">
              <a:buNone/>
            </a:pPr>
            <a:r>
              <a:rPr lang="en" sz="1800">
                <a:solidFill>
                  <a:schemeClr val="lt1"/>
                </a:solidFill>
              </a:rPr>
              <a:t>"Insulated-gate Field-effect Transistors (MOSFET)." All About Circuits Forum RSS. N.p., n.d. Web. 30 Apr. 2013.</a:t>
            </a:r>
          </a:p>
          <a:p>
            <a:endParaRPr/>
          </a:p>
          <a:p>
            <a:pPr lvl="0" rtl="0">
              <a:buNone/>
            </a:pPr>
            <a:r>
              <a:rPr lang="en" sz="1800">
                <a:solidFill>
                  <a:schemeClr val="lt1"/>
                </a:solidFill>
              </a:rPr>
              <a:t>"DMOS transistors in a BICMOS-technology". A</a:t>
            </a:r>
            <a:r>
              <a:rPr lang="en" sz="1800">
                <a:solidFill>
                  <a:srgbClr val="FFFFFF"/>
                </a:solidFill>
                <a:hlinkClick r:id="rId3"/>
              </a:rPr>
              <a:t>lexandria.tue.nl</a:t>
            </a:r>
            <a:r>
              <a:rPr lang="en" sz="1800">
                <a:solidFill>
                  <a:srgbClr val="FFFFFF"/>
                </a:solidFill>
              </a:rPr>
              <a:t>. N.p., n.d. Web. 30 Apr. 2013</a:t>
            </a:r>
          </a:p>
          <a:p>
            <a:endParaRPr/>
          </a:p>
          <a:p>
            <a:pPr lvl="0" rtl="0">
              <a:buNone/>
            </a:pPr>
            <a:r>
              <a:rPr lang="en" sz="1800">
                <a:solidFill>
                  <a:srgbClr val="FFFFFF"/>
                </a:solidFill>
              </a:rPr>
              <a:t>"A Look at DMOS Transistors". ChipWorks Inside Technology. N.p., n.d. Web. 30 Apr. 2013</a:t>
            </a:r>
          </a:p>
          <a:p>
            <a:endParaRPr/>
          </a:p>
          <a:p>
            <a:pPr lvl="0" rtl="0">
              <a:buNone/>
            </a:pPr>
            <a:r>
              <a:rPr lang="en" sz="1800">
                <a:solidFill>
                  <a:srgbClr val="FFFFFF"/>
                </a:solidFill>
              </a:rPr>
              <a:t>Neamen, Donald. 2012. Semiconductor Physics and Devices. New York: McGraw-Hill</a:t>
            </a:r>
          </a:p>
          <a:p>
            <a:endParaRPr/>
          </a:p>
          <a:p>
            <a:endParaRPr/>
          </a:p>
          <a:p>
            <a:endParaRPr/>
          </a:p>
          <a:p>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ctrTitle"/>
          </p:nvPr>
        </p:nvSpPr>
        <p:spPr>
          <a:xfrm>
            <a:off x="594550" y="-825500"/>
            <a:ext cx="7772400" cy="1650599"/>
          </a:xfrm>
          <a:prstGeom prst="rect">
            <a:avLst/>
          </a:prstGeom>
        </p:spPr>
        <p:txBody>
          <a:bodyPr lIns="91425" tIns="91425" rIns="91425" bIns="91425" anchor="b" anchorCtr="0">
            <a:noAutofit/>
          </a:bodyPr>
          <a:lstStyle/>
          <a:p>
            <a:pPr>
              <a:buNone/>
            </a:pPr>
            <a:r>
              <a:rPr lang="en"/>
              <a:t>Key Points</a:t>
            </a:r>
          </a:p>
        </p:txBody>
      </p:sp>
      <p:sp>
        <p:nvSpPr>
          <p:cNvPr id="162" name="Shape 162"/>
          <p:cNvSpPr txBox="1">
            <a:spLocks noGrp="1"/>
          </p:cNvSpPr>
          <p:nvPr>
            <p:ph type="body" idx="1"/>
          </p:nvPr>
        </p:nvSpPr>
        <p:spPr>
          <a:xfrm>
            <a:off x="375824" y="825100"/>
            <a:ext cx="8310899" cy="5688300"/>
          </a:xfrm>
          <a:prstGeom prst="rect">
            <a:avLst/>
          </a:prstGeom>
        </p:spPr>
        <p:txBody>
          <a:bodyPr lIns="91425" tIns="91425" rIns="91425" bIns="91425" anchor="t" anchorCtr="0">
            <a:noAutofit/>
          </a:bodyPr>
          <a:lstStyle/>
          <a:p>
            <a:pPr marL="457200" lvl="0" indent="-419100" rtl="0">
              <a:buClr>
                <a:schemeClr val="lt1"/>
              </a:buClr>
              <a:buSzPct val="166666"/>
              <a:buFont typeface="Arial"/>
              <a:buChar char="•"/>
            </a:pPr>
            <a:r>
              <a:rPr lang="en"/>
              <a:t>Power MOSFETS have a vertical structure versus the usual planar structure.</a:t>
            </a:r>
          </a:p>
          <a:p>
            <a:pPr marL="457200" lvl="0" indent="-419100" rtl="0">
              <a:buClr>
                <a:schemeClr val="lt1"/>
              </a:buClr>
              <a:buSzPct val="166666"/>
              <a:buFont typeface="Arial"/>
              <a:buChar char="•"/>
            </a:pPr>
            <a:r>
              <a:rPr lang="en"/>
              <a:t>DMOS uses a double diffusion process</a:t>
            </a:r>
          </a:p>
          <a:p>
            <a:pPr marL="457200" lvl="0" indent="-419100" rtl="0">
              <a:buClr>
                <a:schemeClr val="lt1"/>
              </a:buClr>
              <a:buSzPct val="166666"/>
              <a:buFont typeface="Arial"/>
              <a:buChar char="•"/>
            </a:pPr>
            <a:r>
              <a:rPr lang="en"/>
              <a:t>Most important characteristics are the breakdown voltage and the on-resistance. </a:t>
            </a:r>
          </a:p>
          <a:p>
            <a:pPr marL="457200" lvl="0" indent="-419100" rtl="0">
              <a:buClr>
                <a:schemeClr val="lt1"/>
              </a:buClr>
              <a:buSzPct val="166666"/>
              <a:buFont typeface="Arial"/>
              <a:buChar char="•"/>
            </a:pPr>
            <a:r>
              <a:rPr lang="en"/>
              <a:t>V shaped gate increases the cross-sectional area of the source-drain path.</a:t>
            </a:r>
          </a:p>
          <a:p>
            <a:pPr marL="457200" lvl="0" indent="-419100" rtl="0">
              <a:buClr>
                <a:schemeClr val="lt1"/>
              </a:buClr>
              <a:buSzPct val="166666"/>
              <a:buFont typeface="Arial"/>
              <a:buChar char="•"/>
            </a:pPr>
            <a:r>
              <a:rPr lang="en"/>
              <a:t>The main advantages are the high commutation speed and its good effiency at low voltages.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ctrTitle"/>
          </p:nvPr>
        </p:nvSpPr>
        <p:spPr>
          <a:xfrm>
            <a:off x="685800" y="-113261"/>
            <a:ext cx="7772400" cy="1650599"/>
          </a:xfrm>
          <a:prstGeom prst="rect">
            <a:avLst/>
          </a:prstGeom>
        </p:spPr>
        <p:txBody>
          <a:bodyPr lIns="91425" tIns="91425" rIns="91425" bIns="91425" anchor="b" anchorCtr="0">
            <a:noAutofit/>
          </a:bodyPr>
          <a:lstStyle/>
          <a:p>
            <a:pPr>
              <a:buNone/>
            </a:pPr>
            <a:r>
              <a:rPr lang="en"/>
              <a:t>Outline</a:t>
            </a:r>
          </a:p>
        </p:txBody>
      </p:sp>
      <p:sp>
        <p:nvSpPr>
          <p:cNvPr id="79" name="Shape 79"/>
          <p:cNvSpPr txBox="1">
            <a:spLocks noGrp="1"/>
          </p:cNvSpPr>
          <p:nvPr>
            <p:ph type="subTitle" idx="1"/>
          </p:nvPr>
        </p:nvSpPr>
        <p:spPr>
          <a:xfrm>
            <a:off x="685800" y="5807075"/>
            <a:ext cx="7772400" cy="878099"/>
          </a:xfrm>
          <a:prstGeom prst="rect">
            <a:avLst/>
          </a:prstGeom>
        </p:spPr>
        <p:txBody>
          <a:bodyPr lIns="91425" tIns="91425" rIns="91425" bIns="91425" anchor="t" anchorCtr="0">
            <a:noAutofit/>
          </a:bodyPr>
          <a:lstStyle/>
          <a:p>
            <a:endParaRPr/>
          </a:p>
        </p:txBody>
      </p:sp>
      <p:sp>
        <p:nvSpPr>
          <p:cNvPr id="80" name="Shape 80"/>
          <p:cNvSpPr txBox="1">
            <a:spLocks noGrp="1"/>
          </p:cNvSpPr>
          <p:nvPr>
            <p:ph type="body" idx="2"/>
          </p:nvPr>
        </p:nvSpPr>
        <p:spPr>
          <a:xfrm>
            <a:off x="457200" y="1587500"/>
            <a:ext cx="8380499" cy="3876299"/>
          </a:xfrm>
          <a:prstGeom prst="rect">
            <a:avLst/>
          </a:prstGeom>
        </p:spPr>
        <p:txBody>
          <a:bodyPr lIns="91425" tIns="91425" rIns="91425" bIns="91425" anchor="t" anchorCtr="0">
            <a:noAutofit/>
          </a:bodyPr>
          <a:lstStyle/>
          <a:p>
            <a:pPr marL="457200" lvl="0" indent="-419100" rtl="0">
              <a:buClr>
                <a:schemeClr val="lt1"/>
              </a:buClr>
              <a:buSzPct val="166666"/>
              <a:buFont typeface="Arial"/>
              <a:buChar char="•"/>
            </a:pPr>
            <a:r>
              <a:rPr lang="en"/>
              <a:t>DMOS</a:t>
            </a:r>
          </a:p>
          <a:p>
            <a:pPr marL="457200" lvl="0" indent="-419100" rtl="0">
              <a:buClr>
                <a:schemeClr val="lt1"/>
              </a:buClr>
              <a:buSzPct val="166666"/>
              <a:buFont typeface="Arial"/>
              <a:buChar char="•"/>
            </a:pPr>
            <a:r>
              <a:rPr lang="en"/>
              <a:t>DMOS Structure</a:t>
            </a:r>
          </a:p>
          <a:p>
            <a:pPr marL="457200" lvl="0" indent="-419100" rtl="0">
              <a:buClr>
                <a:schemeClr val="lt1"/>
              </a:buClr>
              <a:buSzPct val="166666"/>
              <a:buFont typeface="Arial"/>
              <a:buChar char="•"/>
            </a:pPr>
            <a:r>
              <a:rPr lang="en"/>
              <a:t>VMOS </a:t>
            </a:r>
          </a:p>
          <a:p>
            <a:pPr marL="457200" lvl="0" indent="-419100" rtl="0">
              <a:buClr>
                <a:schemeClr val="lt1"/>
              </a:buClr>
              <a:buSzPct val="166666"/>
              <a:buFont typeface="Arial"/>
              <a:buChar char="•"/>
            </a:pPr>
            <a:r>
              <a:rPr lang="en"/>
              <a:t>VMOS Structure</a:t>
            </a:r>
          </a:p>
          <a:p>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lgn="ctr">
              <a:buNone/>
            </a:pPr>
            <a:r>
              <a:rPr lang="en"/>
              <a:t>DMOS</a:t>
            </a:r>
          </a:p>
        </p:txBody>
      </p:sp>
      <p:sp>
        <p:nvSpPr>
          <p:cNvPr id="86" name="Shape 86"/>
          <p:cNvSpPr txBox="1">
            <a:spLocks noGrp="1"/>
          </p:cNvSpPr>
          <p:nvPr>
            <p:ph type="body" idx="1"/>
          </p:nvPr>
        </p:nvSpPr>
        <p:spPr>
          <a:xfrm>
            <a:off x="457200" y="2936923"/>
            <a:ext cx="6660299" cy="2515200"/>
          </a:xfrm>
          <a:prstGeom prst="rect">
            <a:avLst/>
          </a:prstGeom>
        </p:spPr>
        <p:txBody>
          <a:bodyPr lIns="91425" tIns="91425" rIns="91425" bIns="91425" anchor="t" anchorCtr="0">
            <a:noAutofit/>
          </a:bodyPr>
          <a:lstStyle/>
          <a:p>
            <a:pPr lvl="0" indent="457200" rtl="0">
              <a:buNone/>
            </a:pPr>
            <a:r>
              <a:rPr lang="en"/>
              <a:t>Typically used in:</a:t>
            </a:r>
          </a:p>
          <a:p>
            <a:pPr marL="457200" lvl="0" indent="-419100" rtl="0">
              <a:buClr>
                <a:schemeClr val="lt1"/>
              </a:buClr>
              <a:buSzPct val="166666"/>
              <a:buFont typeface="Arial"/>
              <a:buChar char="•"/>
            </a:pPr>
            <a:r>
              <a:rPr lang="en"/>
              <a:t>Automobile Control Electronics</a:t>
            </a:r>
          </a:p>
          <a:p>
            <a:pPr marL="457200" lvl="0" indent="-419100" rtl="0">
              <a:buClr>
                <a:schemeClr val="lt1"/>
              </a:buClr>
              <a:buSzPct val="166666"/>
              <a:buFont typeface="Arial"/>
              <a:buChar char="•"/>
            </a:pPr>
            <a:r>
              <a:rPr lang="en"/>
              <a:t>Inkjet Printheads</a:t>
            </a:r>
          </a:p>
          <a:p>
            <a:pPr marL="457200" lvl="0" indent="-419100" rtl="0">
              <a:buClr>
                <a:schemeClr val="lt1"/>
              </a:buClr>
              <a:buSzPct val="166666"/>
              <a:buFont typeface="Arial"/>
              <a:buChar char="•"/>
            </a:pPr>
            <a:r>
              <a:rPr lang="en"/>
              <a:t>Power Supplies</a:t>
            </a:r>
          </a:p>
          <a:p>
            <a:endParaRPr/>
          </a:p>
        </p:txBody>
      </p:sp>
      <p:sp>
        <p:nvSpPr>
          <p:cNvPr id="87" name="Shape 87"/>
          <p:cNvSpPr txBox="1">
            <a:spLocks noGrp="1"/>
          </p:cNvSpPr>
          <p:nvPr>
            <p:ph type="body" idx="2"/>
          </p:nvPr>
        </p:nvSpPr>
        <p:spPr>
          <a:xfrm>
            <a:off x="457200" y="1324637"/>
            <a:ext cx="8229600" cy="2677799"/>
          </a:xfrm>
          <a:prstGeom prst="rect">
            <a:avLst/>
          </a:prstGeom>
        </p:spPr>
        <p:txBody>
          <a:bodyPr lIns="91425" tIns="91425" rIns="91425" bIns="91425" anchor="t" anchorCtr="0">
            <a:noAutofit/>
          </a:bodyPr>
          <a:lstStyle/>
          <a:p>
            <a:pPr marL="457200" lvl="0" indent="-419100" rtl="0">
              <a:buClr>
                <a:schemeClr val="lt1"/>
              </a:buClr>
              <a:buSzPct val="166666"/>
              <a:buFont typeface="Arial"/>
              <a:buChar char="•"/>
            </a:pPr>
            <a:r>
              <a:rPr lang="en"/>
              <a:t>DMOS - Double-Diffused MOS</a:t>
            </a:r>
          </a:p>
          <a:p>
            <a:pPr marL="457200" lvl="0" indent="-419100" rtl="0">
              <a:buClr>
                <a:schemeClr val="lt1"/>
              </a:buClr>
              <a:buSzPct val="166666"/>
              <a:buFont typeface="Arial"/>
              <a:buChar char="•"/>
            </a:pPr>
            <a:r>
              <a:rPr lang="en"/>
              <a:t>Used in switching applications with high-voltage and high-frequency behavior</a:t>
            </a:r>
          </a:p>
          <a:p>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lgn="ctr">
              <a:buNone/>
            </a:pPr>
            <a:r>
              <a:rPr lang="en"/>
              <a:t>DMOS Structure</a:t>
            </a:r>
          </a:p>
        </p:txBody>
      </p:sp>
      <p:sp>
        <p:nvSpPr>
          <p:cNvPr id="93" name="Shape 9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FFFFFF"/>
              </a:buClr>
              <a:buSzPct val="208333"/>
              <a:buFont typeface="Arial"/>
              <a:buChar char="•"/>
            </a:pPr>
            <a:r>
              <a:rPr lang="en" sz="2400" b="1">
                <a:solidFill>
                  <a:srgbClr val="FFFFFF"/>
                </a:solidFill>
              </a:rPr>
              <a:t>The DMOS device uses a double diffusion process</a:t>
            </a:r>
          </a:p>
          <a:p>
            <a:pPr marL="457200" lvl="0" indent="-419100" rtl="0">
              <a:buClr>
                <a:srgbClr val="FFFFFF"/>
              </a:buClr>
              <a:buSzPct val="208333"/>
              <a:buFont typeface="Arial"/>
              <a:buChar char="•"/>
            </a:pPr>
            <a:r>
              <a:rPr lang="en" sz="2400" b="1">
                <a:solidFill>
                  <a:srgbClr val="FFFFFF"/>
                </a:solidFill>
              </a:rPr>
              <a:t>The p-substrate region and the n+ source contact are diffused through a common window defined by the edge of the gate</a:t>
            </a:r>
          </a:p>
          <a:p>
            <a:pPr marL="457200" lvl="0" indent="-419100" rtl="0">
              <a:buClr>
                <a:srgbClr val="FFFFFF"/>
              </a:buClr>
              <a:buSzPct val="208333"/>
              <a:buFont typeface="Arial"/>
              <a:buChar char="•"/>
            </a:pPr>
            <a:r>
              <a:rPr lang="en" sz="2400" b="1">
                <a:solidFill>
                  <a:srgbClr val="FFFFFF"/>
                </a:solidFill>
              </a:rPr>
              <a:t>The p-substrate region is diffused deeper than the n+ source</a:t>
            </a:r>
          </a:p>
          <a:p>
            <a:pPr marL="457200" lvl="0" indent="-419100" rtl="0">
              <a:buClr>
                <a:srgbClr val="FFFFFF"/>
              </a:buClr>
              <a:buSzPct val="208333"/>
              <a:buFont typeface="Arial"/>
              <a:buChar char="•"/>
            </a:pPr>
            <a:r>
              <a:rPr lang="en" sz="2400" b="1">
                <a:solidFill>
                  <a:srgbClr val="FFFFFF"/>
                </a:solidFill>
              </a:rPr>
              <a:t>The surface channel length is defined as the lateral diffusion distance between the p-substrate and the n+ source</a:t>
            </a:r>
          </a:p>
          <a:p>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199" y="-162750"/>
            <a:ext cx="8229600" cy="1143000"/>
          </a:xfrm>
          <a:prstGeom prst="rect">
            <a:avLst/>
          </a:prstGeom>
        </p:spPr>
        <p:txBody>
          <a:bodyPr lIns="91425" tIns="91425" rIns="91425" bIns="91425" anchor="b" anchorCtr="0">
            <a:noAutofit/>
          </a:bodyPr>
          <a:lstStyle/>
          <a:p>
            <a:pPr marL="1828800" indent="457200">
              <a:buNone/>
            </a:pPr>
            <a:r>
              <a:rPr lang="en"/>
              <a:t>DMOS Structure</a:t>
            </a:r>
          </a:p>
        </p:txBody>
      </p:sp>
      <p:sp>
        <p:nvSpPr>
          <p:cNvPr id="99" name="Shape 99"/>
          <p:cNvSpPr txBox="1"/>
          <p:nvPr/>
        </p:nvSpPr>
        <p:spPr>
          <a:xfrm>
            <a:off x="2180625" y="6345825"/>
            <a:ext cx="5945099" cy="360900"/>
          </a:xfrm>
          <a:prstGeom prst="rect">
            <a:avLst/>
          </a:prstGeom>
          <a:noFill/>
        </p:spPr>
        <p:txBody>
          <a:bodyPr lIns="91425" tIns="91425" rIns="91425" bIns="91425" anchor="t" anchorCtr="0">
            <a:noAutofit/>
          </a:bodyPr>
          <a:lstStyle/>
          <a:p>
            <a:pPr>
              <a:buNone/>
            </a:pPr>
            <a:r>
              <a:rPr lang="en" sz="1100">
                <a:solidFill>
                  <a:srgbClr val="FFFFFF"/>
                </a:solidFill>
              </a:rPr>
              <a:t>Semiconductor Physics and Devices textbook by Donald A. Neamen</a:t>
            </a:r>
          </a:p>
        </p:txBody>
      </p:sp>
      <p:sp>
        <p:nvSpPr>
          <p:cNvPr id="100" name="Shape 100"/>
          <p:cNvSpPr txBox="1"/>
          <p:nvPr/>
        </p:nvSpPr>
        <p:spPr>
          <a:xfrm>
            <a:off x="363749" y="488200"/>
            <a:ext cx="8416500" cy="3453300"/>
          </a:xfrm>
          <a:prstGeom prst="rect">
            <a:avLst/>
          </a:prstGeom>
        </p:spPr>
        <p:txBody>
          <a:bodyPr lIns="91425" tIns="91425" rIns="91425" bIns="91425" anchor="ctr" anchorCtr="0">
            <a:noAutofit/>
          </a:bodyPr>
          <a:lstStyle/>
          <a:p>
            <a:pPr marL="457200" lvl="0" indent="-419100" rtl="0">
              <a:spcBef>
                <a:spcPts val="600"/>
              </a:spcBef>
              <a:buClr>
                <a:schemeClr val="lt1"/>
              </a:buClr>
              <a:buSzPct val="208333"/>
              <a:buFont typeface="Arial"/>
              <a:buChar char="•"/>
            </a:pPr>
            <a:r>
              <a:rPr lang="en" sz="2400">
                <a:solidFill>
                  <a:schemeClr val="lt1"/>
                </a:solidFill>
                <a:latin typeface="Trebuchet MS"/>
                <a:ea typeface="Trebuchet MS"/>
                <a:cs typeface="Trebuchet MS"/>
                <a:sym typeface="Trebuchet MS"/>
              </a:rPr>
              <a:t>Electrons enter the source terminal and flow laterally through the inversion layer under the gate to the n-drift region.</a:t>
            </a:r>
          </a:p>
          <a:p>
            <a:pPr marL="457200" lvl="0" indent="-419100" rtl="0">
              <a:spcBef>
                <a:spcPts val="600"/>
              </a:spcBef>
              <a:buClr>
                <a:schemeClr val="lt1"/>
              </a:buClr>
              <a:buSzPct val="208333"/>
              <a:buFont typeface="Arial"/>
              <a:buChar char="•"/>
            </a:pPr>
            <a:r>
              <a:rPr lang="en" sz="2400">
                <a:solidFill>
                  <a:schemeClr val="lt1"/>
                </a:solidFill>
                <a:latin typeface="Trebuchet MS"/>
                <a:ea typeface="Trebuchet MS"/>
                <a:cs typeface="Trebuchet MS"/>
                <a:sym typeface="Trebuchet MS"/>
              </a:rPr>
              <a:t>The electrons then flow vertically through the n-drift region to the drain terminal.</a:t>
            </a:r>
          </a:p>
          <a:p>
            <a:pPr marL="457200" lvl="0" indent="-419100" rtl="0">
              <a:spcBef>
                <a:spcPts val="600"/>
              </a:spcBef>
              <a:buClr>
                <a:schemeClr val="lt1"/>
              </a:buClr>
              <a:buSzPct val="208333"/>
              <a:buFont typeface="Arial"/>
              <a:buChar char="•"/>
            </a:pPr>
            <a:r>
              <a:rPr lang="en" sz="2400">
                <a:solidFill>
                  <a:schemeClr val="lt1"/>
                </a:solidFill>
                <a:latin typeface="Trebuchet MS"/>
                <a:ea typeface="Trebuchet MS"/>
                <a:cs typeface="Trebuchet MS"/>
                <a:sym typeface="Trebuchet MS"/>
              </a:rPr>
              <a:t>The convention current direction is from the drain to the source.</a:t>
            </a:r>
          </a:p>
        </p:txBody>
      </p:sp>
      <p:sp>
        <p:nvSpPr>
          <p:cNvPr id="101" name="Shape 101"/>
          <p:cNvSpPr/>
          <p:nvPr/>
        </p:nvSpPr>
        <p:spPr>
          <a:xfrm>
            <a:off x="2820962" y="3335937"/>
            <a:ext cx="3502073" cy="3009887"/>
          </a:xfrm>
          <a:prstGeom prst="rect">
            <a:avLst/>
          </a:prstGeom>
          <a:blipFill>
            <a:blip r:embed="rId3"/>
            <a:stretch>
              <a:fillRect/>
            </a:stretch>
          </a:blipFill>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lgn="ctr">
              <a:buNone/>
            </a:pPr>
            <a:r>
              <a:rPr lang="en"/>
              <a:t>DMOS Structure</a:t>
            </a:r>
          </a:p>
        </p:txBody>
      </p:sp>
      <p:sp>
        <p:nvSpPr>
          <p:cNvPr id="107" name="Shape 107"/>
          <p:cNvSpPr txBox="1"/>
          <p:nvPr/>
        </p:nvSpPr>
        <p:spPr>
          <a:xfrm>
            <a:off x="593619" y="1291775"/>
            <a:ext cx="7470000" cy="5138100"/>
          </a:xfrm>
          <a:prstGeom prst="rect">
            <a:avLst/>
          </a:prstGeom>
          <a:noFill/>
        </p:spPr>
        <p:txBody>
          <a:bodyPr lIns="91425" tIns="91425" rIns="91425" bIns="91425" anchor="t" anchorCtr="0">
            <a:noAutofit/>
          </a:bodyPr>
          <a:lstStyle/>
          <a:p>
            <a:pPr marL="457200" lvl="0" indent="-419100" rtl="0">
              <a:spcBef>
                <a:spcPts val="600"/>
              </a:spcBef>
              <a:buClr>
                <a:srgbClr val="FFFFFF"/>
              </a:buClr>
              <a:buSzPct val="208333"/>
              <a:buFont typeface="Arial"/>
              <a:buChar char="•"/>
            </a:pPr>
            <a:r>
              <a:rPr lang="en" sz="2400">
                <a:solidFill>
                  <a:srgbClr val="FFFFFF"/>
                </a:solidFill>
                <a:latin typeface="Trebuchet MS"/>
                <a:ea typeface="Trebuchet MS"/>
                <a:cs typeface="Trebuchet MS"/>
                <a:sym typeface="Trebuchet MS"/>
              </a:rPr>
              <a:t>Most important characteristics are the breakdown voltage and on-resistance.</a:t>
            </a:r>
          </a:p>
          <a:p>
            <a:pPr marL="457200" lvl="0" indent="-419100" rtl="0">
              <a:spcBef>
                <a:spcPts val="600"/>
              </a:spcBef>
              <a:buClr>
                <a:srgbClr val="FFFFFF"/>
              </a:buClr>
              <a:buSzPct val="208333"/>
              <a:buFont typeface="Arial"/>
              <a:buChar char="•"/>
            </a:pPr>
            <a:r>
              <a:rPr lang="en" sz="2400">
                <a:solidFill>
                  <a:srgbClr val="FFFFFF"/>
                </a:solidFill>
              </a:rPr>
              <a:t>DMOS is similar to a BJT, due to the high-voltage and high-frequency characteristics</a:t>
            </a:r>
          </a:p>
          <a:p>
            <a:pPr marL="457200" lvl="0" indent="-419100" rtl="0">
              <a:spcBef>
                <a:spcPts val="600"/>
              </a:spcBef>
              <a:buClr>
                <a:srgbClr val="FFFFFF"/>
              </a:buClr>
              <a:buSzPct val="208333"/>
              <a:buFont typeface="Arial"/>
              <a:buChar char="•"/>
            </a:pPr>
            <a:r>
              <a:rPr lang="en" sz="2400">
                <a:solidFill>
                  <a:srgbClr val="FFFFFF"/>
                </a:solidFill>
                <a:latin typeface="Trebuchet MS"/>
                <a:ea typeface="Trebuchet MS"/>
                <a:cs typeface="Trebuchet MS"/>
                <a:sym typeface="Trebuchet MS"/>
              </a:rPr>
              <a:t>A lightly doped drift region between the drain contact and the channel region helps to ensure a very high breakdown voltage</a:t>
            </a:r>
          </a:p>
          <a:p>
            <a:pPr marL="457200" lvl="0" indent="-419100" rtl="0">
              <a:spcBef>
                <a:spcPts val="600"/>
              </a:spcBef>
              <a:buClr>
                <a:srgbClr val="FFFFFF"/>
              </a:buClr>
              <a:buSzPct val="208333"/>
              <a:buFont typeface="Arial"/>
              <a:buChar char="•"/>
            </a:pPr>
            <a:r>
              <a:rPr lang="en" sz="2400">
                <a:solidFill>
                  <a:srgbClr val="FFFFFF"/>
                </a:solidFill>
                <a:latin typeface="Trebuchet MS"/>
                <a:ea typeface="Trebuchet MS"/>
                <a:cs typeface="Trebuchet MS"/>
                <a:sym typeface="Trebuchet MS"/>
              </a:rPr>
              <a:t>The n-drift region must be moderately doped so that the drain breakdown voltage is sufficiently large</a:t>
            </a:r>
          </a:p>
          <a:p>
            <a:pPr marL="457200" lvl="0" indent="-419100" rtl="0">
              <a:spcBef>
                <a:spcPts val="600"/>
              </a:spcBef>
              <a:buClr>
                <a:srgbClr val="FFFFFF"/>
              </a:buClr>
              <a:buSzPct val="208333"/>
              <a:buFont typeface="Arial"/>
              <a:buChar char="•"/>
            </a:pPr>
            <a:r>
              <a:rPr lang="en" sz="2400">
                <a:solidFill>
                  <a:srgbClr val="FFFFFF"/>
                </a:solidFill>
                <a:latin typeface="Trebuchet MS"/>
                <a:ea typeface="Trebuchet MS"/>
                <a:cs typeface="Trebuchet MS"/>
                <a:sym typeface="Trebuchet MS"/>
              </a:rPr>
              <a:t>The thickness of the n-drift region should be as thin as possible to minimize drain resistance.</a:t>
            </a:r>
          </a:p>
          <a:p>
            <a:endParaRPr/>
          </a:p>
          <a:p>
            <a:endParaRPr/>
          </a:p>
          <a:p>
            <a:endParaRPr/>
          </a:p>
          <a:p>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ctrTitle"/>
          </p:nvPr>
        </p:nvSpPr>
        <p:spPr>
          <a:xfrm>
            <a:off x="467518" y="-584425"/>
            <a:ext cx="7772400" cy="1650599"/>
          </a:xfrm>
          <a:prstGeom prst="rect">
            <a:avLst/>
          </a:prstGeom>
        </p:spPr>
        <p:txBody>
          <a:bodyPr lIns="91425" tIns="91425" rIns="91425" bIns="91425" anchor="b" anchorCtr="0">
            <a:noAutofit/>
          </a:bodyPr>
          <a:lstStyle/>
          <a:p>
            <a:pPr lvl="0" rtl="0">
              <a:buNone/>
            </a:pPr>
            <a:r>
              <a:rPr lang="en"/>
              <a:t>
VMOS</a:t>
            </a:r>
          </a:p>
        </p:txBody>
      </p:sp>
      <p:sp>
        <p:nvSpPr>
          <p:cNvPr id="113" name="Shape 113"/>
          <p:cNvSpPr txBox="1">
            <a:spLocks noGrp="1"/>
          </p:cNvSpPr>
          <p:nvPr>
            <p:ph type="body" idx="1"/>
          </p:nvPr>
        </p:nvSpPr>
        <p:spPr>
          <a:xfrm>
            <a:off x="511825" y="709025"/>
            <a:ext cx="8229600" cy="4523399"/>
          </a:xfrm>
          <a:prstGeom prst="rect">
            <a:avLst/>
          </a:prstGeom>
        </p:spPr>
        <p:txBody>
          <a:bodyPr lIns="91425" tIns="91425" rIns="91425" bIns="91425" anchor="t" anchorCtr="0">
            <a:noAutofit/>
          </a:bodyPr>
          <a:lstStyle/>
          <a:p>
            <a:pPr marL="457200" lvl="0" indent="-419100" rtl="0">
              <a:buClr>
                <a:schemeClr val="lt1"/>
              </a:buClr>
              <a:buSzPct val="166666"/>
              <a:buFont typeface="Arial"/>
              <a:buChar char="•"/>
            </a:pPr>
            <a:r>
              <a:rPr lang="en"/>
              <a:t>VMOS - Vertical Metal Oxide Silicon</a:t>
            </a:r>
          </a:p>
          <a:p>
            <a:pPr marL="457200" lvl="0" indent="-419100" rtl="0">
              <a:buClr>
                <a:schemeClr val="lt1"/>
              </a:buClr>
              <a:buSzPct val="166666"/>
              <a:buFont typeface="Arial"/>
              <a:buChar char="•"/>
            </a:pPr>
            <a:r>
              <a:rPr lang="en"/>
              <a:t>Gets its name from the V-shaped gate region.</a:t>
            </a:r>
          </a:p>
        </p:txBody>
      </p:sp>
      <p:sp>
        <p:nvSpPr>
          <p:cNvPr id="114" name="Shape 114"/>
          <p:cNvSpPr/>
          <p:nvPr/>
        </p:nvSpPr>
        <p:spPr>
          <a:xfrm>
            <a:off x="1381752" y="2371601"/>
            <a:ext cx="7043874" cy="3422523"/>
          </a:xfrm>
          <a:prstGeom prst="rect">
            <a:avLst/>
          </a:prstGeom>
          <a:blipFill>
            <a:blip r:embed="rId3"/>
            <a:stretch>
              <a:fillRect/>
            </a:stretch>
          </a:blipFill>
        </p:spPr>
      </p:sp>
      <p:sp>
        <p:nvSpPr>
          <p:cNvPr id="115" name="Shape 115"/>
          <p:cNvSpPr txBox="1"/>
          <p:nvPr/>
        </p:nvSpPr>
        <p:spPr>
          <a:xfrm>
            <a:off x="1702225" y="6590675"/>
            <a:ext cx="5848799" cy="305400"/>
          </a:xfrm>
          <a:prstGeom prst="rect">
            <a:avLst/>
          </a:prstGeom>
          <a:noFill/>
        </p:spPr>
        <p:txBody>
          <a:bodyPr lIns="91425" tIns="91425" rIns="91425" bIns="91425" anchor="t" anchorCtr="0">
            <a:noAutofit/>
          </a:bodyPr>
          <a:lstStyle/>
          <a:p>
            <a:pPr>
              <a:buNone/>
            </a:pPr>
            <a:r>
              <a:rPr lang="en"/>
              <a:t>
</a:t>
            </a:r>
          </a:p>
        </p:txBody>
      </p:sp>
      <p:sp>
        <p:nvSpPr>
          <p:cNvPr id="116" name="Shape 116"/>
          <p:cNvSpPr txBox="1"/>
          <p:nvPr/>
        </p:nvSpPr>
        <p:spPr>
          <a:xfrm>
            <a:off x="2409800" y="4566850"/>
            <a:ext cx="7746600" cy="3000000"/>
          </a:xfrm>
          <a:prstGeom prst="rect">
            <a:avLst/>
          </a:prstGeom>
        </p:spPr>
        <p:txBody>
          <a:bodyPr lIns="91425" tIns="91425" rIns="91425" bIns="91425" anchor="ctr" anchorCtr="0">
            <a:noAutofit/>
          </a:bodyPr>
          <a:lstStyle/>
          <a:p>
            <a:pPr lvl="0" rtl="0">
              <a:buNone/>
            </a:pPr>
            <a:r>
              <a:rPr lang="en">
                <a:solidFill>
                  <a:schemeClr val="lt1"/>
                </a:solidFill>
              </a:rPr>
              <a:t>http://sub.allaboutcircuits.com/images/03306.png</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ctrTitle"/>
          </p:nvPr>
        </p:nvSpPr>
        <p:spPr>
          <a:xfrm>
            <a:off x="402075" y="-501925"/>
            <a:ext cx="7772400" cy="1650599"/>
          </a:xfrm>
          <a:prstGeom prst="rect">
            <a:avLst/>
          </a:prstGeom>
        </p:spPr>
        <p:txBody>
          <a:bodyPr lIns="91425" tIns="91425" rIns="91425" bIns="91425" anchor="b" anchorCtr="0">
            <a:noAutofit/>
          </a:bodyPr>
          <a:lstStyle/>
          <a:p>
            <a:pPr>
              <a:buNone/>
            </a:pPr>
            <a:r>
              <a:rPr lang="en"/>
              <a:t>VMOS</a:t>
            </a:r>
          </a:p>
        </p:txBody>
      </p:sp>
      <p:sp>
        <p:nvSpPr>
          <p:cNvPr id="122" name="Shape 122"/>
          <p:cNvSpPr txBox="1">
            <a:spLocks noGrp="1"/>
          </p:cNvSpPr>
          <p:nvPr>
            <p:ph type="subTitle" idx="1"/>
          </p:nvPr>
        </p:nvSpPr>
        <p:spPr>
          <a:xfrm>
            <a:off x="598500" y="5544775"/>
            <a:ext cx="7772400" cy="878099"/>
          </a:xfrm>
          <a:prstGeom prst="rect">
            <a:avLst/>
          </a:prstGeom>
        </p:spPr>
        <p:txBody>
          <a:bodyPr lIns="91425" tIns="91425" rIns="91425" bIns="91425" anchor="t" anchorCtr="0">
            <a:noAutofit/>
          </a:bodyPr>
          <a:lstStyle/>
          <a:p>
            <a:endParaRPr/>
          </a:p>
        </p:txBody>
      </p:sp>
      <p:sp>
        <p:nvSpPr>
          <p:cNvPr id="123" name="Shape 123"/>
          <p:cNvSpPr txBox="1"/>
          <p:nvPr/>
        </p:nvSpPr>
        <p:spPr>
          <a:xfrm>
            <a:off x="883875" y="1374875"/>
            <a:ext cx="6808799" cy="3884699"/>
          </a:xfrm>
          <a:prstGeom prst="rect">
            <a:avLst/>
          </a:prstGeom>
          <a:noFill/>
        </p:spPr>
        <p:txBody>
          <a:bodyPr lIns="91425" tIns="91425" rIns="91425" bIns="91425" anchor="t" anchorCtr="0">
            <a:noAutofit/>
          </a:bodyPr>
          <a:lstStyle/>
          <a:p>
            <a:pPr marL="457200" lvl="0" indent="-419100" rtl="0">
              <a:spcBef>
                <a:spcPts val="600"/>
              </a:spcBef>
              <a:buClr>
                <a:schemeClr val="lt1"/>
              </a:buClr>
              <a:buSzPct val="166666"/>
              <a:buFont typeface="Arial"/>
              <a:buChar char="•"/>
            </a:pPr>
            <a:r>
              <a:rPr lang="en" sz="3000">
                <a:solidFill>
                  <a:schemeClr val="lt1"/>
                </a:solidFill>
                <a:latin typeface="Trebuchet MS"/>
                <a:ea typeface="Trebuchet MS"/>
                <a:cs typeface="Trebuchet MS"/>
                <a:sym typeface="Trebuchet MS"/>
              </a:rPr>
              <a:t>They have been established as a useful power MOSFET </a:t>
            </a:r>
          </a:p>
          <a:p>
            <a:pPr marL="457200" lvl="0" indent="-419100" rtl="0">
              <a:spcBef>
                <a:spcPts val="600"/>
              </a:spcBef>
              <a:buClr>
                <a:schemeClr val="lt1"/>
              </a:buClr>
              <a:buSzPct val="166666"/>
              <a:buFont typeface="Arial"/>
              <a:buChar char="•"/>
            </a:pPr>
            <a:r>
              <a:rPr lang="en" sz="3000">
                <a:solidFill>
                  <a:schemeClr val="lt1"/>
                </a:solidFill>
                <a:latin typeface="Trebuchet MS"/>
                <a:ea typeface="Trebuchet MS"/>
                <a:cs typeface="Trebuchet MS"/>
                <a:sym typeface="Trebuchet MS"/>
              </a:rPr>
              <a:t>VMOS FETs are used for a variety of applications where medium powers are required from power supply switching applications to medium power RF amplifiers.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ctrTitle"/>
          </p:nvPr>
        </p:nvSpPr>
        <p:spPr>
          <a:xfrm>
            <a:off x="467518" y="0"/>
            <a:ext cx="7772400" cy="1650599"/>
          </a:xfrm>
          <a:prstGeom prst="rect">
            <a:avLst/>
          </a:prstGeom>
        </p:spPr>
        <p:txBody>
          <a:bodyPr lIns="91425" tIns="91425" rIns="91425" bIns="91425" anchor="b" anchorCtr="0">
            <a:noAutofit/>
          </a:bodyPr>
          <a:lstStyle/>
          <a:p>
            <a:pPr lvl="0" rtl="0">
              <a:buClr>
                <a:srgbClr val="000000"/>
              </a:buClr>
              <a:buSzPct val="25000"/>
              <a:buFont typeface="Arial"/>
              <a:buNone/>
            </a:pPr>
            <a:r>
              <a:rPr lang="en"/>
              <a:t>VMOS Structure</a:t>
            </a:r>
          </a:p>
          <a:p>
            <a:endParaRPr/>
          </a:p>
        </p:txBody>
      </p:sp>
      <p:sp>
        <p:nvSpPr>
          <p:cNvPr id="129" name="Shape 129"/>
          <p:cNvSpPr/>
          <p:nvPr/>
        </p:nvSpPr>
        <p:spPr>
          <a:xfrm>
            <a:off x="1710531" y="1236025"/>
            <a:ext cx="5722937" cy="4066469"/>
          </a:xfrm>
          <a:prstGeom prst="rect">
            <a:avLst/>
          </a:prstGeom>
          <a:blipFill>
            <a:blip r:embed="rId3"/>
            <a:stretch>
              <a:fillRect/>
            </a:stretch>
          </a:blipFill>
        </p:spPr>
      </p:sp>
      <p:sp>
        <p:nvSpPr>
          <p:cNvPr id="130" name="Shape 130"/>
          <p:cNvSpPr txBox="1"/>
          <p:nvPr/>
        </p:nvSpPr>
        <p:spPr>
          <a:xfrm>
            <a:off x="1541850" y="4277275"/>
            <a:ext cx="7103699" cy="3000000"/>
          </a:xfrm>
          <a:prstGeom prst="rect">
            <a:avLst/>
          </a:prstGeom>
        </p:spPr>
        <p:txBody>
          <a:bodyPr lIns="91425" tIns="91425" rIns="91425" bIns="91425" anchor="ctr" anchorCtr="0">
            <a:noAutofit/>
          </a:bodyPr>
          <a:lstStyle/>
          <a:p>
            <a:pPr lvl="0" rtl="0">
              <a:buNone/>
            </a:pPr>
            <a:r>
              <a:rPr lang="en">
                <a:solidFill>
                  <a:schemeClr val="lt1"/>
                </a:solidFill>
              </a:rPr>
              <a:t>http://www.radio-electronics.com/info/data/semicond/fet-field-effect-transistor/vmos-structure.gif</a:t>
            </a:r>
          </a:p>
        </p:txBody>
      </p:sp>
    </p:spTree>
  </p:cSld>
  <p:clrMapOvr>
    <a:masterClrMapping/>
  </p:clrMapOvr>
  <p:transition spd="slow">
    <p:cut/>
  </p:transition>
</p:sld>
</file>

<file path=ppt/theme/theme1.xml><?xml version="1.0" encoding="utf-8"?>
<a:theme xmlns:a="http://schemas.openxmlformats.org/drawingml/2006/main">
  <a:themeElements>
    <a:clrScheme name="Custom 439">
      <a:dk1>
        <a:srgbClr val="000000"/>
      </a:dk1>
      <a:lt1>
        <a:srgbClr val="FFFFFF"/>
      </a:lt1>
      <a:dk2>
        <a:srgbClr val="5C6E95"/>
      </a:dk2>
      <a:lt2>
        <a:srgbClr val="ACB4C2"/>
      </a:lt2>
      <a:accent1>
        <a:srgbClr val="667E50"/>
      </a:accent1>
      <a:accent2>
        <a:srgbClr val="CFBF73"/>
      </a:accent2>
      <a:accent3>
        <a:srgbClr val="8C7C82"/>
      </a:accent3>
      <a:accent4>
        <a:srgbClr val="9ABF87"/>
      </a:accent4>
      <a:accent5>
        <a:srgbClr val="CF9462"/>
      </a:accent5>
      <a:accent6>
        <a:srgbClr val="A25642"/>
      </a:accent6>
      <a:hlink>
        <a:srgbClr val="5173A5"/>
      </a:hlink>
      <a:folHlink>
        <a:srgbClr val="68728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703</Words>
  <Application>Microsoft Office PowerPoint</Application>
  <PresentationFormat>On-screen Show (4:3)</PresentationFormat>
  <Paragraphs>74</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
      <vt:lpstr>Power FET structure (DMOS and VMOS)</vt:lpstr>
      <vt:lpstr>Outline</vt:lpstr>
      <vt:lpstr>DMOS</vt:lpstr>
      <vt:lpstr>DMOS Structure</vt:lpstr>
      <vt:lpstr>DMOS Structure</vt:lpstr>
      <vt:lpstr>DMOS Structure</vt:lpstr>
      <vt:lpstr>
VMOS</vt:lpstr>
      <vt:lpstr>VMOS</vt:lpstr>
      <vt:lpstr>VMOS Structure </vt:lpstr>
      <vt:lpstr>VMOS Structure</vt:lpstr>
      <vt:lpstr>VMOS Structure</vt:lpstr>
      <vt:lpstr>Summary</vt:lpstr>
      <vt:lpstr>References</vt:lpstr>
      <vt:lpstr>Key Points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FET structure (DMOS and VMOS)</dc:title>
  <dc:creator>Stanley G Burns</dc:creator>
  <cp:lastModifiedBy>sburns</cp:lastModifiedBy>
  <cp:revision>1</cp:revision>
  <dcterms:modified xsi:type="dcterms:W3CDTF">2013-05-01T17:07:57Z</dcterms:modified>
</cp:coreProperties>
</file>