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132" y="13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2783368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3524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28148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993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277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41678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8058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9126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r>
              <a:rPr lang="en"/>
              <a:t>The precise dispensing of small amounts of liquids (amounts as</a:t>
            </a:r>
          </a:p>
          <a:p>
            <a:pPr lvl="0" rtl="0">
              <a:buClr>
                <a:schemeClr val="dk1"/>
              </a:buClr>
              <a:buSzPct val="100000"/>
              <a:buFont typeface="Arial"/>
              <a:buNone/>
            </a:pPr>
            <a:r>
              <a:rPr lang="en"/>
              <a:t>minute as a picoliter and flow rates of as low as a few</a:t>
            </a:r>
          </a:p>
          <a:p>
            <a:pPr lvl="0" rtl="0">
              <a:buClr>
                <a:schemeClr val="dk1"/>
              </a:buClr>
              <a:buSzPct val="100000"/>
              <a:buFont typeface="Arial"/>
              <a:buNone/>
            </a:pPr>
            <a:r>
              <a:rPr lang="en"/>
              <a:t>microliters per minute) found in needleless injectors,</a:t>
            </a:r>
          </a:p>
          <a:p>
            <a:pPr lvl="0" rtl="0">
              <a:buClr>
                <a:schemeClr val="dk1"/>
              </a:buClr>
              <a:buSzPct val="100000"/>
              <a:buFont typeface="Arial"/>
              <a:buNone/>
            </a:pPr>
            <a:r>
              <a:rPr lang="en"/>
              <a:t>nebulizers, insulin pumps, and drug delivery systems.</a:t>
            </a:r>
          </a:p>
          <a:p>
            <a:pPr lvl="0" rtl="0">
              <a:buClr>
                <a:schemeClr val="dk1"/>
              </a:buClr>
              <a:buSzPct val="100000"/>
              <a:buFont typeface="Arial"/>
              <a:buNone/>
            </a:pPr>
            <a:r>
              <a:rPr lang="en"/>
              <a:t>Sub-dermal glucose monitors that not only monitor one's</a:t>
            </a:r>
          </a:p>
          <a:p>
            <a:pPr lvl="0" rtl="0">
              <a:buClr>
                <a:schemeClr val="dk1"/>
              </a:buClr>
              <a:buSzPct val="100000"/>
              <a:buFont typeface="Arial"/>
              <a:buNone/>
            </a:pPr>
            <a:r>
              <a:rPr lang="en"/>
              <a:t>glucose levels, but also deliver the necessary amount of insulin.</a:t>
            </a:r>
          </a:p>
          <a:p>
            <a:pPr lvl="0" rtl="0">
              <a:buClr>
                <a:schemeClr val="dk1"/>
              </a:buClr>
              <a:buSzPct val="100000"/>
              <a:buFont typeface="Arial"/>
              <a:buNone/>
            </a:pPr>
            <a:r>
              <a:rPr lang="en"/>
              <a:t>The picture to the right of the MiniMed Paradigm 522 shows a</a:t>
            </a:r>
          </a:p>
          <a:p>
            <a:pPr lvl="0" rtl="0">
              <a:buClr>
                <a:schemeClr val="dk1"/>
              </a:buClr>
              <a:buSzPct val="100000"/>
              <a:buFont typeface="Arial"/>
              <a:buNone/>
            </a:pPr>
            <a:r>
              <a:rPr lang="en"/>
              <a:t>diabetic patient wearing a chemical sensor (C) that measures</a:t>
            </a:r>
          </a:p>
          <a:p>
            <a:pPr lvl="0" rtl="0">
              <a:buClr>
                <a:schemeClr val="dk1"/>
              </a:buClr>
              <a:buSzPct val="100000"/>
              <a:buFont typeface="Arial"/>
              <a:buNone/>
            </a:pPr>
            <a:r>
              <a:rPr lang="en"/>
              <a:t>the blood glucose and a transmitter (D) that sends the</a:t>
            </a:r>
          </a:p>
          <a:p>
            <a:pPr lvl="0" rtl="0">
              <a:buClr>
                <a:schemeClr val="dk1"/>
              </a:buClr>
              <a:buSzPct val="100000"/>
              <a:buFont typeface="Arial"/>
              <a:buNone/>
            </a:pPr>
            <a:r>
              <a:rPr lang="en"/>
              <a:t>measurement to the a computer in (A). (A) also contains a</a:t>
            </a:r>
          </a:p>
          <a:p>
            <a:pPr lvl="0" rtl="0">
              <a:buClr>
                <a:schemeClr val="dk1"/>
              </a:buClr>
              <a:buSzPct val="100000"/>
              <a:buFont typeface="Arial"/>
              <a:buNone/>
            </a:pPr>
            <a:r>
              <a:rPr lang="en"/>
              <a:t>micropump that delivers a precise amount of insulin</a:t>
            </a:r>
          </a:p>
          <a:p>
            <a:pPr lvl="0" rtl="0">
              <a:buClr>
                <a:schemeClr val="dk1"/>
              </a:buClr>
              <a:buSzPct val="100000"/>
              <a:buFont typeface="Arial"/>
              <a:buNone/>
            </a:pPr>
            <a:r>
              <a:rPr lang="en"/>
              <a:t>through the cannula (B) to the patient. This is a</a:t>
            </a:r>
          </a:p>
          <a:p>
            <a:pPr lvl="0" rtl="0">
              <a:buClr>
                <a:schemeClr val="dk1"/>
              </a:buClr>
              <a:buSzPct val="100000"/>
              <a:buFont typeface="Arial"/>
              <a:buNone/>
            </a:pPr>
            <a:r>
              <a:rPr lang="en"/>
              <a:t>continuous bioMEMS monitoring and drug delivery</a:t>
            </a:r>
          </a:p>
          <a:p>
            <a:pPr lvl="0" rtl="0">
              <a:buClr>
                <a:schemeClr val="dk1"/>
              </a:buClr>
              <a:buSzPct val="100000"/>
              <a:buFont typeface="Arial"/>
              <a:buNone/>
            </a:pPr>
            <a:r>
              <a:rPr lang="en"/>
              <a:t>system that has eliminated the traditional finger</a:t>
            </a:r>
          </a:p>
          <a:p>
            <a:pPr lvl="0" rtl="0">
              <a:buClr>
                <a:schemeClr val="dk1"/>
              </a:buClr>
              <a:buSzPct val="100000"/>
              <a:buFont typeface="Arial"/>
              <a:buNone/>
            </a:pPr>
            <a:r>
              <a:rPr lang="en"/>
              <a:t>pricks for blood samples that diabetics have to do</a:t>
            </a:r>
          </a:p>
          <a:p>
            <a:pPr lvl="0" rtl="0">
              <a:buClr>
                <a:schemeClr val="dk1"/>
              </a:buClr>
              <a:buSzPct val="100000"/>
              <a:buFont typeface="Arial"/>
              <a:buNone/>
            </a:pPr>
            <a:r>
              <a:rPr lang="en"/>
              <a:t>daily.</a:t>
            </a:r>
          </a:p>
          <a:p>
            <a:pPr lvl="0" rtl="0">
              <a:buClr>
                <a:schemeClr val="dk1"/>
              </a:buClr>
              <a:buSzPct val="100000"/>
              <a:buFont typeface="Arial"/>
              <a:buNone/>
            </a:pPr>
            <a:r>
              <a:rPr lang="en"/>
              <a:t>MEMS tweezers or miniature robot arms that move, rotate, cut and place molecules, sort cells</a:t>
            </a:r>
          </a:p>
          <a:p>
            <a:pPr lvl="0" rtl="0">
              <a:buClr>
                <a:schemeClr val="dk1"/>
              </a:buClr>
              <a:buSzPct val="100000"/>
              <a:buFont typeface="Arial"/>
              <a:buNone/>
            </a:pPr>
            <a:r>
              <a:rPr lang="en"/>
              <a:t>and proteins, and manipulate organelles and DNA inside a living cell.5</a:t>
            </a:r>
          </a:p>
          <a:p>
            <a:pPr lvl="0" rtl="0">
              <a:buClr>
                <a:schemeClr val="dk1"/>
              </a:buClr>
              <a:buSzPct val="100000"/>
              <a:buFont typeface="Arial"/>
              <a:buNone/>
            </a:pPr>
            <a:r>
              <a:rPr lang="en"/>
              <a:t>Miniature surgical tools that incorporate sensing and measuring devices.</a:t>
            </a:r>
          </a:p>
          <a:p>
            <a:pPr lvl="0" rtl="0">
              <a:buClr>
                <a:schemeClr val="dk1"/>
              </a:buClr>
              <a:buSzPct val="100000"/>
              <a:buFont typeface="Arial"/>
              <a:buNone/>
            </a:pPr>
            <a:r>
              <a:rPr lang="en"/>
              <a:t>Medical diagnostics (glucose monitoring, blood analysis, cells counts and numerous others).</a:t>
            </a:r>
          </a:p>
          <a:p>
            <a:pPr lvl="0" rtl="0">
              <a:buClr>
                <a:schemeClr val="dk1"/>
              </a:buClr>
              <a:buSzPct val="100000"/>
              <a:buFont typeface="Arial"/>
              <a:buNone/>
            </a:pPr>
            <a:r>
              <a:rPr lang="en"/>
              <a:t>Biosensing devices used to measure biomolecular information</a:t>
            </a:r>
          </a:p>
          <a:p>
            <a:pPr lvl="0" rtl="0">
              <a:buClr>
                <a:schemeClr val="dk1"/>
              </a:buClr>
              <a:buSzPct val="100000"/>
              <a:buFont typeface="Arial"/>
              <a:buNone/>
            </a:pPr>
            <a:r>
              <a:rPr lang="en"/>
              <a:t>(cells, antibodies, DNA, RNA enzymes)</a:t>
            </a:r>
          </a:p>
          <a:p>
            <a:pPr lvl="0" rtl="0">
              <a:buClr>
                <a:schemeClr val="dk1"/>
              </a:buClr>
              <a:buSzPct val="100000"/>
              <a:buFont typeface="Arial"/>
              <a:buNone/>
            </a:pPr>
            <a:r>
              <a:rPr lang="en"/>
              <a:t>Medical stents inserted into previously blocked arteries to open</a:t>
            </a:r>
          </a:p>
          <a:p>
            <a:pPr lvl="0" rtl="0">
              <a:buClr>
                <a:schemeClr val="dk1"/>
              </a:buClr>
              <a:buSzPct val="100000"/>
              <a:buFont typeface="Arial"/>
              <a:buNone/>
            </a:pPr>
            <a:r>
              <a:rPr lang="en"/>
              <a:t>and maintain a clear channel for blood flow (see Stent Delivery</a:t>
            </a:r>
          </a:p>
          <a:p>
            <a:pPr lvl="0" rtl="0">
              <a:buClr>
                <a:schemeClr val="dk1"/>
              </a:buClr>
              <a:buSzPct val="100000"/>
              <a:buFont typeface="Arial"/>
              <a:buNone/>
            </a:pPr>
            <a:r>
              <a:rPr lang="en"/>
              <a:t>Catheter to right). There devices are coated with a nanocoating</a:t>
            </a:r>
          </a:p>
          <a:p>
            <a:pPr lvl="0" rtl="0">
              <a:buClr>
                <a:schemeClr val="dk1"/>
              </a:buClr>
              <a:buSzPct val="100000"/>
              <a:buFont typeface="Arial"/>
              <a:buNone/>
            </a:pPr>
            <a:r>
              <a:rPr lang="en"/>
              <a:t>of a drug that is slowly released into the bloodstream over time.</a:t>
            </a:r>
          </a:p>
          <a:p>
            <a:pPr lvl="0" rtl="0">
              <a:buClr>
                <a:schemeClr val="dk1"/>
              </a:buClr>
              <a:buSzPct val="100000"/>
              <a:buFont typeface="Arial"/>
              <a:buNone/>
            </a:pPr>
            <a:r>
              <a:rPr lang="en"/>
              <a:t>This prevents a re-narrowing of the artery and future</a:t>
            </a:r>
          </a:p>
          <a:p>
            <a:pPr lvl="0" rtl="0">
              <a:buClr>
                <a:schemeClr val="dk1"/>
              </a:buClr>
              <a:buSzPct val="100000"/>
              <a:buFont typeface="Arial"/>
              <a:buNone/>
            </a:pPr>
            <a:r>
              <a:rPr lang="en"/>
              <a:t>procedures.</a:t>
            </a:r>
          </a:p>
          <a:p>
            <a:pPr lvl="0" rtl="0">
              <a:buClr>
                <a:schemeClr val="dk1"/>
              </a:buClr>
              <a:buSzPct val="100000"/>
              <a:buFont typeface="Arial"/>
              <a:buNone/>
            </a:pPr>
            <a:r>
              <a:rPr lang="en"/>
              <a:t>DNA microarrays used to test for genetic diseases, medicine</a:t>
            </a:r>
          </a:p>
          <a:p>
            <a:pPr lvl="0" rtl="0">
              <a:buClr>
                <a:schemeClr val="dk1"/>
              </a:buClr>
              <a:buSzPct val="100000"/>
              <a:buFont typeface="Arial"/>
              <a:buNone/>
            </a:pPr>
            <a:r>
              <a:rPr lang="en"/>
              <a:t>interaction, and other biological markers.</a:t>
            </a:r>
          </a:p>
          <a:p>
            <a:pPr lvl="0" rtl="0">
              <a:buClr>
                <a:schemeClr val="dk1"/>
              </a:buClr>
              <a:buSzPct val="100000"/>
              <a:buFont typeface="Arial"/>
              <a:buNone/>
            </a:pPr>
            <a:r>
              <a:rPr lang="en"/>
              <a:t>DNA duplication devices such as the Polymerase Chain</a:t>
            </a:r>
          </a:p>
          <a:p>
            <a:pPr lvl="0" rtl="0">
              <a:buClr>
                <a:schemeClr val="dk1"/>
              </a:buClr>
              <a:buSzPct val="100000"/>
              <a:buFont typeface="Arial"/>
              <a:buNone/>
            </a:pPr>
            <a:r>
              <a:rPr lang="en"/>
              <a:t>Reaction (PCR) system that takes a miniscule bit of DNA,</a:t>
            </a:r>
          </a:p>
          <a:p>
            <a:pPr lvl="0" rtl="0">
              <a:buClr>
                <a:schemeClr val="dk1"/>
              </a:buClr>
              <a:buSzPct val="100000"/>
              <a:buFont typeface="Arial"/>
              <a:buNone/>
            </a:pPr>
            <a:r>
              <a:rPr lang="en"/>
              <a:t>amplifies it and produces an exact duplication.</a:t>
            </a:r>
          </a:p>
          <a:p>
            <a:endParaRPr lang="en"/>
          </a:p>
        </p:txBody>
      </p:sp>
    </p:spTree>
    <p:extLst>
      <p:ext uri="{BB962C8B-B14F-4D97-AF65-F5344CB8AC3E}">
        <p14:creationId xmlns:p14="http://schemas.microsoft.com/office/powerpoint/2010/main" val="258273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70424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518400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894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89899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28569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7950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642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7816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8753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14235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7654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93303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0397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457200" y="563759"/>
            <a:ext cx="8229600" cy="3009600"/>
          </a:xfrm>
          <a:prstGeom prst="rect">
            <a:avLst/>
          </a:prstGeom>
        </p:spPr>
        <p:txBody>
          <a:bodyPr lIns="91425" tIns="91425" rIns="91425" bIns="91425" anchor="t" anchorCtr="0"/>
          <a:lstStyle>
            <a:lvl1pPr indent="457200">
              <a:buSzPct val="100000"/>
              <a:defRPr sz="7200"/>
            </a:lvl1pPr>
            <a:lvl2pPr indent="457200">
              <a:buSzPct val="100000"/>
              <a:defRPr sz="7200"/>
            </a:lvl2pPr>
            <a:lvl3pPr indent="457200">
              <a:buSzPct val="100000"/>
              <a:defRPr sz="7200"/>
            </a:lvl3pPr>
            <a:lvl4pPr indent="457200">
              <a:buSzPct val="100000"/>
              <a:defRPr sz="7200"/>
            </a:lvl4pPr>
            <a:lvl5pPr indent="457200">
              <a:buSzPct val="100000"/>
              <a:defRPr sz="7200"/>
            </a:lvl5pPr>
            <a:lvl6pPr indent="457200">
              <a:buSzPct val="100000"/>
              <a:defRPr sz="7200"/>
            </a:lvl6pPr>
            <a:lvl7pPr indent="457200">
              <a:buSzPct val="100000"/>
              <a:defRPr sz="7200"/>
            </a:lvl7pPr>
            <a:lvl8pPr indent="457200">
              <a:buSzPct val="100000"/>
              <a:defRPr sz="7200"/>
            </a:lvl8pPr>
            <a:lvl9pPr indent="457200">
              <a:buSzPct val="100000"/>
              <a:defRPr sz="7200"/>
            </a:lvl9pPr>
          </a:lstStyle>
          <a:p>
            <a:endParaRPr/>
          </a:p>
        </p:txBody>
      </p:sp>
      <p:sp>
        <p:nvSpPr>
          <p:cNvPr id="10" name="Shape 10"/>
          <p:cNvSpPr txBox="1">
            <a:spLocks noGrp="1"/>
          </p:cNvSpPr>
          <p:nvPr>
            <p:ph type="subTitle" idx="1"/>
          </p:nvPr>
        </p:nvSpPr>
        <p:spPr>
          <a:xfrm>
            <a:off x="457200" y="3716392"/>
            <a:ext cx="8229600" cy="1232699"/>
          </a:xfrm>
          <a:prstGeom prst="rect">
            <a:avLst/>
          </a:prstGeom>
        </p:spPr>
        <p:txBody>
          <a:bodyPr lIns="91425" tIns="91425" rIns="91425" bIns="91425" anchor="t" anchorCtr="0"/>
          <a:lstStyle>
            <a:lvl1pPr marL="0" indent="304800">
              <a:spcBef>
                <a:spcPts val="0"/>
              </a:spcBef>
              <a:buClr>
                <a:schemeClr val="dk2"/>
              </a:buClr>
              <a:buSzPct val="100000"/>
              <a:buNone/>
              <a:defRPr sz="4800">
                <a:solidFill>
                  <a:schemeClr val="dk2"/>
                </a:solidFill>
              </a:defRPr>
            </a:lvl1pPr>
            <a:lvl2pPr marL="0" indent="304800">
              <a:spcBef>
                <a:spcPts val="0"/>
              </a:spcBef>
              <a:buClr>
                <a:schemeClr val="dk2"/>
              </a:buClr>
              <a:buSzPct val="100000"/>
              <a:buNone/>
              <a:defRPr sz="4800">
                <a:solidFill>
                  <a:schemeClr val="dk2"/>
                </a:solidFill>
              </a:defRPr>
            </a:lvl2pPr>
            <a:lvl3pPr marL="0" indent="304800">
              <a:spcBef>
                <a:spcPts val="0"/>
              </a:spcBef>
              <a:buClr>
                <a:schemeClr val="dk2"/>
              </a:buClr>
              <a:buSzPct val="100000"/>
              <a:buNone/>
              <a:defRPr sz="4800">
                <a:solidFill>
                  <a:schemeClr val="dk2"/>
                </a:solidFill>
              </a:defRPr>
            </a:lvl3pPr>
            <a:lvl4pPr marL="0" indent="304800">
              <a:spcBef>
                <a:spcPts val="0"/>
              </a:spcBef>
              <a:buClr>
                <a:schemeClr val="dk2"/>
              </a:buClr>
              <a:buSzPct val="100000"/>
              <a:buNone/>
              <a:defRPr sz="4800">
                <a:solidFill>
                  <a:schemeClr val="dk2"/>
                </a:solidFill>
              </a:defRPr>
            </a:lvl4pPr>
            <a:lvl5pPr marL="0" indent="304800">
              <a:spcBef>
                <a:spcPts val="0"/>
              </a:spcBef>
              <a:buClr>
                <a:schemeClr val="dk2"/>
              </a:buClr>
              <a:buSzPct val="100000"/>
              <a:buNone/>
              <a:defRPr sz="4800">
                <a:solidFill>
                  <a:schemeClr val="dk2"/>
                </a:solidFill>
              </a:defRPr>
            </a:lvl5pPr>
            <a:lvl6pPr marL="0" indent="304800">
              <a:spcBef>
                <a:spcPts val="0"/>
              </a:spcBef>
              <a:buClr>
                <a:schemeClr val="dk2"/>
              </a:buClr>
              <a:buSzPct val="100000"/>
              <a:buNone/>
              <a:defRPr sz="4800">
                <a:solidFill>
                  <a:schemeClr val="dk2"/>
                </a:solidFill>
              </a:defRPr>
            </a:lvl6pPr>
            <a:lvl7pPr marL="0" indent="304800">
              <a:spcBef>
                <a:spcPts val="0"/>
              </a:spcBef>
              <a:buClr>
                <a:schemeClr val="dk2"/>
              </a:buClr>
              <a:buSzPct val="100000"/>
              <a:buNone/>
              <a:defRPr sz="4800">
                <a:solidFill>
                  <a:schemeClr val="dk2"/>
                </a:solidFill>
              </a:defRPr>
            </a:lvl7pPr>
            <a:lvl8pPr marL="0" indent="304800">
              <a:spcBef>
                <a:spcPts val="0"/>
              </a:spcBef>
              <a:buClr>
                <a:schemeClr val="dk2"/>
              </a:buClr>
              <a:buSzPct val="100000"/>
              <a:buNone/>
              <a:defRPr sz="4800">
                <a:solidFill>
                  <a:schemeClr val="dk2"/>
                </a:solidFill>
              </a:defRPr>
            </a:lvl8pPr>
            <a:lvl9pPr marL="0" indent="304800">
              <a:spcBef>
                <a:spcPts val="0"/>
              </a:spcBef>
              <a:buClr>
                <a:schemeClr val="dk2"/>
              </a:buClr>
              <a:buSzPct val="100000"/>
              <a:buNone/>
              <a:defRPr sz="4800">
                <a:solidFill>
                  <a:schemeClr val="dk2"/>
                </a:solidFill>
              </a:defRPr>
            </a:lvl9pPr>
          </a:lstStyle>
          <a:p>
            <a:endParaRPr/>
          </a:p>
        </p:txBody>
      </p:sp>
      <p:cxnSp>
        <p:nvCxnSpPr>
          <p:cNvPr id="11" name="Shape 11"/>
          <p:cNvCxnSpPr/>
          <p:nvPr/>
        </p:nvCxnSpPr>
        <p:spPr>
          <a:xfrm>
            <a:off x="457200" y="411479"/>
            <a:ext cx="8229600" cy="0"/>
          </a:xfrm>
          <a:prstGeom prst="straightConnector1">
            <a:avLst/>
          </a:prstGeom>
          <a:noFill/>
          <a:ln w="57150" cap="flat">
            <a:solidFill>
              <a:schemeClr val="accent1"/>
            </a:solidFill>
            <a:prstDash val="solid"/>
            <a:round/>
            <a:headEnd type="none" w="med" len="med"/>
            <a:tailEnd type="none" w="med" len="med"/>
          </a:ln>
        </p:spPr>
      </p:cxnSp>
      <p:cxnSp>
        <p:nvCxnSpPr>
          <p:cNvPr id="12" name="Shape 12"/>
          <p:cNvCxnSpPr/>
          <p:nvPr/>
        </p:nvCxnSpPr>
        <p:spPr>
          <a:xfrm>
            <a:off x="457200" y="3633382"/>
            <a:ext cx="8229600" cy="0"/>
          </a:xfrm>
          <a:prstGeom prst="straightConnector1">
            <a:avLst/>
          </a:prstGeom>
          <a:noFill/>
          <a:ln w="57150" cap="flat">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solidFill>
                  <a:srgbClr val="DA0002"/>
                </a:solidFill>
              </a:defRPr>
            </a:lvl1pPr>
            <a:lvl2pPr>
              <a:defRPr>
                <a:solidFill>
                  <a:srgbClr val="DA0002"/>
                </a:solidFill>
              </a:defRPr>
            </a:lvl2pPr>
            <a:lvl3pPr>
              <a:defRPr>
                <a:solidFill>
                  <a:srgbClr val="DA0002"/>
                </a:solidFill>
              </a:defRPr>
            </a:lvl3pPr>
            <a:lvl4pPr>
              <a:defRPr>
                <a:solidFill>
                  <a:srgbClr val="DA0002"/>
                </a:solidFill>
              </a:defRPr>
            </a:lvl4pPr>
            <a:lvl5pPr>
              <a:defRPr>
                <a:solidFill>
                  <a:srgbClr val="DA0002"/>
                </a:solidFill>
              </a:defRPr>
            </a:lvl5pPr>
            <a:lvl6pPr>
              <a:defRPr>
                <a:solidFill>
                  <a:srgbClr val="DA0002"/>
                </a:solidFill>
              </a:defRPr>
            </a:lvl6pPr>
            <a:lvl7pPr>
              <a:defRPr>
                <a:solidFill>
                  <a:srgbClr val="DA0002"/>
                </a:solidFill>
              </a:defRPr>
            </a:lvl7pPr>
            <a:lvl8pPr>
              <a:defRPr>
                <a:solidFill>
                  <a:srgbClr val="DA0002"/>
                </a:solidFill>
              </a:defRPr>
            </a:lvl8pPr>
            <a:lvl9pPr>
              <a:defRPr>
                <a:solidFill>
                  <a:srgbClr val="DA0002"/>
                </a:solidFill>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16" name="Shape 16"/>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solidFill>
                  <a:srgbClr val="DA0002"/>
                </a:solidFill>
              </a:defRPr>
            </a:lvl1pPr>
            <a:lvl2pPr>
              <a:defRPr>
                <a:solidFill>
                  <a:srgbClr val="DA0002"/>
                </a:solidFill>
              </a:defRPr>
            </a:lvl2pPr>
            <a:lvl3pPr>
              <a:defRPr>
                <a:solidFill>
                  <a:srgbClr val="DA0002"/>
                </a:solidFill>
              </a:defRPr>
            </a:lvl3pPr>
            <a:lvl4pPr>
              <a:defRPr>
                <a:solidFill>
                  <a:srgbClr val="DA0002"/>
                </a:solidFill>
              </a:defRPr>
            </a:lvl4pPr>
            <a:lvl5pPr>
              <a:defRPr>
                <a:solidFill>
                  <a:srgbClr val="DA0002"/>
                </a:solidFill>
              </a:defRPr>
            </a:lvl5pPr>
            <a:lvl6pPr>
              <a:defRPr>
                <a:solidFill>
                  <a:srgbClr val="DA0002"/>
                </a:solidFill>
              </a:defRPr>
            </a:lvl6pPr>
            <a:lvl7pPr>
              <a:defRPr>
                <a:solidFill>
                  <a:srgbClr val="DA0002"/>
                </a:solidFill>
              </a:defRPr>
            </a:lvl7pPr>
            <a:lvl8pPr>
              <a:defRPr>
                <a:solidFill>
                  <a:srgbClr val="DA0002"/>
                </a:solidFill>
              </a:defRPr>
            </a:lvl8pPr>
            <a:lvl9pPr>
              <a:defRPr>
                <a:solidFill>
                  <a:srgbClr val="DA0002"/>
                </a:solidFill>
              </a:defRPr>
            </a:lvl9pPr>
          </a:lstStyle>
          <a:p>
            <a:endParaRPr/>
          </a:p>
        </p:txBody>
      </p:sp>
      <p:sp>
        <p:nvSpPr>
          <p:cNvPr id="19" name="Shape 19"/>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21" name="Shape 21"/>
          <p:cNvCxnSpPr/>
          <p:nvPr/>
        </p:nvCxnSpPr>
        <p:spPr>
          <a:xfrm>
            <a:off x="457200" y="1143000"/>
            <a:ext cx="8229600" cy="0"/>
          </a:xfrm>
          <a:prstGeom prst="straightConnector1">
            <a:avLst/>
          </a:prstGeom>
          <a:noFill/>
          <a:ln w="50800" cap="flat">
            <a:solidFill>
              <a:srgbClr val="DA000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cxnSp>
        <p:nvCxnSpPr>
          <p:cNvPr id="24" name="Shape 24"/>
          <p:cNvCxnSpPr/>
          <p:nvPr/>
        </p:nvCxnSpPr>
        <p:spPr>
          <a:xfrm>
            <a:off x="457200" y="1143000"/>
            <a:ext cx="8229600" cy="0"/>
          </a:xfrm>
          <a:prstGeom prst="straightConnector1">
            <a:avLst/>
          </a:prstGeom>
          <a:noFill/>
          <a:ln w="50800" cap="flat">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0"/>
              </a:spcBef>
              <a:buSzPct val="100000"/>
              <a:buNone/>
              <a:defRPr sz="1800"/>
            </a:lvl1pPr>
          </a:lstStyle>
          <a:p>
            <a:endParaRPr/>
          </a:p>
        </p:txBody>
      </p:sp>
      <p:cxnSp>
        <p:nvCxnSpPr>
          <p:cNvPr id="27" name="Shape 27"/>
          <p:cNvCxnSpPr/>
          <p:nvPr/>
        </p:nvCxnSpPr>
        <p:spPr>
          <a:xfrm>
            <a:off x="457200" y="4317760"/>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cxnSp>
        <p:nvCxnSpPr>
          <p:cNvPr id="29" name="Shape 29"/>
          <p:cNvCxnSpPr/>
          <p:nvPr/>
        </p:nvCxnSpPr>
        <p:spPr>
          <a:xfrm>
            <a:off x="457200" y="113139"/>
            <a:ext cx="8229600" cy="0"/>
          </a:xfrm>
          <a:prstGeom prst="straightConnector1">
            <a:avLst/>
          </a:prstGeom>
          <a:noFill/>
          <a:ln w="50800" cap="flat">
            <a:solidFill>
              <a:schemeClr val="l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accent1"/>
              </a:buClr>
              <a:buSzPct val="100000"/>
              <a:buNone/>
              <a:defRPr sz="3600" b="1">
                <a:solidFill>
                  <a:schemeClr val="accent1"/>
                </a:solidFill>
              </a:defRPr>
            </a:lvl1pPr>
            <a:lvl2pPr marL="0" indent="228600">
              <a:buClr>
                <a:schemeClr val="accent1"/>
              </a:buClr>
              <a:buSzPct val="100000"/>
              <a:buNone/>
              <a:defRPr sz="3600" b="1">
                <a:solidFill>
                  <a:schemeClr val="accent1"/>
                </a:solidFill>
              </a:defRPr>
            </a:lvl2pPr>
            <a:lvl3pPr marL="0" indent="228600">
              <a:buClr>
                <a:schemeClr val="accent1"/>
              </a:buClr>
              <a:buSzPct val="100000"/>
              <a:buNone/>
              <a:defRPr sz="3600" b="1">
                <a:solidFill>
                  <a:schemeClr val="accent1"/>
                </a:solidFill>
              </a:defRPr>
            </a:lvl3pPr>
            <a:lvl4pPr marL="0" indent="228600">
              <a:buClr>
                <a:schemeClr val="accent1"/>
              </a:buClr>
              <a:buSzPct val="100000"/>
              <a:buNone/>
              <a:defRPr sz="3600" b="1">
                <a:solidFill>
                  <a:schemeClr val="accent1"/>
                </a:solidFill>
              </a:defRPr>
            </a:lvl4pPr>
            <a:lvl5pPr marL="0" indent="228600">
              <a:buClr>
                <a:schemeClr val="accent1"/>
              </a:buClr>
              <a:buSzPct val="100000"/>
              <a:buNone/>
              <a:defRPr sz="3600" b="1">
                <a:solidFill>
                  <a:schemeClr val="accent1"/>
                </a:solidFill>
              </a:defRPr>
            </a:lvl5pPr>
            <a:lvl6pPr marL="0" indent="228600">
              <a:buClr>
                <a:schemeClr val="accent1"/>
              </a:buClr>
              <a:buSzPct val="100000"/>
              <a:buNone/>
              <a:defRPr sz="3600" b="1">
                <a:solidFill>
                  <a:schemeClr val="accent1"/>
                </a:solidFill>
              </a:defRPr>
            </a:lvl6pPr>
            <a:lvl7pPr marL="0" indent="228600">
              <a:buClr>
                <a:schemeClr val="accent1"/>
              </a:buClr>
              <a:buSzPct val="100000"/>
              <a:buNone/>
              <a:defRPr sz="3600" b="1">
                <a:solidFill>
                  <a:schemeClr val="accent1"/>
                </a:solidFill>
              </a:defRPr>
            </a:lvl7pPr>
            <a:lvl8pPr marL="0" indent="228600">
              <a:buClr>
                <a:schemeClr val="accent1"/>
              </a:buClr>
              <a:buSzPct val="100000"/>
              <a:buNone/>
              <a:defRPr sz="3600" b="1">
                <a:solidFill>
                  <a:schemeClr val="accent1"/>
                </a:solidFill>
              </a:defRPr>
            </a:lvl8pPr>
            <a:lvl9pPr marL="0" indent="228600">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cxnSp>
        <p:nvCxnSpPr>
          <p:cNvPr id="7" name="Shape 7"/>
          <p:cNvCxnSpPr/>
          <p:nvPr/>
        </p:nvCxnSpPr>
        <p:spPr>
          <a:xfrm>
            <a:off x="457200" y="5023259"/>
            <a:ext cx="8229600" cy="0"/>
          </a:xfrm>
          <a:prstGeom prst="straightConnector1">
            <a:avLst/>
          </a:prstGeom>
          <a:noFill/>
          <a:ln w="50800" cap="flat">
            <a:solidFill>
              <a:schemeClr val="l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chipworks.com/en/technical-competitive-analysis/resources/blog/inside-the-samsung-galaxy-s5/"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eor.gmu.edu/student_project/syst101_00b/team07/images/MEMScomponents2.gif" TargetMode="External"/><Relationship Id="rId3" Type="http://schemas.openxmlformats.org/officeDocument/2006/relationships/hyperlink" Target="http://en.wikipedia.org/wiki/SPIE" TargetMode="External"/><Relationship Id="rId7" Type="http://schemas.openxmlformats.org/officeDocument/2006/relationships/hyperlink" Target="http://www.docstoc.com/docs/83516847/What-are-MEMS" TargetMode="External"/><Relationship Id="rId12" Type="http://schemas.openxmlformats.org/officeDocument/2006/relationships/hyperlink" Target="https://www.memsnet.org/mems/fabricatio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bsac.eecs.berkeley.edu/projects/ee245/Lectures/lecturepdfs/Lecture2.BulkMicromachining.pdf" TargetMode="External"/><Relationship Id="rId11" Type="http://schemas.openxmlformats.org/officeDocument/2006/relationships/hyperlink" Target="http://www.photonics.com/images/Web/Articles/2008/11/1/thumbnail_35519.jpg" TargetMode="External"/><Relationship Id="rId5" Type="http://schemas.openxmlformats.org/officeDocument/2006/relationships/hyperlink" Target="https://www.mems-exchange.org/MEMS/fabrication.html" TargetMode="External"/><Relationship Id="rId10" Type="http://schemas.openxmlformats.org/officeDocument/2006/relationships/hyperlink" Target="http://pubs.rsc.org/en/content/articlehtml/2003/AN/B208563C#sect274" TargetMode="External"/><Relationship Id="rId4" Type="http://schemas.openxmlformats.org/officeDocument/2006/relationships/hyperlink" Target="http://seor.gmu.edu/student_project/syst101_00b/team07/components.html" TargetMode="External"/><Relationship Id="rId9" Type="http://schemas.openxmlformats.org/officeDocument/2006/relationships/hyperlink" Target="http://www.empf.org/empfasis/2010/December10/images/fig3-1.gi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sz="3000" dirty="0">
                <a:solidFill>
                  <a:schemeClr val="dk1"/>
                </a:solidFill>
                <a:latin typeface="Times New Roman"/>
                <a:ea typeface="Times New Roman"/>
                <a:cs typeface="Times New Roman"/>
                <a:sym typeface="Times New Roman"/>
              </a:rPr>
              <a:t>Micro-Electro-Mechanical Systems (MEMS)</a:t>
            </a:r>
          </a:p>
        </p:txBody>
      </p:sp>
      <p:sp>
        <p:nvSpPr>
          <p:cNvPr id="32" name="Shape 3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b="1" dirty="0">
                <a:solidFill>
                  <a:srgbClr val="000000"/>
                </a:solidFill>
              </a:rPr>
              <a:t>Abstract:</a:t>
            </a:r>
          </a:p>
          <a:p>
            <a:pPr lvl="0" rtl="0">
              <a:buNone/>
            </a:pPr>
            <a:r>
              <a:rPr lang="en" sz="1200" b="1" dirty="0" smtClean="0">
                <a:solidFill>
                  <a:srgbClr val="000000"/>
                </a:solidFill>
              </a:rPr>
              <a:t>	MEMS </a:t>
            </a:r>
            <a:r>
              <a:rPr lang="en" sz="1200" b="1" dirty="0">
                <a:solidFill>
                  <a:srgbClr val="000000"/>
                </a:solidFill>
              </a:rPr>
              <a:t>technology consists of microelectronic elements, actuators, sensors, and mechanical structures built onto a substrate, which is usually silicon. They are developed using microfabrication techniques: deposition, patterning, and etching. The most common forms of production for MEMS are bulk micromachining, surface micromachining, and HAR fabrication</a:t>
            </a:r>
            <a:r>
              <a:rPr lang="en" sz="1200" b="1" dirty="0" smtClean="0">
                <a:solidFill>
                  <a:srgbClr val="000000"/>
                </a:solidFill>
              </a:rPr>
              <a:t>. The benefits on this small scale integration brings the technology to a vast number and variety of devices.</a:t>
            </a:r>
            <a:endParaRPr lang="en" sz="1200" b="1" dirty="0">
              <a:solidFill>
                <a:srgbClr val="000000"/>
              </a:solidFill>
            </a:endParaRPr>
          </a:p>
          <a:p>
            <a:endParaRPr lang="en" sz="1200" b="1" dirty="0">
              <a:solidFill>
                <a:srgbClr val="000000"/>
              </a:solidFill>
            </a:endParaRPr>
          </a:p>
          <a:p>
            <a:endParaRPr lang="en" sz="1200" b="1" dirty="0">
              <a:solidFill>
                <a:srgbClr val="000000"/>
              </a:solidFill>
            </a:endParaRPr>
          </a:p>
          <a:p>
            <a:endParaRPr lang="en" sz="1200" b="1" dirty="0">
              <a:solidFill>
                <a:srgbClr val="000000"/>
              </a:solidFill>
            </a:endParaRPr>
          </a:p>
          <a:p>
            <a:pPr lvl="0" rtl="0">
              <a:buNone/>
            </a:pPr>
            <a:endParaRPr lang="en" sz="2400" b="1" dirty="0" smtClean="0">
              <a:solidFill>
                <a:srgbClr val="000000"/>
              </a:solidFill>
            </a:endParaRPr>
          </a:p>
          <a:p>
            <a:pPr lvl="0" rtl="0">
              <a:buNone/>
            </a:pPr>
            <a:r>
              <a:rPr lang="en" sz="2400" b="1" dirty="0" smtClean="0">
                <a:solidFill>
                  <a:srgbClr val="000000"/>
                </a:solidFill>
              </a:rPr>
              <a:t>Presented </a:t>
            </a:r>
            <a:r>
              <a:rPr lang="en" sz="2400" b="1" dirty="0">
                <a:solidFill>
                  <a:srgbClr val="000000"/>
                </a:solidFill>
              </a:rPr>
              <a:t>by: Patrick Trueman and Matt Koloski </a:t>
            </a:r>
          </a:p>
          <a:p>
            <a:pPr>
              <a:buNone/>
            </a:pPr>
            <a:r>
              <a:rPr lang="en" sz="2400" b="1" dirty="0">
                <a:solidFill>
                  <a:srgbClr val="000000"/>
                </a:solidFill>
              </a:rPr>
              <a:t>May 2, 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a:blip r:embed="rId3"/>
          <a:stretch>
            <a:fillRect/>
          </a:stretch>
        </p:blipFill>
        <p:spPr>
          <a:xfrm>
            <a:off x="434662" y="906587"/>
            <a:ext cx="4295775" cy="2409825"/>
          </a:xfrm>
          <a:prstGeom prst="rect">
            <a:avLst/>
          </a:prstGeom>
          <a:noFill/>
          <a:ln>
            <a:noFill/>
          </a:ln>
        </p:spPr>
      </p:pic>
      <p:pic>
        <p:nvPicPr>
          <p:cNvPr id="88" name="Shape 88"/>
          <p:cNvPicPr preferRelativeResize="0"/>
          <p:nvPr/>
        </p:nvPicPr>
        <p:blipFill>
          <a:blip r:embed="rId4"/>
          <a:stretch>
            <a:fillRect/>
          </a:stretch>
        </p:blipFill>
        <p:spPr>
          <a:xfrm>
            <a:off x="5605350" y="528975"/>
            <a:ext cx="2760400" cy="4411925"/>
          </a:xfrm>
          <a:prstGeom prst="rect">
            <a:avLst/>
          </a:prstGeom>
          <a:noFill/>
          <a:ln>
            <a:noFill/>
          </a:ln>
        </p:spPr>
      </p:pic>
      <p:pic>
        <p:nvPicPr>
          <p:cNvPr id="89" name="Shape 89"/>
          <p:cNvPicPr preferRelativeResize="0"/>
          <p:nvPr/>
        </p:nvPicPr>
        <p:blipFill>
          <a:blip r:embed="rId5"/>
          <a:stretch>
            <a:fillRect/>
          </a:stretch>
        </p:blipFill>
        <p:spPr>
          <a:xfrm>
            <a:off x="362075" y="3316422"/>
            <a:ext cx="4295774" cy="170349"/>
          </a:xfrm>
          <a:prstGeom prst="rect">
            <a:avLst/>
          </a:prstGeom>
          <a:noFill/>
          <a:ln>
            <a:noFill/>
          </a:ln>
        </p:spPr>
      </p:pic>
      <p:pic>
        <p:nvPicPr>
          <p:cNvPr id="90" name="Shape 90"/>
          <p:cNvPicPr preferRelativeResize="0"/>
          <p:nvPr/>
        </p:nvPicPr>
        <p:blipFill>
          <a:blip r:embed="rId6"/>
          <a:stretch>
            <a:fillRect/>
          </a:stretch>
        </p:blipFill>
        <p:spPr>
          <a:xfrm>
            <a:off x="362074" y="4562699"/>
            <a:ext cx="5114000" cy="2237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213851"/>
            <a:ext cx="8229600" cy="4180499"/>
          </a:xfrm>
          <a:prstGeom prst="rect">
            <a:avLst/>
          </a:prstGeom>
        </p:spPr>
        <p:txBody>
          <a:bodyPr lIns="91425" tIns="91425" rIns="91425" bIns="91425" anchor="t" anchorCtr="0">
            <a:noAutofit/>
          </a:bodyPr>
          <a:lstStyle/>
          <a:p>
            <a:pPr lvl="0" rtl="0">
              <a:spcAft>
                <a:spcPts val="600"/>
              </a:spcAft>
              <a:buNone/>
            </a:pPr>
            <a:r>
              <a:rPr lang="en" sz="1800" b="1" dirty="0">
                <a:solidFill>
                  <a:srgbClr val="000000"/>
                </a:solidFill>
              </a:rPr>
              <a:t>Wafer Bonding:</a:t>
            </a:r>
          </a:p>
          <a:p>
            <a:pPr marL="457200" lvl="0" indent="-317500" rtl="0">
              <a:spcAft>
                <a:spcPts val="600"/>
              </a:spcAft>
              <a:buClr>
                <a:srgbClr val="000000"/>
              </a:buClr>
              <a:buSzPct val="166666"/>
              <a:buFont typeface="Arial"/>
              <a:buChar char="•"/>
            </a:pPr>
            <a:r>
              <a:rPr lang="en" sz="1400" dirty="0">
                <a:solidFill>
                  <a:srgbClr val="000000"/>
                </a:solidFill>
              </a:rPr>
              <a:t>Method that involves joining two or more </a:t>
            </a:r>
          </a:p>
          <a:p>
            <a:pPr lvl="0" indent="457200" rtl="0">
              <a:spcAft>
                <a:spcPts val="600"/>
              </a:spcAft>
              <a:buNone/>
            </a:pPr>
            <a:r>
              <a:rPr lang="en" sz="1400" dirty="0">
                <a:solidFill>
                  <a:srgbClr val="000000"/>
                </a:solidFill>
              </a:rPr>
              <a:t>wafers together to create a wafer stack</a:t>
            </a:r>
          </a:p>
          <a:p>
            <a:pPr marL="457200" lvl="0" indent="-317500" rtl="0">
              <a:spcAft>
                <a:spcPts val="600"/>
              </a:spcAft>
              <a:buClr>
                <a:srgbClr val="000000"/>
              </a:buClr>
              <a:buSzPct val="166666"/>
              <a:buFont typeface="Arial"/>
              <a:buChar char="•"/>
            </a:pPr>
            <a:r>
              <a:rPr lang="en" sz="1400" dirty="0">
                <a:solidFill>
                  <a:srgbClr val="000000"/>
                </a:solidFill>
              </a:rPr>
              <a:t>Three types of wafer bonding: direct bonding, </a:t>
            </a:r>
          </a:p>
          <a:p>
            <a:pPr lvl="0" indent="457200" rtl="0">
              <a:spcAft>
                <a:spcPts val="600"/>
              </a:spcAft>
              <a:buNone/>
            </a:pPr>
            <a:r>
              <a:rPr lang="en" sz="1400" dirty="0">
                <a:solidFill>
                  <a:srgbClr val="000000"/>
                </a:solidFill>
              </a:rPr>
              <a:t>anodic bonding, and intermediate layer bonding</a:t>
            </a:r>
          </a:p>
          <a:p>
            <a:pPr marL="457200" lvl="0" indent="-317500" rtl="0">
              <a:spcAft>
                <a:spcPts val="600"/>
              </a:spcAft>
              <a:buClr>
                <a:srgbClr val="000000"/>
              </a:buClr>
              <a:buSzPct val="166666"/>
              <a:buFont typeface="Arial"/>
              <a:buChar char="•"/>
            </a:pPr>
            <a:r>
              <a:rPr lang="en" sz="1400" dirty="0">
                <a:solidFill>
                  <a:srgbClr val="000000"/>
                </a:solidFill>
              </a:rPr>
              <a:t>All require substrates that are flat, smooth, </a:t>
            </a:r>
          </a:p>
          <a:p>
            <a:pPr marL="457200" lvl="0" indent="0" rtl="0">
              <a:spcAft>
                <a:spcPts val="600"/>
              </a:spcAft>
              <a:buNone/>
            </a:pPr>
            <a:r>
              <a:rPr lang="en" sz="1400" dirty="0">
                <a:solidFill>
                  <a:srgbClr val="000000"/>
                </a:solidFill>
              </a:rPr>
              <a:t>and clean in order to be efficient and successful</a:t>
            </a:r>
          </a:p>
          <a:p>
            <a:pPr>
              <a:spcAft>
                <a:spcPts val="600"/>
              </a:spcAft>
            </a:pPr>
            <a:endParaRPr lang="en" sz="1400" dirty="0">
              <a:solidFill>
                <a:srgbClr val="000000"/>
              </a:solidFill>
            </a:endParaRPr>
          </a:p>
          <a:p>
            <a:pPr>
              <a:spcAft>
                <a:spcPts val="600"/>
              </a:spcAft>
            </a:pPr>
            <a:endParaRPr lang="en" sz="1400" dirty="0">
              <a:solidFill>
                <a:srgbClr val="000000"/>
              </a:solidFill>
            </a:endParaRPr>
          </a:p>
          <a:p>
            <a:pPr lvl="0" rtl="0">
              <a:spcAft>
                <a:spcPts val="600"/>
              </a:spcAft>
              <a:buNone/>
            </a:pPr>
            <a:r>
              <a:rPr lang="en" sz="1800" b="1" dirty="0">
                <a:solidFill>
                  <a:srgbClr val="000000"/>
                </a:solidFill>
              </a:rPr>
              <a:t>High Aspect Ratio Fabrication (Silicon):</a:t>
            </a:r>
          </a:p>
          <a:p>
            <a:pPr marL="457200" lvl="0" indent="-317500" rtl="0">
              <a:spcAft>
                <a:spcPts val="600"/>
              </a:spcAft>
              <a:buClr>
                <a:srgbClr val="000000"/>
              </a:buClr>
              <a:buSzPct val="166666"/>
              <a:buFont typeface="Arial"/>
              <a:buChar char="•"/>
            </a:pPr>
            <a:r>
              <a:rPr lang="en" sz="1400" dirty="0">
                <a:solidFill>
                  <a:srgbClr val="000000"/>
                </a:solidFill>
              </a:rPr>
              <a:t>Deep reactive ion etching (DRIE)</a:t>
            </a:r>
          </a:p>
          <a:p>
            <a:pPr marL="457200" lvl="0" indent="-317500" rtl="0">
              <a:spcAft>
                <a:spcPts val="600"/>
              </a:spcAft>
              <a:buClr>
                <a:srgbClr val="000000"/>
              </a:buClr>
              <a:buSzPct val="166666"/>
              <a:buFont typeface="Arial"/>
              <a:buChar char="•"/>
            </a:pPr>
            <a:r>
              <a:rPr lang="en" sz="1400" dirty="0"/>
              <a:t>E</a:t>
            </a:r>
            <a:r>
              <a:rPr lang="en" sz="1400" dirty="0">
                <a:solidFill>
                  <a:schemeClr val="dk1"/>
                </a:solidFill>
                <a:latin typeface="Arial"/>
                <a:ea typeface="Arial"/>
                <a:cs typeface="Arial"/>
                <a:sym typeface="Arial"/>
              </a:rPr>
              <a:t>nables very high aspect ratio etches to be                                                                                              performed into silicon substrates</a:t>
            </a:r>
          </a:p>
          <a:p>
            <a:pPr marL="457200" lvl="0" indent="-317500" rtl="0">
              <a:spcAft>
                <a:spcPts val="600"/>
              </a:spcAft>
              <a:buClr>
                <a:srgbClr val="000000"/>
              </a:buClr>
              <a:buSzPct val="166666"/>
              <a:buFont typeface="Arial"/>
              <a:buChar char="•"/>
            </a:pPr>
            <a:r>
              <a:rPr lang="en" sz="1400" dirty="0"/>
              <a:t>S</a:t>
            </a:r>
            <a:r>
              <a:rPr lang="en" sz="1400" dirty="0">
                <a:solidFill>
                  <a:schemeClr val="dk1"/>
                </a:solidFill>
                <a:latin typeface="Arial"/>
                <a:ea typeface="Arial"/>
                <a:cs typeface="Arial"/>
                <a:sym typeface="Arial"/>
              </a:rPr>
              <a:t>idewalls of the etched holes are nearly vertical </a:t>
            </a:r>
          </a:p>
          <a:p>
            <a:pPr marL="457200" lvl="0" indent="-317500" rtl="0">
              <a:spcAft>
                <a:spcPts val="600"/>
              </a:spcAft>
              <a:buClr>
                <a:srgbClr val="000000"/>
              </a:buClr>
              <a:buSzPct val="166666"/>
              <a:buFont typeface="Arial"/>
              <a:buChar char="•"/>
            </a:pPr>
            <a:r>
              <a:rPr lang="en" sz="1400" dirty="0"/>
              <a:t>D</a:t>
            </a:r>
            <a:r>
              <a:rPr lang="en" sz="1400" dirty="0">
                <a:solidFill>
                  <a:schemeClr val="dk1"/>
                </a:solidFill>
                <a:latin typeface="Arial"/>
                <a:ea typeface="Arial"/>
                <a:cs typeface="Arial"/>
                <a:sym typeface="Arial"/>
              </a:rPr>
              <a:t>epth of the etch can be hundreds </a:t>
            </a:r>
            <a:r>
              <a:rPr lang="en" sz="1400" dirty="0"/>
              <a:t>                                                                                                                            </a:t>
            </a:r>
            <a:r>
              <a:rPr lang="en" sz="1400" dirty="0">
                <a:solidFill>
                  <a:schemeClr val="dk1"/>
                </a:solidFill>
                <a:latin typeface="Arial"/>
                <a:ea typeface="Arial"/>
                <a:cs typeface="Arial"/>
                <a:sym typeface="Arial"/>
              </a:rPr>
              <a:t>or even thousands of microns into the silicon substrate.</a:t>
            </a:r>
          </a:p>
          <a:p>
            <a:endParaRPr lang="en" sz="1400" dirty="0">
              <a:solidFill>
                <a:schemeClr val="dk1"/>
              </a:solidFill>
              <a:latin typeface="Arial"/>
              <a:ea typeface="Arial"/>
              <a:cs typeface="Arial"/>
              <a:sym typeface="Arial"/>
            </a:endParaRPr>
          </a:p>
        </p:txBody>
      </p:sp>
      <p:pic>
        <p:nvPicPr>
          <p:cNvPr id="96" name="Shape 96"/>
          <p:cNvPicPr preferRelativeResize="0"/>
          <p:nvPr/>
        </p:nvPicPr>
        <p:blipFill>
          <a:blip r:embed="rId3"/>
          <a:stretch>
            <a:fillRect/>
          </a:stretch>
        </p:blipFill>
        <p:spPr>
          <a:xfrm>
            <a:off x="6786725" y="1894075"/>
            <a:ext cx="1951124" cy="3051749"/>
          </a:xfrm>
          <a:prstGeom prst="rect">
            <a:avLst/>
          </a:prstGeom>
          <a:noFill/>
          <a:ln>
            <a:noFill/>
          </a:ln>
        </p:spPr>
      </p:pic>
      <p:pic>
        <p:nvPicPr>
          <p:cNvPr id="97" name="Shape 97"/>
          <p:cNvPicPr preferRelativeResize="0"/>
          <p:nvPr/>
        </p:nvPicPr>
        <p:blipFill rotWithShape="1">
          <a:blip r:embed="rId4"/>
          <a:srcRect l="22994" t="6138" r="24936"/>
          <a:stretch/>
        </p:blipFill>
        <p:spPr>
          <a:xfrm>
            <a:off x="5078025" y="337650"/>
            <a:ext cx="1708700" cy="2074600"/>
          </a:xfrm>
          <a:prstGeom prst="rect">
            <a:avLst/>
          </a:prstGeom>
          <a:noFill/>
          <a:ln>
            <a:noFill/>
          </a:ln>
        </p:spPr>
      </p:pic>
      <p:pic>
        <p:nvPicPr>
          <p:cNvPr id="98" name="Shape 98"/>
          <p:cNvPicPr preferRelativeResize="0"/>
          <p:nvPr/>
        </p:nvPicPr>
        <p:blipFill>
          <a:blip r:embed="rId5"/>
          <a:stretch>
            <a:fillRect/>
          </a:stretch>
        </p:blipFill>
        <p:spPr>
          <a:xfrm>
            <a:off x="3802200" y="2678750"/>
            <a:ext cx="2984524" cy="1699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p:nvPr/>
        </p:nvSpPr>
        <p:spPr>
          <a:xfrm>
            <a:off x="593150" y="1578300"/>
            <a:ext cx="4540499" cy="3195299"/>
          </a:xfrm>
          <a:prstGeom prst="rect">
            <a:avLst/>
          </a:prstGeom>
        </p:spPr>
        <p:txBody>
          <a:bodyPr lIns="91425" tIns="91425" rIns="91425" bIns="91425" anchor="ctr" anchorCtr="0">
            <a:noAutofit/>
          </a:bodyPr>
          <a:lstStyle/>
          <a:p>
            <a:pPr marL="412750" lvl="0" indent="-285750" rtl="0">
              <a:buClr>
                <a:srgbClr val="000000"/>
              </a:buClr>
              <a:buSzPct val="100000"/>
              <a:buFont typeface="Arial" panose="020B0604020202020204" pitchFamily="34" charset="0"/>
              <a:buChar char="•"/>
            </a:pPr>
            <a:r>
              <a:rPr lang="en" sz="1600" dirty="0" smtClean="0"/>
              <a:t>Much </a:t>
            </a:r>
            <a:r>
              <a:rPr lang="en" sz="1600" dirty="0"/>
              <a:t>smaller area</a:t>
            </a:r>
          </a:p>
          <a:p>
            <a:pPr marL="412750" lvl="0" indent="-285750" rtl="0">
              <a:buClr>
                <a:srgbClr val="000000"/>
              </a:buClr>
              <a:buSzPct val="100000"/>
              <a:buFont typeface="Arial" panose="020B0604020202020204" pitchFamily="34" charset="0"/>
              <a:buChar char="•"/>
            </a:pPr>
            <a:r>
              <a:rPr lang="en" sz="1600" dirty="0"/>
              <a:t>Cheaper than alternatives</a:t>
            </a:r>
          </a:p>
          <a:p>
            <a:pPr marL="914400" lvl="1" indent="-330200" rtl="0">
              <a:buClr>
                <a:srgbClr val="000000"/>
              </a:buClr>
              <a:buSzPct val="100000"/>
              <a:buFont typeface="Arial"/>
              <a:buChar char="○"/>
            </a:pPr>
            <a:r>
              <a:rPr lang="en" sz="1600" dirty="0"/>
              <a:t>In medical market, that means disposable</a:t>
            </a:r>
          </a:p>
          <a:p>
            <a:pPr marL="412750" lvl="0" indent="-285750" rtl="0">
              <a:buClr>
                <a:srgbClr val="000000"/>
              </a:buClr>
              <a:buSzPct val="100000"/>
              <a:buFont typeface="Arial" panose="020B0604020202020204" pitchFamily="34" charset="0"/>
              <a:buChar char="•"/>
            </a:pPr>
            <a:r>
              <a:rPr lang="en" sz="1600" dirty="0"/>
              <a:t>Can be integrated with electronics (system on one chip)</a:t>
            </a:r>
          </a:p>
          <a:p>
            <a:pPr marL="412750" lvl="0" indent="-285750" rtl="0">
              <a:buClr>
                <a:srgbClr val="000000"/>
              </a:buClr>
              <a:buSzPct val="100000"/>
              <a:buFont typeface="Arial" panose="020B0604020202020204" pitchFamily="34" charset="0"/>
              <a:buChar char="•"/>
            </a:pPr>
            <a:r>
              <a:rPr lang="en" sz="1600" dirty="0"/>
              <a:t>Speed:</a:t>
            </a:r>
          </a:p>
          <a:p>
            <a:pPr marL="914400" lvl="1" indent="-330200" rtl="0">
              <a:buClr>
                <a:srgbClr val="000000"/>
              </a:buClr>
              <a:buSzPct val="100000"/>
              <a:buFont typeface="Arial"/>
              <a:buChar char="○"/>
            </a:pPr>
            <a:r>
              <a:rPr lang="en" sz="1600" dirty="0"/>
              <a:t>Lower thermal time constant</a:t>
            </a:r>
          </a:p>
          <a:p>
            <a:pPr marL="914400" lvl="1" indent="-330200" rtl="0">
              <a:buClr>
                <a:srgbClr val="000000"/>
              </a:buClr>
              <a:buSzPct val="100000"/>
              <a:buFont typeface="Arial"/>
              <a:buChar char="○"/>
            </a:pPr>
            <a:r>
              <a:rPr lang="en" sz="1600" dirty="0">
                <a:solidFill>
                  <a:schemeClr val="dk1"/>
                </a:solidFill>
              </a:rPr>
              <a:t>Rapid response times(high frequency)</a:t>
            </a:r>
          </a:p>
          <a:p>
            <a:pPr marL="412750" lvl="0" indent="-285750" rtl="0">
              <a:buClr>
                <a:srgbClr val="000000"/>
              </a:buClr>
              <a:buSzPct val="100000"/>
              <a:buFont typeface="Arial" panose="020B0604020202020204" pitchFamily="34" charset="0"/>
              <a:buChar char="•"/>
            </a:pPr>
            <a:r>
              <a:rPr lang="en" sz="1600" dirty="0"/>
              <a:t>Power consumption:</a:t>
            </a:r>
          </a:p>
          <a:p>
            <a:pPr marL="914400" lvl="1" indent="-330200" rtl="0">
              <a:buClr>
                <a:srgbClr val="000000"/>
              </a:buClr>
              <a:buSzPct val="100000"/>
              <a:buFont typeface="Arial"/>
              <a:buChar char="○"/>
            </a:pPr>
            <a:r>
              <a:rPr lang="en" sz="1600" dirty="0"/>
              <a:t>low actuation energy</a:t>
            </a:r>
          </a:p>
          <a:p>
            <a:pPr marL="914400" lvl="1" indent="-330200" rtl="0">
              <a:buClr>
                <a:srgbClr val="000000"/>
              </a:buClr>
              <a:buSzPct val="100000"/>
              <a:buFont typeface="Arial"/>
              <a:buChar char="○"/>
            </a:pPr>
            <a:r>
              <a:rPr lang="en" sz="1600" dirty="0"/>
              <a:t>low heating power</a:t>
            </a:r>
          </a:p>
          <a:p>
            <a:endParaRPr lang="en" sz="1600" dirty="0"/>
          </a:p>
          <a:p>
            <a:endParaRPr lang="en" sz="1600" dirty="0"/>
          </a:p>
          <a:p>
            <a:endParaRPr lang="en" sz="1600" dirty="0"/>
          </a:p>
        </p:txBody>
      </p:sp>
      <p:sp>
        <p:nvSpPr>
          <p:cNvPr id="104" name="Shape 10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dirty="0">
                <a:solidFill>
                  <a:srgbClr val="000000"/>
                </a:solidFill>
                <a:latin typeface="Times New Roman"/>
                <a:ea typeface="Times New Roman"/>
                <a:cs typeface="Times New Roman"/>
                <a:sym typeface="Times New Roman"/>
              </a:rPr>
              <a:t>Benefits/Tradeoffs</a:t>
            </a:r>
          </a:p>
        </p:txBody>
      </p:sp>
      <p:sp>
        <p:nvSpPr>
          <p:cNvPr id="105" name="Shape 105"/>
          <p:cNvSpPr txBox="1"/>
          <p:nvPr/>
        </p:nvSpPr>
        <p:spPr>
          <a:xfrm>
            <a:off x="5030325" y="1578300"/>
            <a:ext cx="3720300" cy="3195299"/>
          </a:xfrm>
          <a:prstGeom prst="rect">
            <a:avLst/>
          </a:prstGeom>
        </p:spPr>
        <p:txBody>
          <a:bodyPr lIns="91425" tIns="91425" rIns="91425" bIns="91425" anchor="ctr" anchorCtr="0">
            <a:noAutofit/>
          </a:bodyPr>
          <a:lstStyle/>
          <a:p>
            <a:pPr marL="400050" lvl="0" indent="-285750" rtl="0">
              <a:buClr>
                <a:srgbClr val="000000"/>
              </a:buClr>
              <a:buSzPct val="128571"/>
              <a:buFont typeface="Arial" panose="020B0604020202020204" pitchFamily="34" charset="0"/>
              <a:buChar char="•"/>
            </a:pPr>
            <a:r>
              <a:rPr lang="en" sz="1800" dirty="0" smtClean="0"/>
              <a:t>Imperfect </a:t>
            </a:r>
            <a:r>
              <a:rPr lang="en" sz="1800" dirty="0"/>
              <a:t>fabrication techniques</a:t>
            </a:r>
          </a:p>
          <a:p>
            <a:pPr marL="400050" lvl="0" indent="-285750" rtl="0">
              <a:buClr>
                <a:srgbClr val="000000"/>
              </a:buClr>
              <a:buSzPct val="100000"/>
              <a:buFont typeface="Arial" panose="020B0604020202020204" pitchFamily="34" charset="0"/>
              <a:buChar char="•"/>
            </a:pPr>
            <a:r>
              <a:rPr lang="en" sz="1800" dirty="0"/>
              <a:t>Difficult to design on micro scales</a:t>
            </a:r>
          </a:p>
          <a:p>
            <a:endParaRPr lang="en" sz="1800" dirty="0"/>
          </a:p>
          <a:p>
            <a:endParaRPr lang="en" sz="1800" dirty="0"/>
          </a:p>
          <a:p>
            <a:endParaRPr lang="en" sz="1800"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dirty="0">
                <a:solidFill>
                  <a:srgbClr val="000000"/>
                </a:solidFill>
                <a:latin typeface="Times New Roman"/>
                <a:ea typeface="Times New Roman"/>
                <a:cs typeface="Times New Roman"/>
                <a:sym typeface="Times New Roman"/>
              </a:rPr>
              <a:t>Where Are MEMS?</a:t>
            </a:r>
          </a:p>
        </p:txBody>
      </p:sp>
      <p:pic>
        <p:nvPicPr>
          <p:cNvPr id="111" name="Shape 111"/>
          <p:cNvPicPr preferRelativeResize="0"/>
          <p:nvPr/>
        </p:nvPicPr>
        <p:blipFill>
          <a:blip r:embed="rId3"/>
          <a:stretch>
            <a:fillRect/>
          </a:stretch>
        </p:blipFill>
        <p:spPr>
          <a:xfrm>
            <a:off x="2239775" y="1886200"/>
            <a:ext cx="4920899" cy="3128124"/>
          </a:xfrm>
          <a:prstGeom prst="rect">
            <a:avLst/>
          </a:prstGeom>
        </p:spPr>
      </p:pic>
      <p:sp>
        <p:nvSpPr>
          <p:cNvPr id="112" name="Shape 112"/>
          <p:cNvSpPr txBox="1"/>
          <p:nvPr/>
        </p:nvSpPr>
        <p:spPr>
          <a:xfrm>
            <a:off x="2062700" y="1221700"/>
            <a:ext cx="5258700" cy="523200"/>
          </a:xfrm>
          <a:prstGeom prst="rect">
            <a:avLst/>
          </a:prstGeom>
        </p:spPr>
        <p:txBody>
          <a:bodyPr lIns="91425" tIns="91425" rIns="91425" bIns="91425" anchor="t" anchorCtr="0">
            <a:noAutofit/>
          </a:bodyPr>
          <a:lstStyle/>
          <a:p>
            <a:pPr>
              <a:buNone/>
            </a:pPr>
            <a:r>
              <a:rPr lang="en"/>
              <a:t>Smartphones, tablets, cameras, gaming devices, and many other electronics have MEMS technology inside of them </a:t>
            </a:r>
          </a:p>
        </p:txBody>
      </p:sp>
      <p:sp>
        <p:nvSpPr>
          <p:cNvPr id="113" name="Shape 113"/>
          <p:cNvSpPr txBox="1"/>
          <p:nvPr/>
        </p:nvSpPr>
        <p:spPr>
          <a:xfrm>
            <a:off x="669675" y="4620300"/>
            <a:ext cx="7660800" cy="523200"/>
          </a:xfrm>
          <a:prstGeom prst="rect">
            <a:avLst/>
          </a:prstGeom>
        </p:spPr>
        <p:txBody>
          <a:bodyPr lIns="91425" tIns="91425" rIns="91425" bIns="91425" anchor="ctr" anchorCtr="0">
            <a:noAutofit/>
          </a:bodyPr>
          <a:lstStyle/>
          <a:p>
            <a:pPr lvl="0" rtl="0">
              <a:buNone/>
            </a:pPr>
            <a:r>
              <a:rPr lang="en" sz="1000" u="sng">
                <a:solidFill>
                  <a:schemeClr val="hlink"/>
                </a:solidFill>
                <a:hlinkClick r:id="rId4"/>
              </a:rPr>
              <a:t>http://www.chipworks.com/en/technical-competitive-analysis/resources/blog/inside-the-samsung-galaxy-s5</a:t>
            </a:r>
            <a:r>
              <a:rPr lang="en" sz="1000"/>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457200" y="1200150"/>
            <a:ext cx="5562600" cy="2137499"/>
          </a:xfrm>
          <a:prstGeom prst="rect">
            <a:avLst/>
          </a:prstGeom>
        </p:spPr>
        <p:txBody>
          <a:bodyPr lIns="91425" tIns="91425" rIns="91425" bIns="91425" anchor="t" anchorCtr="0">
            <a:noAutofit/>
          </a:bodyPr>
          <a:lstStyle/>
          <a:p>
            <a:pPr marL="457200" lvl="0" indent="-342900" rtl="0">
              <a:buClr>
                <a:schemeClr val="dk1"/>
              </a:buClr>
              <a:buSzPct val="166666"/>
              <a:buFont typeface="Arial"/>
              <a:buChar char="•"/>
            </a:pPr>
            <a:r>
              <a:rPr lang="en" sz="1800"/>
              <a:t>Sensors &amp; Actuators</a:t>
            </a:r>
          </a:p>
          <a:p>
            <a:pPr marL="457200" lvl="0" indent="-342900" rtl="0">
              <a:buClr>
                <a:schemeClr val="dk1"/>
              </a:buClr>
              <a:buSzPct val="166666"/>
              <a:buFont typeface="Arial"/>
              <a:buChar char="•"/>
            </a:pPr>
            <a:r>
              <a:rPr lang="en" sz="1800"/>
              <a:t>3 main types of transducers:</a:t>
            </a:r>
          </a:p>
          <a:p>
            <a:pPr marL="914400" lvl="1" indent="-342900" rtl="0">
              <a:buClr>
                <a:schemeClr val="dk1"/>
              </a:buClr>
              <a:buSzPct val="100000"/>
              <a:buFont typeface="Courier New"/>
              <a:buChar char="o"/>
            </a:pPr>
            <a:r>
              <a:rPr lang="en" sz="1800"/>
              <a:t>Capacitive</a:t>
            </a:r>
          </a:p>
          <a:p>
            <a:pPr marL="914400" lvl="1" indent="-342900" rtl="0">
              <a:buClr>
                <a:schemeClr val="dk1"/>
              </a:buClr>
              <a:buSzPct val="100000"/>
              <a:buFont typeface="Courier New"/>
              <a:buChar char="o"/>
            </a:pPr>
            <a:r>
              <a:rPr lang="en" sz="1800"/>
              <a:t>Piezoelectric</a:t>
            </a:r>
          </a:p>
          <a:p>
            <a:pPr marL="914400" lvl="1" indent="-342900" rtl="0">
              <a:buClr>
                <a:schemeClr val="dk1"/>
              </a:buClr>
              <a:buSzPct val="100000"/>
              <a:buFont typeface="Courier New"/>
              <a:buChar char="o"/>
            </a:pPr>
            <a:r>
              <a:rPr lang="en" sz="1800"/>
              <a:t>Thermal</a:t>
            </a:r>
          </a:p>
          <a:p>
            <a:pPr marL="457200" lvl="0" indent="-342900" rtl="0">
              <a:buClr>
                <a:schemeClr val="dk1"/>
              </a:buClr>
              <a:buSzPct val="166666"/>
              <a:buFont typeface="Arial"/>
              <a:buChar char="•"/>
            </a:pPr>
            <a:r>
              <a:rPr lang="en" sz="1800"/>
              <a:t>Additionally: Microfluidic</a:t>
            </a:r>
          </a:p>
        </p:txBody>
      </p:sp>
      <p:pic>
        <p:nvPicPr>
          <p:cNvPr id="119" name="Shape 119"/>
          <p:cNvPicPr preferRelativeResize="0"/>
          <p:nvPr/>
        </p:nvPicPr>
        <p:blipFill>
          <a:blip r:embed="rId3"/>
          <a:stretch>
            <a:fillRect/>
          </a:stretch>
        </p:blipFill>
        <p:spPr>
          <a:xfrm>
            <a:off x="6240850" y="2722300"/>
            <a:ext cx="1907584" cy="2238225"/>
          </a:xfrm>
          <a:prstGeom prst="rect">
            <a:avLst/>
          </a:prstGeom>
        </p:spPr>
      </p:pic>
      <p:pic>
        <p:nvPicPr>
          <p:cNvPr id="120" name="Shape 120"/>
          <p:cNvPicPr preferRelativeResize="0"/>
          <p:nvPr/>
        </p:nvPicPr>
        <p:blipFill>
          <a:blip r:embed="rId4"/>
          <a:stretch>
            <a:fillRect/>
          </a:stretch>
        </p:blipFill>
        <p:spPr>
          <a:xfrm>
            <a:off x="369273" y="3337650"/>
            <a:ext cx="2497950" cy="1647324"/>
          </a:xfrm>
          <a:prstGeom prst="rect">
            <a:avLst/>
          </a:prstGeom>
        </p:spPr>
      </p:pic>
      <p:pic>
        <p:nvPicPr>
          <p:cNvPr id="121" name="Shape 121"/>
          <p:cNvPicPr preferRelativeResize="0"/>
          <p:nvPr/>
        </p:nvPicPr>
        <p:blipFill rotWithShape="1">
          <a:blip r:embed="rId5"/>
          <a:srcRect l="10731" r="9535" b="53507"/>
          <a:stretch/>
        </p:blipFill>
        <p:spPr>
          <a:xfrm>
            <a:off x="3515987" y="3087875"/>
            <a:ext cx="2416825" cy="511575"/>
          </a:xfrm>
          <a:prstGeom prst="rect">
            <a:avLst/>
          </a:prstGeom>
        </p:spPr>
      </p:pic>
      <p:pic>
        <p:nvPicPr>
          <p:cNvPr id="122" name="Shape 122"/>
          <p:cNvPicPr preferRelativeResize="0"/>
          <p:nvPr/>
        </p:nvPicPr>
        <p:blipFill>
          <a:blip r:embed="rId6"/>
          <a:stretch>
            <a:fillRect/>
          </a:stretch>
        </p:blipFill>
        <p:spPr>
          <a:xfrm>
            <a:off x="3705162" y="3546250"/>
            <a:ext cx="2074850" cy="1340150"/>
          </a:xfrm>
          <a:prstGeom prst="rect">
            <a:avLst/>
          </a:prstGeom>
        </p:spPr>
      </p:pic>
      <p:pic>
        <p:nvPicPr>
          <p:cNvPr id="123" name="Shape 123"/>
          <p:cNvPicPr preferRelativeResize="0"/>
          <p:nvPr/>
        </p:nvPicPr>
        <p:blipFill>
          <a:blip r:embed="rId7"/>
          <a:stretch>
            <a:fillRect/>
          </a:stretch>
        </p:blipFill>
        <p:spPr>
          <a:xfrm>
            <a:off x="6878250" y="1200160"/>
            <a:ext cx="1907574" cy="1522127"/>
          </a:xfrm>
          <a:prstGeom prst="rect">
            <a:avLst/>
          </a:prstGeom>
        </p:spPr>
      </p:pic>
      <p:sp>
        <p:nvSpPr>
          <p:cNvPr id="124" name="Shape 12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dirty="0">
                <a:solidFill>
                  <a:srgbClr val="000000"/>
                </a:solidFill>
                <a:latin typeface="Times New Roman"/>
                <a:ea typeface="Times New Roman"/>
                <a:cs typeface="Times New Roman"/>
                <a:sym typeface="Times New Roman"/>
              </a:rPr>
              <a:t>MEMS Operation</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457200" y="1477250"/>
            <a:ext cx="4191000" cy="618300"/>
          </a:xfrm>
          <a:prstGeom prst="rect">
            <a:avLst/>
          </a:prstGeom>
        </p:spPr>
        <p:txBody>
          <a:bodyPr lIns="91425" tIns="91425" rIns="91425" bIns="91425" anchor="t" anchorCtr="0">
            <a:noAutofit/>
          </a:bodyPr>
          <a:lstStyle/>
          <a:p>
            <a:pPr>
              <a:buNone/>
            </a:pPr>
            <a:r>
              <a:rPr lang="en" dirty="0"/>
              <a:t>MEMS Accelerometer</a:t>
            </a:r>
          </a:p>
        </p:txBody>
      </p:sp>
      <p:sp>
        <p:nvSpPr>
          <p:cNvPr id="130" name="Shape 1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dirty="0">
                <a:solidFill>
                  <a:srgbClr val="000000"/>
                </a:solidFill>
                <a:latin typeface="Times New Roman"/>
                <a:ea typeface="Times New Roman"/>
                <a:cs typeface="Times New Roman"/>
                <a:sym typeface="Times New Roman"/>
              </a:rPr>
              <a:t>Inertial Sensors</a:t>
            </a:r>
          </a:p>
        </p:txBody>
      </p:sp>
      <p:sp>
        <p:nvSpPr>
          <p:cNvPr id="131" name="Shape 131"/>
          <p:cNvSpPr txBox="1">
            <a:spLocks noGrp="1"/>
          </p:cNvSpPr>
          <p:nvPr>
            <p:ph type="body" idx="2"/>
          </p:nvPr>
        </p:nvSpPr>
        <p:spPr>
          <a:xfrm>
            <a:off x="4852550" y="1477250"/>
            <a:ext cx="3664500" cy="618300"/>
          </a:xfrm>
          <a:prstGeom prst="rect">
            <a:avLst/>
          </a:prstGeom>
        </p:spPr>
        <p:txBody>
          <a:bodyPr lIns="91425" tIns="91425" rIns="91425" bIns="91425" anchor="t" anchorCtr="0">
            <a:noAutofit/>
          </a:bodyPr>
          <a:lstStyle/>
          <a:p>
            <a:pPr lvl="0" rtl="0">
              <a:buNone/>
            </a:pPr>
            <a:r>
              <a:rPr lang="en" sz="3000" dirty="0"/>
              <a:t>MEMS Gyroscope</a:t>
            </a:r>
          </a:p>
        </p:txBody>
      </p:sp>
      <p:pic>
        <p:nvPicPr>
          <p:cNvPr id="132" name="Shape 132"/>
          <p:cNvPicPr preferRelativeResize="0"/>
          <p:nvPr/>
        </p:nvPicPr>
        <p:blipFill>
          <a:blip r:embed="rId3"/>
          <a:stretch>
            <a:fillRect/>
          </a:stretch>
        </p:blipFill>
        <p:spPr>
          <a:xfrm>
            <a:off x="4485300" y="2176963"/>
            <a:ext cx="4457824" cy="2604587"/>
          </a:xfrm>
          <a:prstGeom prst="rect">
            <a:avLst/>
          </a:prstGeom>
        </p:spPr>
      </p:pic>
      <p:pic>
        <p:nvPicPr>
          <p:cNvPr id="133" name="Shape 133"/>
          <p:cNvPicPr preferRelativeResize="0"/>
          <p:nvPr/>
        </p:nvPicPr>
        <p:blipFill>
          <a:blip r:embed="rId4"/>
          <a:stretch>
            <a:fillRect/>
          </a:stretch>
        </p:blipFill>
        <p:spPr>
          <a:xfrm>
            <a:off x="743649" y="2137375"/>
            <a:ext cx="3163674" cy="2562574"/>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dirty="0">
                <a:solidFill>
                  <a:srgbClr val="000000"/>
                </a:solidFill>
                <a:latin typeface="Times New Roman"/>
                <a:ea typeface="Times New Roman"/>
                <a:cs typeface="Times New Roman"/>
                <a:sym typeface="Times New Roman"/>
              </a:rPr>
              <a:t>Biomedical Applications</a:t>
            </a:r>
          </a:p>
        </p:txBody>
      </p:sp>
      <p:pic>
        <p:nvPicPr>
          <p:cNvPr id="139" name="Shape 139"/>
          <p:cNvPicPr preferRelativeResize="0"/>
          <p:nvPr/>
        </p:nvPicPr>
        <p:blipFill>
          <a:blip r:embed="rId3"/>
          <a:stretch>
            <a:fillRect/>
          </a:stretch>
        </p:blipFill>
        <p:spPr>
          <a:xfrm>
            <a:off x="7540800" y="1263137"/>
            <a:ext cx="1334650" cy="1591325"/>
          </a:xfrm>
          <a:prstGeom prst="rect">
            <a:avLst/>
          </a:prstGeom>
        </p:spPr>
      </p:pic>
      <p:sp>
        <p:nvSpPr>
          <p:cNvPr id="140" name="Shape 140"/>
          <p:cNvSpPr txBox="1"/>
          <p:nvPr/>
        </p:nvSpPr>
        <p:spPr>
          <a:xfrm>
            <a:off x="7330175" y="2854475"/>
            <a:ext cx="1755900" cy="416099"/>
          </a:xfrm>
          <a:prstGeom prst="rect">
            <a:avLst/>
          </a:prstGeom>
        </p:spPr>
        <p:txBody>
          <a:bodyPr lIns="91425" tIns="91425" rIns="91425" bIns="91425" anchor="t" anchorCtr="0">
            <a:noAutofit/>
          </a:bodyPr>
          <a:lstStyle/>
          <a:p>
            <a:pPr>
              <a:buNone/>
            </a:pPr>
            <a:r>
              <a:rPr lang="en" sz="1200"/>
              <a:t>Blood Pressure sensor on the head of a pin</a:t>
            </a:r>
          </a:p>
        </p:txBody>
      </p:sp>
      <p:sp>
        <p:nvSpPr>
          <p:cNvPr id="141" name="Shape 141"/>
          <p:cNvSpPr txBox="1"/>
          <p:nvPr/>
        </p:nvSpPr>
        <p:spPr>
          <a:xfrm>
            <a:off x="469200" y="1248250"/>
            <a:ext cx="6435899" cy="3470400"/>
          </a:xfrm>
          <a:prstGeom prst="rect">
            <a:avLst/>
          </a:prstGeom>
        </p:spPr>
        <p:txBody>
          <a:bodyPr lIns="91425" tIns="91425" rIns="91425" bIns="91425" anchor="t" anchorCtr="0">
            <a:noAutofit/>
          </a:bodyPr>
          <a:lstStyle/>
          <a:p>
            <a:pPr marL="457200" lvl="0" indent="-342900" rtl="0">
              <a:buClr>
                <a:srgbClr val="000000"/>
              </a:buClr>
              <a:buSzPct val="100000"/>
              <a:buFont typeface="Arial"/>
              <a:buChar char="●"/>
            </a:pPr>
            <a:r>
              <a:rPr lang="en" sz="1800"/>
              <a:t>Usually in the form of pressure sensors</a:t>
            </a:r>
          </a:p>
          <a:p>
            <a:pPr marL="914400" lvl="1" indent="-342900" rtl="0">
              <a:buClr>
                <a:srgbClr val="000000"/>
              </a:buClr>
              <a:buSzPct val="100000"/>
              <a:buFont typeface="Arial"/>
              <a:buChar char="○"/>
            </a:pPr>
            <a:r>
              <a:rPr lang="en" sz="1800"/>
              <a:t>Intracranial pressure sensors</a:t>
            </a:r>
          </a:p>
          <a:p>
            <a:pPr marL="914400" lvl="1" indent="-342900" rtl="0">
              <a:buClr>
                <a:srgbClr val="000000"/>
              </a:buClr>
              <a:buSzPct val="100000"/>
              <a:buFont typeface="Arial"/>
              <a:buChar char="○"/>
            </a:pPr>
            <a:r>
              <a:rPr lang="en" sz="1800"/>
              <a:t>Pacemaker applications</a:t>
            </a:r>
          </a:p>
          <a:p>
            <a:pPr marL="914400" lvl="1" indent="-342900" rtl="0">
              <a:buClr>
                <a:srgbClr val="000000"/>
              </a:buClr>
              <a:buSzPct val="100000"/>
              <a:buFont typeface="Arial"/>
              <a:buChar char="○"/>
            </a:pPr>
            <a:r>
              <a:rPr lang="en" sz="1800"/>
              <a:t>Implanted coronary pressure measurements</a:t>
            </a:r>
          </a:p>
          <a:p>
            <a:pPr marL="914400" lvl="1" indent="-342900" rtl="0">
              <a:buClr>
                <a:srgbClr val="000000"/>
              </a:buClr>
              <a:buSzPct val="100000"/>
              <a:buFont typeface="Arial"/>
              <a:buChar char="○"/>
            </a:pPr>
            <a:r>
              <a:rPr lang="en" sz="1800"/>
              <a:t>Intraocular pressure monitors</a:t>
            </a:r>
          </a:p>
          <a:p>
            <a:pPr marL="914400" lvl="1" indent="-342900" rtl="0">
              <a:buClr>
                <a:srgbClr val="000000"/>
              </a:buClr>
              <a:buSzPct val="100000"/>
              <a:buFont typeface="Arial"/>
              <a:buChar char="○"/>
            </a:pPr>
            <a:r>
              <a:rPr lang="en" sz="1800"/>
              <a:t>Cerebrospinal fluid pressure sensors</a:t>
            </a:r>
          </a:p>
          <a:p>
            <a:pPr marL="914400" lvl="1" indent="-342900" rtl="0">
              <a:buClr>
                <a:srgbClr val="000000"/>
              </a:buClr>
              <a:buSzPct val="100000"/>
              <a:buFont typeface="Arial"/>
              <a:buChar char="○"/>
            </a:pPr>
            <a:r>
              <a:rPr lang="en" sz="1800"/>
              <a:t>Endoscope pressure sensors</a:t>
            </a:r>
          </a:p>
          <a:p>
            <a:pPr marL="914400" lvl="1" indent="-342900" rtl="0">
              <a:buClr>
                <a:srgbClr val="000000"/>
              </a:buClr>
              <a:buSzPct val="100000"/>
              <a:buFont typeface="Arial"/>
              <a:buChar char="○"/>
            </a:pPr>
            <a:r>
              <a:rPr lang="en" sz="1800"/>
              <a:t>Infusion pump sensors</a:t>
            </a:r>
          </a:p>
          <a:p>
            <a:pPr marL="457200" lvl="0" indent="-342900" rtl="0">
              <a:buClr>
                <a:srgbClr val="000000"/>
              </a:buClr>
              <a:buSzPct val="100000"/>
              <a:buFont typeface="Arial"/>
              <a:buChar char="●"/>
            </a:pPr>
            <a:r>
              <a:rPr lang="en" sz="1800"/>
              <a:t>Retinal prosthesis</a:t>
            </a:r>
          </a:p>
          <a:p>
            <a:pPr marL="457200" lvl="0" indent="-342900" rtl="0">
              <a:buClr>
                <a:srgbClr val="000000"/>
              </a:buClr>
              <a:buSzPct val="100000"/>
              <a:buFont typeface="Arial"/>
              <a:buChar char="●"/>
            </a:pPr>
            <a:r>
              <a:rPr lang="en" sz="1800"/>
              <a:t>Glucose monitoring &amp; insulin delivery</a:t>
            </a:r>
          </a:p>
          <a:p>
            <a:pPr marL="457200" lvl="0" indent="-342900" rtl="0">
              <a:buClr>
                <a:srgbClr val="000000"/>
              </a:buClr>
              <a:buSzPct val="100000"/>
              <a:buFont typeface="Arial"/>
              <a:buChar char="●"/>
            </a:pPr>
            <a:r>
              <a:rPr lang="en" sz="1800"/>
              <a:t>MEMS tweezers &amp; surgical tools</a:t>
            </a:r>
          </a:p>
          <a:p>
            <a:pPr marL="457200" lvl="0" indent="-342900" rtl="0">
              <a:buClr>
                <a:srgbClr val="000000"/>
              </a:buClr>
              <a:buSzPct val="100000"/>
              <a:buFont typeface="Arial"/>
              <a:buChar char="●"/>
            </a:pPr>
            <a:r>
              <a:rPr lang="en" sz="1800">
                <a:solidFill>
                  <a:schemeClr val="dk1"/>
                </a:solidFill>
              </a:rPr>
              <a:t>Cell, antibody, DNA, RNA enzyme measurement devices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dirty="0">
                <a:solidFill>
                  <a:srgbClr val="000000"/>
                </a:solidFill>
                <a:latin typeface="Times New Roman"/>
                <a:ea typeface="Times New Roman"/>
                <a:cs typeface="Times New Roman"/>
                <a:sym typeface="Times New Roman"/>
              </a:rPr>
              <a:t>In the Car</a:t>
            </a:r>
          </a:p>
        </p:txBody>
      </p:sp>
      <p:pic>
        <p:nvPicPr>
          <p:cNvPr id="147" name="Shape 147"/>
          <p:cNvPicPr preferRelativeResize="0"/>
          <p:nvPr/>
        </p:nvPicPr>
        <p:blipFill>
          <a:blip r:embed="rId3"/>
          <a:stretch>
            <a:fillRect/>
          </a:stretch>
        </p:blipFill>
        <p:spPr>
          <a:xfrm>
            <a:off x="1885650" y="1276375"/>
            <a:ext cx="5157925" cy="357325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1200150"/>
            <a:ext cx="5113499" cy="18141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Optical MEMS</a:t>
            </a:r>
          </a:p>
          <a:p>
            <a:pPr marL="914400" lvl="1" indent="-317500" rtl="0">
              <a:buClr>
                <a:schemeClr val="dk1"/>
              </a:buClr>
              <a:buSzPct val="100000"/>
              <a:buFont typeface="Courier New"/>
              <a:buChar char="o"/>
            </a:pPr>
            <a:r>
              <a:rPr lang="en" sz="1400">
                <a:solidFill>
                  <a:srgbClr val="252525"/>
                </a:solidFill>
              </a:rPr>
              <a:t>Ex: optical switches, digital micromirror devices (DMD), bistable mirrors, laser scanners, optical shutters, and dynamic micromirror displays</a:t>
            </a:r>
          </a:p>
          <a:p>
            <a:endParaRPr lang="en" sz="1400">
              <a:solidFill>
                <a:srgbClr val="252525"/>
              </a:solidFill>
            </a:endParaRPr>
          </a:p>
          <a:p>
            <a:pPr marL="457200" lvl="0" indent="-419100" rtl="0">
              <a:buClr>
                <a:schemeClr val="dk1"/>
              </a:buClr>
              <a:buSzPct val="166666"/>
              <a:buFont typeface="Arial"/>
              <a:buChar char="•"/>
            </a:pPr>
            <a:r>
              <a:rPr lang="en"/>
              <a:t>RF MEMS</a:t>
            </a:r>
          </a:p>
          <a:p>
            <a:pPr marL="914400" lvl="1" indent="-342900" rtl="0">
              <a:buClr>
                <a:schemeClr val="dk1"/>
              </a:buClr>
              <a:buSzPct val="100000"/>
              <a:buFont typeface="Courier New"/>
              <a:buChar char="o"/>
            </a:pPr>
            <a:r>
              <a:rPr lang="en" sz="1800"/>
              <a:t>Smaller, cheaper, better way to manipulate RF signals</a:t>
            </a:r>
          </a:p>
          <a:p>
            <a:pPr marL="914400" lvl="1" indent="-342900" rtl="0">
              <a:buClr>
                <a:schemeClr val="dk1"/>
              </a:buClr>
              <a:buSzPct val="100000"/>
              <a:buFont typeface="Courier New"/>
              <a:buChar char="o"/>
            </a:pPr>
            <a:r>
              <a:rPr lang="en" sz="1800"/>
              <a:t>Reliability is issue, but getting there</a:t>
            </a:r>
          </a:p>
          <a:p>
            <a:endParaRPr lang="en" sz="1800"/>
          </a:p>
          <a:p>
            <a:endParaRPr lang="en" sz="1800"/>
          </a:p>
          <a:p>
            <a:endParaRPr lang="en" sz="1800"/>
          </a:p>
        </p:txBody>
      </p:sp>
      <p:pic>
        <p:nvPicPr>
          <p:cNvPr id="153" name="Shape 153"/>
          <p:cNvPicPr preferRelativeResize="0"/>
          <p:nvPr/>
        </p:nvPicPr>
        <p:blipFill>
          <a:blip r:embed="rId3"/>
          <a:stretch>
            <a:fillRect/>
          </a:stretch>
        </p:blipFill>
        <p:spPr>
          <a:xfrm>
            <a:off x="5843550" y="1264250"/>
            <a:ext cx="2726125" cy="2119375"/>
          </a:xfrm>
          <a:prstGeom prst="rect">
            <a:avLst/>
          </a:prstGeom>
        </p:spPr>
      </p:pic>
      <p:sp>
        <p:nvSpPr>
          <p:cNvPr id="154" name="Shape 154"/>
          <p:cNvSpPr txBox="1"/>
          <p:nvPr/>
        </p:nvSpPr>
        <p:spPr>
          <a:xfrm>
            <a:off x="7763950" y="2284025"/>
            <a:ext cx="991500" cy="318600"/>
          </a:xfrm>
          <a:prstGeom prst="rect">
            <a:avLst/>
          </a:prstGeom>
        </p:spPr>
        <p:txBody>
          <a:bodyPr lIns="91425" tIns="91425" rIns="91425" bIns="91425" anchor="t" anchorCtr="0">
            <a:noAutofit/>
          </a:bodyPr>
          <a:lstStyle/>
          <a:p>
            <a:endParaRPr/>
          </a:p>
        </p:txBody>
      </p:sp>
      <p:sp>
        <p:nvSpPr>
          <p:cNvPr id="155" name="Shape 1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buNone/>
            </a:pPr>
            <a:r>
              <a:rPr lang="en" dirty="0">
                <a:solidFill>
                  <a:srgbClr val="000000"/>
                </a:solidFill>
                <a:latin typeface="Times New Roman"/>
                <a:ea typeface="Times New Roman"/>
                <a:cs typeface="Times New Roman"/>
                <a:sym typeface="Times New Roman"/>
              </a:rPr>
              <a:t>Additional Applications</a:t>
            </a:r>
          </a:p>
        </p:txBody>
      </p:sp>
      <p:pic>
        <p:nvPicPr>
          <p:cNvPr id="156" name="Shape 156"/>
          <p:cNvPicPr preferRelativeResize="0"/>
          <p:nvPr/>
        </p:nvPicPr>
        <p:blipFill>
          <a:blip r:embed="rId4"/>
          <a:stretch>
            <a:fillRect/>
          </a:stretch>
        </p:blipFill>
        <p:spPr>
          <a:xfrm>
            <a:off x="5524500" y="3474675"/>
            <a:ext cx="3162300" cy="1485900"/>
          </a:xfrm>
          <a:prstGeom prst="rect">
            <a:avLst/>
          </a:prstGeom>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dirty="0">
                <a:solidFill>
                  <a:srgbClr val="000000"/>
                </a:solidFill>
                <a:latin typeface="Times New Roman"/>
                <a:ea typeface="Times New Roman"/>
                <a:cs typeface="Times New Roman"/>
                <a:sym typeface="Times New Roman"/>
              </a:rPr>
              <a:t>Summary/Conclusion</a:t>
            </a:r>
          </a:p>
        </p:txBody>
      </p:sp>
      <p:sp>
        <p:nvSpPr>
          <p:cNvPr id="162" name="Shape 162"/>
          <p:cNvSpPr txBox="1">
            <a:spLocks noGrp="1"/>
          </p:cNvSpPr>
          <p:nvPr>
            <p:ph type="body" idx="1"/>
          </p:nvPr>
        </p:nvSpPr>
        <p:spPr>
          <a:xfrm>
            <a:off x="1540400" y="1377225"/>
            <a:ext cx="6586499" cy="3111299"/>
          </a:xfrm>
          <a:prstGeom prst="rect">
            <a:avLst/>
          </a:prstGeom>
        </p:spPr>
        <p:txBody>
          <a:bodyPr lIns="91425" tIns="91425" rIns="91425" bIns="91425" anchor="t" anchorCtr="0">
            <a:noAutofit/>
          </a:bodyPr>
          <a:lstStyle/>
          <a:p>
            <a:pPr>
              <a:buNone/>
            </a:pPr>
            <a:r>
              <a:rPr lang="en" sz="1800"/>
              <a:t>Micro-Electro-Mechanical Systems are 1-100 micrometer devices that convert electrical energy to mechanical energy and vice-versa. The three basic steps to MEMS fabrication are deposition, patterning, and etching. Due to their small size, they can exhibit certain characteristics that their macro equivalents can’t. MEMS produce benefits in speed, complexity, power consumption, device area, and system integration. These benefits make MEMS a great choice for devices in numerous fields.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2400"/>
              <a:t>	</a:t>
            </a:r>
            <a:r>
              <a:rPr lang="en" sz="2400" b="1">
                <a:solidFill>
                  <a:srgbClr val="000000"/>
                </a:solidFill>
              </a:rPr>
              <a:t>-	What Are MEMS?</a:t>
            </a:r>
          </a:p>
          <a:p>
            <a:pPr lvl="0" rtl="0">
              <a:buNone/>
            </a:pPr>
            <a:r>
              <a:rPr lang="en" sz="2400" b="1">
                <a:solidFill>
                  <a:srgbClr val="000000"/>
                </a:solidFill>
              </a:rPr>
              <a:t>	-	Components of MEMS</a:t>
            </a:r>
          </a:p>
          <a:p>
            <a:pPr lvl="0" rtl="0">
              <a:buNone/>
            </a:pPr>
            <a:r>
              <a:rPr lang="en" sz="2400" b="1">
                <a:solidFill>
                  <a:srgbClr val="000000"/>
                </a:solidFill>
              </a:rPr>
              <a:t>	-	Fabrication</a:t>
            </a:r>
          </a:p>
          <a:p>
            <a:pPr lvl="0" rtl="0">
              <a:buNone/>
            </a:pPr>
            <a:r>
              <a:rPr lang="en" sz="2400" b="1">
                <a:solidFill>
                  <a:srgbClr val="000000"/>
                </a:solidFill>
              </a:rPr>
              <a:t>	-	MEMS Operation</a:t>
            </a:r>
          </a:p>
          <a:p>
            <a:pPr lvl="0" rtl="0">
              <a:buNone/>
            </a:pPr>
            <a:r>
              <a:rPr lang="en" sz="2400" b="1">
                <a:solidFill>
                  <a:srgbClr val="000000"/>
                </a:solidFill>
              </a:rPr>
              <a:t>	-	Applications</a:t>
            </a:r>
          </a:p>
          <a:p>
            <a:pPr lvl="0" rtl="0">
              <a:buNone/>
            </a:pPr>
            <a:r>
              <a:rPr lang="en" sz="2400" b="1">
                <a:solidFill>
                  <a:srgbClr val="000000"/>
                </a:solidFill>
              </a:rPr>
              <a:t>	-	Summary</a:t>
            </a:r>
          </a:p>
          <a:p>
            <a:pPr lvl="0" rtl="0">
              <a:buNone/>
            </a:pPr>
            <a:r>
              <a:rPr lang="en" sz="2400" b="1">
                <a:solidFill>
                  <a:srgbClr val="000000"/>
                </a:solidFill>
              </a:rPr>
              <a:t>	-	5 Key Concepts</a:t>
            </a:r>
          </a:p>
          <a:p>
            <a:pPr>
              <a:buNone/>
            </a:pPr>
            <a:r>
              <a:rPr lang="en" sz="2400" b="1">
                <a:solidFill>
                  <a:srgbClr val="000000"/>
                </a:solidFill>
              </a:rPr>
              <a:t>	-	?Questions?</a:t>
            </a:r>
          </a:p>
        </p:txBody>
      </p:sp>
      <p:sp>
        <p:nvSpPr>
          <p:cNvPr id="38" name="Shape 38"/>
          <p:cNvSpPr txBox="1">
            <a:spLocks noGrp="1"/>
          </p:cNvSpPr>
          <p:nvPr>
            <p:ph type="title"/>
          </p:nvPr>
        </p:nvSpPr>
        <p:spPr>
          <a:xfrm>
            <a:off x="457200" y="205978"/>
            <a:ext cx="8229600" cy="857400"/>
          </a:xfrm>
          <a:prstGeom prst="rect">
            <a:avLst/>
          </a:prstGeom>
          <a:ln>
            <a:noFill/>
          </a:ln>
        </p:spPr>
        <p:txBody>
          <a:bodyPr lIns="91425" tIns="91425" rIns="91425" bIns="91425" anchor="b" anchorCtr="0">
            <a:noAutofit/>
          </a:bodyPr>
          <a:lstStyle/>
          <a:p>
            <a:pPr algn="ctr">
              <a:buNone/>
            </a:pPr>
            <a:r>
              <a:rPr lang="en" dirty="0">
                <a:solidFill>
                  <a:srgbClr val="000000"/>
                </a:solidFill>
                <a:latin typeface="Times New Roman"/>
                <a:ea typeface="Times New Roman"/>
                <a:cs typeface="Times New Roman"/>
                <a:sym typeface="Times New Roman"/>
              </a:rPr>
              <a:t>Introduction/Outline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dirty="0">
                <a:solidFill>
                  <a:srgbClr val="000000"/>
                </a:solidFill>
                <a:latin typeface="Times New Roman"/>
                <a:ea typeface="Times New Roman"/>
                <a:cs typeface="Times New Roman"/>
                <a:sym typeface="Times New Roman"/>
              </a:rPr>
              <a:t>References</a:t>
            </a:r>
          </a:p>
        </p:txBody>
      </p:sp>
      <p:sp>
        <p:nvSpPr>
          <p:cNvPr id="168" name="Shape 168"/>
          <p:cNvSpPr txBox="1">
            <a:spLocks noGrp="1"/>
          </p:cNvSpPr>
          <p:nvPr>
            <p:ph type="body" idx="1"/>
          </p:nvPr>
        </p:nvSpPr>
        <p:spPr>
          <a:xfrm>
            <a:off x="672825" y="1200175"/>
            <a:ext cx="8145900" cy="3630300"/>
          </a:xfrm>
          <a:prstGeom prst="rect">
            <a:avLst/>
          </a:prstGeom>
        </p:spPr>
        <p:txBody>
          <a:bodyPr lIns="91425" tIns="91425" rIns="91425" bIns="91425" anchor="t" anchorCtr="0">
            <a:noAutofit/>
          </a:bodyPr>
          <a:lstStyle/>
          <a:p>
            <a:pPr marL="457200" lvl="0" indent="-292100" rtl="0">
              <a:spcBef>
                <a:spcPts val="0"/>
              </a:spcBef>
              <a:buClr>
                <a:schemeClr val="dk1"/>
              </a:buClr>
              <a:buSzPct val="166666"/>
              <a:buFont typeface="Arial"/>
              <a:buChar char="•"/>
            </a:pPr>
            <a:r>
              <a:rPr lang="en" sz="1100" dirty="0"/>
              <a:t>"What Is MEMS Technology?" </a:t>
            </a:r>
            <a:r>
              <a:rPr lang="en" sz="1100" i="1" dirty="0"/>
              <a:t>What Is MEMS Technology?</a:t>
            </a:r>
            <a:r>
              <a:rPr lang="en" sz="1100" dirty="0"/>
              <a:t> N.p., n.d. Web. 28 Apr. 2014.</a:t>
            </a:r>
          </a:p>
          <a:p>
            <a:pPr marL="457200" lvl="0" indent="-292100" rtl="0">
              <a:spcBef>
                <a:spcPts val="0"/>
              </a:spcBef>
              <a:buClr>
                <a:schemeClr val="dk1"/>
              </a:buClr>
              <a:buSzPct val="166666"/>
              <a:buFont typeface="Arial"/>
              <a:buChar char="•"/>
            </a:pPr>
            <a:r>
              <a:rPr lang="en" sz="1100" dirty="0"/>
              <a:t>"Fabricating MEMS and Nanotechnology." </a:t>
            </a:r>
            <a:r>
              <a:rPr lang="en" sz="1100" i="1" dirty="0"/>
              <a:t>Fabricating MEMS and Nanotechnology</a:t>
            </a:r>
            <a:r>
              <a:rPr lang="en" sz="1100" dirty="0"/>
              <a:t>. N.p., n.d. Web. 28Apr. 2014.</a:t>
            </a:r>
          </a:p>
          <a:p>
            <a:pPr marL="457200" lvl="0" indent="-292100" rtl="0">
              <a:spcBef>
                <a:spcPts val="0"/>
              </a:spcBef>
              <a:buClr>
                <a:schemeClr val="dk1"/>
              </a:buClr>
              <a:buSzPct val="166666"/>
              <a:buFont typeface="Arial"/>
              <a:buChar char="•"/>
            </a:pPr>
            <a:r>
              <a:rPr lang="en" sz="1100" dirty="0"/>
              <a:t> D. J. Nagel and M. E. Zaghloul,“MEMS: Micro Technology, MegaImpact,” IEEE Circuits Devices Mag.,pp. 14-25, Mar. 2001.</a:t>
            </a:r>
          </a:p>
          <a:p>
            <a:pPr marL="457200" lvl="0" indent="-292100" rtl="0">
              <a:spcBef>
                <a:spcPts val="0"/>
              </a:spcBef>
              <a:buClr>
                <a:schemeClr val="dk1"/>
              </a:buClr>
              <a:buSzPct val="166666"/>
              <a:buFont typeface="Arial"/>
              <a:buChar char="•"/>
            </a:pPr>
            <a:r>
              <a:rPr lang="en" sz="1100" dirty="0"/>
              <a:t> K. W. Markus and K. J. Gabriel,“MEMS: The Systems Function Revolution,” IEEE Computer, pp. 25-31, Oct. 1990.</a:t>
            </a:r>
          </a:p>
          <a:p>
            <a:pPr marL="457200" lvl="0" indent="-292100" rtl="0">
              <a:spcBef>
                <a:spcPts val="0"/>
              </a:spcBef>
              <a:buClr>
                <a:schemeClr val="dk1"/>
              </a:buClr>
              <a:buSzPct val="166666"/>
              <a:buFont typeface="Arial"/>
              <a:buChar char="•"/>
            </a:pPr>
            <a:r>
              <a:rPr lang="en" sz="1100" dirty="0"/>
              <a:t> K. W. Markus, “Developing Infrastructure to Mass-Produce MEMS,” IEEE Comput. Sci. Eng., Mag., pp. 49-54, Jan. 1997.</a:t>
            </a:r>
          </a:p>
          <a:p>
            <a:pPr marL="457200" lvl="0" indent="-292100" rtl="0">
              <a:lnSpc>
                <a:spcPct val="137454"/>
              </a:lnSpc>
              <a:spcBef>
                <a:spcPts val="0"/>
              </a:spcBef>
              <a:buClr>
                <a:schemeClr val="dk1"/>
              </a:buClr>
              <a:buSzPct val="166666"/>
              <a:buFont typeface="Arial"/>
              <a:buChar char="•"/>
            </a:pPr>
            <a:r>
              <a:rPr lang="en" sz="1100" dirty="0">
                <a:solidFill>
                  <a:srgbClr val="252525"/>
                </a:solidFill>
              </a:rPr>
              <a:t> M. E. Motamedi, "Merging Micro-optics with Micromechanics: Micro-Opto-Electro-Mechanical (MOEM) devices", Critical Reviews of Optical Science and Technology, V. CR49, </a:t>
            </a:r>
            <a:r>
              <a:rPr lang="en" sz="1100" dirty="0">
                <a:solidFill>
                  <a:srgbClr val="0B0080"/>
                </a:solidFill>
                <a:hlinkClick r:id="rId3"/>
              </a:rPr>
              <a:t>SPIE</a:t>
            </a:r>
            <a:r>
              <a:rPr lang="en" sz="1100" dirty="0">
                <a:solidFill>
                  <a:srgbClr val="252525"/>
                </a:solidFill>
              </a:rPr>
              <a:t> Annual Meeting, Proceeding of Diffractive and Miniaturized Optics, page 302-328, July, 1993</a:t>
            </a:r>
          </a:p>
          <a:p>
            <a:pPr marL="457200" lvl="0" indent="-292100" rtl="0">
              <a:spcBef>
                <a:spcPts val="0"/>
              </a:spcBef>
              <a:buClr>
                <a:schemeClr val="dk1"/>
              </a:buClr>
              <a:buSzPct val="166666"/>
              <a:buFont typeface="Arial"/>
              <a:buChar char="•"/>
            </a:pPr>
            <a:r>
              <a:rPr lang="en" sz="1100" u="sng" dirty="0">
                <a:solidFill>
                  <a:schemeClr val="hlink"/>
                </a:solidFill>
                <a:hlinkClick r:id="rId4"/>
              </a:rPr>
              <a:t>http://seor.gmu.edu/student_project/syst101_00b/team07/components.html</a:t>
            </a:r>
          </a:p>
          <a:p>
            <a:pPr marL="457200" lvl="0" indent="-292100" rtl="0">
              <a:spcBef>
                <a:spcPts val="0"/>
              </a:spcBef>
              <a:buClr>
                <a:schemeClr val="dk1"/>
              </a:buClr>
              <a:buSzPct val="166666"/>
              <a:buFont typeface="Arial"/>
              <a:buChar char="•"/>
            </a:pPr>
            <a:r>
              <a:rPr lang="en" sz="1100" u="sng" dirty="0">
                <a:solidFill>
                  <a:schemeClr val="hlink"/>
                </a:solidFill>
                <a:hlinkClick r:id="rId5"/>
              </a:rPr>
              <a:t>https://www.mems-exchange.org/MEMS/fabrication.html</a:t>
            </a:r>
          </a:p>
          <a:p>
            <a:pPr marL="457200" lvl="0" indent="-292100" rtl="0">
              <a:spcBef>
                <a:spcPts val="0"/>
              </a:spcBef>
              <a:spcAft>
                <a:spcPts val="600"/>
              </a:spcAft>
              <a:buClr>
                <a:schemeClr val="dk1"/>
              </a:buClr>
              <a:buSzPct val="166666"/>
              <a:buFont typeface="Arial"/>
              <a:buChar char="•"/>
            </a:pPr>
            <a:r>
              <a:rPr lang="en" sz="1100" u="sng" dirty="0">
                <a:solidFill>
                  <a:schemeClr val="hlink"/>
                </a:solidFill>
                <a:hlinkClick r:id="rId6"/>
              </a:rPr>
              <a:t>http://</a:t>
            </a:r>
            <a:r>
              <a:rPr lang="en" sz="1100" u="sng" dirty="0" smtClean="0">
                <a:solidFill>
                  <a:schemeClr val="hlink"/>
                </a:solidFill>
                <a:hlinkClick r:id="rId6"/>
              </a:rPr>
              <a:t>www-bsac.eecs.berkeley.edu/projects/ee245/Lectures/lecturepdfs/Lecture2.BulkMicromachining.pdf</a:t>
            </a:r>
            <a:endParaRPr lang="en" sz="1100" u="sng" dirty="0">
              <a:solidFill>
                <a:schemeClr val="hlink"/>
              </a:solidFill>
              <a:hlinkClick r:id="rId6"/>
            </a:endParaRPr>
          </a:p>
          <a:p>
            <a:pPr lvl="0" rtl="0">
              <a:spcBef>
                <a:spcPts val="0"/>
              </a:spcBef>
              <a:spcAft>
                <a:spcPts val="600"/>
              </a:spcAft>
              <a:buNone/>
            </a:pPr>
            <a:r>
              <a:rPr lang="en" sz="1800" b="1" dirty="0">
                <a:solidFill>
                  <a:srgbClr val="000000"/>
                </a:solidFill>
              </a:rPr>
              <a:t>Images</a:t>
            </a:r>
          </a:p>
          <a:p>
            <a:pPr marL="457200" lvl="0" indent="-304800" rtl="0">
              <a:spcBef>
                <a:spcPts val="0"/>
              </a:spcBef>
              <a:buClr>
                <a:schemeClr val="dk1"/>
              </a:buClr>
              <a:buSzPct val="200000"/>
              <a:buFont typeface="Arial"/>
              <a:buChar char="•"/>
            </a:pPr>
            <a:r>
              <a:rPr lang="en" sz="1100" u="sng" dirty="0">
                <a:solidFill>
                  <a:schemeClr val="hlink"/>
                </a:solidFill>
                <a:hlinkClick r:id="rId7"/>
              </a:rPr>
              <a:t>http://www.docstoc.com/docs/83516847/What-are-MEMS</a:t>
            </a:r>
          </a:p>
          <a:p>
            <a:pPr marL="457200" lvl="0" indent="-304800" rtl="0">
              <a:spcBef>
                <a:spcPts val="0"/>
              </a:spcBef>
              <a:buClr>
                <a:schemeClr val="dk1"/>
              </a:buClr>
              <a:buSzPct val="200000"/>
              <a:buFont typeface="Arial"/>
              <a:buChar char="•"/>
            </a:pPr>
            <a:r>
              <a:rPr lang="en" sz="1100" u="sng" dirty="0">
                <a:solidFill>
                  <a:schemeClr val="hlink"/>
                </a:solidFill>
                <a:hlinkClick r:id="rId8"/>
              </a:rPr>
              <a:t>http://seor.gmu.edu/student_project/syst101_00b/team07/images/MEMScomponents2.gif</a:t>
            </a:r>
          </a:p>
          <a:p>
            <a:pPr marL="457200" lvl="0" indent="-304800" rtl="0">
              <a:spcBef>
                <a:spcPts val="0"/>
              </a:spcBef>
              <a:buClr>
                <a:schemeClr val="dk1"/>
              </a:buClr>
              <a:buSzPct val="200000"/>
              <a:buFont typeface="Arial"/>
              <a:buChar char="•"/>
            </a:pPr>
            <a:r>
              <a:rPr lang="en" sz="1100" u="sng" dirty="0">
                <a:solidFill>
                  <a:schemeClr val="hlink"/>
                </a:solidFill>
                <a:hlinkClick r:id="rId9"/>
              </a:rPr>
              <a:t>http://www.empf.org/empfasis/2010/December10/images/fig3-1.gif</a:t>
            </a:r>
          </a:p>
          <a:p>
            <a:pPr marL="457200" lvl="0" indent="-304800" rtl="0">
              <a:spcBef>
                <a:spcPts val="0"/>
              </a:spcBef>
              <a:buClr>
                <a:schemeClr val="dk1"/>
              </a:buClr>
              <a:buSzPct val="200000"/>
              <a:buFont typeface="Arial"/>
              <a:buChar char="•"/>
            </a:pPr>
            <a:r>
              <a:rPr lang="en" sz="1100" u="sng" dirty="0">
                <a:solidFill>
                  <a:schemeClr val="hlink"/>
                </a:solidFill>
                <a:hlinkClick r:id="rId10"/>
              </a:rPr>
              <a:t>http://pubs.rsc.org/en/content/articlehtml/2003/AN/B208563C#sect274</a:t>
            </a:r>
          </a:p>
          <a:p>
            <a:pPr marL="457200" lvl="0" indent="-304800" rtl="0">
              <a:spcBef>
                <a:spcPts val="0"/>
              </a:spcBef>
              <a:buClr>
                <a:schemeClr val="dk1"/>
              </a:buClr>
              <a:buSzPct val="200000"/>
              <a:buFont typeface="Arial"/>
              <a:buChar char="•"/>
            </a:pPr>
            <a:r>
              <a:rPr lang="en" sz="1100" u="sng" dirty="0">
                <a:solidFill>
                  <a:schemeClr val="hlink"/>
                </a:solidFill>
                <a:hlinkClick r:id="rId11"/>
              </a:rPr>
              <a:t>http://www.photonics.com/images/Web/Articles/2008/11/1/thumbnail_35519.jpg</a:t>
            </a:r>
          </a:p>
          <a:p>
            <a:pPr marL="457200" lvl="0" indent="-304800" rtl="0">
              <a:spcBef>
                <a:spcPts val="0"/>
              </a:spcBef>
              <a:buClr>
                <a:schemeClr val="dk1"/>
              </a:buClr>
              <a:buSzPct val="200000"/>
              <a:buFont typeface="Arial"/>
              <a:buChar char="•"/>
            </a:pPr>
            <a:r>
              <a:rPr lang="en" sz="1100" u="sng" dirty="0">
                <a:solidFill>
                  <a:schemeClr val="hlink"/>
                </a:solidFill>
                <a:hlinkClick r:id="rId12"/>
              </a:rPr>
              <a:t>https://www.memsnet.org/mems/fabrication.html</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dirty="0">
                <a:solidFill>
                  <a:srgbClr val="000000"/>
                </a:solidFill>
                <a:latin typeface="Times New Roman"/>
                <a:ea typeface="Times New Roman"/>
                <a:cs typeface="Times New Roman"/>
                <a:sym typeface="Times New Roman"/>
              </a:rPr>
              <a:t>5 Key Concepts</a:t>
            </a:r>
          </a:p>
        </p:txBody>
      </p:sp>
      <p:sp>
        <p:nvSpPr>
          <p:cNvPr id="174" name="Shape 17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55600" rtl="0">
              <a:buClr>
                <a:schemeClr val="dk1"/>
              </a:buClr>
              <a:buSzPct val="100000"/>
              <a:buFont typeface="Arial"/>
              <a:buAutoNum type="arabicPeriod"/>
            </a:pPr>
            <a:r>
              <a:rPr lang="en" sz="2000">
                <a:solidFill>
                  <a:srgbClr val="000000"/>
                </a:solidFill>
              </a:rPr>
              <a:t>MEMS are made up of microelectronics, microactuators, microsensors, and microstructures.</a:t>
            </a:r>
          </a:p>
          <a:p>
            <a:pPr marL="457200" lvl="0" indent="-355600" rtl="0">
              <a:buClr>
                <a:schemeClr val="dk1"/>
              </a:buClr>
              <a:buSzPct val="100000"/>
              <a:buFont typeface="Arial"/>
              <a:buAutoNum type="arabicPeriod"/>
            </a:pPr>
            <a:r>
              <a:rPr lang="en" sz="2000">
                <a:solidFill>
                  <a:srgbClr val="000000"/>
                </a:solidFill>
              </a:rPr>
              <a:t>The three basic steps to MEMS fabrication are: deposition, patterning, and etching.</a:t>
            </a:r>
          </a:p>
          <a:p>
            <a:pPr marL="457200" lvl="0" indent="-355600" rtl="0">
              <a:buClr>
                <a:schemeClr val="dk1"/>
              </a:buClr>
              <a:buSzPct val="100000"/>
              <a:buFont typeface="Arial"/>
              <a:buAutoNum type="arabicPeriod"/>
            </a:pPr>
            <a:r>
              <a:rPr lang="en" sz="2000">
                <a:solidFill>
                  <a:schemeClr val="dk1"/>
                </a:solidFill>
              </a:rPr>
              <a:t>Chemical wet etching is popular because of high etch rate and selectivity.</a:t>
            </a:r>
          </a:p>
          <a:p>
            <a:pPr marL="457200" lvl="0" indent="-355600" rtl="0">
              <a:buClr>
                <a:schemeClr val="dk1"/>
              </a:buClr>
              <a:buSzPct val="100000"/>
              <a:buFont typeface="Arial"/>
              <a:buAutoNum type="arabicPeriod"/>
            </a:pPr>
            <a:r>
              <a:rPr lang="en" sz="2000">
                <a:solidFill>
                  <a:srgbClr val="000000"/>
                </a:solidFill>
              </a:rPr>
              <a:t>3 types of MEMS transducers are: capacitive, thermal, and piezoelectric.</a:t>
            </a:r>
          </a:p>
          <a:p>
            <a:pPr marL="457200" lvl="0" indent="-355600" rtl="0">
              <a:buClr>
                <a:schemeClr val="dk1"/>
              </a:buClr>
              <a:buSzPct val="100000"/>
              <a:buFont typeface="Arial"/>
              <a:buAutoNum type="arabicPeriod"/>
            </a:pPr>
            <a:r>
              <a:rPr lang="en" sz="2000">
                <a:solidFill>
                  <a:srgbClr val="000000"/>
                </a:solidFill>
              </a:rPr>
              <a:t>The benefits of using MEMS: speed, power consumption, size, system integration(all on one chip).</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Shape 43"/>
          <p:cNvPicPr preferRelativeResize="0"/>
          <p:nvPr/>
        </p:nvPicPr>
        <p:blipFill rotWithShape="1">
          <a:blip r:embed="rId3"/>
          <a:srcRect l="3192" t="2625" r="5332" b="3283"/>
          <a:stretch/>
        </p:blipFill>
        <p:spPr>
          <a:xfrm>
            <a:off x="1035450" y="135050"/>
            <a:ext cx="6764199" cy="4839625"/>
          </a:xfrm>
          <a:prstGeom prst="rect">
            <a:avLst/>
          </a:prstGeom>
          <a:noFill/>
          <a:ln>
            <a:noFill/>
          </a:ln>
        </p:spPr>
      </p:pic>
      <p:pic>
        <p:nvPicPr>
          <p:cNvPr id="44" name="Shape 44"/>
          <p:cNvPicPr preferRelativeResize="0"/>
          <p:nvPr/>
        </p:nvPicPr>
        <p:blipFill>
          <a:blip r:embed="rId4"/>
          <a:stretch>
            <a:fillRect/>
          </a:stretch>
        </p:blipFill>
        <p:spPr>
          <a:xfrm>
            <a:off x="167725" y="4479450"/>
            <a:ext cx="3189424" cy="3853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dirty="0">
                <a:solidFill>
                  <a:srgbClr val="000000"/>
                </a:solidFill>
                <a:latin typeface="Times New Roman"/>
                <a:ea typeface="Times New Roman"/>
                <a:cs typeface="Times New Roman"/>
                <a:sym typeface="Times New Roman"/>
              </a:rPr>
              <a:t>What are MEMS?</a:t>
            </a:r>
          </a:p>
        </p:txBody>
      </p:sp>
      <p:sp>
        <p:nvSpPr>
          <p:cNvPr id="50" name="Shape 50"/>
          <p:cNvSpPr txBox="1">
            <a:spLocks noGrp="1"/>
          </p:cNvSpPr>
          <p:nvPr>
            <p:ph type="body" idx="1"/>
          </p:nvPr>
        </p:nvSpPr>
        <p:spPr>
          <a:xfrm>
            <a:off x="457200" y="1222675"/>
            <a:ext cx="8229600" cy="3725699"/>
          </a:xfrm>
          <a:prstGeom prst="rect">
            <a:avLst/>
          </a:prstGeom>
        </p:spPr>
        <p:txBody>
          <a:bodyPr lIns="91425" tIns="91425" rIns="91425" bIns="91425" anchor="t" anchorCtr="0">
            <a:noAutofit/>
          </a:bodyPr>
          <a:lstStyle/>
          <a:p>
            <a:pPr marL="457200" lvl="0" indent="-342900" rtl="0">
              <a:buClr>
                <a:srgbClr val="000000"/>
              </a:buClr>
              <a:buSzPct val="166666"/>
              <a:buFont typeface="Arial"/>
              <a:buChar char="•"/>
            </a:pPr>
            <a:r>
              <a:rPr lang="en" sz="1800" b="1">
                <a:solidFill>
                  <a:srgbClr val="000000"/>
                </a:solidFill>
              </a:rPr>
              <a:t>Made up of components between 1-100 micrometers in size</a:t>
            </a:r>
          </a:p>
          <a:p>
            <a:endParaRPr lang="en" sz="1800" b="1">
              <a:solidFill>
                <a:srgbClr val="000000"/>
              </a:solidFill>
            </a:endParaRPr>
          </a:p>
          <a:p>
            <a:pPr marL="457200" lvl="0" indent="-342900" rtl="0">
              <a:buClr>
                <a:srgbClr val="000000"/>
              </a:buClr>
              <a:buSzPct val="166666"/>
              <a:buFont typeface="Arial"/>
              <a:buChar char="•"/>
            </a:pPr>
            <a:r>
              <a:rPr lang="en" sz="1800" b="1">
                <a:solidFill>
                  <a:srgbClr val="000000"/>
                </a:solidFill>
              </a:rPr>
              <a:t>Devices vary from below one micron up to several mm</a:t>
            </a:r>
          </a:p>
          <a:p>
            <a:endParaRPr lang="en" sz="1800" b="1">
              <a:solidFill>
                <a:srgbClr val="000000"/>
              </a:solidFill>
            </a:endParaRPr>
          </a:p>
          <a:p>
            <a:pPr marL="457200" lvl="0" indent="-342900" rtl="0">
              <a:buClr>
                <a:srgbClr val="000000"/>
              </a:buClr>
              <a:buSzPct val="166666"/>
              <a:buFont typeface="Arial"/>
              <a:buChar char="•"/>
            </a:pPr>
            <a:r>
              <a:rPr lang="en" sz="1800" b="1">
                <a:solidFill>
                  <a:srgbClr val="000000"/>
                </a:solidFill>
              </a:rPr>
              <a:t>Functional elements of MEMS are miniaturized structures, sensors, actuators, and microelectronics</a:t>
            </a:r>
          </a:p>
          <a:p>
            <a:endParaRPr lang="en" sz="1800" b="1">
              <a:solidFill>
                <a:srgbClr val="000000"/>
              </a:solidFill>
            </a:endParaRPr>
          </a:p>
          <a:p>
            <a:pPr marL="457200" lvl="0" indent="-342900" rtl="0">
              <a:buClr>
                <a:srgbClr val="000000"/>
              </a:buClr>
              <a:buSzPct val="166666"/>
              <a:buFont typeface="Arial"/>
              <a:buChar char="•"/>
            </a:pPr>
            <a:r>
              <a:rPr lang="en" sz="1800" b="1">
                <a:solidFill>
                  <a:srgbClr val="000000"/>
                </a:solidFill>
              </a:rPr>
              <a:t>One main criterion of MEMS is that there are at least some elements that have mechanical functionality, whether or not they can move </a:t>
            </a:r>
          </a:p>
          <a:p>
            <a:endParaRPr lang="en" sz="1800" b="1">
              <a:solidFill>
                <a:srgbClr val="000000"/>
              </a:solidFill>
            </a:endParaRPr>
          </a:p>
          <a:p>
            <a:endParaRPr lang="en" sz="1800" b="1">
              <a:solidFill>
                <a:srgbClr val="000000"/>
              </a:solidFill>
            </a:endParaRPr>
          </a:p>
          <a:p>
            <a:endParaRPr lang="en" sz="1800" b="1">
              <a:solidFill>
                <a:srgbClr val="000000"/>
              </a:solidFill>
            </a:endParaRPr>
          </a:p>
          <a:p>
            <a:endParaRPr lang="en" sz="1800" b="1">
              <a:solidFill>
                <a:srgbClr val="000000"/>
              </a:solidFill>
            </a:endParaRPr>
          </a:p>
          <a:p>
            <a:endParaRPr lang="en" sz="1800" b="1">
              <a:solidFill>
                <a:srgbClr val="000000"/>
              </a:solidFill>
            </a:endParaRPr>
          </a:p>
          <a:p>
            <a:endParaRPr lang="en" sz="1800" b="1">
              <a:solidFill>
                <a:srgbClr val="000000"/>
              </a:solidFill>
            </a:endParaRPr>
          </a:p>
          <a:p>
            <a:endParaRPr lang="en" sz="1800" b="1">
              <a:solidFill>
                <a:srgbClr val="000000"/>
              </a:solidFill>
            </a:endParaRPr>
          </a:p>
          <a:p>
            <a:endParaRPr lang="en" sz="1800" b="1">
              <a:solidFill>
                <a:srgbClr val="000000"/>
              </a:solidFill>
            </a:endParaRPr>
          </a:p>
          <a:p>
            <a:endParaRPr lang="en" sz="1800" b="1">
              <a:solidFill>
                <a:srgbClr val="000000"/>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dirty="0">
                <a:solidFill>
                  <a:srgbClr val="000000"/>
                </a:solidFill>
                <a:latin typeface="Times New Roman"/>
                <a:ea typeface="Times New Roman"/>
                <a:cs typeface="Times New Roman"/>
                <a:sym typeface="Times New Roman"/>
              </a:rPr>
              <a:t>Components</a:t>
            </a:r>
          </a:p>
        </p:txBody>
      </p:sp>
      <p:sp>
        <p:nvSpPr>
          <p:cNvPr id="56" name="Shape 56"/>
          <p:cNvSpPr txBox="1">
            <a:spLocks noGrp="1"/>
          </p:cNvSpPr>
          <p:nvPr>
            <p:ph type="body" idx="1"/>
          </p:nvPr>
        </p:nvSpPr>
        <p:spPr>
          <a:xfrm>
            <a:off x="457200" y="1123950"/>
            <a:ext cx="8229600" cy="3618674"/>
          </a:xfrm>
          <a:prstGeom prst="rect">
            <a:avLst/>
          </a:prstGeom>
        </p:spPr>
        <p:txBody>
          <a:bodyPr lIns="91425" tIns="91425" rIns="91425" bIns="91425" anchor="t" anchorCtr="0">
            <a:noAutofit/>
          </a:bodyPr>
          <a:lstStyle/>
          <a:p>
            <a:pPr lvl="0" rtl="0">
              <a:buNone/>
            </a:pPr>
            <a:r>
              <a:rPr lang="en" sz="1300" b="1" dirty="0">
                <a:solidFill>
                  <a:srgbClr val="000000"/>
                </a:solidFill>
                <a:sym typeface="Arial"/>
              </a:rPr>
              <a:t>Microelectronics: </a:t>
            </a:r>
          </a:p>
          <a:p>
            <a:pPr marL="457200" lvl="0" indent="-323850" rtl="0">
              <a:buClr>
                <a:schemeClr val="dk1"/>
              </a:buClr>
              <a:buSzPct val="166666"/>
              <a:buFont typeface="Arial"/>
              <a:buChar char="•"/>
            </a:pPr>
            <a:r>
              <a:rPr lang="en" sz="1300" dirty="0">
                <a:solidFill>
                  <a:srgbClr val="000000"/>
                </a:solidFill>
                <a:sym typeface="Arial"/>
              </a:rPr>
              <a:t> “brain” that</a:t>
            </a:r>
            <a:r>
              <a:rPr lang="en" sz="1300" dirty="0">
                <a:solidFill>
                  <a:srgbClr val="000000"/>
                </a:solidFill>
              </a:rPr>
              <a:t> </a:t>
            </a:r>
            <a:r>
              <a:rPr lang="en" sz="1300" dirty="0">
                <a:solidFill>
                  <a:srgbClr val="000000"/>
                </a:solidFill>
                <a:sym typeface="Arial"/>
              </a:rPr>
              <a:t>receives, processes, and makes decision</a:t>
            </a:r>
            <a:r>
              <a:rPr lang="en" sz="1300" dirty="0">
                <a:solidFill>
                  <a:srgbClr val="000000"/>
                </a:solidFill>
              </a:rPr>
              <a:t>s</a:t>
            </a:r>
            <a:r>
              <a:rPr lang="en" sz="1300" dirty="0">
                <a:solidFill>
                  <a:srgbClr val="000000"/>
                </a:solidFill>
                <a:sym typeface="Arial"/>
              </a:rPr>
              <a:t> </a:t>
            </a:r>
          </a:p>
          <a:p>
            <a:pPr marL="457200" lvl="0" indent="-323850" rtl="0">
              <a:buClr>
                <a:srgbClr val="000000"/>
              </a:buClr>
              <a:buSzPct val="166666"/>
              <a:buFont typeface="Arial"/>
              <a:buChar char="•"/>
            </a:pPr>
            <a:r>
              <a:rPr lang="en" sz="1300" dirty="0">
                <a:solidFill>
                  <a:srgbClr val="000000"/>
                </a:solidFill>
                <a:sym typeface="Arial"/>
              </a:rPr>
              <a:t> data comes from microsensors</a:t>
            </a:r>
          </a:p>
          <a:p>
            <a:pPr lvl="0" rtl="0">
              <a:buNone/>
            </a:pPr>
            <a:r>
              <a:rPr lang="en" sz="1300" b="1" dirty="0">
                <a:solidFill>
                  <a:srgbClr val="000000"/>
                </a:solidFill>
                <a:sym typeface="Arial"/>
              </a:rPr>
              <a:t>Microsensors:</a:t>
            </a:r>
          </a:p>
          <a:p>
            <a:pPr marL="457200" lvl="0" indent="-323850" rtl="0">
              <a:buClr>
                <a:srgbClr val="000000"/>
              </a:buClr>
              <a:buSzPct val="166666"/>
              <a:buFont typeface="Arial"/>
              <a:buChar char="•"/>
            </a:pPr>
            <a:r>
              <a:rPr lang="en" sz="1300" dirty="0">
                <a:solidFill>
                  <a:srgbClr val="000000"/>
                </a:solidFill>
                <a:sym typeface="Arial"/>
              </a:rPr>
              <a:t>constantly gather data from environment</a:t>
            </a:r>
          </a:p>
          <a:p>
            <a:pPr marL="457200" lvl="0" indent="-323850" rtl="0">
              <a:buClr>
                <a:srgbClr val="000000"/>
              </a:buClr>
              <a:buSzPct val="166666"/>
              <a:buFont typeface="Arial"/>
              <a:buChar char="•"/>
            </a:pPr>
            <a:r>
              <a:rPr lang="en" sz="1300" dirty="0">
                <a:solidFill>
                  <a:srgbClr val="000000"/>
                </a:solidFill>
                <a:sym typeface="Arial"/>
              </a:rPr>
              <a:t>pass data to microelectronics for processing</a:t>
            </a:r>
          </a:p>
          <a:p>
            <a:pPr marL="457200" lvl="0" indent="-323850" rtl="0">
              <a:buClr>
                <a:srgbClr val="000000"/>
              </a:buClr>
              <a:buSzPct val="166666"/>
              <a:buFont typeface="Arial"/>
              <a:buChar char="•"/>
            </a:pPr>
            <a:r>
              <a:rPr lang="en" sz="1300" dirty="0">
                <a:solidFill>
                  <a:srgbClr val="000000"/>
                </a:solidFill>
                <a:sym typeface="Arial"/>
              </a:rPr>
              <a:t>can monitor mechanical, thermal, biological, chemical</a:t>
            </a:r>
            <a:r>
              <a:rPr lang="en" sz="1300" dirty="0">
                <a:solidFill>
                  <a:srgbClr val="000000"/>
                </a:solidFill>
              </a:rPr>
              <a:t>                                           </a:t>
            </a:r>
            <a:r>
              <a:rPr lang="en" sz="1300" dirty="0">
                <a:solidFill>
                  <a:srgbClr val="000000"/>
                </a:solidFill>
                <a:sym typeface="Arial"/>
              </a:rPr>
              <a:t>optical, and magnetic readings</a:t>
            </a:r>
          </a:p>
          <a:p>
            <a:pPr lvl="0" rtl="0">
              <a:buNone/>
            </a:pPr>
            <a:r>
              <a:rPr lang="en" sz="1300" b="1" dirty="0">
                <a:solidFill>
                  <a:srgbClr val="000000"/>
                </a:solidFill>
                <a:sym typeface="Arial"/>
              </a:rPr>
              <a:t>Microactuator:</a:t>
            </a:r>
          </a:p>
          <a:p>
            <a:pPr marL="457200" lvl="0" indent="-323850" rtl="0">
              <a:buClr>
                <a:srgbClr val="000000"/>
              </a:buClr>
              <a:buSzPct val="166666"/>
              <a:buFont typeface="Arial"/>
              <a:buChar char="•"/>
            </a:pPr>
            <a:r>
              <a:rPr lang="en" sz="1300" dirty="0">
                <a:solidFill>
                  <a:srgbClr val="000000"/>
                </a:solidFill>
                <a:sym typeface="Arial"/>
              </a:rPr>
              <a:t>acts as trigger to activate external device</a:t>
            </a:r>
          </a:p>
          <a:p>
            <a:pPr marL="457200" lvl="0" indent="-323850" rtl="0">
              <a:buClr>
                <a:srgbClr val="000000"/>
              </a:buClr>
              <a:buSzPct val="166666"/>
              <a:buFont typeface="Arial"/>
              <a:buChar char="•"/>
            </a:pPr>
            <a:r>
              <a:rPr lang="en" sz="1300" dirty="0">
                <a:solidFill>
                  <a:srgbClr val="000000"/>
                </a:solidFill>
                <a:sym typeface="Arial"/>
              </a:rPr>
              <a:t>microelectronics will tell microactuator to activate device</a:t>
            </a:r>
          </a:p>
          <a:p>
            <a:pPr lvl="0" rtl="0">
              <a:buNone/>
            </a:pPr>
            <a:r>
              <a:rPr lang="en" sz="1300" b="1" dirty="0">
                <a:solidFill>
                  <a:srgbClr val="000000"/>
                </a:solidFill>
                <a:sym typeface="Arial"/>
              </a:rPr>
              <a:t>Microstructures:</a:t>
            </a:r>
          </a:p>
          <a:p>
            <a:pPr marL="457200" lvl="0" indent="-323850" rtl="0">
              <a:buClr>
                <a:srgbClr val="000000"/>
              </a:buClr>
              <a:buSzPct val="166666"/>
              <a:buFont typeface="Arial"/>
              <a:buChar char="•"/>
            </a:pPr>
            <a:r>
              <a:rPr lang="en" sz="1300" dirty="0">
                <a:solidFill>
                  <a:srgbClr val="000000"/>
                </a:solidFill>
                <a:sym typeface="Arial"/>
              </a:rPr>
              <a:t>extremely small structures built onto surface of chip</a:t>
            </a:r>
          </a:p>
          <a:p>
            <a:pPr marL="457200" lvl="0" indent="-323850" rtl="0">
              <a:buClr>
                <a:srgbClr val="000000"/>
              </a:buClr>
              <a:buSzPct val="166666"/>
              <a:buFont typeface="Arial"/>
              <a:buChar char="•"/>
            </a:pPr>
            <a:r>
              <a:rPr lang="en" sz="1300" dirty="0">
                <a:solidFill>
                  <a:srgbClr val="000000"/>
                </a:solidFill>
                <a:sym typeface="Arial"/>
              </a:rPr>
              <a:t>built right into silicon of MEMS</a:t>
            </a:r>
          </a:p>
          <a:p>
            <a:endParaRPr lang="en" sz="1300" dirty="0">
              <a:solidFill>
                <a:srgbClr val="000000"/>
              </a:solidFill>
              <a:sym typeface="Arial"/>
            </a:endParaRPr>
          </a:p>
          <a:p>
            <a:endParaRPr lang="en" sz="1300" dirty="0">
              <a:solidFill>
                <a:srgbClr val="000000"/>
              </a:solidFill>
              <a:sym typeface="Arial"/>
            </a:endParaRPr>
          </a:p>
          <a:p>
            <a:endParaRPr lang="en" sz="1300" dirty="0">
              <a:solidFill>
                <a:srgbClr val="000000"/>
              </a:solidFill>
              <a:sym typeface="Arial"/>
            </a:endParaRPr>
          </a:p>
        </p:txBody>
      </p:sp>
      <p:pic>
        <p:nvPicPr>
          <p:cNvPr id="57" name="Shape 57"/>
          <p:cNvPicPr preferRelativeResize="0"/>
          <p:nvPr/>
        </p:nvPicPr>
        <p:blipFill rotWithShape="1">
          <a:blip r:embed="rId3"/>
          <a:srcRect l="3022" t="6933" r="4248" b="3006"/>
          <a:stretch/>
        </p:blipFill>
        <p:spPr>
          <a:xfrm>
            <a:off x="5750887" y="1457325"/>
            <a:ext cx="3087549" cy="3082208"/>
          </a:xfrm>
          <a:prstGeom prst="rect">
            <a:avLst/>
          </a:prstGeom>
          <a:noFill/>
          <a:ln>
            <a:noFill/>
          </a:ln>
        </p:spPr>
      </p:pic>
      <p:pic>
        <p:nvPicPr>
          <p:cNvPr id="58" name="Shape 58"/>
          <p:cNvPicPr preferRelativeResize="0"/>
          <p:nvPr/>
        </p:nvPicPr>
        <p:blipFill rotWithShape="1">
          <a:blip r:embed="rId4"/>
          <a:srcRect t="37269" b="35787"/>
          <a:stretch/>
        </p:blipFill>
        <p:spPr>
          <a:xfrm>
            <a:off x="5266300" y="4696200"/>
            <a:ext cx="3572125" cy="2363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dirty="0">
                <a:solidFill>
                  <a:srgbClr val="000000"/>
                </a:solidFill>
                <a:latin typeface="Times New Roman"/>
                <a:ea typeface="Times New Roman"/>
                <a:cs typeface="Times New Roman"/>
                <a:sym typeface="Times New Roman"/>
              </a:rPr>
              <a:t>Fabrication Processes</a:t>
            </a:r>
          </a:p>
        </p:txBody>
      </p:sp>
      <p:sp>
        <p:nvSpPr>
          <p:cNvPr id="64" name="Shape 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1800" b="1">
                <a:solidFill>
                  <a:srgbClr val="000000"/>
                </a:solidFill>
              </a:rPr>
              <a:t>Deposition:</a:t>
            </a:r>
          </a:p>
          <a:p>
            <a:pPr marL="457200" lvl="0" indent="-317500" rtl="0">
              <a:buClr>
                <a:srgbClr val="000000"/>
              </a:buClr>
              <a:buSzPct val="166666"/>
              <a:buFont typeface="Arial"/>
              <a:buChar char="•"/>
            </a:pPr>
            <a:r>
              <a:rPr lang="en" sz="1400">
                <a:solidFill>
                  <a:srgbClr val="000000"/>
                </a:solidFill>
              </a:rPr>
              <a:t>deposit thin film of material (mask) anywhere between a few nm to 100 micrometers onto substrate</a:t>
            </a:r>
          </a:p>
          <a:p>
            <a:pPr marL="457200" lvl="0" indent="-317500" rtl="0">
              <a:buClr>
                <a:srgbClr val="000000"/>
              </a:buClr>
              <a:buSzPct val="166666"/>
              <a:buFont typeface="Arial"/>
              <a:buChar char="•"/>
            </a:pPr>
            <a:r>
              <a:rPr lang="en" sz="1400" b="1">
                <a:solidFill>
                  <a:srgbClr val="000000"/>
                </a:solidFill>
              </a:rPr>
              <a:t>physical:</a:t>
            </a:r>
            <a:r>
              <a:rPr lang="en" sz="1400">
                <a:solidFill>
                  <a:srgbClr val="000000"/>
                </a:solidFill>
              </a:rPr>
              <a:t> material  placed onto substrate, techniques include sputtering and evaporation</a:t>
            </a:r>
          </a:p>
          <a:p>
            <a:pPr marL="457200" lvl="0" indent="-317500" rtl="0">
              <a:buClr>
                <a:srgbClr val="000000"/>
              </a:buClr>
              <a:buSzPct val="166666"/>
              <a:buFont typeface="Arial"/>
              <a:buChar char="•"/>
            </a:pPr>
            <a:r>
              <a:rPr lang="en" sz="1400" b="1">
                <a:solidFill>
                  <a:srgbClr val="000000"/>
                </a:solidFill>
              </a:rPr>
              <a:t>chemical:</a:t>
            </a:r>
            <a:r>
              <a:rPr lang="en" sz="1400">
                <a:solidFill>
                  <a:srgbClr val="000000"/>
                </a:solidFill>
              </a:rPr>
              <a:t> stream of source gas reacts on substrate to grow product, techniques include chemical vapor deposition and atomic layer deposition</a:t>
            </a:r>
          </a:p>
          <a:p>
            <a:endParaRPr lang="en" sz="1400">
              <a:solidFill>
                <a:srgbClr val="000000"/>
              </a:solidFill>
            </a:endParaRPr>
          </a:p>
          <a:p>
            <a:pPr marL="457200" lvl="0" indent="-317500" rtl="0">
              <a:buClr>
                <a:srgbClr val="000000"/>
              </a:buClr>
              <a:buSzPct val="166666"/>
              <a:buFont typeface="Arial"/>
              <a:buChar char="•"/>
            </a:pPr>
            <a:r>
              <a:rPr lang="en" sz="1400" b="1">
                <a:solidFill>
                  <a:srgbClr val="000000"/>
                </a:solidFill>
              </a:rPr>
              <a:t>substrates:</a:t>
            </a:r>
            <a:r>
              <a:rPr lang="en" sz="1400">
                <a:solidFill>
                  <a:srgbClr val="000000"/>
                </a:solidFill>
              </a:rPr>
              <a:t> silicon, glass, quartz</a:t>
            </a:r>
          </a:p>
          <a:p>
            <a:endParaRPr lang="en" sz="1400">
              <a:solidFill>
                <a:srgbClr val="000000"/>
              </a:solidFill>
            </a:endParaRPr>
          </a:p>
          <a:p>
            <a:pPr marL="457200" lvl="0" indent="-317500" rtl="0">
              <a:buClr>
                <a:srgbClr val="000000"/>
              </a:buClr>
              <a:buSzPct val="166666"/>
              <a:buFont typeface="Arial"/>
              <a:buChar char="•"/>
            </a:pPr>
            <a:r>
              <a:rPr lang="en" sz="1400" b="1">
                <a:solidFill>
                  <a:srgbClr val="000000"/>
                </a:solidFill>
              </a:rPr>
              <a:t>thin films:</a:t>
            </a:r>
            <a:r>
              <a:rPr lang="en" sz="1400">
                <a:solidFill>
                  <a:srgbClr val="000000"/>
                </a:solidFill>
              </a:rPr>
              <a:t>polysilicon, silicon</a:t>
            </a:r>
          </a:p>
          <a:p>
            <a:pPr lvl="0" rtl="0">
              <a:buNone/>
            </a:pPr>
            <a:r>
              <a:rPr lang="en" sz="1400">
                <a:solidFill>
                  <a:srgbClr val="000000"/>
                </a:solidFill>
              </a:rPr>
              <a:t>	dioxide, silicon nitride, metals, </a:t>
            </a:r>
          </a:p>
          <a:p>
            <a:pPr lvl="0" indent="457200" rtl="0">
              <a:buNone/>
            </a:pPr>
            <a:r>
              <a:rPr lang="en" sz="1400">
                <a:solidFill>
                  <a:srgbClr val="000000"/>
                </a:solidFill>
              </a:rPr>
              <a:t>polymers</a:t>
            </a:r>
          </a:p>
          <a:p>
            <a:endParaRPr lang="en" sz="1400">
              <a:solidFill>
                <a:srgbClr val="000000"/>
              </a:solidFill>
            </a:endParaRPr>
          </a:p>
          <a:p>
            <a:endParaRPr lang="en" sz="1400">
              <a:solidFill>
                <a:srgbClr val="000000"/>
              </a:solidFill>
            </a:endParaRPr>
          </a:p>
          <a:p>
            <a:endParaRPr lang="en" sz="1400">
              <a:solidFill>
                <a:srgbClr val="000000"/>
              </a:solidFill>
            </a:endParaRPr>
          </a:p>
        </p:txBody>
      </p:sp>
      <p:pic>
        <p:nvPicPr>
          <p:cNvPr id="65" name="Shape 65"/>
          <p:cNvPicPr preferRelativeResize="0"/>
          <p:nvPr/>
        </p:nvPicPr>
        <p:blipFill>
          <a:blip r:embed="rId3"/>
          <a:stretch>
            <a:fillRect/>
          </a:stretch>
        </p:blipFill>
        <p:spPr>
          <a:xfrm>
            <a:off x="3916725" y="3028950"/>
            <a:ext cx="5167750" cy="1762049"/>
          </a:xfrm>
          <a:prstGeom prst="rect">
            <a:avLst/>
          </a:prstGeom>
          <a:noFill/>
          <a:ln>
            <a:noFill/>
          </a:ln>
        </p:spPr>
      </p:pic>
      <p:pic>
        <p:nvPicPr>
          <p:cNvPr id="66" name="Shape 66"/>
          <p:cNvPicPr preferRelativeResize="0"/>
          <p:nvPr/>
        </p:nvPicPr>
        <p:blipFill>
          <a:blip r:embed="rId4"/>
          <a:stretch>
            <a:fillRect/>
          </a:stretch>
        </p:blipFill>
        <p:spPr>
          <a:xfrm>
            <a:off x="4395700" y="4874550"/>
            <a:ext cx="4005475" cy="2093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81000" y="666750"/>
            <a:ext cx="8229600" cy="3630300"/>
          </a:xfrm>
          <a:prstGeom prst="rect">
            <a:avLst/>
          </a:prstGeom>
        </p:spPr>
        <p:txBody>
          <a:bodyPr lIns="91425" tIns="91425" rIns="91425" bIns="91425" anchor="t" anchorCtr="0">
            <a:noAutofit/>
          </a:bodyPr>
          <a:lstStyle/>
          <a:p>
            <a:pPr lvl="0" rtl="0">
              <a:buNone/>
            </a:pPr>
            <a:r>
              <a:rPr lang="en" sz="1800" b="1" dirty="0">
                <a:solidFill>
                  <a:srgbClr val="000000"/>
                </a:solidFill>
              </a:rPr>
              <a:t>Patterning:</a:t>
            </a:r>
          </a:p>
          <a:p>
            <a:pPr marL="457200" lvl="0" indent="-317500" rtl="0">
              <a:buClr>
                <a:srgbClr val="000000"/>
              </a:buClr>
              <a:buSzPct val="166666"/>
              <a:buFont typeface="Arial"/>
              <a:buChar char="•"/>
            </a:pPr>
            <a:r>
              <a:rPr lang="en" sz="1400" dirty="0">
                <a:solidFill>
                  <a:srgbClr val="000000"/>
                </a:solidFill>
              </a:rPr>
              <a:t>transfer of a pattern into a material after</a:t>
            </a:r>
            <a:r>
              <a:rPr lang="en" sz="1400" b="1" dirty="0">
                <a:solidFill>
                  <a:srgbClr val="000000"/>
                </a:solidFill>
              </a:rPr>
              <a:t> </a:t>
            </a:r>
            <a:r>
              <a:rPr lang="en" sz="1400" dirty="0">
                <a:solidFill>
                  <a:srgbClr val="000000"/>
                </a:solidFill>
              </a:rPr>
              <a:t>deposition in order to prepare for etching</a:t>
            </a:r>
          </a:p>
          <a:p>
            <a:endParaRPr lang="en" sz="1400" dirty="0">
              <a:solidFill>
                <a:srgbClr val="000000"/>
              </a:solidFill>
            </a:endParaRPr>
          </a:p>
          <a:p>
            <a:pPr marL="457200" lvl="0" indent="-317500" rtl="0">
              <a:buClr>
                <a:srgbClr val="000000"/>
              </a:buClr>
              <a:buSzPct val="166666"/>
              <a:buFont typeface="Arial"/>
              <a:buChar char="•"/>
            </a:pPr>
            <a:r>
              <a:rPr lang="en" sz="1400" dirty="0">
                <a:solidFill>
                  <a:srgbClr val="000000"/>
                </a:solidFill>
              </a:rPr>
              <a:t>techniques include some type of lithography, photolithography is common</a:t>
            </a:r>
          </a:p>
          <a:p>
            <a:endParaRPr lang="en" sz="1400" dirty="0">
              <a:solidFill>
                <a:srgbClr val="000000"/>
              </a:solidFill>
            </a:endParaRPr>
          </a:p>
          <a:p>
            <a:pPr lvl="0" rtl="0">
              <a:buNone/>
            </a:pPr>
            <a:r>
              <a:rPr lang="en" sz="1800" b="1" dirty="0">
                <a:solidFill>
                  <a:srgbClr val="000000"/>
                </a:solidFill>
              </a:rPr>
              <a:t>Etching:</a:t>
            </a:r>
          </a:p>
          <a:p>
            <a:pPr marL="457200" lvl="0" indent="-317500" rtl="0">
              <a:buClr>
                <a:srgbClr val="000000"/>
              </a:buClr>
              <a:buSzPct val="166666"/>
              <a:buFont typeface="Arial"/>
              <a:buChar char="•"/>
            </a:pPr>
            <a:r>
              <a:rPr lang="en" sz="1400" b="1" dirty="0">
                <a:solidFill>
                  <a:srgbClr val="000000"/>
                </a:solidFill>
              </a:rPr>
              <a:t>wet etching:</a:t>
            </a:r>
            <a:r>
              <a:rPr lang="en" sz="1400" dirty="0">
                <a:solidFill>
                  <a:srgbClr val="000000"/>
                </a:solidFill>
              </a:rPr>
              <a:t> dipping substrate into chemical solution that selectively removes material</a:t>
            </a:r>
          </a:p>
          <a:p>
            <a:endParaRPr lang="en" sz="1400" dirty="0">
              <a:solidFill>
                <a:srgbClr val="000000"/>
              </a:solidFill>
            </a:endParaRPr>
          </a:p>
          <a:p>
            <a:pPr marL="457200" lvl="0" indent="-317500" rtl="0">
              <a:buClr>
                <a:srgbClr val="000000"/>
              </a:buClr>
              <a:buSzPct val="166666"/>
              <a:buFont typeface="Arial"/>
              <a:buChar char="•"/>
            </a:pPr>
            <a:r>
              <a:rPr lang="en" sz="1400" dirty="0">
                <a:solidFill>
                  <a:srgbClr val="000000"/>
                </a:solidFill>
              </a:rPr>
              <a:t>process provides good selectivity, etching rate of target material higher that mask material</a:t>
            </a:r>
          </a:p>
          <a:p>
            <a:endParaRPr lang="en" sz="1400" dirty="0">
              <a:solidFill>
                <a:srgbClr val="000000"/>
              </a:solidFill>
            </a:endParaRPr>
          </a:p>
          <a:p>
            <a:pPr marL="457200" lvl="0" indent="-317500" rtl="0">
              <a:buClr>
                <a:srgbClr val="000000"/>
              </a:buClr>
              <a:buSzPct val="166666"/>
              <a:buFont typeface="Arial"/>
              <a:buChar char="•"/>
            </a:pPr>
            <a:r>
              <a:rPr lang="en" sz="1400" b="1" dirty="0">
                <a:solidFill>
                  <a:srgbClr val="000000"/>
                </a:solidFill>
              </a:rPr>
              <a:t>dry etching:</a:t>
            </a:r>
            <a:r>
              <a:rPr lang="en" sz="1400" dirty="0">
                <a:solidFill>
                  <a:srgbClr val="000000"/>
                </a:solidFill>
              </a:rPr>
              <a:t> material sputtered or dissolved from substrate with plasma or gas variations</a:t>
            </a:r>
          </a:p>
          <a:p>
            <a:pPr lvl="0" rtl="0">
              <a:buNone/>
            </a:pPr>
            <a:r>
              <a:rPr lang="en" sz="1400" dirty="0">
                <a:solidFill>
                  <a:srgbClr val="000000"/>
                </a:solidFill>
              </a:rPr>
              <a:t> </a:t>
            </a:r>
          </a:p>
          <a:p>
            <a:pPr marL="457200" lvl="0" indent="-317500" rtl="0">
              <a:buClr>
                <a:srgbClr val="000000"/>
              </a:buClr>
              <a:buSzPct val="166666"/>
              <a:buFont typeface="Arial"/>
              <a:buChar char="•"/>
            </a:pPr>
            <a:r>
              <a:rPr lang="en" sz="1400" dirty="0">
                <a:solidFill>
                  <a:srgbClr val="000000"/>
                </a:solidFill>
              </a:rPr>
              <a:t>choosing a method: desired shapes, etch depth and uniformity, surface roughness, process compatibility, safety, cost, availability, environmental impact</a:t>
            </a:r>
          </a:p>
          <a:p>
            <a:endParaRPr lang="en" sz="1400" dirty="0">
              <a:solidFill>
                <a:srgbClr val="000000"/>
              </a:solidFill>
            </a:endParaRPr>
          </a:p>
          <a:p>
            <a:endParaRPr lang="en" sz="1400" dirty="0">
              <a:solidFill>
                <a:srgbClr val="000000"/>
              </a:solidFill>
            </a:endParaRPr>
          </a:p>
          <a:p>
            <a:endParaRPr lang="en" sz="1400" dirty="0">
              <a:solidFill>
                <a:srgbClr val="000000"/>
              </a:solidFill>
            </a:endParaRPr>
          </a:p>
          <a:p>
            <a:endParaRPr lang="en" sz="1400" dirty="0">
              <a:solidFill>
                <a:srgbClr val="000000"/>
              </a:solidFill>
            </a:endParaRPr>
          </a:p>
          <a:p>
            <a:endParaRPr lang="en" sz="1400" dirty="0">
              <a:solidFill>
                <a:srgbClr val="000000"/>
              </a:solidFi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buNone/>
            </a:pPr>
            <a:r>
              <a:rPr lang="en" dirty="0">
                <a:solidFill>
                  <a:srgbClr val="000000"/>
                </a:solidFill>
                <a:latin typeface="Times New Roman"/>
                <a:ea typeface="Times New Roman"/>
                <a:cs typeface="Times New Roman"/>
                <a:sym typeface="Times New Roman"/>
              </a:rPr>
              <a:t>Fabrication Methods</a:t>
            </a:r>
          </a:p>
        </p:txBody>
      </p:sp>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 sz="1800" b="1" dirty="0">
                <a:solidFill>
                  <a:srgbClr val="000000"/>
                </a:solidFill>
              </a:rPr>
              <a:t>Bulk Micromachining:</a:t>
            </a:r>
          </a:p>
          <a:p>
            <a:pPr marL="457200" lvl="0" indent="-342900" rtl="0">
              <a:buClr>
                <a:srgbClr val="000000"/>
              </a:buClr>
              <a:buSzPct val="166666"/>
              <a:buFont typeface="Arial"/>
              <a:buChar char="•"/>
            </a:pPr>
            <a:r>
              <a:rPr lang="en" sz="1800" dirty="0">
                <a:solidFill>
                  <a:srgbClr val="000000"/>
                </a:solidFill>
              </a:rPr>
              <a:t>oldest micromachining technology</a:t>
            </a:r>
          </a:p>
          <a:p>
            <a:pPr marL="457200" lvl="0" indent="-342900" rtl="0">
              <a:buClr>
                <a:srgbClr val="000000"/>
              </a:buClr>
              <a:buSzPct val="166666"/>
              <a:buFont typeface="Arial"/>
              <a:buChar char="•"/>
            </a:pPr>
            <a:r>
              <a:rPr lang="en" sz="1800" dirty="0">
                <a:solidFill>
                  <a:srgbClr val="000000"/>
                </a:solidFill>
              </a:rPr>
              <a:t>technique involves selective removal of substrate to produce mechanical components</a:t>
            </a:r>
          </a:p>
          <a:p>
            <a:pPr marL="457200" lvl="0" indent="-342900" rtl="0">
              <a:buClr>
                <a:srgbClr val="000000"/>
              </a:buClr>
              <a:buSzPct val="166666"/>
              <a:buFont typeface="Arial"/>
              <a:buChar char="•"/>
            </a:pPr>
            <a:r>
              <a:rPr lang="en" sz="1800" dirty="0">
                <a:solidFill>
                  <a:srgbClr val="000000"/>
                </a:solidFill>
              </a:rPr>
              <a:t>accomplished by physical or chemical process with chemical being used more for MEMS </a:t>
            </a:r>
            <a:r>
              <a:rPr lang="en" sz="1800" dirty="0" smtClean="0">
                <a:solidFill>
                  <a:srgbClr val="000000"/>
                </a:solidFill>
              </a:rPr>
              <a:t>production</a:t>
            </a:r>
            <a:endParaRPr lang="en" sz="1800" dirty="0">
              <a:solidFill>
                <a:srgbClr val="000000"/>
              </a:solidFill>
            </a:endParaRPr>
          </a:p>
          <a:p>
            <a:pPr marL="457200" lvl="0" indent="-342900" rtl="0">
              <a:buClr>
                <a:srgbClr val="000000"/>
              </a:buClr>
              <a:buSzPct val="166666"/>
              <a:buFont typeface="Arial"/>
              <a:buChar char="•"/>
            </a:pPr>
            <a:r>
              <a:rPr lang="en" sz="1800" dirty="0">
                <a:solidFill>
                  <a:srgbClr val="000000"/>
                </a:solidFill>
              </a:rPr>
              <a:t>chemical wet etching is popular because of high etch rate and selectivity</a:t>
            </a:r>
          </a:p>
          <a:p>
            <a:pPr marL="457200" lvl="0" indent="-342900" rtl="0">
              <a:buClr>
                <a:srgbClr val="000000"/>
              </a:buClr>
              <a:buSzPct val="166666"/>
              <a:buFont typeface="Arial"/>
              <a:buChar char="•"/>
            </a:pPr>
            <a:r>
              <a:rPr lang="en" sz="1800" dirty="0">
                <a:solidFill>
                  <a:srgbClr val="000000"/>
                </a:solidFill>
              </a:rPr>
              <a:t>isotropic wet etching: etch rate not dependent on crystallographic orientation of substrate and etching moves at equal rates in all directions</a:t>
            </a:r>
          </a:p>
          <a:p>
            <a:pPr marL="457200" lvl="0" indent="-342900" rtl="0">
              <a:buClr>
                <a:srgbClr val="000000"/>
              </a:buClr>
              <a:buSzPct val="166666"/>
              <a:buFont typeface="Arial"/>
              <a:buChar char="•"/>
            </a:pPr>
            <a:r>
              <a:rPr lang="en" sz="1800" dirty="0">
                <a:solidFill>
                  <a:srgbClr val="000000"/>
                </a:solidFill>
              </a:rPr>
              <a:t>anisotropic wet etching: etch rate is dependent on crystallographic orientation of substrate</a:t>
            </a:r>
          </a:p>
          <a:p>
            <a:endParaRPr lang="en" sz="1800" dirty="0">
              <a:solidFill>
                <a:srgbClr val="000000"/>
              </a:solidFill>
            </a:endParaRPr>
          </a:p>
          <a:p>
            <a:endParaRPr lang="en" sz="1800" dirty="0">
              <a:solidFill>
                <a:srgbClr val="000000"/>
              </a:solidFill>
            </a:endParaRPr>
          </a:p>
          <a:p>
            <a:endParaRPr lang="en" sz="1800" dirty="0">
              <a:solidFill>
                <a:srgbClr val="000000"/>
              </a:solidFil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457200" y="497717"/>
            <a:ext cx="8229600" cy="3630300"/>
          </a:xfrm>
          <a:prstGeom prst="rect">
            <a:avLst/>
          </a:prstGeom>
        </p:spPr>
        <p:txBody>
          <a:bodyPr lIns="91425" tIns="91425" rIns="91425" bIns="91425" anchor="t" anchorCtr="0">
            <a:noAutofit/>
          </a:bodyPr>
          <a:lstStyle/>
          <a:p>
            <a:pPr lvl="0" rtl="0">
              <a:spcAft>
                <a:spcPts val="600"/>
              </a:spcAft>
              <a:buNone/>
            </a:pPr>
            <a:r>
              <a:rPr lang="en" sz="1800" b="1" dirty="0">
                <a:solidFill>
                  <a:srgbClr val="000000"/>
                </a:solidFill>
              </a:rPr>
              <a:t>Surface Micromachining: </a:t>
            </a:r>
          </a:p>
          <a:p>
            <a:pPr marL="457200" lvl="0" indent="-342900" rtl="0">
              <a:buClr>
                <a:srgbClr val="000000"/>
              </a:buClr>
              <a:buSzPct val="166666"/>
              <a:buFont typeface="Arial"/>
              <a:buChar char="•"/>
            </a:pPr>
            <a:r>
              <a:rPr lang="en" sz="1900" dirty="0"/>
              <a:t>process starts with deposition of thin-film that acts as a temporary mechanical layer</a:t>
            </a:r>
            <a:r>
              <a:rPr lang="en" sz="1900" dirty="0">
                <a:solidFill>
                  <a:schemeClr val="dk1"/>
                </a:solidFill>
                <a:sym typeface="Arial"/>
              </a:rPr>
              <a:t> (sac</a:t>
            </a:r>
            <a:r>
              <a:rPr lang="en" sz="1900" dirty="0"/>
              <a:t>rificial layer</a:t>
            </a:r>
            <a:r>
              <a:rPr lang="en" sz="1900" dirty="0">
                <a:solidFill>
                  <a:schemeClr val="dk1"/>
                </a:solidFill>
                <a:sym typeface="Arial"/>
              </a:rPr>
              <a:t>)</a:t>
            </a:r>
          </a:p>
          <a:p>
            <a:pPr marL="457200" lvl="0" indent="-342900" rtl="0">
              <a:buClr>
                <a:srgbClr val="000000"/>
              </a:buClr>
              <a:buSzPct val="166666"/>
              <a:buFont typeface="Arial"/>
              <a:buChar char="•"/>
            </a:pPr>
            <a:r>
              <a:rPr lang="en" sz="1900" dirty="0">
                <a:solidFill>
                  <a:schemeClr val="dk1"/>
                </a:solidFill>
                <a:sym typeface="Arial"/>
              </a:rPr>
              <a:t>device layer</a:t>
            </a:r>
            <a:r>
              <a:rPr lang="en" sz="1900" dirty="0"/>
              <a:t>s</a:t>
            </a:r>
            <a:r>
              <a:rPr lang="en" sz="1900" dirty="0">
                <a:solidFill>
                  <a:schemeClr val="dk1"/>
                </a:solidFill>
                <a:sym typeface="Arial"/>
              </a:rPr>
              <a:t> are </a:t>
            </a:r>
            <a:r>
              <a:rPr lang="en" sz="1900" dirty="0"/>
              <a:t>constructed on top </a:t>
            </a:r>
          </a:p>
          <a:p>
            <a:pPr marL="457200" lvl="0" indent="-342900" rtl="0">
              <a:buClr>
                <a:srgbClr val="000000"/>
              </a:buClr>
              <a:buSzPct val="166666"/>
              <a:buFont typeface="Arial"/>
              <a:buChar char="•"/>
            </a:pPr>
            <a:r>
              <a:rPr lang="en" sz="1900" dirty="0"/>
              <a:t>deposition and patterning of structural layer</a:t>
            </a:r>
          </a:p>
          <a:p>
            <a:pPr marL="457200" lvl="0" indent="-342900" rtl="0">
              <a:buClr>
                <a:srgbClr val="000000"/>
              </a:buClr>
              <a:buSzPct val="166666"/>
              <a:buFont typeface="Arial"/>
              <a:buChar char="•"/>
            </a:pPr>
            <a:r>
              <a:rPr lang="en" sz="1900" dirty="0"/>
              <a:t>removal of temporary layer to allow movement of structural layer</a:t>
            </a:r>
          </a:p>
          <a:p>
            <a:endParaRPr lang="en" sz="1900" dirty="0"/>
          </a:p>
          <a:p>
            <a:pPr marL="457200" lvl="0" indent="-342900" rtl="0">
              <a:buClr>
                <a:srgbClr val="000000"/>
              </a:buClr>
              <a:buSzPct val="166666"/>
              <a:buFont typeface="Arial"/>
              <a:buChar char="•"/>
            </a:pPr>
            <a:r>
              <a:rPr lang="en" sz="1900" dirty="0">
                <a:solidFill>
                  <a:schemeClr val="dk1"/>
                </a:solidFill>
                <a:sym typeface="Arial"/>
              </a:rPr>
              <a:t>benefits: variety of structure, sacrificial and etchant combinations</a:t>
            </a:r>
            <a:r>
              <a:rPr lang="en" sz="1900" dirty="0"/>
              <a:t>, </a:t>
            </a:r>
            <a:r>
              <a:rPr lang="en" sz="1900" dirty="0">
                <a:solidFill>
                  <a:schemeClr val="dk1"/>
                </a:solidFill>
                <a:sym typeface="Arial"/>
              </a:rPr>
              <a:t>uses single-sided wafer processing</a:t>
            </a:r>
          </a:p>
          <a:p>
            <a:pPr marL="457200" lvl="0" indent="-342900" rtl="0">
              <a:buClr>
                <a:srgbClr val="000000"/>
              </a:buClr>
              <a:buSzPct val="166666"/>
              <a:buFont typeface="Arial"/>
              <a:buChar char="•"/>
            </a:pPr>
            <a:r>
              <a:rPr lang="en" sz="1900" dirty="0">
                <a:solidFill>
                  <a:schemeClr val="dk1"/>
                </a:solidFill>
                <a:sym typeface="Arial"/>
              </a:rPr>
              <a:t> allows higher integration density and lower resultant per die cost compared to bulk micromachining</a:t>
            </a:r>
          </a:p>
          <a:p>
            <a:pPr marL="457200" lvl="0" indent="-342900" rtl="0">
              <a:buClr>
                <a:schemeClr val="dk1"/>
              </a:buClr>
              <a:buSzPct val="166666"/>
              <a:buFont typeface="Arial"/>
              <a:buChar char="•"/>
            </a:pPr>
            <a:r>
              <a:rPr lang="en" sz="1900" dirty="0">
                <a:solidFill>
                  <a:schemeClr val="dk1"/>
                </a:solidFill>
                <a:sym typeface="Arial"/>
              </a:rPr>
              <a:t>disadvantages:  mechanical properties of most thin-films are usually unknow</a:t>
            </a:r>
            <a:r>
              <a:rPr lang="en" sz="1900" dirty="0"/>
              <a:t>n and</a:t>
            </a:r>
            <a:r>
              <a:rPr lang="en" sz="1900" dirty="0">
                <a:solidFill>
                  <a:schemeClr val="dk1"/>
                </a:solidFill>
                <a:sym typeface="Arial"/>
              </a:rPr>
              <a:t>  reproducibility of their mechanical properties </a:t>
            </a:r>
          </a:p>
        </p:txBody>
      </p:sp>
    </p:spTree>
  </p:cSld>
  <p:clrMapOvr>
    <a:masterClrMapping/>
  </p:clrMapOvr>
  <p:transition spd="slow">
    <p:cut/>
  </p:transition>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1502</Words>
  <Application>Microsoft Office PowerPoint</Application>
  <PresentationFormat>On-screen Show (16:9)</PresentationFormat>
  <Paragraphs>217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Courier New</vt:lpstr>
      <vt:lpstr>Times New Roman</vt:lpstr>
      <vt:lpstr>swiss</vt:lpstr>
      <vt:lpstr>Micro-Electro-Mechanical Systems (MEMS)</vt:lpstr>
      <vt:lpstr>Introduction/Outline</vt:lpstr>
      <vt:lpstr>PowerPoint Presentation</vt:lpstr>
      <vt:lpstr>What are MEMS?</vt:lpstr>
      <vt:lpstr>Components</vt:lpstr>
      <vt:lpstr>Fabrication Processes</vt:lpstr>
      <vt:lpstr>PowerPoint Presentation</vt:lpstr>
      <vt:lpstr>Fabrication Methods</vt:lpstr>
      <vt:lpstr>PowerPoint Presentation</vt:lpstr>
      <vt:lpstr>PowerPoint Presentation</vt:lpstr>
      <vt:lpstr>PowerPoint Presentation</vt:lpstr>
      <vt:lpstr>Benefits/Tradeoffs</vt:lpstr>
      <vt:lpstr>Where Are MEMS?</vt:lpstr>
      <vt:lpstr>MEMS Operation</vt:lpstr>
      <vt:lpstr>Inertial Sensors</vt:lpstr>
      <vt:lpstr>Biomedical Applications</vt:lpstr>
      <vt:lpstr>In the Car</vt:lpstr>
      <vt:lpstr>Additional Applications</vt:lpstr>
      <vt:lpstr>Summary/Conclusion</vt:lpstr>
      <vt:lpstr>References</vt:lpstr>
      <vt:lpstr>5 Key Concepts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Micro-Electro-Mechanical Systems (MEMS)</dc:title>
  <dc:creator>m k</dc:creator>
  <cp:lastModifiedBy>Stan</cp:lastModifiedBy>
  <cp:revision>3</cp:revision>
  <dcterms:modified xsi:type="dcterms:W3CDTF">2014-05-01T13:28:21Z</dcterms:modified>
</cp:coreProperties>
</file>