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3" r:id="rId5"/>
    <p:sldId id="275" r:id="rId6"/>
    <p:sldId id="274" r:id="rId7"/>
    <p:sldId id="281" r:id="rId8"/>
    <p:sldId id="282" r:id="rId9"/>
    <p:sldId id="264" r:id="rId10"/>
    <p:sldId id="263" r:id="rId11"/>
    <p:sldId id="266" r:id="rId12"/>
    <p:sldId id="267" r:id="rId13"/>
    <p:sldId id="268" r:id="rId14"/>
    <p:sldId id="269" r:id="rId15"/>
    <p:sldId id="265" r:id="rId16"/>
    <p:sldId id="270" r:id="rId17"/>
    <p:sldId id="271" r:id="rId18"/>
    <p:sldId id="272" r:id="rId19"/>
    <p:sldId id="276" r:id="rId20"/>
    <p:sldId id="278" r:id="rId21"/>
    <p:sldId id="279" r:id="rId22"/>
    <p:sldId id="277" r:id="rId23"/>
    <p:sldId id="280" r:id="rId24"/>
    <p:sldId id="284" r:id="rId25"/>
    <p:sldId id="283" r:id="rId26"/>
    <p:sldId id="259" r:id="rId27"/>
    <p:sldId id="260"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3" autoAdjust="0"/>
    <p:restoredTop sz="94660"/>
  </p:normalViewPr>
  <p:slideViewPr>
    <p:cSldViewPr snapToGrid="0">
      <p:cViewPr varScale="1">
        <p:scale>
          <a:sx n="83" d="100"/>
          <a:sy n="83" d="100"/>
        </p:scale>
        <p:origin x="96" y="19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143280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926DE-051B-4613-A9A2-59CFC383B687}"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168087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283334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84702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251577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189597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158854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323336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313239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191195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355250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4926DE-051B-4613-A9A2-59CFC383B687}"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381003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4926DE-051B-4613-A9A2-59CFC383B687}"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221496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7720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417380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64926DE-051B-4613-A9A2-59CFC383B687}" type="datetimeFigureOut">
              <a:rPr lang="en-US" smtClean="0"/>
              <a:t>4/13/2015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58137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926DE-051B-4613-A9A2-59CFC383B687}"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A602B-A54B-4FB1-A913-BFF690C0C3E3}" type="slidenum">
              <a:rPr lang="en-US" smtClean="0"/>
              <a:t>‹#›</a:t>
            </a:fld>
            <a:endParaRPr lang="en-US"/>
          </a:p>
        </p:txBody>
      </p:sp>
    </p:spTree>
    <p:extLst>
      <p:ext uri="{BB962C8B-B14F-4D97-AF65-F5344CB8AC3E}">
        <p14:creationId xmlns:p14="http://schemas.microsoft.com/office/powerpoint/2010/main" val="284217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64926DE-051B-4613-A9A2-59CFC383B687}" type="datetimeFigureOut">
              <a:rPr lang="en-US" smtClean="0"/>
              <a:t>4/13/2015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EAA602B-A54B-4FB1-A913-BFF690C0C3E3}" type="slidenum">
              <a:rPr lang="en-US" smtClean="0"/>
              <a:t>‹#›</a:t>
            </a:fld>
            <a:endParaRPr lang="en-US"/>
          </a:p>
        </p:txBody>
      </p:sp>
    </p:spTree>
    <p:extLst>
      <p:ext uri="{BB962C8B-B14F-4D97-AF65-F5344CB8AC3E}">
        <p14:creationId xmlns:p14="http://schemas.microsoft.com/office/powerpoint/2010/main" val="24047541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860" y="222421"/>
            <a:ext cx="9144000" cy="1709410"/>
          </a:xfrm>
        </p:spPr>
        <p:txBody>
          <a:bodyPr>
            <a:normAutofit fontScale="90000"/>
          </a:bodyPr>
          <a:lstStyle/>
          <a:p>
            <a:r>
              <a:rPr lang="en-US" sz="5400" dirty="0" smtClean="0"/>
              <a:t>3-Dimensional IC Fabrication and Devices</a:t>
            </a:r>
            <a:endParaRPr lang="en-US" sz="5400" dirty="0"/>
          </a:p>
        </p:txBody>
      </p:sp>
      <p:sp>
        <p:nvSpPr>
          <p:cNvPr id="3" name="Subtitle 2"/>
          <p:cNvSpPr>
            <a:spLocks noGrp="1"/>
          </p:cNvSpPr>
          <p:nvPr>
            <p:ph type="subTitle" idx="1"/>
          </p:nvPr>
        </p:nvSpPr>
        <p:spPr>
          <a:xfrm>
            <a:off x="1622854" y="1287204"/>
            <a:ext cx="9144000" cy="5220687"/>
          </a:xfrm>
        </p:spPr>
        <p:txBody>
          <a:bodyPr>
            <a:normAutofit/>
          </a:bodyPr>
          <a:lstStyle/>
          <a:p>
            <a:pPr algn="l"/>
            <a:endParaRPr lang="en-US" dirty="0" smtClean="0"/>
          </a:p>
          <a:p>
            <a:pPr algn="l"/>
            <a:endParaRPr lang="en-US" dirty="0"/>
          </a:p>
          <a:p>
            <a:pPr algn="l"/>
            <a:r>
              <a:rPr lang="en-US" dirty="0" smtClean="0"/>
              <a:t>Abstract:</a:t>
            </a:r>
          </a:p>
          <a:p>
            <a:pPr algn="l"/>
            <a:r>
              <a:rPr lang="en-US" dirty="0" smtClean="0"/>
              <a:t>3-D ICs are particularly suited for combinations of memory with other memory or logic devices. With the integration of Through Silicon </a:t>
            </a:r>
            <a:r>
              <a:rPr lang="en-US" dirty="0" err="1" smtClean="0"/>
              <a:t>Viasing</a:t>
            </a:r>
            <a:r>
              <a:rPr lang="en-US" dirty="0" smtClean="0"/>
              <a:t> (TSV) for chip to chip interconnects, microelectronics manufacturers are now implementing 3-Dimensional chip stacking to improve performance, bandwidth, power, weight, and storage. </a:t>
            </a:r>
          </a:p>
          <a:p>
            <a:pPr algn="l"/>
            <a:endParaRPr lang="en-US" dirty="0"/>
          </a:p>
          <a:p>
            <a:pPr algn="l"/>
            <a:endParaRPr lang="en-US" dirty="0" smtClean="0"/>
          </a:p>
          <a:p>
            <a:r>
              <a:rPr lang="en-US" dirty="0" smtClean="0"/>
              <a:t>Jacob Lee</a:t>
            </a:r>
          </a:p>
          <a:p>
            <a:r>
              <a:rPr lang="en-US" dirty="0" smtClean="0"/>
              <a:t>4/15/2015</a:t>
            </a:r>
            <a:endParaRPr lang="en-US" dirty="0"/>
          </a:p>
        </p:txBody>
      </p:sp>
    </p:spTree>
    <p:extLst>
      <p:ext uri="{BB962C8B-B14F-4D97-AF65-F5344CB8AC3E}">
        <p14:creationId xmlns:p14="http://schemas.microsoft.com/office/powerpoint/2010/main" val="3856753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2-Dimensional ICs</a:t>
            </a:r>
            <a:endParaRPr lang="en-US" dirty="0"/>
          </a:p>
        </p:txBody>
      </p:sp>
      <p:pic>
        <p:nvPicPr>
          <p:cNvPr id="4" name="Content Placeholder 3"/>
          <p:cNvPicPr>
            <a:picLocks noGrp="1" noChangeAspect="1"/>
          </p:cNvPicPr>
          <p:nvPr>
            <p:ph idx="1"/>
          </p:nvPr>
        </p:nvPicPr>
        <p:blipFill>
          <a:blip r:embed="rId2"/>
          <a:stretch>
            <a:fillRect/>
          </a:stretch>
        </p:blipFill>
        <p:spPr>
          <a:xfrm>
            <a:off x="493789" y="2734193"/>
            <a:ext cx="5417614" cy="2688129"/>
          </a:xfrm>
          <a:prstGeom prst="rect">
            <a:avLst/>
          </a:prstGeom>
        </p:spPr>
      </p:pic>
      <p:sp>
        <p:nvSpPr>
          <p:cNvPr id="6" name="TextBox 5"/>
          <p:cNvSpPr txBox="1"/>
          <p:nvPr/>
        </p:nvSpPr>
        <p:spPr>
          <a:xfrm>
            <a:off x="5911403" y="1877654"/>
            <a:ext cx="516442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ym typeface="Wingdings" panose="05000000000000000000" pitchFamily="2" charset="2"/>
              </a:rPr>
              <a:t>One of the first designs of ICs had everything presented in discrete devices in their own chip packages</a:t>
            </a:r>
          </a:p>
          <a:p>
            <a:r>
              <a:rPr lang="en-US" sz="2000" dirty="0" smtClean="0">
                <a:sym typeface="Wingdings" panose="05000000000000000000" pitchFamily="2" charset="2"/>
              </a:rPr>
              <a:t> </a:t>
            </a:r>
          </a:p>
          <a:p>
            <a:pPr marL="285750" indent="-285750">
              <a:buFont typeface="Arial" panose="020B0604020202020204" pitchFamily="34" charset="0"/>
              <a:buChar char="•"/>
            </a:pPr>
            <a:r>
              <a:rPr lang="en-US" sz="2000" dirty="0" smtClean="0">
                <a:sym typeface="Wingdings" panose="05000000000000000000" pitchFamily="2" charset="2"/>
              </a:rPr>
              <a:t>Each die could be produced by different companies depending on their expertise and/or capabilities</a:t>
            </a:r>
          </a:p>
          <a:p>
            <a:pPr marL="285750" indent="-285750">
              <a:buFont typeface="Arial" panose="020B0604020202020204" pitchFamily="34" charset="0"/>
              <a:buChar char="•"/>
            </a:pPr>
            <a:endParaRPr lang="en-US" sz="2000" dirty="0">
              <a:sym typeface="Wingdings" panose="05000000000000000000" pitchFamily="2" charset="2"/>
            </a:endParaRPr>
          </a:p>
          <a:p>
            <a:pPr marL="285750" indent="-285750">
              <a:buFont typeface="Arial" panose="020B0604020202020204" pitchFamily="34" charset="0"/>
              <a:buChar char="•"/>
            </a:pPr>
            <a:r>
              <a:rPr lang="en-US" sz="2000" dirty="0" smtClean="0">
                <a:sym typeface="Wingdings" panose="05000000000000000000" pitchFamily="2" charset="2"/>
              </a:rPr>
              <a:t>Disadvantages: Circuit boards would be much larger, heavier and would consume more power</a:t>
            </a:r>
          </a:p>
          <a:p>
            <a:pPr marL="742950" lvl="1" indent="-285750">
              <a:buFont typeface="Arial" panose="020B0604020202020204" pitchFamily="34" charset="0"/>
              <a:buChar char="•"/>
            </a:pPr>
            <a:endParaRPr lang="en-US" sz="2000" dirty="0" smtClean="0">
              <a:sym typeface="Wingdings" panose="05000000000000000000" pitchFamily="2" charset="2"/>
            </a:endParaRPr>
          </a:p>
          <a:p>
            <a:pPr marL="742950" lvl="1" indent="-285750">
              <a:buFont typeface="Arial" panose="020B0604020202020204" pitchFamily="34" charset="0"/>
              <a:buChar char="•"/>
            </a:pPr>
            <a:r>
              <a:rPr lang="en-US" sz="2000" dirty="0" smtClean="0">
                <a:sym typeface="Wingdings" panose="05000000000000000000" pitchFamily="2" charset="2"/>
              </a:rPr>
              <a:t>Also, performance lacked because of the distance between devices</a:t>
            </a:r>
            <a:endParaRPr lang="en-US" sz="2000" dirty="0"/>
          </a:p>
        </p:txBody>
      </p:sp>
    </p:spTree>
    <p:extLst>
      <p:ext uri="{BB962C8B-B14F-4D97-AF65-F5344CB8AC3E}">
        <p14:creationId xmlns:p14="http://schemas.microsoft.com/office/powerpoint/2010/main" val="3887233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2-Dimensional ICs</a:t>
            </a:r>
          </a:p>
        </p:txBody>
      </p:sp>
      <p:pic>
        <p:nvPicPr>
          <p:cNvPr id="1026" name="Picture 2" descr="http://m.eet.com/media/1157653/3dic-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5766" y="1690688"/>
            <a:ext cx="4608034" cy="4065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550" y="2176529"/>
            <a:ext cx="5831366" cy="3785652"/>
          </a:xfrm>
          <a:prstGeom prst="rect">
            <a:avLst/>
          </a:prstGeom>
          <a:noFill/>
        </p:spPr>
        <p:txBody>
          <a:bodyPr wrap="square" rtlCol="0">
            <a:spAutoFit/>
          </a:bodyPr>
          <a:lstStyle/>
          <a:p>
            <a:r>
              <a:rPr lang="en-US" sz="2400" b="1" dirty="0" smtClean="0"/>
              <a:t>System-on-Chip (</a:t>
            </a:r>
            <a:r>
              <a:rPr lang="en-US" sz="2400" b="1" dirty="0" err="1" smtClean="0"/>
              <a:t>SoC</a:t>
            </a:r>
            <a:r>
              <a:rPr lang="en-US" sz="2400" b="1" dirty="0" smtClean="0"/>
              <a:t>) devices</a:t>
            </a:r>
          </a:p>
          <a:p>
            <a:endParaRPr lang="en-US" b="1" dirty="0" smtClean="0"/>
          </a:p>
          <a:p>
            <a:pPr marL="285750" indent="-285750">
              <a:buFont typeface="Arial" panose="020B0604020202020204" pitchFamily="34" charset="0"/>
              <a:buChar char="•"/>
            </a:pPr>
            <a:r>
              <a:rPr lang="en-US" sz="2000" dirty="0" smtClean="0"/>
              <a:t>All functions implemented on a single die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Highest performance with the lowest power consumption, for the digital portions that is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Disadvantages: </a:t>
            </a:r>
          </a:p>
          <a:p>
            <a:pPr marL="742950" lvl="1" indent="-285750">
              <a:buFont typeface="Arial" panose="020B0604020202020204" pitchFamily="34" charset="0"/>
              <a:buChar char="•"/>
            </a:pPr>
            <a:r>
              <a:rPr lang="en-US" sz="2000" dirty="0" smtClean="0"/>
              <a:t>They are very complicated to build</a:t>
            </a:r>
          </a:p>
          <a:p>
            <a:pPr marL="1200150" lvl="2" indent="-285750">
              <a:buFont typeface="Arial" panose="020B0604020202020204" pitchFamily="34" charset="0"/>
              <a:buChar char="•"/>
            </a:pPr>
            <a:r>
              <a:rPr lang="en-US" sz="2000" dirty="0" smtClean="0"/>
              <a:t>Have limited resources </a:t>
            </a:r>
          </a:p>
          <a:p>
            <a:pPr marL="1200150" lvl="2" indent="-285750">
              <a:buFont typeface="Arial" panose="020B0604020202020204" pitchFamily="34" charset="0"/>
              <a:buChar char="•"/>
            </a:pPr>
            <a:r>
              <a:rPr lang="en-US" sz="2000" dirty="0" smtClean="0"/>
              <a:t>Time consuming</a:t>
            </a:r>
          </a:p>
          <a:p>
            <a:endParaRPr lang="en-US" dirty="0"/>
          </a:p>
        </p:txBody>
      </p:sp>
    </p:spTree>
    <p:extLst>
      <p:ext uri="{BB962C8B-B14F-4D97-AF65-F5344CB8AC3E}">
        <p14:creationId xmlns:p14="http://schemas.microsoft.com/office/powerpoint/2010/main" val="1031516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2-Dimensional ICs</a:t>
            </a:r>
          </a:p>
        </p:txBody>
      </p:sp>
      <p:pic>
        <p:nvPicPr>
          <p:cNvPr id="4" name="Content Placeholder 3"/>
          <p:cNvPicPr>
            <a:picLocks noGrp="1" noChangeAspect="1"/>
          </p:cNvPicPr>
          <p:nvPr>
            <p:ph idx="1"/>
          </p:nvPr>
        </p:nvPicPr>
        <p:blipFill>
          <a:blip r:embed="rId2"/>
          <a:stretch>
            <a:fillRect/>
          </a:stretch>
        </p:blipFill>
        <p:spPr>
          <a:xfrm>
            <a:off x="838200" y="1690688"/>
            <a:ext cx="4734965" cy="3826513"/>
          </a:xfrm>
          <a:prstGeom prst="rect">
            <a:avLst/>
          </a:prstGeom>
        </p:spPr>
      </p:pic>
      <p:sp>
        <p:nvSpPr>
          <p:cNvPr id="5" name="TextBox 4"/>
          <p:cNvSpPr txBox="1"/>
          <p:nvPr/>
        </p:nvSpPr>
        <p:spPr>
          <a:xfrm>
            <a:off x="5877059" y="1690688"/>
            <a:ext cx="5649533" cy="4678204"/>
          </a:xfrm>
          <a:prstGeom prst="rect">
            <a:avLst/>
          </a:prstGeom>
          <a:noFill/>
        </p:spPr>
        <p:txBody>
          <a:bodyPr wrap="square" rtlCol="0">
            <a:spAutoFit/>
          </a:bodyPr>
          <a:lstStyle/>
          <a:p>
            <a:r>
              <a:rPr lang="en-US" sz="2400" b="1" dirty="0" smtClean="0"/>
              <a:t>System-in-Package (</a:t>
            </a:r>
            <a:r>
              <a:rPr lang="en-US" sz="2400" b="1" dirty="0" err="1" smtClean="0"/>
              <a:t>SiP</a:t>
            </a:r>
            <a:r>
              <a:rPr lang="en-US" sz="2400" b="1" dirty="0" smtClean="0"/>
              <a:t>) assemblies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smtClean="0"/>
              <a:t>Sort of like </a:t>
            </a:r>
            <a:r>
              <a:rPr lang="en-US" sz="2000" dirty="0" err="1" smtClean="0"/>
              <a:t>SoC</a:t>
            </a:r>
            <a:r>
              <a:rPr lang="en-US" sz="2000" dirty="0" smtClean="0"/>
              <a:t>, but each die is now separate and removable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Can be used with off-the-shelf parts which can be used to upgrade devices and assemblies as technology advances in the future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Possible to create a number of small </a:t>
            </a:r>
            <a:r>
              <a:rPr lang="en-US" sz="2000" dirty="0" err="1" smtClean="0"/>
              <a:t>SiPs</a:t>
            </a:r>
            <a:r>
              <a:rPr lang="en-US" sz="2000" dirty="0" smtClean="0"/>
              <a:t> and mount those onto a larger package, called package-in-package (</a:t>
            </a:r>
            <a:r>
              <a:rPr lang="en-US" sz="2000" dirty="0" err="1" smtClean="0"/>
              <a:t>PiP</a:t>
            </a:r>
            <a:r>
              <a:rPr lang="en-US" sz="2000" dirty="0" smtClean="0"/>
              <a:t>) or package-on-package (</a:t>
            </a:r>
            <a:r>
              <a:rPr lang="en-US" sz="2000" dirty="0" err="1" smtClean="0"/>
              <a:t>PoP</a:t>
            </a:r>
            <a:r>
              <a:rPr lang="en-US" sz="2000" dirty="0" smtClean="0"/>
              <a:t>) depending on orientation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83549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2.5-Dimensional ICs</a:t>
            </a:r>
            <a:endParaRPr lang="en-US" dirty="0"/>
          </a:p>
        </p:txBody>
      </p:sp>
      <p:pic>
        <p:nvPicPr>
          <p:cNvPr id="4" name="Content Placeholder 3"/>
          <p:cNvPicPr>
            <a:picLocks noGrp="1" noChangeAspect="1"/>
          </p:cNvPicPr>
          <p:nvPr>
            <p:ph idx="1"/>
          </p:nvPr>
        </p:nvPicPr>
        <p:blipFill>
          <a:blip r:embed="rId2"/>
          <a:stretch>
            <a:fillRect/>
          </a:stretch>
        </p:blipFill>
        <p:spPr>
          <a:xfrm>
            <a:off x="838200" y="1690687"/>
            <a:ext cx="4502114" cy="3332073"/>
          </a:xfrm>
          <a:prstGeom prst="rect">
            <a:avLst/>
          </a:prstGeom>
        </p:spPr>
      </p:pic>
      <p:pic>
        <p:nvPicPr>
          <p:cNvPr id="5" name="Picture 4"/>
          <p:cNvPicPr>
            <a:picLocks noChangeAspect="1"/>
          </p:cNvPicPr>
          <p:nvPr/>
        </p:nvPicPr>
        <p:blipFill>
          <a:blip r:embed="rId3"/>
          <a:stretch>
            <a:fillRect/>
          </a:stretch>
        </p:blipFill>
        <p:spPr>
          <a:xfrm>
            <a:off x="6476244" y="2411903"/>
            <a:ext cx="4877556" cy="2610857"/>
          </a:xfrm>
          <a:prstGeom prst="rect">
            <a:avLst/>
          </a:prstGeom>
        </p:spPr>
      </p:pic>
      <p:sp>
        <p:nvSpPr>
          <p:cNvPr id="6" name="TextBox 5"/>
          <p:cNvSpPr txBox="1"/>
          <p:nvPr/>
        </p:nvSpPr>
        <p:spPr>
          <a:xfrm>
            <a:off x="838200" y="5357611"/>
            <a:ext cx="3849710" cy="707886"/>
          </a:xfrm>
          <a:prstGeom prst="rect">
            <a:avLst/>
          </a:prstGeom>
          <a:noFill/>
        </p:spPr>
        <p:txBody>
          <a:bodyPr wrap="square" rtlCol="0">
            <a:spAutoFit/>
          </a:bodyPr>
          <a:lstStyle/>
          <a:p>
            <a:pPr algn="ctr"/>
            <a:r>
              <a:rPr lang="en-US" sz="2000" dirty="0" smtClean="0"/>
              <a:t>Typical 2-Dimensional IC only showing two die, Cross-sectional</a:t>
            </a:r>
            <a:endParaRPr lang="en-US" sz="2000" dirty="0"/>
          </a:p>
        </p:txBody>
      </p:sp>
      <p:sp>
        <p:nvSpPr>
          <p:cNvPr id="7" name="TextBox 6"/>
          <p:cNvSpPr txBox="1"/>
          <p:nvPr/>
        </p:nvSpPr>
        <p:spPr>
          <a:xfrm>
            <a:off x="6761408" y="5357611"/>
            <a:ext cx="3747753" cy="707886"/>
          </a:xfrm>
          <a:prstGeom prst="rect">
            <a:avLst/>
          </a:prstGeom>
          <a:noFill/>
        </p:spPr>
        <p:txBody>
          <a:bodyPr wrap="square" rtlCol="0">
            <a:spAutoFit/>
          </a:bodyPr>
          <a:lstStyle/>
          <a:p>
            <a:pPr algn="ctr"/>
            <a:r>
              <a:rPr lang="en-US" sz="2000" dirty="0" smtClean="0"/>
              <a:t>2.5-Dimensional IC Cross-section with Silicon Interposer added</a:t>
            </a:r>
            <a:endParaRPr lang="en-US" sz="2000" dirty="0"/>
          </a:p>
        </p:txBody>
      </p:sp>
    </p:spTree>
    <p:extLst>
      <p:ext uri="{BB962C8B-B14F-4D97-AF65-F5344CB8AC3E}">
        <p14:creationId xmlns:p14="http://schemas.microsoft.com/office/powerpoint/2010/main" val="1388367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2.5-Dimensional ICs</a:t>
            </a:r>
          </a:p>
        </p:txBody>
      </p:sp>
      <p:sp>
        <p:nvSpPr>
          <p:cNvPr id="3" name="Content Placeholder 2"/>
          <p:cNvSpPr>
            <a:spLocks noGrp="1"/>
          </p:cNvSpPr>
          <p:nvPr>
            <p:ph idx="1"/>
          </p:nvPr>
        </p:nvSpPr>
        <p:spPr/>
        <p:txBody>
          <a:bodyPr/>
          <a:lstStyle/>
          <a:p>
            <a:r>
              <a:rPr lang="en-US" dirty="0"/>
              <a:t>With the addition of the interposer, they have increased capacity and </a:t>
            </a:r>
            <a:r>
              <a:rPr lang="en-US" dirty="0" smtClean="0"/>
              <a:t>performance</a:t>
            </a:r>
          </a:p>
          <a:p>
            <a:endParaRPr lang="en-US" dirty="0"/>
          </a:p>
          <a:p>
            <a:r>
              <a:rPr lang="en-US" dirty="0" smtClean="0"/>
              <a:t>One </a:t>
            </a:r>
            <a:r>
              <a:rPr lang="en-US" dirty="0"/>
              <a:t>big downfall is that they are significantly more complicated and harder to produce when compared to it’s 2-D counterparts</a:t>
            </a:r>
          </a:p>
          <a:p>
            <a:pPr marL="0" indent="0">
              <a:buNone/>
            </a:pPr>
            <a:endParaRPr lang="en-US" dirty="0"/>
          </a:p>
          <a:p>
            <a:r>
              <a:rPr lang="en-US" dirty="0"/>
              <a:t>Drawings are not really to scale, each die is approx. 200um thick  and the interposer not much thicker than that.</a:t>
            </a:r>
          </a:p>
          <a:p>
            <a:endParaRPr lang="en-US" dirty="0"/>
          </a:p>
        </p:txBody>
      </p:sp>
    </p:spTree>
    <p:extLst>
      <p:ext uri="{BB962C8B-B14F-4D97-AF65-F5344CB8AC3E}">
        <p14:creationId xmlns:p14="http://schemas.microsoft.com/office/powerpoint/2010/main" val="2324169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3-Dimensional ICs</a:t>
            </a:r>
            <a:endParaRPr lang="en-US" dirty="0"/>
          </a:p>
        </p:txBody>
      </p:sp>
      <p:pic>
        <p:nvPicPr>
          <p:cNvPr id="4" name="Content Placeholder 3"/>
          <p:cNvPicPr>
            <a:picLocks noGrp="1" noChangeAspect="1"/>
          </p:cNvPicPr>
          <p:nvPr>
            <p:ph idx="1"/>
          </p:nvPr>
        </p:nvPicPr>
        <p:blipFill>
          <a:blip r:embed="rId2"/>
          <a:stretch>
            <a:fillRect/>
          </a:stretch>
        </p:blipFill>
        <p:spPr>
          <a:xfrm>
            <a:off x="5359087" y="2446773"/>
            <a:ext cx="6347232" cy="2099469"/>
          </a:xfrm>
          <a:prstGeom prst="rect">
            <a:avLst/>
          </a:prstGeom>
        </p:spPr>
      </p:pic>
      <p:sp>
        <p:nvSpPr>
          <p:cNvPr id="5" name="TextBox 4"/>
          <p:cNvSpPr txBox="1"/>
          <p:nvPr/>
        </p:nvSpPr>
        <p:spPr>
          <a:xfrm>
            <a:off x="437882" y="2472744"/>
            <a:ext cx="4675031" cy="341632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Mounting two or more dice on top of each other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This design isn’t all that new, and there have been several variations of it over the years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Theoretically could stack 100, but the heat produced would melt the structure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49195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3-Dimensional ICs</a:t>
            </a:r>
          </a:p>
        </p:txBody>
      </p:sp>
      <p:pic>
        <p:nvPicPr>
          <p:cNvPr id="4" name="Content Placeholder 3"/>
          <p:cNvPicPr>
            <a:picLocks noGrp="1" noChangeAspect="1"/>
          </p:cNvPicPr>
          <p:nvPr>
            <p:ph idx="1"/>
          </p:nvPr>
        </p:nvPicPr>
        <p:blipFill>
          <a:blip r:embed="rId2"/>
          <a:stretch>
            <a:fillRect/>
          </a:stretch>
        </p:blipFill>
        <p:spPr>
          <a:xfrm>
            <a:off x="838200" y="2393496"/>
            <a:ext cx="4774087" cy="2661659"/>
          </a:xfrm>
          <a:prstGeom prst="rect">
            <a:avLst/>
          </a:prstGeom>
        </p:spPr>
      </p:pic>
      <p:sp>
        <p:nvSpPr>
          <p:cNvPr id="5" name="TextBox 4"/>
          <p:cNvSpPr txBox="1"/>
          <p:nvPr/>
        </p:nvSpPr>
        <p:spPr>
          <a:xfrm>
            <a:off x="6194737" y="2800995"/>
            <a:ext cx="4752304" cy="1323439"/>
          </a:xfrm>
          <a:prstGeom prst="rect">
            <a:avLst/>
          </a:prstGeom>
          <a:noFill/>
        </p:spPr>
        <p:txBody>
          <a:bodyPr wrap="square" rtlCol="0">
            <a:spAutoFit/>
          </a:bodyPr>
          <a:lstStyle/>
          <a:p>
            <a:pPr algn="ctr"/>
            <a:r>
              <a:rPr lang="en-US" sz="2000" dirty="0" smtClean="0"/>
              <a:t>Another design is to stack all the die that have the same function, such as memory chips, and run wires down the sides connecting them</a:t>
            </a:r>
            <a:endParaRPr lang="en-US" sz="2000" dirty="0"/>
          </a:p>
        </p:txBody>
      </p:sp>
    </p:spTree>
    <p:extLst>
      <p:ext uri="{BB962C8B-B14F-4D97-AF65-F5344CB8AC3E}">
        <p14:creationId xmlns:p14="http://schemas.microsoft.com/office/powerpoint/2010/main" val="2092128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True 3-D IC/</a:t>
            </a:r>
            <a:r>
              <a:rPr lang="en-US" dirty="0" err="1" smtClean="0"/>
              <a:t>SiP</a:t>
            </a:r>
            <a:endParaRPr lang="en-US" dirty="0"/>
          </a:p>
        </p:txBody>
      </p:sp>
      <p:pic>
        <p:nvPicPr>
          <p:cNvPr id="4" name="Content Placeholder 3"/>
          <p:cNvPicPr>
            <a:picLocks noGrp="1" noChangeAspect="1"/>
          </p:cNvPicPr>
          <p:nvPr>
            <p:ph idx="1"/>
          </p:nvPr>
        </p:nvPicPr>
        <p:blipFill>
          <a:blip r:embed="rId2"/>
          <a:stretch>
            <a:fillRect/>
          </a:stretch>
        </p:blipFill>
        <p:spPr>
          <a:xfrm>
            <a:off x="5539557" y="3009534"/>
            <a:ext cx="5919750" cy="3411382"/>
          </a:xfrm>
          <a:prstGeom prst="rect">
            <a:avLst/>
          </a:prstGeom>
        </p:spPr>
      </p:pic>
      <p:sp>
        <p:nvSpPr>
          <p:cNvPr id="6" name="TextBox 5"/>
          <p:cNvSpPr txBox="1"/>
          <p:nvPr/>
        </p:nvSpPr>
        <p:spPr>
          <a:xfrm>
            <a:off x="360608" y="1803043"/>
            <a:ext cx="10990261" cy="1015663"/>
          </a:xfrm>
          <a:prstGeom prst="rect">
            <a:avLst/>
          </a:prstGeom>
          <a:noFill/>
        </p:spPr>
        <p:txBody>
          <a:bodyPr wrap="square" rtlCol="0">
            <a:spAutoFit/>
          </a:bodyPr>
          <a:lstStyle/>
          <a:p>
            <a:r>
              <a:rPr lang="en-US" sz="2000" dirty="0" smtClean="0"/>
              <a:t>With the addition of TSVs, manufacturers now had the ability to go vertical. They were able to stack different die on top of each other but are still able to use them independently of each other</a:t>
            </a:r>
          </a:p>
        </p:txBody>
      </p:sp>
      <p:sp>
        <p:nvSpPr>
          <p:cNvPr id="7" name="TextBox 6"/>
          <p:cNvSpPr txBox="1"/>
          <p:nvPr/>
        </p:nvSpPr>
        <p:spPr>
          <a:xfrm>
            <a:off x="746975" y="3284113"/>
            <a:ext cx="4687075" cy="1908215"/>
          </a:xfrm>
          <a:prstGeom prst="rect">
            <a:avLst/>
          </a:prstGeom>
          <a:noFill/>
        </p:spPr>
        <p:txBody>
          <a:bodyPr wrap="square" rtlCol="0">
            <a:spAutoFit/>
          </a:bodyPr>
          <a:lstStyle/>
          <a:p>
            <a:r>
              <a:rPr lang="en-US" sz="2000" dirty="0"/>
              <a:t>For example</a:t>
            </a:r>
            <a:r>
              <a:rPr lang="en-US" sz="2000" dirty="0" smtClean="0"/>
              <a:t>:</a:t>
            </a:r>
          </a:p>
          <a:p>
            <a:r>
              <a:rPr lang="en-US" sz="2000" dirty="0" smtClean="0"/>
              <a:t>	A </a:t>
            </a:r>
            <a:r>
              <a:rPr lang="en-US" sz="2000" dirty="0"/>
              <a:t>memory die could also </a:t>
            </a:r>
            <a:r>
              <a:rPr lang="en-US" sz="2000" dirty="0" smtClean="0"/>
              <a:t>be 	attached to </a:t>
            </a:r>
            <a:r>
              <a:rPr lang="en-US" sz="2000" dirty="0"/>
              <a:t>a logic die or </a:t>
            </a:r>
            <a:r>
              <a:rPr lang="en-US" sz="2000" dirty="0" smtClean="0"/>
              <a:t>	any other </a:t>
            </a:r>
            <a:r>
              <a:rPr lang="en-US" sz="2000" dirty="0"/>
              <a:t>feasible </a:t>
            </a:r>
            <a:r>
              <a:rPr lang="en-US" sz="2000" dirty="0" smtClean="0"/>
              <a:t>	combination</a:t>
            </a:r>
            <a:endParaRPr lang="en-US" sz="2000" dirty="0"/>
          </a:p>
          <a:p>
            <a:endParaRPr lang="en-US" dirty="0"/>
          </a:p>
        </p:txBody>
      </p:sp>
    </p:spTree>
    <p:extLst>
      <p:ext uri="{BB962C8B-B14F-4D97-AF65-F5344CB8AC3E}">
        <p14:creationId xmlns:p14="http://schemas.microsoft.com/office/powerpoint/2010/main" val="556746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True </a:t>
            </a:r>
            <a:r>
              <a:rPr lang="en-US" dirty="0"/>
              <a:t>3-D IC/</a:t>
            </a:r>
            <a:r>
              <a:rPr lang="en-US" dirty="0" err="1"/>
              <a:t>SiP</a:t>
            </a:r>
            <a:endParaRPr lang="en-US" dirty="0"/>
          </a:p>
        </p:txBody>
      </p:sp>
      <p:pic>
        <p:nvPicPr>
          <p:cNvPr id="6" name="Content Placeholder 5"/>
          <p:cNvPicPr>
            <a:picLocks noGrp="1" noChangeAspect="1"/>
          </p:cNvPicPr>
          <p:nvPr>
            <p:ph idx="1"/>
          </p:nvPr>
        </p:nvPicPr>
        <p:blipFill>
          <a:blip r:embed="rId2"/>
          <a:stretch>
            <a:fillRect/>
          </a:stretch>
        </p:blipFill>
        <p:spPr>
          <a:xfrm>
            <a:off x="3576638" y="3417094"/>
            <a:ext cx="4000500" cy="1466850"/>
          </a:xfrm>
          <a:prstGeom prst="rect">
            <a:avLst/>
          </a:prstGeom>
        </p:spPr>
      </p:pic>
      <p:sp>
        <p:nvSpPr>
          <p:cNvPr id="7" name="TextBox 6"/>
          <p:cNvSpPr txBox="1"/>
          <p:nvPr/>
        </p:nvSpPr>
        <p:spPr>
          <a:xfrm>
            <a:off x="2618703" y="1925713"/>
            <a:ext cx="6954591" cy="707886"/>
          </a:xfrm>
          <a:prstGeom prst="rect">
            <a:avLst/>
          </a:prstGeom>
          <a:noFill/>
        </p:spPr>
        <p:txBody>
          <a:bodyPr wrap="square" rtlCol="0">
            <a:spAutoFit/>
          </a:bodyPr>
          <a:lstStyle/>
          <a:p>
            <a:pPr algn="ctr"/>
            <a:r>
              <a:rPr lang="en-US" sz="2000" dirty="0" smtClean="0"/>
              <a:t>Here is another example showing how a 3-D IC could be set up with different size/usage dice</a:t>
            </a:r>
            <a:endParaRPr lang="en-US" sz="2000" dirty="0"/>
          </a:p>
        </p:txBody>
      </p:sp>
    </p:spTree>
    <p:extLst>
      <p:ext uri="{BB962C8B-B14F-4D97-AF65-F5344CB8AC3E}">
        <p14:creationId xmlns:p14="http://schemas.microsoft.com/office/powerpoint/2010/main" val="1540060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Devices</a:t>
            </a:r>
            <a:endParaRPr lang="en-US" dirty="0"/>
          </a:p>
        </p:txBody>
      </p:sp>
      <p:sp>
        <p:nvSpPr>
          <p:cNvPr id="3" name="Content Placeholder 2"/>
          <p:cNvSpPr>
            <a:spLocks noGrp="1"/>
          </p:cNvSpPr>
          <p:nvPr>
            <p:ph idx="1"/>
          </p:nvPr>
        </p:nvSpPr>
        <p:spPr/>
        <p:txBody>
          <a:bodyPr/>
          <a:lstStyle/>
          <a:p>
            <a:pPr marL="0" indent="0">
              <a:buNone/>
            </a:pPr>
            <a:r>
              <a:rPr lang="en-US" dirty="0" smtClean="0"/>
              <a:t>3-Dimension IC used in many forms of electronics</a:t>
            </a:r>
          </a:p>
          <a:p>
            <a:pPr marL="0" indent="0">
              <a:buNone/>
            </a:pPr>
            <a:endParaRPr lang="en-US" dirty="0" smtClean="0"/>
          </a:p>
          <a:p>
            <a:pPr marL="0" indent="0">
              <a:buNone/>
            </a:pPr>
            <a:r>
              <a:rPr lang="en-US" dirty="0" smtClean="0"/>
              <a:t>Especially in Solid State </a:t>
            </a:r>
            <a:r>
              <a:rPr lang="en-US" dirty="0"/>
              <a:t>D</a:t>
            </a:r>
            <a:r>
              <a:rPr lang="en-US" dirty="0" smtClean="0"/>
              <a:t>rives (SSDs) and field-programmable gate array (FPGA) boards</a:t>
            </a:r>
          </a:p>
          <a:p>
            <a:pPr marL="0" indent="0">
              <a:buNone/>
            </a:pPr>
            <a:endParaRPr lang="en-US" dirty="0"/>
          </a:p>
          <a:p>
            <a:pPr marL="0" indent="0">
              <a:buNone/>
            </a:pPr>
            <a:r>
              <a:rPr lang="en-US" dirty="0" smtClean="0"/>
              <a:t>Companies like SanDisk, Toshiba, Intel, Micron and Xilinx are some of the leading companies in consumer 3-D IC production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52846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 &amp; Intro</a:t>
            </a:r>
            <a:endParaRPr lang="en-US" dirty="0"/>
          </a:p>
        </p:txBody>
      </p:sp>
      <p:sp>
        <p:nvSpPr>
          <p:cNvPr id="3" name="Content Placeholder 2"/>
          <p:cNvSpPr>
            <a:spLocks noGrp="1"/>
          </p:cNvSpPr>
          <p:nvPr>
            <p:ph idx="1"/>
          </p:nvPr>
        </p:nvSpPr>
        <p:spPr>
          <a:xfrm>
            <a:off x="838200" y="1690688"/>
            <a:ext cx="10515600" cy="4365938"/>
          </a:xfrm>
        </p:spPr>
        <p:txBody>
          <a:bodyPr>
            <a:normAutofit/>
          </a:bodyPr>
          <a:lstStyle/>
          <a:p>
            <a:pPr marL="0" indent="0">
              <a:buNone/>
            </a:pPr>
            <a:r>
              <a:rPr lang="en-US" sz="3600" dirty="0" smtClean="0"/>
              <a:t>Fabrication</a:t>
            </a:r>
          </a:p>
          <a:p>
            <a:r>
              <a:rPr lang="en-US" dirty="0" smtClean="0"/>
              <a:t>The Basics</a:t>
            </a:r>
          </a:p>
          <a:p>
            <a:r>
              <a:rPr lang="en-US" dirty="0" smtClean="0"/>
              <a:t>Evolution from 2-D  </a:t>
            </a:r>
            <a:r>
              <a:rPr lang="en-US" dirty="0" smtClean="0">
                <a:sym typeface="Wingdings" panose="05000000000000000000" pitchFamily="2" charset="2"/>
              </a:rPr>
              <a:t>  2.5-D    3-D</a:t>
            </a:r>
          </a:p>
          <a:p>
            <a:endParaRPr lang="en-US" dirty="0">
              <a:sym typeface="Wingdings" panose="05000000000000000000" pitchFamily="2" charset="2"/>
            </a:endParaRPr>
          </a:p>
          <a:p>
            <a:pPr marL="0" indent="0">
              <a:buNone/>
            </a:pPr>
            <a:r>
              <a:rPr lang="en-US" sz="3900" dirty="0" smtClean="0">
                <a:sym typeface="Wingdings" panose="05000000000000000000" pitchFamily="2" charset="2"/>
              </a:rPr>
              <a:t>Devices</a:t>
            </a:r>
          </a:p>
          <a:p>
            <a:r>
              <a:rPr lang="en-US" dirty="0" smtClean="0">
                <a:sym typeface="Wingdings" panose="05000000000000000000" pitchFamily="2" charset="2"/>
              </a:rPr>
              <a:t>Solid State Drives (SSD)</a:t>
            </a:r>
          </a:p>
          <a:p>
            <a:r>
              <a:rPr lang="en-US" dirty="0" smtClean="0"/>
              <a:t>Field-Programmable Gate Array </a:t>
            </a:r>
            <a:r>
              <a:rPr lang="en-US" dirty="0"/>
              <a:t>(FPGA) </a:t>
            </a:r>
            <a:r>
              <a:rPr lang="en-US" dirty="0" smtClean="0"/>
              <a:t>boards</a:t>
            </a:r>
            <a:endParaRPr lang="en-US" dirty="0" smtClean="0">
              <a:sym typeface="Wingdings" panose="05000000000000000000" pitchFamily="2" charset="2"/>
            </a:endParaRPr>
          </a:p>
          <a:p>
            <a:r>
              <a:rPr lang="en-US" dirty="0" smtClean="0">
                <a:sym typeface="Wingdings" panose="05000000000000000000" pitchFamily="2" charset="2"/>
              </a:rPr>
              <a:t>Companies who have helped further 3-D IC Technology</a:t>
            </a:r>
            <a:endParaRPr lang="en-US" dirty="0"/>
          </a:p>
        </p:txBody>
      </p:sp>
    </p:spTree>
    <p:extLst>
      <p:ext uri="{BB962C8B-B14F-4D97-AF65-F5344CB8AC3E}">
        <p14:creationId xmlns:p14="http://schemas.microsoft.com/office/powerpoint/2010/main" val="2096869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 NAND Flash Technology</a:t>
            </a:r>
            <a:endParaRPr lang="en-US" dirty="0"/>
          </a:p>
        </p:txBody>
      </p:sp>
      <p:sp>
        <p:nvSpPr>
          <p:cNvPr id="3" name="Content Placeholder 2"/>
          <p:cNvSpPr>
            <a:spLocks noGrp="1"/>
          </p:cNvSpPr>
          <p:nvPr>
            <p:ph idx="1"/>
          </p:nvPr>
        </p:nvSpPr>
        <p:spPr/>
        <p:txBody>
          <a:bodyPr>
            <a:normAutofit/>
          </a:bodyPr>
          <a:lstStyle/>
          <a:p>
            <a:r>
              <a:rPr lang="en-US" dirty="0"/>
              <a:t>Intel and </a:t>
            </a:r>
            <a:r>
              <a:rPr lang="en-US" dirty="0" smtClean="0"/>
              <a:t>Micron have been doing a lot in 3-D </a:t>
            </a:r>
            <a:r>
              <a:rPr lang="en-US" dirty="0"/>
              <a:t>designs </a:t>
            </a:r>
            <a:r>
              <a:rPr lang="en-US" dirty="0" smtClean="0"/>
              <a:t>for SSDs and </a:t>
            </a:r>
            <a:r>
              <a:rPr lang="en-US" dirty="0"/>
              <a:t>state that they </a:t>
            </a:r>
            <a:r>
              <a:rPr lang="en-US" dirty="0" smtClean="0"/>
              <a:t>will soon have the capability </a:t>
            </a:r>
            <a:r>
              <a:rPr lang="en-US" dirty="0"/>
              <a:t>to produce 3.5 TB flash drives and 10 TB 2.5” </a:t>
            </a:r>
            <a:r>
              <a:rPr lang="en-US" dirty="0" smtClean="0"/>
              <a:t>SSDs</a:t>
            </a:r>
          </a:p>
          <a:p>
            <a:pPr marL="0" indent="0">
              <a:buNone/>
            </a:pPr>
            <a:endParaRPr lang="en-US" dirty="0"/>
          </a:p>
          <a:p>
            <a:pPr lvl="1"/>
            <a:r>
              <a:rPr lang="en-US" dirty="0" smtClean="0"/>
              <a:t>They manufactured the first chips that use </a:t>
            </a:r>
            <a:r>
              <a:rPr lang="en-US" dirty="0"/>
              <a:t>a</a:t>
            </a:r>
            <a:r>
              <a:rPr lang="en-US" dirty="0" smtClean="0"/>
              <a:t> floating gate cell design</a:t>
            </a:r>
          </a:p>
          <a:p>
            <a:pPr lvl="1"/>
            <a:endParaRPr lang="en-US" dirty="0" smtClean="0"/>
          </a:p>
          <a:p>
            <a:pPr lvl="1"/>
            <a:r>
              <a:rPr lang="en-US" dirty="0" smtClean="0"/>
              <a:t>By stacking vertically in 32-layers they can achieve:</a:t>
            </a:r>
          </a:p>
          <a:p>
            <a:pPr lvl="2"/>
            <a:r>
              <a:rPr lang="en-US" dirty="0" smtClean="0"/>
              <a:t> 256Gb multilevel cells (MLC) and 384Gb triple-level cells (TLC) die that will fit within standard packaging</a:t>
            </a:r>
          </a:p>
          <a:p>
            <a:pPr lvl="1"/>
            <a:endParaRPr lang="en-US" dirty="0"/>
          </a:p>
          <a:p>
            <a:pPr lvl="1"/>
            <a:r>
              <a:rPr lang="en-US" dirty="0"/>
              <a:t>Up to 48GB of NAND per die, 3X that of current NAND </a:t>
            </a:r>
            <a:r>
              <a:rPr lang="en-US" dirty="0" smtClean="0"/>
              <a:t>TLC chips</a:t>
            </a:r>
            <a:endParaRPr lang="en-US" dirty="0"/>
          </a:p>
          <a:p>
            <a:endParaRPr lang="en-US" dirty="0"/>
          </a:p>
        </p:txBody>
      </p:sp>
    </p:spTree>
    <p:extLst>
      <p:ext uri="{BB962C8B-B14F-4D97-AF65-F5344CB8AC3E}">
        <p14:creationId xmlns:p14="http://schemas.microsoft.com/office/powerpoint/2010/main" val="1507358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65245" y="535334"/>
            <a:ext cx="4709021" cy="2347130"/>
          </a:xfrm>
          <a:prstGeom prst="rect">
            <a:avLst/>
          </a:prstGeom>
        </p:spPr>
      </p:pic>
      <p:pic>
        <p:nvPicPr>
          <p:cNvPr id="5" name="Picture 4"/>
          <p:cNvPicPr>
            <a:picLocks noChangeAspect="1"/>
          </p:cNvPicPr>
          <p:nvPr/>
        </p:nvPicPr>
        <p:blipFill>
          <a:blip r:embed="rId3"/>
          <a:stretch>
            <a:fillRect/>
          </a:stretch>
        </p:blipFill>
        <p:spPr>
          <a:xfrm>
            <a:off x="4285713" y="4074240"/>
            <a:ext cx="7068087" cy="2219477"/>
          </a:xfrm>
          <a:prstGeom prst="rect">
            <a:avLst/>
          </a:prstGeom>
        </p:spPr>
      </p:pic>
      <p:sp>
        <p:nvSpPr>
          <p:cNvPr id="6" name="TextBox 5"/>
          <p:cNvSpPr txBox="1"/>
          <p:nvPr/>
        </p:nvSpPr>
        <p:spPr>
          <a:xfrm>
            <a:off x="1286411" y="1524233"/>
            <a:ext cx="3116688" cy="400110"/>
          </a:xfrm>
          <a:prstGeom prst="rect">
            <a:avLst/>
          </a:prstGeom>
          <a:noFill/>
        </p:spPr>
        <p:txBody>
          <a:bodyPr wrap="square" rtlCol="0">
            <a:spAutoFit/>
          </a:bodyPr>
          <a:lstStyle/>
          <a:p>
            <a:pPr algn="ctr"/>
            <a:r>
              <a:rPr lang="en-US" sz="2000" dirty="0" smtClean="0"/>
              <a:t>Floating Gate Cell design</a:t>
            </a:r>
            <a:endParaRPr lang="en-US" sz="2000" dirty="0"/>
          </a:p>
        </p:txBody>
      </p:sp>
      <p:sp>
        <p:nvSpPr>
          <p:cNvPr id="7" name="TextBox 6"/>
          <p:cNvSpPr txBox="1"/>
          <p:nvPr/>
        </p:nvSpPr>
        <p:spPr>
          <a:xfrm>
            <a:off x="1403797" y="4417454"/>
            <a:ext cx="2881916" cy="677108"/>
          </a:xfrm>
          <a:prstGeom prst="rect">
            <a:avLst/>
          </a:prstGeom>
          <a:noFill/>
        </p:spPr>
        <p:txBody>
          <a:bodyPr wrap="square" rtlCol="0">
            <a:spAutoFit/>
          </a:bodyPr>
          <a:lstStyle/>
          <a:p>
            <a:pPr algn="ctr"/>
            <a:r>
              <a:rPr lang="en-US" dirty="0" smtClean="0"/>
              <a:t>Single-level cell, multi-level cell and </a:t>
            </a:r>
            <a:r>
              <a:rPr lang="en-US" sz="2000" dirty="0" smtClean="0"/>
              <a:t>triple-level</a:t>
            </a:r>
            <a:r>
              <a:rPr lang="en-US" dirty="0" smtClean="0"/>
              <a:t> cell</a:t>
            </a:r>
            <a:endParaRPr lang="en-US" dirty="0"/>
          </a:p>
        </p:txBody>
      </p:sp>
    </p:spTree>
    <p:extLst>
      <p:ext uri="{BB962C8B-B14F-4D97-AF65-F5344CB8AC3E}">
        <p14:creationId xmlns:p14="http://schemas.microsoft.com/office/powerpoint/2010/main" val="46005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3-D NAND Flash Technology</a:t>
            </a:r>
            <a:endParaRPr lang="en-US" dirty="0"/>
          </a:p>
        </p:txBody>
      </p:sp>
      <p:sp>
        <p:nvSpPr>
          <p:cNvPr id="3" name="Content Placeholder 2"/>
          <p:cNvSpPr>
            <a:spLocks noGrp="1"/>
          </p:cNvSpPr>
          <p:nvPr>
            <p:ph idx="1"/>
          </p:nvPr>
        </p:nvSpPr>
        <p:spPr/>
        <p:txBody>
          <a:bodyPr>
            <a:normAutofit/>
          </a:bodyPr>
          <a:lstStyle/>
          <a:p>
            <a:r>
              <a:rPr lang="en-US" dirty="0" smtClean="0"/>
              <a:t>Currently SanDisk and partner company, Toshiba, recently announced the development of a 48-layer 3-D NAND flash chips.</a:t>
            </a:r>
          </a:p>
          <a:p>
            <a:endParaRPr lang="en-US" dirty="0"/>
          </a:p>
          <a:p>
            <a:pPr lvl="1"/>
            <a:r>
              <a:rPr lang="en-US" dirty="0"/>
              <a:t>Full production expected to take place in early 2016</a:t>
            </a:r>
          </a:p>
          <a:p>
            <a:pPr marL="457200" lvl="1" indent="0">
              <a:buNone/>
            </a:pPr>
            <a:endParaRPr lang="en-US" dirty="0" smtClean="0"/>
          </a:p>
          <a:p>
            <a:pPr marL="0" indent="0">
              <a:buNone/>
            </a:pPr>
            <a:r>
              <a:rPr lang="en-US" dirty="0" smtClean="0"/>
              <a:t>Some benefits of 3-D NAND Flash Technology</a:t>
            </a:r>
          </a:p>
          <a:p>
            <a:pPr lvl="1">
              <a:buFontTx/>
              <a:buChar char="-"/>
            </a:pPr>
            <a:r>
              <a:rPr lang="en-US" dirty="0" smtClean="0"/>
              <a:t>More storage capabilities</a:t>
            </a:r>
          </a:p>
          <a:p>
            <a:pPr lvl="1">
              <a:buFontTx/>
              <a:buChar char="-"/>
            </a:pPr>
            <a:r>
              <a:rPr lang="en-US" dirty="0" smtClean="0"/>
              <a:t>Better performance</a:t>
            </a:r>
          </a:p>
          <a:p>
            <a:pPr lvl="1">
              <a:buFontTx/>
              <a:buChar char="-"/>
            </a:pPr>
            <a:r>
              <a:rPr lang="en-US" dirty="0" smtClean="0"/>
              <a:t>Bigger energy savings</a:t>
            </a:r>
          </a:p>
          <a:p>
            <a:pPr lvl="1">
              <a:buFontTx/>
              <a:buChar char="-"/>
            </a:pPr>
            <a:r>
              <a:rPr lang="en-US" dirty="0" smtClean="0"/>
              <a:t>Longer-lived SSDs</a:t>
            </a:r>
          </a:p>
        </p:txBody>
      </p:sp>
    </p:spTree>
    <p:extLst>
      <p:ext uri="{BB962C8B-B14F-4D97-AF65-F5344CB8AC3E}">
        <p14:creationId xmlns:p14="http://schemas.microsoft.com/office/powerpoint/2010/main" val="2406507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Xilinx </a:t>
            </a:r>
            <a:r>
              <a:rPr lang="en-US" dirty="0" err="1" smtClean="0"/>
              <a:t>Ultrascale</a:t>
            </a:r>
            <a:r>
              <a:rPr lang="en-US" baseline="30000" dirty="0" err="1" smtClean="0"/>
              <a:t>TM</a:t>
            </a:r>
            <a:r>
              <a:rPr lang="en-US" dirty="0" smtClean="0"/>
              <a:t> 3D ICs/FPGAs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Xilinx is Delivering a </a:t>
            </a:r>
            <a:r>
              <a:rPr lang="en-US" dirty="0" smtClean="0"/>
              <a:t>Generation </a:t>
            </a:r>
            <a:r>
              <a:rPr lang="en-US" dirty="0"/>
              <a:t>Ahead with All Programmable FPGAs, </a:t>
            </a:r>
            <a:r>
              <a:rPr lang="en-US" dirty="0" err="1"/>
              <a:t>SoCs</a:t>
            </a:r>
            <a:r>
              <a:rPr lang="en-US" dirty="0"/>
              <a:t>, </a:t>
            </a:r>
            <a:r>
              <a:rPr lang="en-US" dirty="0" smtClean="0"/>
              <a:t>3-D ICs </a:t>
            </a:r>
            <a:r>
              <a:rPr lang="en-US" dirty="0"/>
              <a:t>and Design Tools at 28nm and </a:t>
            </a:r>
            <a:r>
              <a:rPr lang="en-US" dirty="0" smtClean="0"/>
              <a:t>20nm scale</a:t>
            </a:r>
          </a:p>
          <a:p>
            <a:pPr marL="0" indent="0">
              <a:buNone/>
            </a:pPr>
            <a:endParaRPr lang="en-US" dirty="0" smtClean="0"/>
          </a:p>
          <a:p>
            <a:pPr marL="0" indent="0">
              <a:buNone/>
            </a:pPr>
            <a:r>
              <a:rPr lang="en-US" dirty="0" smtClean="0"/>
              <a:t>They provide unprecedented levels of system integration, performance, and capability</a:t>
            </a:r>
          </a:p>
          <a:p>
            <a:pPr marL="0" indent="0">
              <a:buNone/>
            </a:pPr>
            <a:endParaRPr lang="en-US" dirty="0"/>
          </a:p>
          <a:p>
            <a:pPr marL="0" indent="0">
              <a:buNone/>
            </a:pPr>
            <a:r>
              <a:rPr lang="en-US" dirty="0" smtClean="0"/>
              <a:t>Ideal for:</a:t>
            </a:r>
          </a:p>
          <a:p>
            <a:pPr lvl="1"/>
            <a:r>
              <a:rPr lang="en-US" dirty="0"/>
              <a:t>N</a:t>
            </a:r>
            <a:r>
              <a:rPr lang="en-US" dirty="0" smtClean="0"/>
              <a:t>ext-gen wired communications</a:t>
            </a:r>
          </a:p>
          <a:p>
            <a:pPr lvl="1"/>
            <a:r>
              <a:rPr lang="en-US" dirty="0" smtClean="0"/>
              <a:t>High-performance computing</a:t>
            </a:r>
          </a:p>
          <a:p>
            <a:pPr lvl="1"/>
            <a:r>
              <a:rPr lang="en-US" dirty="0" smtClean="0"/>
              <a:t>Medical image processing</a:t>
            </a:r>
          </a:p>
          <a:p>
            <a:pPr lvl="1"/>
            <a:r>
              <a:rPr lang="en-US" dirty="0" smtClean="0"/>
              <a:t>ASIC prototyping/emulation</a:t>
            </a:r>
            <a:endParaRPr lang="en-US" dirty="0"/>
          </a:p>
        </p:txBody>
      </p:sp>
    </p:spTree>
    <p:extLst>
      <p:ext uri="{BB962C8B-B14F-4D97-AF65-F5344CB8AC3E}">
        <p14:creationId xmlns:p14="http://schemas.microsoft.com/office/powerpoint/2010/main" val="3629364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Companies Involved in 3-D ICs</a:t>
            </a:r>
            <a:endParaRPr lang="en-US" dirty="0"/>
          </a:p>
        </p:txBody>
      </p:sp>
      <p:sp>
        <p:nvSpPr>
          <p:cNvPr id="3" name="Content Placeholder 2"/>
          <p:cNvSpPr>
            <a:spLocks noGrp="1"/>
          </p:cNvSpPr>
          <p:nvPr>
            <p:ph idx="1"/>
          </p:nvPr>
        </p:nvSpPr>
        <p:spPr/>
        <p:txBody>
          <a:bodyPr/>
          <a:lstStyle/>
          <a:p>
            <a:pPr marL="0" indent="0">
              <a:buNone/>
            </a:pPr>
            <a:r>
              <a:rPr lang="en-US" dirty="0" smtClean="0"/>
              <a:t>Many microelectronic manufacturers have had a hand in making 3 Dimensional Integrated Circuits technology what it is today</a:t>
            </a:r>
          </a:p>
          <a:p>
            <a:pPr marL="0" indent="0">
              <a:buNone/>
            </a:pPr>
            <a:endParaRPr lang="en-US" dirty="0"/>
          </a:p>
          <a:p>
            <a:pPr marL="0" indent="0">
              <a:buNone/>
            </a:pPr>
            <a:r>
              <a:rPr lang="en-US" dirty="0" smtClean="0"/>
              <a:t>Some have developed specialized tools while others have conducted research and development on the many parts that are all put into each die and/or package</a:t>
            </a:r>
          </a:p>
          <a:p>
            <a:pPr marL="0" indent="0">
              <a:buNone/>
            </a:pPr>
            <a:endParaRPr lang="en-US" dirty="0"/>
          </a:p>
          <a:p>
            <a:pPr marL="0" indent="0">
              <a:buNone/>
            </a:pPr>
            <a:r>
              <a:rPr lang="en-US" dirty="0" smtClean="0"/>
              <a:t>The next slide has a list of companies and the year that they started manufacturing their tech</a:t>
            </a:r>
            <a:endParaRPr lang="en-US" dirty="0"/>
          </a:p>
        </p:txBody>
      </p:sp>
    </p:spTree>
    <p:extLst>
      <p:ext uri="{BB962C8B-B14F-4D97-AF65-F5344CB8AC3E}">
        <p14:creationId xmlns:p14="http://schemas.microsoft.com/office/powerpoint/2010/main" val="2344373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Companies Involved in 3-D ICs</a:t>
            </a:r>
            <a:endParaRPr lang="en-US" dirty="0"/>
          </a:p>
        </p:txBody>
      </p:sp>
      <p:sp>
        <p:nvSpPr>
          <p:cNvPr id="3" name="Content Placeholder 2"/>
          <p:cNvSpPr>
            <a:spLocks noGrp="1"/>
          </p:cNvSpPr>
          <p:nvPr>
            <p:ph idx="1"/>
          </p:nvPr>
        </p:nvSpPr>
        <p:spPr/>
        <p:txBody>
          <a:bodyPr numCol="2">
            <a:noAutofit/>
          </a:bodyPr>
          <a:lstStyle/>
          <a:p>
            <a:r>
              <a:rPr lang="en-US" sz="2400" dirty="0" err="1" smtClean="0"/>
              <a:t>Tezzaron</a:t>
            </a:r>
            <a:r>
              <a:rPr lang="en-US" sz="2400" dirty="0" smtClean="0"/>
              <a:t> (2012)</a:t>
            </a:r>
          </a:p>
          <a:p>
            <a:r>
              <a:rPr lang="en-US" sz="2400" dirty="0" err="1" smtClean="0"/>
              <a:t>Ziptronix</a:t>
            </a:r>
            <a:r>
              <a:rPr lang="en-US" sz="2400" dirty="0" smtClean="0"/>
              <a:t> (2012)</a:t>
            </a:r>
          </a:p>
          <a:p>
            <a:r>
              <a:rPr lang="en-US" sz="2400" dirty="0" err="1" smtClean="0"/>
              <a:t>ZyCube</a:t>
            </a:r>
            <a:r>
              <a:rPr lang="en-US" sz="2400" dirty="0" smtClean="0"/>
              <a:t> (2010)</a:t>
            </a:r>
          </a:p>
          <a:p>
            <a:r>
              <a:rPr lang="en-US" sz="2400" dirty="0" smtClean="0"/>
              <a:t>Vertical Circuits (2010)</a:t>
            </a:r>
          </a:p>
          <a:p>
            <a:r>
              <a:rPr lang="en-US" sz="2400" dirty="0" err="1" smtClean="0"/>
              <a:t>FlipChip</a:t>
            </a:r>
            <a:r>
              <a:rPr lang="en-US" sz="2400" dirty="0" smtClean="0"/>
              <a:t> International (2010)</a:t>
            </a:r>
          </a:p>
          <a:p>
            <a:r>
              <a:rPr lang="en-US" sz="2400" dirty="0" smtClean="0"/>
              <a:t>Amkor (2012)</a:t>
            </a:r>
          </a:p>
          <a:p>
            <a:r>
              <a:rPr lang="en-US" sz="2400" dirty="0" smtClean="0"/>
              <a:t>3D Plus (2010)</a:t>
            </a:r>
          </a:p>
          <a:p>
            <a:r>
              <a:rPr lang="en-US" sz="2400" dirty="0" smtClean="0"/>
              <a:t>ALLVIA (2011)</a:t>
            </a:r>
          </a:p>
          <a:p>
            <a:r>
              <a:rPr lang="en-US" sz="2400" dirty="0" err="1" smtClean="0"/>
              <a:t>Austriamicrosystems</a:t>
            </a:r>
            <a:r>
              <a:rPr lang="en-US" sz="2400" dirty="0" smtClean="0"/>
              <a:t> (2010)</a:t>
            </a:r>
          </a:p>
          <a:p>
            <a:r>
              <a:rPr lang="en-US" sz="2400" dirty="0" smtClean="0"/>
              <a:t>CMC Microsystems (2012)</a:t>
            </a:r>
          </a:p>
          <a:p>
            <a:r>
              <a:rPr lang="en-US" sz="2400" dirty="0" smtClean="0"/>
              <a:t>CMP (2012)</a:t>
            </a:r>
          </a:p>
          <a:p>
            <a:r>
              <a:rPr lang="en-US" sz="2400" dirty="0" err="1" smtClean="0"/>
              <a:t>Mosis</a:t>
            </a:r>
            <a:r>
              <a:rPr lang="en-US" sz="2400" dirty="0" smtClean="0"/>
              <a:t> (2012)</a:t>
            </a:r>
          </a:p>
          <a:p>
            <a:r>
              <a:rPr lang="en-US" sz="2400" dirty="0" smtClean="0"/>
              <a:t>IMT (2010)</a:t>
            </a:r>
          </a:p>
          <a:p>
            <a:r>
              <a:rPr lang="en-US" sz="2400" dirty="0" err="1" smtClean="0"/>
              <a:t>EPworks</a:t>
            </a:r>
            <a:r>
              <a:rPr lang="en-US" sz="2400" dirty="0" smtClean="0"/>
              <a:t> (2011)</a:t>
            </a:r>
          </a:p>
          <a:p>
            <a:r>
              <a:rPr lang="en-US" sz="2400" dirty="0" smtClean="0"/>
              <a:t>CEA-</a:t>
            </a:r>
            <a:r>
              <a:rPr lang="en-US" sz="2400" dirty="0" err="1" smtClean="0"/>
              <a:t>Leti</a:t>
            </a:r>
            <a:r>
              <a:rPr lang="en-US" sz="2400" dirty="0" smtClean="0"/>
              <a:t> (2011)</a:t>
            </a:r>
          </a:p>
          <a:p>
            <a:r>
              <a:rPr lang="en-US" sz="2400" dirty="0" err="1" smtClean="0"/>
              <a:t>Syagrus</a:t>
            </a:r>
            <a:r>
              <a:rPr lang="en-US" sz="2400" dirty="0" smtClean="0"/>
              <a:t> (2012)</a:t>
            </a:r>
            <a:endParaRPr lang="en-US" sz="2400" dirty="0"/>
          </a:p>
        </p:txBody>
      </p:sp>
    </p:spTree>
    <p:extLst>
      <p:ext uri="{BB962C8B-B14F-4D97-AF65-F5344CB8AC3E}">
        <p14:creationId xmlns:p14="http://schemas.microsoft.com/office/powerpoint/2010/main" val="3595018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and Conclusions </a:t>
            </a:r>
            <a:endParaRPr lang="en-US" dirty="0"/>
          </a:p>
        </p:txBody>
      </p:sp>
      <p:sp>
        <p:nvSpPr>
          <p:cNvPr id="3" name="Content Placeholder 2"/>
          <p:cNvSpPr>
            <a:spLocks noGrp="1"/>
          </p:cNvSpPr>
          <p:nvPr>
            <p:ph idx="1"/>
          </p:nvPr>
        </p:nvSpPr>
        <p:spPr/>
        <p:txBody>
          <a:bodyPr/>
          <a:lstStyle/>
          <a:p>
            <a:pPr marL="0" indent="0">
              <a:buNone/>
            </a:pPr>
            <a:r>
              <a:rPr lang="en-US" dirty="0" smtClean="0"/>
              <a:t>3-D ICs are going to become an integral part of modern day and future technology</a:t>
            </a:r>
          </a:p>
          <a:p>
            <a:pPr marL="0" indent="0">
              <a:buNone/>
            </a:pPr>
            <a:endParaRPr lang="en-US" dirty="0" smtClean="0"/>
          </a:p>
          <a:p>
            <a:pPr marL="0" indent="0">
              <a:buNone/>
            </a:pPr>
            <a:r>
              <a:rPr lang="en-US" dirty="0" smtClean="0"/>
              <a:t>With everything getting smaller and faster, vertically stacking die have been proven to be one of the best ways to keep up with that demand</a:t>
            </a:r>
          </a:p>
          <a:p>
            <a:pPr marL="0" indent="0">
              <a:buNone/>
            </a:pPr>
            <a:endParaRPr lang="en-US" dirty="0" smtClean="0"/>
          </a:p>
          <a:p>
            <a:pPr marL="0" indent="0">
              <a:buNone/>
            </a:pPr>
            <a:r>
              <a:rPr lang="en-US" dirty="0" smtClean="0"/>
              <a:t>Many companies have had a hand in this technology and most of them say that we have only scratched the surface of what we are capable of doing with it</a:t>
            </a:r>
            <a:endParaRPr lang="en-US" dirty="0"/>
          </a:p>
        </p:txBody>
      </p:sp>
    </p:spTree>
    <p:extLst>
      <p:ext uri="{BB962C8B-B14F-4D97-AF65-F5344CB8AC3E}">
        <p14:creationId xmlns:p14="http://schemas.microsoft.com/office/powerpoint/2010/main" val="648271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11150" y="1291443"/>
            <a:ext cx="9537879" cy="4322405"/>
          </a:xfrm>
        </p:spPr>
        <p:txBody>
          <a:bodyPr>
            <a:noAutofit/>
          </a:bodyPr>
          <a:lstStyle/>
          <a:p>
            <a:pPr marL="0" indent="0">
              <a:buNone/>
            </a:pPr>
            <a:r>
              <a:rPr lang="en-US" sz="1600" dirty="0"/>
              <a:t>"2.5D-IC, 3D-IC, and 5.5D-IC – Stacked-die Integration." </a:t>
            </a:r>
            <a:r>
              <a:rPr lang="en-US" sz="1600" i="1" dirty="0"/>
              <a:t>Tech Design Forum Techniques</a:t>
            </a:r>
            <a:r>
              <a:rPr lang="en-US" sz="1600" dirty="0"/>
              <a:t>. </a:t>
            </a:r>
            <a:r>
              <a:rPr lang="en-US" sz="1600" dirty="0" err="1"/>
              <a:t>N.p</a:t>
            </a:r>
            <a:r>
              <a:rPr lang="en-US" sz="1600" dirty="0"/>
              <a:t>., </a:t>
            </a:r>
            <a:r>
              <a:rPr lang="en-US" sz="1600" dirty="0" err="1"/>
              <a:t>n.d.</a:t>
            </a:r>
            <a:r>
              <a:rPr lang="en-US" sz="1600" dirty="0"/>
              <a:t> Web. 07 Apr. 	2015.</a:t>
            </a:r>
          </a:p>
          <a:p>
            <a:pPr marL="0" indent="0">
              <a:buNone/>
            </a:pPr>
            <a:endParaRPr lang="en-US" sz="1600" dirty="0" smtClean="0"/>
          </a:p>
          <a:p>
            <a:pPr marL="0" indent="0">
              <a:buNone/>
            </a:pPr>
            <a:r>
              <a:rPr lang="en-US" sz="1600" dirty="0" smtClean="0"/>
              <a:t>Hernandez</a:t>
            </a:r>
            <a:r>
              <a:rPr lang="en-US" sz="1600" dirty="0"/>
              <a:t>, Pedro. "SanDisk, Toshiba, Intel and Micron Locked in 3D Flash Memory </a:t>
            </a:r>
            <a:r>
              <a:rPr lang="en-US" sz="1600" dirty="0" smtClean="0"/>
              <a:t>Race</a:t>
            </a:r>
            <a:r>
              <a:rPr lang="en-US" sz="1600" dirty="0"/>
              <a:t>." </a:t>
            </a:r>
            <a:r>
              <a:rPr lang="en-US" sz="1600" i="1" dirty="0"/>
              <a:t>SanDisk, Toshiba, Intel </a:t>
            </a:r>
            <a:r>
              <a:rPr lang="en-US" sz="1600" i="1" dirty="0" smtClean="0"/>
              <a:t>	and </a:t>
            </a:r>
            <a:r>
              <a:rPr lang="en-US" sz="1600" i="1" dirty="0"/>
              <a:t>Micron Locked in 3D Flash Memory </a:t>
            </a:r>
            <a:r>
              <a:rPr lang="en-US" sz="1600" i="1" dirty="0" smtClean="0"/>
              <a:t>Race</a:t>
            </a:r>
            <a:r>
              <a:rPr lang="en-US" sz="1600" dirty="0" smtClean="0"/>
              <a:t>. </a:t>
            </a:r>
            <a:r>
              <a:rPr lang="en-US" sz="1600" dirty="0" err="1" smtClean="0"/>
              <a:t>InfoStor</a:t>
            </a:r>
            <a:r>
              <a:rPr lang="en-US" sz="1600" dirty="0"/>
              <a:t>, 27 Mar. 2015. Web. 09 Apr. 2015.</a:t>
            </a:r>
            <a:endParaRPr lang="en-US" sz="1600" dirty="0" smtClean="0"/>
          </a:p>
          <a:p>
            <a:pPr marL="0" indent="0">
              <a:buNone/>
            </a:pPr>
            <a:endParaRPr lang="en-US" sz="1600" dirty="0"/>
          </a:p>
          <a:p>
            <a:pPr marL="0" indent="0">
              <a:buNone/>
            </a:pPr>
            <a:r>
              <a:rPr lang="en-US" sz="1600" dirty="0" smtClean="0"/>
              <a:t>“Industry’s First 3D ICs."</a:t>
            </a:r>
            <a:r>
              <a:rPr lang="en-US" sz="1600" dirty="0"/>
              <a:t> </a:t>
            </a:r>
            <a:r>
              <a:rPr lang="en-US" sz="1600" i="1" dirty="0"/>
              <a:t>3D IC</a:t>
            </a:r>
            <a:r>
              <a:rPr lang="en-US" sz="1600" dirty="0"/>
              <a:t>. </a:t>
            </a:r>
            <a:r>
              <a:rPr lang="en-US" sz="1600" dirty="0" err="1"/>
              <a:t>N.p</a:t>
            </a:r>
            <a:r>
              <a:rPr lang="en-US" sz="1600" dirty="0"/>
              <a:t>., </a:t>
            </a:r>
            <a:r>
              <a:rPr lang="en-US" sz="1600" dirty="0" err="1"/>
              <a:t>n.d.</a:t>
            </a:r>
            <a:r>
              <a:rPr lang="en-US" sz="1600" dirty="0"/>
              <a:t> Web. 09 Apr. 2015.</a:t>
            </a:r>
            <a:endParaRPr lang="en-US" sz="1600" dirty="0" smtClean="0"/>
          </a:p>
          <a:p>
            <a:pPr marL="0" indent="0">
              <a:buNone/>
            </a:pPr>
            <a:endParaRPr lang="en-US" sz="1600" dirty="0"/>
          </a:p>
          <a:p>
            <a:pPr marL="0" indent="0">
              <a:buNone/>
            </a:pPr>
            <a:r>
              <a:rPr lang="en-US" sz="1600" dirty="0" smtClean="0"/>
              <a:t>Lau</a:t>
            </a:r>
            <a:r>
              <a:rPr lang="en-US" sz="1600" dirty="0"/>
              <a:t>, John H. "Through-Silicon Hole Interposers for 3-D IC Integration." </a:t>
            </a:r>
            <a:r>
              <a:rPr lang="en-US" sz="1600" i="1" dirty="0"/>
              <a:t>IEEE </a:t>
            </a:r>
            <a:r>
              <a:rPr lang="en-US" sz="1600" i="1" dirty="0" err="1"/>
              <a:t>Xplore</a:t>
            </a:r>
            <a:r>
              <a:rPr lang="en-US" sz="1600" dirty="0"/>
              <a:t> </a:t>
            </a:r>
            <a:r>
              <a:rPr lang="en-US" sz="1600" dirty="0" smtClean="0"/>
              <a:t>1.1 (2011</a:t>
            </a:r>
            <a:r>
              <a:rPr lang="en-US" sz="1600" dirty="0"/>
              <a:t>): n. </a:t>
            </a:r>
            <a:r>
              <a:rPr lang="en-US" sz="1600" dirty="0" err="1"/>
              <a:t>pag</a:t>
            </a:r>
            <a:r>
              <a:rPr lang="en-US" sz="1600" dirty="0"/>
              <a:t>. 2011. Web. </a:t>
            </a:r>
            <a:r>
              <a:rPr lang="en-US" sz="1600" dirty="0" smtClean="0"/>
              <a:t>	8 </a:t>
            </a:r>
            <a:r>
              <a:rPr lang="en-US" sz="1600" dirty="0"/>
              <a:t>Apr. 2015.</a:t>
            </a:r>
            <a:endParaRPr lang="en-US" sz="1600" dirty="0" smtClean="0"/>
          </a:p>
          <a:p>
            <a:pPr marL="0" indent="0">
              <a:buNone/>
            </a:pPr>
            <a:endParaRPr lang="en-US" sz="1600" dirty="0"/>
          </a:p>
          <a:p>
            <a:pPr marL="0" indent="0">
              <a:buNone/>
            </a:pPr>
            <a:r>
              <a:rPr lang="en-US" sz="1600" dirty="0" err="1" smtClean="0"/>
              <a:t>Maxfield</a:t>
            </a:r>
            <a:r>
              <a:rPr lang="en-US" sz="1600" dirty="0"/>
              <a:t>, Clive. "2D vs. 2.5D vs. 3D ICs 101 | EE Times." </a:t>
            </a:r>
            <a:r>
              <a:rPr lang="en-US" sz="1600" dirty="0" err="1"/>
              <a:t>EETimes</a:t>
            </a:r>
            <a:r>
              <a:rPr lang="en-US" sz="1600" dirty="0"/>
              <a:t>. </a:t>
            </a:r>
            <a:r>
              <a:rPr lang="en-US" sz="1600" dirty="0" err="1"/>
              <a:t>N.p</a:t>
            </a:r>
            <a:r>
              <a:rPr lang="en-US" sz="1600" dirty="0"/>
              <a:t>., 8 Apr. 2012. Web. </a:t>
            </a:r>
            <a:r>
              <a:rPr lang="en-US" sz="1600" dirty="0" smtClean="0"/>
              <a:t>07 </a:t>
            </a:r>
            <a:r>
              <a:rPr lang="en-US" sz="1600" dirty="0"/>
              <a:t>Apr. 2015</a:t>
            </a:r>
            <a:r>
              <a:rPr lang="en-US" sz="1600" dirty="0" smtClean="0"/>
              <a:t>.</a:t>
            </a:r>
          </a:p>
          <a:p>
            <a:pPr marL="0" indent="0">
              <a:buNone/>
            </a:pPr>
            <a:endParaRPr lang="en-US" sz="1600" dirty="0" smtClean="0"/>
          </a:p>
          <a:p>
            <a:pPr marL="0" indent="0">
              <a:buNone/>
            </a:pPr>
            <a:r>
              <a:rPr lang="en-US" sz="1600" dirty="0"/>
              <a:t>"The 3D Community." </a:t>
            </a:r>
            <a:r>
              <a:rPr lang="en-US" sz="1600" i="1" dirty="0" err="1"/>
              <a:t>Tezzaron</a:t>
            </a:r>
            <a:r>
              <a:rPr lang="en-US" sz="1600" dirty="0"/>
              <a:t>. </a:t>
            </a:r>
            <a:r>
              <a:rPr lang="en-US" sz="1600" dirty="0" err="1"/>
              <a:t>N.p</a:t>
            </a:r>
            <a:r>
              <a:rPr lang="en-US" sz="1600" dirty="0"/>
              <a:t>., </a:t>
            </a:r>
            <a:r>
              <a:rPr lang="en-US" sz="1600" dirty="0" err="1"/>
              <a:t>n.d.</a:t>
            </a:r>
            <a:r>
              <a:rPr lang="en-US" sz="1600" dirty="0"/>
              <a:t> Web. 09 Apr. 2015</a:t>
            </a:r>
            <a:r>
              <a:rPr lang="en-US" sz="1600" dirty="0" smtClean="0"/>
              <a:t>.</a:t>
            </a:r>
          </a:p>
        </p:txBody>
      </p:sp>
    </p:spTree>
    <p:extLst>
      <p:ext uri="{BB962C8B-B14F-4D97-AF65-F5344CB8AC3E}">
        <p14:creationId xmlns:p14="http://schemas.microsoft.com/office/powerpoint/2010/main" val="2891217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5 questions </a:t>
            </a:r>
            <a:r>
              <a:rPr lang="en-US" smtClean="0"/>
              <a:t>for final exam</a:t>
            </a:r>
            <a:endParaRPr lang="en-US"/>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 What is one function of a die?</a:t>
            </a:r>
          </a:p>
          <a:p>
            <a:pPr marL="800100" lvl="2" indent="0">
              <a:buNone/>
            </a:pPr>
            <a:r>
              <a:rPr lang="en-US" dirty="0" smtClean="0"/>
              <a:t>Memory, logic or analog/RF</a:t>
            </a:r>
          </a:p>
          <a:p>
            <a:pPr marL="514350" indent="-514350">
              <a:buFont typeface="+mj-lt"/>
              <a:buAutoNum type="arabicPeriod"/>
            </a:pPr>
            <a:r>
              <a:rPr lang="en-US" dirty="0"/>
              <a:t> </a:t>
            </a:r>
            <a:r>
              <a:rPr lang="en-US" dirty="0" smtClean="0"/>
              <a:t>Benefits of 3-D ICs</a:t>
            </a:r>
          </a:p>
          <a:p>
            <a:pPr marL="800100" lvl="2" indent="0">
              <a:buNone/>
            </a:pPr>
            <a:r>
              <a:rPr lang="en-US" dirty="0" smtClean="0"/>
              <a:t>Smaller footprint, shorter interconnect , better bandwidth, </a:t>
            </a:r>
            <a:r>
              <a:rPr lang="en-US" dirty="0" err="1" smtClean="0"/>
              <a:t>etc</a:t>
            </a:r>
            <a:endParaRPr lang="en-US" dirty="0" smtClean="0"/>
          </a:p>
          <a:p>
            <a:pPr marL="514350" indent="-514350">
              <a:buFont typeface="+mj-lt"/>
              <a:buAutoNum type="arabicPeriod"/>
            </a:pPr>
            <a:r>
              <a:rPr lang="en-US" dirty="0"/>
              <a:t> </a:t>
            </a:r>
            <a:r>
              <a:rPr lang="en-US" dirty="0" smtClean="0"/>
              <a:t>Drawbacks?</a:t>
            </a:r>
          </a:p>
          <a:p>
            <a:pPr marL="800100" lvl="2" indent="0">
              <a:buNone/>
            </a:pPr>
            <a:r>
              <a:rPr lang="en-US" dirty="0" smtClean="0"/>
              <a:t>Cost, heat, lack of standards and yield. </a:t>
            </a:r>
          </a:p>
          <a:p>
            <a:pPr marL="514350" indent="-514350">
              <a:buFont typeface="+mj-lt"/>
              <a:buAutoNum type="arabicPeriod"/>
            </a:pPr>
            <a:r>
              <a:rPr lang="en-US" dirty="0" smtClean="0"/>
              <a:t> With the addition of _____ to the 2-D ICs, 3-D ICs were born.</a:t>
            </a:r>
          </a:p>
          <a:p>
            <a:pPr marL="800100" lvl="2" indent="0">
              <a:buNone/>
            </a:pPr>
            <a:r>
              <a:rPr lang="en-US" dirty="0" smtClean="0"/>
              <a:t>Through Silicon </a:t>
            </a:r>
            <a:r>
              <a:rPr lang="en-US" dirty="0" err="1" smtClean="0"/>
              <a:t>Vias</a:t>
            </a:r>
            <a:r>
              <a:rPr lang="en-US" dirty="0" smtClean="0"/>
              <a:t> (TSVs)</a:t>
            </a:r>
          </a:p>
          <a:p>
            <a:pPr marL="514350" indent="-514350">
              <a:buFont typeface="+mj-lt"/>
              <a:buAutoNum type="arabicPeriod"/>
            </a:pPr>
            <a:r>
              <a:rPr lang="en-US" dirty="0" smtClean="0"/>
              <a:t>With 3-D NAND technology, what size flash drives and SSDs do Intel and Micron claim to be able to build?</a:t>
            </a:r>
          </a:p>
          <a:p>
            <a:pPr marL="800100" lvl="2" indent="0">
              <a:buNone/>
            </a:pPr>
            <a:r>
              <a:rPr lang="en-US" dirty="0" smtClean="0"/>
              <a:t>3.5 TB Flash drives and 10 TB 2.5” SSDs</a:t>
            </a:r>
            <a:endParaRPr lang="en-US" dirty="0"/>
          </a:p>
        </p:txBody>
      </p:sp>
    </p:spTree>
    <p:extLst>
      <p:ext uri="{BB962C8B-B14F-4D97-AF65-F5344CB8AC3E}">
        <p14:creationId xmlns:p14="http://schemas.microsoft.com/office/powerpoint/2010/main" val="22034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Fabrication – The Basics</a:t>
            </a:r>
            <a:endParaRPr lang="en-US"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Integrated circuits, in their most basic form, are a combination of die mounted on a substrate</a:t>
            </a:r>
          </a:p>
          <a:p>
            <a:endParaRPr lang="en-US" sz="2400" dirty="0"/>
          </a:p>
          <a:p>
            <a:r>
              <a:rPr lang="en-US" sz="2400" dirty="0" smtClean="0"/>
              <a:t>Each die has a function</a:t>
            </a:r>
            <a:r>
              <a:rPr lang="en-US" sz="2400" dirty="0"/>
              <a:t>:</a:t>
            </a:r>
            <a:r>
              <a:rPr lang="en-US" sz="2400" dirty="0" smtClean="0"/>
              <a:t> memory, digital logic, analog/RF, etc.</a:t>
            </a:r>
          </a:p>
          <a:p>
            <a:endParaRPr lang="en-US" sz="2400" dirty="0"/>
          </a:p>
          <a:p>
            <a:r>
              <a:rPr lang="en-US" sz="2400" dirty="0" smtClean="0"/>
              <a:t>On any given IC there can be one or many of each depending on the application</a:t>
            </a:r>
            <a:endParaRPr lang="en-US" sz="2400" dirty="0"/>
          </a:p>
        </p:txBody>
      </p:sp>
    </p:spTree>
    <p:extLst>
      <p:ext uri="{BB962C8B-B14F-4D97-AF65-F5344CB8AC3E}">
        <p14:creationId xmlns:p14="http://schemas.microsoft.com/office/powerpoint/2010/main" val="2150763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Basics 	</a:t>
            </a:r>
            <a:endParaRPr lang="en-US" dirty="0"/>
          </a:p>
        </p:txBody>
      </p:sp>
      <p:sp>
        <p:nvSpPr>
          <p:cNvPr id="3" name="Content Placeholder 2"/>
          <p:cNvSpPr>
            <a:spLocks noGrp="1"/>
          </p:cNvSpPr>
          <p:nvPr>
            <p:ph idx="1"/>
          </p:nvPr>
        </p:nvSpPr>
        <p:spPr/>
        <p:txBody>
          <a:bodyPr/>
          <a:lstStyle/>
          <a:p>
            <a:pPr marL="0" indent="0">
              <a:buNone/>
            </a:pPr>
            <a:r>
              <a:rPr lang="en-US" dirty="0" smtClean="0"/>
              <a:t>Common IC substrates are:</a:t>
            </a:r>
          </a:p>
          <a:p>
            <a:pPr lvl="1"/>
            <a:endParaRPr lang="en-US" dirty="0" smtClean="0"/>
          </a:p>
          <a:p>
            <a:pPr lvl="1"/>
            <a:r>
              <a:rPr lang="en-US" dirty="0" smtClean="0"/>
              <a:t>Laminates – printed circuit boards which contain anywhere from 5 to 25 tracks which are used to communicate between dies</a:t>
            </a:r>
          </a:p>
          <a:p>
            <a:pPr lvl="1"/>
            <a:endParaRPr lang="en-US" dirty="0" smtClean="0"/>
          </a:p>
          <a:p>
            <a:pPr lvl="1"/>
            <a:r>
              <a:rPr lang="en-US" dirty="0" smtClean="0"/>
              <a:t>Ceramic, glass or metal substrates that are covered in a layer of dielectric material such as polyimide</a:t>
            </a:r>
          </a:p>
          <a:p>
            <a:pPr lvl="1"/>
            <a:endParaRPr lang="en-US" dirty="0" smtClean="0"/>
          </a:p>
          <a:p>
            <a:pPr lvl="1"/>
            <a:r>
              <a:rPr lang="en-US" dirty="0" smtClean="0"/>
              <a:t>Semiconductor substrates – predominately silicon, with very fine tracks formed using </a:t>
            </a:r>
            <a:r>
              <a:rPr lang="en-US" dirty="0" err="1" smtClean="0"/>
              <a:t>opto</a:t>
            </a:r>
            <a:r>
              <a:rPr lang="en-US" dirty="0" smtClean="0"/>
              <a:t>-lithographic processes </a:t>
            </a:r>
          </a:p>
        </p:txBody>
      </p:sp>
    </p:spTree>
    <p:extLst>
      <p:ext uri="{BB962C8B-B14F-4D97-AF65-F5344CB8AC3E}">
        <p14:creationId xmlns:p14="http://schemas.microsoft.com/office/powerpoint/2010/main" val="3871746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Inside the 3-D IC</a:t>
            </a:r>
            <a:endParaRPr lang="en-US" dirty="0"/>
          </a:p>
        </p:txBody>
      </p:sp>
      <p:sp>
        <p:nvSpPr>
          <p:cNvPr id="3" name="Content Placeholder 2"/>
          <p:cNvSpPr>
            <a:spLocks noGrp="1"/>
          </p:cNvSpPr>
          <p:nvPr>
            <p:ph idx="1"/>
          </p:nvPr>
        </p:nvSpPr>
        <p:spPr/>
        <p:txBody>
          <a:bodyPr>
            <a:normAutofit fontScale="77500" lnSpcReduction="20000"/>
          </a:bodyPr>
          <a:lstStyle/>
          <a:p>
            <a:r>
              <a:rPr lang="en-US" sz="2600" dirty="0" smtClean="0"/>
              <a:t>Silicon Interposers</a:t>
            </a:r>
          </a:p>
          <a:p>
            <a:pPr lvl="2"/>
            <a:r>
              <a:rPr lang="en-US" sz="2300" dirty="0" smtClean="0"/>
              <a:t>Placed between the die and the substrate  </a:t>
            </a:r>
          </a:p>
          <a:p>
            <a:pPr lvl="2"/>
            <a:endParaRPr lang="en-US" sz="2300" dirty="0"/>
          </a:p>
          <a:p>
            <a:pPr lvl="2"/>
            <a:r>
              <a:rPr lang="en-US" sz="2300" dirty="0"/>
              <a:t>Likely to have redistribution layers and TSVs to bring power, signal and ground connections through the interposer die to package connections</a:t>
            </a:r>
          </a:p>
          <a:p>
            <a:pPr lvl="2"/>
            <a:endParaRPr lang="en-US" sz="2300" dirty="0"/>
          </a:p>
          <a:p>
            <a:pPr lvl="2"/>
            <a:r>
              <a:rPr lang="en-US" sz="2300" dirty="0" smtClean="0"/>
              <a:t>Used to dissipate heat as well as other minor benefits</a:t>
            </a:r>
          </a:p>
          <a:p>
            <a:pPr lvl="2"/>
            <a:endParaRPr lang="en-US" sz="2300" dirty="0"/>
          </a:p>
          <a:p>
            <a:pPr lvl="2"/>
            <a:r>
              <a:rPr lang="en-US" sz="2300" dirty="0" smtClean="0"/>
              <a:t>Signals traveling over the interposer tend to be slowed when leaving so timing can be an issue</a:t>
            </a:r>
          </a:p>
          <a:p>
            <a:pPr lvl="3"/>
            <a:r>
              <a:rPr lang="en-US" sz="2300" dirty="0" smtClean="0"/>
              <a:t>To counter this, shields and ground plates have been inserted inside the interposer </a:t>
            </a:r>
            <a:endParaRPr lang="en-US" sz="2300" dirty="0"/>
          </a:p>
          <a:p>
            <a:pPr marL="914400" lvl="2" indent="0">
              <a:buNone/>
            </a:pPr>
            <a:endParaRPr lang="en-US" dirty="0" smtClean="0"/>
          </a:p>
        </p:txBody>
      </p:sp>
    </p:spTree>
    <p:extLst>
      <p:ext uri="{BB962C8B-B14F-4D97-AF65-F5344CB8AC3E}">
        <p14:creationId xmlns:p14="http://schemas.microsoft.com/office/powerpoint/2010/main" val="2045547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Inside the 3-D IC</a:t>
            </a:r>
            <a:endParaRPr lang="en-US" dirty="0"/>
          </a:p>
        </p:txBody>
      </p:sp>
      <p:sp>
        <p:nvSpPr>
          <p:cNvPr id="3" name="Content Placeholder 2"/>
          <p:cNvSpPr>
            <a:spLocks noGrp="1"/>
          </p:cNvSpPr>
          <p:nvPr>
            <p:ph idx="1"/>
          </p:nvPr>
        </p:nvSpPr>
        <p:spPr/>
        <p:txBody>
          <a:bodyPr>
            <a:normAutofit lnSpcReduction="10000"/>
          </a:bodyPr>
          <a:lstStyle/>
          <a:p>
            <a:r>
              <a:rPr lang="en-US" sz="1900" dirty="0" smtClean="0"/>
              <a:t>Bumps and Balls – used to connect the IC to the substrate</a:t>
            </a:r>
          </a:p>
          <a:p>
            <a:endParaRPr lang="en-US" sz="1900" dirty="0" smtClean="0"/>
          </a:p>
          <a:p>
            <a:r>
              <a:rPr lang="en-US" sz="1900" dirty="0" smtClean="0"/>
              <a:t>Micro bumps – connect die to die, smaller than the ones used for the substrate connections</a:t>
            </a:r>
          </a:p>
          <a:p>
            <a:endParaRPr lang="en-US" sz="1900" dirty="0" smtClean="0"/>
          </a:p>
          <a:p>
            <a:r>
              <a:rPr lang="en-US" sz="1900" dirty="0" smtClean="0"/>
              <a:t>Through-Silicon </a:t>
            </a:r>
            <a:r>
              <a:rPr lang="en-US" sz="1900" dirty="0" err="1" smtClean="0"/>
              <a:t>Viasing</a:t>
            </a:r>
            <a:r>
              <a:rPr lang="en-US" sz="1900" dirty="0" smtClean="0"/>
              <a:t> (TSVs) – used to make an electrical connection from the circuitry on top of the die to the substrate</a:t>
            </a:r>
          </a:p>
          <a:p>
            <a:pPr marL="0" lvl="1" indent="0">
              <a:spcBef>
                <a:spcPts val="1000"/>
              </a:spcBef>
              <a:buNone/>
            </a:pPr>
            <a:r>
              <a:rPr lang="en-US" sz="1900" dirty="0" smtClean="0"/>
              <a:t>	- Usually made out of copper or </a:t>
            </a:r>
            <a:r>
              <a:rPr lang="en-US" sz="1900" dirty="0"/>
              <a:t>tungsten </a:t>
            </a:r>
          </a:p>
          <a:p>
            <a:endParaRPr lang="en-US" sz="1900" dirty="0" smtClean="0"/>
          </a:p>
          <a:p>
            <a:r>
              <a:rPr lang="en-US" sz="1900" dirty="0" smtClean="0"/>
              <a:t>Redistribution Layers – metallization on the top or bottom of the die</a:t>
            </a:r>
          </a:p>
          <a:p>
            <a:pPr marL="0" indent="0">
              <a:buNone/>
            </a:pPr>
            <a:r>
              <a:rPr lang="en-US" sz="1900" dirty="0"/>
              <a:t>	</a:t>
            </a:r>
            <a:r>
              <a:rPr lang="en-US" sz="1900" dirty="0" smtClean="0"/>
              <a:t>- Used to connect die to die</a:t>
            </a:r>
            <a:endParaRPr lang="en-US" sz="1900" dirty="0"/>
          </a:p>
          <a:p>
            <a:pPr marL="0" indent="0">
              <a:buNone/>
            </a:pPr>
            <a:endParaRPr lang="en-US" dirty="0" smtClean="0"/>
          </a:p>
        </p:txBody>
      </p:sp>
    </p:spTree>
    <p:extLst>
      <p:ext uri="{BB962C8B-B14F-4D97-AF65-F5344CB8AC3E}">
        <p14:creationId xmlns:p14="http://schemas.microsoft.com/office/powerpoint/2010/main" val="3559702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a:t>
            </a:r>
            <a:endParaRPr lang="en-US" dirty="0"/>
          </a:p>
        </p:txBody>
      </p:sp>
      <p:sp>
        <p:nvSpPr>
          <p:cNvPr id="3" name="Content Placeholder 2"/>
          <p:cNvSpPr>
            <a:spLocks noGrp="1"/>
          </p:cNvSpPr>
          <p:nvPr>
            <p:ph idx="1"/>
          </p:nvPr>
        </p:nvSpPr>
        <p:spPr>
          <a:xfrm>
            <a:off x="1104293" y="1344580"/>
            <a:ext cx="8946541" cy="4195481"/>
          </a:xfrm>
        </p:spPr>
        <p:txBody>
          <a:bodyPr>
            <a:noAutofit/>
          </a:bodyPr>
          <a:lstStyle/>
          <a:p>
            <a:r>
              <a:rPr lang="en-US" sz="1800" dirty="0" smtClean="0"/>
              <a:t>Smaller Footprint -  more functionality fits into a smaller space</a:t>
            </a:r>
          </a:p>
          <a:p>
            <a:endParaRPr lang="en-US" sz="1800" dirty="0" smtClean="0"/>
          </a:p>
          <a:p>
            <a:r>
              <a:rPr lang="en-US" sz="1800" dirty="0" smtClean="0"/>
              <a:t>Cost – Stacking reduces fabrication costs and each part can be produced by different companies based on their own expertise</a:t>
            </a:r>
          </a:p>
          <a:p>
            <a:endParaRPr lang="en-US" sz="1800" dirty="0" smtClean="0"/>
          </a:p>
          <a:p>
            <a:r>
              <a:rPr lang="en-US" sz="1800" dirty="0" smtClean="0"/>
              <a:t>Shorter Interconnect – </a:t>
            </a:r>
            <a:r>
              <a:rPr lang="en-US" sz="1800" dirty="0"/>
              <a:t>W</a:t>
            </a:r>
            <a:r>
              <a:rPr lang="en-US" sz="1800" dirty="0" smtClean="0"/>
              <a:t>ire length is shorter, on average 10-15%, so faster devices</a:t>
            </a:r>
          </a:p>
          <a:p>
            <a:endParaRPr lang="en-US" sz="1800" dirty="0" smtClean="0"/>
          </a:p>
          <a:p>
            <a:r>
              <a:rPr lang="en-US" sz="1800" dirty="0" smtClean="0"/>
              <a:t>Design – Vertical dimension adds a higher order of connectivity and offers new design possibilities </a:t>
            </a:r>
          </a:p>
          <a:p>
            <a:endParaRPr lang="en-US" sz="1800" dirty="0" smtClean="0"/>
          </a:p>
          <a:p>
            <a:r>
              <a:rPr lang="en-US" sz="1800" dirty="0" smtClean="0"/>
              <a:t>Bandwidth – with larger number of vertical </a:t>
            </a:r>
            <a:r>
              <a:rPr lang="en-US" sz="1800" dirty="0" err="1" smtClean="0"/>
              <a:t>viasing</a:t>
            </a:r>
            <a:r>
              <a:rPr lang="en-US" sz="1800" dirty="0" smtClean="0"/>
              <a:t> between layers, this allows construction of wide bandwidth busses between functional blocks in different layers</a:t>
            </a:r>
            <a:endParaRPr lang="en-US" sz="1800" dirty="0"/>
          </a:p>
        </p:txBody>
      </p:sp>
    </p:spTree>
    <p:extLst>
      <p:ext uri="{BB962C8B-B14F-4D97-AF65-F5344CB8AC3E}">
        <p14:creationId xmlns:p14="http://schemas.microsoft.com/office/powerpoint/2010/main" val="1663912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Drawbacks</a:t>
            </a:r>
            <a:endParaRPr lang="en-US" dirty="0"/>
          </a:p>
        </p:txBody>
      </p:sp>
      <p:sp>
        <p:nvSpPr>
          <p:cNvPr id="3" name="Content Placeholder 2"/>
          <p:cNvSpPr>
            <a:spLocks noGrp="1"/>
          </p:cNvSpPr>
          <p:nvPr>
            <p:ph idx="1"/>
          </p:nvPr>
        </p:nvSpPr>
        <p:spPr/>
        <p:txBody>
          <a:bodyPr>
            <a:normAutofit/>
          </a:bodyPr>
          <a:lstStyle/>
          <a:p>
            <a:r>
              <a:rPr lang="en-US" sz="1800" dirty="0" smtClean="0"/>
              <a:t>Cost – In the early stages, it will be expensive to commercialize 3-D ICs into mainstream consumer applications. Once it is determined where the cost comes from when building them, it will be known where it has the potential to be reduce</a:t>
            </a:r>
          </a:p>
          <a:p>
            <a:endParaRPr lang="en-US" sz="1800" dirty="0" smtClean="0"/>
          </a:p>
          <a:p>
            <a:r>
              <a:rPr lang="en-US" sz="1800" dirty="0" smtClean="0"/>
              <a:t>Heat – By stacking multiple dies on one another, there can be a considerable amount of heat that needs to be dissipated</a:t>
            </a:r>
          </a:p>
          <a:p>
            <a:endParaRPr lang="en-US" sz="1800" dirty="0" smtClean="0"/>
          </a:p>
          <a:p>
            <a:r>
              <a:rPr lang="en-US" sz="1800" dirty="0" smtClean="0"/>
              <a:t>Lack of Standards – There are few standards for TSV-based 3D IC design, so manufacturing and packaging can differ between companies</a:t>
            </a:r>
          </a:p>
          <a:p>
            <a:endParaRPr lang="en-US" sz="1800" dirty="0" smtClean="0"/>
          </a:p>
          <a:p>
            <a:r>
              <a:rPr lang="en-US" sz="1800" dirty="0" smtClean="0"/>
              <a:t>Yield – Each extra manufacturing step adds the chance for defects</a:t>
            </a:r>
            <a:endParaRPr lang="en-US" sz="1800" dirty="0"/>
          </a:p>
        </p:txBody>
      </p:sp>
    </p:spTree>
    <p:extLst>
      <p:ext uri="{BB962C8B-B14F-4D97-AF65-F5344CB8AC3E}">
        <p14:creationId xmlns:p14="http://schemas.microsoft.com/office/powerpoint/2010/main" val="283880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Evolution of ICs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sz="2400" dirty="0" smtClean="0"/>
              <a:t>Integrated circuits started out being placed on a flat, 2 dimensional, substrate</a:t>
            </a:r>
          </a:p>
          <a:p>
            <a:endParaRPr lang="en-US" sz="2400" dirty="0"/>
          </a:p>
          <a:p>
            <a:r>
              <a:rPr lang="en-US" sz="2400" dirty="0" smtClean="0"/>
              <a:t>As technology made things smaller, ICs started to change and expand in the Z direction</a:t>
            </a:r>
          </a:p>
          <a:p>
            <a:endParaRPr lang="en-US" sz="2400" dirty="0"/>
          </a:p>
          <a:p>
            <a:r>
              <a:rPr lang="en-US" sz="2400" dirty="0" smtClean="0"/>
              <a:t>Here is a quick look at some of the changes going from 2-Dimensional ICs to 2.5-Dimensional ICs and finally to 3-Dimensional modern day ICs</a:t>
            </a:r>
            <a:endParaRPr lang="en-US" sz="2400" dirty="0"/>
          </a:p>
        </p:txBody>
      </p:sp>
    </p:spTree>
    <p:extLst>
      <p:ext uri="{BB962C8B-B14F-4D97-AF65-F5344CB8AC3E}">
        <p14:creationId xmlns:p14="http://schemas.microsoft.com/office/powerpoint/2010/main" val="4912474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7474</TotalTime>
  <Words>1508</Words>
  <Application>Microsoft Office PowerPoint</Application>
  <PresentationFormat>Widescreen</PresentationFormat>
  <Paragraphs>217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Wingdings</vt:lpstr>
      <vt:lpstr>Wingdings 3</vt:lpstr>
      <vt:lpstr>Ion</vt:lpstr>
      <vt:lpstr>3-Dimensional IC Fabrication and Devices</vt:lpstr>
      <vt:lpstr>Outline &amp; Intro</vt:lpstr>
      <vt:lpstr>Fabrication – The Basics</vt:lpstr>
      <vt:lpstr>The Basics  </vt:lpstr>
      <vt:lpstr>Inside the 3-D IC</vt:lpstr>
      <vt:lpstr>Inside the 3-D IC</vt:lpstr>
      <vt:lpstr>Benefits</vt:lpstr>
      <vt:lpstr>Drawbacks</vt:lpstr>
      <vt:lpstr>Evolution of ICs</vt:lpstr>
      <vt:lpstr>2-Dimensional ICs</vt:lpstr>
      <vt:lpstr>2-Dimensional ICs</vt:lpstr>
      <vt:lpstr>2-Dimensional ICs</vt:lpstr>
      <vt:lpstr>2.5-Dimensional ICs</vt:lpstr>
      <vt:lpstr>2.5-Dimensional ICs</vt:lpstr>
      <vt:lpstr>3-Dimensional ICs</vt:lpstr>
      <vt:lpstr>3-Dimensional ICs</vt:lpstr>
      <vt:lpstr>True 3-D IC/SiP</vt:lpstr>
      <vt:lpstr>True 3-D IC/SiP</vt:lpstr>
      <vt:lpstr>Devices</vt:lpstr>
      <vt:lpstr>3-D NAND Flash Technology</vt:lpstr>
      <vt:lpstr>PowerPoint Presentation</vt:lpstr>
      <vt:lpstr>3-D NAND Flash Technology</vt:lpstr>
      <vt:lpstr>Xilinx UltrascaleTM 3D ICs/FPGAs</vt:lpstr>
      <vt:lpstr>Other Companies Involved in 3-D ICs</vt:lpstr>
      <vt:lpstr>Other Companies Involved in 3-D ICs</vt:lpstr>
      <vt:lpstr>Summary and Conclusions </vt:lpstr>
      <vt:lpstr>References</vt:lpstr>
      <vt:lpstr>List of 5 questions for final exam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IC Fabrication and Devices</dc:title>
  <dc:creator>Microsoft account</dc:creator>
  <cp:lastModifiedBy>Stan</cp:lastModifiedBy>
  <cp:revision>50</cp:revision>
  <dcterms:created xsi:type="dcterms:W3CDTF">2015-04-06T23:34:40Z</dcterms:created>
  <dcterms:modified xsi:type="dcterms:W3CDTF">2015-04-13T19:01:14Z</dcterms:modified>
</cp:coreProperties>
</file>