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14" y="15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644404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2656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890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4096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796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2565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3175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8439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5111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4968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02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6385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6266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420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12790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151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0480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7961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412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066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6320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156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399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0125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484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9688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10" name="Shape 10"/>
          <p:cNvGrpSpPr/>
          <p:nvPr/>
        </p:nvGrpSpPr>
        <p:grpSpPr>
          <a:xfrm>
            <a:off x="0" y="-1078"/>
            <a:ext cx="1827407" cy="5144627"/>
            <a:chOff x="0" y="-1438"/>
            <a:chExt cx="798029" cy="6859503"/>
          </a:xfrm>
        </p:grpSpPr>
        <p:sp>
          <p:nvSpPr>
            <p:cNvPr id="11" name="Shape 11"/>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3" name="Shape 13"/>
          <p:cNvGrpSpPr/>
          <p:nvPr/>
        </p:nvGrpSpPr>
        <p:grpSpPr>
          <a:xfrm flipH="1">
            <a:off x="7316591" y="0"/>
            <a:ext cx="1827407" cy="5144627"/>
            <a:chOff x="0" y="-1438"/>
            <a:chExt cx="798029" cy="6859503"/>
          </a:xfrm>
        </p:grpSpPr>
        <p:sp>
          <p:nvSpPr>
            <p:cNvPr id="14" name="Shape 14"/>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6" name="Shape 16"/>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7" name="Shape 17"/>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
        <p:nvSpPr>
          <p:cNvPr id="18" name="Shape 1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21" name="Shape 21"/>
          <p:cNvGrpSpPr/>
          <p:nvPr/>
        </p:nvGrpSpPr>
        <p:grpSpPr>
          <a:xfrm>
            <a:off x="0" y="-1078"/>
            <a:ext cx="649180" cy="5144627"/>
            <a:chOff x="0" y="-1438"/>
            <a:chExt cx="649180" cy="6859503"/>
          </a:xfrm>
        </p:grpSpPr>
        <p:sp>
          <p:nvSpPr>
            <p:cNvPr id="22" name="Shape 2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4" name="Shape 24"/>
          <p:cNvGrpSpPr/>
          <p:nvPr/>
        </p:nvGrpSpPr>
        <p:grpSpPr>
          <a:xfrm flipH="1">
            <a:off x="8494493" y="0"/>
            <a:ext cx="649180" cy="5144627"/>
            <a:chOff x="0" y="-1438"/>
            <a:chExt cx="649180" cy="6859503"/>
          </a:xfrm>
        </p:grpSpPr>
        <p:sp>
          <p:nvSpPr>
            <p:cNvPr id="25" name="Shape 2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7" name="Shape 27"/>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3" name="Shape 33"/>
          <p:cNvGrpSpPr/>
          <p:nvPr/>
        </p:nvGrpSpPr>
        <p:grpSpPr>
          <a:xfrm>
            <a:off x="0" y="-1078"/>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6" name="Shape 36"/>
          <p:cNvGrpSpPr/>
          <p:nvPr/>
        </p:nvGrpSpPr>
        <p:grpSpPr>
          <a:xfrm flipH="1">
            <a:off x="8494493" y="0"/>
            <a:ext cx="649180" cy="5144627"/>
            <a:chOff x="0" y="-1438"/>
            <a:chExt cx="649180" cy="6859503"/>
          </a:xfrm>
        </p:grpSpPr>
        <p:sp>
          <p:nvSpPr>
            <p:cNvPr id="37" name="Shape 3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9" name="Shape 39"/>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2" name="Shape 4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6" name="Shape 46"/>
          <p:cNvGrpSpPr/>
          <p:nvPr/>
        </p:nvGrpSpPr>
        <p:grpSpPr>
          <a:xfrm>
            <a:off x="0" y="-1078"/>
            <a:ext cx="649180" cy="5144627"/>
            <a:chOff x="0" y="-1438"/>
            <a:chExt cx="649180" cy="6859503"/>
          </a:xfrm>
        </p:grpSpPr>
        <p:sp>
          <p:nvSpPr>
            <p:cNvPr id="47" name="Shape 4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8" name="Shape 4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9" name="Shape 49"/>
          <p:cNvGrpSpPr/>
          <p:nvPr/>
        </p:nvGrpSpPr>
        <p:grpSpPr>
          <a:xfrm flipH="1">
            <a:off x="8494493" y="0"/>
            <a:ext cx="649180" cy="5144627"/>
            <a:chOff x="0" y="-1438"/>
            <a:chExt cx="649180" cy="6859503"/>
          </a:xfrm>
        </p:grpSpPr>
        <p:sp>
          <p:nvSpPr>
            <p:cNvPr id="50" name="Shape 5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1" name="Shape 5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2" name="Shape 52"/>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sp>
        <p:nvSpPr>
          <p:cNvPr id="56" name="Shape 56"/>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7" name="Shape 57"/>
          <p:cNvGrpSpPr/>
          <p:nvPr/>
        </p:nvGrpSpPr>
        <p:grpSpPr>
          <a:xfrm>
            <a:off x="0" y="-1078"/>
            <a:ext cx="649180" cy="5144627"/>
            <a:chOff x="0" y="-1438"/>
            <a:chExt cx="649180" cy="6859503"/>
          </a:xfrm>
        </p:grpSpPr>
        <p:sp>
          <p:nvSpPr>
            <p:cNvPr id="58" name="Shape 5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9" name="Shape 5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0" name="Shape 60"/>
          <p:cNvGrpSpPr/>
          <p:nvPr/>
        </p:nvGrpSpPr>
        <p:grpSpPr>
          <a:xfrm flipH="1">
            <a:off x="8494493" y="0"/>
            <a:ext cx="649180" cy="5144627"/>
            <a:chOff x="0" y="-1438"/>
            <a:chExt cx="649180" cy="6859503"/>
          </a:xfrm>
        </p:grpSpPr>
        <p:sp>
          <p:nvSpPr>
            <p:cNvPr id="61" name="Shape 6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3" name="Shape 63"/>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64" name="Shape 64"/>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
        <p:nvSpPr>
          <p:cNvPr id="65" name="Shape 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8" name="Shape 68"/>
          <p:cNvGrpSpPr/>
          <p:nvPr/>
        </p:nvGrpSpPr>
        <p:grpSpPr>
          <a:xfrm>
            <a:off x="0" y="-1078"/>
            <a:ext cx="649180" cy="5144627"/>
            <a:chOff x="0" y="-1438"/>
            <a:chExt cx="649180" cy="6859503"/>
          </a:xfrm>
        </p:grpSpPr>
        <p:sp>
          <p:nvSpPr>
            <p:cNvPr id="69" name="Shape 6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71" name="Shape 71"/>
          <p:cNvGrpSpPr/>
          <p:nvPr/>
        </p:nvGrpSpPr>
        <p:grpSpPr>
          <a:xfrm flipH="1">
            <a:off x="8494493" y="0"/>
            <a:ext cx="649180" cy="5144627"/>
            <a:chOff x="0" y="-1438"/>
            <a:chExt cx="649180" cy="6859503"/>
          </a:xfrm>
        </p:grpSpPr>
        <p:sp>
          <p:nvSpPr>
            <p:cNvPr id="72" name="Shape 7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3" name="Shape 7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74" name="Shape 74"/>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75" name="Shape 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commons.wikimedia.org/wiki/solar_cell" TargetMode="External"/><Relationship Id="rId3" Type="http://schemas.openxmlformats.org/officeDocument/2006/relationships/hyperlink" Target="http://phys.org/news/2012-12-solar-cell-world-highest-conversion.html" TargetMode="External"/><Relationship Id="rId7" Type="http://schemas.openxmlformats.org/officeDocument/2006/relationships/hyperlink" Target="http://euanmearns.com/large-scale-grid-integration-of-solar-power-many-problems-few-solutions/" TargetMode="External"/><Relationship Id="rId12" Type="http://schemas.openxmlformats.org/officeDocument/2006/relationships/hyperlink" Target="http://www.ili.si.edu/digitalcollections/hst/scientificidentity/fullsize/SIL14-B2-07a.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elp.com" TargetMode="External"/><Relationship Id="rId11" Type="http://schemas.openxmlformats.org/officeDocument/2006/relationships/hyperlink" Target="http://www.newsroom.cpsenergy.com" TargetMode="External"/><Relationship Id="rId5" Type="http://schemas.openxmlformats.org/officeDocument/2006/relationships/hyperlink" Target="http://en.wikipedia.org/wiki/Organic_solar_cell" TargetMode="External"/><Relationship Id="rId10" Type="http://schemas.openxmlformats.org/officeDocument/2006/relationships/hyperlink" Target="http://www.nwscc.edu/nsfdc/technology/Electronic%20Symbols%20.htm" TargetMode="External"/><Relationship Id="rId4" Type="http://schemas.openxmlformats.org/officeDocument/2006/relationships/hyperlink" Target="http://imr.osu.edu/research/centers/focus-areas/advanced-photovoltaics/" TargetMode="External"/><Relationship Id="rId9" Type="http://schemas.openxmlformats.org/officeDocument/2006/relationships/hyperlink" Target="http://www.sigmaldrich.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256650"/>
            <a:ext cx="7772400" cy="983699"/>
          </a:xfrm>
          <a:prstGeom prst="rect">
            <a:avLst/>
          </a:prstGeom>
        </p:spPr>
        <p:txBody>
          <a:bodyPr lIns="91425" tIns="91425" rIns="91425" bIns="91425" anchor="b" anchorCtr="0">
            <a:noAutofit/>
          </a:bodyPr>
          <a:lstStyle/>
          <a:p>
            <a:pPr rtl="0">
              <a:spcBef>
                <a:spcPts val="0"/>
              </a:spcBef>
              <a:buNone/>
            </a:pPr>
            <a:r>
              <a:rPr lang="en" sz="2400"/>
              <a:t>ADVANCED PHOTOVOLTAICS NEW MATERIALS AND APPROACHES ,GRID APPLICATIONS</a:t>
            </a:r>
          </a:p>
        </p:txBody>
      </p:sp>
      <p:sp>
        <p:nvSpPr>
          <p:cNvPr id="78" name="Shape 78"/>
          <p:cNvSpPr txBox="1">
            <a:spLocks noGrp="1"/>
          </p:cNvSpPr>
          <p:nvPr>
            <p:ph type="subTitle" idx="1"/>
          </p:nvPr>
        </p:nvSpPr>
        <p:spPr>
          <a:xfrm>
            <a:off x="685800" y="2149350"/>
            <a:ext cx="7772400" cy="2288399"/>
          </a:xfrm>
          <a:prstGeom prst="rect">
            <a:avLst/>
          </a:prstGeom>
        </p:spPr>
        <p:txBody>
          <a:bodyPr lIns="91425" tIns="91425" rIns="91425" bIns="91425" anchor="t" anchorCtr="0">
            <a:noAutofit/>
          </a:bodyPr>
          <a:lstStyle/>
          <a:p>
            <a:pPr rtl="0">
              <a:spcBef>
                <a:spcPts val="0"/>
              </a:spcBef>
              <a:buNone/>
            </a:pPr>
            <a:r>
              <a:rPr lang="en" sz="2200"/>
              <a:t>Abstract</a:t>
            </a:r>
          </a:p>
          <a:p>
            <a:pPr algn="l" rtl="0">
              <a:lnSpc>
                <a:spcPct val="115000"/>
              </a:lnSpc>
              <a:spcBef>
                <a:spcPts val="0"/>
              </a:spcBef>
              <a:buNone/>
            </a:pPr>
            <a:r>
              <a:rPr lang="en" sz="1400"/>
              <a:t>While a majority of current worlds electricity generated from fossil fuels like coal,oil and natural gas,these traditional energy sources face a number of challenges including  rising prices,security concerns over dependency of imports from limited number of countries having significant supply of fossil fuels,growing environmental concerns over climate change.Whereas the solar energy is getting cheaper with time ,reduces dependency on fossil fuels, Environmental Advantage,Matching peak time output with peak time demand,Modularity and scalability,Flexible Locations and Government incentives.</a:t>
            </a:r>
          </a:p>
        </p:txBody>
      </p:sp>
      <p:sp>
        <p:nvSpPr>
          <p:cNvPr id="79" name="Shape 79"/>
          <p:cNvSpPr txBox="1"/>
          <p:nvPr/>
        </p:nvSpPr>
        <p:spPr>
          <a:xfrm>
            <a:off x="4384275" y="1400825"/>
            <a:ext cx="3817500" cy="658500"/>
          </a:xfrm>
          <a:prstGeom prst="rect">
            <a:avLst/>
          </a:prstGeom>
          <a:noFill/>
          <a:ln>
            <a:noFill/>
          </a:ln>
        </p:spPr>
        <p:txBody>
          <a:bodyPr lIns="91425" tIns="91425" rIns="91425" bIns="91425" anchor="t" anchorCtr="0">
            <a:noAutofit/>
          </a:bodyPr>
          <a:lstStyle/>
          <a:p>
            <a:pPr rtl="0">
              <a:spcBef>
                <a:spcPts val="0"/>
              </a:spcBef>
              <a:buNone/>
            </a:pPr>
            <a:r>
              <a:rPr lang="en"/>
              <a:t>                   </a:t>
            </a:r>
            <a:r>
              <a:rPr lang="en">
                <a:solidFill>
                  <a:srgbClr val="D0E0E3"/>
                </a:solidFill>
              </a:rPr>
              <a:t>Shanmukha Reddy</a:t>
            </a:r>
          </a:p>
          <a:p>
            <a:pPr>
              <a:spcBef>
                <a:spcPts val="0"/>
              </a:spcBef>
              <a:buNone/>
            </a:pPr>
            <a:r>
              <a:rPr lang="en"/>
              <a:t>                       </a:t>
            </a:r>
            <a:r>
              <a:rPr lang="en">
                <a:solidFill>
                  <a:srgbClr val="D0E0E3"/>
                </a:solidFill>
              </a:rPr>
              <a:t>4th MAY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Organic PV(contd…)</a:t>
            </a:r>
          </a:p>
        </p:txBody>
      </p:sp>
      <p:sp>
        <p:nvSpPr>
          <p:cNvPr id="142" name="Shape 1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When photon is absorbed then electron -hole pair is created which is bound together by exciton(Electrostatic interactions) confined to a molecule.</a:t>
            </a:r>
          </a:p>
          <a:p>
            <a:pPr marL="457200" lvl="0" indent="-330200" rtl="0">
              <a:spcBef>
                <a:spcPts val="0"/>
              </a:spcBef>
              <a:buClr>
                <a:schemeClr val="lt1"/>
              </a:buClr>
              <a:buSzPct val="100000"/>
              <a:buFont typeface="Arial"/>
              <a:buChar char="●"/>
            </a:pPr>
            <a:r>
              <a:rPr lang="en" sz="1600"/>
              <a:t>This Exciton is broken up by effective field of the PN junction.</a:t>
            </a:r>
          </a:p>
          <a:p>
            <a:pPr marL="457200" lvl="0" indent="-330200" rtl="0">
              <a:spcBef>
                <a:spcPts val="0"/>
              </a:spcBef>
              <a:buClr>
                <a:schemeClr val="lt1"/>
              </a:buClr>
              <a:buSzPct val="100000"/>
              <a:buFont typeface="Arial"/>
              <a:buChar char="●"/>
            </a:pPr>
            <a:r>
              <a:rPr lang="en" sz="1600"/>
              <a:t>These material have delocalized Pi bonding and Pi* antibonding orbitals for electrons and the delocalized Pi orbital is Highest occupied molecular orbital(HOMO).</a:t>
            </a:r>
          </a:p>
          <a:p>
            <a:pPr marL="457200" lvl="0" indent="-330200" rtl="0">
              <a:spcBef>
                <a:spcPts val="0"/>
              </a:spcBef>
              <a:buClr>
                <a:schemeClr val="lt1"/>
              </a:buClr>
              <a:buSzPct val="100000"/>
              <a:buFont typeface="Arial"/>
              <a:buChar char="●"/>
            </a:pPr>
            <a:r>
              <a:rPr lang="en" sz="1600"/>
              <a:t>Pi* orbital is the lowest unoccupied Molecular Orbital(LUMO).</a:t>
            </a:r>
          </a:p>
          <a:p>
            <a:pPr lvl="0">
              <a:spcBef>
                <a:spcPts val="0"/>
              </a:spcBef>
              <a:buNone/>
            </a:pPr>
            <a:endParaRPr sz="1600"/>
          </a:p>
        </p:txBody>
      </p:sp>
      <p:pic>
        <p:nvPicPr>
          <p:cNvPr id="143" name="Shape 143"/>
          <p:cNvPicPr preferRelativeResize="0"/>
          <p:nvPr/>
        </p:nvPicPr>
        <p:blipFill>
          <a:blip r:embed="rId3">
            <a:alphaModFix/>
          </a:blip>
          <a:stretch>
            <a:fillRect/>
          </a:stretch>
        </p:blipFill>
        <p:spPr>
          <a:xfrm>
            <a:off x="3014050" y="3206325"/>
            <a:ext cx="2386074" cy="18264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Organic PV(contd…)</a:t>
            </a:r>
          </a:p>
        </p:txBody>
      </p:sp>
      <p:sp>
        <p:nvSpPr>
          <p:cNvPr id="149" name="Shape 1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   </a:t>
            </a:r>
            <a:r>
              <a:rPr lang="en" sz="1600"/>
              <a:t>Advantages and Disadvantages of organic PV compared to inorganic:</a:t>
            </a:r>
          </a:p>
          <a:p>
            <a:pPr rtl="0">
              <a:spcBef>
                <a:spcPts val="0"/>
              </a:spcBef>
              <a:buNone/>
            </a:pPr>
            <a:r>
              <a:rPr lang="en" sz="1600"/>
              <a:t>    </a:t>
            </a:r>
            <a:r>
              <a:rPr lang="en" sz="1600" u="sng"/>
              <a:t>Advantages</a:t>
            </a:r>
            <a:r>
              <a:rPr lang="en" sz="1600"/>
              <a:t>:                                          </a:t>
            </a:r>
            <a:r>
              <a:rPr lang="en" sz="1600" u="sng"/>
              <a:t>Disadvantages</a:t>
            </a:r>
            <a:r>
              <a:rPr lang="en" sz="1600"/>
              <a:t>:</a:t>
            </a:r>
            <a:r>
              <a:rPr lang="en" sz="1600" u="sng"/>
              <a:t>  </a:t>
            </a:r>
          </a:p>
          <a:p>
            <a:pPr rtl="0">
              <a:spcBef>
                <a:spcPts val="0"/>
              </a:spcBef>
              <a:buNone/>
            </a:pPr>
            <a:r>
              <a:rPr lang="en" sz="1600"/>
              <a:t>1. Less expensive to generate                 1. Low efficiency.</a:t>
            </a:r>
          </a:p>
          <a:p>
            <a:pPr lvl="0" rtl="0">
              <a:spcBef>
                <a:spcPts val="0"/>
              </a:spcBef>
              <a:buNone/>
            </a:pPr>
            <a:r>
              <a:rPr lang="en" sz="1600"/>
              <a:t>    than inorganic semiconductors.            </a:t>
            </a:r>
          </a:p>
          <a:p>
            <a:pPr lvl="0" rtl="0">
              <a:spcBef>
                <a:spcPts val="0"/>
              </a:spcBef>
              <a:buNone/>
            </a:pPr>
            <a:r>
              <a:rPr lang="en" sz="1600"/>
              <a:t>2. Inexpensive Fabrication.                      2.Susceptible to water and oxygen.</a:t>
            </a:r>
          </a:p>
          <a:p>
            <a:pPr lvl="0" rtl="0">
              <a:spcBef>
                <a:spcPts val="0"/>
              </a:spcBef>
              <a:buNone/>
            </a:pPr>
            <a:r>
              <a:rPr lang="en" sz="1600"/>
              <a:t>3. Low Annealing  temperature                3.Still in initial stage of research.</a:t>
            </a:r>
          </a:p>
          <a:p>
            <a:pPr rtl="0">
              <a:spcBef>
                <a:spcPts val="0"/>
              </a:spcBef>
              <a:buNone/>
            </a:pPr>
            <a:r>
              <a:rPr lang="en" sz="1600"/>
              <a:t>     is  required .</a:t>
            </a:r>
          </a:p>
          <a:p>
            <a:pPr lvl="0" rtl="0">
              <a:spcBef>
                <a:spcPts val="0"/>
              </a:spcBef>
              <a:buNone/>
            </a:pPr>
            <a:r>
              <a:rPr lang="en" sz="1600"/>
              <a:t>4. Low annealing temperatures give</a:t>
            </a:r>
          </a:p>
          <a:p>
            <a:pPr rtl="0">
              <a:spcBef>
                <a:spcPts val="0"/>
              </a:spcBef>
              <a:buNone/>
            </a:pPr>
            <a:r>
              <a:rPr lang="en" sz="1600"/>
              <a:t>    flexibility for substrate. </a:t>
            </a:r>
          </a:p>
          <a:p>
            <a:pPr rtl="0">
              <a:spcBef>
                <a:spcPts val="0"/>
              </a:spcBef>
              <a:buNone/>
            </a:pPr>
            <a:r>
              <a:rPr lang="en" sz="1600"/>
              <a:t>5. Intoxic and soluble in some solvents</a:t>
            </a:r>
          </a:p>
          <a:p>
            <a:pPr lvl="0">
              <a:spcBef>
                <a:spcPts val="0"/>
              </a:spcBef>
              <a:buNone/>
            </a:pPr>
            <a:r>
              <a:rPr lang="en" sz="1600"/>
              <a:t>    so cheaper processing.</a:t>
            </a:r>
            <a:r>
              <a:rPr lang="en" sz="1600" u="sng"/>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Hybrid PV</a:t>
            </a:r>
          </a:p>
        </p:txBody>
      </p:sp>
      <p:sp>
        <p:nvSpPr>
          <p:cNvPr id="155" name="Shape 1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Has the advantages of both organic and inorganic solar cells.</a:t>
            </a:r>
          </a:p>
          <a:p>
            <a:pPr marL="457200" lvl="0" indent="-330200" rtl="0">
              <a:spcBef>
                <a:spcPts val="0"/>
              </a:spcBef>
              <a:buClr>
                <a:schemeClr val="lt1"/>
              </a:buClr>
              <a:buSzPct val="100000"/>
              <a:buFont typeface="Arial"/>
              <a:buChar char="●"/>
            </a:pPr>
            <a:r>
              <a:rPr lang="en" sz="1600"/>
              <a:t>Organic material acts as donor and inorganic material as acceptor.</a:t>
            </a:r>
          </a:p>
          <a:p>
            <a:pPr marL="457200" lvl="0" indent="-330200" rtl="0">
              <a:spcBef>
                <a:spcPts val="0"/>
              </a:spcBef>
              <a:buClr>
                <a:schemeClr val="lt1"/>
              </a:buClr>
              <a:buSzPct val="100000"/>
              <a:buFont typeface="Arial"/>
              <a:buChar char="●"/>
            </a:pPr>
            <a:r>
              <a:rPr lang="en" sz="1600"/>
              <a:t>Controlling the interface of both material can increase efficiency of cells.</a:t>
            </a:r>
          </a:p>
          <a:p>
            <a:pPr marL="457200" lvl="0" indent="-330200" rtl="0">
              <a:spcBef>
                <a:spcPts val="0"/>
              </a:spcBef>
              <a:buClr>
                <a:schemeClr val="lt1"/>
              </a:buClr>
              <a:buSzPct val="100000"/>
              <a:buFont typeface="Arial"/>
              <a:buChar char="●"/>
            </a:pPr>
            <a:r>
              <a:rPr lang="en" sz="1600"/>
              <a:t>3 different types of interfaces and structures of hybrid PV.</a:t>
            </a:r>
          </a:p>
          <a:p>
            <a:pPr rtl="0">
              <a:spcBef>
                <a:spcPts val="0"/>
              </a:spcBef>
              <a:buNone/>
            </a:pPr>
            <a:r>
              <a:rPr lang="en" sz="1600"/>
              <a:t>             1. Mesoporous Films</a:t>
            </a:r>
          </a:p>
          <a:p>
            <a:pPr rtl="0">
              <a:spcBef>
                <a:spcPts val="0"/>
              </a:spcBef>
              <a:buNone/>
            </a:pPr>
            <a:r>
              <a:rPr lang="en" sz="1600"/>
              <a:t>                   - Has a porous inorganic material filled with organic surfactants.</a:t>
            </a:r>
          </a:p>
          <a:p>
            <a:pPr lvl="0" rtl="0">
              <a:spcBef>
                <a:spcPts val="0"/>
              </a:spcBef>
              <a:buNone/>
            </a:pPr>
            <a:r>
              <a:rPr lang="en" sz="1600"/>
              <a:t>                   - problem of random ordering and controlling nanoscale structure.</a:t>
            </a:r>
          </a:p>
          <a:p>
            <a:pPr rtl="0">
              <a:spcBef>
                <a:spcPts val="0"/>
              </a:spcBef>
              <a:buNone/>
            </a:pPr>
            <a:r>
              <a:rPr lang="en" sz="1600"/>
              <a:t>              2. Ordered Lamellar films.</a:t>
            </a:r>
          </a:p>
          <a:p>
            <a:pPr lvl="0" rtl="0">
              <a:spcBef>
                <a:spcPts val="0"/>
              </a:spcBef>
              <a:buNone/>
            </a:pPr>
            <a:r>
              <a:rPr lang="en" sz="1600"/>
              <a:t>                   - It has large number of organic and inorganic layers alternately.</a:t>
            </a:r>
          </a:p>
          <a:p>
            <a:pPr rtl="0">
              <a:spcBef>
                <a:spcPts val="0"/>
              </a:spcBef>
              <a:buNone/>
            </a:pPr>
            <a:r>
              <a:rPr lang="en" sz="1600"/>
              <a:t>              3. Films of ordered Nanostructures.</a:t>
            </a:r>
          </a:p>
          <a:p>
            <a:pPr rtl="0">
              <a:spcBef>
                <a:spcPts val="0"/>
              </a:spcBef>
              <a:buNone/>
            </a:pPr>
            <a:r>
              <a:rPr lang="en" sz="1600"/>
              <a:t>                   - It is nanostructures surrounded by organic material</a:t>
            </a:r>
          </a:p>
          <a:p>
            <a:pPr lvl="0" rtl="0">
              <a:spcBef>
                <a:spcPts val="0"/>
              </a:spcBef>
              <a:buNone/>
            </a:pPr>
            <a:r>
              <a:rPr lang="en" sz="1600"/>
              <a:t>                   -Reduces TIR and increases defect tolerance.</a:t>
            </a:r>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rtl="0">
              <a:spcBef>
                <a:spcPts val="0"/>
              </a:spcBef>
              <a:buNone/>
            </a:pPr>
            <a:endParaRPr sz="1600"/>
          </a:p>
          <a:p>
            <a:pPr lvl="0" rtl="0">
              <a:spcBef>
                <a:spcPts val="0"/>
              </a:spcBef>
              <a:buNone/>
            </a:pPr>
            <a:r>
              <a:rPr lang="en" sz="1600"/>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a:t>
            </a:r>
          </a:p>
        </p:txBody>
      </p:sp>
      <p:sp>
        <p:nvSpPr>
          <p:cNvPr id="161" name="Shape 1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Polymer-nanoparticle composite type:</a:t>
            </a:r>
          </a:p>
          <a:p>
            <a:pPr rtl="0">
              <a:spcBef>
                <a:spcPts val="0"/>
              </a:spcBef>
              <a:buNone/>
            </a:pPr>
            <a:r>
              <a:rPr lang="en" sz="1600"/>
              <a:t>         - resembles polymer solar cells except nanoparticles replace fullerene acceptor.</a:t>
            </a:r>
          </a:p>
          <a:p>
            <a:pPr rtl="0">
              <a:spcBef>
                <a:spcPts val="0"/>
              </a:spcBef>
              <a:buNone/>
            </a:pPr>
            <a:r>
              <a:rPr lang="en" sz="1600"/>
              <a:t>         -Many advantages over organic semiconductors</a:t>
            </a:r>
          </a:p>
          <a:p>
            <a:pPr rtl="0">
              <a:spcBef>
                <a:spcPts val="0"/>
              </a:spcBef>
              <a:buNone/>
            </a:pPr>
            <a:r>
              <a:rPr lang="en" sz="1600"/>
              <a:t>                   Fullerene synthesis need high temperature arc .</a:t>
            </a:r>
          </a:p>
          <a:p>
            <a:pPr rtl="0">
              <a:spcBef>
                <a:spcPts val="0"/>
              </a:spcBef>
              <a:buNone/>
            </a:pPr>
            <a:r>
              <a:rPr lang="en" sz="1600"/>
              <a:t>                   Organic material degrade performance with time .</a:t>
            </a:r>
          </a:p>
          <a:p>
            <a:pPr rtl="0">
              <a:spcBef>
                <a:spcPts val="0"/>
              </a:spcBef>
              <a:buNone/>
            </a:pPr>
            <a:r>
              <a:rPr lang="en" sz="1600"/>
              <a:t>                   Nanoparticles are more absorbent and has customizable bandgap.</a:t>
            </a:r>
          </a:p>
          <a:p>
            <a:pPr rtl="0">
              <a:spcBef>
                <a:spcPts val="0"/>
              </a:spcBef>
              <a:buNone/>
            </a:pPr>
            <a:r>
              <a:rPr lang="en" sz="1600"/>
              <a:t>                   Some materials can generate 2 excitons.</a:t>
            </a:r>
          </a:p>
          <a:p>
            <a:pPr lvl="0" rtl="0">
              <a:spcBef>
                <a:spcPts val="0"/>
              </a:spcBef>
              <a:buNone/>
            </a:pPr>
            <a:r>
              <a:rPr lang="en" sz="1600"/>
              <a:t>             </a:t>
            </a:r>
          </a:p>
        </p:txBody>
      </p:sp>
      <p:sp>
        <p:nvSpPr>
          <p:cNvPr id="162" name="Shape 162"/>
          <p:cNvSpPr/>
          <p:nvPr/>
        </p:nvSpPr>
        <p:spPr>
          <a:xfrm>
            <a:off x="1358025" y="2427400"/>
            <a:ext cx="181800" cy="962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3" name="Shape 163"/>
          <p:cNvSpPr/>
          <p:nvPr/>
        </p:nvSpPr>
        <p:spPr>
          <a:xfrm>
            <a:off x="1358025" y="2782975"/>
            <a:ext cx="181800" cy="962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p:nvPr/>
        </p:nvSpPr>
        <p:spPr>
          <a:xfrm>
            <a:off x="1358025" y="3085075"/>
            <a:ext cx="181800" cy="962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p:nvPr/>
        </p:nvSpPr>
        <p:spPr>
          <a:xfrm>
            <a:off x="1358025" y="3387175"/>
            <a:ext cx="181800" cy="962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66" name="Shape 166"/>
          <p:cNvPicPr preferRelativeResize="0"/>
          <p:nvPr/>
        </p:nvPicPr>
        <p:blipFill>
          <a:blip r:embed="rId3">
            <a:alphaModFix/>
          </a:blip>
          <a:stretch>
            <a:fillRect/>
          </a:stretch>
        </p:blipFill>
        <p:spPr>
          <a:xfrm>
            <a:off x="3047625" y="3620600"/>
            <a:ext cx="2612200" cy="14723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PV(contd…)</a:t>
            </a:r>
          </a:p>
        </p:txBody>
      </p:sp>
      <p:sp>
        <p:nvSpPr>
          <p:cNvPr id="172" name="Shape 1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Carbon Nanotube(CNT) PV:</a:t>
            </a:r>
          </a:p>
          <a:p>
            <a:pPr rtl="0">
              <a:spcBef>
                <a:spcPts val="0"/>
              </a:spcBef>
              <a:buNone/>
            </a:pPr>
            <a:r>
              <a:rPr lang="en" sz="1600"/>
              <a:t>         -can be used as both for exciton carrier transport medium and as photoactive layer</a:t>
            </a:r>
          </a:p>
          <a:p>
            <a:pPr rtl="0">
              <a:spcBef>
                <a:spcPts val="0"/>
              </a:spcBef>
              <a:buNone/>
            </a:pPr>
            <a:r>
              <a:rPr lang="en" sz="1600"/>
              <a:t>         -Metallic CNT used for exciton carrier transport.</a:t>
            </a:r>
          </a:p>
          <a:p>
            <a:pPr rtl="0">
              <a:spcBef>
                <a:spcPts val="0"/>
              </a:spcBef>
              <a:buNone/>
            </a:pPr>
            <a:r>
              <a:rPr lang="en" sz="1600"/>
              <a:t>         -Semiconductor CNT used for active layer(photon-electron conversion).</a:t>
            </a:r>
          </a:p>
          <a:p>
            <a:pPr rtl="0">
              <a:spcBef>
                <a:spcPts val="0"/>
              </a:spcBef>
              <a:buNone/>
            </a:pPr>
            <a:r>
              <a:rPr lang="en" sz="1600"/>
              <a:t>         -High surface area and conductivity of CNT increase efficiency for transport.</a:t>
            </a:r>
          </a:p>
          <a:p>
            <a:pPr lvl="0">
              <a:spcBef>
                <a:spcPts val="0"/>
              </a:spcBef>
              <a:buNone/>
            </a:pPr>
            <a:r>
              <a:rPr lang="en" sz="1600"/>
              <a:t>         -The bandgap of CNT inversely proportional to diameter of CNT.</a:t>
            </a:r>
          </a:p>
        </p:txBody>
      </p:sp>
      <p:pic>
        <p:nvPicPr>
          <p:cNvPr id="173" name="Shape 173"/>
          <p:cNvPicPr preferRelativeResize="0"/>
          <p:nvPr/>
        </p:nvPicPr>
        <p:blipFill>
          <a:blip r:embed="rId3">
            <a:alphaModFix/>
          </a:blip>
          <a:stretch>
            <a:fillRect/>
          </a:stretch>
        </p:blipFill>
        <p:spPr>
          <a:xfrm>
            <a:off x="2962050" y="3530475"/>
            <a:ext cx="2601524" cy="13953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PV(contd…)</a:t>
            </a:r>
          </a:p>
        </p:txBody>
      </p:sp>
      <p:sp>
        <p:nvSpPr>
          <p:cNvPr id="179" name="Shape 1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Challenges for CNT:</a:t>
            </a:r>
          </a:p>
          <a:p>
            <a:pPr rtl="0">
              <a:spcBef>
                <a:spcPts val="0"/>
              </a:spcBef>
              <a:buNone/>
            </a:pPr>
            <a:r>
              <a:rPr lang="en" sz="1600"/>
              <a:t>       -Degrades in oxygen rich environment and passivation layer reduces efficiency.</a:t>
            </a:r>
          </a:p>
          <a:p>
            <a:pPr rtl="0">
              <a:spcBef>
                <a:spcPts val="0"/>
              </a:spcBef>
              <a:buNone/>
            </a:pPr>
            <a:r>
              <a:rPr lang="en" sz="1600"/>
              <a:t>       -Dispersion of CNT into polymer is a complex process.</a:t>
            </a:r>
          </a:p>
          <a:p>
            <a:pPr rtl="0">
              <a:spcBef>
                <a:spcPts val="0"/>
              </a:spcBef>
              <a:buNone/>
            </a:pPr>
            <a:r>
              <a:rPr lang="en" sz="1600"/>
              <a:t>       -No capability to form PN junction due to difficulty of doping certain segments .</a:t>
            </a:r>
          </a:p>
          <a:p>
            <a:pPr rtl="0">
              <a:spcBef>
                <a:spcPts val="0"/>
              </a:spcBef>
              <a:buNone/>
            </a:pPr>
            <a:r>
              <a:rPr lang="en" sz="1600"/>
              <a:t>       -Band bending is used using electrodes of different work functions.</a:t>
            </a:r>
          </a:p>
          <a:p>
            <a:pPr lvl="0">
              <a:spcBef>
                <a:spcPts val="0"/>
              </a:spcBef>
              <a:buNone/>
            </a:pPr>
            <a:r>
              <a:rPr lang="en" sz="1600"/>
              <a:t>       -Oxidized CNT is less useful as PV material.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PV(contd…)</a:t>
            </a:r>
          </a:p>
        </p:txBody>
      </p:sp>
      <p:sp>
        <p:nvSpPr>
          <p:cNvPr id="185" name="Shape 1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Dye sensitized PV:</a:t>
            </a:r>
          </a:p>
          <a:p>
            <a:pPr rtl="0">
              <a:spcBef>
                <a:spcPts val="0"/>
              </a:spcBef>
              <a:buNone/>
            </a:pPr>
            <a:r>
              <a:rPr lang="en" sz="1600"/>
              <a:t>       - They are formed with inorganic material (TiO2) and any organic material.</a:t>
            </a:r>
          </a:p>
          <a:p>
            <a:pPr rtl="0">
              <a:spcBef>
                <a:spcPts val="0"/>
              </a:spcBef>
              <a:buNone/>
            </a:pPr>
            <a:r>
              <a:rPr lang="en" sz="1600"/>
              <a:t>       -Dye adsorbed titania is used to increase absorption bandwidth of incident light.</a:t>
            </a:r>
          </a:p>
          <a:p>
            <a:pPr rtl="0">
              <a:spcBef>
                <a:spcPts val="0"/>
              </a:spcBef>
              <a:buNone/>
            </a:pPr>
            <a:r>
              <a:rPr lang="en" sz="1600"/>
              <a:t>       -Low diffusion length so, variety of organic material are used with Titania.</a:t>
            </a:r>
          </a:p>
          <a:p>
            <a:pPr rtl="0">
              <a:spcBef>
                <a:spcPts val="0"/>
              </a:spcBef>
              <a:buNone/>
            </a:pPr>
            <a:r>
              <a:rPr lang="en" sz="1600"/>
              <a:t>       -TiO2 acts as n-type material due to </a:t>
            </a:r>
          </a:p>
          <a:p>
            <a:pPr rtl="0">
              <a:spcBef>
                <a:spcPts val="0"/>
              </a:spcBef>
              <a:buNone/>
            </a:pPr>
            <a:r>
              <a:rPr lang="en" sz="1600"/>
              <a:t>         donor like oxygen vacancies.</a:t>
            </a:r>
          </a:p>
          <a:p>
            <a:pPr rtl="0">
              <a:spcBef>
                <a:spcPts val="0"/>
              </a:spcBef>
              <a:buNone/>
            </a:pPr>
            <a:r>
              <a:rPr lang="en" sz="1600"/>
              <a:t>      -Cheaper, cleaner alternative of SiO2,</a:t>
            </a:r>
          </a:p>
          <a:p>
            <a:pPr rtl="0">
              <a:spcBef>
                <a:spcPts val="0"/>
              </a:spcBef>
              <a:buNone/>
            </a:pPr>
            <a:r>
              <a:rPr lang="en" sz="1600"/>
              <a:t>        and is available abundantly.</a:t>
            </a:r>
          </a:p>
          <a:p>
            <a:pPr lvl="0">
              <a:spcBef>
                <a:spcPts val="0"/>
              </a:spcBef>
              <a:buNone/>
            </a:pPr>
            <a:r>
              <a:rPr lang="en" sz="1600"/>
              <a:t>   </a:t>
            </a:r>
          </a:p>
        </p:txBody>
      </p:sp>
      <p:pic>
        <p:nvPicPr>
          <p:cNvPr id="186" name="Shape 186"/>
          <p:cNvPicPr preferRelativeResize="0"/>
          <p:nvPr/>
        </p:nvPicPr>
        <p:blipFill>
          <a:blip r:embed="rId3">
            <a:alphaModFix/>
          </a:blip>
          <a:stretch>
            <a:fillRect/>
          </a:stretch>
        </p:blipFill>
        <p:spPr>
          <a:xfrm>
            <a:off x="4731425" y="2662650"/>
            <a:ext cx="3620074" cy="24073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PV(contd…)</a:t>
            </a: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Two Fabrication schemes:</a:t>
            </a:r>
          </a:p>
          <a:p>
            <a:pPr rtl="0">
              <a:spcBef>
                <a:spcPts val="0"/>
              </a:spcBef>
              <a:buNone/>
            </a:pPr>
            <a:r>
              <a:rPr lang="en" sz="1600"/>
              <a:t>1.Dye sensitized Electrochemical cells(Gratzel cell):</a:t>
            </a:r>
          </a:p>
          <a:p>
            <a:pPr marL="0" indent="0" rtl="0">
              <a:spcBef>
                <a:spcPts val="0"/>
              </a:spcBef>
              <a:buNone/>
            </a:pPr>
            <a:r>
              <a:rPr lang="en" sz="1600"/>
              <a:t>   -TiO2 Nanoparticles are synthesized in tens of nanometers and dye molecules are </a:t>
            </a:r>
          </a:p>
          <a:p>
            <a:pPr marL="0" indent="0" rtl="0">
              <a:spcBef>
                <a:spcPts val="0"/>
              </a:spcBef>
              <a:buNone/>
            </a:pPr>
            <a:r>
              <a:rPr lang="en" sz="1600"/>
              <a:t>     attached to TiO2 surface which is enclosed by liquid electrolyte.</a:t>
            </a:r>
          </a:p>
          <a:p>
            <a:pPr marL="0" indent="0" rtl="0">
              <a:spcBef>
                <a:spcPts val="0"/>
              </a:spcBef>
              <a:buNone/>
            </a:pPr>
            <a:r>
              <a:rPr lang="en" sz="1600"/>
              <a:t>   -  Has a disadvantage of Short diffusivity ,multifunctional sensitizers are being   </a:t>
            </a:r>
          </a:p>
          <a:p>
            <a:pPr marL="0" indent="0" rtl="0">
              <a:spcBef>
                <a:spcPts val="0"/>
              </a:spcBef>
              <a:buNone/>
            </a:pPr>
            <a:r>
              <a:rPr lang="en" sz="1600"/>
              <a:t>      investigated to improve diffusivity.</a:t>
            </a:r>
          </a:p>
          <a:p>
            <a:pPr marL="0" lvl="0" indent="0" rtl="0">
              <a:spcBef>
                <a:spcPts val="0"/>
              </a:spcBef>
              <a:buNone/>
            </a:pPr>
            <a:r>
              <a:rPr lang="en" sz="1600"/>
              <a:t>   - Has a significant efficiency of 10%.   </a:t>
            </a:r>
          </a:p>
          <a:p>
            <a:pPr lvl="0">
              <a:spcBef>
                <a:spcPts val="0"/>
              </a:spcBef>
              <a:buNone/>
            </a:pPr>
            <a:r>
              <a:rPr lang="en" sz="1600"/>
              <a:t>            </a:t>
            </a:r>
          </a:p>
        </p:txBody>
      </p:sp>
      <p:pic>
        <p:nvPicPr>
          <p:cNvPr id="193" name="Shape 193"/>
          <p:cNvPicPr preferRelativeResize="0"/>
          <p:nvPr/>
        </p:nvPicPr>
        <p:blipFill>
          <a:blip r:embed="rId3">
            <a:alphaModFix/>
          </a:blip>
          <a:stretch>
            <a:fillRect/>
          </a:stretch>
        </p:blipFill>
        <p:spPr>
          <a:xfrm>
            <a:off x="4905150" y="2983450"/>
            <a:ext cx="2625975" cy="18381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Types of Hybrid PV(contd…)</a:t>
            </a:r>
          </a:p>
        </p:txBody>
      </p:sp>
      <p:sp>
        <p:nvSpPr>
          <p:cNvPr id="199" name="Shape 1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600"/>
              <a:t>2.Solid state Dye sensitized solar cell:</a:t>
            </a:r>
          </a:p>
          <a:p>
            <a:pPr rtl="0">
              <a:spcBef>
                <a:spcPts val="0"/>
              </a:spcBef>
              <a:buNone/>
            </a:pPr>
            <a:r>
              <a:rPr lang="en" sz="1600"/>
              <a:t>   -Porous TiO2 containing pores of Diameter 2-50nm is filled with solid hole conducting </a:t>
            </a:r>
          </a:p>
          <a:p>
            <a:pPr rtl="0">
              <a:spcBef>
                <a:spcPts val="0"/>
              </a:spcBef>
              <a:buNone/>
            </a:pPr>
            <a:r>
              <a:rPr lang="en" sz="1600"/>
              <a:t>    material(p-type semiconductor or Organic ).</a:t>
            </a:r>
          </a:p>
          <a:p>
            <a:pPr rtl="0">
              <a:spcBef>
                <a:spcPts val="0"/>
              </a:spcBef>
              <a:buNone/>
            </a:pPr>
            <a:r>
              <a:rPr lang="en" sz="1600"/>
              <a:t>   -Liquid electrolyte in Gratzel cell replaced by solid conducting material so better </a:t>
            </a:r>
          </a:p>
          <a:p>
            <a:pPr rtl="0">
              <a:spcBef>
                <a:spcPts val="0"/>
              </a:spcBef>
              <a:buNone/>
            </a:pPr>
            <a:r>
              <a:rPr lang="en" sz="1600"/>
              <a:t>     diffusivity.</a:t>
            </a:r>
          </a:p>
          <a:p>
            <a:pPr rtl="0">
              <a:spcBef>
                <a:spcPts val="0"/>
              </a:spcBef>
              <a:buNone/>
            </a:pPr>
            <a:r>
              <a:rPr lang="en" sz="1600"/>
              <a:t>   - High conversion efficiency, with organic materials.</a:t>
            </a:r>
          </a:p>
          <a:p>
            <a:pPr rtl="0">
              <a:spcBef>
                <a:spcPts val="0"/>
              </a:spcBef>
              <a:buNone/>
            </a:pPr>
            <a:r>
              <a:rPr lang="en" sz="1600" u="sng"/>
              <a:t>Disadvantages</a:t>
            </a:r>
            <a:r>
              <a:rPr lang="en" sz="1600"/>
              <a:t>:</a:t>
            </a:r>
          </a:p>
          <a:p>
            <a:pPr marL="457200" lvl="0" indent="-330200" rtl="0">
              <a:spcBef>
                <a:spcPts val="0"/>
              </a:spcBef>
              <a:buClr>
                <a:schemeClr val="lt1"/>
              </a:buClr>
              <a:buSzPct val="100000"/>
              <a:buFont typeface="Arial"/>
              <a:buChar char="●"/>
            </a:pPr>
            <a:r>
              <a:rPr lang="en" sz="1600"/>
              <a:t>Disordered TiO2  layer</a:t>
            </a:r>
          </a:p>
          <a:p>
            <a:pPr marL="457200" lvl="0" indent="-330200" rtl="0">
              <a:spcBef>
                <a:spcPts val="0"/>
              </a:spcBef>
              <a:buClr>
                <a:schemeClr val="lt1"/>
              </a:buClr>
              <a:buSzPct val="100000"/>
              <a:buFont typeface="Arial"/>
              <a:buChar char="●"/>
            </a:pPr>
            <a:r>
              <a:rPr lang="en" sz="1600"/>
              <a:t>LUMO of dye should be higher than conduction band of TiO2.</a:t>
            </a:r>
          </a:p>
          <a:p>
            <a:pPr marL="457200" lvl="0" indent="-330200" rtl="0">
              <a:spcBef>
                <a:spcPts val="0"/>
              </a:spcBef>
              <a:buClr>
                <a:schemeClr val="lt1"/>
              </a:buClr>
              <a:buSzPct val="100000"/>
              <a:buFont typeface="Arial"/>
              <a:buChar char="●"/>
            </a:pPr>
            <a:r>
              <a:rPr lang="en" sz="1600"/>
              <a:t>P-type material crystallizes and destroys contact of dye and TiO2.</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Grid Integration</a:t>
            </a:r>
          </a:p>
        </p:txBody>
      </p:sp>
      <p:sp>
        <p:nvSpPr>
          <p:cNvPr id="205" name="Shape 2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The only way to integrate PV with Grid is to to grow and act like a power plant.</a:t>
            </a:r>
          </a:p>
          <a:p>
            <a:pPr marL="457200" lvl="0" indent="-330200" rtl="0">
              <a:spcBef>
                <a:spcPts val="0"/>
              </a:spcBef>
              <a:buClr>
                <a:schemeClr val="lt1"/>
              </a:buClr>
              <a:buSzPct val="100000"/>
              <a:buFont typeface="Arial"/>
              <a:buChar char="●"/>
            </a:pPr>
            <a:r>
              <a:rPr lang="en" sz="1600"/>
              <a:t>For integration Inverter technology ,Forecast and energy storage must evolve.</a:t>
            </a:r>
          </a:p>
          <a:p>
            <a:pPr marL="457200" lvl="0" indent="-330200" rtl="0">
              <a:spcBef>
                <a:spcPts val="0"/>
              </a:spcBef>
              <a:buClr>
                <a:schemeClr val="lt1"/>
              </a:buClr>
              <a:buSzPct val="100000"/>
              <a:buFont typeface="Arial"/>
              <a:buChar char="●"/>
            </a:pPr>
            <a:r>
              <a:rPr lang="en" sz="1600"/>
              <a:t>The power generated by solar PV is DC whereas the power generated by conventional methods is Alternating.</a:t>
            </a:r>
          </a:p>
          <a:p>
            <a:pPr lvl="0">
              <a:spcBef>
                <a:spcPts val="0"/>
              </a:spcBef>
              <a:buNone/>
            </a:pPr>
            <a:endParaRPr sz="1600"/>
          </a:p>
        </p:txBody>
      </p:sp>
      <p:pic>
        <p:nvPicPr>
          <p:cNvPr id="206" name="Shape 206"/>
          <p:cNvPicPr preferRelativeResize="0"/>
          <p:nvPr/>
        </p:nvPicPr>
        <p:blipFill>
          <a:blip r:embed="rId3">
            <a:alphaModFix/>
          </a:blip>
          <a:stretch>
            <a:fillRect/>
          </a:stretch>
        </p:blipFill>
        <p:spPr>
          <a:xfrm>
            <a:off x="2383950" y="2545025"/>
            <a:ext cx="3518773" cy="243807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OUTLINE</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spcBef>
                <a:spcPts val="0"/>
              </a:spcBef>
              <a:buClr>
                <a:schemeClr val="lt1"/>
              </a:buClr>
              <a:buSzPct val="100000"/>
              <a:buFont typeface="Arial"/>
              <a:buChar char="●"/>
            </a:pPr>
            <a:r>
              <a:rPr lang="en" sz="2000"/>
              <a:t>Introduction.</a:t>
            </a:r>
          </a:p>
          <a:p>
            <a:pPr marL="457200" lvl="0" indent="-355600" rtl="0">
              <a:spcBef>
                <a:spcPts val="0"/>
              </a:spcBef>
              <a:buClr>
                <a:schemeClr val="lt1"/>
              </a:buClr>
              <a:buSzPct val="100000"/>
              <a:buFont typeface="Arial"/>
              <a:buChar char="●"/>
            </a:pPr>
            <a:r>
              <a:rPr lang="en" sz="2000"/>
              <a:t>Need of Advanced Photovoltaics.</a:t>
            </a:r>
          </a:p>
          <a:p>
            <a:pPr marL="457200" lvl="0" indent="-355600" rtl="0">
              <a:spcBef>
                <a:spcPts val="0"/>
              </a:spcBef>
              <a:buClr>
                <a:schemeClr val="lt1"/>
              </a:buClr>
              <a:buSzPct val="100000"/>
              <a:buFont typeface="Arial"/>
              <a:buChar char="●"/>
            </a:pPr>
            <a:r>
              <a:rPr lang="en" sz="2000"/>
              <a:t>Types of Photovoltaics.</a:t>
            </a:r>
          </a:p>
          <a:p>
            <a:pPr marL="457200" lvl="0" indent="-355600" rtl="0">
              <a:spcBef>
                <a:spcPts val="0"/>
              </a:spcBef>
              <a:buClr>
                <a:schemeClr val="lt1"/>
              </a:buClr>
              <a:buSzPct val="100000"/>
              <a:buFont typeface="Arial"/>
              <a:buChar char="●"/>
            </a:pPr>
            <a:r>
              <a:rPr lang="en" sz="2000"/>
              <a:t>Multijunction solar cells.</a:t>
            </a:r>
          </a:p>
          <a:p>
            <a:pPr marL="457200" lvl="0" indent="-355600" rtl="0">
              <a:spcBef>
                <a:spcPts val="0"/>
              </a:spcBef>
              <a:buClr>
                <a:schemeClr val="lt1"/>
              </a:buClr>
              <a:buSzPct val="100000"/>
              <a:buFont typeface="Arial"/>
              <a:buChar char="●"/>
            </a:pPr>
            <a:r>
              <a:rPr lang="en" sz="2000"/>
              <a:t>Organic PV.</a:t>
            </a:r>
          </a:p>
          <a:p>
            <a:pPr marL="457200" lvl="0" indent="-355600" rtl="0">
              <a:spcBef>
                <a:spcPts val="0"/>
              </a:spcBef>
              <a:buClr>
                <a:schemeClr val="lt1"/>
              </a:buClr>
              <a:buSzPct val="100000"/>
              <a:buFont typeface="Arial"/>
              <a:buChar char="●"/>
            </a:pPr>
            <a:r>
              <a:rPr lang="en" sz="2000"/>
              <a:t>Hybrid PV.</a:t>
            </a:r>
          </a:p>
          <a:p>
            <a:pPr marL="457200" lvl="0" indent="-355600" rtl="0">
              <a:spcBef>
                <a:spcPts val="0"/>
              </a:spcBef>
              <a:buClr>
                <a:schemeClr val="lt1"/>
              </a:buClr>
              <a:buSzPct val="100000"/>
              <a:buFont typeface="Arial"/>
              <a:buChar char="●"/>
            </a:pPr>
            <a:r>
              <a:rPr lang="en" sz="2000"/>
              <a:t>Grid Integration.</a:t>
            </a:r>
          </a:p>
          <a:p>
            <a:pPr marL="457200" lvl="0" indent="-355600" rtl="0">
              <a:spcBef>
                <a:spcPts val="0"/>
              </a:spcBef>
              <a:buClr>
                <a:schemeClr val="lt1"/>
              </a:buClr>
              <a:buSzPct val="100000"/>
              <a:buFont typeface="Arial"/>
              <a:buChar char="●"/>
            </a:pPr>
            <a:r>
              <a:rPr lang="en" sz="2000"/>
              <a:t>Overview/Conclusions.</a:t>
            </a:r>
          </a:p>
          <a:p>
            <a:pPr marL="457200" lvl="0" indent="-355600" rtl="0">
              <a:spcBef>
                <a:spcPts val="0"/>
              </a:spcBef>
              <a:buClr>
                <a:schemeClr val="lt1"/>
              </a:buClr>
              <a:buSzPct val="100000"/>
              <a:buFont typeface="Arial"/>
              <a:buChar char="●"/>
            </a:pPr>
            <a:r>
              <a:rPr lang="en" sz="2000"/>
              <a:t>References.</a:t>
            </a:r>
          </a:p>
          <a:p>
            <a:pPr marL="457200" lvl="0" indent="-355600" rtl="0">
              <a:spcBef>
                <a:spcPts val="0"/>
              </a:spcBef>
              <a:buClr>
                <a:schemeClr val="lt1"/>
              </a:buClr>
              <a:buSzPct val="100000"/>
              <a:buFont typeface="Arial"/>
              <a:buChar char="●"/>
            </a:pPr>
            <a:r>
              <a:rPr lang="en" sz="2000"/>
              <a:t>Keypoints.</a:t>
            </a:r>
          </a:p>
          <a:p>
            <a:pPr lvl="0" rtl="0">
              <a:spcBef>
                <a:spcPts val="0"/>
              </a:spcBef>
              <a:buNone/>
            </a:pPr>
            <a:endParaRPr sz="2400"/>
          </a:p>
          <a:p>
            <a:pPr lvl="0">
              <a:spcBef>
                <a:spcPts val="0"/>
              </a:spcBef>
              <a:buNone/>
            </a:pPr>
            <a:r>
              <a:rPr lang="en" sz="1400"/>
              <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Case study of Grid Integration</a:t>
            </a:r>
          </a:p>
        </p:txBody>
      </p:sp>
      <p:sp>
        <p:nvSpPr>
          <p:cNvPr id="212" name="Shape 2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Germany uses huge amount of solar power ,example graph of solar output when demand was less on a sunny day it generated 200 GWh, about 13% extra so exported.</a:t>
            </a:r>
          </a:p>
          <a:p>
            <a:pPr marL="457200" lvl="0" indent="-330200" rtl="0">
              <a:spcBef>
                <a:spcPts val="0"/>
              </a:spcBef>
              <a:buClr>
                <a:schemeClr val="lt1"/>
              </a:buClr>
              <a:buSzPct val="100000"/>
              <a:buFont typeface="Arial"/>
              <a:buChar char="●"/>
            </a:pPr>
            <a:r>
              <a:rPr lang="en" sz="1600"/>
              <a:t>Say if target is 25% of overall power power generation (130 TWh) and installed  for</a:t>
            </a:r>
          </a:p>
          <a:p>
            <a:pPr rtl="0">
              <a:spcBef>
                <a:spcPts val="0"/>
              </a:spcBef>
              <a:buNone/>
            </a:pPr>
            <a:r>
              <a:rPr lang="en" sz="1600"/>
              <a:t>        35-150 GW the consumption is variable</a:t>
            </a:r>
          </a:p>
          <a:p>
            <a:pPr rtl="0">
              <a:spcBef>
                <a:spcPts val="0"/>
              </a:spcBef>
              <a:buNone/>
            </a:pPr>
            <a:r>
              <a:rPr lang="en" sz="1600"/>
              <a:t>        and now generation will also be variable.</a:t>
            </a:r>
          </a:p>
          <a:p>
            <a:pPr marL="457200" lvl="0" indent="-330200" rtl="0">
              <a:spcBef>
                <a:spcPts val="0"/>
              </a:spcBef>
              <a:buClr>
                <a:schemeClr val="lt1"/>
              </a:buClr>
              <a:buSzPct val="100000"/>
              <a:buFont typeface="Arial"/>
              <a:buChar char="●"/>
            </a:pPr>
            <a:r>
              <a:rPr lang="en" sz="1600"/>
              <a:t> Could give a huge over supply of 800 GW</a:t>
            </a:r>
          </a:p>
          <a:p>
            <a:pPr lvl="0" rtl="0">
              <a:spcBef>
                <a:spcPts val="0"/>
              </a:spcBef>
              <a:buNone/>
            </a:pPr>
            <a:r>
              <a:rPr lang="en" sz="1600"/>
              <a:t>         and grid can hold only 200 GW.</a:t>
            </a:r>
          </a:p>
          <a:p>
            <a:pPr lvl="0" rtl="0">
              <a:spcBef>
                <a:spcPts val="0"/>
              </a:spcBef>
              <a:buNone/>
            </a:pPr>
            <a:r>
              <a:rPr lang="en" sz="1600"/>
              <a:t>   </a:t>
            </a:r>
          </a:p>
          <a:p>
            <a:pPr lvl="0">
              <a:spcBef>
                <a:spcPts val="0"/>
              </a:spcBef>
              <a:buNone/>
            </a:pPr>
            <a:r>
              <a:rPr lang="en" sz="1600"/>
              <a:t>               </a:t>
            </a:r>
          </a:p>
        </p:txBody>
      </p:sp>
      <p:pic>
        <p:nvPicPr>
          <p:cNvPr id="213" name="Shape 213"/>
          <p:cNvPicPr preferRelativeResize="0"/>
          <p:nvPr/>
        </p:nvPicPr>
        <p:blipFill>
          <a:blip r:embed="rId3">
            <a:alphaModFix/>
          </a:blip>
          <a:stretch>
            <a:fillRect/>
          </a:stretch>
        </p:blipFill>
        <p:spPr>
          <a:xfrm>
            <a:off x="4929625" y="2636050"/>
            <a:ext cx="3186474" cy="21907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Case study (contd…)</a:t>
            </a:r>
          </a:p>
        </p:txBody>
      </p:sp>
      <p:sp>
        <p:nvSpPr>
          <p:cNvPr id="219" name="Shape 2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The generation graph even if conventional generation is cut down the graph is </a:t>
            </a:r>
          </a:p>
          <a:p>
            <a:pPr rtl="0">
              <a:spcBef>
                <a:spcPts val="0"/>
              </a:spcBef>
              <a:buNone/>
            </a:pPr>
            <a:r>
              <a:rPr lang="en" sz="1600"/>
              <a:t>        shown below, this might damage the grid heavily.</a:t>
            </a:r>
          </a:p>
          <a:p>
            <a:pPr lvl="0">
              <a:spcBef>
                <a:spcPts val="0"/>
              </a:spcBef>
              <a:buNone/>
            </a:pPr>
            <a:r>
              <a:rPr lang="en" sz="1600"/>
              <a:t>       </a:t>
            </a:r>
          </a:p>
        </p:txBody>
      </p:sp>
      <p:pic>
        <p:nvPicPr>
          <p:cNvPr id="220" name="Shape 220"/>
          <p:cNvPicPr preferRelativeResize="0"/>
          <p:nvPr/>
        </p:nvPicPr>
        <p:blipFill>
          <a:blip r:embed="rId3">
            <a:alphaModFix/>
          </a:blip>
          <a:stretch>
            <a:fillRect/>
          </a:stretch>
        </p:blipFill>
        <p:spPr>
          <a:xfrm>
            <a:off x="1697750" y="2113200"/>
            <a:ext cx="5056125" cy="29088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Overview and Conclusions</a:t>
            </a:r>
          </a:p>
        </p:txBody>
      </p:sp>
      <p:sp>
        <p:nvSpPr>
          <p:cNvPr id="226" name="Shape 2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lnSpc>
                <a:spcPct val="150000"/>
              </a:lnSpc>
              <a:spcBef>
                <a:spcPts val="0"/>
              </a:spcBef>
              <a:buClr>
                <a:schemeClr val="lt1"/>
              </a:buClr>
              <a:buSzPct val="100000"/>
              <a:buFont typeface="Arial"/>
              <a:buChar char="●"/>
            </a:pPr>
            <a:r>
              <a:rPr lang="en" sz="1600"/>
              <a:t>The popularity of solar energy is growing due to the increase in costs of conventional energy and reduction in cost of solar energy.</a:t>
            </a:r>
          </a:p>
          <a:p>
            <a:pPr marL="457200" lvl="0" indent="-330200" rtl="0">
              <a:lnSpc>
                <a:spcPct val="150000"/>
              </a:lnSpc>
              <a:spcBef>
                <a:spcPts val="0"/>
              </a:spcBef>
              <a:buClr>
                <a:schemeClr val="lt1"/>
              </a:buClr>
              <a:buSzPct val="100000"/>
              <a:buFont typeface="Arial"/>
              <a:buChar char="●"/>
            </a:pPr>
            <a:r>
              <a:rPr lang="en" sz="1600"/>
              <a:t>So the Research in this field is growing day by day.</a:t>
            </a:r>
          </a:p>
          <a:p>
            <a:pPr marL="457200" lvl="0" indent="-330200" rtl="0">
              <a:lnSpc>
                <a:spcPct val="150000"/>
              </a:lnSpc>
              <a:spcBef>
                <a:spcPts val="0"/>
              </a:spcBef>
              <a:buClr>
                <a:schemeClr val="lt1"/>
              </a:buClr>
              <a:buSzPct val="100000"/>
              <a:buFont typeface="Arial"/>
              <a:buChar char="●"/>
            </a:pPr>
            <a:r>
              <a:rPr lang="en" sz="1600"/>
              <a:t>Solar energy is of unlimited supply and more than what we need.</a:t>
            </a:r>
          </a:p>
          <a:p>
            <a:pPr marL="457200" lvl="0" indent="-330200" rtl="0">
              <a:lnSpc>
                <a:spcPct val="150000"/>
              </a:lnSpc>
              <a:spcBef>
                <a:spcPts val="0"/>
              </a:spcBef>
              <a:buClr>
                <a:schemeClr val="lt1"/>
              </a:buClr>
              <a:buSzPct val="100000"/>
              <a:buFont typeface="Arial"/>
              <a:buChar char="●"/>
            </a:pPr>
            <a:r>
              <a:rPr lang="en" sz="1600"/>
              <a:t>Presently more research is being done on improving the efficiency, making them non toxic, and flexible.</a:t>
            </a:r>
          </a:p>
          <a:p>
            <a:pPr marL="457200" lvl="0" indent="-330200" rtl="0">
              <a:lnSpc>
                <a:spcPct val="150000"/>
              </a:lnSpc>
              <a:spcBef>
                <a:spcPts val="0"/>
              </a:spcBef>
              <a:buClr>
                <a:schemeClr val="lt1"/>
              </a:buClr>
              <a:buSzPct val="100000"/>
              <a:buFont typeface="Arial"/>
              <a:buChar char="●"/>
            </a:pPr>
            <a:r>
              <a:rPr lang="en" sz="1600"/>
              <a:t>There are initiations for integrating Solar power farms to the Grid but many problems to solve if solar energy is enhanced.</a:t>
            </a:r>
          </a:p>
          <a:p>
            <a:pPr lvl="0">
              <a:lnSpc>
                <a:spcPct val="150000"/>
              </a:lnSpc>
              <a:spcBef>
                <a:spcPts val="0"/>
              </a:spcBef>
              <a:buNone/>
            </a:pPr>
            <a:r>
              <a:rPr lang="en" sz="1600"/>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References</a:t>
            </a:r>
          </a:p>
        </p:txBody>
      </p:sp>
      <p:sp>
        <p:nvSpPr>
          <p:cNvPr id="232" name="Shape 2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100" u="sng">
                <a:solidFill>
                  <a:srgbClr val="D0E0E3"/>
                </a:solidFill>
                <a:latin typeface="Arial"/>
                <a:ea typeface="Arial"/>
                <a:cs typeface="Arial"/>
                <a:sym typeface="Arial"/>
                <a:hlinkClick r:id="rId3"/>
              </a:rPr>
              <a:t>http://phys.org/news/2012-12-solar-cell-world-highest-conversion.html</a:t>
            </a:r>
          </a:p>
          <a:p>
            <a:pPr lvl="0" rtl="0">
              <a:lnSpc>
                <a:spcPct val="115000"/>
              </a:lnSpc>
              <a:spcBef>
                <a:spcPts val="0"/>
              </a:spcBef>
              <a:buNone/>
            </a:pPr>
            <a:r>
              <a:rPr lang="en" sz="1100" u="sng">
                <a:solidFill>
                  <a:srgbClr val="D9EAD3"/>
                </a:solidFill>
                <a:latin typeface="Arial"/>
                <a:ea typeface="Arial"/>
                <a:cs typeface="Arial"/>
                <a:sym typeface="Arial"/>
                <a:hlinkClick r:id="rId4"/>
              </a:rPr>
              <a:t>http://imr.osu.edu/research/centers/focus-areas/advanced-photovoltaics/</a:t>
            </a:r>
          </a:p>
          <a:p>
            <a:pPr lvl="0" rtl="0">
              <a:lnSpc>
                <a:spcPct val="115000"/>
              </a:lnSpc>
              <a:spcBef>
                <a:spcPts val="0"/>
              </a:spcBef>
              <a:buNone/>
            </a:pPr>
            <a:r>
              <a:rPr lang="en" sz="1100" u="sng">
                <a:solidFill>
                  <a:srgbClr val="D9EAD3"/>
                </a:solidFill>
                <a:latin typeface="Arial"/>
                <a:ea typeface="Arial"/>
                <a:cs typeface="Arial"/>
                <a:sym typeface="Arial"/>
                <a:hlinkClick r:id="rId5"/>
              </a:rPr>
              <a:t>http://en.wikipedia.org/wiki/Organic_solar_cell</a:t>
            </a:r>
          </a:p>
          <a:p>
            <a:pPr lvl="0" rtl="0">
              <a:lnSpc>
                <a:spcPct val="115000"/>
              </a:lnSpc>
              <a:spcBef>
                <a:spcPts val="0"/>
              </a:spcBef>
              <a:buNone/>
            </a:pPr>
            <a:r>
              <a:rPr lang="en" sz="1100" u="sng">
                <a:solidFill>
                  <a:srgbClr val="D9EAD3"/>
                </a:solidFill>
                <a:latin typeface="Arial"/>
                <a:ea typeface="Arial"/>
                <a:cs typeface="Arial"/>
                <a:sym typeface="Arial"/>
                <a:hlinkClick r:id="rId6"/>
              </a:rPr>
              <a:t>http://www.elp.com</a:t>
            </a:r>
          </a:p>
          <a:p>
            <a:pPr lvl="0" rtl="0">
              <a:lnSpc>
                <a:spcPct val="115000"/>
              </a:lnSpc>
              <a:spcBef>
                <a:spcPts val="0"/>
              </a:spcBef>
              <a:buNone/>
            </a:pPr>
            <a:r>
              <a:rPr lang="en" sz="1100" u="sng">
                <a:solidFill>
                  <a:srgbClr val="D9EAD3"/>
                </a:solidFill>
                <a:latin typeface="Arial"/>
                <a:ea typeface="Arial"/>
                <a:cs typeface="Arial"/>
                <a:sym typeface="Arial"/>
                <a:hlinkClick r:id="rId7"/>
              </a:rPr>
              <a:t>http://euanmearns.com/large-scale-grid-integration-of-solar-power-many-problems-few-solutions/</a:t>
            </a:r>
          </a:p>
          <a:p>
            <a:pPr lvl="0" rtl="0">
              <a:lnSpc>
                <a:spcPct val="115000"/>
              </a:lnSpc>
              <a:spcBef>
                <a:spcPts val="0"/>
              </a:spcBef>
              <a:buNone/>
            </a:pPr>
            <a:r>
              <a:rPr lang="en" sz="1100" u="sng">
                <a:solidFill>
                  <a:srgbClr val="D9EAD3"/>
                </a:solidFill>
                <a:latin typeface="Arial"/>
                <a:ea typeface="Arial"/>
                <a:cs typeface="Arial"/>
                <a:sym typeface="Arial"/>
                <a:hlinkClick r:id="rId8"/>
              </a:rPr>
              <a:t>http://commons.wikimedia.org/wiki/solar_cell</a:t>
            </a:r>
          </a:p>
          <a:p>
            <a:pPr lvl="0" rtl="0">
              <a:lnSpc>
                <a:spcPct val="115000"/>
              </a:lnSpc>
              <a:spcBef>
                <a:spcPts val="0"/>
              </a:spcBef>
              <a:buNone/>
            </a:pPr>
            <a:r>
              <a:rPr lang="en" sz="1100" u="sng">
                <a:solidFill>
                  <a:srgbClr val="D9EAD3"/>
                </a:solidFill>
                <a:latin typeface="Arial"/>
                <a:ea typeface="Arial"/>
                <a:cs typeface="Arial"/>
                <a:sym typeface="Arial"/>
                <a:hlinkClick r:id="rId9"/>
              </a:rPr>
              <a:t>http://www.sigmaldrich.com</a:t>
            </a: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r>
              <a:rPr lang="en" sz="1100">
                <a:solidFill>
                  <a:srgbClr val="D9EAD3"/>
                </a:solidFill>
                <a:latin typeface="Arial"/>
                <a:ea typeface="Arial"/>
                <a:cs typeface="Arial"/>
                <a:sym typeface="Arial"/>
              </a:rPr>
              <a:t>Images:</a:t>
            </a:r>
          </a:p>
          <a:p>
            <a:pPr lvl="0" rtl="0">
              <a:lnSpc>
                <a:spcPct val="115000"/>
              </a:lnSpc>
              <a:spcBef>
                <a:spcPts val="0"/>
              </a:spcBef>
              <a:buNone/>
            </a:pPr>
            <a:r>
              <a:rPr lang="en" sz="1100" u="sng">
                <a:solidFill>
                  <a:srgbClr val="D9EAD3"/>
                </a:solidFill>
                <a:latin typeface="Arial"/>
                <a:ea typeface="Arial"/>
                <a:cs typeface="Arial"/>
                <a:sym typeface="Arial"/>
                <a:hlinkClick r:id="rId10"/>
              </a:rPr>
              <a:t>http://www.nwscc.edu/nsfdc/technology/Electronic%20Symbols%20.htm</a:t>
            </a:r>
          </a:p>
          <a:p>
            <a:pPr lvl="0" rtl="0">
              <a:lnSpc>
                <a:spcPct val="115000"/>
              </a:lnSpc>
              <a:spcBef>
                <a:spcPts val="0"/>
              </a:spcBef>
              <a:buNone/>
            </a:pPr>
            <a:r>
              <a:rPr lang="en" sz="1100">
                <a:solidFill>
                  <a:srgbClr val="D9EAD3"/>
                </a:solidFill>
                <a:latin typeface="Arial"/>
                <a:ea typeface="Arial"/>
                <a:cs typeface="Arial"/>
                <a:sym typeface="Arial"/>
              </a:rPr>
              <a:t>http://www.engineering.com/ElectronicsDesign/ElectronicsDesignArticles/ArticleID/6123/Photovoltaic-Thermal-System-Achieves-86-Efficiency.aspx</a:t>
            </a:r>
          </a:p>
          <a:p>
            <a:pPr lvl="0" rtl="0">
              <a:lnSpc>
                <a:spcPct val="115000"/>
              </a:lnSpc>
              <a:spcBef>
                <a:spcPts val="0"/>
              </a:spcBef>
              <a:buNone/>
            </a:pPr>
            <a:r>
              <a:rPr lang="en" sz="1100" u="sng">
                <a:solidFill>
                  <a:srgbClr val="D9EAD3"/>
                </a:solidFill>
                <a:latin typeface="Arial"/>
                <a:ea typeface="Arial"/>
                <a:cs typeface="Arial"/>
                <a:sym typeface="Arial"/>
                <a:hlinkClick r:id="rId4"/>
              </a:rPr>
              <a:t>http://imr.osu.edu/research/centers/focus-areas/advanced-photovoltaics/</a:t>
            </a:r>
          </a:p>
          <a:p>
            <a:pPr rtl="0">
              <a:lnSpc>
                <a:spcPct val="115000"/>
              </a:lnSpc>
              <a:spcBef>
                <a:spcPts val="0"/>
              </a:spcBef>
              <a:buNone/>
            </a:pPr>
            <a:r>
              <a:rPr lang="en" sz="1100" u="sng">
                <a:solidFill>
                  <a:srgbClr val="D9EAD3"/>
                </a:solidFill>
                <a:latin typeface="Arial"/>
                <a:ea typeface="Arial"/>
                <a:cs typeface="Arial"/>
                <a:sym typeface="Arial"/>
                <a:hlinkClick r:id="rId7"/>
              </a:rPr>
              <a:t>http://euanmearns.com/large-scale-grid-integration-of-solar-power-many-problems-few-solutions/</a:t>
            </a:r>
          </a:p>
          <a:p>
            <a:pPr rtl="0">
              <a:lnSpc>
                <a:spcPct val="115000"/>
              </a:lnSpc>
              <a:spcBef>
                <a:spcPts val="0"/>
              </a:spcBef>
              <a:buNone/>
            </a:pPr>
            <a:r>
              <a:rPr lang="en" sz="1100" u="sng">
                <a:solidFill>
                  <a:srgbClr val="D9EAD3"/>
                </a:solidFill>
                <a:latin typeface="Arial"/>
                <a:ea typeface="Arial"/>
                <a:cs typeface="Arial"/>
                <a:sym typeface="Arial"/>
                <a:hlinkClick r:id="rId11"/>
              </a:rPr>
              <a:t>http://www.newsroom.cpsenergy.com</a:t>
            </a:r>
          </a:p>
          <a:p>
            <a:pPr rtl="0">
              <a:lnSpc>
                <a:spcPct val="115000"/>
              </a:lnSpc>
              <a:spcBef>
                <a:spcPts val="0"/>
              </a:spcBef>
              <a:buNone/>
            </a:pPr>
            <a:r>
              <a:rPr lang="en" sz="1100" u="sng">
                <a:solidFill>
                  <a:srgbClr val="FFF2CC"/>
                </a:solidFill>
                <a:latin typeface="Arial"/>
                <a:ea typeface="Arial"/>
                <a:cs typeface="Arial"/>
                <a:sym typeface="Arial"/>
                <a:hlinkClick r:id="rId12"/>
              </a:rPr>
              <a:t>http://www.ili.si.edu/digitalcollections/hst//scientificidentity/fullsize/SIL14-B2-07a.jpg</a:t>
            </a:r>
          </a:p>
          <a:p>
            <a:pPr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None/>
            </a:pPr>
            <a:endParaRPr sz="1100">
              <a:solidFill>
                <a:srgbClr val="D9EAD3"/>
              </a:solidFill>
              <a:latin typeface="Arial"/>
              <a:ea typeface="Arial"/>
              <a:cs typeface="Arial"/>
              <a:sym typeface="Arial"/>
            </a:endParaRPr>
          </a:p>
          <a:p>
            <a:pPr lvl="0" rtl="0">
              <a:lnSpc>
                <a:spcPct val="115000"/>
              </a:lnSpc>
              <a:spcBef>
                <a:spcPts val="0"/>
              </a:spcBef>
              <a:buClr>
                <a:schemeClr val="dk1"/>
              </a:buClr>
              <a:buFont typeface="Arial"/>
              <a:buNone/>
            </a:pPr>
            <a:endParaRPr sz="1100">
              <a:solidFill>
                <a:srgbClr val="D0E0E3"/>
              </a:solidFill>
              <a:latin typeface="Arial"/>
              <a:ea typeface="Arial"/>
              <a:cs typeface="Arial"/>
              <a:sym typeface="Arial"/>
            </a:endParaRPr>
          </a:p>
          <a:p>
            <a:pPr>
              <a:spcBef>
                <a:spcPts val="0"/>
              </a:spcBef>
              <a:buNone/>
            </a:pPr>
            <a:endParaRPr sz="120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Keypoints</a:t>
            </a:r>
          </a:p>
        </p:txBody>
      </p:sp>
      <p:sp>
        <p:nvSpPr>
          <p:cNvPr id="238" name="Shape 2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50000"/>
              </a:lnSpc>
              <a:spcBef>
                <a:spcPts val="0"/>
              </a:spcBef>
              <a:buClr>
                <a:schemeClr val="lt1"/>
              </a:buClr>
              <a:buSzPct val="100000"/>
              <a:buFont typeface="Arial"/>
              <a:buChar char="●"/>
            </a:pPr>
            <a:r>
              <a:rPr lang="en" sz="1800"/>
              <a:t>Need of Advancement in PV.</a:t>
            </a:r>
          </a:p>
          <a:p>
            <a:pPr marL="457200" lvl="0" indent="-342900" rtl="0">
              <a:lnSpc>
                <a:spcPct val="150000"/>
              </a:lnSpc>
              <a:spcBef>
                <a:spcPts val="0"/>
              </a:spcBef>
              <a:buClr>
                <a:schemeClr val="lt1"/>
              </a:buClr>
              <a:buSzPct val="100000"/>
              <a:buFont typeface="Arial"/>
              <a:buChar char="●"/>
            </a:pPr>
            <a:r>
              <a:rPr lang="en" sz="1800"/>
              <a:t>The major difference between a PN junction diode and a solar cell.</a:t>
            </a:r>
          </a:p>
          <a:p>
            <a:pPr marL="457200" lvl="0" indent="-342900" rtl="0">
              <a:lnSpc>
                <a:spcPct val="150000"/>
              </a:lnSpc>
              <a:spcBef>
                <a:spcPts val="0"/>
              </a:spcBef>
              <a:buClr>
                <a:schemeClr val="lt1"/>
              </a:buClr>
              <a:buSzPct val="100000"/>
              <a:buFont typeface="Arial"/>
              <a:buChar char="●"/>
            </a:pPr>
            <a:r>
              <a:rPr lang="en" sz="1800"/>
              <a:t>Highest efficiency achieved by a solar cell .</a:t>
            </a:r>
          </a:p>
          <a:p>
            <a:pPr marL="457200" lvl="0" indent="-342900" rtl="0">
              <a:lnSpc>
                <a:spcPct val="150000"/>
              </a:lnSpc>
              <a:spcBef>
                <a:spcPts val="0"/>
              </a:spcBef>
              <a:buClr>
                <a:schemeClr val="lt1"/>
              </a:buClr>
              <a:buSzPct val="100000"/>
              <a:buFont typeface="Arial"/>
              <a:buChar char="●"/>
            </a:pPr>
            <a:r>
              <a:rPr lang="en" sz="1800"/>
              <a:t>Need of organic and Hybrid photovoltaics.</a:t>
            </a:r>
          </a:p>
          <a:p>
            <a:pPr marL="457200" lvl="0" indent="-342900" rtl="0">
              <a:lnSpc>
                <a:spcPct val="150000"/>
              </a:lnSpc>
              <a:spcBef>
                <a:spcPts val="0"/>
              </a:spcBef>
              <a:buClr>
                <a:schemeClr val="lt1"/>
              </a:buClr>
              <a:buSzPct val="100000"/>
              <a:buFont typeface="Arial"/>
              <a:buChar char="●"/>
            </a:pPr>
            <a:r>
              <a:rPr lang="en" sz="1800"/>
              <a:t>Advantages and disadvantages of organic and hybrid PV over inorganic PV.</a:t>
            </a:r>
          </a:p>
          <a:p>
            <a:pPr marL="457200" lvl="0" indent="-342900">
              <a:lnSpc>
                <a:spcPct val="150000"/>
              </a:lnSpc>
              <a:spcBef>
                <a:spcPts val="0"/>
              </a:spcBef>
              <a:buClr>
                <a:schemeClr val="lt1"/>
              </a:buClr>
              <a:buSzPct val="100000"/>
              <a:buFont typeface="Arial"/>
              <a:buChar char="●"/>
            </a:pPr>
            <a:r>
              <a:rPr lang="en" sz="1800"/>
              <a:t>Challenges faced in integrating solar power with grid.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600">
                <a:solidFill>
                  <a:srgbClr val="073763"/>
                </a:solidFill>
              </a:rPr>
              <a:t>.</a:t>
            </a:r>
          </a:p>
        </p:txBody>
      </p:sp>
      <p:sp>
        <p:nvSpPr>
          <p:cNvPr id="244" name="Shape 2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sz="600" b="1">
              <a:solidFill>
                <a:srgbClr val="073763"/>
              </a:solidFill>
            </a:endParaRPr>
          </a:p>
          <a:p>
            <a:pPr marL="0" marR="0" indent="0" algn="l" rtl="0">
              <a:lnSpc>
                <a:spcPct val="100000"/>
              </a:lnSpc>
              <a:spcBef>
                <a:spcPts val="0"/>
              </a:spcBef>
              <a:spcAft>
                <a:spcPts val="0"/>
              </a:spcAft>
              <a:buNone/>
            </a:pPr>
            <a:r>
              <a:rPr lang="en" sz="600" b="1">
                <a:solidFill>
                  <a:srgbClr val="073763"/>
                </a:solidFill>
              </a:rPr>
              <a:t>                                                                                                               </a:t>
            </a:r>
          </a:p>
          <a:p>
            <a:pPr marL="0" marR="0" indent="0" algn="l" rtl="0">
              <a:lnSpc>
                <a:spcPct val="100000"/>
              </a:lnSpc>
              <a:spcBef>
                <a:spcPts val="0"/>
              </a:spcBef>
              <a:spcAft>
                <a:spcPts val="0"/>
              </a:spcAft>
              <a:buNone/>
            </a:pPr>
            <a:r>
              <a:rPr lang="en" b="1">
                <a:solidFill>
                  <a:srgbClr val="D9EAD3"/>
                </a:solidFill>
              </a:rPr>
              <a:t>                           </a:t>
            </a:r>
          </a:p>
          <a:p>
            <a:pPr marL="0" marR="0" indent="0" algn="l" rtl="0">
              <a:lnSpc>
                <a:spcPct val="100000"/>
              </a:lnSpc>
              <a:spcBef>
                <a:spcPts val="0"/>
              </a:spcBef>
              <a:spcAft>
                <a:spcPts val="0"/>
              </a:spcAft>
              <a:buNone/>
            </a:pPr>
            <a:r>
              <a:rPr lang="en" b="1">
                <a:solidFill>
                  <a:srgbClr val="D9EAD3"/>
                </a:solidFill>
              </a:rPr>
              <a:t>                            Q</a:t>
            </a:r>
            <a:r>
              <a:rPr lang="en"/>
              <a:t>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               Introduction</a:t>
            </a:r>
          </a:p>
        </p:txBody>
      </p:sp>
      <p:sp>
        <p:nvSpPr>
          <p:cNvPr id="91" name="Shape 91"/>
          <p:cNvSpPr txBox="1">
            <a:spLocks noGrp="1"/>
          </p:cNvSpPr>
          <p:nvPr>
            <p:ph type="body" idx="1"/>
          </p:nvPr>
        </p:nvSpPr>
        <p:spPr>
          <a:xfrm>
            <a:off x="457200" y="1200150"/>
            <a:ext cx="8229600" cy="3725699"/>
          </a:xfrm>
          <a:prstGeom prst="rect">
            <a:avLst/>
          </a:prstGeom>
          <a:ln w="9525" cap="flat">
            <a:solidFill>
              <a:schemeClr val="lt1"/>
            </a:solidFill>
            <a:prstDash val="solid"/>
            <a:round/>
            <a:headEnd type="none" w="med" len="med"/>
            <a:tailEnd type="none" w="med" len="med"/>
          </a:ln>
        </p:spPr>
        <p:txBody>
          <a:bodyPr lIns="91425" tIns="91425" rIns="91425" bIns="91425" anchor="t" anchorCtr="0">
            <a:noAutofit/>
          </a:bodyPr>
          <a:lstStyle/>
          <a:p>
            <a:pPr marL="457200" marR="0" lvl="0" indent="-317500" algn="l" rtl="0">
              <a:lnSpc>
                <a:spcPct val="100000"/>
              </a:lnSpc>
              <a:spcBef>
                <a:spcPts val="0"/>
              </a:spcBef>
              <a:spcAft>
                <a:spcPts val="0"/>
              </a:spcAft>
              <a:buClr>
                <a:srgbClr val="FFFFFF"/>
              </a:buClr>
              <a:buSzPct val="100000"/>
              <a:buFont typeface="Arial"/>
              <a:buChar char="➢"/>
            </a:pPr>
            <a:r>
              <a:rPr lang="en" sz="1400">
                <a:solidFill>
                  <a:srgbClr val="FFFFFF"/>
                </a:solidFill>
                <a:latin typeface="Arial"/>
                <a:ea typeface="Arial"/>
                <a:cs typeface="Arial"/>
                <a:sym typeface="Arial"/>
              </a:rPr>
              <a:t>It’s just not a contact of P and N type materials,</a:t>
            </a:r>
          </a:p>
          <a:p>
            <a:pPr marR="0" algn="l" rtl="0">
              <a:lnSpc>
                <a:spcPct val="100000"/>
              </a:lnSpc>
              <a:spcBef>
                <a:spcPts val="0"/>
              </a:spcBef>
              <a:spcAft>
                <a:spcPts val="0"/>
              </a:spcAft>
              <a:buNone/>
            </a:pPr>
            <a:r>
              <a:rPr lang="en" sz="1400">
                <a:solidFill>
                  <a:srgbClr val="FFFFFF"/>
                </a:solidFill>
                <a:latin typeface="Arial"/>
                <a:ea typeface="Arial"/>
                <a:cs typeface="Arial"/>
                <a:sym typeface="Arial"/>
              </a:rPr>
              <a:t>then it would form a Diode ,instead ohmic metal-semiconductor</a:t>
            </a:r>
          </a:p>
          <a:p>
            <a:pPr marR="0" algn="l" rtl="0">
              <a:lnSpc>
                <a:spcPct val="100000"/>
              </a:lnSpc>
              <a:spcBef>
                <a:spcPts val="0"/>
              </a:spcBef>
              <a:spcAft>
                <a:spcPts val="0"/>
              </a:spcAft>
              <a:buNone/>
            </a:pPr>
            <a:r>
              <a:rPr lang="en" sz="1400">
                <a:solidFill>
                  <a:srgbClr val="FFFFFF"/>
                </a:solidFill>
                <a:latin typeface="Arial"/>
                <a:ea typeface="Arial"/>
                <a:cs typeface="Arial"/>
                <a:sym typeface="Arial"/>
              </a:rPr>
              <a:t>contacts are made which are connected to external load so that</a:t>
            </a:r>
          </a:p>
          <a:p>
            <a:pPr marR="0" lvl="0" algn="l" rtl="0">
              <a:lnSpc>
                <a:spcPct val="100000"/>
              </a:lnSpc>
              <a:spcBef>
                <a:spcPts val="0"/>
              </a:spcBef>
              <a:spcAft>
                <a:spcPts val="0"/>
              </a:spcAft>
              <a:buNone/>
            </a:pPr>
            <a:r>
              <a:rPr lang="en" sz="1400">
                <a:solidFill>
                  <a:srgbClr val="FFFFFF"/>
                </a:solidFill>
                <a:latin typeface="Arial"/>
                <a:ea typeface="Arial"/>
                <a:cs typeface="Arial"/>
                <a:sym typeface="Arial"/>
              </a:rPr>
              <a:t>electrons are swept to n-side and holes to p-side.</a:t>
            </a:r>
          </a:p>
        </p:txBody>
      </p:sp>
      <p:pic>
        <p:nvPicPr>
          <p:cNvPr id="92" name="Shape 92"/>
          <p:cNvPicPr preferRelativeResize="0"/>
          <p:nvPr/>
        </p:nvPicPr>
        <p:blipFill>
          <a:blip r:embed="rId3">
            <a:alphaModFix/>
          </a:blip>
          <a:stretch>
            <a:fillRect/>
          </a:stretch>
        </p:blipFill>
        <p:spPr>
          <a:xfrm>
            <a:off x="5952250" y="2705425"/>
            <a:ext cx="1966299" cy="1443599"/>
          </a:xfrm>
          <a:prstGeom prst="rect">
            <a:avLst/>
          </a:prstGeom>
          <a:noFill/>
          <a:ln w="9525" cap="flat">
            <a:solidFill>
              <a:schemeClr val="lt1"/>
            </a:solidFill>
            <a:prstDash val="solid"/>
            <a:round/>
            <a:headEnd type="none" w="med" len="med"/>
            <a:tailEnd type="none" w="med" len="med"/>
          </a:ln>
        </p:spPr>
      </p:pic>
      <p:pic>
        <p:nvPicPr>
          <p:cNvPr id="93" name="Shape 93"/>
          <p:cNvPicPr preferRelativeResize="0"/>
          <p:nvPr/>
        </p:nvPicPr>
        <p:blipFill>
          <a:blip r:embed="rId4">
            <a:alphaModFix/>
          </a:blip>
          <a:stretch>
            <a:fillRect/>
          </a:stretch>
        </p:blipFill>
        <p:spPr>
          <a:xfrm>
            <a:off x="1457000" y="2386975"/>
            <a:ext cx="2788250" cy="2339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Introduction (Contd…)</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66700">
              <a:spcBef>
                <a:spcPts val="0"/>
              </a:spcBef>
              <a:buClr>
                <a:srgbClr val="20124D"/>
              </a:buClr>
              <a:buFont typeface="Arial"/>
              <a:buChar char="●"/>
            </a:pPr>
            <a:endParaRPr sz="600">
              <a:solidFill>
                <a:srgbClr val="20124D"/>
              </a:solidFill>
            </a:endParaRPr>
          </a:p>
        </p:txBody>
      </p:sp>
      <p:pic>
        <p:nvPicPr>
          <p:cNvPr id="100" name="Shape 100"/>
          <p:cNvPicPr preferRelativeResize="0"/>
          <p:nvPr/>
        </p:nvPicPr>
        <p:blipFill>
          <a:blip r:embed="rId3">
            <a:alphaModFix/>
          </a:blip>
          <a:stretch>
            <a:fillRect/>
          </a:stretch>
        </p:blipFill>
        <p:spPr>
          <a:xfrm>
            <a:off x="1910875" y="1285987"/>
            <a:ext cx="4344749" cy="36398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History </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Trebuchet MS"/>
              <a:buChar char="●"/>
            </a:pPr>
            <a:r>
              <a:rPr lang="en" sz="1600"/>
              <a:t>Experimentally first demonstrated by Edmond</a:t>
            </a:r>
          </a:p>
          <a:p>
            <a:pPr rtl="0">
              <a:spcBef>
                <a:spcPts val="0"/>
              </a:spcBef>
              <a:buNone/>
            </a:pPr>
            <a:r>
              <a:rPr lang="en" sz="1600"/>
              <a:t>        Becquerel.</a:t>
            </a:r>
          </a:p>
          <a:p>
            <a:pPr marL="457200" lvl="0" indent="-330200" rtl="0">
              <a:spcBef>
                <a:spcPts val="0"/>
              </a:spcBef>
              <a:buClr>
                <a:schemeClr val="lt1"/>
              </a:buClr>
              <a:buSzPct val="100000"/>
              <a:buFont typeface="Arial"/>
              <a:buChar char="●"/>
            </a:pPr>
            <a:r>
              <a:rPr lang="en" sz="1600"/>
              <a:t>Albert Einstein explained the mechanism</a:t>
            </a:r>
          </a:p>
          <a:p>
            <a:pPr rtl="0">
              <a:spcBef>
                <a:spcPts val="0"/>
              </a:spcBef>
              <a:buNone/>
            </a:pPr>
            <a:r>
              <a:rPr lang="en" sz="1600"/>
              <a:t>       (photoelectric effect) in 1905.</a:t>
            </a:r>
          </a:p>
          <a:p>
            <a:pPr marL="457200" lvl="0" indent="-330200" rtl="0">
              <a:spcBef>
                <a:spcPts val="0"/>
              </a:spcBef>
              <a:buClr>
                <a:schemeClr val="lt1"/>
              </a:buClr>
              <a:buSzPct val="100000"/>
              <a:buFont typeface="Arial"/>
              <a:buChar char="●"/>
            </a:pPr>
            <a:r>
              <a:rPr lang="en" sz="1600"/>
              <a:t>First public demonstration by Bell labs on</a:t>
            </a:r>
          </a:p>
          <a:p>
            <a:pPr rtl="0">
              <a:spcBef>
                <a:spcPts val="0"/>
              </a:spcBef>
              <a:buNone/>
            </a:pPr>
            <a:r>
              <a:rPr lang="en" sz="1600"/>
              <a:t>        25th April 1954.</a:t>
            </a:r>
          </a:p>
          <a:p>
            <a:pPr marL="457200" lvl="0" indent="-330200" rtl="0">
              <a:spcBef>
                <a:spcPts val="0"/>
              </a:spcBef>
              <a:buClr>
                <a:schemeClr val="lt1"/>
              </a:buClr>
              <a:buSzPct val="100000"/>
              <a:buFont typeface="Arial"/>
              <a:buChar char="●"/>
            </a:pPr>
            <a:r>
              <a:rPr lang="en" sz="1600"/>
              <a:t>Solar cell gained prominence in 1958 when</a:t>
            </a:r>
          </a:p>
          <a:p>
            <a:pPr lvl="0" rtl="0">
              <a:spcBef>
                <a:spcPts val="0"/>
              </a:spcBef>
              <a:buNone/>
            </a:pPr>
            <a:r>
              <a:rPr lang="en" sz="1600"/>
              <a:t>        when proposed as addition in satellite. </a:t>
            </a:r>
          </a:p>
          <a:p>
            <a:pPr lvl="0">
              <a:spcBef>
                <a:spcPts val="0"/>
              </a:spcBef>
              <a:buNone/>
            </a:pPr>
            <a:endParaRPr sz="1600"/>
          </a:p>
        </p:txBody>
      </p:sp>
      <p:pic>
        <p:nvPicPr>
          <p:cNvPr id="107" name="Shape 107"/>
          <p:cNvPicPr preferRelativeResize="0"/>
          <p:nvPr/>
        </p:nvPicPr>
        <p:blipFill>
          <a:blip r:embed="rId3">
            <a:alphaModFix/>
          </a:blip>
          <a:stretch>
            <a:fillRect/>
          </a:stretch>
        </p:blipFill>
        <p:spPr>
          <a:xfrm>
            <a:off x="6548725" y="695075"/>
            <a:ext cx="2138074" cy="33923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Need of Advanced Photovoltaics</a:t>
            </a:r>
          </a:p>
        </p:txBody>
      </p:sp>
      <p:sp>
        <p:nvSpPr>
          <p:cNvPr id="113" name="Shape 1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spcBef>
                <a:spcPts val="0"/>
              </a:spcBef>
              <a:buClr>
                <a:schemeClr val="lt1"/>
              </a:buClr>
              <a:buSzPct val="100000"/>
              <a:buFont typeface="Trebuchet MS"/>
              <a:buChar char="❖"/>
            </a:pPr>
            <a:r>
              <a:rPr lang="en" sz="1400"/>
              <a:t>There are many space missions which use PV modules for </a:t>
            </a:r>
          </a:p>
          <a:p>
            <a:pPr rtl="0">
              <a:spcBef>
                <a:spcPts val="0"/>
              </a:spcBef>
              <a:buNone/>
            </a:pPr>
            <a:r>
              <a:rPr lang="en" sz="1400"/>
              <a:t>power generation.</a:t>
            </a:r>
          </a:p>
          <a:p>
            <a:pPr marL="457200" lvl="0" indent="-317500" rtl="0">
              <a:spcBef>
                <a:spcPts val="0"/>
              </a:spcBef>
              <a:buClr>
                <a:schemeClr val="lt1"/>
              </a:buClr>
              <a:buSzPct val="100000"/>
              <a:buFont typeface="Trebuchet MS"/>
              <a:buChar char="❖"/>
            </a:pPr>
            <a:r>
              <a:rPr lang="en" sz="1400"/>
              <a:t>Efficient power generation for terrestrial use.</a:t>
            </a:r>
          </a:p>
          <a:p>
            <a:pPr marL="457200" lvl="0" indent="-317500" rtl="0">
              <a:spcBef>
                <a:spcPts val="0"/>
              </a:spcBef>
              <a:buClr>
                <a:schemeClr val="lt1"/>
              </a:buClr>
              <a:buSzPct val="100000"/>
              <a:buFont typeface="Trebuchet MS"/>
              <a:buChar char="❖"/>
            </a:pPr>
            <a:r>
              <a:rPr lang="en" sz="1400"/>
              <a:t>Manufacturing Non-toxic PV cells.</a:t>
            </a:r>
          </a:p>
          <a:p>
            <a:pPr marL="457200" lvl="0" indent="-317500">
              <a:spcBef>
                <a:spcPts val="0"/>
              </a:spcBef>
              <a:buClr>
                <a:schemeClr val="lt1"/>
              </a:buClr>
              <a:buSzPct val="100000"/>
              <a:buFont typeface="Trebuchet MS"/>
              <a:buChar char="❖"/>
            </a:pPr>
            <a:r>
              <a:rPr lang="en" sz="1400"/>
              <a:t>Manufacturing transparent and different coloured PV’s</a:t>
            </a:r>
          </a:p>
        </p:txBody>
      </p:sp>
      <p:pic>
        <p:nvPicPr>
          <p:cNvPr id="114" name="Shape 114"/>
          <p:cNvPicPr preferRelativeResize="0"/>
          <p:nvPr/>
        </p:nvPicPr>
        <p:blipFill>
          <a:blip r:embed="rId3">
            <a:alphaModFix/>
          </a:blip>
          <a:stretch>
            <a:fillRect/>
          </a:stretch>
        </p:blipFill>
        <p:spPr>
          <a:xfrm>
            <a:off x="5114125" y="3015525"/>
            <a:ext cx="2419350" cy="1809749"/>
          </a:xfrm>
          <a:prstGeom prst="rect">
            <a:avLst/>
          </a:prstGeom>
          <a:noFill/>
          <a:ln>
            <a:noFill/>
          </a:ln>
        </p:spPr>
      </p:pic>
      <p:pic>
        <p:nvPicPr>
          <p:cNvPr id="115" name="Shape 115"/>
          <p:cNvPicPr preferRelativeResize="0"/>
          <p:nvPr/>
        </p:nvPicPr>
        <p:blipFill>
          <a:blip r:embed="rId4">
            <a:alphaModFix/>
          </a:blip>
          <a:stretch>
            <a:fillRect/>
          </a:stretch>
        </p:blipFill>
        <p:spPr>
          <a:xfrm>
            <a:off x="769925" y="3015525"/>
            <a:ext cx="2689374" cy="19103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Need of Advanced PV(contd…)</a:t>
            </a:r>
          </a:p>
        </p:txBody>
      </p:sp>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spcBef>
                <a:spcPts val="0"/>
              </a:spcBef>
              <a:buClr>
                <a:schemeClr val="lt1"/>
              </a:buClr>
              <a:buSzPct val="100000"/>
              <a:buFont typeface="Trebuchet MS"/>
              <a:buChar char="❖"/>
            </a:pPr>
            <a:r>
              <a:rPr lang="en" sz="1400"/>
              <a:t>To make the solar Energy much more cheaper.</a:t>
            </a:r>
          </a:p>
          <a:p>
            <a:pPr marL="457200" lvl="0" indent="-317500" rtl="0">
              <a:spcBef>
                <a:spcPts val="0"/>
              </a:spcBef>
              <a:buClr>
                <a:schemeClr val="lt1"/>
              </a:buClr>
              <a:buSzPct val="100000"/>
              <a:buFont typeface="Trebuchet MS"/>
              <a:buChar char="❖"/>
            </a:pPr>
            <a:r>
              <a:rPr lang="en" sz="1400"/>
              <a:t>To make the solar panel more compatible to integrate with the power Grid.</a:t>
            </a:r>
          </a:p>
          <a:p>
            <a:pPr marL="457200" lvl="0" indent="-317500">
              <a:spcBef>
                <a:spcPts val="0"/>
              </a:spcBef>
              <a:buClr>
                <a:schemeClr val="lt1"/>
              </a:buClr>
              <a:buSzPct val="100000"/>
              <a:buFont typeface="Trebuchet MS"/>
              <a:buChar char="❖"/>
            </a:pPr>
            <a:r>
              <a:rPr lang="en" sz="1400"/>
              <a:t>Long lasting without degradation in performance and low maintenance by making them more robust.</a:t>
            </a:r>
          </a:p>
        </p:txBody>
      </p:sp>
      <p:pic>
        <p:nvPicPr>
          <p:cNvPr id="122" name="Shape 122"/>
          <p:cNvPicPr preferRelativeResize="0"/>
          <p:nvPr/>
        </p:nvPicPr>
        <p:blipFill>
          <a:blip r:embed="rId3">
            <a:alphaModFix/>
          </a:blip>
          <a:stretch>
            <a:fillRect/>
          </a:stretch>
        </p:blipFill>
        <p:spPr>
          <a:xfrm>
            <a:off x="2134850" y="2540000"/>
            <a:ext cx="4395150" cy="20052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Multijunction Solar Cells</a:t>
            </a:r>
          </a:p>
        </p:txBody>
      </p:sp>
      <p:sp>
        <p:nvSpPr>
          <p:cNvPr id="128" name="Shape 1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Today,s most common PV devices use single junction.</a:t>
            </a:r>
          </a:p>
          <a:p>
            <a:pPr marL="457200" lvl="0" indent="-330200" rtl="0">
              <a:spcBef>
                <a:spcPts val="0"/>
              </a:spcBef>
              <a:buClr>
                <a:schemeClr val="lt1"/>
              </a:buClr>
              <a:buSzPct val="100000"/>
              <a:buFont typeface="Arial"/>
              <a:buChar char="●"/>
            </a:pPr>
            <a:r>
              <a:rPr lang="en" sz="1600"/>
              <a:t>To increase the efficiency of solar cells.</a:t>
            </a:r>
          </a:p>
          <a:p>
            <a:pPr marL="457200" lvl="0" indent="-330200" rtl="0">
              <a:spcBef>
                <a:spcPts val="0"/>
              </a:spcBef>
              <a:buClr>
                <a:schemeClr val="lt1"/>
              </a:buClr>
              <a:buSzPct val="100000"/>
              <a:buFont typeface="Arial"/>
              <a:buChar char="●"/>
            </a:pPr>
            <a:r>
              <a:rPr lang="en" sz="1600"/>
              <a:t>Highest efficiency achieved until now for a solar cell is 37.7% for the trijunction cell shown below by  sharp corporation of japan. About to use this in satellites. </a:t>
            </a:r>
          </a:p>
          <a:p>
            <a:pPr marL="457200" lvl="0" indent="-330200">
              <a:spcBef>
                <a:spcPts val="0"/>
              </a:spcBef>
              <a:buClr>
                <a:schemeClr val="lt1"/>
              </a:buClr>
              <a:buSzPct val="100000"/>
              <a:buFont typeface="Arial"/>
              <a:buChar char="●"/>
            </a:pPr>
            <a:r>
              <a:rPr lang="en" sz="1600"/>
              <a:t>Planning to increase the power output by using the focusing reflectors.</a:t>
            </a:r>
          </a:p>
        </p:txBody>
      </p:sp>
      <p:pic>
        <p:nvPicPr>
          <p:cNvPr id="129" name="Shape 129"/>
          <p:cNvPicPr preferRelativeResize="0"/>
          <p:nvPr/>
        </p:nvPicPr>
        <p:blipFill>
          <a:blip r:embed="rId3">
            <a:alphaModFix/>
          </a:blip>
          <a:stretch>
            <a:fillRect/>
          </a:stretch>
        </p:blipFill>
        <p:spPr>
          <a:xfrm>
            <a:off x="1799175" y="2665350"/>
            <a:ext cx="4762500" cy="19907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Organic Photovoltaics</a:t>
            </a:r>
          </a:p>
        </p:txBody>
      </p:sp>
      <p:sp>
        <p:nvSpPr>
          <p:cNvPr id="135" name="Shape 13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spcBef>
                <a:spcPts val="0"/>
              </a:spcBef>
              <a:buClr>
                <a:schemeClr val="lt1"/>
              </a:buClr>
              <a:buSzPct val="100000"/>
              <a:buFont typeface="Arial"/>
              <a:buChar char="●"/>
            </a:pPr>
            <a:r>
              <a:rPr lang="en" sz="1600"/>
              <a:t>Manufactured using organic (Non-metallic) materials which have semiconductor properties.</a:t>
            </a:r>
          </a:p>
          <a:p>
            <a:pPr marL="457200" lvl="0" indent="-330200" rtl="0">
              <a:spcBef>
                <a:spcPts val="0"/>
              </a:spcBef>
              <a:buClr>
                <a:schemeClr val="lt1"/>
              </a:buClr>
              <a:buSzPct val="100000"/>
              <a:buFont typeface="Arial"/>
              <a:buChar char="●"/>
            </a:pPr>
            <a:r>
              <a:rPr lang="en" sz="1600"/>
              <a:t>Semiconductivity occurs in these material for molecules ,short chain of molecules or long polymer chains unlike in semiconductor material atoms.</a:t>
            </a:r>
          </a:p>
          <a:p>
            <a:pPr marL="457200" lvl="0" indent="-330200" rtl="0">
              <a:spcBef>
                <a:spcPts val="0"/>
              </a:spcBef>
              <a:buClr>
                <a:schemeClr val="lt1"/>
              </a:buClr>
              <a:buSzPct val="100000"/>
              <a:buFont typeface="Arial"/>
              <a:buChar char="●"/>
            </a:pPr>
            <a:r>
              <a:rPr lang="en" sz="1600"/>
              <a:t>Small molecule semiconductors include Anthracene, Pentacene and Rubrene ,large molecules include Fullerenes and Fullerene derivatives.</a:t>
            </a:r>
          </a:p>
          <a:p>
            <a:pPr lvl="0" rtl="0">
              <a:spcBef>
                <a:spcPts val="0"/>
              </a:spcBef>
              <a:buNone/>
            </a:pPr>
            <a:endParaRPr sz="1600"/>
          </a:p>
        </p:txBody>
      </p:sp>
      <p:pic>
        <p:nvPicPr>
          <p:cNvPr id="136" name="Shape 136"/>
          <p:cNvPicPr preferRelativeResize="0"/>
          <p:nvPr/>
        </p:nvPicPr>
        <p:blipFill>
          <a:blip r:embed="rId3">
            <a:alphaModFix/>
          </a:blip>
          <a:stretch>
            <a:fillRect/>
          </a:stretch>
        </p:blipFill>
        <p:spPr>
          <a:xfrm>
            <a:off x="3388775" y="3069900"/>
            <a:ext cx="1893724" cy="18987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1555</Words>
  <Application>Microsoft Office PowerPoint</Application>
  <PresentationFormat>On-screen Show (16:9)</PresentationFormat>
  <Paragraphs>216</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Trebuchet MS</vt:lpstr>
      <vt:lpstr>spotlight</vt:lpstr>
      <vt:lpstr>ADVANCED PHOTOVOLTAICS NEW MATERIALS AND APPROACHES ,GRID APPLICATIONS</vt:lpstr>
      <vt:lpstr>                      OUTLINE</vt:lpstr>
      <vt:lpstr>               Introduction</vt:lpstr>
      <vt:lpstr>           Introduction (Contd…)</vt:lpstr>
      <vt:lpstr>                       History </vt:lpstr>
      <vt:lpstr>   Need of Advanced Photovoltaics</vt:lpstr>
      <vt:lpstr>Need of Advanced PV(contd…)</vt:lpstr>
      <vt:lpstr>Multijunction Solar Cells</vt:lpstr>
      <vt:lpstr>          Organic Photovoltaics</vt:lpstr>
      <vt:lpstr>               Organic PV(contd…)</vt:lpstr>
      <vt:lpstr>               Organic PV(contd…)</vt:lpstr>
      <vt:lpstr>                     Hybrid PV</vt:lpstr>
      <vt:lpstr>                Types of Hybrid PV</vt:lpstr>
      <vt:lpstr>        Types of Hybrid PV(contd…)</vt:lpstr>
      <vt:lpstr>       Types of Hybrid PV(contd…)</vt:lpstr>
      <vt:lpstr>    Types of Hybrid PV(contd…)</vt:lpstr>
      <vt:lpstr>        Types of Hybrid PV(contd…)</vt:lpstr>
      <vt:lpstr>    Types of Hybrid PV(contd…)</vt:lpstr>
      <vt:lpstr>                  Grid Integration</vt:lpstr>
      <vt:lpstr>     Case study of Grid Integration</vt:lpstr>
      <vt:lpstr>              Case study (contd…)</vt:lpstr>
      <vt:lpstr>        Overview and Conclusions</vt:lpstr>
      <vt:lpstr>                     References</vt:lpstr>
      <vt:lpstr>                      Keypoints</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PHOTOVOLTAICS NEW MATERIALS AND APPROACHES ,GRID APPLICATIONS</dc:title>
  <dc:creator>Stan</dc:creator>
  <cp:lastModifiedBy>Stan</cp:lastModifiedBy>
  <cp:revision>1</cp:revision>
  <dcterms:modified xsi:type="dcterms:W3CDTF">2015-05-04T17:38:24Z</dcterms:modified>
</cp:coreProperties>
</file>