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6" r:id="rId2"/>
    <p:sldId id="257" r:id="rId3"/>
    <p:sldId id="261" r:id="rId4"/>
    <p:sldId id="273" r:id="rId5"/>
    <p:sldId id="274" r:id="rId6"/>
    <p:sldId id="262" r:id="rId7"/>
    <p:sldId id="263" r:id="rId8"/>
    <p:sldId id="268" r:id="rId9"/>
    <p:sldId id="276" r:id="rId10"/>
    <p:sldId id="269" r:id="rId11"/>
    <p:sldId id="278" r:id="rId12"/>
    <p:sldId id="264" r:id="rId13"/>
    <p:sldId id="265" r:id="rId14"/>
    <p:sldId id="277" r:id="rId15"/>
    <p:sldId id="266" r:id="rId16"/>
    <p:sldId id="270" r:id="rId17"/>
    <p:sldId id="272" r:id="rId18"/>
    <p:sldId id="271" r:id="rId19"/>
    <p:sldId id="275" r:id="rId20"/>
    <p:sldId id="258" r:id="rId21"/>
    <p:sldId id="259"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4" d="100"/>
          <a:sy n="94" d="100"/>
        </p:scale>
        <p:origin x="84" y="17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CA52D85-FBD2-4F64-87D6-48716C311766}" type="datetimeFigureOut">
              <a:rPr lang="en-US" smtClean="0"/>
              <a:t>4/17/2015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323480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52D85-FBD2-4F64-87D6-48716C311766}"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222741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52D85-FBD2-4F64-87D6-48716C311766}"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2655078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52D85-FBD2-4F64-87D6-48716C311766}"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0ABA-4488-48A8-8297-8FD1EC96412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9128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52D85-FBD2-4F64-87D6-48716C311766}"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1155385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CA52D85-FBD2-4F64-87D6-48716C311766}" type="datetimeFigureOut">
              <a:rPr lang="en-US" smtClean="0"/>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2426159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CA52D85-FBD2-4F64-87D6-48716C311766}" type="datetimeFigureOut">
              <a:rPr lang="en-US" smtClean="0"/>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9574160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52D85-FBD2-4F64-87D6-48716C311766}"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193212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52D85-FBD2-4F64-87D6-48716C311766}"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74856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52D85-FBD2-4F64-87D6-48716C311766}"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3285188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52D85-FBD2-4F64-87D6-48716C311766}"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266391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A52D85-FBD2-4F64-87D6-48716C311766}"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2290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A52D85-FBD2-4F64-87D6-48716C311766}" type="datetimeFigureOut">
              <a:rPr lang="en-US" smtClean="0"/>
              <a:t>4/17/2015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427256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A52D85-FBD2-4F64-87D6-48716C311766}" type="datetimeFigureOut">
              <a:rPr lang="en-US" smtClean="0"/>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376333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52D85-FBD2-4F64-87D6-48716C311766}" type="datetimeFigureOut">
              <a:rPr lang="en-US" smtClean="0"/>
              <a:t>4/17/2015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1789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52D85-FBD2-4F64-87D6-48716C311766}"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278575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52D85-FBD2-4F64-87D6-48716C311766}"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1F0ABA-4488-48A8-8297-8FD1EC96412D}" type="slidenum">
              <a:rPr lang="en-US" smtClean="0"/>
              <a:t>‹#›</a:t>
            </a:fld>
            <a:endParaRPr lang="en-US"/>
          </a:p>
        </p:txBody>
      </p:sp>
    </p:spTree>
    <p:extLst>
      <p:ext uri="{BB962C8B-B14F-4D97-AF65-F5344CB8AC3E}">
        <p14:creationId xmlns:p14="http://schemas.microsoft.com/office/powerpoint/2010/main" val="380569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CA52D85-FBD2-4F64-87D6-48716C311766}" type="datetimeFigureOut">
              <a:rPr lang="en-US" smtClean="0"/>
              <a:t>4/17/2015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F1F0ABA-4488-48A8-8297-8FD1EC96412D}" type="slidenum">
              <a:rPr lang="en-US" smtClean="0"/>
              <a:t>‹#›</a:t>
            </a:fld>
            <a:endParaRPr lang="en-US"/>
          </a:p>
        </p:txBody>
      </p:sp>
    </p:spTree>
    <p:extLst>
      <p:ext uri="{BB962C8B-B14F-4D97-AF65-F5344CB8AC3E}">
        <p14:creationId xmlns:p14="http://schemas.microsoft.com/office/powerpoint/2010/main" val="3891394042"/>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firstsolar.com/" TargetMode="External"/><Relationship Id="rId3" Type="http://schemas.openxmlformats.org/officeDocument/2006/relationships/hyperlink" Target="https://books.google.com/books?id=qCebxPjdSBUC&amp;pg=PA110&amp;lpg=PA110&amp;dq=radioactive+decay+zns&amp;source=bl&amp;ots=H2NiCPCG8P&amp;sig=4JyD-vteNbBwENaQYiovVmpJl0s&amp;hl=en&amp;sa=X&amp;ei=3rQwVfyPJ4yZsAWdkYC4Dw&amp;ved=0CCYQ6AEwAg#v=onepage&amp;q&amp;f=false" TargetMode="External"/><Relationship Id="rId7" Type="http://schemas.openxmlformats.org/officeDocument/2006/relationships/hyperlink" Target="http://www.azom.com/article.aspx?ArticleID=8415#5" TargetMode="External"/><Relationship Id="rId2" Type="http://schemas.openxmlformats.org/officeDocument/2006/relationships/hyperlink" Target="http://psec.uchicago.edu/library/microchannel_plates/zinc_oxide.pdf" TargetMode="External"/><Relationship Id="rId1" Type="http://schemas.openxmlformats.org/officeDocument/2006/relationships/slideLayout" Target="../slideLayouts/slideLayout2.xml"/><Relationship Id="rId6" Type="http://schemas.openxmlformats.org/officeDocument/2006/relationships/hyperlink" Target="http://spectrum.ieee.org/tech-talk/semiconductors/nanotechnology/energy-harvesting-nanogenerators-give-130-volts-at-the-touch-of-a-finger" TargetMode="External"/><Relationship Id="rId5" Type="http://schemas.openxmlformats.org/officeDocument/2006/relationships/hyperlink" Target="http://link.springer.com/article/10.1007/s00216-007-1661-9#page-1" TargetMode="External"/><Relationship Id="rId10" Type="http://schemas.openxmlformats.org/officeDocument/2006/relationships/hyperlink" Target="http://www.iiviinfrared.com/Optical-Materials/znse.html" TargetMode="External"/><Relationship Id="rId4" Type="http://schemas.openxmlformats.org/officeDocument/2006/relationships/hyperlink" Target="http://scholar.lib.vt.edu/theses/available/etd-04262005-181042/unrestricted/Ch1Applications.pdf" TargetMode="External"/><Relationship Id="rId9" Type="http://schemas.openxmlformats.org/officeDocument/2006/relationships/hyperlink" Target="http://mpsd-cmd.cfel.de/research-met-thz-optrect.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260" y="396815"/>
            <a:ext cx="10144665" cy="3113148"/>
          </a:xfrm>
        </p:spPr>
        <p:txBody>
          <a:bodyPr>
            <a:normAutofit/>
          </a:bodyPr>
          <a:lstStyle/>
          <a:p>
            <a:pPr algn="ctr"/>
            <a:r>
              <a:rPr lang="en-US" cap="none" dirty="0" smtClean="0">
                <a:cs typeface="Arial" panose="020B0604020202020204" pitchFamily="34" charset="0"/>
              </a:rPr>
              <a:t>II-VI Semiconductor Materials, Devices, and Applications</a:t>
            </a:r>
            <a:br>
              <a:rPr lang="en-US" cap="none" dirty="0" smtClean="0">
                <a:cs typeface="Arial" panose="020B0604020202020204" pitchFamily="34" charset="0"/>
              </a:rPr>
            </a:br>
            <a:r>
              <a:rPr lang="en-US" cap="none" dirty="0" smtClean="0">
                <a:cs typeface="Arial" panose="020B0604020202020204" pitchFamily="34" charset="0"/>
              </a:rPr>
              <a:t/>
            </a:r>
            <a:br>
              <a:rPr lang="en-US" cap="none" dirty="0" smtClean="0">
                <a:cs typeface="Arial" panose="020B0604020202020204" pitchFamily="34" charset="0"/>
              </a:rPr>
            </a:br>
            <a:r>
              <a:rPr lang="en-US" sz="2200" cap="none" dirty="0" smtClean="0">
                <a:cs typeface="Arial" panose="020B0604020202020204" pitchFamily="34" charset="0"/>
              </a:rPr>
              <a:t>Lorelei Lewandowski</a:t>
            </a:r>
            <a:r>
              <a:rPr lang="en-US" cap="none" dirty="0" smtClean="0">
                <a:cs typeface="Arial" panose="020B0604020202020204" pitchFamily="34" charset="0"/>
              </a:rPr>
              <a:t/>
            </a:r>
            <a:br>
              <a:rPr lang="en-US" cap="none" dirty="0" smtClean="0">
                <a:cs typeface="Arial" panose="020B0604020202020204" pitchFamily="34" charset="0"/>
              </a:rPr>
            </a:br>
            <a:r>
              <a:rPr lang="en-US" sz="1800" cap="none" dirty="0" smtClean="0">
                <a:cs typeface="Arial" panose="020B0604020202020204" pitchFamily="34" charset="0"/>
              </a:rPr>
              <a:t>4/20/2015</a:t>
            </a:r>
            <a:endParaRPr lang="en-US" sz="1800" cap="none" dirty="0">
              <a:cs typeface="Arial" panose="020B0604020202020204" pitchFamily="34" charset="0"/>
            </a:endParaRPr>
          </a:p>
        </p:txBody>
      </p:sp>
      <p:sp>
        <p:nvSpPr>
          <p:cNvPr id="3" name="Subtitle 2"/>
          <p:cNvSpPr>
            <a:spLocks noGrp="1"/>
          </p:cNvSpPr>
          <p:nvPr>
            <p:ph type="subTitle" idx="1"/>
          </p:nvPr>
        </p:nvSpPr>
        <p:spPr>
          <a:xfrm>
            <a:off x="1876424" y="3804248"/>
            <a:ext cx="8791575" cy="2760453"/>
          </a:xfrm>
        </p:spPr>
        <p:txBody>
          <a:bodyPr/>
          <a:lstStyle/>
          <a:p>
            <a:r>
              <a:rPr lang="en-US" cap="none" dirty="0" smtClean="0">
                <a:solidFill>
                  <a:schemeClr val="tx1"/>
                </a:solidFill>
              </a:rPr>
              <a:t>	There are 7 II-VI semiconductor materials. Because of their direct, wide band gap energy, they are becoming increasingly useful in optical applications. While some of them have been around for many years, research is still needed to determine the full potential of others. The “latest and greatest” technology in the near future will most likely owe much of its success to these materials.</a:t>
            </a:r>
            <a:endParaRPr lang="en-US" cap="none" dirty="0">
              <a:solidFill>
                <a:schemeClr val="tx1"/>
              </a:solidFill>
            </a:endParaRPr>
          </a:p>
        </p:txBody>
      </p:sp>
    </p:spTree>
    <p:extLst>
      <p:ext uri="{BB962C8B-B14F-4D97-AF65-F5344CB8AC3E}">
        <p14:creationId xmlns:p14="http://schemas.microsoft.com/office/powerpoint/2010/main" val="1853883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Zinc Sulfide (</a:t>
            </a:r>
            <a:r>
              <a:rPr lang="en-US" cap="none" dirty="0" err="1" smtClean="0"/>
              <a:t>ZnS</a:t>
            </a:r>
            <a:r>
              <a:rPr lang="en-US" cap="none" dirty="0" smtClean="0"/>
              <a:t>)</a:t>
            </a:r>
            <a:endParaRPr lang="en-US" cap="none" dirty="0"/>
          </a:p>
        </p:txBody>
      </p:sp>
      <p:sp>
        <p:nvSpPr>
          <p:cNvPr id="3" name="Content Placeholder 2"/>
          <p:cNvSpPr>
            <a:spLocks noGrp="1"/>
          </p:cNvSpPr>
          <p:nvPr>
            <p:ph idx="1"/>
          </p:nvPr>
        </p:nvSpPr>
        <p:spPr>
          <a:xfrm>
            <a:off x="1141412" y="1863306"/>
            <a:ext cx="9905999" cy="3927895"/>
          </a:xfrm>
        </p:spPr>
        <p:txBody>
          <a:bodyPr/>
          <a:lstStyle/>
          <a:p>
            <a:r>
              <a:rPr lang="en-US" dirty="0" smtClean="0"/>
              <a:t>3.54eV Band Gap Energy</a:t>
            </a:r>
          </a:p>
          <a:p>
            <a:r>
              <a:rPr lang="en-US" dirty="0" smtClean="0"/>
              <a:t>Doping is p-type or n-type</a:t>
            </a:r>
          </a:p>
          <a:p>
            <a:r>
              <a:rPr lang="en-US" dirty="0" smtClean="0"/>
              <a:t>Used in Cathode Ray Tube</a:t>
            </a:r>
          </a:p>
          <a:p>
            <a:r>
              <a:rPr lang="en-US" dirty="0" smtClean="0"/>
              <a:t>Detects Alpha Radiation (via Scintillation)</a:t>
            </a:r>
          </a:p>
          <a:p>
            <a:r>
              <a:rPr lang="en-US" dirty="0" smtClean="0"/>
              <a:t>Scintillation was done in the early 1900s before the nucleus was discovered.</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585" y="618518"/>
            <a:ext cx="2721826" cy="2313552"/>
          </a:xfrm>
          <a:prstGeom prst="rect">
            <a:avLst/>
          </a:prstGeom>
        </p:spPr>
      </p:pic>
    </p:spTree>
    <p:extLst>
      <p:ext uri="{BB962C8B-B14F-4D97-AF65-F5344CB8AC3E}">
        <p14:creationId xmlns:p14="http://schemas.microsoft.com/office/powerpoint/2010/main" val="4218441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“Glow In The Dark”</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Phosphorescence</a:t>
            </a:r>
          </a:p>
          <a:p>
            <a:r>
              <a:rPr lang="en-US" dirty="0" smtClean="0"/>
              <a:t>Silver Added For Blue Glow</a:t>
            </a:r>
          </a:p>
          <a:p>
            <a:r>
              <a:rPr lang="en-US" dirty="0" smtClean="0"/>
              <a:t>Manganese For Orange/Red Glow</a:t>
            </a:r>
          </a:p>
          <a:p>
            <a:r>
              <a:rPr lang="en-US" dirty="0" smtClean="0"/>
              <a:t>Copper Usually Added</a:t>
            </a:r>
          </a:p>
          <a:p>
            <a:pPr lvl="1"/>
            <a:r>
              <a:rPr lang="en-US" dirty="0" smtClean="0"/>
              <a:t>Common Green Glow</a:t>
            </a:r>
          </a:p>
          <a:p>
            <a:pPr lvl="1"/>
            <a:r>
              <a:rPr lang="en-US" dirty="0" smtClean="0"/>
              <a:t>Glow Lasts Longer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344" y="2097088"/>
            <a:ext cx="4574923" cy="3628745"/>
          </a:xfrm>
          <a:prstGeom prst="rect">
            <a:avLst/>
          </a:prstGeom>
        </p:spPr>
      </p:pic>
    </p:spTree>
    <p:extLst>
      <p:ext uri="{BB962C8B-B14F-4D97-AF65-F5344CB8AC3E}">
        <p14:creationId xmlns:p14="http://schemas.microsoft.com/office/powerpoint/2010/main" val="573669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51662"/>
          </a:xfrm>
        </p:spPr>
        <p:txBody>
          <a:bodyPr/>
          <a:lstStyle/>
          <a:p>
            <a:r>
              <a:rPr lang="en-US" cap="none" dirty="0" smtClean="0"/>
              <a:t>Zinc </a:t>
            </a:r>
            <a:r>
              <a:rPr lang="en-US" cap="none" dirty="0" err="1" smtClean="0"/>
              <a:t>Selenide</a:t>
            </a:r>
            <a:r>
              <a:rPr lang="en-US" cap="none" dirty="0" smtClean="0"/>
              <a:t> </a:t>
            </a:r>
            <a:r>
              <a:rPr lang="en-US" dirty="0" smtClean="0"/>
              <a:t>(</a:t>
            </a:r>
            <a:r>
              <a:rPr lang="en-US" dirty="0" err="1" smtClean="0"/>
              <a:t>Z</a:t>
            </a:r>
            <a:r>
              <a:rPr lang="en-US" cap="none" dirty="0" err="1" smtClean="0"/>
              <a:t>n</a:t>
            </a:r>
            <a:r>
              <a:rPr lang="en-US" dirty="0" err="1" smtClean="0"/>
              <a:t>S</a:t>
            </a:r>
            <a:r>
              <a:rPr lang="en-US" cap="none" dirty="0" err="1" smtClean="0"/>
              <a:t>e</a:t>
            </a:r>
            <a:r>
              <a:rPr lang="en-US" cap="none" dirty="0" smtClean="0"/>
              <a:t>)</a:t>
            </a:r>
            <a:endParaRPr lang="en-US" dirty="0"/>
          </a:p>
        </p:txBody>
      </p:sp>
      <p:sp>
        <p:nvSpPr>
          <p:cNvPr id="3" name="Content Placeholder 2"/>
          <p:cNvSpPr>
            <a:spLocks noGrp="1"/>
          </p:cNvSpPr>
          <p:nvPr>
            <p:ph idx="1"/>
          </p:nvPr>
        </p:nvSpPr>
        <p:spPr>
          <a:xfrm>
            <a:off x="1141412" y="1763486"/>
            <a:ext cx="9905999" cy="4027715"/>
          </a:xfrm>
        </p:spPr>
        <p:txBody>
          <a:bodyPr/>
          <a:lstStyle/>
          <a:p>
            <a:r>
              <a:rPr lang="en-US" dirty="0" smtClean="0"/>
              <a:t>2.82 eV Band Gap Energy</a:t>
            </a:r>
          </a:p>
          <a:p>
            <a:r>
              <a:rPr lang="en-US" dirty="0" smtClean="0"/>
              <a:t>Doping is n-type</a:t>
            </a:r>
          </a:p>
          <a:p>
            <a:r>
              <a:rPr lang="en-US" dirty="0" smtClean="0"/>
              <a:t>Used As Lenses In High Power CO</a:t>
            </a:r>
            <a:r>
              <a:rPr lang="en-US" sz="2000" dirty="0" smtClean="0"/>
              <a:t>2</a:t>
            </a:r>
            <a:r>
              <a:rPr lang="en-US" dirty="0" smtClean="0"/>
              <a:t> Lasers</a:t>
            </a:r>
          </a:p>
        </p:txBody>
      </p:sp>
      <p:pic>
        <p:nvPicPr>
          <p:cNvPr id="3074" name="Picture 2" descr="ZnSe Transmission Ch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404" y="3777343"/>
            <a:ext cx="8270007" cy="27566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iviinfrared.com/Optical-Materials/images/materia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6475" y="618519"/>
            <a:ext cx="1290936" cy="129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304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Zinc Telluride (</a:t>
            </a:r>
            <a:r>
              <a:rPr lang="en-US" cap="none" dirty="0" err="1" smtClean="0"/>
              <a:t>ZnTe</a:t>
            </a:r>
            <a:r>
              <a:rPr lang="en-US" cap="none" dirty="0" smtClean="0"/>
              <a:t>)</a:t>
            </a:r>
            <a:endParaRPr lang="en-US" cap="none" dirty="0"/>
          </a:p>
        </p:txBody>
      </p:sp>
      <p:sp>
        <p:nvSpPr>
          <p:cNvPr id="3" name="Content Placeholder 2"/>
          <p:cNvSpPr>
            <a:spLocks noGrp="1"/>
          </p:cNvSpPr>
          <p:nvPr>
            <p:ph idx="1"/>
          </p:nvPr>
        </p:nvSpPr>
        <p:spPr/>
        <p:txBody>
          <a:bodyPr/>
          <a:lstStyle/>
          <a:p>
            <a:r>
              <a:rPr lang="en-US" dirty="0" smtClean="0"/>
              <a:t>2.26 eV Band Gap Energy</a:t>
            </a:r>
          </a:p>
          <a:p>
            <a:r>
              <a:rPr lang="en-US" dirty="0" smtClean="0"/>
              <a:t>Doping is p-type</a:t>
            </a:r>
          </a:p>
          <a:p>
            <a:r>
              <a:rPr lang="en-US" dirty="0" smtClean="0"/>
              <a:t>Background Layer in Solar Cells</a:t>
            </a:r>
            <a:endParaRPr lang="en-US" b="1" i="1" u="sng" dirty="0" smtClean="0"/>
          </a:p>
          <a:p>
            <a:r>
              <a:rPr lang="en-US" dirty="0" err="1" smtClean="0"/>
              <a:t>Tellerium</a:t>
            </a:r>
            <a:r>
              <a:rPr lang="en-US" dirty="0" smtClean="0"/>
              <a:t> is found in the Earth’s crust, but is very rare. </a:t>
            </a:r>
          </a:p>
          <a:p>
            <a:pPr lvl="1"/>
            <a:r>
              <a:rPr lang="en-US" dirty="0" smtClean="0"/>
              <a:t>(About 1-5 Parts Per Billion)</a:t>
            </a:r>
          </a:p>
          <a:p>
            <a:r>
              <a:rPr lang="en-US" dirty="0" smtClean="0"/>
              <a:t>THZ detection and generation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655" y="618518"/>
            <a:ext cx="3034756" cy="1767329"/>
          </a:xfrm>
          <a:prstGeom prst="rect">
            <a:avLst/>
          </a:prstGeom>
        </p:spPr>
      </p:pic>
    </p:spTree>
    <p:extLst>
      <p:ext uri="{BB962C8B-B14F-4D97-AF65-F5344CB8AC3E}">
        <p14:creationId xmlns:p14="http://schemas.microsoft.com/office/powerpoint/2010/main" val="2344854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a:t>
            </a:r>
            <a:r>
              <a:rPr lang="en-US" cap="none" dirty="0" err="1" smtClean="0"/>
              <a:t>z</a:t>
            </a:r>
            <a:r>
              <a:rPr lang="en-US" dirty="0" smtClean="0"/>
              <a:t> signals </a:t>
            </a:r>
            <a:endParaRPr lang="en-US" dirty="0"/>
          </a:p>
        </p:txBody>
      </p:sp>
      <p:sp>
        <p:nvSpPr>
          <p:cNvPr id="3" name="Content Placeholder 2"/>
          <p:cNvSpPr>
            <a:spLocks noGrp="1"/>
          </p:cNvSpPr>
          <p:nvPr>
            <p:ph idx="1"/>
          </p:nvPr>
        </p:nvSpPr>
        <p:spPr>
          <a:xfrm>
            <a:off x="1141412" y="4537493"/>
            <a:ext cx="9905999" cy="1923691"/>
          </a:xfrm>
        </p:spPr>
        <p:txBody>
          <a:bodyPr/>
          <a:lstStyle/>
          <a:p>
            <a:r>
              <a:rPr lang="en-US" dirty="0" smtClean="0"/>
              <a:t>Used For:</a:t>
            </a:r>
          </a:p>
          <a:p>
            <a:pPr lvl="1"/>
            <a:r>
              <a:rPr lang="en-US" dirty="0" smtClean="0"/>
              <a:t>Medical Imaging</a:t>
            </a:r>
          </a:p>
          <a:p>
            <a:pPr lvl="1"/>
            <a:r>
              <a:rPr lang="en-US" dirty="0" smtClean="0"/>
              <a:t>Security</a:t>
            </a:r>
          </a:p>
          <a:p>
            <a:pPr lvl="1"/>
            <a:r>
              <a:rPr lang="en-US" dirty="0" smtClean="0"/>
              <a:t>Spectroscopy</a:t>
            </a:r>
          </a:p>
          <a:p>
            <a:pPr lvl="1"/>
            <a:endParaRPr lang="en-US" dirty="0"/>
          </a:p>
        </p:txBody>
      </p:sp>
      <p:pic>
        <p:nvPicPr>
          <p:cNvPr id="2050" name="Picture 2" descr="http://mpsd-cmd.cfel.de/research/thz/optrect-2sh-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456" y="2097088"/>
            <a:ext cx="571500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33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Cadmium Sulfide (</a:t>
            </a:r>
            <a:r>
              <a:rPr lang="en-US" cap="none" dirty="0" err="1" smtClean="0"/>
              <a:t>CdS</a:t>
            </a:r>
            <a:r>
              <a:rPr lang="en-US" cap="none" dirty="0" smtClean="0"/>
              <a:t>)</a:t>
            </a:r>
            <a:endParaRPr lang="en-US" cap="none" dirty="0"/>
          </a:p>
        </p:txBody>
      </p:sp>
      <p:sp>
        <p:nvSpPr>
          <p:cNvPr id="3" name="Content Placeholder 2"/>
          <p:cNvSpPr>
            <a:spLocks noGrp="1"/>
          </p:cNvSpPr>
          <p:nvPr>
            <p:ph idx="1"/>
          </p:nvPr>
        </p:nvSpPr>
        <p:spPr/>
        <p:txBody>
          <a:bodyPr/>
          <a:lstStyle/>
          <a:p>
            <a:r>
              <a:rPr lang="en-US" dirty="0" smtClean="0"/>
              <a:t>2.42 eV Band Gap Energy</a:t>
            </a:r>
          </a:p>
          <a:p>
            <a:r>
              <a:rPr lang="en-US" dirty="0" smtClean="0"/>
              <a:t>Doping is n-type</a:t>
            </a:r>
          </a:p>
          <a:p>
            <a:r>
              <a:rPr lang="en-US" dirty="0" smtClean="0"/>
              <a:t>Mainly Used As Pigment</a:t>
            </a:r>
          </a:p>
          <a:p>
            <a:r>
              <a:rPr lang="en-US" dirty="0" smtClean="0"/>
              <a:t>Used in </a:t>
            </a:r>
            <a:r>
              <a:rPr lang="en-US" dirty="0" err="1" smtClean="0"/>
              <a:t>Photoresistors</a:t>
            </a:r>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108" y="618518"/>
            <a:ext cx="3084303" cy="2615431"/>
          </a:xfrm>
          <a:prstGeom prst="rect">
            <a:avLst/>
          </a:prstGeom>
        </p:spPr>
      </p:pic>
    </p:spTree>
    <p:extLst>
      <p:ext uri="{BB962C8B-B14F-4D97-AF65-F5344CB8AC3E}">
        <p14:creationId xmlns:p14="http://schemas.microsoft.com/office/powerpoint/2010/main" val="777875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Cadmium </a:t>
            </a:r>
            <a:r>
              <a:rPr lang="en-US" cap="none" dirty="0" err="1" smtClean="0"/>
              <a:t>Selenide</a:t>
            </a:r>
            <a:r>
              <a:rPr lang="en-US" cap="none" dirty="0" smtClean="0"/>
              <a:t> (</a:t>
            </a:r>
            <a:r>
              <a:rPr lang="en-US" cap="none" dirty="0" err="1" smtClean="0"/>
              <a:t>CdSe</a:t>
            </a:r>
            <a:r>
              <a:rPr lang="en-US" cap="none" dirty="0" smtClean="0"/>
              <a:t>)</a:t>
            </a:r>
            <a:endParaRPr lang="en-US" cap="none" dirty="0"/>
          </a:p>
        </p:txBody>
      </p:sp>
      <p:sp>
        <p:nvSpPr>
          <p:cNvPr id="3" name="Content Placeholder 2"/>
          <p:cNvSpPr>
            <a:spLocks noGrp="1"/>
          </p:cNvSpPr>
          <p:nvPr>
            <p:ph idx="1"/>
          </p:nvPr>
        </p:nvSpPr>
        <p:spPr/>
        <p:txBody>
          <a:bodyPr/>
          <a:lstStyle/>
          <a:p>
            <a:r>
              <a:rPr lang="en-US" dirty="0" smtClean="0"/>
              <a:t>1.74 e</a:t>
            </a:r>
            <a:r>
              <a:rPr lang="en-US" dirty="0"/>
              <a:t>V</a:t>
            </a:r>
            <a:r>
              <a:rPr lang="en-US" dirty="0" smtClean="0"/>
              <a:t> Band Gap Energy</a:t>
            </a:r>
          </a:p>
          <a:p>
            <a:r>
              <a:rPr lang="en-US" dirty="0" smtClean="0"/>
              <a:t>Doping is n-type</a:t>
            </a:r>
          </a:p>
          <a:p>
            <a:r>
              <a:rPr lang="en-US" dirty="0" smtClean="0"/>
              <a:t>Can Be </a:t>
            </a:r>
            <a:r>
              <a:rPr lang="en-US" dirty="0"/>
              <a:t>U</a:t>
            </a:r>
            <a:r>
              <a:rPr lang="en-US" dirty="0" smtClean="0"/>
              <a:t>sed as Layer in </a:t>
            </a:r>
            <a:r>
              <a:rPr lang="en-US" dirty="0" err="1" smtClean="0"/>
              <a:t>CdTe</a:t>
            </a:r>
            <a:r>
              <a:rPr lang="en-US" dirty="0" smtClean="0"/>
              <a:t> Solar Cells</a:t>
            </a:r>
          </a:p>
          <a:p>
            <a:r>
              <a:rPr lang="en-US" dirty="0" smtClean="0"/>
              <a:t>Most Research Focused On Nanoparticles– Quantum Dots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01" y="618518"/>
            <a:ext cx="2047610" cy="1896898"/>
          </a:xfrm>
          <a:prstGeom prst="rect">
            <a:avLst/>
          </a:prstGeom>
        </p:spPr>
      </p:pic>
    </p:spTree>
    <p:extLst>
      <p:ext uri="{BB962C8B-B14F-4D97-AF65-F5344CB8AC3E}">
        <p14:creationId xmlns:p14="http://schemas.microsoft.com/office/powerpoint/2010/main" val="464768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dots</a:t>
            </a:r>
            <a:endParaRPr lang="en-US" dirty="0"/>
          </a:p>
        </p:txBody>
      </p:sp>
      <p:sp>
        <p:nvSpPr>
          <p:cNvPr id="3" name="Content Placeholder 2"/>
          <p:cNvSpPr>
            <a:spLocks noGrp="1"/>
          </p:cNvSpPr>
          <p:nvPr>
            <p:ph idx="1"/>
          </p:nvPr>
        </p:nvSpPr>
        <p:spPr>
          <a:xfrm>
            <a:off x="1141412" y="3036497"/>
            <a:ext cx="9905999" cy="3459193"/>
          </a:xfrm>
        </p:spPr>
        <p:txBody>
          <a:bodyPr/>
          <a:lstStyle/>
          <a:p>
            <a:r>
              <a:rPr lang="en-US" dirty="0" smtClean="0"/>
              <a:t>Quantum dots, discovered in 1981, are </a:t>
            </a:r>
            <a:r>
              <a:rPr lang="en-US" dirty="0" err="1" smtClean="0"/>
              <a:t>nanoscale</a:t>
            </a:r>
            <a:r>
              <a:rPr lang="en-US" dirty="0" smtClean="0"/>
              <a:t> “dots” of semiconducting material.</a:t>
            </a:r>
          </a:p>
          <a:p>
            <a:r>
              <a:rPr lang="en-US" dirty="0" smtClean="0"/>
              <a:t>They glow a specific color when hit with light.</a:t>
            </a:r>
          </a:p>
          <a:p>
            <a:r>
              <a:rPr lang="en-US" dirty="0" smtClean="0"/>
              <a:t>Applications include LCD LED </a:t>
            </a:r>
            <a:r>
              <a:rPr lang="en-US" dirty="0" err="1" smtClean="0"/>
              <a:t>Tvs</a:t>
            </a:r>
            <a:r>
              <a:rPr lang="en-US" dirty="0" smtClean="0"/>
              <a:t>, photonics, medical diagnostics, biomedical imaging, etc.</a:t>
            </a:r>
          </a:p>
          <a:p>
            <a:endParaRPr lang="en-US" dirty="0" smtClean="0"/>
          </a:p>
          <a:p>
            <a:endParaRPr lang="en-US" dirty="0" smtClean="0"/>
          </a:p>
          <a:p>
            <a:endParaRPr lang="en-US" dirty="0"/>
          </a:p>
        </p:txBody>
      </p:sp>
      <p:pic>
        <p:nvPicPr>
          <p:cNvPr id="4098" name="Picture 2" descr="Quantum dots, depending on their size, emit light at different frequenc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187" y="618519"/>
            <a:ext cx="3505052" cy="227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506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Cadmium Telluride (</a:t>
            </a:r>
            <a:r>
              <a:rPr lang="en-US" cap="none" dirty="0" err="1" smtClean="0"/>
              <a:t>CdTe</a:t>
            </a:r>
            <a:r>
              <a:rPr lang="en-US" cap="none" dirty="0" smtClean="0"/>
              <a:t>)</a:t>
            </a:r>
            <a:endParaRPr lang="en-US" cap="none" dirty="0"/>
          </a:p>
        </p:txBody>
      </p:sp>
      <p:sp>
        <p:nvSpPr>
          <p:cNvPr id="3" name="Content Placeholder 2"/>
          <p:cNvSpPr>
            <a:spLocks noGrp="1"/>
          </p:cNvSpPr>
          <p:nvPr>
            <p:ph idx="1"/>
          </p:nvPr>
        </p:nvSpPr>
        <p:spPr>
          <a:xfrm>
            <a:off x="1141412" y="1940943"/>
            <a:ext cx="9905999" cy="4442604"/>
          </a:xfrm>
        </p:spPr>
        <p:txBody>
          <a:bodyPr>
            <a:normAutofit fontScale="92500" lnSpcReduction="10000"/>
          </a:bodyPr>
          <a:lstStyle/>
          <a:p>
            <a:r>
              <a:rPr lang="en-US" dirty="0" smtClean="0"/>
              <a:t>1.5 eV Band Gap Energy</a:t>
            </a:r>
          </a:p>
          <a:p>
            <a:r>
              <a:rPr lang="en-US" dirty="0" smtClean="0"/>
              <a:t>Doping is p-type</a:t>
            </a:r>
          </a:p>
          <a:p>
            <a:r>
              <a:rPr lang="en-US" dirty="0" smtClean="0"/>
              <a:t>Issues with Cadmium’s Toxicity </a:t>
            </a:r>
          </a:p>
          <a:p>
            <a:r>
              <a:rPr lang="en-US" dirty="0" smtClean="0"/>
              <a:t>2</a:t>
            </a:r>
            <a:r>
              <a:rPr lang="en-US" baseline="30000" dirty="0" smtClean="0"/>
              <a:t>nd</a:t>
            </a:r>
            <a:r>
              <a:rPr lang="en-US" dirty="0" smtClean="0"/>
              <a:t> most utilized solar cell in the world</a:t>
            </a:r>
          </a:p>
          <a:p>
            <a:r>
              <a:rPr lang="en-US" dirty="0" err="1" smtClean="0"/>
              <a:t>CdTe</a:t>
            </a:r>
            <a:r>
              <a:rPr lang="en-US" dirty="0" smtClean="0"/>
              <a:t> solar panels are the only ones that have surpassed the cost efficiency of polycrystalline Silicon solar panels.</a:t>
            </a:r>
          </a:p>
          <a:p>
            <a:r>
              <a:rPr lang="en-US" dirty="0" smtClean="0"/>
              <a:t>Just last month First Solar set the world record for thin film </a:t>
            </a:r>
            <a:r>
              <a:rPr lang="en-US" dirty="0" err="1" smtClean="0"/>
              <a:t>CdTe</a:t>
            </a:r>
            <a:r>
              <a:rPr lang="en-US" dirty="0" smtClean="0"/>
              <a:t> solar panel efficiency at 18.7%!</a:t>
            </a:r>
          </a:p>
          <a:p>
            <a:r>
              <a:rPr lang="en-US" dirty="0" smtClean="0"/>
              <a:t>They believe they can achieve up to 23%.</a:t>
            </a:r>
          </a:p>
          <a:p>
            <a:endParaRPr lang="en-US" baseline="-25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992" y="618517"/>
            <a:ext cx="3049419" cy="2271331"/>
          </a:xfrm>
          <a:prstGeom prst="rect">
            <a:avLst/>
          </a:prstGeom>
        </p:spPr>
      </p:pic>
    </p:spTree>
    <p:extLst>
      <p:ext uri="{BB962C8B-B14F-4D97-AF65-F5344CB8AC3E}">
        <p14:creationId xmlns:p14="http://schemas.microsoft.com/office/powerpoint/2010/main" val="3541688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power</a:t>
            </a:r>
            <a:endParaRPr lang="en-US" dirty="0"/>
          </a:p>
        </p:txBody>
      </p:sp>
      <p:sp>
        <p:nvSpPr>
          <p:cNvPr id="3" name="Content Placeholder 2"/>
          <p:cNvSpPr>
            <a:spLocks noGrp="1"/>
          </p:cNvSpPr>
          <p:nvPr>
            <p:ph idx="1"/>
          </p:nvPr>
        </p:nvSpPr>
        <p:spPr>
          <a:xfrm>
            <a:off x="1141412" y="1794294"/>
            <a:ext cx="9905999" cy="3996907"/>
          </a:xfrm>
        </p:spPr>
        <p:txBody>
          <a:bodyPr/>
          <a:lstStyle/>
          <a:p>
            <a:r>
              <a:rPr lang="en-US" dirty="0" err="1" smtClean="0"/>
              <a:t>CdTe</a:t>
            </a:r>
            <a:r>
              <a:rPr lang="en-US" dirty="0" smtClean="0"/>
              <a:t> is very close to </a:t>
            </a:r>
            <a:r>
              <a:rPr lang="en-US" dirty="0" err="1" smtClean="0"/>
              <a:t>GaAs</a:t>
            </a:r>
            <a:r>
              <a:rPr lang="en-US" dirty="0" smtClean="0"/>
              <a:t> in efficiency.</a:t>
            </a:r>
          </a:p>
          <a:p>
            <a:r>
              <a:rPr lang="en-US" dirty="0" err="1" smtClean="0"/>
              <a:t>GaAs</a:t>
            </a:r>
            <a:r>
              <a:rPr lang="en-US" dirty="0" smtClean="0"/>
              <a:t> behavior is used to predict future </a:t>
            </a:r>
            <a:r>
              <a:rPr lang="en-US" dirty="0" err="1" smtClean="0"/>
              <a:t>CdTe</a:t>
            </a:r>
            <a:r>
              <a:rPr lang="en-US" dirty="0" smtClean="0"/>
              <a:t> efficiency trends.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226" y="2974106"/>
            <a:ext cx="3689802" cy="3180027"/>
          </a:xfrm>
          <a:prstGeom prst="rect">
            <a:avLst/>
          </a:prstGeom>
        </p:spPr>
      </p:pic>
    </p:spTree>
    <p:extLst>
      <p:ext uri="{BB962C8B-B14F-4D97-AF65-F5344CB8AC3E}">
        <p14:creationId xmlns:p14="http://schemas.microsoft.com/office/powerpoint/2010/main" val="3333881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Outline/Intro</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List of II-VI Semiconductor Materials</a:t>
            </a:r>
          </a:p>
          <a:p>
            <a:pPr>
              <a:buFont typeface="Wingdings" panose="05000000000000000000" pitchFamily="2" charset="2"/>
              <a:buChar char="Ø"/>
            </a:pPr>
            <a:r>
              <a:rPr lang="en-US" dirty="0" smtClean="0"/>
              <a:t>General Common Properties</a:t>
            </a:r>
          </a:p>
          <a:p>
            <a:pPr>
              <a:buFont typeface="Wingdings" panose="05000000000000000000" pitchFamily="2" charset="2"/>
              <a:buChar char="Ø"/>
            </a:pPr>
            <a:r>
              <a:rPr lang="en-US" dirty="0" smtClean="0"/>
              <a:t>Common Usage of Each</a:t>
            </a:r>
          </a:p>
          <a:p>
            <a:pPr>
              <a:buFont typeface="Wingdings" panose="05000000000000000000" pitchFamily="2" charset="2"/>
              <a:buChar char="Ø"/>
            </a:pPr>
            <a:r>
              <a:rPr lang="en-US" dirty="0" smtClean="0"/>
              <a:t>Overview/Conclusion</a:t>
            </a:r>
          </a:p>
          <a:p>
            <a:pPr>
              <a:buFont typeface="Wingdings" panose="05000000000000000000" pitchFamily="2" charset="2"/>
              <a:buChar char="Ø"/>
            </a:pPr>
            <a:r>
              <a:rPr lang="en-US" dirty="0" smtClean="0"/>
              <a:t>References</a:t>
            </a:r>
          </a:p>
          <a:p>
            <a:pPr>
              <a:buFont typeface="Wingdings" panose="05000000000000000000" pitchFamily="2" charset="2"/>
              <a:buChar char="Ø"/>
            </a:pPr>
            <a:r>
              <a:rPr lang="en-US" dirty="0" smtClean="0"/>
              <a:t>Concept Check</a:t>
            </a:r>
            <a:endParaRPr lang="en-US" dirty="0"/>
          </a:p>
        </p:txBody>
      </p:sp>
    </p:spTree>
    <p:extLst>
      <p:ext uri="{BB962C8B-B14F-4D97-AF65-F5344CB8AC3E}">
        <p14:creationId xmlns:p14="http://schemas.microsoft.com/office/powerpoint/2010/main" val="3969886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SUMMARY &amp; CONCLUSION</a:t>
            </a:r>
            <a:endParaRPr lang="en-US" cap="none" dirty="0"/>
          </a:p>
        </p:txBody>
      </p:sp>
      <p:sp>
        <p:nvSpPr>
          <p:cNvPr id="3" name="Content Placeholder 2"/>
          <p:cNvSpPr>
            <a:spLocks noGrp="1"/>
          </p:cNvSpPr>
          <p:nvPr>
            <p:ph idx="1"/>
          </p:nvPr>
        </p:nvSpPr>
        <p:spPr/>
        <p:txBody>
          <a:bodyPr>
            <a:noAutofit/>
          </a:bodyPr>
          <a:lstStyle/>
          <a:p>
            <a:pPr marL="457200" lvl="1" indent="0">
              <a:buNone/>
            </a:pPr>
            <a:r>
              <a:rPr lang="en-US" sz="2400" dirty="0" smtClean="0"/>
              <a:t>	II-VI semiconductor materials are becoming increasingly important in the semiconductor industry. </a:t>
            </a:r>
            <a:r>
              <a:rPr lang="en-US" sz="2400" dirty="0" err="1" smtClean="0"/>
              <a:t>Nanogenerators</a:t>
            </a:r>
            <a:r>
              <a:rPr lang="en-US" sz="2400" dirty="0"/>
              <a:t> </a:t>
            </a:r>
            <a:r>
              <a:rPr lang="en-US" sz="2400" dirty="0" smtClean="0"/>
              <a:t>have the potential to change the future of electronics while quantum dots and solar panels are integrating themselves into modern electronics. While it’s impossible to determine just how large of an effect these materials will have and how long-lived they will be, high power electronics and the medical industry are already benefiting from them.   </a:t>
            </a:r>
            <a:endParaRPr lang="en-US" sz="2400" dirty="0"/>
          </a:p>
        </p:txBody>
      </p:sp>
    </p:spTree>
    <p:extLst>
      <p:ext uri="{BB962C8B-B14F-4D97-AF65-F5344CB8AC3E}">
        <p14:creationId xmlns:p14="http://schemas.microsoft.com/office/powerpoint/2010/main" val="1326270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REFERENCES</a:t>
            </a:r>
            <a:endParaRPr lang="en-US" cap="none" dirty="0"/>
          </a:p>
        </p:txBody>
      </p:sp>
      <p:sp>
        <p:nvSpPr>
          <p:cNvPr id="3" name="Content Placeholder 2"/>
          <p:cNvSpPr>
            <a:spLocks noGrp="1"/>
          </p:cNvSpPr>
          <p:nvPr>
            <p:ph idx="1"/>
          </p:nvPr>
        </p:nvSpPr>
        <p:spPr>
          <a:xfrm>
            <a:off x="859693" y="1758461"/>
            <a:ext cx="10847754" cy="4470401"/>
          </a:xfrm>
        </p:spPr>
        <p:txBody>
          <a:bodyPr>
            <a:normAutofit/>
          </a:bodyPr>
          <a:lstStyle/>
          <a:p>
            <a:pPr>
              <a:buFont typeface="Wingdings" panose="05000000000000000000" pitchFamily="2" charset="2"/>
              <a:buChar char="Ø"/>
            </a:pPr>
            <a:r>
              <a:rPr lang="en-US" sz="1200" dirty="0" smtClean="0"/>
              <a:t>Academic Sources (Articles, Textbooks, IEEE Spectrum)</a:t>
            </a:r>
          </a:p>
          <a:p>
            <a:pPr lvl="1">
              <a:buFont typeface="Wingdings" panose="05000000000000000000" pitchFamily="2" charset="2"/>
              <a:buChar char="Ø"/>
            </a:pPr>
            <a:r>
              <a:rPr lang="en-US" sz="1200" dirty="0" smtClean="0">
                <a:hlinkClick r:id="rId2"/>
              </a:rPr>
              <a:t>http</a:t>
            </a:r>
            <a:r>
              <a:rPr lang="en-US" sz="1200" dirty="0">
                <a:hlinkClick r:id="rId2"/>
              </a:rPr>
              <a:t>://</a:t>
            </a:r>
            <a:r>
              <a:rPr lang="en-US" sz="1200" dirty="0" smtClean="0">
                <a:hlinkClick r:id="rId2"/>
              </a:rPr>
              <a:t>psec.uchicago.edu/library/microchannel_plates/zinc_oxide.pdf</a:t>
            </a:r>
            <a:endParaRPr lang="en-US" sz="1200" dirty="0" smtClean="0"/>
          </a:p>
          <a:p>
            <a:pPr lvl="1">
              <a:buFont typeface="Wingdings" panose="05000000000000000000" pitchFamily="2" charset="2"/>
              <a:buChar char="Ø"/>
            </a:pPr>
            <a:r>
              <a:rPr lang="en-US" sz="1200" dirty="0">
                <a:hlinkClick r:id="rId3"/>
              </a:rPr>
              <a:t>https://</a:t>
            </a:r>
            <a:r>
              <a:rPr lang="en-US" sz="1200" dirty="0" smtClean="0">
                <a:hlinkClick r:id="rId3"/>
              </a:rPr>
              <a:t>books.google.com/books?id=qCebxPjdSBUC&amp;pg=PA110&amp;lpg=PA110&amp;dq=radioactive+decay+zns&amp;source=bl&amp;ots=H2NiCPCG8P&amp;sig=4JyD-vteNbBwENaQYiovVmpJl0s&amp;hl=en&amp;sa=X&amp;ei=3rQwVfyPJ4yZsAWdkYC4Dw&amp;ved=0CCYQ6AEwAg#v=onepage&amp;q&amp;f=false</a:t>
            </a:r>
            <a:endParaRPr lang="en-US" sz="1200" dirty="0" smtClean="0"/>
          </a:p>
          <a:p>
            <a:pPr lvl="1">
              <a:buFont typeface="Wingdings" panose="05000000000000000000" pitchFamily="2" charset="2"/>
              <a:buChar char="Ø"/>
            </a:pPr>
            <a:r>
              <a:rPr lang="en-US" sz="1200" dirty="0" smtClean="0">
                <a:hlinkClick r:id="rId4"/>
              </a:rPr>
              <a:t>http</a:t>
            </a:r>
            <a:r>
              <a:rPr lang="en-US" sz="1200" dirty="0">
                <a:hlinkClick r:id="rId4"/>
              </a:rPr>
              <a:t>://</a:t>
            </a:r>
            <a:r>
              <a:rPr lang="en-US" sz="1200" dirty="0" smtClean="0">
                <a:hlinkClick r:id="rId4"/>
              </a:rPr>
              <a:t>scholar.lib.vt.edu/theses/available/etd-04262005-181042/unrestricted/Ch1Applications.pdf</a:t>
            </a:r>
            <a:endParaRPr lang="en-US" sz="1200" dirty="0" smtClean="0"/>
          </a:p>
          <a:p>
            <a:pPr lvl="1">
              <a:buFont typeface="Wingdings" panose="05000000000000000000" pitchFamily="2" charset="2"/>
              <a:buChar char="Ø"/>
            </a:pPr>
            <a:r>
              <a:rPr lang="en-US" sz="1200" dirty="0">
                <a:hlinkClick r:id="rId5"/>
              </a:rPr>
              <a:t>http://</a:t>
            </a:r>
            <a:r>
              <a:rPr lang="en-US" sz="1200" dirty="0" smtClean="0">
                <a:hlinkClick r:id="rId5"/>
              </a:rPr>
              <a:t>link.springer.com/article/10.1007%2Fs00216-007-1661-9#page-1</a:t>
            </a:r>
            <a:endParaRPr lang="en-US" sz="1200" dirty="0" smtClean="0"/>
          </a:p>
          <a:p>
            <a:pPr lvl="1">
              <a:buFont typeface="Wingdings" panose="05000000000000000000" pitchFamily="2" charset="2"/>
              <a:buChar char="Ø"/>
            </a:pPr>
            <a:r>
              <a:rPr lang="en-US" sz="1200" dirty="0">
                <a:hlinkClick r:id="rId6"/>
              </a:rPr>
              <a:t>http://spectrum.ieee.org/tech-talk/semiconductors/nanotechnology/energy-harvesting-nanogenerators-give-130-volts-at-the-touch-of-a-finger</a:t>
            </a:r>
            <a:endParaRPr lang="en-US" sz="1200" dirty="0"/>
          </a:p>
          <a:p>
            <a:pPr>
              <a:buFont typeface="Wingdings" panose="05000000000000000000" pitchFamily="2" charset="2"/>
              <a:buChar char="Ø"/>
            </a:pPr>
            <a:r>
              <a:rPr lang="en-US" sz="1200" dirty="0" smtClean="0"/>
              <a:t>Websites</a:t>
            </a:r>
          </a:p>
          <a:p>
            <a:pPr lvl="1">
              <a:buFont typeface="Wingdings" panose="05000000000000000000" pitchFamily="2" charset="2"/>
              <a:buChar char="Ø"/>
            </a:pPr>
            <a:r>
              <a:rPr lang="en-US" sz="1200" dirty="0" smtClean="0">
                <a:hlinkClick r:id="rId7"/>
              </a:rPr>
              <a:t>http</a:t>
            </a:r>
            <a:r>
              <a:rPr lang="en-US" sz="1200" dirty="0">
                <a:hlinkClick r:id="rId7"/>
              </a:rPr>
              <a:t>://</a:t>
            </a:r>
            <a:r>
              <a:rPr lang="en-US" sz="1200" dirty="0" smtClean="0">
                <a:hlinkClick r:id="rId7"/>
              </a:rPr>
              <a:t>www.azom.com/article.aspx?ArticleID=8415#5</a:t>
            </a:r>
            <a:endParaRPr lang="en-US" sz="1200" dirty="0" smtClean="0"/>
          </a:p>
          <a:p>
            <a:pPr lvl="1">
              <a:buFont typeface="Wingdings" panose="05000000000000000000" pitchFamily="2" charset="2"/>
              <a:buChar char="Ø"/>
            </a:pPr>
            <a:r>
              <a:rPr lang="en-US" sz="1200" dirty="0" smtClean="0">
                <a:hlinkClick r:id="rId8"/>
              </a:rPr>
              <a:t>http</a:t>
            </a:r>
            <a:r>
              <a:rPr lang="en-US" sz="1200" dirty="0">
                <a:hlinkClick r:id="rId8"/>
              </a:rPr>
              <a:t>://</a:t>
            </a:r>
            <a:r>
              <a:rPr lang="en-US" sz="1200" dirty="0" smtClean="0">
                <a:hlinkClick r:id="rId8"/>
              </a:rPr>
              <a:t>www.firstsolar.com</a:t>
            </a:r>
            <a:endParaRPr lang="en-US" sz="1200" dirty="0" smtClean="0"/>
          </a:p>
          <a:p>
            <a:pPr lvl="1">
              <a:buFont typeface="Wingdings" panose="05000000000000000000" pitchFamily="2" charset="2"/>
              <a:buChar char="Ø"/>
            </a:pPr>
            <a:r>
              <a:rPr lang="en-US" sz="1200" dirty="0" smtClean="0">
                <a:hlinkClick r:id="rId9"/>
              </a:rPr>
              <a:t>http</a:t>
            </a:r>
            <a:r>
              <a:rPr lang="en-US" sz="1200" dirty="0">
                <a:hlinkClick r:id="rId9"/>
              </a:rPr>
              <a:t>://</a:t>
            </a:r>
            <a:r>
              <a:rPr lang="en-US" sz="1200" dirty="0" smtClean="0">
                <a:hlinkClick r:id="rId9"/>
              </a:rPr>
              <a:t>mpsd-cmd.cfel.de/research-met-thz-optrect.html</a:t>
            </a:r>
            <a:endParaRPr lang="en-US" sz="1200" dirty="0" smtClean="0"/>
          </a:p>
          <a:p>
            <a:pPr lvl="1">
              <a:buFont typeface="Wingdings" panose="05000000000000000000" pitchFamily="2" charset="2"/>
              <a:buChar char="Ø"/>
            </a:pPr>
            <a:r>
              <a:rPr lang="en-US" sz="1200" dirty="0" smtClean="0">
                <a:hlinkClick r:id="rId10"/>
              </a:rPr>
              <a:t>http</a:t>
            </a:r>
            <a:r>
              <a:rPr lang="en-US" sz="1200" dirty="0">
                <a:hlinkClick r:id="rId10"/>
              </a:rPr>
              <a:t>://</a:t>
            </a:r>
            <a:r>
              <a:rPr lang="en-US" sz="1200" dirty="0" smtClean="0">
                <a:hlinkClick r:id="rId10"/>
              </a:rPr>
              <a:t>www.iiviinfrared.com/Optical-Materials/znse.html</a:t>
            </a:r>
            <a:endParaRPr lang="en-US" sz="1200" dirty="0" smtClean="0"/>
          </a:p>
          <a:p>
            <a:pPr marL="0" indent="0">
              <a:buNone/>
            </a:pPr>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dirty="0"/>
          </a:p>
        </p:txBody>
      </p:sp>
    </p:spTree>
    <p:extLst>
      <p:ext uri="{BB962C8B-B14F-4D97-AF65-F5344CB8AC3E}">
        <p14:creationId xmlns:p14="http://schemas.microsoft.com/office/powerpoint/2010/main" val="49917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KEY CONCEPTS</a:t>
            </a:r>
            <a:endParaRPr lang="en-US" cap="none"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Wide/Direct Band Gap – Importance in Photonics</a:t>
            </a:r>
          </a:p>
          <a:p>
            <a:pPr marL="457200" indent="-457200">
              <a:buFont typeface="+mj-lt"/>
              <a:buAutoNum type="arabicParenR"/>
            </a:pPr>
            <a:r>
              <a:rPr lang="en-US" dirty="0" smtClean="0"/>
              <a:t>What are </a:t>
            </a:r>
            <a:r>
              <a:rPr lang="en-US" dirty="0" err="1" smtClean="0"/>
              <a:t>nanogenerators</a:t>
            </a:r>
            <a:r>
              <a:rPr lang="en-US" dirty="0" smtClean="0"/>
              <a:t>?</a:t>
            </a:r>
          </a:p>
          <a:p>
            <a:pPr marL="457200" indent="-457200">
              <a:buFont typeface="+mj-lt"/>
              <a:buAutoNum type="arabicParenR"/>
            </a:pPr>
            <a:r>
              <a:rPr lang="en-US" dirty="0" smtClean="0"/>
              <a:t>What causes things to “glow in the dark”?</a:t>
            </a:r>
          </a:p>
          <a:p>
            <a:pPr marL="457200" indent="-457200">
              <a:buFont typeface="+mj-lt"/>
              <a:buAutoNum type="arabicParenR"/>
            </a:pPr>
            <a:r>
              <a:rPr lang="en-US" dirty="0" smtClean="0"/>
              <a:t>Quantum Dots Applications</a:t>
            </a:r>
          </a:p>
          <a:p>
            <a:pPr marL="457200" indent="-457200">
              <a:buFont typeface="+mj-lt"/>
              <a:buAutoNum type="arabicParenR"/>
            </a:pPr>
            <a:r>
              <a:rPr lang="en-US" dirty="0" smtClean="0"/>
              <a:t>Solar Panel Innovation by </a:t>
            </a:r>
            <a:r>
              <a:rPr lang="en-US" dirty="0" err="1" smtClean="0"/>
              <a:t>CdTe</a:t>
            </a:r>
            <a:endParaRPr lang="en-US" dirty="0" smtClean="0"/>
          </a:p>
          <a:p>
            <a:endParaRPr lang="en-US" dirty="0"/>
          </a:p>
        </p:txBody>
      </p:sp>
    </p:spTree>
    <p:extLst>
      <p:ext uri="{BB962C8B-B14F-4D97-AF65-F5344CB8AC3E}">
        <p14:creationId xmlns:p14="http://schemas.microsoft.com/office/powerpoint/2010/main" val="1197269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4287"/>
            <a:ext cx="9905998" cy="1138687"/>
          </a:xfrm>
        </p:spPr>
        <p:txBody>
          <a:bodyPr/>
          <a:lstStyle/>
          <a:p>
            <a:r>
              <a:rPr lang="en-US" dirty="0" smtClean="0"/>
              <a:t>The 7 Materials</a:t>
            </a:r>
            <a:endParaRPr lang="en-US" dirty="0"/>
          </a:p>
        </p:txBody>
      </p:sp>
      <p:sp>
        <p:nvSpPr>
          <p:cNvPr id="6" name="Content Placeholder 5"/>
          <p:cNvSpPr>
            <a:spLocks noGrp="1"/>
          </p:cNvSpPr>
          <p:nvPr>
            <p:ph idx="1"/>
          </p:nvPr>
        </p:nvSpPr>
        <p:spPr>
          <a:xfrm>
            <a:off x="1141412" y="1863306"/>
            <a:ext cx="9905999" cy="4459856"/>
          </a:xfrm>
        </p:spPr>
        <p:txBody>
          <a:bodyPr/>
          <a:lstStyle/>
          <a:p>
            <a:r>
              <a:rPr lang="en-US" dirty="0" smtClean="0"/>
              <a:t>Zinc Oxide </a:t>
            </a:r>
          </a:p>
          <a:p>
            <a:r>
              <a:rPr lang="en-US" dirty="0" smtClean="0"/>
              <a:t>Zinc Sulfide </a:t>
            </a:r>
          </a:p>
          <a:p>
            <a:r>
              <a:rPr lang="en-US" dirty="0" smtClean="0"/>
              <a:t>Zinc </a:t>
            </a:r>
            <a:r>
              <a:rPr lang="en-US" dirty="0" err="1" smtClean="0"/>
              <a:t>Selenide</a:t>
            </a:r>
            <a:r>
              <a:rPr lang="en-US" dirty="0" smtClean="0"/>
              <a:t> </a:t>
            </a:r>
          </a:p>
          <a:p>
            <a:r>
              <a:rPr lang="en-US" dirty="0" smtClean="0"/>
              <a:t>Zinc Telluride </a:t>
            </a:r>
          </a:p>
          <a:p>
            <a:r>
              <a:rPr lang="en-US" dirty="0" smtClean="0"/>
              <a:t>Cadmium Sulfide</a:t>
            </a:r>
          </a:p>
          <a:p>
            <a:r>
              <a:rPr lang="en-US" dirty="0" smtClean="0"/>
              <a:t>Cadmium </a:t>
            </a:r>
            <a:r>
              <a:rPr lang="en-US" dirty="0" err="1" smtClean="0"/>
              <a:t>Selenide</a:t>
            </a:r>
            <a:r>
              <a:rPr lang="en-US" dirty="0" smtClean="0"/>
              <a:t> </a:t>
            </a:r>
          </a:p>
          <a:p>
            <a:r>
              <a:rPr lang="en-US" smtClean="0"/>
              <a:t>Cadmium Telluride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590" y="1863306"/>
            <a:ext cx="3830867" cy="3818056"/>
          </a:xfrm>
          <a:prstGeom prst="rect">
            <a:avLst/>
          </a:prstGeom>
        </p:spPr>
      </p:pic>
    </p:spTree>
    <p:extLst>
      <p:ext uri="{BB962C8B-B14F-4D97-AF65-F5344CB8AC3E}">
        <p14:creationId xmlns:p14="http://schemas.microsoft.com/office/powerpoint/2010/main" val="3302143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a:xfrm>
            <a:off x="1141412" y="1975449"/>
            <a:ext cx="9905999" cy="3815752"/>
          </a:xfrm>
        </p:spPr>
        <p:txBody>
          <a:bodyPr/>
          <a:lstStyle/>
          <a:p>
            <a:r>
              <a:rPr lang="en-US" dirty="0" smtClean="0"/>
              <a:t>The growth methods vary by material, but there are various types used with each one. The growth method used depends on the application that is needed.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40" y="3683177"/>
            <a:ext cx="8030565" cy="2363939"/>
          </a:xfrm>
          <a:prstGeom prst="rect">
            <a:avLst/>
          </a:prstGeom>
        </p:spPr>
      </p:pic>
    </p:spTree>
    <p:extLst>
      <p:ext uri="{BB962C8B-B14F-4D97-AF65-F5344CB8AC3E}">
        <p14:creationId xmlns:p14="http://schemas.microsoft.com/office/powerpoint/2010/main" val="1224992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band gaps</a:t>
            </a:r>
            <a:endParaRPr lang="en-US" dirty="0"/>
          </a:p>
        </p:txBody>
      </p:sp>
      <p:sp>
        <p:nvSpPr>
          <p:cNvPr id="3" name="Content Placeholder 2"/>
          <p:cNvSpPr>
            <a:spLocks noGrp="1"/>
          </p:cNvSpPr>
          <p:nvPr>
            <p:ph idx="1"/>
          </p:nvPr>
        </p:nvSpPr>
        <p:spPr>
          <a:xfrm>
            <a:off x="1141412" y="1725283"/>
            <a:ext cx="9905999" cy="4065918"/>
          </a:xfrm>
        </p:spPr>
        <p:txBody>
          <a:bodyPr/>
          <a:lstStyle/>
          <a:p>
            <a:r>
              <a:rPr lang="en-US" dirty="0" smtClean="0"/>
              <a:t>No change in momentum takes place, so light can be emitted in the form of a photon, which is necessary for optical devices.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866" y="3203853"/>
            <a:ext cx="8139090" cy="2713030"/>
          </a:xfrm>
          <a:prstGeom prst="rect">
            <a:avLst/>
          </a:prstGeom>
        </p:spPr>
      </p:pic>
    </p:spTree>
    <p:extLst>
      <p:ext uri="{BB962C8B-B14F-4D97-AF65-F5344CB8AC3E}">
        <p14:creationId xmlns:p14="http://schemas.microsoft.com/office/powerpoint/2010/main" val="4084234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band gap</a:t>
            </a:r>
            <a:endParaRPr lang="en-US" dirty="0"/>
          </a:p>
        </p:txBody>
      </p:sp>
      <p:sp>
        <p:nvSpPr>
          <p:cNvPr id="3" name="Content Placeholder 2"/>
          <p:cNvSpPr>
            <a:spLocks noGrp="1"/>
          </p:cNvSpPr>
          <p:nvPr>
            <p:ph idx="1"/>
          </p:nvPr>
        </p:nvSpPr>
        <p:spPr>
          <a:xfrm>
            <a:off x="526212" y="2249487"/>
            <a:ext cx="10521200" cy="3541714"/>
          </a:xfrm>
        </p:spPr>
        <p:txBody>
          <a:bodyPr>
            <a:normAutofit/>
          </a:bodyPr>
          <a:lstStyle/>
          <a:p>
            <a:r>
              <a:rPr lang="en-US" dirty="0" smtClean="0"/>
              <a:t>These </a:t>
            </a:r>
            <a:r>
              <a:rPr lang="en-US" dirty="0"/>
              <a:t>7 materials have band gaps ranging from 1.5eV to 3.54eV</a:t>
            </a:r>
            <a:r>
              <a:rPr lang="en-US" dirty="0" smtClean="0"/>
              <a:t>.</a:t>
            </a:r>
          </a:p>
          <a:p>
            <a:r>
              <a:rPr lang="en-US" dirty="0" smtClean="0"/>
              <a:t>Perspective: Si has a band gap of 1.1eV and </a:t>
            </a:r>
            <a:r>
              <a:rPr lang="en-US" dirty="0" err="1" smtClean="0"/>
              <a:t>GaAs</a:t>
            </a:r>
            <a:r>
              <a:rPr lang="en-US" dirty="0" smtClean="0"/>
              <a:t> 1.4eV.</a:t>
            </a:r>
          </a:p>
          <a:p>
            <a:r>
              <a:rPr lang="en-US" dirty="0" smtClean="0"/>
              <a:t>A wider band gap is one property that these materials have in common. Because of this, they have various common applications such as:</a:t>
            </a:r>
          </a:p>
          <a:p>
            <a:pPr lvl="1"/>
            <a:r>
              <a:rPr lang="en-US" dirty="0" smtClean="0"/>
              <a:t>LEDs &amp; LDs</a:t>
            </a:r>
          </a:p>
          <a:p>
            <a:pPr lvl="1"/>
            <a:r>
              <a:rPr lang="en-US" dirty="0" smtClean="0"/>
              <a:t>Signal Processing</a:t>
            </a: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244497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smtClean="0"/>
              <a:t>Higher Iconicity &amp; Stronger Bonds = Higher Melting Temp</a:t>
            </a:r>
          </a:p>
          <a:p>
            <a:r>
              <a:rPr lang="en-US" dirty="0" smtClean="0"/>
              <a:t>Less Energy Lost = More Efficient &amp; Potential For Lower Cost</a:t>
            </a:r>
          </a:p>
          <a:p>
            <a:r>
              <a:rPr lang="en-US" dirty="0" smtClean="0"/>
              <a:t>Higher Breakdown Voltage = High Power &amp; </a:t>
            </a:r>
            <a:r>
              <a:rPr lang="en-US" dirty="0" err="1" smtClean="0"/>
              <a:t>Freq</a:t>
            </a:r>
            <a:r>
              <a:rPr lang="en-US" dirty="0" smtClean="0"/>
              <a:t> Applications</a:t>
            </a:r>
          </a:p>
          <a:p>
            <a:r>
              <a:rPr lang="en-US" dirty="0" smtClean="0"/>
              <a:t>Higher Doping Concentration = Thinner Device Layers</a:t>
            </a:r>
          </a:p>
          <a:p>
            <a:r>
              <a:rPr lang="en-US" dirty="0" smtClean="0"/>
              <a:t>Higher Electron Mobility = Faster Operation</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28551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Zinc Oxide (</a:t>
            </a:r>
            <a:r>
              <a:rPr lang="en-US" cap="none" dirty="0" err="1" smtClean="0"/>
              <a:t>ZnO</a:t>
            </a:r>
            <a:r>
              <a:rPr lang="en-US" cap="none" dirty="0" smtClean="0"/>
              <a:t>)</a:t>
            </a:r>
            <a:endParaRPr lang="en-US" cap="none" dirty="0"/>
          </a:p>
        </p:txBody>
      </p:sp>
      <p:sp>
        <p:nvSpPr>
          <p:cNvPr id="3" name="Content Placeholder 2"/>
          <p:cNvSpPr>
            <a:spLocks noGrp="1"/>
          </p:cNvSpPr>
          <p:nvPr>
            <p:ph idx="1"/>
          </p:nvPr>
        </p:nvSpPr>
        <p:spPr>
          <a:xfrm>
            <a:off x="1141412" y="2260120"/>
            <a:ext cx="9905999" cy="3976777"/>
          </a:xfrm>
        </p:spPr>
        <p:txBody>
          <a:bodyPr>
            <a:normAutofit/>
          </a:bodyPr>
          <a:lstStyle/>
          <a:p>
            <a:r>
              <a:rPr lang="en-US" dirty="0" smtClean="0"/>
              <a:t>3.3eV Band Gap Energy</a:t>
            </a:r>
          </a:p>
          <a:p>
            <a:r>
              <a:rPr lang="en-US" dirty="0" smtClean="0"/>
              <a:t>Doping is n-type </a:t>
            </a:r>
          </a:p>
          <a:p>
            <a:r>
              <a:rPr lang="en-US" dirty="0" smtClean="0"/>
              <a:t>Abundant &amp; Non-Toxic</a:t>
            </a:r>
          </a:p>
          <a:p>
            <a:r>
              <a:rPr lang="en-US" dirty="0" smtClean="0"/>
              <a:t>Strong Piezoelectric (converting mechanical energy into electrical energy) Effect</a:t>
            </a:r>
          </a:p>
          <a:p>
            <a:r>
              <a:rPr lang="en-US" dirty="0" smtClean="0"/>
              <a:t>Used in </a:t>
            </a:r>
            <a:r>
              <a:rPr lang="en-US" dirty="0" err="1" smtClean="0"/>
              <a:t>Nanogenerators</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387" y="618518"/>
            <a:ext cx="2696024" cy="2124682"/>
          </a:xfrm>
          <a:prstGeom prst="rect">
            <a:avLst/>
          </a:prstGeom>
        </p:spPr>
      </p:pic>
    </p:spTree>
    <p:extLst>
      <p:ext uri="{BB962C8B-B14F-4D97-AF65-F5344CB8AC3E}">
        <p14:creationId xmlns:p14="http://schemas.microsoft.com/office/powerpoint/2010/main" val="1921516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nanogenerators</a:t>
            </a:r>
            <a:endParaRPr lang="en-US" dirty="0"/>
          </a:p>
        </p:txBody>
      </p:sp>
      <p:sp>
        <p:nvSpPr>
          <p:cNvPr id="3" name="Content Placeholder 2"/>
          <p:cNvSpPr>
            <a:spLocks noGrp="1"/>
          </p:cNvSpPr>
          <p:nvPr>
            <p:ph idx="1"/>
          </p:nvPr>
        </p:nvSpPr>
        <p:spPr>
          <a:xfrm>
            <a:off x="1141412" y="2249486"/>
            <a:ext cx="9905999" cy="4142687"/>
          </a:xfrm>
        </p:spPr>
        <p:txBody>
          <a:bodyPr>
            <a:normAutofit lnSpcReduction="10000"/>
          </a:bodyPr>
          <a:lstStyle/>
          <a:p>
            <a:r>
              <a:rPr lang="en-US" dirty="0" smtClean="0"/>
              <a:t>Currently Being Researched</a:t>
            </a:r>
          </a:p>
          <a:p>
            <a:r>
              <a:rPr lang="en-US" dirty="0"/>
              <a:t>Many applications</a:t>
            </a:r>
          </a:p>
          <a:p>
            <a:pPr lvl="1"/>
            <a:r>
              <a:rPr lang="en-US" dirty="0"/>
              <a:t>Wind/Water</a:t>
            </a:r>
          </a:p>
          <a:p>
            <a:pPr lvl="1"/>
            <a:r>
              <a:rPr lang="en-US" dirty="0"/>
              <a:t>Human Body – </a:t>
            </a:r>
            <a:r>
              <a:rPr lang="en-US" dirty="0" smtClean="0"/>
              <a:t>Biomedical</a:t>
            </a:r>
          </a:p>
          <a:p>
            <a:r>
              <a:rPr lang="en-US" dirty="0" smtClean="0"/>
              <a:t>KAIST in Korea in 2014: 130V</a:t>
            </a:r>
          </a:p>
          <a:p>
            <a:r>
              <a:rPr lang="en-US" dirty="0" smtClean="0"/>
              <a:t>Issues</a:t>
            </a:r>
          </a:p>
          <a:p>
            <a:pPr lvl="1"/>
            <a:r>
              <a:rPr lang="en-US" dirty="0" smtClean="0"/>
              <a:t>Power Supply</a:t>
            </a:r>
          </a:p>
          <a:p>
            <a:pPr lvl="1"/>
            <a:r>
              <a:rPr lang="en-US" dirty="0" smtClean="0"/>
              <a:t>Low Output Current</a:t>
            </a:r>
          </a:p>
          <a:p>
            <a:pPr lvl="1"/>
            <a:r>
              <a:rPr lang="en-US" dirty="0" smtClean="0"/>
              <a:t>Unknowns That May Affect Surface Charge Density</a:t>
            </a:r>
          </a:p>
          <a:p>
            <a:endParaRPr lang="en-US" dirty="0"/>
          </a:p>
        </p:txBody>
      </p:sp>
      <p:pic>
        <p:nvPicPr>
          <p:cNvPr id="1026" name="Picture 2" descr="http://spectrum.ieee.org/img/6df4f051-c909-44f3-90b8-3c420a09e873-1416599798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278" y="648194"/>
            <a:ext cx="4458133" cy="289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09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3859</TotalTime>
  <Words>660</Words>
  <Application>Microsoft Office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Trebuchet MS</vt:lpstr>
      <vt:lpstr>Tw Cen MT</vt:lpstr>
      <vt:lpstr>Wingdings</vt:lpstr>
      <vt:lpstr>Circuit</vt:lpstr>
      <vt:lpstr>II-VI Semiconductor Materials, Devices, and Applications  Lorelei Lewandowski 4/20/2015</vt:lpstr>
      <vt:lpstr>Outline/Intro</vt:lpstr>
      <vt:lpstr>The 7 Materials</vt:lpstr>
      <vt:lpstr>Process</vt:lpstr>
      <vt:lpstr>Direct band gaps</vt:lpstr>
      <vt:lpstr>Wide band gap</vt:lpstr>
      <vt:lpstr>advantages</vt:lpstr>
      <vt:lpstr>Zinc Oxide (ZnO)</vt:lpstr>
      <vt:lpstr>nanogenerators</vt:lpstr>
      <vt:lpstr>Zinc Sulfide (ZnS)</vt:lpstr>
      <vt:lpstr>“Glow In The Dark” </vt:lpstr>
      <vt:lpstr>Zinc Selenide (ZnSe)</vt:lpstr>
      <vt:lpstr>Zinc Telluride (ZnTe)</vt:lpstr>
      <vt:lpstr>Thz signals </vt:lpstr>
      <vt:lpstr>Cadmium Sulfide (CdS)</vt:lpstr>
      <vt:lpstr>Cadmium Selenide (CdSe)</vt:lpstr>
      <vt:lpstr>Quantum dots</vt:lpstr>
      <vt:lpstr>Cadmium Telluride (CdTe)</vt:lpstr>
      <vt:lpstr>Solar power</vt:lpstr>
      <vt:lpstr>SUMMARY &amp; CONCLUSION</vt:lpstr>
      <vt:lpstr>REFERENCES</vt:lpstr>
      <vt:lpstr>KEY CONCEPTS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Lorelei</dc:creator>
  <cp:lastModifiedBy>Stan</cp:lastModifiedBy>
  <cp:revision>115</cp:revision>
  <dcterms:created xsi:type="dcterms:W3CDTF">2015-04-14T18:39:38Z</dcterms:created>
  <dcterms:modified xsi:type="dcterms:W3CDTF">2015-04-17T13:29:46Z</dcterms:modified>
</cp:coreProperties>
</file>