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1" r:id="rId3"/>
    <p:sldId id="257" r:id="rId4"/>
    <p:sldId id="258" r:id="rId5"/>
    <p:sldId id="259" r:id="rId6"/>
    <p:sldId id="272" r:id="rId7"/>
    <p:sldId id="260" r:id="rId8"/>
    <p:sldId id="277" r:id="rId9"/>
    <p:sldId id="267" r:id="rId10"/>
    <p:sldId id="273" r:id="rId11"/>
    <p:sldId id="263" r:id="rId12"/>
    <p:sldId id="264" r:id="rId13"/>
    <p:sldId id="268" r:id="rId14"/>
    <p:sldId id="271" r:id="rId15"/>
    <p:sldId id="269" r:id="rId16"/>
    <p:sldId id="265" r:id="rId17"/>
    <p:sldId id="286" r:id="rId18"/>
    <p:sldId id="292" r:id="rId19"/>
    <p:sldId id="275" r:id="rId20"/>
    <p:sldId id="278" r:id="rId21"/>
    <p:sldId id="280" r:id="rId22"/>
    <p:sldId id="289" r:id="rId23"/>
    <p:sldId id="290" r:id="rId24"/>
    <p:sldId id="279" r:id="rId25"/>
    <p:sldId id="285" r:id="rId26"/>
    <p:sldId id="283" r:id="rId27"/>
    <p:sldId id="282" r:id="rId28"/>
    <p:sldId id="291" r:id="rId29"/>
    <p:sldId id="293" r:id="rId30"/>
    <p:sldId id="294" r:id="rId31"/>
    <p:sldId id="295" r:id="rId32"/>
    <p:sldId id="287" r:id="rId33"/>
    <p:sldId id="266" r:id="rId34"/>
    <p:sldId id="284" r:id="rId35"/>
    <p:sldId id="270" r:id="rId36"/>
    <p:sldId id="296" r:id="rId37"/>
    <p:sldId id="281" r:id="rId38"/>
    <p:sldId id="28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3" d="100"/>
          <a:sy n="123" d="100"/>
        </p:scale>
        <p:origin x="114" y="9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8" name="Slide Number Placeholder 7"/>
          <p:cNvSpPr>
            <a:spLocks noGrp="1"/>
          </p:cNvSpPr>
          <p:nvPr>
            <p:ph type="sldNum" sz="quarter" idx="11"/>
          </p:nvPr>
        </p:nvSpPr>
        <p:spPr/>
        <p:txBody>
          <a:bodyPr/>
          <a:lstStyle/>
          <a:p>
            <a:fld id="{62EDE99D-738F-2C4C-B87B-59DF44DAA12C}"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DE99D-738F-2C4C-B87B-59DF44DAA12C}"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EDE99D-738F-2C4C-B87B-59DF44DAA12C}"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8F278-6890-3540-8E26-3256E087B6ED}" type="datetimeFigureOut">
              <a:rPr lang="en-US" smtClean="0"/>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DE99D-738F-2C4C-B87B-59DF44DAA12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2A8F278-6890-3540-8E26-3256E087B6ED}" type="datetimeFigureOut">
              <a:rPr lang="en-US" smtClean="0"/>
              <a:t>4/29/2015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2EDE99D-738F-2C4C-B87B-59DF44DAA12C}"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NCZ5JDEv9_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OLED Displays</a:t>
            </a:r>
            <a:endParaRPr lang="en-US" dirty="0"/>
          </a:p>
        </p:txBody>
      </p:sp>
      <p:sp>
        <p:nvSpPr>
          <p:cNvPr id="3" name="Subtitle 2"/>
          <p:cNvSpPr>
            <a:spLocks noGrp="1"/>
          </p:cNvSpPr>
          <p:nvPr>
            <p:ph type="subTitle" idx="1"/>
          </p:nvPr>
        </p:nvSpPr>
        <p:spPr/>
        <p:txBody>
          <a:bodyPr/>
          <a:lstStyle/>
          <a:p>
            <a:r>
              <a:rPr lang="en-US" dirty="0" smtClean="0"/>
              <a:t>By: Adam Weidling</a:t>
            </a:r>
          </a:p>
          <a:p>
            <a:r>
              <a:rPr lang="en-US" dirty="0" smtClean="0"/>
              <a:t>Date: 5/1/15</a:t>
            </a:r>
            <a:endParaRPr lang="en-US" dirty="0"/>
          </a:p>
        </p:txBody>
      </p:sp>
    </p:spTree>
    <p:extLst>
      <p:ext uri="{BB962C8B-B14F-4D97-AF65-F5344CB8AC3E}">
        <p14:creationId xmlns:p14="http://schemas.microsoft.com/office/powerpoint/2010/main" val="363645267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67666"/>
            <a:ext cx="7315200" cy="1154097"/>
          </a:xfrm>
        </p:spPr>
        <p:txBody>
          <a:bodyPr/>
          <a:lstStyle/>
          <a:p>
            <a:r>
              <a:rPr lang="en-US" dirty="0" smtClean="0"/>
              <a:t>PMOLED Display</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5-04-26 at 2.20.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1893"/>
            <a:ext cx="9144000" cy="4076653"/>
          </a:xfrm>
          <a:prstGeom prst="rect">
            <a:avLst/>
          </a:prstGeom>
        </p:spPr>
      </p:pic>
    </p:spTree>
    <p:extLst>
      <p:ext uri="{BB962C8B-B14F-4D97-AF65-F5344CB8AC3E}">
        <p14:creationId xmlns:p14="http://schemas.microsoft.com/office/powerpoint/2010/main" val="73414263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er-Liquid-Leap-plus-img_assist-399x1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849" y="626057"/>
            <a:ext cx="6008679" cy="2425864"/>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850" y="3598796"/>
            <a:ext cx="6008678" cy="2347560"/>
          </a:xfrm>
          <a:prstGeom prst="rect">
            <a:avLst/>
          </a:prstGeom>
        </p:spPr>
      </p:pic>
    </p:spTree>
    <p:extLst>
      <p:ext uri="{BB962C8B-B14F-4D97-AF65-F5344CB8AC3E}">
        <p14:creationId xmlns:p14="http://schemas.microsoft.com/office/powerpoint/2010/main" val="265311775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6882"/>
            <a:ext cx="7315200" cy="1154097"/>
          </a:xfrm>
        </p:spPr>
        <p:txBody>
          <a:bodyPr/>
          <a:lstStyle/>
          <a:p>
            <a:r>
              <a:rPr lang="en-US" dirty="0" smtClean="0"/>
              <a:t>AMOLED</a:t>
            </a:r>
            <a:endParaRPr lang="en-US" dirty="0"/>
          </a:p>
        </p:txBody>
      </p:sp>
      <p:sp>
        <p:nvSpPr>
          <p:cNvPr id="3" name="Content Placeholder 2"/>
          <p:cNvSpPr>
            <a:spLocks noGrp="1"/>
          </p:cNvSpPr>
          <p:nvPr>
            <p:ph idx="1"/>
          </p:nvPr>
        </p:nvSpPr>
        <p:spPr>
          <a:xfrm>
            <a:off x="914400" y="1359763"/>
            <a:ext cx="7315200" cy="5498237"/>
          </a:xfrm>
        </p:spPr>
        <p:txBody>
          <a:bodyPr>
            <a:noAutofit/>
          </a:bodyPr>
          <a:lstStyle/>
          <a:p>
            <a:r>
              <a:rPr lang="en-US" sz="2300" dirty="0" smtClean="0"/>
              <a:t>Active Matrix OLED (AMOLED)</a:t>
            </a:r>
          </a:p>
          <a:p>
            <a:pPr marL="45720" indent="0">
              <a:buNone/>
            </a:pPr>
            <a:r>
              <a:rPr lang="en-US" sz="2300" dirty="0" smtClean="0"/>
              <a:t>- AMOLED displays require a thin film transistor backplane to switch each pixel on or off. This scheme allows for larger display sizes and higher resolution. </a:t>
            </a:r>
          </a:p>
          <a:p>
            <a:pPr>
              <a:buFontTx/>
              <a:buChar char="-"/>
            </a:pPr>
            <a:r>
              <a:rPr lang="en-US" sz="2300" dirty="0" smtClean="0"/>
              <a:t>Currently low temperature polycrystalline silicon TFT backplanes are used. </a:t>
            </a:r>
          </a:p>
          <a:p>
            <a:r>
              <a:rPr lang="en-US" sz="2300" dirty="0"/>
              <a:t>The TFT controls the amount of current going to the pixel which dictates the brightness. </a:t>
            </a:r>
          </a:p>
          <a:p>
            <a:r>
              <a:rPr lang="en-US" sz="2300" dirty="0"/>
              <a:t>As information is sent to the transistor it will adjust the pixels. </a:t>
            </a:r>
          </a:p>
          <a:p>
            <a:r>
              <a:rPr lang="en-US" sz="2300" dirty="0"/>
              <a:t>OLED is operating continuously so it can avoid the need for high currents such as in the PMOLED array</a:t>
            </a:r>
            <a:r>
              <a:rPr lang="en-US" sz="2300" dirty="0" smtClean="0"/>
              <a:t>.</a:t>
            </a:r>
          </a:p>
          <a:p>
            <a:r>
              <a:rPr lang="en-US" sz="2300" dirty="0" smtClean="0"/>
              <a:t>Storage capacitor used to maintain pixel state.  </a:t>
            </a:r>
            <a:endParaRPr lang="en-US" sz="2300" dirty="0"/>
          </a:p>
          <a:p>
            <a:pPr>
              <a:buFontTx/>
              <a:buChar char="-"/>
            </a:pPr>
            <a:endParaRPr lang="en-US" sz="2400" dirty="0" smtClean="0"/>
          </a:p>
        </p:txBody>
      </p:sp>
    </p:spTree>
    <p:extLst>
      <p:ext uri="{BB962C8B-B14F-4D97-AF65-F5344CB8AC3E}">
        <p14:creationId xmlns:p14="http://schemas.microsoft.com/office/powerpoint/2010/main" val="323575369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363" y="471117"/>
            <a:ext cx="7315200" cy="1154097"/>
          </a:xfrm>
        </p:spPr>
        <p:txBody>
          <a:bodyPr>
            <a:normAutofit/>
          </a:bodyPr>
          <a:lstStyle/>
          <a:p>
            <a:r>
              <a:rPr lang="en-US" dirty="0" smtClean="0"/>
              <a:t>TFT</a:t>
            </a:r>
            <a:endParaRPr lang="en-US" dirty="0"/>
          </a:p>
        </p:txBody>
      </p:sp>
      <p:pic>
        <p:nvPicPr>
          <p:cNvPr id="4" name="Picture 3" descr="Screen Shot 2015-04-19 at 7.2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734" y="2081922"/>
            <a:ext cx="6400800" cy="4127500"/>
          </a:xfrm>
          <a:prstGeom prst="rect">
            <a:avLst/>
          </a:prstGeom>
        </p:spPr>
      </p:pic>
    </p:spTree>
    <p:extLst>
      <p:ext uri="{BB962C8B-B14F-4D97-AF65-F5344CB8AC3E}">
        <p14:creationId xmlns:p14="http://schemas.microsoft.com/office/powerpoint/2010/main" val="32720729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40" y="390618"/>
            <a:ext cx="7315200" cy="1154097"/>
          </a:xfrm>
        </p:spPr>
        <p:txBody>
          <a:bodyPr/>
          <a:lstStyle/>
          <a:p>
            <a:r>
              <a:rPr lang="en-US" dirty="0" smtClean="0"/>
              <a:t>Simple Control Circuit</a:t>
            </a:r>
            <a:endParaRPr lang="en-US" dirty="0"/>
          </a:p>
        </p:txBody>
      </p:sp>
      <p:pic>
        <p:nvPicPr>
          <p:cNvPr id="4" name="Picture 3" descr="Screen Shot 2015-04-24 at 9.40.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864" y="1863990"/>
            <a:ext cx="5659515" cy="4994010"/>
          </a:xfrm>
          <a:prstGeom prst="rect">
            <a:avLst/>
          </a:prstGeom>
        </p:spPr>
      </p:pic>
    </p:spTree>
    <p:extLst>
      <p:ext uri="{BB962C8B-B14F-4D97-AF65-F5344CB8AC3E}">
        <p14:creationId xmlns:p14="http://schemas.microsoft.com/office/powerpoint/2010/main" val="159969187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53" y="390618"/>
            <a:ext cx="7315200" cy="1154097"/>
          </a:xfrm>
        </p:spPr>
        <p:txBody>
          <a:bodyPr/>
          <a:lstStyle/>
          <a:p>
            <a:r>
              <a:rPr lang="en-US" dirty="0" smtClean="0"/>
              <a:t>Backplane Technologies </a:t>
            </a:r>
            <a:endParaRPr lang="en-US" dirty="0"/>
          </a:p>
        </p:txBody>
      </p:sp>
      <p:pic>
        <p:nvPicPr>
          <p:cNvPr id="4" name="Content Placeholder 3" descr="Screen Shot 2015-04-28 at 11.44.05 AM.png"/>
          <p:cNvPicPr>
            <a:picLocks noGrp="1" noChangeAspect="1"/>
          </p:cNvPicPr>
          <p:nvPr>
            <p:ph idx="1"/>
          </p:nvPr>
        </p:nvPicPr>
        <p:blipFill>
          <a:blip r:embed="rId2">
            <a:extLst>
              <a:ext uri="{28A0092B-C50C-407E-A947-70E740481C1C}">
                <a14:useLocalDpi xmlns:a14="http://schemas.microsoft.com/office/drawing/2010/main" val="0"/>
              </a:ext>
            </a:extLst>
          </a:blip>
          <a:srcRect t="-5952" b="-5952"/>
          <a:stretch>
            <a:fillRect/>
          </a:stretch>
        </p:blipFill>
        <p:spPr>
          <a:xfrm>
            <a:off x="914400" y="1956365"/>
            <a:ext cx="7315200" cy="4352996"/>
          </a:xfrm>
        </p:spPr>
      </p:pic>
    </p:spTree>
    <p:extLst>
      <p:ext uri="{BB962C8B-B14F-4D97-AF65-F5344CB8AC3E}">
        <p14:creationId xmlns:p14="http://schemas.microsoft.com/office/powerpoint/2010/main" val="2255875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9169"/>
            <a:ext cx="7315200" cy="1154097"/>
          </a:xfrm>
        </p:spPr>
        <p:txBody>
          <a:bodyPr/>
          <a:lstStyle/>
          <a:p>
            <a:endParaRPr lang="en-US" dirty="0"/>
          </a:p>
        </p:txBody>
      </p:sp>
      <p:pic>
        <p:nvPicPr>
          <p:cNvPr id="4" name="Picture 3" descr="oled-activ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496" y="1898677"/>
            <a:ext cx="5626954" cy="4782911"/>
          </a:xfrm>
          <a:prstGeom prst="rect">
            <a:avLst/>
          </a:prstGeom>
        </p:spPr>
      </p:pic>
    </p:spTree>
    <p:extLst>
      <p:ext uri="{BB962C8B-B14F-4D97-AF65-F5344CB8AC3E}">
        <p14:creationId xmlns:p14="http://schemas.microsoft.com/office/powerpoint/2010/main" val="215041615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861"/>
            <a:ext cx="7315200" cy="1154097"/>
          </a:xfrm>
        </p:spPr>
        <p:txBody>
          <a:bodyPr/>
          <a:lstStyle/>
          <a:p>
            <a:r>
              <a:rPr lang="en-US" dirty="0" smtClean="0"/>
              <a:t>AMOLED Display</a:t>
            </a:r>
            <a:endParaRPr lang="en-US" dirty="0"/>
          </a:p>
        </p:txBody>
      </p:sp>
      <p:pic>
        <p:nvPicPr>
          <p:cNvPr id="4" name="Picture 3" descr="Screen Shot 2015-04-26 at 2.21.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405" y="1616558"/>
            <a:ext cx="6337300" cy="5241442"/>
          </a:xfrm>
          <a:prstGeom prst="rect">
            <a:avLst/>
          </a:prstGeom>
        </p:spPr>
      </p:pic>
    </p:spTree>
    <p:extLst>
      <p:ext uri="{BB962C8B-B14F-4D97-AF65-F5344CB8AC3E}">
        <p14:creationId xmlns:p14="http://schemas.microsoft.com/office/powerpoint/2010/main" val="55564881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7633"/>
            <a:ext cx="7315200" cy="1154097"/>
          </a:xfrm>
        </p:spPr>
        <p:txBody>
          <a:bodyPr/>
          <a:lstStyle/>
          <a:p>
            <a:endParaRPr lang="en-US" dirty="0"/>
          </a:p>
        </p:txBody>
      </p:sp>
      <p:pic>
        <p:nvPicPr>
          <p:cNvPr id="4" name="Content Placeholder 3" descr="FULL-HD-AMOLED.png"/>
          <p:cNvPicPr>
            <a:picLocks noGrp="1" noChangeAspect="1"/>
          </p:cNvPicPr>
          <p:nvPr>
            <p:ph idx="1"/>
          </p:nvPr>
        </p:nvPicPr>
        <p:blipFill>
          <a:blip r:embed="rId2">
            <a:extLst>
              <a:ext uri="{28A0092B-C50C-407E-A947-70E740481C1C}">
                <a14:useLocalDpi xmlns:a14="http://schemas.microsoft.com/office/drawing/2010/main" val="0"/>
              </a:ext>
            </a:extLst>
          </a:blip>
          <a:srcRect t="4052" b="4052"/>
          <a:stretch>
            <a:fillRect/>
          </a:stretch>
        </p:blipFill>
        <p:spPr>
          <a:xfrm>
            <a:off x="0" y="1340711"/>
            <a:ext cx="4495411" cy="3345970"/>
          </a:xfrm>
        </p:spPr>
      </p:pic>
      <p:pic>
        <p:nvPicPr>
          <p:cNvPr id="6" name="Picture 5"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450" y="4435310"/>
            <a:ext cx="4238233" cy="2422690"/>
          </a:xfrm>
          <a:prstGeom prst="rect">
            <a:avLst/>
          </a:prstGeom>
        </p:spPr>
      </p:pic>
      <p:pic>
        <p:nvPicPr>
          <p:cNvPr id="7" name="Picture 6" descr="imag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411" y="1340711"/>
            <a:ext cx="4549898" cy="3345970"/>
          </a:xfrm>
          <a:prstGeom prst="rect">
            <a:avLst/>
          </a:prstGeom>
        </p:spPr>
      </p:pic>
    </p:spTree>
    <p:extLst>
      <p:ext uri="{BB962C8B-B14F-4D97-AF65-F5344CB8AC3E}">
        <p14:creationId xmlns:p14="http://schemas.microsoft.com/office/powerpoint/2010/main" val="115293121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3445"/>
            <a:ext cx="7315200" cy="1154097"/>
          </a:xfrm>
        </p:spPr>
        <p:txBody>
          <a:bodyPr/>
          <a:lstStyle/>
          <a:p>
            <a:r>
              <a:rPr lang="en-US" dirty="0" smtClean="0"/>
              <a:t>PMOLED Vs. AMOLED</a:t>
            </a:r>
            <a:endParaRPr lang="en-US" dirty="0"/>
          </a:p>
        </p:txBody>
      </p:sp>
      <p:pic>
        <p:nvPicPr>
          <p:cNvPr id="6" name="Picture 5" descr="Screen Shot 2015-04-19 at 7.2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17" y="1857542"/>
            <a:ext cx="7912100" cy="4691168"/>
          </a:xfrm>
          <a:prstGeom prst="rect">
            <a:avLst/>
          </a:prstGeom>
        </p:spPr>
      </p:pic>
    </p:spTree>
    <p:extLst>
      <p:ext uri="{BB962C8B-B14F-4D97-AF65-F5344CB8AC3E}">
        <p14:creationId xmlns:p14="http://schemas.microsoft.com/office/powerpoint/2010/main" val="36452078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pPr marL="45720" indent="0">
              <a:buNone/>
            </a:pPr>
            <a:r>
              <a:rPr lang="en-US" sz="2400" dirty="0" smtClean="0"/>
              <a:t>OLEDS are an emerging technology in todays electronic display industry. In this presentation the different types of OLED displays as well as their uses will be covered. OLEDS will also be compared to other relevant technologies in use today. </a:t>
            </a:r>
          </a:p>
          <a:p>
            <a:pPr marL="45720" indent="0">
              <a:buNone/>
            </a:pPr>
            <a:endParaRPr lang="en-US" dirty="0"/>
          </a:p>
          <a:p>
            <a:pPr marL="45720" indent="0">
              <a:buNone/>
            </a:pPr>
            <a:endParaRPr lang="en-US" dirty="0" smtClean="0"/>
          </a:p>
          <a:p>
            <a:pPr marL="45720" indent="0">
              <a:buNone/>
            </a:pPr>
            <a:r>
              <a:rPr lang="en-US" dirty="0" smtClean="0"/>
              <a:t> </a:t>
            </a:r>
            <a:endParaRPr lang="en-US" dirty="0"/>
          </a:p>
        </p:txBody>
      </p:sp>
    </p:spTree>
    <p:extLst>
      <p:ext uri="{BB962C8B-B14F-4D97-AF65-F5344CB8AC3E}">
        <p14:creationId xmlns:p14="http://schemas.microsoft.com/office/powerpoint/2010/main" val="116004377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0618"/>
            <a:ext cx="7315200" cy="1154097"/>
          </a:xfrm>
        </p:spPr>
        <p:txBody>
          <a:bodyPr/>
          <a:lstStyle/>
          <a:p>
            <a:r>
              <a:rPr lang="en-US" dirty="0" smtClean="0"/>
              <a:t>Current Technology</a:t>
            </a:r>
            <a:endParaRPr lang="en-US" dirty="0"/>
          </a:p>
        </p:txBody>
      </p:sp>
      <p:pic>
        <p:nvPicPr>
          <p:cNvPr id="4" name="Content Placeholder 3" descr="Screen Shot 2015-04-27 at 10.11.10 PM.png"/>
          <p:cNvPicPr>
            <a:picLocks noGrp="1" noChangeAspect="1"/>
          </p:cNvPicPr>
          <p:nvPr>
            <p:ph idx="1"/>
          </p:nvPr>
        </p:nvPicPr>
        <p:blipFill>
          <a:blip r:embed="rId2">
            <a:extLst>
              <a:ext uri="{28A0092B-C50C-407E-A947-70E740481C1C}">
                <a14:useLocalDpi xmlns:a14="http://schemas.microsoft.com/office/drawing/2010/main" val="0"/>
              </a:ext>
            </a:extLst>
          </a:blip>
          <a:srcRect t="-58581" b="-58581"/>
          <a:stretch>
            <a:fillRect/>
          </a:stretch>
        </p:blipFill>
        <p:spPr>
          <a:xfrm>
            <a:off x="412750" y="2517872"/>
            <a:ext cx="7816850" cy="4764087"/>
          </a:xfrm>
        </p:spPr>
      </p:pic>
      <p:sp>
        <p:nvSpPr>
          <p:cNvPr id="5" name="TextBox 4"/>
          <p:cNvSpPr txBox="1"/>
          <p:nvPr/>
        </p:nvSpPr>
        <p:spPr>
          <a:xfrm>
            <a:off x="632967" y="2332792"/>
            <a:ext cx="7596633" cy="830997"/>
          </a:xfrm>
          <a:prstGeom prst="rect">
            <a:avLst/>
          </a:prstGeom>
          <a:noFill/>
        </p:spPr>
        <p:txBody>
          <a:bodyPr wrap="square" rtlCol="0">
            <a:spAutoFit/>
          </a:bodyPr>
          <a:lstStyle/>
          <a:p>
            <a:r>
              <a:rPr lang="en-US" sz="2400" dirty="0" smtClean="0"/>
              <a:t>Max Resolution 3840 x 2160 (4k)   16:9 aspect ratio</a:t>
            </a:r>
          </a:p>
          <a:p>
            <a:r>
              <a:rPr lang="en-US" sz="2400" dirty="0" smtClean="0"/>
              <a:t>Annual operating cost of $27</a:t>
            </a:r>
            <a:endParaRPr lang="en-US" sz="2400" dirty="0"/>
          </a:p>
        </p:txBody>
      </p:sp>
    </p:spTree>
    <p:extLst>
      <p:ext uri="{BB962C8B-B14F-4D97-AF65-F5344CB8AC3E}">
        <p14:creationId xmlns:p14="http://schemas.microsoft.com/office/powerpoint/2010/main" val="418397991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7463"/>
            <a:ext cx="7315200" cy="1154097"/>
          </a:xfrm>
        </p:spPr>
        <p:txBody>
          <a:bodyPr/>
          <a:lstStyle/>
          <a:p>
            <a:endParaRPr lang="en-US" dirty="0"/>
          </a:p>
        </p:txBody>
      </p:sp>
      <p:pic>
        <p:nvPicPr>
          <p:cNvPr id="4" name="Content Placeholder 3" descr="Screen Shot 2015-04-27 at 10.28.17 PM.png"/>
          <p:cNvPicPr>
            <a:picLocks noGrp="1" noChangeAspect="1"/>
          </p:cNvPicPr>
          <p:nvPr>
            <p:ph idx="1"/>
          </p:nvPr>
        </p:nvPicPr>
        <p:blipFill>
          <a:blip r:embed="rId2">
            <a:extLst>
              <a:ext uri="{28A0092B-C50C-407E-A947-70E740481C1C}">
                <a14:useLocalDpi xmlns:a14="http://schemas.microsoft.com/office/drawing/2010/main" val="0"/>
              </a:ext>
            </a:extLst>
          </a:blip>
          <a:srcRect t="-30082" b="-30082"/>
          <a:stretch>
            <a:fillRect/>
          </a:stretch>
        </p:blipFill>
        <p:spPr>
          <a:xfrm>
            <a:off x="914400" y="2341563"/>
            <a:ext cx="7315200" cy="4516437"/>
          </a:xfrm>
        </p:spPr>
      </p:pic>
      <p:sp>
        <p:nvSpPr>
          <p:cNvPr id="5" name="TextBox 4"/>
          <p:cNvSpPr txBox="1"/>
          <p:nvPr/>
        </p:nvSpPr>
        <p:spPr>
          <a:xfrm>
            <a:off x="1218628" y="2488358"/>
            <a:ext cx="6865509" cy="646331"/>
          </a:xfrm>
          <a:prstGeom prst="rect">
            <a:avLst/>
          </a:prstGeom>
          <a:noFill/>
        </p:spPr>
        <p:txBody>
          <a:bodyPr wrap="square" rtlCol="0">
            <a:spAutoFit/>
          </a:bodyPr>
          <a:lstStyle/>
          <a:p>
            <a:r>
              <a:rPr lang="en-US" dirty="0" smtClean="0"/>
              <a:t>1920 x 1080  16:9 Aspect ratio</a:t>
            </a:r>
          </a:p>
          <a:p>
            <a:r>
              <a:rPr lang="en-US" dirty="0" smtClean="0"/>
              <a:t>Annual cost of $27</a:t>
            </a:r>
            <a:endParaRPr lang="en-US" dirty="0"/>
          </a:p>
        </p:txBody>
      </p:sp>
    </p:spTree>
    <p:extLst>
      <p:ext uri="{BB962C8B-B14F-4D97-AF65-F5344CB8AC3E}">
        <p14:creationId xmlns:p14="http://schemas.microsoft.com/office/powerpoint/2010/main" val="70689902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72466"/>
            <a:ext cx="7315200" cy="1154097"/>
          </a:xfrm>
        </p:spPr>
        <p:txBody>
          <a:bodyPr/>
          <a:lstStyle/>
          <a:p>
            <a:r>
              <a:rPr lang="en-US" dirty="0" smtClean="0"/>
              <a:t>Pixel Architecture</a:t>
            </a:r>
            <a:endParaRPr lang="en-US" dirty="0"/>
          </a:p>
        </p:txBody>
      </p:sp>
      <p:pic>
        <p:nvPicPr>
          <p:cNvPr id="4" name="Content Placeholder 3" descr="Screen Shot 2015-04-28 at 12.27.19 PM.png"/>
          <p:cNvPicPr>
            <a:picLocks noGrp="1" noChangeAspect="1"/>
          </p:cNvPicPr>
          <p:nvPr>
            <p:ph idx="1"/>
          </p:nvPr>
        </p:nvPicPr>
        <p:blipFill>
          <a:blip r:embed="rId2">
            <a:extLst>
              <a:ext uri="{28A0092B-C50C-407E-A947-70E740481C1C}">
                <a14:useLocalDpi xmlns:a14="http://schemas.microsoft.com/office/drawing/2010/main" val="0"/>
              </a:ext>
            </a:extLst>
          </a:blip>
          <a:srcRect l="-2383" r="-2383"/>
          <a:stretch>
            <a:fillRect/>
          </a:stretch>
        </p:blipFill>
        <p:spPr>
          <a:xfrm>
            <a:off x="914400" y="1926563"/>
            <a:ext cx="7315200" cy="3539527"/>
          </a:xfrm>
        </p:spPr>
      </p:pic>
      <p:sp>
        <p:nvSpPr>
          <p:cNvPr id="5" name="TextBox 4"/>
          <p:cNvSpPr txBox="1"/>
          <p:nvPr/>
        </p:nvSpPr>
        <p:spPr>
          <a:xfrm>
            <a:off x="1613395" y="5972059"/>
            <a:ext cx="2488747" cy="369332"/>
          </a:xfrm>
          <a:prstGeom prst="rect">
            <a:avLst/>
          </a:prstGeom>
          <a:noFill/>
        </p:spPr>
        <p:txBody>
          <a:bodyPr wrap="square" rtlCol="0">
            <a:spAutoFit/>
          </a:bodyPr>
          <a:lstStyle/>
          <a:p>
            <a:r>
              <a:rPr lang="en-US" dirty="0" smtClean="0"/>
              <a:t>              LCD</a:t>
            </a:r>
            <a:endParaRPr lang="en-US" dirty="0"/>
          </a:p>
        </p:txBody>
      </p:sp>
      <p:sp>
        <p:nvSpPr>
          <p:cNvPr id="6" name="TextBox 5"/>
          <p:cNvSpPr txBox="1"/>
          <p:nvPr/>
        </p:nvSpPr>
        <p:spPr>
          <a:xfrm>
            <a:off x="5423752" y="5972059"/>
            <a:ext cx="2231290" cy="369332"/>
          </a:xfrm>
          <a:prstGeom prst="rect">
            <a:avLst/>
          </a:prstGeom>
          <a:noFill/>
        </p:spPr>
        <p:txBody>
          <a:bodyPr wrap="square" rtlCol="0">
            <a:spAutoFit/>
          </a:bodyPr>
          <a:lstStyle/>
          <a:p>
            <a:r>
              <a:rPr lang="en-US" dirty="0" smtClean="0"/>
              <a:t>      AMOLED  </a:t>
            </a:r>
            <a:endParaRPr lang="en-US" dirty="0"/>
          </a:p>
        </p:txBody>
      </p:sp>
    </p:spTree>
    <p:extLst>
      <p:ext uri="{BB962C8B-B14F-4D97-AF65-F5344CB8AC3E}">
        <p14:creationId xmlns:p14="http://schemas.microsoft.com/office/powerpoint/2010/main" val="281848081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0982"/>
            <a:ext cx="7315200" cy="1154097"/>
          </a:xfrm>
        </p:spPr>
        <p:txBody>
          <a:bodyPr/>
          <a:lstStyle/>
          <a:p>
            <a:endParaRPr lang="en-US" dirty="0"/>
          </a:p>
        </p:txBody>
      </p:sp>
      <p:sp>
        <p:nvSpPr>
          <p:cNvPr id="3" name="Content Placeholder 2"/>
          <p:cNvSpPr>
            <a:spLocks noGrp="1"/>
          </p:cNvSpPr>
          <p:nvPr>
            <p:ph idx="1"/>
          </p:nvPr>
        </p:nvSpPr>
        <p:spPr>
          <a:xfrm>
            <a:off x="914400" y="2083389"/>
            <a:ext cx="7315200" cy="3539527"/>
          </a:xfrm>
        </p:spPr>
        <p:txBody>
          <a:bodyPr>
            <a:normAutofit lnSpcReduction="10000"/>
          </a:bodyPr>
          <a:lstStyle/>
          <a:p>
            <a:r>
              <a:rPr lang="en-US" dirty="0" smtClean="0"/>
              <a:t>LCD has same amount of red, blue, and green sub pixels. </a:t>
            </a:r>
          </a:p>
          <a:p>
            <a:r>
              <a:rPr lang="en-US" dirty="0" smtClean="0"/>
              <a:t>All sub pixels are the same size</a:t>
            </a:r>
          </a:p>
          <a:p>
            <a:endParaRPr lang="en-US" dirty="0"/>
          </a:p>
          <a:p>
            <a:r>
              <a:rPr lang="en-US" dirty="0" smtClean="0"/>
              <a:t>AMOLED pixels follow the red, green, blue, green pattern.</a:t>
            </a:r>
          </a:p>
          <a:p>
            <a:r>
              <a:rPr lang="en-US" dirty="0" smtClean="0"/>
              <a:t>This results in half the number of red and blue sub pixels. </a:t>
            </a:r>
          </a:p>
          <a:p>
            <a:r>
              <a:rPr lang="en-US" dirty="0" smtClean="0"/>
              <a:t>This layout also improves efficiency because the blue pixels use 10 times the energy of a green pixel to maintain the same brightness. </a:t>
            </a:r>
          </a:p>
          <a:p>
            <a:r>
              <a:rPr lang="en-US" dirty="0" smtClean="0"/>
              <a:t>Same brightness is obtained with lower power consumption.</a:t>
            </a:r>
          </a:p>
          <a:p>
            <a:r>
              <a:rPr lang="en-US" dirty="0" smtClean="0"/>
              <a:t>Blue and Red sub pixels burnout faster and pentile layout allows displays to last longer.  </a:t>
            </a:r>
            <a:endParaRPr lang="en-US" dirty="0"/>
          </a:p>
        </p:txBody>
      </p:sp>
    </p:spTree>
    <p:extLst>
      <p:ext uri="{BB962C8B-B14F-4D97-AF65-F5344CB8AC3E}">
        <p14:creationId xmlns:p14="http://schemas.microsoft.com/office/powerpoint/2010/main" val="77725198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1905"/>
            <a:ext cx="7315200" cy="1154097"/>
          </a:xfrm>
        </p:spPr>
        <p:txBody>
          <a:bodyPr/>
          <a:lstStyle/>
          <a:p>
            <a:r>
              <a:rPr lang="en-US" dirty="0" smtClean="0"/>
              <a:t>Resolution </a:t>
            </a:r>
            <a:endParaRPr lang="en-US" dirty="0"/>
          </a:p>
        </p:txBody>
      </p:sp>
      <p:pic>
        <p:nvPicPr>
          <p:cNvPr id="4" name="Content Placeholder 3" descr="Digital_video_resolutions_(VCD_to_4K).svg.png"/>
          <p:cNvPicPr>
            <a:picLocks noGrp="1" noChangeAspect="1"/>
          </p:cNvPicPr>
          <p:nvPr>
            <p:ph idx="1"/>
          </p:nvPr>
        </p:nvPicPr>
        <p:blipFill>
          <a:blip r:embed="rId2">
            <a:extLst>
              <a:ext uri="{28A0092B-C50C-407E-A947-70E740481C1C}">
                <a14:useLocalDpi xmlns:a14="http://schemas.microsoft.com/office/drawing/2010/main" val="0"/>
              </a:ext>
            </a:extLst>
          </a:blip>
          <a:srcRect t="4130" b="4130"/>
          <a:stretch>
            <a:fillRect/>
          </a:stretch>
        </p:blipFill>
        <p:spPr>
          <a:xfrm>
            <a:off x="914400" y="2006002"/>
            <a:ext cx="7315200" cy="3802046"/>
          </a:xfrm>
        </p:spPr>
      </p:pic>
      <p:sp>
        <p:nvSpPr>
          <p:cNvPr id="5" name="TextBox 4"/>
          <p:cNvSpPr txBox="1"/>
          <p:nvPr/>
        </p:nvSpPr>
        <p:spPr>
          <a:xfrm>
            <a:off x="1303046" y="6004358"/>
            <a:ext cx="7207987" cy="369332"/>
          </a:xfrm>
          <a:prstGeom prst="rect">
            <a:avLst/>
          </a:prstGeom>
          <a:noFill/>
        </p:spPr>
        <p:txBody>
          <a:bodyPr wrap="square" rtlCol="0">
            <a:spAutoFit/>
          </a:bodyPr>
          <a:lstStyle/>
          <a:p>
            <a:r>
              <a:rPr lang="en-US" dirty="0" smtClean="0"/>
              <a:t>8k displays are in the works!</a:t>
            </a:r>
            <a:endParaRPr lang="en-US" dirty="0"/>
          </a:p>
        </p:txBody>
      </p:sp>
    </p:spTree>
    <p:extLst>
      <p:ext uri="{BB962C8B-B14F-4D97-AF65-F5344CB8AC3E}">
        <p14:creationId xmlns:p14="http://schemas.microsoft.com/office/powerpoint/2010/main" val="113779096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4K resolution (UHD) Ultra High Definition </a:t>
            </a:r>
          </a:p>
          <a:p>
            <a:pPr>
              <a:buFontTx/>
              <a:buChar char="-"/>
            </a:pPr>
            <a:r>
              <a:rPr lang="en-US" dirty="0" smtClean="0"/>
              <a:t>3840 x 2160 which is about 8 million pixels </a:t>
            </a:r>
          </a:p>
          <a:p>
            <a:pPr>
              <a:buFontTx/>
              <a:buChar char="-"/>
            </a:pPr>
            <a:r>
              <a:rPr lang="en-US" dirty="0" smtClean="0"/>
              <a:t>4 times the resolution of a 1080p TV.</a:t>
            </a:r>
          </a:p>
          <a:p>
            <a:pPr>
              <a:buFontTx/>
              <a:buChar char="-"/>
            </a:pPr>
            <a:endParaRPr lang="en-US" dirty="0"/>
          </a:p>
          <a:p>
            <a:pPr marL="45720" indent="0">
              <a:buNone/>
            </a:pPr>
            <a:r>
              <a:rPr lang="en-US" dirty="0" smtClean="0"/>
              <a:t>Future 8k displays</a:t>
            </a:r>
          </a:p>
          <a:p>
            <a:pPr>
              <a:buFontTx/>
              <a:buChar char="-"/>
            </a:pPr>
            <a:r>
              <a:rPr lang="en-US" dirty="0" smtClean="0"/>
              <a:t>7680x4320 which is about 33 million pixels</a:t>
            </a:r>
          </a:p>
          <a:p>
            <a:pPr>
              <a:buFontTx/>
              <a:buChar char="-"/>
            </a:pPr>
            <a:r>
              <a:rPr lang="en-US" dirty="0" smtClean="0"/>
              <a:t>Pixilation would be non existent to the human eye</a:t>
            </a:r>
          </a:p>
        </p:txBody>
      </p:sp>
    </p:spTree>
    <p:extLst>
      <p:ext uri="{BB962C8B-B14F-4D97-AF65-F5344CB8AC3E}">
        <p14:creationId xmlns:p14="http://schemas.microsoft.com/office/powerpoint/2010/main" val="314954452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a:t>
            </a:r>
            <a:endParaRPr lang="en-US" dirty="0"/>
          </a:p>
        </p:txBody>
      </p:sp>
      <p:sp>
        <p:nvSpPr>
          <p:cNvPr id="3" name="Content Placeholder 2"/>
          <p:cNvSpPr>
            <a:spLocks noGrp="1"/>
          </p:cNvSpPr>
          <p:nvPr>
            <p:ph idx="1"/>
          </p:nvPr>
        </p:nvSpPr>
        <p:spPr/>
        <p:txBody>
          <a:bodyPr>
            <a:normAutofit/>
          </a:bodyPr>
          <a:lstStyle/>
          <a:p>
            <a:r>
              <a:rPr lang="en-US" sz="2400" dirty="0" smtClean="0"/>
              <a:t>LG plans to quadrupling production at their M2 factory in hopes that with increased supply the cost of OLEDS will drop. </a:t>
            </a:r>
          </a:p>
          <a:p>
            <a:r>
              <a:rPr lang="en-US" sz="2400" dirty="0" smtClean="0"/>
              <a:t>600 million dollar investment to make sure a larger array of sizes will be available to the public.</a:t>
            </a:r>
          </a:p>
          <a:p>
            <a:r>
              <a:rPr lang="en-US" sz="2400" dirty="0" smtClean="0"/>
              <a:t>Projected revenue of 27 Billion by 2017</a:t>
            </a:r>
          </a:p>
          <a:p>
            <a:pPr marL="45720" indent="0">
              <a:buNone/>
            </a:pPr>
            <a:endParaRPr lang="en-US" sz="2400" dirty="0"/>
          </a:p>
        </p:txBody>
      </p:sp>
    </p:spTree>
    <p:extLst>
      <p:ext uri="{BB962C8B-B14F-4D97-AF65-F5344CB8AC3E}">
        <p14:creationId xmlns:p14="http://schemas.microsoft.com/office/powerpoint/2010/main" val="380250664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OLED?</a:t>
            </a:r>
            <a:endParaRPr lang="en-US" dirty="0"/>
          </a:p>
        </p:txBody>
      </p:sp>
      <p:sp>
        <p:nvSpPr>
          <p:cNvPr id="3" name="Content Placeholder 2"/>
          <p:cNvSpPr>
            <a:spLocks noGrp="1"/>
          </p:cNvSpPr>
          <p:nvPr>
            <p:ph idx="1"/>
          </p:nvPr>
        </p:nvSpPr>
        <p:spPr/>
        <p:txBody>
          <a:bodyPr/>
          <a:lstStyle/>
          <a:p>
            <a:r>
              <a:rPr lang="en-US" dirty="0" smtClean="0"/>
              <a:t>Incredible image quality</a:t>
            </a:r>
          </a:p>
          <a:p>
            <a:r>
              <a:rPr lang="en-US" dirty="0" smtClean="0"/>
              <a:t>No backlight necessary</a:t>
            </a:r>
          </a:p>
          <a:p>
            <a:r>
              <a:rPr lang="en-US" dirty="0" smtClean="0"/>
              <a:t>Very thing and lightweight</a:t>
            </a:r>
          </a:p>
          <a:p>
            <a:r>
              <a:rPr lang="en-US" dirty="0" smtClean="0"/>
              <a:t>Flexible</a:t>
            </a:r>
          </a:p>
          <a:p>
            <a:r>
              <a:rPr lang="en-US" dirty="0" smtClean="0"/>
              <a:t>Numerous applications</a:t>
            </a:r>
          </a:p>
          <a:p>
            <a:pPr marL="45720" indent="0">
              <a:buNone/>
            </a:pPr>
            <a:endParaRPr lang="en-US" dirty="0"/>
          </a:p>
        </p:txBody>
      </p:sp>
    </p:spTree>
    <p:extLst>
      <p:ext uri="{BB962C8B-B14F-4D97-AF65-F5344CB8AC3E}">
        <p14:creationId xmlns:p14="http://schemas.microsoft.com/office/powerpoint/2010/main" val="89788315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OLED vs. LCD/LED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Advantages</a:t>
            </a:r>
          </a:p>
          <a:p>
            <a:r>
              <a:rPr lang="en-US" dirty="0" smtClean="0"/>
              <a:t>Higher quality images. (deeper blacks, better contrast)</a:t>
            </a:r>
          </a:p>
          <a:p>
            <a:r>
              <a:rPr lang="en-US" dirty="0" smtClean="0"/>
              <a:t>Faster refresh rate</a:t>
            </a:r>
          </a:p>
          <a:p>
            <a:r>
              <a:rPr lang="en-US" dirty="0" smtClean="0"/>
              <a:t>Wider viewing angle </a:t>
            </a:r>
          </a:p>
          <a:p>
            <a:r>
              <a:rPr lang="en-US" dirty="0" smtClean="0"/>
              <a:t>Vibrant colors</a:t>
            </a:r>
          </a:p>
          <a:p>
            <a:r>
              <a:rPr lang="en-US" dirty="0" smtClean="0"/>
              <a:t>Simple structure</a:t>
            </a:r>
          </a:p>
          <a:p>
            <a:endParaRPr lang="en-US" dirty="0"/>
          </a:p>
          <a:p>
            <a:r>
              <a:rPr lang="en-US" dirty="0" smtClean="0"/>
              <a:t>Disadvantages</a:t>
            </a:r>
          </a:p>
          <a:p>
            <a:r>
              <a:rPr lang="en-US" dirty="0" smtClean="0"/>
              <a:t>Cost</a:t>
            </a:r>
          </a:p>
          <a:p>
            <a:r>
              <a:rPr lang="en-US" dirty="0" smtClean="0"/>
              <a:t>Lifetime</a:t>
            </a:r>
          </a:p>
          <a:p>
            <a:r>
              <a:rPr lang="en-US" dirty="0" smtClean="0"/>
              <a:t>Slightly higher annual operating cost</a:t>
            </a:r>
          </a:p>
        </p:txBody>
      </p:sp>
    </p:spTree>
    <p:extLst>
      <p:ext uri="{BB962C8B-B14F-4D97-AF65-F5344CB8AC3E}">
        <p14:creationId xmlns:p14="http://schemas.microsoft.com/office/powerpoint/2010/main" val="376257440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04-27 at 10.34.02 PM.png"/>
          <p:cNvPicPr>
            <a:picLocks noGrp="1" noChangeAspect="1"/>
          </p:cNvPicPr>
          <p:nvPr>
            <p:ph idx="1"/>
          </p:nvPr>
        </p:nvPicPr>
        <p:blipFill>
          <a:blip r:embed="rId2">
            <a:extLst>
              <a:ext uri="{28A0092B-C50C-407E-A947-70E740481C1C}">
                <a14:useLocalDpi xmlns:a14="http://schemas.microsoft.com/office/drawing/2010/main" val="0"/>
              </a:ext>
            </a:extLst>
          </a:blip>
          <a:srcRect l="-11572" r="-11572"/>
          <a:stretch>
            <a:fillRect/>
          </a:stretch>
        </p:blipFill>
        <p:spPr/>
      </p:pic>
    </p:spTree>
    <p:extLst>
      <p:ext uri="{BB962C8B-B14F-4D97-AF65-F5344CB8AC3E}">
        <p14:creationId xmlns:p14="http://schemas.microsoft.com/office/powerpoint/2010/main" val="40351915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sz="2400" dirty="0" smtClean="0"/>
              <a:t>Understand the different types of OLED displays and how they function.</a:t>
            </a:r>
          </a:p>
          <a:p>
            <a:r>
              <a:rPr lang="en-US" sz="2400" dirty="0" smtClean="0"/>
              <a:t>Know the difference between PMOLED and AMOLED and their different applications. </a:t>
            </a:r>
          </a:p>
          <a:p>
            <a:r>
              <a:rPr lang="en-US" sz="2400" dirty="0" smtClean="0"/>
              <a:t>Understand current OLED technology and future developments.</a:t>
            </a:r>
          </a:p>
          <a:p>
            <a:pPr marL="45720" indent="0">
              <a:buNone/>
            </a:pPr>
            <a:endParaRPr lang="en-US" sz="2400" dirty="0"/>
          </a:p>
        </p:txBody>
      </p:sp>
    </p:spTree>
    <p:extLst>
      <p:ext uri="{BB962C8B-B14F-4D97-AF65-F5344CB8AC3E}">
        <p14:creationId xmlns:p14="http://schemas.microsoft.com/office/powerpoint/2010/main" val="269241734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creen Shot 2015-04-28 at 3.28.45 PM.png"/>
          <p:cNvPicPr>
            <a:picLocks noGrp="1" noChangeAspect="1"/>
          </p:cNvPicPr>
          <p:nvPr>
            <p:ph idx="1"/>
          </p:nvPr>
        </p:nvPicPr>
        <p:blipFill>
          <a:blip r:embed="rId2">
            <a:extLst>
              <a:ext uri="{28A0092B-C50C-407E-A947-70E740481C1C}">
                <a14:useLocalDpi xmlns:a14="http://schemas.microsoft.com/office/drawing/2010/main" val="0"/>
              </a:ext>
            </a:extLst>
          </a:blip>
          <a:srcRect l="-21490" r="-21490"/>
          <a:stretch>
            <a:fillRect/>
          </a:stretch>
        </p:blipFill>
        <p:spPr/>
      </p:pic>
    </p:spTree>
    <p:extLst>
      <p:ext uri="{BB962C8B-B14F-4D97-AF65-F5344CB8AC3E}">
        <p14:creationId xmlns:p14="http://schemas.microsoft.com/office/powerpoint/2010/main" val="414356744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04-28 at 3.28.54 PM.png"/>
          <p:cNvPicPr>
            <a:picLocks noGrp="1" noChangeAspect="1"/>
          </p:cNvPicPr>
          <p:nvPr>
            <p:ph idx="1"/>
          </p:nvPr>
        </p:nvPicPr>
        <p:blipFill>
          <a:blip r:embed="rId2">
            <a:extLst>
              <a:ext uri="{28A0092B-C50C-407E-A947-70E740481C1C}">
                <a14:useLocalDpi xmlns:a14="http://schemas.microsoft.com/office/drawing/2010/main" val="0"/>
              </a:ext>
            </a:extLst>
          </a:blip>
          <a:srcRect l="-20942" r="-20942"/>
          <a:stretch>
            <a:fillRect/>
          </a:stretch>
        </p:blipFill>
        <p:spPr/>
      </p:pic>
    </p:spTree>
    <p:extLst>
      <p:ext uri="{BB962C8B-B14F-4D97-AF65-F5344CB8AC3E}">
        <p14:creationId xmlns:p14="http://schemas.microsoft.com/office/powerpoint/2010/main" val="215608214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0983"/>
            <a:ext cx="7315200" cy="1154097"/>
          </a:xfrm>
        </p:spPr>
        <p:txBody>
          <a:bodyPr/>
          <a:lstStyle/>
          <a:p>
            <a:r>
              <a:rPr lang="en-US" dirty="0" smtClean="0"/>
              <a:t>Quality LCD Vs. OLED</a:t>
            </a:r>
            <a:endParaRPr lang="en-US" dirty="0"/>
          </a:p>
        </p:txBody>
      </p:sp>
      <p:pic>
        <p:nvPicPr>
          <p:cNvPr id="4" name="Content Placeholder 3" descr="Screen Shot 2015-04-27 at 11.19.22 PM.png"/>
          <p:cNvPicPr>
            <a:picLocks noGrp="1" noChangeAspect="1"/>
          </p:cNvPicPr>
          <p:nvPr>
            <p:ph idx="1"/>
          </p:nvPr>
        </p:nvPicPr>
        <p:blipFill>
          <a:blip r:embed="rId2">
            <a:extLst>
              <a:ext uri="{28A0092B-C50C-407E-A947-70E740481C1C}">
                <a14:useLocalDpi xmlns:a14="http://schemas.microsoft.com/office/drawing/2010/main" val="0"/>
              </a:ext>
            </a:extLst>
          </a:blip>
          <a:srcRect t="-34989" b="-34989"/>
          <a:stretch>
            <a:fillRect/>
          </a:stretch>
        </p:blipFill>
        <p:spPr>
          <a:xfrm>
            <a:off x="914400" y="2770188"/>
            <a:ext cx="7315200" cy="3538537"/>
          </a:xfrm>
        </p:spPr>
      </p:pic>
    </p:spTree>
    <p:extLst>
      <p:ext uri="{BB962C8B-B14F-4D97-AF65-F5344CB8AC3E}">
        <p14:creationId xmlns:p14="http://schemas.microsoft.com/office/powerpoint/2010/main" val="350833733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normAutofit/>
          </a:bodyPr>
          <a:lstStyle/>
          <a:p>
            <a:r>
              <a:rPr lang="en-US" dirty="0" smtClean="0"/>
              <a:t>Other Technologies </a:t>
            </a:r>
            <a:endParaRPr lang="en-US" dirty="0"/>
          </a:p>
        </p:txBody>
      </p:sp>
      <p:pic>
        <p:nvPicPr>
          <p:cNvPr id="4" name="Picture 3" descr="Screen Shot 2015-04-15 at 6.2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2828"/>
            <a:ext cx="9144000" cy="5455172"/>
          </a:xfrm>
          <a:prstGeom prst="rect">
            <a:avLst/>
          </a:prstGeom>
        </p:spPr>
      </p:pic>
    </p:spTree>
    <p:extLst>
      <p:ext uri="{BB962C8B-B14F-4D97-AF65-F5344CB8AC3E}">
        <p14:creationId xmlns:p14="http://schemas.microsoft.com/office/powerpoint/2010/main" val="295457001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OLED Displays</a:t>
            </a:r>
            <a:endParaRPr lang="en-US" dirty="0"/>
          </a:p>
        </p:txBody>
      </p:sp>
      <p:sp>
        <p:nvSpPr>
          <p:cNvPr id="3" name="Content Placeholder 2"/>
          <p:cNvSpPr>
            <a:spLocks noGrp="1"/>
          </p:cNvSpPr>
          <p:nvPr>
            <p:ph idx="1"/>
          </p:nvPr>
        </p:nvSpPr>
        <p:spPr/>
        <p:txBody>
          <a:bodyPr/>
          <a:lstStyle/>
          <a:p>
            <a:r>
              <a:rPr lang="en-US" dirty="0" smtClean="0"/>
              <a:t>Future of OLED displays is virtually endless. The use of transparent OLEDS can factor into almost all aspects of life.</a:t>
            </a:r>
          </a:p>
          <a:p>
            <a:r>
              <a:rPr lang="en-US" dirty="0" smtClean="0"/>
              <a:t>Future Samsung displays: transparent and bendable. </a:t>
            </a:r>
          </a:p>
          <a:p>
            <a:r>
              <a:rPr lang="en-US" dirty="0">
                <a:hlinkClick r:id="rId2"/>
              </a:rPr>
              <a:t>https://www.youtube.com/watch?v=</a:t>
            </a:r>
            <a:r>
              <a:rPr lang="en-US" dirty="0" smtClean="0">
                <a:hlinkClick r:id="rId2"/>
              </a:rPr>
              <a:t>NCZ5JDEv9_g</a:t>
            </a:r>
            <a:endParaRPr lang="en-US" dirty="0" smtClean="0"/>
          </a:p>
          <a:p>
            <a:endParaRPr lang="en-US" dirty="0"/>
          </a:p>
        </p:txBody>
      </p:sp>
    </p:spTree>
    <p:extLst>
      <p:ext uri="{BB962C8B-B14F-4D97-AF65-F5344CB8AC3E}">
        <p14:creationId xmlns:p14="http://schemas.microsoft.com/office/powerpoint/2010/main" val="279803636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main concepts </a:t>
            </a:r>
            <a:endParaRPr lang="en-US" dirty="0"/>
          </a:p>
        </p:txBody>
      </p:sp>
      <p:sp>
        <p:nvSpPr>
          <p:cNvPr id="3" name="Content Placeholder 2"/>
          <p:cNvSpPr>
            <a:spLocks noGrp="1"/>
          </p:cNvSpPr>
          <p:nvPr>
            <p:ph idx="1"/>
          </p:nvPr>
        </p:nvSpPr>
        <p:spPr/>
        <p:txBody>
          <a:bodyPr/>
          <a:lstStyle/>
          <a:p>
            <a:r>
              <a:rPr lang="en-US" sz="2400" dirty="0" smtClean="0"/>
              <a:t>PMOLED</a:t>
            </a:r>
          </a:p>
          <a:p>
            <a:r>
              <a:rPr lang="en-US" sz="2400" dirty="0" smtClean="0"/>
              <a:t>AMOLED</a:t>
            </a:r>
          </a:p>
          <a:p>
            <a:r>
              <a:rPr lang="en-US" sz="2400" dirty="0" smtClean="0"/>
              <a:t>TFT backplane technology</a:t>
            </a:r>
          </a:p>
          <a:p>
            <a:r>
              <a:rPr lang="en-US" sz="2400" dirty="0" smtClean="0"/>
              <a:t>Why pentile pixel layout</a:t>
            </a:r>
          </a:p>
          <a:p>
            <a:r>
              <a:rPr lang="en-US" sz="2400" dirty="0" smtClean="0"/>
              <a:t>What color OLED is most inefficient </a:t>
            </a:r>
          </a:p>
          <a:p>
            <a:pPr marL="45720" indent="0">
              <a:buNone/>
            </a:pPr>
            <a:endParaRPr lang="en-US" sz="2400" dirty="0" smtClean="0"/>
          </a:p>
          <a:p>
            <a:endParaRPr lang="en-US" sz="2400" dirty="0" smtClean="0"/>
          </a:p>
          <a:p>
            <a:endParaRPr lang="en-US" dirty="0"/>
          </a:p>
        </p:txBody>
      </p:sp>
    </p:spTree>
    <p:extLst>
      <p:ext uri="{BB962C8B-B14F-4D97-AF65-F5344CB8AC3E}">
        <p14:creationId xmlns:p14="http://schemas.microsoft.com/office/powerpoint/2010/main" val="234146195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OLED displays have </a:t>
            </a:r>
            <a:r>
              <a:rPr lang="en-US" dirty="0"/>
              <a:t>d</a:t>
            </a:r>
            <a:r>
              <a:rPr lang="en-US" dirty="0" smtClean="0"/>
              <a:t>rastically increased image quality and efficiency of power consumption. If OLED displays are able to overcome the hurdles such as lifetime and cost they will certainly be the future of the large display industry. </a:t>
            </a:r>
            <a:endParaRPr lang="en-US" dirty="0"/>
          </a:p>
        </p:txBody>
      </p:sp>
    </p:spTree>
    <p:extLst>
      <p:ext uri="{BB962C8B-B14F-4D97-AF65-F5344CB8AC3E}">
        <p14:creationId xmlns:p14="http://schemas.microsoft.com/office/powerpoint/2010/main" val="155999754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3311"/>
            <a:ext cx="7315200" cy="1154097"/>
          </a:xfrm>
        </p:spPr>
        <p:txBody>
          <a:bodyPr/>
          <a:lstStyle/>
          <a:p>
            <a:r>
              <a:rPr lang="en-US" dirty="0" smtClean="0"/>
              <a:t>References</a:t>
            </a:r>
            <a:endParaRPr lang="en-US" dirty="0"/>
          </a:p>
        </p:txBody>
      </p:sp>
      <p:sp>
        <p:nvSpPr>
          <p:cNvPr id="3" name="Content Placeholder 2"/>
          <p:cNvSpPr>
            <a:spLocks noGrp="1"/>
          </p:cNvSpPr>
          <p:nvPr>
            <p:ph idx="1"/>
          </p:nvPr>
        </p:nvSpPr>
        <p:spPr>
          <a:xfrm>
            <a:off x="914400" y="1671523"/>
            <a:ext cx="7315200" cy="4609435"/>
          </a:xfrm>
        </p:spPr>
        <p:txBody>
          <a:bodyPr>
            <a:normAutofit/>
          </a:bodyPr>
          <a:lstStyle/>
          <a:p>
            <a:r>
              <a:rPr lang="en-US" dirty="0"/>
              <a:t>"OLED For Everyone? LG Explains How It's Making OLED TVs Affordable." Forbes. Forbes Magazine, n.d. Web. 27 Apr. 2015</a:t>
            </a:r>
            <a:r>
              <a:rPr lang="en-US" dirty="0" smtClean="0"/>
              <a:t>.</a:t>
            </a:r>
          </a:p>
          <a:p>
            <a:r>
              <a:rPr lang="en-US" dirty="0"/>
              <a:t>"4K vs. UHD: What’s the Difference? | ExtremeTech." ExtremeTech. N.p., n.d. Web. 28 Apr. 2015</a:t>
            </a:r>
            <a:r>
              <a:rPr lang="en-US" dirty="0" smtClean="0"/>
              <a:t>.</a:t>
            </a:r>
          </a:p>
          <a:p>
            <a:r>
              <a:rPr lang="en-US" dirty="0"/>
              <a:t>"OLEDs, 4K HD, and Smart TV: What’s the Best Near-term Bet for Better Television? | ExtremeTech." ExtremeTech. N.p., n.d. Web. 28 Apr. 2015.</a:t>
            </a:r>
            <a:endParaRPr lang="en-US" dirty="0" smtClean="0"/>
          </a:p>
          <a:p>
            <a:r>
              <a:rPr lang="en-US" dirty="0"/>
              <a:t>Homer Antoniadis | Oled Product Development|, and Page:. Overview of OLED Display Technology (n.d.): n. pag. Web. 22 Apr. 2015.</a:t>
            </a:r>
            <a:endParaRPr lang="en-US" dirty="0" smtClean="0"/>
          </a:p>
        </p:txBody>
      </p:sp>
    </p:spTree>
    <p:extLst>
      <p:ext uri="{BB962C8B-B14F-4D97-AF65-F5344CB8AC3E}">
        <p14:creationId xmlns:p14="http://schemas.microsoft.com/office/powerpoint/2010/main" val="53644081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"Display Technology Explained: A-Si, LTPS, Amorphous IGZO, and beyond." Android Authority Display Technology Explained ASi LTPS Amorphous IGZO and beyond Comments. N.p., 02 July 2014. Web. 28 Apr. 2015</a:t>
            </a:r>
            <a:r>
              <a:rPr lang="en-US" dirty="0" smtClean="0"/>
              <a:t>.</a:t>
            </a:r>
          </a:p>
          <a:p>
            <a:r>
              <a:rPr lang="en-US" dirty="0"/>
              <a:t>"Post Navigation." Dailywirelessorg. N.p., n.d. Web. 28 Apr. 2015.</a:t>
            </a:r>
            <a:endParaRPr lang="en-US" dirty="0" smtClean="0"/>
          </a:p>
          <a:p>
            <a:endParaRPr lang="en-US" dirty="0"/>
          </a:p>
        </p:txBody>
      </p:sp>
    </p:spTree>
    <p:extLst>
      <p:ext uri="{BB962C8B-B14F-4D97-AF65-F5344CB8AC3E}">
        <p14:creationId xmlns:p14="http://schemas.microsoft.com/office/powerpoint/2010/main" val="39323781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0618"/>
            <a:ext cx="7315200" cy="1154097"/>
          </a:xfrm>
        </p:spPr>
        <p:txBody>
          <a:bodyPr/>
          <a:lstStyle/>
          <a:p>
            <a:r>
              <a:rPr lang="en-US" dirty="0" smtClean="0"/>
              <a:t>Brief Overview</a:t>
            </a:r>
            <a:endParaRPr lang="en-US" dirty="0"/>
          </a:p>
        </p:txBody>
      </p:sp>
      <p:sp>
        <p:nvSpPr>
          <p:cNvPr id="3" name="Content Placeholder 2"/>
          <p:cNvSpPr>
            <a:spLocks noGrp="1"/>
          </p:cNvSpPr>
          <p:nvPr>
            <p:ph idx="1"/>
          </p:nvPr>
        </p:nvSpPr>
        <p:spPr>
          <a:xfrm>
            <a:off x="914400" y="1580169"/>
            <a:ext cx="7315200" cy="4876495"/>
          </a:xfrm>
        </p:spPr>
        <p:txBody>
          <a:bodyPr>
            <a:normAutofit/>
          </a:bodyPr>
          <a:lstStyle/>
          <a:p>
            <a:r>
              <a:rPr lang="en-US" sz="2400" dirty="0" smtClean="0"/>
              <a:t>What is an OLED?</a:t>
            </a:r>
          </a:p>
          <a:p>
            <a:pPr marL="45720" indent="0">
              <a:buNone/>
            </a:pPr>
            <a:r>
              <a:rPr lang="en-US" sz="2400" dirty="0" smtClean="0"/>
              <a:t>- A light-emitting diode containing thin flexible sheets of organic electroluminescent material which can be used for visual displays.</a:t>
            </a:r>
          </a:p>
          <a:p>
            <a:r>
              <a:rPr lang="en-US" sz="2400" dirty="0" smtClean="0"/>
              <a:t>How does an OLED work?</a:t>
            </a:r>
          </a:p>
          <a:p>
            <a:pPr marL="45720" indent="0">
              <a:buNone/>
            </a:pPr>
            <a:r>
              <a:rPr lang="en-US" sz="2400" dirty="0" smtClean="0"/>
              <a:t>-Electrons are injected from the cathode.</a:t>
            </a:r>
          </a:p>
          <a:p>
            <a:pPr marL="45720" indent="0">
              <a:buNone/>
            </a:pPr>
            <a:r>
              <a:rPr lang="en-US" sz="2400" dirty="0" smtClean="0"/>
              <a:t>-Holes are injected from the anode. </a:t>
            </a:r>
          </a:p>
          <a:p>
            <a:pPr marL="45720" indent="0">
              <a:buNone/>
            </a:pPr>
            <a:r>
              <a:rPr lang="en-US" sz="2400" dirty="0" smtClean="0"/>
              <a:t>Transport and radiative recombination of electron hole pairs at the emissive polymer. </a:t>
            </a:r>
            <a:endParaRPr lang="en-US" sz="2400" dirty="0"/>
          </a:p>
        </p:txBody>
      </p:sp>
    </p:spTree>
    <p:extLst>
      <p:ext uri="{BB962C8B-B14F-4D97-AF65-F5344CB8AC3E}">
        <p14:creationId xmlns:p14="http://schemas.microsoft.com/office/powerpoint/2010/main" val="393380034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4-15 at 6.2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172" y="1218894"/>
            <a:ext cx="5290194" cy="4567406"/>
          </a:xfrm>
          <a:prstGeom prst="rect">
            <a:avLst/>
          </a:prstGeom>
        </p:spPr>
      </p:pic>
    </p:spTree>
    <p:extLst>
      <p:ext uri="{BB962C8B-B14F-4D97-AF65-F5344CB8AC3E}">
        <p14:creationId xmlns:p14="http://schemas.microsoft.com/office/powerpoint/2010/main" val="360006192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Diagram</a:t>
            </a:r>
            <a:endParaRPr lang="en-US" dirty="0"/>
          </a:p>
        </p:txBody>
      </p:sp>
      <p:pic>
        <p:nvPicPr>
          <p:cNvPr id="4" name="Picture 3" descr="Screen Shot 2015-04-26 at 2.0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73" y="2988101"/>
            <a:ext cx="8089900" cy="3162300"/>
          </a:xfrm>
          <a:prstGeom prst="rect">
            <a:avLst/>
          </a:prstGeom>
        </p:spPr>
      </p:pic>
    </p:spTree>
    <p:extLst>
      <p:ext uri="{BB962C8B-B14F-4D97-AF65-F5344CB8AC3E}">
        <p14:creationId xmlns:p14="http://schemas.microsoft.com/office/powerpoint/2010/main" val="290191294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0618"/>
            <a:ext cx="7315200" cy="1154097"/>
          </a:xfrm>
        </p:spPr>
        <p:txBody>
          <a:bodyPr/>
          <a:lstStyle/>
          <a:p>
            <a:r>
              <a:rPr lang="en-US" dirty="0" smtClean="0"/>
              <a:t>PMOLED</a:t>
            </a:r>
            <a:endParaRPr lang="en-US" dirty="0"/>
          </a:p>
        </p:txBody>
      </p:sp>
      <p:sp>
        <p:nvSpPr>
          <p:cNvPr id="3" name="Content Placeholder 2"/>
          <p:cNvSpPr>
            <a:spLocks noGrp="1"/>
          </p:cNvSpPr>
          <p:nvPr>
            <p:ph idx="1"/>
          </p:nvPr>
        </p:nvSpPr>
        <p:spPr>
          <a:xfrm>
            <a:off x="914400" y="1556834"/>
            <a:ext cx="7315200" cy="4466595"/>
          </a:xfrm>
        </p:spPr>
        <p:txBody>
          <a:bodyPr>
            <a:normAutofit fontScale="92500" lnSpcReduction="20000"/>
          </a:bodyPr>
          <a:lstStyle/>
          <a:p>
            <a:r>
              <a:rPr lang="en-US" sz="2600" dirty="0" smtClean="0"/>
              <a:t>Passive matrix OLED (PMOLED)</a:t>
            </a:r>
          </a:p>
          <a:p>
            <a:pPr marL="45720" indent="0">
              <a:buNone/>
            </a:pPr>
            <a:r>
              <a:rPr lang="en-US" sz="2600" dirty="0" smtClean="0"/>
              <a:t>- PMOLED display uses a fairly simple control scheme in which you control one row or line sequentially. </a:t>
            </a:r>
          </a:p>
          <a:p>
            <a:pPr marL="45720" indent="0">
              <a:buNone/>
            </a:pPr>
            <a:r>
              <a:rPr lang="en-US" sz="2600" dirty="0" smtClean="0"/>
              <a:t>- PMOLED displays don’t make use of a storage capacitor so the pixels are actually off for a majority of the time. </a:t>
            </a:r>
          </a:p>
          <a:p>
            <a:pPr marL="45720" indent="0">
              <a:buNone/>
            </a:pPr>
            <a:r>
              <a:rPr lang="en-US" sz="2600" dirty="0" smtClean="0"/>
              <a:t>-The lack of a storage capacitor requires that more voltage be used to make the display brighter. </a:t>
            </a:r>
          </a:p>
          <a:p>
            <a:pPr>
              <a:buFontTx/>
              <a:buChar char="-"/>
            </a:pPr>
            <a:r>
              <a:rPr lang="en-US" sz="2600" dirty="0" smtClean="0"/>
              <a:t>Higher voltage causes for a shorter lifetime of the OLED.</a:t>
            </a:r>
          </a:p>
          <a:p>
            <a:pPr>
              <a:buFontTx/>
              <a:buChar char="-"/>
            </a:pPr>
            <a:r>
              <a:rPr lang="en-US" sz="2600" dirty="0"/>
              <a:t>The more lines you add the more voltage you have to use. </a:t>
            </a:r>
            <a:endParaRPr lang="en-US" sz="2600" dirty="0" smtClean="0"/>
          </a:p>
          <a:p>
            <a:pPr marL="45720" indent="0">
              <a:buNone/>
            </a:pPr>
            <a:endParaRPr lang="en-US" sz="2400" dirty="0"/>
          </a:p>
          <a:p>
            <a:pPr marL="45720" indent="0">
              <a:buNone/>
            </a:pPr>
            <a:endParaRPr lang="en-US" dirty="0"/>
          </a:p>
        </p:txBody>
      </p:sp>
    </p:spTree>
    <p:extLst>
      <p:ext uri="{BB962C8B-B14F-4D97-AF65-F5344CB8AC3E}">
        <p14:creationId xmlns:p14="http://schemas.microsoft.com/office/powerpoint/2010/main" val="20497852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t>-PMOLED displays are restricted in resolution and size so as OLED display technology advances PMOLED will unlikely be used to create large displays. </a:t>
            </a:r>
            <a:endParaRPr lang="en-US" sz="2400" dirty="0" smtClean="0"/>
          </a:p>
          <a:p>
            <a:r>
              <a:rPr lang="en-US" sz="2400" dirty="0" smtClean="0"/>
              <a:t>Generally PMOLED displays there is a restriction on resolution and size. Usually up to 3” displays.</a:t>
            </a:r>
          </a:p>
          <a:p>
            <a:r>
              <a:rPr lang="en-US" sz="2400" dirty="0"/>
              <a:t> Used to display small character data or icons.</a:t>
            </a:r>
          </a:p>
          <a:p>
            <a:endParaRPr lang="en-US" sz="2400" dirty="0" smtClean="0"/>
          </a:p>
          <a:p>
            <a:endParaRPr lang="en-US" dirty="0"/>
          </a:p>
        </p:txBody>
      </p:sp>
    </p:spTree>
    <p:extLst>
      <p:ext uri="{BB962C8B-B14F-4D97-AF65-F5344CB8AC3E}">
        <p14:creationId xmlns:p14="http://schemas.microsoft.com/office/powerpoint/2010/main" val="404236020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0618"/>
            <a:ext cx="7315200" cy="1154097"/>
          </a:xfrm>
        </p:spPr>
        <p:txBody>
          <a:bodyPr/>
          <a:lstStyle/>
          <a:p>
            <a:endParaRPr lang="en-US" dirty="0"/>
          </a:p>
        </p:txBody>
      </p:sp>
      <p:pic>
        <p:nvPicPr>
          <p:cNvPr id="4" name="Picture 3" descr="oled-passiv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187" y="1922886"/>
            <a:ext cx="5947459" cy="4420601"/>
          </a:xfrm>
          <a:prstGeom prst="rect">
            <a:avLst/>
          </a:prstGeom>
        </p:spPr>
      </p:pic>
    </p:spTree>
    <p:extLst>
      <p:ext uri="{BB962C8B-B14F-4D97-AF65-F5344CB8AC3E}">
        <p14:creationId xmlns:p14="http://schemas.microsoft.com/office/powerpoint/2010/main" val="401235019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7253</TotalTime>
  <Words>977</Words>
  <Application>Microsoft Office PowerPoint</Application>
  <PresentationFormat>On-screen Show (4:3)</PresentationFormat>
  <Paragraphs>114</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Wingdings</vt:lpstr>
      <vt:lpstr>Perspective</vt:lpstr>
      <vt:lpstr>OLED Displays</vt:lpstr>
      <vt:lpstr>Abstract</vt:lpstr>
      <vt:lpstr>Goals and Objectives</vt:lpstr>
      <vt:lpstr>Brief Overview</vt:lpstr>
      <vt:lpstr>PowerPoint Presentation</vt:lpstr>
      <vt:lpstr>Energy Diagram</vt:lpstr>
      <vt:lpstr>PMOLED</vt:lpstr>
      <vt:lpstr>PowerPoint Presentation</vt:lpstr>
      <vt:lpstr>PowerPoint Presentation</vt:lpstr>
      <vt:lpstr>PMOLED Display</vt:lpstr>
      <vt:lpstr>PowerPoint Presentation</vt:lpstr>
      <vt:lpstr>AMOLED</vt:lpstr>
      <vt:lpstr>TFT</vt:lpstr>
      <vt:lpstr>Simple Control Circuit</vt:lpstr>
      <vt:lpstr>Backplane Technologies </vt:lpstr>
      <vt:lpstr>PowerPoint Presentation</vt:lpstr>
      <vt:lpstr>AMOLED Display</vt:lpstr>
      <vt:lpstr>PowerPoint Presentation</vt:lpstr>
      <vt:lpstr>PMOLED Vs. AMOLED</vt:lpstr>
      <vt:lpstr>Current Technology</vt:lpstr>
      <vt:lpstr>PowerPoint Presentation</vt:lpstr>
      <vt:lpstr>Pixel Architecture</vt:lpstr>
      <vt:lpstr>PowerPoint Presentation</vt:lpstr>
      <vt:lpstr>Resolution </vt:lpstr>
      <vt:lpstr>PowerPoint Presentation</vt:lpstr>
      <vt:lpstr>Affordability</vt:lpstr>
      <vt:lpstr>Why OLED?</vt:lpstr>
      <vt:lpstr>OLED vs. LCD/LED</vt:lpstr>
      <vt:lpstr>PowerPoint Presentation</vt:lpstr>
      <vt:lpstr> </vt:lpstr>
      <vt:lpstr>PowerPoint Presentation</vt:lpstr>
      <vt:lpstr>Quality LCD Vs. OLED</vt:lpstr>
      <vt:lpstr>Other Technologies </vt:lpstr>
      <vt:lpstr>Future OLED Displays</vt:lpstr>
      <vt:lpstr>5 main concepts </vt:lpstr>
      <vt:lpstr>Conclusion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OLED Applications</dc:title>
  <dc:creator>Adam Weidling</dc:creator>
  <cp:lastModifiedBy>Stan</cp:lastModifiedBy>
  <cp:revision>65</cp:revision>
  <dcterms:created xsi:type="dcterms:W3CDTF">2015-04-15T23:09:43Z</dcterms:created>
  <dcterms:modified xsi:type="dcterms:W3CDTF">2015-04-29T15:55:53Z</dcterms:modified>
</cp:coreProperties>
</file>