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notesMasterIdLst>
    <p:notesMasterId r:id="rId23"/>
  </p:notesMasterIdLst>
  <p:handoutMasterIdLst>
    <p:handoutMasterId r:id="rId24"/>
  </p:handoutMasterIdLst>
  <p:sldIdLst>
    <p:sldId id="256" r:id="rId2"/>
    <p:sldId id="257" r:id="rId3"/>
    <p:sldId id="258" r:id="rId4"/>
    <p:sldId id="264" r:id="rId5"/>
    <p:sldId id="261" r:id="rId6"/>
    <p:sldId id="260" r:id="rId7"/>
    <p:sldId id="259" r:id="rId8"/>
    <p:sldId id="262" r:id="rId9"/>
    <p:sldId id="263" r:id="rId10"/>
    <p:sldId id="265" r:id="rId11"/>
    <p:sldId id="266" r:id="rId12"/>
    <p:sldId id="267" r:id="rId13"/>
    <p:sldId id="268" r:id="rId14"/>
    <p:sldId id="269" r:id="rId15"/>
    <p:sldId id="270" r:id="rId16"/>
    <p:sldId id="278" r:id="rId17"/>
    <p:sldId id="275" r:id="rId18"/>
    <p:sldId id="276" r:id="rId19"/>
    <p:sldId id="273" r:id="rId20"/>
    <p:sldId id="277"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92" d="100"/>
          <a:sy n="92" d="100"/>
        </p:scale>
        <p:origin x="120" y="1788"/>
      </p:cViewPr>
      <p:guideLst/>
    </p:cSldViewPr>
  </p:slideViewPr>
  <p:outlineViewPr>
    <p:cViewPr>
      <p:scale>
        <a:sx n="33" d="100"/>
        <a:sy n="33" d="100"/>
      </p:scale>
      <p:origin x="0" y="-9102"/>
    </p:cViewPr>
  </p:outlineViewPr>
  <p:notesTextViewPr>
    <p:cViewPr>
      <p:scale>
        <a:sx n="1" d="1"/>
        <a:sy n="1" d="1"/>
      </p:scale>
      <p:origin x="0" y="0"/>
    </p:cViewPr>
  </p:notesTextViewPr>
  <p:sorterViewPr>
    <p:cViewPr>
      <p:scale>
        <a:sx n="100" d="100"/>
        <a:sy n="100" d="100"/>
      </p:scale>
      <p:origin x="0" y="-4692"/>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B5EE5-99E4-49E7-BB3B-36F3DAAB81A2}" type="datetimeFigureOut">
              <a:rPr lang="en-US" smtClean="0"/>
              <a:t>4/29/2015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88738B-B466-49CE-9360-58B44AB7B92A}" type="slidenum">
              <a:rPr lang="en-US" smtClean="0"/>
              <a:t>‹#›</a:t>
            </a:fld>
            <a:endParaRPr lang="en-US"/>
          </a:p>
        </p:txBody>
      </p:sp>
    </p:spTree>
    <p:extLst>
      <p:ext uri="{BB962C8B-B14F-4D97-AF65-F5344CB8AC3E}">
        <p14:creationId xmlns:p14="http://schemas.microsoft.com/office/powerpoint/2010/main" val="1836987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91A9B-8738-4C17-85B3-520F7A16114E}" type="datetimeFigureOut">
              <a:rPr lang="en-US" smtClean="0"/>
              <a:t>4/29/2015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93A09-FA14-43AF-804C-005B8E3DF35A}" type="slidenum">
              <a:rPr lang="en-US" smtClean="0"/>
              <a:t>‹#›</a:t>
            </a:fld>
            <a:endParaRPr lang="en-US"/>
          </a:p>
        </p:txBody>
      </p:sp>
    </p:spTree>
    <p:extLst>
      <p:ext uri="{BB962C8B-B14F-4D97-AF65-F5344CB8AC3E}">
        <p14:creationId xmlns:p14="http://schemas.microsoft.com/office/powerpoint/2010/main" val="159299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93A09-FA14-43AF-804C-005B8E3DF35A}" type="slidenum">
              <a:rPr lang="en-US" smtClean="0"/>
              <a:t>14</a:t>
            </a:fld>
            <a:endParaRPr lang="en-US"/>
          </a:p>
        </p:txBody>
      </p:sp>
    </p:spTree>
    <p:extLst>
      <p:ext uri="{BB962C8B-B14F-4D97-AF65-F5344CB8AC3E}">
        <p14:creationId xmlns:p14="http://schemas.microsoft.com/office/powerpoint/2010/main" val="2282855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51012" y="1300785"/>
            <a:ext cx="8689976" cy="2509213"/>
          </a:xfrm>
        </p:spPr>
        <p:txBody>
          <a:bodyPr anchor="b">
            <a:normAutofit/>
          </a:bodyPr>
          <a:lstStyle>
            <a:lvl1pPr algn="ctr">
              <a:defRPr sz="4800" cap="none"/>
            </a:lvl1pPr>
          </a:lstStyle>
          <a:p>
            <a:r>
              <a:rPr lang="en-US" dirty="0"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7609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77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787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990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08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83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353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88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4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sz="4800" cap="none">
                <a:solidFill>
                  <a:srgbClr val="996633"/>
                </a:solidFill>
              </a:defRPr>
            </a:lvl1pPr>
          </a:lstStyle>
          <a:p>
            <a:r>
              <a:rPr lang="en-US" dirty="0" smtClean="0"/>
              <a:t>Click to Edit Master title style</a:t>
            </a:r>
            <a:endParaRPr lang="en-US" dirty="0"/>
          </a:p>
        </p:txBody>
      </p:sp>
      <p:sp>
        <p:nvSpPr>
          <p:cNvPr id="12" name="Content Placeholder 2"/>
          <p:cNvSpPr>
            <a:spLocks noGrp="1"/>
          </p:cNvSpPr>
          <p:nvPr>
            <p:ph sz="quarter" idx="13" hasCustomPrompt="1"/>
          </p:nvPr>
        </p:nvSpPr>
        <p:spPr>
          <a:xfrm>
            <a:off x="913774" y="2367092"/>
            <a:ext cx="10363826" cy="3424107"/>
          </a:xfrm>
        </p:spPr>
        <p:txBody>
          <a:bodyPr/>
          <a:lstStyle>
            <a:lvl1pPr>
              <a:defRPr sz="3200"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960967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77755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hasCustomPrompt="1"/>
          </p:nvPr>
        </p:nvSpPr>
        <p:spPr>
          <a:xfrm>
            <a:off x="913774" y="2367092"/>
            <a:ext cx="5106026" cy="3424107"/>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94917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0852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532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968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338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4/29/2015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92970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none" baseline="0">
          <a:solidFill>
            <a:srgbClr val="996633"/>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77838"/>
            <a:ext cx="8689976" cy="2509213"/>
          </a:xfrm>
        </p:spPr>
        <p:txBody>
          <a:bodyPr/>
          <a:lstStyle/>
          <a:p>
            <a:r>
              <a:rPr lang="en-US" dirty="0" smtClean="0">
                <a:solidFill>
                  <a:srgbClr val="996633"/>
                </a:solidFill>
              </a:rPr>
              <a:t>OLEDs – THEORY AND FABRICATION</a:t>
            </a:r>
            <a:endParaRPr lang="en-US" dirty="0">
              <a:solidFill>
                <a:srgbClr val="996633"/>
              </a:solidFill>
            </a:endParaRPr>
          </a:p>
        </p:txBody>
      </p:sp>
      <p:sp>
        <p:nvSpPr>
          <p:cNvPr id="3" name="Subtitle 2"/>
          <p:cNvSpPr>
            <a:spLocks noGrp="1"/>
          </p:cNvSpPr>
          <p:nvPr>
            <p:ph type="subTitle" idx="1"/>
          </p:nvPr>
        </p:nvSpPr>
        <p:spPr>
          <a:xfrm>
            <a:off x="1751012" y="4195009"/>
            <a:ext cx="8689976" cy="2173707"/>
          </a:xfrm>
          <a:solidFill>
            <a:schemeClr val="bg2">
              <a:alpha val="74000"/>
            </a:schemeClr>
          </a:solidFill>
        </p:spPr>
        <p:txBody>
          <a:bodyPr>
            <a:normAutofit fontScale="92500"/>
          </a:bodyPr>
          <a:lstStyle/>
          <a:p>
            <a:pPr algn="l"/>
            <a:r>
              <a:rPr lang="en-US" cap="none" dirty="0" smtClean="0">
                <a:latin typeface="Arial" panose="020B0604020202020204" pitchFamily="34" charset="0"/>
                <a:cs typeface="Arial" panose="020B0604020202020204" pitchFamily="34" charset="0"/>
              </a:rPr>
              <a:t>ABSTRACT: Organic Light Emitting Diodes are quickly becoming the cutting edge in display technology. This presentation will give a brief history of OLEDs, the theory behind organic semiconductors, the physics behind OLEDs, and then go into different fabrication techniques. The apparent advantages and disadvantages of OLEDs will also be examined.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751012" y="2566737"/>
            <a:ext cx="8689976" cy="646331"/>
          </a:xfrm>
          <a:prstGeom prst="rect">
            <a:avLst/>
          </a:prstGeom>
          <a:noFill/>
        </p:spPr>
        <p:txBody>
          <a:bodyPr wrap="square" rtlCol="0">
            <a:spAutoFit/>
          </a:bodyPr>
          <a:lstStyle/>
          <a:p>
            <a:pPr algn="ctr"/>
            <a:r>
              <a:rPr lang="en-US" dirty="0" smtClean="0"/>
              <a:t>Nick </a:t>
            </a:r>
            <a:r>
              <a:rPr lang="en-US" dirty="0" err="1" smtClean="0"/>
              <a:t>Robillard</a:t>
            </a:r>
            <a:r>
              <a:rPr lang="en-US" dirty="0" smtClean="0"/>
              <a:t/>
            </a:r>
            <a:br>
              <a:rPr lang="en-US" dirty="0" smtClean="0"/>
            </a:br>
            <a:r>
              <a:rPr lang="en-US" dirty="0" smtClean="0"/>
              <a:t>5/1/15</a:t>
            </a:r>
            <a:endParaRPr lang="en-US" dirty="0"/>
          </a:p>
        </p:txBody>
      </p:sp>
    </p:spTree>
    <p:extLst>
      <p:ext uri="{BB962C8B-B14F-4D97-AF65-F5344CB8AC3E}">
        <p14:creationId xmlns:p14="http://schemas.microsoft.com/office/powerpoint/2010/main" val="183550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of OLEDs(cont.)</a:t>
            </a:r>
            <a:endParaRPr lang="en-US" dirty="0"/>
          </a:p>
        </p:txBody>
      </p:sp>
      <p:sp>
        <p:nvSpPr>
          <p:cNvPr id="3" name="Content Placeholder 2"/>
          <p:cNvSpPr>
            <a:spLocks noGrp="1"/>
          </p:cNvSpPr>
          <p:nvPr>
            <p:ph sz="quarter" idx="13"/>
          </p:nvPr>
        </p:nvSpPr>
        <p:spPr>
          <a:xfrm>
            <a:off x="913774" y="2367092"/>
            <a:ext cx="4548156" cy="3424107"/>
          </a:xfrm>
        </p:spPr>
        <p:txBody>
          <a:bodyPr>
            <a:normAutofit fontScale="77500" lnSpcReduction="20000"/>
          </a:bodyPr>
          <a:lstStyle/>
          <a:p>
            <a:r>
              <a:rPr lang="en-US" dirty="0" err="1" smtClean="0"/>
              <a:t>Electrophosphorescence</a:t>
            </a:r>
            <a:endParaRPr lang="en-US" dirty="0" smtClean="0"/>
          </a:p>
          <a:p>
            <a:pPr lvl="1"/>
            <a:r>
              <a:rPr lang="en-US" dirty="0" smtClean="0"/>
              <a:t>Voltage applied across device</a:t>
            </a:r>
          </a:p>
          <a:p>
            <a:pPr lvl="1"/>
            <a:r>
              <a:rPr lang="en-US" dirty="0" smtClean="0"/>
              <a:t>Electron-hole recombination</a:t>
            </a:r>
          </a:p>
          <a:p>
            <a:r>
              <a:rPr lang="en-US" dirty="0" smtClean="0"/>
              <a:t>Energy released in the form of light</a:t>
            </a:r>
          </a:p>
          <a:p>
            <a:pPr lvl="1"/>
            <a:r>
              <a:rPr lang="pt-BR" sz="1600" dirty="0"/>
              <a:t>∆ E = E(LUMO) – E (HOMO) = h ν = h c / </a:t>
            </a:r>
            <a:r>
              <a:rPr lang="pt-BR" sz="1600" dirty="0" smtClean="0"/>
              <a:t>λ</a:t>
            </a:r>
          </a:p>
          <a:p>
            <a:r>
              <a:rPr lang="pt-BR" sz="3000" dirty="0" smtClean="0"/>
              <a:t>Different emissive polymers emit different wavelengths of light</a:t>
            </a:r>
          </a:p>
          <a:p>
            <a:pPr lvl="1"/>
            <a:r>
              <a:rPr lang="pt-BR" sz="1600" dirty="0" smtClean="0"/>
              <a:t>Displays will use several types of organic lights to make the different colors</a:t>
            </a:r>
            <a:endParaRPr lang="en-US" sz="1600" dirty="0" smtClean="0"/>
          </a:p>
          <a:p>
            <a:endParaRPr lang="en-US" dirty="0"/>
          </a:p>
        </p:txBody>
      </p:sp>
      <p:grpSp>
        <p:nvGrpSpPr>
          <p:cNvPr id="4" name="Group 3"/>
          <p:cNvGrpSpPr/>
          <p:nvPr/>
        </p:nvGrpSpPr>
        <p:grpSpPr>
          <a:xfrm>
            <a:off x="5121231" y="2569658"/>
            <a:ext cx="6295729" cy="3183309"/>
            <a:chOff x="5117855" y="3227133"/>
            <a:chExt cx="4478900" cy="2563714"/>
          </a:xfrm>
        </p:grpSpPr>
        <p:pic>
          <p:nvPicPr>
            <p:cNvPr id="5" name="Picture 4"/>
            <p:cNvPicPr>
              <a:picLocks noChangeAspect="1"/>
            </p:cNvPicPr>
            <p:nvPr/>
          </p:nvPicPr>
          <p:blipFill>
            <a:blip r:embed="rId2"/>
            <a:stretch>
              <a:fillRect/>
            </a:stretch>
          </p:blipFill>
          <p:spPr>
            <a:xfrm>
              <a:off x="5172434" y="3227133"/>
              <a:ext cx="4424321" cy="1917383"/>
            </a:xfrm>
            <a:prstGeom prst="rect">
              <a:avLst/>
            </a:prstGeom>
          </p:spPr>
        </p:pic>
        <p:sp>
          <p:nvSpPr>
            <p:cNvPr id="6" name="Rectangle 5"/>
            <p:cNvSpPr/>
            <p:nvPr/>
          </p:nvSpPr>
          <p:spPr>
            <a:xfrm>
              <a:off x="5117855" y="5144516"/>
              <a:ext cx="3278209" cy="646331"/>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http://ieeexplore.ieee.org/ielx5/6329165/6338451/6338465/html/img/6338465-fig-2-small.gif</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grpSp>
        <p:nvGrpSpPr>
          <p:cNvPr id="9" name="Group 8"/>
          <p:cNvGrpSpPr/>
          <p:nvPr/>
        </p:nvGrpSpPr>
        <p:grpSpPr>
          <a:xfrm>
            <a:off x="5574356" y="2367092"/>
            <a:ext cx="5389480" cy="3608773"/>
            <a:chOff x="5949478" y="2017742"/>
            <a:chExt cx="5389480" cy="3608773"/>
          </a:xfrm>
        </p:grpSpPr>
        <p:pic>
          <p:nvPicPr>
            <p:cNvPr id="7" name="Picture 6"/>
            <p:cNvPicPr>
              <a:picLocks noChangeAspect="1"/>
            </p:cNvPicPr>
            <p:nvPr/>
          </p:nvPicPr>
          <p:blipFill>
            <a:blip r:embed="rId3"/>
            <a:stretch>
              <a:fillRect/>
            </a:stretch>
          </p:blipFill>
          <p:spPr>
            <a:xfrm>
              <a:off x="6330388" y="2017742"/>
              <a:ext cx="4870271" cy="3012539"/>
            </a:xfrm>
            <a:prstGeom prst="rect">
              <a:avLst/>
            </a:prstGeom>
          </p:spPr>
        </p:pic>
        <p:sp>
          <p:nvSpPr>
            <p:cNvPr id="8" name="Rectangle 7"/>
            <p:cNvSpPr/>
            <p:nvPr/>
          </p:nvSpPr>
          <p:spPr>
            <a:xfrm>
              <a:off x="5949478" y="5164850"/>
              <a:ext cx="5389480" cy="461665"/>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http://www.nobelprize.org/nobel_prizes/chemistry/laureates/2000/advanced-chemistryprize2000.pdf</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6963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xit" presetSubtype="4" fill="hold" nodeType="with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1+ppt_h/2"/>
                                          </p:val>
                                        </p:tav>
                                      </p:tavLst>
                                    </p:anim>
                                    <p:set>
                                      <p:cBhvr>
                                        <p:cTn id="39" dur="1" fill="hold">
                                          <p:stCondLst>
                                            <p:cond delay="499"/>
                                          </p:stCondLst>
                                        </p:cTn>
                                        <p:tgtEl>
                                          <p:spTgt spid="4"/>
                                        </p:tgtEl>
                                        <p:attrNameLst>
                                          <p:attrName>style.visibility</p:attrName>
                                        </p:attrNameLst>
                                      </p:cBhvr>
                                      <p:to>
                                        <p:strVal val="hidden"/>
                                      </p:to>
                                    </p:set>
                                  </p:childTnLst>
                                </p:cTn>
                              </p:par>
                              <p:par>
                                <p:cTn id="40" presetID="2" presetClass="entr" presetSubtype="4"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Physics of OLEDs(cont.)</a:t>
            </a:r>
            <a:endParaRPr lang="en-US" sz="4800" dirty="0"/>
          </a:p>
        </p:txBody>
      </p:sp>
      <p:sp>
        <p:nvSpPr>
          <p:cNvPr id="3" name="Content Placeholder 2"/>
          <p:cNvSpPr>
            <a:spLocks noGrp="1"/>
          </p:cNvSpPr>
          <p:nvPr>
            <p:ph sz="quarter" idx="13"/>
          </p:nvPr>
        </p:nvSpPr>
        <p:spPr/>
        <p:txBody>
          <a:bodyPr/>
          <a:lstStyle/>
          <a:p>
            <a:r>
              <a:rPr lang="en-US" dirty="0" smtClean="0"/>
              <a:t>Operating voltage: 2-10V</a:t>
            </a:r>
          </a:p>
          <a:p>
            <a:r>
              <a:rPr lang="en-US" dirty="0" smtClean="0"/>
              <a:t>Very dynamic</a:t>
            </a:r>
          </a:p>
          <a:p>
            <a:pPr lvl="1"/>
            <a:r>
              <a:rPr lang="en-US" dirty="0" smtClean="0"/>
              <a:t>Can emit all steps between 0% and 100% light, depending on the current</a:t>
            </a:r>
          </a:p>
          <a:p>
            <a:r>
              <a:rPr lang="en-US" dirty="0" smtClean="0"/>
              <a:t>V-I Characteristic</a:t>
            </a:r>
          </a:p>
          <a:p>
            <a:pPr lvl="1"/>
            <a:r>
              <a:rPr lang="en-US" dirty="0" smtClean="0"/>
              <a:t>Hysteresis for different sweep directions</a:t>
            </a:r>
          </a:p>
          <a:p>
            <a:pPr lvl="1"/>
            <a:r>
              <a:rPr lang="en-US" dirty="0" smtClean="0"/>
              <a:t>Transient behavior likely from deep traps</a:t>
            </a:r>
            <a:endParaRPr lang="en-US" dirty="0"/>
          </a:p>
        </p:txBody>
      </p:sp>
      <p:grpSp>
        <p:nvGrpSpPr>
          <p:cNvPr id="10" name="Group 9"/>
          <p:cNvGrpSpPr/>
          <p:nvPr/>
        </p:nvGrpSpPr>
        <p:grpSpPr>
          <a:xfrm>
            <a:off x="5735716" y="1993853"/>
            <a:ext cx="4718923" cy="3797346"/>
            <a:chOff x="6215776" y="2065328"/>
            <a:chExt cx="4718923" cy="3797346"/>
          </a:xfrm>
        </p:grpSpPr>
        <p:pic>
          <p:nvPicPr>
            <p:cNvPr id="8" name="Picture 7"/>
            <p:cNvPicPr>
              <a:picLocks noChangeAspect="1"/>
            </p:cNvPicPr>
            <p:nvPr/>
          </p:nvPicPr>
          <p:blipFill>
            <a:blip r:embed="rId2"/>
            <a:stretch>
              <a:fillRect/>
            </a:stretch>
          </p:blipFill>
          <p:spPr>
            <a:xfrm>
              <a:off x="6311264" y="2065328"/>
              <a:ext cx="4623435" cy="3528411"/>
            </a:xfrm>
            <a:prstGeom prst="rect">
              <a:avLst/>
            </a:prstGeom>
          </p:spPr>
        </p:pic>
        <p:sp>
          <p:nvSpPr>
            <p:cNvPr id="9" name="Rectangle 8"/>
            <p:cNvSpPr/>
            <p:nvPr/>
          </p:nvSpPr>
          <p:spPr>
            <a:xfrm>
              <a:off x="6215776" y="5585675"/>
              <a:ext cx="4242380" cy="276999"/>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http://ieeexplore.ieee.org/stamp/stamp.jsp?arnumber=1503740</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093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Fabrication of OLEDs</a:t>
            </a:r>
            <a:endParaRPr lang="en-US" dirty="0"/>
          </a:p>
        </p:txBody>
      </p:sp>
      <p:sp>
        <p:nvSpPr>
          <p:cNvPr id="5" name="Content Placeholder 4"/>
          <p:cNvSpPr>
            <a:spLocks noGrp="1"/>
          </p:cNvSpPr>
          <p:nvPr>
            <p:ph sz="quarter" idx="13"/>
          </p:nvPr>
        </p:nvSpPr>
        <p:spPr>
          <a:xfrm>
            <a:off x="913774" y="2367092"/>
            <a:ext cx="5965944" cy="3751768"/>
          </a:xfrm>
        </p:spPr>
        <p:txBody>
          <a:bodyPr/>
          <a:lstStyle/>
          <a:p>
            <a:r>
              <a:rPr lang="en-US" dirty="0" smtClean="0"/>
              <a:t>General layout</a:t>
            </a:r>
          </a:p>
          <a:p>
            <a:r>
              <a:rPr lang="en-US" dirty="0" smtClean="0"/>
              <a:t>Three Types:</a:t>
            </a:r>
          </a:p>
          <a:p>
            <a:pPr marL="800100" lvl="1" indent="-342900">
              <a:buFont typeface="+mj-lt"/>
              <a:buAutoNum type="arabicPeriod"/>
            </a:pPr>
            <a:r>
              <a:rPr lang="en-US" dirty="0" smtClean="0"/>
              <a:t>Vacuum Deposition/Vacuum Thermal Evaporation(VTE)</a:t>
            </a:r>
          </a:p>
          <a:p>
            <a:pPr marL="800100" lvl="1" indent="-342900">
              <a:buFont typeface="+mj-lt"/>
              <a:buAutoNum type="arabicPeriod"/>
            </a:pPr>
            <a:r>
              <a:rPr lang="en-US" dirty="0" smtClean="0"/>
              <a:t>Organic Vapor Phase Deposition</a:t>
            </a:r>
          </a:p>
          <a:p>
            <a:pPr marL="800100" lvl="1" indent="-342900">
              <a:buFont typeface="+mj-lt"/>
              <a:buAutoNum type="arabicPeriod"/>
            </a:pPr>
            <a:r>
              <a:rPr lang="en-US" dirty="0" smtClean="0"/>
              <a:t>Inkjet Printing</a:t>
            </a:r>
          </a:p>
          <a:p>
            <a:pPr lvl="1"/>
            <a:endParaRPr lang="en-US" dirty="0"/>
          </a:p>
        </p:txBody>
      </p:sp>
      <p:grpSp>
        <p:nvGrpSpPr>
          <p:cNvPr id="6" name="Group 5"/>
          <p:cNvGrpSpPr/>
          <p:nvPr/>
        </p:nvGrpSpPr>
        <p:grpSpPr>
          <a:xfrm>
            <a:off x="6879718" y="2477022"/>
            <a:ext cx="4847462" cy="2575038"/>
            <a:chOff x="4435628" y="2392328"/>
            <a:chExt cx="5238750" cy="2753500"/>
          </a:xfrm>
        </p:grpSpPr>
        <p:pic>
          <p:nvPicPr>
            <p:cNvPr id="7" name="Picture 6"/>
            <p:cNvPicPr>
              <a:picLocks noChangeAspect="1"/>
            </p:cNvPicPr>
            <p:nvPr/>
          </p:nvPicPr>
          <p:blipFill>
            <a:blip r:embed="rId2"/>
            <a:stretch>
              <a:fillRect/>
            </a:stretch>
          </p:blipFill>
          <p:spPr>
            <a:xfrm>
              <a:off x="4435628" y="2392328"/>
              <a:ext cx="5238750" cy="2476500"/>
            </a:xfrm>
            <a:prstGeom prst="rect">
              <a:avLst/>
            </a:prstGeom>
          </p:spPr>
        </p:pic>
        <p:sp>
          <p:nvSpPr>
            <p:cNvPr id="8" name="Rectangle 7"/>
            <p:cNvSpPr/>
            <p:nvPr/>
          </p:nvSpPr>
          <p:spPr>
            <a:xfrm>
              <a:off x="4496907" y="4868828"/>
              <a:ext cx="3936206" cy="277000"/>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http://ieeexplore.ieee.org/xpls/icp.jsp?arnumber=6338465</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56457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Thermal Evaporation</a:t>
            </a:r>
            <a:endParaRPr lang="en-US" dirty="0"/>
          </a:p>
        </p:txBody>
      </p:sp>
      <p:sp>
        <p:nvSpPr>
          <p:cNvPr id="3" name="Content Placeholder 2"/>
          <p:cNvSpPr>
            <a:spLocks noGrp="1"/>
          </p:cNvSpPr>
          <p:nvPr>
            <p:ph sz="quarter" idx="13"/>
          </p:nvPr>
        </p:nvSpPr>
        <p:spPr>
          <a:xfrm>
            <a:off x="913774" y="2367092"/>
            <a:ext cx="5516055" cy="3888565"/>
          </a:xfrm>
        </p:spPr>
        <p:txBody>
          <a:bodyPr>
            <a:normAutofit fontScale="70000" lnSpcReduction="20000"/>
          </a:bodyPr>
          <a:lstStyle/>
          <a:p>
            <a:r>
              <a:rPr lang="en-US" dirty="0" smtClean="0"/>
              <a:t>Very low pressure (10</a:t>
            </a:r>
            <a:r>
              <a:rPr lang="en-US" baseline="30000" dirty="0" smtClean="0"/>
              <a:t>-6</a:t>
            </a:r>
            <a:r>
              <a:rPr lang="en-US" dirty="0" smtClean="0"/>
              <a:t> or 10</a:t>
            </a:r>
            <a:r>
              <a:rPr lang="en-US" baseline="30000" dirty="0" smtClean="0"/>
              <a:t>-5</a:t>
            </a:r>
            <a:r>
              <a:rPr lang="en-US" dirty="0" smtClean="0"/>
              <a:t> </a:t>
            </a:r>
            <a:r>
              <a:rPr lang="en-US" dirty="0" err="1" smtClean="0"/>
              <a:t>Torr</a:t>
            </a:r>
            <a:r>
              <a:rPr lang="en-US" dirty="0" smtClean="0"/>
              <a:t>)</a:t>
            </a:r>
          </a:p>
          <a:p>
            <a:r>
              <a:rPr lang="en-US" dirty="0" smtClean="0"/>
              <a:t>Organic molecules heated until evaporation</a:t>
            </a:r>
          </a:p>
          <a:p>
            <a:r>
              <a:rPr lang="en-US" dirty="0" smtClean="0"/>
              <a:t>Condense on a cooled substrate</a:t>
            </a:r>
          </a:p>
          <a:p>
            <a:r>
              <a:rPr lang="en-US" dirty="0" smtClean="0"/>
              <a:t>Thickness of each layer can be precisely controlled</a:t>
            </a:r>
          </a:p>
          <a:p>
            <a:r>
              <a:rPr lang="en-US" dirty="0" smtClean="0"/>
              <a:t>Disadvantages:</a:t>
            </a:r>
          </a:p>
          <a:p>
            <a:pPr marL="971550" lvl="1" indent="-514350">
              <a:buFont typeface="+mj-lt"/>
              <a:buAutoNum type="arabicPeriod"/>
            </a:pPr>
            <a:r>
              <a:rPr lang="en-US" dirty="0" err="1" smtClean="0"/>
              <a:t>Evaporant</a:t>
            </a:r>
            <a:r>
              <a:rPr lang="en-US" dirty="0" smtClean="0"/>
              <a:t> condensed on cold walls can flake off, contaminating the system and substrate</a:t>
            </a:r>
          </a:p>
          <a:p>
            <a:pPr marL="971550" lvl="1" indent="-514350">
              <a:buFont typeface="+mj-lt"/>
              <a:buAutoNum type="arabicPeriod"/>
            </a:pPr>
            <a:r>
              <a:rPr lang="en-US" dirty="0" smtClean="0"/>
              <a:t>Controlling uniformity and doping concentration over large areas are very difficult</a:t>
            </a:r>
          </a:p>
          <a:p>
            <a:pPr marL="971550" lvl="1" indent="-514350">
              <a:buFont typeface="+mj-lt"/>
              <a:buAutoNum type="arabicPeriod"/>
            </a:pPr>
            <a:r>
              <a:rPr lang="en-US" dirty="0" smtClean="0"/>
              <a:t>Very expensive and inefficient</a:t>
            </a:r>
          </a:p>
        </p:txBody>
      </p:sp>
      <p:pic>
        <p:nvPicPr>
          <p:cNvPr id="4" name="Picture 3"/>
          <p:cNvPicPr>
            <a:picLocks noChangeAspect="1"/>
          </p:cNvPicPr>
          <p:nvPr/>
        </p:nvPicPr>
        <p:blipFill>
          <a:blip r:embed="rId2"/>
          <a:stretch>
            <a:fillRect/>
          </a:stretch>
        </p:blipFill>
        <p:spPr>
          <a:xfrm>
            <a:off x="7149220" y="2060121"/>
            <a:ext cx="4129006" cy="4471307"/>
          </a:xfrm>
          <a:prstGeom prst="rect">
            <a:avLst/>
          </a:prstGeom>
        </p:spPr>
      </p:pic>
    </p:spTree>
    <p:extLst>
      <p:ext uri="{BB962C8B-B14F-4D97-AF65-F5344CB8AC3E}">
        <p14:creationId xmlns:p14="http://schemas.microsoft.com/office/powerpoint/2010/main" val="16591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Vapor Phase Deposition</a:t>
            </a:r>
            <a:endParaRPr lang="en-US" dirty="0"/>
          </a:p>
        </p:txBody>
      </p:sp>
      <p:sp>
        <p:nvSpPr>
          <p:cNvPr id="3" name="Content Placeholder 2"/>
          <p:cNvSpPr>
            <a:spLocks noGrp="1"/>
          </p:cNvSpPr>
          <p:nvPr>
            <p:ph sz="quarter" idx="13"/>
          </p:nvPr>
        </p:nvSpPr>
        <p:spPr>
          <a:xfrm>
            <a:off x="913774" y="2367092"/>
            <a:ext cx="5124169" cy="3424107"/>
          </a:xfrm>
        </p:spPr>
        <p:txBody>
          <a:bodyPr>
            <a:normAutofit fontScale="85000" lnSpcReduction="20000"/>
          </a:bodyPr>
          <a:lstStyle/>
          <a:p>
            <a:r>
              <a:rPr lang="en-US" dirty="0" smtClean="0"/>
              <a:t>Process:</a:t>
            </a:r>
          </a:p>
          <a:p>
            <a:pPr lvl="1"/>
            <a:r>
              <a:rPr lang="en-US" dirty="0" smtClean="0"/>
              <a:t>Organic compound is thermally evaporated</a:t>
            </a:r>
          </a:p>
          <a:p>
            <a:pPr lvl="1"/>
            <a:r>
              <a:rPr lang="en-US" dirty="0" smtClean="0"/>
              <a:t>Fed into a diluting, non-reactive gas stream(such as nitrogen)</a:t>
            </a:r>
          </a:p>
          <a:p>
            <a:pPr lvl="1"/>
            <a:r>
              <a:rPr lang="en-US" dirty="0" smtClean="0"/>
              <a:t>Condenses onto a cooled substrate</a:t>
            </a:r>
          </a:p>
          <a:p>
            <a:r>
              <a:rPr lang="en-US" dirty="0" smtClean="0"/>
              <a:t>Improves control over doping</a:t>
            </a:r>
          </a:p>
          <a:p>
            <a:pPr lvl="1"/>
            <a:r>
              <a:rPr lang="en-US" dirty="0" smtClean="0"/>
              <a:t>Controlled by both temperature and carrier gas flow rate</a:t>
            </a:r>
          </a:p>
          <a:p>
            <a:r>
              <a:rPr lang="en-US" dirty="0" smtClean="0"/>
              <a:t>Better for large-area substrates</a:t>
            </a:r>
            <a:endParaRPr lang="en-US" dirty="0"/>
          </a:p>
        </p:txBody>
      </p:sp>
      <p:grpSp>
        <p:nvGrpSpPr>
          <p:cNvPr id="7" name="Group 6"/>
          <p:cNvGrpSpPr/>
          <p:nvPr/>
        </p:nvGrpSpPr>
        <p:grpSpPr>
          <a:xfrm>
            <a:off x="6037943" y="2430162"/>
            <a:ext cx="4742324" cy="3297966"/>
            <a:chOff x="5873288" y="2188433"/>
            <a:chExt cx="4742324" cy="3297966"/>
          </a:xfrm>
        </p:grpSpPr>
        <p:pic>
          <p:nvPicPr>
            <p:cNvPr id="5" name="Picture 4"/>
            <p:cNvPicPr>
              <a:picLocks noChangeAspect="1"/>
            </p:cNvPicPr>
            <p:nvPr/>
          </p:nvPicPr>
          <p:blipFill>
            <a:blip r:embed="rId3"/>
            <a:stretch>
              <a:fillRect/>
            </a:stretch>
          </p:blipFill>
          <p:spPr>
            <a:xfrm>
              <a:off x="5873288" y="2188433"/>
              <a:ext cx="4742324" cy="2993168"/>
            </a:xfrm>
            <a:prstGeom prst="rect">
              <a:avLst/>
            </a:prstGeom>
          </p:spPr>
        </p:pic>
        <p:sp>
          <p:nvSpPr>
            <p:cNvPr id="6" name="Rectangle 5"/>
            <p:cNvSpPr/>
            <p:nvPr/>
          </p:nvSpPr>
          <p:spPr>
            <a:xfrm>
              <a:off x="5873288" y="5209400"/>
              <a:ext cx="3186386" cy="276999"/>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http://www.princeton.edu/~benziger/OVPD.pdf</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34523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Inkjet Printing</a:t>
            </a:r>
            <a:endParaRPr lang="en-US" dirty="0"/>
          </a:p>
        </p:txBody>
      </p:sp>
      <p:sp>
        <p:nvSpPr>
          <p:cNvPr id="3" name="Content Placeholder 2"/>
          <p:cNvSpPr>
            <a:spLocks noGrp="1"/>
          </p:cNvSpPr>
          <p:nvPr>
            <p:ph sz="quarter" idx="13"/>
          </p:nvPr>
        </p:nvSpPr>
        <p:spPr>
          <a:xfrm>
            <a:off x="913775" y="1670407"/>
            <a:ext cx="5530569" cy="3424107"/>
          </a:xfrm>
        </p:spPr>
        <p:txBody>
          <a:bodyPr>
            <a:noAutofit/>
          </a:bodyPr>
          <a:lstStyle/>
          <a:p>
            <a:r>
              <a:rPr lang="en-US" sz="1800" dirty="0" smtClean="0"/>
              <a:t>Process:</a:t>
            </a:r>
          </a:p>
          <a:p>
            <a:pPr lvl="1"/>
            <a:r>
              <a:rPr lang="en-US" sz="1600" dirty="0"/>
              <a:t>Organic materials diluted into a liquid and sprayed onto substrates, just like a standard inkjet </a:t>
            </a:r>
            <a:r>
              <a:rPr lang="en-US" sz="1600" dirty="0" smtClean="0"/>
              <a:t>printer</a:t>
            </a:r>
          </a:p>
          <a:p>
            <a:r>
              <a:rPr lang="en-US" sz="1800" dirty="0" smtClean="0"/>
              <a:t>State-of-the-art</a:t>
            </a:r>
          </a:p>
          <a:p>
            <a:r>
              <a:rPr lang="en-US" sz="1800" dirty="0" smtClean="0"/>
              <a:t>Current Research Area</a:t>
            </a:r>
          </a:p>
          <a:p>
            <a:pPr lvl="1"/>
            <a:r>
              <a:rPr lang="en-US" sz="1600" dirty="0" smtClean="0"/>
              <a:t>MIT spinout </a:t>
            </a:r>
            <a:r>
              <a:rPr lang="en-US" sz="1600" dirty="0" err="1" smtClean="0"/>
              <a:t>Kateeva</a:t>
            </a:r>
            <a:endParaRPr lang="en-US" sz="1600" dirty="0"/>
          </a:p>
          <a:p>
            <a:pPr lvl="1"/>
            <a:r>
              <a:rPr lang="en-US" sz="1600" dirty="0" smtClean="0"/>
              <a:t>Many techniques are proprietary</a:t>
            </a:r>
          </a:p>
          <a:p>
            <a:r>
              <a:rPr lang="en-US" sz="1800" dirty="0" smtClean="0"/>
              <a:t>Organic Vapor Jet Printing</a:t>
            </a:r>
          </a:p>
          <a:p>
            <a:pPr lvl="1"/>
            <a:r>
              <a:rPr lang="en-US" sz="1600" dirty="0" smtClean="0"/>
              <a:t>Developed at Princeton</a:t>
            </a:r>
          </a:p>
          <a:p>
            <a:pPr lvl="1"/>
            <a:r>
              <a:rPr lang="en-US" sz="1600" dirty="0" smtClean="0"/>
              <a:t>Uses vaporized organics instead of the liquid based jets of other inkjet printers</a:t>
            </a:r>
          </a:p>
          <a:p>
            <a:r>
              <a:rPr lang="en-US" sz="1800" dirty="0" smtClean="0"/>
              <a:t>Drastically decreases manufacturing costs and paves the way for flexible and large-screen models</a:t>
            </a:r>
          </a:p>
        </p:txBody>
      </p:sp>
      <p:grpSp>
        <p:nvGrpSpPr>
          <p:cNvPr id="6" name="Group 5"/>
          <p:cNvGrpSpPr/>
          <p:nvPr/>
        </p:nvGrpSpPr>
        <p:grpSpPr>
          <a:xfrm>
            <a:off x="6649377" y="2572657"/>
            <a:ext cx="3795920" cy="2798856"/>
            <a:chOff x="6649377" y="2572657"/>
            <a:chExt cx="3795920" cy="2798856"/>
          </a:xfrm>
        </p:grpSpPr>
        <p:pic>
          <p:nvPicPr>
            <p:cNvPr id="4" name="Picture 3"/>
            <p:cNvPicPr>
              <a:picLocks noChangeAspect="1"/>
            </p:cNvPicPr>
            <p:nvPr/>
          </p:nvPicPr>
          <p:blipFill>
            <a:blip r:embed="rId2"/>
            <a:stretch>
              <a:fillRect/>
            </a:stretch>
          </p:blipFill>
          <p:spPr>
            <a:xfrm>
              <a:off x="6649377" y="2572657"/>
              <a:ext cx="3795920" cy="2521857"/>
            </a:xfrm>
            <a:prstGeom prst="rect">
              <a:avLst/>
            </a:prstGeom>
          </p:spPr>
        </p:pic>
        <p:sp>
          <p:nvSpPr>
            <p:cNvPr id="5" name="Rectangle 4"/>
            <p:cNvSpPr/>
            <p:nvPr/>
          </p:nvSpPr>
          <p:spPr>
            <a:xfrm>
              <a:off x="6649377" y="5094514"/>
              <a:ext cx="3186386" cy="276999"/>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http://www.princeton.edu/~benziger/OVPD.pdf</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238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8627" y="98612"/>
            <a:ext cx="10041750" cy="6604162"/>
          </a:xfrm>
          <a:prstGeom prst="rect">
            <a:avLst/>
          </a:prstGeom>
        </p:spPr>
      </p:pic>
    </p:spTree>
    <p:extLst>
      <p:ext uri="{BB962C8B-B14F-4D97-AF65-F5344CB8AC3E}">
        <p14:creationId xmlns:p14="http://schemas.microsoft.com/office/powerpoint/2010/main" val="170761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6042" y="1108275"/>
            <a:ext cx="4873474" cy="679994"/>
          </a:xfrm>
        </p:spPr>
        <p:txBody>
          <a:bodyPr/>
          <a:lstStyle/>
          <a:p>
            <a:r>
              <a:rPr lang="en-US" sz="3600" dirty="0" smtClean="0">
                <a:solidFill>
                  <a:srgbClr val="996633"/>
                </a:solidFill>
              </a:rPr>
              <a:t>Advantages</a:t>
            </a:r>
            <a:endParaRPr lang="en-US" sz="3600" dirty="0">
              <a:solidFill>
                <a:srgbClr val="996633"/>
              </a:solidFill>
            </a:endParaRPr>
          </a:p>
        </p:txBody>
      </p:sp>
      <p:sp>
        <p:nvSpPr>
          <p:cNvPr id="4" name="Content Placeholder 3"/>
          <p:cNvSpPr>
            <a:spLocks noGrp="1"/>
          </p:cNvSpPr>
          <p:nvPr>
            <p:ph sz="quarter" idx="13"/>
          </p:nvPr>
        </p:nvSpPr>
        <p:spPr>
          <a:xfrm>
            <a:off x="623488" y="1788269"/>
            <a:ext cx="5106027" cy="2740187"/>
          </a:xfrm>
        </p:spPr>
        <p:txBody>
          <a:bodyPr>
            <a:normAutofit/>
          </a:bodyPr>
          <a:lstStyle/>
          <a:p>
            <a:r>
              <a:rPr lang="en-US" sz="2400" cap="none" dirty="0" smtClean="0"/>
              <a:t>Relatively easy and cheap to produce</a:t>
            </a:r>
          </a:p>
          <a:p>
            <a:r>
              <a:rPr lang="en-US" sz="2400" cap="none" dirty="0" smtClean="0"/>
              <a:t>Drastically reduce power consumption of displays</a:t>
            </a:r>
          </a:p>
          <a:p>
            <a:r>
              <a:rPr lang="en-US" sz="2400" cap="none" dirty="0" smtClean="0"/>
              <a:t>Flexible, foldable, and transparent displays</a:t>
            </a:r>
            <a:endParaRPr lang="en-US" sz="2400" cap="none" dirty="0"/>
          </a:p>
        </p:txBody>
      </p:sp>
      <p:sp>
        <p:nvSpPr>
          <p:cNvPr id="5" name="Text Placeholder 4"/>
          <p:cNvSpPr>
            <a:spLocks noGrp="1"/>
          </p:cNvSpPr>
          <p:nvPr>
            <p:ph type="body" sz="quarter" idx="3"/>
          </p:nvPr>
        </p:nvSpPr>
        <p:spPr>
          <a:xfrm>
            <a:off x="6106137" y="1108275"/>
            <a:ext cx="4881804" cy="679994"/>
          </a:xfrm>
        </p:spPr>
        <p:txBody>
          <a:bodyPr/>
          <a:lstStyle/>
          <a:p>
            <a:r>
              <a:rPr lang="en-US" sz="3600" dirty="0" smtClean="0">
                <a:solidFill>
                  <a:srgbClr val="996633"/>
                </a:solidFill>
              </a:rPr>
              <a:t>Disadvantages</a:t>
            </a:r>
            <a:endParaRPr lang="en-US" sz="3600" dirty="0">
              <a:solidFill>
                <a:srgbClr val="996633"/>
              </a:solidFill>
            </a:endParaRPr>
          </a:p>
        </p:txBody>
      </p:sp>
      <p:sp>
        <p:nvSpPr>
          <p:cNvPr id="6" name="Content Placeholder 5"/>
          <p:cNvSpPr>
            <a:spLocks noGrp="1"/>
          </p:cNvSpPr>
          <p:nvPr>
            <p:ph sz="quarter" idx="14"/>
          </p:nvPr>
        </p:nvSpPr>
        <p:spPr>
          <a:xfrm>
            <a:off x="5881914" y="1788269"/>
            <a:ext cx="5105401" cy="2740187"/>
          </a:xfrm>
        </p:spPr>
        <p:txBody>
          <a:bodyPr/>
          <a:lstStyle/>
          <a:p>
            <a:r>
              <a:rPr lang="en-US" cap="none" dirty="0" smtClean="0"/>
              <a:t>Questionable lifespan</a:t>
            </a:r>
          </a:p>
          <a:p>
            <a:pPr lvl="1"/>
            <a:r>
              <a:rPr lang="en-US" cap="none" dirty="0" smtClean="0"/>
              <a:t>Blue OLEDs currently degrade significantly faster than red and green</a:t>
            </a:r>
          </a:p>
          <a:p>
            <a:r>
              <a:rPr lang="en-US" cap="none" dirty="0" smtClean="0"/>
              <a:t>Color balance</a:t>
            </a:r>
          </a:p>
          <a:p>
            <a:r>
              <a:rPr lang="en-US" cap="none" dirty="0" smtClean="0"/>
              <a:t>Water damage susceptibility</a:t>
            </a:r>
          </a:p>
          <a:p>
            <a:r>
              <a:rPr lang="en-US" cap="none" dirty="0" smtClean="0"/>
              <a:t>Expensive manufacturing</a:t>
            </a:r>
          </a:p>
          <a:p>
            <a:endParaRPr lang="en-US" cap="none" dirty="0"/>
          </a:p>
        </p:txBody>
      </p:sp>
      <p:cxnSp>
        <p:nvCxnSpPr>
          <p:cNvPr id="7" name="Straight Connector 6"/>
          <p:cNvCxnSpPr/>
          <p:nvPr/>
        </p:nvCxnSpPr>
        <p:spPr>
          <a:xfrm>
            <a:off x="5700585" y="840259"/>
            <a:ext cx="0" cy="5428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869797" y="1108275"/>
            <a:ext cx="4889480" cy="2707962"/>
            <a:chOff x="6106137" y="1108275"/>
            <a:chExt cx="4889480" cy="2707962"/>
          </a:xfrm>
        </p:grpSpPr>
        <p:pic>
          <p:nvPicPr>
            <p:cNvPr id="1026" name="Picture 2" descr="http://www.oled-info.com/files/4DS-transparent-PMOLED-img_assist-351x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878" y="1108275"/>
              <a:ext cx="3343275" cy="25050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06137" y="3554627"/>
              <a:ext cx="4889480" cy="261610"/>
            </a:xfrm>
            <a:prstGeom prst="rect">
              <a:avLst/>
            </a:prstGeom>
            <a:noFill/>
          </p:spPr>
          <p:txBody>
            <a:bodyPr wrap="none" lIns="91440" tIns="45720" rIns="91440" bIns="45720">
              <a:spAutoFit/>
            </a:bodyPr>
            <a:lstStyle/>
            <a:p>
              <a:pPr algn="ctr"/>
              <a:r>
                <a:rPr lang="en-US" sz="1100" dirty="0">
                  <a:ln w="0"/>
                  <a:effectLst>
                    <a:outerShdw blurRad="38100" dist="19050" dir="2700000" algn="tl" rotWithShape="0">
                      <a:schemeClr val="dk1">
                        <a:alpha val="40000"/>
                      </a:schemeClr>
                    </a:outerShdw>
                  </a:effectLst>
                </a:rPr>
                <a:t>http://www.oled-info.com/files/4DS-transparent-PMOLED-img_assist-351x263.jpg</a:t>
              </a:r>
              <a:endParaRPr lang="en-US" sz="1100" b="0" cap="none" spc="0" dirty="0">
                <a:ln w="0"/>
                <a:solidFill>
                  <a:schemeClr val="tx1"/>
                </a:solidFill>
                <a:effectLst>
                  <a:outerShdw blurRad="38100" dist="19050" dir="2700000" algn="tl" rotWithShape="0">
                    <a:schemeClr val="dk1">
                      <a:alpha val="40000"/>
                    </a:schemeClr>
                  </a:outerShdw>
                </a:effectLst>
              </a:endParaRPr>
            </a:p>
          </p:txBody>
        </p:sp>
      </p:grpSp>
      <p:grpSp>
        <p:nvGrpSpPr>
          <p:cNvPr id="10" name="Group 9"/>
          <p:cNvGrpSpPr/>
          <p:nvPr/>
        </p:nvGrpSpPr>
        <p:grpSpPr>
          <a:xfrm>
            <a:off x="5869797" y="3816237"/>
            <a:ext cx="3537523" cy="2851197"/>
            <a:chOff x="5869797" y="3816237"/>
            <a:chExt cx="3537523" cy="2851197"/>
          </a:xfrm>
        </p:grpSpPr>
        <p:pic>
          <p:nvPicPr>
            <p:cNvPr id="1028" name="Picture 4" descr="http://i.ytimg.com/vi/mLMWXBv5rY4/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538" y="3816237"/>
              <a:ext cx="3452782" cy="25895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69797" y="6390435"/>
              <a:ext cx="3416449" cy="276999"/>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http://i.ytimg.com/vi/mLMWXBv5rY4/hqdefault.jpg</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7860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par>
                                <p:cTn id="31" presetID="2" presetClass="entr" presetSubtype="2"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1000"/>
                                        <p:tgtEl>
                                          <p:spTgt spid="7"/>
                                        </p:tgtEl>
                                      </p:cBhvr>
                                    </p:animEffect>
                                  </p:childTnLst>
                                </p:cTn>
                              </p:par>
                              <p:par>
                                <p:cTn id="44" presetID="2" presetClass="exit" presetSubtype="2" fill="hold" nodeType="withEffect">
                                  <p:stCondLst>
                                    <p:cond delay="0"/>
                                  </p:stCondLst>
                                  <p:childTnLst>
                                    <p:anim calcmode="lin" valueType="num">
                                      <p:cBhvr additive="base">
                                        <p:cTn id="45" dur="500"/>
                                        <p:tgtEl>
                                          <p:spTgt spid="8"/>
                                        </p:tgtEl>
                                        <p:attrNameLst>
                                          <p:attrName>ppt_x</p:attrName>
                                        </p:attrNameLst>
                                      </p:cBhvr>
                                      <p:tavLst>
                                        <p:tav tm="0">
                                          <p:val>
                                            <p:strVal val="ppt_x"/>
                                          </p:val>
                                        </p:tav>
                                        <p:tav tm="100000">
                                          <p:val>
                                            <p:strVal val="1+ppt_w/2"/>
                                          </p:val>
                                        </p:tav>
                                      </p:tavLst>
                                    </p:anim>
                                    <p:anim calcmode="lin" valueType="num">
                                      <p:cBhvr additive="base">
                                        <p:cTn id="46" dur="500"/>
                                        <p:tgtEl>
                                          <p:spTgt spid="8"/>
                                        </p:tgtEl>
                                        <p:attrNameLst>
                                          <p:attrName>ppt_y</p:attrName>
                                        </p:attrNameLst>
                                      </p:cBhvr>
                                      <p:tavLst>
                                        <p:tav tm="0">
                                          <p:val>
                                            <p:strVal val="ppt_y"/>
                                          </p:val>
                                        </p:tav>
                                        <p:tav tm="100000">
                                          <p:val>
                                            <p:strVal val="ppt_y"/>
                                          </p:val>
                                        </p:tav>
                                      </p:tavLst>
                                    </p:anim>
                                    <p:set>
                                      <p:cBhvr>
                                        <p:cTn id="47" dur="1" fill="hold">
                                          <p:stCondLst>
                                            <p:cond delay="499"/>
                                          </p:stCondLst>
                                        </p:cTn>
                                        <p:tgtEl>
                                          <p:spTgt spid="8"/>
                                        </p:tgtEl>
                                        <p:attrNameLst>
                                          <p:attrName>style.visibility</p:attrName>
                                        </p:attrNameLst>
                                      </p:cBhvr>
                                      <p:to>
                                        <p:strVal val="hidden"/>
                                      </p:to>
                                    </p:set>
                                  </p:childTnLst>
                                </p:cTn>
                              </p:par>
                              <p:par>
                                <p:cTn id="48" presetID="2" presetClass="exit" presetSubtype="2" fill="hold" nodeType="withEffect">
                                  <p:stCondLst>
                                    <p:cond delay="0"/>
                                  </p:stCondLst>
                                  <p:childTnLst>
                                    <p:anim calcmode="lin" valueType="num">
                                      <p:cBhvr additive="base">
                                        <p:cTn id="49" dur="500"/>
                                        <p:tgtEl>
                                          <p:spTgt spid="10"/>
                                        </p:tgtEl>
                                        <p:attrNameLst>
                                          <p:attrName>ppt_x</p:attrName>
                                        </p:attrNameLst>
                                      </p:cBhvr>
                                      <p:tavLst>
                                        <p:tav tm="0">
                                          <p:val>
                                            <p:strVal val="ppt_x"/>
                                          </p:val>
                                        </p:tav>
                                        <p:tav tm="100000">
                                          <p:val>
                                            <p:strVal val="1+ppt_w/2"/>
                                          </p:val>
                                        </p:tav>
                                      </p:tavLst>
                                    </p:anim>
                                    <p:anim calcmode="lin" valueType="num">
                                      <p:cBhvr additive="base">
                                        <p:cTn id="50" dur="500"/>
                                        <p:tgtEl>
                                          <p:spTgt spid="10"/>
                                        </p:tgtEl>
                                        <p:attrNameLst>
                                          <p:attrName>ppt_y</p:attrName>
                                        </p:attrNameLst>
                                      </p:cBhvr>
                                      <p:tavLst>
                                        <p:tav tm="0">
                                          <p:val>
                                            <p:strVal val="ppt_y"/>
                                          </p:val>
                                        </p:tav>
                                        <p:tav tm="100000">
                                          <p:val>
                                            <p:strVal val="ppt_y"/>
                                          </p:val>
                                        </p:tav>
                                      </p:tavLst>
                                    </p:anim>
                                    <p:set>
                                      <p:cBhvr>
                                        <p:cTn id="51" dur="1" fill="hold">
                                          <p:stCondLst>
                                            <p:cond delay="499"/>
                                          </p:stCondLst>
                                        </p:cTn>
                                        <p:tgtEl>
                                          <p:spTgt spid="10"/>
                                        </p:tgtEl>
                                        <p:attrNameLst>
                                          <p:attrName>style.visibility</p:attrName>
                                        </p:attrNameLst>
                                      </p:cBhvr>
                                      <p:to>
                                        <p:strVal val="hidden"/>
                                      </p:to>
                                    </p:se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wipe(left)">
                                      <p:cBhvr>
                                        <p:cTn id="55" dur="500"/>
                                        <p:tgtEl>
                                          <p:spTgt spid="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fade">
                                      <p:cBhvr>
                                        <p:cTn id="60" dur="500"/>
                                        <p:tgtEl>
                                          <p:spTgt spid="6">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fade">
                                      <p:cBhvr>
                                        <p:cTn id="63" dur="500"/>
                                        <p:tgtEl>
                                          <p:spTgt spid="6">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animEffect transition="in" filter="fade">
                                      <p:cBhvr>
                                        <p:cTn id="68" dur="500"/>
                                        <p:tgtEl>
                                          <p:spTgt spid="6">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Effect transition="in" filter="fade">
                                      <p:cBhvr>
                                        <p:cTn id="73" dur="5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Effect transition="in" filter="fade">
                                      <p:cBhvr>
                                        <p:cTn id="7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p:txBody>
          <a:bodyPr>
            <a:normAutofit fontScale="62500" lnSpcReduction="20000"/>
          </a:bodyPr>
          <a:lstStyle/>
          <a:p>
            <a:r>
              <a:rPr lang="en-US" dirty="0" smtClean="0"/>
              <a:t>OLEDs are made of organic semiconductors</a:t>
            </a:r>
          </a:p>
          <a:p>
            <a:r>
              <a:rPr lang="en-US" dirty="0" smtClean="0"/>
              <a:t>Discovered by accident by Hideki </a:t>
            </a:r>
            <a:r>
              <a:rPr lang="en-US" dirty="0" err="1" smtClean="0"/>
              <a:t>Shirakawa</a:t>
            </a:r>
            <a:endParaRPr lang="en-US" dirty="0" smtClean="0"/>
          </a:p>
          <a:p>
            <a:r>
              <a:rPr lang="en-US" dirty="0" smtClean="0"/>
              <a:t>Conjugated Bonds and Doping</a:t>
            </a:r>
          </a:p>
          <a:p>
            <a:r>
              <a:rPr lang="en-US" dirty="0" smtClean="0"/>
              <a:t>Physics of </a:t>
            </a:r>
            <a:r>
              <a:rPr lang="en-US" dirty="0" err="1"/>
              <a:t>Electrophosphorescence</a:t>
            </a:r>
            <a:endParaRPr lang="en-US" dirty="0"/>
          </a:p>
          <a:p>
            <a:r>
              <a:rPr lang="en-US" dirty="0" smtClean="0"/>
              <a:t>Fabrication</a:t>
            </a:r>
          </a:p>
          <a:p>
            <a:pPr lvl="1"/>
            <a:r>
              <a:rPr lang="en-US" dirty="0" smtClean="0"/>
              <a:t>Vacuum Thermal Deposition</a:t>
            </a:r>
          </a:p>
          <a:p>
            <a:pPr lvl="1"/>
            <a:r>
              <a:rPr lang="en-US" dirty="0" smtClean="0"/>
              <a:t>Organic Vapor Phase Deposition</a:t>
            </a:r>
          </a:p>
          <a:p>
            <a:pPr lvl="1"/>
            <a:r>
              <a:rPr lang="en-US" dirty="0" smtClean="0"/>
              <a:t>Inkjet Printing</a:t>
            </a:r>
          </a:p>
          <a:p>
            <a:r>
              <a:rPr lang="en-US" dirty="0" smtClean="0"/>
              <a:t>Advantages/Disadvantages</a:t>
            </a:r>
            <a:endParaRPr lang="en-US" dirty="0"/>
          </a:p>
        </p:txBody>
      </p:sp>
    </p:spTree>
    <p:extLst>
      <p:ext uri="{BB962C8B-B14F-4D97-AF65-F5344CB8AC3E}">
        <p14:creationId xmlns:p14="http://schemas.microsoft.com/office/powerpoint/2010/main" val="34633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fontScale="47500" lnSpcReduction="20000"/>
          </a:bodyPr>
          <a:lstStyle/>
          <a:p>
            <a:r>
              <a:rPr lang="en-US" dirty="0">
                <a:solidFill>
                  <a:schemeClr val="bg2">
                    <a:lumMod val="50000"/>
                  </a:schemeClr>
                </a:solidFill>
              </a:rPr>
              <a:t>http://</a:t>
            </a:r>
            <a:r>
              <a:rPr lang="en-US" dirty="0" smtClean="0">
                <a:solidFill>
                  <a:schemeClr val="bg2">
                    <a:lumMod val="50000"/>
                  </a:schemeClr>
                </a:solidFill>
              </a:rPr>
              <a:t>newsoffice.mit.edu/2015/mass-produced-inkjet-printed-oled-displays-0212</a:t>
            </a:r>
          </a:p>
          <a:p>
            <a:r>
              <a:rPr lang="en-US" dirty="0">
                <a:solidFill>
                  <a:schemeClr val="bg2">
                    <a:lumMod val="50000"/>
                  </a:schemeClr>
                </a:solidFill>
              </a:rPr>
              <a:t>http://www.princeton.edu/~</a:t>
            </a:r>
            <a:r>
              <a:rPr lang="en-US" dirty="0" smtClean="0">
                <a:solidFill>
                  <a:schemeClr val="bg2">
                    <a:lumMod val="50000"/>
                  </a:schemeClr>
                </a:solidFill>
              </a:rPr>
              <a:t>benziger/OVPD.pdf</a:t>
            </a:r>
          </a:p>
          <a:p>
            <a:r>
              <a:rPr lang="en-US" u="sng" dirty="0">
                <a:solidFill>
                  <a:schemeClr val="bg2">
                    <a:lumMod val="50000"/>
                  </a:schemeClr>
                </a:solidFill>
              </a:rPr>
              <a:t>http://ieeexplore.ieee.org.libpdb.d.umn.edu:2048/stamp/stamp.jsp?tp=&amp;arnumber=1511521</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u="sng" dirty="0">
                <a:solidFill>
                  <a:schemeClr val="bg2">
                    <a:lumMod val="50000"/>
                  </a:schemeClr>
                </a:solidFill>
              </a:rPr>
              <a:t>http://electronics.howstuffworks.com/oled7.htm</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u="sng" dirty="0">
                <a:solidFill>
                  <a:schemeClr val="bg2">
                    <a:lumMod val="50000"/>
                  </a:schemeClr>
                </a:solidFill>
              </a:rPr>
              <a:t>http://spectrum.ieee.org/tech-talk/semiconductors/materials/organic-glasses</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u="sng" dirty="0">
                <a:solidFill>
                  <a:schemeClr val="bg2">
                    <a:lumMod val="50000"/>
                  </a:schemeClr>
                </a:solidFill>
              </a:rPr>
              <a:t>http://spectrum.ieee.org/semiconductors/materials/organic-semiconductor-breakthrough-could-speed-flexible-circuits</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u="sng" dirty="0">
                <a:solidFill>
                  <a:schemeClr val="bg2">
                    <a:lumMod val="50000"/>
                  </a:schemeClr>
                </a:solidFill>
              </a:rPr>
              <a:t>http://www.nobelprize.org/nobel_prizes/chemistry/laureates/2000/popular.html</a:t>
            </a:r>
            <a:endParaRPr lang="en-US" dirty="0">
              <a:solidFill>
                <a:schemeClr val="bg2">
                  <a:lumMod val="50000"/>
                </a:schemeClr>
              </a:solidFill>
            </a:endParaRPr>
          </a:p>
          <a:p>
            <a:pPr marL="0" indent="0">
              <a:buNone/>
            </a:pPr>
            <a:endParaRPr lang="en-US" dirty="0" smtClean="0"/>
          </a:p>
        </p:txBody>
      </p:sp>
    </p:spTree>
    <p:extLst>
      <p:ext uri="{BB962C8B-B14F-4D97-AF65-F5344CB8AC3E}">
        <p14:creationId xmlns:p14="http://schemas.microsoft.com/office/powerpoint/2010/main" val="128363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p:txBody>
          <a:bodyPr>
            <a:normAutofit lnSpcReduction="10000"/>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History</a:t>
            </a:r>
          </a:p>
          <a:p>
            <a:pPr>
              <a:buFont typeface="Wingdings" panose="05000000000000000000" pitchFamily="2" charset="2"/>
              <a:buChar char="§"/>
            </a:pPr>
            <a:r>
              <a:rPr lang="en-US" cap="none" dirty="0" smtClean="0">
                <a:latin typeface="Arial" panose="020B0604020202020204" pitchFamily="34" charset="0"/>
                <a:cs typeface="Arial" panose="020B0604020202020204" pitchFamily="34" charset="0"/>
              </a:rPr>
              <a:t>Organic Semiconductors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Physics of OLEDs</a:t>
            </a:r>
          </a:p>
          <a:p>
            <a:pPr>
              <a:buFont typeface="Wingdings" panose="05000000000000000000" pitchFamily="2" charset="2"/>
              <a:buChar char="§"/>
            </a:pPr>
            <a:r>
              <a:rPr lang="en-US" cap="none" dirty="0" smtClean="0">
                <a:latin typeface="Arial" panose="020B0604020202020204" pitchFamily="34" charset="0"/>
                <a:cs typeface="Arial" panose="020B0604020202020204" pitchFamily="34" charset="0"/>
              </a:rPr>
              <a:t>Fabrication</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Advantages/Disadvantages</a:t>
            </a:r>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928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References(cont.)</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u="sng" dirty="0">
                <a:solidFill>
                  <a:schemeClr val="bg2">
                    <a:lumMod val="50000"/>
                  </a:schemeClr>
                </a:solidFill>
              </a:rPr>
              <a:t>http://www.nobelprize.org/nobel_prizes/chemistry/laureates/2000/advanced-chemistryprize2000.pdf</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u="sng" dirty="0">
                <a:solidFill>
                  <a:schemeClr val="bg2">
                    <a:lumMod val="50000"/>
                  </a:schemeClr>
                </a:solidFill>
              </a:rPr>
              <a:t>http://www.nature.com/nmat/journal/v11/n10/full/nmat3427.html</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u="sng" dirty="0">
                <a:solidFill>
                  <a:schemeClr val="bg2">
                    <a:lumMod val="50000"/>
                  </a:schemeClr>
                </a:solidFill>
              </a:rPr>
              <a:t>http://ieeexplore.ieee.org/stamp/stamp.jsp?arnumber=1503740</a:t>
            </a:r>
            <a:endParaRPr lang="en-US" dirty="0">
              <a:solidFill>
                <a:schemeClr val="bg2">
                  <a:lumMod val="50000"/>
                </a:schemeClr>
              </a:solidFill>
            </a:endParaRPr>
          </a:p>
          <a:p>
            <a:r>
              <a:rPr lang="en-US" dirty="0">
                <a:solidFill>
                  <a:schemeClr val="bg2">
                    <a:lumMod val="50000"/>
                  </a:schemeClr>
                </a:solidFill>
              </a:rPr>
              <a:t/>
            </a:r>
            <a:br>
              <a:rPr lang="en-US" dirty="0">
                <a:solidFill>
                  <a:schemeClr val="bg2">
                    <a:lumMod val="50000"/>
                  </a:schemeClr>
                </a:solidFill>
              </a:rPr>
            </a:br>
            <a:r>
              <a:rPr lang="en-US" dirty="0">
                <a:solidFill>
                  <a:schemeClr val="bg2">
                    <a:lumMod val="50000"/>
                  </a:schemeClr>
                </a:solidFill>
              </a:rPr>
              <a:t>http://ieeexplore.ieee.org/xpls/icp.jsp?arnumber=973248</a:t>
            </a:r>
          </a:p>
          <a:p>
            <a:r>
              <a:rPr lang="en-US" dirty="0">
                <a:solidFill>
                  <a:schemeClr val="bg2">
                    <a:lumMod val="50000"/>
                  </a:schemeClr>
                </a:solidFill>
              </a:rPr>
              <a:t>http://en.wikipedia.org/wiki/Organic_semiconductor</a:t>
            </a:r>
          </a:p>
          <a:p>
            <a:r>
              <a:rPr lang="en-US" dirty="0">
                <a:solidFill>
                  <a:schemeClr val="bg2">
                    <a:lumMod val="50000"/>
                  </a:schemeClr>
                </a:solidFill>
              </a:rPr>
              <a:t>http://</a:t>
            </a:r>
            <a:r>
              <a:rPr lang="en-US" dirty="0" smtClean="0">
                <a:solidFill>
                  <a:schemeClr val="bg2">
                    <a:lumMod val="50000"/>
                  </a:schemeClr>
                </a:solidFill>
              </a:rPr>
              <a:t>en.wikipedia.org/wiki/OLED</a:t>
            </a:r>
            <a:endParaRPr lang="en-US" dirty="0">
              <a:solidFill>
                <a:schemeClr val="bg2">
                  <a:lumMod val="50000"/>
                </a:schemeClr>
              </a:solidFill>
            </a:endParaRPr>
          </a:p>
        </p:txBody>
      </p:sp>
    </p:spTree>
    <p:extLst>
      <p:ext uri="{BB962C8B-B14F-4D97-AF65-F5344CB8AC3E}">
        <p14:creationId xmlns:p14="http://schemas.microsoft.com/office/powerpoint/2010/main" val="1184938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Questions/Comments?</a:t>
            </a:r>
            <a:endParaRPr lang="en-US"/>
          </a:p>
        </p:txBody>
      </p:sp>
    </p:spTree>
    <p:extLst>
      <p:ext uri="{BB962C8B-B14F-4D97-AF65-F5344CB8AC3E}">
        <p14:creationId xmlns:p14="http://schemas.microsoft.com/office/powerpoint/2010/main" val="27881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OLEDs</a:t>
            </a:r>
            <a:endParaRPr lang="en-US" dirty="0"/>
          </a:p>
        </p:txBody>
      </p:sp>
      <p:sp>
        <p:nvSpPr>
          <p:cNvPr id="4" name="Content Placeholder 3"/>
          <p:cNvSpPr>
            <a:spLocks noGrp="1"/>
          </p:cNvSpPr>
          <p:nvPr>
            <p:ph sz="quarter" idx="13"/>
          </p:nvPr>
        </p:nvSpPr>
        <p:spPr>
          <a:xfrm>
            <a:off x="913774" y="2367092"/>
            <a:ext cx="5106026" cy="3836000"/>
          </a:xfrm>
        </p:spPr>
        <p:txBody>
          <a:bodyPr>
            <a:normAutofit fontScale="70000" lnSpcReduction="20000"/>
          </a:bodyPr>
          <a:lstStyle/>
          <a:p>
            <a:pPr marL="228600" lvl="1">
              <a:spcBef>
                <a:spcPts val="1000"/>
              </a:spcBef>
            </a:pPr>
            <a:r>
              <a:rPr lang="en-US" cap="none" dirty="0" smtClean="0"/>
              <a:t>1862 – Henry </a:t>
            </a:r>
            <a:r>
              <a:rPr lang="en-US" cap="none" dirty="0" err="1" smtClean="0"/>
              <a:t>Letheby</a:t>
            </a:r>
            <a:endParaRPr lang="en-US" cap="none" dirty="0" smtClean="0"/>
          </a:p>
          <a:p>
            <a:pPr marL="685800" lvl="2">
              <a:spcBef>
                <a:spcPts val="1000"/>
              </a:spcBef>
            </a:pPr>
            <a:r>
              <a:rPr lang="en-US" cap="none" dirty="0" smtClean="0"/>
              <a:t>1</a:t>
            </a:r>
            <a:r>
              <a:rPr lang="en-US" cap="none" baseline="30000" dirty="0" smtClean="0"/>
              <a:t>st</a:t>
            </a:r>
            <a:r>
              <a:rPr lang="en-US" cap="none" dirty="0" smtClean="0"/>
              <a:t> </a:t>
            </a:r>
            <a:r>
              <a:rPr lang="en-US" cap="none" dirty="0"/>
              <a:t>partly conductive polymer: </a:t>
            </a:r>
            <a:r>
              <a:rPr lang="en-US" cap="none" dirty="0" smtClean="0"/>
              <a:t>polyaniline </a:t>
            </a:r>
          </a:p>
          <a:p>
            <a:pPr marL="228600" lvl="1">
              <a:spcBef>
                <a:spcPts val="1000"/>
              </a:spcBef>
            </a:pPr>
            <a:r>
              <a:rPr lang="en-US" sz="1800" cap="none" dirty="0" smtClean="0"/>
              <a:t>1950s – Andre </a:t>
            </a:r>
            <a:r>
              <a:rPr lang="en-US" sz="1800" cap="none" dirty="0" err="1" smtClean="0"/>
              <a:t>Bernanose</a:t>
            </a:r>
            <a:r>
              <a:rPr lang="en-US" sz="1800" cap="none" dirty="0" smtClean="0"/>
              <a:t> </a:t>
            </a:r>
          </a:p>
          <a:p>
            <a:pPr marL="685800" lvl="2">
              <a:spcBef>
                <a:spcPts val="1000"/>
              </a:spcBef>
            </a:pPr>
            <a:r>
              <a:rPr lang="en-US" cap="none" dirty="0" smtClean="0"/>
              <a:t>1</a:t>
            </a:r>
            <a:r>
              <a:rPr lang="en-US" cap="none" baseline="30000" dirty="0" smtClean="0"/>
              <a:t>st</a:t>
            </a:r>
            <a:r>
              <a:rPr lang="en-US" cap="none" dirty="0" smtClean="0"/>
              <a:t> </a:t>
            </a:r>
            <a:r>
              <a:rPr lang="en-US" cap="none" dirty="0"/>
              <a:t>observation </a:t>
            </a:r>
            <a:r>
              <a:rPr lang="en-US" cap="none" dirty="0" smtClean="0"/>
              <a:t>of organic </a:t>
            </a:r>
            <a:r>
              <a:rPr lang="en-US" cap="none" dirty="0" err="1" smtClean="0"/>
              <a:t>electroluminesce</a:t>
            </a:r>
            <a:endParaRPr lang="en-US" cap="none" dirty="0"/>
          </a:p>
          <a:p>
            <a:pPr marL="228600" lvl="1">
              <a:spcBef>
                <a:spcPts val="1000"/>
              </a:spcBef>
            </a:pPr>
            <a:r>
              <a:rPr lang="en-US" sz="1800" cap="none" dirty="0" smtClean="0"/>
              <a:t>1960 – Martin Pope </a:t>
            </a:r>
          </a:p>
          <a:p>
            <a:pPr lvl="1">
              <a:spcBef>
                <a:spcPts val="1001"/>
              </a:spcBef>
              <a:buClr>
                <a:srgbClr val="000000"/>
              </a:buClr>
              <a:buFont typeface="Arial" pitchFamily="32"/>
              <a:buChar char="•"/>
            </a:pPr>
            <a:r>
              <a:rPr lang="en-US" dirty="0"/>
              <a:t>Developed </a:t>
            </a:r>
            <a:r>
              <a:rPr lang="en-US" dirty="0" err="1"/>
              <a:t>ohmic</a:t>
            </a:r>
            <a:r>
              <a:rPr lang="en-US" dirty="0"/>
              <a:t> dark-injecting electrode contacts </a:t>
            </a:r>
            <a:r>
              <a:rPr lang="en-US" dirty="0" smtClean="0"/>
              <a:t>for organic </a:t>
            </a:r>
            <a:r>
              <a:rPr lang="en-US" dirty="0"/>
              <a:t>crystals</a:t>
            </a:r>
          </a:p>
          <a:p>
            <a:pPr marL="685800" lvl="2">
              <a:spcBef>
                <a:spcPts val="1000"/>
              </a:spcBef>
            </a:pPr>
            <a:r>
              <a:rPr lang="en-US" cap="none" dirty="0" smtClean="0"/>
              <a:t>basis </a:t>
            </a:r>
            <a:r>
              <a:rPr lang="en-US" cap="none" dirty="0"/>
              <a:t>for charge injection in all modern OLED </a:t>
            </a:r>
            <a:r>
              <a:rPr lang="en-US" cap="none" dirty="0" smtClean="0"/>
              <a:t>devices</a:t>
            </a:r>
            <a:endParaRPr lang="en-US" cap="none" dirty="0"/>
          </a:p>
          <a:p>
            <a:pPr marL="228600" lvl="1">
              <a:spcBef>
                <a:spcPts val="1000"/>
              </a:spcBef>
            </a:pPr>
            <a:r>
              <a:rPr lang="en-US" sz="1800" cap="none" dirty="0" smtClean="0"/>
              <a:t>1977 – Hideki </a:t>
            </a:r>
            <a:r>
              <a:rPr lang="en-US" sz="1800" cap="none" dirty="0" err="1" smtClean="0"/>
              <a:t>Shirakawa</a:t>
            </a:r>
            <a:r>
              <a:rPr lang="en-US" sz="1800" cap="none" dirty="0" smtClean="0"/>
              <a:t> </a:t>
            </a:r>
          </a:p>
          <a:p>
            <a:pPr marL="685800" lvl="2">
              <a:spcBef>
                <a:spcPts val="1000"/>
              </a:spcBef>
            </a:pPr>
            <a:r>
              <a:rPr lang="en-US" cap="none" dirty="0"/>
              <a:t>high conductivity in iodine-doped </a:t>
            </a:r>
            <a:r>
              <a:rPr lang="en-US" cap="none" dirty="0" err="1" smtClean="0"/>
              <a:t>polyacetylene</a:t>
            </a:r>
            <a:endParaRPr lang="en-US" cap="none" dirty="0" smtClean="0"/>
          </a:p>
          <a:p>
            <a:pPr marL="685800" lvl="2">
              <a:spcBef>
                <a:spcPts val="1000"/>
              </a:spcBef>
            </a:pPr>
            <a:r>
              <a:rPr lang="en-US" dirty="0" smtClean="0"/>
              <a:t>Awarded Nobel Prize in Chemistry</a:t>
            </a:r>
            <a:endParaRPr lang="en-US" cap="none" dirty="0"/>
          </a:p>
          <a:p>
            <a:pPr marL="228600" lvl="1">
              <a:spcBef>
                <a:spcPts val="1000"/>
              </a:spcBef>
            </a:pPr>
            <a:r>
              <a:rPr lang="en-US" sz="1600" cap="none" dirty="0" smtClean="0"/>
              <a:t>1987 – </a:t>
            </a:r>
            <a:r>
              <a:rPr lang="en-US" sz="1600" cap="none" dirty="0" err="1" smtClean="0"/>
              <a:t>Ching</a:t>
            </a:r>
            <a:r>
              <a:rPr lang="en-US" sz="1600" cap="none" dirty="0" smtClean="0"/>
              <a:t> Tang &amp; Steven Van </a:t>
            </a:r>
            <a:r>
              <a:rPr lang="en-US" sz="1600" cap="none" dirty="0" err="1" smtClean="0"/>
              <a:t>Slyke</a:t>
            </a:r>
            <a:endParaRPr lang="en-US" sz="1600" cap="none" dirty="0" smtClean="0"/>
          </a:p>
          <a:p>
            <a:pPr marL="685800" lvl="2">
              <a:spcBef>
                <a:spcPts val="1000"/>
              </a:spcBef>
            </a:pPr>
            <a:r>
              <a:rPr lang="en-US" sz="1400" cap="none" dirty="0"/>
              <a:t>first organic diode device for Eastman </a:t>
            </a:r>
            <a:r>
              <a:rPr lang="en-US" sz="1400" cap="none" dirty="0" smtClean="0"/>
              <a:t>Kodak</a:t>
            </a:r>
          </a:p>
          <a:p>
            <a:endParaRPr lang="en-US" sz="1800" cap="none" dirty="0"/>
          </a:p>
          <a:p>
            <a:endParaRPr lang="en-US" sz="1800" cap="none" dirty="0" smtClean="0"/>
          </a:p>
        </p:txBody>
      </p:sp>
      <p:pic>
        <p:nvPicPr>
          <p:cNvPr id="2050" name="Picture 2" descr="Henry Letheby, by W. &amp; D. Downey, 1860s - NPG x76001 - © National Portrait Gallery, London"/>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614984" y="1982465"/>
            <a:ext cx="2564030" cy="42206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14984" y="6203092"/>
            <a:ext cx="5577015" cy="461665"/>
          </a:xfrm>
          <a:prstGeom prst="rect">
            <a:avLst/>
          </a:prstGeom>
          <a:noFill/>
        </p:spPr>
        <p:txBody>
          <a:bodyPr wrap="square" rtlCol="0">
            <a:spAutoFit/>
          </a:bodyPr>
          <a:lstStyle/>
          <a:p>
            <a:r>
              <a:rPr lang="en-US" sz="1200" dirty="0"/>
              <a:t>http://www.npg.org.uk/collections/search/portraitLarge/mw124586/Henry-Letheby?LinkID=mp87183&amp;search=sas&amp;sText=Letheby&amp;OConly=true&amp;role=sit&amp;rNo=0</a:t>
            </a:r>
          </a:p>
        </p:txBody>
      </p:sp>
      <p:pic>
        <p:nvPicPr>
          <p:cNvPr id="1026" name="Picture 2" descr="http://photos.geni.com/p13/91/c5/ab/05/5344483a7f1c147b/photo_grand_pere_nb_large.jpg?cache_b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338" y="2530344"/>
            <a:ext cx="1683322" cy="2348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emistry.fas.nyu.edu/props/IO/2901/42/Martin_BW2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159" y="2611363"/>
            <a:ext cx="2255679" cy="2962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obelprize.org/nobel_prizes/chemistry/laureates/2000/shirakawa_post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014" y="2338624"/>
            <a:ext cx="266700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asaihl.keuka.edu/files/2011/03/Ching-Ta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841" y="2159804"/>
            <a:ext cx="2433173" cy="386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 presetClass="entr" presetSubtype="2"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1+#ppt_w/2"/>
                                          </p:val>
                                        </p:tav>
                                        <p:tav tm="100000">
                                          <p:val>
                                            <p:strVal val="#ppt_x"/>
                                          </p:val>
                                        </p:tav>
                                      </p:tavLst>
                                    </p:anim>
                                    <p:anim calcmode="lin" valueType="num">
                                      <p:cBhvr additive="base">
                                        <p:cTn id="10" dur="500" fill="hold"/>
                                        <p:tgtEl>
                                          <p:spTgt spid="6"/>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1+#ppt_w/2"/>
                                          </p:val>
                                        </p:tav>
                                        <p:tav tm="100000">
                                          <p:val>
                                            <p:strVal val="#ppt_x"/>
                                          </p:val>
                                        </p:tav>
                                      </p:tavLst>
                                    </p:anim>
                                    <p:anim calcmode="lin" valueType="num">
                                      <p:cBhvr additive="base">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par>
                          <p:cTn id="23" fill="hold">
                            <p:stCondLst>
                              <p:cond delay="0"/>
                            </p:stCondLst>
                            <p:childTnLst>
                              <p:par>
                                <p:cTn id="24" presetID="2" presetClass="exit" presetSubtype="2" fill="hold" grpId="0" nodeType="after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1+ppt_w/2"/>
                                          </p:val>
                                        </p:tav>
                                      </p:tavLst>
                                    </p:anim>
                                    <p:anim calcmode="lin" valueType="num">
                                      <p:cBhvr additive="base">
                                        <p:cTn id="26" dur="500"/>
                                        <p:tgtEl>
                                          <p:spTgt spid="6"/>
                                        </p:tgtEl>
                                        <p:attrNameLst>
                                          <p:attrName>ppt_y</p:attrName>
                                        </p:attrNameLst>
                                      </p:cBhvr>
                                      <p:tavLst>
                                        <p:tav tm="0">
                                          <p:val>
                                            <p:strVal val="ppt_y"/>
                                          </p:val>
                                        </p:tav>
                                        <p:tav tm="100000">
                                          <p:val>
                                            <p:strVal val="ppt_y"/>
                                          </p:val>
                                        </p:tav>
                                      </p:tavLst>
                                    </p:anim>
                                    <p:set>
                                      <p:cBhvr>
                                        <p:cTn id="27" dur="1" fill="hold">
                                          <p:stCondLst>
                                            <p:cond delay="499"/>
                                          </p:stCondLst>
                                        </p:cTn>
                                        <p:tgtEl>
                                          <p:spTgt spid="6"/>
                                        </p:tgtEl>
                                        <p:attrNameLst>
                                          <p:attrName>style.visibility</p:attrName>
                                        </p:attrNameLst>
                                      </p:cBhvr>
                                      <p:to>
                                        <p:strVal val="hidden"/>
                                      </p:to>
                                    </p:set>
                                  </p:childTnLst>
                                </p:cTn>
                              </p:par>
                              <p:par>
                                <p:cTn id="28" presetID="2" presetClass="exit" presetSubtype="2" fill="hold" nodeType="withEffect">
                                  <p:stCondLst>
                                    <p:cond delay="0"/>
                                  </p:stCondLst>
                                  <p:childTnLst>
                                    <p:anim calcmode="lin" valueType="num">
                                      <p:cBhvr additive="base">
                                        <p:cTn id="29" dur="500"/>
                                        <p:tgtEl>
                                          <p:spTgt spid="2050"/>
                                        </p:tgtEl>
                                        <p:attrNameLst>
                                          <p:attrName>ppt_x</p:attrName>
                                        </p:attrNameLst>
                                      </p:cBhvr>
                                      <p:tavLst>
                                        <p:tav tm="0">
                                          <p:val>
                                            <p:strVal val="ppt_x"/>
                                          </p:val>
                                        </p:tav>
                                        <p:tav tm="100000">
                                          <p:val>
                                            <p:strVal val="1+ppt_w/2"/>
                                          </p:val>
                                        </p:tav>
                                      </p:tavLst>
                                    </p:anim>
                                    <p:anim calcmode="lin" valueType="num">
                                      <p:cBhvr additive="base">
                                        <p:cTn id="30" dur="500"/>
                                        <p:tgtEl>
                                          <p:spTgt spid="2050"/>
                                        </p:tgtEl>
                                        <p:attrNameLst>
                                          <p:attrName>ppt_y</p:attrName>
                                        </p:attrNameLst>
                                      </p:cBhvr>
                                      <p:tavLst>
                                        <p:tav tm="0">
                                          <p:val>
                                            <p:strVal val="ppt_y"/>
                                          </p:val>
                                        </p:tav>
                                        <p:tav tm="100000">
                                          <p:val>
                                            <p:strVal val="ppt_y"/>
                                          </p:val>
                                        </p:tav>
                                      </p:tavLst>
                                    </p:anim>
                                    <p:set>
                                      <p:cBhvr>
                                        <p:cTn id="31" dur="1" fill="hold">
                                          <p:stCondLst>
                                            <p:cond delay="499"/>
                                          </p:stCondLst>
                                        </p:cTn>
                                        <p:tgtEl>
                                          <p:spTgt spid="2050"/>
                                        </p:tgtEl>
                                        <p:attrNameLst>
                                          <p:attrName>style.visibility</p:attrName>
                                        </p:attrNameLst>
                                      </p:cBhvr>
                                      <p:to>
                                        <p:strVal val="hidden"/>
                                      </p:to>
                                    </p:set>
                                  </p:childTnLst>
                                </p:cTn>
                              </p:par>
                              <p:par>
                                <p:cTn id="32" presetID="22" presetClass="entr" presetSubtype="4"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down)">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500"/>
                                        <p:tgtEl>
                                          <p:spTgt spid="1028"/>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28"/>
                                        </p:tgtEl>
                                      </p:cBhvr>
                                    </p:animEffect>
                                    <p:set>
                                      <p:cBhvr>
                                        <p:cTn id="57" dur="1" fill="hold">
                                          <p:stCondLst>
                                            <p:cond delay="499"/>
                                          </p:stCondLst>
                                        </p:cTn>
                                        <p:tgtEl>
                                          <p:spTgt spid="1028"/>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030"/>
                                        </p:tgtEl>
                                        <p:attrNameLst>
                                          <p:attrName>style.visibility</p:attrName>
                                        </p:attrNameLst>
                                      </p:cBhvr>
                                      <p:to>
                                        <p:strVal val="visible"/>
                                      </p:to>
                                    </p:set>
                                    <p:animEffect transition="in" filter="fade">
                                      <p:cBhvr>
                                        <p:cTn id="60" dur="500"/>
                                        <p:tgtEl>
                                          <p:spTgt spid="1030"/>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30"/>
                                        </p:tgtEl>
                                      </p:cBhvr>
                                    </p:animEffect>
                                    <p:set>
                                      <p:cBhvr>
                                        <p:cTn id="73" dur="1" fill="hold">
                                          <p:stCondLst>
                                            <p:cond delay="499"/>
                                          </p:stCondLst>
                                        </p:cTn>
                                        <p:tgtEl>
                                          <p:spTgt spid="1030"/>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036"/>
                                        </p:tgtEl>
                                        <p:attrNameLst>
                                          <p:attrName>style.visibility</p:attrName>
                                        </p:attrNameLst>
                                      </p:cBhvr>
                                      <p:to>
                                        <p:strVal val="visible"/>
                                      </p:to>
                                    </p:set>
                                    <p:animEffect transition="in" filter="fade">
                                      <p:cBhvr>
                                        <p:cTn id="76" dur="500"/>
                                        <p:tgtEl>
                                          <p:spTgt spid="1036"/>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OLEDs(</a:t>
            </a:r>
            <a:r>
              <a:rPr lang="en-US" dirty="0" err="1" smtClean="0"/>
              <a:t>cont</a:t>
            </a:r>
            <a:r>
              <a:rPr lang="en-US" dirty="0" smtClean="0"/>
              <a:t>)</a:t>
            </a:r>
            <a:endParaRPr lang="en-US" dirty="0"/>
          </a:p>
        </p:txBody>
      </p:sp>
      <p:sp>
        <p:nvSpPr>
          <p:cNvPr id="3" name="Content Placeholder 2"/>
          <p:cNvSpPr>
            <a:spLocks noGrp="1"/>
          </p:cNvSpPr>
          <p:nvPr>
            <p:ph sz="quarter" idx="13"/>
          </p:nvPr>
        </p:nvSpPr>
        <p:spPr/>
        <p:txBody>
          <a:bodyPr>
            <a:noAutofit/>
          </a:bodyPr>
          <a:lstStyle/>
          <a:p>
            <a:pPr marL="228600" lvl="1">
              <a:spcBef>
                <a:spcPts val="1000"/>
              </a:spcBef>
            </a:pPr>
            <a:r>
              <a:rPr lang="en-US" sz="1200" dirty="0"/>
              <a:t>1990 – JH Burroughs</a:t>
            </a:r>
          </a:p>
          <a:p>
            <a:pPr marL="685800" lvl="2">
              <a:spcBef>
                <a:spcPts val="1000"/>
              </a:spcBef>
            </a:pPr>
            <a:r>
              <a:rPr lang="en-US" sz="1200" dirty="0"/>
              <a:t>High efficiency green light emitting polymers</a:t>
            </a:r>
          </a:p>
          <a:p>
            <a:pPr marL="685800" lvl="2">
              <a:spcBef>
                <a:spcPts val="1000"/>
              </a:spcBef>
            </a:pPr>
            <a:r>
              <a:rPr lang="en-US" sz="1200" dirty="0"/>
              <a:t>Sheets 100 nm </a:t>
            </a:r>
            <a:r>
              <a:rPr lang="en-US" sz="1200" dirty="0" smtClean="0"/>
              <a:t>thick</a:t>
            </a:r>
            <a:endParaRPr lang="en-US" sz="1200" dirty="0"/>
          </a:p>
          <a:p>
            <a:r>
              <a:rPr lang="en-US" sz="1200" dirty="0" smtClean="0"/>
              <a:t>1998 – Kodak &amp; Sanyo</a:t>
            </a:r>
          </a:p>
          <a:p>
            <a:pPr lvl="1"/>
            <a:r>
              <a:rPr lang="en-US" sz="1200" dirty="0" smtClean="0"/>
              <a:t>Full-Color AMOLED</a:t>
            </a:r>
          </a:p>
          <a:p>
            <a:r>
              <a:rPr lang="en-US" sz="1200" dirty="0" smtClean="0"/>
              <a:t>2007 – Sony</a:t>
            </a:r>
          </a:p>
          <a:p>
            <a:pPr lvl="1"/>
            <a:r>
              <a:rPr lang="en-US" sz="1200" dirty="0" smtClean="0"/>
              <a:t>First OLED TV in Japan</a:t>
            </a:r>
          </a:p>
          <a:p>
            <a:r>
              <a:rPr lang="en-US" sz="1200" dirty="0" smtClean="0"/>
              <a:t>2010 – Samsung</a:t>
            </a:r>
          </a:p>
          <a:p>
            <a:pPr lvl="1"/>
            <a:r>
              <a:rPr lang="en-US" sz="1200" dirty="0" smtClean="0"/>
              <a:t>7 inch Super-AMOLED display</a:t>
            </a:r>
          </a:p>
          <a:p>
            <a:r>
              <a:rPr lang="en-US" sz="1200" dirty="0" smtClean="0"/>
              <a:t>2012 – LG</a:t>
            </a:r>
          </a:p>
          <a:p>
            <a:pPr lvl="1"/>
            <a:r>
              <a:rPr lang="en-US" sz="1200" dirty="0" smtClean="0"/>
              <a:t>55 in TV display</a:t>
            </a:r>
          </a:p>
        </p:txBody>
      </p:sp>
      <p:pic>
        <p:nvPicPr>
          <p:cNvPr id="2050" name="Picture 2" descr="http://upload.wikimedia.org/wikipedia/commons/thumb/6/60/Sony_oled.jpg/800px-Sony_o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987" y="2620074"/>
            <a:ext cx="4228166" cy="3171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logcdn.com/www.engadget.com/media/2010/03/samsung-explain-super-amole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939" y="2620074"/>
            <a:ext cx="571500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9to5mac.files.wordpress.com/2012/01/lg-55-inch-oled-tv_01201201020847517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5793" y="3027060"/>
            <a:ext cx="4181999" cy="256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xit" presetSubtype="1" fill="hold" nodeType="clickEffect">
                                  <p:stCondLst>
                                    <p:cond delay="0"/>
                                  </p:stCondLst>
                                  <p:childTnLst>
                                    <p:animEffect transition="out" filter="wheel(1)">
                                      <p:cBhvr>
                                        <p:cTn id="36" dur="500"/>
                                        <p:tgtEl>
                                          <p:spTgt spid="2050"/>
                                        </p:tgtEl>
                                      </p:cBhvr>
                                    </p:animEffect>
                                    <p:set>
                                      <p:cBhvr>
                                        <p:cTn id="37" dur="1" fill="hold">
                                          <p:stCondLst>
                                            <p:cond delay="499"/>
                                          </p:stCondLst>
                                        </p:cTn>
                                        <p:tgtEl>
                                          <p:spTgt spid="205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wipe(down)">
                                      <p:cBhvr>
                                        <p:cTn id="43" dur="500"/>
                                        <p:tgtEl>
                                          <p:spTgt spid="20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1000"/>
                                        <p:tgtEl>
                                          <p:spTgt spid="2052"/>
                                        </p:tgtEl>
                                      </p:cBhvr>
                                    </p:animEffect>
                                    <p:anim calcmode="lin" valueType="num">
                                      <p:cBhvr>
                                        <p:cTn id="51" dur="1000"/>
                                        <p:tgtEl>
                                          <p:spTgt spid="2052"/>
                                        </p:tgtEl>
                                        <p:attrNameLst>
                                          <p:attrName>ppt_x</p:attrName>
                                        </p:attrNameLst>
                                      </p:cBhvr>
                                      <p:tavLst>
                                        <p:tav tm="0">
                                          <p:val>
                                            <p:strVal val="ppt_x"/>
                                          </p:val>
                                        </p:tav>
                                        <p:tav tm="100000">
                                          <p:val>
                                            <p:strVal val="ppt_x"/>
                                          </p:val>
                                        </p:tav>
                                      </p:tavLst>
                                    </p:anim>
                                    <p:anim calcmode="lin" valueType="num">
                                      <p:cBhvr>
                                        <p:cTn id="52" dur="1000"/>
                                        <p:tgtEl>
                                          <p:spTgt spid="2052"/>
                                        </p:tgtEl>
                                        <p:attrNameLst>
                                          <p:attrName>ppt_y</p:attrName>
                                        </p:attrNameLst>
                                      </p:cBhvr>
                                      <p:tavLst>
                                        <p:tav tm="0">
                                          <p:val>
                                            <p:strVal val="ppt_y"/>
                                          </p:val>
                                        </p:tav>
                                        <p:tav tm="100000">
                                          <p:val>
                                            <p:strVal val="ppt_y+.1"/>
                                          </p:val>
                                        </p:tav>
                                      </p:tavLst>
                                    </p:anim>
                                    <p:set>
                                      <p:cBhvr>
                                        <p:cTn id="53" dur="1" fill="hold">
                                          <p:stCondLst>
                                            <p:cond delay="999"/>
                                          </p:stCondLst>
                                        </p:cTn>
                                        <p:tgtEl>
                                          <p:spTgt spid="2052"/>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par>
                                <p:cTn id="60" presetID="42" presetClass="entr" presetSubtype="0" fill="hold" nodeType="withEffect">
                                  <p:stCondLst>
                                    <p:cond delay="0"/>
                                  </p:stCondLst>
                                  <p:childTnLst>
                                    <p:set>
                                      <p:cBhvr>
                                        <p:cTn id="61" dur="1" fill="hold">
                                          <p:stCondLst>
                                            <p:cond delay="0"/>
                                          </p:stCondLst>
                                        </p:cTn>
                                        <p:tgtEl>
                                          <p:spTgt spid="2054"/>
                                        </p:tgtEl>
                                        <p:attrNameLst>
                                          <p:attrName>style.visibility</p:attrName>
                                        </p:attrNameLst>
                                      </p:cBhvr>
                                      <p:to>
                                        <p:strVal val="visible"/>
                                      </p:to>
                                    </p:set>
                                    <p:animEffect transition="in" filter="fade">
                                      <p:cBhvr>
                                        <p:cTn id="62" dur="1000"/>
                                        <p:tgtEl>
                                          <p:spTgt spid="2054"/>
                                        </p:tgtEl>
                                      </p:cBhvr>
                                    </p:animEffect>
                                    <p:anim calcmode="lin" valueType="num">
                                      <p:cBhvr>
                                        <p:cTn id="63" dur="1000" fill="hold"/>
                                        <p:tgtEl>
                                          <p:spTgt spid="2054"/>
                                        </p:tgtEl>
                                        <p:attrNameLst>
                                          <p:attrName>ppt_x</p:attrName>
                                        </p:attrNameLst>
                                      </p:cBhvr>
                                      <p:tavLst>
                                        <p:tav tm="0">
                                          <p:val>
                                            <p:strVal val="#ppt_x"/>
                                          </p:val>
                                        </p:tav>
                                        <p:tav tm="100000">
                                          <p:val>
                                            <p:strVal val="#ppt_x"/>
                                          </p:val>
                                        </p:tav>
                                      </p:tavLst>
                                    </p:anim>
                                    <p:anim calcmode="lin" valueType="num">
                                      <p:cBhvr>
                                        <p:cTn id="64"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Semiconductors</a:t>
            </a:r>
            <a:endParaRPr lang="en-US" dirty="0"/>
          </a:p>
        </p:txBody>
      </p:sp>
      <p:sp>
        <p:nvSpPr>
          <p:cNvPr id="3" name="Content Placeholder 2"/>
          <p:cNvSpPr>
            <a:spLocks noGrp="1"/>
          </p:cNvSpPr>
          <p:nvPr>
            <p:ph sz="quarter" idx="13"/>
          </p:nvPr>
        </p:nvSpPr>
        <p:spPr>
          <a:xfrm>
            <a:off x="913774" y="2367092"/>
            <a:ext cx="5438900" cy="3424107"/>
          </a:xfrm>
        </p:spPr>
        <p:txBody>
          <a:bodyPr>
            <a:normAutofit fontScale="70000" lnSpcReduction="20000"/>
          </a:bodyPr>
          <a:lstStyle/>
          <a:p>
            <a:r>
              <a:rPr lang="en-US" dirty="0" smtClean="0"/>
              <a:t>Carbon polymers</a:t>
            </a:r>
          </a:p>
          <a:p>
            <a:r>
              <a:rPr lang="en-US" dirty="0" smtClean="0"/>
              <a:t>Plastic</a:t>
            </a:r>
          </a:p>
          <a:p>
            <a:r>
              <a:rPr lang="en-US" dirty="0" smtClean="0"/>
              <a:t>Insulator?</a:t>
            </a:r>
          </a:p>
          <a:p>
            <a:r>
              <a:rPr lang="en-US" dirty="0" smtClean="0"/>
              <a:t>Doping</a:t>
            </a:r>
          </a:p>
          <a:p>
            <a:pPr lvl="1"/>
            <a:r>
              <a:rPr lang="en-US" dirty="0" err="1" smtClean="0"/>
              <a:t>Heeger</a:t>
            </a:r>
            <a:r>
              <a:rPr lang="en-US" dirty="0" smtClean="0"/>
              <a:t>, MacDiarmid, and </a:t>
            </a:r>
            <a:r>
              <a:rPr lang="en-US" dirty="0" err="1" smtClean="0"/>
              <a:t>Shirakawa</a:t>
            </a:r>
            <a:endParaRPr lang="en-US" dirty="0" smtClean="0"/>
          </a:p>
          <a:p>
            <a:pPr lvl="1"/>
            <a:r>
              <a:rPr lang="en-US" dirty="0" smtClean="0"/>
              <a:t>Oxidize a thin film of </a:t>
            </a:r>
            <a:r>
              <a:rPr lang="en-US" dirty="0" err="1" smtClean="0"/>
              <a:t>polyacetylene</a:t>
            </a:r>
            <a:r>
              <a:rPr lang="en-US" dirty="0" smtClean="0"/>
              <a:t> with iodine vapor</a:t>
            </a:r>
          </a:p>
          <a:p>
            <a:pPr lvl="1"/>
            <a:r>
              <a:rPr lang="en-US" dirty="0" smtClean="0"/>
              <a:t>Increase conductivity a billion times</a:t>
            </a:r>
          </a:p>
          <a:p>
            <a:r>
              <a:rPr lang="en-US" dirty="0" smtClean="0"/>
              <a:t>Much like doping of conventional semiconductors</a:t>
            </a:r>
            <a:endParaRPr lang="en-US" dirty="0"/>
          </a:p>
        </p:txBody>
      </p:sp>
      <p:pic>
        <p:nvPicPr>
          <p:cNvPr id="4" name="Picture 3"/>
          <p:cNvPicPr>
            <a:picLocks noChangeAspect="1"/>
          </p:cNvPicPr>
          <p:nvPr/>
        </p:nvPicPr>
        <p:blipFill>
          <a:blip r:embed="rId2"/>
          <a:stretch>
            <a:fillRect/>
          </a:stretch>
        </p:blipFill>
        <p:spPr>
          <a:xfrm>
            <a:off x="6208384" y="2561027"/>
            <a:ext cx="5069842" cy="2123267"/>
          </a:xfrm>
          <a:prstGeom prst="rect">
            <a:avLst/>
          </a:prstGeom>
        </p:spPr>
      </p:pic>
      <p:sp>
        <p:nvSpPr>
          <p:cNvPr id="5" name="AutoShape 2" descr="data:image/png;base64,iVBORw0KGgoAAAANSUhEUgAAARMAAAC3CAMAAAAGjUrGAAAAgVBMVEX///8AAAD+/v7e3t65ubno6OiGhoYkJCQODg7k5ORNTU1ERET6+vq7u7vX19f7+/tra2vu7u4oKCjz8/PGxsZ6enpzc3M3NzeMjIw7OzvR0dFlZWWioqJTU1OAgIBHR0cwMDCvr68VFRWmpqaUlJSSkpJmZmbKysodHR0ZGRlbW1vLq61vAAAOp0lEQVR4nO2dC3uquhKGkyDWC6II3lFB7bLL//8Dz8wkwYBUoXt3N+nhe9ayXgiS12QySSaBsU6dOnXq1KlTp06d/nuJn76ATp2eSNhcQH/o2oSIfGs1/REoUEzWpzdb5f1UMe5zWzXwfqr2dEyqEnYz+SF1TDomLZic9iN7dBxYweT4U99fp2huBZMxOisC//9DYVuhnzJWOqH5knwjeTQrDmYqxfDNGib6opjKzRfOhpkLJ/IEXi/veayAxPxePoklCjgokSSiSd7z4Z34upUCELYxuf9m4itQIM3w7xFBiAvnkLULU+WDTTj/4KtQ8on4jQpJmMFBA4C41ZZ1Zx8T/BNE4TaMgi94TJBPL+N7PEmPH4eRd+Oy0MD7fONF8CYVHO+Nz5BNsBkkEXAZMj9FnT94wmyqO0ximeZ7emc/0bWosQDnmQ+ACbA5cqgSzIcTy5J34Fs2ZRfIMwtSOGiG557wFP5c+Vqd4AyvbWOCudgUDsKfoF1/HbKe8KO/QibB+xKRRidOn0xZtorh0eMHBgxGATIRbAYlhE3jbCXNrc9HZH2tYoKXBVr1L0uq22Laxqig6ewxMd8z1bAItpXlAeD83SMj/wRf5EFZgboDrzdvPh41mgfUCN04dXEsYyIyeH6ewtPoCM96rVofaU0DyURQMdlAjSE8IdUoeGNOrxnZE8YzH4+7DejPlS8lQGuY0C91hqe5/Imn4ExuWtYdUTDBlywaob2gxjfkt4IJfsj/MGISSSZD/MKdLCa2MYFnMzKt8DyFF8O2bY8gJvQETVPRFFM5wYKTSdMBTPBxHuHHUE7gxRAuYmoZEzKRnHva4dzOR/tt29NpJmhbTlTk6O1p9EGlB+2JZDLDj8bzwp4IaJN6zLZyggORnMq08jVlHtudTjLBXAPf0PDlsw3YUWh3+tJRlnVnabY7N+6r/oA1TDA7o8LxZKVeS3MJbU9C/jFU7+AD+SeC/BNlY/Fxws9ED/wT4b9lql9hDxPIfgxmFdrJKFnvlrn3Jfe+YLLn7xMU1Id0lGAJyUJ/wo9TIYpyIoIVn/jhHEsLQFzoc1jDBNsJNCfsnMm3FtEX+oGQz9OIoWOixaCG9MjZB+91E6r+MPg+ePJtBm9ifwdb4nd9DnuYMHLY/GWRm6wlFNUBvm7RR0uuV/gHQh/Np85hnlK/mJgkoe4Xp9QvhmfJUJ/HGiYCnW7+F5H085zenscNmajBEfmU6XER/Rl9pMdP2P1IeDXV4yeq+MgU1jAB9YpuDrQGN3i6fJm8yHAZnh42EsVQAb0uaBSI9MdM3EFaxWRSdHLgF2TYGRw+d2SNpskPr8k5vVwuaX7dev790/aXZB+TUJd0dODOT5monz/y0t1ozg2dsv1hMpwyXTrayR4mAptDzm9TXeyDDCvPkx+aCnvcW2a8XreLL56l//S8NjHBdmeh7SEOC5HbUpuMeolAcfEJD6U/4Jm0Gm+gc9vEJCImhQ3c0xRHXYZUleiNnxNBra7s0QQ/l01MRLzStUXg0BjkeF8//kh5nLy9JkJVyGsJxR4myOIAv2uk51zijHo/dYmwP3NrRgQzh4NULcZ27WEi5HwDDrRLVwHbnaQ2jaCZihaaTdv0nexhQl4ljq3FytUC/2Rem0Qwv3khkdq06SZYxAQzm8PTG/mx7A+nYciqEJjXkgjow28+FmMTE6wx1ANMk+SMU/tLbG6rks7cY6Z3/TTP815+Tvt1pejDa1x9LGNCZlZrWdMFVEanrNMijwLjUBGE7w/NdPNetk1MZMXoHVUeztOHtkKwGiT7XlT0bUTRIYyv1dIydrGcMJnpIOwtFuk2runtlgaLVMJr0cs1DqQ3korTv2xYeyxjQpek/9RUHBFVkKT3sZHSkfReUPH8k2a1xz4mxdBHHRK2KmVy46O/W5NRNazC8jKUmDXpJtvGRI+CidpiUokIXAbFqNDjiQX1D8rWZ9HImbWNyROJqjHpT19lUVRLStjEx3eGCYXQjEo/+muLKYTyeLT+NLEozjBhaoa90KhBZ5dAlkbgwgZQnGGCHWUzd6e4SS1gouL27hpUHneYMAo0KHRt6mxgNNJdg+HrguIOExGcjLwdmvZeaOLcUPqbmLDc/Ln9xl3/ipmd/x4mkBHTmqxbjJpVCor3W5hQ8IShqAUTqHV7I2nvd9hYairWRr6eTvs8ptaN+Gbd8xs4904wYTgk8tdgkrSJJsaCwge7SxKw+j7DQwInmKg5wkIto3UE8+JpaXb5+eFOMAGZA/WzL0QwqSGn3+PbQ37+lMxk+4nxIsUvYYLTpqbD1jpqtp1cYFKdvqif9fn35AKT6jDI6+ilfyZXmJgjq3mr2d/2coEJLRMwmFy/+ZJcYIIzycYI28c3m1hHmDDfmKpZxR0TZGJ6saPvtCX0de4xuXVMWJXJsmPCkMnVYHLomJDM6bz3jgnJZJJ2TEhlJt8sJ5l05YRVgpPevxJD30aOMDEDCg4dE1b1T5oFkfwDucAE+sWdH1tVeZitY4LCvRfuTMbfvV+nE0xYafwkizomNPa4uzM5eR0ThgbFCDnHcJxvvSQnmFSC7J8vJq0/Q5tZMleYmA3PrDUTUbMs+8nRjjCJjMV/WXsmLKYQar1S4TkeR5gIZswXU+BWKyxgozeHPBIay4ujXWCCejcqT7vtuBgyod1Ps34esdcxKG4wqYRuzVozuaceHCavQtLdYIKRoAMDSru50UoE9ih4QdQRJhUPpeFCHJUSjjUD9S+vEjvCpOKhtInxQ5PqG2lfr81whAkyMPPVYrkwMjEDvwa/xMYyrALmeqZ184g2XC9p2qJPlvubKdxhUlrQ1Cq2vLR44fXdDRxiwswlw4tGEYyoqYjMqPTxb4mPZQ9Wlnbla7gww4zAbuLvOcREBMZgm9zqoUFcZyVQP2swSOcMk+pqlUaBw49r34qdQp+lcoYJLo09mtlbv6wFQu1AZJSuoEHhcocJygy5UJOkz3KIu7wdSkkmvye2XKmyMBY3rXzys9Oi6/Ii7d3vWoMgFZeyyGcR+2w8RO5wOSsf32T1jmNMHjc/+TthBZVSbqnnt52Xj244kOsUk8qeMaTRVu5KJ9TnamwRHuPqfna7hm6eU0wo67tKTvloIhdwFYtR6Km3rh43DhrudOgUE8puNKpmlmfL7dA8LPB6+8HDQcOmA1FuMaGi4h+r2QW93Q7viQcK8/XykRoc0GSnAvUdjjGhQPM6KC/00WiXD/UNzjHBsdm2W9bJTbd+1ZyXKdmmtNvaEFdBtVmQ7BoTojJl280zBmX9zdutM3WQCQq8j/dnGEqFxG95SW4yIUdluHxob2s03r6e+Kue3Ukmyi8bvr+icrs+7SZ+cnInmejJcMaSw+dYVqmvOj7t5CYTKZVd/9wfnao8jnq6/AshTS4zQcnSEsSxl5/T9WGxWKzT8ySKgy/yoHM6zeSzbRCN21/8f5WTIsvmCIGkxPTOqV+Sw0y+TR2TR3VMHtUxeZTtTOR+P8ywmHdTyow2R8V4Fu3Nvc3RW1QLwYrPRPF57ZC/7UwM6VbGgHJnUjqyik0LN5qa6g/Ng8rfaTsTucV9pH9f7YqJOu+j1PoK45AgYhobu59CPq35TruZ0MRVitM0g7WK18L5jM1Y3WmErTdj1GazT2nHzySTr295rH2XLU18bfKA0ofzbKvgTOaH+ukyq5ngpScfkKHRivNTqCwBTgbq7T3NORy8Oel9TmzuyTECnBBarSCXK0/t87aJ5dl78ibGj99qNRNG0+Y7L4oj76j2fsVg19ngGJBXD0wO0RA1WXG8M/OEb0Icvj+v1K1aAEl/GEXRZCN3icRolL60tsSkRlYzgSsPPvhCbVb/IeOnxfTGwwwLBWZoUdzLfEh3pgEm8hYkWyg3gspNIg2NP6I7e4d8oHcfcpMJlomVvvdMj5+GQi5bYe+0iTITxES1KRmu2p9QABO8FY/5BB6PMkwF00loId8v+BuFobjIBH/dFW3tQVSmPlO14YC/9lAY5URQ/OxZM0HL/IFb2wGHuJhAXuL4fchX/lzuoeIiExkofC1cL1leooxfMfooJRALfedUvA9EjPZkHMVxHIV7yndK+2XKk7EcrSswmSbyrC4ygTzHxa0khf434Rnl76TsyXGxXC6Wu5XcLXfCBxlorpbwH/jtfr4EA1CASQxf+ha7yQSuLirdXpNKyp42+4Cqkch2RynbJyo+5TQAwRnP1BDvij4Bml3JRMRvgMxNJoCgiHvWfrg3GFyH3tCfyXsaLPhs0uulnO7pTaVItsXhO20feihWrUPqopwQnsRJJtJw6o1RoTVlrBQnjq6XsieRXLIvdFssp08ZVDF+7wme+SiQTNDezoOJg0yYaitUly0iT3XAlwdUP6ONlVRbjK7dQdYdHUwMhwfY7gx1h4/dMCJdMQnmfJEAE+d8e6oLH0PVf03x5m1X/hbJDy/wS6u2WMgA8pDJtlh6u1A9INVOxhYLGU8dKiaM/OODi0wwt2N9bzyPbMaCmljMY4TRrrKcUAu1os0doC2W94oLdnwjXflU9pK8N1qYLJkIufTFPSZ06eGAr/IoHl4G/BijzU30GNMe2hTFhHrEXPqx2SVNL5f3Ea2Qo23cdwmmP6H3yu5M4o2LTJjs6uvV1qMIcziItdHsYZu0pAaHDpxhu23Eiqow6+KdXSz7xXNlcLYUQ1z3pXYzofa1txi/jQ8UCZv2e3oUZRr0+xOW92W4OP7w/XXKwv6alPYCNfPFRL5cfdze5d1pxfBwkV1q8Pv6ZyfH2YqpPnPgzBhu0//NYVgjofyIFcmNcTZhHlT+StuZFIPM98FpnQ3dxqoXxsirNjlGN0ml1GmEyaj6hdYw+XQiU1T+PlH9IS2nSIU9TIoC/uNi9jCxR74dTFbQk7NG579WMLFQHZNHdUwe1TF5VMfkUT/DBD2S6lo2i/R6t4dvgQL91J9ueD9X/CNM6vsb1uhnLq7V/nr/tX700myFYvOVderUqVOnTp06derU6b/S/wAl08yYHo6E/QAAAABJRU5ErkJggg=="/>
          <p:cNvSpPr>
            <a:spLocks noChangeAspect="1" noChangeArrowheads="1"/>
          </p:cNvSpPr>
          <p:nvPr/>
        </p:nvSpPr>
        <p:spPr bwMode="auto">
          <a:xfrm>
            <a:off x="3989639"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cutlerscove.com/images/carb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349" y="2462475"/>
            <a:ext cx="2669010" cy="266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circle(out)">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16" fill="hold" nodeType="clickEffect">
                                  <p:stCondLst>
                                    <p:cond delay="0"/>
                                  </p:stCondLst>
                                  <p:childTnLst>
                                    <p:animEffect transition="out" filter="circle(in)">
                                      <p:cBhvr>
                                        <p:cTn id="24" dur="1000"/>
                                        <p:tgtEl>
                                          <p:spTgt spid="1030"/>
                                        </p:tgtEl>
                                      </p:cBhvr>
                                    </p:animEffect>
                                    <p:set>
                                      <p:cBhvr>
                                        <p:cTn id="25" dur="1" fill="hold">
                                          <p:stCondLst>
                                            <p:cond delay="999"/>
                                          </p:stCondLst>
                                        </p:cTn>
                                        <p:tgtEl>
                                          <p:spTgt spid="1030"/>
                                        </p:tgtEl>
                                        <p:attrNameLst>
                                          <p:attrName>style.visibility</p:attrName>
                                        </p:attrNameLst>
                                      </p:cBhvr>
                                      <p:to>
                                        <p:strVal val="hidden"/>
                                      </p:to>
                                    </p:se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SEMICONDUCTORS(cont.)</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Conductive Polymer</a:t>
            </a:r>
          </a:p>
          <a:p>
            <a:pPr marL="800100" lvl="1" indent="-342900">
              <a:buFont typeface="+mj-lt"/>
              <a:buAutoNum type="arabicPeriod"/>
            </a:pPr>
            <a:r>
              <a:rPr lang="en-US" dirty="0" smtClean="0"/>
              <a:t>Conjugate double bonds</a:t>
            </a:r>
          </a:p>
          <a:p>
            <a:pPr marL="800100" lvl="1" indent="-342900">
              <a:buFont typeface="+mj-lt"/>
              <a:buAutoNum type="arabicPeriod"/>
            </a:pPr>
            <a:r>
              <a:rPr lang="en-US" dirty="0" smtClean="0"/>
              <a:t>Doping</a:t>
            </a:r>
          </a:p>
          <a:p>
            <a:r>
              <a:rPr lang="en-US" dirty="0" smtClean="0"/>
              <a:t>Oxidation (P-doping)</a:t>
            </a:r>
          </a:p>
          <a:p>
            <a:pPr lvl="1"/>
            <a:r>
              <a:rPr lang="en-US" dirty="0" smtClean="0"/>
              <a:t>Halogen gas</a:t>
            </a:r>
          </a:p>
          <a:p>
            <a:pPr lvl="1"/>
            <a:r>
              <a:rPr lang="en-US" dirty="0" smtClean="0"/>
              <a:t>Ex.) </a:t>
            </a:r>
            <a:r>
              <a:rPr lang="en-US" dirty="0"/>
              <a:t>[CH]</a:t>
            </a:r>
            <a:r>
              <a:rPr lang="en-US" baseline="-25000" dirty="0"/>
              <a:t>n</a:t>
            </a:r>
            <a:r>
              <a:rPr lang="en-US" dirty="0"/>
              <a:t> + 3x/2 I</a:t>
            </a:r>
            <a:r>
              <a:rPr lang="en-US" baseline="-25000" dirty="0"/>
              <a:t>2</a:t>
            </a:r>
            <a:r>
              <a:rPr lang="en-US" dirty="0"/>
              <a:t> --&gt; [CH]</a:t>
            </a:r>
            <a:r>
              <a:rPr lang="en-US" baseline="-25000" dirty="0" err="1"/>
              <a:t>n</a:t>
            </a:r>
            <a:r>
              <a:rPr lang="en-US" baseline="30000" dirty="0" err="1"/>
              <a:t>x</a:t>
            </a:r>
            <a:r>
              <a:rPr lang="en-US" baseline="30000" dirty="0"/>
              <a:t>+</a:t>
            </a:r>
            <a:r>
              <a:rPr lang="en-US" dirty="0"/>
              <a:t> + x I</a:t>
            </a:r>
            <a:r>
              <a:rPr lang="en-US" baseline="-25000" dirty="0"/>
              <a:t>3</a:t>
            </a:r>
            <a:r>
              <a:rPr lang="en-US" baseline="30000" dirty="0"/>
              <a:t>-</a:t>
            </a:r>
            <a:endParaRPr lang="en-US" dirty="0" smtClean="0"/>
          </a:p>
          <a:p>
            <a:r>
              <a:rPr lang="en-US" dirty="0" smtClean="0"/>
              <a:t>Reduction(n-doping)</a:t>
            </a:r>
          </a:p>
          <a:p>
            <a:pPr lvl="1"/>
            <a:r>
              <a:rPr lang="en-US" dirty="0" smtClean="0"/>
              <a:t>Alkali metal</a:t>
            </a:r>
          </a:p>
          <a:p>
            <a:pPr lvl="1"/>
            <a:r>
              <a:rPr lang="en-US" dirty="0" smtClean="0"/>
              <a:t>Ex.) </a:t>
            </a:r>
            <a:r>
              <a:rPr lang="en-US" dirty="0"/>
              <a:t>[CH]</a:t>
            </a:r>
            <a:r>
              <a:rPr lang="en-US" baseline="-25000" dirty="0"/>
              <a:t>n</a:t>
            </a:r>
            <a:r>
              <a:rPr lang="en-US" dirty="0"/>
              <a:t> + x Na --&gt; [CH]</a:t>
            </a:r>
            <a:r>
              <a:rPr lang="en-US" baseline="-25000" dirty="0" err="1"/>
              <a:t>n</a:t>
            </a:r>
            <a:r>
              <a:rPr lang="en-US" baseline="30000" dirty="0" err="1"/>
              <a:t>x</a:t>
            </a:r>
            <a:r>
              <a:rPr lang="en-US" baseline="30000" dirty="0"/>
              <a:t>-</a:t>
            </a:r>
            <a:r>
              <a:rPr lang="en-US" dirty="0"/>
              <a:t> + x Na</a:t>
            </a:r>
            <a:r>
              <a:rPr lang="en-US" baseline="30000" dirty="0"/>
              <a:t>+</a:t>
            </a:r>
            <a:endParaRPr lang="en-US" dirty="0" smtClean="0"/>
          </a:p>
        </p:txBody>
      </p:sp>
      <p:grpSp>
        <p:nvGrpSpPr>
          <p:cNvPr id="9" name="Group 8"/>
          <p:cNvGrpSpPr/>
          <p:nvPr/>
        </p:nvGrpSpPr>
        <p:grpSpPr>
          <a:xfrm>
            <a:off x="5451202" y="2691778"/>
            <a:ext cx="6488761" cy="1909865"/>
            <a:chOff x="4889728" y="2675736"/>
            <a:chExt cx="6488761" cy="1909865"/>
          </a:xfrm>
        </p:grpSpPr>
        <p:grpSp>
          <p:nvGrpSpPr>
            <p:cNvPr id="7" name="Group 6"/>
            <p:cNvGrpSpPr/>
            <p:nvPr/>
          </p:nvGrpSpPr>
          <p:grpSpPr>
            <a:xfrm>
              <a:off x="4889728" y="2675736"/>
              <a:ext cx="6488761" cy="1642051"/>
              <a:chOff x="4889728" y="2675736"/>
              <a:chExt cx="6488761" cy="1642051"/>
            </a:xfrm>
          </p:grpSpPr>
          <p:pic>
            <p:nvPicPr>
              <p:cNvPr id="2050" name="Picture 2" descr="http://www.nobelprize.org/nobel_prizes/chemistry/laureates/2000/che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728" y="3058967"/>
                <a:ext cx="6488761" cy="1258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89728" y="2675736"/>
                <a:ext cx="1875450" cy="461665"/>
              </a:xfrm>
              <a:prstGeom prst="rect">
                <a:avLst/>
              </a:prstGeom>
              <a:noFill/>
            </p:spPr>
            <p:txBody>
              <a:bodyPr wrap="none" lIns="91440" tIns="45720" rIns="91440" bIns="45720">
                <a:spAutoFit/>
              </a:bodyPr>
              <a:lstStyle/>
              <a:p>
                <a:pPr algn="ctr"/>
                <a:r>
                  <a:rPr lang="en-US" sz="2400" dirty="0" err="1" smtClean="0">
                    <a:ln w="0"/>
                    <a:effectLst>
                      <a:outerShdw blurRad="38100" dist="19050" dir="2700000" algn="tl" rotWithShape="0">
                        <a:schemeClr val="dk1">
                          <a:alpha val="40000"/>
                        </a:schemeClr>
                      </a:outerShdw>
                    </a:effectLst>
                  </a:rPr>
                  <a:t>Polyacetylene</a:t>
                </a:r>
                <a:endParaRPr lang="en-US" sz="2400" b="0" cap="none" spc="0" dirty="0">
                  <a:ln w="0"/>
                  <a:solidFill>
                    <a:schemeClr val="tx1"/>
                  </a:solidFill>
                  <a:effectLst>
                    <a:outerShdw blurRad="38100" dist="19050" dir="2700000" algn="tl" rotWithShape="0">
                      <a:schemeClr val="dk1">
                        <a:alpha val="40000"/>
                      </a:schemeClr>
                    </a:outerShdw>
                  </a:effectLst>
                </a:endParaRPr>
              </a:p>
            </p:txBody>
          </p:sp>
        </p:grpSp>
        <p:sp>
          <p:nvSpPr>
            <p:cNvPr id="8" name="Rectangle 7"/>
            <p:cNvSpPr/>
            <p:nvPr/>
          </p:nvSpPr>
          <p:spPr>
            <a:xfrm>
              <a:off x="4889728" y="4354769"/>
              <a:ext cx="4006225" cy="230832"/>
            </a:xfrm>
            <a:prstGeom prst="rect">
              <a:avLst/>
            </a:prstGeom>
            <a:noFill/>
          </p:spPr>
          <p:txBody>
            <a:bodyPr wrap="none" lIns="91440" tIns="45720" rIns="91440" bIns="45720">
              <a:spAutoFit/>
            </a:bodyPr>
            <a:lstStyle/>
            <a:p>
              <a:pPr algn="ctr"/>
              <a:r>
                <a:rPr lang="en-US" sz="900" dirty="0">
                  <a:ln w="0"/>
                  <a:effectLst>
                    <a:outerShdw blurRad="38100" dist="19050" dir="2700000" algn="tl" rotWithShape="0">
                      <a:schemeClr val="dk1">
                        <a:alpha val="40000"/>
                      </a:schemeClr>
                    </a:outerShdw>
                  </a:effectLst>
                </a:rPr>
                <a:t>http://www.nobelprize.org/nobel_prizes/chemistry/laureates/2000/popular.html</a:t>
              </a:r>
              <a:endParaRPr lang="en-US" sz="9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601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ar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9915" y="2304421"/>
            <a:ext cx="10086629" cy="17954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9915" y="930443"/>
            <a:ext cx="6128084" cy="1107996"/>
          </a:xfrm>
          <a:prstGeom prst="rect">
            <a:avLst/>
          </a:prstGeom>
          <a:noFill/>
        </p:spPr>
        <p:txBody>
          <a:bodyPr wrap="square" rtlCol="0">
            <a:spAutoFit/>
          </a:bodyPr>
          <a:lstStyle/>
          <a:p>
            <a:r>
              <a:rPr lang="el-GR" sz="6600" i="1" dirty="0" smtClean="0"/>
              <a:t>π</a:t>
            </a:r>
            <a:r>
              <a:rPr lang="en-US" sz="6600" i="1" dirty="0" smtClean="0"/>
              <a:t> and </a:t>
            </a:r>
            <a:r>
              <a:rPr lang="el-GR" sz="6600" dirty="0" smtClean="0"/>
              <a:t>σ</a:t>
            </a:r>
            <a:r>
              <a:rPr lang="en-US" sz="6600" dirty="0" smtClean="0"/>
              <a:t> Bonds</a:t>
            </a:r>
            <a:endParaRPr lang="en-US" sz="6600" dirty="0"/>
          </a:p>
        </p:txBody>
      </p:sp>
    </p:spTree>
    <p:extLst>
      <p:ext uri="{BB962C8B-B14F-4D97-AF65-F5344CB8AC3E}">
        <p14:creationId xmlns:p14="http://schemas.microsoft.com/office/powerpoint/2010/main" val="378043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Semiconductors(cont.)</a:t>
            </a:r>
            <a:endParaRPr lang="en-US" dirty="0"/>
          </a:p>
        </p:txBody>
      </p:sp>
      <p:sp>
        <p:nvSpPr>
          <p:cNvPr id="3" name="Content Placeholder 2"/>
          <p:cNvSpPr>
            <a:spLocks noGrp="1"/>
          </p:cNvSpPr>
          <p:nvPr>
            <p:ph sz="quarter" idx="13"/>
          </p:nvPr>
        </p:nvSpPr>
        <p:spPr>
          <a:xfrm>
            <a:off x="913774" y="2367092"/>
            <a:ext cx="3704771" cy="3424107"/>
          </a:xfrm>
        </p:spPr>
        <p:txBody>
          <a:bodyPr>
            <a:normAutofit fontScale="62500" lnSpcReduction="20000"/>
          </a:bodyPr>
          <a:lstStyle/>
          <a:p>
            <a:r>
              <a:rPr lang="en-US" dirty="0" smtClean="0"/>
              <a:t>Most organic materials are intrinsically p-type</a:t>
            </a:r>
          </a:p>
          <a:p>
            <a:r>
              <a:rPr lang="en-US" dirty="0" smtClean="0"/>
              <a:t>Higher hole mobility than electron mobility</a:t>
            </a:r>
          </a:p>
          <a:p>
            <a:pPr lvl="1"/>
            <a:r>
              <a:rPr lang="en-US" dirty="0" smtClean="0"/>
              <a:t>Opposite of non-organic semiconductors</a:t>
            </a:r>
          </a:p>
          <a:p>
            <a:r>
              <a:rPr lang="en-US" dirty="0" smtClean="0"/>
              <a:t>Trap states</a:t>
            </a:r>
          </a:p>
          <a:p>
            <a:pPr lvl="1"/>
            <a:r>
              <a:rPr lang="en-US" dirty="0" smtClean="0"/>
              <a:t>Electrons more susceptible to trapping</a:t>
            </a:r>
          </a:p>
          <a:p>
            <a:pPr lvl="1"/>
            <a:r>
              <a:rPr lang="en-US" dirty="0" smtClean="0"/>
              <a:t>Impurities frequently have empty orbitals (that trap electrons) below -3eV</a:t>
            </a:r>
          </a:p>
          <a:p>
            <a:pPr lvl="1"/>
            <a:r>
              <a:rPr lang="en-US" dirty="0" smtClean="0"/>
              <a:t>Filled orbitals (which trap holes) above -5eV are not as common</a:t>
            </a:r>
          </a:p>
          <a:p>
            <a:pPr lvl="1"/>
            <a:endParaRPr lang="en-US" dirty="0" smtClean="0"/>
          </a:p>
        </p:txBody>
      </p:sp>
      <p:grpSp>
        <p:nvGrpSpPr>
          <p:cNvPr id="5" name="Group 4"/>
          <p:cNvGrpSpPr/>
          <p:nvPr/>
        </p:nvGrpSpPr>
        <p:grpSpPr>
          <a:xfrm>
            <a:off x="4618545" y="2567622"/>
            <a:ext cx="7188443" cy="2890979"/>
            <a:chOff x="4618545" y="2567622"/>
            <a:chExt cx="7188443" cy="2890979"/>
          </a:xfrm>
        </p:grpSpPr>
        <p:pic>
          <p:nvPicPr>
            <p:cNvPr id="3076" name="Picture 4" descr="Energy level diagram illustrating hole and electron trapping in organic semiconductor fil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545" y="2567622"/>
              <a:ext cx="7188443" cy="2613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18545" y="5181602"/>
              <a:ext cx="6013249" cy="276999"/>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http://www.nature.com/nmat/journal/v11/n10/full/nmat3427.html?WT.ec_id=NMAT-201210</a:t>
              </a:r>
              <a:endParaRPr lang="en-US" sz="12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78753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Physics of OLEDs</a:t>
            </a:r>
            <a:endParaRPr lang="en-US" dirty="0"/>
          </a:p>
        </p:txBody>
      </p:sp>
      <p:sp>
        <p:nvSpPr>
          <p:cNvPr id="5" name="Content Placeholder 4"/>
          <p:cNvSpPr>
            <a:spLocks noGrp="1"/>
          </p:cNvSpPr>
          <p:nvPr>
            <p:ph sz="quarter" idx="13"/>
          </p:nvPr>
        </p:nvSpPr>
        <p:spPr/>
        <p:txBody>
          <a:bodyPr>
            <a:normAutofit fontScale="85000" lnSpcReduction="20000"/>
          </a:bodyPr>
          <a:lstStyle/>
          <a:p>
            <a:r>
              <a:rPr lang="en-US" dirty="0" smtClean="0"/>
              <a:t>Cathode</a:t>
            </a:r>
          </a:p>
          <a:p>
            <a:r>
              <a:rPr lang="en-US" dirty="0" smtClean="0"/>
              <a:t>Emissive layer</a:t>
            </a:r>
          </a:p>
          <a:p>
            <a:pPr lvl="1"/>
            <a:r>
              <a:rPr lang="en-US" dirty="0" smtClean="0"/>
              <a:t>“N-type” polymer</a:t>
            </a:r>
          </a:p>
          <a:p>
            <a:pPr lvl="1"/>
            <a:r>
              <a:rPr lang="en-US" dirty="0" smtClean="0"/>
              <a:t>Ex.) </a:t>
            </a:r>
            <a:r>
              <a:rPr lang="en-US" dirty="0" err="1" smtClean="0"/>
              <a:t>polyfluorene</a:t>
            </a:r>
            <a:endParaRPr lang="en-US" dirty="0" smtClean="0"/>
          </a:p>
          <a:p>
            <a:r>
              <a:rPr lang="en-US" dirty="0" smtClean="0"/>
              <a:t>Conducting layer</a:t>
            </a:r>
          </a:p>
          <a:p>
            <a:pPr lvl="1"/>
            <a:r>
              <a:rPr lang="en-US" dirty="0" smtClean="0"/>
              <a:t>“P-type” polymer</a:t>
            </a:r>
          </a:p>
          <a:p>
            <a:pPr lvl="1"/>
            <a:r>
              <a:rPr lang="en-US" dirty="0" smtClean="0"/>
              <a:t>Ex.) polyaniline</a:t>
            </a:r>
          </a:p>
          <a:p>
            <a:r>
              <a:rPr lang="en-US" dirty="0" smtClean="0"/>
              <a:t>Anode</a:t>
            </a:r>
          </a:p>
          <a:p>
            <a:endParaRPr lang="en-US" dirty="0" smtClean="0"/>
          </a:p>
          <a:p>
            <a:endParaRPr lang="en-US" dirty="0" smtClean="0"/>
          </a:p>
          <a:p>
            <a:endParaRPr lang="en-US" dirty="0"/>
          </a:p>
        </p:txBody>
      </p:sp>
      <p:grpSp>
        <p:nvGrpSpPr>
          <p:cNvPr id="7" name="Group 6"/>
          <p:cNvGrpSpPr/>
          <p:nvPr/>
        </p:nvGrpSpPr>
        <p:grpSpPr>
          <a:xfrm>
            <a:off x="6693276" y="2214694"/>
            <a:ext cx="3886459" cy="3859708"/>
            <a:chOff x="6693276" y="2214694"/>
            <a:chExt cx="3886459" cy="3859708"/>
          </a:xfrm>
        </p:grpSpPr>
        <p:pic>
          <p:nvPicPr>
            <p:cNvPr id="4098" name="Picture 2" descr="http://s.hswstatic.com/gif/oled-c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35" y="2214694"/>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93276" y="5812792"/>
              <a:ext cx="2844048" cy="261610"/>
            </a:xfrm>
            <a:prstGeom prst="rect">
              <a:avLst/>
            </a:prstGeom>
            <a:noFill/>
          </p:spPr>
          <p:txBody>
            <a:bodyPr wrap="none" lIns="91440" tIns="45720" rIns="91440" bIns="45720">
              <a:spAutoFit/>
            </a:bodyPr>
            <a:lstStyle/>
            <a:p>
              <a:pPr algn="ctr"/>
              <a:r>
                <a:rPr lang="en-US" sz="1100" dirty="0">
                  <a:ln w="0"/>
                  <a:effectLst>
                    <a:outerShdw blurRad="38100" dist="19050" dir="2700000" algn="tl" rotWithShape="0">
                      <a:schemeClr val="dk1">
                        <a:alpha val="40000"/>
                      </a:schemeClr>
                    </a:outerShdw>
                  </a:effectLst>
                </a:rPr>
                <a:t>http://electronics.howstuffworks.com/oled1.htm</a:t>
              </a:r>
              <a:endParaRPr lang="en-US" sz="1100" b="0" cap="none" spc="0" dirty="0">
                <a:ln w="0"/>
                <a:solidFill>
                  <a:schemeClr val="tx1"/>
                </a:solidFill>
                <a:effectLst>
                  <a:outerShdw blurRad="38100" dist="19050" dir="2700000" algn="tl" rotWithShape="0">
                    <a:schemeClr val="dk1">
                      <a:alpha val="40000"/>
                    </a:schemeClr>
                  </a:outerShdw>
                </a:effectLst>
              </a:endParaRPr>
            </a:p>
          </p:txBody>
        </p:sp>
      </p:grpSp>
      <p:sp>
        <p:nvSpPr>
          <p:cNvPr id="9" name="AutoShape 6" descr="Figur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http://ieeexplore.ieee.org/ielx5/6329165/6338451/6338465/html/img/6338465-fig-2-small.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476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roplet">
  <a:themeElements>
    <a:clrScheme name="Custom 2">
      <a:dk1>
        <a:sysClr val="windowText" lastClr="000000"/>
      </a:dk1>
      <a:lt1>
        <a:srgbClr val="8AB833"/>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516</TotalTime>
  <Words>744</Words>
  <Application>Microsoft Office PowerPoint</Application>
  <PresentationFormat>Widescreen</PresentationFormat>
  <Paragraphs>171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Tw Cen MT</vt:lpstr>
      <vt:lpstr>Wingdings</vt:lpstr>
      <vt:lpstr>Droplet</vt:lpstr>
      <vt:lpstr>OLEDs – THEORY AND FABRICATION</vt:lpstr>
      <vt:lpstr>OUTLINE</vt:lpstr>
      <vt:lpstr>HISTORY OF OLEDs</vt:lpstr>
      <vt:lpstr>History of OLEDs(cont)</vt:lpstr>
      <vt:lpstr>Organic Semiconductors</vt:lpstr>
      <vt:lpstr>ORGANIC SEMICONDUCTORS(cont.)</vt:lpstr>
      <vt:lpstr>PowerPoint Presentation</vt:lpstr>
      <vt:lpstr>Organic Semiconductors(cont.)</vt:lpstr>
      <vt:lpstr>Physics of OLEDs</vt:lpstr>
      <vt:lpstr>Physics of OLEDs(cont.)</vt:lpstr>
      <vt:lpstr>Physics of OLEDs(cont.)</vt:lpstr>
      <vt:lpstr>Fabrication of OLEDs</vt:lpstr>
      <vt:lpstr>Vacuum Thermal Evaporation</vt:lpstr>
      <vt:lpstr>Organic Vapor Phase Deposition</vt:lpstr>
      <vt:lpstr>Inkjet Printing</vt:lpstr>
      <vt:lpstr>PowerPoint Presentation</vt:lpstr>
      <vt:lpstr>PowerPoint Presentation</vt:lpstr>
      <vt:lpstr>Summary</vt:lpstr>
      <vt:lpstr>References</vt:lpstr>
      <vt:lpstr>References(cont.)</vt:lpstr>
      <vt:lpstr>Questions/Comments?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OLEDs – Theory and Fabrication</dc:title>
  <dc:creator>EE Student</dc:creator>
  <cp:lastModifiedBy>Stan</cp:lastModifiedBy>
  <cp:revision>40</cp:revision>
  <dcterms:created xsi:type="dcterms:W3CDTF">2015-04-26T15:46:43Z</dcterms:created>
  <dcterms:modified xsi:type="dcterms:W3CDTF">2015-04-29T16:52:13Z</dcterms:modified>
</cp:coreProperties>
</file>