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6" r:id="rId2"/>
    <p:sldId id="257" r:id="rId3"/>
    <p:sldId id="274" r:id="rId4"/>
    <p:sldId id="272" r:id="rId5"/>
    <p:sldId id="273" r:id="rId6"/>
    <p:sldId id="262" r:id="rId7"/>
    <p:sldId id="263" r:id="rId8"/>
    <p:sldId id="259" r:id="rId9"/>
    <p:sldId id="264" r:id="rId10"/>
    <p:sldId id="265" r:id="rId11"/>
    <p:sldId id="266" r:id="rId12"/>
    <p:sldId id="277" r:id="rId13"/>
    <p:sldId id="260" r:id="rId14"/>
    <p:sldId id="267" r:id="rId15"/>
    <p:sldId id="275" r:id="rId16"/>
    <p:sldId id="268" r:id="rId17"/>
    <p:sldId id="269" r:id="rId18"/>
    <p:sldId id="270" r:id="rId19"/>
    <p:sldId id="261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3" autoAdjust="0"/>
  </p:normalViewPr>
  <p:slideViewPr>
    <p:cSldViewPr>
      <p:cViewPr varScale="1">
        <p:scale>
          <a:sx n="139" d="100"/>
          <a:sy n="139" d="100"/>
        </p:scale>
        <p:origin x="120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7DB2B-CD4C-4BA3-A1CF-AC66D405D8C1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4421C-5DA7-4149-AD2F-4E04F0B9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3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1FC6BB5-F9F6-4491-9413-C9A91A7715EE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57F5F23-EF39-45D8-B765-45F65E88537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610600" cy="3429000"/>
          </a:xfrm>
        </p:spPr>
        <p:txBody>
          <a:bodyPr>
            <a:noAutofit/>
          </a:bodyPr>
          <a:lstStyle/>
          <a:p>
            <a:r>
              <a:rPr lang="en-US" b="1" i="1" dirty="0" smtClean="0"/>
              <a:t>Advance LED and LASER Structures Including Quantum Well Structures</a:t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By Karin Larson 4/25/16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8070056" cy="270748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Abstract: </a:t>
            </a:r>
            <a:r>
              <a:rPr lang="en-US" sz="3200" b="1" i="1" dirty="0" smtClean="0"/>
              <a:t>This presentation introduces the difference between LED and LASER diodes, their four main structures, and basic emissions. 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52035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Double </a:t>
            </a:r>
            <a:r>
              <a:rPr lang="en-US" sz="4800" b="1" i="1" dirty="0" err="1" smtClean="0"/>
              <a:t>Heterostructure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5410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Can be either P-p-N or P-n-N</a:t>
            </a:r>
          </a:p>
          <a:p>
            <a:r>
              <a:rPr lang="en-US" sz="3600" dirty="0" smtClean="0"/>
              <a:t>There is now a </a:t>
            </a:r>
            <a:r>
              <a:rPr lang="en-US" sz="3600" dirty="0" err="1" smtClean="0"/>
              <a:t>heterojunction</a:t>
            </a:r>
            <a:r>
              <a:rPr lang="en-US" sz="3600" dirty="0" smtClean="0"/>
              <a:t> on each side of the active region </a:t>
            </a:r>
          </a:p>
          <a:p>
            <a:r>
              <a:rPr lang="en-US" sz="3600" dirty="0" smtClean="0"/>
              <a:t>Better than single </a:t>
            </a:r>
            <a:r>
              <a:rPr lang="en-US" sz="3600" dirty="0" err="1" smtClean="0"/>
              <a:t>heterostructures</a:t>
            </a:r>
            <a:endParaRPr lang="en-US" sz="3600" dirty="0" smtClean="0"/>
          </a:p>
          <a:p>
            <a:r>
              <a:rPr lang="en-US" sz="3600" dirty="0" smtClean="0"/>
              <a:t>Active region 100-300nm</a:t>
            </a:r>
          </a:p>
          <a:p>
            <a:r>
              <a:rPr lang="en-US" sz="3600" dirty="0" smtClean="0"/>
              <a:t>High efficiency and large optical gain</a:t>
            </a:r>
          </a:p>
          <a:p>
            <a:r>
              <a:rPr lang="en-US" sz="3600" dirty="0" smtClean="0"/>
              <a:t>Less absorption loss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13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1893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18932" y="63963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(Liu)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932" y="1295400"/>
            <a:ext cx="4719637" cy="403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57369" y="535169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err="1" smtClean="0"/>
              <a:t>Treharne</a:t>
            </a:r>
            <a:r>
              <a:rPr lang="en-US" sz="2400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613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8790"/>
            <a:ext cx="9161138" cy="4851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65338" y="6019799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("</a:t>
            </a:r>
            <a:r>
              <a:rPr lang="en-US" sz="2400" b="1" dirty="0" err="1"/>
              <a:t>Crédits</a:t>
            </a:r>
            <a:r>
              <a:rPr lang="en-US" sz="2400" b="1" dirty="0"/>
              <a:t> Des </a:t>
            </a:r>
            <a:r>
              <a:rPr lang="en-US" sz="2400" b="1" dirty="0" err="1"/>
              <a:t>Ressources</a:t>
            </a:r>
            <a:r>
              <a:rPr lang="en-US" sz="2400" b="1" dirty="0" smtClean="0"/>
              <a:t>.")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8303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/>
              <a:t>Q</a:t>
            </a:r>
            <a:r>
              <a:rPr lang="en-US" sz="4800" b="1" i="1" dirty="0" smtClean="0"/>
              <a:t>uantum Well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Double </a:t>
            </a:r>
            <a:r>
              <a:rPr lang="en-US" dirty="0" err="1" smtClean="0"/>
              <a:t>heterostructure</a:t>
            </a:r>
            <a:r>
              <a:rPr lang="en-US" dirty="0" smtClean="0"/>
              <a:t> when the active region is much smaller</a:t>
            </a:r>
          </a:p>
          <a:p>
            <a:r>
              <a:rPr lang="en-US" dirty="0" smtClean="0"/>
              <a:t>Splits conduction and valence bands into sub-bands </a:t>
            </a:r>
          </a:p>
          <a:p>
            <a:r>
              <a:rPr lang="en-US" dirty="0" smtClean="0"/>
              <a:t>The required injection current density is required than of a DH</a:t>
            </a:r>
          </a:p>
          <a:p>
            <a:r>
              <a:rPr lang="en-US" dirty="0" smtClean="0"/>
              <a:t>Much higher gain</a:t>
            </a:r>
          </a:p>
          <a:p>
            <a:r>
              <a:rPr lang="en-US" dirty="0" smtClean="0"/>
              <a:t>Gain bandwidth is typically 20-40THz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28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229600" cy="433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05600" y="5029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(Liu)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550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7" y="132288"/>
            <a:ext cx="8898899" cy="429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81800" y="461947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(Liu)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2248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Edge Emission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1088992"/>
          </a:xfrm>
        </p:spPr>
        <p:txBody>
          <a:bodyPr/>
          <a:lstStyle/>
          <a:p>
            <a:r>
              <a:rPr lang="en-US" dirty="0" smtClean="0"/>
              <a:t>Categorized by broad-area and stripe-geometry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5328"/>
            <a:ext cx="7848600" cy="3538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01000" y="5943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prstClr val="white"/>
                </a:solidFill>
              </a:rPr>
              <a:t>(Liu)</a:t>
            </a:r>
          </a:p>
        </p:txBody>
      </p:sp>
    </p:spTree>
    <p:extLst>
      <p:ext uri="{BB962C8B-B14F-4D97-AF65-F5344CB8AC3E}">
        <p14:creationId xmlns:p14="http://schemas.microsoft.com/office/powerpoint/2010/main" val="32599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Surface Emission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1241392"/>
          </a:xfrm>
        </p:spPr>
        <p:txBody>
          <a:bodyPr/>
          <a:lstStyle/>
          <a:p>
            <a:r>
              <a:rPr lang="en-US" dirty="0" smtClean="0"/>
              <a:t>Categorized into broad and small area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6727748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67600" y="5638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prstClr val="white"/>
                </a:solidFill>
              </a:rPr>
              <a:t>(Liu)</a:t>
            </a:r>
          </a:p>
        </p:txBody>
      </p:sp>
    </p:spTree>
    <p:extLst>
      <p:ext uri="{BB962C8B-B14F-4D97-AF65-F5344CB8AC3E}">
        <p14:creationId xmlns:p14="http://schemas.microsoft.com/office/powerpoint/2010/main" val="4612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4419600" cy="1209326"/>
          </a:xfrm>
        </p:spPr>
        <p:txBody>
          <a:bodyPr>
            <a:normAutofit/>
          </a:bodyPr>
          <a:lstStyle/>
          <a:p>
            <a:r>
              <a:rPr lang="en-US" sz="4800" b="1" i="1" dirty="0" smtClean="0"/>
              <a:t>Conclusion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In general LEDs and LASER diodes have a lot of similarities with a few defining differences</a:t>
            </a:r>
          </a:p>
          <a:p>
            <a:r>
              <a:rPr lang="en-US" dirty="0" smtClean="0"/>
              <a:t>Adding in </a:t>
            </a:r>
            <a:r>
              <a:rPr lang="en-US" dirty="0" err="1" smtClean="0"/>
              <a:t>heterojunctions</a:t>
            </a:r>
            <a:r>
              <a:rPr lang="en-US" dirty="0" smtClean="0"/>
              <a:t> leads to more control over the active region and refining the refractive index</a:t>
            </a:r>
          </a:p>
          <a:p>
            <a:r>
              <a:rPr lang="en-US" dirty="0" smtClean="0"/>
              <a:t>Quantum wells are DH structures with a reduced active region and are much better</a:t>
            </a:r>
          </a:p>
          <a:p>
            <a:r>
              <a:rPr lang="en-US" dirty="0" smtClean="0"/>
              <a:t>Light emissions can either be from the edge or the surface of the diode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943600" cy="875506"/>
          </a:xfrm>
        </p:spPr>
        <p:txBody>
          <a:bodyPr>
            <a:normAutofit/>
          </a:bodyPr>
          <a:lstStyle/>
          <a:p>
            <a:r>
              <a:rPr lang="en-US" sz="4800" b="1" i="1" dirty="0" smtClean="0"/>
              <a:t>References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715000"/>
          </a:xfrm>
        </p:spPr>
        <p:txBody>
          <a:bodyPr>
            <a:noAutofit/>
          </a:bodyPr>
          <a:lstStyle/>
          <a:p>
            <a:r>
              <a:rPr lang="en-US" sz="1600" dirty="0"/>
              <a:t>"</a:t>
            </a:r>
            <a:r>
              <a:rPr lang="en-US" sz="1600" dirty="0" err="1"/>
              <a:t>Crédits</a:t>
            </a:r>
            <a:r>
              <a:rPr lang="en-US" sz="1600" dirty="0"/>
              <a:t> Des </a:t>
            </a:r>
            <a:r>
              <a:rPr lang="en-US" sz="1600" dirty="0" err="1"/>
              <a:t>Ressources</a:t>
            </a:r>
            <a:r>
              <a:rPr lang="en-US" sz="1600" dirty="0"/>
              <a:t>." Specific Applications of Sensors for Photonic and Imaging. </a:t>
            </a:r>
            <a:r>
              <a:rPr lang="en-US" sz="1600" dirty="0" err="1"/>
              <a:t>N.p</a:t>
            </a:r>
            <a:r>
              <a:rPr lang="en-US" sz="1600" dirty="0"/>
              <a:t>., </a:t>
            </a:r>
            <a:r>
              <a:rPr lang="en-US" sz="1600" dirty="0" err="1"/>
              <a:t>n.d.</a:t>
            </a:r>
            <a:r>
              <a:rPr lang="en-US" sz="1600" dirty="0"/>
              <a:t> Web. 20 Apr. 2016. &lt;http://www.optique-ingenieur.org/en/courses/OPI_ang_M05_C04/co/OPI_ang_M05_C04_web_2.html</a:t>
            </a:r>
            <a:r>
              <a:rPr lang="en-US" sz="1600" dirty="0" smtClean="0"/>
              <a:t>&gt;.</a:t>
            </a:r>
          </a:p>
          <a:p>
            <a:r>
              <a:rPr lang="en-US" sz="1600" dirty="0"/>
              <a:t>Farrell, Gerald. "Laser Structures." Optical Communications Systems: Semiconductor Laser Diodes (</a:t>
            </a:r>
            <a:r>
              <a:rPr lang="en-US" sz="1600" dirty="0" err="1"/>
              <a:t>n.d.</a:t>
            </a:r>
            <a:r>
              <a:rPr lang="en-US" sz="1600" dirty="0"/>
              <a:t>): n. </a:t>
            </a:r>
            <a:r>
              <a:rPr lang="en-US" sz="1600" dirty="0" err="1"/>
              <a:t>pag</a:t>
            </a:r>
            <a:r>
              <a:rPr lang="en-US" sz="1600" dirty="0"/>
              <a:t>. Laser Structures. Dublin Institute of Technology, 2002. Web. 20 Apr. 2016. &lt;http://www.electronics.dit.ie/staff/gfarrell/LaserPhotodiodes/4Laserdiodestruct.pdf</a:t>
            </a:r>
            <a:r>
              <a:rPr lang="en-US" sz="1600" dirty="0" smtClean="0"/>
              <a:t>&gt;.</a:t>
            </a:r>
          </a:p>
          <a:p>
            <a:r>
              <a:rPr lang="en-US" sz="1600" dirty="0"/>
              <a:t>Larsen, </a:t>
            </a:r>
            <a:r>
              <a:rPr lang="en-US" sz="1600" dirty="0" err="1"/>
              <a:t>Adrien</a:t>
            </a:r>
            <a:r>
              <a:rPr lang="en-US" sz="1600" dirty="0"/>
              <a:t> P. "LASER vs. LED: What’s the Difference?" Acupuncture Technology News. </a:t>
            </a:r>
            <a:r>
              <a:rPr lang="en-US" sz="1600" dirty="0" err="1"/>
              <a:t>N.p</a:t>
            </a:r>
            <a:r>
              <a:rPr lang="en-US" sz="1600" dirty="0"/>
              <a:t>., 11 Feb. 2014. Web. 20 Apr. 2016. &lt;https://www.miridiatech.com/news/2014/02/laser-vs-led-whats-the-difference</a:t>
            </a:r>
            <a:r>
              <a:rPr lang="en-US" sz="1600" dirty="0" smtClean="0"/>
              <a:t>/&gt;.</a:t>
            </a:r>
          </a:p>
          <a:p>
            <a:r>
              <a:rPr lang="en-US" sz="1600" dirty="0"/>
              <a:t>Liu, </a:t>
            </a:r>
            <a:r>
              <a:rPr lang="en-US" sz="1600" dirty="0" err="1"/>
              <a:t>Jia</a:t>
            </a:r>
            <a:r>
              <a:rPr lang="en-US" sz="1600" dirty="0"/>
              <a:t>-Ming. "Semiconductor Lasers and Light Emitting Diodes." Photonic Devices. Cambridge: Cambridge, 2005. N. </a:t>
            </a:r>
            <a:r>
              <a:rPr lang="en-US" sz="1600" dirty="0" err="1"/>
              <a:t>pag</a:t>
            </a:r>
            <a:r>
              <a:rPr lang="en-US" sz="1600" dirty="0"/>
              <a:t>. </a:t>
            </a:r>
            <a:r>
              <a:rPr lang="en-US" sz="1600" dirty="0" err="1"/>
              <a:t>Knovel</a:t>
            </a:r>
            <a:r>
              <a:rPr lang="en-US" sz="1600" dirty="0"/>
              <a:t>. Web. 20 Apr. 2016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"Potential Well." Wikipedia. Wikimedia Foundation, </a:t>
            </a:r>
            <a:r>
              <a:rPr lang="en-US" sz="1600" dirty="0" err="1"/>
              <a:t>n.d.</a:t>
            </a:r>
            <a:r>
              <a:rPr lang="en-US" sz="1600" dirty="0"/>
              <a:t> Web. 20 Apr. 2016. &lt;https://en.wikipedia.org/wiki/Potential_well</a:t>
            </a:r>
            <a:r>
              <a:rPr lang="en-US" sz="1600" dirty="0" smtClean="0"/>
              <a:t>&gt;.</a:t>
            </a:r>
          </a:p>
          <a:p>
            <a:r>
              <a:rPr lang="en-US" sz="1600" dirty="0" err="1"/>
              <a:t>Treharne</a:t>
            </a:r>
            <a:r>
              <a:rPr lang="en-US" sz="1600" dirty="0"/>
              <a:t>, Robert. "Lecture 5: Junctions." Lecture 5: Junctions. Slide Share, 6 Nov. 2014. Web. 20 Apr. 2016. &lt;http://www.slideshare.net/RobertTreharne/lecture-5-junctions</a:t>
            </a:r>
            <a:r>
              <a:rPr lang="en-US" sz="1600" dirty="0" smtClean="0"/>
              <a:t>&gt;.</a:t>
            </a:r>
          </a:p>
          <a:p>
            <a:r>
              <a:rPr lang="en-US" sz="1600" dirty="0"/>
              <a:t>"Quantum Well Laser." Wikipedia. Wikimedia Foundation, </a:t>
            </a:r>
            <a:r>
              <a:rPr lang="en-US" sz="1600" dirty="0" err="1"/>
              <a:t>n.d.</a:t>
            </a:r>
            <a:r>
              <a:rPr lang="en-US" sz="1600" dirty="0"/>
              <a:t> Web. 20 Apr. 2016. &lt;https://en.wikipedia.org/wiki/Quantum_well_laser&gt;.</a:t>
            </a: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883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Outline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LED </a:t>
            </a:r>
            <a:r>
              <a:rPr lang="en-US" sz="3600" dirty="0" err="1" smtClean="0"/>
              <a:t>vs</a:t>
            </a:r>
            <a:r>
              <a:rPr lang="en-US" sz="3600" dirty="0" smtClean="0"/>
              <a:t> LASER</a:t>
            </a:r>
          </a:p>
          <a:p>
            <a:r>
              <a:rPr lang="en-US" sz="3600" dirty="0" err="1" smtClean="0"/>
              <a:t>Homostructure</a:t>
            </a:r>
            <a:endParaRPr lang="en-US" sz="3600" dirty="0" smtClean="0"/>
          </a:p>
          <a:p>
            <a:r>
              <a:rPr lang="en-US" sz="3600" dirty="0"/>
              <a:t>Single </a:t>
            </a:r>
            <a:r>
              <a:rPr lang="en-US" sz="3600" dirty="0" err="1" smtClean="0"/>
              <a:t>Heterostructure</a:t>
            </a:r>
            <a:endParaRPr lang="en-US" sz="3600" dirty="0" smtClean="0"/>
          </a:p>
          <a:p>
            <a:r>
              <a:rPr lang="en-US" sz="3600" dirty="0" smtClean="0"/>
              <a:t>Double </a:t>
            </a:r>
            <a:r>
              <a:rPr lang="en-US" sz="3600" dirty="0" err="1" smtClean="0"/>
              <a:t>Heterostructure</a:t>
            </a:r>
            <a:endParaRPr lang="en-US" sz="3600" dirty="0" smtClean="0"/>
          </a:p>
          <a:p>
            <a:r>
              <a:rPr lang="en-US" sz="3600" dirty="0" smtClean="0"/>
              <a:t>Quantum Wells</a:t>
            </a:r>
          </a:p>
          <a:p>
            <a:r>
              <a:rPr lang="en-US" sz="3600" dirty="0" smtClean="0"/>
              <a:t>Edge and Surface Emissions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873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37926"/>
          </a:xfrm>
        </p:spPr>
        <p:txBody>
          <a:bodyPr>
            <a:normAutofit/>
          </a:bodyPr>
          <a:lstStyle/>
          <a:p>
            <a:r>
              <a:rPr lang="en-US" sz="4800" b="1" i="1" dirty="0" smtClean="0"/>
              <a:t>5 Key Points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56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main differences between LED and LASER diodes are emission, divergence and coherence</a:t>
            </a:r>
          </a:p>
          <a:p>
            <a:r>
              <a:rPr lang="en-US" sz="2800" dirty="0" smtClean="0"/>
              <a:t>The 4 structures are </a:t>
            </a:r>
            <a:r>
              <a:rPr lang="en-US" sz="2800" dirty="0" err="1" smtClean="0"/>
              <a:t>homostructure</a:t>
            </a:r>
            <a:r>
              <a:rPr lang="en-US" sz="2800" dirty="0" smtClean="0"/>
              <a:t>, single and double </a:t>
            </a:r>
            <a:r>
              <a:rPr lang="en-US" sz="2800" dirty="0" err="1" smtClean="0"/>
              <a:t>heterostructures</a:t>
            </a:r>
            <a:r>
              <a:rPr lang="en-US" sz="2800" dirty="0" smtClean="0"/>
              <a:t>, and quantum wells</a:t>
            </a:r>
          </a:p>
          <a:p>
            <a:r>
              <a:rPr lang="en-US" sz="2800" dirty="0" smtClean="0"/>
              <a:t>Quantum wells are DH’s with a smaller active region</a:t>
            </a:r>
          </a:p>
          <a:p>
            <a:r>
              <a:rPr lang="en-US" sz="2800" dirty="0" smtClean="0"/>
              <a:t>Light emissions are either from the edge of the diode or the surface</a:t>
            </a:r>
          </a:p>
          <a:p>
            <a:r>
              <a:rPr lang="en-US" sz="2800" dirty="0" smtClean="0"/>
              <a:t>In general LEDS have a broader emission configuration while LASER uses smaller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542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LED and LASER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Electroluminescence</a:t>
            </a:r>
          </a:p>
          <a:p>
            <a:r>
              <a:rPr lang="en-US" sz="3600" dirty="0" smtClean="0"/>
              <a:t>Reliable </a:t>
            </a:r>
            <a:r>
              <a:rPr lang="en-US" sz="3600" dirty="0"/>
              <a:t>and long lifespan due to </a:t>
            </a:r>
            <a:r>
              <a:rPr lang="en-US" sz="3600" dirty="0" smtClean="0"/>
              <a:t>small size</a:t>
            </a:r>
            <a:endParaRPr lang="en-US" sz="3600" dirty="0"/>
          </a:p>
          <a:p>
            <a:r>
              <a:rPr lang="en-US" sz="3600" dirty="0" smtClean="0"/>
              <a:t>Mass </a:t>
            </a:r>
            <a:r>
              <a:rPr lang="en-US" sz="3600" dirty="0"/>
              <a:t>produced at low cost</a:t>
            </a:r>
          </a:p>
          <a:p>
            <a:r>
              <a:rPr lang="en-US" sz="3600" dirty="0" smtClean="0"/>
              <a:t>Release a </a:t>
            </a:r>
            <a:r>
              <a:rPr lang="en-US" sz="3600" dirty="0"/>
              <a:t>photon by an electron moving from a high state to a lower </a:t>
            </a:r>
            <a:r>
              <a:rPr lang="en-US" sz="3600" dirty="0" smtClean="0"/>
              <a:t>one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81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LED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Light Emitting Diode</a:t>
            </a:r>
          </a:p>
          <a:p>
            <a:r>
              <a:rPr lang="en-US" sz="3600" dirty="0"/>
              <a:t>Mostly Monochromatic</a:t>
            </a:r>
          </a:p>
          <a:p>
            <a:r>
              <a:rPr lang="en-US" sz="3600" dirty="0"/>
              <a:t>Light from spontaneous  emission</a:t>
            </a:r>
          </a:p>
          <a:p>
            <a:r>
              <a:rPr lang="en-US" sz="3600" dirty="0"/>
              <a:t>Significantly divergent</a:t>
            </a:r>
          </a:p>
          <a:p>
            <a:r>
              <a:rPr lang="en-US" sz="3600" dirty="0"/>
              <a:t>Incoherent light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0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LASER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Light Amplification by Stimulation of Emitted Radiation</a:t>
            </a:r>
          </a:p>
          <a:p>
            <a:r>
              <a:rPr lang="en-US" sz="3600" dirty="0"/>
              <a:t>Single wavelength</a:t>
            </a:r>
          </a:p>
          <a:p>
            <a:r>
              <a:rPr lang="en-US" sz="3600" dirty="0"/>
              <a:t>Light by stimulated  emission</a:t>
            </a:r>
          </a:p>
          <a:p>
            <a:r>
              <a:rPr lang="en-US" sz="3600" dirty="0"/>
              <a:t>Little divergence</a:t>
            </a:r>
          </a:p>
          <a:p>
            <a:r>
              <a:rPr lang="en-US" sz="3600" dirty="0"/>
              <a:t>Coherent light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8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err="1" smtClean="0"/>
              <a:t>Homostructure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p</a:t>
            </a:r>
            <a:r>
              <a:rPr lang="en-US" sz="3600" dirty="0" smtClean="0"/>
              <a:t>-n </a:t>
            </a:r>
            <a:r>
              <a:rPr lang="en-US" sz="3600" dirty="0" err="1" smtClean="0"/>
              <a:t>homojuction</a:t>
            </a:r>
            <a:endParaRPr lang="en-US" sz="3600" dirty="0" smtClean="0"/>
          </a:p>
          <a:p>
            <a:r>
              <a:rPr lang="en-US" sz="3600" dirty="0" smtClean="0"/>
              <a:t>Both p and n are heavily doped</a:t>
            </a:r>
          </a:p>
          <a:p>
            <a:r>
              <a:rPr lang="en-US" sz="3600" dirty="0" smtClean="0"/>
              <a:t>Excess carriers are spread by diffusion</a:t>
            </a:r>
          </a:p>
          <a:p>
            <a:r>
              <a:rPr lang="en-US" sz="3600" dirty="0" smtClean="0"/>
              <a:t>Thickness of the active region is generally a few micrometers</a:t>
            </a:r>
          </a:p>
          <a:p>
            <a:r>
              <a:rPr lang="en-US" sz="3600" dirty="0" smtClean="0"/>
              <a:t>Impractical for LASER diodes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22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4885651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36725" y="634966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(Liu)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6706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Single </a:t>
            </a:r>
            <a:r>
              <a:rPr lang="en-US" sz="4800" b="1" i="1" dirty="0" err="1" smtClean="0"/>
              <a:t>Heterostructure</a:t>
            </a:r>
            <a:endParaRPr lang="en-US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Replace p region with a P-p </a:t>
            </a:r>
            <a:r>
              <a:rPr lang="en-US" sz="3600" dirty="0" err="1" smtClean="0"/>
              <a:t>heterojunction</a:t>
            </a:r>
            <a:r>
              <a:rPr lang="en-US" sz="3600" dirty="0" smtClean="0"/>
              <a:t> to restrict diffusion</a:t>
            </a:r>
          </a:p>
          <a:p>
            <a:r>
              <a:rPr lang="en-US" sz="3600" dirty="0" smtClean="0"/>
              <a:t>Creates a P-p-n diode </a:t>
            </a:r>
          </a:p>
          <a:p>
            <a:r>
              <a:rPr lang="en-US" sz="3600" dirty="0" smtClean="0"/>
              <a:t>Causes a defined active layer in p region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757"/>
            <a:ext cx="4876800" cy="359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53200" y="63963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(Liu)</a:t>
            </a:r>
            <a:endParaRPr lang="en-US" sz="24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538" y="3584568"/>
            <a:ext cx="4876800" cy="335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920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588</TotalTime>
  <Words>636</Words>
  <Application>Microsoft Office PowerPoint</Application>
  <PresentationFormat>On-screen Show (4:3)</PresentationFormat>
  <Paragraphs>81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Verdana</vt:lpstr>
      <vt:lpstr>Wingdings 2</vt:lpstr>
      <vt:lpstr>Verve</vt:lpstr>
      <vt:lpstr>Advance LED and LASER Structures Including Quantum Well Structures  By Karin Larson 4/25/16</vt:lpstr>
      <vt:lpstr>Outline</vt:lpstr>
      <vt:lpstr>LED and LASER</vt:lpstr>
      <vt:lpstr>LED</vt:lpstr>
      <vt:lpstr>LASER</vt:lpstr>
      <vt:lpstr>Homostructure</vt:lpstr>
      <vt:lpstr>PowerPoint Presentation</vt:lpstr>
      <vt:lpstr>Single Heterostructure</vt:lpstr>
      <vt:lpstr>PowerPoint Presentation</vt:lpstr>
      <vt:lpstr>Double Heterostructure</vt:lpstr>
      <vt:lpstr>PowerPoint Presentation</vt:lpstr>
      <vt:lpstr>PowerPoint Presentation</vt:lpstr>
      <vt:lpstr>Quantum Well</vt:lpstr>
      <vt:lpstr>PowerPoint Presentation</vt:lpstr>
      <vt:lpstr>PowerPoint Presentation</vt:lpstr>
      <vt:lpstr>Edge Emission</vt:lpstr>
      <vt:lpstr>Surface Emission</vt:lpstr>
      <vt:lpstr>Conclusion</vt:lpstr>
      <vt:lpstr>References</vt:lpstr>
      <vt:lpstr>5 Key Points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 LED and LASER Structures Including Quantum Well Structures  By Karin Larson 4/25/16</dc:title>
  <dc:creator>Karin Larson</dc:creator>
  <cp:lastModifiedBy>Dr. Burns</cp:lastModifiedBy>
  <cp:revision>36</cp:revision>
  <dcterms:created xsi:type="dcterms:W3CDTF">2016-04-18T01:08:25Z</dcterms:created>
  <dcterms:modified xsi:type="dcterms:W3CDTF">2016-04-22T13:27:50Z</dcterms:modified>
</cp:coreProperties>
</file>