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70" r:id="rId5"/>
    <p:sldId id="263" r:id="rId6"/>
    <p:sldId id="264" r:id="rId7"/>
    <p:sldId id="265" r:id="rId8"/>
    <p:sldId id="266" r:id="rId9"/>
    <p:sldId id="269" r:id="rId10"/>
    <p:sldId id="268" r:id="rId11"/>
    <p:sldId id="267" r:id="rId12"/>
    <p:sldId id="261" r:id="rId13"/>
    <p:sldId id="26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semiconductors/materials/graphene-makes-transistors-tunable" TargetMode="External"/><Relationship Id="rId7" Type="http://schemas.openxmlformats.org/officeDocument/2006/relationships/hyperlink" Target="http://www.extremetech.com/extreme/211437-extremetech-explains-what-is-graphene" TargetMode="External"/><Relationship Id="rId2" Type="http://schemas.openxmlformats.org/officeDocument/2006/relationships/hyperlink" Target="http://rebrn.com/re/how-is-graphene-both-a-good-conductor-of-electricity-and-a-semic-66103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bs.org/wgbh/nova/next/tech/graphene/" TargetMode="External"/><Relationship Id="rId5" Type="http://schemas.openxmlformats.org/officeDocument/2006/relationships/hyperlink" Target="http://www.theregister.co.uk/2016/04/12/graphene_solar_panels_harvest_energy_from_rain/" TargetMode="External"/><Relationship Id="rId4" Type="http://schemas.openxmlformats.org/officeDocument/2006/relationships/hyperlink" Target="http://www.sessions.edu/notes-on-design/materials-of-the-future-graphen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726123"/>
            <a:ext cx="8791575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Graphene theory, devices, and applications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297238"/>
            <a:ext cx="8791575" cy="236188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Ee</a:t>
            </a:r>
            <a:r>
              <a:rPr lang="en-US" sz="4000" dirty="0" smtClean="0"/>
              <a:t> 4611</a:t>
            </a:r>
          </a:p>
          <a:p>
            <a:r>
              <a:rPr lang="en-US" sz="4000" dirty="0" smtClean="0"/>
              <a:t>Calvin miner</a:t>
            </a:r>
          </a:p>
          <a:p>
            <a:r>
              <a:rPr lang="en-US" sz="4000" dirty="0" smtClean="0"/>
              <a:t>April 15, 2016</a:t>
            </a:r>
          </a:p>
        </p:txBody>
      </p:sp>
    </p:spTree>
    <p:extLst>
      <p:ext uri="{BB962C8B-B14F-4D97-AF65-F5344CB8AC3E}">
        <p14:creationId xmlns:p14="http://schemas.microsoft.com/office/powerpoint/2010/main" val="9522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562764"/>
            <a:ext cx="9905999" cy="1496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Tuning graphene’s band-gap 0-300 eV using perpendicular electric fields induced by offset second graphene layer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6" y="924421"/>
            <a:ext cx="10103369" cy="3143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2726" y="4067833"/>
            <a:ext cx="1010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http://spectrum.ieee.org/semiconductors/materials/graphene-makes-transistors-tunable</a:t>
            </a:r>
          </a:p>
        </p:txBody>
      </p:sp>
    </p:spTree>
    <p:extLst>
      <p:ext uri="{BB962C8B-B14F-4D97-AF65-F5344CB8AC3E}">
        <p14:creationId xmlns:p14="http://schemas.microsoft.com/office/powerpoint/2010/main" val="24943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with implementation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gap ratio between on and off states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production of graphene sheets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5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significant obstacles, graphene remains tremendously promising.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Fixes are within reach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potential uses for graphene continue to be found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2881"/>
            <a:ext cx="9905998" cy="147857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Cited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39272"/>
            <a:ext cx="9905999" cy="5006109"/>
          </a:xfrm>
        </p:spPr>
        <p:txBody>
          <a:bodyPr>
            <a:no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Xia, D. B. Farmer, Y. Lin, and P.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Avouris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“Graphene Field-Effect Transistors with High On/Off Current Ratio and Large Transport Band Gap at Room Temperature,” 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 Lett.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10, no. 2, pp. 715–718, Feb. 2010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is graphene both a good conductor of electricity and a semiconductor? | Rebrn.com,” 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Rerbn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[Online].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Available: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://rebrn.com/re/how-is-graphene-both-a-good-conductor-of-electricity-and-a-semic-661039/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[Accessed: 13-Apr-2016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Savage, “Graphene Makes Transistors Tunable,” 08–31-2009. [Online].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Available: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://spectrum.ieee.org/semiconductors/materials/graphene-makes-transistors-tunable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[Accessed: 13-Apr-2016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Shaffer, “Materials of the Future: Graphene,” 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Design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08-Sep-2014. [Online]. Available: 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http://www.sessions.edu/notes-on-design/materials-of-the-future-graphene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[Accessed: 13-Apr-2016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Patching, Research, Security, Vulnerabilities, Malware,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crimeware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’breaches' every year Airbus boarded by 12 nation-state, R. funds breached as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crims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target brokers’ un-patched W. machines, and P. “mass damage” in A.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Smb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crappy login hygiene really helps-hacker, “Graphene solar panels harvest energy from rain.” [Online].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Available: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://www.theregister.co.uk/2016/04/12/graphene_solar_panels_harvest_energy_from_rain/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[Accessed: 13-Apr-2016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“Graphene, Meet Mainstream — NOVA Next | PBS,” 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Next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19-Aug-2015. [Online].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Available: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://www.pbs.org/wgbh/nova/next/tech/graphene/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[Accessed: 13-Apr-2016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T. on A. 5 and 2015 at 7:03 Am, “What is graphene?,”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ExtremeTech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[Online].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Available: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://www.extremetech.com/extreme/211437-extremetech-explains-what-is-graphene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[Accessed: 13-Apr-2016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6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key concepts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66178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Graphene is a surface of carbon one atom thick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 has highest electrical &amp; thermal conductivity of all known materials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potential uses are high-tensile strands, solar cells, and semiconductors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impediments to implementation are insufficient band-gap ratio and mass production techniques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promising resolutions to these issues include using van Der Walls to mechanically manipulate graphene and perpendicular electrical fields to fine-tune band-gap.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0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9127" y="1034473"/>
            <a:ext cx="98736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Graphene?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innovations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with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39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graphene?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875415"/>
            <a:ext cx="9465627" cy="3921860"/>
          </a:xfrm>
        </p:spPr>
      </p:pic>
      <p:sp>
        <p:nvSpPr>
          <p:cNvPr id="5" name="TextBox 4"/>
          <p:cNvSpPr txBox="1"/>
          <p:nvPr/>
        </p:nvSpPr>
        <p:spPr>
          <a:xfrm>
            <a:off x="1854921" y="5902036"/>
            <a:ext cx="847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http://www.extremetech.com/extreme/211437-extremetech-explains-what-is-graphene</a:t>
            </a:r>
          </a:p>
        </p:txBody>
      </p:sp>
    </p:spTree>
    <p:extLst>
      <p:ext uri="{BB962C8B-B14F-4D97-AF65-F5344CB8AC3E}">
        <p14:creationId xmlns:p14="http://schemas.microsoft.com/office/powerpoint/2010/main" val="35321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1412" y="1865745"/>
            <a:ext cx="9434224" cy="3925456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graphene?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 is a surface of carbon one atom thick.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the highest thermal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electrical conductivity of all known materials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 was first produced with Scotch Tape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4921" y="5902036"/>
            <a:ext cx="847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http://www.extremetech.com/extreme/211437-extremetech-explains-what-is-graphene</a:t>
            </a:r>
          </a:p>
        </p:txBody>
      </p:sp>
    </p:spTree>
    <p:extLst>
      <p:ext uri="{BB962C8B-B14F-4D97-AF65-F5344CB8AC3E}">
        <p14:creationId xmlns:p14="http://schemas.microsoft.com/office/powerpoint/2010/main" val="23583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Innovations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249486"/>
            <a:ext cx="10286999" cy="38274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Bridges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Elevator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Transistors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cells</a:t>
            </a:r>
          </a:p>
        </p:txBody>
      </p:sp>
    </p:spTree>
    <p:extLst>
      <p:ext uri="{BB962C8B-B14F-4D97-AF65-F5344CB8AC3E}">
        <p14:creationId xmlns:p14="http://schemas.microsoft.com/office/powerpoint/2010/main" val="21597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0" y="4768128"/>
            <a:ext cx="9905999" cy="1217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high-tensile strength and lightweight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strands could build first practical space elevator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65" y="449841"/>
            <a:ext cx="6855691" cy="4142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9390" y="4592637"/>
            <a:ext cx="713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http://www.sessions.edu/notes-on-design/materials-of-the-future-graphene</a:t>
            </a:r>
          </a:p>
        </p:txBody>
      </p:sp>
    </p:spTree>
    <p:extLst>
      <p:ext uri="{BB962C8B-B14F-4D97-AF65-F5344CB8AC3E}">
        <p14:creationId xmlns:p14="http://schemas.microsoft.com/office/powerpoint/2010/main" val="34897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4863377"/>
            <a:ext cx="9905999" cy="1509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Graphene’s extremely low resistance would reduce transistor size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89" y="415298"/>
            <a:ext cx="6298045" cy="4198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4983" y="4613995"/>
            <a:ext cx="832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http://www.extremetech.com/extreme/211437-extremetech-explains-what-is-graphene</a:t>
            </a:r>
          </a:p>
        </p:txBody>
      </p:sp>
    </p:spTree>
    <p:extLst>
      <p:ext uri="{BB962C8B-B14F-4D97-AF65-F5344CB8AC3E}">
        <p14:creationId xmlns:p14="http://schemas.microsoft.com/office/powerpoint/2010/main" val="8562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049" y="4775199"/>
            <a:ext cx="9905999" cy="1330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Graphene’s extremely low resistance could improve solar cell efficiency and methods.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48" y="500350"/>
            <a:ext cx="6172200" cy="401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46" y="4544291"/>
            <a:ext cx="942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http://www.theregister.co.uk/2016/04/12/graphene_solar_panels_harvest_energy_from_rain/</a:t>
            </a:r>
          </a:p>
        </p:txBody>
      </p:sp>
    </p:spTree>
    <p:extLst>
      <p:ext uri="{BB962C8B-B14F-4D97-AF65-F5344CB8AC3E}">
        <p14:creationId xmlns:p14="http://schemas.microsoft.com/office/powerpoint/2010/main" val="25405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218" y="4655127"/>
            <a:ext cx="9116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Band gap of zero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Six Dirac Points due to hexagonal atomic structure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44" y="455179"/>
            <a:ext cx="8146473" cy="3548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18" y="4144572"/>
            <a:ext cx="942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http://rebrn.com/re/how-is-graphene-both-a-good-conductor-of-electricity-and-a-semic-661039/</a:t>
            </a:r>
          </a:p>
        </p:txBody>
      </p:sp>
    </p:spTree>
    <p:extLst>
      <p:ext uri="{BB962C8B-B14F-4D97-AF65-F5344CB8AC3E}">
        <p14:creationId xmlns:p14="http://schemas.microsoft.com/office/powerpoint/2010/main" val="4222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1042</TotalTime>
  <Words>302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Circuit</vt:lpstr>
      <vt:lpstr>Graphene theory, devices, and applications</vt:lpstr>
      <vt:lpstr>PowerPoint Presentation</vt:lpstr>
      <vt:lpstr>What is graphene?</vt:lpstr>
      <vt:lpstr>What is graphene?</vt:lpstr>
      <vt:lpstr>Potential Innovations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with implementation</vt:lpstr>
      <vt:lpstr>conclusions</vt:lpstr>
      <vt:lpstr>Works Cited</vt:lpstr>
      <vt:lpstr>Five key concepts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Graphene theory, devices, and applications</dc:title>
  <dc:creator>Calvin Miner</dc:creator>
  <cp:lastModifiedBy>Dr. Burns</cp:lastModifiedBy>
  <cp:revision>15</cp:revision>
  <dcterms:created xsi:type="dcterms:W3CDTF">2016-04-13T01:49:54Z</dcterms:created>
  <dcterms:modified xsi:type="dcterms:W3CDTF">2016-04-15T17:57:07Z</dcterms:modified>
</cp:coreProperties>
</file>