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75" r:id="rId4"/>
    <p:sldId id="270" r:id="rId5"/>
    <p:sldId id="257" r:id="rId6"/>
    <p:sldId id="264" r:id="rId7"/>
    <p:sldId id="258" r:id="rId8"/>
    <p:sldId id="259" r:id="rId9"/>
    <p:sldId id="261" r:id="rId10"/>
    <p:sldId id="260" r:id="rId11"/>
    <p:sldId id="262" r:id="rId12"/>
    <p:sldId id="263" r:id="rId13"/>
    <p:sldId id="266" r:id="rId14"/>
    <p:sldId id="267" r:id="rId15"/>
    <p:sldId id="265" r:id="rId16"/>
    <p:sldId id="268" r:id="rId17"/>
    <p:sldId id="269" r:id="rId18"/>
    <p:sldId id="271" r:id="rId19"/>
    <p:sldId id="284" r:id="rId20"/>
    <p:sldId id="272" r:id="rId21"/>
    <p:sldId id="273" r:id="rId22"/>
    <p:sldId id="274" r:id="rId23"/>
    <p:sldId id="277" r:id="rId24"/>
    <p:sldId id="279" r:id="rId25"/>
    <p:sldId id="278" r:id="rId26"/>
    <p:sldId id="280" r:id="rId27"/>
    <p:sldId id="281" r:id="rId28"/>
    <p:sldId id="282"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05" d="100"/>
          <a:sy n="105"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4/8/2016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CN" altLang="en-US" smtClean="0"/>
              <a:t>单击图标添加图片</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smtClean="0"/>
              <a:t>单击图标添加图片</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smtClean="0"/>
              <a:t>单击图标添加图片</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smtClean="0"/>
              <a:t>单击图标添加图片</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dirty="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41410" y="3073397"/>
            <a:ext cx="4878391" cy="271780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3073397"/>
            <a:ext cx="4875210" cy="271780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4/8/2016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nanolithography.spiedigitallibrary.org/article.aspx?articleid=1098557" TargetMode="External"/><Relationship Id="rId3" Type="http://schemas.openxmlformats.org/officeDocument/2006/relationships/hyperlink" Target="https://en.wikipedia.org/wiki/Nanotechnology" TargetMode="External"/><Relationship Id="rId7" Type="http://schemas.openxmlformats.org/officeDocument/2006/relationships/hyperlink" Target="https://en.wikipedia.org/wiki/X-ray_lithography" TargetMode="External"/><Relationship Id="rId2" Type="http://schemas.openxmlformats.org/officeDocument/2006/relationships/hyperlink" Target="http://nanolithography.spiedigitallibrary.org/article.aspx?articleid=1166831" TargetMode="External"/><Relationship Id="rId1" Type="http://schemas.openxmlformats.org/officeDocument/2006/relationships/slideLayout" Target="../slideLayouts/slideLayout2.xml"/><Relationship Id="rId6" Type="http://schemas.openxmlformats.org/officeDocument/2006/relationships/hyperlink" Target="https://en.wikipedia.org/wiki/Electron-beam_lithography#Scattering" TargetMode="External"/><Relationship Id="rId5" Type="http://schemas.openxmlformats.org/officeDocument/2006/relationships/hyperlink" Target="https://sites.google.com/a/depaul.edu.in/de-paul-times/october-2008-publication/nanorobotics" TargetMode="External"/><Relationship Id="rId4" Type="http://schemas.openxmlformats.org/officeDocument/2006/relationships/hyperlink" Target="http://chicagoinno.streetwise.co/2015/02/11/nissan-leaf-paint-technology-at-the-chicago-auto-show/"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58720" y="948627"/>
            <a:ext cx="8791575" cy="2387600"/>
          </a:xfrm>
        </p:spPr>
        <p:txBody>
          <a:bodyPr/>
          <a:lstStyle/>
          <a:p>
            <a:r>
              <a:rPr lang="en-US" dirty="0"/>
              <a:t>Nanoscale Lithography, Techniques and Technology</a:t>
            </a:r>
          </a:p>
        </p:txBody>
      </p:sp>
      <p:sp>
        <p:nvSpPr>
          <p:cNvPr id="3" name="副标题 2"/>
          <p:cNvSpPr>
            <a:spLocks noGrp="1"/>
          </p:cNvSpPr>
          <p:nvPr>
            <p:ph type="subTitle" idx="1"/>
          </p:nvPr>
        </p:nvSpPr>
        <p:spPr>
          <a:xfrm>
            <a:off x="2105024" y="3848926"/>
            <a:ext cx="8791575" cy="2579306"/>
          </a:xfrm>
        </p:spPr>
        <p:txBody>
          <a:bodyPr>
            <a:normAutofit/>
          </a:bodyPr>
          <a:lstStyle/>
          <a:p>
            <a:r>
              <a:rPr lang="en-US" dirty="0" smtClean="0"/>
              <a:t>EE 4611 </a:t>
            </a:r>
          </a:p>
          <a:p>
            <a:r>
              <a:rPr lang="en-US" dirty="0" smtClean="0"/>
              <a:t>Dehua </a:t>
            </a:r>
            <a:r>
              <a:rPr lang="en-US" dirty="0" err="1" smtClean="0"/>
              <a:t>liu</a:t>
            </a:r>
            <a:endParaRPr lang="en-US" dirty="0" smtClean="0"/>
          </a:p>
          <a:p>
            <a:r>
              <a:rPr lang="en-US" dirty="0" smtClean="0"/>
              <a:t>4/8/2016</a:t>
            </a:r>
            <a:endParaRPr lang="en-US" dirty="0"/>
          </a:p>
        </p:txBody>
      </p:sp>
    </p:spTree>
    <p:extLst>
      <p:ext uri="{BB962C8B-B14F-4D97-AF65-F5344CB8AC3E}">
        <p14:creationId xmlns:p14="http://schemas.microsoft.com/office/powerpoint/2010/main" val="2562461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05421" y="4897910"/>
            <a:ext cx="9905998" cy="1478570"/>
          </a:xfrm>
        </p:spPr>
        <p:txBody>
          <a:bodyPr>
            <a:normAutofit/>
          </a:bodyPr>
          <a:lstStyle/>
          <a:p>
            <a:r>
              <a:rPr lang="en-US" dirty="0" smtClean="0"/>
              <a:t/>
            </a:r>
            <a:br>
              <a:rPr lang="en-US" dirty="0" smtClean="0"/>
            </a:br>
            <a:r>
              <a:rPr lang="en-US" dirty="0"/>
              <a:t/>
            </a:r>
            <a:br>
              <a:rPr lang="en-US" dirty="0"/>
            </a:br>
            <a:r>
              <a:rPr lang="en-US" sz="1100" dirty="0"/>
              <a:t>http://chicagoinno.streetwise.co/2015/02/11/nissan-leaf-paint-technology-at-the-chicago-auto-show/</a:t>
            </a:r>
          </a:p>
        </p:txBody>
      </p:sp>
      <p:pic>
        <p:nvPicPr>
          <p:cNvPr id="1026" name="Picture 2" descr="http://wp.streetwise.co/wp-content/blogs.dir/3/files/2015/02/Nissa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44786" y="1897602"/>
            <a:ext cx="455295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251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19053" y="5730014"/>
            <a:ext cx="9905998" cy="1478570"/>
          </a:xfrm>
        </p:spPr>
        <p:txBody>
          <a:bodyPr>
            <a:normAutofit/>
          </a:bodyPr>
          <a:lstStyle/>
          <a:p>
            <a:r>
              <a:rPr lang="en-US" sz="1000" dirty="0"/>
              <a:t>https://sites.google.com/a/depaul.edu.in/de-paul-times/october-2008-publication/nanorobotics</a:t>
            </a:r>
          </a:p>
        </p:txBody>
      </p:sp>
      <p:pic>
        <p:nvPicPr>
          <p:cNvPr id="4" name="内容占位符 3"/>
          <p:cNvPicPr>
            <a:picLocks noGrp="1" noChangeAspect="1"/>
          </p:cNvPicPr>
          <p:nvPr>
            <p:ph idx="1"/>
          </p:nvPr>
        </p:nvPicPr>
        <p:blipFill>
          <a:blip r:embed="rId2"/>
          <a:stretch>
            <a:fillRect/>
          </a:stretch>
        </p:blipFill>
        <p:spPr>
          <a:xfrm>
            <a:off x="1040829" y="1161352"/>
            <a:ext cx="4722282" cy="3541712"/>
          </a:xfrm>
          <a:prstGeom prst="rect">
            <a:avLst/>
          </a:prstGeom>
        </p:spPr>
      </p:pic>
      <p:pic>
        <p:nvPicPr>
          <p:cNvPr id="5" name="图片 4"/>
          <p:cNvPicPr>
            <a:picLocks noChangeAspect="1"/>
          </p:cNvPicPr>
          <p:nvPr/>
        </p:nvPicPr>
        <p:blipFill>
          <a:blip r:embed="rId3"/>
          <a:stretch>
            <a:fillRect/>
          </a:stretch>
        </p:blipFill>
        <p:spPr>
          <a:xfrm>
            <a:off x="6489127" y="1161352"/>
            <a:ext cx="4457700" cy="3571875"/>
          </a:xfrm>
          <a:prstGeom prst="rect">
            <a:avLst/>
          </a:prstGeom>
        </p:spPr>
      </p:pic>
    </p:spTree>
    <p:extLst>
      <p:ext uri="{BB962C8B-B14F-4D97-AF65-F5344CB8AC3E}">
        <p14:creationId xmlns:p14="http://schemas.microsoft.com/office/powerpoint/2010/main" val="1001916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Nano Manufacturing Science</a:t>
            </a:r>
          </a:p>
        </p:txBody>
      </p:sp>
      <p:sp>
        <p:nvSpPr>
          <p:cNvPr id="3" name="内容占位符 2"/>
          <p:cNvSpPr>
            <a:spLocks noGrp="1"/>
          </p:cNvSpPr>
          <p:nvPr>
            <p:ph idx="1"/>
          </p:nvPr>
        </p:nvSpPr>
        <p:spPr/>
        <p:txBody>
          <a:bodyPr>
            <a:normAutofit fontScale="92500" lnSpcReduction="10000"/>
          </a:bodyPr>
          <a:lstStyle/>
          <a:p>
            <a:r>
              <a:rPr lang="en-US" dirty="0" smtClean="0"/>
              <a:t>Is the base of </a:t>
            </a:r>
            <a:r>
              <a:rPr lang="en-US" dirty="0"/>
              <a:t>Nanoscale </a:t>
            </a:r>
            <a:r>
              <a:rPr lang="en-US" dirty="0" smtClean="0"/>
              <a:t>Technology, through designing </a:t>
            </a:r>
            <a:r>
              <a:rPr lang="en-US" dirty="0"/>
              <a:t>N</a:t>
            </a:r>
            <a:r>
              <a:rPr lang="en-US" dirty="0" smtClean="0"/>
              <a:t>ano graphics to produce functional </a:t>
            </a:r>
            <a:r>
              <a:rPr lang="en-US" dirty="0"/>
              <a:t>N</a:t>
            </a:r>
            <a:r>
              <a:rPr lang="en-US" dirty="0" smtClean="0"/>
              <a:t>ano materials. There are two main methods producing Nano graphics:</a:t>
            </a:r>
          </a:p>
          <a:p>
            <a:r>
              <a:rPr lang="en-US" dirty="0" smtClean="0"/>
              <a:t>1</a:t>
            </a:r>
            <a:r>
              <a:rPr lang="en-US" dirty="0"/>
              <a:t>. Modern chemical </a:t>
            </a:r>
            <a:r>
              <a:rPr lang="en-US" dirty="0" smtClean="0"/>
              <a:t>technology</a:t>
            </a:r>
            <a:r>
              <a:rPr lang="en-US" dirty="0"/>
              <a:t>:  Atomic layer epitaxy; Plasma enhanced</a:t>
            </a:r>
          </a:p>
          <a:p>
            <a:r>
              <a:rPr lang="en-US" dirty="0"/>
              <a:t>Chemical vapor deposition; Metal organic chemical vapor deposition; Molecular beam </a:t>
            </a:r>
            <a:r>
              <a:rPr lang="en-US" dirty="0" smtClean="0"/>
              <a:t>epitaxy</a:t>
            </a:r>
          </a:p>
          <a:p>
            <a:r>
              <a:rPr lang="en-US" dirty="0" smtClean="0"/>
              <a:t>2</a:t>
            </a:r>
            <a:r>
              <a:rPr lang="en-US" dirty="0"/>
              <a:t>. Nanoscale </a:t>
            </a:r>
            <a:r>
              <a:rPr lang="en-US" dirty="0" smtClean="0"/>
              <a:t>Lithography</a:t>
            </a:r>
          </a:p>
          <a:p>
            <a:endParaRPr lang="en-US" dirty="0"/>
          </a:p>
          <a:p>
            <a:r>
              <a:rPr lang="en-US" sz="1100" dirty="0" smtClean="0"/>
              <a:t>                                                                                                                                                                                  http</a:t>
            </a:r>
            <a:r>
              <a:rPr lang="en-US" sz="1100" dirty="0"/>
              <a:t>://www.cqvip.com/qk/92621b/200503/20087550.html</a:t>
            </a:r>
          </a:p>
        </p:txBody>
      </p:sp>
    </p:spTree>
    <p:extLst>
      <p:ext uri="{BB962C8B-B14F-4D97-AF65-F5344CB8AC3E}">
        <p14:creationId xmlns:p14="http://schemas.microsoft.com/office/powerpoint/2010/main" val="1873227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Lithography</a:t>
            </a:r>
          </a:p>
        </p:txBody>
      </p:sp>
      <p:sp>
        <p:nvSpPr>
          <p:cNvPr id="3" name="内容占位符 2"/>
          <p:cNvSpPr>
            <a:spLocks noGrp="1"/>
          </p:cNvSpPr>
          <p:nvPr>
            <p:ph idx="1"/>
          </p:nvPr>
        </p:nvSpPr>
        <p:spPr>
          <a:xfrm>
            <a:off x="1141412" y="2249486"/>
            <a:ext cx="9905999" cy="4251897"/>
          </a:xfrm>
        </p:spPr>
        <p:txBody>
          <a:bodyPr>
            <a:normAutofit/>
          </a:bodyPr>
          <a:lstStyle/>
          <a:p>
            <a:r>
              <a:rPr lang="en-US" dirty="0"/>
              <a:t>Lithography (from Ancient Greek </a:t>
            </a:r>
            <a:r>
              <a:rPr lang="en-US" dirty="0" err="1"/>
              <a:t>λίθος</a:t>
            </a:r>
            <a:r>
              <a:rPr lang="en-US" dirty="0"/>
              <a:t>, </a:t>
            </a:r>
            <a:r>
              <a:rPr lang="en-US" dirty="0" err="1"/>
              <a:t>lithos</a:t>
            </a:r>
            <a:r>
              <a:rPr lang="en-US" dirty="0"/>
              <a:t>, meaning "stone", and </a:t>
            </a:r>
            <a:r>
              <a:rPr lang="en-US" dirty="0" err="1"/>
              <a:t>γράφειν</a:t>
            </a:r>
            <a:r>
              <a:rPr lang="en-US" dirty="0"/>
              <a:t>, </a:t>
            </a:r>
            <a:r>
              <a:rPr lang="en-US" dirty="0" err="1"/>
              <a:t>graphein</a:t>
            </a:r>
            <a:r>
              <a:rPr lang="en-US" dirty="0"/>
              <a:t>, meaning "to write") is a method of printing originally based on the immiscibility of oil and water. The printing is from a stone (lithographic limestone) or a metal plate with a smooth surface</a:t>
            </a:r>
            <a:r>
              <a:rPr lang="en-US" dirty="0" smtClean="0"/>
              <a:t>. </a:t>
            </a:r>
          </a:p>
          <a:p>
            <a:endParaRPr lang="en-US" dirty="0" smtClean="0"/>
          </a:p>
          <a:p>
            <a:endParaRPr lang="en-US" sz="900" dirty="0" smtClean="0"/>
          </a:p>
          <a:p>
            <a:r>
              <a:rPr lang="en-US" sz="900" dirty="0" smtClean="0"/>
              <a:t>                                                                                                                                                                                                                                         https</a:t>
            </a:r>
            <a:r>
              <a:rPr lang="en-US" sz="900" dirty="0"/>
              <a:t>://en.wikipedia.org/wiki/</a:t>
            </a:r>
            <a:r>
              <a:rPr lang="en-US" sz="900" b="1" dirty="0"/>
              <a:t>Lithography</a:t>
            </a:r>
            <a:endParaRPr lang="en-US" sz="900" dirty="0"/>
          </a:p>
          <a:p>
            <a:endParaRPr lang="en-US" sz="900" dirty="0" smtClean="0"/>
          </a:p>
          <a:p>
            <a:r>
              <a:rPr lang="en-US" sz="900" dirty="0" smtClean="0"/>
              <a:t> </a:t>
            </a:r>
            <a:endParaRPr lang="en-US" sz="900" dirty="0"/>
          </a:p>
        </p:txBody>
      </p:sp>
    </p:spTree>
    <p:extLst>
      <p:ext uri="{BB962C8B-B14F-4D97-AF65-F5344CB8AC3E}">
        <p14:creationId xmlns:p14="http://schemas.microsoft.com/office/powerpoint/2010/main" val="2857147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1805" y="5830598"/>
            <a:ext cx="9905998" cy="1478570"/>
          </a:xfrm>
        </p:spPr>
        <p:txBody>
          <a:bodyPr/>
          <a:lstStyle/>
          <a:p>
            <a:pPr marL="228600" lvl="0" indent="-228600">
              <a:lnSpc>
                <a:spcPct val="120000"/>
              </a:lnSpc>
              <a:spcBef>
                <a:spcPts val="1000"/>
              </a:spcBef>
            </a:pPr>
            <a:r>
              <a:rPr lang="en-US" sz="800" cap="none" dirty="0">
                <a:solidFill>
                  <a:prstClr val="white"/>
                </a:solidFill>
                <a:ea typeface="+mn-ea"/>
                <a:cs typeface="+mn-cs"/>
              </a:rPr>
              <a:t>https://www.google.com/imgres?imgurl=http://s.hswstatic.com/gif/sl-443.jpg&amp;imgrefurl=http://entertainment.howstuffworks.com/arts/artwork/stone-lithography.htm&amp;h=347&amp;w=400&amp;tbnid=GIlLGpIFVUCV1M:&amp;tbnh=160&amp;tbnw=184&amp;docid=V_w9JSywZ8ggoM&amp;itg=1&amp;usg=__EmQz0A0nHzDRnCBYOAq0olMpXqA=&amp;sa=X&amp;ved=0ahUKEwivjfvDnP_LAhWqtoMKHUPMBnYQ9QEIIzAA#h=347&amp;tbnh=160&amp;tbnw=184&amp;w=400</a:t>
            </a:r>
            <a:br>
              <a:rPr lang="en-US" sz="800" cap="none" dirty="0">
                <a:solidFill>
                  <a:prstClr val="white"/>
                </a:solidFill>
                <a:ea typeface="+mn-ea"/>
                <a:cs typeface="+mn-cs"/>
              </a:rPr>
            </a:br>
            <a:endParaRPr lang="en-US" dirty="0"/>
          </a:p>
        </p:txBody>
      </p:sp>
      <p:pic>
        <p:nvPicPr>
          <p:cNvPr id="4" name="内容占位符 3"/>
          <p:cNvPicPr>
            <a:picLocks noGrp="1" noChangeAspect="1"/>
          </p:cNvPicPr>
          <p:nvPr>
            <p:ph idx="1"/>
          </p:nvPr>
        </p:nvPicPr>
        <p:blipFill>
          <a:blip r:embed="rId2"/>
          <a:stretch>
            <a:fillRect/>
          </a:stretch>
        </p:blipFill>
        <p:spPr>
          <a:xfrm>
            <a:off x="3877056" y="1920240"/>
            <a:ext cx="4672584" cy="3776472"/>
          </a:xfrm>
          <a:prstGeom prst="rect">
            <a:avLst/>
          </a:prstGeom>
        </p:spPr>
      </p:pic>
    </p:spTree>
    <p:extLst>
      <p:ext uri="{BB962C8B-B14F-4D97-AF65-F5344CB8AC3E}">
        <p14:creationId xmlns:p14="http://schemas.microsoft.com/office/powerpoint/2010/main" val="304483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Nanoscale Lithography</a:t>
            </a:r>
          </a:p>
        </p:txBody>
      </p:sp>
      <p:sp>
        <p:nvSpPr>
          <p:cNvPr id="3" name="内容占位符 2"/>
          <p:cNvSpPr>
            <a:spLocks noGrp="1"/>
          </p:cNvSpPr>
          <p:nvPr>
            <p:ph idx="1"/>
          </p:nvPr>
        </p:nvSpPr>
        <p:spPr/>
        <p:txBody>
          <a:bodyPr/>
          <a:lstStyle/>
          <a:p>
            <a:r>
              <a:rPr lang="en-US" dirty="0"/>
              <a:t>Nanolithography is the branch of nanotechnology concerned with the study and application of fabricating nanometer-scale structures, meaning patterns with at least one lateral dimension between 1 and 100 nm. </a:t>
            </a:r>
          </a:p>
        </p:txBody>
      </p:sp>
    </p:spTree>
    <p:extLst>
      <p:ext uri="{BB962C8B-B14F-4D97-AF65-F5344CB8AC3E}">
        <p14:creationId xmlns:p14="http://schemas.microsoft.com/office/powerpoint/2010/main" val="3984276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60285" y="5227094"/>
            <a:ext cx="9905998" cy="1478570"/>
          </a:xfrm>
        </p:spPr>
        <p:txBody>
          <a:bodyPr>
            <a:normAutofit/>
          </a:bodyPr>
          <a:lstStyle/>
          <a:p>
            <a:r>
              <a:rPr lang="en-US" sz="1000" dirty="0" smtClean="0"/>
              <a:t>                                                                                                  https</a:t>
            </a:r>
            <a:r>
              <a:rPr lang="en-US" sz="1000" dirty="0"/>
              <a:t>://simotron.wordpress.com/2013/03/22/nanoscale-3d-printed-microstructures-by-nanoscribe/</a:t>
            </a:r>
          </a:p>
        </p:txBody>
      </p:sp>
      <p:pic>
        <p:nvPicPr>
          <p:cNvPr id="4" name="内容占位符 3"/>
          <p:cNvPicPr>
            <a:picLocks noGrp="1" noChangeAspect="1"/>
          </p:cNvPicPr>
          <p:nvPr>
            <p:ph idx="1"/>
          </p:nvPr>
        </p:nvPicPr>
        <p:blipFill>
          <a:blip r:embed="rId2"/>
          <a:stretch>
            <a:fillRect/>
          </a:stretch>
        </p:blipFill>
        <p:spPr>
          <a:xfrm>
            <a:off x="3694878" y="1609408"/>
            <a:ext cx="4799067" cy="3541712"/>
          </a:xfrm>
          <a:prstGeom prst="rect">
            <a:avLst/>
          </a:prstGeom>
        </p:spPr>
      </p:pic>
    </p:spTree>
    <p:extLst>
      <p:ext uri="{BB962C8B-B14F-4D97-AF65-F5344CB8AC3E}">
        <p14:creationId xmlns:p14="http://schemas.microsoft.com/office/powerpoint/2010/main" val="2530442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Photolithography </a:t>
            </a:r>
            <a:endParaRPr lang="en-US" dirty="0"/>
          </a:p>
        </p:txBody>
      </p:sp>
      <p:sp>
        <p:nvSpPr>
          <p:cNvPr id="3" name="内容占位符 2"/>
          <p:cNvSpPr>
            <a:spLocks noGrp="1"/>
          </p:cNvSpPr>
          <p:nvPr>
            <p:ph idx="1"/>
          </p:nvPr>
        </p:nvSpPr>
        <p:spPr/>
        <p:txBody>
          <a:bodyPr>
            <a:normAutofit fontScale="92500" lnSpcReduction="10000"/>
          </a:bodyPr>
          <a:lstStyle/>
          <a:p>
            <a:r>
              <a:rPr lang="en-US" dirty="0"/>
              <a:t>Photolithography, also termed optical lithography or UV lithography, is a process used in microfabrication to pattern parts of a thin film or the bulk of a substrate. It uses light to transfer a geometric pattern from a photomask to a light-sensitive chemical "photoresist", or simply "resist," on the substrate. A series of chemical treatments then either engraves the exposure pattern into, or enables deposition of a new material in the desired pattern upon, the material underneath the photo resist</a:t>
            </a:r>
            <a:r>
              <a:rPr lang="en-US" dirty="0" smtClean="0"/>
              <a:t>.</a:t>
            </a:r>
          </a:p>
          <a:p>
            <a:r>
              <a:rPr lang="en-US" dirty="0"/>
              <a:t>Projection Printing </a:t>
            </a:r>
            <a:r>
              <a:rPr lang="en-US" dirty="0" smtClean="0"/>
              <a:t>Technique</a:t>
            </a:r>
          </a:p>
          <a:p>
            <a:r>
              <a:rPr lang="en-US" dirty="0"/>
              <a:t>Limited by diffraction limit</a:t>
            </a:r>
          </a:p>
          <a:p>
            <a:endParaRPr lang="en-US" dirty="0"/>
          </a:p>
          <a:p>
            <a:endParaRPr lang="en-US" dirty="0"/>
          </a:p>
        </p:txBody>
      </p:sp>
    </p:spTree>
    <p:extLst>
      <p:ext uri="{BB962C8B-B14F-4D97-AF65-F5344CB8AC3E}">
        <p14:creationId xmlns:p14="http://schemas.microsoft.com/office/powerpoint/2010/main" val="1856502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4" name="内容占位符 3"/>
          <p:cNvPicPr>
            <a:picLocks noGrp="1" noChangeAspect="1"/>
          </p:cNvPicPr>
          <p:nvPr>
            <p:ph idx="1"/>
          </p:nvPr>
        </p:nvPicPr>
        <p:blipFill>
          <a:blip r:embed="rId2"/>
          <a:stretch>
            <a:fillRect/>
          </a:stretch>
        </p:blipFill>
        <p:spPr>
          <a:xfrm>
            <a:off x="3208202" y="1357803"/>
            <a:ext cx="5443235" cy="4465320"/>
          </a:xfrm>
          <a:prstGeom prst="rect">
            <a:avLst/>
          </a:prstGeom>
        </p:spPr>
      </p:pic>
    </p:spTree>
    <p:extLst>
      <p:ext uri="{BB962C8B-B14F-4D97-AF65-F5344CB8AC3E}">
        <p14:creationId xmlns:p14="http://schemas.microsoft.com/office/powerpoint/2010/main" val="2521385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A photoresist is a light-sensitive material used in several industrial processes, such as photolithography and photoengraving, to form a patterned coating on a surface</a:t>
            </a:r>
            <a:r>
              <a:rPr lang="en-US" dirty="0" smtClean="0"/>
              <a:t>.</a:t>
            </a:r>
          </a:p>
          <a:p>
            <a:r>
              <a:rPr lang="en-US" dirty="0"/>
              <a:t>A positive resist is a type of photoresist in which the portion of the photoresist that is exposed to light becomes soluble to the photoresist developer. The portion of the photoresist that is unexposed remains insoluble to the photoresist developer.</a:t>
            </a:r>
          </a:p>
          <a:p>
            <a:r>
              <a:rPr lang="en-US" dirty="0"/>
              <a:t>A negative resist is a type of photoresist in which the portion of the photoresist that is exposed to light becomes insoluble to the photoresist developer. The unexposed portion of the photoresist is dissolved by the photoresist developer.</a:t>
            </a:r>
          </a:p>
        </p:txBody>
      </p:sp>
    </p:spTree>
    <p:extLst>
      <p:ext uri="{BB962C8B-B14F-4D97-AF65-F5344CB8AC3E}">
        <p14:creationId xmlns:p14="http://schemas.microsoft.com/office/powerpoint/2010/main" val="402617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origin of Nanoscale Lithography</a:t>
            </a:r>
          </a:p>
          <a:p>
            <a:endParaRPr lang="en-US" dirty="0" smtClean="0"/>
          </a:p>
          <a:p>
            <a:r>
              <a:rPr lang="en-US" dirty="0" smtClean="0"/>
              <a:t>Major methods </a:t>
            </a:r>
            <a:r>
              <a:rPr lang="en-US" dirty="0"/>
              <a:t>of Nanoscale </a:t>
            </a:r>
            <a:r>
              <a:rPr lang="en-US" dirty="0" smtClean="0"/>
              <a:t>Lithography</a:t>
            </a:r>
          </a:p>
          <a:p>
            <a:pPr marL="0" indent="0">
              <a:buNone/>
            </a:pPr>
            <a:endParaRPr lang="en-US" dirty="0" smtClean="0"/>
          </a:p>
          <a:p>
            <a:r>
              <a:rPr lang="en-US" dirty="0"/>
              <a:t>A</a:t>
            </a:r>
            <a:r>
              <a:rPr lang="en-US" dirty="0" smtClean="0"/>
              <a:t>dvantages and disadvantages of different methods of Nanoscale </a:t>
            </a:r>
            <a:r>
              <a:rPr lang="en-US" dirty="0"/>
              <a:t>Lithography</a:t>
            </a:r>
          </a:p>
        </p:txBody>
      </p:sp>
    </p:spTree>
    <p:extLst>
      <p:ext uri="{BB962C8B-B14F-4D97-AF65-F5344CB8AC3E}">
        <p14:creationId xmlns:p14="http://schemas.microsoft.com/office/powerpoint/2010/main" val="2250500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Electron-beam lithography</a:t>
            </a:r>
          </a:p>
        </p:txBody>
      </p:sp>
      <p:sp>
        <p:nvSpPr>
          <p:cNvPr id="3" name="内容占位符 2"/>
          <p:cNvSpPr>
            <a:spLocks noGrp="1"/>
          </p:cNvSpPr>
          <p:nvPr>
            <p:ph idx="1"/>
          </p:nvPr>
        </p:nvSpPr>
        <p:spPr/>
        <p:txBody>
          <a:bodyPr>
            <a:normAutofit fontScale="92500"/>
          </a:bodyPr>
          <a:lstStyle/>
          <a:p>
            <a:r>
              <a:rPr lang="en-US" dirty="0"/>
              <a:t>Electron-beam lithography (often abbreviated as e-beam lithography) is the practice of scanning a focused beam of electrons to draw custom shapes on a surface covered with an electron-sensitive film called a resist ("exposing</a:t>
            </a:r>
            <a:r>
              <a:rPr lang="en-US" dirty="0" smtClean="0"/>
              <a:t>").The </a:t>
            </a:r>
            <a:r>
              <a:rPr lang="en-US" dirty="0"/>
              <a:t>electron beam changes the solubility of the resist, enabling selective removal of either the exposed or non-exposed regions of the resist by immersing it in a solvent ("developing</a:t>
            </a:r>
            <a:r>
              <a:rPr lang="en-US" dirty="0" smtClean="0"/>
              <a:t>").</a:t>
            </a:r>
          </a:p>
          <a:p>
            <a:r>
              <a:rPr lang="en-US" dirty="0"/>
              <a:t>Allows accuracy down to as small as 10nm dimensions</a:t>
            </a:r>
          </a:p>
          <a:p>
            <a:r>
              <a:rPr lang="en-US" dirty="0"/>
              <a:t> highly accurate and reliable pattern writing</a:t>
            </a:r>
          </a:p>
          <a:p>
            <a:endParaRPr lang="en-US" dirty="0"/>
          </a:p>
        </p:txBody>
      </p:sp>
    </p:spTree>
    <p:extLst>
      <p:ext uri="{BB962C8B-B14F-4D97-AF65-F5344CB8AC3E}">
        <p14:creationId xmlns:p14="http://schemas.microsoft.com/office/powerpoint/2010/main" val="1786688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4" name="内容占位符 3"/>
          <p:cNvPicPr>
            <a:picLocks noGrp="1" noChangeAspect="1"/>
          </p:cNvPicPr>
          <p:nvPr>
            <p:ph idx="1"/>
          </p:nvPr>
        </p:nvPicPr>
        <p:blipFill>
          <a:blip r:embed="rId2"/>
          <a:stretch>
            <a:fillRect/>
          </a:stretch>
        </p:blipFill>
        <p:spPr>
          <a:xfrm>
            <a:off x="1141413" y="2097088"/>
            <a:ext cx="3511296" cy="4125690"/>
          </a:xfrm>
          <a:prstGeom prst="rect">
            <a:avLst/>
          </a:prstGeom>
        </p:spPr>
      </p:pic>
      <p:pic>
        <p:nvPicPr>
          <p:cNvPr id="5" name="图片 4"/>
          <p:cNvPicPr>
            <a:picLocks noChangeAspect="1"/>
          </p:cNvPicPr>
          <p:nvPr/>
        </p:nvPicPr>
        <p:blipFill>
          <a:blip r:embed="rId3"/>
          <a:stretch>
            <a:fillRect/>
          </a:stretch>
        </p:blipFill>
        <p:spPr>
          <a:xfrm>
            <a:off x="5787961" y="2197783"/>
            <a:ext cx="5114925" cy="3924300"/>
          </a:xfrm>
          <a:prstGeom prst="rect">
            <a:avLst/>
          </a:prstGeom>
        </p:spPr>
      </p:pic>
    </p:spTree>
    <p:extLst>
      <p:ext uri="{BB962C8B-B14F-4D97-AF65-F5344CB8AC3E}">
        <p14:creationId xmlns:p14="http://schemas.microsoft.com/office/powerpoint/2010/main" val="3151616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Proximity effect</a:t>
            </a:r>
          </a:p>
        </p:txBody>
      </p:sp>
      <p:sp>
        <p:nvSpPr>
          <p:cNvPr id="3" name="内容占位符 2"/>
          <p:cNvSpPr>
            <a:spLocks noGrp="1"/>
          </p:cNvSpPr>
          <p:nvPr>
            <p:ph idx="1"/>
          </p:nvPr>
        </p:nvSpPr>
        <p:spPr/>
        <p:txBody>
          <a:bodyPr/>
          <a:lstStyle/>
          <a:p>
            <a:r>
              <a:rPr lang="en-US" dirty="0"/>
              <a:t>The smallest features produced by electron-beam lithography have generally been isolated features, as nested features exacerbate the proximity effect, whereby electrons from exposure of an adjacent region spill over into the exposure of the currently written feature, effectively enlarging its image, and reducing its contrast</a:t>
            </a:r>
          </a:p>
        </p:txBody>
      </p:sp>
    </p:spTree>
    <p:extLst>
      <p:ext uri="{BB962C8B-B14F-4D97-AF65-F5344CB8AC3E}">
        <p14:creationId xmlns:p14="http://schemas.microsoft.com/office/powerpoint/2010/main" val="3276788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X-Ray Lithography</a:t>
            </a:r>
          </a:p>
        </p:txBody>
      </p:sp>
      <p:sp>
        <p:nvSpPr>
          <p:cNvPr id="3" name="内容占位符 2"/>
          <p:cNvSpPr>
            <a:spLocks noGrp="1"/>
          </p:cNvSpPr>
          <p:nvPr>
            <p:ph idx="1"/>
          </p:nvPr>
        </p:nvSpPr>
        <p:spPr/>
        <p:txBody>
          <a:bodyPr/>
          <a:lstStyle/>
          <a:p>
            <a:r>
              <a:rPr lang="en-US" dirty="0"/>
              <a:t>X-ray lithography, is a process used in electronic industry to selectively remove parts of a thin film. It uses X-rays to transfer a geometric pattern from a mask to a light-sensitive chemical photoresist, or simply "resist," on the substrate. A series of chemical treatments then engraves the produced pattern into the material underneath the photoresist</a:t>
            </a:r>
            <a:r>
              <a:rPr lang="en-US" dirty="0" smtClean="0"/>
              <a:t>.</a:t>
            </a:r>
          </a:p>
          <a:p>
            <a:r>
              <a:rPr lang="en-US" dirty="0" smtClean="0"/>
              <a:t>Allowing </a:t>
            </a:r>
            <a:r>
              <a:rPr lang="en-US" dirty="0"/>
              <a:t>smaller feature sizes. Having short wavelengths (below 1 nm), X-rays overcome the diffraction limits of optical lithography</a:t>
            </a:r>
            <a:endParaRPr lang="en-US" dirty="0" smtClean="0"/>
          </a:p>
          <a:p>
            <a:endParaRPr lang="en-US" dirty="0"/>
          </a:p>
        </p:txBody>
      </p:sp>
    </p:spTree>
    <p:extLst>
      <p:ext uri="{BB962C8B-B14F-4D97-AF65-F5344CB8AC3E}">
        <p14:creationId xmlns:p14="http://schemas.microsoft.com/office/powerpoint/2010/main" val="4256338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4" name="内容占位符 3"/>
          <p:cNvPicPr>
            <a:picLocks noGrp="1" noChangeAspect="1"/>
          </p:cNvPicPr>
          <p:nvPr>
            <p:ph idx="1"/>
          </p:nvPr>
        </p:nvPicPr>
        <p:blipFill>
          <a:blip r:embed="rId2"/>
          <a:stretch>
            <a:fillRect/>
          </a:stretch>
        </p:blipFill>
        <p:spPr>
          <a:xfrm>
            <a:off x="3511296" y="969264"/>
            <a:ext cx="4919472" cy="5257800"/>
          </a:xfrm>
          <a:prstGeom prst="rect">
            <a:avLst/>
          </a:prstGeom>
        </p:spPr>
      </p:pic>
    </p:spTree>
    <p:extLst>
      <p:ext uri="{BB962C8B-B14F-4D97-AF65-F5344CB8AC3E}">
        <p14:creationId xmlns:p14="http://schemas.microsoft.com/office/powerpoint/2010/main" val="3124882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4" name="内容占位符 3"/>
          <p:cNvPicPr>
            <a:picLocks noGrp="1" noChangeAspect="1"/>
          </p:cNvPicPr>
          <p:nvPr>
            <p:ph idx="1"/>
          </p:nvPr>
        </p:nvPicPr>
        <p:blipFill>
          <a:blip r:embed="rId2"/>
          <a:stretch>
            <a:fillRect/>
          </a:stretch>
        </p:blipFill>
        <p:spPr>
          <a:xfrm>
            <a:off x="1929384" y="704088"/>
            <a:ext cx="8467344" cy="5486400"/>
          </a:xfrm>
          <a:prstGeom prst="rect">
            <a:avLst/>
          </a:prstGeom>
        </p:spPr>
      </p:pic>
    </p:spTree>
    <p:extLst>
      <p:ext uri="{BB962C8B-B14F-4D97-AF65-F5344CB8AC3E}">
        <p14:creationId xmlns:p14="http://schemas.microsoft.com/office/powerpoint/2010/main" val="3156512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Conclusion</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302771365"/>
              </p:ext>
            </p:extLst>
          </p:nvPr>
        </p:nvGraphicFramePr>
        <p:xfrm>
          <a:off x="1141413" y="2249488"/>
          <a:ext cx="9906000" cy="3524980"/>
        </p:xfrm>
        <a:graphic>
          <a:graphicData uri="http://schemas.openxmlformats.org/drawingml/2006/table">
            <a:tbl>
              <a:tblPr firstRow="1" bandRow="1">
                <a:tableStyleId>{5C22544A-7EE6-4342-B048-85BDC9FD1C3A}</a:tableStyleId>
              </a:tblPr>
              <a:tblGrid>
                <a:gridCol w="1981200"/>
                <a:gridCol w="1981200"/>
                <a:gridCol w="1981200"/>
                <a:gridCol w="1981200"/>
                <a:gridCol w="1981200"/>
              </a:tblGrid>
              <a:tr h="848090">
                <a:tc>
                  <a:txBody>
                    <a:bodyPr/>
                    <a:lstStyle/>
                    <a:p>
                      <a:endParaRPr lang="en-US" dirty="0"/>
                    </a:p>
                  </a:txBody>
                  <a:tcPr/>
                </a:tc>
                <a:tc>
                  <a:txBody>
                    <a:bodyPr/>
                    <a:lstStyle/>
                    <a:p>
                      <a:r>
                        <a:rPr lang="en-US" dirty="0" smtClean="0"/>
                        <a:t>Source</a:t>
                      </a:r>
                      <a:r>
                        <a:rPr lang="en-US" baseline="0" dirty="0" smtClean="0"/>
                        <a:t> </a:t>
                      </a:r>
                      <a:endParaRPr lang="en-US" dirty="0"/>
                    </a:p>
                  </a:txBody>
                  <a:tcPr/>
                </a:tc>
                <a:tc>
                  <a:txBody>
                    <a:bodyPr/>
                    <a:lstStyle/>
                    <a:p>
                      <a:r>
                        <a:rPr lang="en-US" dirty="0" smtClean="0"/>
                        <a:t>Form</a:t>
                      </a:r>
                      <a:endParaRPr lang="en-US" dirty="0"/>
                    </a:p>
                  </a:txBody>
                  <a:tcPr/>
                </a:tc>
                <a:tc>
                  <a:txBody>
                    <a:bodyPr/>
                    <a:lstStyle/>
                    <a:p>
                      <a:r>
                        <a:rPr lang="en-US" dirty="0" smtClean="0"/>
                        <a:t>Disadvantages</a:t>
                      </a:r>
                      <a:r>
                        <a:rPr lang="en-US" baseline="0" dirty="0" smtClean="0"/>
                        <a:t> </a:t>
                      </a:r>
                      <a:endParaRPr lang="en-US" dirty="0"/>
                    </a:p>
                  </a:txBody>
                  <a:tcPr/>
                </a:tc>
                <a:tc>
                  <a:txBody>
                    <a:bodyPr/>
                    <a:lstStyle/>
                    <a:p>
                      <a:r>
                        <a:rPr lang="en-US" dirty="0" smtClean="0"/>
                        <a:t>Advantages </a:t>
                      </a:r>
                      <a:endParaRPr lang="en-US" dirty="0"/>
                    </a:p>
                  </a:txBody>
                  <a:tcPr/>
                </a:tc>
              </a:tr>
              <a:tr h="848090">
                <a:tc>
                  <a:txBody>
                    <a:bodyPr/>
                    <a:lstStyle/>
                    <a:p>
                      <a:r>
                        <a:rPr lang="en-US" dirty="0" smtClean="0"/>
                        <a:t>Photolithography </a:t>
                      </a:r>
                      <a:endParaRPr lang="en-US" dirty="0"/>
                    </a:p>
                  </a:txBody>
                  <a:tcPr/>
                </a:tc>
                <a:tc>
                  <a:txBody>
                    <a:bodyPr/>
                    <a:lstStyle/>
                    <a:p>
                      <a:r>
                        <a:rPr lang="en-US" dirty="0" smtClean="0"/>
                        <a:t>UV Light</a:t>
                      </a:r>
                    </a:p>
                    <a:p>
                      <a:endParaRPr lang="en-US" dirty="0"/>
                    </a:p>
                  </a:txBody>
                  <a:tcPr/>
                </a:tc>
                <a:tc>
                  <a:txBody>
                    <a:bodyPr/>
                    <a:lstStyle/>
                    <a:p>
                      <a:r>
                        <a:rPr lang="en-US" dirty="0" smtClean="0"/>
                        <a:t>Projection Printing</a:t>
                      </a:r>
                    </a:p>
                    <a:p>
                      <a:endParaRPr lang="en-US" dirty="0"/>
                    </a:p>
                  </a:txBody>
                  <a:tcPr/>
                </a:tc>
                <a:tc>
                  <a:txBody>
                    <a:bodyPr/>
                    <a:lstStyle/>
                    <a:p>
                      <a:r>
                        <a:rPr lang="en-US" dirty="0" smtClean="0"/>
                        <a:t>Limited by UV Wavelength</a:t>
                      </a:r>
                    </a:p>
                    <a:p>
                      <a:endParaRPr lang="en-US" dirty="0"/>
                    </a:p>
                  </a:txBody>
                  <a:tcPr/>
                </a:tc>
                <a:tc>
                  <a:txBody>
                    <a:bodyPr/>
                    <a:lstStyle/>
                    <a:p>
                      <a:r>
                        <a:rPr lang="en-US" dirty="0" smtClean="0"/>
                        <a:t>Cheap</a:t>
                      </a:r>
                      <a:endParaRPr lang="en-US" dirty="0"/>
                    </a:p>
                  </a:txBody>
                  <a:tcPr/>
                </a:tc>
              </a:tr>
              <a:tr h="848090">
                <a:tc>
                  <a:txBody>
                    <a:bodyPr/>
                    <a:lstStyle/>
                    <a:p>
                      <a:r>
                        <a:rPr lang="en-US" dirty="0" smtClean="0"/>
                        <a:t>Electron-beam lithography</a:t>
                      </a:r>
                      <a:endParaRPr lang="en-US" dirty="0"/>
                    </a:p>
                  </a:txBody>
                  <a:tcPr/>
                </a:tc>
                <a:tc>
                  <a:txBody>
                    <a:bodyPr/>
                    <a:lstStyle/>
                    <a:p>
                      <a:r>
                        <a:rPr lang="en-US" b="0" dirty="0" smtClean="0"/>
                        <a:t>focused beam of electrons </a:t>
                      </a:r>
                      <a:endParaRPr lang="en-US" b="0" dirty="0"/>
                    </a:p>
                  </a:txBody>
                  <a:tcPr/>
                </a:tc>
                <a:tc>
                  <a:txBody>
                    <a:bodyPr/>
                    <a:lstStyle/>
                    <a:p>
                      <a:r>
                        <a:rPr lang="en-US" dirty="0" smtClean="0"/>
                        <a:t>Direct Writing</a:t>
                      </a:r>
                    </a:p>
                    <a:p>
                      <a:endParaRPr lang="en-US" dirty="0"/>
                    </a:p>
                  </a:txBody>
                  <a:tcPr/>
                </a:tc>
                <a:tc>
                  <a:txBody>
                    <a:bodyPr/>
                    <a:lstStyle/>
                    <a:p>
                      <a:r>
                        <a:rPr lang="en-US" dirty="0" smtClean="0"/>
                        <a:t>Expensive</a:t>
                      </a:r>
                    </a:p>
                    <a:p>
                      <a:endParaRPr lang="en-US" dirty="0"/>
                    </a:p>
                  </a:txBody>
                  <a:tcPr/>
                </a:tc>
                <a:tc>
                  <a:txBody>
                    <a:bodyPr/>
                    <a:lstStyle/>
                    <a:p>
                      <a:r>
                        <a:rPr lang="en-US" dirty="0" smtClean="0"/>
                        <a:t>Highly Accurate</a:t>
                      </a:r>
                    </a:p>
                    <a:p>
                      <a:endParaRPr lang="en-US" dirty="0"/>
                    </a:p>
                  </a:txBody>
                  <a:tcPr/>
                </a:tc>
              </a:tr>
              <a:tr h="848090">
                <a:tc>
                  <a:txBody>
                    <a:bodyPr/>
                    <a:lstStyle/>
                    <a:p>
                      <a:r>
                        <a:rPr lang="en-US" dirty="0" smtClean="0"/>
                        <a:t>X-Ray Lithography</a:t>
                      </a:r>
                      <a:endParaRPr lang="en-US" dirty="0"/>
                    </a:p>
                  </a:txBody>
                  <a:tcPr/>
                </a:tc>
                <a:tc>
                  <a:txBody>
                    <a:bodyPr/>
                    <a:lstStyle/>
                    <a:p>
                      <a:r>
                        <a:rPr lang="en-US" dirty="0" smtClean="0"/>
                        <a:t>X-Ray</a:t>
                      </a:r>
                      <a:endParaRPr lang="en-US" dirty="0"/>
                    </a:p>
                  </a:txBody>
                  <a:tcPr/>
                </a:tc>
                <a:tc>
                  <a:txBody>
                    <a:bodyPr/>
                    <a:lstStyle/>
                    <a:p>
                      <a:r>
                        <a:rPr lang="en-US" dirty="0" smtClean="0"/>
                        <a:t>Proximity Printing</a:t>
                      </a:r>
                    </a:p>
                    <a:p>
                      <a:endParaRPr lang="en-US" dirty="0"/>
                    </a:p>
                  </a:txBody>
                  <a:tcPr/>
                </a:tc>
                <a:tc>
                  <a:txBody>
                    <a:bodyPr/>
                    <a:lstStyle/>
                    <a:p>
                      <a:r>
                        <a:rPr lang="en-US" dirty="0" smtClean="0"/>
                        <a:t>Expensive/Fragile Masks</a:t>
                      </a:r>
                    </a:p>
                    <a:p>
                      <a:endParaRPr lang="en-US" dirty="0"/>
                    </a:p>
                  </a:txBody>
                  <a:tcPr/>
                </a:tc>
                <a:tc>
                  <a:txBody>
                    <a:bodyPr/>
                    <a:lstStyle/>
                    <a:p>
                      <a:r>
                        <a:rPr lang="en-US" dirty="0" smtClean="0"/>
                        <a:t>Accurate/Efficient</a:t>
                      </a:r>
                    </a:p>
                    <a:p>
                      <a:r>
                        <a:rPr lang="en-US" dirty="0" smtClean="0"/>
                        <a:t>Fast </a:t>
                      </a:r>
                    </a:p>
                    <a:p>
                      <a:endParaRPr lang="en-US" dirty="0"/>
                    </a:p>
                  </a:txBody>
                  <a:tcPr/>
                </a:tc>
              </a:tr>
            </a:tbl>
          </a:graphicData>
        </a:graphic>
      </p:graphicFrame>
    </p:spTree>
    <p:extLst>
      <p:ext uri="{BB962C8B-B14F-4D97-AF65-F5344CB8AC3E}">
        <p14:creationId xmlns:p14="http://schemas.microsoft.com/office/powerpoint/2010/main" val="2234174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References</a:t>
            </a:r>
          </a:p>
        </p:txBody>
      </p:sp>
      <p:sp>
        <p:nvSpPr>
          <p:cNvPr id="3" name="内容占位符 2"/>
          <p:cNvSpPr>
            <a:spLocks noGrp="1"/>
          </p:cNvSpPr>
          <p:nvPr>
            <p:ph idx="1"/>
          </p:nvPr>
        </p:nvSpPr>
        <p:spPr>
          <a:xfrm>
            <a:off x="1141412" y="2249486"/>
            <a:ext cx="9905999" cy="4151313"/>
          </a:xfrm>
        </p:spPr>
        <p:txBody>
          <a:bodyPr/>
          <a:lstStyle/>
          <a:p>
            <a:r>
              <a:rPr lang="en-US" sz="1000" cap="all" dirty="0">
                <a:solidFill>
                  <a:prstClr val="white"/>
                </a:solidFill>
                <a:ea typeface="+mj-ea"/>
                <a:cs typeface="+mj-cs"/>
                <a:hlinkClick r:id="rId2"/>
              </a:rPr>
              <a:t>http://</a:t>
            </a:r>
            <a:r>
              <a:rPr lang="en-US" sz="1000" cap="all" dirty="0" smtClean="0">
                <a:solidFill>
                  <a:prstClr val="white"/>
                </a:solidFill>
                <a:ea typeface="+mj-ea"/>
                <a:cs typeface="+mj-cs"/>
                <a:hlinkClick r:id="rId2"/>
              </a:rPr>
              <a:t>nanolithography.spiedigitallibrary.org/article.aspx?articleid=1166831</a:t>
            </a:r>
            <a:endParaRPr lang="en-US" sz="1000" cap="all" dirty="0" smtClean="0">
              <a:solidFill>
                <a:prstClr val="white"/>
              </a:solidFill>
              <a:ea typeface="+mj-ea"/>
              <a:cs typeface="+mj-cs"/>
            </a:endParaRPr>
          </a:p>
          <a:p>
            <a:r>
              <a:rPr lang="en-US" sz="1100" dirty="0" smtClean="0">
                <a:solidFill>
                  <a:prstClr val="white"/>
                </a:solidFill>
              </a:rPr>
              <a:t>whatis.techtarget.com/definition/nanoscale-technology</a:t>
            </a:r>
          </a:p>
          <a:p>
            <a:r>
              <a:rPr lang="en-US" sz="1000" dirty="0">
                <a:solidFill>
                  <a:prstClr val="white"/>
                </a:solidFill>
              </a:rPr>
              <a:t> </a:t>
            </a:r>
            <a:r>
              <a:rPr lang="en-US" sz="1000" dirty="0">
                <a:solidFill>
                  <a:prstClr val="white"/>
                </a:solidFill>
                <a:hlinkClick r:id="rId3"/>
              </a:rPr>
              <a:t>https://</a:t>
            </a:r>
            <a:r>
              <a:rPr lang="en-US" sz="1000" dirty="0" smtClean="0">
                <a:solidFill>
                  <a:prstClr val="white"/>
                </a:solidFill>
                <a:hlinkClick r:id="rId3"/>
              </a:rPr>
              <a:t>en.wikipedia.org/wiki/Nanotechnology</a:t>
            </a:r>
            <a:endParaRPr lang="en-US" sz="1000" dirty="0" smtClean="0">
              <a:solidFill>
                <a:prstClr val="white"/>
              </a:solidFill>
            </a:endParaRPr>
          </a:p>
          <a:p>
            <a:r>
              <a:rPr lang="en-US" sz="1100" cap="all" dirty="0">
                <a:solidFill>
                  <a:prstClr val="white"/>
                </a:solidFill>
                <a:ea typeface="+mj-ea"/>
                <a:cs typeface="+mj-cs"/>
                <a:hlinkClick r:id="rId4"/>
              </a:rPr>
              <a:t>http://chicagoinno.streetwise.co/2015/02/11/nissan-leaf-paint-technology-at-the-chicago-auto-show</a:t>
            </a:r>
            <a:r>
              <a:rPr lang="en-US" sz="1100" cap="all" dirty="0" smtClean="0">
                <a:solidFill>
                  <a:prstClr val="white"/>
                </a:solidFill>
                <a:ea typeface="+mj-ea"/>
                <a:cs typeface="+mj-cs"/>
                <a:hlinkClick r:id="rId4"/>
              </a:rPr>
              <a:t>/</a:t>
            </a:r>
            <a:endParaRPr lang="en-US" sz="1100" cap="all" dirty="0" smtClean="0">
              <a:solidFill>
                <a:prstClr val="white"/>
              </a:solidFill>
              <a:ea typeface="+mj-ea"/>
              <a:cs typeface="+mj-cs"/>
            </a:endParaRPr>
          </a:p>
          <a:p>
            <a:r>
              <a:rPr lang="en-US" sz="1000" cap="all" dirty="0">
                <a:solidFill>
                  <a:prstClr val="white"/>
                </a:solidFill>
                <a:ea typeface="+mj-ea"/>
                <a:cs typeface="+mj-cs"/>
                <a:hlinkClick r:id="rId5"/>
              </a:rPr>
              <a:t>https://</a:t>
            </a:r>
            <a:r>
              <a:rPr lang="en-US" sz="1000" cap="all" dirty="0" smtClean="0">
                <a:solidFill>
                  <a:prstClr val="white"/>
                </a:solidFill>
                <a:ea typeface="+mj-ea"/>
                <a:cs typeface="+mj-cs"/>
                <a:hlinkClick r:id="rId5"/>
              </a:rPr>
              <a:t>sites.google.com/a/depaul.edu.in/de-paul-times/october-2008-publication/nanorobotics</a:t>
            </a:r>
            <a:endParaRPr lang="en-US" sz="1000" cap="all" dirty="0" smtClean="0">
              <a:solidFill>
                <a:prstClr val="white"/>
              </a:solidFill>
              <a:ea typeface="+mj-ea"/>
              <a:cs typeface="+mj-cs"/>
            </a:endParaRPr>
          </a:p>
          <a:p>
            <a:pPr lvl="0"/>
            <a:r>
              <a:rPr lang="en-US" sz="1000" dirty="0">
                <a:solidFill>
                  <a:prstClr val="white"/>
                </a:solidFill>
              </a:rPr>
              <a:t>http://www.cqvip.com/qk/92621b/200503/20087550.html</a:t>
            </a:r>
          </a:p>
          <a:p>
            <a:pPr lvl="0"/>
            <a:r>
              <a:rPr lang="en-US" sz="900" dirty="0">
                <a:solidFill>
                  <a:prstClr val="white"/>
                </a:solidFill>
              </a:rPr>
              <a:t>https://en.wikipedia.org/wiki/</a:t>
            </a:r>
            <a:r>
              <a:rPr lang="en-US" sz="900" b="1" dirty="0">
                <a:solidFill>
                  <a:prstClr val="white"/>
                </a:solidFill>
              </a:rPr>
              <a:t>Lithography</a:t>
            </a:r>
            <a:endParaRPr lang="en-US" sz="900" dirty="0">
              <a:solidFill>
                <a:prstClr val="white"/>
              </a:solidFill>
            </a:endParaRPr>
          </a:p>
          <a:p>
            <a:r>
              <a:rPr lang="en-US" sz="800" dirty="0">
                <a:solidFill>
                  <a:prstClr val="white"/>
                </a:solidFill>
                <a:ea typeface="+mj-ea"/>
                <a:cs typeface="+mj-cs"/>
              </a:rPr>
              <a:t>https://www.google.com/imgres?imgurl=http://s.hswstatic.com/gif/sl-443.jpg&amp;imgrefurl=http://entertainment.howstuffworks.com/arts/artwork/stone-lithography.htm&amp;h=347&amp;w=400&amp;tbnid=GIlLGpIFVUCV1M:&amp;tbnh=160&amp;tbnw=184&amp;docid=V_w9JSywZ8ggoM&amp;itg=1&amp;usg=__EmQz0A0nHzDRnCBYOAq0olMpXqA=&amp;</a:t>
            </a:r>
            <a:r>
              <a:rPr lang="en-US" sz="800" dirty="0" smtClean="0">
                <a:solidFill>
                  <a:prstClr val="white"/>
                </a:solidFill>
                <a:ea typeface="+mj-ea"/>
                <a:cs typeface="+mj-cs"/>
              </a:rPr>
              <a:t>sa=X&amp;ved=0ahUKEwivjfvDnP_LAhWqtoMKHUPMBnYQ9QEIIzAA#h=347&amp;tbnh=160&amp;tbnw=184&amp;w=400</a:t>
            </a:r>
          </a:p>
          <a:p>
            <a:r>
              <a:rPr lang="en-US" sz="1100" cap="all" dirty="0">
                <a:solidFill>
                  <a:prstClr val="white"/>
                </a:solidFill>
                <a:ea typeface="+mj-ea"/>
                <a:cs typeface="+mj-cs"/>
                <a:hlinkClick r:id="rId6"/>
              </a:rPr>
              <a:t>https://</a:t>
            </a:r>
            <a:r>
              <a:rPr lang="en-US" sz="1100" cap="all" dirty="0" smtClean="0">
                <a:solidFill>
                  <a:prstClr val="white"/>
                </a:solidFill>
                <a:ea typeface="+mj-ea"/>
                <a:cs typeface="+mj-cs"/>
                <a:hlinkClick r:id="rId6"/>
              </a:rPr>
              <a:t>en.wikipedia.org/wiki/Electron-beam_lithography#Scattering</a:t>
            </a:r>
            <a:endParaRPr lang="en-US" sz="1100" cap="all" dirty="0" smtClean="0">
              <a:solidFill>
                <a:prstClr val="white"/>
              </a:solidFill>
              <a:ea typeface="+mj-ea"/>
              <a:cs typeface="+mj-cs"/>
            </a:endParaRPr>
          </a:p>
          <a:p>
            <a:r>
              <a:rPr lang="en-US" sz="1100" cap="all" dirty="0">
                <a:solidFill>
                  <a:prstClr val="white"/>
                </a:solidFill>
                <a:ea typeface="+mj-ea"/>
                <a:cs typeface="+mj-cs"/>
                <a:hlinkClick r:id="rId7"/>
              </a:rPr>
              <a:t>https://</a:t>
            </a:r>
            <a:r>
              <a:rPr lang="en-US" sz="1100" cap="all" dirty="0" smtClean="0">
                <a:solidFill>
                  <a:prstClr val="white"/>
                </a:solidFill>
                <a:ea typeface="+mj-ea"/>
                <a:cs typeface="+mj-cs"/>
                <a:hlinkClick r:id="rId7"/>
              </a:rPr>
              <a:t>en.wikipedia.org/wiki/X-ray_lithography</a:t>
            </a:r>
            <a:endParaRPr lang="en-US" sz="1100" cap="all" dirty="0" smtClean="0">
              <a:solidFill>
                <a:prstClr val="white"/>
              </a:solidFill>
              <a:ea typeface="+mj-ea"/>
              <a:cs typeface="+mj-cs"/>
            </a:endParaRPr>
          </a:p>
          <a:p>
            <a:r>
              <a:rPr lang="en-US" sz="1100" cap="all" dirty="0">
                <a:solidFill>
                  <a:prstClr val="white"/>
                </a:solidFill>
                <a:ea typeface="+mj-ea"/>
                <a:cs typeface="+mj-cs"/>
                <a:hlinkClick r:id="rId8"/>
              </a:rPr>
              <a:t>http://</a:t>
            </a:r>
            <a:r>
              <a:rPr lang="en-US" sz="1100" cap="all" dirty="0" smtClean="0">
                <a:solidFill>
                  <a:prstClr val="white"/>
                </a:solidFill>
                <a:ea typeface="+mj-ea"/>
                <a:cs typeface="+mj-cs"/>
                <a:hlinkClick r:id="rId8"/>
              </a:rPr>
              <a:t>nanolithography.spiedigitallibrary.org/article.aspx?articleid=1098557</a:t>
            </a:r>
            <a:endParaRPr lang="en-US" sz="1100" cap="all" dirty="0" smtClean="0">
              <a:solidFill>
                <a:prstClr val="white"/>
              </a:solidFill>
              <a:ea typeface="+mj-ea"/>
              <a:cs typeface="+mj-cs"/>
            </a:endParaRPr>
          </a:p>
          <a:p>
            <a:endParaRPr lang="en-US" sz="1100" cap="all" dirty="0" smtClean="0">
              <a:solidFill>
                <a:prstClr val="white"/>
              </a:solidFill>
              <a:ea typeface="+mj-ea"/>
              <a:cs typeface="+mj-cs"/>
            </a:endParaRPr>
          </a:p>
          <a:p>
            <a:endParaRPr lang="en-US" dirty="0"/>
          </a:p>
        </p:txBody>
      </p:sp>
    </p:spTree>
    <p:extLst>
      <p:ext uri="{BB962C8B-B14F-4D97-AF65-F5344CB8AC3E}">
        <p14:creationId xmlns:p14="http://schemas.microsoft.com/office/powerpoint/2010/main" val="3956895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CONCEPTS</a:t>
            </a:r>
            <a:endParaRPr lang="en-US" dirty="0"/>
          </a:p>
        </p:txBody>
      </p:sp>
      <p:sp>
        <p:nvSpPr>
          <p:cNvPr id="3" name="内容占位符 2"/>
          <p:cNvSpPr>
            <a:spLocks noGrp="1"/>
          </p:cNvSpPr>
          <p:nvPr>
            <p:ph idx="1"/>
          </p:nvPr>
        </p:nvSpPr>
        <p:spPr/>
        <p:txBody>
          <a:bodyPr/>
          <a:lstStyle/>
          <a:p>
            <a:r>
              <a:rPr lang="en-US" dirty="0" smtClean="0"/>
              <a:t>Describe 3 major methods </a:t>
            </a:r>
            <a:r>
              <a:rPr lang="en-US" dirty="0"/>
              <a:t>of Nanoscale </a:t>
            </a:r>
            <a:r>
              <a:rPr lang="en-US" dirty="0" smtClean="0"/>
              <a:t>Lithography.</a:t>
            </a:r>
          </a:p>
          <a:p>
            <a:r>
              <a:rPr lang="en-US" dirty="0"/>
              <a:t>What Nanoscale </a:t>
            </a:r>
            <a:r>
              <a:rPr lang="en-US" dirty="0" smtClean="0"/>
              <a:t>Technology could bring to our life?</a:t>
            </a:r>
          </a:p>
          <a:p>
            <a:r>
              <a:rPr lang="en-US" dirty="0" smtClean="0"/>
              <a:t>List advantage and disadvantage </a:t>
            </a:r>
            <a:r>
              <a:rPr lang="en-US" dirty="0"/>
              <a:t>of Photolithography </a:t>
            </a:r>
            <a:r>
              <a:rPr lang="en-US" dirty="0" smtClean="0"/>
              <a:t>.</a:t>
            </a:r>
            <a:endParaRPr lang="en-US" dirty="0"/>
          </a:p>
          <a:p>
            <a:r>
              <a:rPr lang="en-US" dirty="0"/>
              <a:t>What is Proximity </a:t>
            </a:r>
            <a:r>
              <a:rPr lang="en-US" dirty="0" smtClean="0"/>
              <a:t>effect?</a:t>
            </a:r>
          </a:p>
          <a:p>
            <a:r>
              <a:rPr lang="en-US" dirty="0" smtClean="0"/>
              <a:t>What is the limitation </a:t>
            </a:r>
            <a:r>
              <a:rPr lang="en-US" dirty="0"/>
              <a:t>of </a:t>
            </a:r>
            <a:r>
              <a:rPr lang="en-US" dirty="0" smtClean="0"/>
              <a:t>Photolithography?</a:t>
            </a:r>
          </a:p>
          <a:p>
            <a:endParaRPr lang="en-US" dirty="0" smtClean="0"/>
          </a:p>
          <a:p>
            <a:endParaRPr lang="en-US" dirty="0" smtClean="0"/>
          </a:p>
          <a:p>
            <a:endParaRPr lang="en-US" dirty="0"/>
          </a:p>
        </p:txBody>
      </p:sp>
    </p:spTree>
    <p:extLst>
      <p:ext uri="{BB962C8B-B14F-4D97-AF65-F5344CB8AC3E}">
        <p14:creationId xmlns:p14="http://schemas.microsoft.com/office/powerpoint/2010/main" val="2038651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71765" y="2858798"/>
            <a:ext cx="9905998" cy="1478570"/>
          </a:xfrm>
        </p:spPr>
        <p:txBody>
          <a:bodyPr/>
          <a:lstStyle/>
          <a:p>
            <a:r>
              <a:rPr lang="en-US" dirty="0" smtClean="0"/>
              <a:t>                           Thank you !</a:t>
            </a:r>
            <a:endParaRPr lang="en-US" dirty="0"/>
          </a:p>
        </p:txBody>
      </p:sp>
      <p:sp>
        <p:nvSpPr>
          <p:cNvPr id="3" name="内容占位符 2"/>
          <p:cNvSpPr>
            <a:spLocks noGrp="1"/>
          </p:cNvSpPr>
          <p:nvPr>
            <p:ph idx="1"/>
          </p:nvPr>
        </p:nvSpPr>
        <p:spPr>
          <a:xfrm>
            <a:off x="848804" y="4535487"/>
            <a:ext cx="9905999" cy="3541714"/>
          </a:xfrm>
        </p:spPr>
        <p:txBody>
          <a:bodyPr/>
          <a:lstStyle/>
          <a:p>
            <a:r>
              <a:rPr lang="en-US" dirty="0" smtClean="0"/>
              <a:t> </a:t>
            </a:r>
            <a:endParaRPr lang="en-US" dirty="0"/>
          </a:p>
        </p:txBody>
      </p:sp>
    </p:spTree>
    <p:extLst>
      <p:ext uri="{BB962C8B-B14F-4D97-AF65-F5344CB8AC3E}">
        <p14:creationId xmlns:p14="http://schemas.microsoft.com/office/powerpoint/2010/main" val="199942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4" name="内容占位符 3"/>
          <p:cNvPicPr>
            <a:picLocks noGrp="1" noChangeAspect="1"/>
          </p:cNvPicPr>
          <p:nvPr>
            <p:ph idx="1"/>
          </p:nvPr>
        </p:nvPicPr>
        <p:blipFill>
          <a:blip r:embed="rId2"/>
          <a:stretch>
            <a:fillRect/>
          </a:stretch>
        </p:blipFill>
        <p:spPr>
          <a:xfrm>
            <a:off x="960120" y="347472"/>
            <a:ext cx="10625328" cy="5910072"/>
          </a:xfrm>
          <a:prstGeom prst="rect">
            <a:avLst/>
          </a:prstGeom>
        </p:spPr>
      </p:pic>
    </p:spTree>
    <p:extLst>
      <p:ext uri="{BB962C8B-B14F-4D97-AF65-F5344CB8AC3E}">
        <p14:creationId xmlns:p14="http://schemas.microsoft.com/office/powerpoint/2010/main" val="712407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16317" y="4623590"/>
            <a:ext cx="9905998" cy="1478570"/>
          </a:xfrm>
        </p:spPr>
        <p:txBody>
          <a:bodyPr>
            <a:normAutofit fontScale="90000"/>
          </a:bodyPr>
          <a:lstStyle/>
          <a:p>
            <a:r>
              <a:rPr lang="en-US" dirty="0"/>
              <a:t>Moore’s </a:t>
            </a:r>
            <a:r>
              <a:rPr lang="en-US" dirty="0" smtClean="0"/>
              <a:t>Law</a:t>
            </a:r>
            <a:br>
              <a:rPr lang="en-US" dirty="0" smtClean="0"/>
            </a:br>
            <a:r>
              <a:rPr lang="en-US" dirty="0"/>
              <a:t/>
            </a:r>
            <a:br>
              <a:rPr lang="en-US" dirty="0"/>
            </a:br>
            <a:r>
              <a:rPr lang="en-US" dirty="0" smtClean="0"/>
              <a:t>smaller, faster, cheaper</a:t>
            </a:r>
            <a:br>
              <a:rPr lang="en-US" dirty="0" smtClean="0"/>
            </a:br>
            <a:r>
              <a:rPr lang="en-US" dirty="0"/>
              <a:t/>
            </a:r>
            <a:br>
              <a:rPr lang="en-US" dirty="0"/>
            </a:br>
            <a:r>
              <a:rPr lang="en-US" sz="1100" dirty="0"/>
              <a:t>http://nanolithography.spiedigitallibrary.org/article.aspx?articleid=1166831</a:t>
            </a:r>
          </a:p>
        </p:txBody>
      </p:sp>
      <p:pic>
        <p:nvPicPr>
          <p:cNvPr id="4" name="内容占位符 3"/>
          <p:cNvPicPr>
            <a:picLocks noGrp="1" noChangeAspect="1"/>
          </p:cNvPicPr>
          <p:nvPr>
            <p:ph idx="1"/>
          </p:nvPr>
        </p:nvPicPr>
        <p:blipFill>
          <a:blip r:embed="rId2"/>
          <a:stretch>
            <a:fillRect/>
          </a:stretch>
        </p:blipFill>
        <p:spPr>
          <a:xfrm>
            <a:off x="1341924" y="295720"/>
            <a:ext cx="5429144" cy="3541712"/>
          </a:xfrm>
          <a:prstGeom prst="rect">
            <a:avLst/>
          </a:prstGeom>
        </p:spPr>
      </p:pic>
    </p:spTree>
    <p:extLst>
      <p:ext uri="{BB962C8B-B14F-4D97-AF65-F5344CB8AC3E}">
        <p14:creationId xmlns:p14="http://schemas.microsoft.com/office/powerpoint/2010/main" val="1497100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Nanoscale </a:t>
            </a:r>
            <a:r>
              <a:rPr lang="en-US" dirty="0"/>
              <a:t>Technology</a:t>
            </a:r>
          </a:p>
        </p:txBody>
      </p:sp>
      <p:sp>
        <p:nvSpPr>
          <p:cNvPr id="3" name="内容占位符 2"/>
          <p:cNvSpPr>
            <a:spLocks noGrp="1"/>
          </p:cNvSpPr>
          <p:nvPr>
            <p:ph idx="1"/>
          </p:nvPr>
        </p:nvSpPr>
        <p:spPr>
          <a:xfrm>
            <a:off x="1141412" y="2097088"/>
            <a:ext cx="9905999" cy="4468304"/>
          </a:xfrm>
        </p:spPr>
        <p:txBody>
          <a:bodyPr>
            <a:normAutofit lnSpcReduction="10000"/>
          </a:bodyPr>
          <a:lstStyle/>
          <a:p>
            <a:r>
              <a:rPr lang="en-US" dirty="0" smtClean="0"/>
              <a:t>A branch </a:t>
            </a:r>
            <a:r>
              <a:rPr lang="en-US" dirty="0"/>
              <a:t>of nanotechnology in which standard size tools are used to manufacture simple structures and devices with dimensions on the order of a few nanometer s or less, where one nanometer (1 nm) is equal to a billionth of a meter (10 -9 m</a:t>
            </a:r>
            <a:r>
              <a:rPr lang="en-US" dirty="0" smtClean="0"/>
              <a:t>). </a:t>
            </a:r>
          </a:p>
          <a:p>
            <a:r>
              <a:rPr lang="en-US" dirty="0" smtClean="0"/>
              <a:t>For better recognize size of 1 nm, It </a:t>
            </a:r>
            <a:r>
              <a:rPr lang="en-US" dirty="0"/>
              <a:t>is </a:t>
            </a:r>
            <a:r>
              <a:rPr lang="en-US" dirty="0" smtClean="0"/>
              <a:t>the </a:t>
            </a:r>
            <a:r>
              <a:rPr lang="en-US" dirty="0"/>
              <a:t>equivalent of one hundred </a:t>
            </a:r>
            <a:r>
              <a:rPr lang="en-US" dirty="0" smtClean="0"/>
              <a:t>thousandth of a single hair </a:t>
            </a:r>
          </a:p>
          <a:p>
            <a:endParaRPr lang="en-US" dirty="0"/>
          </a:p>
          <a:p>
            <a:endParaRPr lang="en-US" dirty="0" smtClean="0"/>
          </a:p>
          <a:p>
            <a:r>
              <a:rPr lang="en-US" sz="1100" dirty="0" smtClean="0"/>
              <a:t>                                                                                                                                                                                                whatis.techtarget.com/definition/nanoscale-technology</a:t>
            </a:r>
            <a:endParaRPr lang="en-US" sz="1100" dirty="0"/>
          </a:p>
        </p:txBody>
      </p:sp>
    </p:spTree>
    <p:extLst>
      <p:ext uri="{BB962C8B-B14F-4D97-AF65-F5344CB8AC3E}">
        <p14:creationId xmlns:p14="http://schemas.microsoft.com/office/powerpoint/2010/main" val="121270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1141412" y="1179576"/>
            <a:ext cx="9905999" cy="5797296"/>
          </a:xfrm>
        </p:spPr>
        <p:txBody>
          <a:bodyPr>
            <a:normAutofit fontScale="62500" lnSpcReduction="20000"/>
          </a:bodyPr>
          <a:lstStyle/>
          <a:p>
            <a:r>
              <a:rPr lang="en-US" dirty="0"/>
              <a:t>Nanotechnology ("nanotech") is manipulation of matter on an atomic, molecular, and supramolecular scale. The earliest, widespread description of </a:t>
            </a:r>
            <a:r>
              <a:rPr lang="en-US" dirty="0" smtClean="0"/>
              <a:t>nanotechnology </a:t>
            </a:r>
            <a:r>
              <a:rPr lang="en-US" dirty="0"/>
              <a:t>referred to the particular technological goal of precisely manipulating atoms and molecules for fabrication of macroscale products, also now referred to as molecular nanotechnology. A more generalized description of nanotechnology was subsequently established by the National Nanotechnology Initiative, which defines nanotechnology as the manipulation of matter with at least one dimension sized from 1 to 100 nanometers. This definition reflects the fact that quantum mechanical effects are important at this quantum-realm scale, and so the definition shifted from a particular technological goal to a research category inclusive of all types of research and technologies that deal with the special properties of matter that occur below the given size threshold. It is therefore common to see the plural form "nanotechnologies" as well as "nanoscale technologies" to refer to the broad range of research and applications whose common trait is size. Because of the variety of potential applications (including industrial and military), governments have invested billions of dollars in nanotechnology research. Until 2012, through its National Nanotechnology Initiative, the USA has invested 3.7 billion dollars, the European Union has invested 1.2 billion and Japan 750 million </a:t>
            </a:r>
            <a:r>
              <a:rPr lang="en-US" dirty="0" smtClean="0"/>
              <a:t>dollars.</a:t>
            </a:r>
          </a:p>
          <a:p>
            <a:r>
              <a:rPr lang="en-US" dirty="0" smtClean="0"/>
              <a:t>Nanotechnology </a:t>
            </a:r>
            <a:r>
              <a:rPr lang="en-US" dirty="0"/>
              <a:t>as defined by size is naturally very broad, including fields of science as diverse as </a:t>
            </a:r>
            <a:r>
              <a:rPr lang="en-US" dirty="0">
                <a:solidFill>
                  <a:srgbClr val="FF0000"/>
                </a:solidFill>
              </a:rPr>
              <a:t>surface science, organic chemistry, molecular biology, semiconductor physics, microfabrication, </a:t>
            </a:r>
            <a:r>
              <a:rPr lang="en-US" dirty="0"/>
              <a:t>etc</a:t>
            </a:r>
            <a:r>
              <a:rPr lang="en-US" dirty="0" smtClean="0"/>
              <a:t>. </a:t>
            </a:r>
            <a:r>
              <a:rPr lang="en-US" dirty="0"/>
              <a:t>The associated research and applications are equally diverse, ranging from extensions of conventional device physics to completely new approaches based upon molecular self-assembly, from developing new materials with dimensions on the nanoscale to direct control of matter on the atomic </a:t>
            </a:r>
            <a:r>
              <a:rPr lang="en-US" dirty="0" smtClean="0"/>
              <a:t>scale.</a:t>
            </a:r>
          </a:p>
          <a:p>
            <a:endParaRPr lang="en-US" dirty="0"/>
          </a:p>
          <a:p>
            <a:endParaRPr lang="en-US" dirty="0" smtClean="0"/>
          </a:p>
          <a:p>
            <a:r>
              <a:rPr lang="en-US" sz="1600" dirty="0" smtClean="0"/>
              <a:t>                                                                                                                                                                                                       https</a:t>
            </a:r>
            <a:r>
              <a:rPr lang="en-US" sz="1600" dirty="0"/>
              <a:t>://en.wikipedia.org/wiki/Nanotechnology</a:t>
            </a:r>
          </a:p>
        </p:txBody>
      </p:sp>
    </p:spTree>
    <p:extLst>
      <p:ext uri="{BB962C8B-B14F-4D97-AF65-F5344CB8AC3E}">
        <p14:creationId xmlns:p14="http://schemas.microsoft.com/office/powerpoint/2010/main" val="3748467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Misunderstanding about  </a:t>
            </a:r>
            <a:r>
              <a:rPr lang="en-US" dirty="0" smtClean="0"/>
              <a:t/>
            </a:r>
            <a:br>
              <a:rPr lang="en-US" dirty="0" smtClean="0"/>
            </a:br>
            <a:r>
              <a:rPr lang="en-US" dirty="0" smtClean="0"/>
              <a:t>Nanoscale </a:t>
            </a:r>
            <a:r>
              <a:rPr lang="en-US" dirty="0"/>
              <a:t>Technology</a:t>
            </a:r>
          </a:p>
        </p:txBody>
      </p:sp>
      <p:sp>
        <p:nvSpPr>
          <p:cNvPr id="3" name="内容占位符 2"/>
          <p:cNvSpPr>
            <a:spLocks noGrp="1"/>
          </p:cNvSpPr>
          <p:nvPr>
            <p:ph idx="1"/>
          </p:nvPr>
        </p:nvSpPr>
        <p:spPr/>
        <p:txBody>
          <a:bodyPr/>
          <a:lstStyle/>
          <a:p>
            <a:r>
              <a:rPr lang="en-US" dirty="0" smtClean="0"/>
              <a:t>If Nano material has not special structure or function, it could not be called nanoscale technology. Nanoscale technology is scientists and engineer arrange molecules or atoms </a:t>
            </a:r>
            <a:r>
              <a:rPr lang="en-US" dirty="0"/>
              <a:t>on  Nano </a:t>
            </a:r>
            <a:r>
              <a:rPr lang="en-US" dirty="0" smtClean="0"/>
              <a:t>material’s surface to design a specific structure to make it functional.</a:t>
            </a:r>
            <a:endParaRPr lang="en-US" dirty="0"/>
          </a:p>
        </p:txBody>
      </p:sp>
    </p:spTree>
    <p:extLst>
      <p:ext uri="{BB962C8B-B14F-4D97-AF65-F5344CB8AC3E}">
        <p14:creationId xmlns:p14="http://schemas.microsoft.com/office/powerpoint/2010/main" val="1378057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3" y="618518"/>
            <a:ext cx="9905998" cy="4913602"/>
          </a:xfrm>
        </p:spPr>
        <p:txBody>
          <a:bodyPr/>
          <a:lstStyle/>
          <a:p>
            <a:r>
              <a:rPr lang="en-US" dirty="0" smtClean="0"/>
              <a:t>What </a:t>
            </a:r>
            <a:r>
              <a:rPr lang="en-US" dirty="0"/>
              <a:t>does Nanoscale </a:t>
            </a:r>
            <a:r>
              <a:rPr lang="en-US" dirty="0" smtClean="0"/>
              <a:t>Technology bring to us </a:t>
            </a:r>
            <a:endParaRPr lang="en-US" dirty="0"/>
          </a:p>
        </p:txBody>
      </p:sp>
      <p:sp>
        <p:nvSpPr>
          <p:cNvPr id="3" name="内容占位符 2"/>
          <p:cNvSpPr>
            <a:spLocks noGrp="1"/>
          </p:cNvSpPr>
          <p:nvPr>
            <p:ph idx="1"/>
          </p:nvPr>
        </p:nvSpPr>
        <p:spPr/>
        <p:txBody>
          <a:bodyPr/>
          <a:lstStyle/>
          <a:p>
            <a:endParaRPr lang="en-US" dirty="0"/>
          </a:p>
        </p:txBody>
      </p:sp>
    </p:spTree>
    <p:extLst>
      <p:ext uri="{BB962C8B-B14F-4D97-AF65-F5344CB8AC3E}">
        <p14:creationId xmlns:p14="http://schemas.microsoft.com/office/powerpoint/2010/main" val="1337621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80725" y="5848886"/>
            <a:ext cx="9905998" cy="1478570"/>
          </a:xfrm>
        </p:spPr>
        <p:txBody>
          <a:bodyPr>
            <a:normAutofit/>
          </a:bodyPr>
          <a:lstStyle/>
          <a:p>
            <a:r>
              <a:rPr lang="en-US" sz="1000" dirty="0"/>
              <a:t>http://www.odditycentral.com/news/student-creates-hydrophobic-shirt-thats-impossible-to-stain.html</a:t>
            </a:r>
          </a:p>
        </p:txBody>
      </p:sp>
      <p:pic>
        <p:nvPicPr>
          <p:cNvPr id="4" name="内容占位符 3"/>
          <p:cNvPicPr>
            <a:picLocks noGrp="1" noChangeAspect="1"/>
          </p:cNvPicPr>
          <p:nvPr>
            <p:ph idx="1"/>
          </p:nvPr>
        </p:nvPicPr>
        <p:blipFill>
          <a:blip r:embed="rId2"/>
          <a:stretch>
            <a:fillRect/>
          </a:stretch>
        </p:blipFill>
        <p:spPr>
          <a:xfrm>
            <a:off x="3648456" y="832104"/>
            <a:ext cx="4617719" cy="3511296"/>
          </a:xfrm>
          <a:prstGeom prst="rect">
            <a:avLst/>
          </a:prstGeom>
        </p:spPr>
      </p:pic>
    </p:spTree>
    <p:extLst>
      <p:ext uri="{BB962C8B-B14F-4D97-AF65-F5344CB8AC3E}">
        <p14:creationId xmlns:p14="http://schemas.microsoft.com/office/powerpoint/2010/main" val="3838628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电路">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TM04033919[[fn=电路]]</Template>
  <TotalTime>292</TotalTime>
  <Words>1200</Words>
  <Application>Microsoft Office PowerPoint</Application>
  <PresentationFormat>宽屏</PresentationFormat>
  <Paragraphs>103</Paragraphs>
  <Slides>29</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29</vt:i4>
      </vt:variant>
    </vt:vector>
  </HeadingPairs>
  <TitlesOfParts>
    <vt:vector size="34" baseType="lpstr">
      <vt:lpstr>宋体</vt:lpstr>
      <vt:lpstr>Arial</vt:lpstr>
      <vt:lpstr>Trebuchet MS</vt:lpstr>
      <vt:lpstr>Tw Cen MT</vt:lpstr>
      <vt:lpstr>电路</vt:lpstr>
      <vt:lpstr>Nanoscale Lithography, Techniques and Technology</vt:lpstr>
      <vt:lpstr>PowerPoint 演示文稿</vt:lpstr>
      <vt:lpstr>PowerPoint 演示文稿</vt:lpstr>
      <vt:lpstr>Moore’s Law  smaller, faster, cheaper  http://nanolithography.spiedigitallibrary.org/article.aspx?articleid=1166831</vt:lpstr>
      <vt:lpstr>Nanoscale Technology</vt:lpstr>
      <vt:lpstr>PowerPoint 演示文稿</vt:lpstr>
      <vt:lpstr>Misunderstanding about   Nanoscale Technology</vt:lpstr>
      <vt:lpstr>What does Nanoscale Technology bring to us </vt:lpstr>
      <vt:lpstr>http://www.odditycentral.com/news/student-creates-hydrophobic-shirt-thats-impossible-to-stain.html</vt:lpstr>
      <vt:lpstr>  http://chicagoinno.streetwise.co/2015/02/11/nissan-leaf-paint-technology-at-the-chicago-auto-show/</vt:lpstr>
      <vt:lpstr>https://sites.google.com/a/depaul.edu.in/de-paul-times/october-2008-publication/nanorobotics</vt:lpstr>
      <vt:lpstr>Nano Manufacturing Science</vt:lpstr>
      <vt:lpstr>Lithography</vt:lpstr>
      <vt:lpstr>https://www.google.com/imgres?imgurl=http://s.hswstatic.com/gif/sl-443.jpg&amp;imgrefurl=http://entertainment.howstuffworks.com/arts/artwork/stone-lithography.htm&amp;h=347&amp;w=400&amp;tbnid=GIlLGpIFVUCV1M:&amp;tbnh=160&amp;tbnw=184&amp;docid=V_w9JSywZ8ggoM&amp;itg=1&amp;usg=__EmQz0A0nHzDRnCBYOAq0olMpXqA=&amp;sa=X&amp;ved=0ahUKEwivjfvDnP_LAhWqtoMKHUPMBnYQ9QEIIzAA#h=347&amp;tbnh=160&amp;tbnw=184&amp;w=400 </vt:lpstr>
      <vt:lpstr>Nanoscale Lithography</vt:lpstr>
      <vt:lpstr>                                                                                                  https://simotron.wordpress.com/2013/03/22/nanoscale-3d-printed-microstructures-by-nanoscribe/</vt:lpstr>
      <vt:lpstr>Photolithography </vt:lpstr>
      <vt:lpstr>PowerPoint 演示文稿</vt:lpstr>
      <vt:lpstr>PowerPoint 演示文稿</vt:lpstr>
      <vt:lpstr>Electron-beam lithography</vt:lpstr>
      <vt:lpstr>PowerPoint 演示文稿</vt:lpstr>
      <vt:lpstr>Proximity effect</vt:lpstr>
      <vt:lpstr>X-Ray Lithography</vt:lpstr>
      <vt:lpstr>PowerPoint 演示文稿</vt:lpstr>
      <vt:lpstr>PowerPoint 演示文稿</vt:lpstr>
      <vt:lpstr>Conclusion</vt:lpstr>
      <vt:lpstr>References</vt:lpstr>
      <vt:lpstr>CONCEPTS</vt:lpstr>
      <vt:lpstr>                           Thank you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Nanoscale Lithography, Techniques and Technology</dc:title>
  <dc:creator>DEHUA</dc:creator>
  <cp:lastModifiedBy>DEHUA</cp:lastModifiedBy>
  <cp:revision>27</cp:revision>
  <dcterms:created xsi:type="dcterms:W3CDTF">2016-04-08T12:24:56Z</dcterms:created>
  <dcterms:modified xsi:type="dcterms:W3CDTF">2016-04-08T17:18:39Z</dcterms:modified>
</cp:coreProperties>
</file>