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4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5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6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41" r:id="rId1"/>
    <p:sldMasterId id="2147484938" r:id="rId2"/>
    <p:sldMasterId id="2147485131" r:id="rId3"/>
    <p:sldMasterId id="2147485191" r:id="rId4"/>
    <p:sldMasterId id="2147485215" r:id="rId5"/>
  </p:sldMasterIdLst>
  <p:notesMasterIdLst>
    <p:notesMasterId r:id="rId60"/>
  </p:notesMasterIdLst>
  <p:sldIdLst>
    <p:sldId id="2730" r:id="rId6"/>
    <p:sldId id="3315" r:id="rId7"/>
    <p:sldId id="3316" r:id="rId8"/>
    <p:sldId id="3317" r:id="rId9"/>
    <p:sldId id="2055" r:id="rId10"/>
    <p:sldId id="3375" r:id="rId11"/>
    <p:sldId id="1657" r:id="rId12"/>
    <p:sldId id="3322" r:id="rId13"/>
    <p:sldId id="3376" r:id="rId14"/>
    <p:sldId id="3325" r:id="rId15"/>
    <p:sldId id="3326" r:id="rId16"/>
    <p:sldId id="3377" r:id="rId17"/>
    <p:sldId id="3378" r:id="rId18"/>
    <p:sldId id="3379" r:id="rId19"/>
    <p:sldId id="3380" r:id="rId20"/>
    <p:sldId id="3335" r:id="rId21"/>
    <p:sldId id="3381" r:id="rId22"/>
    <p:sldId id="2646" r:id="rId23"/>
    <p:sldId id="3305" r:id="rId24"/>
    <p:sldId id="3382" r:id="rId25"/>
    <p:sldId id="3384" r:id="rId26"/>
    <p:sldId id="2650" r:id="rId27"/>
    <p:sldId id="3350" r:id="rId28"/>
    <p:sldId id="3351" r:id="rId29"/>
    <p:sldId id="3352" r:id="rId30"/>
    <p:sldId id="3353" r:id="rId31"/>
    <p:sldId id="3354" r:id="rId32"/>
    <p:sldId id="2654" r:id="rId33"/>
    <p:sldId id="2727" r:id="rId34"/>
    <p:sldId id="3385" r:id="rId35"/>
    <p:sldId id="3386" r:id="rId36"/>
    <p:sldId id="3357" r:id="rId37"/>
    <p:sldId id="3358" r:id="rId38"/>
    <p:sldId id="3359" r:id="rId39"/>
    <p:sldId id="3370" r:id="rId40"/>
    <p:sldId id="3365" r:id="rId41"/>
    <p:sldId id="3374" r:id="rId42"/>
    <p:sldId id="3366" r:id="rId43"/>
    <p:sldId id="3388" r:id="rId44"/>
    <p:sldId id="3367" r:id="rId45"/>
    <p:sldId id="3363" r:id="rId46"/>
    <p:sldId id="2663" r:id="rId47"/>
    <p:sldId id="2692" r:id="rId48"/>
    <p:sldId id="3345" r:id="rId49"/>
    <p:sldId id="2803" r:id="rId50"/>
    <p:sldId id="3346" r:id="rId51"/>
    <p:sldId id="2801" r:id="rId52"/>
    <p:sldId id="3371" r:id="rId53"/>
    <p:sldId id="2802" r:id="rId54"/>
    <p:sldId id="3372" r:id="rId55"/>
    <p:sldId id="3348" r:id="rId56"/>
    <p:sldId id="3312" r:id="rId57"/>
    <p:sldId id="3314" r:id="rId58"/>
    <p:sldId id="3303" r:id="rId59"/>
  </p:sldIdLst>
  <p:sldSz cx="10287000" cy="6858000" type="35mm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19"/>
    <a:srgbClr val="FFCC00"/>
    <a:srgbClr val="800000"/>
    <a:srgbClr val="F80000"/>
    <a:srgbClr val="F8F331"/>
    <a:srgbClr val="FFC000"/>
    <a:srgbClr val="913C00"/>
    <a:srgbClr val="FF0000"/>
    <a:srgbClr val="FFFFFF"/>
    <a:srgbClr val="78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85957" autoAdjust="0"/>
  </p:normalViewPr>
  <p:slideViewPr>
    <p:cSldViewPr snapToObjects="1">
      <p:cViewPr varScale="1">
        <p:scale>
          <a:sx n="60" d="100"/>
          <a:sy n="60" d="100"/>
        </p:scale>
        <p:origin x="1120" y="56"/>
      </p:cViewPr>
      <p:guideLst>
        <p:guide orient="horz" pos="2064"/>
        <p:guide pos="3336"/>
      </p:guideLst>
    </p:cSldViewPr>
  </p:slideViewPr>
  <p:outlineViewPr>
    <p:cViewPr>
      <p:scale>
        <a:sx n="33" d="100"/>
        <a:sy n="33" d="100"/>
      </p:scale>
      <p:origin x="0" y="-148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88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0:13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467 187 24575,'-10'12'0,"1"0"0,0 0 0,-7 16 0,0-2 0,-27 35 0,26-39 0,-24 42 0,-2 24 0,3 2 0,-46 161 0,59-170 0,16-52 0,1 1 0,-9 49 0,15-40 0,2 74 0,1 0 0,-13-12 0,-1 11 0,-1 29 0,4-31 0,8-62 0,2 1 0,8 74 0,-4-100 0,2 0 0,1 0 0,1 0 0,1 0 0,0-1 0,2 0 0,14 26 0,70 102 0,-80-133 0,0-1 0,2 0 0,-1 0 0,2-2 0,0 0 0,22 15 0,14 7 0,45 27 0,-85-56 0,0-2 0,0 1 0,1-1 0,0-1 0,0 0 0,20 2 0,26-1 0,116-7 0,-64-2 0,-91 4 0,30-1 0,0 3 0,68 10 0,-29-1 0,1-3 0,136-7 0,-122-2 0,-92 1 0,0 0 0,0-1 0,0 0 0,-1-1 0,1-1 0,0 1 0,-1-2 0,0 0 0,0 0 0,0-1 0,0 0 0,-1-1 0,0 0 0,0-1 0,0 0 0,-1 0 0,0-1 0,-1-1 0,1 1 0,8-13 0,17-22 0,-12 16 0,-1-1 0,28-48 0,-39 52 0,-1 0 0,-1-1 0,7-34 0,-7 25 0,14-36 0,-3 13 0,-2-1 0,11-73 0,-10 44 0,36-94 0,-33 119 0,19-86 0,-34 116 0,4-24 0,-1 1 0,1-80 0,-10 110 0,-3-87 0,1 97 0,-1 0 0,0 1 0,0 0 0,-2 0 0,-9-23 0,0 8 0,2 5 0,-17-49 0,17 38 0,-2 1 0,-1 1 0,-33-56 0,-73-89 0,88 132 0,23 31 0,-1 0 0,-1 0 0,0 1 0,-1 1 0,0 0 0,-1 1 0,-26-18 0,-4 3 0,14 8 0,0 0 0,-1 3 0,-1 0 0,-42-13 0,2 9 0,36 12 0,-55-22 0,65 20 0,-1 1 0,0 1 0,-1 2 0,0 0 0,-43-1 0,-145 6 0,114 4 0,58-3 0,1 3 0,-1 2 0,1 1 0,1 2 0,0 2 0,0 2 0,-70 31 0,46-14-1365,34-15-5461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3:28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3:28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3:29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3:2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5:51:03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468 2045 24575,'27'2'0,"-1"2"0,1 0 0,-1 2 0,0 0 0,46 19 0,-42-13 0,1-2 0,0-2 0,44 7 0,84 7 0,-113-15 0,0-2 0,0-3 0,82-5 0,-114 1 0,0 0 0,0-1 0,0-1 0,0 0 0,-1-1 0,1 0 0,21-13 0,5-6 0,39-32 0,23-14 0,-84 59 0,0-1 0,0 0 0,-2-1 0,0-1 0,0-1 0,-1 0 0,-1-1 0,-1 0 0,0-1 0,-1-1 0,10-19 0,-2-1 0,21-54 0,-34 73 0,-2 1 0,0-1 0,-1 0 0,0-1 0,0-27 0,-7-180 0,3-44 0,14 151 0,0-6 0,-12 91 0,-5-53 0,1 74 0,0 0 0,-1 1 0,0-1 0,-1 1 0,-1-1 0,-11-21 0,6 17 0,-2-1 0,0 2 0,-27-31 0,-51-41 0,79 79 0,-3 0 0,1 0 0,-1 1 0,0 1 0,-1 0 0,0 1 0,-23-8 0,-6-2 0,-238-103 0,273 116 0,-25-12 0,-2 2 0,1 1 0,-1 2 0,-53-10 0,-85-2 0,136 16 0,0 2 0,1 1 0,-2 2 0,-67 6 0,91-2 0,0 1 0,0 0 0,1 1 0,-1 1 0,1 0 0,-19 10 0,23-10 0,1 1 0,0 1 0,0-1 0,1 1 0,0 1 0,0-1 0,0 1 0,1 1 0,-11 16 0,-9 24 0,1 2 0,-28 81 0,5-10 0,-8 18 0,6 1 0,-36 161 0,78-262 0,2 0 0,2 0 0,1 0 0,3 0 0,5 76 0,0-83 0,2 0 0,1 0 0,2-1 0,1 0 0,1 0 0,2-1 0,24 43 0,12 5 0,83 102 0,-119-165 0,1-2 0,1 1 0,1-2 0,0 0 0,0-1 0,1 0 0,1-2 0,0 0 0,0 0 0,1-2 0,0-1 0,1 0 0,-1-1 0,1-1 0,1-1 0,-1-1 0,41 1 0,-55-4-72,1 0 1,-1-1-1,0 1 0,0-1 0,0-1 0,0 1 0,0-1 0,0 0 1,-1 0-1,1-1 0,0 0 0,-1 0 0,0 0 0,0 0 0,0-1 1,0 0-1,0 0 0,4-6 0,11-17-6754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58:05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63,'233'16,"4"0,-207-16,0-1,0-2,32-6,-19 2,-1 1,49 1,-43 3,62-10,-54 4,104 0,-54 4,6-10,19-1,159 15,-137 1,-116 1,63 11,15 1,-9-12,-55-3,100 13,-79-1,0-3,1-4,120-8,-108-10,-2 0,37 0,112-6,-155 20,-47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58:10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34,'1080'0,"-1044"-2,64-11,3-1,-17 9,93 7,-82 13,-5-1,276-9,-208-7,-144 2,79-1,154 20,-150-9,25 5,11 6,-23-4,-50-10,1-2,98-5,-75-2,-49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58:15.5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95,'0'0,"0"-1,1 0,-1 0,0 0,1 0,-1 1,1-1,-1 0,1 0,-1 1,1-1,0 0,-1 1,1-1,0 1,-1-1,1 1,0-1,0 1,0-1,-1 1,1 0,0 0,1-1,27-7,-19 6,50-16,1 3,0 2,0 3,81-3,515 13,-276 1,-324 2,64 11,55 2,742-17,-735-15,-34 1,155 15,-196 15,-66-8,48 3,-63-10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6T05:33:32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5466 6234 24575,'0'1'0,"0"0"0,0 0 0,1 0 0,-1 0 0,1 0 0,-1 0 0,1 0 0,-1 0 0,1-1 0,-1 1 0,1 0 0,0 0 0,-1-1 0,1 1 0,0 0 0,0-1 0,-1 1 0,1-1 0,0 1 0,0-1 0,0 1 0,0-1 0,1 1 0,29 9 0,-20-7 0,15 5 0,0-2 0,0-1 0,0-2 0,49 2 0,-16-2 0,-37 0 0,28 7 0,-29-5 0,35 3 0,-23-7 0,-14 0 0,-1 0 0,0 1 0,29 6 0,-21-2 0,1-2 0,0-1 0,0 0 0,28-3 0,30 3 0,-65 0 0,33 8 0,-35-6 0,1-1 0,21 1 0,16-3 0,-26-1 0,0 1 0,30 5 0,-11 1 0,0-2 0,90-2 0,-121-3 0,0 1 0,0 0 0,24 8 0,-20-5 0,38 4 0,-23-7 0,0-1 0,1-2 0,-1-1 0,0-3 0,0 0 0,0-3 0,-1 0 0,0-3 0,-1-1 0,40-19 0,-42 16 0,66-18 0,-6 3 0,-46 14 0,-34 12 0,0 0 0,0-1 0,0 0 0,-1-1 0,0 0 0,11-8 0,40-38 0,-38 31 0,0 1 0,33-20 0,-36 28 0,9-8 0,1 2 0,1 1 0,1 2 0,67-21 0,-67 28 0,-4 2 0,-1-1 0,0-2 0,40-18 0,30-14 0,-73 32 0,-1-1 0,0-1 0,-1-1 0,25-17 0,-7-4 0,-2-1 0,-2-1 0,48-57 0,-68 67 0,-1 1 0,-1-2 0,-1 0 0,-2-1 0,13-34 0,-14 25 0,-1 1 0,-2-2 0,8-68 0,-16 99 0,6-31 0,13-42 0,-12 51 0,-1 0 0,-1 0 0,3-39 0,-7-265 0,-4 161 0,1 75 0,-16-121 0,-3 111 0,-2-15 0,9 39 0,6 39 0,-3-61 0,9 74 0,1 0 0,2-1 0,10-54 0,9-49 0,1-2 0,-10 88 0,2 0 0,25-58 0,1 16 0,74-175 0,-91 196 0,24-123 0,-46 187 0,10-82 0,1-3 0,23-87 0,7-125 0,-15 78 0,-16 136 0,10-163 0,-21 209 0,-6-129 0,4 152 0,-1 0 0,-1 0 0,-1 0 0,-1 0 0,0 1 0,-16-32 0,16 38 0,-1 1 0,0-1 0,0 1 0,-1 1 0,-1-1 0,0 1 0,0 1 0,-1 0 0,-18-13 0,-17-6 0,-1 3 0,-70-28 0,61 29 0,-2-5 0,39 18 0,-1 2 0,-36-14 0,-32-5 0,41 12 0,0 2 0,-1 2 0,-75-10 0,69 15 0,-53-13 0,-46-7 0,-305-28 0,375 39 0,48 8 0,-1 1 0,-61-3 0,-8 10 0,25 1 0,-96-12 0,39-5 0,-154-27 0,234 35 0,1 1 0,-1 4 0,-63 3 0,84-2 0,-67-11 0,-10-1 0,4 12 0,48 1 0,-72-8 0,-28-5 0,86 9 0,-24-9 0,-14 0 0,0 0 0,-5-1 0,-6 16 0,-28-3 0,67-12 0,57 8 0,-38-2 0,-149 6 0,116 3 0,-82 15 0,14-1 0,135-15 0,-1 0 0,-1 2 0,-42 7 0,27 0 0,1 2 0,0 2 0,1 2 0,-59 28 0,81-30 0,-1-2 0,-1-1 0,0 0 0,0-2 0,-1-2 0,0 0 0,0-1 0,-31 0 0,36-3 0,0 1 0,-25 7 0,23-5 0,-39 4 0,-273-7 0,171-4 0,123 3 0,21 0 0,-1-1 0,0-1 0,0 0 0,1-2 0,-24-6 0,13 2 0,-62-8 0,26 6 0,-48-6 0,-31-5 0,100 13 0,-1 2 0,1 2 0,-1 3 0,-55 5 0,5 12 0,48-7 0,-4 2 0,26-5 0,-38 3 0,41-6 0,-33 8 0,35-7 0,0 0 0,-25 1 0,-208-4 0,128-4 0,111 3 0,-1 0 0,1 1 0,0 1 0,0 1 0,0 0 0,0 1 0,1 1 0,0 1 0,0 0 0,0 1 0,1 0 0,1 2 0,-17 12 0,4 1 0,1 0 0,1 2 0,1 1 0,1 1 0,-29 45 0,-7 13 0,25-38 0,1 2 0,-38 78 0,35-51 0,17-40 0,2 2 0,1 0 0,-10 40 0,-41 121 0,44-138 0,-29 117 0,44-138 0,-4 15 0,-8 108 0,21 94 0,-2 41 0,-13-171 0,1-9 0,-9 85 0,12-129 0,-3 5 0,6-46 0,-3 62 0,10 255 0,1-156 0,1-147 0,12 65 0,-7-64 0,1 58 0,-8 682 0,-1-337 0,2-434 0,0 1 0,1-1 0,1 0 0,1 0 0,0 0 0,2-1 0,-1 0 0,10 18 0,10 14 0,39 55 0,-47-76 0,-3-9 0,1 0 0,1 0 0,1-2 0,0 0 0,1-1 0,37 24 0,18 16 0,-37-28 0,1-2 0,43 22 0,3 2 0,-4 12 0,-55-47 0,1 0 0,0-2 0,38 13 0,83 18 0,-111-34 0,64 15 0,1-3 0,113 8 0,-94-26 0,-87-4 0,1 2 0,-1 1 0,1 1 0,-1 2 0,44 12 0,-42-8 0,0-1 0,66 7 0,-92-14 0,59 12 0,-47-8 0,0-2 0,22 3 0,294-4 0,-171-4 0,-106 1 0,-21 0 0,-1 1 0,1 2 0,56 10 0,-43-3 0,1-3 0,0-2 0,70-4 0,-104 0 0,8 1 0,0 1 0,36 9 0,31 2 0,56-13 0,14 2 0,-140 0 0,34 10 0,-35-7 0,39 4 0,196-6 0,-132-5 0,-100 1 0,-1-2 0,39-8 0,-34 5 0,36-3 0,51-5 0,4 0 0,-8-2 0,-77 10 0,55-4 0,-74 10 0,257 2 0,-245 2 0,1 2 0,-1 0 0,0 2 0,28 12 0,-27-9 0,0-2 0,0-1 0,47 7 0,81-12-111,-115-4-1143,-2 1-5572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5:38:21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1,'56'0,"34"-1,102 13,-173-9,262 39,-195-26,103 35,-154-38,1-2,0-1,1-2,0-2,55 3,745-11,-801 3,55 11,8 0,273 20,-8-2,-126-1,-205-23,43 13,-65-15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5:38:23.3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3,'62'-1,"-31"0,1 1,0 1,-1 2,36 7,-34-4,49 4,22 4,-62-7,-1-1,47 0,85-6,-67-2,-41 2,129 18,-120-7,42 9,-79-14,1-2,-1-1,58-3,-53-2,-1 3,65 9,-57-2,1-2,64-1,-75-3,56 9,16 2,328 17,-280-16,86 4,-214-17,61 11,-64-6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5:38:25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33,'0'-1,"1"0,-1 0,0-1,1 1,-1 0,1 0,-1 1,1-1,-1 0,1 0,0 0,-1 0,1 0,0 1,0-1,0 0,-1 1,1-1,0 0,0 1,0-1,0 1,0 0,0-1,0 1,2-1,32-5,-32 6,71-6,100 7,-64 1,440-2,-510 2,75 13,-52-4,14 1,-29-3,93 3,-134-12,22 0,0 1,53 8,-41-2,43 1,-33-4,109 22,-44-11,30 2,-58-14,113 6,303 8,-479-17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5:44:24.4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1,'11'1,"-1"1,0 0,1 0,-1 1,0 0,19 10,27 8,-34-17,0-1,31 2,-32-4,1 1,36 8,-31-5,1 0,-1-2,51-1,8 1,-65 0,31 8,-33-6,-1-1,22 1,26-4,-45-1,0 0,0 1,0 2,23 4,-14 0,0-2,1 0,30-1,95-6,-56 0,-45 3,-16 0,-1-1,1-2,45-9,-46 5,0 1,40 1,2 0,-59 1,30-8,-32 7,0 0,21-2,86-12,-47 5,-7 1,-35 5,62-3,285 11,-365 0,0 1,0 1,19 5,-16-3,38 4,54 6,-22-2,-4-8,-49-4,53 8,-19 1,1-4,94-3,-130-2,-1 2,38 9,-18-3,21 4,-36-5,74 5,47 3,-63-3,-2-1,73 5,-123-14,51 10,-20-2,93 12,195 16,-323-38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22:15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1 219,'31'-2,"0"-1,34-7,28-4,0 4,135-34,-130 16,-66 17,1 1,1 2,54-6,215 12,-158 3,-93 2,58 9,32 2,-25-12,170-21,129 6,-318 14,-52-3,68-12,13-1,-92 14,106-11,-61 2,79 0,83 11,-87 1,218-2,-333 2,0 2,40 9,-31-4,21 4,-39-6,1-1,35 1,380-5,-218-4,-201 2,-1 1,1 1,-1 1,0 1,50 15,-44-9,1-2,0-2,0-1,0-1,1-2,38-2,-24 1,70 13,31 1,-68-14,133 9,81 11,2-22,-104-1,108-10,-192 2,77-11,-67 0,207-9,-265 29,203 4,-121 14,-62-5,-25-5,286 21,-339-28,112 0,126 16,-140-6,109-5,65 5,-161 0,134 19,-212-23,1-2,74-2,73-17,-39 1,91-19,-69 7,-67 18,133 8,-105 2,1007-2,-1084 3,62 10,36 2,417-14,-273-3,-211 4,93-5,-105-10,-50 8,31-3,232-24,-211 29,-39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0T20:22:21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1,'4'0,"0"1,1 0,-1 0,1 0,-1 1,7 2,13 5,35 7,-36-9,0-1,1 0,35 2,267-7,-157-3,-58 0,120 5,-202 1,-1 2,0 0,27 11,53 11,-63-19,91 12,-106-19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6CA733FF-2533-4A86-B229-AD712491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2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89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2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2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8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0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1" lang="en-US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8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1" lang="en-US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A520BF-EA4B-2D62-BEEA-29F4B617C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3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2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5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4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87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87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1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2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95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90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85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40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22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926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34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2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22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F90-552E-4356-8DD2-BDDC2004C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5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5189-1065-4CEB-9F3C-145684D8A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73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198B-B893-428A-9CCB-1771AF4D3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41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3AB8-F44C-480F-A4E2-776C14999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50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C243-85DD-41EF-B835-5C2FED4F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3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8947-BE36-4849-8636-C27E9F322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9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E8E8-0F67-4B44-91D2-2B7EB1D72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4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FB-AB2B-4486-93E4-09E7E3AB7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3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104F-F2D2-4C03-AAF5-D549243F1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33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C7EB-29D1-48A5-A7E5-6A397A2F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02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2" y="274640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86E2-43B5-4BF5-8B15-D63AD7350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9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766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923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979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9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0570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4677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85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708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73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55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55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9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8794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89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891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7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882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9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69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9905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6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39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224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12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78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6868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706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8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735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9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4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2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094330-71E7-41F3-B708-967475AF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66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6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528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5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~troufs/#tit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customXml" Target="../ink/ink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7.png"/><Relationship Id="rId18" Type="http://schemas.openxmlformats.org/officeDocument/2006/relationships/customXml" Target="../ink/ink17.xml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customXml" Target="../ink/ink13.xml"/><Relationship Id="rId17" Type="http://schemas.openxmlformats.org/officeDocument/2006/relationships/customXml" Target="../ink/ink16.xml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5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0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customXml" Target="../ink/ink12.xml"/><Relationship Id="rId19" Type="http://schemas.openxmlformats.org/officeDocument/2006/relationships/customXml" Target="../ink/ink18.xml"/><Relationship Id="rId4" Type="http://schemas.openxmlformats.org/officeDocument/2006/relationships/customXml" Target="../ink/ink9.xml"/><Relationship Id="rId9" Type="http://schemas.openxmlformats.org/officeDocument/2006/relationships/image" Target="../media/image25.png"/><Relationship Id="rId14" Type="http://schemas.openxmlformats.org/officeDocument/2006/relationships/customXml" Target="../ink/ink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24.xml"/><Relationship Id="rId18" Type="http://schemas.openxmlformats.org/officeDocument/2006/relationships/customXml" Target="../ink/ink26.xml"/><Relationship Id="rId3" Type="http://schemas.openxmlformats.org/officeDocument/2006/relationships/customXml" Target="../ink/ink19.xml"/><Relationship Id="rId21" Type="http://schemas.openxmlformats.org/officeDocument/2006/relationships/image" Target="../media/image22.png"/><Relationship Id="rId7" Type="http://schemas.openxmlformats.org/officeDocument/2006/relationships/customXml" Target="../ink/ink21.xml"/><Relationship Id="rId12" Type="http://schemas.openxmlformats.org/officeDocument/2006/relationships/image" Target="../media/image35.png"/><Relationship Id="rId17" Type="http://schemas.openxmlformats.org/officeDocument/2006/relationships/image" Target="../media/image2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png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customXml" Target="../ink/ink23.xml"/><Relationship Id="rId24" Type="http://schemas.openxmlformats.org/officeDocument/2006/relationships/customXml" Target="../ink/ink29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image" Target="../media/image34.png"/><Relationship Id="rId10" Type="http://schemas.openxmlformats.org/officeDocument/2006/relationships/image" Target="../media/image33.png"/><Relationship Id="rId19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customXml" Target="../ink/ink22.xml"/><Relationship Id="rId14" Type="http://schemas.openxmlformats.org/officeDocument/2006/relationships/image" Target="../media/image36.png"/><Relationship Id="rId22" Type="http://schemas.openxmlformats.org/officeDocument/2006/relationships/customXml" Target="../ink/ink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0.png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3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38.xml"/><Relationship Id="rId14" Type="http://schemas.openxmlformats.org/officeDocument/2006/relationships/customXml" Target="../ink/ink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48.png"/><Relationship Id="rId5" Type="http://schemas.openxmlformats.org/officeDocument/2006/relationships/customXml" Target="../ink/ink42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d.umn.edu/cla/faculty/troufs/index.html#titl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hlinkClick r:id="rId3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6900" y="4069140"/>
            <a:ext cx="9067800" cy="15696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Start deck in “Slide Show” mode,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use your up/down arrow keys and/or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29295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1311533"/>
            <a:ext cx="85344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are primarily for later on in the semester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(Week 4 and beyond)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"A-Z" links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 handy to jump to up-to-date current topics . . .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(when you are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Canvas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on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web and the links are “hot”)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331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735956"/>
            <a:ext cx="85344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are handy to find out more information on any subject that is scheduled to be covered in this course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can really be useful when you start looking for a topic for your term project </a:t>
            </a:r>
          </a:p>
        </p:txBody>
      </p:sp>
    </p:spTree>
    <p:extLst>
      <p:ext uri="{BB962C8B-B14F-4D97-AF65-F5344CB8AC3E}">
        <p14:creationId xmlns:p14="http://schemas.microsoft.com/office/powerpoint/2010/main" val="22140685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085F2434-07C3-FABE-2A17-83A4810B3E60}"/>
              </a:ext>
            </a:extLst>
          </p:cNvPr>
          <p:cNvSpPr/>
          <p:nvPr/>
        </p:nvSpPr>
        <p:spPr bwMode="auto">
          <a:xfrm rot="19881020">
            <a:off x="894156" y="4126302"/>
            <a:ext cx="3868117" cy="1017886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905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636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9A8FB98-2D6D-0DFD-0EBC-ECFEE5986DB0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28272-A74E-484A-9E5C-ACE440CC1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059" y="5562600"/>
            <a:ext cx="6666641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This information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36123507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085F2434-07C3-FABE-2A17-83A4810B3E60}"/>
              </a:ext>
            </a:extLst>
          </p:cNvPr>
          <p:cNvSpPr/>
          <p:nvPr/>
        </p:nvSpPr>
        <p:spPr bwMode="auto">
          <a:xfrm rot="19881020">
            <a:off x="894156" y="4126302"/>
            <a:ext cx="3868117" cy="1017886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own Arrow 6">
            <a:extLst>
              <a:ext uri="{FF2B5EF4-FFF2-40B4-BE49-F238E27FC236}">
                <a16:creationId xmlns:a16="http://schemas.microsoft.com/office/drawing/2014/main" id="{796632F5-DC5C-D8B0-4793-4163612C4380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B19FC-6E2D-92A2-10FA-D65E7B3E4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0" y="5345151"/>
            <a:ext cx="6983605" cy="1200329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your Canvas “Home” page you will see an alphabet called “Subject Index”</a:t>
            </a:r>
          </a:p>
        </p:txBody>
      </p:sp>
    </p:spTree>
    <p:extLst>
      <p:ext uri="{BB962C8B-B14F-4D97-AF65-F5344CB8AC3E}">
        <p14:creationId xmlns:p14="http://schemas.microsoft.com/office/powerpoint/2010/main" val="20877020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AAD4E8-DB2B-2FDD-39F9-4DCF903A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41" y="3289300"/>
            <a:ext cx="4471699" cy="753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218BCD-4E78-E492-89E7-B64517942807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Down Arrow 6">
            <a:extLst>
              <a:ext uri="{FF2B5EF4-FFF2-40B4-BE49-F238E27FC236}">
                <a16:creationId xmlns:a16="http://schemas.microsoft.com/office/drawing/2014/main" id="{9D5F8A95-3F78-2100-5A1A-CF4505E0D391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7FCE8-64D3-6E66-2CF7-0646413F2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059" y="5562600"/>
            <a:ext cx="6666641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This information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8771144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AAD4E8-DB2B-2FDD-39F9-4DCF903A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41" y="3289300"/>
            <a:ext cx="4471699" cy="753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218BCD-4E78-E492-89E7-B64517942807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Down Arrow 6">
            <a:extLst>
              <a:ext uri="{FF2B5EF4-FFF2-40B4-BE49-F238E27FC236}">
                <a16:creationId xmlns:a16="http://schemas.microsoft.com/office/drawing/2014/main" id="{9D5F8A95-3F78-2100-5A1A-CF4505E0D391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54699-D808-A423-BD4B-080F163E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5584448"/>
            <a:ext cx="6795740" cy="8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50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1924144"/>
            <a:ext cx="7772400" cy="40472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Lots of people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these topics interesting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have been about 2/3 million </a:t>
            </a:r>
            <a:endParaRPr kumimoji="1" lang="en-US" sz="36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page views of just the UMD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Global Cultures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WebPages . . .</a:t>
            </a:r>
          </a:p>
        </p:txBody>
      </p:sp>
    </p:spTree>
    <p:extLst>
      <p:ext uri="{BB962C8B-B14F-4D97-AF65-F5344CB8AC3E}">
        <p14:creationId xmlns:p14="http://schemas.microsoft.com/office/powerpoint/2010/main" val="42213482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C71A4-8D96-4E00-B2CF-56DFBC928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02" y="412481"/>
            <a:ext cx="9144000" cy="5759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5C2CF7-F7B7-8227-372C-A57EF5A62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696" y="3878759"/>
            <a:ext cx="8229600" cy="769441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Useful enough for lots of folks around the world to use it . . 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1D5C7-2CB3-C0E6-FAA9-0EA9598B6168}"/>
              </a:ext>
            </a:extLst>
          </p:cNvPr>
          <p:cNvSpPr txBox="1"/>
          <p:nvPr/>
        </p:nvSpPr>
        <p:spPr>
          <a:xfrm>
            <a:off x="7630473" y="60314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647,644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AEBD8C-09B3-7F7F-123E-0BBD2D675377}"/>
              </a:ext>
            </a:extLst>
          </p:cNvPr>
          <p:cNvSpPr/>
          <p:nvPr/>
        </p:nvSpPr>
        <p:spPr bwMode="auto">
          <a:xfrm>
            <a:off x="7569200" y="6020814"/>
            <a:ext cx="1117600" cy="481797"/>
          </a:xfrm>
          <a:custGeom>
            <a:avLst/>
            <a:gdLst>
              <a:gd name="connsiteX0" fmla="*/ 609600 w 1117600"/>
              <a:gd name="connsiteY0" fmla="*/ 571500 h 582975"/>
              <a:gd name="connsiteX1" fmla="*/ 889000 w 1117600"/>
              <a:gd name="connsiteY1" fmla="*/ 558800 h 582975"/>
              <a:gd name="connsiteX2" fmla="*/ 939800 w 1117600"/>
              <a:gd name="connsiteY2" fmla="*/ 533400 h 582975"/>
              <a:gd name="connsiteX3" fmla="*/ 1016000 w 1117600"/>
              <a:gd name="connsiteY3" fmla="*/ 495300 h 582975"/>
              <a:gd name="connsiteX4" fmla="*/ 1054100 w 1117600"/>
              <a:gd name="connsiteY4" fmla="*/ 431800 h 582975"/>
              <a:gd name="connsiteX5" fmla="*/ 1079500 w 1117600"/>
              <a:gd name="connsiteY5" fmla="*/ 393700 h 582975"/>
              <a:gd name="connsiteX6" fmla="*/ 1104900 w 1117600"/>
              <a:gd name="connsiteY6" fmla="*/ 317500 h 582975"/>
              <a:gd name="connsiteX7" fmla="*/ 1117600 w 1117600"/>
              <a:gd name="connsiteY7" fmla="*/ 279400 h 582975"/>
              <a:gd name="connsiteX8" fmla="*/ 1079500 w 1117600"/>
              <a:gd name="connsiteY8" fmla="*/ 88900 h 582975"/>
              <a:gd name="connsiteX9" fmla="*/ 1041400 w 1117600"/>
              <a:gd name="connsiteY9" fmla="*/ 38100 h 582975"/>
              <a:gd name="connsiteX10" fmla="*/ 939800 w 1117600"/>
              <a:gd name="connsiteY10" fmla="*/ 0 h 582975"/>
              <a:gd name="connsiteX11" fmla="*/ 444500 w 1117600"/>
              <a:gd name="connsiteY11" fmla="*/ 0 h 582975"/>
              <a:gd name="connsiteX12" fmla="*/ 139700 w 1117600"/>
              <a:gd name="connsiteY12" fmla="*/ 12700 h 582975"/>
              <a:gd name="connsiteX13" fmla="*/ 114300 w 1117600"/>
              <a:gd name="connsiteY13" fmla="*/ 76200 h 582975"/>
              <a:gd name="connsiteX14" fmla="*/ 76200 w 1117600"/>
              <a:gd name="connsiteY14" fmla="*/ 114300 h 582975"/>
              <a:gd name="connsiteX15" fmla="*/ 25400 w 1117600"/>
              <a:gd name="connsiteY15" fmla="*/ 190500 h 582975"/>
              <a:gd name="connsiteX16" fmla="*/ 0 w 1117600"/>
              <a:gd name="connsiteY16" fmla="*/ 304800 h 582975"/>
              <a:gd name="connsiteX17" fmla="*/ 12700 w 1117600"/>
              <a:gd name="connsiteY17" fmla="*/ 381000 h 582975"/>
              <a:gd name="connsiteX18" fmla="*/ 25400 w 1117600"/>
              <a:gd name="connsiteY18" fmla="*/ 419100 h 582975"/>
              <a:gd name="connsiteX19" fmla="*/ 165100 w 1117600"/>
              <a:gd name="connsiteY19" fmla="*/ 482600 h 582975"/>
              <a:gd name="connsiteX20" fmla="*/ 419100 w 1117600"/>
              <a:gd name="connsiteY20" fmla="*/ 546100 h 582975"/>
              <a:gd name="connsiteX21" fmla="*/ 647700 w 1117600"/>
              <a:gd name="connsiteY21" fmla="*/ 558800 h 582975"/>
              <a:gd name="connsiteX22" fmla="*/ 609600 w 1117600"/>
              <a:gd name="connsiteY22" fmla="*/ 57150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7600" h="582975">
                <a:moveTo>
                  <a:pt x="609600" y="571500"/>
                </a:moveTo>
                <a:cubicBezTo>
                  <a:pt x="649817" y="571500"/>
                  <a:pt x="796385" y="569486"/>
                  <a:pt x="889000" y="558800"/>
                </a:cubicBezTo>
                <a:cubicBezTo>
                  <a:pt x="907807" y="556630"/>
                  <a:pt x="922399" y="540858"/>
                  <a:pt x="939800" y="533400"/>
                </a:cubicBezTo>
                <a:cubicBezTo>
                  <a:pt x="1013412" y="501852"/>
                  <a:pt x="942781" y="544113"/>
                  <a:pt x="1016000" y="495300"/>
                </a:cubicBezTo>
                <a:cubicBezTo>
                  <a:pt x="1028700" y="474133"/>
                  <a:pt x="1041017" y="452732"/>
                  <a:pt x="1054100" y="431800"/>
                </a:cubicBezTo>
                <a:cubicBezTo>
                  <a:pt x="1062190" y="418857"/>
                  <a:pt x="1073301" y="407648"/>
                  <a:pt x="1079500" y="393700"/>
                </a:cubicBezTo>
                <a:cubicBezTo>
                  <a:pt x="1090374" y="369234"/>
                  <a:pt x="1096433" y="342900"/>
                  <a:pt x="1104900" y="317500"/>
                </a:cubicBezTo>
                <a:lnTo>
                  <a:pt x="1117600" y="279400"/>
                </a:lnTo>
                <a:cubicBezTo>
                  <a:pt x="1113622" y="243602"/>
                  <a:pt x="1108865" y="128054"/>
                  <a:pt x="1079500" y="88900"/>
                </a:cubicBezTo>
                <a:cubicBezTo>
                  <a:pt x="1066800" y="71967"/>
                  <a:pt x="1058333" y="50800"/>
                  <a:pt x="1041400" y="38100"/>
                </a:cubicBezTo>
                <a:cubicBezTo>
                  <a:pt x="1029251" y="28988"/>
                  <a:pt x="962074" y="7425"/>
                  <a:pt x="939800" y="0"/>
                </a:cubicBezTo>
                <a:cubicBezTo>
                  <a:pt x="311968" y="33044"/>
                  <a:pt x="1096666" y="0"/>
                  <a:pt x="444500" y="0"/>
                </a:cubicBezTo>
                <a:cubicBezTo>
                  <a:pt x="342812" y="0"/>
                  <a:pt x="241300" y="8467"/>
                  <a:pt x="139700" y="12700"/>
                </a:cubicBezTo>
                <a:cubicBezTo>
                  <a:pt x="131233" y="33867"/>
                  <a:pt x="126382" y="56868"/>
                  <a:pt x="114300" y="76200"/>
                </a:cubicBezTo>
                <a:cubicBezTo>
                  <a:pt x="104781" y="91430"/>
                  <a:pt x="85111" y="98706"/>
                  <a:pt x="76200" y="114300"/>
                </a:cubicBezTo>
                <a:cubicBezTo>
                  <a:pt x="25732" y="202618"/>
                  <a:pt x="107812" y="135558"/>
                  <a:pt x="25400" y="190500"/>
                </a:cubicBezTo>
                <a:cubicBezTo>
                  <a:pt x="20502" y="210092"/>
                  <a:pt x="0" y="288677"/>
                  <a:pt x="0" y="304800"/>
                </a:cubicBezTo>
                <a:cubicBezTo>
                  <a:pt x="0" y="330550"/>
                  <a:pt x="7114" y="355863"/>
                  <a:pt x="12700" y="381000"/>
                </a:cubicBezTo>
                <a:cubicBezTo>
                  <a:pt x="15604" y="394068"/>
                  <a:pt x="16830" y="408816"/>
                  <a:pt x="25400" y="419100"/>
                </a:cubicBezTo>
                <a:cubicBezTo>
                  <a:pt x="65006" y="466627"/>
                  <a:pt x="108045" y="464583"/>
                  <a:pt x="165100" y="482600"/>
                </a:cubicBezTo>
                <a:cubicBezTo>
                  <a:pt x="366870" y="546317"/>
                  <a:pt x="253536" y="525404"/>
                  <a:pt x="419100" y="546100"/>
                </a:cubicBezTo>
                <a:cubicBezTo>
                  <a:pt x="509380" y="591240"/>
                  <a:pt x="493902" y="594292"/>
                  <a:pt x="647700" y="558800"/>
                </a:cubicBezTo>
                <a:cubicBezTo>
                  <a:pt x="656924" y="556671"/>
                  <a:pt x="569383" y="571500"/>
                  <a:pt x="609600" y="571500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636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362200"/>
            <a:ext cx="9144000" cy="3036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725" y="2219425"/>
            <a:ext cx="1965172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940314"/>
            <a:ext cx="2874460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823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AAD4E8-DB2B-2FDD-39F9-4DCF903A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41" y="3289300"/>
            <a:ext cx="4471699" cy="753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218BCD-4E78-E492-89E7-B64517942807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BBBBDA-0BAE-2DDC-1912-10DAB62BA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954250"/>
            <a:ext cx="8229600" cy="144655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access a topic simply click on its first  letter to go to an index page . . .</a:t>
            </a:r>
          </a:p>
        </p:txBody>
      </p:sp>
    </p:spTree>
    <p:extLst>
      <p:ext uri="{BB962C8B-B14F-4D97-AF65-F5344CB8AC3E}">
        <p14:creationId xmlns:p14="http://schemas.microsoft.com/office/powerpoint/2010/main" val="32641507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513" y="3531664"/>
                <a:ext cx="35938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A87BD-141D-700D-7E89-3E7D96A2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4379893"/>
            <a:ext cx="88392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13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France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19B98-03DC-CF0D-A5D1-74D1E7A1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492" y="3489149"/>
            <a:ext cx="286251" cy="29919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Down Arrow 11">
            <a:extLst>
              <a:ext uri="{FF2B5EF4-FFF2-40B4-BE49-F238E27FC236}">
                <a16:creationId xmlns:a16="http://schemas.microsoft.com/office/drawing/2014/main" id="{B1667DA9-F7D6-113E-BDB0-B626914628C0}"/>
              </a:ext>
            </a:extLst>
          </p:cNvPr>
          <p:cNvSpPr/>
          <p:nvPr/>
        </p:nvSpPr>
        <p:spPr>
          <a:xfrm rot="4014323">
            <a:off x="7041502" y="432467"/>
            <a:ext cx="1309862" cy="4425761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srgbClr val="F8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on the letter </a:t>
            </a:r>
            <a:r>
              <a:rPr lang="en-US" sz="2400" b="1" i="1" dirty="0">
                <a:solidFill>
                  <a:srgbClr val="F8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</a:t>
            </a:r>
            <a:endParaRPr lang="en-US" sz="2400" b="1" dirty="0">
              <a:solidFill>
                <a:srgbClr val="F8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82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114A728-3D6E-1CF1-FDDA-665F9E1B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1284249"/>
            <a:ext cx="5562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as an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3A3AEA-D64F-72B8-BB91-757C6782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19993825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C8D3D1-A75F-BCDC-ACFE-16E9D06BF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766608"/>
            <a:ext cx="8548914" cy="1938992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when you’re on 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A-Z Subject Index page, click on the item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ou want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example, it’s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14BDF-CDB7-BA0A-1918-16D90F248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17881365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C200566-8BDB-12BD-ADA2-FE6253D5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190172"/>
            <a:ext cx="54864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on a PC search for item using Ctrl + F . . 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^f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black keyboard with red buttons&#10;&#10;Description automatically generated with low confidence">
            <a:extLst>
              <a:ext uri="{FF2B5EF4-FFF2-40B4-BE49-F238E27FC236}">
                <a16:creationId xmlns:a16="http://schemas.microsoft.com/office/drawing/2014/main" id="{BEAD7814-3EF1-DD8E-8D12-2024A88D6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96" y="2362200"/>
            <a:ext cx="2634104" cy="2028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AC7AC-C44E-3F5F-0F22-28CCF3B69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6964214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3827C3F-950B-EB89-2EE1-4F217BA8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190172"/>
            <a:ext cx="45720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a Mac, search for an item using Command + F . . .</a:t>
            </a:r>
          </a:p>
        </p:txBody>
      </p:sp>
      <p:pic>
        <p:nvPicPr>
          <p:cNvPr id="10" name="Picture 9" descr="A screen shot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F7811D69-304B-51E0-646A-B7D45668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76" y="2362200"/>
            <a:ext cx="2324424" cy="1914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A8010-B609-95E7-BD38-83DC3FCCE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32386328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98D48D3-D232-3777-0ADE-96983FB9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156" y="1723572"/>
            <a:ext cx="6475544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search for item using Ctrl + F /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Command+F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D70A7B-F59A-C063-7BA9-C5AB9D4DF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276600"/>
            <a:ext cx="5791200" cy="762000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or scroll down for the item</a:t>
            </a:r>
          </a:p>
        </p:txBody>
      </p:sp>
      <p:sp>
        <p:nvSpPr>
          <p:cNvPr id="11" name="Striped Right Arrow 6">
            <a:extLst>
              <a:ext uri="{FF2B5EF4-FFF2-40B4-BE49-F238E27FC236}">
                <a16:creationId xmlns:a16="http://schemas.microsoft.com/office/drawing/2014/main" id="{66074DC1-0348-7E7D-9FFF-0D03BE97C952}"/>
              </a:ext>
            </a:extLst>
          </p:cNvPr>
          <p:cNvSpPr/>
          <p:nvPr/>
        </p:nvSpPr>
        <p:spPr bwMode="auto">
          <a:xfrm rot="5400000">
            <a:off x="8760390" y="3919487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3012C1-BF6B-F247-2A15-40E5FF51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1398010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DEB5A-601F-AAD4-AE95-8C72635C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" y="609600"/>
            <a:ext cx="9879106" cy="579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5D8C82-8417-8DC9-6D0B-77E54DAA6B55}"/>
                  </a:ext>
                </a:extLst>
              </p14:cNvPr>
              <p14:cNvContentPartPr/>
              <p14:nvPr/>
            </p14:nvContentPartPr>
            <p14:xfrm>
              <a:off x="2586776" y="3088177"/>
              <a:ext cx="556560" cy="5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5D8C82-8417-8DC9-6D0B-77E54DAA6B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3136" y="2980537"/>
                <a:ext cx="664200" cy="2718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Freeform 8">
            <a:extLst>
              <a:ext uri="{FF2B5EF4-FFF2-40B4-BE49-F238E27FC236}">
                <a16:creationId xmlns:a16="http://schemas.microsoft.com/office/drawing/2014/main" id="{03556900-0A0A-D905-D7CE-F4D936613642}"/>
              </a:ext>
            </a:extLst>
          </p:cNvPr>
          <p:cNvSpPr/>
          <p:nvPr/>
        </p:nvSpPr>
        <p:spPr bwMode="auto">
          <a:xfrm rot="21150589">
            <a:off x="2305132" y="2903188"/>
            <a:ext cx="1161349" cy="440847"/>
          </a:xfrm>
          <a:custGeom>
            <a:avLst/>
            <a:gdLst>
              <a:gd name="connsiteX0" fmla="*/ 379790 w 1195009"/>
              <a:gd name="connsiteY0" fmla="*/ 2419 h 481390"/>
              <a:gd name="connsiteX1" fmla="*/ 205618 w 1195009"/>
              <a:gd name="connsiteY1" fmla="*/ 16933 h 481390"/>
              <a:gd name="connsiteX2" fmla="*/ 31447 w 1195009"/>
              <a:gd name="connsiteY2" fmla="*/ 45962 h 481390"/>
              <a:gd name="connsiteX3" fmla="*/ 16933 w 1195009"/>
              <a:gd name="connsiteY3" fmla="*/ 176590 h 481390"/>
              <a:gd name="connsiteX4" fmla="*/ 16933 w 1195009"/>
              <a:gd name="connsiteY4" fmla="*/ 321733 h 481390"/>
              <a:gd name="connsiteX5" fmla="*/ 60476 w 1195009"/>
              <a:gd name="connsiteY5" fmla="*/ 394305 h 481390"/>
              <a:gd name="connsiteX6" fmla="*/ 191104 w 1195009"/>
              <a:gd name="connsiteY6" fmla="*/ 437847 h 481390"/>
              <a:gd name="connsiteX7" fmla="*/ 263676 w 1195009"/>
              <a:gd name="connsiteY7" fmla="*/ 437847 h 481390"/>
              <a:gd name="connsiteX8" fmla="*/ 437847 w 1195009"/>
              <a:gd name="connsiteY8" fmla="*/ 466876 h 481390"/>
              <a:gd name="connsiteX9" fmla="*/ 553961 w 1195009"/>
              <a:gd name="connsiteY9" fmla="*/ 466876 h 481390"/>
              <a:gd name="connsiteX10" fmla="*/ 655561 w 1195009"/>
              <a:gd name="connsiteY10" fmla="*/ 466876 h 481390"/>
              <a:gd name="connsiteX11" fmla="*/ 713618 w 1195009"/>
              <a:gd name="connsiteY11" fmla="*/ 466876 h 481390"/>
              <a:gd name="connsiteX12" fmla="*/ 829733 w 1195009"/>
              <a:gd name="connsiteY12" fmla="*/ 481390 h 481390"/>
              <a:gd name="connsiteX13" fmla="*/ 1061961 w 1195009"/>
              <a:gd name="connsiteY13" fmla="*/ 466876 h 481390"/>
              <a:gd name="connsiteX14" fmla="*/ 1163561 w 1195009"/>
              <a:gd name="connsiteY14" fmla="*/ 394305 h 481390"/>
              <a:gd name="connsiteX15" fmla="*/ 1192590 w 1195009"/>
              <a:gd name="connsiteY15" fmla="*/ 234647 h 481390"/>
              <a:gd name="connsiteX16" fmla="*/ 1149047 w 1195009"/>
              <a:gd name="connsiteY16" fmla="*/ 205619 h 481390"/>
              <a:gd name="connsiteX17" fmla="*/ 989390 w 1195009"/>
              <a:gd name="connsiteY17" fmla="*/ 147562 h 481390"/>
              <a:gd name="connsiteX18" fmla="*/ 858761 w 1195009"/>
              <a:gd name="connsiteY18" fmla="*/ 118533 h 481390"/>
              <a:gd name="connsiteX19" fmla="*/ 670076 w 1195009"/>
              <a:gd name="connsiteY19" fmla="*/ 89505 h 481390"/>
              <a:gd name="connsiteX20" fmla="*/ 612018 w 1195009"/>
              <a:gd name="connsiteY20" fmla="*/ 89505 h 481390"/>
              <a:gd name="connsiteX21" fmla="*/ 510418 w 1195009"/>
              <a:gd name="connsiteY21" fmla="*/ 74990 h 481390"/>
              <a:gd name="connsiteX22" fmla="*/ 423333 w 1195009"/>
              <a:gd name="connsiteY22" fmla="*/ 31447 h 481390"/>
              <a:gd name="connsiteX23" fmla="*/ 379790 w 1195009"/>
              <a:gd name="connsiteY23" fmla="*/ 2419 h 48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5009" h="481390">
                <a:moveTo>
                  <a:pt x="379790" y="2419"/>
                </a:moveTo>
                <a:cubicBezTo>
                  <a:pt x="343504" y="0"/>
                  <a:pt x="263675" y="9676"/>
                  <a:pt x="205618" y="16933"/>
                </a:cubicBezTo>
                <a:cubicBezTo>
                  <a:pt x="147561" y="24190"/>
                  <a:pt x="62894" y="19353"/>
                  <a:pt x="31447" y="45962"/>
                </a:cubicBezTo>
                <a:cubicBezTo>
                  <a:pt x="0" y="72571"/>
                  <a:pt x="19352" y="130628"/>
                  <a:pt x="16933" y="176590"/>
                </a:cubicBezTo>
                <a:cubicBezTo>
                  <a:pt x="14514" y="222552"/>
                  <a:pt x="9676" y="285447"/>
                  <a:pt x="16933" y="321733"/>
                </a:cubicBezTo>
                <a:cubicBezTo>
                  <a:pt x="24190" y="358019"/>
                  <a:pt x="31448" y="374953"/>
                  <a:pt x="60476" y="394305"/>
                </a:cubicBezTo>
                <a:cubicBezTo>
                  <a:pt x="89504" y="413657"/>
                  <a:pt x="157237" y="430590"/>
                  <a:pt x="191104" y="437847"/>
                </a:cubicBezTo>
                <a:cubicBezTo>
                  <a:pt x="224971" y="445104"/>
                  <a:pt x="222552" y="433009"/>
                  <a:pt x="263676" y="437847"/>
                </a:cubicBezTo>
                <a:cubicBezTo>
                  <a:pt x="304800" y="442685"/>
                  <a:pt x="389466" y="462038"/>
                  <a:pt x="437847" y="466876"/>
                </a:cubicBezTo>
                <a:cubicBezTo>
                  <a:pt x="486228" y="471714"/>
                  <a:pt x="553961" y="466876"/>
                  <a:pt x="553961" y="466876"/>
                </a:cubicBezTo>
                <a:lnTo>
                  <a:pt x="655561" y="466876"/>
                </a:lnTo>
                <a:cubicBezTo>
                  <a:pt x="682170" y="466876"/>
                  <a:pt x="684589" y="464457"/>
                  <a:pt x="713618" y="466876"/>
                </a:cubicBezTo>
                <a:cubicBezTo>
                  <a:pt x="742647" y="469295"/>
                  <a:pt x="771676" y="481390"/>
                  <a:pt x="829733" y="481390"/>
                </a:cubicBezTo>
                <a:cubicBezTo>
                  <a:pt x="887790" y="481390"/>
                  <a:pt x="1006323" y="481390"/>
                  <a:pt x="1061961" y="466876"/>
                </a:cubicBezTo>
                <a:cubicBezTo>
                  <a:pt x="1117599" y="452362"/>
                  <a:pt x="1141790" y="433010"/>
                  <a:pt x="1163561" y="394305"/>
                </a:cubicBezTo>
                <a:cubicBezTo>
                  <a:pt x="1185332" y="355600"/>
                  <a:pt x="1195009" y="266095"/>
                  <a:pt x="1192590" y="234647"/>
                </a:cubicBezTo>
                <a:cubicBezTo>
                  <a:pt x="1190171" y="203199"/>
                  <a:pt x="1182914" y="220133"/>
                  <a:pt x="1149047" y="205619"/>
                </a:cubicBezTo>
                <a:cubicBezTo>
                  <a:pt x="1115180" y="191105"/>
                  <a:pt x="1037771" y="162076"/>
                  <a:pt x="989390" y="147562"/>
                </a:cubicBezTo>
                <a:cubicBezTo>
                  <a:pt x="941009" y="133048"/>
                  <a:pt x="911980" y="128209"/>
                  <a:pt x="858761" y="118533"/>
                </a:cubicBezTo>
                <a:cubicBezTo>
                  <a:pt x="805542" y="108857"/>
                  <a:pt x="711200" y="94343"/>
                  <a:pt x="670076" y="89505"/>
                </a:cubicBezTo>
                <a:cubicBezTo>
                  <a:pt x="628952" y="84667"/>
                  <a:pt x="638628" y="91924"/>
                  <a:pt x="612018" y="89505"/>
                </a:cubicBezTo>
                <a:cubicBezTo>
                  <a:pt x="585408" y="87086"/>
                  <a:pt x="541866" y="84666"/>
                  <a:pt x="510418" y="74990"/>
                </a:cubicBezTo>
                <a:cubicBezTo>
                  <a:pt x="478971" y="65314"/>
                  <a:pt x="452361" y="43542"/>
                  <a:pt x="423333" y="31447"/>
                </a:cubicBezTo>
                <a:cubicBezTo>
                  <a:pt x="394305" y="19352"/>
                  <a:pt x="416076" y="4838"/>
                  <a:pt x="379790" y="2419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7DE88-8A24-9866-64E8-707A5A53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4343400"/>
            <a:ext cx="8229600" cy="193899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click on the item you want when you’re on the A-Z index page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 . . .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5D8E335-5CC3-2CE8-E384-2A5E2B180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02248"/>
            <a:ext cx="5562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as an example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C9F0D4-5283-A2EC-F58A-7EA4BF2EC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36779506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300" y="3078540"/>
            <a:ext cx="6563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 </a:t>
            </a:r>
            <a:r>
              <a:rPr kumimoji="0" lang="en-US" sz="9600" b="1" i="1" u="none" strike="noStrike" kern="1200" cap="none" spc="0" normalizeH="0" baseline="0" noProof="0" dirty="0" err="1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Voilá</a:t>
            </a: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F8A96D-72E4-8F0F-2BFD-E4D43127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99" y="5076825"/>
            <a:ext cx="13144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402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CF81D-3E63-C5E2-1FB8-056B0EE3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34775"/>
            <a:ext cx="7315200" cy="61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31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028700" y="3207603"/>
            <a:ext cx="8420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What's with the A-B-Cs? . . .</a:t>
            </a:r>
          </a:p>
        </p:txBody>
      </p:sp>
    </p:spTree>
    <p:extLst>
      <p:ext uri="{BB962C8B-B14F-4D97-AF65-F5344CB8AC3E}">
        <p14:creationId xmlns:p14="http://schemas.microsoft.com/office/powerpoint/2010/main" val="28887358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CF81D-3E63-C5E2-1FB8-056B0EE3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34775"/>
            <a:ext cx="7315200" cy="611842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690DB2A-C8F0-C233-7A19-1BCF5EAD7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4644460"/>
            <a:ext cx="8121069" cy="183254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with the latest news links and basic reliable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on-line information on the topic that is relative to France and Global Cultures . . .</a:t>
            </a:r>
          </a:p>
        </p:txBody>
      </p:sp>
    </p:spTree>
    <p:extLst>
      <p:ext uri="{BB962C8B-B14F-4D97-AF65-F5344CB8AC3E}">
        <p14:creationId xmlns:p14="http://schemas.microsoft.com/office/powerpoint/2010/main" val="418761791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CF81D-3E63-C5E2-1FB8-056B0EE3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34775"/>
            <a:ext cx="7315200" cy="6118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0C1BDD-6762-2740-17EA-45C15D625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51" y="914400"/>
            <a:ext cx="5813799" cy="2185214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this should also be very useful when it comes time to do your “In-the-News” reports and other assignments</a:t>
            </a:r>
          </a:p>
        </p:txBody>
      </p:sp>
    </p:spTree>
    <p:extLst>
      <p:ext uri="{BB962C8B-B14F-4D97-AF65-F5344CB8AC3E}">
        <p14:creationId xmlns:p14="http://schemas.microsoft.com/office/powerpoint/2010/main" val="10452519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0"/>
            <a:ext cx="9658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6900" y="5753100"/>
            <a:ext cx="9144000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 very brief In-the-News report is a part of the course . .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8969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0"/>
            <a:ext cx="9658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4602540"/>
            <a:ext cx="7772400" cy="156966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sign up for your In-the-News report go to your UMD E-mail . . 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319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AE39F-44AE-D614-7028-C1709CD9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51" y="671057"/>
            <a:ext cx="9144000" cy="55773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9516" y="114093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220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0685" y="146385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3005" y="1575097"/>
                <a:ext cx="14778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DC30A-0CD8-4EA9-C7A0-A882983F81CA}"/>
                  </a:ext>
                </a:extLst>
              </p14:cNvPr>
              <p14:cNvContentPartPr/>
              <p14:nvPr/>
            </p14:nvContentPartPr>
            <p14:xfrm>
              <a:off x="8741696" y="2117617"/>
              <a:ext cx="826920" cy="960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DC30A-0CD8-4EA9-C7A0-A882983F81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23696" y="2099617"/>
                <a:ext cx="862560" cy="9964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Down Arrow 4">
            <a:extLst>
              <a:ext uri="{FF2B5EF4-FFF2-40B4-BE49-F238E27FC236}">
                <a16:creationId xmlns:a16="http://schemas.microsoft.com/office/drawing/2014/main" id="{BE4D4085-20B9-32FC-13B5-9A2F74FF0BD8}"/>
              </a:ext>
            </a:extLst>
          </p:cNvPr>
          <p:cNvSpPr/>
          <p:nvPr/>
        </p:nvSpPr>
        <p:spPr>
          <a:xfrm rot="7726880">
            <a:off x="3282051" y="1153284"/>
            <a:ext cx="1309862" cy="3085571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1. UMD Gmail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1570F-2335-4FD6-BE99-702C56BD6D61}"/>
              </a:ext>
            </a:extLst>
          </p:cNvPr>
          <p:cNvGrpSpPr/>
          <p:nvPr/>
        </p:nvGrpSpPr>
        <p:grpSpPr>
          <a:xfrm>
            <a:off x="5318456" y="1304377"/>
            <a:ext cx="360" cy="360"/>
            <a:chOff x="5318456" y="130437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A92597-A5FC-6586-111E-5E7BAD14EE5D}"/>
                    </a:ext>
                  </a:extLst>
                </p14:cNvPr>
                <p14:cNvContentPartPr/>
                <p14:nvPr/>
              </p14:nvContentPartPr>
              <p14:xfrm>
                <a:off x="5318456" y="1304377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A92597-A5FC-6586-111E-5E7BAD14EE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00816" y="128637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A9419B-582C-AE43-B135-183555FB2BE5}"/>
                    </a:ext>
                  </a:extLst>
                </p14:cNvPr>
                <p14:cNvContentPartPr/>
                <p14:nvPr/>
              </p14:nvContentPartPr>
              <p14:xfrm>
                <a:off x="5318456" y="1304377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A9419B-582C-AE43-B135-183555FB2B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00816" y="128637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75ECB5-C84B-3BB3-9CF0-7B49F9AE925F}"/>
                    </a:ext>
                  </a:extLst>
                </p14:cNvPr>
                <p14:cNvContentPartPr/>
                <p14:nvPr/>
              </p14:nvContentPartPr>
              <p14:xfrm>
                <a:off x="5318456" y="1304377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75ECB5-C84B-3BB3-9CF0-7B49F9AE92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00816" y="128637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B259DD8-C215-66B1-25D5-AA175E271C2A}"/>
                  </a:ext>
                </a:extLst>
              </p14:cNvPr>
              <p14:cNvContentPartPr/>
              <p14:nvPr/>
            </p14:nvContentPartPr>
            <p14:xfrm>
              <a:off x="5263016" y="1103137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B259DD8-C215-66B1-25D5-AA175E271C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5016" y="108549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47DAB2E-1620-9A63-02CD-C81FB9A69637}"/>
              </a:ext>
            </a:extLst>
          </p:cNvPr>
          <p:cNvSpPr/>
          <p:nvPr/>
        </p:nvSpPr>
        <p:spPr bwMode="auto">
          <a:xfrm>
            <a:off x="6096000" y="1794766"/>
            <a:ext cx="3744951" cy="4428234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136B66A-874F-0926-72BF-2CC07CBAFB8D}"/>
                  </a:ext>
                </a:extLst>
              </p14:cNvPr>
              <p14:cNvContentPartPr/>
              <p14:nvPr/>
            </p14:nvContentPartPr>
            <p14:xfrm>
              <a:off x="7503296" y="1114297"/>
              <a:ext cx="693000" cy="78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136B66A-874F-0926-72BF-2CC07CBAFB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85656" y="1096297"/>
                <a:ext cx="728640" cy="8182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ight Arrow 4">
            <a:extLst>
              <a:ext uri="{FF2B5EF4-FFF2-40B4-BE49-F238E27FC236}">
                <a16:creationId xmlns:a16="http://schemas.microsoft.com/office/drawing/2014/main" id="{3DD83C70-D0BA-78EA-8E64-2FF61773CF19}"/>
              </a:ext>
            </a:extLst>
          </p:cNvPr>
          <p:cNvSpPr/>
          <p:nvPr/>
        </p:nvSpPr>
        <p:spPr bwMode="auto">
          <a:xfrm rot="237587">
            <a:off x="4046322" y="839151"/>
            <a:ext cx="3351789" cy="1075138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2. Google Apps</a:t>
            </a:r>
          </a:p>
        </p:txBody>
      </p:sp>
      <p:sp>
        <p:nvSpPr>
          <p:cNvPr id="30" name="Right Arrow 4">
            <a:extLst>
              <a:ext uri="{FF2B5EF4-FFF2-40B4-BE49-F238E27FC236}">
                <a16:creationId xmlns:a16="http://schemas.microsoft.com/office/drawing/2014/main" id="{5F050CED-3254-8608-32AB-2A9335CEF828}"/>
              </a:ext>
            </a:extLst>
          </p:cNvPr>
          <p:cNvSpPr/>
          <p:nvPr/>
        </p:nvSpPr>
        <p:spPr bwMode="auto">
          <a:xfrm rot="237587">
            <a:off x="5314589" y="1934614"/>
            <a:ext cx="3351789" cy="1075138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3. Google Drive</a:t>
            </a:r>
          </a:p>
        </p:txBody>
      </p:sp>
    </p:spTree>
    <p:extLst>
      <p:ext uri="{BB962C8B-B14F-4D97-AF65-F5344CB8AC3E}">
        <p14:creationId xmlns:p14="http://schemas.microsoft.com/office/powerpoint/2010/main" val="36581922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1946970"/>
            <a:ext cx="8420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should bring you to the Global Cultures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</a:rPr>
              <a:t>In-the-News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</a:rPr>
              <a:t>s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ign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-up sheet . . 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06168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DF4EE8-75AB-9768-8AEF-96127F1E0D9E}"/>
                  </a:ext>
                </a:extLst>
              </p14:cNvPr>
              <p14:cNvContentPartPr/>
              <p14:nvPr/>
            </p14:nvContentPartPr>
            <p14:xfrm>
              <a:off x="947336" y="1192417"/>
              <a:ext cx="1282320" cy="3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DF4EE8-75AB-9768-8AEF-96127F1E0D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3696" y="1084777"/>
                <a:ext cx="1389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A6E647-10F4-B662-ADC3-89892E947760}"/>
                  </a:ext>
                </a:extLst>
              </p14:cNvPr>
              <p14:cNvContentPartPr/>
              <p14:nvPr/>
            </p14:nvContentPartPr>
            <p14:xfrm>
              <a:off x="947336" y="1337137"/>
              <a:ext cx="1275120" cy="4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A6E647-10F4-B662-ADC3-89892E9477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3696" y="1229137"/>
                <a:ext cx="1382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E5FEC2-F836-D62A-D3F5-60560BF34F89}"/>
                  </a:ext>
                </a:extLst>
              </p14:cNvPr>
              <p14:cNvContentPartPr/>
              <p14:nvPr/>
            </p14:nvContentPartPr>
            <p14:xfrm>
              <a:off x="947336" y="1515337"/>
              <a:ext cx="1315440" cy="3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E5FEC2-F836-D62A-D3F5-60560BF34F8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3696" y="1407697"/>
                <a:ext cx="1423080" cy="250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DBC2F97-D5CC-8E98-1191-0DE2CDABA8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500" y="852634"/>
            <a:ext cx="9144000" cy="5243366"/>
          </a:xfrm>
          <a:prstGeom prst="rect">
            <a:avLst/>
          </a:prstGeom>
          <a:ln w="12700">
            <a:solidFill>
              <a:srgbClr val="790019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D6329A-7057-4B89-8C1E-7D8718224EDD}"/>
                  </a:ext>
                </a:extLst>
              </p14:cNvPr>
              <p14:cNvContentPartPr/>
              <p14:nvPr/>
            </p14:nvContentPartPr>
            <p14:xfrm>
              <a:off x="3114687" y="2827624"/>
              <a:ext cx="3435480" cy="2319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D6329A-7057-4B89-8C1E-7D8718224ED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79047" y="2791984"/>
                <a:ext cx="3507120" cy="23911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Arrow: Left 14">
            <a:extLst>
              <a:ext uri="{FF2B5EF4-FFF2-40B4-BE49-F238E27FC236}">
                <a16:creationId xmlns:a16="http://schemas.microsoft.com/office/drawing/2014/main" id="{59CD5FFB-12FE-EF66-BA1B-F90112D38808}"/>
              </a:ext>
            </a:extLst>
          </p:cNvPr>
          <p:cNvSpPr/>
          <p:nvPr/>
        </p:nvSpPr>
        <p:spPr bwMode="auto">
          <a:xfrm rot="19480064">
            <a:off x="5742358" y="1377363"/>
            <a:ext cx="4242799" cy="1675237"/>
          </a:xfrm>
          <a:prstGeom prst="leftArrow">
            <a:avLst/>
          </a:prstGeom>
          <a:solidFill>
            <a:srgbClr val="FFCC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Global Cultures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In-the-News s2024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E4EB7F7-BF19-9AC6-5566-9323A6363D24}"/>
                  </a:ext>
                </a:extLst>
              </p14:cNvPr>
              <p14:cNvContentPartPr/>
              <p14:nvPr/>
            </p14:nvContentPartPr>
            <p14:xfrm>
              <a:off x="786567" y="977944"/>
              <a:ext cx="1203840" cy="11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E4EB7F7-BF19-9AC6-5566-9323A6363D2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567" y="869944"/>
                <a:ext cx="13114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4A8706C-B483-2C41-39D0-9A0C3EA25153}"/>
                  </a:ext>
                </a:extLst>
              </p14:cNvPr>
              <p14:cNvContentPartPr/>
              <p14:nvPr/>
            </p14:nvContentPartPr>
            <p14:xfrm>
              <a:off x="786567" y="1242904"/>
              <a:ext cx="1159920" cy="93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4A8706C-B483-2C41-39D0-9A0C3EA251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2567" y="1135264"/>
                <a:ext cx="1267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C3DCD0-4E1B-8D5E-D24D-ABEA4FD9EA82}"/>
                  </a:ext>
                </a:extLst>
              </p14:cNvPr>
              <p14:cNvContentPartPr/>
              <p14:nvPr/>
            </p14:nvContentPartPr>
            <p14:xfrm>
              <a:off x="807807" y="1402384"/>
              <a:ext cx="1085400" cy="65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C3DCD0-4E1B-8D5E-D24D-ABEA4FD9EA8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3807" y="1294384"/>
                <a:ext cx="1193040" cy="2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6191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2514600"/>
            <a:ext cx="8420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In-the-News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sign-up sheet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like this . .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8943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81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8B7257-60E2-21C8-3513-1EF4729FB8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0" y="129227"/>
            <a:ext cx="8229600" cy="6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999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45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C6E61B0-F850-3233-201D-E33FD4F5B4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601" y="352379"/>
            <a:ext cx="8458200" cy="6124621"/>
          </a:xfrm>
          <a:prstGeom prst="rect">
            <a:avLst/>
          </a:prstGeom>
        </p:spPr>
      </p:pic>
      <p:sp>
        <p:nvSpPr>
          <p:cNvPr id="6" name="Down Arrow 9">
            <a:extLst>
              <a:ext uri="{FF2B5EF4-FFF2-40B4-BE49-F238E27FC236}">
                <a16:creationId xmlns:a16="http://schemas.microsoft.com/office/drawing/2014/main" id="{7A7129FF-EE45-285B-CA4E-7045DE4B4FCE}"/>
              </a:ext>
            </a:extLst>
          </p:cNvPr>
          <p:cNvSpPr/>
          <p:nvPr/>
        </p:nvSpPr>
        <p:spPr>
          <a:xfrm rot="3202381">
            <a:off x="6719558" y="631338"/>
            <a:ext cx="1188182" cy="3575443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F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8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enter your name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8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6630B4-EE96-FB2A-081F-6FE10E064DA9}"/>
                  </a:ext>
                </a:extLst>
              </p14:cNvPr>
              <p14:cNvContentPartPr/>
              <p14:nvPr/>
            </p14:nvContentPartPr>
            <p14:xfrm>
              <a:off x="4518687" y="3848584"/>
              <a:ext cx="1973160" cy="11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6630B4-EE96-FB2A-081F-6FE10E064D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64687" y="3740944"/>
                <a:ext cx="2080800" cy="3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72743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028700" y="3207603"/>
            <a:ext cx="8420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Let’s have a look . . .</a:t>
            </a:r>
          </a:p>
        </p:txBody>
      </p:sp>
    </p:spTree>
    <p:extLst>
      <p:ext uri="{BB962C8B-B14F-4D97-AF65-F5344CB8AC3E}">
        <p14:creationId xmlns:p14="http://schemas.microsoft.com/office/powerpoint/2010/main" val="31576535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0C48E36-43DD-604E-CA37-4F42FDD156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202" y="970929"/>
            <a:ext cx="9144000" cy="482027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E2F500-677E-AF24-DB56-B020DDE70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4221540"/>
            <a:ext cx="5251904" cy="1722060"/>
          </a:xfrm>
          <a:prstGeom prst="rect">
            <a:avLst/>
          </a:prstGeom>
          <a:solidFill>
            <a:schemeClr val="bg1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to get to useful links for your country 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own Arrow 8">
            <a:extLst>
              <a:ext uri="{FF2B5EF4-FFF2-40B4-BE49-F238E27FC236}">
                <a16:creationId xmlns:a16="http://schemas.microsoft.com/office/drawing/2014/main" id="{85FD8FAA-A76F-DD12-615C-A8D217F63258}"/>
              </a:ext>
            </a:extLst>
          </p:cNvPr>
          <p:cNvSpPr/>
          <p:nvPr/>
        </p:nvSpPr>
        <p:spPr>
          <a:xfrm rot="4325860">
            <a:off x="5092302" y="403199"/>
            <a:ext cx="1473869" cy="4488538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click on country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and URL will drop down</a:t>
            </a:r>
          </a:p>
        </p:txBody>
      </p:sp>
      <p:sp>
        <p:nvSpPr>
          <p:cNvPr id="17" name="Right Arrow 9">
            <a:extLst>
              <a:ext uri="{FF2B5EF4-FFF2-40B4-BE49-F238E27FC236}">
                <a16:creationId xmlns:a16="http://schemas.microsoft.com/office/drawing/2014/main" id="{B0CE8810-11F2-98F0-8DE2-87CC26D4592F}"/>
              </a:ext>
            </a:extLst>
          </p:cNvPr>
          <p:cNvSpPr/>
          <p:nvPr/>
        </p:nvSpPr>
        <p:spPr bwMode="auto">
          <a:xfrm rot="19812285">
            <a:off x="143827" y="4141441"/>
            <a:ext cx="3119961" cy="948860"/>
          </a:xfrm>
          <a:prstGeom prst="rightArrow">
            <a:avLst/>
          </a:prstGeom>
          <a:solidFill>
            <a:srgbClr val="FFCC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2. click on link</a:t>
            </a:r>
          </a:p>
        </p:txBody>
      </p:sp>
    </p:spTree>
    <p:extLst>
      <p:ext uri="{BB962C8B-B14F-4D97-AF65-F5344CB8AC3E}">
        <p14:creationId xmlns:p14="http://schemas.microsoft.com/office/powerpoint/2010/main" val="300705347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9" y="90491"/>
            <a:ext cx="96488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7676" y="5230546"/>
            <a:ext cx="7848600" cy="1323439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we’ll get to more information on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In-the-news in-class reports later on . . 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D80415-32D5-26B7-3C96-7AD70CAB6431}"/>
                  </a:ext>
                </a:extLst>
              </p14:cNvPr>
              <p14:cNvContentPartPr/>
              <p14:nvPr/>
            </p14:nvContentPartPr>
            <p14:xfrm>
              <a:off x="2397170" y="3600817"/>
              <a:ext cx="5312160" cy="9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D80415-32D5-26B7-3C96-7AD70CAB6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530" y="3492817"/>
                <a:ext cx="541980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018838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1" y="4572000"/>
            <a:ext cx="92964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 - Z information should also be very useful when it comes time to start thinking about your class project</a:t>
            </a:r>
          </a:p>
        </p:txBody>
      </p:sp>
    </p:spTree>
    <p:extLst>
      <p:ext uri="{BB962C8B-B14F-4D97-AF65-F5344CB8AC3E}">
        <p14:creationId xmlns:p14="http://schemas.microsoft.com/office/powerpoint/2010/main" val="53506795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80966"/>
            <a:ext cx="9667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1" y="4572000"/>
            <a:ext cx="92964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 - Z information should also be very useful when it comes time to start thinking about your class project</a:t>
            </a:r>
          </a:p>
        </p:txBody>
      </p:sp>
    </p:spTree>
    <p:extLst>
      <p:ext uri="{BB962C8B-B14F-4D97-AF65-F5344CB8AC3E}">
        <p14:creationId xmlns:p14="http://schemas.microsoft.com/office/powerpoint/2010/main" val="251580413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80966"/>
            <a:ext cx="9667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68891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06785319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40251165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6478801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92779544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6116464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8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777E7-2309-3CF0-3FAB-1655BBFB6059}"/>
              </a:ext>
            </a:extLst>
          </p:cNvPr>
          <p:cNvSpPr txBox="1"/>
          <p:nvPr/>
        </p:nvSpPr>
        <p:spPr>
          <a:xfrm>
            <a:off x="1772695" y="2527280"/>
            <a:ext cx="70532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the A-Z Subject Index at the top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WebPages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F4E3738-6C28-18B3-CC83-5A49D747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322" y="5909846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3B8CEF9-4C7C-4276-24CA-BD290EB0C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005" y="6237427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03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F33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80530510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80966"/>
            <a:ext cx="9667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1" y="5584448"/>
            <a:ext cx="9296400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more about your class project on another day . . .</a:t>
            </a:r>
          </a:p>
        </p:txBody>
      </p:sp>
    </p:spTree>
    <p:extLst>
      <p:ext uri="{BB962C8B-B14F-4D97-AF65-F5344CB8AC3E}">
        <p14:creationId xmlns:p14="http://schemas.microsoft.com/office/powerpoint/2010/main" val="85525968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779042" y="258715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14" name="Picture 2" descr="http://upload.wikimedia.org/wikipedia/commons/thumb/9/97/The_Earth_seen_from_Apollo_17.jpg/300px-The_Earth_seen_from_Apollo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58" y="14514"/>
            <a:ext cx="6825796" cy="68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77806" y="3072464"/>
            <a:ext cx="63017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as we 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around the world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FFFFFF">
                    <a:satMod val="175000"/>
                    <a:alpha val="40000"/>
                  </a:srgbClr>
                </a:glow>
                <a:outerShdw blurRad="88900" dist="127000" dir="18900000" algn="bl" rotWithShape="0">
                  <a:srgbClr val="002060">
                    <a:alpha val="6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6656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587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03500" y="6304012"/>
            <a:ext cx="51054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5720" tIns="0" rIns="4572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http://www.d.umn.edu/cla/faculty/troufs/index.html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A1AA0-3E56-6C78-1F8A-DE2DE6776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685800"/>
            <a:ext cx="9144000" cy="5631872"/>
          </a:xfrm>
          <a:prstGeom prst="rect">
            <a:avLst/>
          </a:prstGeom>
          <a:ln w="127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271804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437A3-C674-1AE4-0DCF-84B504D4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96" y="670585"/>
            <a:ext cx="9144000" cy="58216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E3EF6D-932E-0F1D-D1D0-97A443237E76}"/>
              </a:ext>
            </a:extLst>
          </p:cNvPr>
          <p:cNvSpPr/>
          <p:nvPr/>
        </p:nvSpPr>
        <p:spPr bwMode="auto">
          <a:xfrm>
            <a:off x="1115174" y="1992124"/>
            <a:ext cx="8046720" cy="381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ight Arrow 6">
            <a:extLst>
              <a:ext uri="{FF2B5EF4-FFF2-40B4-BE49-F238E27FC236}">
                <a16:creationId xmlns:a16="http://schemas.microsoft.com/office/drawing/2014/main" id="{2194ED74-0228-B5D2-7BB0-D4BFD97EF81C}"/>
              </a:ext>
            </a:extLst>
          </p:cNvPr>
          <p:cNvSpPr/>
          <p:nvPr/>
        </p:nvSpPr>
        <p:spPr bwMode="auto">
          <a:xfrm rot="18832250">
            <a:off x="219843" y="3845843"/>
            <a:ext cx="4786186" cy="922282"/>
          </a:xfrm>
          <a:prstGeom prst="rightArrow">
            <a:avLst/>
          </a:prstGeom>
          <a:solidFill>
            <a:srgbClr val="FFCC00"/>
          </a:solidFill>
          <a:ln w="76200" cap="flat" cmpd="sng" algn="ctr">
            <a:solidFill>
              <a:srgbClr val="7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8484BDC-6F3C-AC97-D969-432FA9F20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544" y="391274"/>
            <a:ext cx="1965172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</p:spTree>
    <p:extLst>
      <p:ext uri="{BB962C8B-B14F-4D97-AF65-F5344CB8AC3E}">
        <p14:creationId xmlns:p14="http://schemas.microsoft.com/office/powerpoint/2010/main" val="24837667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513" y="3531664"/>
                <a:ext cx="35938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648B3B6-0AFB-143D-7B0A-9A0036738F91}"/>
              </a:ext>
            </a:extLst>
          </p:cNvPr>
          <p:cNvSpPr/>
          <p:nvPr/>
        </p:nvSpPr>
        <p:spPr bwMode="auto">
          <a:xfrm>
            <a:off x="1879883" y="1206500"/>
            <a:ext cx="7238717" cy="533400"/>
          </a:xfrm>
          <a:prstGeom prst="rect">
            <a:avLst/>
          </a:prstGeom>
          <a:solidFill>
            <a:srgbClr val="FFCC00"/>
          </a:solidFill>
          <a:ln w="57150" cap="flat" cmpd="sng" algn="ctr">
            <a:solidFill>
              <a:srgbClr val="7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They will be useful later on with your project . 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E410488F-FC20-D7C1-CBB1-11BE9BEBE697}"/>
              </a:ext>
            </a:extLst>
          </p:cNvPr>
          <p:cNvSpPr/>
          <p:nvPr/>
        </p:nvSpPr>
        <p:spPr bwMode="auto">
          <a:xfrm rot="19872161">
            <a:off x="1729792" y="4009110"/>
            <a:ext cx="2485131" cy="1017870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this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05525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920624"/>
            <a:ext cx="8534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"A-Z" links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index hundreds of WebPages listing interesting and useful up-to-date sources of information related to this class, as well as other pertinent information in anthropology and related disciplines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977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085F2434-07C3-FABE-2A17-83A4810B3E60}"/>
              </a:ext>
            </a:extLst>
          </p:cNvPr>
          <p:cNvSpPr/>
          <p:nvPr/>
        </p:nvSpPr>
        <p:spPr bwMode="auto">
          <a:xfrm rot="19881020">
            <a:off x="894156" y="4126302"/>
            <a:ext cx="3868117" cy="1017886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276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22361</TotalTime>
  <Words>993</Words>
  <Application>Microsoft Office PowerPoint</Application>
  <PresentationFormat>35mm Slides</PresentationFormat>
  <Paragraphs>153</Paragraphs>
  <Slides>54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Arial Black</vt:lpstr>
      <vt:lpstr>Monotype Sorts</vt:lpstr>
      <vt:lpstr>Tahoma</vt:lpstr>
      <vt:lpstr>Times New Roman</vt:lpstr>
      <vt:lpstr>5_Default Design</vt:lpstr>
      <vt:lpstr>3_Contemporary Portrait</vt:lpstr>
      <vt:lpstr>3_Default Design</vt:lpstr>
      <vt:lpstr>24_Contemporary Portrait</vt:lpstr>
      <vt:lpstr>7_Contemporary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1437</cp:revision>
  <cp:lastPrinted>2000-04-12T17:52:36Z</cp:lastPrinted>
  <dcterms:created xsi:type="dcterms:W3CDTF">2000-03-27T14:48:03Z</dcterms:created>
  <dcterms:modified xsi:type="dcterms:W3CDTF">2023-12-26T07:13:00Z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