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3.xml" ContentType="application/inkml+xml"/>
  <Override PartName="/ppt/ink/ink4.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5.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6.xml" ContentType="application/inkml+xml"/>
  <Override PartName="/ppt/ink/ink7.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11.xml" ContentType="application/inkml+xml"/>
  <Override PartName="/ppt/ink/ink12.xml" ContentType="application/inkml+xml"/>
  <Override PartName="/ppt/notesSlides/notesSlide99.xml" ContentType="application/vnd.openxmlformats-officedocument.presentationml.notesSlide+xml"/>
  <Override PartName="/ppt/ink/ink13.xml" ContentType="application/inkml+xml"/>
  <Override PartName="/ppt/ink/ink14.xml" ContentType="application/inkml+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106.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ink/ink33.xml" ContentType="application/inkml+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ink/ink34.xml" ContentType="application/inkml+xml"/>
  <Override PartName="/ppt/ink/ink35.xml" ContentType="application/inkml+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ink/ink36.xml" ContentType="application/inkml+xml"/>
  <Override PartName="/ppt/notesSlides/notesSlide135.xml" ContentType="application/vnd.openxmlformats-officedocument.presentationml.notesSlide+xml"/>
  <Override PartName="/ppt/ink/ink37.xml" ContentType="application/inkml+xml"/>
  <Override PartName="/ppt/notesSlides/notesSlide136.xml" ContentType="application/vnd.openxmlformats-officedocument.presentationml.notesSlide+xml"/>
  <Override PartName="/ppt/ink/ink38.xml" ContentType="application/inkml+xml"/>
  <Override PartName="/ppt/notesSlides/notesSlide137.xml" ContentType="application/vnd.openxmlformats-officedocument.presentationml.notesSlide+xml"/>
  <Override PartName="/ppt/ink/ink39.xml" ContentType="application/inkml+xml"/>
  <Override PartName="/ppt/notesSlides/notesSlide138.xml" ContentType="application/vnd.openxmlformats-officedocument.presentationml.notesSlide+xml"/>
  <Override PartName="/ppt/ink/ink40.xml" ContentType="application/inkml+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ink/ink41.xml" ContentType="application/inkml+xml"/>
  <Override PartName="/ppt/notesSlides/notesSlide141.xml" ContentType="application/vnd.openxmlformats-officedocument.presentationml.notesSlide+xml"/>
  <Override PartName="/ppt/ink/ink42.xml" ContentType="application/inkml+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9" r:id="rId1"/>
    <p:sldMasterId id="2147484053" r:id="rId2"/>
    <p:sldMasterId id="2147484066" r:id="rId3"/>
    <p:sldMasterId id="2147484116" r:id="rId4"/>
    <p:sldMasterId id="2147484144" r:id="rId5"/>
    <p:sldMasterId id="2147484603" r:id="rId6"/>
    <p:sldMasterId id="2147485044" r:id="rId7"/>
    <p:sldMasterId id="2147485104" r:id="rId8"/>
    <p:sldMasterId id="2147485116" r:id="rId9"/>
    <p:sldMasterId id="2147485429" r:id="rId10"/>
    <p:sldMasterId id="2147485441" r:id="rId11"/>
    <p:sldMasterId id="2147485611" r:id="rId12"/>
    <p:sldMasterId id="2147485623" r:id="rId13"/>
    <p:sldMasterId id="2147485635" r:id="rId14"/>
    <p:sldMasterId id="2147485660" r:id="rId15"/>
    <p:sldMasterId id="2147485684" r:id="rId16"/>
    <p:sldMasterId id="2147485696" r:id="rId17"/>
    <p:sldMasterId id="2147485756" r:id="rId18"/>
    <p:sldMasterId id="2147485768" r:id="rId19"/>
    <p:sldMasterId id="2147485780" r:id="rId20"/>
    <p:sldMasterId id="2147485792" r:id="rId21"/>
    <p:sldMasterId id="2147485804" r:id="rId22"/>
    <p:sldMasterId id="2147485816" r:id="rId23"/>
  </p:sldMasterIdLst>
  <p:notesMasterIdLst>
    <p:notesMasterId r:id="rId435"/>
  </p:notesMasterIdLst>
  <p:handoutMasterIdLst>
    <p:handoutMasterId r:id="rId436"/>
  </p:handoutMasterIdLst>
  <p:sldIdLst>
    <p:sldId id="1627" r:id="rId24"/>
    <p:sldId id="1471" r:id="rId25"/>
    <p:sldId id="2038" r:id="rId26"/>
    <p:sldId id="1569" r:id="rId27"/>
    <p:sldId id="1570" r:id="rId28"/>
    <p:sldId id="1571" r:id="rId29"/>
    <p:sldId id="1572" r:id="rId30"/>
    <p:sldId id="1573" r:id="rId31"/>
    <p:sldId id="1568" r:id="rId32"/>
    <p:sldId id="1567" r:id="rId33"/>
    <p:sldId id="1337" r:id="rId34"/>
    <p:sldId id="1268" r:id="rId35"/>
    <p:sldId id="1153" r:id="rId36"/>
    <p:sldId id="1154" r:id="rId37"/>
    <p:sldId id="1287" r:id="rId38"/>
    <p:sldId id="1155" r:id="rId39"/>
    <p:sldId id="1156" r:id="rId40"/>
    <p:sldId id="1157" r:id="rId41"/>
    <p:sldId id="1387" r:id="rId42"/>
    <p:sldId id="1288" r:id="rId43"/>
    <p:sldId id="1158" r:id="rId44"/>
    <p:sldId id="1289" r:id="rId45"/>
    <p:sldId id="1159" r:id="rId46"/>
    <p:sldId id="1506" r:id="rId47"/>
    <p:sldId id="1432" r:id="rId48"/>
    <p:sldId id="1433" r:id="rId49"/>
    <p:sldId id="1160" r:id="rId50"/>
    <p:sldId id="1874" r:id="rId51"/>
    <p:sldId id="1991" r:id="rId52"/>
    <p:sldId id="1889" r:id="rId53"/>
    <p:sldId id="1873" r:id="rId54"/>
    <p:sldId id="1533" r:id="rId55"/>
    <p:sldId id="1920" r:id="rId56"/>
    <p:sldId id="2033" r:id="rId57"/>
    <p:sldId id="1922" r:id="rId58"/>
    <p:sldId id="1975" r:id="rId59"/>
    <p:sldId id="1877" r:id="rId60"/>
    <p:sldId id="1878" r:id="rId61"/>
    <p:sldId id="1875" r:id="rId62"/>
    <p:sldId id="1872" r:id="rId63"/>
    <p:sldId id="1876" r:id="rId64"/>
    <p:sldId id="1888" r:id="rId65"/>
    <p:sldId id="1887" r:id="rId66"/>
    <p:sldId id="1413" r:id="rId67"/>
    <p:sldId id="1892" r:id="rId68"/>
    <p:sldId id="1971" r:id="rId69"/>
    <p:sldId id="1683" r:id="rId70"/>
    <p:sldId id="1681" r:id="rId71"/>
    <p:sldId id="1886" r:id="rId72"/>
    <p:sldId id="1979" r:id="rId73"/>
    <p:sldId id="1980" r:id="rId74"/>
    <p:sldId id="1981" r:id="rId75"/>
    <p:sldId id="2031" r:id="rId76"/>
    <p:sldId id="1985" r:id="rId77"/>
    <p:sldId id="1990" r:id="rId78"/>
    <p:sldId id="1982" r:id="rId79"/>
    <p:sldId id="1680" r:id="rId80"/>
    <p:sldId id="1972" r:id="rId81"/>
    <p:sldId id="1973" r:id="rId82"/>
    <p:sldId id="1995" r:id="rId83"/>
    <p:sldId id="1994" r:id="rId84"/>
    <p:sldId id="1993" r:id="rId85"/>
    <p:sldId id="1543" r:id="rId86"/>
    <p:sldId id="1974" r:id="rId87"/>
    <p:sldId id="2010" r:id="rId88"/>
    <p:sldId id="2011" r:id="rId89"/>
    <p:sldId id="1992" r:id="rId90"/>
    <p:sldId id="1893" r:id="rId91"/>
    <p:sldId id="1513" r:id="rId92"/>
    <p:sldId id="1526" r:id="rId93"/>
    <p:sldId id="1722" r:id="rId94"/>
    <p:sldId id="1445" r:id="rId95"/>
    <p:sldId id="1885" r:id="rId96"/>
    <p:sldId id="2009" r:id="rId97"/>
    <p:sldId id="1467" r:id="rId98"/>
    <p:sldId id="1468" r:id="rId99"/>
    <p:sldId id="1329" r:id="rId100"/>
    <p:sldId id="1434" r:id="rId101"/>
    <p:sldId id="1523" r:id="rId102"/>
    <p:sldId id="1553" r:id="rId103"/>
    <p:sldId id="1589" r:id="rId104"/>
    <p:sldId id="1590" r:id="rId105"/>
    <p:sldId id="2048" r:id="rId106"/>
    <p:sldId id="1592" r:id="rId107"/>
    <p:sldId id="2041" r:id="rId108"/>
    <p:sldId id="2042" r:id="rId109"/>
    <p:sldId id="2043" r:id="rId110"/>
    <p:sldId id="2044" r:id="rId111"/>
    <p:sldId id="2045" r:id="rId112"/>
    <p:sldId id="2046" r:id="rId113"/>
    <p:sldId id="1588" r:id="rId114"/>
    <p:sldId id="2047" r:id="rId115"/>
    <p:sldId id="1916" r:id="rId116"/>
    <p:sldId id="1900" r:id="rId117"/>
    <p:sldId id="1679" r:id="rId118"/>
    <p:sldId id="1901" r:id="rId119"/>
    <p:sldId id="1908" r:id="rId120"/>
    <p:sldId id="1909" r:id="rId121"/>
    <p:sldId id="1552" r:id="rId122"/>
    <p:sldId id="1905" r:id="rId123"/>
    <p:sldId id="1904" r:id="rId124"/>
    <p:sldId id="1903" r:id="rId125"/>
    <p:sldId id="1332" r:id="rId126"/>
    <p:sldId id="1355" r:id="rId127"/>
    <p:sldId id="1377" r:id="rId128"/>
    <p:sldId id="1356" r:id="rId129"/>
    <p:sldId id="1428" r:id="rId130"/>
    <p:sldId id="1429" r:id="rId131"/>
    <p:sldId id="1906" r:id="rId132"/>
    <p:sldId id="1325" r:id="rId133"/>
    <p:sldId id="1501" r:id="rId134"/>
    <p:sldId id="1500" r:id="rId135"/>
    <p:sldId id="1372" r:id="rId136"/>
    <p:sldId id="1373" r:id="rId137"/>
    <p:sldId id="1551" r:id="rId138"/>
    <p:sldId id="1917" r:id="rId139"/>
    <p:sldId id="1448" r:id="rId140"/>
    <p:sldId id="1727" r:id="rId141"/>
    <p:sldId id="1729" r:id="rId142"/>
    <p:sldId id="1926" r:id="rId143"/>
    <p:sldId id="1927" r:id="rId144"/>
    <p:sldId id="1928" r:id="rId145"/>
    <p:sldId id="1730" r:id="rId146"/>
    <p:sldId id="1161" r:id="rId147"/>
    <p:sldId id="1547" r:id="rId148"/>
    <p:sldId id="1291" r:id="rId149"/>
    <p:sldId id="1292" r:id="rId150"/>
    <p:sldId id="2014" r:id="rId151"/>
    <p:sldId id="2013" r:id="rId152"/>
    <p:sldId id="1733" r:id="rId153"/>
    <p:sldId id="1477" r:id="rId154"/>
    <p:sldId id="1476" r:id="rId155"/>
    <p:sldId id="2012" r:id="rId156"/>
    <p:sldId id="1162" r:id="rId157"/>
    <p:sldId id="1105" r:id="rId158"/>
    <p:sldId id="1163" r:id="rId159"/>
    <p:sldId id="1418" r:id="rId160"/>
    <p:sldId id="2015" r:id="rId161"/>
    <p:sldId id="2016" r:id="rId162"/>
    <p:sldId id="1923" r:id="rId163"/>
    <p:sldId id="2000" r:id="rId164"/>
    <p:sldId id="1419" r:id="rId165"/>
    <p:sldId id="1998" r:id="rId166"/>
    <p:sldId id="1999" r:id="rId167"/>
    <p:sldId id="1541" r:id="rId168"/>
    <p:sldId id="1524" r:id="rId169"/>
    <p:sldId id="1525" r:id="rId170"/>
    <p:sldId id="1442" r:id="rId171"/>
    <p:sldId id="1515" r:id="rId172"/>
    <p:sldId id="1517" r:id="rId173"/>
    <p:sldId id="1516" r:id="rId174"/>
    <p:sldId id="1315" r:id="rId175"/>
    <p:sldId id="1316" r:id="rId176"/>
    <p:sldId id="2002" r:id="rId177"/>
    <p:sldId id="1179" r:id="rId178"/>
    <p:sldId id="1173" r:id="rId179"/>
    <p:sldId id="1174" r:id="rId180"/>
    <p:sldId id="1338" r:id="rId181"/>
    <p:sldId id="1176" r:id="rId182"/>
    <p:sldId id="1178" r:id="rId183"/>
    <p:sldId id="2034" r:id="rId184"/>
    <p:sldId id="2035" r:id="rId185"/>
    <p:sldId id="1739" r:id="rId186"/>
    <p:sldId id="1930" r:id="rId187"/>
    <p:sldId id="1942" r:id="rId188"/>
    <p:sldId id="1943" r:id="rId189"/>
    <p:sldId id="1941" r:id="rId190"/>
    <p:sldId id="1934" r:id="rId191"/>
    <p:sldId id="1935" r:id="rId192"/>
    <p:sldId id="1933" r:id="rId193"/>
    <p:sldId id="1932" r:id="rId194"/>
    <p:sldId id="1948" r:id="rId195"/>
    <p:sldId id="1936" r:id="rId196"/>
    <p:sldId id="1945" r:id="rId197"/>
    <p:sldId id="1946" r:id="rId198"/>
    <p:sldId id="1947" r:id="rId199"/>
    <p:sldId id="1931" r:id="rId200"/>
    <p:sldId id="1939" r:id="rId201"/>
    <p:sldId id="1940" r:id="rId202"/>
    <p:sldId id="1511" r:id="rId203"/>
    <p:sldId id="1512" r:id="rId204"/>
    <p:sldId id="1949" r:id="rId205"/>
    <p:sldId id="2017" r:id="rId206"/>
    <p:sldId id="2018" r:id="rId207"/>
    <p:sldId id="1950" r:id="rId208"/>
    <p:sldId id="1937" r:id="rId209"/>
    <p:sldId id="1180" r:id="rId210"/>
    <p:sldId id="1269" r:id="rId211"/>
    <p:sldId id="1938" r:id="rId212"/>
    <p:sldId id="1479" r:id="rId213"/>
    <p:sldId id="1480" r:id="rId214"/>
    <p:sldId id="1381" r:id="rId215"/>
    <p:sldId id="1383" r:id="rId216"/>
    <p:sldId id="1294" r:id="rId217"/>
    <p:sldId id="1184" r:id="rId218"/>
    <p:sldId id="1274" r:id="rId219"/>
    <p:sldId id="1685" r:id="rId220"/>
    <p:sldId id="1861" r:id="rId221"/>
    <p:sldId id="2019" r:id="rId222"/>
    <p:sldId id="1951" r:id="rId223"/>
    <p:sldId id="2003" r:id="rId224"/>
    <p:sldId id="1686" r:id="rId225"/>
    <p:sldId id="1684" r:id="rId226"/>
    <p:sldId id="1185" r:id="rId227"/>
    <p:sldId id="2020" r:id="rId228"/>
    <p:sldId id="1296" r:id="rId229"/>
    <p:sldId id="1261" r:id="rId230"/>
    <p:sldId id="1449" r:id="rId231"/>
    <p:sldId id="1559" r:id="rId232"/>
    <p:sldId id="2032" r:id="rId233"/>
    <p:sldId id="1518" r:id="rId234"/>
    <p:sldId id="1297" r:id="rId235"/>
    <p:sldId id="1187" r:id="rId236"/>
    <p:sldId id="1560" r:id="rId237"/>
    <p:sldId id="1188" r:id="rId238"/>
    <p:sldId id="2036" r:id="rId239"/>
    <p:sldId id="1556" r:id="rId240"/>
    <p:sldId id="1687" r:id="rId241"/>
    <p:sldId id="1688" r:id="rId242"/>
    <p:sldId id="1690" r:id="rId243"/>
    <p:sldId id="1689" r:id="rId244"/>
    <p:sldId id="1881" r:id="rId245"/>
    <p:sldId id="1882" r:id="rId246"/>
    <p:sldId id="2004" r:id="rId247"/>
    <p:sldId id="1691" r:id="rId248"/>
    <p:sldId id="1952" r:id="rId249"/>
    <p:sldId id="1693" r:id="rId250"/>
    <p:sldId id="1321" r:id="rId251"/>
    <p:sldId id="1298" r:id="rId252"/>
    <p:sldId id="1191" r:id="rId253"/>
    <p:sldId id="1189" r:id="rId254"/>
    <p:sldId id="1190" r:id="rId255"/>
    <p:sldId id="1694" r:id="rId256"/>
    <p:sldId id="1192" r:id="rId257"/>
    <p:sldId id="1211" r:id="rId258"/>
    <p:sldId id="1193" r:id="rId259"/>
    <p:sldId id="1299" r:id="rId260"/>
    <p:sldId id="1563" r:id="rId261"/>
    <p:sldId id="1256" r:id="rId262"/>
    <p:sldId id="1481" r:id="rId263"/>
    <p:sldId id="2021" r:id="rId264"/>
    <p:sldId id="2022" r:id="rId265"/>
    <p:sldId id="1701" r:id="rId266"/>
    <p:sldId id="1561" r:id="rId267"/>
    <p:sldId id="1195" r:id="rId268"/>
    <p:sldId id="2024" r:id="rId269"/>
    <p:sldId id="1196" r:id="rId270"/>
    <p:sldId id="2006" r:id="rId271"/>
    <p:sldId id="2005" r:id="rId272"/>
    <p:sldId id="1564" r:id="rId273"/>
    <p:sldId id="1395" r:id="rId274"/>
    <p:sldId id="1369" r:id="rId275"/>
    <p:sldId id="1370" r:id="rId276"/>
    <p:sldId id="1371" r:id="rId277"/>
    <p:sldId id="1197" r:id="rId278"/>
    <p:sldId id="2025" r:id="rId279"/>
    <p:sldId id="1198" r:id="rId280"/>
    <p:sldId id="1562" r:id="rId281"/>
    <p:sldId id="1483" r:id="rId282"/>
    <p:sldId id="1199" r:id="rId283"/>
    <p:sldId id="1956" r:id="rId284"/>
    <p:sldId id="1953" r:id="rId285"/>
    <p:sldId id="2026" r:id="rId286"/>
    <p:sldId id="1200" r:id="rId287"/>
    <p:sldId id="1430" r:id="rId288"/>
    <p:sldId id="1201" r:id="rId289"/>
    <p:sldId id="1396" r:id="rId290"/>
    <p:sldId id="1300" r:id="rId291"/>
    <p:sldId id="1309" r:id="rId292"/>
    <p:sldId id="1204" r:id="rId293"/>
    <p:sldId id="1205" r:id="rId294"/>
    <p:sldId id="1954" r:id="rId295"/>
    <p:sldId id="1707" r:id="rId296"/>
    <p:sldId id="1955" r:id="rId297"/>
    <p:sldId id="1958" r:id="rId298"/>
    <p:sldId id="1359" r:id="rId299"/>
    <p:sldId id="1708" r:id="rId300"/>
    <p:sldId id="1702" r:id="rId301"/>
    <p:sldId id="2023" r:id="rId302"/>
    <p:sldId id="1206" r:id="rId303"/>
    <p:sldId id="1398" r:id="rId304"/>
    <p:sldId id="1959" r:id="rId305"/>
    <p:sldId id="1961" r:id="rId306"/>
    <p:sldId id="1962" r:id="rId307"/>
    <p:sldId id="1207" r:id="rId308"/>
    <p:sldId id="1310" r:id="rId309"/>
    <p:sldId id="1703" r:id="rId310"/>
    <p:sldId id="1709" r:id="rId311"/>
    <p:sldId id="1431" r:id="rId312"/>
    <p:sldId id="1360" r:id="rId313"/>
    <p:sldId id="1435" r:id="rId314"/>
    <p:sldId id="1565" r:id="rId315"/>
    <p:sldId id="1963" r:id="rId316"/>
    <p:sldId id="1706" r:id="rId317"/>
    <p:sldId id="1393" r:id="rId318"/>
    <p:sldId id="1394" r:id="rId319"/>
    <p:sldId id="1450" r:id="rId320"/>
    <p:sldId id="1964" r:id="rId321"/>
    <p:sldId id="1451" r:id="rId322"/>
    <p:sldId id="1452" r:id="rId323"/>
    <p:sldId id="1453" r:id="rId324"/>
    <p:sldId id="1454" r:id="rId325"/>
    <p:sldId id="1455" r:id="rId326"/>
    <p:sldId id="1456" r:id="rId327"/>
    <p:sldId id="1457" r:id="rId328"/>
    <p:sldId id="1965" r:id="rId329"/>
    <p:sldId id="1459" r:id="rId330"/>
    <p:sldId id="1462" r:id="rId331"/>
    <p:sldId id="1711" r:id="rId332"/>
    <p:sldId id="1484" r:id="rId333"/>
    <p:sldId id="1713" r:id="rId334"/>
    <p:sldId id="1485" r:id="rId335"/>
    <p:sldId id="1486" r:id="rId336"/>
    <p:sldId id="1712" r:id="rId337"/>
    <p:sldId id="1487" r:id="rId338"/>
    <p:sldId id="1489" r:id="rId339"/>
    <p:sldId id="1104" r:id="rId340"/>
    <p:sldId id="1402" r:id="rId341"/>
    <p:sldId id="1361" r:id="rId342"/>
    <p:sldId id="1490" r:id="rId343"/>
    <p:sldId id="1491" r:id="rId344"/>
    <p:sldId id="1492" r:id="rId345"/>
    <p:sldId id="1714" r:id="rId346"/>
    <p:sldId id="1715" r:id="rId347"/>
    <p:sldId id="1404" r:id="rId348"/>
    <p:sldId id="1303" r:id="rId349"/>
    <p:sldId id="1277" r:id="rId350"/>
    <p:sldId id="590" r:id="rId351"/>
    <p:sldId id="591" r:id="rId352"/>
    <p:sldId id="1865" r:id="rId353"/>
    <p:sldId id="1866" r:id="rId354"/>
    <p:sldId id="1796" r:id="rId355"/>
    <p:sldId id="1864" r:id="rId356"/>
    <p:sldId id="1797" r:id="rId357"/>
    <p:sldId id="1314" r:id="rId358"/>
    <p:sldId id="1384" r:id="rId359"/>
    <p:sldId id="1312" r:id="rId360"/>
    <p:sldId id="1436" r:id="rId361"/>
    <p:sldId id="1437" r:id="rId362"/>
    <p:sldId id="1438" r:id="rId363"/>
    <p:sldId id="1439" r:id="rId364"/>
    <p:sldId id="1440" r:id="rId365"/>
    <p:sldId id="1357" r:id="rId366"/>
    <p:sldId id="1578" r:id="rId367"/>
    <p:sldId id="1474" r:id="rId368"/>
    <p:sldId id="1385" r:id="rId369"/>
    <p:sldId id="1890" r:id="rId370"/>
    <p:sldId id="1891" r:id="rId371"/>
    <p:sldId id="1469" r:id="rId372"/>
    <p:sldId id="1868" r:id="rId373"/>
    <p:sldId id="1869" r:id="rId374"/>
    <p:sldId id="1218" r:id="rId375"/>
    <p:sldId id="1280" r:id="rId376"/>
    <p:sldId id="1341" r:id="rId377"/>
    <p:sldId id="1344" r:id="rId378"/>
    <p:sldId id="1496" r:id="rId379"/>
    <p:sldId id="1345" r:id="rId380"/>
    <p:sldId id="1346" r:id="rId381"/>
    <p:sldId id="1412" r:id="rId382"/>
    <p:sldId id="1411" r:id="rId383"/>
    <p:sldId id="1969" r:id="rId384"/>
    <p:sldId id="1529" r:id="rId385"/>
    <p:sldId id="1966" r:id="rId386"/>
    <p:sldId id="1967" r:id="rId387"/>
    <p:sldId id="1970" r:id="rId388"/>
    <p:sldId id="1530" r:id="rId389"/>
    <p:sldId id="1493" r:id="rId390"/>
    <p:sldId id="1968" r:id="rId391"/>
    <p:sldId id="1528" r:id="rId392"/>
    <p:sldId id="1414" r:id="rId393"/>
    <p:sldId id="1348" r:id="rId394"/>
    <p:sldId id="1409" r:id="rId395"/>
    <p:sldId id="2029" r:id="rId396"/>
    <p:sldId id="2030" r:id="rId397"/>
    <p:sldId id="1593" r:id="rId398"/>
    <p:sldId id="1594" r:id="rId399"/>
    <p:sldId id="1595" r:id="rId400"/>
    <p:sldId id="1596" r:id="rId401"/>
    <p:sldId id="1617" r:id="rId402"/>
    <p:sldId id="1597" r:id="rId403"/>
    <p:sldId id="1598" r:id="rId404"/>
    <p:sldId id="1599" r:id="rId405"/>
    <p:sldId id="1600" r:id="rId406"/>
    <p:sldId id="1601" r:id="rId407"/>
    <p:sldId id="1602" r:id="rId408"/>
    <p:sldId id="1716" r:id="rId409"/>
    <p:sldId id="1859" r:id="rId410"/>
    <p:sldId id="1603" r:id="rId411"/>
    <p:sldId id="1604" r:id="rId412"/>
    <p:sldId id="1605" r:id="rId413"/>
    <p:sldId id="1870" r:id="rId414"/>
    <p:sldId id="1610" r:id="rId415"/>
    <p:sldId id="1611" r:id="rId416"/>
    <p:sldId id="1609" r:id="rId417"/>
    <p:sldId id="1718" r:id="rId418"/>
    <p:sldId id="1608" r:id="rId419"/>
    <p:sldId id="1721" r:id="rId420"/>
    <p:sldId id="1351" r:id="rId421"/>
    <p:sldId id="1362" r:id="rId422"/>
    <p:sldId id="1405" r:id="rId423"/>
    <p:sldId id="1406" r:id="rId424"/>
    <p:sldId id="1497" r:id="rId425"/>
    <p:sldId id="1350" r:id="rId426"/>
    <p:sldId id="1407" r:id="rId427"/>
    <p:sldId id="1352" r:id="rId428"/>
    <p:sldId id="1549" r:id="rId429"/>
    <p:sldId id="1550" r:id="rId430"/>
    <p:sldId id="1548" r:id="rId431"/>
    <p:sldId id="1266" r:id="rId432"/>
    <p:sldId id="1267" r:id="rId433"/>
    <p:sldId id="1472" r:id="rId4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E1919BB7-80D7-475E-86AD-A79BFAE173D3}">
          <p14:sldIdLst>
            <p14:sldId id="1627"/>
            <p14:sldId id="1471"/>
            <p14:sldId id="2038"/>
            <p14:sldId id="1569"/>
            <p14:sldId id="1570"/>
            <p14:sldId id="1571"/>
            <p14:sldId id="1572"/>
            <p14:sldId id="1573"/>
            <p14:sldId id="1568"/>
            <p14:sldId id="1567"/>
            <p14:sldId id="1337"/>
            <p14:sldId id="1268"/>
            <p14:sldId id="1153"/>
            <p14:sldId id="1154"/>
            <p14:sldId id="1287"/>
            <p14:sldId id="1155"/>
            <p14:sldId id="1156"/>
            <p14:sldId id="1157"/>
            <p14:sldId id="1387"/>
            <p14:sldId id="1288"/>
            <p14:sldId id="1158"/>
            <p14:sldId id="1289"/>
            <p14:sldId id="1159"/>
            <p14:sldId id="1506"/>
            <p14:sldId id="1432"/>
            <p14:sldId id="1433"/>
            <p14:sldId id="1160"/>
            <p14:sldId id="1874"/>
            <p14:sldId id="1991"/>
            <p14:sldId id="1889"/>
            <p14:sldId id="1873"/>
            <p14:sldId id="1533"/>
            <p14:sldId id="1920"/>
            <p14:sldId id="2033"/>
            <p14:sldId id="1922"/>
            <p14:sldId id="1975"/>
            <p14:sldId id="1877"/>
            <p14:sldId id="1878"/>
            <p14:sldId id="1875"/>
            <p14:sldId id="1872"/>
            <p14:sldId id="1876"/>
            <p14:sldId id="1888"/>
            <p14:sldId id="1887"/>
            <p14:sldId id="1413"/>
            <p14:sldId id="1892"/>
            <p14:sldId id="1971"/>
            <p14:sldId id="1683"/>
            <p14:sldId id="1681"/>
            <p14:sldId id="1886"/>
            <p14:sldId id="1979"/>
            <p14:sldId id="1980"/>
            <p14:sldId id="1981"/>
            <p14:sldId id="2031"/>
            <p14:sldId id="1985"/>
            <p14:sldId id="1990"/>
            <p14:sldId id="1982"/>
            <p14:sldId id="1680"/>
            <p14:sldId id="1972"/>
            <p14:sldId id="1973"/>
            <p14:sldId id="1995"/>
            <p14:sldId id="1994"/>
            <p14:sldId id="1993"/>
            <p14:sldId id="1543"/>
            <p14:sldId id="1974"/>
            <p14:sldId id="2010"/>
            <p14:sldId id="2011"/>
            <p14:sldId id="1992"/>
            <p14:sldId id="1893"/>
            <p14:sldId id="1513"/>
            <p14:sldId id="1526"/>
            <p14:sldId id="1722"/>
            <p14:sldId id="1445"/>
            <p14:sldId id="1885"/>
            <p14:sldId id="2009"/>
            <p14:sldId id="1467"/>
            <p14:sldId id="1468"/>
            <p14:sldId id="1329"/>
            <p14:sldId id="1434"/>
            <p14:sldId id="1523"/>
            <p14:sldId id="1553"/>
            <p14:sldId id="1589"/>
            <p14:sldId id="1590"/>
            <p14:sldId id="2048"/>
            <p14:sldId id="1592"/>
            <p14:sldId id="2041"/>
            <p14:sldId id="2042"/>
            <p14:sldId id="2043"/>
            <p14:sldId id="2044"/>
            <p14:sldId id="2045"/>
            <p14:sldId id="2046"/>
            <p14:sldId id="1588"/>
            <p14:sldId id="2047"/>
            <p14:sldId id="1916"/>
            <p14:sldId id="1900"/>
            <p14:sldId id="1679"/>
            <p14:sldId id="1901"/>
            <p14:sldId id="1908"/>
            <p14:sldId id="1909"/>
            <p14:sldId id="1552"/>
            <p14:sldId id="1905"/>
            <p14:sldId id="1904"/>
            <p14:sldId id="1903"/>
            <p14:sldId id="1332"/>
            <p14:sldId id="1355"/>
            <p14:sldId id="1377"/>
            <p14:sldId id="1356"/>
            <p14:sldId id="1428"/>
            <p14:sldId id="1429"/>
            <p14:sldId id="1906"/>
            <p14:sldId id="1325"/>
            <p14:sldId id="1501"/>
            <p14:sldId id="1500"/>
            <p14:sldId id="1372"/>
            <p14:sldId id="1373"/>
            <p14:sldId id="1551"/>
            <p14:sldId id="1917"/>
            <p14:sldId id="1448"/>
            <p14:sldId id="1727"/>
            <p14:sldId id="1729"/>
            <p14:sldId id="1926"/>
            <p14:sldId id="1927"/>
            <p14:sldId id="1928"/>
            <p14:sldId id="1730"/>
            <p14:sldId id="1161"/>
            <p14:sldId id="1547"/>
            <p14:sldId id="1291"/>
            <p14:sldId id="1292"/>
            <p14:sldId id="2014"/>
            <p14:sldId id="2013"/>
            <p14:sldId id="1733"/>
            <p14:sldId id="1477"/>
            <p14:sldId id="1476"/>
            <p14:sldId id="2012"/>
            <p14:sldId id="1162"/>
            <p14:sldId id="1105"/>
            <p14:sldId id="1163"/>
            <p14:sldId id="1418"/>
            <p14:sldId id="2015"/>
            <p14:sldId id="2016"/>
            <p14:sldId id="1923"/>
            <p14:sldId id="2000"/>
            <p14:sldId id="1419"/>
            <p14:sldId id="1998"/>
            <p14:sldId id="1999"/>
            <p14:sldId id="1541"/>
            <p14:sldId id="1524"/>
            <p14:sldId id="1525"/>
            <p14:sldId id="1442"/>
            <p14:sldId id="1515"/>
            <p14:sldId id="1517"/>
            <p14:sldId id="1516"/>
            <p14:sldId id="1315"/>
            <p14:sldId id="1316"/>
            <p14:sldId id="2002"/>
            <p14:sldId id="1179"/>
            <p14:sldId id="1173"/>
            <p14:sldId id="1174"/>
            <p14:sldId id="1338"/>
            <p14:sldId id="1176"/>
            <p14:sldId id="1178"/>
            <p14:sldId id="2034"/>
            <p14:sldId id="2035"/>
            <p14:sldId id="1739"/>
            <p14:sldId id="1930"/>
            <p14:sldId id="1942"/>
            <p14:sldId id="1943"/>
            <p14:sldId id="1941"/>
            <p14:sldId id="1934"/>
            <p14:sldId id="1935"/>
            <p14:sldId id="1933"/>
            <p14:sldId id="1932"/>
            <p14:sldId id="1948"/>
            <p14:sldId id="1936"/>
            <p14:sldId id="1945"/>
            <p14:sldId id="1946"/>
            <p14:sldId id="1947"/>
            <p14:sldId id="1931"/>
            <p14:sldId id="1939"/>
            <p14:sldId id="1940"/>
            <p14:sldId id="1511"/>
            <p14:sldId id="1512"/>
            <p14:sldId id="1949"/>
            <p14:sldId id="2017"/>
            <p14:sldId id="2018"/>
            <p14:sldId id="1950"/>
            <p14:sldId id="1937"/>
            <p14:sldId id="1180"/>
            <p14:sldId id="1269"/>
            <p14:sldId id="1938"/>
            <p14:sldId id="1479"/>
            <p14:sldId id="1480"/>
            <p14:sldId id="1381"/>
            <p14:sldId id="1383"/>
            <p14:sldId id="1294"/>
            <p14:sldId id="1184"/>
            <p14:sldId id="1274"/>
            <p14:sldId id="1685"/>
            <p14:sldId id="1861"/>
            <p14:sldId id="2019"/>
            <p14:sldId id="1951"/>
            <p14:sldId id="2003"/>
            <p14:sldId id="1686"/>
            <p14:sldId id="1684"/>
            <p14:sldId id="1185"/>
            <p14:sldId id="2020"/>
            <p14:sldId id="1296"/>
            <p14:sldId id="1261"/>
            <p14:sldId id="1449"/>
            <p14:sldId id="1559"/>
            <p14:sldId id="2032"/>
            <p14:sldId id="1518"/>
            <p14:sldId id="1297"/>
            <p14:sldId id="1187"/>
            <p14:sldId id="1560"/>
            <p14:sldId id="1188"/>
            <p14:sldId id="2036"/>
            <p14:sldId id="1556"/>
            <p14:sldId id="1687"/>
            <p14:sldId id="1688"/>
            <p14:sldId id="1690"/>
            <p14:sldId id="1689"/>
            <p14:sldId id="1881"/>
            <p14:sldId id="1882"/>
            <p14:sldId id="2004"/>
            <p14:sldId id="1691"/>
            <p14:sldId id="1952"/>
            <p14:sldId id="1693"/>
            <p14:sldId id="1321"/>
            <p14:sldId id="1298"/>
            <p14:sldId id="1191"/>
            <p14:sldId id="1189"/>
            <p14:sldId id="1190"/>
            <p14:sldId id="1694"/>
            <p14:sldId id="1192"/>
            <p14:sldId id="1211"/>
            <p14:sldId id="1193"/>
            <p14:sldId id="1299"/>
            <p14:sldId id="1563"/>
            <p14:sldId id="1256"/>
            <p14:sldId id="1481"/>
            <p14:sldId id="2021"/>
            <p14:sldId id="2022"/>
            <p14:sldId id="1701"/>
            <p14:sldId id="1561"/>
            <p14:sldId id="1195"/>
            <p14:sldId id="2024"/>
            <p14:sldId id="1196"/>
            <p14:sldId id="2006"/>
            <p14:sldId id="2005"/>
            <p14:sldId id="1564"/>
            <p14:sldId id="1395"/>
            <p14:sldId id="1369"/>
            <p14:sldId id="1370"/>
            <p14:sldId id="1371"/>
            <p14:sldId id="1197"/>
            <p14:sldId id="2025"/>
            <p14:sldId id="1198"/>
            <p14:sldId id="1562"/>
            <p14:sldId id="1483"/>
            <p14:sldId id="1199"/>
            <p14:sldId id="1956"/>
            <p14:sldId id="1953"/>
            <p14:sldId id="2026"/>
            <p14:sldId id="1200"/>
            <p14:sldId id="1430"/>
            <p14:sldId id="1201"/>
            <p14:sldId id="1396"/>
            <p14:sldId id="1300"/>
            <p14:sldId id="1309"/>
            <p14:sldId id="1204"/>
            <p14:sldId id="1205"/>
            <p14:sldId id="1954"/>
            <p14:sldId id="1707"/>
            <p14:sldId id="1955"/>
            <p14:sldId id="1958"/>
            <p14:sldId id="1359"/>
            <p14:sldId id="1708"/>
            <p14:sldId id="1702"/>
            <p14:sldId id="2023"/>
            <p14:sldId id="1206"/>
            <p14:sldId id="1398"/>
            <p14:sldId id="1959"/>
            <p14:sldId id="1961"/>
            <p14:sldId id="1962"/>
            <p14:sldId id="1207"/>
            <p14:sldId id="1310"/>
            <p14:sldId id="1703"/>
            <p14:sldId id="1709"/>
            <p14:sldId id="1431"/>
            <p14:sldId id="1360"/>
            <p14:sldId id="1435"/>
            <p14:sldId id="1565"/>
            <p14:sldId id="1963"/>
            <p14:sldId id="1706"/>
            <p14:sldId id="1393"/>
            <p14:sldId id="1394"/>
            <p14:sldId id="1450"/>
            <p14:sldId id="1964"/>
            <p14:sldId id="1451"/>
            <p14:sldId id="1452"/>
            <p14:sldId id="1453"/>
            <p14:sldId id="1454"/>
            <p14:sldId id="1455"/>
            <p14:sldId id="1456"/>
            <p14:sldId id="1457"/>
            <p14:sldId id="1965"/>
            <p14:sldId id="1459"/>
            <p14:sldId id="1462"/>
            <p14:sldId id="1711"/>
            <p14:sldId id="1484"/>
            <p14:sldId id="1713"/>
            <p14:sldId id="1485"/>
            <p14:sldId id="1486"/>
            <p14:sldId id="1712"/>
            <p14:sldId id="1487"/>
            <p14:sldId id="1489"/>
            <p14:sldId id="1104"/>
            <p14:sldId id="1402"/>
            <p14:sldId id="1361"/>
            <p14:sldId id="1490"/>
            <p14:sldId id="1491"/>
            <p14:sldId id="1492"/>
            <p14:sldId id="1714"/>
            <p14:sldId id="1715"/>
            <p14:sldId id="1404"/>
            <p14:sldId id="1303"/>
            <p14:sldId id="1277"/>
            <p14:sldId id="590"/>
            <p14:sldId id="591"/>
            <p14:sldId id="1865"/>
            <p14:sldId id="1866"/>
            <p14:sldId id="1796"/>
            <p14:sldId id="1864"/>
            <p14:sldId id="1797"/>
            <p14:sldId id="1314"/>
            <p14:sldId id="1384"/>
            <p14:sldId id="1312"/>
            <p14:sldId id="1436"/>
            <p14:sldId id="1437"/>
            <p14:sldId id="1438"/>
            <p14:sldId id="1439"/>
            <p14:sldId id="1440"/>
            <p14:sldId id="1357"/>
            <p14:sldId id="1578"/>
            <p14:sldId id="1474"/>
            <p14:sldId id="1385"/>
            <p14:sldId id="1890"/>
            <p14:sldId id="1891"/>
            <p14:sldId id="1469"/>
            <p14:sldId id="1868"/>
            <p14:sldId id="1869"/>
            <p14:sldId id="1218"/>
            <p14:sldId id="1280"/>
            <p14:sldId id="1341"/>
            <p14:sldId id="1344"/>
            <p14:sldId id="1496"/>
            <p14:sldId id="1345"/>
            <p14:sldId id="1346"/>
            <p14:sldId id="1412"/>
            <p14:sldId id="1411"/>
            <p14:sldId id="1969"/>
            <p14:sldId id="1529"/>
            <p14:sldId id="1966"/>
            <p14:sldId id="1967"/>
            <p14:sldId id="1970"/>
            <p14:sldId id="1530"/>
            <p14:sldId id="1493"/>
            <p14:sldId id="1968"/>
            <p14:sldId id="1528"/>
            <p14:sldId id="1414"/>
            <p14:sldId id="1348"/>
            <p14:sldId id="1409"/>
            <p14:sldId id="2029"/>
            <p14:sldId id="2030"/>
            <p14:sldId id="1593"/>
            <p14:sldId id="1594"/>
            <p14:sldId id="1595"/>
            <p14:sldId id="1596"/>
            <p14:sldId id="1617"/>
            <p14:sldId id="1597"/>
            <p14:sldId id="1598"/>
            <p14:sldId id="1599"/>
            <p14:sldId id="1600"/>
            <p14:sldId id="1601"/>
            <p14:sldId id="1602"/>
            <p14:sldId id="1716"/>
            <p14:sldId id="1859"/>
            <p14:sldId id="1603"/>
            <p14:sldId id="1604"/>
            <p14:sldId id="1605"/>
            <p14:sldId id="1870"/>
            <p14:sldId id="1610"/>
            <p14:sldId id="1611"/>
            <p14:sldId id="1609"/>
            <p14:sldId id="1718"/>
            <p14:sldId id="1608"/>
            <p14:sldId id="1721"/>
            <p14:sldId id="1351"/>
            <p14:sldId id="1362"/>
            <p14:sldId id="1405"/>
            <p14:sldId id="1406"/>
            <p14:sldId id="1497"/>
            <p14:sldId id="1350"/>
            <p14:sldId id="1407"/>
            <p14:sldId id="1352"/>
            <p14:sldId id="1549"/>
            <p14:sldId id="1550"/>
            <p14:sldId id="1548"/>
            <p14:sldId id="1266"/>
            <p14:sldId id="1267"/>
            <p14:sldId id="1472"/>
          </p14:sldIdLst>
        </p14:section>
      </p14:sectionLst>
    </p:ext>
    <p:ext uri="{EFAFB233-063F-42B5-8137-9DF3F51BA10A}">
      <p15:sldGuideLst xmlns:p15="http://schemas.microsoft.com/office/powerpoint/2012/main">
        <p15:guide id="1" orient="horz" pos="208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D62"/>
    <a:srgbClr val="ECEAE6"/>
    <a:srgbClr val="EAEAE6"/>
    <a:srgbClr val="A6A6A6"/>
    <a:srgbClr val="EEEBE9"/>
    <a:srgbClr val="2D3526"/>
    <a:srgbClr val="F1F1F1"/>
    <a:srgbClr val="E5EAED"/>
    <a:srgbClr val="F4F4F4"/>
    <a:srgbClr val="C6C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32" autoAdjust="0"/>
    <p:restoredTop sz="94660"/>
  </p:normalViewPr>
  <p:slideViewPr>
    <p:cSldViewPr snapToGrid="0">
      <p:cViewPr varScale="1">
        <p:scale>
          <a:sx n="71" d="100"/>
          <a:sy n="71" d="100"/>
        </p:scale>
        <p:origin x="304" y="44"/>
      </p:cViewPr>
      <p:guideLst>
        <p:guide orient="horz" pos="2088"/>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99" Type="http://schemas.openxmlformats.org/officeDocument/2006/relationships/slide" Target="slides/slide276.xml"/><Relationship Id="rId21" Type="http://schemas.openxmlformats.org/officeDocument/2006/relationships/slideMaster" Target="slideMasters/slideMaster21.xml"/><Relationship Id="rId63" Type="http://schemas.openxmlformats.org/officeDocument/2006/relationships/slide" Target="slides/slide40.xml"/><Relationship Id="rId159" Type="http://schemas.openxmlformats.org/officeDocument/2006/relationships/slide" Target="slides/slide136.xml"/><Relationship Id="rId324" Type="http://schemas.openxmlformats.org/officeDocument/2006/relationships/slide" Target="slides/slide301.xml"/><Relationship Id="rId366" Type="http://schemas.openxmlformats.org/officeDocument/2006/relationships/slide" Target="slides/slide343.xml"/><Relationship Id="rId170" Type="http://schemas.openxmlformats.org/officeDocument/2006/relationships/slide" Target="slides/slide147.xml"/><Relationship Id="rId226" Type="http://schemas.openxmlformats.org/officeDocument/2006/relationships/slide" Target="slides/slide203.xml"/><Relationship Id="rId433" Type="http://schemas.openxmlformats.org/officeDocument/2006/relationships/slide" Target="slides/slide410.xml"/><Relationship Id="rId268" Type="http://schemas.openxmlformats.org/officeDocument/2006/relationships/slide" Target="slides/slide245.xml"/><Relationship Id="rId32" Type="http://schemas.openxmlformats.org/officeDocument/2006/relationships/slide" Target="slides/slide9.xml"/><Relationship Id="rId74" Type="http://schemas.openxmlformats.org/officeDocument/2006/relationships/slide" Target="slides/slide51.xml"/><Relationship Id="rId128" Type="http://schemas.openxmlformats.org/officeDocument/2006/relationships/slide" Target="slides/slide105.xml"/><Relationship Id="rId335" Type="http://schemas.openxmlformats.org/officeDocument/2006/relationships/slide" Target="slides/slide312.xml"/><Relationship Id="rId377" Type="http://schemas.openxmlformats.org/officeDocument/2006/relationships/slide" Target="slides/slide354.xml"/><Relationship Id="rId5" Type="http://schemas.openxmlformats.org/officeDocument/2006/relationships/slideMaster" Target="slideMasters/slideMaster5.xml"/><Relationship Id="rId181" Type="http://schemas.openxmlformats.org/officeDocument/2006/relationships/slide" Target="slides/slide158.xml"/><Relationship Id="rId237" Type="http://schemas.openxmlformats.org/officeDocument/2006/relationships/slide" Target="slides/slide214.xml"/><Relationship Id="rId402" Type="http://schemas.openxmlformats.org/officeDocument/2006/relationships/slide" Target="slides/slide379.xml"/><Relationship Id="rId279" Type="http://schemas.openxmlformats.org/officeDocument/2006/relationships/slide" Target="slides/slide256.xml"/><Relationship Id="rId43" Type="http://schemas.openxmlformats.org/officeDocument/2006/relationships/slide" Target="slides/slide20.xml"/><Relationship Id="rId139" Type="http://schemas.openxmlformats.org/officeDocument/2006/relationships/slide" Target="slides/slide116.xml"/><Relationship Id="rId290" Type="http://schemas.openxmlformats.org/officeDocument/2006/relationships/slide" Target="slides/slide267.xml"/><Relationship Id="rId304" Type="http://schemas.openxmlformats.org/officeDocument/2006/relationships/slide" Target="slides/slide281.xml"/><Relationship Id="rId346" Type="http://schemas.openxmlformats.org/officeDocument/2006/relationships/slide" Target="slides/slide323.xml"/><Relationship Id="rId388" Type="http://schemas.openxmlformats.org/officeDocument/2006/relationships/slide" Target="slides/slide365.xml"/><Relationship Id="rId85" Type="http://schemas.openxmlformats.org/officeDocument/2006/relationships/slide" Target="slides/slide62.xml"/><Relationship Id="rId150" Type="http://schemas.openxmlformats.org/officeDocument/2006/relationships/slide" Target="slides/slide127.xml"/><Relationship Id="rId192" Type="http://schemas.openxmlformats.org/officeDocument/2006/relationships/slide" Target="slides/slide169.xml"/><Relationship Id="rId206" Type="http://schemas.openxmlformats.org/officeDocument/2006/relationships/slide" Target="slides/slide183.xml"/><Relationship Id="rId413" Type="http://schemas.openxmlformats.org/officeDocument/2006/relationships/slide" Target="slides/slide390.xml"/><Relationship Id="rId248" Type="http://schemas.openxmlformats.org/officeDocument/2006/relationships/slide" Target="slides/slide225.xml"/><Relationship Id="rId12" Type="http://schemas.openxmlformats.org/officeDocument/2006/relationships/slideMaster" Target="slideMasters/slideMaster12.xml"/><Relationship Id="rId108" Type="http://schemas.openxmlformats.org/officeDocument/2006/relationships/slide" Target="slides/slide85.xml"/><Relationship Id="rId315" Type="http://schemas.openxmlformats.org/officeDocument/2006/relationships/slide" Target="slides/slide292.xml"/><Relationship Id="rId357" Type="http://schemas.openxmlformats.org/officeDocument/2006/relationships/slide" Target="slides/slide334.xml"/><Relationship Id="rId54" Type="http://schemas.openxmlformats.org/officeDocument/2006/relationships/slide" Target="slides/slide31.xml"/><Relationship Id="rId96" Type="http://schemas.openxmlformats.org/officeDocument/2006/relationships/slide" Target="slides/slide73.xml"/><Relationship Id="rId161" Type="http://schemas.openxmlformats.org/officeDocument/2006/relationships/slide" Target="slides/slide138.xml"/><Relationship Id="rId217" Type="http://schemas.openxmlformats.org/officeDocument/2006/relationships/slide" Target="slides/slide194.xml"/><Relationship Id="rId399" Type="http://schemas.openxmlformats.org/officeDocument/2006/relationships/slide" Target="slides/slide376.xml"/><Relationship Id="rId259" Type="http://schemas.openxmlformats.org/officeDocument/2006/relationships/slide" Target="slides/slide236.xml"/><Relationship Id="rId424" Type="http://schemas.openxmlformats.org/officeDocument/2006/relationships/slide" Target="slides/slide401.xml"/><Relationship Id="rId23" Type="http://schemas.openxmlformats.org/officeDocument/2006/relationships/slideMaster" Target="slideMasters/slideMaster23.xml"/><Relationship Id="rId119" Type="http://schemas.openxmlformats.org/officeDocument/2006/relationships/slide" Target="slides/slide96.xml"/><Relationship Id="rId270" Type="http://schemas.openxmlformats.org/officeDocument/2006/relationships/slide" Target="slides/slide247.xml"/><Relationship Id="rId326" Type="http://schemas.openxmlformats.org/officeDocument/2006/relationships/slide" Target="slides/slide303.xml"/><Relationship Id="rId65" Type="http://schemas.openxmlformats.org/officeDocument/2006/relationships/slide" Target="slides/slide42.xml"/><Relationship Id="rId130" Type="http://schemas.openxmlformats.org/officeDocument/2006/relationships/slide" Target="slides/slide107.xml"/><Relationship Id="rId368" Type="http://schemas.openxmlformats.org/officeDocument/2006/relationships/slide" Target="slides/slide345.xml"/><Relationship Id="rId172" Type="http://schemas.openxmlformats.org/officeDocument/2006/relationships/slide" Target="slides/slide149.xml"/><Relationship Id="rId228" Type="http://schemas.openxmlformats.org/officeDocument/2006/relationships/slide" Target="slides/slide205.xml"/><Relationship Id="rId435" Type="http://schemas.openxmlformats.org/officeDocument/2006/relationships/notesMaster" Target="notesMasters/notesMaster1.xml"/><Relationship Id="rId281" Type="http://schemas.openxmlformats.org/officeDocument/2006/relationships/slide" Target="slides/slide258.xml"/><Relationship Id="rId337" Type="http://schemas.openxmlformats.org/officeDocument/2006/relationships/slide" Target="slides/slide314.xml"/><Relationship Id="rId34" Type="http://schemas.openxmlformats.org/officeDocument/2006/relationships/slide" Target="slides/slide11.xml"/><Relationship Id="rId76" Type="http://schemas.openxmlformats.org/officeDocument/2006/relationships/slide" Target="slides/slide53.xml"/><Relationship Id="rId141" Type="http://schemas.openxmlformats.org/officeDocument/2006/relationships/slide" Target="slides/slide118.xml"/><Relationship Id="rId379" Type="http://schemas.openxmlformats.org/officeDocument/2006/relationships/slide" Target="slides/slide356.xml"/><Relationship Id="rId7" Type="http://schemas.openxmlformats.org/officeDocument/2006/relationships/slideMaster" Target="slideMasters/slideMaster7.xml"/><Relationship Id="rId183" Type="http://schemas.openxmlformats.org/officeDocument/2006/relationships/slide" Target="slides/slide160.xml"/><Relationship Id="rId239" Type="http://schemas.openxmlformats.org/officeDocument/2006/relationships/slide" Target="slides/slide216.xml"/><Relationship Id="rId390" Type="http://schemas.openxmlformats.org/officeDocument/2006/relationships/slide" Target="slides/slide367.xml"/><Relationship Id="rId404" Type="http://schemas.openxmlformats.org/officeDocument/2006/relationships/slide" Target="slides/slide381.xml"/><Relationship Id="rId250" Type="http://schemas.openxmlformats.org/officeDocument/2006/relationships/slide" Target="slides/slide227.xml"/><Relationship Id="rId292" Type="http://schemas.openxmlformats.org/officeDocument/2006/relationships/slide" Target="slides/slide269.xml"/><Relationship Id="rId306" Type="http://schemas.openxmlformats.org/officeDocument/2006/relationships/slide" Target="slides/slide283.xml"/><Relationship Id="rId45" Type="http://schemas.openxmlformats.org/officeDocument/2006/relationships/slide" Target="slides/slide22.xml"/><Relationship Id="rId87" Type="http://schemas.openxmlformats.org/officeDocument/2006/relationships/slide" Target="slides/slide64.xml"/><Relationship Id="rId110" Type="http://schemas.openxmlformats.org/officeDocument/2006/relationships/slide" Target="slides/slide87.xml"/><Relationship Id="rId348" Type="http://schemas.openxmlformats.org/officeDocument/2006/relationships/slide" Target="slides/slide325.xml"/><Relationship Id="rId152" Type="http://schemas.openxmlformats.org/officeDocument/2006/relationships/slide" Target="slides/slide129.xml"/><Relationship Id="rId194" Type="http://schemas.openxmlformats.org/officeDocument/2006/relationships/slide" Target="slides/slide171.xml"/><Relationship Id="rId208" Type="http://schemas.openxmlformats.org/officeDocument/2006/relationships/slide" Target="slides/slide185.xml"/><Relationship Id="rId415" Type="http://schemas.openxmlformats.org/officeDocument/2006/relationships/slide" Target="slides/slide392.xml"/><Relationship Id="rId261" Type="http://schemas.openxmlformats.org/officeDocument/2006/relationships/slide" Target="slides/slide238.xml"/><Relationship Id="rId14" Type="http://schemas.openxmlformats.org/officeDocument/2006/relationships/slideMaster" Target="slideMasters/slideMaster14.xml"/><Relationship Id="rId56" Type="http://schemas.openxmlformats.org/officeDocument/2006/relationships/slide" Target="slides/slide33.xml"/><Relationship Id="rId317" Type="http://schemas.openxmlformats.org/officeDocument/2006/relationships/slide" Target="slides/slide294.xml"/><Relationship Id="rId359" Type="http://schemas.openxmlformats.org/officeDocument/2006/relationships/slide" Target="slides/slide336.xml"/><Relationship Id="rId98" Type="http://schemas.openxmlformats.org/officeDocument/2006/relationships/slide" Target="slides/slide75.xml"/><Relationship Id="rId121" Type="http://schemas.openxmlformats.org/officeDocument/2006/relationships/slide" Target="slides/slide98.xml"/><Relationship Id="rId163" Type="http://schemas.openxmlformats.org/officeDocument/2006/relationships/slide" Target="slides/slide140.xml"/><Relationship Id="rId219" Type="http://schemas.openxmlformats.org/officeDocument/2006/relationships/slide" Target="slides/slide196.xml"/><Relationship Id="rId370" Type="http://schemas.openxmlformats.org/officeDocument/2006/relationships/slide" Target="slides/slide347.xml"/><Relationship Id="rId426" Type="http://schemas.openxmlformats.org/officeDocument/2006/relationships/slide" Target="slides/slide403.xml"/><Relationship Id="rId230" Type="http://schemas.openxmlformats.org/officeDocument/2006/relationships/slide" Target="slides/slide207.xml"/><Relationship Id="rId25" Type="http://schemas.openxmlformats.org/officeDocument/2006/relationships/slide" Target="slides/slide2.xml"/><Relationship Id="rId67" Type="http://schemas.openxmlformats.org/officeDocument/2006/relationships/slide" Target="slides/slide44.xml"/><Relationship Id="rId272" Type="http://schemas.openxmlformats.org/officeDocument/2006/relationships/slide" Target="slides/slide249.xml"/><Relationship Id="rId328" Type="http://schemas.openxmlformats.org/officeDocument/2006/relationships/slide" Target="slides/slide305.xml"/><Relationship Id="rId132" Type="http://schemas.openxmlformats.org/officeDocument/2006/relationships/slide" Target="slides/slide109.xml"/><Relationship Id="rId174" Type="http://schemas.openxmlformats.org/officeDocument/2006/relationships/slide" Target="slides/slide151.xml"/><Relationship Id="rId381" Type="http://schemas.openxmlformats.org/officeDocument/2006/relationships/slide" Target="slides/slide358.xml"/><Relationship Id="rId241" Type="http://schemas.openxmlformats.org/officeDocument/2006/relationships/slide" Target="slides/slide218.xml"/><Relationship Id="rId437" Type="http://schemas.openxmlformats.org/officeDocument/2006/relationships/presProps" Target="presProps.xml"/><Relationship Id="rId36" Type="http://schemas.openxmlformats.org/officeDocument/2006/relationships/slide" Target="slides/slide13.xml"/><Relationship Id="rId283" Type="http://schemas.openxmlformats.org/officeDocument/2006/relationships/slide" Target="slides/slide260.xml"/><Relationship Id="rId339" Type="http://schemas.openxmlformats.org/officeDocument/2006/relationships/slide" Target="slides/slide316.xml"/><Relationship Id="rId78" Type="http://schemas.openxmlformats.org/officeDocument/2006/relationships/slide" Target="slides/slide55.xml"/><Relationship Id="rId101" Type="http://schemas.openxmlformats.org/officeDocument/2006/relationships/slide" Target="slides/slide78.xml"/><Relationship Id="rId143" Type="http://schemas.openxmlformats.org/officeDocument/2006/relationships/slide" Target="slides/slide120.xml"/><Relationship Id="rId185" Type="http://schemas.openxmlformats.org/officeDocument/2006/relationships/slide" Target="slides/slide162.xml"/><Relationship Id="rId350" Type="http://schemas.openxmlformats.org/officeDocument/2006/relationships/slide" Target="slides/slide327.xml"/><Relationship Id="rId406" Type="http://schemas.openxmlformats.org/officeDocument/2006/relationships/slide" Target="slides/slide383.xml"/><Relationship Id="rId9" Type="http://schemas.openxmlformats.org/officeDocument/2006/relationships/slideMaster" Target="slideMasters/slideMaster9.xml"/><Relationship Id="rId210" Type="http://schemas.openxmlformats.org/officeDocument/2006/relationships/slide" Target="slides/slide187.xml"/><Relationship Id="rId392" Type="http://schemas.openxmlformats.org/officeDocument/2006/relationships/slide" Target="slides/slide369.xml"/><Relationship Id="rId252" Type="http://schemas.openxmlformats.org/officeDocument/2006/relationships/slide" Target="slides/slide229.xml"/><Relationship Id="rId294" Type="http://schemas.openxmlformats.org/officeDocument/2006/relationships/slide" Target="slides/slide271.xml"/><Relationship Id="rId308" Type="http://schemas.openxmlformats.org/officeDocument/2006/relationships/slide" Target="slides/slide285.xml"/><Relationship Id="rId47" Type="http://schemas.openxmlformats.org/officeDocument/2006/relationships/slide" Target="slides/slide24.xml"/><Relationship Id="rId89" Type="http://schemas.openxmlformats.org/officeDocument/2006/relationships/slide" Target="slides/slide66.xml"/><Relationship Id="rId112" Type="http://schemas.openxmlformats.org/officeDocument/2006/relationships/slide" Target="slides/slide89.xml"/><Relationship Id="rId154" Type="http://schemas.openxmlformats.org/officeDocument/2006/relationships/slide" Target="slides/slide131.xml"/><Relationship Id="rId361" Type="http://schemas.openxmlformats.org/officeDocument/2006/relationships/slide" Target="slides/slide338.xml"/><Relationship Id="rId196" Type="http://schemas.openxmlformats.org/officeDocument/2006/relationships/slide" Target="slides/slide173.xml"/><Relationship Id="rId417" Type="http://schemas.openxmlformats.org/officeDocument/2006/relationships/slide" Target="slides/slide394.xml"/><Relationship Id="rId16" Type="http://schemas.openxmlformats.org/officeDocument/2006/relationships/slideMaster" Target="slideMasters/slideMaster16.xml"/><Relationship Id="rId221" Type="http://schemas.openxmlformats.org/officeDocument/2006/relationships/slide" Target="slides/slide198.xml"/><Relationship Id="rId263" Type="http://schemas.openxmlformats.org/officeDocument/2006/relationships/slide" Target="slides/slide240.xml"/><Relationship Id="rId319" Type="http://schemas.openxmlformats.org/officeDocument/2006/relationships/slide" Target="slides/slide296.xml"/><Relationship Id="rId58" Type="http://schemas.openxmlformats.org/officeDocument/2006/relationships/slide" Target="slides/slide35.xml"/><Relationship Id="rId123" Type="http://schemas.openxmlformats.org/officeDocument/2006/relationships/slide" Target="slides/slide100.xml"/><Relationship Id="rId330" Type="http://schemas.openxmlformats.org/officeDocument/2006/relationships/slide" Target="slides/slide307.xml"/><Relationship Id="rId165" Type="http://schemas.openxmlformats.org/officeDocument/2006/relationships/slide" Target="slides/slide142.xml"/><Relationship Id="rId372" Type="http://schemas.openxmlformats.org/officeDocument/2006/relationships/slide" Target="slides/slide349.xml"/><Relationship Id="rId428" Type="http://schemas.openxmlformats.org/officeDocument/2006/relationships/slide" Target="slides/slide405.xml"/><Relationship Id="rId232" Type="http://schemas.openxmlformats.org/officeDocument/2006/relationships/slide" Target="slides/slide209.xml"/><Relationship Id="rId274" Type="http://schemas.openxmlformats.org/officeDocument/2006/relationships/slide" Target="slides/slide251.xml"/><Relationship Id="rId27" Type="http://schemas.openxmlformats.org/officeDocument/2006/relationships/slide" Target="slides/slide4.xml"/><Relationship Id="rId69" Type="http://schemas.openxmlformats.org/officeDocument/2006/relationships/slide" Target="slides/slide46.xml"/><Relationship Id="rId134" Type="http://schemas.openxmlformats.org/officeDocument/2006/relationships/slide" Target="slides/slide111.xml"/><Relationship Id="rId80" Type="http://schemas.openxmlformats.org/officeDocument/2006/relationships/slide" Target="slides/slide57.xml"/><Relationship Id="rId176" Type="http://schemas.openxmlformats.org/officeDocument/2006/relationships/slide" Target="slides/slide153.xml"/><Relationship Id="rId341" Type="http://schemas.openxmlformats.org/officeDocument/2006/relationships/slide" Target="slides/slide318.xml"/><Relationship Id="rId383" Type="http://schemas.openxmlformats.org/officeDocument/2006/relationships/slide" Target="slides/slide360.xml"/><Relationship Id="rId439" Type="http://schemas.openxmlformats.org/officeDocument/2006/relationships/theme" Target="theme/theme1.xml"/><Relationship Id="rId201" Type="http://schemas.openxmlformats.org/officeDocument/2006/relationships/slide" Target="slides/slide178.xml"/><Relationship Id="rId243" Type="http://schemas.openxmlformats.org/officeDocument/2006/relationships/slide" Target="slides/slide220.xml"/><Relationship Id="rId285" Type="http://schemas.openxmlformats.org/officeDocument/2006/relationships/slide" Target="slides/slide262.xml"/><Relationship Id="rId38" Type="http://schemas.openxmlformats.org/officeDocument/2006/relationships/slide" Target="slides/slide15.xml"/><Relationship Id="rId103" Type="http://schemas.openxmlformats.org/officeDocument/2006/relationships/slide" Target="slides/slide80.xml"/><Relationship Id="rId310" Type="http://schemas.openxmlformats.org/officeDocument/2006/relationships/slide" Target="slides/slide287.xml"/><Relationship Id="rId91" Type="http://schemas.openxmlformats.org/officeDocument/2006/relationships/slide" Target="slides/slide68.xml"/><Relationship Id="rId145" Type="http://schemas.openxmlformats.org/officeDocument/2006/relationships/slide" Target="slides/slide122.xml"/><Relationship Id="rId187" Type="http://schemas.openxmlformats.org/officeDocument/2006/relationships/slide" Target="slides/slide164.xml"/><Relationship Id="rId352" Type="http://schemas.openxmlformats.org/officeDocument/2006/relationships/slide" Target="slides/slide329.xml"/><Relationship Id="rId394" Type="http://schemas.openxmlformats.org/officeDocument/2006/relationships/slide" Target="slides/slide371.xml"/><Relationship Id="rId408" Type="http://schemas.openxmlformats.org/officeDocument/2006/relationships/slide" Target="slides/slide385.xml"/><Relationship Id="rId212" Type="http://schemas.openxmlformats.org/officeDocument/2006/relationships/slide" Target="slides/slide189.xml"/><Relationship Id="rId254" Type="http://schemas.openxmlformats.org/officeDocument/2006/relationships/slide" Target="slides/slide231.xml"/><Relationship Id="rId49" Type="http://schemas.openxmlformats.org/officeDocument/2006/relationships/slide" Target="slides/slide26.xml"/><Relationship Id="rId114" Type="http://schemas.openxmlformats.org/officeDocument/2006/relationships/slide" Target="slides/slide91.xml"/><Relationship Id="rId296" Type="http://schemas.openxmlformats.org/officeDocument/2006/relationships/slide" Target="slides/slide273.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321" Type="http://schemas.openxmlformats.org/officeDocument/2006/relationships/slide" Target="slides/slide298.xml"/><Relationship Id="rId342" Type="http://schemas.openxmlformats.org/officeDocument/2006/relationships/slide" Target="slides/slide319.xml"/><Relationship Id="rId363" Type="http://schemas.openxmlformats.org/officeDocument/2006/relationships/slide" Target="slides/slide340.xml"/><Relationship Id="rId384" Type="http://schemas.openxmlformats.org/officeDocument/2006/relationships/slide" Target="slides/slide361.xml"/><Relationship Id="rId419" Type="http://schemas.openxmlformats.org/officeDocument/2006/relationships/slide" Target="slides/slide396.xml"/><Relationship Id="rId202" Type="http://schemas.openxmlformats.org/officeDocument/2006/relationships/slide" Target="slides/slide179.xml"/><Relationship Id="rId223" Type="http://schemas.openxmlformats.org/officeDocument/2006/relationships/slide" Target="slides/slide200.xml"/><Relationship Id="rId244" Type="http://schemas.openxmlformats.org/officeDocument/2006/relationships/slide" Target="slides/slide221.xml"/><Relationship Id="rId430" Type="http://schemas.openxmlformats.org/officeDocument/2006/relationships/slide" Target="slides/slide407.xml"/><Relationship Id="rId18" Type="http://schemas.openxmlformats.org/officeDocument/2006/relationships/slideMaster" Target="slideMasters/slideMaster18.xml"/><Relationship Id="rId39" Type="http://schemas.openxmlformats.org/officeDocument/2006/relationships/slide" Target="slides/slide16.xml"/><Relationship Id="rId265" Type="http://schemas.openxmlformats.org/officeDocument/2006/relationships/slide" Target="slides/slide242.xml"/><Relationship Id="rId286" Type="http://schemas.openxmlformats.org/officeDocument/2006/relationships/slide" Target="slides/slide263.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311" Type="http://schemas.openxmlformats.org/officeDocument/2006/relationships/slide" Target="slides/slide288.xml"/><Relationship Id="rId332" Type="http://schemas.openxmlformats.org/officeDocument/2006/relationships/slide" Target="slides/slide309.xml"/><Relationship Id="rId353" Type="http://schemas.openxmlformats.org/officeDocument/2006/relationships/slide" Target="slides/slide330.xml"/><Relationship Id="rId374" Type="http://schemas.openxmlformats.org/officeDocument/2006/relationships/slide" Target="slides/slide351.xml"/><Relationship Id="rId395" Type="http://schemas.openxmlformats.org/officeDocument/2006/relationships/slide" Target="slides/slide372.xml"/><Relationship Id="rId409" Type="http://schemas.openxmlformats.org/officeDocument/2006/relationships/slide" Target="slides/slide386.xml"/><Relationship Id="rId71" Type="http://schemas.openxmlformats.org/officeDocument/2006/relationships/slide" Target="slides/slide48.xml"/><Relationship Id="rId92" Type="http://schemas.openxmlformats.org/officeDocument/2006/relationships/slide" Target="slides/slide69.xml"/><Relationship Id="rId213" Type="http://schemas.openxmlformats.org/officeDocument/2006/relationships/slide" Target="slides/slide190.xml"/><Relationship Id="rId234" Type="http://schemas.openxmlformats.org/officeDocument/2006/relationships/slide" Target="slides/slide211.xml"/><Relationship Id="rId420" Type="http://schemas.openxmlformats.org/officeDocument/2006/relationships/slide" Target="slides/slide397.xml"/><Relationship Id="rId2" Type="http://schemas.openxmlformats.org/officeDocument/2006/relationships/slideMaster" Target="slideMasters/slideMaster2.xml"/><Relationship Id="rId29" Type="http://schemas.openxmlformats.org/officeDocument/2006/relationships/slide" Target="slides/slide6.xml"/><Relationship Id="rId255" Type="http://schemas.openxmlformats.org/officeDocument/2006/relationships/slide" Target="slides/slide232.xml"/><Relationship Id="rId276" Type="http://schemas.openxmlformats.org/officeDocument/2006/relationships/slide" Target="slides/slide253.xml"/><Relationship Id="rId297" Type="http://schemas.openxmlformats.org/officeDocument/2006/relationships/slide" Target="slides/slide274.xml"/><Relationship Id="rId40" Type="http://schemas.openxmlformats.org/officeDocument/2006/relationships/slide" Target="slides/slide17.xml"/><Relationship Id="rId115" Type="http://schemas.openxmlformats.org/officeDocument/2006/relationships/slide" Target="slides/slide92.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301" Type="http://schemas.openxmlformats.org/officeDocument/2006/relationships/slide" Target="slides/slide278.xml"/><Relationship Id="rId322" Type="http://schemas.openxmlformats.org/officeDocument/2006/relationships/slide" Target="slides/slide299.xml"/><Relationship Id="rId343" Type="http://schemas.openxmlformats.org/officeDocument/2006/relationships/slide" Target="slides/slide320.xml"/><Relationship Id="rId364" Type="http://schemas.openxmlformats.org/officeDocument/2006/relationships/slide" Target="slides/slide341.xml"/><Relationship Id="rId61" Type="http://schemas.openxmlformats.org/officeDocument/2006/relationships/slide" Target="slides/slide38.xml"/><Relationship Id="rId82" Type="http://schemas.openxmlformats.org/officeDocument/2006/relationships/slide" Target="slides/slide59.xml"/><Relationship Id="rId199" Type="http://schemas.openxmlformats.org/officeDocument/2006/relationships/slide" Target="slides/slide176.xml"/><Relationship Id="rId203" Type="http://schemas.openxmlformats.org/officeDocument/2006/relationships/slide" Target="slides/slide180.xml"/><Relationship Id="rId385" Type="http://schemas.openxmlformats.org/officeDocument/2006/relationships/slide" Target="slides/slide362.xml"/><Relationship Id="rId19" Type="http://schemas.openxmlformats.org/officeDocument/2006/relationships/slideMaster" Target="slideMasters/slideMaster19.xml"/><Relationship Id="rId224" Type="http://schemas.openxmlformats.org/officeDocument/2006/relationships/slide" Target="slides/slide201.xml"/><Relationship Id="rId245" Type="http://schemas.openxmlformats.org/officeDocument/2006/relationships/slide" Target="slides/slide222.xml"/><Relationship Id="rId266" Type="http://schemas.openxmlformats.org/officeDocument/2006/relationships/slide" Target="slides/slide243.xml"/><Relationship Id="rId287" Type="http://schemas.openxmlformats.org/officeDocument/2006/relationships/slide" Target="slides/slide264.xml"/><Relationship Id="rId410" Type="http://schemas.openxmlformats.org/officeDocument/2006/relationships/slide" Target="slides/slide387.xml"/><Relationship Id="rId431" Type="http://schemas.openxmlformats.org/officeDocument/2006/relationships/slide" Target="slides/slide408.xml"/><Relationship Id="rId30" Type="http://schemas.openxmlformats.org/officeDocument/2006/relationships/slide" Target="slides/slide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312" Type="http://schemas.openxmlformats.org/officeDocument/2006/relationships/slide" Target="slides/slide289.xml"/><Relationship Id="rId333" Type="http://schemas.openxmlformats.org/officeDocument/2006/relationships/slide" Target="slides/slide310.xml"/><Relationship Id="rId354" Type="http://schemas.openxmlformats.org/officeDocument/2006/relationships/slide" Target="slides/slide331.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189" Type="http://schemas.openxmlformats.org/officeDocument/2006/relationships/slide" Target="slides/slide166.xml"/><Relationship Id="rId375" Type="http://schemas.openxmlformats.org/officeDocument/2006/relationships/slide" Target="slides/slide352.xml"/><Relationship Id="rId396" Type="http://schemas.openxmlformats.org/officeDocument/2006/relationships/slide" Target="slides/slide373.xml"/><Relationship Id="rId3" Type="http://schemas.openxmlformats.org/officeDocument/2006/relationships/slideMaster" Target="slideMasters/slideMaster3.xml"/><Relationship Id="rId214" Type="http://schemas.openxmlformats.org/officeDocument/2006/relationships/slide" Target="slides/slide191.xml"/><Relationship Id="rId235" Type="http://schemas.openxmlformats.org/officeDocument/2006/relationships/slide" Target="slides/slide212.xml"/><Relationship Id="rId256" Type="http://schemas.openxmlformats.org/officeDocument/2006/relationships/slide" Target="slides/slide233.xml"/><Relationship Id="rId277" Type="http://schemas.openxmlformats.org/officeDocument/2006/relationships/slide" Target="slides/slide254.xml"/><Relationship Id="rId298" Type="http://schemas.openxmlformats.org/officeDocument/2006/relationships/slide" Target="slides/slide275.xml"/><Relationship Id="rId400" Type="http://schemas.openxmlformats.org/officeDocument/2006/relationships/slide" Target="slides/slide377.xml"/><Relationship Id="rId421" Type="http://schemas.openxmlformats.org/officeDocument/2006/relationships/slide" Target="slides/slide398.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302" Type="http://schemas.openxmlformats.org/officeDocument/2006/relationships/slide" Target="slides/slide279.xml"/><Relationship Id="rId323" Type="http://schemas.openxmlformats.org/officeDocument/2006/relationships/slide" Target="slides/slide300.xml"/><Relationship Id="rId344" Type="http://schemas.openxmlformats.org/officeDocument/2006/relationships/slide" Target="slides/slide321.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179" Type="http://schemas.openxmlformats.org/officeDocument/2006/relationships/slide" Target="slides/slide156.xml"/><Relationship Id="rId365" Type="http://schemas.openxmlformats.org/officeDocument/2006/relationships/slide" Target="slides/slide342.xml"/><Relationship Id="rId386" Type="http://schemas.openxmlformats.org/officeDocument/2006/relationships/slide" Target="slides/slide363.xml"/><Relationship Id="rId190" Type="http://schemas.openxmlformats.org/officeDocument/2006/relationships/slide" Target="slides/slide167.xml"/><Relationship Id="rId204" Type="http://schemas.openxmlformats.org/officeDocument/2006/relationships/slide" Target="slides/slide181.xml"/><Relationship Id="rId225" Type="http://schemas.openxmlformats.org/officeDocument/2006/relationships/slide" Target="slides/slide202.xml"/><Relationship Id="rId246" Type="http://schemas.openxmlformats.org/officeDocument/2006/relationships/slide" Target="slides/slide223.xml"/><Relationship Id="rId267" Type="http://schemas.openxmlformats.org/officeDocument/2006/relationships/slide" Target="slides/slide244.xml"/><Relationship Id="rId288" Type="http://schemas.openxmlformats.org/officeDocument/2006/relationships/slide" Target="slides/slide265.xml"/><Relationship Id="rId411" Type="http://schemas.openxmlformats.org/officeDocument/2006/relationships/slide" Target="slides/slide388.xml"/><Relationship Id="rId432" Type="http://schemas.openxmlformats.org/officeDocument/2006/relationships/slide" Target="slides/slide409.xml"/><Relationship Id="rId106" Type="http://schemas.openxmlformats.org/officeDocument/2006/relationships/slide" Target="slides/slide83.xml"/><Relationship Id="rId127" Type="http://schemas.openxmlformats.org/officeDocument/2006/relationships/slide" Target="slides/slide104.xml"/><Relationship Id="rId313" Type="http://schemas.openxmlformats.org/officeDocument/2006/relationships/slide" Target="slides/slide290.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94" Type="http://schemas.openxmlformats.org/officeDocument/2006/relationships/slide" Target="slides/slide71.xml"/><Relationship Id="rId148" Type="http://schemas.openxmlformats.org/officeDocument/2006/relationships/slide" Target="slides/slide125.xml"/><Relationship Id="rId169" Type="http://schemas.openxmlformats.org/officeDocument/2006/relationships/slide" Target="slides/slide146.xml"/><Relationship Id="rId334" Type="http://schemas.openxmlformats.org/officeDocument/2006/relationships/slide" Target="slides/slide311.xml"/><Relationship Id="rId355" Type="http://schemas.openxmlformats.org/officeDocument/2006/relationships/slide" Target="slides/slide332.xml"/><Relationship Id="rId376" Type="http://schemas.openxmlformats.org/officeDocument/2006/relationships/slide" Target="slides/slide353.xml"/><Relationship Id="rId397" Type="http://schemas.openxmlformats.org/officeDocument/2006/relationships/slide" Target="slides/slide374.xml"/><Relationship Id="rId4" Type="http://schemas.openxmlformats.org/officeDocument/2006/relationships/slideMaster" Target="slideMasters/slideMaster4.xml"/><Relationship Id="rId180" Type="http://schemas.openxmlformats.org/officeDocument/2006/relationships/slide" Target="slides/slide157.xml"/><Relationship Id="rId215" Type="http://schemas.openxmlformats.org/officeDocument/2006/relationships/slide" Target="slides/slide192.xml"/><Relationship Id="rId236" Type="http://schemas.openxmlformats.org/officeDocument/2006/relationships/slide" Target="slides/slide213.xml"/><Relationship Id="rId257" Type="http://schemas.openxmlformats.org/officeDocument/2006/relationships/slide" Target="slides/slide234.xml"/><Relationship Id="rId278" Type="http://schemas.openxmlformats.org/officeDocument/2006/relationships/slide" Target="slides/slide255.xml"/><Relationship Id="rId401" Type="http://schemas.openxmlformats.org/officeDocument/2006/relationships/slide" Target="slides/slide378.xml"/><Relationship Id="rId422" Type="http://schemas.openxmlformats.org/officeDocument/2006/relationships/slide" Target="slides/slide399.xml"/><Relationship Id="rId303" Type="http://schemas.openxmlformats.org/officeDocument/2006/relationships/slide" Target="slides/slide280.xml"/><Relationship Id="rId42" Type="http://schemas.openxmlformats.org/officeDocument/2006/relationships/slide" Target="slides/slide19.xml"/><Relationship Id="rId84" Type="http://schemas.openxmlformats.org/officeDocument/2006/relationships/slide" Target="slides/slide61.xml"/><Relationship Id="rId138" Type="http://schemas.openxmlformats.org/officeDocument/2006/relationships/slide" Target="slides/slide115.xml"/><Relationship Id="rId345" Type="http://schemas.openxmlformats.org/officeDocument/2006/relationships/slide" Target="slides/slide322.xml"/><Relationship Id="rId387" Type="http://schemas.openxmlformats.org/officeDocument/2006/relationships/slide" Target="slides/slide364.xml"/><Relationship Id="rId191" Type="http://schemas.openxmlformats.org/officeDocument/2006/relationships/slide" Target="slides/slide168.xml"/><Relationship Id="rId205" Type="http://schemas.openxmlformats.org/officeDocument/2006/relationships/slide" Target="slides/slide182.xml"/><Relationship Id="rId247" Type="http://schemas.openxmlformats.org/officeDocument/2006/relationships/slide" Target="slides/slide224.xml"/><Relationship Id="rId412" Type="http://schemas.openxmlformats.org/officeDocument/2006/relationships/slide" Target="slides/slide389.xml"/><Relationship Id="rId107" Type="http://schemas.openxmlformats.org/officeDocument/2006/relationships/slide" Target="slides/slide84.xml"/><Relationship Id="rId289" Type="http://schemas.openxmlformats.org/officeDocument/2006/relationships/slide" Target="slides/slide266.xml"/><Relationship Id="rId11" Type="http://schemas.openxmlformats.org/officeDocument/2006/relationships/slideMaster" Target="slideMasters/slideMaster11.xml"/><Relationship Id="rId53" Type="http://schemas.openxmlformats.org/officeDocument/2006/relationships/slide" Target="slides/slide30.xml"/><Relationship Id="rId149" Type="http://schemas.openxmlformats.org/officeDocument/2006/relationships/slide" Target="slides/slide126.xml"/><Relationship Id="rId314" Type="http://schemas.openxmlformats.org/officeDocument/2006/relationships/slide" Target="slides/slide291.xml"/><Relationship Id="rId356" Type="http://schemas.openxmlformats.org/officeDocument/2006/relationships/slide" Target="slides/slide333.xml"/><Relationship Id="rId398" Type="http://schemas.openxmlformats.org/officeDocument/2006/relationships/slide" Target="slides/slide375.xml"/><Relationship Id="rId95" Type="http://schemas.openxmlformats.org/officeDocument/2006/relationships/slide" Target="slides/slide72.xml"/><Relationship Id="rId160" Type="http://schemas.openxmlformats.org/officeDocument/2006/relationships/slide" Target="slides/slide137.xml"/><Relationship Id="rId216" Type="http://schemas.openxmlformats.org/officeDocument/2006/relationships/slide" Target="slides/slide193.xml"/><Relationship Id="rId423" Type="http://schemas.openxmlformats.org/officeDocument/2006/relationships/slide" Target="slides/slide400.xml"/><Relationship Id="rId258" Type="http://schemas.openxmlformats.org/officeDocument/2006/relationships/slide" Target="slides/slide235.xml"/><Relationship Id="rId22" Type="http://schemas.openxmlformats.org/officeDocument/2006/relationships/slideMaster" Target="slideMasters/slideMaster22.xml"/><Relationship Id="rId64" Type="http://schemas.openxmlformats.org/officeDocument/2006/relationships/slide" Target="slides/slide41.xml"/><Relationship Id="rId118" Type="http://schemas.openxmlformats.org/officeDocument/2006/relationships/slide" Target="slides/slide95.xml"/><Relationship Id="rId325" Type="http://schemas.openxmlformats.org/officeDocument/2006/relationships/slide" Target="slides/slide302.xml"/><Relationship Id="rId367" Type="http://schemas.openxmlformats.org/officeDocument/2006/relationships/slide" Target="slides/slide344.xml"/><Relationship Id="rId171" Type="http://schemas.openxmlformats.org/officeDocument/2006/relationships/slide" Target="slides/slide148.xml"/><Relationship Id="rId227" Type="http://schemas.openxmlformats.org/officeDocument/2006/relationships/slide" Target="slides/slide204.xml"/><Relationship Id="rId269" Type="http://schemas.openxmlformats.org/officeDocument/2006/relationships/slide" Target="slides/slide246.xml"/><Relationship Id="rId434" Type="http://schemas.openxmlformats.org/officeDocument/2006/relationships/slide" Target="slides/slide411.xml"/><Relationship Id="rId33" Type="http://schemas.openxmlformats.org/officeDocument/2006/relationships/slide" Target="slides/slide10.xml"/><Relationship Id="rId129" Type="http://schemas.openxmlformats.org/officeDocument/2006/relationships/slide" Target="slides/slide106.xml"/><Relationship Id="rId280" Type="http://schemas.openxmlformats.org/officeDocument/2006/relationships/slide" Target="slides/slide257.xml"/><Relationship Id="rId336" Type="http://schemas.openxmlformats.org/officeDocument/2006/relationships/slide" Target="slides/slide313.xml"/><Relationship Id="rId75" Type="http://schemas.openxmlformats.org/officeDocument/2006/relationships/slide" Target="slides/slide52.xml"/><Relationship Id="rId140" Type="http://schemas.openxmlformats.org/officeDocument/2006/relationships/slide" Target="slides/slide117.xml"/><Relationship Id="rId182" Type="http://schemas.openxmlformats.org/officeDocument/2006/relationships/slide" Target="slides/slide159.xml"/><Relationship Id="rId378" Type="http://schemas.openxmlformats.org/officeDocument/2006/relationships/slide" Target="slides/slide355.xml"/><Relationship Id="rId403" Type="http://schemas.openxmlformats.org/officeDocument/2006/relationships/slide" Target="slides/slide380.xml"/><Relationship Id="rId6" Type="http://schemas.openxmlformats.org/officeDocument/2006/relationships/slideMaster" Target="slideMasters/slideMaster6.xml"/><Relationship Id="rId238" Type="http://schemas.openxmlformats.org/officeDocument/2006/relationships/slide" Target="slides/slide215.xml"/><Relationship Id="rId291" Type="http://schemas.openxmlformats.org/officeDocument/2006/relationships/slide" Target="slides/slide268.xml"/><Relationship Id="rId305" Type="http://schemas.openxmlformats.org/officeDocument/2006/relationships/slide" Target="slides/slide282.xml"/><Relationship Id="rId347" Type="http://schemas.openxmlformats.org/officeDocument/2006/relationships/slide" Target="slides/slide324.xml"/><Relationship Id="rId44" Type="http://schemas.openxmlformats.org/officeDocument/2006/relationships/slide" Target="slides/slide21.xml"/><Relationship Id="rId86" Type="http://schemas.openxmlformats.org/officeDocument/2006/relationships/slide" Target="slides/slide63.xml"/><Relationship Id="rId151" Type="http://schemas.openxmlformats.org/officeDocument/2006/relationships/slide" Target="slides/slide128.xml"/><Relationship Id="rId389" Type="http://schemas.openxmlformats.org/officeDocument/2006/relationships/slide" Target="slides/slide366.xml"/><Relationship Id="rId193" Type="http://schemas.openxmlformats.org/officeDocument/2006/relationships/slide" Target="slides/slide170.xml"/><Relationship Id="rId207" Type="http://schemas.openxmlformats.org/officeDocument/2006/relationships/slide" Target="slides/slide184.xml"/><Relationship Id="rId249" Type="http://schemas.openxmlformats.org/officeDocument/2006/relationships/slide" Target="slides/slide226.xml"/><Relationship Id="rId414" Type="http://schemas.openxmlformats.org/officeDocument/2006/relationships/slide" Target="slides/slide391.xml"/><Relationship Id="rId13" Type="http://schemas.openxmlformats.org/officeDocument/2006/relationships/slideMaster" Target="slideMasters/slideMaster13.xml"/><Relationship Id="rId109" Type="http://schemas.openxmlformats.org/officeDocument/2006/relationships/slide" Target="slides/slide86.xml"/><Relationship Id="rId260" Type="http://schemas.openxmlformats.org/officeDocument/2006/relationships/slide" Target="slides/slide237.xml"/><Relationship Id="rId316" Type="http://schemas.openxmlformats.org/officeDocument/2006/relationships/slide" Target="slides/slide293.xml"/><Relationship Id="rId55" Type="http://schemas.openxmlformats.org/officeDocument/2006/relationships/slide" Target="slides/slide32.xml"/><Relationship Id="rId97" Type="http://schemas.openxmlformats.org/officeDocument/2006/relationships/slide" Target="slides/slide74.xml"/><Relationship Id="rId120" Type="http://schemas.openxmlformats.org/officeDocument/2006/relationships/slide" Target="slides/slide97.xml"/><Relationship Id="rId358" Type="http://schemas.openxmlformats.org/officeDocument/2006/relationships/slide" Target="slides/slide335.xml"/><Relationship Id="rId162" Type="http://schemas.openxmlformats.org/officeDocument/2006/relationships/slide" Target="slides/slide139.xml"/><Relationship Id="rId218" Type="http://schemas.openxmlformats.org/officeDocument/2006/relationships/slide" Target="slides/slide195.xml"/><Relationship Id="rId425" Type="http://schemas.openxmlformats.org/officeDocument/2006/relationships/slide" Target="slides/slide402.xml"/><Relationship Id="rId271" Type="http://schemas.openxmlformats.org/officeDocument/2006/relationships/slide" Target="slides/slide248.xml"/><Relationship Id="rId24" Type="http://schemas.openxmlformats.org/officeDocument/2006/relationships/slide" Target="slides/slide1.xml"/><Relationship Id="rId66" Type="http://schemas.openxmlformats.org/officeDocument/2006/relationships/slide" Target="slides/slide43.xml"/><Relationship Id="rId131" Type="http://schemas.openxmlformats.org/officeDocument/2006/relationships/slide" Target="slides/slide108.xml"/><Relationship Id="rId327" Type="http://schemas.openxmlformats.org/officeDocument/2006/relationships/slide" Target="slides/slide304.xml"/><Relationship Id="rId369" Type="http://schemas.openxmlformats.org/officeDocument/2006/relationships/slide" Target="slides/slide346.xml"/><Relationship Id="rId173" Type="http://schemas.openxmlformats.org/officeDocument/2006/relationships/slide" Target="slides/slide150.xml"/><Relationship Id="rId229" Type="http://schemas.openxmlformats.org/officeDocument/2006/relationships/slide" Target="slides/slide206.xml"/><Relationship Id="rId380" Type="http://schemas.openxmlformats.org/officeDocument/2006/relationships/slide" Target="slides/slide357.xml"/><Relationship Id="rId436" Type="http://schemas.openxmlformats.org/officeDocument/2006/relationships/handoutMaster" Target="handoutMasters/handoutMaster1.xml"/><Relationship Id="rId240" Type="http://schemas.openxmlformats.org/officeDocument/2006/relationships/slide" Target="slides/slide217.xml"/><Relationship Id="rId35" Type="http://schemas.openxmlformats.org/officeDocument/2006/relationships/slide" Target="slides/slide12.xml"/><Relationship Id="rId77" Type="http://schemas.openxmlformats.org/officeDocument/2006/relationships/slide" Target="slides/slide54.xml"/><Relationship Id="rId100" Type="http://schemas.openxmlformats.org/officeDocument/2006/relationships/slide" Target="slides/slide77.xml"/><Relationship Id="rId282" Type="http://schemas.openxmlformats.org/officeDocument/2006/relationships/slide" Target="slides/slide259.xml"/><Relationship Id="rId338" Type="http://schemas.openxmlformats.org/officeDocument/2006/relationships/slide" Target="slides/slide315.xml"/><Relationship Id="rId8" Type="http://schemas.openxmlformats.org/officeDocument/2006/relationships/slideMaster" Target="slideMasters/slideMaster8.xml"/><Relationship Id="rId142" Type="http://schemas.openxmlformats.org/officeDocument/2006/relationships/slide" Target="slides/slide119.xml"/><Relationship Id="rId184" Type="http://schemas.openxmlformats.org/officeDocument/2006/relationships/slide" Target="slides/slide161.xml"/><Relationship Id="rId391" Type="http://schemas.openxmlformats.org/officeDocument/2006/relationships/slide" Target="slides/slide368.xml"/><Relationship Id="rId405" Type="http://schemas.openxmlformats.org/officeDocument/2006/relationships/slide" Target="slides/slide382.xml"/><Relationship Id="rId251" Type="http://schemas.openxmlformats.org/officeDocument/2006/relationships/slide" Target="slides/slide228.xml"/><Relationship Id="rId46" Type="http://schemas.openxmlformats.org/officeDocument/2006/relationships/slide" Target="slides/slide23.xml"/><Relationship Id="rId293" Type="http://schemas.openxmlformats.org/officeDocument/2006/relationships/slide" Target="slides/slide270.xml"/><Relationship Id="rId307" Type="http://schemas.openxmlformats.org/officeDocument/2006/relationships/slide" Target="slides/slide284.xml"/><Relationship Id="rId349" Type="http://schemas.openxmlformats.org/officeDocument/2006/relationships/slide" Target="slides/slide326.xml"/><Relationship Id="rId88" Type="http://schemas.openxmlformats.org/officeDocument/2006/relationships/slide" Target="slides/slide65.xml"/><Relationship Id="rId111" Type="http://schemas.openxmlformats.org/officeDocument/2006/relationships/slide" Target="slides/slide88.xml"/><Relationship Id="rId153" Type="http://schemas.openxmlformats.org/officeDocument/2006/relationships/slide" Target="slides/slide130.xml"/><Relationship Id="rId195" Type="http://schemas.openxmlformats.org/officeDocument/2006/relationships/slide" Target="slides/slide172.xml"/><Relationship Id="rId209" Type="http://schemas.openxmlformats.org/officeDocument/2006/relationships/slide" Target="slides/slide186.xml"/><Relationship Id="rId360" Type="http://schemas.openxmlformats.org/officeDocument/2006/relationships/slide" Target="slides/slide337.xml"/><Relationship Id="rId416" Type="http://schemas.openxmlformats.org/officeDocument/2006/relationships/slide" Target="slides/slide393.xml"/><Relationship Id="rId220" Type="http://schemas.openxmlformats.org/officeDocument/2006/relationships/slide" Target="slides/slide197.xml"/><Relationship Id="rId15" Type="http://schemas.openxmlformats.org/officeDocument/2006/relationships/slideMaster" Target="slideMasters/slideMaster15.xml"/><Relationship Id="rId57" Type="http://schemas.openxmlformats.org/officeDocument/2006/relationships/slide" Target="slides/slide34.xml"/><Relationship Id="rId262" Type="http://schemas.openxmlformats.org/officeDocument/2006/relationships/slide" Target="slides/slide239.xml"/><Relationship Id="rId318" Type="http://schemas.openxmlformats.org/officeDocument/2006/relationships/slide" Target="slides/slide295.xml"/><Relationship Id="rId99" Type="http://schemas.openxmlformats.org/officeDocument/2006/relationships/slide" Target="slides/slide76.xml"/><Relationship Id="rId122" Type="http://schemas.openxmlformats.org/officeDocument/2006/relationships/slide" Target="slides/slide99.xml"/><Relationship Id="rId164" Type="http://schemas.openxmlformats.org/officeDocument/2006/relationships/slide" Target="slides/slide141.xml"/><Relationship Id="rId371" Type="http://schemas.openxmlformats.org/officeDocument/2006/relationships/slide" Target="slides/slide348.xml"/><Relationship Id="rId427" Type="http://schemas.openxmlformats.org/officeDocument/2006/relationships/slide" Target="slides/slide404.xml"/><Relationship Id="rId26" Type="http://schemas.openxmlformats.org/officeDocument/2006/relationships/slide" Target="slides/slide3.xml"/><Relationship Id="rId231" Type="http://schemas.openxmlformats.org/officeDocument/2006/relationships/slide" Target="slides/slide208.xml"/><Relationship Id="rId273" Type="http://schemas.openxmlformats.org/officeDocument/2006/relationships/slide" Target="slides/slide250.xml"/><Relationship Id="rId329" Type="http://schemas.openxmlformats.org/officeDocument/2006/relationships/slide" Target="slides/slide306.xml"/><Relationship Id="rId68" Type="http://schemas.openxmlformats.org/officeDocument/2006/relationships/slide" Target="slides/slide45.xml"/><Relationship Id="rId133" Type="http://schemas.openxmlformats.org/officeDocument/2006/relationships/slide" Target="slides/slide110.xml"/><Relationship Id="rId175" Type="http://schemas.openxmlformats.org/officeDocument/2006/relationships/slide" Target="slides/slide152.xml"/><Relationship Id="rId340" Type="http://schemas.openxmlformats.org/officeDocument/2006/relationships/slide" Target="slides/slide317.xml"/><Relationship Id="rId200" Type="http://schemas.openxmlformats.org/officeDocument/2006/relationships/slide" Target="slides/slide177.xml"/><Relationship Id="rId382" Type="http://schemas.openxmlformats.org/officeDocument/2006/relationships/slide" Target="slides/slide359.xml"/><Relationship Id="rId438" Type="http://schemas.openxmlformats.org/officeDocument/2006/relationships/viewProps" Target="viewProps.xml"/><Relationship Id="rId242" Type="http://schemas.openxmlformats.org/officeDocument/2006/relationships/slide" Target="slides/slide219.xml"/><Relationship Id="rId284" Type="http://schemas.openxmlformats.org/officeDocument/2006/relationships/slide" Target="slides/slide261.xml"/><Relationship Id="rId37" Type="http://schemas.openxmlformats.org/officeDocument/2006/relationships/slide" Target="slides/slide14.xml"/><Relationship Id="rId79" Type="http://schemas.openxmlformats.org/officeDocument/2006/relationships/slide" Target="slides/slide56.xml"/><Relationship Id="rId102" Type="http://schemas.openxmlformats.org/officeDocument/2006/relationships/slide" Target="slides/slide79.xml"/><Relationship Id="rId144" Type="http://schemas.openxmlformats.org/officeDocument/2006/relationships/slide" Target="slides/slide121.xml"/><Relationship Id="rId90" Type="http://schemas.openxmlformats.org/officeDocument/2006/relationships/slide" Target="slides/slide67.xml"/><Relationship Id="rId186" Type="http://schemas.openxmlformats.org/officeDocument/2006/relationships/slide" Target="slides/slide163.xml"/><Relationship Id="rId351" Type="http://schemas.openxmlformats.org/officeDocument/2006/relationships/slide" Target="slides/slide328.xml"/><Relationship Id="rId393" Type="http://schemas.openxmlformats.org/officeDocument/2006/relationships/slide" Target="slides/slide370.xml"/><Relationship Id="rId407" Type="http://schemas.openxmlformats.org/officeDocument/2006/relationships/slide" Target="slides/slide384.xml"/><Relationship Id="rId211" Type="http://schemas.openxmlformats.org/officeDocument/2006/relationships/slide" Target="slides/slide188.xml"/><Relationship Id="rId253" Type="http://schemas.openxmlformats.org/officeDocument/2006/relationships/slide" Target="slides/slide230.xml"/><Relationship Id="rId295" Type="http://schemas.openxmlformats.org/officeDocument/2006/relationships/slide" Target="slides/slide272.xml"/><Relationship Id="rId309" Type="http://schemas.openxmlformats.org/officeDocument/2006/relationships/slide" Target="slides/slide286.xml"/><Relationship Id="rId48" Type="http://schemas.openxmlformats.org/officeDocument/2006/relationships/slide" Target="slides/slide25.xml"/><Relationship Id="rId113" Type="http://schemas.openxmlformats.org/officeDocument/2006/relationships/slide" Target="slides/slide90.xml"/><Relationship Id="rId320" Type="http://schemas.openxmlformats.org/officeDocument/2006/relationships/slide" Target="slides/slide297.xml"/><Relationship Id="rId155" Type="http://schemas.openxmlformats.org/officeDocument/2006/relationships/slide" Target="slides/slide132.xml"/><Relationship Id="rId197" Type="http://schemas.openxmlformats.org/officeDocument/2006/relationships/slide" Target="slides/slide174.xml"/><Relationship Id="rId362" Type="http://schemas.openxmlformats.org/officeDocument/2006/relationships/slide" Target="slides/slide339.xml"/><Relationship Id="rId418" Type="http://schemas.openxmlformats.org/officeDocument/2006/relationships/slide" Target="slides/slide395.xml"/><Relationship Id="rId222" Type="http://schemas.openxmlformats.org/officeDocument/2006/relationships/slide" Target="slides/slide199.xml"/><Relationship Id="rId264" Type="http://schemas.openxmlformats.org/officeDocument/2006/relationships/slide" Target="slides/slide241.xml"/><Relationship Id="rId17" Type="http://schemas.openxmlformats.org/officeDocument/2006/relationships/slideMaster" Target="slideMasters/slideMaster17.xml"/><Relationship Id="rId59" Type="http://schemas.openxmlformats.org/officeDocument/2006/relationships/slide" Target="slides/slide36.xml"/><Relationship Id="rId124" Type="http://schemas.openxmlformats.org/officeDocument/2006/relationships/slide" Target="slides/slide101.xml"/><Relationship Id="rId70" Type="http://schemas.openxmlformats.org/officeDocument/2006/relationships/slide" Target="slides/slide47.xml"/><Relationship Id="rId166" Type="http://schemas.openxmlformats.org/officeDocument/2006/relationships/slide" Target="slides/slide143.xml"/><Relationship Id="rId331" Type="http://schemas.openxmlformats.org/officeDocument/2006/relationships/slide" Target="slides/slide308.xml"/><Relationship Id="rId373" Type="http://schemas.openxmlformats.org/officeDocument/2006/relationships/slide" Target="slides/slide350.xml"/><Relationship Id="rId429" Type="http://schemas.openxmlformats.org/officeDocument/2006/relationships/slide" Target="slides/slide406.xml"/><Relationship Id="rId1" Type="http://schemas.openxmlformats.org/officeDocument/2006/relationships/slideMaster" Target="slideMasters/slideMaster1.xml"/><Relationship Id="rId233" Type="http://schemas.openxmlformats.org/officeDocument/2006/relationships/slide" Target="slides/slide210.xml"/><Relationship Id="rId440" Type="http://schemas.openxmlformats.org/officeDocument/2006/relationships/tableStyles" Target="tableStyles.xml"/><Relationship Id="rId28" Type="http://schemas.openxmlformats.org/officeDocument/2006/relationships/slide" Target="slides/slide5.xml"/><Relationship Id="rId275" Type="http://schemas.openxmlformats.org/officeDocument/2006/relationships/slide" Target="slides/slide252.xml"/><Relationship Id="rId300" Type="http://schemas.openxmlformats.org/officeDocument/2006/relationships/slide" Target="slides/slide2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1310146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1:21:05.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99,'35'-1,"0"-2,43-8,-19 4,1 2,98 6,-58 1,-29-1,82-3,-76-10,-51 7,45-3,75 9,58-3,-128-10,-50 7,45-3,338 7,-195 3,-190-1,0 1,31 8,-29-5,44 3,-42-7,1-2,-1 0,0-2,43-9,68-14,-117 23,0 1,0 0,1 2,-1 1,1 0,43 10,-39-7,0-1,1-1,0-1,-1-1,1-2,-1-1,30-6,-33 5,0 1,1 1,0 1,-1 2,1 0,-1 2,29 6,-39-7,1 1,-1 1,0 0,0 1,-1 0,23 13,-20-10,-1-2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6.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2,'58'-1,"-12"0,0 2,72 10,-66-4,1-2,73-3,18 1,-117 0,-1 2,47 14,-48-12,1 0,0-2,29 3,-13-5,0-2,0-1,61-9,-78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2.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1 189,'57'0,"128"-5,-161 2,-1-1,0-1,0-1,0-1,42-19,-45 16,0 0,1 2,0 0,0 1,1 1,-1 1,1 1,1 1,30-1,-13 3,61-11,-59 6,25-4,-29 3,45-2,359 8,-219 3,-31 10,5 1,480-14,-508 13,-31-1,51 4,-113-8,1-2,83-7,-46 0,80 4,190-4,-255-9,17-1,-114 10,35-7,28-3,56 0,43-1,-47 1,3 1,575 12,-554 12,-102-5,15 1,149 9,702-19,-914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6.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0 143,'47'-3,"0"-1,46-12,6 0,-15 3,-34 5,64-3,304 10,-195 2,-178-3,0-3,51-11,-44 6,56-2,-27 8,126-9,181 3,-255 11,-54 3,96 16,-100-9,112 2,-124-14,32-1,162 18,-198-10,117-3,-3-1,-128 3,49 12,-56-8,0-3,56 4,306-10,-167-1,-190-2,0-1,57-13,-53 8,77-6,39 4,42-2,-60 2,-6-1,23 1,-30 0,-64 9,-40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56.0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2,'131'-2,"141"5,-224 2,56 13,-62-10,-1-1,53 2,122-11,92 3,-177 12,-38-2,-5-2,90 5,244-15,-294-10,-18 0,9 10,-83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01.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1 144,'514'-33,"-265"13,-108 10,434 0,-360 12,-25-3,195 3,-246 9,49 1,-127-12,19 2,115-14,-69 0,202 8,-174 6,-125 0,43 7,10 1,65 2,78 3,-182-15,51 0,106 13,-102-4,157-6,-127-5,127-17,-169 12,38-6,50-11,123-13,-180 26,148 5,-241 4,-1 0,29-6,31-4,283 10,-187 4,-157-2,25-1,1 2,78 13,-97-9,52 0,-50-4,44 7,-14 0,1-3,74-3,74 6,129 6,-299-12,45 7,7 1,-3-7,-14 0,1 2,87 19,-44-4,-52-10,-6-3,0-3,91-5,-49-1,125 2,-209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6.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2,'5'0,"-1"0,0 1,1 0,-1 0,7 3,13 2,85 10,212 2,-142-17,143-3,-181-12,-54 4,-3 1,106-5,-89 14,-69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8.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2,'74'-1,"-12"0,120 13,-75-1,1-5,108-7,-72-1,-36 2,-80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41.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95,'4'-3,"0"0,0 0,1 1,-1 0,1 0,-1 0,1 0,0 1,0-1,6 1,8-4,26-8,0 3,1 2,0 1,0 3,56 2,-51 0,56-7,38-3,201 13,-323-1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1.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49,'1053'0,"-1021"2,52 9,-50-6,40 2,122 7,34 10,148-15,-240-10,127-15,-174 8,7-2,78-4,1206 15,-1230 12,-16-1,531-11,-320-3,286 2,-500 12,-9-1,567-9,-331-4,-55-12,-198 2,177-24,-32 4,-201 21,-36 7,0 1,26-2,338 3,-192 4,-103 2,111 19,-58-4,9-1,-42-3,148 1,379-17,-500 13,-21-2,-65-8,147 12,-117-7,140-4,-122-4,-66-1,-1-1,0-1,44-12,-36 7,39-4,-62 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8.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0 143,'16'-1,"0"-1,0 0,30-10,1 1,17 1,106-4,68 16,-94 0,207-16,-157-9,107-8,-160 18,29 0,352 14,-364 10,14 1,-13 0,19 0,467-12,-303-1,-304 3,53 9,21 1,11 1,-71-5,264 18,-71-12,-30 0,-65-5,405 1,-352-11,-133-3,0-3,95-22,-8 1,-97 19,-13 1,65-2,3-2,-7 1,-88 10,-7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5:32:37.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1 108,'0'-1,"0"0,1 0,-1-1,1 1,-1 0,1 0,-1 0,1 0,-1 0,1 0,0 0,0 0,0 0,-1 0,1 0,0 1,0-1,0 0,0 1,0-1,0 0,1 1,0-1,34-12,-22 9,18-5,0 1,0 2,1 1,34-1,53-8,-39 3,0 5,108 4,-148 2,-18 1,0 2,39 9,24 3,293-10,-211-7,-55 4,127-5,-140-13,-65 9,42-2,288 6,-190 5,-65-4,123 5,-144 12,-3 0,27 4,-74-11,56 4,-26-10,-39-2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41.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19,'639'0,"-613"-1,-1-1,41-10,-45 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5.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72,'11'0,"-1"-2,0 1,17-6,16-1,63 0,157 11,-93 8,48 2,225-13,-200-1,-70-11,-27 1,451 9,-308 3,-248-3,45-7,32-3,89 0,18 0,570 13,-595 11,-17 0,-52-13,-45 0,109 11,37 3,-105-10,-7 8,33 1,528-13,-526 14,-2-1,-101-11,104-3,-155 2,0 0,1 0,-1 0,0 0,0-1,0 1,0 0,1 0,-1-1,0 1,0 0,0-1,0 0,0 1,0-1,0 1,0-1,0 0,0 0,0 0,0 1,-1-1,1 0,0 0,-1 0,1 0,0-2,-1 2,0-1,0 1,-1 0,1 0,0 0,-1 0,1 0,-1 0,1 0,-1 0,0 0,1 0,-1 0,0 1,0-1,0 0,0 0,0 1,1-1,-1 0,0 1,0-1,-1 1,1-1,0 1,0 0,0-1,0 1,-2 0,-8-3,-1 1,0 0,0 1,-15 0,23 1,-24-1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8.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74,'25'1,"-1"-2,1-1,0-1,-1-1,0-1,47-16,-45 12,1 1,0 2,1 0,-1 2,30-1,144 5,-91 3,-28 1,-1 4,108 24,-93-15,29 2,66 14,24 0,-129-22,-54-6,1-1,-1-2,1-1,-1-2,46-6,-49 0,-1-2,40-18,-48 17,0 2,0 1,1 0,0 1,0 2,26-3,20 4,-20 2,56-9,-91 9,-1 0,1 0,-1 1,0 0,1 1,-1 1,0 0,1 0,-1 1,0 0,10 5,-1-1,0-2,0-1,1 0,32 0,87-5,-58-1,125 2,-186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11.7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47,'198'-13,"-5"1,113-1,-219 5,171 8,-148 10,83 3,-132-13,96 13,-82-1,86 11,-87-14,43 4,-85-13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36.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97,'370'-14,"195"2,-353 14,-82-1,172 24,156 21,-349-36,89 3,165-28,103-50,-251 34,-110 23,150 6,-120 4,806-2,-765 16,-121-9,11 1,137 10,503-19,-519-11,6-1,-54 15,316-3,-258-11,43 0,557 11,-377 2,-354-4,95-18,-138 18,242-19,5 23,-103 1,-53-3,131 2,-120 11,29 0,-74-11,238 11,-24 21,-39 11,-122-29,156-2,-171-12,108-4,-59-19,-4 0,-60 9,17 0,-4 1,-41 2,56-11,-13 3,-116 17,0 1,0 0,1 0,-1 0,0 0,1 0,-1 0,0 1,0-1,1 1,-1-1,0 1,0 0,0 0,0 0,0 0,0 0,0 0,3 3,15 8,1-2,33 12,5 3,-30-11,-1 0,38 12,-55-22,0-1,0-1,0 0,0-1,0 0,0 0,15-2,23-3,20-3,0 3,99 6,178 37,-250-33,98-6,-75-1,-32 2,100-3,-171 0,1-1,-1 0,1-1,-1-1,0-1,-1 0,1-1,28-17,-26 14,1 1,0 1,1 1,0 1,0 1,0 0,38-3,10 5,72 5,-34 0,-88-2,356 15,-213 8,89 10,-53-12,-84-7,123-1,-196-13,-17 1,0-1,0-1,1-2,23-4,-39 6,-6 4,-3-2,0 0,1-1,-1 1,0-1,0 1,0-1,1 1,-1-1,0 1,0-1,0 0,0 1,0-1,0 0,0 0,0 0,-1 1,-30 0,-1-1,1-1,-47-8,33 3,-478-70,509 72,15 3,0 1,0 0,0 0,0 0,-1 0,1 0,0 0,0 0,0 0,0 0,0 0,0-1,0 1,0 0,0 0,0 0,0 0,0 0,0 0,0 0,0 0,0-1,0 1,0 0,0 0,0 0,0 0,0 0,0 0,0 0,0-1,0 1,0 0,0 0,0 0,0 0,0 0,0 0,0 0,0 0,1 0,-1-1,0 1,0 0,0 0,0 0,0 0,0 0,0 0,1 0,21-7,44-1,0 2,111 6,-89 2,285-2,-319 3,0 3,73 16,-22-3,240 21,-241-34,69 7,-79-5,161-5,-124-5,903 2,-1021-1,1-1,-1 0,0-1,0 0,0 0,0-2,-1 0,13-6,12-5,-32 14,0 0,1 0,-1 1,1-1,9 0,-5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49.7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1 121,'76'-1,"-4"0,109 12,23 1,-110-9,214 31,-198-17,158 3,-93-20,209-3,-10-35,-150 10,-128 16,43-4,-113 14,0 2,1 1,29 5,-30-1,26 9,-32-7,1-2,32 5,222-5,-151-8,102 17,135 28,14 11,-124-29,-187-15,14 2,106 1,-56-11,127-3,-87-18,-35 3,-72 7,-7 2,-13 1,61-2,506 8,-280 3,-170-14,-11 0,11 14,75-4,-141-9,9-1,345 10,-230 4,336-2,-511 2,48 8,19 1,-44-8,0-4,114-15,-165 14,1 0,-1 1,0 0,0 1,1 0,-1 1,0 1,0 0,24 7,35 15,-67-22,-11-3,-12-6,2-3,1 1,-1 0,-1 1,0 0,0 1,-30-7,-6 5,-97-3,-57 12,127 1,34-1,0 3,0 1,0 2,-52 14,-15 4,45-10,64-13,1-1,0 1,0 1,-1-1,1 0,0 1,0 0,-3 2,6-4,-1 0,1 1,-1-1,1 0,0 1,-1-1,1 1,0-1,0 0,-1 1,1-1,0 1,0-1,0 1,-1-1,1 1,0-1,0 1,0-1,0 1,0-1,0 2,0-1,1-1,-1 1,1 0,-1 0,1 0,-1-1,1 1,0 0,-1-1,1 1,0 0,-1-1,1 1,0-1,0 1,0-1,0 1,13 5,-1 0,1-1,0 0,0-1,1-1,-1 0,16 0,108 1,-116-4,954-2,-956 1,0 0,-1-1,1-2,23-5,73-32,-101 36,9-3,0 1,1 1,0 1,48-3,105 8,-86 2,124 10,11 1,-83-15,173 4,-148 19,-66-6,71 4,179-3,-24-32,59 7,-116 8,-247-2,1 0,-1-2,0-1,33-13,-35 11,1 1,1 0,0 2,37-3,160 9,-83 21,-131-22,125 6,-109-6,0-1,0-2,36-7,-34 2,52-23,-61 22,1 1,0 1,0 1,0 1,1 0,25-2,215 6,-116 3,-99 1,0 1,59 15,-2-1,88 14,82 11,-110-22,-86-9,114 3,255-16,-423-1,0 0,26-5,26-4,183-24,223-25,-299 43,-40 7,24-3,32 4,-30 2,-137 4,0-1,-1-2,49-15,-6-8,-41 16,0 2,50-13,-33 15,0 2,92-1,-68 7,69 4,-128-1,-1 0,0 1,1 0,-1 1,-1 0,1 1,-1 1,18 11,-17-10,0 0,1-1,-1-1,1 0,0 0,0-1,19 4,-4-6,-1-1,27-3,-32 0,0 2,1 0,-1 1,24 5,-34-2,0 0,0 0,-1 2,1-1,-1 1,10 9,8 3,-18-11,0 1,0 0,-1 1,0 0,9 11,-12-12,0-1,1 0,0 0,0 0,0-1,1 0,0 0,1-1,15 7,-12-8,0 0,0-1,1-1,-1 0,16 0,66-4,-45 1,-22 0,1 0,-1-1,0-2,0-1,31-9,4-8,-47 14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58.1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49,'468'6,"-5"29,-112-9,2-23,-353-3,635 0,-600-2,52-9,-6 1,375-15,-313 25,102 2,-165 5,-55-3,0-2,-1 0,39-4,141-11,-153 11,131-21,-128 13,111-4,-111 14,107-13,-125 8,38 0,-52 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01.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73,'35'2,"0"1,62 15,-54-9,48 4,-47-10,-1-2,1-2,0-2,47-9,-55 7,39-1,14-2,98-22,-36 18,-16 2,-85 5,56 2,-61 3,80-10,-38 0,1 3,120 8,-82 0,-69-1,-1 2,64 11,154 21,-149-20,111-8,-53-3,-87 8,20 1,32-13,52 3,-130 8,-49-5,30 1,313-4,-187-3,-51 1,-106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49.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0 108,'5'0,"0"-1,0 0,0-1,0 1,0-1,0 0,-1-1,1 1,4-4,25-10,15 3,0 2,1 2,0 3,0 2,56 2,7 4,157-4,-165-10,17 0,422 9,-281 5,-149-3,127 3,-195 3,67 16,-70-11,81 7,92 9,-148-14,120 4,-34-3,-10 0,299-12,-208-2,-198-1,59-10,-55 5,43 0,90-9,-106 8,162-20,-137 16,-45 4,72-1,352 10,-421 1,51 10,24 1,-73-12,94 10,95 21,-61-11,-28-1,-40-7,-78-7,0-2,0-2,1-1,-1-1,43-7,-54 1,38-13,15-5,-35 14,-1 3,1 1,51 0,128-7,-8-1,-179 12,-1-2,1-1,37-11,-38 8,1 1,63-4,-75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7.3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15.5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1 227,'449'-1,"-424"3,1 0,26 7,-24-4,40 2,51 6,-78-7,48 1,-72-6,0 1,30 7,-28-5,35 4,23-1,116 27,-86-20,-15-3,24 2,-13-1,-12-5,-62-6,55 10,99 20,-74-13,71 5,-93-13,93 22,-141-24,0-1,57 2,80-8,-95-1,-54 1,55 10,13 2,33-1,40 1,-91-12,-8 0,115-13,-117 4,109 0,-161 8,-1-2,1 0,20-6,-18 4,36-4,231 6,-145 4,-114-3,50-10,7 0,358 6,-247 7,-150 0,53 10,-54-6,57 1,333-8,-390-1,52-9,18-1,-38 10,-26 2,56-8,116-17,-163 19,247-19,-194 16,55-7,90-8,-148 15,167 6,-138 5,-76-1,86 14,-59-7,154-5,-136-4,-55-2,49-8,35-1,121 13,68-3,-59-24,-102 8,265-36,-116 13,80 6,-284 24,48-3,640 13,-379 3,-142-17,-133 4,156 10,-137 3,49-15,-4 1,586 13,-591-14,-32 1,73 0,88-2,-174 2,-16-1,260 13,-187 1,-186-3,-1 0,29-7,34-3,108-11,295 20,-274 4,-139 0,475-17,-20 5,-350 12,209 19,-313-14,109 18,22 1,-184-24,-3 0,1 0,27 7,-4 0,64 2,-34-3,515 52,-538-57,-36-2,0 1,0 1,0 0,18 6,-15-3,1-1,-1 0,36 1,68-7,-47 0,-48 3,0 2,37 8,-39-6,-7-2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21.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77,'0'-1,"0"0,0 1,1-1,-1 0,0 0,1 0,-1 0,1 1,-1-1,1 0,-1 0,1 1,0-1,-1 0,1 1,0-1,-1 1,1-1,0 1,0-1,0 1,-1 0,1-1,0 1,0 0,2-1,26-4,-27 4,134-22,-84 12,95-7,348 17,-241 2,150 9,65 21,-175-24,-74-4,-56 10,-70-4,15 2,120 6,40 8,-16-1,-48-9,-20 10,-4-4,66-1,-109-11,-2 4,217 9,-328-21,0 1,28 6,26 3,55 1,76 4,-65-4,6 1,-105-12,1-3,82-13,-62 2,1 3,98-2,-150 11,-1-1,0 0,18-5,-16 3,36-4,54-5,13 0,-37 11,124-11,-113 5,168 5,-130 5,23-3,347 11,54 6,-371-4,-33 0,51 3,-105-6,-5 0,159 8,35-1,-140-6,-10 1,52 2,-12 0,34 0,66-29,-3 4,-52 4,114-5,-184 9,41-7,21-1,-66 3,0-6,188-45,-219 44,-78 12,70-16,-39 2,92-10,-113 25,1 2,0 2,95 14,-123-12,52 3,99-5,-89-3,140-13,-143 8,214-21,-192 18,93-4,-172 13,1-2,28-5,-25 3,34-2,132 5,-111 4,1-3,142-23,8-13,-207 32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58.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73,'4'-2,"0"-1,0 1,1 0,-1 0,1 0,0 0,-1 1,1 0,0 0,0 0,0 1,6-1,9-1,-3-1,36-6,92-4,634 12,-355 3,-387-4,50-8,16-2,350 10,-232 4,256-2,-331 12,-18-1,76-11,51 1,-139 10,36 1,-69-12,131 9,326 43,19-41,-349-13,-104 3,122-3,-122-9,31-2,6 14,143-10,-157-4,-123 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41.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0 191,'672'0,"-538"-12,-23 1,44-1,43-1,-114 14,93 13,-63 2,163 1,711-17,-915 3,112 20,-19 0,-84-14,79 4,-72-13,-12-1,126 16,-125-7,-1-4,83-5,-45-1,339 17,30-6,-476-9,27-2,61-11,-52 6,115-20,137-17,-189 33,88-4,752 14,-451 3,-351-14,-8 0,284 12,-192 1,-46-15,-89 4,140-13,-144 12,33-2,-4 2,6-1,-100 11,269 2,-267 2,0 2,36 11,31 5,135 5,-118-16,94 4,-123-15,-31-1,0 2,68 10,-2 8,0-5,0-5,1-6,129-13,-190 4,-2-2,1-3,92-32,-47 12,-55 19,59-26,-85 31,0 1,0 2,1 0,26-3,-5 1,4 1,1 2,85 5,-55 0,-6 1,0 3,99 20,10 7,80 8,3-24,-112-4,-109-6,1-3,60-2,-28-12,-47 6,30-1,43 5,-63 3,0-3,71-9,-90 6,152-26,-126 25,1 2,82 7,-104-2,0 1,0 2,0 0,0 2,-1 0,32 16,-22-10,-25-10,-1-1,0 1,0 1,0-1,0 1,-1 0,10 8,-3 1,0 0,1-2,1 1,0-2,0 0,21 10,-12-9,-9-3,-29-16,-4-2,16 9,5 2,32 16,-15-10,0-1,0-1,1-1,-1 0,1-2,26 0,-26-2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50.2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73,'11'1,"0"0,0 1,20 5,20 4,142-8,-131-4,99 10,-35 2,189-7,-171-5,343 1,-344-12,-4 0,-55 11,192 4,-184 8,-58-6,47 2,5-9,-35 1,-1 1,74 11,-15 6,1-5,138-2,243-10,-447-2,48-9,38-1,68 0,27 0,649 13,-708-13,-13 0,-129 12,150-9,237-36,-123 26,3 20,-86 1,-112 3,163 29,-70-5,-130-22,24 3,91 0,-136-11,0-1,0-2,0-2,51-14,-66 15,0 2,40-3,-26 3,-31 3,0-1,0 1,0-1,0 0,0 0,-1 0,1 0,0 0,3-3,-6 4,0 0,1 0,-1-1,0 1,0 0,1 0,-1-1,0 1,0 0,1-1,-1 1,0 0,0-1,0 1,0 0,1-1,-1 1,0 0,0-1,0 1,0 0,0-1,0 1,0-1,0 1,0 0,0-1,0 1,-1-1,1 0,-1 0,0 0,0 0,1 1,-1-1,0 0,0 1,0-1,0 1,0-1,1 1,-1-1,0 1,-2-1,-18-5,0 0,-1 2,1 0,-30 0,-10-3,24-2,113 29,117 47,185 109,-353-164,0-2,0-1,1-1,0-1,1-1,40 4,164-2,-225-8,49 0,-1 2,-1-3,0-2,100-19,-114 13,1 2,0 2,0 2,0 1,45 4,197 34,-65-5,43-26,-157-6,48-12,-6 1,-44 12,108 15,216-4,-274-12,435 1,-440 11,-14 1,207-13,-309-1,1-2,-1 0,0-3,-1 0,41-16,-41 12,1 2,1 1,-1 1,1 1,42-1,8 3,124-23,-120 14,25-8,-59 11,67-7,-74 14,-1-3,1-2,-1-2,44-15,-68 19,1 1,0 1,0 0,28 0,82 5,-62 1,44-3,90 3,-161 4,0 1,41 14,-62-16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7:26.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48,'98'1,"111"-2,-179-2,0-2,40-11,-41 9,1 1,44-4,134 9,-105 3,-74-1,1 2,-1 2,53 14,-48-10,-4-3,48 2,-19-2,205 23,-195-23,80-3,59 5,-56 4,189-8,-177-6,11 4,192-5,-245-7,34-2,-68 12,51-1,-112-1,0-1,-1-1,29-9,-29 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04.3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0 166,'777'0,"-755"-1,0-1,28-7,-25 5,30-3,22 4,103-9,-58 3,145 8,-122 3,327-2,-429 1,44 9,20 1,95 13,-14-1,185-20,-200-5,245 2,-381-2,0-1,39-10,-55 9,60-18,-6 1,125-9,-119 20,-35 3,47 0,50 8,78-2,-67-20,28-5,-110 17,70-6,318 16,-276 11,7 1,-150-11,43 7,5 1,14 2,-61-6,55 2,-2-10,88 3,-111 11,-47-7,40 2,-45-6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55.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28,'128'0,"216"30,-241-12,-43-5,2-4,88 3,-101-12,-14-1,0 1,66 10,64 9,-34-5,-46-6,0-3,87-7,-44 0,255 2,-351-2,0-1,33-7,0-1,-25 5,40-5,89 0,-99 12,60-2,-110-1,1 0,-1-1,1-1,23-9,-16 5,0 1,0 1,56-3,-77 8,86-9,58-4,160 13,-160 2,-107 1,56 10,32 1,167-14,-169-12,55-2,842 17,-999-1,1 2,27 6,21 2,11 3,-57-8,48 4,84-7,131 10,-203-5,-1-3,108-9,-106-8,-59 6,45-2,44-5,-5 0,-27 12,-44 2,93-12,60-14,-121 17,38-1,-90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30.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0:51.0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1340 1083,'268'-15,"-231"12,84-13,-105 13,-1-1,0-1,0 0,0-1,23-13,-17 7,0 0,1 2,0 0,31-9,-37 14,1-1,-1-1,0-1,-1-1,0 0,0 0,-1-2,0 0,-1 0,0-1,-1-1,16-19,-23 22,1 1,-1-1,-1 0,1-1,-2 1,5-20,7-68,-14 91,0-7,0-1,-1 0,0 1,-1-1,0 1,-2-1,0 1,0 0,-1 0,-1 0,0 0,-1 1,-1 0,0 0,0 1,-1 0,-1 0,-15-16,-40-46,48 53,-1 0,-1 2,-25-22,12 16,13 9,0 1,0 1,-2 1,0 1,-27-13,32 20,0 2,1 0,-1 1,0 0,0 1,-23 1,-33-2,-38-9,-206 6,253 13,1 3,-103 32,104-26,7 1,-81 39,90-37,5-3,-100 42,120-51,0 0,1 2,0 0,1 0,-20 18,-75 70,109-95,-33 30,-41 41,63-56,1 1,1 0,0 1,-12 29,23-48,-7 16,1 1,0-1,1 1,1 1,-2 18,5-30,2 0,-1 1,1-1,0 0,0 0,1 0,0 0,0 0,1 0,0 0,0 0,0 0,1-1,0 1,0-1,6 8,3 0,1 0,0-1,1 0,17 12,67 39,83 33,-157-87,1 0,0-2,0-1,1-1,47 5,-10-7,0-4,0-2,0-3,117-25,-126 21,1 3,0 2,94 5,16 0,-128-5,-6-1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15.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1 141,'14'-6,"0"2,0-1,1 2,-1 0,1 1,23-1,26-5,5-1,1 3,0 4,84 6,41 14,-152-13,33 6,-38-5,47 2,-28-7,13-1,80 12,-78-5,119-3,-120-5,-44-1,0-1,0-1,40-11,-38 7,0 2,49-5,169 11,-120 1,-81 1,-1 3,58 12,-53-7,78 4,58 1,-109-7,11 2,73 5,1028-16,-1152-1,51-9,24-1,-13 1,-3 0,75 12,49-3,-135-9,21-1,415 10,-269 4,-189-2,67 9,-55 0,1-3,118-6,-91-11,30-2,23 1,34-1,-38 15,175-4,-219-8,22-1,-9 11,39-2,-76-9,6 0,306 8,-203 5,353-2,-507 2,51 9,-50-5,47 0,627-7,-566-11,-24 1,61 11,23-1,-174-3,1-1,34-9,25-5,43 4,-103 10,1 1,0 2,0 1,40 5,137 29,-168-27,0-2,1-2,53-4,-17 0,-56 2,23-1,-1 2,1 2,88 17,-105-12,1-1,41 4,-52-10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21.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48,'1557'0,"-1486"4,100 17,-23-1,25-2,278 15,-118-50,-224 9,1-2,74-3,-2 1,-4 0,-9 13,64-2,-117-11,26-1,103 1,-45-13,-138 19,0 3,0 2,0 4,0 2,94 19,-108-16,89 4,50-14,-61 0,491 2,-583 2,52 9,25 1,0-1,-6 1,371-10,-244-4,-89 1,167 3,-165 9,47 1,-110-10,0 5,114 22,-150-23,1-2,91-4,-69-1,-52 0,0-1,0-1,0 0,0-2,20-7,34-9,129-23,-147 34,-21 3,1 2,55-2,109 8,-193-1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3:42.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45,'32'-2,"57"-10,14-1,312 11,-215 4,1208-2,-1386-1,-1-1,35-6,-28 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14.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29,'9'-5,"1"1,0 1,-1 0,1 1,0-1,12 0,62-1,-54 4,408-2,-229 3,-158 2,96 18,-15-1,144-1,-122-10,-63-6,-45-2,72 10,-92-5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0.6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1 165,'107'1,"121"-3,-116-10,15-1,56 14,43-3,-115-11,37-1,555 13,-335 3,64-19,-267 5,-84 8,102-19,-120 13,103-5,65 14,-120 2,-69-3,53-8,13-2,74 5,0 9,260 35,19 26,-245-41,-37 0,106 15,-205-29,160-5,-125-5,-33 1,102 3,-83 11,-62-7,47 2,-55-8,236-2,-171-10,18-2,-92 14,45-3,68 6,-133-3,-1 0,1 0,-1 0,1 1,-1-1,1 0,-1 1,0-1,1 1,-1-1,1 1,-1 0,0 0,0-1,2 3,-2-3,-1 1,0-1,0 1,0-1,1 1,-1-1,0 1,0-1,0 1,0-1,0 1,0-1,0 1,0-1,0 1,0-1,-1 1,1-1,0 1,0-1,0 1,-1-1,1 1,0-1,0 0,-1 1,1-1,-1 1,-3 3,1 0,-1-1,0 0,-1 1,1-2,0 1,-8 3,-33 13,-1-3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6.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0 110,'40'-2,"52"-8,15-3,91 10,96-7,251-7,-400 18,-73-5,111-19,49-4,365 25,-291 4,1449-2,-1719 2,56 10,20 1,128-12,126 9,256 7,-421-19,219 19,-136 11,-142-17,156-10,-134-3,1010 2,-1132 2,53 9,18 1,329-9,-227-5,367 2,-572 0,1 0,-1 1,15 3,-6 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08.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55,'83'0,"119"16,-114-7,149-5,-150-5,133-14,7 1,478 15,-661-3,53-9,29-3,-3 1,-5 0,185 12,-154 2,-99 1,55 10,41 2,230-14,-173-1,-173 3,49 8,7 1,18-9,-64-3,0 3,65 9,56 10,-102-16,60 15,-59-10,0-2,1-3,87-4,-135-1,454-1,-441 3,1 1,-1 1,48 14,-43-10,0-1,39 4,18-7,49 5,110 23,-199-24,19 4,127 5,347-18,-525 1,0 2,0 1,22 5,-19-3,36 3,0-5,0-2,80-11,-102 6,0-3,1 0,-2-2,0-2,38-17,62-28,-76 34,-29 13,0 1,0 1,1 2,50-3,16-4,-70 7,-24 5,0 0,0-1,0 1,0 0,0 0,0 0,0 0,0 0,0 0,0 0,0 0,0 0,0 0,0 0,0 0,0-1,0 1,0 0,0 0,0 0,0 0,0 0,0 0,0 0,0 0,0 0,0 0,0 0,0-1,0 1,0 0,0 0,0 0,0 0,0 0,0 0,0 0,0 0,0 0,0 0,1 0,-1 0,0 0,0 0,0 0,0 0,0 0,0 0,0-1,0 1,0 0,0 0,0 0,0 0,1 0,-1 0,0 0,0 0,0 0,-12-2,-15-1,-7 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15.5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1,'1204'0,"-1036"14,-2 0,-10-1,-20 0,-13-12,-55-2,95 11,-49 1,170-5,-197-7,109-12,3-1,698 15,-870 1,-1 0,30 7,-27-3,44 2,48 5,-81-7,45 2,63 5,20 0,1759-14,-1769-12,4-1,-85 14,98 2,-142 5,-33-7,0 0,0 0,1 0,-1 0,0 0,0 0,0 1,1-1,-1 0,0 0,0 0,0 0,1 0,-1 0,0 1,0-1,0 0,0 0,0 0,1 0,-1 1,0-1,0 0,0 0,0 0,0 1,0-1,0 0,0 0,0 1,0-1,0 0,0 0,0 0,0 1,-14 5,-5-2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2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1,'1270'0,"-1217"2,53 10,41 2,424-13,-272-3,-217 2,138 17,-152-10,0-3,70-4,-68-1,-33 0,57-12,-54 7,41-2,56 9,-108-1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28.7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1 142,'4'-3,"0"0,0 0,0 0,0 1,1-1,-1 1,1 0,0 1,0-1,-1 1,7-1,57-5,-58 6,230-1,-135 3,-54 2,74 12,20 3,266-16,-212-4,-136 3,-12 0,0-2,99-14,-76 4,0 3,144 5,-158 3,-29-1,0-2,42-10,-35 6,36-2,128 7,-120 3,-38 1,62 12,12 1,184-11,-202-5,-68 0,-1-3,39-8,-33 5,39-2,-36 7,-18 2,0-1,0-2,34-7,-18 2,-1 2,1 2,0 1,66 4,43-3,-46-14,-65 9,39-2,282 6,-185 5,1007-2,-1078 5,117 20,-208-23,80 15,-54-9,62 5,23 4,2 0,-46-15,-41-3,-1 3,64 10,23 6,3 1,-76-10,94 3,12 2,410 72,-484-73,-5-1,128 4,-171-14,0 1,40 9,-35-5,43 3,-9-4,101 24,-109-17,1-3,76 3,-17-15,68 3,-173 2,0 1,19 5,-19-3,32 4,40-4,111-7,-75-1,226 2,-324-1,0-2,45-10,-40 6,47-4,61-5,3 0,-121 15,192-16,104-5,-288 20,-1-1,40-9,-33 4,37-1,24 7,-60 3,-1-3,67-9,14-6,9-2,-85 11,85-3,-52 7,-42-1,0-1,61-20,-32 8,-39 12,0 2,0 1,30-1,76 6,-48 0,-20-2,-18-1,0 1,0 3,45 9,-37-3,1-2,54 0,109-8,-81-1,-99 2,-5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2.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0 109,'22'-1,"0"-2,-1 0,1-1,24-9,43-7,-3 6,88-10,-82 12,-46 6,61-3,1262 11,-1323 0,64 12,-44-5,13 3,-25-4,66 2,-47-10,-38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7.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1 162,'5'-1,"1"1,-1-1,1-1,0 1,-1-1,9-4,7-2,31-7,1 3,99-10,111 10,158 12,-178 2,-208-4,49-8,-5 1,281-24,-250 21,60-3,210 15,-352 2,0 1,0 1,43 13,-35-8,44 5,28 0,78 5,548-19,-336-1,-270-1,138 4,-159 10,12 1,378-11,-256-4,-84 15,-37-1,290-8,-236-5,-14-13,-54 3,-67 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4:16:52.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0,'4'1,"0"-1,-1 1,1 0,0 0,-1 0,7 3,10 4,37 4,0-2,0-2,95-1,-114-7,-6-2,-1 2,1 2,49 8,-43-3,1-1,49 0,80-7,-62 0,-24-1,93 4,-92 11,-55-7,48 3,100-11,53 4,-53 24,-125-16,1-2,65 1,1462-10,-1552 2,0 2,29 6,-26-3,43 1,128 10,-107-8,175-6,-138-5,-116 2,13 1,0-2,0-1,33-7,-22 2,0 1,52 0,82 7,-60 1,930-2,-1026-1,0-1,1-1,16-4,-14 2,35-2,269 4,-166 5,482-2,-623-1,-1-1,0 0,22-7,-19 5,36-5,251 7,-158 4,-128-3,0-1,33-8,-40 7,10-2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32.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1 247,'0'-2,"0"0,1-1,0 1,-1 0,1-1,0 1,0 0,0 0,0 0,1 0,-1 0,0 0,1 0,0 0,-1 1,1-1,0 1,0-1,0 1,0-1,0 1,3-1,7-4,0 0,23-6,-24 8,33-9,55-9,-31 8,-14 6,1 1,0 3,88 5,-72 0,98-9,-23-9,148 3,-254 14,-1-2,61-9,-49 2,0 2,63 0,-70 5,62-12,22-2,100 14,-138 3,-66 1,0 0,44 11,-40-7,44 5,-15-6,0 3,110 29,-135-30,0-1,38 2,-29-4,39 11,-55-9,49 4,-18-5,62 13,-44-9,-1-2,139-7,-89-3,547 3,-635 2,-1 1,39 9,48 5,12 0,7 2,-99-18,-18-1,-1 1,1 2,38 7,46 12,-26-8,-38-6,2-1,54 0,92-8,-74-1,80 2,-160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16.6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1 109,'17'-1,"1"-1,-1 0,21-7,-5 2,67-19,-71 17,1 1,0 2,1 1,31-2,88 10,74-5,-129-10,-54 5,46-1,361 7,-212 3,-212-1,0 2,41 9,-20-3,7 1,-20-3,0-1,48 2,59-10,76 3,-123 11,-58-6,43 2,-52-8,-2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3.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29,'63'0,"0"-1,111 12,-112-1,30 5,148 5,-205-19,57 11,24 1,15 0,8 0,13 1,0-1,159-12,-143-2,-124-2,-1-1,65-15,28-4,34 1,-124 15,54 0,10 0,68-7,203 10,-202 6,616-2,-749-2,73-14,-80 10,25-5,-21 3,71-3,482 10,-274 3,70-2,-356 2,55 10,15 1,-9-11,69 7,-15 3,205-7,-191-7,377 2,-517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4278675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96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11600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7165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88139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785603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25816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54000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6497301-8260-4515-94A7-8682578571AC}"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3757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180</a:t>
            </a:fld>
            <a:endParaRPr lang="en-US" sz="1200">
              <a:solidFill>
                <a:srgbClr val="000000"/>
              </a:solidFill>
              <a:latin typeface="Verdana"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181</a:t>
            </a:fld>
            <a:endParaRPr lang="en-US" sz="1200">
              <a:solidFill>
                <a:srgbClr val="000000"/>
              </a:solidFill>
              <a:latin typeface="Verdana"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139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26</a:t>
            </a:fld>
            <a:endParaRPr 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89696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41296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838004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83260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187</a:t>
            </a:fld>
            <a:endParaRPr lang="en-US" sz="1200">
              <a:solidFill>
                <a:srgbClr val="000000"/>
              </a:solidFill>
              <a:latin typeface="Verdana"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188</a:t>
            </a:fld>
            <a:endParaRPr lang="en-US" sz="1200">
              <a:solidFill>
                <a:srgbClr val="000000"/>
              </a:solidFill>
              <a:latin typeface="Verdana"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17731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190</a:t>
            </a:fld>
            <a:endParaRPr lang="en-US" sz="1200">
              <a:solidFill>
                <a:srgbClr val="000000"/>
              </a:solidFill>
              <a:latin typeface="Verdana"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191</a:t>
            </a:fld>
            <a:endParaRPr lang="en-US" sz="1200">
              <a:solidFill>
                <a:srgbClr val="000000"/>
              </a:solidFill>
              <a:latin typeface="Verdana"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192</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57396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193</a:t>
            </a:fld>
            <a:endParaRPr lang="en-US" sz="1200">
              <a:solidFill>
                <a:srgbClr val="000000"/>
              </a:solidFill>
              <a:latin typeface="Verdana"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194</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195</a:t>
            </a:fld>
            <a:endParaRPr lang="en-US" sz="1200">
              <a:solidFill>
                <a:srgbClr val="000000"/>
              </a:solidFill>
              <a:latin typeface="Verdana"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196</a:t>
            </a:fld>
            <a:endParaRPr lang="en-US" sz="1200">
              <a:solidFill>
                <a:srgbClr val="000000"/>
              </a:solidFill>
              <a:latin typeface="Verdana"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45197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427637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7800865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596613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96175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95366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10082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457891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204</a:t>
            </a:fld>
            <a:endParaRPr lang="en-US" sz="1200">
              <a:solidFill>
                <a:srgbClr val="000000"/>
              </a:solidFill>
              <a:latin typeface="Verdana"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523855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206</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207</a:t>
            </a:fld>
            <a:endParaRPr lang="en-US" sz="1200">
              <a:solidFill>
                <a:srgbClr val="000000"/>
              </a:solidFill>
              <a:latin typeface="Verdana"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208</a:t>
            </a:fld>
            <a:endParaRPr lang="en-US" sz="1200">
              <a:solidFill>
                <a:srgbClr val="000000"/>
              </a:solidFill>
              <a:latin typeface="Verdana"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36117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620994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211</a:t>
            </a:fld>
            <a:endParaRPr lang="en-US" sz="1200">
              <a:solidFill>
                <a:srgbClr val="000000"/>
              </a:solidFill>
              <a:latin typeface="Verdana"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71856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215</a:t>
            </a:fld>
            <a:endParaRPr lang="en-US" sz="1200">
              <a:solidFill>
                <a:srgbClr val="000000"/>
              </a:solidFill>
              <a:latin typeface="Verdana"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163648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75643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94440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104511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06455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5742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500672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6063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2245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43662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63179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846434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3470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228</a:t>
            </a:fld>
            <a:endParaRPr lang="en-US" sz="1200">
              <a:solidFill>
                <a:srgbClr val="000000"/>
              </a:solidFill>
              <a:latin typeface="Verdana"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229</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236</a:t>
            </a:fld>
            <a:endParaRPr lang="en-US" sz="1200">
              <a:solidFill>
                <a:srgbClr val="000000"/>
              </a:solidFill>
              <a:latin typeface="Verdana"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00818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269</a:t>
            </a:fld>
            <a:endParaRPr lang="en-US" sz="1200" baseline="30000">
              <a:solidFill>
                <a:srgbClr val="000000"/>
              </a:solidFill>
              <a:latin typeface="Verdana"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270</a:t>
            </a:fld>
            <a:endParaRPr lang="en-US" sz="1200" baseline="30000">
              <a:solidFill>
                <a:srgbClr val="000000"/>
              </a:solidFill>
              <a:latin typeface="Verdana"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271</a:t>
            </a:fld>
            <a:endParaRPr lang="en-US" sz="1200" baseline="30000">
              <a:solidFill>
                <a:srgbClr val="000000"/>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2245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272</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4634126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0922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172807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171735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278</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6859544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94577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204507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051825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37504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172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44</a:t>
            </a:fld>
            <a:endParaRPr lang="en-US" sz="1200">
              <a:solidFill>
                <a:srgbClr val="000000"/>
              </a:solidFill>
              <a:latin typeface="Verdana"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289</a:t>
            </a:fld>
            <a:endParaRPr lang="en-US" sz="1200" baseline="30000">
              <a:solidFill>
                <a:srgbClr val="000000"/>
              </a:solidFill>
              <a:latin typeface="Verdana"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291</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292</a:t>
            </a:fld>
            <a:endParaRPr lang="en-US">
              <a:solidFill>
                <a:prstClr val="black"/>
              </a:solidFill>
            </a:endParaRPr>
          </a:p>
        </p:txBody>
      </p:sp>
    </p:spTree>
    <p:extLst>
      <p:ext uri="{BB962C8B-B14F-4D97-AF65-F5344CB8AC3E}">
        <p14:creationId xmlns:p14="http://schemas.microsoft.com/office/powerpoint/2010/main" val="3051933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6557076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297</a:t>
            </a:fld>
            <a:endParaRPr lang="en-US" sz="1200">
              <a:solidFill>
                <a:srgbClr val="000000"/>
              </a:solidFill>
              <a:latin typeface="Verdana"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9646453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299</a:t>
            </a:fld>
            <a:endParaRPr lang="en-US" sz="1200">
              <a:solidFill>
                <a:srgbClr val="000000"/>
              </a:solidFill>
              <a:latin typeface="Verdana"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300</a:t>
            </a:fld>
            <a:endParaRPr lang="en-US" sz="1200">
              <a:solidFill>
                <a:srgbClr val="000000"/>
              </a:solidFill>
              <a:latin typeface="Verdana"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301</a:t>
            </a:fld>
            <a:endParaRPr lang="en-US" sz="1200">
              <a:solidFill>
                <a:srgbClr val="000000"/>
              </a:solidFill>
              <a:latin typeface="Verdana"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302</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512774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303</a:t>
            </a:fld>
            <a:endParaRPr lang="en-US" sz="1200">
              <a:solidFill>
                <a:srgbClr val="000000"/>
              </a:solidFill>
              <a:latin typeface="Verdana"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304</a:t>
            </a:fld>
            <a:endParaRPr lang="en-US" sz="1200">
              <a:solidFill>
                <a:srgbClr val="000000"/>
              </a:solidFill>
              <a:latin typeface="Verdana"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305</a:t>
            </a:fld>
            <a:endParaRPr lang="en-US" sz="1200">
              <a:solidFill>
                <a:srgbClr val="000000"/>
              </a:solidFill>
              <a:latin typeface="Verdana"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23215355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307</a:t>
            </a:fld>
            <a:endParaRPr lang="en-US" sz="1200">
              <a:solidFill>
                <a:srgbClr val="000000"/>
              </a:solidFill>
              <a:latin typeface="Verdana"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308</a:t>
            </a:fld>
            <a:endParaRPr lang="en-US" sz="1200">
              <a:solidFill>
                <a:srgbClr val="000000"/>
              </a:solidFill>
              <a:latin typeface="Verdana"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056064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310</a:t>
            </a:fld>
            <a:endParaRPr lang="en-US" sz="1200">
              <a:solidFill>
                <a:srgbClr val="000000"/>
              </a:solidFill>
              <a:latin typeface="Verdana"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451115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312</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800237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313</a:t>
            </a:fld>
            <a:endParaRPr lang="en-US" sz="1200">
              <a:solidFill>
                <a:srgbClr val="000000"/>
              </a:solidFill>
              <a:latin typeface="Verdana"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573115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315</a:t>
            </a:fld>
            <a:endParaRPr lang="en-US" sz="1200">
              <a:solidFill>
                <a:srgbClr val="000000"/>
              </a:solidFill>
              <a:latin typeface="Verdana"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316</a:t>
            </a:fld>
            <a:endParaRPr lang="en-US" sz="1200">
              <a:solidFill>
                <a:srgbClr val="000000"/>
              </a:solidFill>
              <a:latin typeface="Verdana"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latin typeface="Arial" charset="0"/>
              </a:rPr>
              <a:pPr algn="r"/>
              <a:t>317</a:t>
            </a:fld>
            <a:endParaRPr lang="en-US" sz="1200">
              <a:solidFill>
                <a:prstClr val="black"/>
              </a:solidFill>
              <a:latin typeface="Arial"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318</a:t>
            </a:fld>
            <a:endParaRPr lang="en-US">
              <a:solidFill>
                <a:prstClr val="black"/>
              </a:solidFil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327</a:t>
            </a:fld>
            <a:endParaRPr lang="en-US" sz="1200">
              <a:solidFill>
                <a:srgbClr val="000000"/>
              </a:solidFill>
              <a:latin typeface="Verdana"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4BF666-18D6-4827-875A-DA253F328E7F}" type="slidenum">
              <a:rPr lang="en-US" sz="1200">
                <a:solidFill>
                  <a:srgbClr val="000000"/>
                </a:solidFill>
                <a:latin typeface="Verdana" pitchFamily="34" charset="0"/>
              </a:rPr>
              <a:pPr algn="r"/>
              <a:t>328</a:t>
            </a:fld>
            <a:endParaRPr lang="en-US" sz="1200">
              <a:solidFill>
                <a:srgbClr val="000000"/>
              </a:solidFill>
              <a:latin typeface="Verdana"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D5B351-4C1E-4561-9AB8-6642141AF4D5}" type="slidenum">
              <a:rPr lang="en-US" sz="1200">
                <a:solidFill>
                  <a:srgbClr val="000000"/>
                </a:solidFill>
                <a:latin typeface="Verdana" pitchFamily="34" charset="0"/>
              </a:rPr>
              <a:pPr algn="r"/>
              <a:t>329</a:t>
            </a:fld>
            <a:endParaRPr lang="en-US" sz="1200">
              <a:solidFill>
                <a:srgbClr val="000000"/>
              </a:solidFill>
              <a:latin typeface="Verdana"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335</a:t>
            </a:fld>
            <a:endParaRPr lang="en-US">
              <a:solidFill>
                <a:prstClr val="black"/>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4656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1718343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336</a:t>
            </a:fld>
            <a:endParaRPr lang="en-US" sz="1200">
              <a:solidFill>
                <a:srgbClr val="000000"/>
              </a:solidFill>
              <a:latin typeface="Verdana"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338</a:t>
            </a:fld>
            <a:endParaRPr lang="en-US" sz="1200">
              <a:solidFill>
                <a:srgbClr val="000000"/>
              </a:solidFill>
              <a:latin typeface="Verdana"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339</a:t>
            </a:fld>
            <a:endParaRPr lang="en-US" sz="1200">
              <a:solidFill>
                <a:srgbClr val="000000"/>
              </a:solidFill>
              <a:latin typeface="Verdana"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340</a:t>
            </a:fld>
            <a:endParaRPr lang="en-US" sz="1200">
              <a:solidFill>
                <a:srgbClr val="000000"/>
              </a:solidFill>
              <a:latin typeface="Verdana"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341</a:t>
            </a:fld>
            <a:endParaRPr lang="en-US" sz="1200">
              <a:solidFill>
                <a:srgbClr val="000000"/>
              </a:solidFill>
              <a:latin typeface="Verdana"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342</a:t>
            </a:fld>
            <a:endParaRPr lang="en-US" sz="1200">
              <a:solidFill>
                <a:srgbClr val="000000"/>
              </a:solidFill>
              <a:latin typeface="Verdana"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343</a:t>
            </a:fld>
            <a:endParaRPr lang="en-US" sz="1200">
              <a:solidFill>
                <a:srgbClr val="000000"/>
              </a:solidFill>
              <a:latin typeface="Verdana"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184173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346</a:t>
            </a:fld>
            <a:endParaRPr lang="en-US" sz="1200">
              <a:solidFill>
                <a:srgbClr val="000000"/>
              </a:solidFill>
              <a:latin typeface="Verdana"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352</a:t>
            </a:fld>
            <a:endParaRPr lang="en-US" sz="120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6388201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353</a:t>
            </a:fld>
            <a:endParaRPr lang="en-US" sz="1200">
              <a:solidFill>
                <a:srgbClr val="000000"/>
              </a:solidFill>
              <a:latin typeface="Verdana"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354</a:t>
            </a:fld>
            <a:endParaRPr lang="en-US" sz="1200">
              <a:solidFill>
                <a:srgbClr val="000000"/>
              </a:solidFill>
              <a:latin typeface="Verdana"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355</a:t>
            </a:fld>
            <a:endParaRPr kumimoji="1" lang="en-US" b="1" i="1">
              <a:solidFill>
                <a:srgbClr val="FF0000"/>
              </a:solidFil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356</a:t>
            </a:fld>
            <a:endParaRPr lang="en-US" sz="1200">
              <a:solidFill>
                <a:srgbClr val="000000"/>
              </a:solidFill>
              <a:latin typeface="Verdana"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BF5D5C-E683-47E0-A23A-919257B52E90}" type="slidenum">
              <a:rPr lang="en-US" sz="1200">
                <a:solidFill>
                  <a:srgbClr val="000000"/>
                </a:solidFill>
                <a:latin typeface="Verdana" pitchFamily="34" charset="0"/>
              </a:rPr>
              <a:pPr algn="r"/>
              <a:t>357</a:t>
            </a:fld>
            <a:endParaRPr lang="en-US" sz="1200">
              <a:solidFill>
                <a:srgbClr val="000000"/>
              </a:solidFill>
              <a:latin typeface="Verdana"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358</a:t>
            </a:fld>
            <a:endParaRPr lang="en-US" sz="1200">
              <a:solidFill>
                <a:srgbClr val="000000"/>
              </a:solidFill>
              <a:latin typeface="Verdana"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359</a:t>
            </a:fld>
            <a:endParaRPr lang="en-US" sz="1200">
              <a:solidFill>
                <a:srgbClr val="000000"/>
              </a:solidFill>
              <a:latin typeface="Verdana"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360</a:t>
            </a:fld>
            <a:endParaRPr lang="en-US" sz="1200">
              <a:solidFill>
                <a:srgbClr val="000000"/>
              </a:solidFill>
              <a:latin typeface="Verdana"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6894715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362</a:t>
            </a:fld>
            <a:endParaRPr lang="en-US" sz="1200">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8403367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0700313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7183734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629762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366</a:t>
            </a:fld>
            <a:endParaRPr lang="en-US" sz="1200">
              <a:solidFill>
                <a:srgbClr val="000000"/>
              </a:solidFill>
              <a:latin typeface="Verdana"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367</a:t>
            </a:fld>
            <a:endParaRPr kumimoji="1" lang="en-US" b="1" i="1">
              <a:solidFill>
                <a:srgbClr val="FF0000"/>
              </a:solidFill>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368</a:t>
            </a:fld>
            <a:endParaRPr kumimoji="1" lang="en-US" b="1" i="1">
              <a:solidFill>
                <a:srgbClr val="FF0000"/>
              </a:solidFill>
            </a:endParaRPr>
          </a:p>
        </p:txBody>
      </p:sp>
    </p:spTree>
    <p:extLst>
      <p:ext uri="{BB962C8B-B14F-4D97-AF65-F5344CB8AC3E}">
        <p14:creationId xmlns:p14="http://schemas.microsoft.com/office/powerpoint/2010/main" val="423972606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369</a:t>
            </a:fld>
            <a:endParaRPr kumimoji="1" lang="en-US" b="1" i="1">
              <a:solidFill>
                <a:srgbClr val="FF0000"/>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370</a:t>
            </a:fld>
            <a:endParaRPr kumimoji="1" lang="en-US" b="1" i="1">
              <a:solidFill>
                <a:srgbClr val="FF0000"/>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371</a:t>
            </a:fld>
            <a:endParaRPr kumimoji="1" lang="en-US" b="1" i="1">
              <a:solidFill>
                <a:srgbClr val="FF0000"/>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372</a:t>
            </a:fld>
            <a:endParaRPr kumimoji="1" lang="en-US" b="1" i="1">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5325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431842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675000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8291696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7712838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00616634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381</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12699161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382</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19763807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80127824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4488498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759832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510088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4786224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97916373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0923408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390</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7900403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25148814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6845441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398</a:t>
            </a:fld>
            <a:endParaRPr kumimoji="1" lang="en-US" b="1" i="1">
              <a:solidFill>
                <a:srgbClr val="FF0000"/>
              </a:solidFill>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399</a:t>
            </a:fld>
            <a:endParaRPr kumimoji="1" lang="en-US" b="1" i="1">
              <a:solidFill>
                <a:srgbClr val="FF0000"/>
              </a:solidFill>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400</a:t>
            </a:fld>
            <a:endParaRPr kumimoji="1" lang="en-US" b="1" i="1">
              <a:solidFill>
                <a:srgbClr val="FF0000"/>
              </a:solidFil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401</a:t>
            </a:fld>
            <a:endParaRPr kumimoji="1" lang="en-US" b="1" i="1">
              <a:solidFill>
                <a:srgbClr val="FF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4420637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402</a:t>
            </a:fld>
            <a:endParaRPr kumimoji="1" lang="en-US" b="1" i="1">
              <a:solidFill>
                <a:srgbClr val="FF0000"/>
              </a:solidFill>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403</a:t>
            </a:fld>
            <a:endParaRPr kumimoji="1" lang="en-US" b="1" i="1">
              <a:solidFill>
                <a:srgbClr val="FF0000"/>
              </a:solidFil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404</a:t>
            </a:fld>
            <a:endParaRPr kumimoji="1" lang="en-US" b="1" i="1">
              <a:solidFill>
                <a:srgbClr val="FF0000"/>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405</a:t>
            </a:fld>
            <a:endParaRPr kumimoji="1" lang="en-US" b="1" i="1">
              <a:solidFill>
                <a:srgbClr val="FF0000"/>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47247486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8189385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22881852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409</a:t>
            </a:fld>
            <a:endParaRPr lang="en-US">
              <a:solidFill>
                <a:prstClr val="black"/>
              </a:solidFill>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410</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64028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89915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36627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24798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937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0040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777456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4986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70</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84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6877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75</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514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76</a:t>
            </a:fld>
            <a:endParaRPr lang="en-US" sz="1200">
              <a:solidFill>
                <a:srgbClr val="000000"/>
              </a:solidFill>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77</a:t>
            </a:fld>
            <a:endParaRPr lang="en-US" sz="1200">
              <a:solidFill>
                <a:srgbClr val="000000"/>
              </a:solidFill>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78</a:t>
            </a:fld>
            <a:endParaRPr lang="en-US" sz="1200">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79</a:t>
            </a:fld>
            <a:endParaRPr lang="en-US" sz="1200">
              <a:solidFill>
                <a:srgbClr val="000000"/>
              </a:solidFill>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110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487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4715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809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09626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575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432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17098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296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103</a:t>
            </a:fld>
            <a:endParaRPr lang="en-US" sz="1200">
              <a:solidFill>
                <a:srgbClr val="000000"/>
              </a:solidFill>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104</a:t>
            </a:fld>
            <a:endParaRPr lang="en-US" sz="1200">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105</a:t>
            </a:fld>
            <a:endParaRPr lang="en-US" sz="1200">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106</a:t>
            </a:fld>
            <a:endParaRPr lang="en-US" sz="1200">
              <a:solidFill>
                <a:srgbClr val="000000"/>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107</a:t>
            </a:fld>
            <a:endParaRPr lang="en-US" sz="1200">
              <a:solidFill>
                <a:srgbClr val="000000"/>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108</a:t>
            </a:fld>
            <a:endParaRPr lang="en-US" sz="1200">
              <a:solidFill>
                <a:srgbClr val="000000"/>
              </a:solidFill>
              <a:latin typeface="Verdana"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110</a:t>
            </a:fld>
            <a:endParaRPr lang="en-US" sz="1200">
              <a:solidFill>
                <a:srgbClr val="000000"/>
              </a:solidFill>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111</a:t>
            </a:fld>
            <a:endParaRPr lang="en-US" sz="120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6898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112</a:t>
            </a:fld>
            <a:endParaRPr lang="en-US" sz="120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113</a:t>
            </a:fld>
            <a:endParaRPr lang="en-US" sz="1200" baseline="30000">
              <a:solidFill>
                <a:srgbClr val="000000"/>
              </a:solidFill>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114</a:t>
            </a:fld>
            <a:endParaRPr lang="en-US" sz="1200" baseline="30000">
              <a:solidFill>
                <a:srgbClr val="000000"/>
              </a:solidFill>
              <a:latin typeface="Verdan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3014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0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72592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002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a:t>
            </a:fld>
            <a:endParaRPr lang="en-US">
              <a:solidFill>
                <a:prstClr val="black"/>
              </a:solidFill>
            </a:endParaRPr>
          </a:p>
        </p:txBody>
      </p:sp>
    </p:spTree>
    <p:extLst>
      <p:ext uri="{BB962C8B-B14F-4D97-AF65-F5344CB8AC3E}">
        <p14:creationId xmlns:p14="http://schemas.microsoft.com/office/powerpoint/2010/main" val="3009426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128</a:t>
            </a:fld>
            <a:endParaRPr lang="en-US">
              <a:solidFill>
                <a:prstClr val="black"/>
              </a:solidFill>
            </a:endParaRPr>
          </a:p>
        </p:txBody>
      </p:sp>
    </p:spTree>
    <p:extLst>
      <p:ext uri="{BB962C8B-B14F-4D97-AF65-F5344CB8AC3E}">
        <p14:creationId xmlns:p14="http://schemas.microsoft.com/office/powerpoint/2010/main" val="273113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129</a:t>
            </a:fld>
            <a:endParaRPr lang="en-US">
              <a:solidFill>
                <a:prstClr val="black"/>
              </a:solidFill>
            </a:endParaRPr>
          </a:p>
        </p:txBody>
      </p:sp>
    </p:spTree>
    <p:extLst>
      <p:ext uri="{BB962C8B-B14F-4D97-AF65-F5344CB8AC3E}">
        <p14:creationId xmlns:p14="http://schemas.microsoft.com/office/powerpoint/2010/main" val="3820932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131</a:t>
            </a:fld>
            <a:endParaRPr lang="en-US" sz="1200">
              <a:solidFill>
                <a:srgbClr val="000000"/>
              </a:solidFill>
              <a:latin typeface="Verdana"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132</a:t>
            </a:fld>
            <a:endParaRPr lang="en-US" sz="1200">
              <a:solidFill>
                <a:srgbClr val="000000"/>
              </a:solidFill>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9988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137</a:t>
            </a:fld>
            <a:endParaRPr lang="en-US" sz="1200">
              <a:solidFill>
                <a:srgbClr val="000000"/>
              </a:solidFill>
              <a:latin typeface="Verdan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076584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393826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9126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142</a:t>
            </a:fld>
            <a:endParaRPr lang="en-US" sz="1200">
              <a:solidFill>
                <a:srgbClr val="000000"/>
              </a:solidFill>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30223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503935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145</a:t>
            </a:fld>
            <a:endParaRPr lang="en-US" sz="1200">
              <a:solidFill>
                <a:srgbClr val="000000"/>
              </a:solidFill>
              <a:latin typeface="Verdana"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146</a:t>
            </a:fld>
            <a:endParaRPr lang="en-US" sz="1200">
              <a:solidFill>
                <a:srgbClr val="000000"/>
              </a:solidFill>
              <a:latin typeface="Verdana"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147</a:t>
            </a:fld>
            <a:endParaRPr lang="en-US" sz="1200">
              <a:solidFill>
                <a:srgbClr val="000000"/>
              </a:solidFill>
              <a:latin typeface="Verdana"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148</a:t>
            </a:fld>
            <a:endParaRPr lang="en-US" sz="1200">
              <a:solidFill>
                <a:srgbClr val="000000"/>
              </a:solidFill>
              <a:latin typeface="Verdana"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149</a:t>
            </a:fld>
            <a:endParaRPr lang="en-US" sz="1200">
              <a:solidFill>
                <a:srgbClr val="000000"/>
              </a:solidFill>
              <a:latin typeface="Verdan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150</a:t>
            </a:fld>
            <a:endParaRPr lang="en-US" sz="1200">
              <a:solidFill>
                <a:srgbClr val="000000"/>
              </a:solidFill>
              <a:latin typeface="Verdana"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151</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160</a:t>
            </a:fld>
            <a:endParaRPr lang="en-US" sz="1200">
              <a:solidFill>
                <a:srgbClr val="000000"/>
              </a:solidFill>
              <a:latin typeface="Verdana"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447987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805426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6792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54317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82109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411137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8021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04771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013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FBCEFBB9-BF58-4984-A7AC-EE9BDDC929DC}" type="slidenum">
              <a:rPr lang="en-US"/>
              <a:pPr>
                <a:defRPr/>
              </a:pPr>
              <a:t>‹#›</a:t>
            </a:fld>
            <a:endParaRPr lang="en-US"/>
          </a:p>
        </p:txBody>
      </p:sp>
    </p:spTree>
    <p:extLst>
      <p:ext uri="{BB962C8B-B14F-4D97-AF65-F5344CB8AC3E}">
        <p14:creationId xmlns:p14="http://schemas.microsoft.com/office/powerpoint/2010/main" val="1685463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CEAB01D7-9A9B-4729-9DC0-F5B6C411137D}" type="slidenum">
              <a:rPr lang="en-US"/>
              <a:pPr>
                <a:defRPr/>
              </a:pPr>
              <a:t>‹#›</a:t>
            </a:fld>
            <a:endParaRPr lang="en-US"/>
          </a:p>
        </p:txBody>
      </p:sp>
    </p:spTree>
    <p:extLst>
      <p:ext uri="{BB962C8B-B14F-4D97-AF65-F5344CB8AC3E}">
        <p14:creationId xmlns:p14="http://schemas.microsoft.com/office/powerpoint/2010/main" val="2198978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785DB114-2C8F-4E1A-A503-3AF242676A17}" type="slidenum">
              <a:rPr lang="en-US"/>
              <a:pPr>
                <a:defRPr/>
              </a:pPr>
              <a:t>‹#›</a:t>
            </a:fld>
            <a:endParaRPr lang="en-US"/>
          </a:p>
        </p:txBody>
      </p:sp>
    </p:spTree>
    <p:extLst>
      <p:ext uri="{BB962C8B-B14F-4D97-AF65-F5344CB8AC3E}">
        <p14:creationId xmlns:p14="http://schemas.microsoft.com/office/powerpoint/2010/main" val="217866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D5328A7D-8F69-4669-86E8-974292098CED}" type="slidenum">
              <a:rPr lang="en-US"/>
              <a:pPr>
                <a:defRPr/>
              </a:pPr>
              <a:t>‹#›</a:t>
            </a:fld>
            <a:endParaRPr lang="en-US"/>
          </a:p>
        </p:txBody>
      </p:sp>
    </p:spTree>
    <p:extLst>
      <p:ext uri="{BB962C8B-B14F-4D97-AF65-F5344CB8AC3E}">
        <p14:creationId xmlns:p14="http://schemas.microsoft.com/office/powerpoint/2010/main" val="681508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aseline="0"/>
            </a:lvl1pPr>
          </a:lstStyle>
          <a:p>
            <a:pPr>
              <a:defRPr/>
            </a:pPr>
            <a:endParaRPr lang="en-US"/>
          </a:p>
        </p:txBody>
      </p:sp>
      <p:sp>
        <p:nvSpPr>
          <p:cNvPr id="8"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9" name="Rectangle 6"/>
          <p:cNvSpPr>
            <a:spLocks noGrp="1" noChangeArrowheads="1"/>
          </p:cNvSpPr>
          <p:nvPr>
            <p:ph type="sldNum" sz="quarter" idx="12"/>
          </p:nvPr>
        </p:nvSpPr>
        <p:spPr/>
        <p:txBody>
          <a:bodyPr/>
          <a:lstStyle>
            <a:lvl1pPr>
              <a:defRPr baseline="0"/>
            </a:lvl1pPr>
          </a:lstStyle>
          <a:p>
            <a:pPr>
              <a:defRPr/>
            </a:pPr>
            <a:fld id="{114EB83A-E2FB-4EB6-A7F7-1A8EB8DADDB0}" type="slidenum">
              <a:rPr lang="en-US"/>
              <a:pPr>
                <a:defRPr/>
              </a:pPr>
              <a:t>‹#›</a:t>
            </a:fld>
            <a:endParaRPr lang="en-US"/>
          </a:p>
        </p:txBody>
      </p:sp>
    </p:spTree>
    <p:extLst>
      <p:ext uri="{BB962C8B-B14F-4D97-AF65-F5344CB8AC3E}">
        <p14:creationId xmlns:p14="http://schemas.microsoft.com/office/powerpoint/2010/main" val="3169027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aseline="0"/>
            </a:lvl1pPr>
          </a:lstStyle>
          <a:p>
            <a:pPr>
              <a:defRPr/>
            </a:pPr>
            <a:endParaRPr lang="en-US"/>
          </a:p>
        </p:txBody>
      </p:sp>
      <p:sp>
        <p:nvSpPr>
          <p:cNvPr id="4"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5" name="Rectangle 6"/>
          <p:cNvSpPr>
            <a:spLocks noGrp="1" noChangeArrowheads="1"/>
          </p:cNvSpPr>
          <p:nvPr>
            <p:ph type="sldNum" sz="quarter" idx="12"/>
          </p:nvPr>
        </p:nvSpPr>
        <p:spPr/>
        <p:txBody>
          <a:bodyPr/>
          <a:lstStyle>
            <a:lvl1pPr>
              <a:defRPr baseline="0"/>
            </a:lvl1pPr>
          </a:lstStyle>
          <a:p>
            <a:pPr>
              <a:defRPr/>
            </a:pPr>
            <a:fld id="{DCCB81EF-7A19-4E3B-8880-EEBA4FB53DE2}" type="slidenum">
              <a:rPr lang="en-US"/>
              <a:pPr>
                <a:defRPr/>
              </a:pPr>
              <a:t>‹#›</a:t>
            </a:fld>
            <a:endParaRPr lang="en-US"/>
          </a:p>
        </p:txBody>
      </p:sp>
    </p:spTree>
    <p:extLst>
      <p:ext uri="{BB962C8B-B14F-4D97-AF65-F5344CB8AC3E}">
        <p14:creationId xmlns:p14="http://schemas.microsoft.com/office/powerpoint/2010/main" val="23946183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aseline="0"/>
            </a:lvl1pPr>
          </a:lstStyle>
          <a:p>
            <a:pPr>
              <a:defRPr/>
            </a:pPr>
            <a:endParaRPr lang="en-US"/>
          </a:p>
        </p:txBody>
      </p:sp>
      <p:sp>
        <p:nvSpPr>
          <p:cNvPr id="3"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4" name="Rectangle 6"/>
          <p:cNvSpPr>
            <a:spLocks noGrp="1" noChangeArrowheads="1"/>
          </p:cNvSpPr>
          <p:nvPr>
            <p:ph type="sldNum" sz="quarter" idx="12"/>
          </p:nvPr>
        </p:nvSpPr>
        <p:spPr/>
        <p:txBody>
          <a:bodyPr/>
          <a:lstStyle>
            <a:lvl1pPr>
              <a:defRPr baseline="0"/>
            </a:lvl1pPr>
          </a:lstStyle>
          <a:p>
            <a:pPr>
              <a:defRPr/>
            </a:pPr>
            <a:fld id="{AFD23726-0E2F-4855-9BEE-7B4919D5CD8B}" type="slidenum">
              <a:rPr lang="en-US"/>
              <a:pPr>
                <a:defRPr/>
              </a:pPr>
              <a:t>‹#›</a:t>
            </a:fld>
            <a:endParaRPr lang="en-US"/>
          </a:p>
        </p:txBody>
      </p:sp>
    </p:spTree>
    <p:extLst>
      <p:ext uri="{BB962C8B-B14F-4D97-AF65-F5344CB8AC3E}">
        <p14:creationId xmlns:p14="http://schemas.microsoft.com/office/powerpoint/2010/main" val="3678443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3771C8FD-B5C8-4787-A678-EE5B21D29401}" type="slidenum">
              <a:rPr lang="en-US"/>
              <a:pPr>
                <a:defRPr/>
              </a:pPr>
              <a:t>‹#›</a:t>
            </a:fld>
            <a:endParaRPr lang="en-US"/>
          </a:p>
        </p:txBody>
      </p:sp>
    </p:spTree>
    <p:extLst>
      <p:ext uri="{BB962C8B-B14F-4D97-AF65-F5344CB8AC3E}">
        <p14:creationId xmlns:p14="http://schemas.microsoft.com/office/powerpoint/2010/main" val="1600704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C74FE0BC-C29A-4717-802E-58A43735142C}" type="slidenum">
              <a:rPr lang="en-US"/>
              <a:pPr>
                <a:defRPr/>
              </a:pPr>
              <a:t>‹#›</a:t>
            </a:fld>
            <a:endParaRPr lang="en-US"/>
          </a:p>
        </p:txBody>
      </p:sp>
    </p:spTree>
    <p:extLst>
      <p:ext uri="{BB962C8B-B14F-4D97-AF65-F5344CB8AC3E}">
        <p14:creationId xmlns:p14="http://schemas.microsoft.com/office/powerpoint/2010/main" val="2397222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B2BF06A4-1B65-4934-9E87-5BEEBDE33DDB}" type="slidenum">
              <a:rPr lang="en-US"/>
              <a:pPr>
                <a:defRPr/>
              </a:pPr>
              <a:t>‹#›</a:t>
            </a:fld>
            <a:endParaRPr lang="en-US"/>
          </a:p>
        </p:txBody>
      </p:sp>
    </p:spTree>
    <p:extLst>
      <p:ext uri="{BB962C8B-B14F-4D97-AF65-F5344CB8AC3E}">
        <p14:creationId xmlns:p14="http://schemas.microsoft.com/office/powerpoint/2010/main" val="34297454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AF676610-5BB6-477A-9E43-65DFF72504C3}" type="slidenum">
              <a:rPr lang="en-US"/>
              <a:pPr>
                <a:defRPr/>
              </a:pPr>
              <a:t>‹#›</a:t>
            </a:fld>
            <a:endParaRPr lang="en-US"/>
          </a:p>
        </p:txBody>
      </p:sp>
    </p:spTree>
    <p:extLst>
      <p:ext uri="{BB962C8B-B14F-4D97-AF65-F5344CB8AC3E}">
        <p14:creationId xmlns:p14="http://schemas.microsoft.com/office/powerpoint/2010/main" val="19778352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8085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8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4194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2866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365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351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0202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6866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152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1196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3769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77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902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5129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7232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9437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473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4667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6338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35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3544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45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1253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632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092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3995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523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677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094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366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433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9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1333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8312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6019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3485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11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540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515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227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803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148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9933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482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10EB9E-5FFA-4848-944D-850645920911}"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2C05F3-45E1-4684-AE57-5BFB76B2B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12900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789F7D-FB78-43DD-8169-465C363DA903}"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E5C1B2-A08E-4C6C-A090-C62158A57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75853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62B30E8-7D50-4D14-A938-F42687B67F2D}"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01A533-2C90-4A53-821A-599F2ADAB8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7588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BC5B9-0BDC-4E72-8D96-79C64D2DA305}"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49FE88-D00D-4597-BE27-2B5AD6541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740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6659EB3-05B5-4CF6-8B53-08CDB437929A}" type="datetimeFigureOut">
              <a:rPr lang="en-US">
                <a:solidFill>
                  <a:prstClr val="black">
                    <a:tint val="75000"/>
                  </a:prstClr>
                </a:solidFill>
              </a:rPr>
              <a:pPr>
                <a:defRPr/>
              </a:pPr>
              <a:t>12/31/2023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DCFF81-253F-4D57-AB7A-560FC5C90F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3672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D9E2FD-3C24-4A95-92C3-42F0C7A8A1BE}" type="datetimeFigureOut">
              <a:rPr lang="en-US">
                <a:solidFill>
                  <a:prstClr val="black">
                    <a:tint val="75000"/>
                  </a:prstClr>
                </a:solidFill>
              </a:rPr>
              <a:pPr>
                <a:defRPr/>
              </a:pPr>
              <a:t>12/31/2023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E6438F-CE14-43F8-9C9F-76E988DB0E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54410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B790AF-9444-4C6B-97EF-2D4BEC3E134D}" type="datetimeFigureOut">
              <a:rPr lang="en-US">
                <a:solidFill>
                  <a:prstClr val="black">
                    <a:tint val="75000"/>
                  </a:prstClr>
                </a:solidFill>
              </a:rPr>
              <a:pPr>
                <a:defRPr/>
              </a:pPr>
              <a:t>12/31/2023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017EBA-EBB6-4E15-B43B-9BC78B7116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23437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9BC431-BA33-4329-BC91-6F6BEE9B033B}"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F2C2EB-581C-43A0-97D2-5FB94CB365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8923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66"/>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BE9EC9-9DEA-4B6D-BFCB-5E774D2CBF5F}"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FB2AE3-648E-4B1E-AAC8-68D4DC88D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6595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59617E-1458-4DD6-9375-66D73BCE407F}"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DCD120-61D6-47F8-8432-E1BF9C98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8081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C5EC19-F3F1-42C5-BB27-776883745553}"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33F66-4A1D-48EC-AD05-35DDA3214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40961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extLst>
      <p:ext uri="{BB962C8B-B14F-4D97-AF65-F5344CB8AC3E}">
        <p14:creationId xmlns:p14="http://schemas.microsoft.com/office/powerpoint/2010/main" val="11179819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124092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2277686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223915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790990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680861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43066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1863998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0946091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9845191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4175547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422554141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11512174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34451649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7743297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65333911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8553118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8123902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99151916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99250501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22685494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86594235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extLst>
      <p:ext uri="{BB962C8B-B14F-4D97-AF65-F5344CB8AC3E}">
        <p14:creationId xmlns:p14="http://schemas.microsoft.com/office/powerpoint/2010/main" val="40302764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extLst>
      <p:ext uri="{BB962C8B-B14F-4D97-AF65-F5344CB8AC3E}">
        <p14:creationId xmlns:p14="http://schemas.microsoft.com/office/powerpoint/2010/main" val="2119561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extLst>
      <p:ext uri="{BB962C8B-B14F-4D97-AF65-F5344CB8AC3E}">
        <p14:creationId xmlns:p14="http://schemas.microsoft.com/office/powerpoint/2010/main" val="22081453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extLst>
      <p:ext uri="{BB962C8B-B14F-4D97-AF65-F5344CB8AC3E}">
        <p14:creationId xmlns:p14="http://schemas.microsoft.com/office/powerpoint/2010/main" val="26381471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12/31/2023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extLst>
      <p:ext uri="{BB962C8B-B14F-4D97-AF65-F5344CB8AC3E}">
        <p14:creationId xmlns:p14="http://schemas.microsoft.com/office/powerpoint/2010/main" val="2682594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12/31/2023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extLst>
      <p:ext uri="{BB962C8B-B14F-4D97-AF65-F5344CB8AC3E}">
        <p14:creationId xmlns:p14="http://schemas.microsoft.com/office/powerpoint/2010/main" val="29869736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12/31/2023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extLst>
      <p:ext uri="{BB962C8B-B14F-4D97-AF65-F5344CB8AC3E}">
        <p14:creationId xmlns:p14="http://schemas.microsoft.com/office/powerpoint/2010/main" val="3995061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extLst>
      <p:ext uri="{BB962C8B-B14F-4D97-AF65-F5344CB8AC3E}">
        <p14:creationId xmlns:p14="http://schemas.microsoft.com/office/powerpoint/2010/main" val="28091204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extLst>
      <p:ext uri="{BB962C8B-B14F-4D97-AF65-F5344CB8AC3E}">
        <p14:creationId xmlns:p14="http://schemas.microsoft.com/office/powerpoint/2010/main" val="41365062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extLst>
      <p:ext uri="{BB962C8B-B14F-4D97-AF65-F5344CB8AC3E}">
        <p14:creationId xmlns:p14="http://schemas.microsoft.com/office/powerpoint/2010/main" val="41150087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extLst>
      <p:ext uri="{BB962C8B-B14F-4D97-AF65-F5344CB8AC3E}">
        <p14:creationId xmlns:p14="http://schemas.microsoft.com/office/powerpoint/2010/main" val="220794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387CA-3132-4D26-B1D4-C197F49326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E163E-1D5C-4D8D-8E03-6E5E726C62D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C4BB-36BE-43BD-B584-366A628B985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FE13A9-C948-4465-93F8-58F1E689AB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5F5D0-8359-41E9-88A6-981D248FC03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60BC-A33F-4311-9E79-D42F35E3879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2F5DEE-0DE8-419B-9AB6-72C3AAF3C47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AF142-A38E-4BB6-A7F6-6D8CDBA18C0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40DD-1EBF-4C93-BB8A-378B704FA8F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50F0AB-7835-4352-9DA8-4C62CDD121F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03259-B8FE-4BF5-936B-DD7C67750EE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39DFB29-8D0C-4D6E-901A-4F907734D862}"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D7856D-F42C-4689-B96B-AF62DD496903}"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7E16D5-59A0-44A0-BD62-64F9571B5840}"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A867F0-61A5-4DF6-A321-959E0E5EEABD}"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9C1E4D9-C262-4AA1-82A8-0A47E61D7128}"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D234EBC-6FEA-48E5-8AF4-D9E9F739F215}"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049890B-8706-4C1C-BCAF-E68F0AFE5AD9}"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7388C1-ED5A-475A-ABFC-FCB61FB30FDC}"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3A238C6-C15E-418F-A3C3-9F4ED8B7A293}"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835A1D-40E6-4DC1-8767-DD15A57601A0}"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0AFEFF9-8E2C-4D14-8D1E-26BD8E83DD73}"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2685E7-A79F-4DD8-A540-35659360553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E9B02B9-A875-4CC6-9C4B-A14CD091AB9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C9ECA7-C0AD-4CC6-A802-93370399D1D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0FCF228-EC68-4391-B0E6-020D6880F3B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B408FD-69EA-4F34-8409-67A3BBC4834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598A792-E9F4-4804-BE74-6F109F4AB47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7504B8-70A4-408E-B8C9-2B0995B92B9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D97D10-103C-4E1F-8ACE-83FC99A4771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C5112E-5963-4B12-9B0E-109E078E46B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3ADDA3-DA6F-4171-9719-09DA80252F3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F63DA4-C921-40D4-8DE6-AE6DA5704BA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87"/>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9.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9.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9.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17" Type="http://schemas.openxmlformats.org/officeDocument/2006/relationships/image" Target="../media/image7.png"/><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300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300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30000">
                <a:solidFill>
                  <a:srgbClr val="000000"/>
                </a:solidFill>
                <a:latin typeface="+mn-lt"/>
              </a:defRPr>
            </a:lvl1pPr>
          </a:lstStyle>
          <a:p>
            <a:pPr>
              <a:defRPr/>
            </a:pPr>
            <a:fld id="{1F0E1F21-EFBE-430B-961D-E109832902C9}" type="slidenum">
              <a:rPr lang="en-US"/>
              <a:pPr>
                <a:defRPr/>
              </a:pPr>
              <a:t>‹#›</a:t>
            </a:fld>
            <a:endParaRPr lang="en-US"/>
          </a:p>
        </p:txBody>
      </p:sp>
    </p:spTree>
    <p:extLst>
      <p:ext uri="{BB962C8B-B14F-4D97-AF65-F5344CB8AC3E}">
        <p14:creationId xmlns:p14="http://schemas.microsoft.com/office/powerpoint/2010/main" val="3874763190"/>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89622"/>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551819"/>
      </p:ext>
    </p:extLst>
  </p:cSld>
  <p:clrMap bg1="lt1" tx1="dk1" bg2="lt2" tx2="dk2" accent1="accent1" accent2="accent2" accent3="accent3" accent4="accent4" accent5="accent5" accent6="accent6" hlink="hlink" folHlink="folHlink"/>
  <p:sldLayoutIdLst>
    <p:sldLayoutId id="2147485697" r:id="rId1"/>
    <p:sldLayoutId id="2147485698" r:id="rId2"/>
    <p:sldLayoutId id="2147485699" r:id="rId3"/>
    <p:sldLayoutId id="2147485700" r:id="rId4"/>
    <p:sldLayoutId id="2147485701" r:id="rId5"/>
    <p:sldLayoutId id="2147485702" r:id="rId6"/>
    <p:sldLayoutId id="2147485703" r:id="rId7"/>
    <p:sldLayoutId id="2147485704" r:id="rId8"/>
    <p:sldLayoutId id="2147485705" r:id="rId9"/>
    <p:sldLayoutId id="2147485706" r:id="rId10"/>
    <p:sldLayoutId id="2147485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935615"/>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33223"/>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F98C2F-E42E-48BF-8AB7-6FC18EFB2B05}"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7F0A22-D2C0-4F90-AEED-ED236F150D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4070892"/>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a:defRPr/>
            </a:pPr>
            <a:endParaRPr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E5757740-855E-494B-B46A-8479212BE63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extLst>
      <p:ext uri="{BB962C8B-B14F-4D97-AF65-F5344CB8AC3E}">
        <p14:creationId xmlns:p14="http://schemas.microsoft.com/office/powerpoint/2010/main" val="2053892243"/>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extLst>
      <p:ext uri="{BB962C8B-B14F-4D97-AF65-F5344CB8AC3E}">
        <p14:creationId xmlns:p14="http://schemas.microsoft.com/office/powerpoint/2010/main" val="16515924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12/31/2023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extLst>
      <p:ext uri="{BB962C8B-B14F-4D97-AF65-F5344CB8AC3E}">
        <p14:creationId xmlns:p14="http://schemas.microsoft.com/office/powerpoint/2010/main" val="3635756607"/>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BA79C02-B57F-4A26-9EAE-DFFD42485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6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E634E6DB-B227-4CAC-A81C-5E872601ED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EE8C2D59-AAE9-4FC3-9DE8-139537A56C40}"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0.xml"/><Relationship Id="rId4" Type="http://schemas.openxmlformats.org/officeDocument/2006/relationships/hyperlink" Target="http://en.wikipedia.org/wiki/Plato"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49.xml"/><Relationship Id="rId1" Type="http://schemas.openxmlformats.org/officeDocument/2006/relationships/slideLayout" Target="../slideLayouts/slideLayout75.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hyperlink" Target="http://news.bbc.co.uk/2/hi/health/7837012.stm" TargetMode="External"/><Relationship Id="rId2" Type="http://schemas.openxmlformats.org/officeDocument/2006/relationships/notesSlide" Target="../notesSlides/notesSlide50.xml"/><Relationship Id="rId1" Type="http://schemas.openxmlformats.org/officeDocument/2006/relationships/slideLayout" Target="../slideLayouts/slideLayout163.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hyperlink" Target="http://www.bbc.co.uk/news/uk-scotland-edinburgh-east-fife-14852541" TargetMode="External"/><Relationship Id="rId2" Type="http://schemas.openxmlformats.org/officeDocument/2006/relationships/notesSlide" Target="../notesSlides/notesSlide51.xml"/><Relationship Id="rId1" Type="http://schemas.openxmlformats.org/officeDocument/2006/relationships/slideLayout" Target="../slideLayouts/slideLayout75.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75.xml"/><Relationship Id="rId5" Type="http://schemas.openxmlformats.org/officeDocument/2006/relationships/image" Target="../media/image93.png"/><Relationship Id="rId4" Type="http://schemas.openxmlformats.org/officeDocument/2006/relationships/hyperlink" Target="http://www.bbc.com/news/health-31372156"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3.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4.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hyperlink" Target="http://www.nestle.com/nutrition-health-wellness/nutrition-basics/fact-sheets/probiotics" TargetMode="External"/><Relationship Id="rId2" Type="http://schemas.openxmlformats.org/officeDocument/2006/relationships/notesSlide" Target="../notesSlides/notesSlide56.xml"/><Relationship Id="rId1" Type="http://schemas.openxmlformats.org/officeDocument/2006/relationships/slideLayout" Target="../slideLayouts/slideLayout75.xml"/><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3" Type="http://schemas.openxmlformats.org/officeDocument/2006/relationships/hyperlink" Target="http://www.nutraingredients.com/Manufacturers/New-patented-probiotic-for-Nestle-formula" TargetMode="External"/><Relationship Id="rId2" Type="http://schemas.openxmlformats.org/officeDocument/2006/relationships/notesSlide" Target="../notesSlides/notesSlide57.xml"/><Relationship Id="rId1" Type="http://schemas.openxmlformats.org/officeDocument/2006/relationships/slideLayout" Target="../slideLayouts/slideLayout75.xm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0.xml"/><Relationship Id="rId4" Type="http://schemas.openxmlformats.org/officeDocument/2006/relationships/hyperlink" Target="http://news.bbc.co.uk/2/hi/science/nature/3023685.st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6/aug/25/your-daily-coffee-habit-could-be-partly-genetic-new-study-suggests?CMP=Share_iOSApp_Other"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2" Type="http://schemas.openxmlformats.org/officeDocument/2006/relationships/notesSlide" Target="../notesSlides/notesSlide59.xml"/><Relationship Id="rId1" Type="http://schemas.openxmlformats.org/officeDocument/2006/relationships/slideLayout" Target="../slideLayouts/slideLayout75.xml"/><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7" Type="http://schemas.openxmlformats.org/officeDocument/2006/relationships/image" Target="../media/image640.png"/><Relationship Id="rId2" Type="http://schemas.openxmlformats.org/officeDocument/2006/relationships/notesSlide" Target="../notesSlides/notesSlide60.xml"/><Relationship Id="rId1" Type="http://schemas.openxmlformats.org/officeDocument/2006/relationships/slideLayout" Target="../slideLayouts/slideLayout75.xml"/><Relationship Id="rId6" Type="http://schemas.openxmlformats.org/officeDocument/2006/relationships/customXml" Target="../ink/ink5.xml"/><Relationship Id="rId5" Type="http://schemas.openxmlformats.org/officeDocument/2006/relationships/image" Target="../media/image100.png"/><Relationship Id="rId4" Type="http://schemas.openxmlformats.org/officeDocument/2006/relationships/image" Target="../media/image99.png"/></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63.xml"/><Relationship Id="rId4" Type="http://schemas.openxmlformats.org/officeDocument/2006/relationships/hyperlink" Target="http://news.sciencemag.org/health/2015/06/mayan-ancestry-may-help-explain-high-risk-diabetes-mexico"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63.xml"/><Relationship Id="rId5" Type="http://schemas.openxmlformats.org/officeDocument/2006/relationships/image" Target="../media/image102.png"/><Relationship Id="rId4" Type="http://schemas.openxmlformats.org/officeDocument/2006/relationships/hyperlink" Target="http://news.sciencemag.org/health/2015/06/mayan-ancestry-may-help-explain-high-risk-diabetes-mexico"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nytimes.com/2019/04/18/health/genetics-weight-obesity.html" TargetMode="External"/><Relationship Id="rId2" Type="http://schemas.openxmlformats.org/officeDocument/2006/relationships/notesSlide" Target="../notesSlides/notesSlide63.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news.bbc.co.uk/2/hi/health/7954451.stm" TargetMode="External"/><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1.xml"/><Relationship Id="rId4" Type="http://schemas.openxmlformats.org/officeDocument/2006/relationships/hyperlink" Target="http://news.bbc.co.uk/2/hi/science/nature/3023685.stm"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news.bbc.co.uk/2/hi/health/8130255.stm" TargetMode="External"/><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3" Type="http://schemas.openxmlformats.org/officeDocument/2006/relationships/hyperlink" Target="http://www.bbc.co.uk/news/science-environment-12207954" TargetMode="External"/><Relationship Id="rId2" Type="http://schemas.openxmlformats.org/officeDocument/2006/relationships/notesSlide" Target="../notesSlides/notesSlide64.xml"/><Relationship Id="rId1" Type="http://schemas.openxmlformats.org/officeDocument/2006/relationships/slideLayout" Target="../slideLayouts/slideLayout229.xml"/><Relationship Id="rId4" Type="http://schemas.openxmlformats.org/officeDocument/2006/relationships/image" Target="../media/image108.png"/></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229.xml"/><Relationship Id="rId4" Type="http://schemas.openxmlformats.org/officeDocument/2006/relationships/hyperlink" Target="http://www.bbc.co.uk/news/health-1172770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85.xml"/><Relationship Id="rId5" Type="http://schemas.openxmlformats.org/officeDocument/2006/relationships/image" Target="../media/image113.png"/><Relationship Id="rId4" Type="http://schemas.openxmlformats.org/officeDocument/2006/relationships/hyperlink" Target="http://www.telegraph.co.uk/news/science/science-news/10868532/Why-having-blonde-genes-will-not-make-you-ditzy.html"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hyperlink" Target="http://www.npr.org/2016/07/15/485709299/how-do-nature-and-nurture-combine-to-make-us-who-we-are"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news.nd.edu/news/67163-nature-vs-nuture-both-are-important-anthropologist-argues/" TargetMode="External"/><Relationship Id="rId2" Type="http://schemas.openxmlformats.org/officeDocument/2006/relationships/notesSlide" Target="../notesSlides/notesSlide73.xml"/><Relationship Id="rId1" Type="http://schemas.openxmlformats.org/officeDocument/2006/relationships/slideLayout" Target="../slideLayouts/slideLayout75.xml"/><Relationship Id="rId5" Type="http://schemas.openxmlformats.org/officeDocument/2006/relationships/hyperlink" Target="https://www.sciencedaily.com/releases/2016/05/160518130006.htm" TargetMode="External"/><Relationship Id="rId4" Type="http://schemas.openxmlformats.org/officeDocument/2006/relationships/image" Target="../media/image115.png"/></Relationships>
</file>

<file path=ppt/slides/_rels/slide132.xml.rels><?xml version="1.0" encoding="UTF-8" standalone="yes"?>
<Relationships xmlns="http://schemas.openxmlformats.org/package/2006/relationships"><Relationship Id="rId3" Type="http://schemas.openxmlformats.org/officeDocument/2006/relationships/hyperlink" Target="http://ed.ted.com/lessons/how-the-choices-you-make-can-affect-your-genes-carlos-guerrero-bosagna?utm_source=TED-Ed+Subscribers&amp;utm_campaign=03422be02e-2013_09_219_19_2013&amp;utm_medium=email&amp;utm_term=0_1aaccced48-03422be02e-47149557" TargetMode="External"/><Relationship Id="rId2" Type="http://schemas.openxmlformats.org/officeDocument/2006/relationships/notesSlide" Target="../notesSlides/notesSlide74.xml"/><Relationship Id="rId1" Type="http://schemas.openxmlformats.org/officeDocument/2006/relationships/slideLayout" Target="../slideLayouts/slideLayout75.xml"/><Relationship Id="rId4" Type="http://schemas.openxmlformats.org/officeDocument/2006/relationships/image" Target="../media/image11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50.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30.xml"/><Relationship Id="rId6" Type="http://schemas.openxmlformats.org/officeDocument/2006/relationships/customXml" Target="../ink/ink7.xml"/><Relationship Id="rId5" Type="http://schemas.openxmlformats.org/officeDocument/2006/relationships/image" Target="../media/image1141.png"/><Relationship Id="rId4" Type="http://schemas.openxmlformats.org/officeDocument/2006/relationships/customXml" Target="../ink/ink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137.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6.xml"/><Relationship Id="rId1" Type="http://schemas.openxmlformats.org/officeDocument/2006/relationships/slideLayout" Target="../slideLayouts/slideLayout196.xml"/></Relationships>
</file>

<file path=ppt/slides/_rels/slide138.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7.xml"/><Relationship Id="rId1" Type="http://schemas.openxmlformats.org/officeDocument/2006/relationships/slideLayout" Target="../slideLayouts/slideLayout196.xml"/></Relationships>
</file>

<file path=ppt/slides/_rels/slide139.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8.xml"/><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9.xml"/><Relationship Id="rId1" Type="http://schemas.openxmlformats.org/officeDocument/2006/relationships/slideLayout" Target="../slideLayouts/slideLayout185.xml"/><Relationship Id="rId4" Type="http://schemas.openxmlformats.org/officeDocument/2006/relationships/image" Target="../media/image119.jpg"/></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196.xml"/><Relationship Id="rId4" Type="http://schemas.openxmlformats.org/officeDocument/2006/relationships/hyperlink" Target="http://www.d.umn.edu/cla/faculty/troufs/anth4616/cpgender.html#titl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83.xml"/><Relationship Id="rId1" Type="http://schemas.openxmlformats.org/officeDocument/2006/relationships/slideLayout" Target="../slideLayouts/slideLayout75.xml"/><Relationship Id="rId4" Type="http://schemas.openxmlformats.org/officeDocument/2006/relationships/image" Target="../media/image121.png"/></Relationships>
</file>

<file path=ppt/slides/_rels/slide146.xml.rels><?xml version="1.0" encoding="UTF-8" standalone="yes"?>
<Relationships xmlns="http://schemas.openxmlformats.org/package/2006/relationships"><Relationship Id="rId3" Type="http://schemas.openxmlformats.org/officeDocument/2006/relationships/hyperlink" Target="https://www.bbc.com/news/av/health-46843612/intersex-surgeries-is-it-right-to-assign-sex-to-a-baby" TargetMode="External"/><Relationship Id="rId2" Type="http://schemas.openxmlformats.org/officeDocument/2006/relationships/notesSlide" Target="../notesSlides/notesSlide84.xml"/><Relationship Id="rId1" Type="http://schemas.openxmlformats.org/officeDocument/2006/relationships/slideLayout" Target="../slideLayouts/slideLayout196.xml"/><Relationship Id="rId5" Type="http://schemas.openxmlformats.org/officeDocument/2006/relationships/image" Target="../media/image31.jpg"/><Relationship Id="rId4" Type="http://schemas.openxmlformats.org/officeDocument/2006/relationships/image" Target="../media/image122.png"/></Relationships>
</file>

<file path=ppt/slides/_rels/slide147.xml.rels><?xml version="1.0" encoding="UTF-8" standalone="yes"?>
<Relationships xmlns="http://schemas.openxmlformats.org/package/2006/relationships"><Relationship Id="rId3" Type="http://schemas.openxmlformats.org/officeDocument/2006/relationships/hyperlink" Target="https://www.nytimes.com/2018/10/25/opinion/sex-biology-binary.html" TargetMode="External"/><Relationship Id="rId2" Type="http://schemas.openxmlformats.org/officeDocument/2006/relationships/notesSlide" Target="../notesSlides/notesSlide85.xml"/><Relationship Id="rId1" Type="http://schemas.openxmlformats.org/officeDocument/2006/relationships/slideLayout" Target="../slideLayouts/slideLayout196.xml"/><Relationship Id="rId5" Type="http://schemas.openxmlformats.org/officeDocument/2006/relationships/image" Target="../media/image37.png"/><Relationship Id="rId4" Type="http://schemas.openxmlformats.org/officeDocument/2006/relationships/image" Target="../media/image123.png"/></Relationships>
</file>

<file path=ppt/slides/_rels/slide1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75.xml"/><Relationship Id="rId5" Type="http://schemas.openxmlformats.org/officeDocument/2006/relationships/hyperlink" Target="http://www.bbc.com/news/health-39979186" TargetMode="External"/><Relationship Id="rId4" Type="http://schemas.openxmlformats.org/officeDocument/2006/relationships/image" Target="../media/image125.jpg"/></Relationships>
</file>

<file path=ppt/slides/_rels/slide14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7.xml"/><Relationship Id="rId1" Type="http://schemas.openxmlformats.org/officeDocument/2006/relationships/slideLayout" Target="../slideLayouts/slideLayout75.xml"/><Relationship Id="rId5" Type="http://schemas.openxmlformats.org/officeDocument/2006/relationships/hyperlink" Target="http://www.bbc.com/news/world-africa-39780214" TargetMode="External"/><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3" Type="http://schemas.openxmlformats.org/officeDocument/2006/relationships/hyperlink" Target="https://aeon.co/essays/people-born-intersex-have-a-right-to-genital-integrity?utm_source=Aeon+Newsletter&amp;utm_campaign=2641c6cfe7-EMAIL_CAMPAIGN_2017_04_07&amp;utm_medium=email&amp;utm_term=0_411a82e59d-2641c6cfe7-55451365" TargetMode="External"/><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hyperlink" Target="http://www.bbc.com/news/magazine-34290981" TargetMode="External"/><Relationship Id="rId7" Type="http://schemas.openxmlformats.org/officeDocument/2006/relationships/image" Target="../media/image930.png"/><Relationship Id="rId2" Type="http://schemas.openxmlformats.org/officeDocument/2006/relationships/notesSlide" Target="../notesSlides/notesSlide89.xml"/><Relationship Id="rId1" Type="http://schemas.openxmlformats.org/officeDocument/2006/relationships/slideLayout" Target="../slideLayouts/slideLayout75.xml"/><Relationship Id="rId6" Type="http://schemas.openxmlformats.org/officeDocument/2006/relationships/customXml" Target="../ink/ink8.xml"/><Relationship Id="rId11" Type="http://schemas.openxmlformats.org/officeDocument/2006/relationships/image" Target="../media/image950.png"/><Relationship Id="rId5" Type="http://schemas.openxmlformats.org/officeDocument/2006/relationships/image" Target="../media/image125.jpg"/><Relationship Id="rId10" Type="http://schemas.openxmlformats.org/officeDocument/2006/relationships/customXml" Target="../ink/ink10.xml"/><Relationship Id="rId4" Type="http://schemas.openxmlformats.org/officeDocument/2006/relationships/image" Target="../media/image128.png"/><Relationship Id="rId9" Type="http://schemas.openxmlformats.org/officeDocument/2006/relationships/image" Target="../media/image94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1.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2.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0.xml"/></Relationships>
</file>

<file path=ppt/slides/_rels/slide1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en.wikipedia.org/wiki/File:Rick_Perry_photo_portrait,_August_28,_2004.jpg" TargetMode="External"/><Relationship Id="rId7" Type="http://schemas.openxmlformats.org/officeDocument/2006/relationships/hyperlink" Target="http://en.wikipedia.org/wiki/Michele_Bachmann" TargetMode="External"/><Relationship Id="rId2" Type="http://schemas.openxmlformats.org/officeDocument/2006/relationships/notesSlide" Target="../notesSlides/notesSlide95.xml"/><Relationship Id="rId1" Type="http://schemas.openxmlformats.org/officeDocument/2006/relationships/slideLayout" Target="../slideLayouts/slideLayout42.xml"/><Relationship Id="rId6" Type="http://schemas.openxmlformats.org/officeDocument/2006/relationships/image" Target="../media/image133.png"/><Relationship Id="rId11" Type="http://schemas.openxmlformats.org/officeDocument/2006/relationships/hyperlink" Target="http://en.wikipedia.org/wiki/Sara_palen" TargetMode="External"/><Relationship Id="rId5" Type="http://schemas.openxmlformats.org/officeDocument/2006/relationships/hyperlink" Target="http://en.wikipedia.org/wiki/Rick_Perry" TargetMode="External"/><Relationship Id="rId10" Type="http://schemas.openxmlformats.org/officeDocument/2006/relationships/hyperlink" Target="http://en.wikipedia.org/wiki/Tim_pawlenty" TargetMode="External"/><Relationship Id="rId4" Type="http://schemas.openxmlformats.org/officeDocument/2006/relationships/image" Target="../media/image132.jpeg"/><Relationship Id="rId9" Type="http://schemas.openxmlformats.org/officeDocument/2006/relationships/image" Target="../media/image135.png"/></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18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0.xml"/></Relationships>
</file>

<file path=ppt/slides/_rels/slide168.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137.png"/><Relationship Id="rId7" Type="http://schemas.openxmlformats.org/officeDocument/2006/relationships/customXml" Target="../ink/ink11.xml"/><Relationship Id="rId2" Type="http://schemas.openxmlformats.org/officeDocument/2006/relationships/notesSlide" Target="../notesSlides/notesSlide98.xml"/><Relationship Id="rId1" Type="http://schemas.openxmlformats.org/officeDocument/2006/relationships/slideLayout" Target="../slideLayouts/slideLayout42.xml"/><Relationship Id="rId6" Type="http://schemas.openxmlformats.org/officeDocument/2006/relationships/image" Target="../media/image23.jpg"/><Relationship Id="rId5" Type="http://schemas.openxmlformats.org/officeDocument/2006/relationships/hyperlink" Target="https://www.bbc.com/news/world-us-canada-47066659" TargetMode="External"/><Relationship Id="rId10" Type="http://schemas.openxmlformats.org/officeDocument/2006/relationships/image" Target="../media/image1110.png"/><Relationship Id="rId4" Type="http://schemas.openxmlformats.org/officeDocument/2006/relationships/hyperlink" Target="http://news.bbc.co.uk/2/hi/science/nature/7144337.stm" TargetMode="External"/><Relationship Id="rId9" Type="http://schemas.openxmlformats.org/officeDocument/2006/relationships/customXml" Target="../ink/ink12.xml"/></Relationships>
</file>

<file path=ppt/slides/_rels/slide169.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hyperlink" Target="http://news.bbc.co.uk/2/hi/science/nature/7144337.stm" TargetMode="External"/><Relationship Id="rId7" Type="http://schemas.openxmlformats.org/officeDocument/2006/relationships/customXml" Target="../ink/ink13.xml"/><Relationship Id="rId2" Type="http://schemas.openxmlformats.org/officeDocument/2006/relationships/notesSlide" Target="../notesSlides/notesSlide99.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138.png"/><Relationship Id="rId10" Type="http://schemas.openxmlformats.org/officeDocument/2006/relationships/image" Target="../media/image1140.png"/><Relationship Id="rId4" Type="http://schemas.openxmlformats.org/officeDocument/2006/relationships/hyperlink" Target="https://www.theguardian.com/commentisfree/2019/feb/01/sarah-sanders-believes-trumps-presidency-was-a-divine-plan-god-bless-america?CMP=Share_iOSApp_Other" TargetMode="External"/><Relationship Id="rId9" Type="http://schemas.openxmlformats.org/officeDocument/2006/relationships/customXml" Target="../ink/ink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00.xml"/><Relationship Id="rId1" Type="http://schemas.openxmlformats.org/officeDocument/2006/relationships/slideLayout" Target="../slideLayouts/slideLayout4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https://www.huffpost.com/entry/michele-bachmann-godly-trump_n_5cb5697fe4b098b9a2d91706?utm_source=main_fb&amp;utm_campaign=hp_fb_pages&amp;ncid=fcbklnkushpmg00000063&amp;utm_medium=facebook&amp;fbclid=IwAR0rN-WkqcW-RfRFugq9CzRI9uN8vQiLB2AoKRzfCG9rJqzu1dXBYYpCq3Y"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41.png"/><Relationship Id="rId7" Type="http://schemas.openxmlformats.org/officeDocument/2006/relationships/customXml" Target="../ink/ink16.xml"/><Relationship Id="rId2" Type="http://schemas.openxmlformats.org/officeDocument/2006/relationships/notesSlide" Target="../notesSlides/notesSlide101.xml"/><Relationship Id="rId1" Type="http://schemas.openxmlformats.org/officeDocument/2006/relationships/slideLayout" Target="../slideLayouts/slideLayout42.xml"/><Relationship Id="rId6" Type="http://schemas.openxmlformats.org/officeDocument/2006/relationships/image" Target="../media/image1040.png"/><Relationship Id="rId5" Type="http://schemas.openxmlformats.org/officeDocument/2006/relationships/customXml" Target="../ink/ink15.xml"/><Relationship Id="rId10" Type="http://schemas.openxmlformats.org/officeDocument/2006/relationships/image" Target="../media/image1060.png"/><Relationship Id="rId4" Type="http://schemas.openxmlformats.org/officeDocument/2006/relationships/image" Target="../media/image25.JPG"/><Relationship Id="rId9" Type="http://schemas.openxmlformats.org/officeDocument/2006/relationships/customXml" Target="../ink/ink1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0.xml"/></Relationships>
</file>

<file path=ppt/slides/_rels/slide173.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1200.png"/><Relationship Id="rId3" Type="http://schemas.openxmlformats.org/officeDocument/2006/relationships/hyperlink" Target="http://news.bbc.co.uk/2/hi/science/nature/7144337.stm" TargetMode="External"/><Relationship Id="rId7" Type="http://schemas.openxmlformats.org/officeDocument/2006/relationships/image" Target="../media/image144.png"/><Relationship Id="rId12" Type="http://schemas.openxmlformats.org/officeDocument/2006/relationships/customXml" Target="../ink/ink20.xml"/><Relationship Id="rId2" Type="http://schemas.openxmlformats.org/officeDocument/2006/relationships/notesSlide" Target="../notesSlides/notesSlide103.xml"/><Relationship Id="rId1" Type="http://schemas.openxmlformats.org/officeDocument/2006/relationships/slideLayout" Target="../slideLayouts/slideLayout42.xml"/><Relationship Id="rId6" Type="http://schemas.openxmlformats.org/officeDocument/2006/relationships/image" Target="../media/image143.png"/><Relationship Id="rId11" Type="http://schemas.openxmlformats.org/officeDocument/2006/relationships/image" Target="../media/image1190.png"/><Relationship Id="rId5" Type="http://schemas.openxmlformats.org/officeDocument/2006/relationships/image" Target="../media/image142.png"/><Relationship Id="rId10" Type="http://schemas.openxmlformats.org/officeDocument/2006/relationships/customXml" Target="../ink/ink19.xml"/><Relationship Id="rId4" Type="http://schemas.openxmlformats.org/officeDocument/2006/relationships/hyperlink" Target="https://www.theguardian.com/society/2018/feb/07/evangelical-flu-shot-pray-donald-trump-gloria-copeland?CMP=Share_iOSApp_Other" TargetMode="External"/><Relationship Id="rId9" Type="http://schemas.openxmlformats.org/officeDocument/2006/relationships/image" Target="../media/image1180.png"/></Relationships>
</file>

<file path=ppt/slides/_rels/slide174.xml.rels><?xml version="1.0" encoding="UTF-8" standalone="yes"?>
<Relationships xmlns="http://schemas.openxmlformats.org/package/2006/relationships"><Relationship Id="rId3" Type="http://schemas.openxmlformats.org/officeDocument/2006/relationships/hyperlink" Target="https://www.galvnews.com/opinion/letters_to_editor/article_425c89e8-86fc-5a4c-80a5-a67fd681ea75.html" TargetMode="External"/><Relationship Id="rId2" Type="http://schemas.openxmlformats.org/officeDocument/2006/relationships/image" Target="../media/image145.png"/><Relationship Id="rId1" Type="http://schemas.openxmlformats.org/officeDocument/2006/relationships/slideLayout" Target="../slideLayouts/slideLayout42.xml"/><Relationship Id="rId4" Type="http://schemas.openxmlformats.org/officeDocument/2006/relationships/image" Target="../media/image14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2.xml"/><Relationship Id="rId4" Type="http://schemas.openxmlformats.org/officeDocument/2006/relationships/hyperlink" Target="https://web.colby.edu/coronaguidance/2020/08/31/davis-jesus-is-vaccine-and-mask/"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youtube.com/watch?v=2Yoo0CLJ25A" TargetMode="External"/><Relationship Id="rId1" Type="http://schemas.openxmlformats.org/officeDocument/2006/relationships/slideLayout" Target="../slideLayouts/slideLayout42.xml"/><Relationship Id="rId4" Type="http://schemas.openxmlformats.org/officeDocument/2006/relationships/image" Target="../media/image150.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0.xml"/></Relationships>
</file>

<file path=ppt/slides/_rels/slide178.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51.png"/><Relationship Id="rId7" Type="http://schemas.openxmlformats.org/officeDocument/2006/relationships/image" Target="../media/image1290.png"/><Relationship Id="rId2" Type="http://schemas.openxmlformats.org/officeDocument/2006/relationships/notesSlide" Target="../notesSlides/notesSlide105.xml"/><Relationship Id="rId1" Type="http://schemas.openxmlformats.org/officeDocument/2006/relationships/slideLayout" Target="../slideLayouts/slideLayout42.xml"/><Relationship Id="rId6" Type="http://schemas.openxmlformats.org/officeDocument/2006/relationships/customXml" Target="../ink/ink21.xml"/><Relationship Id="rId11" Type="http://schemas.openxmlformats.org/officeDocument/2006/relationships/image" Target="../media/image1310.png"/><Relationship Id="rId5" Type="http://schemas.openxmlformats.org/officeDocument/2006/relationships/hyperlink" Target="https://www.mprnews.org/story/2018/02/05/michele-bachmann-not-running-for-franken-senate-seat" TargetMode="External"/><Relationship Id="rId10" Type="http://schemas.openxmlformats.org/officeDocument/2006/relationships/customXml" Target="../ink/ink23.xml"/><Relationship Id="rId4" Type="http://schemas.openxmlformats.org/officeDocument/2006/relationships/hyperlink" Target="http://news.bbc.co.uk/2/hi/science/nature/7144337.stm" TargetMode="External"/><Relationship Id="rId9" Type="http://schemas.openxmlformats.org/officeDocument/2006/relationships/image" Target="../media/image1300.png"/></Relationships>
</file>

<file path=ppt/slides/_rels/slide179.xml.rels><?xml version="1.0" encoding="UTF-8" standalone="yes"?>
<Relationships xmlns="http://schemas.openxmlformats.org/package/2006/relationships"><Relationship Id="rId8" Type="http://schemas.openxmlformats.org/officeDocument/2006/relationships/customXml" Target="../ink/ink26.xml"/><Relationship Id="rId3" Type="http://schemas.openxmlformats.org/officeDocument/2006/relationships/image" Target="../media/image152.png"/><Relationship Id="rId7" Type="http://schemas.openxmlformats.org/officeDocument/2006/relationships/image" Target="../media/image1340.png"/><Relationship Id="rId2" Type="http://schemas.openxmlformats.org/officeDocument/2006/relationships/notesSlide" Target="../notesSlides/notesSlide106.xml"/><Relationship Id="rId1" Type="http://schemas.openxmlformats.org/officeDocument/2006/relationships/slideLayout" Target="../slideLayouts/slideLayout53.xml"/><Relationship Id="rId6" Type="http://schemas.openxmlformats.org/officeDocument/2006/relationships/customXml" Target="../ink/ink25.xml"/><Relationship Id="rId11" Type="http://schemas.openxmlformats.org/officeDocument/2006/relationships/image" Target="../media/image1360.png"/><Relationship Id="rId5" Type="http://schemas.openxmlformats.org/officeDocument/2006/relationships/image" Target="../media/image1330.png"/><Relationship Id="rId4" Type="http://schemas.openxmlformats.org/officeDocument/2006/relationships/customXml" Target="../ink/ink2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69.png"/><Relationship Id="rId4" Type="http://schemas.openxmlformats.org/officeDocument/2006/relationships/customXml" Target="../ink/ink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7.xml"/><Relationship Id="rId1" Type="http://schemas.openxmlformats.org/officeDocument/2006/relationships/slideLayout" Target="../slideLayouts/slideLayout42.xml"/><Relationship Id="rId6" Type="http://schemas.openxmlformats.org/officeDocument/2006/relationships/hyperlink" Target="https://www.huffingtonpost.com/entry/oprah-one-thing-make-her-run-president_us_5a96abd0e4b07dffeb6e6502?ncid=APPLENEWS00001"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154.png"/></Relationships>
</file>

<file path=ppt/slides/_rels/slide181.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customXml" Target="../ink/ink30.xml"/><Relationship Id="rId3" Type="http://schemas.openxmlformats.org/officeDocument/2006/relationships/image" Target="../media/image153.jpeg"/><Relationship Id="rId7" Type="http://schemas.openxmlformats.org/officeDocument/2006/relationships/hyperlink" Target="https://www.huffingtonpost.com/entry/oprah-one-thing-make-her-run-president_us_5a96abd0e4b07dffeb6e6502?ncid=APPLENEWS00001" TargetMode="External"/><Relationship Id="rId12" Type="http://schemas.openxmlformats.org/officeDocument/2006/relationships/customXml" Target="../ink/ink29.xml"/><Relationship Id="rId17" Type="http://schemas.openxmlformats.org/officeDocument/2006/relationships/image" Target="../media/image165.png"/><Relationship Id="rId2" Type="http://schemas.openxmlformats.org/officeDocument/2006/relationships/notesSlide" Target="../notesSlides/notesSlide108.xml"/><Relationship Id="rId16" Type="http://schemas.openxmlformats.org/officeDocument/2006/relationships/customXml" Target="../ink/ink32.xml"/><Relationship Id="rId1" Type="http://schemas.openxmlformats.org/officeDocument/2006/relationships/slideLayout" Target="../slideLayouts/slideLayout42.xml"/><Relationship Id="rId6" Type="http://schemas.openxmlformats.org/officeDocument/2006/relationships/hyperlink" Target="http://news.bbc.co.uk/2/hi/science/nature/7144337.stm" TargetMode="External"/><Relationship Id="rId11" Type="http://schemas.openxmlformats.org/officeDocument/2006/relationships/image" Target="../media/image163.png"/><Relationship Id="rId5" Type="http://schemas.openxmlformats.org/officeDocument/2006/relationships/image" Target="../media/image155.png"/><Relationship Id="rId15" Type="http://schemas.openxmlformats.org/officeDocument/2006/relationships/image" Target="../media/image164.png"/><Relationship Id="rId10" Type="http://schemas.openxmlformats.org/officeDocument/2006/relationships/customXml" Target="../ink/ink28.xml"/><Relationship Id="rId4" Type="http://schemas.openxmlformats.org/officeDocument/2006/relationships/image" Target="../media/image154.png"/><Relationship Id="rId9" Type="http://schemas.openxmlformats.org/officeDocument/2006/relationships/image" Target="../media/image1020.png"/><Relationship Id="rId14" Type="http://schemas.openxmlformats.org/officeDocument/2006/relationships/customXml" Target="../ink/ink3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0.xml"/></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130.xml"/><Relationship Id="rId6" Type="http://schemas.openxmlformats.org/officeDocument/2006/relationships/image" Target="../media/image157.png"/><Relationship Id="rId5" Type="http://schemas.openxmlformats.org/officeDocument/2006/relationships/hyperlink" Target="https://www2.cbn.com/news/us/2024-gop-presidential-candidates-fight-evangelical-vote-judeo-christian-nation" TargetMode="External"/><Relationship Id="rId4" Type="http://schemas.openxmlformats.org/officeDocument/2006/relationships/hyperlink" Target="http://news.bbc.co.uk/2/hi/science/nature/7144337.stm"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130.xml"/><Relationship Id="rId5" Type="http://schemas.openxmlformats.org/officeDocument/2006/relationships/hyperlink" Target="https://ny1.com/nyc/all-boroughs/news/2023/09/01/religion-2024-race-gop-candidates" TargetMode="External"/><Relationship Id="rId4" Type="http://schemas.openxmlformats.org/officeDocument/2006/relationships/hyperlink" Target="http://news.bbc.co.uk/2/hi/science/nature/7144337.stm" TargetMode="Externa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0.xml"/></Relationships>
</file>

<file path=ppt/slides/_rels/slide18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220.png"/><Relationship Id="rId2" Type="http://schemas.openxmlformats.org/officeDocument/2006/relationships/notesSlide" Target="../notesSlides/notesSlide114.xml"/><Relationship Id="rId1" Type="http://schemas.openxmlformats.org/officeDocument/2006/relationships/slideLayout" Target="../slideLayouts/slideLayout42.xml"/><Relationship Id="rId6" Type="http://schemas.openxmlformats.org/officeDocument/2006/relationships/customXml" Target="../ink/ink33.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5.xml"/><Relationship Id="rId1" Type="http://schemas.openxmlformats.org/officeDocument/2006/relationships/slideLayout" Target="../slideLayouts/slideLayout42.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customXml" Target="../ink/ink2.xml"/></Relationships>
</file>

<file path=ppt/slides/_rels/slide19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7.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8.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2.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notesSlide" Target="../notesSlides/notesSlide119.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11" Type="http://schemas.openxmlformats.org/officeDocument/2006/relationships/image" Target="../media/image1270.png"/><Relationship Id="rId5" Type="http://schemas.openxmlformats.org/officeDocument/2006/relationships/hyperlink" Target="http://news.bbc.co.uk/2/hi/science/nature/7144337.stm" TargetMode="External"/><Relationship Id="rId10" Type="http://schemas.openxmlformats.org/officeDocument/2006/relationships/customXml" Target="../ink/ink35.xml"/><Relationship Id="rId4" Type="http://schemas.openxmlformats.org/officeDocument/2006/relationships/image" Target="../media/image93.png"/><Relationship Id="rId9" Type="http://schemas.openxmlformats.org/officeDocument/2006/relationships/image" Target="../media/image1260.png"/></Relationships>
</file>

<file path=ppt/slides/_rels/slide1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0.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93.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2.xml"/></Relationships>
</file>

<file path=ppt/slides/_rels/slide19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2.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3.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0.xml"/></Relationships>
</file>

<file path=ppt/slides/_rels/slide1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5.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6.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7.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8.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9.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0.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1.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2.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2.xml"/></Relationships>
</file>

<file path=ppt/slides/_rels/slide207.xml.rels><?xml version="1.0" encoding="UTF-8" standalone="yes"?>
<Relationships xmlns="http://schemas.openxmlformats.org/package/2006/relationships"><Relationship Id="rId8" Type="http://schemas.openxmlformats.org/officeDocument/2006/relationships/image" Target="../media/image1490.png"/><Relationship Id="rId3" Type="http://schemas.openxmlformats.org/officeDocument/2006/relationships/hyperlink" Target="http://news.bbc.co.uk/2/hi/science/nature/7144337.stm" TargetMode="External"/><Relationship Id="rId7" Type="http://schemas.openxmlformats.org/officeDocument/2006/relationships/customXml" Target="../ink/ink36.xml"/><Relationship Id="rId2" Type="http://schemas.openxmlformats.org/officeDocument/2006/relationships/notesSlide" Target="../notesSlides/notesSlide134.xml"/><Relationship Id="rId1" Type="http://schemas.openxmlformats.org/officeDocument/2006/relationships/slideLayout" Target="../slideLayouts/slideLayout5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thecaucus.blogs.nytimes.com/2010/02/19/pawlentys-principles-gods-in-charge/"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10.png"/><Relationship Id="rId2" Type="http://schemas.openxmlformats.org/officeDocument/2006/relationships/notesSlide" Target="../notesSlides/notesSlide135.xml"/><Relationship Id="rId1" Type="http://schemas.openxmlformats.org/officeDocument/2006/relationships/slideLayout" Target="../slideLayouts/slideLayout42.xml"/><Relationship Id="rId6" Type="http://schemas.openxmlformats.org/officeDocument/2006/relationships/customXml" Target="../ink/ink37.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51.png"/><Relationship Id="rId2" Type="http://schemas.openxmlformats.org/officeDocument/2006/relationships/notesSlide" Target="../notesSlides/notesSlide136.xml"/><Relationship Id="rId1" Type="http://schemas.openxmlformats.org/officeDocument/2006/relationships/slideLayout" Target="../slideLayouts/slideLayout42.xml"/><Relationship Id="rId6" Type="http://schemas.openxmlformats.org/officeDocument/2006/relationships/customXml" Target="../ink/ink38.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10.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00.png"/><Relationship Id="rId2" Type="http://schemas.openxmlformats.org/officeDocument/2006/relationships/notesSlide" Target="../notesSlides/notesSlide137.xml"/><Relationship Id="rId1" Type="http://schemas.openxmlformats.org/officeDocument/2006/relationships/slideLayout" Target="../slideLayouts/slideLayout42.xml"/><Relationship Id="rId6" Type="http://schemas.openxmlformats.org/officeDocument/2006/relationships/customXml" Target="../ink/ink39.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8.xml"/><Relationship Id="rId1" Type="http://schemas.openxmlformats.org/officeDocument/2006/relationships/slideLayout" Target="../slideLayouts/slideLayout42.xml"/><Relationship Id="rId6" Type="http://schemas.openxmlformats.org/officeDocument/2006/relationships/customXml" Target="../ink/ink40.xml"/><Relationship Id="rId5" Type="http://schemas.openxmlformats.org/officeDocument/2006/relationships/hyperlink" Target="https://www.salon.com/2015/09/02/kim_davis_four_marriages_the_ugly_self_righteousness_of_the_saved_that_fuels_her_marriage_license_refusal/" TargetMode="External"/><Relationship Id="rId4" Type="http://schemas.openxmlformats.org/officeDocument/2006/relationships/hyperlink" Target="http://news.bbc.co.uk/2/hi/science/nature/7144337.stm" TargetMode="External"/><Relationship Id="rId9" Type="http://schemas.openxmlformats.org/officeDocument/2006/relationships/image" Target="../media/image1350.pn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550.png"/><Relationship Id="rId2" Type="http://schemas.openxmlformats.org/officeDocument/2006/relationships/notesSlide" Target="../notesSlides/notesSlide140.xml"/><Relationship Id="rId1" Type="http://schemas.openxmlformats.org/officeDocument/2006/relationships/slideLayout" Target="../slideLayouts/slideLayout42.xml"/><Relationship Id="rId6" Type="http://schemas.openxmlformats.org/officeDocument/2006/relationships/customXml" Target="../ink/ink41.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730.png"/><Relationship Id="rId2" Type="http://schemas.openxmlformats.org/officeDocument/2006/relationships/notesSlide" Target="../notesSlides/notesSlide141.xml"/><Relationship Id="rId1" Type="http://schemas.openxmlformats.org/officeDocument/2006/relationships/slideLayout" Target="../slideLayouts/slideLayout42.xml"/><Relationship Id="rId6" Type="http://schemas.openxmlformats.org/officeDocument/2006/relationships/customXml" Target="../ink/ink42.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2.xml"/><Relationship Id="rId1" Type="http://schemas.openxmlformats.org/officeDocument/2006/relationships/slideLayout" Target="../slideLayouts/slideLayout42.xml"/><Relationship Id="rId5" Type="http://schemas.openxmlformats.org/officeDocument/2006/relationships/image" Target="../media/image175.png"/><Relationship Id="rId4" Type="http://schemas.openxmlformats.org/officeDocument/2006/relationships/hyperlink" Target="http://www.independent.co.uk/news/uk/politics/chilcot-report-john-prescott-says-tony-blair-led-uk-into-illegal-war-in-iraq-a7129106.html"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3.xml"/><Relationship Id="rId1" Type="http://schemas.openxmlformats.org/officeDocument/2006/relationships/slideLayout" Target="../slideLayouts/slideLayout42.xml"/><Relationship Id="rId5" Type="http://schemas.openxmlformats.org/officeDocument/2006/relationships/image" Target="../media/image176.png"/><Relationship Id="rId4" Type="http://schemas.openxmlformats.org/officeDocument/2006/relationships/hyperlink" Target="https://newrepublic.com/article/163291/afghanistan-war-founded-lies-people-still-telling-them"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4.xml"/><Relationship Id="rId1" Type="http://schemas.openxmlformats.org/officeDocument/2006/relationships/slideLayout" Target="../slideLayouts/slideLayout42.xml"/><Relationship Id="rId6" Type="http://schemas.openxmlformats.org/officeDocument/2006/relationships/image" Target="../media/image178.jpg"/><Relationship Id="rId5" Type="http://schemas.openxmlformats.org/officeDocument/2006/relationships/image" Target="../media/image177.png"/><Relationship Id="rId4" Type="http://schemas.openxmlformats.org/officeDocument/2006/relationships/hyperlink" Target="https://www.forbes.com/sites/hanktucker/2021/08/16/the-war-in-afghanistan-cost-america-300-million-per-day-for-20-years-with-big-bills-yet-to-come/?sh=21b6c50e7f8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hyperlink" Target="http://en.wikipedia.org/wiki/Aristotle" TargetMode="External"/><Relationship Id="rId4" Type="http://schemas.openxmlformats.org/officeDocument/2006/relationships/hyperlink" Target="http://en.wikipedia.org/wiki/Plato"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5.xml"/><Relationship Id="rId1" Type="http://schemas.openxmlformats.org/officeDocument/2006/relationships/slideLayout" Target="../slideLayouts/slideLayout42.xml"/><Relationship Id="rId6" Type="http://schemas.openxmlformats.org/officeDocument/2006/relationships/hyperlink" Target="https://www.motherjones.com/politics/2021/08/the-us-used-afghan-women-to-justify-its-war-now-its-leaving-them-behind/" TargetMode="External"/><Relationship Id="rId5" Type="http://schemas.openxmlformats.org/officeDocument/2006/relationships/image" Target="../media/image179.png"/><Relationship Id="rId4" Type="http://schemas.openxmlformats.org/officeDocument/2006/relationships/image" Target="../media/image178.jpg"/></Relationships>
</file>

<file path=ppt/slides/_rels/slide221.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hyperlink" Target="http://news.bbc.co.uk/2/hi/science/nature/7144337.stm" TargetMode="External"/><Relationship Id="rId7" Type="http://schemas.openxmlformats.org/officeDocument/2006/relationships/image" Target="../media/image1620.png"/><Relationship Id="rId12" Type="http://schemas.openxmlformats.org/officeDocument/2006/relationships/image" Target="../media/image181.png"/><Relationship Id="rId2" Type="http://schemas.openxmlformats.org/officeDocument/2006/relationships/notesSlide" Target="../notesSlides/notesSlide146.xml"/><Relationship Id="rId1" Type="http://schemas.openxmlformats.org/officeDocument/2006/relationships/slideLayout" Target="../slideLayouts/slideLayout42.xml"/><Relationship Id="rId6" Type="http://schemas.openxmlformats.org/officeDocument/2006/relationships/customXml" Target="../ink/ink43.xml"/><Relationship Id="rId11" Type="http://schemas.openxmlformats.org/officeDocument/2006/relationships/image" Target="../media/image1640.png"/><Relationship Id="rId5" Type="http://schemas.openxmlformats.org/officeDocument/2006/relationships/image" Target="../media/image180.png"/><Relationship Id="rId10" Type="http://schemas.openxmlformats.org/officeDocument/2006/relationships/customXml" Target="../ink/ink45.xml"/><Relationship Id="rId4" Type="http://schemas.openxmlformats.org/officeDocument/2006/relationships/hyperlink" Target="https://www.aljazeera.com/opinions/2021/8/21/white-women-washing-the-uss-civilising-mission-in-afghanistan" TargetMode="External"/><Relationship Id="rId9" Type="http://schemas.openxmlformats.org/officeDocument/2006/relationships/image" Target="../media/image1630.png"/></Relationships>
</file>

<file path=ppt/slides/_rels/slide22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7.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8.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9.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0.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0.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0.xml"/></Relationships>
</file>

<file path=ppt/slides/_rels/slide2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3.xml"/><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55.xml"/><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hyperlink" Target="http://en.wikipedia.org/wiki/The_Two_Cultures" TargetMode="External"/></Relationships>
</file>

<file path=ppt/slides/_rels/slide23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5.png"/><Relationship Id="rId1" Type="http://schemas.openxmlformats.org/officeDocument/2006/relationships/slideLayout" Target="../slideLayouts/slideLayout97.xml"/><Relationship Id="rId5" Type="http://schemas.openxmlformats.org/officeDocument/2006/relationships/image" Target="../media/image23.jpg"/><Relationship Id="rId4" Type="http://schemas.openxmlformats.org/officeDocument/2006/relationships/hyperlink" Target="https://www.bbc.com/news/health-45992725"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6.png"/><Relationship Id="rId1" Type="http://schemas.openxmlformats.org/officeDocument/2006/relationships/slideLayout" Target="../slideLayouts/slideLayout97.xml"/><Relationship Id="rId4" Type="http://schemas.openxmlformats.org/officeDocument/2006/relationships/hyperlink" Target="http://en.wikipedia.org/wiki/Multivitami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0.xml.rels><?xml version="1.0" encoding="UTF-8" standalone="yes"?>
<Relationships xmlns="http://schemas.openxmlformats.org/package/2006/relationships"><Relationship Id="rId8" Type="http://schemas.openxmlformats.org/officeDocument/2006/relationships/image" Target="../media/image1760.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47.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70.png"/><Relationship Id="rId11" Type="http://schemas.openxmlformats.org/officeDocument/2006/relationships/customXml" Target="../ink/ink49.xml"/><Relationship Id="rId5" Type="http://schemas.openxmlformats.org/officeDocument/2006/relationships/customXml" Target="../ink/ink46.xml"/><Relationship Id="rId10" Type="http://schemas.openxmlformats.org/officeDocument/2006/relationships/image" Target="../media/image1350.png"/><Relationship Id="rId4" Type="http://schemas.openxmlformats.org/officeDocument/2006/relationships/image" Target="../media/image187.png"/><Relationship Id="rId9" Type="http://schemas.openxmlformats.org/officeDocument/2006/relationships/customXml" Target="../ink/ink48.xml"/></Relationships>
</file>

<file path=ppt/slides/_rels/slide24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51.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80.png"/><Relationship Id="rId11" Type="http://schemas.openxmlformats.org/officeDocument/2006/relationships/customXml" Target="../ink/ink53.xml"/><Relationship Id="rId5" Type="http://schemas.openxmlformats.org/officeDocument/2006/relationships/customXml" Target="../ink/ink50.xml"/><Relationship Id="rId10" Type="http://schemas.openxmlformats.org/officeDocument/2006/relationships/image" Target="../media/image190.png"/><Relationship Id="rId4" Type="http://schemas.openxmlformats.org/officeDocument/2006/relationships/image" Target="../media/image187.png"/><Relationship Id="rId9" Type="http://schemas.openxmlformats.org/officeDocument/2006/relationships/customXml" Target="../ink/ink52.xml"/></Relationships>
</file>

<file path=ppt/slides/_rels/slide242.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56.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43.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1.png"/></Relationships>
</file>

<file path=ppt/slides/_rels/slide2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9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cience/2019/jun/29/save-your-money-no-evidence-brain-health-supplements-work-say-experts" TargetMode="Externa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8.xml.rels><?xml version="1.0" encoding="UTF-8" standalone="yes"?>
<Relationships xmlns="http://schemas.openxmlformats.org/package/2006/relationships"><Relationship Id="rId3" Type="http://schemas.openxmlformats.org/officeDocument/2006/relationships/hyperlink" Target="https://www.eatingwell.com/author/barbie-cervoni/" TargetMode="External"/><Relationship Id="rId7" Type="http://schemas.openxmlformats.org/officeDocument/2006/relationships/hyperlink" Target="https://www.eatingwell.com/article/8053927/these-supplements-can-be-toxic-if-you-take-too-much/" TargetMode="External"/><Relationship Id="rId2" Type="http://schemas.openxmlformats.org/officeDocument/2006/relationships/image" Target="../media/image193.png"/><Relationship Id="rId1" Type="http://schemas.openxmlformats.org/officeDocument/2006/relationships/slideLayout" Target="../slideLayouts/slideLayout97.xml"/><Relationship Id="rId6" Type="http://schemas.openxmlformats.org/officeDocument/2006/relationships/hyperlink" Target="http://news.bbc.co.uk/2/hi/science/nature/7144337.stm" TargetMode="External"/><Relationship Id="rId5" Type="http://schemas.openxmlformats.org/officeDocument/2006/relationships/hyperlink" Target="https://www.eatingwell.com/author/emily-lachtrupp/" TargetMode="External"/><Relationship Id="rId4" Type="http://schemas.openxmlformats.org/officeDocument/2006/relationships/hyperlink" Target="https://www.eatingwell.com/about-us-6743412#toc-editorial-policies"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s://www.theguardian.com/australia-news/2021/jul/26/dietary-supplements-causing-severe-liver-injuries-in-australians-with-some-requiring-transplants-study-shows?CMP=Share_iOSApp_Other"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image" Target="../media/image19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2.xml"/></Relationships>
</file>

<file path=ppt/slides/_rels/slide250.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196.JPG"/><Relationship Id="rId4" Type="http://schemas.openxmlformats.org/officeDocument/2006/relationships/image" Target="../media/image195.png"/></Relationships>
</file>

<file path=ppt/slides/_rels/slide25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97.xml"/><Relationship Id="rId5" Type="http://schemas.openxmlformats.org/officeDocument/2006/relationships/hyperlink" Target="http://news.sciencemag.org/health/2015/08/feature-revealing-hidden-dangers-dietary-supplements" TargetMode="External"/><Relationship Id="rId4" Type="http://schemas.openxmlformats.org/officeDocument/2006/relationships/hyperlink" Target="http://news.bbc.co.uk/2/hi/science/nature/7144337.stm"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9.png"/></Relationships>
</file>

<file path=ppt/slides/_rels/slide253.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0.png"/></Relationships>
</file>

<file path=ppt/slides/_rels/slide254.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1.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ociety/2019/may/26/top-uk-scientist-urges-people-to-take-vitamin-d-supplements?CMP=Share_iOSApp_Other"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www.latimes.com/opinion/op-ed/la-oe-price-vitamin-d-20160516-snap-story.html"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4.png"/><Relationship Id="rId1" Type="http://schemas.openxmlformats.org/officeDocument/2006/relationships/slideLayout" Target="../slideLayouts/slideLayout97.xml"/><Relationship Id="rId4" Type="http://schemas.openxmlformats.org/officeDocument/2006/relationships/hyperlink" Target="https://www.cuimc.columbia.edu/news/what-supplements-do-you-need-probably-none" TargetMode="Externa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5.png"/><Relationship Id="rId1" Type="http://schemas.openxmlformats.org/officeDocument/2006/relationships/slideLayout" Target="../slideLayouts/slideLayout97.xml"/><Relationship Id="rId4" Type="http://schemas.openxmlformats.org/officeDocument/2006/relationships/hyperlink" Target="http://www.healthline.com/health-news/americans-spend-billions-on-vitamins-and-herbs-that-dont-work-031915"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7.xml"/><Relationship Id="rId1" Type="http://schemas.openxmlformats.org/officeDocument/2006/relationships/slideLayout" Target="../slideLayouts/slideLayout108.xml"/><Relationship Id="rId4" Type="http://schemas.openxmlformats.org/officeDocument/2006/relationships/hyperlink" Target="02varvara.wordpress.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0.xml.rels><?xml version="1.0" encoding="UTF-8" standalone="yes"?>
<Relationships xmlns="http://schemas.openxmlformats.org/package/2006/relationships"><Relationship Id="rId3" Type="http://schemas.openxmlformats.org/officeDocument/2006/relationships/hyperlink" Target="http://georgespond.wordpress.com/" TargetMode="External"/><Relationship Id="rId2" Type="http://schemas.openxmlformats.org/officeDocument/2006/relationships/notesSlide" Target="../notesSlides/notesSlide158.xml"/><Relationship Id="rId1" Type="http://schemas.openxmlformats.org/officeDocument/2006/relationships/slideLayout" Target="../slideLayouts/slideLayout108.xml"/><Relationship Id="rId4" Type="http://schemas.openxmlformats.org/officeDocument/2006/relationships/image" Target="../media/image207.png"/></Relationships>
</file>

<file path=ppt/slides/_rels/slide271.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159.xml"/><Relationship Id="rId1" Type="http://schemas.openxmlformats.org/officeDocument/2006/relationships/slideLayout" Target="../slideLayouts/slideLayout108.xml"/><Relationship Id="rId4" Type="http://schemas.openxmlformats.org/officeDocument/2006/relationships/image" Target="../media/image208.jpeg"/></Relationships>
</file>

<file path=ppt/slides/_rels/slide2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0.xml"/><Relationship Id="rId1" Type="http://schemas.openxmlformats.org/officeDocument/2006/relationships/slideLayout" Target="../slideLayouts/slideLayout108.xml"/><Relationship Id="rId4" Type="http://schemas.openxmlformats.org/officeDocument/2006/relationships/hyperlink" Target="https://www.newscientist.com/article/mg25934500-200-which-dietary-supplements-actually-work-and-which-should-you-take/"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8.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8.xml"/></Relationships>
</file>

<file path=ppt/slides/_rels/slide277.xml.rels><?xml version="1.0" encoding="UTF-8" standalone="yes"?>
<Relationships xmlns="http://schemas.openxmlformats.org/package/2006/relationships"><Relationship Id="rId8" Type="http://schemas.openxmlformats.org/officeDocument/2006/relationships/image" Target="../media/image1980.png"/><Relationship Id="rId3" Type="http://schemas.openxmlformats.org/officeDocument/2006/relationships/hyperlink" Target="http://www.foxnews.com/story/0,2933,405765,00.html" TargetMode="External"/><Relationship Id="rId7" Type="http://schemas.openxmlformats.org/officeDocument/2006/relationships/customXml" Target="../ink/ink55.xml"/><Relationship Id="rId2" Type="http://schemas.openxmlformats.org/officeDocument/2006/relationships/notesSlide" Target="../notesSlides/notesSlide163.xml"/><Relationship Id="rId1" Type="http://schemas.openxmlformats.org/officeDocument/2006/relationships/slideLayout" Target="../slideLayouts/slideLayout108.xml"/><Relationship Id="rId6" Type="http://schemas.openxmlformats.org/officeDocument/2006/relationships/image" Target="../media/image1970.png"/><Relationship Id="rId5" Type="http://schemas.openxmlformats.org/officeDocument/2006/relationships/customXml" Target="../ink/ink54.xml"/><Relationship Id="rId10" Type="http://schemas.openxmlformats.org/officeDocument/2006/relationships/image" Target="../media/image1990.png"/><Relationship Id="rId4" Type="http://schemas.openxmlformats.org/officeDocument/2006/relationships/image" Target="../media/image210.png"/><Relationship Id="rId9" Type="http://schemas.openxmlformats.org/officeDocument/2006/relationships/customXml" Target="../ink/ink56.xml"/></Relationships>
</file>

<file path=ppt/slides/_rels/slide27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4.xml"/><Relationship Id="rId1" Type="http://schemas.openxmlformats.org/officeDocument/2006/relationships/slideLayout" Target="../slideLayouts/slideLayout108.xml"/><Relationship Id="rId5" Type="http://schemas.openxmlformats.org/officeDocument/2006/relationships/image" Target="../media/image212.png"/><Relationship Id="rId4" Type="http://schemas.openxmlformats.org/officeDocument/2006/relationships/hyperlink" Target="https://health.howstuffworks.com/wellness/food-nutrition/vitamin-supplements/supplement-industry-news.htm"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5.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4" Type="http://schemas.openxmlformats.org/officeDocument/2006/relationships/image" Target="../media/image20.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www.cnn.com/2023/04/18/health/supplement-use-wellness/index.html'" TargetMode="External"/><Relationship Id="rId1" Type="http://schemas.openxmlformats.org/officeDocument/2006/relationships/slideLayout" Target="../slideLayouts/slideLayout97.xml"/><Relationship Id="rId4" Type="http://schemas.openxmlformats.org/officeDocument/2006/relationships/image" Target="../media/image214.png"/></Relationships>
</file>

<file path=ppt/slides/_rels/slide2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www.prnewswire.com/news-releases/poll-finds-86-of-americans-take-vitamins-or-supplements-yet-only-21-have-a-confirmed-nutritional-deficiency-300779470.html" TargetMode="External"/><Relationship Id="rId1" Type="http://schemas.openxmlformats.org/officeDocument/2006/relationships/slideLayout" Target="../slideLayouts/slideLayout97.xml"/><Relationship Id="rId4" Type="http://schemas.openxmlformats.org/officeDocument/2006/relationships/image" Target="../media/image216.png"/></Relationships>
</file>

<file path=ppt/slides/_rels/slide283.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6.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4.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7.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0.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0.xml"/></Relationships>
</file>

<file path=ppt/slides/_rels/slide289.xml.rels><?xml version="1.0" encoding="UTF-8" standalone="yes"?>
<Relationships xmlns="http://schemas.openxmlformats.org/package/2006/relationships"><Relationship Id="rId3" Type="http://schemas.openxmlformats.org/officeDocument/2006/relationships/hyperlink" Target="http://www.scientificamerican.com/article.cfm?id=7-insects-youll-be-eating-in-the-future" TargetMode="External"/><Relationship Id="rId2" Type="http://schemas.openxmlformats.org/officeDocument/2006/relationships/notesSlide" Target="../notesSlides/notesSlide170.xml"/><Relationship Id="rId1" Type="http://schemas.openxmlformats.org/officeDocument/2006/relationships/slideLayout" Target="../slideLayouts/slideLayout108.xml"/><Relationship Id="rId4" Type="http://schemas.openxmlformats.org/officeDocument/2006/relationships/image" Target="../media/image2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6" Type="http://schemas.openxmlformats.org/officeDocument/2006/relationships/hyperlink" Target="https://online.ucpress.edu/mp/article/40/5/373/196692/Handedness-and-Musicality-in-Secondary-Schoo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5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52.xml"/></Relationships>
</file>

<file path=ppt/slides/_rels/slide2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s://www.senate.gov/general/committee_assignments/assignments.htm" TargetMode="External"/><Relationship Id="rId1" Type="http://schemas.openxmlformats.org/officeDocument/2006/relationships/slideLayout" Target="../slideLayouts/slideLayout9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0.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0.xml"/></Relationships>
</file>

<file path=ppt/slides/_rels/slide29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4.xml"/><Relationship Id="rId1" Type="http://schemas.openxmlformats.org/officeDocument/2006/relationships/slideLayout" Target="../slideLayouts/slideLayout4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hyperlink" Target="https://www.catholicnewsagency.com/news/255563/in-new-exhortation-pope-warns-of-climate-change-our-responses-have-not-been-adequate"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5.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3.png"/><Relationship Id="rId4" Type="http://schemas.openxmlformats.org/officeDocument/2006/relationships/hyperlink" Target="http://www.bbc.com/news/world-us-canada-34341009" TargetMode="External"/></Relationships>
</file>

<file path=ppt/slides/_rels/slide29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6.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bc.com/future/article/20180905-how-genes-influence-achievement-and-success-in-school"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30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7.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8.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9.xml"/><Relationship Id="rId1" Type="http://schemas.openxmlformats.org/officeDocument/2006/relationships/slideLayout" Target="../slideLayouts/slideLayout42.xml"/><Relationship Id="rId5" Type="http://schemas.openxmlformats.org/officeDocument/2006/relationships/image" Target="../media/image226.png"/><Relationship Id="rId4" Type="http://schemas.openxmlformats.org/officeDocument/2006/relationships/hyperlink" Target="http://www.bbc.com/news/science-environment-34342808"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0.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7.png"/><Relationship Id="rId4" Type="http://schemas.openxmlformats.org/officeDocument/2006/relationships/hyperlink" Target="http://www.bbc.com/news/world-us-canada-34337942"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1.xml"/><Relationship Id="rId1" Type="http://schemas.openxmlformats.org/officeDocument/2006/relationships/slideLayout" Target="../slideLayouts/slideLayout42.xml"/><Relationship Id="rId6" Type="http://schemas.openxmlformats.org/officeDocument/2006/relationships/image" Target="../media/image227.png"/><Relationship Id="rId5" Type="http://schemas.openxmlformats.org/officeDocument/2006/relationships/image" Target="../media/image224.png"/><Relationship Id="rId4" Type="http://schemas.openxmlformats.org/officeDocument/2006/relationships/hyperlink" Target="http://www.bbc.com/news/world-us-canada-34337942"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2.xml"/><Relationship Id="rId1" Type="http://schemas.openxmlformats.org/officeDocument/2006/relationships/slideLayout" Target="../slideLayouts/slideLayout4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hyperlink" Target="http://r.search.yahoo.com/_ylt=A0LEVj42EwZWlxgA4K4PxQt.;_ylu=X3oDMTByNXM5bzY5BGNvbG8DYmYxBHBvcwMzBHZ0aWQDBHNlYwNzcg--/RV=2/RE=1443267510/RO=10/RU=http:/www.washingtonpost.com/blogs/post-partisan/wp/2015/09/24/the-insiders-republicans-shouldnt-pick-a-fight-with-pope-francis/RK=0/RS=NHD5XMMIgV2go87HVRrK.dr7wx4-"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3.xml"/><Relationship Id="rId1" Type="http://schemas.openxmlformats.org/officeDocument/2006/relationships/slideLayout" Target="../slideLayouts/slideLayout42.xml"/><Relationship Id="rId4" Type="http://schemas.openxmlformats.org/officeDocument/2006/relationships/image" Target="../media/image231.jpeg"/></Relationships>
</file>

<file path=ppt/slides/_rels/slide30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4.xml"/><Relationship Id="rId1" Type="http://schemas.openxmlformats.org/officeDocument/2006/relationships/slideLayout" Target="../slideLayouts/slideLayout42.xml"/><Relationship Id="rId4" Type="http://schemas.openxmlformats.org/officeDocument/2006/relationships/image" Target="../media/image231.jpeg"/></Relationships>
</file>

<file path=ppt/slides/_rels/slide30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85.xml"/><Relationship Id="rId1" Type="http://schemas.openxmlformats.org/officeDocument/2006/relationships/slideLayout" Target="../slideLayouts/slideLayout42.xml"/><Relationship Id="rId5" Type="http://schemas.openxmlformats.org/officeDocument/2006/relationships/hyperlink" Target="http://www.mprnews.org/story/2015/09/28/dalai-lama" TargetMode="External"/><Relationship Id="rId4" Type="http://schemas.openxmlformats.org/officeDocument/2006/relationships/hyperlink" Target="http://news.bbc.co.uk/2/hi/science/nature/7144337.stm" TargetMode="External"/></Relationships>
</file>

<file path=ppt/slides/_rels/slide309.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86.xml"/><Relationship Id="rId1" Type="http://schemas.openxmlformats.org/officeDocument/2006/relationships/slideLayout" Target="../slideLayouts/slideLayout42.xml"/><Relationship Id="rId5" Type="http://schemas.openxmlformats.org/officeDocument/2006/relationships/hyperlink" Target="https://en.wikipedia.org/wiki/Greta_Thunberg" TargetMode="External"/><Relationship Id="rId4" Type="http://schemas.openxmlformats.org/officeDocument/2006/relationships/hyperlink" Target="http://news.bbc.co.uk/2/hi/science/nature/7144337.s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18.xml"/><Relationship Id="rId4" Type="http://schemas.openxmlformats.org/officeDocument/2006/relationships/hyperlink" Target="https://www.theguardian.com/football/2023/feb/08/goalscorers-natural-nurtured-footballers-coaches-scientists-strikers" TargetMode="External"/></Relationships>
</file>

<file path=ppt/slides/_rels/slide31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7.xml"/><Relationship Id="rId1" Type="http://schemas.openxmlformats.org/officeDocument/2006/relationships/slideLayout" Target="../slideLayouts/slideLayout42.xml"/><Relationship Id="rId5" Type="http://schemas.openxmlformats.org/officeDocument/2006/relationships/image" Target="../media/image234.png"/><Relationship Id="rId4" Type="http://schemas.openxmlformats.org/officeDocument/2006/relationships/hyperlink" Target="http://www.nationofchange.org/2015/10/31/ted-cruz-climate-change-is-not-science-its-religion/" TargetMode="Externa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30.xml"/></Relationships>
</file>

<file path=ppt/slides/_rels/slide31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9.xml"/><Relationship Id="rId1" Type="http://schemas.openxmlformats.org/officeDocument/2006/relationships/slideLayout" Target="../slideLayouts/slideLayout4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hyperlink" Target="http://www.pri.org/stories/2016-07-24/gop-leading-effort-block-military-planning-climate-change"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0.xml"/><Relationship Id="rId1" Type="http://schemas.openxmlformats.org/officeDocument/2006/relationships/slideLayout" Target="../slideLayouts/slideLayout4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hyperlink" Target="http://www.nationalmemo.com/climate-change-significant-direct-threat-u-s-military-reports/" TargetMode="Externa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30.xml"/></Relationships>
</file>

<file path=ppt/slides/_rels/slide3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2.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39.png"/><Relationship Id="rId4" Type="http://schemas.openxmlformats.org/officeDocument/2006/relationships/hyperlink" Target="https://www.theguardian.com/environment/2016/sep/14/military-experts-climate-change-significant-security-risk" TargetMode="External"/></Relationships>
</file>

<file path=ppt/slides/_rels/slide3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3.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40.png"/><Relationship Id="rId4" Type="http://schemas.openxmlformats.org/officeDocument/2006/relationships/hyperlink" Target="https://www.theguardian.com/environment/2013/feb/14/funding-climate-change-denial-thinktanks-network" TargetMode="External"/></Relationships>
</file>

<file path=ppt/slides/_rels/slide317.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194.xml"/><Relationship Id="rId1" Type="http://schemas.openxmlformats.org/officeDocument/2006/relationships/slideLayout" Target="../slideLayouts/slideLayout119.xml"/><Relationship Id="rId4" Type="http://schemas.openxmlformats.org/officeDocument/2006/relationships/image" Target="../media/image241.png"/></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5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m.bbc.com/news/magazine-31714853" TargetMode="External"/><Relationship Id="rId1" Type="http://schemas.openxmlformats.org/officeDocument/2006/relationships/slideLayout" Target="../slideLayouts/slideLayout218.xml"/><Relationship Id="rId4" Type="http://schemas.openxmlformats.org/officeDocument/2006/relationships/image" Target="../media/image27.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3.xml.rels><?xml version="1.0" encoding="UTF-8" standalone="yes"?>
<Relationships xmlns="http://schemas.openxmlformats.org/package/2006/relationships"><Relationship Id="rId3" Type="http://schemas.openxmlformats.org/officeDocument/2006/relationships/hyperlink" Target="https://bigthink.com/surprising-science/most-famous-popular-science-book" TargetMode="External"/><Relationship Id="rId2" Type="http://schemas.openxmlformats.org/officeDocument/2006/relationships/image" Target="../media/image242.png"/><Relationship Id="rId1" Type="http://schemas.openxmlformats.org/officeDocument/2006/relationships/slideLayout" Target="../slideLayouts/slideLayout97.xml"/><Relationship Id="rId4" Type="http://schemas.openxmlformats.org/officeDocument/2006/relationships/image" Target="../media/image243.png"/></Relationships>
</file>

<file path=ppt/slides/_rels/slide324.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hyperlink" Target="https://www.amazon.com/Thomas-Kuhn-Scientific-Revolutions-Anniversary/dp/B019EWPINS/ref=sr_1_4?dchild=1&amp;keywords=the+structure+of+scientific+revolutions&amp;qid=1629944122&amp;sr=8-4" TargetMode="External"/><Relationship Id="rId1" Type="http://schemas.openxmlformats.org/officeDocument/2006/relationships/slideLayout" Target="../slideLayouts/slideLayout9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96.xml"/><Relationship Id="rId1" Type="http://schemas.openxmlformats.org/officeDocument/2006/relationships/slideLayout" Target="../slideLayouts/slideLayout42.xml"/></Relationships>
</file>

<file path=ppt/slides/_rels/slide32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97.xml"/><Relationship Id="rId1" Type="http://schemas.openxmlformats.org/officeDocument/2006/relationships/slideLayout" Target="../slideLayouts/slideLayout42.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32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8.xml"/><Relationship Id="rId1" Type="http://schemas.openxmlformats.org/officeDocument/2006/relationships/slideLayout" Target="../slideLayouts/slideLayout42.xml"/><Relationship Id="rId5" Type="http://schemas.openxmlformats.org/officeDocument/2006/relationships/image" Target="../media/image247.png"/><Relationship Id="rId4" Type="http://schemas.openxmlformats.org/officeDocument/2006/relationships/hyperlink" Target="http://www.cultural-materialism.org/cultural-materialis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2.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99.xml"/><Relationship Id="rId1" Type="http://schemas.openxmlformats.org/officeDocument/2006/relationships/slideLayout" Target="../slideLayouts/slideLayout86.xml"/></Relationships>
</file>

<file path=ppt/slides/_rels/slide33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00.xml"/><Relationship Id="rId1" Type="http://schemas.openxmlformats.org/officeDocument/2006/relationships/slideLayout" Target="../slideLayouts/slideLayout75.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8.xml.rels><?xml version="1.0" encoding="UTF-8" standalone="yes"?>
<Relationships xmlns="http://schemas.openxmlformats.org/package/2006/relationships"><Relationship Id="rId8" Type="http://schemas.openxmlformats.org/officeDocument/2006/relationships/image" Target="../media/image2440.png"/><Relationship Id="rId3" Type="http://schemas.openxmlformats.org/officeDocument/2006/relationships/hyperlink" Target="http://news.bbc.co.uk/2/hi/science/nature/7144337.stm" TargetMode="External"/><Relationship Id="rId7" Type="http://schemas.openxmlformats.org/officeDocument/2006/relationships/customXml" Target="../ink/ink57.xml"/><Relationship Id="rId12" Type="http://schemas.openxmlformats.org/officeDocument/2006/relationships/image" Target="../media/image2460.png"/><Relationship Id="rId2" Type="http://schemas.openxmlformats.org/officeDocument/2006/relationships/notesSlide" Target="../notesSlides/notesSlide201.xml"/><Relationship Id="rId1" Type="http://schemas.openxmlformats.org/officeDocument/2006/relationships/slideLayout" Target="../slideLayouts/slideLayout42.xml"/><Relationship Id="rId6" Type="http://schemas.openxmlformats.org/officeDocument/2006/relationships/image" Target="../media/image251.png"/><Relationship Id="rId11" Type="http://schemas.openxmlformats.org/officeDocument/2006/relationships/customXml" Target="../ink/ink59.xml"/><Relationship Id="rId5" Type="http://schemas.openxmlformats.org/officeDocument/2006/relationships/image" Target="../media/image250.png"/><Relationship Id="rId10" Type="http://schemas.openxmlformats.org/officeDocument/2006/relationships/image" Target="../media/image2450.png"/><Relationship Id="rId4" Type="http://schemas.openxmlformats.org/officeDocument/2006/relationships/hyperlink" Target="http://www.wenatcheeworld.com/apps/pbcs.dll/article?AID=/20080122/FOOD/373497927/1030/rss1030" TargetMode="External"/><Relationship Id="rId9" Type="http://schemas.openxmlformats.org/officeDocument/2006/relationships/customXml" Target="../ink/ink58.xml"/></Relationships>
</file>

<file path=ppt/slides/_rels/slide3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2.xml"/><Relationship Id="rId1" Type="http://schemas.openxmlformats.org/officeDocument/2006/relationships/slideLayout" Target="../slideLayouts/slideLayout4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hyperlink" Target="http://www.wenatcheeworld.com/apps/pbcs.dll/article?AID=/20080122/FOOD/373497927/1030/rss10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3.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4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3.xml"/><Relationship Id="rId1" Type="http://schemas.openxmlformats.org/officeDocument/2006/relationships/slideLayout" Target="../slideLayouts/slideLayout4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hyperlink" Target="http://www.wenatcheeworld.com/apps/pbcs.dll/article?AID=/20080122/FOOD/373497927/1030/rss1030" TargetMode="External"/></Relationships>
</file>

<file path=ppt/slides/_rels/slide34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04.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4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05.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43.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206.xml"/><Relationship Id="rId1" Type="http://schemas.openxmlformats.org/officeDocument/2006/relationships/slideLayout" Target="../slideLayouts/slideLayout185.xml"/><Relationship Id="rId4" Type="http://schemas.openxmlformats.org/officeDocument/2006/relationships/image" Target="../media/image253.png"/></Relationships>
</file>

<file path=ppt/slides/_rels/slide34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7.xml"/><Relationship Id="rId1" Type="http://schemas.openxmlformats.org/officeDocument/2006/relationships/slideLayout" Target="../slideLayouts/slideLayout185.xml"/><Relationship Id="rId5" Type="http://schemas.openxmlformats.org/officeDocument/2006/relationships/image" Target="../media/image93.png"/><Relationship Id="rId4" Type="http://schemas.openxmlformats.org/officeDocument/2006/relationships/hyperlink" Target="http://www.bbc.com/news/blogs-trending-33646878" TargetMode="External"/></Relationships>
</file>

<file path=ppt/slides/_rels/slide34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hyperlink" Target="http://www.bbc.com/news/world-us-canada-35808627?ocid=global_bbccom_email_15032016_top+news+stories"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346.xml.rels><?xml version="1.0" encoding="UTF-8" standalone="yes"?>
<Relationships xmlns="http://schemas.openxmlformats.org/package/2006/relationships"><Relationship Id="rId3" Type="http://schemas.openxmlformats.org/officeDocument/2006/relationships/hyperlink" Target="https://www.theguardian.com/lifeandstyle/2017/dec/03/how-neanderthal-are-you-and-can-you-blame-your-dna-personality-quiz?CMP=Share_iOSApp_Other" TargetMode="External"/><Relationship Id="rId2" Type="http://schemas.openxmlformats.org/officeDocument/2006/relationships/notesSlide" Target="../notesSlides/notesSlide208.xml"/><Relationship Id="rId1" Type="http://schemas.openxmlformats.org/officeDocument/2006/relationships/slideLayout" Target="../slideLayouts/slideLayout185.xml"/><Relationship Id="rId6" Type="http://schemas.openxmlformats.org/officeDocument/2006/relationships/customXml" Target="../ink/ink60.xml"/><Relationship Id="rId11" Type="http://schemas.openxmlformats.org/officeDocument/2006/relationships/image" Target="../media/image2550.png"/><Relationship Id="rId5" Type="http://schemas.openxmlformats.org/officeDocument/2006/relationships/image" Target="../media/image25.JPG"/><Relationship Id="rId10" Type="http://schemas.openxmlformats.org/officeDocument/2006/relationships/customXml" Target="../ink/ink61.xml"/><Relationship Id="rId4" Type="http://schemas.openxmlformats.org/officeDocument/2006/relationships/image" Target="../media/image256.png"/><Relationship Id="rId9" Type="http://schemas.openxmlformats.org/officeDocument/2006/relationships/image" Target="../media/image2540.png"/></Relationships>
</file>

<file path=ppt/slides/_rels/slide347.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hyperlink" Target="http://www.science20.com/the_conversation/my_genes_made_me_do_it_the_problem_of_determinism_and_diminished_culpability-161174" TargetMode="External"/><Relationship Id="rId1" Type="http://schemas.openxmlformats.org/officeDocument/2006/relationships/slideLayout" Target="../slideLayouts/slideLayout218.xml"/><Relationship Id="rId6" Type="http://schemas.openxmlformats.org/officeDocument/2006/relationships/image" Target="../media/image262.png"/><Relationship Id="rId5" Type="http://schemas.openxmlformats.org/officeDocument/2006/relationships/customXml" Target="../ink/ink62.xml"/><Relationship Id="rId4" Type="http://schemas.openxmlformats.org/officeDocument/2006/relationships/image" Target="../media/image258.png"/></Relationships>
</file>

<file path=ppt/slides/_rels/slide348.xml.rels><?xml version="1.0" encoding="UTF-8" standalone="yes"?>
<Relationships xmlns="http://schemas.openxmlformats.org/package/2006/relationships"><Relationship Id="rId3" Type="http://schemas.openxmlformats.org/officeDocument/2006/relationships/hyperlink" Target="https://www.theguardian.com/sport/2021/mar/12/oklahoma-high-school-basketball-racial-slur?CMP=Share_iOSApp_Other" TargetMode="External"/><Relationship Id="rId2" Type="http://schemas.openxmlformats.org/officeDocument/2006/relationships/image" Target="../media/image259.png"/><Relationship Id="rId1" Type="http://schemas.openxmlformats.org/officeDocument/2006/relationships/slideLayout" Target="../slideLayouts/slideLayout218.xml"/></Relationships>
</file>

<file path=ppt/slides/_rels/slide349.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hyperlink" Target="http://www.nydailynews.com/news/politics/track-palin-sarah-palin-adult-son-arrested-alaska-article-1.2502319" TargetMode="External"/><Relationship Id="rId1" Type="http://schemas.openxmlformats.org/officeDocument/2006/relationships/slideLayout" Target="../slideLayouts/slideLayout218.xml"/><Relationship Id="rId4" Type="http://schemas.openxmlformats.org/officeDocument/2006/relationships/image" Target="../media/image260.png"/></Relationships>
</file>

<file path=ppt/slides/_rels/slide35.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4.xml"/><Relationship Id="rId1" Type="http://schemas.openxmlformats.org/officeDocument/2006/relationships/slideLayout" Target="../slideLayouts/slideLayout163.xml"/><Relationship Id="rId5" Type="http://schemas.openxmlformats.org/officeDocument/2006/relationships/image" Target="../media/image29.png"/><Relationship Id="rId4" Type="http://schemas.openxmlformats.org/officeDocument/2006/relationships/image" Target="../media/image28.png"/></Relationships>
</file>

<file path=ppt/slides/_rels/slide350.xml.rels><?xml version="1.0" encoding="UTF-8" standalone="yes"?>
<Relationships xmlns="http://schemas.openxmlformats.org/package/2006/relationships"><Relationship Id="rId8" Type="http://schemas.openxmlformats.org/officeDocument/2006/relationships/image" Target="../media/image2590.png"/><Relationship Id="rId3" Type="http://schemas.openxmlformats.org/officeDocument/2006/relationships/image" Target="../media/image257.gif"/><Relationship Id="rId7" Type="http://schemas.openxmlformats.org/officeDocument/2006/relationships/customXml" Target="../ink/ink64.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580.png"/><Relationship Id="rId5" Type="http://schemas.openxmlformats.org/officeDocument/2006/relationships/customXml" Target="../ink/ink63.xml"/><Relationship Id="rId4" Type="http://schemas.openxmlformats.org/officeDocument/2006/relationships/image" Target="../media/image261.png"/></Relationships>
</file>

<file path=ppt/slides/_rels/slide351.xml.rels><?xml version="1.0" encoding="UTF-8" standalone="yes"?>
<Relationships xmlns="http://schemas.openxmlformats.org/package/2006/relationships"><Relationship Id="rId8" Type="http://schemas.openxmlformats.org/officeDocument/2006/relationships/image" Target="../media/image2610.png"/><Relationship Id="rId3" Type="http://schemas.openxmlformats.org/officeDocument/2006/relationships/image" Target="../media/image257.gif"/><Relationship Id="rId7" Type="http://schemas.openxmlformats.org/officeDocument/2006/relationships/customXml" Target="../ink/ink66.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600.png"/><Relationship Id="rId5" Type="http://schemas.openxmlformats.org/officeDocument/2006/relationships/customXml" Target="../ink/ink65.xml"/><Relationship Id="rId4" Type="http://schemas.openxmlformats.org/officeDocument/2006/relationships/image" Target="../media/image261.png"/></Relationships>
</file>

<file path=ppt/slides/_rels/slide35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9.xml"/><Relationship Id="rId1" Type="http://schemas.openxmlformats.org/officeDocument/2006/relationships/slideLayout" Target="../slideLayouts/slideLayout42.xml"/><Relationship Id="rId5" Type="http://schemas.openxmlformats.org/officeDocument/2006/relationships/image" Target="../media/image263.png"/><Relationship Id="rId4" Type="http://schemas.openxmlformats.org/officeDocument/2006/relationships/hyperlink" Target="http://www.cafepress.com/metalstar.71120928" TargetMode="External"/></Relationships>
</file>

<file path=ppt/slides/_rels/slide35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0.xml"/><Relationship Id="rId1" Type="http://schemas.openxmlformats.org/officeDocument/2006/relationships/slideLayout" Target="../slideLayouts/slideLayout42.xml"/><Relationship Id="rId5" Type="http://schemas.openxmlformats.org/officeDocument/2006/relationships/image" Target="../media/image263.png"/><Relationship Id="rId4" Type="http://schemas.openxmlformats.org/officeDocument/2006/relationships/hyperlink" Target="http://www.cafepress.com/metalstar.71120928" TargetMode="Externa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2.xml"/></Relationships>
</file>

<file path=ppt/slides/_rels/slide355.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12.xml"/><Relationship Id="rId1" Type="http://schemas.openxmlformats.org/officeDocument/2006/relationships/slideLayout" Target="../slideLayouts/slideLayout64.xml"/><Relationship Id="rId4" Type="http://schemas.openxmlformats.org/officeDocument/2006/relationships/image" Target="../media/image264.png"/></Relationships>
</file>

<file path=ppt/slides/_rels/slide35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3.xml"/><Relationship Id="rId1" Type="http://schemas.openxmlformats.org/officeDocument/2006/relationships/slideLayout" Target="../slideLayouts/slideLayout64.xml"/><Relationship Id="rId4" Type="http://schemas.openxmlformats.org/officeDocument/2006/relationships/hyperlink" Target="http://www.telegraph.co.uk/news/2016/09/26/leading-us-exorcists-explain-huge-increase-in-demand-for-the-rit/" TargetMode="External"/></Relationships>
</file>

<file path=ppt/slides/_rels/slide35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4.xml"/><Relationship Id="rId1" Type="http://schemas.openxmlformats.org/officeDocument/2006/relationships/slideLayout" Target="../slideLayouts/slideLayout42.xml"/><Relationship Id="rId5" Type="http://schemas.openxmlformats.org/officeDocument/2006/relationships/image" Target="../media/image266.png"/><Relationship Id="rId4" Type="http://schemas.openxmlformats.org/officeDocument/2006/relationships/hyperlink" Target="http://en.wikipedia.org/wiki/Exorcism" TargetMode="External"/></Relationships>
</file>

<file path=ppt/slides/_rels/slide35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5.xml"/><Relationship Id="rId1" Type="http://schemas.openxmlformats.org/officeDocument/2006/relationships/slideLayout" Target="../slideLayouts/slideLayout42.xml"/><Relationship Id="rId5" Type="http://schemas.openxmlformats.org/officeDocument/2006/relationships/image" Target="../media/image267.png"/><Relationship Id="rId4" Type="http://schemas.openxmlformats.org/officeDocument/2006/relationships/hyperlink" Target="http://en.wikipedia.org/wiki/Exorcism" TargetMode="Externa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36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7.xml"/><Relationship Id="rId1" Type="http://schemas.openxmlformats.org/officeDocument/2006/relationships/slideLayout" Target="../slideLayouts/slideLayout42.xml"/></Relationships>
</file>

<file path=ppt/slides/_rels/slide361.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0.png"/><Relationship Id="rId2" Type="http://schemas.openxmlformats.org/officeDocument/2006/relationships/notesSlide" Target="../notesSlides/notesSlide218.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hyperlink" Target="https://www.theguardian.com/film/2023/dec/26/rarely-does-a-film-cause-national-hysteria-the-exorcist-turns-50" TargetMode="External"/><Relationship Id="rId4" Type="http://schemas.openxmlformats.org/officeDocument/2006/relationships/hyperlink" Target="http://news.bbc.co.uk/2/hi/science/nature/7144337.stm" TargetMode="External"/></Relationships>
</file>

<file path=ppt/slides/_rels/slide36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19.xml"/><Relationship Id="rId1" Type="http://schemas.openxmlformats.org/officeDocument/2006/relationships/slideLayout" Target="../slideLayouts/slideLayout42.xml"/><Relationship Id="rId5" Type="http://schemas.openxmlformats.org/officeDocument/2006/relationships/image" Target="../media/image272.png"/><Relationship Id="rId4" Type="http://schemas.openxmlformats.org/officeDocument/2006/relationships/hyperlink" Target="https://www.nationalgeographic.com/video/shorts/1146962499790/" TargetMode="External"/></Relationships>
</file>

<file path=ppt/slides/_rels/slide363.xml.rels><?xml version="1.0" encoding="UTF-8" standalone="yes"?>
<Relationships xmlns="http://schemas.openxmlformats.org/package/2006/relationships"><Relationship Id="rId3" Type="http://schemas.openxmlformats.org/officeDocument/2006/relationships/hyperlink" Target="https://www.theguardian.com/world/2023/apr/20/spiritual-warfare-deliverance-demons-exorcism'" TargetMode="External"/><Relationship Id="rId2" Type="http://schemas.openxmlformats.org/officeDocument/2006/relationships/notesSlide" Target="../notesSlides/notesSlide220.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74.png"/></Relationships>
</file>

<file path=ppt/slides/_rels/slide364.xml.rels><?xml version="1.0" encoding="UTF-8" standalone="yes"?>
<Relationships xmlns="http://schemas.openxmlformats.org/package/2006/relationships"><Relationship Id="rId3" Type="http://schemas.openxmlformats.org/officeDocument/2006/relationships/hyperlink" Target="https://www.theguardian.com/society/2022/nov/20/exorcism-can-have-a-role-to-play-in-therapy" TargetMode="External"/><Relationship Id="rId2" Type="http://schemas.openxmlformats.org/officeDocument/2006/relationships/notesSlide" Target="../notesSlides/notesSlide221.xml"/><Relationship Id="rId1" Type="http://schemas.openxmlformats.org/officeDocument/2006/relationships/slideLayout" Target="../slideLayouts/slideLayout42.xml"/><Relationship Id="rId5" Type="http://schemas.openxmlformats.org/officeDocument/2006/relationships/image" Target="../media/image275.png"/><Relationship Id="rId4" Type="http://schemas.openxmlformats.org/officeDocument/2006/relationships/image" Target="../media/image25.JPG"/></Relationships>
</file>

<file path=ppt/slides/_rels/slide365.xml.rels><?xml version="1.0" encoding="UTF-8" standalone="yes"?>
<Relationships xmlns="http://schemas.openxmlformats.org/package/2006/relationships"><Relationship Id="rId3" Type="http://schemas.openxmlformats.org/officeDocument/2006/relationships/hyperlink" Target="https://i.guim.co.uk/img/static/sys-images/Guardian/Pix/pictures/2014/7/8/1404839913778/9af22656-1ea2-456a-8af7-03b69a266a1a-2060x1236.jpeg?width=620&amp;dpr=2&amp;s=none" TargetMode="External"/><Relationship Id="rId2" Type="http://schemas.openxmlformats.org/officeDocument/2006/relationships/notesSlide" Target="../notesSlides/notesSlide222.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76.png"/></Relationships>
</file>

<file path=ppt/slides/_rels/slide366.xml.rels><?xml version="1.0" encoding="UTF-8" standalone="yes"?>
<Relationships xmlns="http://schemas.openxmlformats.org/package/2006/relationships"><Relationship Id="rId3" Type="http://schemas.openxmlformats.org/officeDocument/2006/relationships/hyperlink" Target="https://www.huffingtonpost.com/entry/pope-francis-priests-exorcism_us_58d0674de4b0be71dcf76a81?ncid=APPLENEWS00001&amp;ec_carp=7124969481248896585" TargetMode="External"/><Relationship Id="rId2" Type="http://schemas.openxmlformats.org/officeDocument/2006/relationships/notesSlide" Target="../notesSlides/notesSlide223.xml"/><Relationship Id="rId1" Type="http://schemas.openxmlformats.org/officeDocument/2006/relationships/slideLayout" Target="../slideLayouts/slideLayout42.xml"/><Relationship Id="rId5" Type="http://schemas.openxmlformats.org/officeDocument/2006/relationships/image" Target="../media/image140.png"/><Relationship Id="rId4" Type="http://schemas.openxmlformats.org/officeDocument/2006/relationships/image" Target="../media/image277.png"/></Relationships>
</file>

<file path=ppt/slides/_rels/slide367.xml.rels><?xml version="1.0" encoding="UTF-8" standalone="yes"?>
<Relationships xmlns="http://schemas.openxmlformats.org/package/2006/relationships"><Relationship Id="rId3" Type="http://schemas.openxmlformats.org/officeDocument/2006/relationships/hyperlink" Target="https://www.bbc.com/news/world-europe-43697573" TargetMode="External"/><Relationship Id="rId2" Type="http://schemas.openxmlformats.org/officeDocument/2006/relationships/notesSlide" Target="../notesSlides/notesSlide224.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78.png"/></Relationships>
</file>

<file path=ppt/slides/_rels/slide368.xml.rels><?xml version="1.0" encoding="UTF-8" standalone="yes"?>
<Relationships xmlns="http://schemas.openxmlformats.org/package/2006/relationships"><Relationship Id="rId3" Type="http://schemas.openxmlformats.org/officeDocument/2006/relationships/hyperlink" Target="https://www.theguardian.com/world/2022/jun/09/irish-exorcist-extra-help-people-oppressed-by-evil-spirits" TargetMode="External"/><Relationship Id="rId2" Type="http://schemas.openxmlformats.org/officeDocument/2006/relationships/notesSlide" Target="../notesSlides/notesSlide225.xml"/><Relationship Id="rId1" Type="http://schemas.openxmlformats.org/officeDocument/2006/relationships/slideLayout" Target="../slideLayouts/slideLayout64.xml"/><Relationship Id="rId6" Type="http://schemas.openxmlformats.org/officeDocument/2006/relationships/image" Target="../media/image25.JPG"/><Relationship Id="rId5" Type="http://schemas.openxmlformats.org/officeDocument/2006/relationships/image" Target="../media/image279.png"/><Relationship Id="rId4" Type="http://schemas.openxmlformats.org/officeDocument/2006/relationships/image" Target="../media/image23.jpg"/></Relationships>
</file>

<file path=ppt/slides/_rels/slide369.xml.rels><?xml version="1.0" encoding="UTF-8" standalone="yes"?>
<Relationships xmlns="http://schemas.openxmlformats.org/package/2006/relationships"><Relationship Id="rId3" Type="http://schemas.openxmlformats.org/officeDocument/2006/relationships/hyperlink" Target="http://www.telegraph.co.uk/news/2016/09/26/leading-us-exorcists-explain-huge-increase-in-demand-for-the-rit/" TargetMode="External"/><Relationship Id="rId2" Type="http://schemas.openxmlformats.org/officeDocument/2006/relationships/notesSlide" Target="../notesSlides/notesSlide226.xml"/><Relationship Id="rId1" Type="http://schemas.openxmlformats.org/officeDocument/2006/relationships/slideLayout" Target="../slideLayouts/slideLayout64.xml"/><Relationship Id="rId5" Type="http://schemas.openxmlformats.org/officeDocument/2006/relationships/image" Target="../media/image282.JPG"/><Relationship Id="rId4" Type="http://schemas.openxmlformats.org/officeDocument/2006/relationships/image" Target="../media/image281.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bc.com/reel/video/p0bn70nw/nature-vs-nurture-how-your-genes-shape-who-you-are?ocid=ww.social.link.email" TargetMode="External"/><Relationship Id="rId1" Type="http://schemas.openxmlformats.org/officeDocument/2006/relationships/slideLayout" Target="../slideLayouts/slideLayout218.xml"/><Relationship Id="rId4" Type="http://schemas.openxmlformats.org/officeDocument/2006/relationships/image" Target="../media/image31.jpg"/></Relationships>
</file>

<file path=ppt/slides/_rels/slide370.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227.xml"/><Relationship Id="rId1" Type="http://schemas.openxmlformats.org/officeDocument/2006/relationships/slideLayout" Target="../slideLayouts/slideLayout64.xml"/><Relationship Id="rId4" Type="http://schemas.openxmlformats.org/officeDocument/2006/relationships/image" Target="../media/image283.png"/></Relationships>
</file>

<file path=ppt/slides/_rels/slide371.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8.xml"/><Relationship Id="rId1" Type="http://schemas.openxmlformats.org/officeDocument/2006/relationships/slideLayout" Target="../slideLayouts/slideLayout64.xml"/><Relationship Id="rId4" Type="http://schemas.openxmlformats.org/officeDocument/2006/relationships/hyperlink" Target="https://en.wikipedia.org/wiki/Canterbury_Cathedral" TargetMode="External"/></Relationships>
</file>

<file path=ppt/slides/_rels/slide372.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29.xml"/><Relationship Id="rId1" Type="http://schemas.openxmlformats.org/officeDocument/2006/relationships/slideLayout" Target="../slideLayouts/slideLayout64.xml"/><Relationship Id="rId4" Type="http://schemas.openxmlformats.org/officeDocument/2006/relationships/image" Target="../media/image264.png"/></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2.xml"/></Relationships>
</file>

<file path=ppt/slides/_rels/slide374.xml.rels><?xml version="1.0" encoding="UTF-8" standalone="yes"?>
<Relationships xmlns="http://schemas.openxmlformats.org/package/2006/relationships"><Relationship Id="rId3" Type="http://schemas.openxmlformats.org/officeDocument/2006/relationships/hyperlink" Target="http://www.salon.com/2013/02/26/pat_robertson_there_could_be_demons_attached_to_your_thrift_store_finds/" TargetMode="External"/><Relationship Id="rId2" Type="http://schemas.openxmlformats.org/officeDocument/2006/relationships/notesSlide" Target="../notesSlides/notesSlide231.xml"/><Relationship Id="rId1" Type="http://schemas.openxmlformats.org/officeDocument/2006/relationships/slideLayout" Target="../slideLayouts/slideLayout64.xml"/><Relationship Id="rId4" Type="http://schemas.openxmlformats.org/officeDocument/2006/relationships/image" Target="../media/image285.JPG"/></Relationships>
</file>

<file path=ppt/slides/_rels/slide37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32.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hyperlink" Target="https://www.bbc.com/news/av/world-asia-52779677/the-metro-manila-priests-fighting-coronavirus-with-the-cross" TargetMode="External"/></Relationships>
</file>

<file path=ppt/slides/_rels/slide37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33.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20/may/17/priest-holy-water-squirt-gun-detroit?CMP=Share_iOSApp_Other" TargetMode="External"/></Relationships>
</file>

<file path=ppt/slides/_rels/slide377.xml.rels><?xml version="1.0" encoding="UTF-8" standalone="yes"?>
<Relationships xmlns="http://schemas.openxmlformats.org/package/2006/relationships"><Relationship Id="rId3" Type="http://schemas.openxmlformats.org/officeDocument/2006/relationships/hyperlink" Target="https://www.bbc.com/news/world-us-canada-50870610" TargetMode="External"/><Relationship Id="rId2" Type="http://schemas.openxmlformats.org/officeDocument/2006/relationships/notesSlide" Target="../notesSlides/notesSlide234.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88.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9.xml.rels><?xml version="1.0" encoding="UTF-8" standalone="yes"?>
<Relationships xmlns="http://schemas.openxmlformats.org/package/2006/relationships"><Relationship Id="rId3" Type="http://schemas.openxmlformats.org/officeDocument/2006/relationships/hyperlink" Target="https://securitytoday.com/articles/2020/05/06/security-guard-killed-in-dispute-over-face-mask-policy-in-michigan.aspx" TargetMode="External"/><Relationship Id="rId2" Type="http://schemas.openxmlformats.org/officeDocument/2006/relationships/image" Target="../media/image289.png"/><Relationship Id="rId1" Type="http://schemas.openxmlformats.org/officeDocument/2006/relationships/slideLayout" Target="../slideLayouts/slideLayout18.xml"/><Relationship Id="rId4" Type="http://schemas.openxmlformats.org/officeDocument/2006/relationships/image" Target="../media/image29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guardian.com/science/2022/dec/11/twins-special-bond-mystery-life?CMP=Share_iOSApp_Other"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81.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35.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image" Target="../media/image291.png"/></Relationships>
</file>

<file path=ppt/slides/_rels/slide38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36.xml"/><Relationship Id="rId1" Type="http://schemas.openxmlformats.org/officeDocument/2006/relationships/slideLayout" Target="../slideLayouts/slideLayout64.xml"/><Relationship Id="rId5" Type="http://schemas.openxmlformats.org/officeDocument/2006/relationships/image" Target="../media/image293.png"/><Relationship Id="rId4" Type="http://schemas.openxmlformats.org/officeDocument/2006/relationships/hyperlink" Target="https://www.ncronline.org/news/vatican/covid-19-not-gods-judgment-call-live-differently-pope-says" TargetMode="External"/></Relationships>
</file>

<file path=ppt/slides/_rels/slide383.xml.rels><?xml version="1.0" encoding="UTF-8" standalone="yes"?>
<Relationships xmlns="http://schemas.openxmlformats.org/package/2006/relationships"><Relationship Id="rId3" Type="http://schemas.openxmlformats.org/officeDocument/2006/relationships/hyperlink" Target="https://www.theguardian.com/news/gallery/2020/may/11/voodoo-priests-and-cautious-commuters-mondays-best-photos?CMP=Share_iOSApp_Other" TargetMode="External"/><Relationship Id="rId2" Type="http://schemas.openxmlformats.org/officeDocument/2006/relationships/notesSlide" Target="../notesSlides/notesSlide237.xml"/><Relationship Id="rId1" Type="http://schemas.openxmlformats.org/officeDocument/2006/relationships/slideLayout" Target="../slideLayouts/slideLayout64.xml"/><Relationship Id="rId4" Type="http://schemas.openxmlformats.org/officeDocument/2006/relationships/image" Target="../media/image294.png"/></Relationships>
</file>

<file path=ppt/slides/_rels/slide384.xml.rels><?xml version="1.0" encoding="UTF-8" standalone="yes"?>
<Relationships xmlns="http://schemas.openxmlformats.org/package/2006/relationships"><Relationship Id="rId3" Type="http://schemas.openxmlformats.org/officeDocument/2006/relationships/hyperlink" Target="https://baptisthealth.net/baptist-health-news/cdc-urges-wearing-of-cloth-face-coverings-to-slow-spread-of-covid-19/?cat=education" TargetMode="External"/><Relationship Id="rId2" Type="http://schemas.openxmlformats.org/officeDocument/2006/relationships/notesSlide" Target="../notesSlides/notesSlide238.xml"/><Relationship Id="rId1" Type="http://schemas.openxmlformats.org/officeDocument/2006/relationships/slideLayout" Target="../slideLayouts/slideLayout64.xml"/><Relationship Id="rId4" Type="http://schemas.openxmlformats.org/officeDocument/2006/relationships/image" Target="../media/image295.png"/></Relationships>
</file>

<file path=ppt/slides/_rels/slide385.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39.xml"/><Relationship Id="rId1" Type="http://schemas.openxmlformats.org/officeDocument/2006/relationships/slideLayout" Target="../slideLayouts/slideLayout64.xml"/><Relationship Id="rId4" Type="http://schemas.openxmlformats.org/officeDocument/2006/relationships/image" Target="../media/image296.png"/></Relationships>
</file>

<file path=ppt/slides/_rels/slide386.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0.xml"/><Relationship Id="rId1" Type="http://schemas.openxmlformats.org/officeDocument/2006/relationships/slideLayout" Target="../slideLayouts/slideLayout64.xml"/><Relationship Id="rId4" Type="http://schemas.openxmlformats.org/officeDocument/2006/relationships/image" Target="../media/image296.png"/></Relationships>
</file>

<file path=ppt/slides/_rels/slide387.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41.xml"/><Relationship Id="rId1" Type="http://schemas.openxmlformats.org/officeDocument/2006/relationships/slideLayout" Target="../slideLayouts/slideLayout64.xml"/><Relationship Id="rId5" Type="http://schemas.openxmlformats.org/officeDocument/2006/relationships/image" Target="../media/image298.png"/><Relationship Id="rId4" Type="http://schemas.openxmlformats.org/officeDocument/2006/relationships/image" Target="../media/image297.png"/></Relationships>
</file>

<file path=ppt/slides/_rels/slide388.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42.xml"/><Relationship Id="rId1" Type="http://schemas.openxmlformats.org/officeDocument/2006/relationships/slideLayout" Target="../slideLayouts/slideLayout64.xml"/><Relationship Id="rId5" Type="http://schemas.openxmlformats.org/officeDocument/2006/relationships/image" Target="../media/image300.png"/><Relationship Id="rId4" Type="http://schemas.openxmlformats.org/officeDocument/2006/relationships/hyperlink" Target="https://www.marketwatch.com/story/why-do-so-many-americans-refuse-to-wear-face-masks-it-may-have-nothing-to-do-with-politics-2020-06-16" TargetMode="Externa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s://www.opb.org/article/2023/09/29/erika-hayasaki-somewhere-sisters/" TargetMode="External"/><Relationship Id="rId2" Type="http://schemas.openxmlformats.org/officeDocument/2006/relationships/image" Target="../media/image33.png"/><Relationship Id="rId1" Type="http://schemas.openxmlformats.org/officeDocument/2006/relationships/slideLayout" Target="../slideLayouts/slideLayout218.xml"/></Relationships>
</file>

<file path=ppt/slides/_rels/slide39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43.xml"/><Relationship Id="rId1" Type="http://schemas.openxmlformats.org/officeDocument/2006/relationships/slideLayout" Target="../slideLayouts/slideLayout64.xml"/><Relationship Id="rId4" Type="http://schemas.openxmlformats.org/officeDocument/2006/relationships/hyperlink" Target="https://www.tmz.com/2020/06/20/woman-brings-newborn-three-week-old-baby-trump-tulsa-rally-covid/" TargetMode="Externa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4.xml.rels><?xml version="1.0" encoding="UTF-8" standalone="yes"?>
<Relationships xmlns="http://schemas.openxmlformats.org/package/2006/relationships"><Relationship Id="rId3" Type="http://schemas.openxmlformats.org/officeDocument/2006/relationships/hyperlink" Target="https://www.cnet.com/features/the-misunderstood-funeral-tech-thats-illegal-in-30-states/" TargetMode="External"/><Relationship Id="rId2" Type="http://schemas.openxmlformats.org/officeDocument/2006/relationships/notesSlide" Target="../notesSlides/notesSlide244.xml"/><Relationship Id="rId1" Type="http://schemas.openxmlformats.org/officeDocument/2006/relationships/slideLayout" Target="../slideLayouts/slideLayout64.xml"/><Relationship Id="rId4" Type="http://schemas.openxmlformats.org/officeDocument/2006/relationships/image" Target="../media/image302.png"/></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6.xml.rels><?xml version="1.0" encoding="UTF-8" standalone="yes"?>
<Relationships xmlns="http://schemas.openxmlformats.org/package/2006/relationships"><Relationship Id="rId3" Type="http://schemas.openxmlformats.org/officeDocument/2006/relationships/hyperlink" Target="https://www.aljazeera.com/programmes/newsfeed/2020/05/ghana-dancing-pallbearers-stay-home-dance-200519100012123.html" TargetMode="External"/><Relationship Id="rId2" Type="http://schemas.openxmlformats.org/officeDocument/2006/relationships/notesSlide" Target="../notesSlides/notesSlide245.xml"/><Relationship Id="rId1" Type="http://schemas.openxmlformats.org/officeDocument/2006/relationships/slideLayout" Target="../slideLayouts/slideLayout64.xml"/><Relationship Id="rId4" Type="http://schemas.openxmlformats.org/officeDocument/2006/relationships/image" Target="../media/image303.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8.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46.xml"/><Relationship Id="rId1" Type="http://schemas.openxmlformats.org/officeDocument/2006/relationships/slideLayout" Target="../slideLayouts/slideLayout64.xml"/><Relationship Id="rId4" Type="http://schemas.openxmlformats.org/officeDocument/2006/relationships/image" Target="../media/image304.png"/></Relationships>
</file>

<file path=ppt/slides/_rels/slide39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47.xml"/><Relationship Id="rId1" Type="http://schemas.openxmlformats.org/officeDocument/2006/relationships/slideLayout" Target="../slideLayouts/slideLayout64.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hyperlink" Target="http://www.dioceseduluth.org/index.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0.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i.guim.co.uk/img/media/a6c2902e5a147b3041611f40ed055a68b381985c/0_385_5774_3464/master/5774.jpg?width=700&amp;quality=45&amp;auto=format&amp;fit=max&amp;dpr=2&amp;s=f47928eb62863948d2193f3db3716f9c"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400.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48.xml"/><Relationship Id="rId1" Type="http://schemas.openxmlformats.org/officeDocument/2006/relationships/slideLayout" Target="../slideLayouts/slideLayout64.xml"/><Relationship Id="rId4" Type="http://schemas.openxmlformats.org/officeDocument/2006/relationships/image" Target="../media/image304.png"/></Relationships>
</file>

<file path=ppt/slides/_rels/slide401.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49.xml"/><Relationship Id="rId1" Type="http://schemas.openxmlformats.org/officeDocument/2006/relationships/slideLayout" Target="../slideLayouts/slideLayout64.xml"/><Relationship Id="rId4" Type="http://schemas.openxmlformats.org/officeDocument/2006/relationships/image" Target="../media/image304.png"/></Relationships>
</file>

<file path=ppt/slides/_rels/slide402.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50.xml"/><Relationship Id="rId1" Type="http://schemas.openxmlformats.org/officeDocument/2006/relationships/slideLayout" Target="../slideLayouts/slideLayout64.xml"/><Relationship Id="rId5" Type="http://schemas.openxmlformats.org/officeDocument/2006/relationships/image" Target="../media/image309.png"/><Relationship Id="rId4" Type="http://schemas.openxmlformats.org/officeDocument/2006/relationships/hyperlink" Target="http://www.minnesotamonthly.com/Lifestyle/People-Profiles/Meet-Mother-Mary-Clare-RoufsOne-of-the-Youngest-Nuns-in-America/" TargetMode="External"/></Relationships>
</file>

<file path=ppt/slides/_rels/slide40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51.xml"/><Relationship Id="rId1" Type="http://schemas.openxmlformats.org/officeDocument/2006/relationships/slideLayout" Target="../slideLayouts/slideLayout64.xml"/><Relationship Id="rId5" Type="http://schemas.openxmlformats.org/officeDocument/2006/relationships/image" Target="../media/image311.png"/><Relationship Id="rId4" Type="http://schemas.openxmlformats.org/officeDocument/2006/relationships/hyperlink" Target="http://www.dioceseduluth.org/index.php" TargetMode="External"/></Relationships>
</file>

<file path=ppt/slides/_rels/slide40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52.xml"/><Relationship Id="rId1" Type="http://schemas.openxmlformats.org/officeDocument/2006/relationships/slideLayout" Target="../slideLayouts/slideLayout64.xml"/><Relationship Id="rId5" Type="http://schemas.openxmlformats.org/officeDocument/2006/relationships/image" Target="../media/image313.png"/><Relationship Id="rId4" Type="http://schemas.openxmlformats.org/officeDocument/2006/relationships/hyperlink" Target="http://thecatholicspirit.com/featured/motherhood-in-the-sisterhood/" TargetMode="External"/></Relationships>
</file>

<file path=ppt/slides/_rels/slide405.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53.xml"/><Relationship Id="rId1" Type="http://schemas.openxmlformats.org/officeDocument/2006/relationships/slideLayout" Target="../slideLayouts/slideLayout64.xml"/><Relationship Id="rId5" Type="http://schemas.openxmlformats.org/officeDocument/2006/relationships/image" Target="../media/image315.png"/><Relationship Id="rId4" Type="http://schemas.openxmlformats.org/officeDocument/2006/relationships/image" Target="../media/image314.png"/></Relationships>
</file>

<file path=ppt/slides/_rels/slide406.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54.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19/feb/20/pope-francis-decries-critics-of-church-as-friends-of-the-devil?CMP=Share_iOSApp_Other" TargetMode="External"/></Relationships>
</file>

<file path=ppt/slides/_rels/slide40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55.xml"/><Relationship Id="rId1" Type="http://schemas.openxmlformats.org/officeDocument/2006/relationships/slideLayout" Target="../slideLayouts/slideLayout64.xml"/><Relationship Id="rId5" Type="http://schemas.openxmlformats.org/officeDocument/2006/relationships/image" Target="../media/image318.png"/><Relationship Id="rId4" Type="http://schemas.openxmlformats.org/officeDocument/2006/relationships/hyperlink" Target="https://thehill.com/blogs/blog-briefing-room/news/410401-pope-says-devil-trying-to-divide-attack-the-catholic-church" TargetMode="External"/></Relationships>
</file>

<file path=ppt/slides/_rels/slide408.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56.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film/2019/aug/15/hail-satan-are-satanists-now-the-good-guys-in-the-fight-against-the-evangelical-right?CMP=Share_iOSApp_Other" TargetMode="External"/></Relationships>
</file>

<file path=ppt/slides/_rels/slide40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7.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arlzimmer.com/books/she-has-her-mothers-laugh/" TargetMode="External"/><Relationship Id="rId2" Type="http://schemas.openxmlformats.org/officeDocument/2006/relationships/image" Target="../media/image35.png"/><Relationship Id="rId1" Type="http://schemas.openxmlformats.org/officeDocument/2006/relationships/slideLayout" Target="../slideLayouts/slideLayout218.xml"/></Relationships>
</file>

<file path=ppt/slides/_rels/slide4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8.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5.xml"/><Relationship Id="rId5" Type="http://schemas.openxmlformats.org/officeDocument/2006/relationships/hyperlink" Target="https://www.nytimes.com/2022/06/01/opinion/politics-genetics-research.html?referringSource=articleShare" TargetMode="Externa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hyperlink" Target="https://www.theguardian.com/environment/2021/oct/20/your-green-credentials-may-be-linked-to-your-genes-scientists-say?CMP=Share_iOSApp_Other" TargetMode="External"/><Relationship Id="rId2" Type="http://schemas.openxmlformats.org/officeDocument/2006/relationships/notesSlide" Target="../notesSlides/notesSlide16.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8/feb/28/hate-body-odour-youre-more-likely-to-have-rightwing-views?CMP=Share_iOSApp_Othe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s://imageio.forbes.com/specials-images/imageserve/653a89b7988194f3e38aa6ee/Human-Beings-are-Wired-for-Story-Here-s-Why/960x0.jpg?format=jpg&amp;width=1440" TargetMode="External"/><Relationship Id="rId2" Type="http://schemas.openxmlformats.org/officeDocument/2006/relationships/notesSlide" Target="../notesSlides/notesSlide18.xml"/><Relationship Id="rId1" Type="http://schemas.openxmlformats.org/officeDocument/2006/relationships/slideLayout" Target="../slideLayouts/slideLayout75.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s://blog.dropbox.com/topics/work-culture/our-minds-are-hardwired-to-wander--and-that-s-not-a-bad-thing" TargetMode="External"/><Relationship Id="rId2" Type="http://schemas.openxmlformats.org/officeDocument/2006/relationships/notesSlide" Target="../notesSlides/notesSlide19.xml"/><Relationship Id="rId1" Type="http://schemas.openxmlformats.org/officeDocument/2006/relationships/slideLayout" Target="../slideLayouts/slideLayout75.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www.nei.nih.gov/about/news-and-events/news/retina-hardwired-predict-path-moving-objects" TargetMode="External"/><Relationship Id="rId2" Type="http://schemas.openxmlformats.org/officeDocument/2006/relationships/notesSlide" Target="../notesSlides/notesSlide20.xml"/><Relationship Id="rId1" Type="http://schemas.openxmlformats.org/officeDocument/2006/relationships/slideLayout" Target="../slideLayouts/slideLayout75.xml"/><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lifeandstyle/2019/mar/30/mind-games-what-magic-reveals-about-how-our-brains-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0.xml"/></Relationships>
</file>

<file path=ppt/slides/_rels/slide50.xml.rels><?xml version="1.0" encoding="UTF-8" standalone="yes"?>
<Relationships xmlns="http://schemas.openxmlformats.org/package/2006/relationships"><Relationship Id="rId3" Type="http://schemas.openxmlformats.org/officeDocument/2006/relationships/hyperlink" Target="https://www.businessinsider.com/are-left-handed-people-more-creative-2023-3" TargetMode="External"/><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news.bbc.co.uk/2/hi/health/8478287.stm"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hyperlink" Target="https://www.theguardian.com/us-news/2018/feb/27/victim-blaming-science-behind-psychology-research?CMP=Share_iOSApp_Other" TargetMode="External"/><Relationship Id="rId2" Type="http://schemas.openxmlformats.org/officeDocument/2006/relationships/notesSlide" Target="../notesSlides/notesSlide22.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hyperlink" Target="https://www.verywellmind.com/negative-bias-4589618" TargetMode="External"/><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hyperlink" Target="https://bigthink.com/the-well/how-to-be-happy-415573/" TargetMode="External"/><Relationship Id="rId2" Type="http://schemas.openxmlformats.org/officeDocument/2006/relationships/notesSlide" Target="../notesSlides/notesSlide24.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0.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5.xml"/><Relationship Id="rId4" Type="http://schemas.openxmlformats.org/officeDocument/2006/relationships/hyperlink" Target="http://news.bbc.co.uk/2/hi/health/7278853.st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ews.bbc.co.uk/2/hi/health/7798687.stm" TargetMode="External"/><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hyperlink" Target="https://www.nationalgeographic.com/science/article/gross-why-humans-are-hardwired-to-feel-disgust" TargetMode="External"/><Relationship Id="rId2" Type="http://schemas.openxmlformats.org/officeDocument/2006/relationships/notesSlide" Target="../notesSlides/notesSlide27.xml"/><Relationship Id="rId1" Type="http://schemas.openxmlformats.org/officeDocument/2006/relationships/slideLayout" Target="../slideLayouts/slideLayout75.xml"/><Relationship Id="rId5" Type="http://schemas.openxmlformats.org/officeDocument/2006/relationships/image" Target="../media/image61.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hyperlink" Target="https://www.psychologytoday.com/us/blog/am-i-right/202210/are-we-hard-wired-for-love" TargetMode="External"/><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hyperlink" Target="https://www.bbc.com/news/health-43343807"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image" Target="../media/image31.jp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hyperlink" Target="https://timesofindia.indiatimes.com/home/sunday-times/wanting-to-sit-and-not-exercise-is-normal-were-hardwired-to-avoid-useless-exertion-says-harvard-paleoanthropologist-daniel-lieberman/articleshow/80726076.cms" TargetMode="External"/><Relationship Id="rId7" Type="http://schemas.openxmlformats.org/officeDocument/2006/relationships/image" Target="../media/image273.pn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customXml" Target="../ink/ink3.xm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5.xml"/><Relationship Id="rId5" Type="http://schemas.openxmlformats.org/officeDocument/2006/relationships/hyperlink" Target="http://www.bbc.com/future/story/20150928-tall-vs-small-which-is-it-better-to-be" TargetMode="Externa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0.xml"/></Relationships>
</file>

<file path=ppt/slides/_rels/slide70.xml.rels><?xml version="1.0" encoding="UTF-8" standalone="yes"?>
<Relationships xmlns="http://schemas.openxmlformats.org/package/2006/relationships"><Relationship Id="rId3" Type="http://schemas.openxmlformats.org/officeDocument/2006/relationships/hyperlink" Target="https://www.bbc.com/news/health-45953442" TargetMode="External"/><Relationship Id="rId2" Type="http://schemas.openxmlformats.org/officeDocument/2006/relationships/notesSlide" Target="../notesSlides/notesSlide34.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85.xml"/><Relationship Id="rId5" Type="http://schemas.openxmlformats.org/officeDocument/2006/relationships/hyperlink" Target="http://www.bbc.com/news/health-34360865" TargetMode="External"/><Relationship Id="rId4" Type="http://schemas.openxmlformats.org/officeDocument/2006/relationships/image" Target="../media/image23.jp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7.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39.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07.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07.xml"/><Relationship Id="rId4" Type="http://schemas.openxmlformats.org/officeDocument/2006/relationships/hyperlink" Target="https://www.tes.com/news/behaviour-should-we-treat-girls-and-boys-differently?ns_mchannel=email&amp;ns_source=newsdaily_newsletter&amp;ns_campaign=NEWS_NLB_Wk3_Wed_16_Jan&amp;ns_linkname=bbcnews_teaching_newseducation_teaching&amp;ns_fee=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0.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s>
</file>

<file path=ppt/slides/_rels/slide89.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0.xml"/><Relationship Id="rId5" Type="http://schemas.openxmlformats.org/officeDocument/2006/relationships/image" Target="../media/image13.png"/><Relationship Id="rId4" Type="http://schemas.openxmlformats.org/officeDocument/2006/relationships/hyperlink" Target="http://en.wikipedia.org/wiki/Plato"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75.xml"/><Relationship Id="rId4" Type="http://schemas.openxmlformats.org/officeDocument/2006/relationships/hyperlink" Target="http://www.pbs.org/wgbh/nova/body/science-picky-eaters.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251.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hyperlink" Target="https://www.bbc.com/news/health-44520122" TargetMode="External"/><Relationship Id="rId2" Type="http://schemas.openxmlformats.org/officeDocument/2006/relationships/notesSlide" Target="../notesSlides/notesSlide46.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85.png"/></Relationships>
</file>

<file path=ppt/slides/_rels/slide97.xml.rels><?xml version="1.0" encoding="UTF-8" standalone="yes"?>
<Relationships xmlns="http://schemas.openxmlformats.org/package/2006/relationships"><Relationship Id="rId3" Type="http://schemas.openxmlformats.org/officeDocument/2006/relationships/hyperlink" Target="http://www.forbes.com/lifestyle/health/feeds/hscout/2006/03/07/hscout531389.html" TargetMode="External"/><Relationship Id="rId2" Type="http://schemas.openxmlformats.org/officeDocument/2006/relationships/notesSlide" Target="../notesSlides/notesSlide47.xml"/><Relationship Id="rId1" Type="http://schemas.openxmlformats.org/officeDocument/2006/relationships/slideLayout" Target="../slideLayouts/slideLayout229.xml"/><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news.bbc.co.uk/2/hi/health/7120564.stm" TargetMode="Externa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2010-2024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Subtitle 2"/>
          <p:cNvSpPr txBox="1">
            <a:spLocks/>
          </p:cNvSpPr>
          <p:nvPr/>
        </p:nvSpPr>
        <p:spPr>
          <a:xfrm>
            <a:off x="2282277" y="2685138"/>
            <a:ext cx="4480560" cy="260379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
        <p:nvSpPr>
          <p:cNvPr id="9" name="Rectangle 8">
            <a:extLst>
              <a:ext uri="{FF2B5EF4-FFF2-40B4-BE49-F238E27FC236}">
                <a16:creationId xmlns:a16="http://schemas.microsoft.com/office/drawing/2014/main" id="{F65D9693-D0BE-4DF7-B8A9-0BAC1DF3CDDA}"/>
              </a:ext>
            </a:extLst>
          </p:cNvPr>
          <p:cNvSpPr>
            <a:spLocks noChangeArrowheads="1"/>
          </p:cNvSpPr>
          <p:nvPr/>
        </p:nvSpPr>
        <p:spPr bwMode="auto">
          <a:xfrm>
            <a:off x="595723" y="1106898"/>
            <a:ext cx="7925568" cy="1077218"/>
          </a:xfrm>
          <a:prstGeom prst="rect">
            <a:avLst/>
          </a:prstGeom>
          <a:solidFill>
            <a:srgbClr val="D7000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808899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1447800" y="3472938"/>
            <a:ext cx="6191934" cy="3139321"/>
          </a:xfrm>
          <a:prstGeom prst="rect">
            <a:avLst/>
          </a:prstGeom>
        </p:spPr>
        <p:txBody>
          <a:bodyPr wrap="square">
            <a:spAutoFit/>
          </a:bodyPr>
          <a:lstStyle/>
          <a:p>
            <a:pPr algn="ctr"/>
            <a:r>
              <a:rPr kumimoji="1" lang="en-US" sz="5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a:t>
            </a: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ome debates going on today have been going on since at least the days of Socrates, Plato, and Aristotle</a:t>
            </a:r>
            <a:endParaRPr lang="en-US" sz="3600" dirty="0">
              <a:solidFill>
                <a:srgbClr val="000000"/>
              </a:solidFill>
            </a:endParaRPr>
          </a:p>
        </p:txBody>
      </p:sp>
    </p:spTree>
    <p:extLst>
      <p:ext uri="{BB962C8B-B14F-4D97-AF65-F5344CB8AC3E}">
        <p14:creationId xmlns:p14="http://schemas.microsoft.com/office/powerpoint/2010/main" val="391970792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http://news.bbc.co.uk/2/hi/health/7820042.stm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494E1A48-644F-0940-01EF-8D4C1DEE8F78}"/>
              </a:ext>
            </a:extLst>
          </p:cNvPr>
          <p:cNvSpPr>
            <a:spLocks noChangeArrowheads="1"/>
          </p:cNvSpPr>
          <p:nvPr/>
        </p:nvSpPr>
        <p:spPr bwMode="auto">
          <a:xfrm rot="3997208">
            <a:off x="64245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9662087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1874" name="Text Box 2"/>
          <p:cNvSpPr txBox="1">
            <a:spLocks noChangeArrowheads="1"/>
          </p:cNvSpPr>
          <p:nvPr/>
        </p:nvSpPr>
        <p:spPr bwMode="auto">
          <a:xfrm>
            <a:off x="2590800" y="6338888"/>
            <a:ext cx="3941763" cy="2778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hlinkClick r:id="rId3"/>
              </a:rPr>
              <a:t>http://news.bbc.co.uk/2/hi/health/7837012.stm</a:t>
            </a:r>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91875"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EA661BB3-2C87-4632-76D3-2141FD6C637E}"/>
              </a:ext>
            </a:extLst>
          </p:cNvPr>
          <p:cNvSpPr>
            <a:spLocks noChangeArrowheads="1"/>
          </p:cNvSpPr>
          <p:nvPr/>
        </p:nvSpPr>
        <p:spPr bwMode="auto">
          <a:xfrm rot="3997208">
            <a:off x="7097607" y="1728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91289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2882405" y="6397625"/>
            <a:ext cx="335220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http://www.bbc.co.uk/news/uk-scotland-edinburgh-east-fife-14852541</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05" y="810757"/>
            <a:ext cx="8229600" cy="535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B033F731-6ABF-3505-C1C8-910358C9A22A}"/>
              </a:ext>
            </a:extLst>
          </p:cNvPr>
          <p:cNvSpPr>
            <a:spLocks noChangeArrowheads="1"/>
          </p:cNvSpPr>
          <p:nvPr/>
        </p:nvSpPr>
        <p:spPr bwMode="auto">
          <a:xfrm rot="3997208">
            <a:off x="5929207" y="395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23421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66449"/>
            <a:ext cx="5895975"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478722" y="6557279"/>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http://www.bbc.com/news/health-31372156</a:t>
            </a:r>
            <a:endParaRPr lang="en-US" sz="800" dirty="0">
              <a:solidFill>
                <a:srgbClr val="000000"/>
              </a:solidFill>
              <a:latin typeface="Arial" charset="0"/>
            </a:endParaRPr>
          </a:p>
        </p:txBody>
      </p:sp>
      <p:pic>
        <p:nvPicPr>
          <p:cNvPr id="1028"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054" y="63250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8467837F-8338-0B9C-8D74-473C2757C52B}"/>
              </a:ext>
            </a:extLst>
          </p:cNvPr>
          <p:cNvSpPr>
            <a:spLocks noChangeArrowheads="1"/>
          </p:cNvSpPr>
          <p:nvPr/>
        </p:nvSpPr>
        <p:spPr bwMode="auto">
          <a:xfrm rot="3997208">
            <a:off x="7211907" y="-1381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789721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AutoShape 8"/>
          <p:cNvSpPr>
            <a:spLocks noChangeArrowheads="1"/>
          </p:cNvSpPr>
          <p:nvPr/>
        </p:nvSpPr>
        <p:spPr bwMode="auto">
          <a:xfrm rot="7091537">
            <a:off x="5933817" y="85770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extLst>
      <p:ext uri="{BB962C8B-B14F-4D97-AF65-F5344CB8AC3E}">
        <p14:creationId xmlns:p14="http://schemas.microsoft.com/office/powerpoint/2010/main" val="186024027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624109" y="5000988"/>
            <a:ext cx="7881436" cy="1338828"/>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3600" b="1" dirty="0">
                <a:solidFill>
                  <a:srgbClr val="FF0000"/>
                </a:solidFill>
              </a:rPr>
              <a:t>“probiotics”</a:t>
            </a:r>
          </a:p>
          <a:p>
            <a:pPr algn="ctr">
              <a:lnSpc>
                <a:spcPct val="150000"/>
              </a:lnSpc>
            </a:pPr>
            <a:r>
              <a:rPr lang="en-US" b="1" dirty="0"/>
              <a:t>microorganisms believed to provide health benefits when consumed</a:t>
            </a:r>
            <a:endParaRPr lang="en-US" sz="900" dirty="0">
              <a:solidFill>
                <a:srgbClr val="000000"/>
              </a:solidFill>
            </a:endParaRPr>
          </a:p>
        </p:txBody>
      </p:sp>
      <p:sp>
        <p:nvSpPr>
          <p:cNvPr id="4" name="Rectangle 3">
            <a:extLst>
              <a:ext uri="{FF2B5EF4-FFF2-40B4-BE49-F238E27FC236}">
                <a16:creationId xmlns:a16="http://schemas.microsoft.com/office/drawing/2014/main" id="{F113B530-D605-4B62-AB28-053EB44663A3}"/>
              </a:ext>
            </a:extLst>
          </p:cNvPr>
          <p:cNvSpPr/>
          <p:nvPr/>
        </p:nvSpPr>
        <p:spPr>
          <a:xfrm>
            <a:off x="5892800" y="457200"/>
            <a:ext cx="1822224"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1772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3074" name="Picture 2" descr="http://media.npr.org/assets/bakertaylor/covers/c/cooked/9781594204210_custom-1a19057f4d5a146cc0b1c5d3e07c86f5e959b3ed-s6-c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75" y="704849"/>
            <a:ext cx="36157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518858" y="6281513"/>
            <a:ext cx="2108334" cy="369332"/>
          </a:xfrm>
          <a:prstGeom prst="rect">
            <a:avLst/>
          </a:prstGeom>
          <a:noFill/>
          <a:ln w="28575">
            <a:noFill/>
            <a:miter lim="800000"/>
            <a:headEnd/>
            <a:tailEnd/>
          </a:ln>
        </p:spPr>
        <p:txBody>
          <a:bodyPr wrap="none">
            <a:spAutoFit/>
          </a:bodyPr>
          <a:lstStyle/>
          <a:p>
            <a:pPr algn="ctr"/>
            <a:r>
              <a:rPr lang="en-US" dirty="0">
                <a:solidFill>
                  <a:srgbClr val="FFFFFF"/>
                </a:solidFill>
                <a:latin typeface="Arial" charset="0"/>
              </a:rPr>
              <a:t>NY: Penguin, 2014</a:t>
            </a:r>
          </a:p>
        </p:txBody>
      </p:sp>
      <p:sp>
        <p:nvSpPr>
          <p:cNvPr id="5" name="Rectangle 4"/>
          <p:cNvSpPr/>
          <p:nvPr/>
        </p:nvSpPr>
        <p:spPr>
          <a:xfrm>
            <a:off x="1306299" y="3346392"/>
            <a:ext cx="6502574" cy="1546577"/>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800" b="1" dirty="0">
                <a:solidFill>
                  <a:srgbClr val="FF0000"/>
                </a:solidFill>
              </a:rPr>
              <a:t>“probiotics”</a:t>
            </a:r>
          </a:p>
          <a:p>
            <a:pPr algn="ctr">
              <a:lnSpc>
                <a:spcPct val="150000"/>
              </a:lnSpc>
            </a:pPr>
            <a:r>
              <a:rPr lang="en-US" sz="1400" b="1" dirty="0"/>
              <a:t>microorganisms believed to provide health benefits when consumed</a:t>
            </a:r>
          </a:p>
          <a:p>
            <a:pPr algn="ctr">
              <a:lnSpc>
                <a:spcPct val="150000"/>
              </a:lnSpc>
            </a:pPr>
            <a:r>
              <a:rPr lang="en-US" sz="1400" b="1" dirty="0">
                <a:solidFill>
                  <a:srgbClr val="000000"/>
                </a:solidFill>
              </a:rPr>
              <a:t>are featured in Michael </a:t>
            </a:r>
            <a:r>
              <a:rPr lang="en-US" sz="1400" b="1" dirty="0" err="1">
                <a:solidFill>
                  <a:srgbClr val="000000"/>
                </a:solidFill>
              </a:rPr>
              <a:t>Pollan’s</a:t>
            </a:r>
            <a:r>
              <a:rPr lang="en-US" sz="1400" b="1" dirty="0">
                <a:solidFill>
                  <a:srgbClr val="000000"/>
                </a:solidFill>
              </a:rPr>
              <a:t> </a:t>
            </a:r>
            <a:r>
              <a:rPr lang="en-US" sz="1400" b="1" i="1" dirty="0">
                <a:solidFill>
                  <a:srgbClr val="000000"/>
                </a:solidFill>
              </a:rPr>
              <a:t>Cooked</a:t>
            </a:r>
            <a:br>
              <a:rPr lang="en-US" sz="1400" b="1" i="1" dirty="0">
                <a:solidFill>
                  <a:srgbClr val="000000"/>
                </a:solidFill>
              </a:rPr>
            </a:br>
            <a:endParaRPr lang="en-US" sz="700" dirty="0">
              <a:solidFill>
                <a:srgbClr val="000000"/>
              </a:solidFill>
            </a:endParaRPr>
          </a:p>
        </p:txBody>
      </p:sp>
    </p:spTree>
    <p:extLst>
      <p:ext uri="{BB962C8B-B14F-4D97-AF65-F5344CB8AC3E}">
        <p14:creationId xmlns:p14="http://schemas.microsoft.com/office/powerpoint/2010/main" val="269992319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544264" y="6557279"/>
            <a:ext cx="4057521"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http://www.nestle.com/nutrition-health-wellness/nutrition-basics/fact-sheets/probiotics</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509588"/>
            <a:ext cx="8801100"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9336741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424840" y="6557279"/>
            <a:ext cx="4296369"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http://www.nutraingredients.com/Manufacturers/New-patented-probiotic-for-Nestle-formula</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411" y="477841"/>
            <a:ext cx="666466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42790826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25641" y="3679879"/>
            <a:ext cx="7161197"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bio-physical attributes like genetics can also influence your food and drink </a:t>
            </a:r>
            <a:r>
              <a:rPr kumimoji="0" lang="en-US" sz="4000" b="0" i="1" u="none" strike="noStrike" kern="1200" cap="none" spc="0" normalizeH="0" baseline="0" noProof="0" dirty="0">
                <a:ln>
                  <a:noFill/>
                </a:ln>
                <a:solidFill>
                  <a:srgbClr val="FFFFFF"/>
                </a:solidFill>
                <a:effectLst/>
                <a:uLnTx/>
                <a:uFillTx/>
                <a:latin typeface="Arial" pitchFamily="34" charset="0"/>
                <a:ea typeface="+mn-ea"/>
                <a:cs typeface="+mn-cs"/>
              </a:rPr>
              <a:t>preferences</a:t>
            </a: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 . . . </a:t>
            </a:r>
          </a:p>
        </p:txBody>
      </p:sp>
    </p:spTree>
    <p:extLst>
      <p:ext uri="{BB962C8B-B14F-4D97-AF65-F5344CB8AC3E}">
        <p14:creationId xmlns:p14="http://schemas.microsoft.com/office/powerpoint/2010/main" val="22454752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853934"/>
            <a:ext cx="6230034" cy="1754326"/>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probably even the Neandertals argued about the same sorts of things</a:t>
            </a:r>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extLst>
      <p:ext uri="{BB962C8B-B14F-4D97-AF65-F5344CB8AC3E}">
        <p14:creationId xmlns:p14="http://schemas.microsoft.com/office/powerpoint/2010/main" val="219742017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95250"/>
            <a:ext cx="6505575" cy="648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106948" y="6581323"/>
            <a:ext cx="693010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https://www.theguardian.com/science/2016/aug/25/your-daily-coffee-habit-could-be-partly-genetic-new-study-suggests?CMP=Share_iOSApp_Other</a:t>
            </a:r>
            <a:endParaRPr lang="en-US" sz="800" dirty="0">
              <a:solidFill>
                <a:srgbClr val="000000"/>
              </a:solidFill>
              <a:latin typeface="Arial"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822" y="775714"/>
            <a:ext cx="1735931" cy="382123"/>
          </a:xfrm>
          <a:prstGeom prst="rect">
            <a:avLst/>
          </a:prstGeom>
        </p:spPr>
      </p:pic>
      <p:sp>
        <p:nvSpPr>
          <p:cNvPr id="6" name="Rectangle 5"/>
          <p:cNvSpPr/>
          <p:nvPr/>
        </p:nvSpPr>
        <p:spPr>
          <a:xfrm>
            <a:off x="7505000" y="1247781"/>
            <a:ext cx="1293496" cy="276999"/>
          </a:xfrm>
          <a:prstGeom prst="rect">
            <a:avLst/>
          </a:prstGeom>
        </p:spPr>
        <p:txBody>
          <a:bodyPr wrap="none">
            <a:spAutoFit/>
          </a:bodyPr>
          <a:lstStyle/>
          <a:p>
            <a:r>
              <a:rPr lang="en-US" sz="1200" dirty="0">
                <a:solidFill>
                  <a:srgbClr val="000000"/>
                </a:solidFill>
              </a:rPr>
              <a:t>25 August 2016 </a:t>
            </a:r>
          </a:p>
        </p:txBody>
      </p:sp>
      <p:sp>
        <p:nvSpPr>
          <p:cNvPr id="2" name="AutoShape 8">
            <a:extLst>
              <a:ext uri="{FF2B5EF4-FFF2-40B4-BE49-F238E27FC236}">
                <a16:creationId xmlns:a16="http://schemas.microsoft.com/office/drawing/2014/main" id="{C1EF7666-F29D-4DFD-A800-E1209454102D}"/>
              </a:ext>
            </a:extLst>
          </p:cNvPr>
          <p:cNvSpPr>
            <a:spLocks noChangeArrowheads="1"/>
          </p:cNvSpPr>
          <p:nvPr/>
        </p:nvSpPr>
        <p:spPr bwMode="auto">
          <a:xfrm rot="6226299">
            <a:off x="6411807" y="141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2039713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29FC1726-8D91-E79E-0663-76184DA184E4}"/>
              </a:ext>
            </a:extLst>
          </p:cNvPr>
          <p:cNvSpPr/>
          <p:nvPr/>
        </p:nvSpPr>
        <p:spPr>
          <a:xfrm>
            <a:off x="6629400" y="1409700"/>
            <a:ext cx="889000" cy="369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28695139-F025-1F3A-7753-D4C31E4D9559}"/>
              </a:ext>
            </a:extLst>
          </p:cNvPr>
          <p:cNvSpPr>
            <a:spLocks noChangeArrowheads="1"/>
          </p:cNvSpPr>
          <p:nvPr/>
        </p:nvSpPr>
        <p:spPr bwMode="auto">
          <a:xfrm rot="7705331">
            <a:off x="68817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9768509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536" y="3906156"/>
            <a:ext cx="5948799" cy="14859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D1F7040-9AAB-44ED-9B66-15900259A939}"/>
                  </a:ext>
                </a:extLst>
              </p14:cNvPr>
              <p14:cNvContentPartPr/>
              <p14:nvPr/>
            </p14:nvContentPartPr>
            <p14:xfrm>
              <a:off x="1664981" y="4103413"/>
              <a:ext cx="854640" cy="16200"/>
            </p14:xfrm>
          </p:contentPart>
        </mc:Choice>
        <mc:Fallback xmlns="">
          <p:pic>
            <p:nvPicPr>
              <p:cNvPr id="2" name="Ink 1">
                <a:extLst>
                  <a:ext uri="{FF2B5EF4-FFF2-40B4-BE49-F238E27FC236}">
                    <a16:creationId xmlns:a16="http://schemas.microsoft.com/office/drawing/2014/main" id="{5D1F7040-9AAB-44ED-9B66-15900259A939}"/>
                  </a:ext>
                </a:extLst>
              </p:cNvPr>
              <p:cNvPicPr/>
              <p:nvPr/>
            </p:nvPicPr>
            <p:blipFill>
              <a:blip r:embed="rId7"/>
              <a:stretch>
                <a:fillRect/>
              </a:stretch>
            </p:blipFill>
            <p:spPr>
              <a:xfrm>
                <a:off x="1610981" y="3995773"/>
                <a:ext cx="962280" cy="231840"/>
              </a:xfrm>
              <a:prstGeom prst="rect">
                <a:avLst/>
              </a:prstGeom>
            </p:spPr>
          </p:pic>
        </mc:Fallback>
      </mc:AlternateContent>
      <p:sp>
        <p:nvSpPr>
          <p:cNvPr id="3" name="Rectangle 2">
            <a:extLst>
              <a:ext uri="{FF2B5EF4-FFF2-40B4-BE49-F238E27FC236}">
                <a16:creationId xmlns:a16="http://schemas.microsoft.com/office/drawing/2014/main" id="{CDEAE0A6-8401-88C5-1EBA-B4739579EA48}"/>
              </a:ext>
            </a:extLst>
          </p:cNvPr>
          <p:cNvSpPr/>
          <p:nvPr/>
        </p:nvSpPr>
        <p:spPr>
          <a:xfrm>
            <a:off x="6781800" y="1397000"/>
            <a:ext cx="742535" cy="366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01886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sp>
        <p:nvSpPr>
          <p:cNvPr id="4" name="Rectangle 3"/>
          <p:cNvSpPr/>
          <p:nvPr/>
        </p:nvSpPr>
        <p:spPr>
          <a:xfrm>
            <a:off x="2275752" y="4877616"/>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D2CDC425-3B47-AE48-2D28-39BBE85DC5E7}"/>
              </a:ext>
            </a:extLst>
          </p:cNvPr>
          <p:cNvSpPr>
            <a:spLocks noChangeArrowheads="1"/>
          </p:cNvSpPr>
          <p:nvPr/>
        </p:nvSpPr>
        <p:spPr bwMode="auto">
          <a:xfrm rot="2718223">
            <a:off x="7567507" y="396321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8919346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98" y="2486477"/>
            <a:ext cx="7550374" cy="2956384"/>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725714" y="3062514"/>
            <a:ext cx="7605486" cy="2017486"/>
          </a:xfrm>
          <a:custGeom>
            <a:avLst/>
            <a:gdLst>
              <a:gd name="connsiteX0" fmla="*/ 1248229 w 7605486"/>
              <a:gd name="connsiteY0" fmla="*/ 1872343 h 1915886"/>
              <a:gd name="connsiteX1" fmla="*/ 1611086 w 7605486"/>
              <a:gd name="connsiteY1" fmla="*/ 1872343 h 1915886"/>
              <a:gd name="connsiteX2" fmla="*/ 1698172 w 7605486"/>
              <a:gd name="connsiteY2" fmla="*/ 1843315 h 1915886"/>
              <a:gd name="connsiteX3" fmla="*/ 1843315 w 7605486"/>
              <a:gd name="connsiteY3" fmla="*/ 1741715 h 1915886"/>
              <a:gd name="connsiteX4" fmla="*/ 2002972 w 7605486"/>
              <a:gd name="connsiteY4" fmla="*/ 1712686 h 1915886"/>
              <a:gd name="connsiteX5" fmla="*/ 2148115 w 7605486"/>
              <a:gd name="connsiteY5" fmla="*/ 1698172 h 1915886"/>
              <a:gd name="connsiteX6" fmla="*/ 2322286 w 7605486"/>
              <a:gd name="connsiteY6" fmla="*/ 1683657 h 1915886"/>
              <a:gd name="connsiteX7" fmla="*/ 2409372 w 7605486"/>
              <a:gd name="connsiteY7" fmla="*/ 1669143 h 1915886"/>
              <a:gd name="connsiteX8" fmla="*/ 3236686 w 7605486"/>
              <a:gd name="connsiteY8" fmla="*/ 1654629 h 1915886"/>
              <a:gd name="connsiteX9" fmla="*/ 3323772 w 7605486"/>
              <a:gd name="connsiteY9" fmla="*/ 1640115 h 1915886"/>
              <a:gd name="connsiteX10" fmla="*/ 3454400 w 7605486"/>
              <a:gd name="connsiteY10" fmla="*/ 1625600 h 1915886"/>
              <a:gd name="connsiteX11" fmla="*/ 3497943 w 7605486"/>
              <a:gd name="connsiteY11" fmla="*/ 1611086 h 1915886"/>
              <a:gd name="connsiteX12" fmla="*/ 3585029 w 7605486"/>
              <a:gd name="connsiteY12" fmla="*/ 1596572 h 1915886"/>
              <a:gd name="connsiteX13" fmla="*/ 3744686 w 7605486"/>
              <a:gd name="connsiteY13" fmla="*/ 1582057 h 1915886"/>
              <a:gd name="connsiteX14" fmla="*/ 3846286 w 7605486"/>
              <a:gd name="connsiteY14" fmla="*/ 1567543 h 1915886"/>
              <a:gd name="connsiteX15" fmla="*/ 4093029 w 7605486"/>
              <a:gd name="connsiteY15" fmla="*/ 1553029 h 1915886"/>
              <a:gd name="connsiteX16" fmla="*/ 4223657 w 7605486"/>
              <a:gd name="connsiteY16" fmla="*/ 1524000 h 1915886"/>
              <a:gd name="connsiteX17" fmla="*/ 4397829 w 7605486"/>
              <a:gd name="connsiteY17" fmla="*/ 1494972 h 1915886"/>
              <a:gd name="connsiteX18" fmla="*/ 4470400 w 7605486"/>
              <a:gd name="connsiteY18" fmla="*/ 1480457 h 1915886"/>
              <a:gd name="connsiteX19" fmla="*/ 4630057 w 7605486"/>
              <a:gd name="connsiteY19" fmla="*/ 1465943 h 1915886"/>
              <a:gd name="connsiteX20" fmla="*/ 4818743 w 7605486"/>
              <a:gd name="connsiteY20" fmla="*/ 1494972 h 1915886"/>
              <a:gd name="connsiteX21" fmla="*/ 4862286 w 7605486"/>
              <a:gd name="connsiteY21" fmla="*/ 1524000 h 1915886"/>
              <a:gd name="connsiteX22" fmla="*/ 4920343 w 7605486"/>
              <a:gd name="connsiteY22" fmla="*/ 1538515 h 1915886"/>
              <a:gd name="connsiteX23" fmla="*/ 4963886 w 7605486"/>
              <a:gd name="connsiteY23" fmla="*/ 1553029 h 1915886"/>
              <a:gd name="connsiteX24" fmla="*/ 5312229 w 7605486"/>
              <a:gd name="connsiteY24" fmla="*/ 1582057 h 1915886"/>
              <a:gd name="connsiteX25" fmla="*/ 5370286 w 7605486"/>
              <a:gd name="connsiteY25" fmla="*/ 1596572 h 1915886"/>
              <a:gd name="connsiteX26" fmla="*/ 6197600 w 7605486"/>
              <a:gd name="connsiteY26" fmla="*/ 1567543 h 1915886"/>
              <a:gd name="connsiteX27" fmla="*/ 6560457 w 7605486"/>
              <a:gd name="connsiteY27" fmla="*/ 1538515 h 1915886"/>
              <a:gd name="connsiteX28" fmla="*/ 6734629 w 7605486"/>
              <a:gd name="connsiteY28" fmla="*/ 1509486 h 1915886"/>
              <a:gd name="connsiteX29" fmla="*/ 6778172 w 7605486"/>
              <a:gd name="connsiteY29" fmla="*/ 1494972 h 1915886"/>
              <a:gd name="connsiteX30" fmla="*/ 6850743 w 7605486"/>
              <a:gd name="connsiteY30" fmla="*/ 1480457 h 1915886"/>
              <a:gd name="connsiteX31" fmla="*/ 6966857 w 7605486"/>
              <a:gd name="connsiteY31" fmla="*/ 1451429 h 1915886"/>
              <a:gd name="connsiteX32" fmla="*/ 7170057 w 7605486"/>
              <a:gd name="connsiteY32" fmla="*/ 1465943 h 1915886"/>
              <a:gd name="connsiteX33" fmla="*/ 7213600 w 7605486"/>
              <a:gd name="connsiteY33" fmla="*/ 1480457 h 1915886"/>
              <a:gd name="connsiteX34" fmla="*/ 7402286 w 7605486"/>
              <a:gd name="connsiteY34" fmla="*/ 1465943 h 1915886"/>
              <a:gd name="connsiteX35" fmla="*/ 7445829 w 7605486"/>
              <a:gd name="connsiteY35" fmla="*/ 1451429 h 1915886"/>
              <a:gd name="connsiteX36" fmla="*/ 7474857 w 7605486"/>
              <a:gd name="connsiteY36" fmla="*/ 1407886 h 1915886"/>
              <a:gd name="connsiteX37" fmla="*/ 7518400 w 7605486"/>
              <a:gd name="connsiteY37" fmla="*/ 1364343 h 1915886"/>
              <a:gd name="connsiteX38" fmla="*/ 7532915 w 7605486"/>
              <a:gd name="connsiteY38" fmla="*/ 1320800 h 1915886"/>
              <a:gd name="connsiteX39" fmla="*/ 7561943 w 7605486"/>
              <a:gd name="connsiteY39" fmla="*/ 1277257 h 1915886"/>
              <a:gd name="connsiteX40" fmla="*/ 7576457 w 7605486"/>
              <a:gd name="connsiteY40" fmla="*/ 1175657 h 1915886"/>
              <a:gd name="connsiteX41" fmla="*/ 7605486 w 7605486"/>
              <a:gd name="connsiteY41" fmla="*/ 957943 h 1915886"/>
              <a:gd name="connsiteX42" fmla="*/ 7576457 w 7605486"/>
              <a:gd name="connsiteY42" fmla="*/ 566057 h 1915886"/>
              <a:gd name="connsiteX43" fmla="*/ 7561943 w 7605486"/>
              <a:gd name="connsiteY43" fmla="*/ 508000 h 1915886"/>
              <a:gd name="connsiteX44" fmla="*/ 7518400 w 7605486"/>
              <a:gd name="connsiteY44" fmla="*/ 420915 h 1915886"/>
              <a:gd name="connsiteX45" fmla="*/ 7474857 w 7605486"/>
              <a:gd name="connsiteY45" fmla="*/ 275772 h 1915886"/>
              <a:gd name="connsiteX46" fmla="*/ 7445829 w 7605486"/>
              <a:gd name="connsiteY46" fmla="*/ 232229 h 1915886"/>
              <a:gd name="connsiteX47" fmla="*/ 7242629 w 7605486"/>
              <a:gd name="connsiteY47" fmla="*/ 145143 h 1915886"/>
              <a:gd name="connsiteX48" fmla="*/ 7097486 w 7605486"/>
              <a:gd name="connsiteY48" fmla="*/ 130629 h 1915886"/>
              <a:gd name="connsiteX49" fmla="*/ 6821715 w 7605486"/>
              <a:gd name="connsiteY49" fmla="*/ 101600 h 1915886"/>
              <a:gd name="connsiteX50" fmla="*/ 6720115 w 7605486"/>
              <a:gd name="connsiteY50" fmla="*/ 87086 h 1915886"/>
              <a:gd name="connsiteX51" fmla="*/ 6633029 w 7605486"/>
              <a:gd name="connsiteY51" fmla="*/ 72572 h 1915886"/>
              <a:gd name="connsiteX52" fmla="*/ 6386286 w 7605486"/>
              <a:gd name="connsiteY52" fmla="*/ 58057 h 1915886"/>
              <a:gd name="connsiteX53" fmla="*/ 5791200 w 7605486"/>
              <a:gd name="connsiteY53" fmla="*/ 29029 h 1915886"/>
              <a:gd name="connsiteX54" fmla="*/ 4513943 w 7605486"/>
              <a:gd name="connsiteY54" fmla="*/ 14515 h 1915886"/>
              <a:gd name="connsiteX55" fmla="*/ 4455886 w 7605486"/>
              <a:gd name="connsiteY55" fmla="*/ 0 h 1915886"/>
              <a:gd name="connsiteX56" fmla="*/ 3976915 w 7605486"/>
              <a:gd name="connsiteY56" fmla="*/ 29029 h 1915886"/>
              <a:gd name="connsiteX57" fmla="*/ 3933372 w 7605486"/>
              <a:gd name="connsiteY57" fmla="*/ 43543 h 1915886"/>
              <a:gd name="connsiteX58" fmla="*/ 3875315 w 7605486"/>
              <a:gd name="connsiteY58" fmla="*/ 58057 h 1915886"/>
              <a:gd name="connsiteX59" fmla="*/ 3744686 w 7605486"/>
              <a:gd name="connsiteY59" fmla="*/ 159657 h 1915886"/>
              <a:gd name="connsiteX60" fmla="*/ 3715657 w 7605486"/>
              <a:gd name="connsiteY60" fmla="*/ 246743 h 1915886"/>
              <a:gd name="connsiteX61" fmla="*/ 3686629 w 7605486"/>
              <a:gd name="connsiteY61" fmla="*/ 290286 h 1915886"/>
              <a:gd name="connsiteX62" fmla="*/ 3614057 w 7605486"/>
              <a:gd name="connsiteY62" fmla="*/ 406400 h 1915886"/>
              <a:gd name="connsiteX63" fmla="*/ 3106057 w 7605486"/>
              <a:gd name="connsiteY63" fmla="*/ 391886 h 1915886"/>
              <a:gd name="connsiteX64" fmla="*/ 2960915 w 7605486"/>
              <a:gd name="connsiteY64" fmla="*/ 406400 h 1915886"/>
              <a:gd name="connsiteX65" fmla="*/ 2206172 w 7605486"/>
              <a:gd name="connsiteY65" fmla="*/ 420915 h 1915886"/>
              <a:gd name="connsiteX66" fmla="*/ 2104572 w 7605486"/>
              <a:gd name="connsiteY66" fmla="*/ 435429 h 1915886"/>
              <a:gd name="connsiteX67" fmla="*/ 1262743 w 7605486"/>
              <a:gd name="connsiteY67" fmla="*/ 464457 h 1915886"/>
              <a:gd name="connsiteX68" fmla="*/ 478972 w 7605486"/>
              <a:gd name="connsiteY68" fmla="*/ 464457 h 1915886"/>
              <a:gd name="connsiteX69" fmla="*/ 362857 w 7605486"/>
              <a:gd name="connsiteY69" fmla="*/ 493486 h 1915886"/>
              <a:gd name="connsiteX70" fmla="*/ 217715 w 7605486"/>
              <a:gd name="connsiteY70" fmla="*/ 537029 h 1915886"/>
              <a:gd name="connsiteX71" fmla="*/ 174172 w 7605486"/>
              <a:gd name="connsiteY71" fmla="*/ 566057 h 1915886"/>
              <a:gd name="connsiteX72" fmla="*/ 87086 w 7605486"/>
              <a:gd name="connsiteY72" fmla="*/ 609600 h 1915886"/>
              <a:gd name="connsiteX73" fmla="*/ 58057 w 7605486"/>
              <a:gd name="connsiteY73" fmla="*/ 711200 h 1915886"/>
              <a:gd name="connsiteX74" fmla="*/ 29029 w 7605486"/>
              <a:gd name="connsiteY74" fmla="*/ 754743 h 1915886"/>
              <a:gd name="connsiteX75" fmla="*/ 0 w 7605486"/>
              <a:gd name="connsiteY75" fmla="*/ 986972 h 1915886"/>
              <a:gd name="connsiteX76" fmla="*/ 14515 w 7605486"/>
              <a:gd name="connsiteY76" fmla="*/ 1219200 h 1915886"/>
              <a:gd name="connsiteX77" fmla="*/ 29029 w 7605486"/>
              <a:gd name="connsiteY77" fmla="*/ 1422400 h 1915886"/>
              <a:gd name="connsiteX78" fmla="*/ 43543 w 7605486"/>
              <a:gd name="connsiteY78" fmla="*/ 1465943 h 1915886"/>
              <a:gd name="connsiteX79" fmla="*/ 58057 w 7605486"/>
              <a:gd name="connsiteY79" fmla="*/ 1524000 h 1915886"/>
              <a:gd name="connsiteX80" fmla="*/ 72572 w 7605486"/>
              <a:gd name="connsiteY80" fmla="*/ 1567543 h 1915886"/>
              <a:gd name="connsiteX81" fmla="*/ 87086 w 7605486"/>
              <a:gd name="connsiteY81" fmla="*/ 1625600 h 1915886"/>
              <a:gd name="connsiteX82" fmla="*/ 145143 w 7605486"/>
              <a:gd name="connsiteY82" fmla="*/ 1785257 h 1915886"/>
              <a:gd name="connsiteX83" fmla="*/ 275772 w 7605486"/>
              <a:gd name="connsiteY83" fmla="*/ 1843315 h 1915886"/>
              <a:gd name="connsiteX84" fmla="*/ 319315 w 7605486"/>
              <a:gd name="connsiteY84" fmla="*/ 1872343 h 1915886"/>
              <a:gd name="connsiteX85" fmla="*/ 464457 w 7605486"/>
              <a:gd name="connsiteY85" fmla="*/ 1901372 h 1915886"/>
              <a:gd name="connsiteX86" fmla="*/ 1204686 w 7605486"/>
              <a:gd name="connsiteY86" fmla="*/ 1901372 h 1915886"/>
              <a:gd name="connsiteX87" fmla="*/ 1291772 w 7605486"/>
              <a:gd name="connsiteY87" fmla="*/ 1915886 h 1915886"/>
              <a:gd name="connsiteX88" fmla="*/ 1524000 w 7605486"/>
              <a:gd name="connsiteY88" fmla="*/ 1901372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605486" h="1915886">
                <a:moveTo>
                  <a:pt x="1248229" y="1872343"/>
                </a:moveTo>
                <a:cubicBezTo>
                  <a:pt x="1409908" y="1888511"/>
                  <a:pt x="1428380" y="1898443"/>
                  <a:pt x="1611086" y="1872343"/>
                </a:cubicBezTo>
                <a:cubicBezTo>
                  <a:pt x="1641377" y="1868016"/>
                  <a:pt x="1698172" y="1843315"/>
                  <a:pt x="1698172" y="1843315"/>
                </a:cubicBezTo>
                <a:cubicBezTo>
                  <a:pt x="1724670" y="1823441"/>
                  <a:pt x="1821869" y="1748864"/>
                  <a:pt x="1843315" y="1741715"/>
                </a:cubicBezTo>
                <a:cubicBezTo>
                  <a:pt x="1920643" y="1715937"/>
                  <a:pt x="1879881" y="1726363"/>
                  <a:pt x="2002972" y="1712686"/>
                </a:cubicBezTo>
                <a:cubicBezTo>
                  <a:pt x="2051297" y="1707317"/>
                  <a:pt x="2099692" y="1702574"/>
                  <a:pt x="2148115" y="1698172"/>
                </a:cubicBezTo>
                <a:cubicBezTo>
                  <a:pt x="2206134" y="1692897"/>
                  <a:pt x="2264384" y="1690091"/>
                  <a:pt x="2322286" y="1683657"/>
                </a:cubicBezTo>
                <a:cubicBezTo>
                  <a:pt x="2351535" y="1680407"/>
                  <a:pt x="2379958" y="1670077"/>
                  <a:pt x="2409372" y="1669143"/>
                </a:cubicBezTo>
                <a:cubicBezTo>
                  <a:pt x="2685047" y="1660392"/>
                  <a:pt x="2960915" y="1659467"/>
                  <a:pt x="3236686" y="1654629"/>
                </a:cubicBezTo>
                <a:cubicBezTo>
                  <a:pt x="3265715" y="1649791"/>
                  <a:pt x="3294601" y="1644005"/>
                  <a:pt x="3323772" y="1640115"/>
                </a:cubicBezTo>
                <a:cubicBezTo>
                  <a:pt x="3367198" y="1634325"/>
                  <a:pt x="3411185" y="1632803"/>
                  <a:pt x="3454400" y="1625600"/>
                </a:cubicBezTo>
                <a:cubicBezTo>
                  <a:pt x="3469491" y="1623085"/>
                  <a:pt x="3483008" y="1614405"/>
                  <a:pt x="3497943" y="1611086"/>
                </a:cubicBezTo>
                <a:cubicBezTo>
                  <a:pt x="3526671" y="1604702"/>
                  <a:pt x="3555802" y="1600011"/>
                  <a:pt x="3585029" y="1596572"/>
                </a:cubicBezTo>
                <a:cubicBezTo>
                  <a:pt x="3638101" y="1590328"/>
                  <a:pt x="3691574" y="1587958"/>
                  <a:pt x="3744686" y="1582057"/>
                </a:cubicBezTo>
                <a:cubicBezTo>
                  <a:pt x="3778687" y="1578279"/>
                  <a:pt x="3812194" y="1570384"/>
                  <a:pt x="3846286" y="1567543"/>
                </a:cubicBezTo>
                <a:cubicBezTo>
                  <a:pt x="3928391" y="1560701"/>
                  <a:pt x="4010781" y="1557867"/>
                  <a:pt x="4093029" y="1553029"/>
                </a:cubicBezTo>
                <a:cubicBezTo>
                  <a:pt x="4151167" y="1538495"/>
                  <a:pt x="4161023" y="1535053"/>
                  <a:pt x="4223657" y="1524000"/>
                </a:cubicBezTo>
                <a:cubicBezTo>
                  <a:pt x="4281620" y="1513771"/>
                  <a:pt x="4340114" y="1506516"/>
                  <a:pt x="4397829" y="1494972"/>
                </a:cubicBezTo>
                <a:cubicBezTo>
                  <a:pt x="4422019" y="1490134"/>
                  <a:pt x="4445921" y="1483517"/>
                  <a:pt x="4470400" y="1480457"/>
                </a:cubicBezTo>
                <a:cubicBezTo>
                  <a:pt x="4523426" y="1473829"/>
                  <a:pt x="4576838" y="1470781"/>
                  <a:pt x="4630057" y="1465943"/>
                </a:cubicBezTo>
                <a:cubicBezTo>
                  <a:pt x="4656290" y="1468858"/>
                  <a:pt x="4774744" y="1476115"/>
                  <a:pt x="4818743" y="1494972"/>
                </a:cubicBezTo>
                <a:cubicBezTo>
                  <a:pt x="4834776" y="1501844"/>
                  <a:pt x="4846253" y="1517128"/>
                  <a:pt x="4862286" y="1524000"/>
                </a:cubicBezTo>
                <a:cubicBezTo>
                  <a:pt x="4880621" y="1531858"/>
                  <a:pt x="4901163" y="1533035"/>
                  <a:pt x="4920343" y="1538515"/>
                </a:cubicBezTo>
                <a:cubicBezTo>
                  <a:pt x="4935054" y="1542718"/>
                  <a:pt x="4948795" y="1550514"/>
                  <a:pt x="4963886" y="1553029"/>
                </a:cubicBezTo>
                <a:cubicBezTo>
                  <a:pt x="5054071" y="1568059"/>
                  <a:pt x="5237952" y="1577105"/>
                  <a:pt x="5312229" y="1582057"/>
                </a:cubicBezTo>
                <a:cubicBezTo>
                  <a:pt x="5331581" y="1586895"/>
                  <a:pt x="5350338" y="1596572"/>
                  <a:pt x="5370286" y="1596572"/>
                </a:cubicBezTo>
                <a:cubicBezTo>
                  <a:pt x="6432817" y="1596572"/>
                  <a:pt x="5775372" y="1604798"/>
                  <a:pt x="6197600" y="1567543"/>
                </a:cubicBezTo>
                <a:lnTo>
                  <a:pt x="6560457" y="1538515"/>
                </a:lnTo>
                <a:cubicBezTo>
                  <a:pt x="6714266" y="1500061"/>
                  <a:pt x="6485486" y="1554784"/>
                  <a:pt x="6734629" y="1509486"/>
                </a:cubicBezTo>
                <a:cubicBezTo>
                  <a:pt x="6749682" y="1506749"/>
                  <a:pt x="6763329" y="1498683"/>
                  <a:pt x="6778172" y="1494972"/>
                </a:cubicBezTo>
                <a:cubicBezTo>
                  <a:pt x="6802105" y="1488989"/>
                  <a:pt x="6826705" y="1486004"/>
                  <a:pt x="6850743" y="1480457"/>
                </a:cubicBezTo>
                <a:cubicBezTo>
                  <a:pt x="6889617" y="1471486"/>
                  <a:pt x="6966857" y="1451429"/>
                  <a:pt x="6966857" y="1451429"/>
                </a:cubicBezTo>
                <a:cubicBezTo>
                  <a:pt x="7034590" y="1456267"/>
                  <a:pt x="7102616" y="1458009"/>
                  <a:pt x="7170057" y="1465943"/>
                </a:cubicBezTo>
                <a:cubicBezTo>
                  <a:pt x="7185252" y="1467731"/>
                  <a:pt x="7198301" y="1480457"/>
                  <a:pt x="7213600" y="1480457"/>
                </a:cubicBezTo>
                <a:cubicBezTo>
                  <a:pt x="7276681" y="1480457"/>
                  <a:pt x="7339391" y="1470781"/>
                  <a:pt x="7402286" y="1465943"/>
                </a:cubicBezTo>
                <a:cubicBezTo>
                  <a:pt x="7416800" y="1461105"/>
                  <a:pt x="7433882" y="1460986"/>
                  <a:pt x="7445829" y="1451429"/>
                </a:cubicBezTo>
                <a:cubicBezTo>
                  <a:pt x="7459450" y="1440532"/>
                  <a:pt x="7463690" y="1421287"/>
                  <a:pt x="7474857" y="1407886"/>
                </a:cubicBezTo>
                <a:cubicBezTo>
                  <a:pt x="7487998" y="1392117"/>
                  <a:pt x="7503886" y="1378857"/>
                  <a:pt x="7518400" y="1364343"/>
                </a:cubicBezTo>
                <a:cubicBezTo>
                  <a:pt x="7523238" y="1349829"/>
                  <a:pt x="7526073" y="1334484"/>
                  <a:pt x="7532915" y="1320800"/>
                </a:cubicBezTo>
                <a:cubicBezTo>
                  <a:pt x="7540716" y="1305198"/>
                  <a:pt x="7556931" y="1293965"/>
                  <a:pt x="7561943" y="1277257"/>
                </a:cubicBezTo>
                <a:cubicBezTo>
                  <a:pt x="7571773" y="1244489"/>
                  <a:pt x="7572214" y="1209603"/>
                  <a:pt x="7576457" y="1175657"/>
                </a:cubicBezTo>
                <a:cubicBezTo>
                  <a:pt x="7603103" y="962495"/>
                  <a:pt x="7577804" y="1124037"/>
                  <a:pt x="7605486" y="957943"/>
                </a:cubicBezTo>
                <a:cubicBezTo>
                  <a:pt x="7598991" y="841026"/>
                  <a:pt x="7595356" y="688897"/>
                  <a:pt x="7576457" y="566057"/>
                </a:cubicBezTo>
                <a:cubicBezTo>
                  <a:pt x="7573424" y="546341"/>
                  <a:pt x="7569801" y="526335"/>
                  <a:pt x="7561943" y="508000"/>
                </a:cubicBezTo>
                <a:cubicBezTo>
                  <a:pt x="7507422" y="380783"/>
                  <a:pt x="7553347" y="543227"/>
                  <a:pt x="7518400" y="420915"/>
                </a:cubicBezTo>
                <a:cubicBezTo>
                  <a:pt x="7508257" y="385414"/>
                  <a:pt x="7492107" y="301648"/>
                  <a:pt x="7474857" y="275772"/>
                </a:cubicBezTo>
                <a:cubicBezTo>
                  <a:pt x="7465181" y="261258"/>
                  <a:pt x="7460120" y="242232"/>
                  <a:pt x="7445829" y="232229"/>
                </a:cubicBezTo>
                <a:cubicBezTo>
                  <a:pt x="7420648" y="214602"/>
                  <a:pt x="7287115" y="149592"/>
                  <a:pt x="7242629" y="145143"/>
                </a:cubicBezTo>
                <a:lnTo>
                  <a:pt x="7097486" y="130629"/>
                </a:lnTo>
                <a:cubicBezTo>
                  <a:pt x="7005545" y="121118"/>
                  <a:pt x="6913218" y="114672"/>
                  <a:pt x="6821715" y="101600"/>
                </a:cubicBezTo>
                <a:lnTo>
                  <a:pt x="6720115" y="87086"/>
                </a:lnTo>
                <a:cubicBezTo>
                  <a:pt x="6691028" y="82611"/>
                  <a:pt x="6662347" y="75121"/>
                  <a:pt x="6633029" y="72572"/>
                </a:cubicBezTo>
                <a:cubicBezTo>
                  <a:pt x="6550949" y="65435"/>
                  <a:pt x="6468466" y="63927"/>
                  <a:pt x="6386286" y="58057"/>
                </a:cubicBezTo>
                <a:cubicBezTo>
                  <a:pt x="6027310" y="32415"/>
                  <a:pt x="6428668" y="39833"/>
                  <a:pt x="5791200" y="29029"/>
                </a:cubicBezTo>
                <a:lnTo>
                  <a:pt x="4513943" y="14515"/>
                </a:lnTo>
                <a:cubicBezTo>
                  <a:pt x="4494591" y="9677"/>
                  <a:pt x="4475834" y="0"/>
                  <a:pt x="4455886" y="0"/>
                </a:cubicBezTo>
                <a:cubicBezTo>
                  <a:pt x="4155141" y="0"/>
                  <a:pt x="4173019" y="1015"/>
                  <a:pt x="3976915" y="29029"/>
                </a:cubicBezTo>
                <a:cubicBezTo>
                  <a:pt x="3962401" y="33867"/>
                  <a:pt x="3948083" y="39340"/>
                  <a:pt x="3933372" y="43543"/>
                </a:cubicBezTo>
                <a:cubicBezTo>
                  <a:pt x="3914192" y="49023"/>
                  <a:pt x="3893157" y="49136"/>
                  <a:pt x="3875315" y="58057"/>
                </a:cubicBezTo>
                <a:cubicBezTo>
                  <a:pt x="3805875" y="92777"/>
                  <a:pt x="3792469" y="111875"/>
                  <a:pt x="3744686" y="159657"/>
                </a:cubicBezTo>
                <a:cubicBezTo>
                  <a:pt x="3735010" y="188686"/>
                  <a:pt x="3732630" y="221283"/>
                  <a:pt x="3715657" y="246743"/>
                </a:cubicBezTo>
                <a:cubicBezTo>
                  <a:pt x="3705981" y="261257"/>
                  <a:pt x="3693714" y="274346"/>
                  <a:pt x="3686629" y="290286"/>
                </a:cubicBezTo>
                <a:cubicBezTo>
                  <a:pt x="3635721" y="404829"/>
                  <a:pt x="3692388" y="354181"/>
                  <a:pt x="3614057" y="406400"/>
                </a:cubicBezTo>
                <a:cubicBezTo>
                  <a:pt x="3444724" y="401562"/>
                  <a:pt x="3275459" y="391886"/>
                  <a:pt x="3106057" y="391886"/>
                </a:cubicBezTo>
                <a:cubicBezTo>
                  <a:pt x="3057435" y="391886"/>
                  <a:pt x="3009512" y="404832"/>
                  <a:pt x="2960915" y="406400"/>
                </a:cubicBezTo>
                <a:cubicBezTo>
                  <a:pt x="2709418" y="414513"/>
                  <a:pt x="2457753" y="416077"/>
                  <a:pt x="2206172" y="420915"/>
                </a:cubicBezTo>
                <a:cubicBezTo>
                  <a:pt x="2172305" y="425753"/>
                  <a:pt x="2138763" y="434289"/>
                  <a:pt x="2104572" y="435429"/>
                </a:cubicBezTo>
                <a:cubicBezTo>
                  <a:pt x="1241743" y="464189"/>
                  <a:pt x="1593428" y="398322"/>
                  <a:pt x="1262743" y="464457"/>
                </a:cubicBezTo>
                <a:cubicBezTo>
                  <a:pt x="1016403" y="457614"/>
                  <a:pt x="732309" y="435226"/>
                  <a:pt x="478972" y="464457"/>
                </a:cubicBezTo>
                <a:cubicBezTo>
                  <a:pt x="439339" y="469030"/>
                  <a:pt x="401562" y="483810"/>
                  <a:pt x="362857" y="493486"/>
                </a:cubicBezTo>
                <a:cubicBezTo>
                  <a:pt x="330400" y="501600"/>
                  <a:pt x="238921" y="522892"/>
                  <a:pt x="217715" y="537029"/>
                </a:cubicBezTo>
                <a:cubicBezTo>
                  <a:pt x="203201" y="546705"/>
                  <a:pt x="189774" y="558256"/>
                  <a:pt x="174172" y="566057"/>
                </a:cubicBezTo>
                <a:cubicBezTo>
                  <a:pt x="53989" y="626149"/>
                  <a:pt x="211873" y="526410"/>
                  <a:pt x="87086" y="609600"/>
                </a:cubicBezTo>
                <a:cubicBezTo>
                  <a:pt x="82434" y="628208"/>
                  <a:pt x="68470" y="690373"/>
                  <a:pt x="58057" y="711200"/>
                </a:cubicBezTo>
                <a:cubicBezTo>
                  <a:pt x="50256" y="726802"/>
                  <a:pt x="38705" y="740229"/>
                  <a:pt x="29029" y="754743"/>
                </a:cubicBezTo>
                <a:cubicBezTo>
                  <a:pt x="11767" y="841055"/>
                  <a:pt x="0" y="886492"/>
                  <a:pt x="0" y="986972"/>
                </a:cubicBezTo>
                <a:cubicBezTo>
                  <a:pt x="0" y="1064532"/>
                  <a:pt x="9356" y="1141811"/>
                  <a:pt x="14515" y="1219200"/>
                </a:cubicBezTo>
                <a:cubicBezTo>
                  <a:pt x="19032" y="1286955"/>
                  <a:pt x="21095" y="1354959"/>
                  <a:pt x="29029" y="1422400"/>
                </a:cubicBezTo>
                <a:cubicBezTo>
                  <a:pt x="30817" y="1437595"/>
                  <a:pt x="39340" y="1451232"/>
                  <a:pt x="43543" y="1465943"/>
                </a:cubicBezTo>
                <a:cubicBezTo>
                  <a:pt x="49023" y="1485123"/>
                  <a:pt x="52577" y="1504820"/>
                  <a:pt x="58057" y="1524000"/>
                </a:cubicBezTo>
                <a:cubicBezTo>
                  <a:pt x="62260" y="1538711"/>
                  <a:pt x="68369" y="1552832"/>
                  <a:pt x="72572" y="1567543"/>
                </a:cubicBezTo>
                <a:cubicBezTo>
                  <a:pt x="78052" y="1586723"/>
                  <a:pt x="82759" y="1606127"/>
                  <a:pt x="87086" y="1625600"/>
                </a:cubicBezTo>
                <a:cubicBezTo>
                  <a:pt x="99155" y="1679912"/>
                  <a:pt x="102870" y="1742984"/>
                  <a:pt x="145143" y="1785257"/>
                </a:cubicBezTo>
                <a:cubicBezTo>
                  <a:pt x="204223" y="1844337"/>
                  <a:pt x="189543" y="1785830"/>
                  <a:pt x="275772" y="1843315"/>
                </a:cubicBezTo>
                <a:cubicBezTo>
                  <a:pt x="290286" y="1852991"/>
                  <a:pt x="303713" y="1864542"/>
                  <a:pt x="319315" y="1872343"/>
                </a:cubicBezTo>
                <a:cubicBezTo>
                  <a:pt x="359847" y="1892609"/>
                  <a:pt x="427016" y="1896023"/>
                  <a:pt x="464457" y="1901372"/>
                </a:cubicBezTo>
                <a:cubicBezTo>
                  <a:pt x="843133" y="1889156"/>
                  <a:pt x="873059" y="1875862"/>
                  <a:pt x="1204686" y="1901372"/>
                </a:cubicBezTo>
                <a:cubicBezTo>
                  <a:pt x="1234028" y="1903629"/>
                  <a:pt x="1262743" y="1911048"/>
                  <a:pt x="1291772" y="1915886"/>
                </a:cubicBezTo>
                <a:cubicBezTo>
                  <a:pt x="1436477" y="1895214"/>
                  <a:pt x="1359162" y="1901372"/>
                  <a:pt x="1524000" y="1901372"/>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51125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2001877" y="6534785"/>
            <a:ext cx="5113259"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https://www.nytimes.com/2019/04/18/health/genetics-weight-obesity.html</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866413" y="276859"/>
            <a:ext cx="7412691" cy="6400800"/>
          </a:xfrm>
          <a:prstGeom prst="rect">
            <a:avLst/>
          </a:prstGeom>
        </p:spPr>
      </p:pic>
      <p:sp>
        <p:nvSpPr>
          <p:cNvPr id="8" name="Rectangle 7"/>
          <p:cNvSpPr/>
          <p:nvPr/>
        </p:nvSpPr>
        <p:spPr>
          <a:xfrm>
            <a:off x="2280264" y="1784640"/>
            <a:ext cx="4570482" cy="646331"/>
          </a:xfrm>
          <a:prstGeom prst="rect">
            <a:avLst/>
          </a:prstGeom>
          <a:solidFill>
            <a:schemeClr val="bg1"/>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2" name="AutoShape 8">
            <a:extLst>
              <a:ext uri="{FF2B5EF4-FFF2-40B4-BE49-F238E27FC236}">
                <a16:creationId xmlns:a16="http://schemas.microsoft.com/office/drawing/2014/main" id="{F387BD9F-33D0-9112-CFF0-8D270D96AB48}"/>
              </a:ext>
            </a:extLst>
          </p:cNvPr>
          <p:cNvSpPr>
            <a:spLocks noChangeArrowheads="1"/>
          </p:cNvSpPr>
          <p:nvPr/>
        </p:nvSpPr>
        <p:spPr bwMode="auto">
          <a:xfrm rot="6395393">
            <a:off x="6411807" y="242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0399250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And gene-linked physical traits appear in a wide variety of items . . . </a:t>
            </a:r>
          </a:p>
        </p:txBody>
      </p:sp>
    </p:spTree>
    <p:extLst>
      <p:ext uri="{BB962C8B-B14F-4D97-AF65-F5344CB8AC3E}">
        <p14:creationId xmlns:p14="http://schemas.microsoft.com/office/powerpoint/2010/main" val="121487241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3801041"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http://news.bbc.co.uk/2/hi/uk_news/scotland/edinburgh_and_east/8380341.stm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786" y="3933145"/>
            <a:ext cx="2166013" cy="638855"/>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8F020BE-16D8-3A0D-91E4-5359FA8F0987}"/>
              </a:ext>
            </a:extLst>
          </p:cNvPr>
          <p:cNvSpPr>
            <a:spLocks noChangeArrowheads="1"/>
          </p:cNvSpPr>
          <p:nvPr/>
        </p:nvSpPr>
        <p:spPr bwMode="auto">
          <a:xfrm rot="7705331">
            <a:off x="7618307" y="275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656281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86" y="6394011"/>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http://news.bbc.co.uk/2/hi/health/7954451.stm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AAB6E94D-EAFE-2A34-71D5-002805B385B8}"/>
              </a:ext>
            </a:extLst>
          </p:cNvPr>
          <p:cNvSpPr>
            <a:spLocks noChangeArrowheads="1"/>
          </p:cNvSpPr>
          <p:nvPr/>
        </p:nvSpPr>
        <p:spPr bwMode="auto">
          <a:xfrm rot="7705331">
            <a:off x="61832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1772293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4100803"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rPr>
              <a:t>www.washingtonpost.com/wp-dyn/content/article/2008/09/01/AR2008090102087.html</a:t>
            </a:r>
          </a:p>
        </p:txBody>
      </p:sp>
      <p:pic>
        <p:nvPicPr>
          <p:cNvPr id="2050" name="Picture 2"/>
          <p:cNvPicPr>
            <a:picLocks noChangeAspect="1" noChangeArrowheads="1"/>
          </p:cNvPicPr>
          <p:nvPr/>
        </p:nvPicPr>
        <p:blipFill>
          <a:blip r:embed="rId2" cstate="print"/>
          <a:srcRect/>
          <a:stretch>
            <a:fillRect/>
          </a:stretch>
        </p:blipFill>
        <p:spPr bwMode="auto">
          <a:xfrm>
            <a:off x="682171"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6A3EB976-07ED-D9A7-ACDB-B605343D78C5}"/>
              </a:ext>
            </a:extLst>
          </p:cNvPr>
          <p:cNvSpPr>
            <a:spLocks noChangeArrowheads="1"/>
          </p:cNvSpPr>
          <p:nvPr/>
        </p:nvSpPr>
        <p:spPr bwMode="auto">
          <a:xfrm rot="7705331">
            <a:off x="6195907" y="343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459168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143606"/>
            <a:ext cx="6230034" cy="1200329"/>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let’s have a look at the big three debates . . . </a:t>
            </a:r>
            <a:endParaRPr lang="en-US" sz="3600" dirty="0"/>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29203" y="6379496"/>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http://news.bbc.co.uk/2/hi/health/8130255.stm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5" y="1146626"/>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062CA2B-E25A-9269-6CE4-C1D7178EF168}"/>
              </a:ext>
            </a:extLst>
          </p:cNvPr>
          <p:cNvSpPr>
            <a:spLocks noChangeArrowheads="1"/>
          </p:cNvSpPr>
          <p:nvPr/>
        </p:nvSpPr>
        <p:spPr bwMode="auto">
          <a:xfrm rot="7705331">
            <a:off x="61578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0825513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115669" y="6400800"/>
            <a:ext cx="28809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http://www.bbc.co.uk/news/science-environment-12207954</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075" name="Picture 3"/>
          <p:cNvPicPr>
            <a:picLocks noChangeAspect="1" noChangeArrowheads="1"/>
          </p:cNvPicPr>
          <p:nvPr/>
        </p:nvPicPr>
        <p:blipFill>
          <a:blip r:embed="rId4" cstate="print"/>
          <a:srcRect/>
          <a:stretch>
            <a:fillRect/>
          </a:stretch>
        </p:blipFill>
        <p:spPr bwMode="auto">
          <a:xfrm>
            <a:off x="685800" y="514350"/>
            <a:ext cx="7772400" cy="5829300"/>
          </a:xfrm>
          <a:prstGeom prst="rect">
            <a:avLst/>
          </a:prstGeom>
          <a:noFill/>
          <a:ln w="9525">
            <a:noFill/>
            <a:miter lim="800000"/>
            <a:headEnd/>
            <a:tailEnd/>
          </a:ln>
        </p:spPr>
      </p:pic>
      <p:sp>
        <p:nvSpPr>
          <p:cNvPr id="2" name="AutoShape 8">
            <a:extLst>
              <a:ext uri="{FF2B5EF4-FFF2-40B4-BE49-F238E27FC236}">
                <a16:creationId xmlns:a16="http://schemas.microsoft.com/office/drawing/2014/main" id="{90DBACCB-8AF4-D8FF-0BA0-DFA0D1D46543}"/>
              </a:ext>
            </a:extLst>
          </p:cNvPr>
          <p:cNvSpPr>
            <a:spLocks noChangeArrowheads="1"/>
          </p:cNvSpPr>
          <p:nvPr/>
        </p:nvSpPr>
        <p:spPr bwMode="auto">
          <a:xfrm rot="7705331">
            <a:off x="5675207" y="199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1139873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25478" y="69031"/>
            <a:ext cx="7266022" cy="6560369"/>
          </a:xfrm>
          <a:prstGeom prst="rect">
            <a:avLst/>
          </a:prstGeom>
          <a:noFill/>
          <a:ln w="9525">
            <a:noFill/>
            <a:miter lim="800000"/>
            <a:headEnd/>
            <a:tailEnd/>
          </a:ln>
        </p:spPr>
      </p:pic>
      <p:sp>
        <p:nvSpPr>
          <p:cNvPr id="5" name="Text Box 2"/>
          <p:cNvSpPr txBox="1">
            <a:spLocks noChangeArrowheads="1"/>
          </p:cNvSpPr>
          <p:nvPr/>
        </p:nvSpPr>
        <p:spPr bwMode="auto">
          <a:xfrm>
            <a:off x="3449895" y="6400800"/>
            <a:ext cx="22124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http://www.bbc.co.uk/news/health-11727707</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370200AC-2311-9008-1FFA-0896A91D7272}"/>
              </a:ext>
            </a:extLst>
          </p:cNvPr>
          <p:cNvSpPr>
            <a:spLocks noChangeArrowheads="1"/>
          </p:cNvSpPr>
          <p:nvPr/>
        </p:nvSpPr>
        <p:spPr bwMode="auto">
          <a:xfrm rot="6756012">
            <a:off x="6424507" y="190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D225FC8-7660-07AC-9465-1702E9CB63BD}"/>
              </a:ext>
            </a:extLst>
          </p:cNvPr>
          <p:cNvSpPr/>
          <p:nvPr/>
        </p:nvSpPr>
        <p:spPr bwMode="auto">
          <a:xfrm>
            <a:off x="6553200" y="1676400"/>
            <a:ext cx="1460500" cy="330200"/>
          </a:xfrm>
          <a:prstGeom prst="rect">
            <a:avLst/>
          </a:prstGeom>
          <a:solidFill>
            <a:schemeClr val="tx2"/>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30000">
              <a:ln>
                <a:noFill/>
              </a:ln>
              <a:solidFill>
                <a:schemeClr val="tx1"/>
              </a:solidFill>
              <a:effectLst/>
              <a:latin typeface="Verdana" pitchFamily="34" charset="0"/>
            </a:endParaRPr>
          </a:p>
        </p:txBody>
      </p:sp>
    </p:spTree>
    <p:extLst>
      <p:ext uri="{BB962C8B-B14F-4D97-AF65-F5344CB8AC3E}">
        <p14:creationId xmlns:p14="http://schemas.microsoft.com/office/powerpoint/2010/main" val="28229084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 y="2181787"/>
            <a:ext cx="8229600" cy="382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 y="496889"/>
            <a:ext cx="48577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614987" y="1023423"/>
            <a:ext cx="2236510"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May 2013</a:t>
            </a:r>
          </a:p>
        </p:txBody>
      </p:sp>
      <p:sp>
        <p:nvSpPr>
          <p:cNvPr id="7" name="Rectangle 6"/>
          <p:cNvSpPr/>
          <p:nvPr/>
        </p:nvSpPr>
        <p:spPr>
          <a:xfrm>
            <a:off x="2275752" y="5864568"/>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818C5C4-629A-E4F5-AD63-8368341B1023}"/>
              </a:ext>
            </a:extLst>
          </p:cNvPr>
          <p:cNvSpPr>
            <a:spLocks noChangeArrowheads="1"/>
          </p:cNvSpPr>
          <p:nvPr/>
        </p:nvSpPr>
        <p:spPr bwMode="auto">
          <a:xfrm rot="7705331">
            <a:off x="7808807" y="2617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7554626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a:t>
            </a:r>
            <a:r>
              <a:rPr lang="en-US" sz="2800" b="1" dirty="0">
                <a:solidFill>
                  <a:srgbClr val="000000"/>
                </a:solidFill>
              </a:rPr>
              <a:t>nurture</a:t>
            </a:r>
            <a:r>
              <a:rPr lang="en-US" sz="2800" b="1" dirty="0">
                <a:solidFill>
                  <a:schemeClr val="accent1">
                    <a:lumMod val="90000"/>
                  </a:schemeClr>
                </a:solidFill>
              </a:rPr>
              <a:t>”)</a:t>
            </a:r>
            <a:br>
              <a:rPr lang="en-US" sz="2800" b="1" dirty="0">
                <a:solidFill>
                  <a:schemeClr val="accent1">
                    <a:lumMod val="90000"/>
                  </a:schemeClr>
                </a:solidFill>
              </a:rPr>
            </a:br>
            <a:r>
              <a:rPr lang="en-US" sz="2800" b="1" dirty="0">
                <a:solidFill>
                  <a:schemeClr val="accent1">
                    <a:lumMod val="90000"/>
                  </a:schemeClr>
                </a:solidFill>
              </a:rPr>
              <a:t>	(“inherited vs. </a:t>
            </a:r>
            <a:r>
              <a:rPr lang="en-US" sz="2800" b="1" dirty="0">
                <a:solidFill>
                  <a:srgbClr val="000000"/>
                </a:solidFill>
              </a:rPr>
              <a:t>learned</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chemeClr val="accent1">
                    <a:lumMod val="90000"/>
                  </a:schemeClr>
                </a:solidFill>
              </a:rPr>
              <a:t>nativism</a:t>
            </a:r>
            <a:r>
              <a:rPr lang="en-US" sz="2800" b="1" dirty="0">
                <a:solidFill>
                  <a:schemeClr val="accent1">
                    <a:lumMod val="90000"/>
                  </a:schemeClr>
                </a:solidFill>
              </a:rPr>
              <a:t>” vs. “</a:t>
            </a:r>
            <a:r>
              <a:rPr lang="en-US" sz="2800" b="1" dirty="0">
                <a:solidFill>
                  <a:srgbClr val="000000"/>
                </a:solidFill>
              </a:rPr>
              <a:t>empiricism</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rgbClr val="9ED3D7"/>
                </a:solidFill>
              </a:rPr>
              <a:t>(“biology”</a:t>
            </a:r>
            <a:r>
              <a:rPr lang="en-US" sz="2800" b="1" dirty="0">
                <a:solidFill>
                  <a:schemeClr val="accent1">
                    <a:lumMod val="90000"/>
                  </a:schemeClr>
                </a:solidFill>
              </a:rPr>
              <a:t> vs. “</a:t>
            </a:r>
            <a:r>
              <a:rPr lang="en-US" sz="2800" b="1" dirty="0"/>
              <a:t>culture</a:t>
            </a:r>
            <a:r>
              <a:rPr lang="en-US" sz="2800" b="1" dirty="0">
                <a:solidFill>
                  <a:schemeClr val="accent1">
                    <a:lumMod val="90000"/>
                  </a:schemeClr>
                </a:solidFill>
              </a:rPr>
              <a:t>”)</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AutoShape 8"/>
          <p:cNvSpPr>
            <a:spLocks noChangeArrowheads="1"/>
          </p:cNvSpPr>
          <p:nvPr/>
        </p:nvSpPr>
        <p:spPr bwMode="auto">
          <a:xfrm>
            <a:off x="4718366" y="175758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9" y="213418"/>
            <a:ext cx="6867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75752" y="541463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7" name="Text Box 2"/>
          <p:cNvSpPr txBox="1">
            <a:spLocks noChangeArrowheads="1"/>
          </p:cNvSpPr>
          <p:nvPr/>
        </p:nvSpPr>
        <p:spPr bwMode="auto">
          <a:xfrm>
            <a:off x="1692977" y="6607355"/>
            <a:ext cx="573105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http://www.telegraph.co.uk/news/science/science-news/10868532/Why-having-blonde-genes-will-not-make-you-ditzy.html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554" y="999445"/>
            <a:ext cx="24193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92977" y="1209941"/>
            <a:ext cx="116891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02 Jun 2014</a:t>
            </a:r>
          </a:p>
        </p:txBody>
      </p:sp>
      <p:sp>
        <p:nvSpPr>
          <p:cNvPr id="3" name="Rectangle 2">
            <a:extLst>
              <a:ext uri="{FF2B5EF4-FFF2-40B4-BE49-F238E27FC236}">
                <a16:creationId xmlns:a16="http://schemas.microsoft.com/office/drawing/2014/main" id="{69A24E7F-EC7F-944B-36F8-A4586D633119}"/>
              </a:ext>
            </a:extLst>
          </p:cNvPr>
          <p:cNvSpPr/>
          <p:nvPr/>
        </p:nvSpPr>
        <p:spPr>
          <a:xfrm>
            <a:off x="1177939" y="1504270"/>
            <a:ext cx="5310564" cy="50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D8B78420-A878-0233-80E6-B065A8E5D95A}"/>
              </a:ext>
            </a:extLst>
          </p:cNvPr>
          <p:cNvSpPr>
            <a:spLocks noChangeArrowheads="1"/>
          </p:cNvSpPr>
          <p:nvPr/>
        </p:nvSpPr>
        <p:spPr bwMode="auto">
          <a:xfrm rot="7742828">
            <a:off x="5027612" y="76041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8724607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631355"/>
            <a:ext cx="6908800" cy="2862322"/>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of course, the question of how they relate to one another in causing or influencing something is at the root of many of the arguments . . .</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latin typeface="Arial" charset="0"/>
              </a:rPr>
              <a:t>(</a:t>
            </a:r>
            <a:r>
              <a:rPr kumimoji="1" lang="en-US" sz="2400" dirty="0">
                <a:latin typeface="Arial" charset="0"/>
              </a:rPr>
              <a:t>at least to most serious observers) </a:t>
            </a:r>
          </a:p>
          <a:p>
            <a:pPr algn="ctr" eaLnBrk="0" hangingPunct="0"/>
            <a:r>
              <a:rPr kumimoji="1" lang="en-US" sz="3600" b="1" dirty="0">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solidFill>
                  <a:srgbClr val="FEF9F5"/>
                </a:solidFill>
                <a:latin typeface="Arial" charset="0"/>
              </a:rPr>
              <a:t>(</a:t>
            </a:r>
            <a:r>
              <a:rPr kumimoji="1" lang="en-US" sz="2400" dirty="0">
                <a:solidFill>
                  <a:srgbClr val="FEF9F5"/>
                </a:solidFill>
                <a:latin typeface="Arial" charset="0"/>
              </a:rPr>
              <a:t>at least to most serious observers) </a:t>
            </a:r>
          </a:p>
          <a:p>
            <a:pPr algn="ctr" eaLnBrk="0" hangingPunct="0"/>
            <a:r>
              <a:rPr kumimoji="1" lang="en-US" sz="3600" b="1" dirty="0">
                <a:solidFill>
                  <a:srgbClr val="FEF9F5"/>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extLst>
      <p:ext uri="{BB962C8B-B14F-4D97-AF65-F5344CB8AC3E}">
        <p14:creationId xmlns:p14="http://schemas.microsoft.com/office/powerpoint/2010/main" val="343213341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chemeClr val="bg1">
                    <a:lumMod val="65000"/>
                  </a:schemeClr>
                </a:solidFill>
                <a:latin typeface="Arial" charset="0"/>
              </a:rPr>
              <a:t>the “correct” answer, </a:t>
            </a:r>
          </a:p>
          <a:p>
            <a:pPr algn="ctr" eaLnBrk="0" hangingPunct="0"/>
            <a:r>
              <a:rPr kumimoji="1" lang="en-US" sz="3600" b="1" dirty="0">
                <a:solidFill>
                  <a:schemeClr val="bg1">
                    <a:lumMod val="65000"/>
                  </a:schemeClr>
                </a:solidFill>
                <a:latin typeface="Arial" charset="0"/>
              </a:rPr>
              <a:t>of course, is . . .</a:t>
            </a:r>
          </a:p>
          <a:p>
            <a:pPr algn="ctr" eaLnBrk="0" hangingPunct="0"/>
            <a:endParaRPr kumimoji="1" lang="en-US" sz="1100" b="1" dirty="0">
              <a:solidFill>
                <a:schemeClr val="bg1">
                  <a:lumMod val="65000"/>
                </a:schemeClr>
              </a:solidFill>
              <a:latin typeface="Arial" charset="0"/>
            </a:endParaRPr>
          </a:p>
          <a:p>
            <a:pPr algn="ctr" eaLnBrk="0" hangingPunct="0"/>
            <a:r>
              <a:rPr kumimoji="1" lang="en-US" sz="2400" b="1" dirty="0">
                <a:solidFill>
                  <a:schemeClr val="bg1">
                    <a:lumMod val="65000"/>
                  </a:schemeClr>
                </a:solidFill>
                <a:latin typeface="Arial" charset="0"/>
              </a:rPr>
              <a:t>(</a:t>
            </a:r>
            <a:r>
              <a:rPr kumimoji="1" lang="en-US" sz="2400" dirty="0">
                <a:solidFill>
                  <a:schemeClr val="bg1">
                    <a:lumMod val="65000"/>
                  </a:schemeClr>
                </a:solidFill>
                <a:latin typeface="Arial" charset="0"/>
              </a:rPr>
              <a:t>at least to most serious observers) </a:t>
            </a:r>
          </a:p>
          <a:p>
            <a:pPr algn="ctr" eaLnBrk="0" hangingPunct="0"/>
            <a:r>
              <a:rPr kumimoji="1" lang="en-US" sz="3600" b="1" dirty="0">
                <a:solidFill>
                  <a:schemeClr val="bg1">
                    <a:lumMod val="65000"/>
                  </a:schemeClr>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So the basic question is . . . </a:t>
            </a:r>
          </a:p>
        </p:txBody>
      </p:sp>
    </p:spTree>
    <p:extLst>
      <p:ext uri="{BB962C8B-B14F-4D97-AF65-F5344CB8AC3E}">
        <p14:creationId xmlns:p14="http://schemas.microsoft.com/office/powerpoint/2010/main" val="37260187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95275"/>
            <a:ext cx="81153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2097736" y="6549299"/>
            <a:ext cx="4921540"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http://www.npr.org/2016/07/15/485709299/how-do-nature-and-nurture-combine-to-make-us-who-we-are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2CEF42BF-20DE-2146-F86E-ECC426843B99}"/>
              </a:ext>
            </a:extLst>
          </p:cNvPr>
          <p:cNvSpPr>
            <a:spLocks noChangeArrowheads="1"/>
          </p:cNvSpPr>
          <p:nvPr/>
        </p:nvSpPr>
        <p:spPr bwMode="auto">
          <a:xfrm rot="7705331">
            <a:off x="5954607" y="194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29718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383070" y="6549299"/>
            <a:ext cx="435087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http://news.nd.edu/news/67163-nature-vs-nuture-both-are-important-anthropologist-argues/</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82" y="656356"/>
            <a:ext cx="7315200" cy="558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6400513"/>
            <a:ext cx="4572000" cy="215444"/>
          </a:xfrm>
          <a:prstGeom prst="rect">
            <a:avLst/>
          </a:prstGeom>
        </p:spPr>
        <p:txBody>
          <a:bodyPr>
            <a:spAutoFit/>
          </a:bodyPr>
          <a:lstStyle/>
          <a:p>
            <a:pPr algn="ctr"/>
            <a:r>
              <a:rPr lang="en-US" sz="800" dirty="0">
                <a:hlinkClick r:id="rId5"/>
              </a:rPr>
              <a:t>https://www.sciencedaily.com/releases/2016/05/160518130006.htm</a:t>
            </a:r>
            <a:endParaRPr lang="en-US" sz="800" dirty="0"/>
          </a:p>
        </p:txBody>
      </p:sp>
      <p:sp>
        <p:nvSpPr>
          <p:cNvPr id="2" name="AutoShape 8">
            <a:extLst>
              <a:ext uri="{FF2B5EF4-FFF2-40B4-BE49-F238E27FC236}">
                <a16:creationId xmlns:a16="http://schemas.microsoft.com/office/drawing/2014/main" id="{673550A4-B0F3-D7B1-3022-B996AD111E7C}"/>
              </a:ext>
            </a:extLst>
          </p:cNvPr>
          <p:cNvSpPr>
            <a:spLocks noChangeArrowheads="1"/>
          </p:cNvSpPr>
          <p:nvPr/>
        </p:nvSpPr>
        <p:spPr bwMode="auto">
          <a:xfrm rot="9108487">
            <a:off x="5575208" y="117204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2EE3196-4F16-46CF-82C6-8A780851D7B7}"/>
              </a:ext>
            </a:extLst>
          </p:cNvPr>
          <p:cNvSpPr/>
          <p:nvPr/>
        </p:nvSpPr>
        <p:spPr>
          <a:xfrm>
            <a:off x="1028700" y="1763714"/>
            <a:ext cx="1587500" cy="36933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0525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4302666" y="6549299"/>
            <a:ext cx="51168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Source</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16" y="489587"/>
            <a:ext cx="788436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68AEEA43-1CFF-13AD-8319-D9B560577764}"/>
              </a:ext>
            </a:extLst>
          </p:cNvPr>
          <p:cNvSpPr>
            <a:spLocks noChangeArrowheads="1"/>
          </p:cNvSpPr>
          <p:nvPr/>
        </p:nvSpPr>
        <p:spPr bwMode="auto">
          <a:xfrm rot="3235821">
            <a:off x="6932507" y="3036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4539740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35970"/>
            <a:ext cx="6908800" cy="386259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the “correct” answer,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of course, is . .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100" b="1" i="0" u="none" strike="noStrike" kern="1200" cap="none" spc="0" normalizeH="0" baseline="0" noProof="0" dirty="0">
              <a:ln>
                <a:noFill/>
              </a:ln>
              <a:solidFill>
                <a:schemeClr val="bg1">
                  <a:lumMod val="65000"/>
                </a:schemeClr>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chemeClr val="bg1">
                    <a:lumMod val="65000"/>
                  </a:schemeClr>
                </a:solidFill>
                <a:effectLst/>
                <a:uLnTx/>
                <a:uFillTx/>
                <a:latin typeface="Arial" charset="0"/>
                <a:ea typeface="+mn-ea"/>
                <a:cs typeface="+mn-cs"/>
              </a:rPr>
              <a:t>(</a:t>
            </a:r>
            <a:r>
              <a:rPr kumimoji="1" lang="en-US" sz="2400" b="0" i="0" u="none" strike="noStrike" kern="1200" cap="none" spc="0" normalizeH="0" baseline="0" noProof="0" dirty="0">
                <a:ln>
                  <a:noFill/>
                </a:ln>
                <a:solidFill>
                  <a:schemeClr val="bg1">
                    <a:lumMod val="65000"/>
                  </a:schemeClr>
                </a:solidFill>
                <a:effectLst/>
                <a:uLnTx/>
                <a:uFillTx/>
                <a:latin typeface="Arial" charset="0"/>
                <a:ea typeface="+mn-ea"/>
                <a:cs typeface="+mn-cs"/>
              </a:rPr>
              <a:t>at least to most serious observers)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that they both contribute.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6600" b="1" dirty="0">
                <a:solidFill>
                  <a:srgbClr val="FFFFFF"/>
                </a:solidFill>
                <a:latin typeface="Arial" charset="0"/>
              </a:rPr>
              <a:t>S</a:t>
            </a:r>
            <a:r>
              <a:rPr kumimoji="1" lang="en-US" sz="6600" b="1" i="0" u="none" strike="noStrike" kern="1200" cap="none" spc="0" normalizeH="0" baseline="0" noProof="0" dirty="0">
                <a:ln>
                  <a:noFill/>
                </a:ln>
                <a:solidFill>
                  <a:srgbClr val="FFFFFF"/>
                </a:solidFill>
                <a:effectLst/>
                <a:uLnTx/>
                <a:uFillTx/>
                <a:latin typeface="Arial" charset="0"/>
                <a:ea typeface="+mn-ea"/>
                <a:cs typeface="+mn-cs"/>
              </a:rPr>
              <a:t>o it’s . . .</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p:txBody>
      </p:sp>
    </p:spTree>
    <p:extLst>
      <p:ext uri="{BB962C8B-B14F-4D97-AF65-F5344CB8AC3E}">
        <p14:creationId xmlns:p14="http://schemas.microsoft.com/office/powerpoint/2010/main" val="24186468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90788" y="1317875"/>
            <a:ext cx="7358062" cy="5197257"/>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a:t>
            </a:r>
            <a:r>
              <a:rPr lang="en-US" b="1" dirty="0">
                <a:solidFill>
                  <a:srgbClr val="000000"/>
                </a:solidFill>
              </a:rPr>
              <a:t> </a:t>
            </a:r>
            <a:r>
              <a:rPr lang="en-US" sz="4000" b="1" dirty="0">
                <a:solidFill>
                  <a:srgbClr val="FF0000"/>
                </a:solidFill>
              </a:rPr>
              <a:t>and</a:t>
            </a:r>
            <a:r>
              <a:rPr lang="en-US" sz="4000" b="1" dirty="0">
                <a:solidFill>
                  <a:schemeClr val="accent1">
                    <a:lumMod val="90000"/>
                  </a:schemeClr>
                </a:solidFill>
              </a:rPr>
              <a:t>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nurture”)</a:t>
            </a:r>
            <a:br>
              <a:rPr lang="en-US" sz="2800" b="1" dirty="0">
                <a:solidFill>
                  <a:schemeClr val="accent1">
                    <a:lumMod val="90000"/>
                  </a:schemeClr>
                </a:solidFill>
              </a:rPr>
            </a:br>
            <a:r>
              <a:rPr lang="en-US" sz="2800" b="1" dirty="0">
                <a:solidFill>
                  <a:schemeClr val="accent1">
                    <a:lumMod val="90000"/>
                  </a:schemeClr>
                </a:solidFill>
              </a:rPr>
              <a:t>	(“inherited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learned”)</a:t>
            </a:r>
          </a:p>
          <a:p>
            <a:pPr marL="285750" lvl="0" indent="-285750" eaLnBrk="1" hangingPunct="1">
              <a:lnSpc>
                <a:spcPct val="150000"/>
              </a:lnSpc>
              <a:buNone/>
              <a:tabLst>
                <a:tab pos="0" algn="l"/>
              </a:tabLst>
              <a:defRPr/>
            </a:pPr>
            <a:r>
              <a:rPr lang="en-US" sz="2800" b="1" dirty="0">
                <a:solidFill>
                  <a:schemeClr val="accent1">
                    <a:lumMod val="90000"/>
                  </a:schemeClr>
                </a:solidFill>
              </a:rPr>
              <a:t>			(“nativism”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“empiricism”)</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chemeClr val="accent1">
                    <a:lumMod val="90000"/>
                  </a:schemeClr>
                </a:solidFill>
              </a:rPr>
              <a:t>(“</a:t>
            </a:r>
            <a:r>
              <a:rPr lang="en-US" sz="2800" b="1" dirty="0">
                <a:solidFill>
                  <a:srgbClr val="9ED3D7"/>
                </a:solidFill>
              </a:rPr>
              <a:t>biology”</a:t>
            </a:r>
            <a:r>
              <a:rPr lang="en-US" sz="2800" b="1" dirty="0">
                <a:solidFill>
                  <a:schemeClr val="accent1">
                    <a:lumMod val="90000"/>
                  </a:schemeClr>
                </a:solidFill>
              </a:rPr>
              <a:t> </a:t>
            </a:r>
            <a:r>
              <a:rPr lang="en-US" sz="3600" b="1" dirty="0">
                <a:solidFill>
                  <a:srgbClr val="FF0000"/>
                </a:solidFill>
              </a:rPr>
              <a:t>and</a:t>
            </a:r>
            <a:r>
              <a:rPr lang="en-US" sz="2800" b="1" dirty="0">
                <a:solidFill>
                  <a:schemeClr val="accent1">
                    <a:lumMod val="90000"/>
                  </a:schemeClr>
                </a:solidFill>
              </a:rPr>
              <a:t>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4" y="6394007"/>
            <a:ext cx="306365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http://www3.interscience.wiley.com/journal/123232350/abstract</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7" name="Oval 3"/>
          <p:cNvSpPr>
            <a:spLocks noChangeArrowheads="1"/>
          </p:cNvSpPr>
          <p:nvPr/>
        </p:nvSpPr>
        <p:spPr bwMode="auto">
          <a:xfrm>
            <a:off x="598947" y="5355776"/>
            <a:ext cx="5642198" cy="653143"/>
          </a:xfrm>
          <a:prstGeom prst="ellipse">
            <a:avLst/>
          </a:prstGeom>
          <a:noFill/>
          <a:ln w="76200">
            <a:solidFill>
              <a:srgbClr val="FFC000"/>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
        <p:nvSpPr>
          <p:cNvPr id="2" name="AutoShape 8">
            <a:extLst>
              <a:ext uri="{FF2B5EF4-FFF2-40B4-BE49-F238E27FC236}">
                <a16:creationId xmlns:a16="http://schemas.microsoft.com/office/drawing/2014/main" id="{5FD50EEA-1CC7-0B52-5446-304C55D34DF3}"/>
              </a:ext>
            </a:extLst>
          </p:cNvPr>
          <p:cNvSpPr>
            <a:spLocks noChangeArrowheads="1"/>
          </p:cNvSpPr>
          <p:nvPr/>
        </p:nvSpPr>
        <p:spPr bwMode="auto">
          <a:xfrm rot="4020575">
            <a:off x="6919807" y="307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1A9CEF8-A4DD-8E5A-E40D-862A40230B23}"/>
                  </a:ext>
                </a:extLst>
              </p14:cNvPr>
              <p14:cNvContentPartPr/>
              <p14:nvPr/>
            </p14:nvContentPartPr>
            <p14:xfrm>
              <a:off x="1040840" y="4381040"/>
              <a:ext cx="5130360" cy="167040"/>
            </p14:xfrm>
          </p:contentPart>
        </mc:Choice>
        <mc:Fallback xmlns="">
          <p:pic>
            <p:nvPicPr>
              <p:cNvPr id="3" name="Ink 2">
                <a:extLst>
                  <a:ext uri="{FF2B5EF4-FFF2-40B4-BE49-F238E27FC236}">
                    <a16:creationId xmlns:a16="http://schemas.microsoft.com/office/drawing/2014/main" id="{D1A9CEF8-A4DD-8E5A-E40D-862A40230B23}"/>
                  </a:ext>
                </a:extLst>
              </p:cNvPr>
              <p:cNvPicPr/>
              <p:nvPr/>
            </p:nvPicPr>
            <p:blipFill>
              <a:blip r:embed="rId5"/>
              <a:stretch>
                <a:fillRect/>
              </a:stretch>
            </p:blipFill>
            <p:spPr>
              <a:xfrm>
                <a:off x="987200" y="4273040"/>
                <a:ext cx="523800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8E3D2D8-536D-8974-4F8A-7898B64A4F68}"/>
                  </a:ext>
                </a:extLst>
              </p14:cNvPr>
              <p14:cNvContentPartPr/>
              <p14:nvPr/>
            </p14:nvContentPartPr>
            <p14:xfrm>
              <a:off x="1053800" y="4482920"/>
              <a:ext cx="2193480" cy="115560"/>
            </p14:xfrm>
          </p:contentPart>
        </mc:Choice>
        <mc:Fallback xmlns="">
          <p:pic>
            <p:nvPicPr>
              <p:cNvPr id="4" name="Ink 3">
                <a:extLst>
                  <a:ext uri="{FF2B5EF4-FFF2-40B4-BE49-F238E27FC236}">
                    <a16:creationId xmlns:a16="http://schemas.microsoft.com/office/drawing/2014/main" id="{B8E3D2D8-536D-8974-4F8A-7898B64A4F68}"/>
                  </a:ext>
                </a:extLst>
              </p:cNvPr>
              <p:cNvPicPr/>
              <p:nvPr/>
            </p:nvPicPr>
            <p:blipFill>
              <a:blip r:embed="rId7"/>
              <a:stretch>
                <a:fillRect/>
              </a:stretch>
            </p:blipFill>
            <p:spPr>
              <a:xfrm>
                <a:off x="1000160" y="4374920"/>
                <a:ext cx="2301120" cy="331200"/>
              </a:xfrm>
              <a:prstGeom prst="rect">
                <a:avLst/>
              </a:prstGeom>
            </p:spPr>
          </p:pic>
        </mc:Fallback>
      </mc:AlternateContent>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3"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868303" y="4673593"/>
            <a:ext cx="7101321" cy="1233727"/>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2" name="AutoShape 8">
            <a:extLst>
              <a:ext uri="{FF2B5EF4-FFF2-40B4-BE49-F238E27FC236}">
                <a16:creationId xmlns:a16="http://schemas.microsoft.com/office/drawing/2014/main" id="{0F92E6C4-F9EF-2CE6-0790-6AF2D99B3C02}"/>
              </a:ext>
            </a:extLst>
          </p:cNvPr>
          <p:cNvSpPr>
            <a:spLocks noChangeArrowheads="1"/>
          </p:cNvSpPr>
          <p:nvPr/>
        </p:nvSpPr>
        <p:spPr bwMode="auto">
          <a:xfrm rot="2703609">
            <a:off x="7753633" y="29836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51869915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273491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36405025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572680"/>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8098754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72352" y="4271834"/>
            <a:ext cx="7835153"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mn-cs"/>
              </a:rPr>
              <a:t>What about Intersexuality . . .? </a:t>
            </a:r>
          </a:p>
        </p:txBody>
      </p:sp>
    </p:spTree>
    <p:extLst>
      <p:ext uri="{BB962C8B-B14F-4D97-AF65-F5344CB8AC3E}">
        <p14:creationId xmlns:p14="http://schemas.microsoft.com/office/powerpoint/2010/main" val="397566196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July 19, 2009</a:t>
            </a:r>
          </a:p>
        </p:txBody>
      </p:sp>
      <p:sp>
        <p:nvSpPr>
          <p:cNvPr id="8" name="Text Box 2"/>
          <p:cNvSpPr txBox="1">
            <a:spLocks noChangeArrowheads="1"/>
          </p:cNvSpPr>
          <p:nvPr/>
        </p:nvSpPr>
        <p:spPr bwMode="auto">
          <a:xfrm>
            <a:off x="2898435" y="6570645"/>
            <a:ext cx="332014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http://www.d.umn.edu/cla/faculty/troufs/anth4616/cpgender.html#title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book cover with yellow text&#10;&#10;Description automatically generated">
            <a:extLst>
              <a:ext uri="{FF2B5EF4-FFF2-40B4-BE49-F238E27FC236}">
                <a16:creationId xmlns:a16="http://schemas.microsoft.com/office/drawing/2014/main" id="{CA8A9463-D704-912D-2033-335ED08B0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730" y="439345"/>
            <a:ext cx="4000500" cy="6086475"/>
          </a:xfrm>
          <a:prstGeom prst="rect">
            <a:avLst/>
          </a:prstGeom>
          <a:ln w="12700">
            <a:solidFill>
              <a:srgbClr val="F9EC40"/>
            </a:solidFill>
          </a:ln>
        </p:spPr>
      </p:pic>
      <p:sp>
        <p:nvSpPr>
          <p:cNvPr id="4" name="Rectangle 3">
            <a:extLst>
              <a:ext uri="{FF2B5EF4-FFF2-40B4-BE49-F238E27FC236}">
                <a16:creationId xmlns:a16="http://schemas.microsoft.com/office/drawing/2014/main" id="{A3E884FA-61A7-8E6F-056F-AC88EB4E500A}"/>
              </a:ext>
            </a:extLst>
          </p:cNvPr>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Tree>
    <p:extLst>
      <p:ext uri="{BB962C8B-B14F-4D97-AF65-F5344CB8AC3E}">
        <p14:creationId xmlns:p14="http://schemas.microsoft.com/office/powerpoint/2010/main" val="280915739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1511553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14401" y="1412087"/>
            <a:ext cx="7315200"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t>Ja</a:t>
            </a:r>
            <a:r>
              <a:rPr kumimoji="0" lang="en-US" sz="3200" b="1" i="0" u="none" strike="noStrike" kern="1200" cap="none" spc="0" normalizeH="0" baseline="0" noProof="0" dirty="0" err="1">
                <a:ln>
                  <a:noFill/>
                </a:ln>
                <a:effectLst/>
                <a:uLnTx/>
                <a:uFillTx/>
                <a:latin typeface="Arial" pitchFamily="34" charset="0"/>
                <a:ea typeface="+mn-ea"/>
                <a:cs typeface="+mn-cs"/>
              </a:rPr>
              <a:t>ni</a:t>
            </a:r>
            <a:r>
              <a:rPr kumimoji="0" lang="en-US" sz="3200" b="1" i="0" u="none" strike="noStrike" kern="1200" cap="none" spc="0" normalizeH="0" baseline="0" noProof="0" dirty="0">
                <a:ln>
                  <a:noFill/>
                </a:ln>
                <a:effectLst/>
                <a:uLnTx/>
                <a:uFillTx/>
                <a:latin typeface="Arial" pitchFamily="34" charset="0"/>
                <a:ea typeface="+mn-ea"/>
                <a:cs typeface="+mn-cs"/>
              </a:rPr>
              <a:t> Farrell-Roberts “traveled from priestly rank in the Catholic Church to become a parent, an investigative journalist who has made much praised films for TV, been published in major papers and, to her amazement, even to being accepted by many as a priestess. . . .” </a:t>
            </a:r>
            <a:endParaRPr kumimoji="0" lang="en-US" sz="4400" b="0" i="0" u="none" strike="noStrike" kern="1200" cap="none" spc="0" normalizeH="0" baseline="0" noProof="0" dirty="0">
              <a:ln>
                <a:noFill/>
              </a:ln>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FD56F9B1-E20A-AA9A-8858-C3C5703807AF}"/>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134742064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23361" y="1026609"/>
            <a:ext cx="7315200" cy="470898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itchFamily="34" charset="0"/>
                <a:ea typeface="+mn-ea"/>
                <a:cs typeface="+mn-cs"/>
              </a:rPr>
              <a:t>“The story she tells is both honest and intriguing. She tells of joining a strict religious order where women were not to be seen, then of escaping from patriarchy, of her explorations of male </a:t>
            </a:r>
            <a:r>
              <a:rPr kumimoji="0" lang="en-US" sz="2000" b="1" i="0" u="none" strike="noStrike" kern="1200" cap="none" spc="0" normalizeH="0" baseline="0" noProof="0" dirty="0" err="1">
                <a:ln>
                  <a:noFill/>
                </a:ln>
                <a:effectLst/>
                <a:uLnTx/>
                <a:uFillTx/>
                <a:latin typeface="Arial" pitchFamily="34" charset="0"/>
                <a:ea typeface="+mn-ea"/>
                <a:cs typeface="+mn-cs"/>
              </a:rPr>
              <a:t>sexulity</a:t>
            </a:r>
            <a:r>
              <a:rPr kumimoji="0" lang="en-US" sz="2000" b="1" i="0" u="none" strike="noStrike" kern="1200" cap="none" spc="0" normalizeH="0" baseline="0" noProof="0" dirty="0">
                <a:ln>
                  <a:noFill/>
                </a:ln>
                <a:effectLst/>
                <a:uLnTx/>
                <a:uFillTx/>
                <a:latin typeface="Arial" pitchFamily="34" charset="0"/>
                <a:ea typeface="+mn-ea"/>
                <a:cs typeface="+mn-cs"/>
              </a:rPr>
              <a:t> at a time she now sees as when she lived in drag, contrasting this with her later experiences of female sex. She weaves into this </a:t>
            </a:r>
            <a:r>
              <a:rPr kumimoji="0" lang="en-US" sz="2000" b="1" i="0" u="none" strike="noStrike" kern="1200" cap="none" spc="0" normalizeH="0" baseline="0" noProof="0" dirty="0" err="1">
                <a:ln>
                  <a:noFill/>
                </a:ln>
                <a:effectLst/>
                <a:uLnTx/>
                <a:uFillTx/>
                <a:latin typeface="Arial" pitchFamily="34" charset="0"/>
                <a:ea typeface="+mn-ea"/>
                <a:cs typeface="+mn-cs"/>
              </a:rPr>
              <a:t>acount</a:t>
            </a:r>
            <a:r>
              <a:rPr kumimoji="0" lang="en-US" sz="2000" b="1" i="0" u="none" strike="noStrike" kern="1200" cap="none" spc="0" normalizeH="0" baseline="0" noProof="0" dirty="0">
                <a:ln>
                  <a:noFill/>
                </a:ln>
                <a:effectLst/>
                <a:uLnTx/>
                <a:uFillTx/>
                <a:latin typeface="Arial" pitchFamily="34" charset="0"/>
                <a:ea typeface="+mn-ea"/>
                <a:cs typeface="+mn-cs"/>
              </a:rPr>
              <a:t> the wider story of what happened to hermaphrodites and women who were once </a:t>
            </a:r>
            <a:r>
              <a:rPr kumimoji="0" lang="en-US" sz="2000" b="1" i="0" u="none" strike="noStrike" kern="1200" cap="none" spc="0" normalizeH="0" baseline="0" noProof="0" dirty="0" err="1">
                <a:ln>
                  <a:noFill/>
                </a:ln>
                <a:effectLst/>
                <a:uLnTx/>
                <a:uFillTx/>
                <a:latin typeface="Arial" pitchFamily="34" charset="0"/>
                <a:ea typeface="+mn-ea"/>
                <a:cs typeface="+mn-cs"/>
              </a:rPr>
              <a:t>honoured</a:t>
            </a:r>
            <a:r>
              <a:rPr kumimoji="0" lang="en-US" sz="2000" b="1" i="0" u="none" strike="noStrike" kern="1200" cap="none" spc="0" normalizeH="0" baseline="0" noProof="0" dirty="0">
                <a:ln>
                  <a:noFill/>
                </a:ln>
                <a:effectLst/>
                <a:uLnTx/>
                <a:uFillTx/>
                <a:latin typeface="Arial" pitchFamily="34" charset="0"/>
                <a:ea typeface="+mn-ea"/>
                <a:cs typeface="+mn-cs"/>
              </a:rPr>
              <a:t> as priestesses or shamans through a Dark Age that lasted until much more recently than we care to think. It casts a fascinating and absolutely unique light on issues of male and female gender identity as well as of the clash </a:t>
            </a:r>
            <a:r>
              <a:rPr kumimoji="0" lang="en-US" sz="2000" b="1" i="0" u="none" strike="noStrike" kern="1200" cap="none" spc="0" normalizeH="0" baseline="0" noProof="0" dirty="0" err="1">
                <a:ln>
                  <a:noFill/>
                </a:ln>
                <a:effectLst/>
                <a:uLnTx/>
                <a:uFillTx/>
                <a:latin typeface="Arial" pitchFamily="34" charset="0"/>
                <a:ea typeface="+mn-ea"/>
                <a:cs typeface="+mn-cs"/>
              </a:rPr>
              <a:t>betwen</a:t>
            </a:r>
            <a:r>
              <a:rPr kumimoji="0" lang="en-US" sz="2000" b="1" i="0" u="none" strike="noStrike" kern="1200" cap="none" spc="0" normalizeH="0" baseline="0" noProof="0" dirty="0">
                <a:ln>
                  <a:noFill/>
                </a:ln>
                <a:effectLst/>
                <a:uLnTx/>
                <a:uFillTx/>
                <a:latin typeface="Arial" pitchFamily="34" charset="0"/>
                <a:ea typeface="+mn-ea"/>
                <a:cs typeface="+mn-cs"/>
              </a:rPr>
              <a:t> magic and religion, sex and purity. Finally she suggests ways to better balance the male and female aspects we all possess.”</a:t>
            </a:r>
          </a:p>
        </p:txBody>
      </p:sp>
      <p:sp>
        <p:nvSpPr>
          <p:cNvPr id="4" name="TextBox 3">
            <a:extLst>
              <a:ext uri="{FF2B5EF4-FFF2-40B4-BE49-F238E27FC236}">
                <a16:creationId xmlns:a16="http://schemas.microsoft.com/office/drawing/2014/main" id="{232B09FE-6FAD-3AC6-EA51-46AFF93E4D65}"/>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271823474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07" y="1166812"/>
            <a:ext cx="8229600" cy="53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16936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189908" y="6534785"/>
            <a:ext cx="473719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https://www.bbc.com/news/av/health-46843612/intersex-surgeries-is-it-right-to-assign-sex-to-a-baby</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21" y="2202422"/>
            <a:ext cx="8229600" cy="345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5912965" y="4923856"/>
            <a:ext cx="2287760" cy="760421"/>
          </a:xfrm>
          <a:prstGeom prst="rect">
            <a:avLst/>
          </a:prstGeom>
          <a:solidFill>
            <a:srgbClr val="FFFFFF"/>
          </a:solidFill>
          <a:ln w="9525">
            <a:noFill/>
            <a:miter lim="800000"/>
            <a:headEnd/>
            <a:tailEnd/>
          </a:ln>
        </p:spPr>
        <p:txBody>
          <a:bodyPr wrap="square">
            <a:noAutofit/>
          </a:bodyPr>
          <a:lstStyle/>
          <a:p>
            <a:r>
              <a:rPr lang="en-US" dirty="0">
                <a:solidFill>
                  <a:srgbClr val="000000"/>
                </a:solidFill>
                <a:latin typeface="Arial" charset="0"/>
              </a:rPr>
              <a:t>14 January 2019</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78" y="1330757"/>
            <a:ext cx="1270000" cy="609600"/>
          </a:xfrm>
          <a:prstGeom prst="rect">
            <a:avLst/>
          </a:prstGeom>
        </p:spPr>
      </p:pic>
      <p:sp>
        <p:nvSpPr>
          <p:cNvPr id="3" name="AutoShape 8">
            <a:extLst>
              <a:ext uri="{FF2B5EF4-FFF2-40B4-BE49-F238E27FC236}">
                <a16:creationId xmlns:a16="http://schemas.microsoft.com/office/drawing/2014/main" id="{997CB6FB-7FF4-6E2F-DB8F-FC1C23C0BBBC}"/>
              </a:ext>
            </a:extLst>
          </p:cNvPr>
          <p:cNvSpPr>
            <a:spLocks noChangeArrowheads="1"/>
          </p:cNvSpPr>
          <p:nvPr/>
        </p:nvSpPr>
        <p:spPr bwMode="auto">
          <a:xfrm rot="2168931">
            <a:off x="7753633" y="60802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8256568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https://www.nytimes.com/2018/10/25/opinion/sex-biology-binary.html</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00" y="476250"/>
            <a:ext cx="43815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2387702" y="1780697"/>
            <a:ext cx="2098233"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25 October 2018</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02" y="338137"/>
            <a:ext cx="1905000" cy="276225"/>
          </a:xfrm>
          <a:prstGeom prst="rect">
            <a:avLst/>
          </a:prstGeom>
        </p:spPr>
      </p:pic>
      <p:sp>
        <p:nvSpPr>
          <p:cNvPr id="4" name="Rectangle 3">
            <a:extLst>
              <a:ext uri="{FF2B5EF4-FFF2-40B4-BE49-F238E27FC236}">
                <a16:creationId xmlns:a16="http://schemas.microsoft.com/office/drawing/2014/main" id="{BDC7BA83-3D4A-9239-CF8A-FCE77E913CF6}"/>
              </a:ext>
            </a:extLst>
          </p:cNvPr>
          <p:cNvSpPr/>
          <p:nvPr/>
        </p:nvSpPr>
        <p:spPr>
          <a:xfrm>
            <a:off x="4902200" y="1562100"/>
            <a:ext cx="1867002"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78297BE1-2F28-8072-2087-048DFE59B734}"/>
              </a:ext>
            </a:extLst>
          </p:cNvPr>
          <p:cNvSpPr>
            <a:spLocks noChangeArrowheads="1"/>
          </p:cNvSpPr>
          <p:nvPr/>
        </p:nvSpPr>
        <p:spPr bwMode="auto">
          <a:xfrm rot="8123121">
            <a:off x="5183277" y="974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407634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399" y="476250"/>
            <a:ext cx="5943600" cy="616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558" y="1025848"/>
            <a:ext cx="1328347" cy="638628"/>
          </a:xfrm>
          <a:prstGeom prst="rect">
            <a:avLst/>
          </a:prstGeom>
        </p:spPr>
      </p:pic>
      <p:sp>
        <p:nvSpPr>
          <p:cNvPr id="9" name="Text Box 2"/>
          <p:cNvSpPr txBox="1">
            <a:spLocks noChangeArrowheads="1"/>
          </p:cNvSpPr>
          <p:nvPr/>
        </p:nvSpPr>
        <p:spPr bwMode="auto">
          <a:xfrm>
            <a:off x="3478722" y="6573606"/>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http://www.bbc.com/news/health-39979186</a:t>
            </a:r>
            <a:endParaRPr lang="en-US" sz="800" dirty="0">
              <a:solidFill>
                <a:srgbClr val="000000"/>
              </a:solidFill>
              <a:latin typeface="Arial" charset="0"/>
            </a:endParaRPr>
          </a:p>
        </p:txBody>
      </p:sp>
      <p:sp>
        <p:nvSpPr>
          <p:cNvPr id="10" name="Rectangle 6"/>
          <p:cNvSpPr>
            <a:spLocks noChangeArrowheads="1"/>
          </p:cNvSpPr>
          <p:nvPr/>
        </p:nvSpPr>
        <p:spPr bwMode="auto">
          <a:xfrm>
            <a:off x="5123543" y="1751560"/>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22 May 2017     </a:t>
            </a:r>
          </a:p>
        </p:txBody>
      </p:sp>
      <p:sp>
        <p:nvSpPr>
          <p:cNvPr id="2" name="AutoShape 8">
            <a:extLst>
              <a:ext uri="{FF2B5EF4-FFF2-40B4-BE49-F238E27FC236}">
                <a16:creationId xmlns:a16="http://schemas.microsoft.com/office/drawing/2014/main" id="{8C86EE22-C42E-3AC9-9E40-E418234D545C}"/>
              </a:ext>
            </a:extLst>
          </p:cNvPr>
          <p:cNvSpPr>
            <a:spLocks noChangeArrowheads="1"/>
          </p:cNvSpPr>
          <p:nvPr/>
        </p:nvSpPr>
        <p:spPr bwMode="auto">
          <a:xfrm rot="8571801">
            <a:off x="59927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8577799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92" y="752022"/>
            <a:ext cx="7040880" cy="582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5123543" y="1446766"/>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4 May 2017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016" y="779110"/>
            <a:ext cx="1328347" cy="638628"/>
          </a:xfrm>
          <a:prstGeom prst="rect">
            <a:avLst/>
          </a:prstGeom>
        </p:spPr>
      </p:pic>
      <p:sp>
        <p:nvSpPr>
          <p:cNvPr id="3" name="Rectangle 2"/>
          <p:cNvSpPr/>
          <p:nvPr/>
        </p:nvSpPr>
        <p:spPr>
          <a:xfrm>
            <a:off x="2288212" y="6589535"/>
            <a:ext cx="4572000" cy="215444"/>
          </a:xfrm>
          <a:prstGeom prst="rect">
            <a:avLst/>
          </a:prstGeom>
        </p:spPr>
        <p:txBody>
          <a:bodyPr>
            <a:spAutoFit/>
          </a:bodyPr>
          <a:lstStyle/>
          <a:p>
            <a:pPr algn="ctr"/>
            <a:r>
              <a:rPr lang="en-US" sz="800" dirty="0">
                <a:hlinkClick r:id="rId5"/>
              </a:rPr>
              <a:t>http://www.bbc.com/news/world-africa-39780214</a:t>
            </a:r>
            <a:endParaRPr lang="en-US" sz="800" dirty="0"/>
          </a:p>
        </p:txBody>
      </p:sp>
      <p:sp>
        <p:nvSpPr>
          <p:cNvPr id="4" name="AutoShape 8">
            <a:extLst>
              <a:ext uri="{FF2B5EF4-FFF2-40B4-BE49-F238E27FC236}">
                <a16:creationId xmlns:a16="http://schemas.microsoft.com/office/drawing/2014/main" id="{300CE421-CA93-3F88-48AF-D89BB3A7EF93}"/>
              </a:ext>
            </a:extLst>
          </p:cNvPr>
          <p:cNvSpPr>
            <a:spLocks noChangeArrowheads="1"/>
          </p:cNvSpPr>
          <p:nvPr/>
        </p:nvSpPr>
        <p:spPr bwMode="auto">
          <a:xfrm rot="7705331">
            <a:off x="57133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863534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3"/>
          <p:cNvSpPr/>
          <p:nvPr/>
        </p:nvSpPr>
        <p:spPr>
          <a:xfrm>
            <a:off x="651261" y="3625334"/>
            <a:ext cx="7772400" cy="2616101"/>
          </a:xfrm>
          <a:prstGeom prst="rect">
            <a:avLst/>
          </a:prstGeom>
        </p:spPr>
        <p:txBody>
          <a:bodyPr wrap="square">
            <a:spAutoFit/>
          </a:bodyPr>
          <a:lstStyle/>
          <a:p>
            <a:pPr algn="ctr"/>
            <a:r>
              <a:rPr lang="en-US" sz="2800" b="1" kern="0" dirty="0">
                <a:solidFill>
                  <a:srgbClr val="FFFFFF"/>
                </a:solidFill>
                <a:latin typeface="Arial"/>
              </a:rPr>
              <a:t>this is the classical debate on whether something is so because  it is </a:t>
            </a:r>
          </a:p>
          <a:p>
            <a:pPr algn="ctr"/>
            <a:r>
              <a:rPr lang="en-US" sz="2800" b="1" i="1" kern="0" dirty="0">
                <a:solidFill>
                  <a:srgbClr val="FF1B36"/>
                </a:solidFill>
                <a:latin typeface="Arial"/>
              </a:rPr>
              <a:t>inherited</a:t>
            </a:r>
            <a:r>
              <a:rPr lang="en-US" sz="2800" b="1" i="1" kern="0" dirty="0">
                <a:solidFill>
                  <a:srgbClr val="FFFFFF"/>
                </a:solidFill>
                <a:latin typeface="Arial"/>
              </a:rPr>
              <a:t> </a:t>
            </a:r>
            <a:r>
              <a:rPr lang="en-US" sz="2800" b="1" kern="0" dirty="0">
                <a:solidFill>
                  <a:srgbClr val="FF1B36"/>
                </a:solidFill>
                <a:latin typeface="Arial"/>
              </a:rPr>
              <a:t>or</a:t>
            </a:r>
            <a:r>
              <a:rPr lang="en-US" sz="2800" b="1" kern="0" dirty="0">
                <a:solidFill>
                  <a:srgbClr val="FFFFFF"/>
                </a:solidFill>
                <a:latin typeface="Arial"/>
              </a:rPr>
              <a:t> because it is </a:t>
            </a:r>
            <a:r>
              <a:rPr lang="en-US" sz="2800" b="1" i="1" kern="0" dirty="0">
                <a:solidFill>
                  <a:srgbClr val="FF1B36"/>
                </a:solidFill>
                <a:latin typeface="Arial"/>
              </a:rPr>
              <a:t>learned</a:t>
            </a:r>
            <a:r>
              <a:rPr lang="en-US" sz="2800" b="1" kern="0" dirty="0">
                <a:solidFill>
                  <a:srgbClr val="FFFFFF"/>
                </a:solidFill>
                <a:latin typeface="Arial"/>
              </a:rPr>
              <a:t> . . .</a:t>
            </a:r>
          </a:p>
          <a:p>
            <a:pPr algn="ctr"/>
            <a:endParaRPr lang="en-US" sz="1200" b="1" kern="0" dirty="0">
              <a:solidFill>
                <a:srgbClr val="FFFFFF"/>
              </a:solidFill>
              <a:latin typeface="Arial"/>
            </a:endParaRPr>
          </a:p>
          <a:p>
            <a:pPr algn="ctr"/>
            <a:r>
              <a:rPr lang="en-US" sz="2800" b="1" kern="0" dirty="0">
                <a:solidFill>
                  <a:srgbClr val="FFFFFF"/>
                </a:solidFill>
                <a:latin typeface="Arial"/>
              </a:rPr>
              <a:t>you know the argument . . .</a:t>
            </a:r>
          </a:p>
          <a:p>
            <a:pPr algn="ctr"/>
            <a:endParaRPr lang="en-US" sz="1200" b="1" kern="0" dirty="0">
              <a:solidFill>
                <a:srgbClr val="FFFFFF"/>
              </a:solidFill>
              <a:latin typeface="Arial"/>
            </a:endParaRPr>
          </a:p>
          <a:p>
            <a:pPr algn="ctr"/>
            <a:r>
              <a:rPr lang="en-US" sz="2800" b="1" kern="0" dirty="0">
                <a:solidFill>
                  <a:srgbClr val="FFFFFF"/>
                </a:solidFill>
                <a:latin typeface="Arial"/>
              </a:rPr>
              <a:t>and it goes by different names . . .</a:t>
            </a:r>
            <a:endParaRPr lang="en-US"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flipV="1">
            <a:off x="769261" y="6574969"/>
            <a:ext cx="7643984" cy="174407"/>
          </a:xfrm>
          <a:prstGeom prst="rect">
            <a:avLst/>
          </a:prstGeom>
        </p:spPr>
        <p:txBody>
          <a:bodyPr wrap="square">
            <a:spAutoFit/>
          </a:bodyPr>
          <a:lstStyle/>
          <a:p>
            <a:pPr algn="ctr"/>
            <a:r>
              <a:rPr lang="en-US" sz="800" baseline="30000" dirty="0">
                <a:hlinkClick r:id="rId3"/>
              </a:rPr>
              <a:t>https://aeon.co/essays/people-born-intersex-have-a-right-to-genital-integrity?utm_source=Aeon+Newsletter&amp;utm_campaign=2641c6cfe7-EMAIL_CAMPAIGN_2017_04_07&amp;utm_medium=email&amp;utm_term=0_411a82e59d-2641c6cfe7-55451365</a:t>
            </a:r>
            <a:endParaRPr lang="en-US" sz="800" baseline="30000"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75" y="848414"/>
            <a:ext cx="8229600" cy="545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6"/>
          <p:cNvSpPr>
            <a:spLocks noChangeArrowheads="1"/>
          </p:cNvSpPr>
          <p:nvPr/>
        </p:nvSpPr>
        <p:spPr bwMode="auto">
          <a:xfrm>
            <a:off x="7358744" y="953290"/>
            <a:ext cx="1603225" cy="369332"/>
          </a:xfrm>
          <a:prstGeom prst="rect">
            <a:avLst/>
          </a:prstGeom>
          <a:noFill/>
          <a:ln w="9525">
            <a:noFill/>
            <a:miter lim="800000"/>
            <a:headEnd/>
            <a:tailEnd/>
          </a:ln>
        </p:spPr>
        <p:txBody>
          <a:bodyPr wrap="square">
            <a:spAutoFit/>
          </a:bodyPr>
          <a:lstStyle/>
          <a:p>
            <a:pPr algn="ctr"/>
            <a:r>
              <a:rPr lang="en-US" dirty="0">
                <a:solidFill>
                  <a:srgbClr val="000000"/>
                </a:solidFill>
                <a:latin typeface="Arial" charset="0"/>
              </a:rPr>
              <a:t>06 April 2017     </a:t>
            </a:r>
          </a:p>
        </p:txBody>
      </p:sp>
    </p:spTree>
    <p:extLst>
      <p:ext uri="{BB962C8B-B14F-4D97-AF65-F5344CB8AC3E}">
        <p14:creationId xmlns:p14="http://schemas.microsoft.com/office/powerpoint/2010/main" val="279080546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3396168" y="6573606"/>
            <a:ext cx="2324675" cy="195858"/>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http://www.bbc.com/news/magazine-34290981</a:t>
            </a:r>
            <a:endParaRPr lang="en-US" sz="800" dirty="0">
              <a:solidFill>
                <a:srgbClr val="000000"/>
              </a:solidFill>
              <a:latin typeface="Arial"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285524"/>
            <a:ext cx="520065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4FD52B0-0B77-48E0-8C8C-5B720D8374BD}"/>
                  </a:ext>
                </a:extLst>
              </p14:cNvPr>
              <p14:cNvContentPartPr/>
              <p14:nvPr/>
            </p14:nvContentPartPr>
            <p14:xfrm>
              <a:off x="3810941" y="5620093"/>
              <a:ext cx="952560" cy="39600"/>
            </p14:xfrm>
          </p:contentPart>
        </mc:Choice>
        <mc:Fallback xmlns="">
          <p:pic>
            <p:nvPicPr>
              <p:cNvPr id="3" name="Ink 2">
                <a:extLst>
                  <a:ext uri="{FF2B5EF4-FFF2-40B4-BE49-F238E27FC236}">
                    <a16:creationId xmlns:a16="http://schemas.microsoft.com/office/drawing/2014/main" id="{A4FD52B0-0B77-48E0-8C8C-5B720D8374BD}"/>
                  </a:ext>
                </a:extLst>
              </p:cNvPr>
              <p:cNvPicPr/>
              <p:nvPr/>
            </p:nvPicPr>
            <p:blipFill>
              <a:blip r:embed="rId7"/>
              <a:stretch>
                <a:fillRect/>
              </a:stretch>
            </p:blipFill>
            <p:spPr>
              <a:xfrm>
                <a:off x="3757301" y="5512093"/>
                <a:ext cx="10602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D4633EB-F97E-41A7-A03C-BBE4C3F141C2}"/>
                  </a:ext>
                </a:extLst>
              </p14:cNvPr>
              <p14:cNvContentPartPr/>
              <p14:nvPr/>
            </p14:nvContentPartPr>
            <p14:xfrm>
              <a:off x="2127221" y="5812693"/>
              <a:ext cx="2790360" cy="59040"/>
            </p14:xfrm>
          </p:contentPart>
        </mc:Choice>
        <mc:Fallback xmlns="">
          <p:pic>
            <p:nvPicPr>
              <p:cNvPr id="4" name="Ink 3">
                <a:extLst>
                  <a:ext uri="{FF2B5EF4-FFF2-40B4-BE49-F238E27FC236}">
                    <a16:creationId xmlns:a16="http://schemas.microsoft.com/office/drawing/2014/main" id="{8D4633EB-F97E-41A7-A03C-BBE4C3F141C2}"/>
                  </a:ext>
                </a:extLst>
              </p:cNvPr>
              <p:cNvPicPr/>
              <p:nvPr/>
            </p:nvPicPr>
            <p:blipFill>
              <a:blip r:embed="rId9"/>
              <a:stretch>
                <a:fillRect/>
              </a:stretch>
            </p:blipFill>
            <p:spPr>
              <a:xfrm>
                <a:off x="2073221" y="5704693"/>
                <a:ext cx="289800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8FD70C76-B4CD-4A32-8FE7-566581505CF5}"/>
                  </a:ext>
                </a:extLst>
              </p14:cNvPr>
              <p14:cNvContentPartPr/>
              <p14:nvPr/>
            </p14:nvContentPartPr>
            <p14:xfrm>
              <a:off x="2117141" y="6005293"/>
              <a:ext cx="416160" cy="31680"/>
            </p14:xfrm>
          </p:contentPart>
        </mc:Choice>
        <mc:Fallback xmlns="">
          <p:pic>
            <p:nvPicPr>
              <p:cNvPr id="5" name="Ink 4">
                <a:extLst>
                  <a:ext uri="{FF2B5EF4-FFF2-40B4-BE49-F238E27FC236}">
                    <a16:creationId xmlns:a16="http://schemas.microsoft.com/office/drawing/2014/main" id="{8FD70C76-B4CD-4A32-8FE7-566581505CF5}"/>
                  </a:ext>
                </a:extLst>
              </p:cNvPr>
              <p:cNvPicPr/>
              <p:nvPr/>
            </p:nvPicPr>
            <p:blipFill>
              <a:blip r:embed="rId11"/>
              <a:stretch>
                <a:fillRect/>
              </a:stretch>
            </p:blipFill>
            <p:spPr>
              <a:xfrm>
                <a:off x="2063501" y="5897293"/>
                <a:ext cx="523800" cy="247320"/>
              </a:xfrm>
              <a:prstGeom prst="rect">
                <a:avLst/>
              </a:prstGeom>
            </p:spPr>
          </p:pic>
        </mc:Fallback>
      </mc:AlternateContent>
      <p:sp>
        <p:nvSpPr>
          <p:cNvPr id="8" name="AutoShape 8">
            <a:extLst>
              <a:ext uri="{FF2B5EF4-FFF2-40B4-BE49-F238E27FC236}">
                <a16:creationId xmlns:a16="http://schemas.microsoft.com/office/drawing/2014/main" id="{65C8EE4B-8F3C-F175-5DB0-925399CB70DB}"/>
              </a:ext>
            </a:extLst>
          </p:cNvPr>
          <p:cNvSpPr>
            <a:spLocks noChangeArrowheads="1"/>
          </p:cNvSpPr>
          <p:nvPr/>
        </p:nvSpPr>
        <p:spPr bwMode="auto">
          <a:xfrm rot="3282556">
            <a:off x="5261445" y="404151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441097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solidFill>
                  <a:srgbClr val="FF0000"/>
                </a:solidFill>
              </a:rPr>
            </a:br>
            <a:r>
              <a:rPr lang="en-US" sz="2400" b="1" dirty="0">
                <a:solidFill>
                  <a:srgbClr val="000000"/>
                </a:solidFill>
              </a:rPr>
              <a:t> 	</a:t>
            </a:r>
            <a:r>
              <a:rPr lang="en-US" sz="2400" b="1" dirty="0">
                <a:solidFill>
                  <a:srgbClr val="FFFFFF"/>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302716"/>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4800" b="1" i="1" dirty="0" err="1">
                <a:solidFill>
                  <a:srgbClr val="FF0000"/>
                </a:solidFill>
              </a:rPr>
              <a:t>Idea</a:t>
            </a:r>
            <a:r>
              <a:rPr lang="en-US" sz="2800" b="1" i="1" dirty="0" err="1">
                <a:solidFill>
                  <a:schemeClr val="bg1">
                    <a:lumMod val="50000"/>
                  </a:schemeClr>
                </a:solidFill>
              </a:rPr>
              <a:t>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
        <p:nvSpPr>
          <p:cNvPr id="2" name="Rectangle 3">
            <a:extLst>
              <a:ext uri="{FF2B5EF4-FFF2-40B4-BE49-F238E27FC236}">
                <a16:creationId xmlns:a16="http://schemas.microsoft.com/office/drawing/2014/main" id="{168F9303-7419-4CC1-3DED-173FCFF00F49}"/>
              </a:ext>
            </a:extLst>
          </p:cNvPr>
          <p:cNvSpPr txBox="1">
            <a:spLocks noChangeArrowheads="1"/>
          </p:cNvSpPr>
          <p:nvPr/>
        </p:nvSpPr>
        <p:spPr bwMode="auto">
          <a:xfrm>
            <a:off x="899092" y="3700943"/>
            <a:ext cx="7358062"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ts val="0"/>
              </a:spcBef>
              <a:spcAft>
                <a:spcPts val="0"/>
              </a:spcAft>
              <a:buFontTx/>
              <a:buNone/>
              <a:tabLst>
                <a:tab pos="0" algn="l"/>
              </a:tabLst>
              <a:defRPr/>
            </a:pPr>
            <a:r>
              <a:rPr lang="en-US" sz="4800" b="1" i="1" kern="0" dirty="0" err="1">
                <a:solidFill>
                  <a:srgbClr val="FF0000"/>
                </a:solidFill>
              </a:rPr>
              <a:t>Ideationism</a:t>
            </a:r>
            <a:r>
              <a:rPr lang="en-US" sz="4800" b="1" i="1" kern="0" dirty="0">
                <a:solidFill>
                  <a:srgbClr val="FF0000"/>
                </a:solidFill>
              </a:rPr>
              <a:t> vs. Cultural Materialism</a:t>
            </a:r>
          </a:p>
          <a:p>
            <a:pPr marL="0" indent="0" algn="ctr" eaLnBrk="1" hangingPunct="1">
              <a:spcBef>
                <a:spcPts val="0"/>
              </a:spcBef>
              <a:spcAft>
                <a:spcPts val="0"/>
              </a:spcAft>
              <a:buFontTx/>
              <a:buNone/>
              <a:tabLst>
                <a:tab pos="0" algn="l"/>
              </a:tabLst>
              <a:defRPr/>
            </a:pPr>
            <a:r>
              <a:rPr lang="en-US" sz="2400" b="1" kern="0" dirty="0">
                <a:solidFill>
                  <a:srgbClr val="FFFFFF"/>
                </a:solidFill>
              </a:rPr>
              <a:t>(ideas vs. things)</a:t>
            </a:r>
            <a:endParaRPr lang="en-US" sz="2800" b="1" i="1" kern="0" dirty="0">
              <a:solidFill>
                <a:srgbClr val="000000"/>
              </a:solidFill>
            </a:endParaRPr>
          </a:p>
        </p:txBody>
      </p:sp>
      <p:sp>
        <p:nvSpPr>
          <p:cNvPr id="6" name="Rectangle 3">
            <a:extLst>
              <a:ext uri="{FF2B5EF4-FFF2-40B4-BE49-F238E27FC236}">
                <a16:creationId xmlns:a16="http://schemas.microsoft.com/office/drawing/2014/main" id="{C0C01818-1883-7F66-E44E-5F032801631E}"/>
              </a:ext>
            </a:extLst>
          </p:cNvPr>
          <p:cNvSpPr txBox="1">
            <a:spLocks noChangeArrowheads="1"/>
          </p:cNvSpPr>
          <p:nvPr/>
        </p:nvSpPr>
        <p:spPr bwMode="auto">
          <a:xfrm>
            <a:off x="441891" y="3718872"/>
            <a:ext cx="7358062"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spcAft>
                <a:spcPts val="0"/>
              </a:spcAft>
              <a:buFontTx/>
              <a:buNone/>
              <a:tabLst>
                <a:tab pos="0" algn="l"/>
              </a:tabLst>
              <a:defRPr/>
            </a:pPr>
            <a:r>
              <a:rPr lang="en-US" sz="4800" b="1" i="1" kern="0" dirty="0">
                <a:solidFill>
                  <a:srgbClr val="FF0000"/>
                </a:solidFill>
              </a:rPr>
              <a:t>2.</a:t>
            </a:r>
            <a:endParaRPr lang="en-US" sz="2800" b="1" i="1" kern="0" dirty="0">
              <a:solidFill>
                <a:srgbClr val="000000"/>
              </a:solidFill>
            </a:endParaRPr>
          </a:p>
        </p:txBody>
      </p:sp>
    </p:spTree>
    <p:extLst>
      <p:ext uri="{BB962C8B-B14F-4D97-AF65-F5344CB8AC3E}">
        <p14:creationId xmlns:p14="http://schemas.microsoft.com/office/powerpoint/2010/main" val="242657121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TextBox 3"/>
          <p:cNvSpPr txBox="1">
            <a:spLocks noChangeArrowheads="1"/>
          </p:cNvSpPr>
          <p:nvPr/>
        </p:nvSpPr>
        <p:spPr bwMode="auto">
          <a:xfrm>
            <a:off x="3018025" y="4267200"/>
            <a:ext cx="3459986" cy="1938992"/>
          </a:xfrm>
          <a:prstGeom prst="rect">
            <a:avLst/>
          </a:prstGeom>
          <a:noFill/>
          <a:ln w="9525">
            <a:noFill/>
            <a:miter lim="800000"/>
            <a:headEnd/>
            <a:tailEnd/>
          </a:ln>
        </p:spPr>
        <p:txBody>
          <a:bodyPr wrap="none">
            <a:spAutoFit/>
          </a:bodyPr>
          <a:lstStyle/>
          <a:p>
            <a:r>
              <a:rPr lang="en-US" sz="2000" b="1" dirty="0">
                <a:solidFill>
                  <a:srgbClr val="000000"/>
                </a:solidFill>
                <a:latin typeface="Arial" charset="0"/>
              </a:rPr>
              <a:t>Peace</a:t>
            </a:r>
          </a:p>
          <a:p>
            <a:r>
              <a:rPr lang="en-US" sz="2000" b="1" dirty="0">
                <a:solidFill>
                  <a:srgbClr val="000000"/>
                </a:solidFill>
                <a:latin typeface="Arial" charset="0"/>
              </a:rPr>
              <a:t>Justice</a:t>
            </a:r>
          </a:p>
          <a:p>
            <a:r>
              <a:rPr lang="en-US" sz="2000" b="1" dirty="0">
                <a:solidFill>
                  <a:srgbClr val="000000"/>
                </a:solidFill>
                <a:latin typeface="Arial" charset="0"/>
              </a:rPr>
              <a:t>Security</a:t>
            </a:r>
          </a:p>
          <a:p>
            <a:r>
              <a:rPr lang="en-US" sz="2000" b="1" dirty="0">
                <a:solidFill>
                  <a:srgbClr val="000000"/>
                </a:solidFill>
                <a:latin typeface="Arial" charset="0"/>
              </a:rPr>
              <a:t>Freedom</a:t>
            </a:r>
          </a:p>
          <a:p>
            <a:r>
              <a:rPr lang="en-US" sz="2000" b="1" dirty="0">
                <a:solidFill>
                  <a:srgbClr val="000000"/>
                </a:solidFill>
                <a:latin typeface="Arial" charset="0"/>
              </a:rPr>
              <a:t>Honor</a:t>
            </a:r>
          </a:p>
          <a:p>
            <a:r>
              <a:rPr lang="en-US" sz="2000" b="1" dirty="0">
                <a:solidFill>
                  <a:srgbClr val="000000"/>
                </a:solidFill>
                <a:latin typeface="Arial" charset="0"/>
              </a:rPr>
              <a:t>God’s  will / Allah’s will . . . </a:t>
            </a:r>
          </a:p>
        </p:txBody>
      </p:sp>
      <p:sp>
        <p:nvSpPr>
          <p:cNvPr id="6"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3" name="TextBox 2">
            <a:extLst>
              <a:ext uri="{FF2B5EF4-FFF2-40B4-BE49-F238E27FC236}">
                <a16:creationId xmlns:a16="http://schemas.microsoft.com/office/drawing/2014/main" id="{D374DA93-AE1E-CB77-DBD7-F5FAB89691CD}"/>
              </a:ext>
            </a:extLst>
          </p:cNvPr>
          <p:cNvSpPr txBox="1"/>
          <p:nvPr/>
        </p:nvSpPr>
        <p:spPr>
          <a:xfrm>
            <a:off x="1443316" y="4293204"/>
            <a:ext cx="1963271" cy="369332"/>
          </a:xfrm>
          <a:prstGeom prst="rect">
            <a:avLst/>
          </a:prstGeom>
          <a:noFill/>
        </p:spPr>
        <p:txBody>
          <a:bodyPr wrap="square">
            <a:spAutoFit/>
          </a:bodyPr>
          <a:lstStyle/>
          <a:p>
            <a:r>
              <a:rPr lang="en-US" sz="1800" b="1" kern="0" dirty="0">
                <a:latin typeface="Arial"/>
              </a:rPr>
              <a:t>Relates to . . .</a:t>
            </a:r>
            <a:endParaRPr lang="en-US" dirty="0"/>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6" name="TextBox 3"/>
          <p:cNvSpPr txBox="1">
            <a:spLocks noChangeArrowheads="1"/>
          </p:cNvSpPr>
          <p:nvPr/>
        </p:nvSpPr>
        <p:spPr bwMode="auto">
          <a:xfrm>
            <a:off x="691297" y="4369032"/>
            <a:ext cx="7772400" cy="2246769"/>
          </a:xfrm>
          <a:prstGeom prst="rect">
            <a:avLst/>
          </a:prstGeom>
          <a:solidFill>
            <a:schemeClr val="bg1"/>
          </a:solidFill>
          <a:ln w="76200">
            <a:solidFill>
              <a:schemeClr val="tx1"/>
            </a:solidFill>
            <a:miter lim="800000"/>
            <a:headEnd/>
            <a:tailEnd/>
          </a:ln>
        </p:spPr>
        <p:txBody>
          <a:bodyPr wrap="none">
            <a:spAutoFit/>
          </a:bodyPr>
          <a:lstStyle/>
          <a:p>
            <a:pPr algn="ctr"/>
            <a:r>
              <a:rPr lang="en-US" sz="2800" b="1" dirty="0">
                <a:solidFill>
                  <a:srgbClr val="000000"/>
                </a:solidFill>
                <a:latin typeface="Arial" charset="0"/>
              </a:rPr>
              <a:t>e.g., Aztecs must sacrifice and eat humans</a:t>
            </a:r>
          </a:p>
          <a:p>
            <a:pPr algn="ctr"/>
            <a:r>
              <a:rPr lang="en-US" sz="2800" b="1" dirty="0">
                <a:solidFill>
                  <a:srgbClr val="000000"/>
                </a:solidFill>
                <a:latin typeface="Arial" charset="0"/>
              </a:rPr>
              <a:t>in order to please the gods</a:t>
            </a:r>
          </a:p>
          <a:p>
            <a:pPr algn="ctr"/>
            <a:r>
              <a:rPr lang="en-US" sz="2800" b="1" dirty="0">
                <a:solidFill>
                  <a:srgbClr val="000000"/>
                </a:solidFill>
                <a:latin typeface="Arial" charset="0"/>
              </a:rPr>
              <a:t>in order that the gods allow</a:t>
            </a:r>
          </a:p>
          <a:p>
            <a:pPr algn="ctr"/>
            <a:r>
              <a:rPr lang="en-US" sz="2800" b="1" dirty="0">
                <a:solidFill>
                  <a:srgbClr val="000000"/>
                </a:solidFill>
                <a:latin typeface="Arial" charset="0"/>
              </a:rPr>
              <a:t>the sun to rise each day,</a:t>
            </a:r>
          </a:p>
          <a:p>
            <a:pPr algn="ctr"/>
            <a:r>
              <a:rPr lang="en-US" sz="2800" b="1" dirty="0">
                <a:solidFill>
                  <a:srgbClr val="000000"/>
                </a:solidFill>
                <a:latin typeface="Arial" charset="0"/>
              </a:rPr>
              <a:t>so that the world doesn’t end</a:t>
            </a:r>
          </a:p>
        </p:txBody>
      </p:sp>
      <p:sp>
        <p:nvSpPr>
          <p:cNvPr id="7"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Rectangle 3"/>
          <p:cNvSpPr txBox="1">
            <a:spLocks noChangeArrowheads="1"/>
          </p:cNvSpPr>
          <p:nvPr/>
        </p:nvSpPr>
        <p:spPr bwMode="auto">
          <a:xfrm>
            <a:off x="886052" y="251460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a:ln>
                  <a:noFill/>
                </a:ln>
                <a:solidFill>
                  <a:srgbClr val="BADDE1"/>
                </a:solidFill>
                <a:effectLst/>
                <a:uLnTx/>
                <a:uFillTx/>
                <a:latin typeface="+mn-lt"/>
                <a:ea typeface="+mn-ea"/>
                <a:cs typeface="+mn-cs"/>
              </a:rPr>
              <a:t> </a:t>
            </a:r>
            <a:r>
              <a:rPr kumimoji="0" lang="en-US" sz="2400" b="1" i="1" u="none" strike="noStrike" kern="0" cap="none" spc="0" normalizeH="0" baseline="0" noProof="0" dirty="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a:ln>
                <a:noFill/>
              </a:ln>
              <a:solidFill>
                <a:schemeClr val="accent1">
                  <a:lumMod val="90000"/>
                </a:schemeClr>
              </a:solidFill>
              <a:effectLst/>
              <a:uLnTx/>
              <a:uFillTx/>
              <a:latin typeface="+mn-lt"/>
              <a:ea typeface="+mn-ea"/>
              <a:cs typeface="+mn-cs"/>
            </a:endParaRPr>
          </a:p>
        </p:txBody>
      </p:sp>
      <p:sp>
        <p:nvSpPr>
          <p:cNvPr id="8" name="AutoShape 8">
            <a:extLst>
              <a:ext uri="{FF2B5EF4-FFF2-40B4-BE49-F238E27FC236}">
                <a16:creationId xmlns:a16="http://schemas.microsoft.com/office/drawing/2014/main" id="{836488C1-5350-4549-9BD5-D3122B7E6955}"/>
              </a:ext>
            </a:extLst>
          </p:cNvPr>
          <p:cNvSpPr>
            <a:spLocks noChangeArrowheads="1"/>
          </p:cNvSpPr>
          <p:nvPr/>
        </p:nvSpPr>
        <p:spPr bwMode="auto">
          <a:xfrm>
            <a:off x="2668782" y="1201215"/>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pic>
        <p:nvPicPr>
          <p:cNvPr id="435203" name="Picture 2"/>
          <p:cNvPicPr>
            <a:picLocks noChangeAspect="1" noChangeArrowheads="1"/>
          </p:cNvPicPr>
          <p:nvPr/>
        </p:nvPicPr>
        <p:blipFill>
          <a:blip r:embed="rId3" cstate="print"/>
          <a:srcRect/>
          <a:stretch>
            <a:fillRect/>
          </a:stretch>
        </p:blipFill>
        <p:spPr bwMode="auto">
          <a:xfrm>
            <a:off x="1963744" y="368074"/>
            <a:ext cx="5202936" cy="5486400"/>
          </a:xfrm>
          <a:prstGeom prst="rect">
            <a:avLst/>
          </a:prstGeom>
          <a:noFill/>
          <a:ln w="9525">
            <a:noFill/>
            <a:miter lim="800000"/>
            <a:headEnd/>
            <a:tailEnd/>
          </a:ln>
        </p:spPr>
      </p:pic>
      <p:sp>
        <p:nvSpPr>
          <p:cNvPr id="435204" name="Text Box 2"/>
          <p:cNvSpPr txBox="1">
            <a:spLocks noChangeArrowheads="1"/>
          </p:cNvSpPr>
          <p:nvPr/>
        </p:nvSpPr>
        <p:spPr bwMode="auto">
          <a:xfrm>
            <a:off x="1312869" y="5894395"/>
            <a:ext cx="6519734" cy="369332"/>
          </a:xfrm>
          <a:prstGeom prst="rect">
            <a:avLst/>
          </a:prstGeom>
          <a:noFill/>
          <a:ln w="9525">
            <a:noFill/>
            <a:miter lim="800000"/>
            <a:headEnd/>
            <a:tailEnd/>
          </a:ln>
        </p:spPr>
        <p:txBody>
          <a:bodyPr wrap="none">
            <a:spAutoFit/>
          </a:bodyPr>
          <a:lstStyle/>
          <a:p>
            <a:pPr eaLnBrk="0" hangingPunct="0"/>
            <a:r>
              <a:rPr lang="en-US" dirty="0">
                <a:solidFill>
                  <a:srgbClr val="FFFFFF"/>
                </a:solidFill>
                <a:latin typeface="Arial" charset="0"/>
              </a:rPr>
              <a:t>Aztec human sacrifice as shown in the Codex </a:t>
            </a:r>
            <a:r>
              <a:rPr lang="en-US" dirty="0" err="1">
                <a:solidFill>
                  <a:srgbClr val="FFFFFF"/>
                </a:solidFill>
                <a:latin typeface="Arial" charset="0"/>
              </a:rPr>
              <a:t>Magliabechiano</a:t>
            </a:r>
            <a:endParaRPr kumimoji="1" lang="en-US" dirty="0">
              <a:solidFill>
                <a:srgbClr val="FFFFFF"/>
              </a:solidFill>
              <a:latin typeface="Arial"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585704"/>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chemeClr val="bg1"/>
                </a:solidFill>
              </a:rPr>
              <a:t>Ideationism</a:t>
            </a:r>
            <a:r>
              <a:rPr lang="en-US" sz="2800" b="1" i="1" dirty="0">
                <a:solidFill>
                  <a:schemeClr val="bg1"/>
                </a:solidFill>
              </a:rPr>
              <a:t> vs. </a:t>
            </a:r>
            <a:r>
              <a:rPr lang="en-US" b="1" i="1" dirty="0">
                <a:solidFill>
                  <a:schemeClr val="bg1"/>
                </a:solidFill>
              </a:rPr>
              <a:t>Cultural Materialism</a:t>
            </a:r>
            <a:endParaRPr lang="en-US" sz="2800" b="1" i="1" dirty="0">
              <a:solidFill>
                <a:schemeClr val="bg1"/>
              </a:solidFill>
            </a:endParaRPr>
          </a:p>
          <a:p>
            <a:pPr marL="0" indent="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Rectangle 2"/>
          <p:cNvSpPr txBox="1">
            <a:spLocks noChangeArrowheads="1"/>
          </p:cNvSpPr>
          <p:nvPr/>
        </p:nvSpPr>
        <p:spPr bwMode="auto">
          <a:xfrm>
            <a:off x="871550"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a:solidFill>
                  <a:srgbClr val="BADDE1"/>
                </a:solidFill>
                <a:latin typeface="Arial"/>
              </a:rPr>
              <a:t>three major contemporary debates</a:t>
            </a:r>
            <a:endParaRPr lang="en-US" sz="2800" b="1" kern="0" dirty="0">
              <a:solidFill>
                <a:srgbClr val="BADDE1"/>
              </a:solidFill>
              <a:latin typeface="Arial"/>
            </a:endParaRPr>
          </a:p>
        </p:txBody>
      </p:sp>
      <p:sp>
        <p:nvSpPr>
          <p:cNvPr id="6" name="TextBox 3"/>
          <p:cNvSpPr txBox="1">
            <a:spLocks noChangeArrowheads="1"/>
          </p:cNvSpPr>
          <p:nvPr/>
        </p:nvSpPr>
        <p:spPr bwMode="auto">
          <a:xfrm>
            <a:off x="685801" y="3081817"/>
            <a:ext cx="7772400" cy="3357078"/>
          </a:xfrm>
          <a:prstGeom prst="rect">
            <a:avLst/>
          </a:prstGeom>
          <a:solidFill>
            <a:srgbClr val="FFFFFF"/>
          </a:solidFill>
          <a:ln w="76200">
            <a:solidFill>
              <a:srgbClr val="000000"/>
            </a:solidFill>
            <a:miter lim="800000"/>
            <a:headEnd/>
            <a:tailEnd/>
          </a:ln>
        </p:spPr>
        <p:txBody>
          <a:bodyPr wrap="square" lIns="228600" tIns="228600" rIns="228600" bIns="228600">
            <a:noAutofit/>
          </a:bodyPr>
          <a:lstStyle/>
          <a:p>
            <a:pPr algn="ctr"/>
            <a:r>
              <a:rPr lang="en-US" sz="2800" b="1" kern="0" dirty="0">
                <a:solidFill>
                  <a:srgbClr val="000000"/>
                </a:solidFill>
                <a:latin typeface="Arial" charset="0"/>
              </a:rPr>
              <a:t>e.g., </a:t>
            </a:r>
            <a:r>
              <a:rPr lang="en-US" sz="2800" b="1" dirty="0">
                <a:solidFill>
                  <a:srgbClr val="000000"/>
                </a:solidFill>
                <a:latin typeface="Arial" charset="0"/>
              </a:rPr>
              <a:t>Aztecs sacrificed and ate humans</a:t>
            </a:r>
          </a:p>
          <a:p>
            <a:pPr algn="ctr"/>
            <a:r>
              <a:rPr lang="en-US" sz="2800" b="1" dirty="0">
                <a:solidFill>
                  <a:srgbClr val="000000"/>
                </a:solidFill>
                <a:latin typeface="Arial" charset="0"/>
              </a:rPr>
              <a:t>in order to control population size</a:t>
            </a:r>
          </a:p>
          <a:p>
            <a:pPr algn="ctr"/>
            <a:r>
              <a:rPr lang="en-US" sz="2800" b="1" dirty="0">
                <a:solidFill>
                  <a:srgbClr val="000000"/>
                </a:solidFill>
                <a:latin typeface="Arial" charset="0"/>
              </a:rPr>
              <a:t>in order to preserve their property,</a:t>
            </a:r>
          </a:p>
          <a:p>
            <a:pPr algn="ctr"/>
            <a:r>
              <a:rPr lang="en-US" sz="2800" b="1" dirty="0">
                <a:solidFill>
                  <a:srgbClr val="000000"/>
                </a:solidFill>
                <a:latin typeface="Arial" charset="0"/>
              </a:rPr>
              <a:t>to terrorize their neighbors</a:t>
            </a:r>
          </a:p>
          <a:p>
            <a:pPr algn="ctr"/>
            <a:r>
              <a:rPr lang="en-US" sz="2800" b="1" dirty="0">
                <a:solidFill>
                  <a:srgbClr val="000000"/>
                </a:solidFill>
                <a:latin typeface="Arial" charset="0"/>
              </a:rPr>
              <a:t>so they will continue to provide</a:t>
            </a:r>
          </a:p>
          <a:p>
            <a:pPr algn="ctr"/>
            <a:r>
              <a:rPr lang="en-US" sz="2800" b="1" dirty="0">
                <a:solidFill>
                  <a:srgbClr val="000000"/>
                </a:solidFill>
                <a:latin typeface="Arial" charset="0"/>
              </a:rPr>
              <a:t>goods and services as tribute,</a:t>
            </a:r>
          </a:p>
          <a:p>
            <a:pPr algn="ctr"/>
            <a:r>
              <a:rPr lang="en-US" sz="2800" b="1" kern="0" dirty="0">
                <a:solidFill>
                  <a:srgbClr val="000000"/>
                </a:solidFill>
                <a:latin typeface="Arial" charset="0"/>
              </a:rPr>
              <a:t>and because they tasted good</a:t>
            </a:r>
          </a:p>
        </p:txBody>
      </p:sp>
      <p:sp>
        <p:nvSpPr>
          <p:cNvPr id="7" name="Rectangle 3"/>
          <p:cNvSpPr txBox="1">
            <a:spLocks noChangeArrowheads="1"/>
          </p:cNvSpPr>
          <p:nvPr/>
        </p:nvSpPr>
        <p:spPr bwMode="auto">
          <a:xfrm>
            <a:off x="886052" y="1237370"/>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8" name="AutoShape 8">
            <a:extLst>
              <a:ext uri="{FF2B5EF4-FFF2-40B4-BE49-F238E27FC236}">
                <a16:creationId xmlns:a16="http://schemas.microsoft.com/office/drawing/2014/main" id="{49937F36-1532-4F08-AF03-4D6C20A8AF6D}"/>
              </a:ext>
            </a:extLst>
          </p:cNvPr>
          <p:cNvSpPr>
            <a:spLocks noChangeArrowheads="1"/>
          </p:cNvSpPr>
          <p:nvPr/>
        </p:nvSpPr>
        <p:spPr bwMode="auto">
          <a:xfrm>
            <a:off x="5403516" y="457200"/>
            <a:ext cx="485775" cy="1379008"/>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extLst>
      <p:ext uri="{BB962C8B-B14F-4D97-AF65-F5344CB8AC3E}">
        <p14:creationId xmlns:p14="http://schemas.microsoft.com/office/powerpoint/2010/main" val="221596996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sp>
        <p:nvSpPr>
          <p:cNvPr id="437251" name="Text Box 2"/>
          <p:cNvSpPr txBox="1">
            <a:spLocks noChangeArrowheads="1"/>
          </p:cNvSpPr>
          <p:nvPr/>
        </p:nvSpPr>
        <p:spPr bwMode="auto">
          <a:xfrm>
            <a:off x="1065222" y="5908909"/>
            <a:ext cx="6975371" cy="338554"/>
          </a:xfrm>
          <a:prstGeom prst="rect">
            <a:avLst/>
          </a:prstGeom>
          <a:noFill/>
          <a:ln w="9525">
            <a:noFill/>
            <a:miter lim="800000"/>
            <a:headEnd/>
            <a:tailEnd/>
          </a:ln>
        </p:spPr>
        <p:txBody>
          <a:bodyPr wrap="none">
            <a:spAutoFit/>
          </a:bodyPr>
          <a:lstStyle/>
          <a:p>
            <a:pPr eaLnBrk="0" hangingPunct="0"/>
            <a:r>
              <a:rPr kumimoji="1" lang="en-US" sz="1600" i="1" dirty="0">
                <a:solidFill>
                  <a:srgbClr val="FFFFFF"/>
                </a:solidFill>
                <a:latin typeface="Arial" charset="0"/>
              </a:rPr>
              <a:t>A </a:t>
            </a:r>
            <a:r>
              <a:rPr kumimoji="1" lang="en-US" sz="1600" i="1" dirty="0" err="1">
                <a:solidFill>
                  <a:srgbClr val="FFFFFF"/>
                </a:solidFill>
                <a:latin typeface="Arial" charset="0"/>
              </a:rPr>
              <a:t>tzompantli</a:t>
            </a:r>
            <a:r>
              <a:rPr kumimoji="1" lang="en-US" sz="1600" i="1" dirty="0">
                <a:solidFill>
                  <a:srgbClr val="FFFFFF"/>
                </a:solidFill>
                <a:latin typeface="Arial" charset="0"/>
              </a:rPr>
              <a:t>, </a:t>
            </a:r>
            <a:r>
              <a:rPr kumimoji="1" lang="en-US" sz="1600" dirty="0">
                <a:solidFill>
                  <a:srgbClr val="FFFFFF"/>
                </a:solidFill>
                <a:latin typeface="Arial" charset="0"/>
              </a:rPr>
              <a:t>or skull rack, as shown in the post-Conquest Ramirez Codex.</a:t>
            </a:r>
          </a:p>
        </p:txBody>
      </p:sp>
      <p:pic>
        <p:nvPicPr>
          <p:cNvPr id="437252" name="Picture 2"/>
          <p:cNvPicPr>
            <a:picLocks noChangeAspect="1" noChangeArrowheads="1"/>
          </p:cNvPicPr>
          <p:nvPr/>
        </p:nvPicPr>
        <p:blipFill>
          <a:blip r:embed="rId3" cstate="print"/>
          <a:srcRect/>
          <a:stretch>
            <a:fillRect/>
          </a:stretch>
        </p:blipFill>
        <p:spPr bwMode="auto">
          <a:xfrm>
            <a:off x="917802" y="608714"/>
            <a:ext cx="7315200" cy="5237163"/>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FF0000"/>
                </a:solidFill>
              </a:rPr>
              <a:t>Biological Determinism </a:t>
            </a:r>
            <a:br>
              <a:rPr lang="en-US" b="1" i="1" dirty="0">
                <a:solidFill>
                  <a:srgbClr val="FF0000"/>
                </a:solidFill>
              </a:rPr>
            </a:br>
            <a:r>
              <a:rPr lang="en-US" b="1" i="1" dirty="0">
                <a:solidFill>
                  <a:srgbClr val="FF0000"/>
                </a:solidFill>
              </a:rPr>
              <a:t>	vs. Cultural </a:t>
            </a:r>
            <a:r>
              <a:rPr lang="en-US" b="1" i="1" dirty="0" err="1">
                <a:solidFill>
                  <a:srgbClr val="FF0000"/>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t>(“nature vs. nurture”)</a:t>
            </a:r>
            <a:br>
              <a:rPr lang="en-US" sz="2800" b="1" dirty="0"/>
            </a:br>
            <a:r>
              <a:rPr lang="en-US" sz="2800" b="1" dirty="0"/>
              <a:t>	(“inherited vs. learned”)</a:t>
            </a:r>
          </a:p>
          <a:p>
            <a:pPr marL="285750" lvl="0" indent="-285750" eaLnBrk="1" hangingPunct="1">
              <a:lnSpc>
                <a:spcPct val="150000"/>
              </a:lnSpc>
              <a:buNone/>
              <a:tabLst>
                <a:tab pos="0" algn="l"/>
              </a:tabLst>
              <a:defRPr/>
            </a:pPr>
            <a:r>
              <a:rPr lang="en-US" sz="2800" b="1" dirty="0"/>
              <a:t>			(“</a:t>
            </a:r>
            <a:r>
              <a:rPr lang="en-US" sz="2800" b="1" dirty="0" err="1"/>
              <a:t>nativism</a:t>
            </a:r>
            <a:r>
              <a:rPr lang="en-US" sz="2800" b="1" dirty="0"/>
              <a:t>” vs. “empiricism”</a:t>
            </a:r>
          </a:p>
          <a:p>
            <a:pPr marL="509588" lvl="0" indent="-509588" eaLnBrk="1" hangingPunct="1">
              <a:lnSpc>
                <a:spcPct val="150000"/>
              </a:lnSpc>
              <a:buNone/>
              <a:tabLst>
                <a:tab pos="0" algn="l"/>
              </a:tabLst>
              <a:defRPr/>
            </a:pPr>
            <a:r>
              <a:rPr lang="en-US" sz="2800" b="1" dirty="0"/>
              <a:t>			(“biology” vs. “culture”)</a:t>
            </a:r>
            <a:endParaRPr lang="en-US" sz="28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A1B0297-E636-D0E4-83ED-E8EA314B20DF}"/>
              </a:ext>
            </a:extLst>
          </p:cNvPr>
          <p:cNvSpPr>
            <a:spLocks noChangeArrowheads="1"/>
          </p:cNvSpPr>
          <p:nvPr/>
        </p:nvSpPr>
        <p:spPr bwMode="auto">
          <a:xfrm rot="7705331">
            <a:off x="55863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Tree>
    <p:extLst>
      <p:ext uri="{BB962C8B-B14F-4D97-AF65-F5344CB8AC3E}">
        <p14:creationId xmlns:p14="http://schemas.microsoft.com/office/powerpoint/2010/main" val="366449070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
        <p:nvSpPr>
          <p:cNvPr id="6" name="Rectangle 3">
            <a:extLst>
              <a:ext uri="{FF2B5EF4-FFF2-40B4-BE49-F238E27FC236}">
                <a16:creationId xmlns:a16="http://schemas.microsoft.com/office/drawing/2014/main" id="{F5FA7FD2-4572-6548-6FF7-76D7AEFE2CDA}"/>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129602583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23805"/>
            <a:ext cx="6908800" cy="31061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800" b="1" i="0" u="none" strike="noStrike" kern="1200" cap="none" spc="0" normalizeH="0" baseline="0" noProof="0" dirty="0">
                <a:ln>
                  <a:noFill/>
                </a:ln>
                <a:solidFill>
                  <a:srgbClr val="FFFFFF"/>
                </a:solidFill>
                <a:effectLst/>
                <a:uLnTx/>
                <a:uFillTx/>
                <a:latin typeface="Arial" charset="0"/>
                <a:ea typeface="+mn-ea"/>
                <a:cs typeface="+mn-cs"/>
              </a:rPr>
              <a:t>God’s will / Allah’s will</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is often a </a:t>
            </a:r>
            <a:r>
              <a:rPr kumimoji="1" lang="en-US" sz="4400" b="1" i="1" u="none" strike="noStrike" kern="1200" cap="none" spc="0" normalizeH="0" baseline="0" noProof="0" dirty="0">
                <a:ln>
                  <a:noFill/>
                </a:ln>
                <a:solidFill>
                  <a:srgbClr val="FFFFFF"/>
                </a:solidFill>
                <a:effectLst/>
                <a:uLnTx/>
                <a:uFillTx/>
                <a:latin typeface="Arial" charset="0"/>
                <a:ea typeface="+mn-ea"/>
                <a:cs typeface="+mn-cs"/>
              </a:rPr>
              <a:t>huge</a:t>
            </a:r>
            <a:r>
              <a:rPr kumimoji="1" lang="en-US" sz="4400" b="1" u="none" strike="noStrike" kern="1200" cap="none" spc="0" normalizeH="0" baseline="0" noProof="0" dirty="0">
                <a:ln>
                  <a:noFill/>
                </a:ln>
                <a:solidFill>
                  <a:srgbClr val="FFFFFF"/>
                </a:solidFill>
                <a:effectLst/>
                <a:uLnTx/>
                <a:uFillTx/>
                <a:latin typeface="Arial" charset="0"/>
                <a:ea typeface="+mn-ea"/>
                <a:cs typeface="+mn-cs"/>
              </a:rPr>
              <a:t> motivating force</a:t>
            </a:r>
            <a:r>
              <a:rPr kumimoji="1" lang="en-US" sz="4400" b="1" i="0" u="none" strike="noStrike" kern="1200" cap="none" spc="0" normalizeH="0" baseline="0" noProof="0" dirty="0">
                <a:ln>
                  <a:noFill/>
                </a:ln>
                <a:solidFill>
                  <a:srgbClr val="FFFFFF"/>
                </a:solidFill>
                <a:effectLst/>
                <a:uLnTx/>
                <a:uFillTx/>
                <a:latin typeface="Arial" charset="0"/>
                <a:ea typeface="+mn-ea"/>
                <a:cs typeface="+mn-cs"/>
              </a:rPr>
              <a:t>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4310527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2012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5480699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desc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49" y="698263"/>
            <a:ext cx="1571625" cy="2486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1334" y="3191978"/>
            <a:ext cx="12490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tooltip="Rick Perry"/>
              </a:rPr>
              <a:t>Rick Perry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620" y="1197839"/>
            <a:ext cx="20955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818195" y="3834635"/>
            <a:ext cx="214674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Michele Bachmann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871" y="698263"/>
            <a:ext cx="1641985" cy="205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687" y="3507925"/>
            <a:ext cx="2095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678584" y="2763719"/>
            <a:ext cx="156106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0"/>
              </a:rPr>
              <a:t>Tim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10"/>
              </a:rPr>
              <a:t>Pawlenty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11"/>
          <p:cNvSpPr/>
          <p:nvPr/>
        </p:nvSpPr>
        <p:spPr>
          <a:xfrm>
            <a:off x="5439787" y="6172726"/>
            <a:ext cx="137730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1"/>
              </a:rPr>
              <a:t>Sarah Palin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 name="Rectangle 19"/>
          <p:cNvSpPr/>
          <p:nvPr/>
        </p:nvSpPr>
        <p:spPr>
          <a:xfrm>
            <a:off x="357969" y="4590111"/>
            <a:ext cx="4851008" cy="193899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Five candidates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called by God</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to run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President of the United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In the 2012 Presidential election</a:t>
            </a: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Box 4">
            <a:extLst>
              <a:ext uri="{FF2B5EF4-FFF2-40B4-BE49-F238E27FC236}">
                <a16:creationId xmlns:a16="http://schemas.microsoft.com/office/drawing/2014/main" id="{07580100-A8DA-7FD3-3CA8-5FE8B4CF6E53}"/>
              </a:ext>
            </a:extLst>
          </p:cNvPr>
          <p:cNvSpPr txBox="1"/>
          <p:nvPr/>
        </p:nvSpPr>
        <p:spPr>
          <a:xfrm>
            <a:off x="1199496" y="3468595"/>
            <a:ext cx="847737"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Texas</a:t>
            </a:r>
            <a:endParaRPr lang="en-US" dirty="0"/>
          </a:p>
        </p:txBody>
      </p:sp>
      <p:sp>
        <p:nvSpPr>
          <p:cNvPr id="6" name="TextBox 5">
            <a:extLst>
              <a:ext uri="{FF2B5EF4-FFF2-40B4-BE49-F238E27FC236}">
                <a16:creationId xmlns:a16="http://schemas.microsoft.com/office/drawing/2014/main" id="{F1A156A8-3D8E-25C8-5D9C-731722822F75}"/>
              </a:ext>
            </a:extLst>
          </p:cNvPr>
          <p:cNvSpPr txBox="1"/>
          <p:nvPr/>
        </p:nvSpPr>
        <p:spPr>
          <a:xfrm>
            <a:off x="3288277" y="4140954"/>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7" name="TextBox 6">
            <a:extLst>
              <a:ext uri="{FF2B5EF4-FFF2-40B4-BE49-F238E27FC236}">
                <a16:creationId xmlns:a16="http://schemas.microsoft.com/office/drawing/2014/main" id="{9C2CCFA3-A771-FCB4-9441-B99CBBD7CB6A}"/>
              </a:ext>
            </a:extLst>
          </p:cNvPr>
          <p:cNvSpPr txBox="1"/>
          <p:nvPr/>
        </p:nvSpPr>
        <p:spPr>
          <a:xfrm>
            <a:off x="6972770" y="3047261"/>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10" name="TextBox 9">
            <a:extLst>
              <a:ext uri="{FF2B5EF4-FFF2-40B4-BE49-F238E27FC236}">
                <a16:creationId xmlns:a16="http://schemas.microsoft.com/office/drawing/2014/main" id="{6552F376-D6B7-ED3E-3DA7-08D7494E103B}"/>
              </a:ext>
            </a:extLst>
          </p:cNvPr>
          <p:cNvSpPr txBox="1"/>
          <p:nvPr/>
        </p:nvSpPr>
        <p:spPr>
          <a:xfrm>
            <a:off x="5601172" y="6462813"/>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Alaska</a:t>
            </a:r>
            <a:endParaRPr lang="en-US" dirty="0"/>
          </a:p>
        </p:txBody>
      </p:sp>
    </p:spTree>
    <p:extLst>
      <p:ext uri="{BB962C8B-B14F-4D97-AF65-F5344CB8AC3E}">
        <p14:creationId xmlns:p14="http://schemas.microsoft.com/office/powerpoint/2010/main" val="56244921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81346" name="Picture 2"/>
          <p:cNvPicPr>
            <a:picLocks noChangeAspect="1" noChangeArrowheads="1"/>
          </p:cNvPicPr>
          <p:nvPr/>
        </p:nvPicPr>
        <p:blipFill>
          <a:blip r:embed="rId3" cstate="print"/>
          <a:srcRect/>
          <a:stretch>
            <a:fillRect/>
          </a:stretch>
        </p:blipFill>
        <p:spPr bwMode="auto">
          <a:xfrm>
            <a:off x="685800" y="776514"/>
            <a:ext cx="7772400" cy="5357367"/>
          </a:xfrm>
          <a:prstGeom prst="rect">
            <a:avLst/>
          </a:prstGeom>
          <a:noFill/>
          <a:ln w="9525">
            <a:noFill/>
            <a:miter lim="800000"/>
            <a:headEnd/>
            <a:tailEnd/>
          </a:ln>
        </p:spPr>
      </p:pic>
    </p:spTree>
    <p:extLst>
      <p:ext uri="{BB962C8B-B14F-4D97-AF65-F5344CB8AC3E}">
        <p14:creationId xmlns:p14="http://schemas.microsoft.com/office/powerpoint/2010/main" val="156646789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2016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787565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8255" y="282579"/>
            <a:ext cx="6400800" cy="6236924"/>
          </a:xfrm>
          <a:prstGeom prst="rect">
            <a:avLst/>
          </a:prstGeom>
        </p:spPr>
      </p:pic>
      <p:sp>
        <p:nvSpPr>
          <p:cNvPr id="9" name="Text Box 2">
            <a:hlinkClick r:id="rId4"/>
          </p:cNvPr>
          <p:cNvSpPr txBox="1">
            <a:spLocks noChangeArrowheads="1"/>
          </p:cNvSpPr>
          <p:nvPr/>
        </p:nvSpPr>
        <p:spPr bwMode="auto">
          <a:xfrm>
            <a:off x="2606140" y="6539839"/>
            <a:ext cx="390158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https://www.bbc.com/news/world-us-canada-47066659</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570" y="932543"/>
            <a:ext cx="12700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CAC9010-2E4F-49FB-9CB9-A7A172237C13}"/>
                  </a:ext>
                </a:extLst>
              </p14:cNvPr>
              <p14:cNvContentPartPr/>
              <p14:nvPr/>
            </p14:nvContentPartPr>
            <p14:xfrm>
              <a:off x="4529453" y="507533"/>
              <a:ext cx="2743200" cy="68400"/>
            </p14:xfrm>
          </p:contentPart>
        </mc:Choice>
        <mc:Fallback xmlns="">
          <p:pic>
            <p:nvPicPr>
              <p:cNvPr id="3" name="Ink 2">
                <a:extLst>
                  <a:ext uri="{FF2B5EF4-FFF2-40B4-BE49-F238E27FC236}">
                    <a16:creationId xmlns:a16="http://schemas.microsoft.com/office/drawing/2014/main" id="{1CAC9010-2E4F-49FB-9CB9-A7A172237C13}"/>
                  </a:ext>
                </a:extLst>
              </p:cNvPr>
              <p:cNvPicPr/>
              <p:nvPr/>
            </p:nvPicPr>
            <p:blipFill>
              <a:blip r:embed="rId8"/>
              <a:stretch>
                <a:fillRect/>
              </a:stretch>
            </p:blipFill>
            <p:spPr>
              <a:xfrm>
                <a:off x="4475813" y="399533"/>
                <a:ext cx="28508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2259218A-1D93-48F0-873B-21822E017B2A}"/>
                  </a:ext>
                </a:extLst>
              </p14:cNvPr>
              <p14:cNvContentPartPr/>
              <p14:nvPr/>
            </p14:nvContentPartPr>
            <p14:xfrm>
              <a:off x="1515173" y="829013"/>
              <a:ext cx="2163960" cy="51840"/>
            </p14:xfrm>
          </p:contentPart>
        </mc:Choice>
        <mc:Fallback xmlns="">
          <p:pic>
            <p:nvPicPr>
              <p:cNvPr id="4" name="Ink 3">
                <a:extLst>
                  <a:ext uri="{FF2B5EF4-FFF2-40B4-BE49-F238E27FC236}">
                    <a16:creationId xmlns:a16="http://schemas.microsoft.com/office/drawing/2014/main" id="{2259218A-1D93-48F0-873B-21822E017B2A}"/>
                  </a:ext>
                </a:extLst>
              </p:cNvPr>
              <p:cNvPicPr/>
              <p:nvPr/>
            </p:nvPicPr>
            <p:blipFill>
              <a:blip r:embed="rId10"/>
              <a:stretch>
                <a:fillRect/>
              </a:stretch>
            </p:blipFill>
            <p:spPr>
              <a:xfrm>
                <a:off x="1461173" y="721013"/>
                <a:ext cx="2271600" cy="267480"/>
              </a:xfrm>
              <a:prstGeom prst="rect">
                <a:avLst/>
              </a:prstGeom>
            </p:spPr>
          </p:pic>
        </mc:Fallback>
      </mc:AlternateContent>
      <p:sp>
        <p:nvSpPr>
          <p:cNvPr id="7" name="Rectangle 6">
            <a:extLst>
              <a:ext uri="{FF2B5EF4-FFF2-40B4-BE49-F238E27FC236}">
                <a16:creationId xmlns:a16="http://schemas.microsoft.com/office/drawing/2014/main" id="{CDA6A076-4487-02CF-C148-908B90A0E72D}"/>
              </a:ext>
            </a:extLst>
          </p:cNvPr>
          <p:cNvSpPr/>
          <p:nvPr/>
        </p:nvSpPr>
        <p:spPr>
          <a:xfrm>
            <a:off x="5156200" y="1130300"/>
            <a:ext cx="1270000" cy="411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D44748DA-F89D-508C-D5EA-3800C2D8B5A6}"/>
              </a:ext>
            </a:extLst>
          </p:cNvPr>
          <p:cNvSpPr>
            <a:spLocks noChangeArrowheads="1"/>
          </p:cNvSpPr>
          <p:nvPr/>
        </p:nvSpPr>
        <p:spPr bwMode="auto">
          <a:xfrm rot="7705331">
            <a:off x="5853007" y="522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6400157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 Box 2">
            <a:hlinkClick r:id="rId3"/>
          </p:cNvPr>
          <p:cNvSpPr txBox="1">
            <a:spLocks noChangeArrowheads="1"/>
          </p:cNvSpPr>
          <p:nvPr/>
        </p:nvSpPr>
        <p:spPr bwMode="auto">
          <a:xfrm>
            <a:off x="4234568" y="6539839"/>
            <a:ext cx="644728"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5"/>
          <a:stretch>
            <a:fillRect/>
          </a:stretch>
        </p:blipFill>
        <p:spPr>
          <a:xfrm>
            <a:off x="1867580" y="215901"/>
            <a:ext cx="5398569" cy="6400800"/>
          </a:xfrm>
          <a:prstGeom prst="rect">
            <a:avLst/>
          </a:prstGeom>
        </p:spPr>
      </p:pic>
      <p:sp>
        <p:nvSpPr>
          <p:cNvPr id="6" name="Rectangle 5"/>
          <p:cNvSpPr/>
          <p:nvPr/>
        </p:nvSpPr>
        <p:spPr>
          <a:xfrm>
            <a:off x="2242417" y="1717614"/>
            <a:ext cx="194155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 February 2019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456" y="860423"/>
            <a:ext cx="1828800" cy="402566"/>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A11B4D4-9E8E-458F-8260-B5F3B1BACF69}"/>
                  </a:ext>
                </a:extLst>
              </p14:cNvPr>
              <p14:cNvContentPartPr/>
              <p14:nvPr/>
            </p14:nvContentPartPr>
            <p14:xfrm>
              <a:off x="4817093" y="363173"/>
              <a:ext cx="922320" cy="34920"/>
            </p14:xfrm>
          </p:contentPart>
        </mc:Choice>
        <mc:Fallback xmlns="">
          <p:pic>
            <p:nvPicPr>
              <p:cNvPr id="2" name="Ink 1">
                <a:extLst>
                  <a:ext uri="{FF2B5EF4-FFF2-40B4-BE49-F238E27FC236}">
                    <a16:creationId xmlns:a16="http://schemas.microsoft.com/office/drawing/2014/main" id="{3A11B4D4-9E8E-458F-8260-B5F3B1BACF69}"/>
                  </a:ext>
                </a:extLst>
              </p:cNvPr>
              <p:cNvPicPr/>
              <p:nvPr/>
            </p:nvPicPr>
            <p:blipFill>
              <a:blip r:embed="rId8"/>
              <a:stretch>
                <a:fillRect/>
              </a:stretch>
            </p:blipFill>
            <p:spPr>
              <a:xfrm>
                <a:off x="4763093" y="255173"/>
                <a:ext cx="10299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37164783-A03C-418B-876B-8BBF2F311D34}"/>
                  </a:ext>
                </a:extLst>
              </p14:cNvPr>
              <p14:cNvContentPartPr/>
              <p14:nvPr/>
            </p14:nvContentPartPr>
            <p14:xfrm>
              <a:off x="1972373" y="667733"/>
              <a:ext cx="3476160" cy="61200"/>
            </p14:xfrm>
          </p:contentPart>
        </mc:Choice>
        <mc:Fallback xmlns="">
          <p:pic>
            <p:nvPicPr>
              <p:cNvPr id="5" name="Ink 4">
                <a:extLst>
                  <a:ext uri="{FF2B5EF4-FFF2-40B4-BE49-F238E27FC236}">
                    <a16:creationId xmlns:a16="http://schemas.microsoft.com/office/drawing/2014/main" id="{37164783-A03C-418B-876B-8BBF2F311D34}"/>
                  </a:ext>
                </a:extLst>
              </p:cNvPr>
              <p:cNvPicPr/>
              <p:nvPr/>
            </p:nvPicPr>
            <p:blipFill>
              <a:blip r:embed="rId10"/>
              <a:stretch>
                <a:fillRect/>
              </a:stretch>
            </p:blipFill>
            <p:spPr>
              <a:xfrm>
                <a:off x="1918733" y="560093"/>
                <a:ext cx="3583800" cy="276840"/>
              </a:xfrm>
              <a:prstGeom prst="rect">
                <a:avLst/>
              </a:prstGeom>
            </p:spPr>
          </p:pic>
        </mc:Fallback>
      </mc:AlternateContent>
      <p:sp>
        <p:nvSpPr>
          <p:cNvPr id="7" name="AutoShape 8">
            <a:extLst>
              <a:ext uri="{FF2B5EF4-FFF2-40B4-BE49-F238E27FC236}">
                <a16:creationId xmlns:a16="http://schemas.microsoft.com/office/drawing/2014/main" id="{6B8BAA87-02E2-5CA1-5EED-8F083679B1FF}"/>
              </a:ext>
            </a:extLst>
          </p:cNvPr>
          <p:cNvSpPr>
            <a:spLocks noChangeArrowheads="1"/>
          </p:cNvSpPr>
          <p:nvPr/>
        </p:nvSpPr>
        <p:spPr bwMode="auto">
          <a:xfrm rot="7705331">
            <a:off x="68944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912761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8"/>
            <a:ext cx="7358062" cy="4444486"/>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b="1" dirty="0">
                <a:solidFill>
                  <a:srgbClr val="000000"/>
                </a:solidFill>
              </a:rPr>
              <a:t>(“</a:t>
            </a:r>
            <a:r>
              <a:rPr lang="en-US" b="1" dirty="0" err="1">
                <a:solidFill>
                  <a:srgbClr val="000000"/>
                </a:solidFill>
              </a:rPr>
              <a:t>nativism</a:t>
            </a:r>
            <a:r>
              <a:rPr lang="en-US" b="1" dirty="0">
                <a:solidFill>
                  <a:srgbClr val="000000"/>
                </a:solidFill>
              </a:rPr>
              <a:t>” vs. “empiricism”)</a:t>
            </a:r>
          </a:p>
          <a:p>
            <a:pPr marL="285750" lvl="0" indent="-285750" eaLnBrk="1" hangingPunct="1">
              <a:lnSpc>
                <a:spcPct val="150000"/>
              </a:lnSpc>
              <a:buNone/>
              <a:tabLst>
                <a:tab pos="0" algn="l"/>
              </a:tabLst>
              <a:defRPr/>
            </a:pPr>
            <a:r>
              <a:rPr lang="en-US" sz="2400" b="1" dirty="0">
                <a:solidFill>
                  <a:srgbClr val="000000"/>
                </a:solidFill>
              </a:rPr>
              <a:t>			</a:t>
            </a:r>
            <a:r>
              <a:rPr lang="en-US" sz="2800" b="1" dirty="0">
                <a:solidFill>
                  <a:srgbClr val="BFE2E5"/>
                </a:solidFill>
              </a:rPr>
              <a:t>(“biology” vs. “culture”)</a:t>
            </a:r>
            <a:endParaRPr lang="en-US" sz="2400" b="1" dirty="0">
              <a:solidFill>
                <a:srgbClr val="BFE2E5"/>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kumimoji="0" lang="en-US" sz="2800" b="1" i="0" u="none" strike="noStrike" kern="0" cap="none" spc="0" normalizeH="0" baseline="0" noProof="0" dirty="0">
                <a:ln>
                  <a:noFill/>
                </a:ln>
                <a:solidFill>
                  <a:srgbClr val="BADDE1"/>
                </a:solidFill>
                <a:effectLst/>
                <a:uLnTx/>
                <a:uFillTx/>
                <a:latin typeface="+mj-lt"/>
                <a:ea typeface="+mj-ea"/>
                <a:cs typeface="+mj-cs"/>
              </a:rPr>
              <a:t>three major </a:t>
            </a:r>
            <a:r>
              <a:rPr lang="en-US" sz="2800" b="1" dirty="0">
                <a:solidFill>
                  <a:srgbClr val="BADDE1"/>
                </a:solidFill>
              </a:rPr>
              <a:t>perennial </a:t>
            </a:r>
            <a:r>
              <a:rPr kumimoji="0" lang="en-US" sz="2800" b="1" i="0" u="none" strike="noStrike" kern="0" cap="none" spc="0" normalizeH="0" baseline="0" noProof="0" dirty="0">
                <a:ln>
                  <a:noFill/>
                </a:ln>
                <a:solidFill>
                  <a:srgbClr val="BADDE1"/>
                </a:solidFill>
                <a:effectLst/>
                <a:uLnTx/>
                <a:uFillTx/>
                <a:latin typeface="+mj-lt"/>
                <a:ea typeface="+mj-ea"/>
                <a:cs typeface="+mj-cs"/>
              </a:rPr>
              <a:t>debates</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4221743" y="6539839"/>
            <a:ext cx="670376"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15" y="269546"/>
            <a:ext cx="7132320" cy="626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349" y="1709321"/>
            <a:ext cx="1737360" cy="203849"/>
          </a:xfrm>
          <a:prstGeom prst="rect">
            <a:avLst/>
          </a:prstGeom>
        </p:spPr>
      </p:pic>
      <p:sp>
        <p:nvSpPr>
          <p:cNvPr id="4" name="Rectangle 3"/>
          <p:cNvSpPr/>
          <p:nvPr/>
        </p:nvSpPr>
        <p:spPr>
          <a:xfrm>
            <a:off x="6596705" y="2109500"/>
            <a:ext cx="140294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04/16/2019 </a:t>
            </a:r>
          </a:p>
        </p:txBody>
      </p:sp>
      <p:sp>
        <p:nvSpPr>
          <p:cNvPr id="2" name="AutoShape 8">
            <a:extLst>
              <a:ext uri="{FF2B5EF4-FFF2-40B4-BE49-F238E27FC236}">
                <a16:creationId xmlns:a16="http://schemas.microsoft.com/office/drawing/2014/main" id="{44E73A7D-8333-70F6-092C-51F4DDB58FD7}"/>
              </a:ext>
            </a:extLst>
          </p:cNvPr>
          <p:cNvSpPr>
            <a:spLocks noChangeArrowheads="1"/>
          </p:cNvSpPr>
          <p:nvPr/>
        </p:nvSpPr>
        <p:spPr bwMode="auto">
          <a:xfrm rot="9025431">
            <a:off x="6081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05607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2828" y="370342"/>
            <a:ext cx="7638343" cy="6400800"/>
          </a:xfrm>
          <a:prstGeom prst="rect">
            <a:avLst/>
          </a:prstGeom>
          <a:solidFill>
            <a:srgbClr val="FFFFFF"/>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269" y="366937"/>
            <a:ext cx="1828800" cy="402566"/>
          </a:xfrm>
          <a:prstGeom prst="rect">
            <a:avLst/>
          </a:prstGeom>
        </p:spPr>
      </p:pic>
      <p:sp>
        <p:nvSpPr>
          <p:cNvPr id="6" name="Rectangle 5"/>
          <p:cNvSpPr/>
          <p:nvPr/>
        </p:nvSpPr>
        <p:spPr>
          <a:xfrm>
            <a:off x="6356618" y="842301"/>
            <a:ext cx="183896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charset="0"/>
                <a:ea typeface="+mn-ea"/>
                <a:cs typeface="+mn-cs"/>
              </a:rPr>
              <a:t>3 October 2018</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62DBF48-8718-467D-B72F-11A09D495778}"/>
                  </a:ext>
                </a:extLst>
              </p14:cNvPr>
              <p14:cNvContentPartPr/>
              <p14:nvPr/>
            </p14:nvContentPartPr>
            <p14:xfrm>
              <a:off x="4555013" y="812093"/>
              <a:ext cx="584640" cy="18000"/>
            </p14:xfrm>
          </p:contentPart>
        </mc:Choice>
        <mc:Fallback xmlns="">
          <p:pic>
            <p:nvPicPr>
              <p:cNvPr id="2" name="Ink 1">
                <a:extLst>
                  <a:ext uri="{FF2B5EF4-FFF2-40B4-BE49-F238E27FC236}">
                    <a16:creationId xmlns:a16="http://schemas.microsoft.com/office/drawing/2014/main" id="{362DBF48-8718-467D-B72F-11A09D495778}"/>
                  </a:ext>
                </a:extLst>
              </p:cNvPr>
              <p:cNvPicPr/>
              <p:nvPr/>
            </p:nvPicPr>
            <p:blipFill>
              <a:blip r:embed="rId6"/>
              <a:stretch>
                <a:fillRect/>
              </a:stretch>
            </p:blipFill>
            <p:spPr>
              <a:xfrm>
                <a:off x="4501013" y="704453"/>
                <a:ext cx="692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5B6ACAD0-DF53-4EDF-ADF9-D1460EC25931}"/>
                  </a:ext>
                </a:extLst>
              </p14:cNvPr>
              <p14:cNvContentPartPr/>
              <p14:nvPr/>
            </p14:nvContentPartPr>
            <p14:xfrm>
              <a:off x="4216253" y="820013"/>
              <a:ext cx="370800" cy="10800"/>
            </p14:xfrm>
          </p:contentPart>
        </mc:Choice>
        <mc:Fallback xmlns="">
          <p:pic>
            <p:nvPicPr>
              <p:cNvPr id="3" name="Ink 2">
                <a:extLst>
                  <a:ext uri="{FF2B5EF4-FFF2-40B4-BE49-F238E27FC236}">
                    <a16:creationId xmlns:a16="http://schemas.microsoft.com/office/drawing/2014/main" id="{5B6ACAD0-DF53-4EDF-ADF9-D1460EC25931}"/>
                  </a:ext>
                </a:extLst>
              </p:cNvPr>
              <p:cNvPicPr/>
              <p:nvPr/>
            </p:nvPicPr>
            <p:blipFill>
              <a:blip r:embed="rId8"/>
              <a:stretch>
                <a:fillRect/>
              </a:stretch>
            </p:blipFill>
            <p:spPr>
              <a:xfrm>
                <a:off x="4162253" y="712013"/>
                <a:ext cx="4784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66B8366E-5CB5-4015-A65E-78AA367D4759}"/>
                  </a:ext>
                </a:extLst>
              </p14:cNvPr>
              <p14:cNvContentPartPr/>
              <p14:nvPr/>
            </p14:nvContentPartPr>
            <p14:xfrm>
              <a:off x="846293" y="1049333"/>
              <a:ext cx="388080" cy="34200"/>
            </p14:xfrm>
          </p:contentPart>
        </mc:Choice>
        <mc:Fallback xmlns="">
          <p:pic>
            <p:nvPicPr>
              <p:cNvPr id="7" name="Ink 6">
                <a:extLst>
                  <a:ext uri="{FF2B5EF4-FFF2-40B4-BE49-F238E27FC236}">
                    <a16:creationId xmlns:a16="http://schemas.microsoft.com/office/drawing/2014/main" id="{66B8366E-5CB5-4015-A65E-78AA367D4759}"/>
                  </a:ext>
                </a:extLst>
              </p:cNvPr>
              <p:cNvPicPr/>
              <p:nvPr/>
            </p:nvPicPr>
            <p:blipFill>
              <a:blip r:embed="rId10"/>
              <a:stretch>
                <a:fillRect/>
              </a:stretch>
            </p:blipFill>
            <p:spPr>
              <a:xfrm>
                <a:off x="792653" y="941333"/>
                <a:ext cx="495720" cy="249840"/>
              </a:xfrm>
              <a:prstGeom prst="rect">
                <a:avLst/>
              </a:prstGeom>
            </p:spPr>
          </p:pic>
        </mc:Fallback>
      </mc:AlternateContent>
      <p:sp>
        <p:nvSpPr>
          <p:cNvPr id="8" name="AutoShape 8">
            <a:extLst>
              <a:ext uri="{FF2B5EF4-FFF2-40B4-BE49-F238E27FC236}">
                <a16:creationId xmlns:a16="http://schemas.microsoft.com/office/drawing/2014/main" id="{69517F2F-85F4-C0CA-7AE0-CF06C117D0FD}"/>
              </a:ext>
            </a:extLst>
          </p:cNvPr>
          <p:cNvSpPr>
            <a:spLocks noChangeArrowheads="1"/>
          </p:cNvSpPr>
          <p:nvPr/>
        </p:nvSpPr>
        <p:spPr bwMode="auto">
          <a:xfrm rot="7705331">
            <a:off x="5611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896572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69971"/>
            <a:ext cx="6908800" cy="301383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And part of the divine plan was also for Jesus to take care of COVID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801427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1395645" y="6583381"/>
            <a:ext cx="63225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https://www.theguardian.com/society/2018/feb/07/evangelical-flu-shot-pray-donald-trump-gloria-copeland?CMP=Share_iOSApp_Other</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934" y="495757"/>
            <a:ext cx="6858000" cy="576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506" y="4595359"/>
            <a:ext cx="1971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515" y="2039257"/>
            <a:ext cx="2590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0984D0B8-1C42-4968-9B2B-C14973338715}"/>
                  </a:ext>
                </a:extLst>
              </p14:cNvPr>
              <p14:cNvContentPartPr/>
              <p14:nvPr/>
            </p14:nvContentPartPr>
            <p14:xfrm>
              <a:off x="1633613" y="1014773"/>
              <a:ext cx="4243680" cy="52200"/>
            </p14:xfrm>
          </p:contentPart>
        </mc:Choice>
        <mc:Fallback xmlns="">
          <p:pic>
            <p:nvPicPr>
              <p:cNvPr id="3" name="Ink 2">
                <a:extLst>
                  <a:ext uri="{FF2B5EF4-FFF2-40B4-BE49-F238E27FC236}">
                    <a16:creationId xmlns:a16="http://schemas.microsoft.com/office/drawing/2014/main" id="{0984D0B8-1C42-4968-9B2B-C14973338715}"/>
                  </a:ext>
                </a:extLst>
              </p:cNvPr>
              <p:cNvPicPr/>
              <p:nvPr/>
            </p:nvPicPr>
            <p:blipFill>
              <a:blip r:embed="rId9"/>
              <a:stretch>
                <a:fillRect/>
              </a:stretch>
            </p:blipFill>
            <p:spPr>
              <a:xfrm>
                <a:off x="1579973" y="907133"/>
                <a:ext cx="435132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BE0082E-2B59-4F3C-9482-0FC4082DAE06}"/>
                  </a:ext>
                </a:extLst>
              </p14:cNvPr>
              <p14:cNvContentPartPr/>
              <p14:nvPr/>
            </p14:nvContentPartPr>
            <p14:xfrm>
              <a:off x="4080893" y="668093"/>
              <a:ext cx="2566080" cy="60120"/>
            </p14:xfrm>
          </p:contentPart>
        </mc:Choice>
        <mc:Fallback xmlns="">
          <p:pic>
            <p:nvPicPr>
              <p:cNvPr id="4" name="Ink 3">
                <a:extLst>
                  <a:ext uri="{FF2B5EF4-FFF2-40B4-BE49-F238E27FC236}">
                    <a16:creationId xmlns:a16="http://schemas.microsoft.com/office/drawing/2014/main" id="{CBE0082E-2B59-4F3C-9482-0FC4082DAE06}"/>
                  </a:ext>
                </a:extLst>
              </p:cNvPr>
              <p:cNvPicPr/>
              <p:nvPr/>
            </p:nvPicPr>
            <p:blipFill>
              <a:blip r:embed="rId11"/>
              <a:stretch>
                <a:fillRect/>
              </a:stretch>
            </p:blipFill>
            <p:spPr>
              <a:xfrm>
                <a:off x="4026893" y="560453"/>
                <a:ext cx="26737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CB49987F-5E50-4C8D-BF3D-2929C7991285}"/>
                  </a:ext>
                </a:extLst>
              </p14:cNvPr>
              <p14:cNvContentPartPr/>
              <p14:nvPr/>
            </p14:nvContentPartPr>
            <p14:xfrm>
              <a:off x="1303493" y="1059773"/>
              <a:ext cx="280080" cy="7200"/>
            </p14:xfrm>
          </p:contentPart>
        </mc:Choice>
        <mc:Fallback xmlns="">
          <p:pic>
            <p:nvPicPr>
              <p:cNvPr id="5" name="Ink 4">
                <a:extLst>
                  <a:ext uri="{FF2B5EF4-FFF2-40B4-BE49-F238E27FC236}">
                    <a16:creationId xmlns:a16="http://schemas.microsoft.com/office/drawing/2014/main" id="{CB49987F-5E50-4C8D-BF3D-2929C7991285}"/>
                  </a:ext>
                </a:extLst>
              </p:cNvPr>
              <p:cNvPicPr/>
              <p:nvPr/>
            </p:nvPicPr>
            <p:blipFill>
              <a:blip r:embed="rId13"/>
              <a:stretch>
                <a:fillRect/>
              </a:stretch>
            </p:blipFill>
            <p:spPr>
              <a:xfrm>
                <a:off x="1249493" y="951773"/>
                <a:ext cx="387720" cy="222840"/>
              </a:xfrm>
              <a:prstGeom prst="rect">
                <a:avLst/>
              </a:prstGeom>
            </p:spPr>
          </p:pic>
        </mc:Fallback>
      </mc:AlternateContent>
      <p:sp>
        <p:nvSpPr>
          <p:cNvPr id="7" name="AutoShape 8">
            <a:extLst>
              <a:ext uri="{FF2B5EF4-FFF2-40B4-BE49-F238E27FC236}">
                <a16:creationId xmlns:a16="http://schemas.microsoft.com/office/drawing/2014/main" id="{B491BA6C-B92D-D9E7-3352-4802753D381F}"/>
              </a:ext>
            </a:extLst>
          </p:cNvPr>
          <p:cNvSpPr>
            <a:spLocks noChangeArrowheads="1"/>
          </p:cNvSpPr>
          <p:nvPr/>
        </p:nvSpPr>
        <p:spPr bwMode="auto">
          <a:xfrm rot="9340256">
            <a:off x="5535507" y="1220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6925590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FD1CD82-6342-47EA-BFD1-3A26C715FD01}"/>
              </a:ext>
            </a:extLst>
          </p:cNvPr>
          <p:cNvPicPr>
            <a:picLocks noChangeAspect="1"/>
          </p:cNvPicPr>
          <p:nvPr/>
        </p:nvPicPr>
        <p:blipFill>
          <a:blip r:embed="rId2"/>
          <a:stretch>
            <a:fillRect/>
          </a:stretch>
        </p:blipFill>
        <p:spPr>
          <a:xfrm>
            <a:off x="905561" y="1465794"/>
            <a:ext cx="7315200" cy="4727810"/>
          </a:xfrm>
          <a:prstGeom prst="rect">
            <a:avLst/>
          </a:prstGeom>
        </p:spPr>
      </p:pic>
      <p:sp>
        <p:nvSpPr>
          <p:cNvPr id="5" name="TextBox 4">
            <a:extLst>
              <a:ext uri="{FF2B5EF4-FFF2-40B4-BE49-F238E27FC236}">
                <a16:creationId xmlns:a16="http://schemas.microsoft.com/office/drawing/2014/main" id="{6C7E2356-EA6A-4DE9-BDF2-D312ED9CCAA0}"/>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https://www.galvnews.com/opinion/letters_to_editor/article_425c89e8-86fc-5a4c-80a5-a67fd681ea75.html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2">
            <a:extLst>
              <a:ext uri="{FF2B5EF4-FFF2-40B4-BE49-F238E27FC236}">
                <a16:creationId xmlns:a16="http://schemas.microsoft.com/office/drawing/2014/main" id="{94B7F1D4-559D-4BD9-94B3-CE93F3ADBF8D}"/>
              </a:ext>
            </a:extLst>
          </p:cNvPr>
          <p:cNvSpPr>
            <a:spLocks noChangeArrowheads="1"/>
          </p:cNvSpPr>
          <p:nvPr/>
        </p:nvSpPr>
        <p:spPr bwMode="auto">
          <a:xfrm>
            <a:off x="2034988" y="2473485"/>
            <a:ext cx="1313180" cy="27867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Jul 2020</a:t>
            </a:r>
          </a:p>
        </p:txBody>
      </p:sp>
      <p:pic>
        <p:nvPicPr>
          <p:cNvPr id="9" name="Picture 8" descr="Black text on a white background&#10;&#10;Description automatically generated">
            <a:extLst>
              <a:ext uri="{FF2B5EF4-FFF2-40B4-BE49-F238E27FC236}">
                <a16:creationId xmlns:a16="http://schemas.microsoft.com/office/drawing/2014/main" id="{B72DB739-684A-4A63-9CCA-6E53D734D0C0}"/>
              </a:ext>
            </a:extLst>
          </p:cNvPr>
          <p:cNvPicPr>
            <a:picLocks noChangeAspect="1"/>
          </p:cNvPicPr>
          <p:nvPr/>
        </p:nvPicPr>
        <p:blipFill>
          <a:blip r:embed="rId4"/>
          <a:stretch>
            <a:fillRect/>
          </a:stretch>
        </p:blipFill>
        <p:spPr>
          <a:xfrm>
            <a:off x="5156494" y="2330047"/>
            <a:ext cx="2883048" cy="520727"/>
          </a:xfrm>
          <a:prstGeom prst="rect">
            <a:avLst/>
          </a:prstGeom>
        </p:spPr>
      </p:pic>
      <p:sp>
        <p:nvSpPr>
          <p:cNvPr id="2" name="AutoShape 8">
            <a:extLst>
              <a:ext uri="{FF2B5EF4-FFF2-40B4-BE49-F238E27FC236}">
                <a16:creationId xmlns:a16="http://schemas.microsoft.com/office/drawing/2014/main" id="{00D6BE60-1544-C9A7-C68F-5D32F774E6FD}"/>
              </a:ext>
            </a:extLst>
          </p:cNvPr>
          <p:cNvSpPr>
            <a:spLocks noChangeArrowheads="1"/>
          </p:cNvSpPr>
          <p:nvPr/>
        </p:nvSpPr>
        <p:spPr bwMode="auto">
          <a:xfrm rot="8124570">
            <a:off x="6691207" y="1703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58959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E8C833A-4898-41E2-8C61-D630698C3CB3}"/>
              </a:ext>
            </a:extLst>
          </p:cNvPr>
          <p:cNvPicPr>
            <a:picLocks noChangeAspect="1"/>
          </p:cNvPicPr>
          <p:nvPr/>
        </p:nvPicPr>
        <p:blipFill>
          <a:blip r:embed="rId2"/>
          <a:stretch>
            <a:fillRect/>
          </a:stretch>
        </p:blipFill>
        <p:spPr>
          <a:xfrm>
            <a:off x="1389530" y="699032"/>
            <a:ext cx="6400800" cy="6040582"/>
          </a:xfrm>
          <a:prstGeom prst="rect">
            <a:avLst/>
          </a:prstGeom>
        </p:spPr>
      </p:pic>
      <p:sp>
        <p:nvSpPr>
          <p:cNvPr id="10" name="Rectangle 2">
            <a:extLst>
              <a:ext uri="{FF2B5EF4-FFF2-40B4-BE49-F238E27FC236}">
                <a16:creationId xmlns:a16="http://schemas.microsoft.com/office/drawing/2014/main" id="{08065F55-EA18-4BD7-B7A3-90A133B13ACD}"/>
              </a:ext>
            </a:extLst>
          </p:cNvPr>
          <p:cNvSpPr>
            <a:spLocks noChangeArrowheads="1"/>
          </p:cNvSpPr>
          <p:nvPr/>
        </p:nvSpPr>
        <p:spPr bwMode="auto">
          <a:xfrm>
            <a:off x="1452280" y="3007273"/>
            <a:ext cx="2017059" cy="30967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August 2020</a:t>
            </a:r>
          </a:p>
        </p:txBody>
      </p:sp>
      <p:pic>
        <p:nvPicPr>
          <p:cNvPr id="11" name="Picture 10">
            <a:extLst>
              <a:ext uri="{FF2B5EF4-FFF2-40B4-BE49-F238E27FC236}">
                <a16:creationId xmlns:a16="http://schemas.microsoft.com/office/drawing/2014/main" id="{80A4982C-3ADD-4252-B63D-E8F79EC9801B}"/>
              </a:ext>
            </a:extLst>
          </p:cNvPr>
          <p:cNvPicPr>
            <a:picLocks noChangeAspect="1"/>
          </p:cNvPicPr>
          <p:nvPr/>
        </p:nvPicPr>
        <p:blipFill>
          <a:blip r:embed="rId3"/>
          <a:stretch>
            <a:fillRect/>
          </a:stretch>
        </p:blipFill>
        <p:spPr>
          <a:xfrm>
            <a:off x="1545357" y="279756"/>
            <a:ext cx="4654789" cy="400071"/>
          </a:xfrm>
          <a:prstGeom prst="rect">
            <a:avLst/>
          </a:prstGeom>
        </p:spPr>
      </p:pic>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https://web.colby.edu/coronaguidance/2020/08/31/davis-jesus-is-vaccine-and-mask/</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422A8D3D-5864-2FB5-B28A-18829CAE3381}"/>
              </a:ext>
            </a:extLst>
          </p:cNvPr>
          <p:cNvSpPr>
            <a:spLocks noChangeArrowheads="1"/>
          </p:cNvSpPr>
          <p:nvPr/>
        </p:nvSpPr>
        <p:spPr bwMode="auto">
          <a:xfrm rot="7705331">
            <a:off x="7161107" y="1360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48718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https://www.youtube.com/watch?v=2Yoo0CLJ25A</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DFC7CA29-5069-4ACC-B41E-A02135672A8A}"/>
              </a:ext>
            </a:extLst>
          </p:cNvPr>
          <p:cNvPicPr>
            <a:picLocks noChangeAspect="1"/>
          </p:cNvPicPr>
          <p:nvPr/>
        </p:nvPicPr>
        <p:blipFill>
          <a:blip r:embed="rId3"/>
          <a:stretch>
            <a:fillRect/>
          </a:stretch>
        </p:blipFill>
        <p:spPr>
          <a:xfrm>
            <a:off x="1380566" y="967818"/>
            <a:ext cx="6400800" cy="5433350"/>
          </a:xfrm>
          <a:prstGeom prst="rect">
            <a:avLst/>
          </a:prstGeom>
        </p:spPr>
      </p:pic>
      <p:sp>
        <p:nvSpPr>
          <p:cNvPr id="8" name="Rectangle 2">
            <a:extLst>
              <a:ext uri="{FF2B5EF4-FFF2-40B4-BE49-F238E27FC236}">
                <a16:creationId xmlns:a16="http://schemas.microsoft.com/office/drawing/2014/main" id="{E3DA134B-24A4-47C6-98F3-1BC5F4C713AC}"/>
              </a:ext>
            </a:extLst>
          </p:cNvPr>
          <p:cNvSpPr>
            <a:spLocks noChangeArrowheads="1"/>
          </p:cNvSpPr>
          <p:nvPr/>
        </p:nvSpPr>
        <p:spPr bwMode="auto">
          <a:xfrm>
            <a:off x="1443322" y="5351930"/>
            <a:ext cx="6400800" cy="430307"/>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July 2021</a:t>
            </a:r>
          </a:p>
        </p:txBody>
      </p:sp>
      <p:pic>
        <p:nvPicPr>
          <p:cNvPr id="6" name="Picture 5" descr="A red sign with white letters&#10;&#10;Description automatically generated with low confidence">
            <a:extLst>
              <a:ext uri="{FF2B5EF4-FFF2-40B4-BE49-F238E27FC236}">
                <a16:creationId xmlns:a16="http://schemas.microsoft.com/office/drawing/2014/main" id="{C05E71EC-A416-42F9-8B27-D1D123703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322" y="300306"/>
            <a:ext cx="1828800" cy="667512"/>
          </a:xfrm>
          <a:prstGeom prst="rect">
            <a:avLst/>
          </a:prstGeom>
        </p:spPr>
      </p:pic>
      <p:sp>
        <p:nvSpPr>
          <p:cNvPr id="2" name="AutoShape 8">
            <a:extLst>
              <a:ext uri="{FF2B5EF4-FFF2-40B4-BE49-F238E27FC236}">
                <a16:creationId xmlns:a16="http://schemas.microsoft.com/office/drawing/2014/main" id="{1978E097-588B-E9ED-9D5C-3DFD0AB8D9CA}"/>
              </a:ext>
            </a:extLst>
          </p:cNvPr>
          <p:cNvSpPr>
            <a:spLocks noChangeArrowheads="1"/>
          </p:cNvSpPr>
          <p:nvPr/>
        </p:nvSpPr>
        <p:spPr bwMode="auto">
          <a:xfrm rot="7705331">
            <a:off x="6068907" y="4192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58356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2020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020185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1" y="400050"/>
            <a:ext cx="6675120" cy="627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4"/>
          </p:cNvPr>
          <p:cNvSpPr txBox="1">
            <a:spLocks noChangeArrowheads="1"/>
          </p:cNvSpPr>
          <p:nvPr/>
        </p:nvSpPr>
        <p:spPr bwMode="auto">
          <a:xfrm>
            <a:off x="1108932" y="6583381"/>
            <a:ext cx="6895991"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https://www.mprnews.org/story/2018/02/05/michele-bachmann-not-running-for-franken-senate-seat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59FF56C-34E6-4BCC-A87E-BEFFBD0765C1}"/>
                  </a:ext>
                </a:extLst>
              </p14:cNvPr>
              <p14:cNvContentPartPr/>
              <p14:nvPr/>
            </p14:nvContentPartPr>
            <p14:xfrm>
              <a:off x="3919973" y="1226813"/>
              <a:ext cx="2474640" cy="35280"/>
            </p14:xfrm>
          </p:contentPart>
        </mc:Choice>
        <mc:Fallback xmlns="">
          <p:pic>
            <p:nvPicPr>
              <p:cNvPr id="2" name="Ink 1">
                <a:extLst>
                  <a:ext uri="{FF2B5EF4-FFF2-40B4-BE49-F238E27FC236}">
                    <a16:creationId xmlns:a16="http://schemas.microsoft.com/office/drawing/2014/main" id="{259FF56C-34E6-4BCC-A87E-BEFFBD0765C1}"/>
                  </a:ext>
                </a:extLst>
              </p:cNvPr>
              <p:cNvPicPr/>
              <p:nvPr/>
            </p:nvPicPr>
            <p:blipFill>
              <a:blip r:embed="rId7"/>
              <a:stretch>
                <a:fillRect/>
              </a:stretch>
            </p:blipFill>
            <p:spPr>
              <a:xfrm>
                <a:off x="3865973" y="1119173"/>
                <a:ext cx="25822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6FBCC431-C75A-4D74-8B0D-D90F81643449}"/>
                  </a:ext>
                </a:extLst>
              </p14:cNvPr>
              <p14:cNvContentPartPr/>
              <p14:nvPr/>
            </p14:nvContentPartPr>
            <p14:xfrm>
              <a:off x="6417293" y="1226093"/>
              <a:ext cx="1176840" cy="62280"/>
            </p14:xfrm>
          </p:contentPart>
        </mc:Choice>
        <mc:Fallback xmlns="">
          <p:pic>
            <p:nvPicPr>
              <p:cNvPr id="3" name="Ink 2">
                <a:extLst>
                  <a:ext uri="{FF2B5EF4-FFF2-40B4-BE49-F238E27FC236}">
                    <a16:creationId xmlns:a16="http://schemas.microsoft.com/office/drawing/2014/main" id="{6FBCC431-C75A-4D74-8B0D-D90F81643449}"/>
                  </a:ext>
                </a:extLst>
              </p:cNvPr>
              <p:cNvPicPr/>
              <p:nvPr/>
            </p:nvPicPr>
            <p:blipFill>
              <a:blip r:embed="rId9"/>
              <a:stretch>
                <a:fillRect/>
              </a:stretch>
            </p:blipFill>
            <p:spPr>
              <a:xfrm>
                <a:off x="6363653" y="1118453"/>
                <a:ext cx="12844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61E36357-1C63-455F-8963-F35486C6A370}"/>
                  </a:ext>
                </a:extLst>
              </p14:cNvPr>
              <p14:cNvContentPartPr/>
              <p14:nvPr/>
            </p14:nvContentPartPr>
            <p14:xfrm>
              <a:off x="1413653" y="1608413"/>
              <a:ext cx="728280" cy="34200"/>
            </p14:xfrm>
          </p:contentPart>
        </mc:Choice>
        <mc:Fallback xmlns="">
          <p:pic>
            <p:nvPicPr>
              <p:cNvPr id="4" name="Ink 3">
                <a:extLst>
                  <a:ext uri="{FF2B5EF4-FFF2-40B4-BE49-F238E27FC236}">
                    <a16:creationId xmlns:a16="http://schemas.microsoft.com/office/drawing/2014/main" id="{61E36357-1C63-455F-8963-F35486C6A370}"/>
                  </a:ext>
                </a:extLst>
              </p:cNvPr>
              <p:cNvPicPr/>
              <p:nvPr/>
            </p:nvPicPr>
            <p:blipFill>
              <a:blip r:embed="rId11"/>
              <a:stretch>
                <a:fillRect/>
              </a:stretch>
            </p:blipFill>
            <p:spPr>
              <a:xfrm>
                <a:off x="1360013" y="1500773"/>
                <a:ext cx="835920" cy="249840"/>
              </a:xfrm>
              <a:prstGeom prst="rect">
                <a:avLst/>
              </a:prstGeom>
            </p:spPr>
          </p:pic>
        </mc:Fallback>
      </mc:AlternateContent>
      <p:sp>
        <p:nvSpPr>
          <p:cNvPr id="11" name="TextBox 10">
            <a:extLst>
              <a:ext uri="{FF2B5EF4-FFF2-40B4-BE49-F238E27FC236}">
                <a16:creationId xmlns:a16="http://schemas.microsoft.com/office/drawing/2014/main" id="{F4005D1F-08F4-4E5B-2645-0872C1F15552}"/>
              </a:ext>
            </a:extLst>
          </p:cNvPr>
          <p:cNvSpPr txBox="1"/>
          <p:nvPr/>
        </p:nvSpPr>
        <p:spPr>
          <a:xfrm>
            <a:off x="2202038" y="1431222"/>
            <a:ext cx="2033080" cy="400110"/>
          </a:xfrm>
          <a:prstGeom prst="rect">
            <a:avLst/>
          </a:prstGeom>
          <a:noFill/>
        </p:spPr>
        <p:txBody>
          <a:bodyPr wrap="square">
            <a:spAutoFit/>
          </a:bodyPr>
          <a:lstStyle/>
          <a:p>
            <a:r>
              <a:rPr lang="en-US" sz="2000" b="1" dirty="0">
                <a:cs typeface="Arial" panose="020B0604020202020204" pitchFamily="34" charset="0"/>
              </a:rPr>
              <a:t>[in Minnesota]</a:t>
            </a:r>
          </a:p>
        </p:txBody>
      </p:sp>
      <p:sp>
        <p:nvSpPr>
          <p:cNvPr id="5" name="AutoShape 8">
            <a:extLst>
              <a:ext uri="{FF2B5EF4-FFF2-40B4-BE49-F238E27FC236}">
                <a16:creationId xmlns:a16="http://schemas.microsoft.com/office/drawing/2014/main" id="{3039BB83-817B-477F-AF2C-05FD84877137}"/>
              </a:ext>
            </a:extLst>
          </p:cNvPr>
          <p:cNvSpPr>
            <a:spLocks noChangeArrowheads="1"/>
          </p:cNvSpPr>
          <p:nvPr/>
        </p:nvSpPr>
        <p:spPr bwMode="auto">
          <a:xfrm rot="7705331">
            <a:off x="7262707" y="1296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880DA7A7-6181-6107-C203-1EBE864DF75A}"/>
              </a:ext>
            </a:extLst>
          </p:cNvPr>
          <p:cNvSpPr/>
          <p:nvPr/>
        </p:nvSpPr>
        <p:spPr>
          <a:xfrm>
            <a:off x="3060700" y="342900"/>
            <a:ext cx="2895600" cy="513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2113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64479" y="228374"/>
            <a:ext cx="7772400" cy="608868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0685303-3B22-461A-8AC3-723B8D9530AC}"/>
                  </a:ext>
                </a:extLst>
              </p14:cNvPr>
              <p14:cNvContentPartPr/>
              <p14:nvPr/>
            </p14:nvContentPartPr>
            <p14:xfrm>
              <a:off x="846293" y="2284853"/>
              <a:ext cx="7089840" cy="69840"/>
            </p14:xfrm>
          </p:contentPart>
        </mc:Choice>
        <mc:Fallback xmlns="">
          <p:pic>
            <p:nvPicPr>
              <p:cNvPr id="2" name="Ink 1">
                <a:extLst>
                  <a:ext uri="{FF2B5EF4-FFF2-40B4-BE49-F238E27FC236}">
                    <a16:creationId xmlns:a16="http://schemas.microsoft.com/office/drawing/2014/main" id="{10685303-3B22-461A-8AC3-723B8D9530AC}"/>
                  </a:ext>
                </a:extLst>
              </p:cNvPr>
              <p:cNvPicPr/>
              <p:nvPr/>
            </p:nvPicPr>
            <p:blipFill>
              <a:blip r:embed="rId5"/>
              <a:stretch>
                <a:fillRect/>
              </a:stretch>
            </p:blipFill>
            <p:spPr>
              <a:xfrm>
                <a:off x="792653" y="2176853"/>
                <a:ext cx="719748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55F843D-007B-4CE4-9C2F-C2BD7E35E66A}"/>
                  </a:ext>
                </a:extLst>
              </p14:cNvPr>
              <p14:cNvContentPartPr/>
              <p14:nvPr/>
            </p14:nvContentPartPr>
            <p14:xfrm>
              <a:off x="769973" y="2674373"/>
              <a:ext cx="7285680" cy="120240"/>
            </p14:xfrm>
          </p:contentPart>
        </mc:Choice>
        <mc:Fallback xmlns="">
          <p:pic>
            <p:nvPicPr>
              <p:cNvPr id="3" name="Ink 2">
                <a:extLst>
                  <a:ext uri="{FF2B5EF4-FFF2-40B4-BE49-F238E27FC236}">
                    <a16:creationId xmlns:a16="http://schemas.microsoft.com/office/drawing/2014/main" id="{C55F843D-007B-4CE4-9C2F-C2BD7E35E66A}"/>
                  </a:ext>
                </a:extLst>
              </p:cNvPr>
              <p:cNvPicPr/>
              <p:nvPr/>
            </p:nvPicPr>
            <p:blipFill>
              <a:blip r:embed="rId7"/>
              <a:stretch>
                <a:fillRect/>
              </a:stretch>
            </p:blipFill>
            <p:spPr>
              <a:xfrm>
                <a:off x="716333" y="2566373"/>
                <a:ext cx="73933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48A1F1B-982E-4270-A447-496B005ABC83}"/>
                  </a:ext>
                </a:extLst>
              </p14:cNvPr>
              <p14:cNvContentPartPr/>
              <p14:nvPr/>
            </p14:nvContentPartPr>
            <p14:xfrm>
              <a:off x="1938533" y="3707573"/>
              <a:ext cx="1633680" cy="42840"/>
            </p14:xfrm>
          </p:contentPart>
        </mc:Choice>
        <mc:Fallback xmlns="">
          <p:pic>
            <p:nvPicPr>
              <p:cNvPr id="5" name="Ink 4">
                <a:extLst>
                  <a:ext uri="{FF2B5EF4-FFF2-40B4-BE49-F238E27FC236}">
                    <a16:creationId xmlns:a16="http://schemas.microsoft.com/office/drawing/2014/main" id="{448A1F1B-982E-4270-A447-496B005ABC83}"/>
                  </a:ext>
                </a:extLst>
              </p:cNvPr>
              <p:cNvPicPr/>
              <p:nvPr/>
            </p:nvPicPr>
            <p:blipFill>
              <a:blip r:embed="rId11"/>
              <a:stretch>
                <a:fillRect/>
              </a:stretch>
            </p:blipFill>
            <p:spPr>
              <a:xfrm>
                <a:off x="1884533" y="3599573"/>
                <a:ext cx="1741320" cy="258480"/>
              </a:xfrm>
              <a:prstGeom prst="rect">
                <a:avLst/>
              </a:prstGeom>
            </p:spPr>
          </p:pic>
        </mc:Fallback>
      </mc:AlternateContent>
      <p:sp>
        <p:nvSpPr>
          <p:cNvPr id="6" name="TextBox 5">
            <a:extLst>
              <a:ext uri="{FF2B5EF4-FFF2-40B4-BE49-F238E27FC236}">
                <a16:creationId xmlns:a16="http://schemas.microsoft.com/office/drawing/2014/main" id="{B3386025-871D-6852-F42B-47E88195D2FA}"/>
              </a:ext>
            </a:extLst>
          </p:cNvPr>
          <p:cNvSpPr txBox="1"/>
          <p:nvPr/>
        </p:nvSpPr>
        <p:spPr>
          <a:xfrm>
            <a:off x="944908" y="1262686"/>
            <a:ext cx="7209360" cy="830997"/>
          </a:xfrm>
          <a:prstGeom prst="rect">
            <a:avLst/>
          </a:prstGeom>
          <a:solidFill>
            <a:schemeClr val="bg1"/>
          </a:solidFill>
        </p:spPr>
        <p:txBody>
          <a:bodyPr wrap="square">
            <a:spAutoFit/>
          </a:bodyPr>
          <a:lstStyle/>
          <a:p>
            <a:pPr algn="ctr"/>
            <a:r>
              <a:rPr lang="en-US" sz="2400" b="1" dirty="0">
                <a:solidFill>
                  <a:srgbClr val="C00000"/>
                </a:solidFill>
                <a:cs typeface="Arial" panose="020B0604020202020204" pitchFamily="34" charset="0"/>
              </a:rPr>
              <a:t>[But god will curse us if we do not listen to her in spite of the fact that she is not a senator.]</a:t>
            </a:r>
          </a:p>
        </p:txBody>
      </p:sp>
      <p:sp>
        <p:nvSpPr>
          <p:cNvPr id="4" name="AutoShape 8">
            <a:extLst>
              <a:ext uri="{FF2B5EF4-FFF2-40B4-BE49-F238E27FC236}">
                <a16:creationId xmlns:a16="http://schemas.microsoft.com/office/drawing/2014/main" id="{A781A640-1916-284F-94DA-2CE43E34FE9F}"/>
              </a:ext>
            </a:extLst>
          </p:cNvPr>
          <p:cNvSpPr>
            <a:spLocks noChangeArrowheads="1"/>
          </p:cNvSpPr>
          <p:nvPr/>
        </p:nvSpPr>
        <p:spPr bwMode="auto">
          <a:xfrm rot="8287949">
            <a:off x="7961207" y="2770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F6556143-2B1E-8C23-2B9B-78EE8804E57D}"/>
              </a:ext>
            </a:extLst>
          </p:cNvPr>
          <p:cNvSpPr/>
          <p:nvPr/>
        </p:nvSpPr>
        <p:spPr>
          <a:xfrm>
            <a:off x="1938533" y="914400"/>
            <a:ext cx="2925567" cy="348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0881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EA635BE-6328-F72B-8C43-D16CBD1CB3B7}"/>
                  </a:ext>
                </a:extLst>
              </p14:cNvPr>
              <p14:cNvContentPartPr/>
              <p14:nvPr/>
            </p14:nvContentPartPr>
            <p14:xfrm>
              <a:off x="5746285" y="2877904"/>
              <a:ext cx="1229400" cy="35640"/>
            </p14:xfrm>
          </p:contentPart>
        </mc:Choice>
        <mc:Fallback xmlns="">
          <p:pic>
            <p:nvPicPr>
              <p:cNvPr id="2" name="Ink 1">
                <a:extLst>
                  <a:ext uri="{FF2B5EF4-FFF2-40B4-BE49-F238E27FC236}">
                    <a16:creationId xmlns:a16="http://schemas.microsoft.com/office/drawing/2014/main" id="{BEA635BE-6328-F72B-8C43-D16CBD1CB3B7}"/>
                  </a:ext>
                </a:extLst>
              </p:cNvPr>
              <p:cNvPicPr/>
              <p:nvPr/>
            </p:nvPicPr>
            <p:blipFill>
              <a:blip r:embed="rId5"/>
              <a:stretch>
                <a:fillRect/>
              </a:stretch>
            </p:blipFill>
            <p:spPr>
              <a:xfrm>
                <a:off x="5692285" y="2769904"/>
                <a:ext cx="1337040" cy="251280"/>
              </a:xfrm>
              <a:prstGeom prst="rect">
                <a:avLst/>
              </a:prstGeom>
            </p:spPr>
          </p:pic>
        </mc:Fallback>
      </mc:AlternateContent>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890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5"/>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AutoShape 2" descr="HuffP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uffP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uffP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957676" y="4623188"/>
            <a:ext cx="1338828" cy="369332"/>
          </a:xfrm>
          <a:prstGeom prst="rect">
            <a:avLst/>
          </a:prstGeom>
        </p:spPr>
        <p:txBody>
          <a:bodyPr wrap="none">
            <a:spAutoFit/>
          </a:bodyPr>
          <a:lstStyle/>
          <a:p>
            <a:r>
              <a:rPr lang="en-US" dirty="0"/>
              <a:t>02/28/2018</a:t>
            </a:r>
          </a:p>
        </p:txBody>
      </p:sp>
    </p:spTree>
    <p:extLst>
      <p:ext uri="{BB962C8B-B14F-4D97-AF65-F5344CB8AC3E}">
        <p14:creationId xmlns:p14="http://schemas.microsoft.com/office/powerpoint/2010/main" val="299746600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1017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90" y="5066828"/>
            <a:ext cx="8229600" cy="139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6"/>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7"/>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Rectangle 1"/>
          <p:cNvSpPr/>
          <p:nvPr/>
        </p:nvSpPr>
        <p:spPr>
          <a:xfrm>
            <a:off x="1957676" y="4623188"/>
            <a:ext cx="1338828" cy="369332"/>
          </a:xfrm>
          <a:prstGeom prst="rect">
            <a:avLst/>
          </a:prstGeom>
        </p:spPr>
        <p:txBody>
          <a:bodyPr wrap="none">
            <a:spAutoFit/>
          </a:bodyPr>
          <a:lstStyle/>
          <a:p>
            <a:r>
              <a:rPr lang="en-US" dirty="0"/>
              <a:t>02/28/2018</a:t>
            </a: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BF8FB1AB-E1E0-4B09-A8C8-FEC9B263F42D}"/>
                  </a:ext>
                </a:extLst>
              </p14:cNvPr>
              <p14:cNvContentPartPr/>
              <p14:nvPr/>
            </p14:nvContentPartPr>
            <p14:xfrm>
              <a:off x="1955093" y="5256653"/>
              <a:ext cx="1625760" cy="44280"/>
            </p14:xfrm>
          </p:contentPart>
        </mc:Choice>
        <mc:Fallback xmlns="">
          <p:pic>
            <p:nvPicPr>
              <p:cNvPr id="3" name="Ink 2">
                <a:extLst>
                  <a:ext uri="{FF2B5EF4-FFF2-40B4-BE49-F238E27FC236}">
                    <a16:creationId xmlns:a16="http://schemas.microsoft.com/office/drawing/2014/main" id="{BF8FB1AB-E1E0-4B09-A8C8-FEC9B263F42D}"/>
                  </a:ext>
                </a:extLst>
              </p:cNvPr>
              <p:cNvPicPr/>
              <p:nvPr/>
            </p:nvPicPr>
            <p:blipFill>
              <a:blip r:embed="rId9"/>
              <a:stretch>
                <a:fillRect/>
              </a:stretch>
            </p:blipFill>
            <p:spPr>
              <a:xfrm>
                <a:off x="1901453" y="5148653"/>
                <a:ext cx="17334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CAFDFE38-5812-AD70-F659-83EE09895DCD}"/>
                  </a:ext>
                </a:extLst>
              </p14:cNvPr>
              <p14:cNvContentPartPr/>
              <p14:nvPr/>
            </p14:nvContentPartPr>
            <p14:xfrm>
              <a:off x="618445" y="5854024"/>
              <a:ext cx="360" cy="360"/>
            </p14:xfrm>
          </p:contentPart>
        </mc:Choice>
        <mc:Fallback xmlns="">
          <p:pic>
            <p:nvPicPr>
              <p:cNvPr id="11" name="Ink 10">
                <a:extLst>
                  <a:ext uri="{FF2B5EF4-FFF2-40B4-BE49-F238E27FC236}">
                    <a16:creationId xmlns:a16="http://schemas.microsoft.com/office/drawing/2014/main" id="{CAFDFE38-5812-AD70-F659-83EE09895DCD}"/>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BAE9512-0D0D-3FAA-7470-482DEE17D64A}"/>
                  </a:ext>
                </a:extLst>
              </p14:cNvPr>
              <p14:cNvContentPartPr/>
              <p14:nvPr/>
            </p14:nvContentPartPr>
            <p14:xfrm>
              <a:off x="618445" y="5854024"/>
              <a:ext cx="360" cy="360"/>
            </p14:xfrm>
          </p:contentPart>
        </mc:Choice>
        <mc:Fallback xmlns="">
          <p:pic>
            <p:nvPicPr>
              <p:cNvPr id="12" name="Ink 11">
                <a:extLst>
                  <a:ext uri="{FF2B5EF4-FFF2-40B4-BE49-F238E27FC236}">
                    <a16:creationId xmlns:a16="http://schemas.microsoft.com/office/drawing/2014/main" id="{1BAE9512-0D0D-3FAA-7470-482DEE17D64A}"/>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8707613C-8977-DE65-D0AD-F9D9E7305691}"/>
                  </a:ext>
                </a:extLst>
              </p14:cNvPr>
              <p14:cNvContentPartPr/>
              <p14:nvPr/>
            </p14:nvContentPartPr>
            <p14:xfrm>
              <a:off x="618445" y="5854024"/>
              <a:ext cx="360" cy="360"/>
            </p14:xfrm>
          </p:contentPart>
        </mc:Choice>
        <mc:Fallback xmlns="">
          <p:pic>
            <p:nvPicPr>
              <p:cNvPr id="13" name="Ink 12">
                <a:extLst>
                  <a:ext uri="{FF2B5EF4-FFF2-40B4-BE49-F238E27FC236}">
                    <a16:creationId xmlns:a16="http://schemas.microsoft.com/office/drawing/2014/main" id="{8707613C-8977-DE65-D0AD-F9D9E7305691}"/>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EA089AE-0E57-8AB9-60F3-2EBB31E0E269}"/>
                  </a:ext>
                </a:extLst>
              </p14:cNvPr>
              <p14:cNvContentPartPr/>
              <p14:nvPr/>
            </p14:nvContentPartPr>
            <p14:xfrm>
              <a:off x="645445" y="5745664"/>
              <a:ext cx="7834680" cy="216720"/>
            </p14:xfrm>
          </p:contentPart>
        </mc:Choice>
        <mc:Fallback xmlns="">
          <p:pic>
            <p:nvPicPr>
              <p:cNvPr id="14" name="Ink 13">
                <a:extLst>
                  <a:ext uri="{FF2B5EF4-FFF2-40B4-BE49-F238E27FC236}">
                    <a16:creationId xmlns:a16="http://schemas.microsoft.com/office/drawing/2014/main" id="{EEA089AE-0E57-8AB9-60F3-2EBB31E0E269}"/>
                  </a:ext>
                </a:extLst>
              </p:cNvPr>
              <p:cNvPicPr/>
              <p:nvPr/>
            </p:nvPicPr>
            <p:blipFill>
              <a:blip r:embed="rId15"/>
              <a:stretch>
                <a:fillRect/>
              </a:stretch>
            </p:blipFill>
            <p:spPr>
              <a:xfrm>
                <a:off x="591805" y="5638024"/>
                <a:ext cx="794232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EDC26DAC-2F47-986B-5DAF-93DA0ECBDE39}"/>
                  </a:ext>
                </a:extLst>
              </p14:cNvPr>
              <p14:cNvContentPartPr/>
              <p14:nvPr/>
            </p14:nvContentPartPr>
            <p14:xfrm>
              <a:off x="654085" y="6113074"/>
              <a:ext cx="5871600" cy="144720"/>
            </p14:xfrm>
          </p:contentPart>
        </mc:Choice>
        <mc:Fallback xmlns="">
          <p:pic>
            <p:nvPicPr>
              <p:cNvPr id="15" name="Ink 14">
                <a:extLst>
                  <a:ext uri="{FF2B5EF4-FFF2-40B4-BE49-F238E27FC236}">
                    <a16:creationId xmlns:a16="http://schemas.microsoft.com/office/drawing/2014/main" id="{EDC26DAC-2F47-986B-5DAF-93DA0ECBDE39}"/>
                  </a:ext>
                </a:extLst>
              </p:cNvPr>
              <p:cNvPicPr/>
              <p:nvPr/>
            </p:nvPicPr>
            <p:blipFill>
              <a:blip r:embed="rId17"/>
              <a:stretch>
                <a:fillRect/>
              </a:stretch>
            </p:blipFill>
            <p:spPr>
              <a:xfrm>
                <a:off x="600445" y="6005434"/>
                <a:ext cx="5979240" cy="360360"/>
              </a:xfrm>
              <a:prstGeom prst="rect">
                <a:avLst/>
              </a:prstGeom>
            </p:spPr>
          </p:pic>
        </mc:Fallback>
      </mc:AlternateContent>
      <p:sp>
        <p:nvSpPr>
          <p:cNvPr id="4" name="AutoShape 8">
            <a:extLst>
              <a:ext uri="{FF2B5EF4-FFF2-40B4-BE49-F238E27FC236}">
                <a16:creationId xmlns:a16="http://schemas.microsoft.com/office/drawing/2014/main" id="{E775C421-BEC4-BB45-5FC0-F03927C7E9C0}"/>
              </a:ext>
            </a:extLst>
          </p:cNvPr>
          <p:cNvSpPr>
            <a:spLocks noChangeArrowheads="1"/>
          </p:cNvSpPr>
          <p:nvPr/>
        </p:nvSpPr>
        <p:spPr bwMode="auto">
          <a:xfrm rot="2744571">
            <a:off x="7885007" y="398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256298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2024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24635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ADDD9-57B9-F8D3-1253-845473E2566A}"/>
              </a:ext>
            </a:extLst>
          </p:cNvPr>
          <p:cNvPicPr>
            <a:picLocks noChangeAspect="1"/>
          </p:cNvPicPr>
          <p:nvPr/>
        </p:nvPicPr>
        <p:blipFill>
          <a:blip r:embed="rId3"/>
          <a:stretch>
            <a:fillRect/>
          </a:stretch>
        </p:blipFill>
        <p:spPr>
          <a:xfrm>
            <a:off x="690296" y="986747"/>
            <a:ext cx="7772400" cy="5415994"/>
          </a:xfrm>
          <a:prstGeom prst="rect">
            <a:avLst/>
          </a:prstGeom>
        </p:spPr>
      </p:pic>
      <p:sp>
        <p:nvSpPr>
          <p:cNvPr id="5" name="Text Box 2">
            <a:hlinkClick r:id="rId4"/>
            <a:extLst>
              <a:ext uri="{FF2B5EF4-FFF2-40B4-BE49-F238E27FC236}">
                <a16:creationId xmlns:a16="http://schemas.microsoft.com/office/drawing/2014/main" id="{3491AB9E-FCD1-C4E8-483D-69C2D925B604}"/>
              </a:ext>
            </a:extLst>
          </p:cNvPr>
          <p:cNvSpPr txBox="1">
            <a:spLocks noChangeArrowheads="1"/>
          </p:cNvSpPr>
          <p:nvPr/>
        </p:nvSpPr>
        <p:spPr bwMode="auto">
          <a:xfrm>
            <a:off x="1962306" y="6583381"/>
            <a:ext cx="518924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https://www2.cbn.com/news/us/2024-gop-presidential-candidates-fight-evangelical-vote-judeo-christian-nation</a:t>
            </a:r>
            <a:endParaRPr lang="en-US" sz="800" dirty="0">
              <a:solidFill>
                <a:srgbClr val="FFFFFF"/>
              </a:solidFill>
              <a:latin typeface="Arial" charset="0"/>
            </a:endParaRPr>
          </a:p>
        </p:txBody>
      </p:sp>
      <p:pic>
        <p:nvPicPr>
          <p:cNvPr id="7" name="Picture 6">
            <a:extLst>
              <a:ext uri="{FF2B5EF4-FFF2-40B4-BE49-F238E27FC236}">
                <a16:creationId xmlns:a16="http://schemas.microsoft.com/office/drawing/2014/main" id="{7A5690F2-E131-51AC-5269-52FE1CDF6949}"/>
              </a:ext>
            </a:extLst>
          </p:cNvPr>
          <p:cNvPicPr>
            <a:picLocks noChangeAspect="1"/>
          </p:cNvPicPr>
          <p:nvPr/>
        </p:nvPicPr>
        <p:blipFill>
          <a:blip r:embed="rId6"/>
          <a:stretch>
            <a:fillRect/>
          </a:stretch>
        </p:blipFill>
        <p:spPr>
          <a:xfrm>
            <a:off x="618576" y="303297"/>
            <a:ext cx="1454225" cy="406421"/>
          </a:xfrm>
          <a:prstGeom prst="rect">
            <a:avLst/>
          </a:prstGeom>
        </p:spPr>
      </p:pic>
      <p:sp>
        <p:nvSpPr>
          <p:cNvPr id="9" name="TextBox 8">
            <a:extLst>
              <a:ext uri="{FF2B5EF4-FFF2-40B4-BE49-F238E27FC236}">
                <a16:creationId xmlns:a16="http://schemas.microsoft.com/office/drawing/2014/main" id="{38044C52-9277-21D9-1D0C-4402865ACA31}"/>
              </a:ext>
            </a:extLst>
          </p:cNvPr>
          <p:cNvSpPr txBox="1"/>
          <p:nvPr/>
        </p:nvSpPr>
        <p:spPr>
          <a:xfrm>
            <a:off x="591654" y="659301"/>
            <a:ext cx="1604682" cy="369332"/>
          </a:xfrm>
          <a:prstGeom prst="rect">
            <a:avLst/>
          </a:prstGeom>
          <a:noFill/>
        </p:spPr>
        <p:txBody>
          <a:bodyPr wrap="square">
            <a:spAutoFit/>
          </a:bodyPr>
          <a:lstStyle/>
          <a:p>
            <a:r>
              <a:rPr lang="en-US" dirty="0"/>
              <a:t>05 April 2023</a:t>
            </a:r>
          </a:p>
        </p:txBody>
      </p:sp>
    </p:spTree>
    <p:extLst>
      <p:ext uri="{BB962C8B-B14F-4D97-AF65-F5344CB8AC3E}">
        <p14:creationId xmlns:p14="http://schemas.microsoft.com/office/powerpoint/2010/main" val="357831710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1E090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E23C9-C8CD-F82F-331B-97469CBE9573}"/>
              </a:ext>
            </a:extLst>
          </p:cNvPr>
          <p:cNvPicPr>
            <a:picLocks noChangeAspect="1"/>
          </p:cNvPicPr>
          <p:nvPr/>
        </p:nvPicPr>
        <p:blipFill>
          <a:blip r:embed="rId3"/>
          <a:stretch>
            <a:fillRect/>
          </a:stretch>
        </p:blipFill>
        <p:spPr>
          <a:xfrm>
            <a:off x="0" y="1228164"/>
            <a:ext cx="9134829" cy="5137245"/>
          </a:xfrm>
          <a:prstGeom prst="rect">
            <a:avLst/>
          </a:prstGeom>
        </p:spPr>
      </p:pic>
      <p:sp>
        <p:nvSpPr>
          <p:cNvPr id="6" name="Text Box 2">
            <a:hlinkClick r:id="rId4"/>
            <a:extLst>
              <a:ext uri="{FF2B5EF4-FFF2-40B4-BE49-F238E27FC236}">
                <a16:creationId xmlns:a16="http://schemas.microsoft.com/office/drawing/2014/main" id="{64397D45-BACB-FAF7-94AB-61C310785FC1}"/>
              </a:ext>
            </a:extLst>
          </p:cNvPr>
          <p:cNvSpPr txBox="1">
            <a:spLocks noChangeArrowheads="1"/>
          </p:cNvSpPr>
          <p:nvPr/>
        </p:nvSpPr>
        <p:spPr bwMode="auto">
          <a:xfrm>
            <a:off x="2484083" y="6583381"/>
            <a:ext cx="4145687" cy="33855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https://ny1.com/nyc/all-boroughs/news/2023/09/01/religion-2024-race-gop-candidates#</a:t>
            </a:r>
            <a:endParaRPr lang="en-US" sz="800" dirty="0">
              <a:solidFill>
                <a:srgbClr val="FFFFFF"/>
              </a:solidFill>
              <a:latin typeface="Arial" charset="0"/>
            </a:endParaRPr>
          </a:p>
          <a:p>
            <a:pPr algn="ctr"/>
            <a:endParaRPr lang="en-US" sz="800" dirty="0">
              <a:solidFill>
                <a:srgbClr val="FFFFFF"/>
              </a:solidFill>
              <a:latin typeface="Arial" charset="0"/>
            </a:endParaRPr>
          </a:p>
        </p:txBody>
      </p:sp>
      <p:sp>
        <p:nvSpPr>
          <p:cNvPr id="10" name="TextBox 9">
            <a:extLst>
              <a:ext uri="{FF2B5EF4-FFF2-40B4-BE49-F238E27FC236}">
                <a16:creationId xmlns:a16="http://schemas.microsoft.com/office/drawing/2014/main" id="{0C7F43D4-E001-AE6E-2D64-AE5F09187489}"/>
              </a:ext>
            </a:extLst>
          </p:cNvPr>
          <p:cNvSpPr txBox="1"/>
          <p:nvPr/>
        </p:nvSpPr>
        <p:spPr>
          <a:xfrm>
            <a:off x="923363" y="3664519"/>
            <a:ext cx="7315200" cy="1323439"/>
          </a:xfrm>
          <a:prstGeom prst="rect">
            <a:avLst/>
          </a:prstGeom>
          <a:noFill/>
        </p:spPr>
        <p:txBody>
          <a:bodyPr wrap="square">
            <a:spAutoFit/>
          </a:bodyPr>
          <a:lstStyle/>
          <a:p>
            <a:pPr algn="ctr"/>
            <a:r>
              <a:rPr lang="en-US" sz="4000" b="1" dirty="0">
                <a:solidFill>
                  <a:srgbClr val="FFFFFF"/>
                </a:solidFill>
                <a:effectLst/>
              </a:rPr>
              <a:t>The role religion plays in today’s Republican Party?</a:t>
            </a:r>
          </a:p>
        </p:txBody>
      </p:sp>
      <p:sp>
        <p:nvSpPr>
          <p:cNvPr id="12" name="TextBox 11">
            <a:extLst>
              <a:ext uri="{FF2B5EF4-FFF2-40B4-BE49-F238E27FC236}">
                <a16:creationId xmlns:a16="http://schemas.microsoft.com/office/drawing/2014/main" id="{43B82A18-486F-4A00-3EC0-8E3EC7431DDF}"/>
              </a:ext>
            </a:extLst>
          </p:cNvPr>
          <p:cNvSpPr txBox="1"/>
          <p:nvPr/>
        </p:nvSpPr>
        <p:spPr>
          <a:xfrm>
            <a:off x="322728" y="5940206"/>
            <a:ext cx="2124635" cy="370945"/>
          </a:xfrm>
          <a:prstGeom prst="rect">
            <a:avLst/>
          </a:prstGeom>
          <a:noFill/>
        </p:spPr>
        <p:txBody>
          <a:bodyPr wrap="square">
            <a:spAutoFit/>
          </a:bodyPr>
          <a:lstStyle/>
          <a:p>
            <a:r>
              <a:rPr lang="en-US" dirty="0">
                <a:solidFill>
                  <a:schemeClr val="bg1"/>
                </a:solidFill>
              </a:rPr>
              <a:t>1 September 2023</a:t>
            </a:r>
          </a:p>
        </p:txBody>
      </p:sp>
    </p:spTree>
    <p:extLst>
      <p:ext uri="{BB962C8B-B14F-4D97-AF65-F5344CB8AC3E}">
        <p14:creationId xmlns:p14="http://schemas.microsoft.com/office/powerpoint/2010/main" val="148706363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3485633"/>
            <a:ext cx="6908800" cy="98251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We’ll see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800254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058721"/>
            <a:ext cx="6908800" cy="25521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also declared war (for “our” side)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083886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09F7A2D-3DF8-420C-B507-3E68F4E4A5AE}"/>
                  </a:ext>
                </a:extLst>
              </p14:cNvPr>
              <p14:cNvContentPartPr/>
              <p14:nvPr/>
            </p14:nvContentPartPr>
            <p14:xfrm>
              <a:off x="3174413" y="879413"/>
              <a:ext cx="2387520" cy="43920"/>
            </p14:xfrm>
          </p:contentPart>
        </mc:Choice>
        <mc:Fallback xmlns="">
          <p:pic>
            <p:nvPicPr>
              <p:cNvPr id="2" name="Ink 1">
                <a:extLst>
                  <a:ext uri="{FF2B5EF4-FFF2-40B4-BE49-F238E27FC236}">
                    <a16:creationId xmlns:a16="http://schemas.microsoft.com/office/drawing/2014/main" id="{A09F7A2D-3DF8-420C-B507-3E68F4E4A5AE}"/>
                  </a:ext>
                </a:extLst>
              </p:cNvPr>
              <p:cNvPicPr/>
              <p:nvPr/>
            </p:nvPicPr>
            <p:blipFill>
              <a:blip r:embed="rId7"/>
              <a:stretch>
                <a:fillRect/>
              </a:stretch>
            </p:blipFill>
            <p:spPr>
              <a:xfrm>
                <a:off x="3120773" y="771773"/>
                <a:ext cx="2495160" cy="259560"/>
              </a:xfrm>
              <a:prstGeom prst="rect">
                <a:avLst/>
              </a:prstGeom>
            </p:spPr>
          </p:pic>
        </mc:Fallback>
      </mc:AlternateContent>
      <p:sp>
        <p:nvSpPr>
          <p:cNvPr id="3" name="AutoShape 8">
            <a:extLst>
              <a:ext uri="{FF2B5EF4-FFF2-40B4-BE49-F238E27FC236}">
                <a16:creationId xmlns:a16="http://schemas.microsoft.com/office/drawing/2014/main" id="{DD4E3AD0-E8CF-C987-D5C8-74C051857865}"/>
              </a:ext>
            </a:extLst>
          </p:cNvPr>
          <p:cNvSpPr>
            <a:spLocks noChangeArrowheads="1"/>
          </p:cNvSpPr>
          <p:nvPr/>
        </p:nvSpPr>
        <p:spPr bwMode="auto">
          <a:xfrm rot="7705331">
            <a:off x="60181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7" name="AutoShape 8">
            <a:extLst>
              <a:ext uri="{FF2B5EF4-FFF2-40B4-BE49-F238E27FC236}">
                <a16:creationId xmlns:a16="http://schemas.microsoft.com/office/drawing/2014/main" id="{95F68B35-399C-4B4C-AADA-BAA5D5B486B4}"/>
              </a:ext>
            </a:extLst>
          </p:cNvPr>
          <p:cNvSpPr>
            <a:spLocks noChangeArrowheads="1"/>
          </p:cNvSpPr>
          <p:nvPr/>
        </p:nvSpPr>
        <p:spPr bwMode="auto">
          <a:xfrm>
            <a:off x="2668782" y="2064814"/>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782676"/>
            <a:ext cx="6908800" cy="55991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supports gas and oil exploration and exploitation (at least for companies in Sarah Palin’s Alaska)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49054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4315000" y="2717059"/>
            <a:ext cx="2767379" cy="415108"/>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505D5AD-AC94-490F-56E9-261827A54254}"/>
                  </a:ext>
                </a:extLst>
              </p14:cNvPr>
              <p14:cNvContentPartPr/>
              <p14:nvPr/>
            </p14:nvContentPartPr>
            <p14:xfrm>
              <a:off x="5753080" y="2894960"/>
              <a:ext cx="1256040" cy="39240"/>
            </p14:xfrm>
          </p:contentPart>
        </mc:Choice>
        <mc:Fallback xmlns="">
          <p:pic>
            <p:nvPicPr>
              <p:cNvPr id="2" name="Ink 1">
                <a:extLst>
                  <a:ext uri="{FF2B5EF4-FFF2-40B4-BE49-F238E27FC236}">
                    <a16:creationId xmlns:a16="http://schemas.microsoft.com/office/drawing/2014/main" id="{F505D5AD-AC94-490F-56E9-261827A54254}"/>
                  </a:ext>
                </a:extLst>
              </p:cNvPr>
              <p:cNvPicPr/>
              <p:nvPr/>
            </p:nvPicPr>
            <p:blipFill>
              <a:blip r:embed="rId5"/>
              <a:stretch>
                <a:fillRect/>
              </a:stretch>
            </p:blipFill>
            <p:spPr>
              <a:xfrm>
                <a:off x="5699440" y="2786960"/>
                <a:ext cx="1363680" cy="254880"/>
              </a:xfrm>
              <a:prstGeom prst="rect">
                <a:avLst/>
              </a:prstGeom>
            </p:spPr>
          </p:pic>
        </mc:Fallback>
      </mc:AlternateContent>
    </p:spTree>
    <p:extLst>
      <p:ext uri="{BB962C8B-B14F-4D97-AF65-F5344CB8AC3E}">
        <p14:creationId xmlns:p14="http://schemas.microsoft.com/office/powerpoint/2010/main" val="304123925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2" name="AutoShape 8">
            <a:extLst>
              <a:ext uri="{FF2B5EF4-FFF2-40B4-BE49-F238E27FC236}">
                <a16:creationId xmlns:a16="http://schemas.microsoft.com/office/drawing/2014/main" id="{09572608-8AD5-1D34-E384-E2575C48E519}"/>
              </a:ext>
            </a:extLst>
          </p:cNvPr>
          <p:cNvSpPr>
            <a:spLocks noChangeArrowheads="1"/>
          </p:cNvSpPr>
          <p:nvPr/>
        </p:nvSpPr>
        <p:spPr bwMode="auto">
          <a:xfrm rot="7705331">
            <a:off x="7834207" y="903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25935845"/>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8" name="Rectangle 3"/>
          <p:cNvSpPr txBox="1">
            <a:spLocks noChangeArrowheads="1"/>
          </p:cNvSpPr>
          <p:nvPr/>
        </p:nvSpPr>
        <p:spPr bwMode="auto">
          <a:xfrm>
            <a:off x="900566" y="3574127"/>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402220407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1187" y="4446786"/>
            <a:ext cx="6400800" cy="1198448"/>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CB9B3A05-68C3-4BC6-9DFE-9A0DE761A79D}"/>
                  </a:ext>
                </a:extLst>
              </p14:cNvPr>
              <p14:cNvContentPartPr/>
              <p14:nvPr/>
            </p14:nvContentPartPr>
            <p14:xfrm>
              <a:off x="1532453" y="4596053"/>
              <a:ext cx="5613120" cy="112320"/>
            </p14:xfrm>
          </p:contentPart>
        </mc:Choice>
        <mc:Fallback xmlns="">
          <p:pic>
            <p:nvPicPr>
              <p:cNvPr id="2" name="Ink 1">
                <a:extLst>
                  <a:ext uri="{FF2B5EF4-FFF2-40B4-BE49-F238E27FC236}">
                    <a16:creationId xmlns:a16="http://schemas.microsoft.com/office/drawing/2014/main" id="{CB9B3A05-68C3-4BC6-9DFE-9A0DE761A79D}"/>
                  </a:ext>
                </a:extLst>
              </p:cNvPr>
              <p:cNvPicPr/>
              <p:nvPr/>
            </p:nvPicPr>
            <p:blipFill>
              <a:blip r:embed="rId9"/>
              <a:stretch>
                <a:fillRect/>
              </a:stretch>
            </p:blipFill>
            <p:spPr>
              <a:xfrm>
                <a:off x="1478453" y="4488053"/>
                <a:ext cx="572076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A537988A-A6ED-4C93-8C59-488073C1068E}"/>
                  </a:ext>
                </a:extLst>
              </p14:cNvPr>
              <p14:cNvContentPartPr/>
              <p14:nvPr/>
            </p14:nvContentPartPr>
            <p14:xfrm>
              <a:off x="1532453" y="4977293"/>
              <a:ext cx="5460120" cy="136800"/>
            </p14:xfrm>
          </p:contentPart>
        </mc:Choice>
        <mc:Fallback xmlns="">
          <p:pic>
            <p:nvPicPr>
              <p:cNvPr id="3" name="Ink 2">
                <a:extLst>
                  <a:ext uri="{FF2B5EF4-FFF2-40B4-BE49-F238E27FC236}">
                    <a16:creationId xmlns:a16="http://schemas.microsoft.com/office/drawing/2014/main" id="{A537988A-A6ED-4C93-8C59-488073C1068E}"/>
                  </a:ext>
                </a:extLst>
              </p:cNvPr>
              <p:cNvPicPr/>
              <p:nvPr/>
            </p:nvPicPr>
            <p:blipFill>
              <a:blip r:embed="rId11"/>
              <a:stretch>
                <a:fillRect/>
              </a:stretch>
            </p:blipFill>
            <p:spPr>
              <a:xfrm>
                <a:off x="1478453" y="4869293"/>
                <a:ext cx="5567760" cy="352440"/>
              </a:xfrm>
              <a:prstGeom prst="rect">
                <a:avLst/>
              </a:prstGeom>
            </p:spPr>
          </p:pic>
        </mc:Fallback>
      </mc:AlternateContent>
      <p:sp>
        <p:nvSpPr>
          <p:cNvPr id="4" name="AutoShape 8">
            <a:extLst>
              <a:ext uri="{FF2B5EF4-FFF2-40B4-BE49-F238E27FC236}">
                <a16:creationId xmlns:a16="http://schemas.microsoft.com/office/drawing/2014/main" id="{A98E0F84-BB31-63CE-26D8-83CAF0A48DC2}"/>
              </a:ext>
            </a:extLst>
          </p:cNvPr>
          <p:cNvSpPr>
            <a:spLocks noChangeArrowheads="1"/>
          </p:cNvSpPr>
          <p:nvPr/>
        </p:nvSpPr>
        <p:spPr bwMode="auto">
          <a:xfrm rot="7705331">
            <a:off x="58022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7286365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sp>
        <p:nvSpPr>
          <p:cNvPr id="5" name="Rectangle 3"/>
          <p:cNvSpPr txBox="1">
            <a:spLocks noChangeArrowheads="1"/>
          </p:cNvSpPr>
          <p:nvPr/>
        </p:nvSpPr>
        <p:spPr bwMode="auto">
          <a:xfrm>
            <a:off x="900566" y="4648163"/>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374114130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705109"/>
            <a:ext cx="6908800" cy="4524315"/>
          </a:xfrm>
          <a:prstGeom prst="rect">
            <a:avLst/>
          </a:prstGeom>
          <a:noFill/>
          <a:ln w="28575">
            <a:noFill/>
            <a:miter lim="800000"/>
            <a:headEnd/>
            <a:tailEnd/>
          </a:ln>
        </p:spPr>
        <p:txBody>
          <a:bodyPr wrap="square" anchor="ctr">
            <a:spAutoFit/>
          </a:bodyPr>
          <a:lstStyle/>
          <a:p>
            <a:pPr algn="ctr" eaLnBrk="0" hangingPunct="0"/>
            <a:r>
              <a:rPr lang="en-US" sz="3600" b="1" dirty="0" err="1">
                <a:solidFill>
                  <a:srgbClr val="FF0000"/>
                </a:solidFill>
              </a:rPr>
              <a:t>Ideationism</a:t>
            </a:r>
            <a:r>
              <a:rPr lang="en-US" sz="3600" b="1" dirty="0">
                <a:solidFill>
                  <a:srgbClr val="FF0000"/>
                </a:solidFill>
              </a:rPr>
              <a:t> </a:t>
            </a:r>
            <a:r>
              <a:rPr lang="en-US" sz="3600" b="1" dirty="0">
                <a:solidFill>
                  <a:srgbClr val="FFFFFF"/>
                </a:solidFill>
              </a:rPr>
              <a:t>has been around “forever.”</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take my Church, for e.g., The Holy Roman Catholic Church.</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[said they] “fought“ the </a:t>
            </a:r>
            <a:r>
              <a:rPr kumimoji="1" lang="en-US" sz="3600" b="1" dirty="0">
                <a:solidFill>
                  <a:srgbClr val="FF0000"/>
                </a:solidFill>
                <a:latin typeface="Arial" charset="0"/>
              </a:rPr>
              <a:t>Crusades</a:t>
            </a:r>
            <a:r>
              <a:rPr kumimoji="1" lang="en-US" sz="3600" b="1" dirty="0">
                <a:solidFill>
                  <a:srgbClr val="FFFFFF"/>
                </a:solidFill>
                <a:latin typeface="Arial" charset="0"/>
              </a:rPr>
              <a:t> ideationally </a:t>
            </a:r>
            <a:r>
              <a:rPr kumimoji="1" lang="en-US" sz="1200" dirty="0">
                <a:solidFill>
                  <a:srgbClr val="FFFFFF"/>
                </a:solidFill>
                <a:latin typeface="Arial" charset="0"/>
              </a:rPr>
              <a:t>(at least at first)</a:t>
            </a:r>
            <a:r>
              <a:rPr kumimoji="1" lang="en-US" sz="3600" b="1" dirty="0">
                <a:solidFill>
                  <a:srgbClr val="FFFFFF"/>
                </a:solidFill>
                <a:latin typeface="Arial" charset="0"/>
              </a:rPr>
              <a:t> . .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a:solidFill>
                  <a:srgbClr val="FFFFFF"/>
                </a:solidFill>
                <a:latin typeface="Arial" charset="0"/>
              </a:rPr>
              <a:t>The Siege of Antioch, from a medieval miniature painting, during the First Crusade.</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Antioch, from a medieval miniature painting, during the First Crusade (1097-1098).</a:t>
            </a:r>
          </a:p>
        </p:txBody>
      </p:sp>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6" name="AutoShape 8">
            <a:extLst>
              <a:ext uri="{FF2B5EF4-FFF2-40B4-BE49-F238E27FC236}">
                <a16:creationId xmlns:a16="http://schemas.microsoft.com/office/drawing/2014/main" id="{A8AE40C6-9E1D-4385-83A3-4F387C08DB14}"/>
              </a:ext>
            </a:extLst>
          </p:cNvPr>
          <p:cNvSpPr>
            <a:spLocks noChangeArrowheads="1"/>
          </p:cNvSpPr>
          <p:nvPr/>
        </p:nvSpPr>
        <p:spPr bwMode="auto">
          <a:xfrm>
            <a:off x="2668782" y="1929350"/>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97769"/>
            <a:ext cx="6908800" cy="19389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9600" b="1" i="0" u="none" strike="noStrike" kern="1200" cap="none" spc="0" normalizeH="0" baseline="0" noProof="0" dirty="0">
                <a:ln>
                  <a:noFill/>
                </a:ln>
                <a:solidFill>
                  <a:srgbClr val="FFFFFF"/>
                </a:solidFill>
                <a:effectLst/>
                <a:uLnTx/>
                <a:uFillTx/>
                <a:latin typeface="Arial" charset="0"/>
                <a:ea typeface="+mn-ea"/>
                <a:cs typeface="+mn-cs"/>
              </a:rPr>
              <a:t>BUT</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000000"/>
                </a:solidFill>
                <a:effectLst/>
                <a:uLnTx/>
                <a:uFillTx/>
                <a:latin typeface="Arial" charset="0"/>
                <a:ea typeface="+mn-ea"/>
                <a:cs typeface="+mn-cs"/>
              </a:rPr>
              <a:t>(at least to most serious observers) </a:t>
            </a:r>
          </a:p>
        </p:txBody>
      </p:sp>
    </p:spTree>
    <p:extLst>
      <p:ext uri="{BB962C8B-B14F-4D97-AF65-F5344CB8AC3E}">
        <p14:creationId xmlns:p14="http://schemas.microsoft.com/office/powerpoint/2010/main" val="3534652034"/>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chemeClr val="bg1"/>
                </a:solidFill>
              </a:rPr>
              <a:t>It basically had nothing to do with an ideational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86464070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solidFill>
                  <a:schemeClr val="bg1">
                    <a:lumMod val="75000"/>
                  </a:schemeClr>
                </a:solidFill>
              </a:rPr>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rgbClr val="FF0000"/>
                </a:solidFill>
              </a:rPr>
              <a:t>It basically had nothing to do with an </a:t>
            </a:r>
            <a:r>
              <a:rPr lang="en-US" sz="3200" b="1" i="1" dirty="0">
                <a:solidFill>
                  <a:srgbClr val="FF0000"/>
                </a:solidFill>
              </a:rPr>
              <a:t>ideational</a:t>
            </a:r>
            <a:r>
              <a:rPr lang="en-US" sz="3200" b="1" dirty="0">
                <a:solidFill>
                  <a:srgbClr val="FF0000"/>
                </a:solidFill>
              </a:rPr>
              <a:t>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24732443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2010-2024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Subtitle 2"/>
          <p:cNvSpPr txBox="1">
            <a:spLocks/>
          </p:cNvSpPr>
          <p:nvPr/>
        </p:nvSpPr>
        <p:spPr>
          <a:xfrm>
            <a:off x="2282277" y="2685138"/>
            <a:ext cx="4480560" cy="260379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Tree>
    <p:extLst>
      <p:ext uri="{BB962C8B-B14F-4D97-AF65-F5344CB8AC3E}">
        <p14:creationId xmlns:p14="http://schemas.microsoft.com/office/powerpoint/2010/main" val="135721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1" name="Rounded Rectangle 10"/>
          <p:cNvSpPr/>
          <p:nvPr/>
        </p:nvSpPr>
        <p:spPr bwMode="auto">
          <a:xfrm>
            <a:off x="1973942" y="3585022"/>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7" name="Rounded Rectangle 6"/>
          <p:cNvSpPr/>
          <p:nvPr/>
        </p:nvSpPr>
        <p:spPr bwMode="auto">
          <a:xfrm>
            <a:off x="7220858" y="3149584"/>
            <a:ext cx="921656"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8" name="Rounded Rectangle 7"/>
          <p:cNvSpPr/>
          <p:nvPr/>
        </p:nvSpPr>
        <p:spPr bwMode="auto">
          <a:xfrm>
            <a:off x="827316" y="3592282"/>
            <a:ext cx="812798"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135693215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3031057"/>
            <a:ext cx="7358062" cy="283866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0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2000" b="1" dirty="0"/>
              <a:t>It basically had nothing to do with a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551440766"/>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1" name="Rectangle 3">
            <a:extLst>
              <a:ext uri="{FF2B5EF4-FFF2-40B4-BE49-F238E27FC236}">
                <a16:creationId xmlns:a16="http://schemas.microsoft.com/office/drawing/2014/main" id="{6821BE3A-7460-4A87-94D4-D1359A16AFEB}"/>
              </a:ext>
            </a:extLst>
          </p:cNvPr>
          <p:cNvSpPr txBox="1">
            <a:spLocks noChangeArrowheads="1"/>
          </p:cNvSpPr>
          <p:nvPr/>
        </p:nvSpPr>
        <p:spPr bwMode="auto">
          <a:xfrm>
            <a:off x="895677" y="3980572"/>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12" name="AutoShape 8">
            <a:extLst>
              <a:ext uri="{FF2B5EF4-FFF2-40B4-BE49-F238E27FC236}">
                <a16:creationId xmlns:a16="http://schemas.microsoft.com/office/drawing/2014/main" id="{32933611-3F23-433A-839F-EE8F4A2E70A7}"/>
              </a:ext>
            </a:extLst>
          </p:cNvPr>
          <p:cNvSpPr>
            <a:spLocks noChangeArrowheads="1"/>
          </p:cNvSpPr>
          <p:nvPr/>
        </p:nvSpPr>
        <p:spPr bwMode="auto">
          <a:xfrm>
            <a:off x="6123471" y="3297014"/>
            <a:ext cx="485775" cy="1348299"/>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
        <p:nvSpPr>
          <p:cNvPr id="4" name="TextBox 3">
            <a:extLst>
              <a:ext uri="{FF2B5EF4-FFF2-40B4-BE49-F238E27FC236}">
                <a16:creationId xmlns:a16="http://schemas.microsoft.com/office/drawing/2014/main" id="{78E2E006-BB59-9742-7909-4DA7849E22EC}"/>
              </a:ext>
            </a:extLst>
          </p:cNvPr>
          <p:cNvSpPr txBox="1"/>
          <p:nvPr/>
        </p:nvSpPr>
        <p:spPr>
          <a:xfrm>
            <a:off x="4197723" y="4196862"/>
            <a:ext cx="4576482" cy="369332"/>
          </a:xfrm>
          <a:prstGeom prst="rect">
            <a:avLst/>
          </a:prstGeom>
          <a:noFill/>
        </p:spPr>
        <p:txBody>
          <a:bodyPr wrap="square">
            <a:spAutoFit/>
          </a:bodyPr>
          <a:lstStyle/>
          <a:p>
            <a:r>
              <a:rPr lang="en-US" sz="1800" b="1" dirty="0"/>
              <a:t>It was pure . . .</a:t>
            </a:r>
            <a:endParaRPr lang="en-US" dirty="0"/>
          </a:p>
        </p:txBody>
      </p:sp>
    </p:spTree>
    <p:extLst>
      <p:ext uri="{BB962C8B-B14F-4D97-AF65-F5344CB8AC3E}">
        <p14:creationId xmlns:p14="http://schemas.microsoft.com/office/powerpoint/2010/main" val="23994606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365765"/>
            <a:ext cx="5675312" cy="830997"/>
          </a:xfrm>
          <a:prstGeom prst="rect">
            <a:avLst/>
          </a:prstGeom>
          <a:noFill/>
          <a:ln w="9525">
            <a:noFill/>
            <a:miter lim="800000"/>
            <a:headEnd/>
            <a:tailEnd/>
          </a:ln>
        </p:spPr>
        <p:txBody>
          <a:bodyPr>
            <a:spAutoFit/>
          </a:bodyPr>
          <a:lstStyle/>
          <a:p>
            <a:pPr algn="ctr"/>
            <a:r>
              <a:rPr lang="en-US" sz="2400" b="1" dirty="0">
                <a:solidFill>
                  <a:srgbClr val="FFFFFF"/>
                </a:solidFill>
                <a:latin typeface="Arial" charset="0"/>
              </a:rPr>
              <a:t>The Siege of Constantinople, 1204.</a:t>
            </a:r>
          </a:p>
          <a:p>
            <a:pPr algn="ctr"/>
            <a:r>
              <a:rPr lang="en-US" sz="2400" b="1" dirty="0">
                <a:solidFill>
                  <a:srgbClr val="FFFFFF"/>
                </a:solidFill>
                <a:latin typeface="Arial" charset="0"/>
              </a:rPr>
              <a:t>“The (so-called) Fourth Crusade”.</a:t>
            </a:r>
          </a:p>
        </p:txBody>
      </p:sp>
    </p:spTree>
    <p:extLst>
      <p:ext uri="{BB962C8B-B14F-4D97-AF65-F5344CB8AC3E}">
        <p14:creationId xmlns:p14="http://schemas.microsoft.com/office/powerpoint/2010/main" val="254554069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
        <p:nvSpPr>
          <p:cNvPr id="2" name="Rectangle 3">
            <a:extLst>
              <a:ext uri="{FF2B5EF4-FFF2-40B4-BE49-F238E27FC236}">
                <a16:creationId xmlns:a16="http://schemas.microsoft.com/office/drawing/2014/main" id="{6F8A8248-AA9A-3BA2-3BE4-1868A470B682}"/>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246360018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766253"/>
            <a:ext cx="6908800" cy="1754326"/>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and </a:t>
            </a:r>
            <a:r>
              <a:rPr lang="en-US" sz="3600" b="1" dirty="0" err="1">
                <a:solidFill>
                  <a:srgbClr val="FF0000"/>
                </a:solidFill>
              </a:rPr>
              <a:t>Ideationism</a:t>
            </a:r>
            <a:r>
              <a:rPr lang="en-US" sz="3600" b="1" dirty="0">
                <a:solidFill>
                  <a:srgbClr val="FF0000"/>
                </a:solidFill>
              </a:rPr>
              <a:t> </a:t>
            </a:r>
            <a:r>
              <a:rPr lang="en-US" sz="3600" b="1" dirty="0">
                <a:solidFill>
                  <a:srgbClr val="FFFFFF"/>
                </a:solidFill>
              </a:rPr>
              <a:t>will probably be around “forever” . . .</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2534315" y="6554347"/>
            <a:ext cx="405111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http://thecaucus.blogs.nytimes.com/2010/02/19/pawlentys-principles-gods-in-charge/</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82170" y="1146620"/>
            <a:ext cx="7772400" cy="48577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1056598" y="1258440"/>
            <a:ext cx="1457325" cy="219075"/>
          </a:xfrm>
          <a:prstGeom prst="rect">
            <a:avLst/>
          </a:prstGeom>
          <a:noFill/>
          <a:ln w="9525">
            <a:noFill/>
            <a:miter lim="800000"/>
            <a:headEnd/>
            <a:tailEnd/>
          </a:ln>
        </p:spPr>
      </p:pic>
      <p:sp>
        <p:nvSpPr>
          <p:cNvPr id="10" name="Rectangle 9"/>
          <p:cNvSpPr/>
          <p:nvPr/>
        </p:nvSpPr>
        <p:spPr>
          <a:xfrm>
            <a:off x="3174251" y="1349835"/>
            <a:ext cx="2005677" cy="435425"/>
          </a:xfrm>
          <a:prstGeom prst="rect">
            <a:avLst/>
          </a:prstGeom>
          <a:solidFill>
            <a:srgbClr val="FFFFFF"/>
          </a:solidFill>
        </p:spPr>
        <p:txBody>
          <a:bodyPr wrap="square">
            <a:noAutofit/>
          </a:bodyPr>
          <a:lstStyle/>
          <a:p>
            <a:r>
              <a:rPr lang="en-US" dirty="0"/>
              <a:t>19 February 2010</a:t>
            </a:r>
          </a:p>
        </p:txBody>
      </p:sp>
      <p:sp>
        <p:nvSpPr>
          <p:cNvPr id="8"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01B6651-48DF-41A8-9BD7-059DF3F2538E}"/>
                  </a:ext>
                </a:extLst>
              </p14:cNvPr>
              <p14:cNvContentPartPr/>
              <p14:nvPr/>
            </p14:nvContentPartPr>
            <p14:xfrm>
              <a:off x="3073253" y="2285213"/>
              <a:ext cx="1370880" cy="43560"/>
            </p14:xfrm>
          </p:contentPart>
        </mc:Choice>
        <mc:Fallback xmlns="">
          <p:pic>
            <p:nvPicPr>
              <p:cNvPr id="2" name="Ink 1">
                <a:extLst>
                  <a:ext uri="{FF2B5EF4-FFF2-40B4-BE49-F238E27FC236}">
                    <a16:creationId xmlns:a16="http://schemas.microsoft.com/office/drawing/2014/main" id="{201B6651-48DF-41A8-9BD7-059DF3F2538E}"/>
                  </a:ext>
                </a:extLst>
              </p:cNvPr>
              <p:cNvPicPr/>
              <p:nvPr/>
            </p:nvPicPr>
            <p:blipFill>
              <a:blip r:embed="rId8"/>
              <a:stretch>
                <a:fillRect/>
              </a:stretch>
            </p:blipFill>
            <p:spPr>
              <a:xfrm>
                <a:off x="3019253" y="2177213"/>
                <a:ext cx="1478520" cy="259200"/>
              </a:xfrm>
              <a:prstGeom prst="rect">
                <a:avLst/>
              </a:prstGeom>
            </p:spPr>
          </p:pic>
        </mc:Fallback>
      </mc:AlternateContent>
      <p:sp>
        <p:nvSpPr>
          <p:cNvPr id="4" name="TextBox 3">
            <a:extLst>
              <a:ext uri="{FF2B5EF4-FFF2-40B4-BE49-F238E27FC236}">
                <a16:creationId xmlns:a16="http://schemas.microsoft.com/office/drawing/2014/main" id="{2A2A204C-026B-DFB1-81C8-CD9AB6395993}"/>
              </a:ext>
            </a:extLst>
          </p:cNvPr>
          <p:cNvSpPr txBox="1"/>
          <p:nvPr/>
        </p:nvSpPr>
        <p:spPr>
          <a:xfrm>
            <a:off x="1138513" y="2428548"/>
            <a:ext cx="3523132" cy="369332"/>
          </a:xfrm>
          <a:prstGeom prst="rect">
            <a:avLst/>
          </a:prstGeom>
          <a:solidFill>
            <a:schemeClr val="bg1"/>
          </a:solidFill>
        </p:spPr>
        <p:txBody>
          <a:bodyPr wrap="square">
            <a:spAutoFit/>
          </a:bodyPr>
          <a:lstStyle/>
          <a:p>
            <a:r>
              <a:rPr lang="en-US" dirty="0">
                <a:solidFill>
                  <a:srgbClr val="1E0903"/>
                </a:solidFill>
                <a:latin typeface="Arial" charset="0"/>
              </a:rPr>
              <a:t>[</a:t>
            </a:r>
            <a:r>
              <a:rPr lang="en-US" sz="1800" dirty="0">
                <a:solidFill>
                  <a:srgbClr val="1E0903"/>
                </a:solidFill>
                <a:latin typeface="Arial" charset="0"/>
              </a:rPr>
              <a:t>Former Governor of Minnesota] </a:t>
            </a:r>
            <a:endParaRPr lang="en-US" dirty="0">
              <a:solidFill>
                <a:srgbClr val="1E0903"/>
              </a:solidFill>
            </a:endParaRPr>
          </a:p>
        </p:txBody>
      </p:sp>
      <p:sp>
        <p:nvSpPr>
          <p:cNvPr id="5" name="Freeform 6">
            <a:extLst>
              <a:ext uri="{FF2B5EF4-FFF2-40B4-BE49-F238E27FC236}">
                <a16:creationId xmlns:a16="http://schemas.microsoft.com/office/drawing/2014/main" id="{58963BF4-47E8-9BD5-6F0B-8DB6B5A1D7EF}"/>
              </a:ext>
            </a:extLst>
          </p:cNvPr>
          <p:cNvSpPr/>
          <p:nvPr/>
        </p:nvSpPr>
        <p:spPr>
          <a:xfrm rot="21419196">
            <a:off x="983979" y="2002292"/>
            <a:ext cx="3979636" cy="896941"/>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AutoShape 8">
            <a:extLst>
              <a:ext uri="{FF2B5EF4-FFF2-40B4-BE49-F238E27FC236}">
                <a16:creationId xmlns:a16="http://schemas.microsoft.com/office/drawing/2014/main" id="{1BC31AE0-F3CE-9190-C862-53F94453B55C}"/>
              </a:ext>
            </a:extLst>
          </p:cNvPr>
          <p:cNvSpPr>
            <a:spLocks noChangeArrowheads="1"/>
          </p:cNvSpPr>
          <p:nvPr/>
        </p:nvSpPr>
        <p:spPr bwMode="auto">
          <a:xfrm rot="7705331">
            <a:off x="4976707" y="2084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93" y="634253"/>
            <a:ext cx="64008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68FA449-8E37-43B3-BDE7-B9AE68007AF2}"/>
                  </a:ext>
                </a:extLst>
              </p14:cNvPr>
              <p14:cNvContentPartPr/>
              <p14:nvPr/>
            </p14:nvContentPartPr>
            <p14:xfrm>
              <a:off x="2793893" y="5908973"/>
              <a:ext cx="2598480" cy="69480"/>
            </p14:xfrm>
          </p:contentPart>
        </mc:Choice>
        <mc:Fallback xmlns="">
          <p:pic>
            <p:nvPicPr>
              <p:cNvPr id="2" name="Ink 1">
                <a:extLst>
                  <a:ext uri="{FF2B5EF4-FFF2-40B4-BE49-F238E27FC236}">
                    <a16:creationId xmlns:a16="http://schemas.microsoft.com/office/drawing/2014/main" id="{B68FA449-8E37-43B3-BDE7-B9AE68007AF2}"/>
                  </a:ext>
                </a:extLst>
              </p:cNvPr>
              <p:cNvPicPr/>
              <p:nvPr/>
            </p:nvPicPr>
            <p:blipFill>
              <a:blip r:embed="rId7"/>
              <a:stretch>
                <a:fillRect/>
              </a:stretch>
            </p:blipFill>
            <p:spPr>
              <a:xfrm>
                <a:off x="2739893" y="5800973"/>
                <a:ext cx="2706120" cy="285120"/>
              </a:xfrm>
              <a:prstGeom prst="rect">
                <a:avLst/>
              </a:prstGeom>
            </p:spPr>
          </p:pic>
        </mc:Fallback>
      </mc:AlternateContent>
      <p:sp>
        <p:nvSpPr>
          <p:cNvPr id="3" name="AutoShape 8">
            <a:extLst>
              <a:ext uri="{FF2B5EF4-FFF2-40B4-BE49-F238E27FC236}">
                <a16:creationId xmlns:a16="http://schemas.microsoft.com/office/drawing/2014/main" id="{B0141825-4BA1-5DB6-79DF-0B624836BFD0}"/>
              </a:ext>
            </a:extLst>
          </p:cNvPr>
          <p:cNvSpPr>
            <a:spLocks noChangeArrowheads="1"/>
          </p:cNvSpPr>
          <p:nvPr/>
        </p:nvSpPr>
        <p:spPr bwMode="auto">
          <a:xfrm rot="7705331">
            <a:off x="5433907" y="1081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3096843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3">
            <a:extLst>
              <a:ext uri="{FF2B5EF4-FFF2-40B4-BE49-F238E27FC236}">
                <a16:creationId xmlns:a16="http://schemas.microsoft.com/office/drawing/2014/main" id="{9898E29C-1D82-410F-A03B-7B0C80C21511}"/>
              </a:ext>
            </a:extLst>
          </p:cNvPr>
          <p:cNvSpPr txBox="1">
            <a:spLocks noChangeArrowheads="1"/>
          </p:cNvSpPr>
          <p:nvPr/>
        </p:nvSpPr>
        <p:spPr bwMode="auto">
          <a:xfrm>
            <a:off x="532945" y="2935506"/>
            <a:ext cx="8103053"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rPr>
              <a:t>to preserve the sanctity of marriage . . .</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Tree>
    <p:extLst>
      <p:ext uri="{BB962C8B-B14F-4D97-AF65-F5344CB8AC3E}">
        <p14:creationId xmlns:p14="http://schemas.microsoft.com/office/powerpoint/2010/main" val="41463272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
        <p:nvSpPr>
          <p:cNvPr id="14" name="AutoShape 8">
            <a:extLst>
              <a:ext uri="{FF2B5EF4-FFF2-40B4-BE49-F238E27FC236}">
                <a16:creationId xmlns:a16="http://schemas.microsoft.com/office/drawing/2014/main" id="{82E1D67A-C824-F222-3C47-34DFE3C55955}"/>
              </a:ext>
            </a:extLst>
          </p:cNvPr>
          <p:cNvSpPr>
            <a:spLocks noChangeArrowheads="1"/>
          </p:cNvSpPr>
          <p:nvPr/>
        </p:nvSpPr>
        <p:spPr bwMode="auto">
          <a:xfrm rot="4933091">
            <a:off x="6170507" y="5018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74273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81" y="29712"/>
            <a:ext cx="7315200" cy="652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a:hlinkClick r:id="rId4"/>
          </p:cNvPr>
          <p:cNvSpPr txBox="1">
            <a:spLocks noChangeArrowheads="1"/>
          </p:cNvSpPr>
          <p:nvPr/>
        </p:nvSpPr>
        <p:spPr bwMode="auto">
          <a:xfrm>
            <a:off x="1058213" y="6583381"/>
            <a:ext cx="6997428" cy="215444"/>
          </a:xfrm>
          <a:prstGeom prst="rect">
            <a:avLst/>
          </a:prstGeom>
          <a:noFill/>
          <a:ln w="9525">
            <a:noFill/>
            <a:miter lim="800000"/>
            <a:headEnd/>
            <a:tailEnd/>
          </a:ln>
        </p:spPr>
        <p:txBody>
          <a:bodyPr wrap="none">
            <a:spAutoFit/>
          </a:bodyPr>
          <a:lstStyle/>
          <a:p>
            <a:r>
              <a:rPr lang="en-US" sz="800" dirty="0">
                <a:solidFill>
                  <a:srgbClr val="FFFFFF"/>
                </a:solidFill>
                <a:latin typeface="Arial" charset="0"/>
                <a:hlinkClick r:id="rId5"/>
              </a:rPr>
              <a:t>https://www.salon.com/2015/09/02/kim_davis_four_marriages_the_ugly_self_righteousness_of_the_saved_that_fuels_her_marriage_license_refusal/</a:t>
            </a:r>
            <a:endParaRPr lang="en-US" sz="800" dirty="0">
              <a:solidFill>
                <a:srgbClr val="FFFFFF"/>
              </a:solidFill>
              <a:latin typeface="Arial" charset="0"/>
            </a:endParaRPr>
          </a:p>
        </p:txBody>
      </p:sp>
      <p:sp>
        <p:nvSpPr>
          <p:cNvPr id="22" name="Rectangle 3"/>
          <p:cNvSpPr txBox="1">
            <a:spLocks noChangeArrowheads="1"/>
          </p:cNvSpPr>
          <p:nvPr/>
        </p:nvSpPr>
        <p:spPr bwMode="auto">
          <a:xfrm>
            <a:off x="4942718" y="395875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2" name="Rectangle 1"/>
          <p:cNvSpPr/>
          <p:nvPr/>
        </p:nvSpPr>
        <p:spPr>
          <a:xfrm>
            <a:off x="5482829" y="836425"/>
            <a:ext cx="2274982" cy="369332"/>
          </a:xfrm>
          <a:prstGeom prst="rect">
            <a:avLst/>
          </a:prstGeom>
        </p:spPr>
        <p:txBody>
          <a:bodyPr wrap="none">
            <a:spAutoFit/>
          </a:bodyPr>
          <a:lstStyle/>
          <a:p>
            <a:r>
              <a:rPr lang="en-US" dirty="0"/>
              <a:t>02 September 2015</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9E3941E7-7B62-427F-9C6A-22E652C889D3}"/>
                  </a:ext>
                </a:extLst>
              </p14:cNvPr>
              <p14:cNvContentPartPr/>
              <p14:nvPr/>
            </p14:nvContentPartPr>
            <p14:xfrm>
              <a:off x="-372667" y="4241453"/>
              <a:ext cx="360" cy="360"/>
            </p14:xfrm>
          </p:contentPart>
        </mc:Choice>
        <mc:Fallback xmlns="">
          <p:pic>
            <p:nvPicPr>
              <p:cNvPr id="11" name="Ink 10">
                <a:extLst>
                  <a:ext uri="{FF2B5EF4-FFF2-40B4-BE49-F238E27FC236}">
                    <a16:creationId xmlns:a16="http://schemas.microsoft.com/office/drawing/2014/main" id="{9E3941E7-7B62-427F-9C6A-22E652C889D3}"/>
                  </a:ext>
                </a:extLst>
              </p:cNvPr>
              <p:cNvPicPr/>
              <p:nvPr/>
            </p:nvPicPr>
            <p:blipFill>
              <a:blip r:embed="rId9"/>
              <a:stretch>
                <a:fillRect/>
              </a:stretch>
            </p:blipFill>
            <p:spPr>
              <a:xfrm>
                <a:off x="-426667" y="4133813"/>
                <a:ext cx="108000" cy="216000"/>
              </a:xfrm>
              <a:prstGeom prst="rect">
                <a:avLst/>
              </a:prstGeom>
            </p:spPr>
          </p:pic>
        </mc:Fallback>
      </mc:AlternateContent>
    </p:spTree>
    <p:extLst>
      <p:ext uri="{BB962C8B-B14F-4D97-AF65-F5344CB8AC3E}">
        <p14:creationId xmlns:p14="http://schemas.microsoft.com/office/powerpoint/2010/main" val="267859987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But others say “no.”</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say the </a:t>
            </a:r>
            <a:r>
              <a:rPr kumimoji="1" lang="en-US" sz="3600" b="1" i="1" dirty="0">
                <a:solidFill>
                  <a:srgbClr val="FFFFFF"/>
                </a:solidFill>
                <a:latin typeface="Arial" charset="0"/>
              </a:rPr>
              <a:t>real</a:t>
            </a:r>
            <a:r>
              <a:rPr kumimoji="1" lang="en-US" sz="3600" b="1" dirty="0">
                <a:solidFill>
                  <a:srgbClr val="FFFFFF"/>
                </a:solidFill>
                <a:latin typeface="Arial" charset="0"/>
              </a:rPr>
              <a:t> reasons lay in </a:t>
            </a:r>
            <a:r>
              <a:rPr kumimoji="1" lang="en-US" sz="3600" b="1" dirty="0">
                <a:solidFill>
                  <a:srgbClr val="FF0000"/>
                </a:solidFill>
                <a:latin typeface="Arial" charset="0"/>
              </a:rPr>
              <a:t>materialism</a:t>
            </a:r>
            <a:r>
              <a:rPr kumimoji="1" lang="en-US" sz="3600" b="1" dirty="0">
                <a:solidFill>
                  <a:srgbClr val="FFFFFF"/>
                </a:solidFill>
                <a:latin typeface="Arial" charset="0"/>
              </a:rPr>
              <a:t> </a:t>
            </a:r>
            <a:r>
              <a:rPr kumimoji="1" lang="en-US" sz="2000" dirty="0">
                <a:solidFill>
                  <a:srgbClr val="FFFFFF"/>
                </a:solidFill>
                <a:latin typeface="Arial" charset="0"/>
              </a:rPr>
              <a:t>(not ideas) </a:t>
            </a:r>
            <a:r>
              <a:rPr kumimoji="1" lang="en-US" sz="3600" b="1" dirty="0">
                <a:solidFill>
                  <a:srgbClr val="FFFFFF"/>
                </a:solidFill>
                <a:latin typeface="Arial" charset="0"/>
              </a:rPr>
              <a:t>. . .</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2" name="Rectangle 1"/>
          <p:cNvSpPr/>
          <p:nvPr/>
        </p:nvSpPr>
        <p:spPr>
          <a:xfrm>
            <a:off x="825501" y="4381500"/>
            <a:ext cx="7112000" cy="1549400"/>
          </a:xfrm>
          <a:prstGeom prst="rect">
            <a:avLst/>
          </a:prstGeom>
          <a:solidFill>
            <a:schemeClr val="bg1"/>
          </a:solidFill>
        </p:spPr>
        <p:txBody>
          <a:bodyPr wrap="square">
            <a:noAutofit/>
          </a:bodyPr>
          <a:lstStyle/>
          <a:p>
            <a:pPr algn="ctr"/>
            <a:r>
              <a:rPr lang="en-US" sz="5400" b="1" i="1" dirty="0">
                <a:solidFill>
                  <a:srgbClr val="000000"/>
                </a:solidFill>
              </a:rPr>
              <a:t>for e.g., . . . </a:t>
            </a:r>
            <a:endParaRPr lang="en-US" sz="5400" dirty="0">
              <a:solidFill>
                <a:srgbClr val="000000"/>
              </a:solidFill>
            </a:endParaRPr>
          </a:p>
        </p:txBody>
      </p:sp>
    </p:spTree>
    <p:extLst>
      <p:ext uri="{BB962C8B-B14F-4D97-AF65-F5344CB8AC3E}">
        <p14:creationId xmlns:p14="http://schemas.microsoft.com/office/powerpoint/2010/main" val="182018052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53" y="2194133"/>
                <a:ext cx="1034280" cy="258480"/>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AutoShape 8">
            <a:extLst>
              <a:ext uri="{FF2B5EF4-FFF2-40B4-BE49-F238E27FC236}">
                <a16:creationId xmlns:a16="http://schemas.microsoft.com/office/drawing/2014/main" id="{23BDB276-59B9-BA40-6903-D70021D1B736}"/>
              </a:ext>
            </a:extLst>
          </p:cNvPr>
          <p:cNvSpPr>
            <a:spLocks noChangeArrowheads="1"/>
          </p:cNvSpPr>
          <p:nvPr/>
        </p:nvSpPr>
        <p:spPr bwMode="auto">
          <a:xfrm rot="7705331">
            <a:off x="5281507" y="212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74" y="2195033"/>
                <a:ext cx="1034238" cy="256683"/>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3">
            <a:extLst>
              <a:ext uri="{FF2B5EF4-FFF2-40B4-BE49-F238E27FC236}">
                <a16:creationId xmlns:a16="http://schemas.microsoft.com/office/drawing/2014/main" id="{14AE02F6-C9FB-D495-2D78-68E06A6F23CF}"/>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Tree>
    <p:extLst>
      <p:ext uri="{BB962C8B-B14F-4D97-AF65-F5344CB8AC3E}">
        <p14:creationId xmlns:p14="http://schemas.microsoft.com/office/powerpoint/2010/main" val="241627880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410071" y="6554353"/>
            <a:ext cx="629371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http://www.independent.co.uk/news/uk/politics/chilcot-report-john-prescott-says-tony-blair-led-uk-into-illegal-war-in-iraq-a7129106.html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 y="446316"/>
            <a:ext cx="857325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BB17FB68-93D1-F796-23EB-22BFB3C47A9B}"/>
              </a:ext>
            </a:extLst>
          </p:cNvPr>
          <p:cNvSpPr>
            <a:spLocks noChangeArrowheads="1"/>
          </p:cNvSpPr>
          <p:nvPr/>
        </p:nvSpPr>
        <p:spPr bwMode="auto">
          <a:xfrm rot="7705331">
            <a:off x="7554807" y="148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6E5AEB98-BBFA-0868-EBBB-1B888CCC815C}"/>
              </a:ext>
            </a:extLst>
          </p:cNvPr>
          <p:cNvSpPr/>
          <p:nvPr/>
        </p:nvSpPr>
        <p:spPr>
          <a:xfrm>
            <a:off x="2971800" y="2260600"/>
            <a:ext cx="2159000" cy="44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16915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AEC2B28-7A48-4C3D-82ED-BCA509E5981D}"/>
              </a:ext>
            </a:extLst>
          </p:cNvPr>
          <p:cNvPicPr>
            <a:picLocks noChangeAspect="1"/>
          </p:cNvPicPr>
          <p:nvPr/>
        </p:nvPicPr>
        <p:blipFill>
          <a:blip r:embed="rId5"/>
          <a:stretch>
            <a:fillRect/>
          </a:stretch>
        </p:blipFill>
        <p:spPr>
          <a:xfrm>
            <a:off x="1373592" y="394137"/>
            <a:ext cx="6400800" cy="6069725"/>
          </a:xfrm>
          <a:prstGeom prst="rect">
            <a:avLst/>
          </a:prstGeom>
        </p:spPr>
      </p:pic>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Afghan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AutoShape 8">
            <a:extLst>
              <a:ext uri="{FF2B5EF4-FFF2-40B4-BE49-F238E27FC236}">
                <a16:creationId xmlns:a16="http://schemas.microsoft.com/office/drawing/2014/main" id="{301C527F-BA26-9108-1E9B-7A242A53A699}"/>
              </a:ext>
            </a:extLst>
          </p:cNvPr>
          <p:cNvSpPr>
            <a:spLocks noChangeArrowheads="1"/>
          </p:cNvSpPr>
          <p:nvPr/>
        </p:nvSpPr>
        <p:spPr bwMode="auto">
          <a:xfrm rot="5940486">
            <a:off x="69960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89767328"/>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635019" y="6596688"/>
            <a:ext cx="78438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https://www.forbes.com/sites/hanktucker/2021/08/16/the-war-in-afghanistan-cost-america-300-million-per-day-for-20-years-with-big-bills-yet-to-come/?sh=21b6c50e7f8d</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Picture 3" descr="Graphical user interface, text&#10;&#10;Description automatically generated">
            <a:extLst>
              <a:ext uri="{FF2B5EF4-FFF2-40B4-BE49-F238E27FC236}">
                <a16:creationId xmlns:a16="http://schemas.microsoft.com/office/drawing/2014/main" id="{73FD2224-A72C-4522-858A-6AF938160725}"/>
              </a:ext>
            </a:extLst>
          </p:cNvPr>
          <p:cNvPicPr>
            <a:picLocks noChangeAspect="1"/>
          </p:cNvPicPr>
          <p:nvPr/>
        </p:nvPicPr>
        <p:blipFill>
          <a:blip r:embed="rId5"/>
          <a:stretch>
            <a:fillRect/>
          </a:stretch>
        </p:blipFill>
        <p:spPr>
          <a:xfrm>
            <a:off x="1837266" y="223669"/>
            <a:ext cx="5486400" cy="6252485"/>
          </a:xfrm>
          <a:prstGeom prst="rect">
            <a:avLst/>
          </a:prstGeom>
        </p:spPr>
      </p:pic>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sp>
        <p:nvSpPr>
          <p:cNvPr id="2" name="AutoShape 8">
            <a:extLst>
              <a:ext uri="{FF2B5EF4-FFF2-40B4-BE49-F238E27FC236}">
                <a16:creationId xmlns:a16="http://schemas.microsoft.com/office/drawing/2014/main" id="{A23F119B-4284-2CD1-A8D7-4B4A7E3CFA9C}"/>
              </a:ext>
            </a:extLst>
          </p:cNvPr>
          <p:cNvSpPr>
            <a:spLocks noChangeArrowheads="1"/>
          </p:cNvSpPr>
          <p:nvPr/>
        </p:nvSpPr>
        <p:spPr bwMode="auto">
          <a:xfrm rot="7705331">
            <a:off x="67674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54288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4912163" y="1162054"/>
            <a:ext cx="3710064" cy="4857749"/>
          </a:xfrm>
          <a:prstGeom prst="rect">
            <a:avLst/>
          </a:prstGeom>
          <a:noFill/>
          <a:ln w="9525">
            <a:noFill/>
            <a:miter lim="800000"/>
            <a:headEnd/>
            <a:tailEnd/>
          </a:ln>
        </p:spPr>
      </p:pic>
      <p:sp>
        <p:nvSpPr>
          <p:cNvPr id="8" name="Rectangle 7"/>
          <p:cNvSpPr/>
          <p:nvPr/>
        </p:nvSpPr>
        <p:spPr>
          <a:xfrm>
            <a:off x="5868086" y="3872984"/>
            <a:ext cx="748923" cy="369332"/>
          </a:xfrm>
          <a:prstGeom prst="rect">
            <a:avLst/>
          </a:prstGeom>
        </p:spPr>
        <p:txBody>
          <a:bodyPr wrap="none">
            <a:spAutoFit/>
          </a:bodyPr>
          <a:lstStyle/>
          <a:p>
            <a:r>
              <a:rPr lang="en-US" b="1" dirty="0">
                <a:solidFill>
                  <a:srgbClr val="000000"/>
                </a:solidFill>
                <a:hlinkClick r:id="rId4"/>
              </a:rPr>
              <a:t>Plato</a:t>
            </a:r>
            <a:endParaRPr lang="en-US" dirty="0"/>
          </a:p>
        </p:txBody>
      </p:sp>
      <p:sp>
        <p:nvSpPr>
          <p:cNvPr id="9" name="Rectangle 8"/>
          <p:cNvSpPr/>
          <p:nvPr/>
        </p:nvSpPr>
        <p:spPr>
          <a:xfrm>
            <a:off x="6820584" y="3491984"/>
            <a:ext cx="1120820" cy="369332"/>
          </a:xfrm>
          <a:prstGeom prst="rect">
            <a:avLst/>
          </a:prstGeom>
        </p:spPr>
        <p:txBody>
          <a:bodyPr wrap="none">
            <a:spAutoFit/>
          </a:bodyPr>
          <a:lstStyle/>
          <a:p>
            <a:r>
              <a:rPr lang="en-US" b="1" dirty="0">
                <a:solidFill>
                  <a:srgbClr val="000000"/>
                </a:solidFill>
                <a:hlinkClick r:id="rId5"/>
              </a:rPr>
              <a:t>Aristotle</a:t>
            </a:r>
            <a:endParaRPr lang="en-US" dirty="0"/>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16244" y="6596688"/>
            <a:ext cx="56813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rPr>
              <a:t>https://www.motherjones.com/politics/2021/08/the-us-used-afghan-women-to-justify-its-war-now-its-leaving-them-behind/</a:t>
            </a:r>
          </a:p>
        </p:txBody>
      </p:sp>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pic>
        <p:nvPicPr>
          <p:cNvPr id="3" name="Picture 2" descr="Graphical user interface, text&#10;&#10;Description automatically generated">
            <a:extLst>
              <a:ext uri="{FF2B5EF4-FFF2-40B4-BE49-F238E27FC236}">
                <a16:creationId xmlns:a16="http://schemas.microsoft.com/office/drawing/2014/main" id="{3E2CE746-D622-4408-BF86-FE707E00155E}"/>
              </a:ext>
            </a:extLst>
          </p:cNvPr>
          <p:cNvPicPr>
            <a:picLocks noChangeAspect="1"/>
          </p:cNvPicPr>
          <p:nvPr/>
        </p:nvPicPr>
        <p:blipFill>
          <a:blip r:embed="rId5"/>
          <a:stretch>
            <a:fillRect/>
          </a:stretch>
        </p:blipFill>
        <p:spPr>
          <a:xfrm>
            <a:off x="1589478" y="251743"/>
            <a:ext cx="5943600" cy="6302610"/>
          </a:xfrm>
          <a:prstGeom prst="rect">
            <a:avLst/>
          </a:prstGeom>
        </p:spPr>
      </p:pic>
      <p:sp>
        <p:nvSpPr>
          <p:cNvPr id="9" name="TextBox 8">
            <a:extLst>
              <a:ext uri="{FF2B5EF4-FFF2-40B4-BE49-F238E27FC236}">
                <a16:creationId xmlns:a16="http://schemas.microsoft.com/office/drawing/2014/main" id="{7817E558-F51C-4DF3-9748-A4C92C430740}"/>
              </a:ext>
            </a:extLst>
          </p:cNvPr>
          <p:cNvSpPr txBox="1"/>
          <p:nvPr/>
        </p:nvSpPr>
        <p:spPr>
          <a:xfrm>
            <a:off x="1577058" y="6579521"/>
            <a:ext cx="5994400" cy="215444"/>
          </a:xfrm>
          <a:prstGeom prst="rect">
            <a:avLst/>
          </a:prstGeom>
          <a:noFill/>
        </p:spPr>
        <p:txBody>
          <a:bodyPr wrap="square">
            <a:spAutoFit/>
          </a:bodyPr>
          <a:lstStyle/>
          <a:p>
            <a:pPr algn="ctr"/>
            <a:r>
              <a:rPr lang="en-US" sz="800" dirty="0">
                <a:hlinkClick r:id="rId6"/>
              </a:rPr>
              <a:t>https://www.motherjones.com/politics/2021/08/the-us-used-afghan-women-to-justify-its-war-now-its-leaving-them-behind/</a:t>
            </a:r>
            <a:endParaRPr lang="en-US" sz="800" dirty="0"/>
          </a:p>
        </p:txBody>
      </p:sp>
      <p:sp>
        <p:nvSpPr>
          <p:cNvPr id="2" name="AutoShape 8">
            <a:extLst>
              <a:ext uri="{FF2B5EF4-FFF2-40B4-BE49-F238E27FC236}">
                <a16:creationId xmlns:a16="http://schemas.microsoft.com/office/drawing/2014/main" id="{3BA12243-95FC-588F-734D-0749EFCBA99E}"/>
              </a:ext>
            </a:extLst>
          </p:cNvPr>
          <p:cNvSpPr>
            <a:spLocks noChangeArrowheads="1"/>
          </p:cNvSpPr>
          <p:nvPr/>
        </p:nvSpPr>
        <p:spPr bwMode="auto">
          <a:xfrm rot="7705331">
            <a:off x="7745307" y="2312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70177101"/>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962305" y="6596688"/>
            <a:ext cx="51892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https://www.aljazeera.com/opinions/2021/8/21/white-women-washing-the-uss-civilising-mission-in-afghanistan</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descr="A picture containing text, people, screenshot, several&#10;&#10;Description automatically generated">
            <a:extLst>
              <a:ext uri="{FF2B5EF4-FFF2-40B4-BE49-F238E27FC236}">
                <a16:creationId xmlns:a16="http://schemas.microsoft.com/office/drawing/2014/main" id="{89EFA093-EC98-47FB-B8A6-9FCCA1F6C305}"/>
              </a:ext>
            </a:extLst>
          </p:cNvPr>
          <p:cNvPicPr>
            <a:picLocks noChangeAspect="1"/>
          </p:cNvPicPr>
          <p:nvPr/>
        </p:nvPicPr>
        <p:blipFill>
          <a:blip r:embed="rId5"/>
          <a:stretch>
            <a:fillRect/>
          </a:stretch>
        </p:blipFill>
        <p:spPr>
          <a:xfrm>
            <a:off x="2050896" y="252718"/>
            <a:ext cx="5029200" cy="6259304"/>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6C63D51-3BB8-4840-856E-F02726152495}"/>
                  </a:ext>
                </a:extLst>
              </p14:cNvPr>
              <p14:cNvContentPartPr/>
              <p14:nvPr/>
            </p14:nvContentPartPr>
            <p14:xfrm>
              <a:off x="2057693" y="194333"/>
              <a:ext cx="820080" cy="434520"/>
            </p14:xfrm>
          </p:contentPart>
        </mc:Choice>
        <mc:Fallback xmlns="">
          <p:pic>
            <p:nvPicPr>
              <p:cNvPr id="5" name="Ink 4">
                <a:extLst>
                  <a:ext uri="{FF2B5EF4-FFF2-40B4-BE49-F238E27FC236}">
                    <a16:creationId xmlns:a16="http://schemas.microsoft.com/office/drawing/2014/main" id="{36C63D51-3BB8-4840-856E-F02726152495}"/>
                  </a:ext>
                </a:extLst>
              </p:cNvPr>
              <p:cNvPicPr/>
              <p:nvPr/>
            </p:nvPicPr>
            <p:blipFill>
              <a:blip r:embed="rId7"/>
              <a:stretch>
                <a:fillRect/>
              </a:stretch>
            </p:blipFill>
            <p:spPr>
              <a:xfrm>
                <a:off x="2004053" y="86693"/>
                <a:ext cx="92772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DD9F6CB-2796-461C-ACEC-DC624121A093}"/>
                  </a:ext>
                </a:extLst>
              </p14:cNvPr>
              <p14:cNvContentPartPr/>
              <p14:nvPr/>
            </p14:nvContentPartPr>
            <p14:xfrm>
              <a:off x="2192333" y="1506893"/>
              <a:ext cx="4589280" cy="76680"/>
            </p14:xfrm>
          </p:contentPart>
        </mc:Choice>
        <mc:Fallback xmlns="">
          <p:pic>
            <p:nvPicPr>
              <p:cNvPr id="7" name="Ink 6">
                <a:extLst>
                  <a:ext uri="{FF2B5EF4-FFF2-40B4-BE49-F238E27FC236}">
                    <a16:creationId xmlns:a16="http://schemas.microsoft.com/office/drawing/2014/main" id="{1DD9F6CB-2796-461C-ACEC-DC624121A093}"/>
                  </a:ext>
                </a:extLst>
              </p:cNvPr>
              <p:cNvPicPr/>
              <p:nvPr/>
            </p:nvPicPr>
            <p:blipFill>
              <a:blip r:embed="rId9"/>
              <a:stretch>
                <a:fillRect/>
              </a:stretch>
            </p:blipFill>
            <p:spPr>
              <a:xfrm>
                <a:off x="2138693" y="1399253"/>
                <a:ext cx="46969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94A17B6-1341-49D2-8B48-2F5D7256686F}"/>
                  </a:ext>
                </a:extLst>
              </p14:cNvPr>
              <p14:cNvContentPartPr/>
              <p14:nvPr/>
            </p14:nvContentPartPr>
            <p14:xfrm>
              <a:off x="2166773" y="1717853"/>
              <a:ext cx="3513240" cy="60840"/>
            </p14:xfrm>
          </p:contentPart>
        </mc:Choice>
        <mc:Fallback xmlns="">
          <p:pic>
            <p:nvPicPr>
              <p:cNvPr id="8" name="Ink 7">
                <a:extLst>
                  <a:ext uri="{FF2B5EF4-FFF2-40B4-BE49-F238E27FC236}">
                    <a16:creationId xmlns:a16="http://schemas.microsoft.com/office/drawing/2014/main" id="{794A17B6-1341-49D2-8B48-2F5D7256686F}"/>
                  </a:ext>
                </a:extLst>
              </p:cNvPr>
              <p:cNvPicPr/>
              <p:nvPr/>
            </p:nvPicPr>
            <p:blipFill>
              <a:blip r:embed="rId11"/>
              <a:stretch>
                <a:fillRect/>
              </a:stretch>
            </p:blipFill>
            <p:spPr>
              <a:xfrm>
                <a:off x="2113133" y="1609853"/>
                <a:ext cx="3620880" cy="276480"/>
              </a:xfrm>
              <a:prstGeom prst="rect">
                <a:avLst/>
              </a:prstGeom>
            </p:spPr>
          </p:pic>
        </mc:Fallback>
      </mc:AlternateContent>
      <p:pic>
        <p:nvPicPr>
          <p:cNvPr id="11" name="Picture 10" descr="A picture containing text&#10;&#10;Description automatically generated">
            <a:extLst>
              <a:ext uri="{FF2B5EF4-FFF2-40B4-BE49-F238E27FC236}">
                <a16:creationId xmlns:a16="http://schemas.microsoft.com/office/drawing/2014/main" id="{9DD3FF6C-C336-434E-9447-708414293F86}"/>
              </a:ext>
            </a:extLst>
          </p:cNvPr>
          <p:cNvPicPr>
            <a:picLocks noChangeAspect="1"/>
          </p:cNvPicPr>
          <p:nvPr/>
        </p:nvPicPr>
        <p:blipFill>
          <a:blip r:embed="rId12"/>
          <a:stretch>
            <a:fillRect/>
          </a:stretch>
        </p:blipFill>
        <p:spPr>
          <a:xfrm>
            <a:off x="660488" y="160755"/>
            <a:ext cx="1301817" cy="501676"/>
          </a:xfrm>
          <a:prstGeom prst="rect">
            <a:avLst/>
          </a:prstGeom>
        </p:spPr>
      </p:pic>
      <p:sp>
        <p:nvSpPr>
          <p:cNvPr id="4" name="Rectangle 3">
            <a:extLst>
              <a:ext uri="{FF2B5EF4-FFF2-40B4-BE49-F238E27FC236}">
                <a16:creationId xmlns:a16="http://schemas.microsoft.com/office/drawing/2014/main" id="{CFD4684A-4C4F-7B3D-5947-3652EDF688CF}"/>
              </a:ext>
            </a:extLst>
          </p:cNvPr>
          <p:cNvSpPr/>
          <p:nvPr/>
        </p:nvSpPr>
        <p:spPr>
          <a:xfrm>
            <a:off x="6311900" y="1943100"/>
            <a:ext cx="856787"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291B8880-5FED-D061-784E-5CD01BF476D9}"/>
              </a:ext>
            </a:extLst>
          </p:cNvPr>
          <p:cNvSpPr>
            <a:spLocks noChangeArrowheads="1"/>
          </p:cNvSpPr>
          <p:nvPr/>
        </p:nvSpPr>
        <p:spPr bwMode="auto">
          <a:xfrm rot="7705331">
            <a:off x="62467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3667501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Putin’s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4" name="TextBox 3">
            <a:extLst>
              <a:ext uri="{FF2B5EF4-FFF2-40B4-BE49-F238E27FC236}">
                <a16:creationId xmlns:a16="http://schemas.microsoft.com/office/drawing/2014/main" id="{D9EC4CB8-E81A-31E6-D2B2-A75AD74F53A1}"/>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890052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185606763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44015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would a potential 2024 </a:t>
            </a:r>
            <a:r>
              <a:rPr lang="en-US" sz="2800" b="1" i="1" kern="0" dirty="0">
                <a:latin typeface="Arial"/>
              </a:rPr>
              <a:t>expansion</a:t>
            </a:r>
            <a:r>
              <a:rPr lang="en-US" sz="2800" b="1" kern="0" dirty="0">
                <a:latin typeface="Arial"/>
              </a:rPr>
              <a:t> of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5925637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1729999"/>
            <a:ext cx="7332133" cy="901593"/>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Well, what do you think? . . .</a:t>
            </a:r>
          </a:p>
        </p:txBody>
      </p:sp>
      <p:sp>
        <p:nvSpPr>
          <p:cNvPr id="4" name="Rectangle 3">
            <a:extLst>
              <a:ext uri="{FF2B5EF4-FFF2-40B4-BE49-F238E27FC236}">
                <a16:creationId xmlns:a16="http://schemas.microsoft.com/office/drawing/2014/main" id="{ECA20798-0C8E-4B4B-8A77-08397721220B}"/>
              </a:ext>
            </a:extLst>
          </p:cNvPr>
          <p:cNvSpPr txBox="1">
            <a:spLocks noChangeArrowheads="1"/>
          </p:cNvSpPr>
          <p:nvPr/>
        </p:nvSpPr>
        <p:spPr bwMode="auto">
          <a:xfrm>
            <a:off x="635002" y="3318925"/>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 our most recent wars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Tree>
    <p:extLst>
      <p:ext uri="{BB962C8B-B14F-4D97-AF65-F5344CB8AC3E}">
        <p14:creationId xmlns:p14="http://schemas.microsoft.com/office/powerpoint/2010/main" val="3118214940"/>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44894" y="3217885"/>
            <a:ext cx="7854214"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0000"/>
                </a:solidFill>
                <a:effectLst/>
                <a:uLnTx/>
                <a:uFillTx/>
                <a:latin typeface="Arial" charset="0"/>
                <a:ea typeface="+mn-ea"/>
                <a:cs typeface="+mn-cs"/>
              </a:rPr>
              <a:t>“The Two </a:t>
            </a:r>
            <a:r>
              <a:rPr kumimoji="1" lang="en-US" sz="6000" b="1" i="0" u="none" strike="noStrike" kern="1200" cap="none" spc="0" normalizeH="0" baseline="0" noProof="0" dirty="0" err="1">
                <a:ln>
                  <a:noFill/>
                </a:ln>
                <a:solidFill>
                  <a:srgbClr val="FF0000"/>
                </a:solidFill>
                <a:effectLst/>
                <a:uLnTx/>
                <a:uFillTx/>
                <a:latin typeface="Arial" charset="0"/>
                <a:ea typeface="+mn-ea"/>
                <a:cs typeface="+mn-cs"/>
              </a:rPr>
              <a:t>Cultlures</a:t>
            </a:r>
            <a:r>
              <a:rPr kumimoji="1" lang="en-US" sz="6000" b="1" i="0" u="none" strike="noStrike" kern="1200" cap="none" spc="0" normalizeH="0" baseline="0" noProof="0" dirty="0">
                <a:ln>
                  <a:noFill/>
                </a:ln>
                <a:solidFill>
                  <a:srgbClr val="FF0000"/>
                </a:solidFill>
                <a:effectLst/>
                <a:uLnTx/>
                <a:uFillTx/>
                <a:latin typeface="Arial" charset="0"/>
                <a:ea typeface="+mn-ea"/>
                <a:cs typeface="+mn-cs"/>
              </a:rPr>
              <a:t>”</a:t>
            </a:r>
          </a:p>
        </p:txBody>
      </p:sp>
      <p:sp>
        <p:nvSpPr>
          <p:cNvPr id="4" name="TextBox 3">
            <a:extLst>
              <a:ext uri="{FF2B5EF4-FFF2-40B4-BE49-F238E27FC236}">
                <a16:creationId xmlns:a16="http://schemas.microsoft.com/office/drawing/2014/main" id="{ED8485BA-F18D-F19F-CE51-7D65DDBA8023}"/>
              </a:ext>
            </a:extLst>
          </p:cNvPr>
          <p:cNvSpPr txBox="1"/>
          <p:nvPr/>
        </p:nvSpPr>
        <p:spPr>
          <a:xfrm>
            <a:off x="3238500" y="4503525"/>
            <a:ext cx="2667000" cy="584775"/>
          </a:xfrm>
          <a:prstGeom prst="rect">
            <a:avLst/>
          </a:prstGeom>
          <a:noFill/>
        </p:spPr>
        <p:txBody>
          <a:bodyPr wrap="square">
            <a:spAutoFit/>
          </a:bodyPr>
          <a:lstStyle/>
          <a:p>
            <a:r>
              <a:rPr kumimoji="1" lang="en-US" sz="3200" b="1" dirty="0">
                <a:solidFill>
                  <a:srgbClr val="FF0000"/>
                </a:solidFill>
                <a:latin typeface="Arial" charset="0"/>
              </a:rPr>
              <a:t>of </a:t>
            </a:r>
            <a:r>
              <a:rPr kumimoji="1" lang="en-US" sz="3200" b="1" i="0" u="none" strike="noStrike" kern="1200" cap="none" spc="0" normalizeH="0" baseline="0" noProof="0" dirty="0">
                <a:ln>
                  <a:noFill/>
                </a:ln>
                <a:solidFill>
                  <a:srgbClr val="FF0000"/>
                </a:solidFill>
                <a:effectLst/>
                <a:uLnTx/>
                <a:uFillTx/>
                <a:latin typeface="Arial" charset="0"/>
                <a:ea typeface="+mn-ea"/>
                <a:cs typeface="+mn-cs"/>
              </a:rPr>
              <a:t>C.P. Snow</a:t>
            </a:r>
            <a:endParaRPr lang="en-US" sz="3200" dirty="0">
              <a:solidFill>
                <a:srgbClr val="FF0000"/>
              </a:solidFill>
            </a:endParaRPr>
          </a:p>
        </p:txBody>
      </p:sp>
    </p:spTree>
    <p:extLst>
      <p:ext uri="{BB962C8B-B14F-4D97-AF65-F5344CB8AC3E}">
        <p14:creationId xmlns:p14="http://schemas.microsoft.com/office/powerpoint/2010/main" val="241668622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2162394"/>
            <a:ext cx="7332133" cy="3694409"/>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1959 C.P. Snow pointed out a fundamental problem </a:t>
            </a:r>
            <a:r>
              <a:rPr kumimoji="1" lang="en-US" sz="3200" b="1" dirty="0">
                <a:solidFill>
                  <a:srgbClr val="FFFFFF"/>
                </a:solidFill>
                <a:latin typeface="Arial" charset="0"/>
              </a:rPr>
              <a:t>in these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continuing perennial debates, in a landmark lecture now known as </a:t>
            </a:r>
          </a:p>
          <a:p>
            <a:pPr algn="ctr" eaLnBrk="0" hangingPunct="0">
              <a:lnSpc>
                <a:spcPct val="150000"/>
              </a:lnSpc>
            </a:pPr>
            <a:r>
              <a:rPr kumimoji="1" lang="en-US" sz="3200" b="1" dirty="0">
                <a:solidFill>
                  <a:srgbClr val="FFFFFF"/>
                </a:solidFill>
                <a:latin typeface="Arial" charset="0"/>
              </a:rPr>
              <a:t>The </a:t>
            </a:r>
            <a:r>
              <a:rPr lang="en-US" sz="3200" b="1" dirty="0">
                <a:solidFill>
                  <a:srgbClr val="FFFFFF"/>
                </a:solidFill>
              </a:rPr>
              <a:t>Rede Lecture of 1959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72672213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3761" y="4739276"/>
            <a:ext cx="3281668" cy="461665"/>
          </a:xfrm>
          <a:prstGeom prst="rect">
            <a:avLst/>
          </a:prstGeom>
        </p:spPr>
        <p:txBody>
          <a:bodyPr wrap="none">
            <a:spAutoFit/>
          </a:bodyPr>
          <a:lstStyle/>
          <a:p>
            <a:r>
              <a:rPr lang="en-US" sz="2400" b="1" dirty="0" err="1">
                <a:solidFill>
                  <a:srgbClr val="FFFFFF"/>
                </a:solidFill>
              </a:rPr>
              <a:t>Rede</a:t>
            </a:r>
            <a:r>
              <a:rPr lang="en-US" sz="2400" b="1" dirty="0">
                <a:solidFill>
                  <a:srgbClr val="FFFFFF"/>
                </a:solidFill>
              </a:rPr>
              <a:t> Lecture of 1959</a:t>
            </a:r>
          </a:p>
        </p:txBody>
      </p:sp>
    </p:spTree>
    <p:extLst>
      <p:ext uri="{BB962C8B-B14F-4D97-AF65-F5344CB8AC3E}">
        <p14:creationId xmlns:p14="http://schemas.microsoft.com/office/powerpoint/2010/main" val="87493660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97607"/>
            <a:ext cx="6908800" cy="3139321"/>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I think the best short discussion of this is in Marion </a:t>
            </a:r>
            <a:r>
              <a:rPr kumimoji="1" lang="en-US" sz="3600" b="1" dirty="0" err="1">
                <a:solidFill>
                  <a:srgbClr val="FFFFFF"/>
                </a:solidFill>
                <a:latin typeface="Arial" charset="0"/>
              </a:rPr>
              <a:t>Nestle’s</a:t>
            </a:r>
            <a:r>
              <a:rPr kumimoji="1" lang="en-US" sz="3600" b="1" dirty="0">
                <a:solidFill>
                  <a:srgbClr val="FFFFFF"/>
                </a:solidFill>
                <a:latin typeface="Arial" charset="0"/>
              </a:rPr>
              <a:t> </a:t>
            </a:r>
            <a:r>
              <a:rPr kumimoji="1" lang="en-US" sz="3600" b="1" i="1" dirty="0">
                <a:solidFill>
                  <a:srgbClr val="FFFFFF"/>
                </a:solidFill>
                <a:latin typeface="Arial" charset="0"/>
              </a:rPr>
              <a:t>Food Politics</a:t>
            </a:r>
            <a:endParaRPr kumimoji="1" lang="en-US" sz="3600" b="1" dirty="0">
              <a:solidFill>
                <a:srgbClr val="FFFFFF"/>
              </a:solidFill>
              <a:latin typeface="Arial" charset="0"/>
            </a:endParaRPr>
          </a:p>
          <a:p>
            <a:pPr algn="ctr" eaLnBrk="0" hangingPunct="0"/>
            <a:endParaRPr kumimoji="1" lang="en-US" sz="3600" b="1" dirty="0">
              <a:solidFill>
                <a:srgbClr val="FFFFFF"/>
              </a:solidFill>
              <a:latin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tabLst>
                <a:tab pos="0" algn="l"/>
              </a:tabLst>
              <a:defRPr/>
            </a:pPr>
            <a:r>
              <a:rPr lang="en-US" sz="2400" b="1" dirty="0">
                <a:solidFill>
                  <a:srgbClr val="000000"/>
                </a:solidFill>
                <a:latin typeface="Arial" charset="0"/>
              </a:rPr>
              <a:t>(“nature vs. nurture”)</a:t>
            </a:r>
          </a:p>
          <a:p>
            <a:pPr marL="514350" indent="-514350" algn="ctr">
              <a:lnSpc>
                <a:spcPct val="150000"/>
              </a:lnSpc>
              <a:tabLst>
                <a:tab pos="0" algn="l"/>
              </a:tabLst>
              <a:defRPr/>
            </a:pPr>
            <a:r>
              <a:rPr lang="en-US" sz="2400" b="1" dirty="0">
                <a:solidFill>
                  <a:srgbClr val="000000"/>
                </a:solidFill>
                <a:latin typeface="Arial" charset="0"/>
              </a:rPr>
              <a:t>(“inherited vs. learned”)</a:t>
            </a:r>
          </a:p>
          <a:p>
            <a:pPr marL="285750" indent="-285750" algn="ctr">
              <a:lnSpc>
                <a:spcPct val="150000"/>
              </a:lnSpc>
              <a:tabLst>
                <a:tab pos="0" algn="l"/>
              </a:tabLst>
              <a:defRPr/>
            </a:pPr>
            <a:r>
              <a:rPr lang="en-US" sz="2400" b="1" dirty="0">
                <a:solidFill>
                  <a:srgbClr val="000000"/>
                </a:solidFill>
                <a:latin typeface="Arial" charset="0"/>
              </a:rPr>
              <a:t>	(“</a:t>
            </a:r>
            <a:r>
              <a:rPr lang="en-US" sz="2400" b="1" dirty="0" err="1">
                <a:solidFill>
                  <a:srgbClr val="000000"/>
                </a:solidFill>
                <a:latin typeface="Arial" charset="0"/>
              </a:rPr>
              <a:t>nativism</a:t>
            </a:r>
            <a:r>
              <a:rPr lang="en-US" sz="2400" b="1" dirty="0">
                <a:solidFill>
                  <a:srgbClr val="000000"/>
                </a:solidFill>
                <a:latin typeface="Arial" charset="0"/>
              </a:rPr>
              <a:t>” vs. “empiricism”)</a:t>
            </a:r>
          </a:p>
          <a:p>
            <a:pPr marL="285750" indent="-285750" algn="ctr">
              <a:lnSpc>
                <a:spcPct val="150000"/>
              </a:lnSpc>
              <a:tabLst>
                <a:tab pos="0" algn="l"/>
              </a:tabLst>
              <a:defRPr/>
            </a:pPr>
            <a:r>
              <a:rPr lang="en-US" sz="2400" b="1" dirty="0"/>
              <a:t>(“biology” vs. “culture”)</a:t>
            </a:r>
            <a:endParaRPr lang="en-US" sz="2400" dirty="0">
              <a:solidFill>
                <a:srgbClr val="FFFFFF"/>
              </a:solidFill>
              <a:latin typeface="Arial" charset="0"/>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000000"/>
                </a:solidFill>
              </a:rPr>
              <a:t>these debates are related in part to</a:t>
            </a:r>
          </a:p>
          <a:p>
            <a:pPr algn="ctr">
              <a:lnSpc>
                <a:spcPct val="150000"/>
              </a:lnSpc>
            </a:pPr>
            <a:r>
              <a:rPr lang="en-US" sz="3200" b="1" dirty="0">
                <a:solidFill>
                  <a:srgbClr val="000000"/>
                </a:solidFill>
              </a:rPr>
              <a:t>“THE ‘TWO-CULTURE’ PROBLEM”</a:t>
            </a:r>
          </a:p>
          <a:p>
            <a:pPr algn="ctr">
              <a:lnSpc>
                <a:spcPct val="150000"/>
              </a:lnSpc>
            </a:pPr>
            <a:r>
              <a:rPr lang="en-US" sz="2000" dirty="0">
                <a:solidFill>
                  <a:srgbClr val="000000"/>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extLst>
      <p:ext uri="{BB962C8B-B14F-4D97-AF65-F5344CB8AC3E}">
        <p14:creationId xmlns:p14="http://schemas.microsoft.com/office/powerpoint/2010/main" val="65749407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Politics, Revised Ed.</a:t>
            </a: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
        <p:nvSpPr>
          <p:cNvPr id="4" name="Rectangle 3"/>
          <p:cNvSpPr>
            <a:spLocks noChangeArrowheads="1"/>
          </p:cNvSpPr>
          <p:nvPr/>
        </p:nvSpPr>
        <p:spPr bwMode="auto">
          <a:xfrm>
            <a:off x="645678" y="59075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Marion Nestle, </a:t>
            </a:r>
            <a:r>
              <a:rPr lang="en-US" b="1" i="1" dirty="0">
                <a:solidFill>
                  <a:srgbClr val="000000"/>
                </a:solidFill>
                <a:latin typeface="Arial" charset="0"/>
              </a:rPr>
              <a:t>Food Politics, Rev. Ed., </a:t>
            </a:r>
            <a:r>
              <a:rPr lang="en-US" b="1" dirty="0">
                <a:solidFill>
                  <a:srgbClr val="000000"/>
                </a:solidFill>
                <a:latin typeface="Arial" charset="0"/>
              </a:rPr>
              <a:t>2007,  pp. 230-233</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062163"/>
            <a:ext cx="7315200" cy="4056495"/>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
        <p:nvSpPr>
          <p:cNvPr id="3" name="Rectangle 2"/>
          <p:cNvSpPr>
            <a:spLocks noChangeArrowheads="1"/>
          </p:cNvSpPr>
          <p:nvPr/>
        </p:nvSpPr>
        <p:spPr bwMode="auto">
          <a:xfrm>
            <a:off x="874278" y="12593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This idea is based on C.P. Snow’s Classic Lecture . . .</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4" y="6392207"/>
            <a:ext cx="228780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http://en.wikipedia.org/wiki/The_Two_Cultures</a:t>
            </a:r>
            <a:endParaRPr lang="en-US" sz="800" dirty="0">
              <a:solidFill>
                <a:srgbClr val="FFFFFF"/>
              </a:solidFill>
              <a:latin typeface="Arial" charset="0"/>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
        <p:nvSpPr>
          <p:cNvPr id="2" name="Rectangle 1">
            <a:extLst>
              <a:ext uri="{FF2B5EF4-FFF2-40B4-BE49-F238E27FC236}">
                <a16:creationId xmlns:a16="http://schemas.microsoft.com/office/drawing/2014/main" id="{F248E01C-6969-84A6-9D16-5968201063CA}"/>
              </a:ext>
            </a:extLst>
          </p:cNvPr>
          <p:cNvSpPr/>
          <p:nvPr/>
        </p:nvSpPr>
        <p:spPr bwMode="auto">
          <a:xfrm>
            <a:off x="2870200" y="1146175"/>
            <a:ext cx="5397500" cy="314325"/>
          </a:xfrm>
          <a:prstGeom prst="rect">
            <a:avLst/>
          </a:prstGeom>
          <a:solidFill>
            <a:srgbClr val="F4F4F4"/>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2989038"/>
            <a:ext cx="3714751" cy="2062103"/>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Take, for e.g., a question raised by Nestle in </a:t>
            </a:r>
            <a:r>
              <a:rPr lang="en-US" sz="3200" b="1" i="1" dirty="0">
                <a:solidFill>
                  <a:srgbClr val="000000"/>
                </a:solidFill>
                <a:latin typeface="Arial" charset="0"/>
              </a:rPr>
              <a:t>Food Politics </a:t>
            </a:r>
            <a:r>
              <a:rPr lang="en-US" sz="3200" b="1" dirty="0">
                <a:solidFill>
                  <a:srgbClr val="000000"/>
                </a:solidFill>
                <a:latin typeface="Arial" charset="0"/>
              </a:rPr>
              <a:t>.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8896" y="341082"/>
            <a:ext cx="6872654" cy="6400800"/>
          </a:xfrm>
          <a:prstGeom prst="rect">
            <a:avLst/>
          </a:prstGeom>
          <a:solidFill>
            <a:srgbClr val="000000"/>
          </a:solidFill>
        </p:spPr>
      </p:pic>
      <p:sp>
        <p:nvSpPr>
          <p:cNvPr id="6" name="Text Box 2">
            <a:hlinkClick r:id="rId3"/>
          </p:cNvPr>
          <p:cNvSpPr txBox="1">
            <a:spLocks noChangeArrowheads="1"/>
          </p:cNvSpPr>
          <p:nvPr/>
        </p:nvSpPr>
        <p:spPr bwMode="auto">
          <a:xfrm>
            <a:off x="3463624" y="6566376"/>
            <a:ext cx="221086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https://www.bbc.com/news/health-45992725</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085" y="845457"/>
            <a:ext cx="1270000" cy="609600"/>
          </a:xfrm>
          <a:prstGeom prst="rect">
            <a:avLst/>
          </a:prstGeom>
        </p:spPr>
      </p:pic>
      <p:sp>
        <p:nvSpPr>
          <p:cNvPr id="5" name="Rectangle 4">
            <a:extLst>
              <a:ext uri="{FF2B5EF4-FFF2-40B4-BE49-F238E27FC236}">
                <a16:creationId xmlns:a16="http://schemas.microsoft.com/office/drawing/2014/main" id="{29C1E17F-F690-5795-A4BD-0AD7CE88AE41}"/>
              </a:ext>
            </a:extLst>
          </p:cNvPr>
          <p:cNvSpPr/>
          <p:nvPr/>
        </p:nvSpPr>
        <p:spPr>
          <a:xfrm>
            <a:off x="5156200" y="845457"/>
            <a:ext cx="12700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F6132E52-FDA4-B806-C0E9-44E34DF939FC}"/>
              </a:ext>
            </a:extLst>
          </p:cNvPr>
          <p:cNvSpPr>
            <a:spLocks noChangeArrowheads="1"/>
          </p:cNvSpPr>
          <p:nvPr/>
        </p:nvSpPr>
        <p:spPr bwMode="auto">
          <a:xfrm rot="8767835">
            <a:off x="62086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7379699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7"/>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FFFFFF"/>
                </a:solidFill>
                <a:latin typeface="Arial"/>
              </a:rPr>
              <a:t>Are dietary supplements needed?</a:t>
            </a:r>
          </a:p>
        </p:txBody>
      </p:sp>
      <p:sp>
        <p:nvSpPr>
          <p:cNvPr id="4" name="Text Box 2">
            <a:hlinkClick r:id="rId3"/>
          </p:cNvPr>
          <p:cNvSpPr txBox="1">
            <a:spLocks noChangeArrowheads="1"/>
          </p:cNvSpPr>
          <p:nvPr/>
        </p:nvSpPr>
        <p:spPr bwMode="auto">
          <a:xfrm>
            <a:off x="3574946" y="6392207"/>
            <a:ext cx="195919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http://en.wikipedia.org/wiki/Multivitamin</a:t>
            </a:r>
            <a:endParaRPr lang="en-US" sz="800" dirty="0">
              <a:solidFill>
                <a:srgbClr val="FFFFFF"/>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contemporary debates</a:t>
            </a:r>
          </a:p>
        </p:txBody>
      </p:sp>
      <p:sp>
        <p:nvSpPr>
          <p:cNvPr id="398339" name="Rectangle 3"/>
          <p:cNvSpPr>
            <a:spLocks noGrp="1" noChangeArrowheads="1"/>
          </p:cNvSpPr>
          <p:nvPr>
            <p:ph type="subTitle" idx="4294967295"/>
          </p:nvPr>
        </p:nvSpPr>
        <p:spPr>
          <a:xfrm>
            <a:off x="871538" y="2354946"/>
            <a:ext cx="7358062" cy="3539430"/>
          </a:xfrm>
        </p:spPr>
        <p:txBody>
          <a:bodyPr>
            <a:spAutoFit/>
          </a:bodyPr>
          <a:lstStyle/>
          <a:p>
            <a:pPr marL="0" indent="0" algn="ctr" eaLnBrk="1" hangingPunct="1">
              <a:spcBef>
                <a:spcPts val="0"/>
              </a:spcBef>
              <a:spcAft>
                <a:spcPts val="0"/>
              </a:spcAft>
              <a:buNone/>
              <a:tabLst>
                <a:tab pos="0" algn="l"/>
              </a:tabLst>
              <a:defRPr/>
            </a:pPr>
            <a:r>
              <a:rPr lang="en-US" b="1" dirty="0">
                <a:solidFill>
                  <a:srgbClr val="FF0000"/>
                </a:solidFill>
              </a:rPr>
              <a:t>NOTE: several of the following examples included food materials in an attempt to make the following points clearer by using situations and sources with which you may, at the current time, be a bit more familiar</a:t>
            </a:r>
            <a:endParaRPr lang="en-US" b="1" i="1" dirty="0">
              <a:solidFill>
                <a:srgbClr val="000000"/>
              </a:solidFill>
            </a:endParaRPr>
          </a:p>
        </p:txBody>
      </p:sp>
    </p:spTree>
    <p:extLst>
      <p:ext uri="{BB962C8B-B14F-4D97-AF65-F5344CB8AC3E}">
        <p14:creationId xmlns:p14="http://schemas.microsoft.com/office/powerpoint/2010/main" val="225752395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7613" y="6461933"/>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AutoShape 8">
            <a:extLst>
              <a:ext uri="{FF2B5EF4-FFF2-40B4-BE49-F238E27FC236}">
                <a16:creationId xmlns:a16="http://schemas.microsoft.com/office/drawing/2014/main" id="{E8943938-0366-3376-897F-95C4FBBE1BE3}"/>
              </a:ext>
            </a:extLst>
          </p:cNvPr>
          <p:cNvSpPr>
            <a:spLocks noChangeArrowheads="1"/>
          </p:cNvSpPr>
          <p:nvPr/>
        </p:nvSpPr>
        <p:spPr bwMode="auto">
          <a:xfrm rot="2541988">
            <a:off x="5916507" y="72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718658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1853" y="6461573"/>
                <a:ext cx="12236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TextBox 1">
            <a:extLst>
              <a:ext uri="{FF2B5EF4-FFF2-40B4-BE49-F238E27FC236}">
                <a16:creationId xmlns:a16="http://schemas.microsoft.com/office/drawing/2014/main" id="{B34CF8E8-0630-3229-23FA-E668A6E12F7F}"/>
              </a:ext>
            </a:extLst>
          </p:cNvPr>
          <p:cNvSpPr txBox="1"/>
          <p:nvPr/>
        </p:nvSpPr>
        <p:spPr>
          <a:xfrm>
            <a:off x="2338937" y="3062675"/>
            <a:ext cx="5890661" cy="830997"/>
          </a:xfrm>
          <a:prstGeom prst="rect">
            <a:avLst/>
          </a:prstGeom>
          <a:solidFill>
            <a:schemeClr val="bg1"/>
          </a:solidFill>
        </p:spPr>
        <p:txBody>
          <a:bodyPr wrap="square">
            <a:spAutoFit/>
          </a:bodyPr>
          <a:lstStyle/>
          <a:p>
            <a:pPr algn="ctr"/>
            <a:r>
              <a:rPr lang="en-US" sz="4800" b="1" i="1" dirty="0">
                <a:solidFill>
                  <a:srgbClr val="FF0000"/>
                </a:solidFill>
              </a:rPr>
              <a:t>ca</a:t>
            </a:r>
            <a:r>
              <a:rPr lang="en-US" sz="4800" b="1" dirty="0">
                <a:solidFill>
                  <a:srgbClr val="FF0000"/>
                </a:solidFill>
              </a:rPr>
              <a:t>. $56,700,000,000</a:t>
            </a:r>
          </a:p>
        </p:txBody>
      </p:sp>
    </p:spTree>
    <p:extLst>
      <p:ext uri="{BB962C8B-B14F-4D97-AF65-F5344CB8AC3E}">
        <p14:creationId xmlns:p14="http://schemas.microsoft.com/office/powerpoint/2010/main" val="3037977921"/>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$56.7 Billion by 2024</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9 February 2023</a:t>
            </a:r>
          </a:p>
        </p:txBody>
      </p:sp>
    </p:spTree>
    <p:extLst>
      <p:ext uri="{BB962C8B-B14F-4D97-AF65-F5344CB8AC3E}">
        <p14:creationId xmlns:p14="http://schemas.microsoft.com/office/powerpoint/2010/main" val="381122596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740" y="434526"/>
            <a:ext cx="618954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F809968-A0BF-413F-8C37-05712B3C31D2}"/>
              </a:ext>
            </a:extLst>
          </p:cNvPr>
          <p:cNvSpPr txBox="1"/>
          <p:nvPr/>
        </p:nvSpPr>
        <p:spPr>
          <a:xfrm>
            <a:off x="3920591" y="705458"/>
            <a:ext cx="376280" cy="523220"/>
          </a:xfrm>
          <a:prstGeom prst="rect">
            <a:avLst/>
          </a:prstGeom>
          <a:noFill/>
        </p:spPr>
        <p:txBody>
          <a:bodyPr wrap="square">
            <a:spAutoFit/>
          </a:bodyPr>
          <a:lstStyle/>
          <a:p>
            <a:r>
              <a:rPr lang="en-US" sz="2800" b="1" dirty="0">
                <a:solidFill>
                  <a:srgbClr val="FF0000"/>
                </a:solidFill>
              </a:rPr>
              <a:t>+</a:t>
            </a:r>
            <a:endParaRPr lang="en-US" sz="2800" dirty="0"/>
          </a:p>
        </p:txBody>
      </p:sp>
      <p:sp>
        <p:nvSpPr>
          <p:cNvPr id="3" name="Rectangle 2">
            <a:extLst>
              <a:ext uri="{FF2B5EF4-FFF2-40B4-BE49-F238E27FC236}">
                <a16:creationId xmlns:a16="http://schemas.microsoft.com/office/drawing/2014/main" id="{9B5C6655-433A-591A-A2C2-3046957D48A1}"/>
              </a:ext>
            </a:extLst>
          </p:cNvPr>
          <p:cNvSpPr/>
          <p:nvPr/>
        </p:nvSpPr>
        <p:spPr>
          <a:xfrm>
            <a:off x="6756799" y="1892300"/>
            <a:ext cx="871361"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FC662D0C-DAE0-021F-2FA8-48A2A7B8181A}"/>
              </a:ext>
            </a:extLst>
          </p:cNvPr>
          <p:cNvSpPr>
            <a:spLocks noChangeArrowheads="1"/>
          </p:cNvSpPr>
          <p:nvPr/>
        </p:nvSpPr>
        <p:spPr bwMode="auto">
          <a:xfrm rot="8070798">
            <a:off x="6640407" y="119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7AC1FF25-CA34-3901-272D-BC4478953CC0}"/>
              </a:ext>
            </a:extLst>
          </p:cNvPr>
          <p:cNvSpPr/>
          <p:nvPr/>
        </p:nvSpPr>
        <p:spPr>
          <a:xfrm>
            <a:off x="1587500" y="1892300"/>
            <a:ext cx="1778000"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7384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790" y="531456"/>
            <a:ext cx="5943600" cy="5849257"/>
          </a:xfrm>
          <a:prstGeom prst="rect">
            <a:avLst/>
          </a:prstGeom>
          <a:solidFill>
            <a:srgbClr val="FFFFFF"/>
          </a:solidFill>
        </p:spPr>
      </p:pic>
      <p:sp>
        <p:nvSpPr>
          <p:cNvPr id="5" name="Text Box 2">
            <a:hlinkClick r:id="rId3"/>
          </p:cNvPr>
          <p:cNvSpPr txBox="1">
            <a:spLocks noChangeArrowheads="1"/>
          </p:cNvSpPr>
          <p:nvPr/>
        </p:nvSpPr>
        <p:spPr bwMode="auto">
          <a:xfrm>
            <a:off x="1605657" y="6551861"/>
            <a:ext cx="589776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https://www.theguardian.com/science/2019/jun/29/save-your-money-no-evidence-brain-health-supplements-work-say-experts</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026" y="1422968"/>
            <a:ext cx="1828800" cy="402566"/>
          </a:xfrm>
          <a:prstGeom prst="rect">
            <a:avLst/>
          </a:prstGeom>
        </p:spPr>
      </p:pic>
      <p:sp>
        <p:nvSpPr>
          <p:cNvPr id="7" name="Rectangle 6"/>
          <p:cNvSpPr/>
          <p:nvPr/>
        </p:nvSpPr>
        <p:spPr>
          <a:xfrm>
            <a:off x="6714325" y="1794744"/>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6" name="Rectangle 5">
            <a:extLst>
              <a:ext uri="{FF2B5EF4-FFF2-40B4-BE49-F238E27FC236}">
                <a16:creationId xmlns:a16="http://schemas.microsoft.com/office/drawing/2014/main" id="{0DDDA24F-3CA7-3A58-666A-DD018F573598}"/>
              </a:ext>
            </a:extLst>
          </p:cNvPr>
          <p:cNvSpPr/>
          <p:nvPr/>
        </p:nvSpPr>
        <p:spPr>
          <a:xfrm>
            <a:off x="6631781" y="2164076"/>
            <a:ext cx="871645" cy="552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2DA40702-8D19-FB14-7E24-AB16FBB8D91F}"/>
              </a:ext>
            </a:extLst>
          </p:cNvPr>
          <p:cNvSpPr>
            <a:spLocks noChangeArrowheads="1"/>
          </p:cNvSpPr>
          <p:nvPr/>
        </p:nvSpPr>
        <p:spPr bwMode="auto">
          <a:xfrm rot="8767835">
            <a:off x="6716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51309686"/>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08981"/>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3600" b="1" dirty="0">
                <a:solidFill>
                  <a:srgbClr val="FF0000"/>
                </a:solidFill>
                <a:latin typeface="Arial" charset="0"/>
              </a:rPr>
              <a:t>Safety</a:t>
            </a:r>
            <a:endParaRPr lang="en-US" sz="3200" b="1" dirty="0">
              <a:solidFill>
                <a:srgbClr val="FF0000"/>
              </a:solidFill>
              <a:latin typeface="Arial" charset="0"/>
            </a:endParaRPr>
          </a:p>
          <a:p>
            <a:pPr marL="0" lvl="1" algn="ctr"/>
            <a:endParaRPr lang="en-US" b="1" dirty="0">
              <a:solidFill>
                <a:srgbClr val="FF0000"/>
              </a:solidFill>
              <a:latin typeface="Arial" charset="0"/>
            </a:endParaRPr>
          </a:p>
          <a:p>
            <a:pPr marL="0" lvl="1" algn="ctr"/>
            <a:r>
              <a:rPr lang="en-US" sz="3600" b="1" dirty="0">
                <a:solidFill>
                  <a:srgbClr val="FF0000"/>
                </a:solidFill>
                <a:latin typeface="Arial" charset="0"/>
              </a:rPr>
              <a:t>Need</a:t>
            </a:r>
          </a:p>
          <a:p>
            <a:pPr marL="0" lvl="1" algn="ctr"/>
            <a:endParaRPr lang="en-US" sz="2400" b="1" dirty="0">
              <a:solidFill>
                <a:srgbClr val="FF0000"/>
              </a:solidFill>
              <a:latin typeface="Arial" charset="0"/>
            </a:endParaRPr>
          </a:p>
          <a:p>
            <a:pPr marL="0" lvl="1" algn="ctr"/>
            <a:r>
              <a:rPr lang="en-US" sz="3600" b="1" dirty="0">
                <a:solidFill>
                  <a:srgbClr val="FF0000"/>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85926"/>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4800" b="1" dirty="0">
                <a:solidFill>
                  <a:srgbClr val="FF0000"/>
                </a:solidFill>
                <a:latin typeface="Arial" charset="0"/>
              </a:rPr>
              <a:t>Safety</a:t>
            </a:r>
            <a:endParaRPr lang="en-US" sz="4400" b="1" dirty="0">
              <a:solidFill>
                <a:srgbClr val="FF0000"/>
              </a:solidFill>
              <a:latin typeface="Arial" charset="0"/>
            </a:endParaRPr>
          </a:p>
          <a:p>
            <a:pPr marL="0" lvl="1" algn="ctr"/>
            <a:endParaRPr lang="en-US" sz="100" b="1" dirty="0">
              <a:solidFill>
                <a:srgbClr val="FF0000"/>
              </a:solidFill>
              <a:latin typeface="Arial" charset="0"/>
            </a:endParaRPr>
          </a:p>
          <a:p>
            <a:pPr marL="0" lvl="1" algn="ctr"/>
            <a:r>
              <a:rPr lang="en-US" sz="3600" b="1" dirty="0">
                <a:solidFill>
                  <a:schemeClr val="bg1">
                    <a:lumMod val="75000"/>
                  </a:schemeClr>
                </a:solidFill>
                <a:latin typeface="Arial" charset="0"/>
              </a:rPr>
              <a:t>Need</a:t>
            </a:r>
          </a:p>
          <a:p>
            <a:pPr marL="0" lvl="1" algn="ctr"/>
            <a:endParaRPr lang="en-US" sz="2400" b="1" dirty="0">
              <a:solidFill>
                <a:schemeClr val="bg1">
                  <a:lumMod val="75000"/>
                </a:schemeClr>
              </a:solidFill>
              <a:latin typeface="Arial" charset="0"/>
            </a:endParaRPr>
          </a:p>
          <a:p>
            <a:pPr marL="0" lvl="1" algn="ctr"/>
            <a:r>
              <a:rPr lang="en-US" sz="3600" b="1" dirty="0">
                <a:solidFill>
                  <a:schemeClr val="bg1">
                    <a:lumMod val="75000"/>
                  </a:schemeClr>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extLst>
      <p:ext uri="{BB962C8B-B14F-4D97-AF65-F5344CB8AC3E}">
        <p14:creationId xmlns:p14="http://schemas.microsoft.com/office/powerpoint/2010/main" val="267377264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p>
          <a:p>
            <a:pPr lvl="1">
              <a:buFont typeface="Arial" charset="0"/>
              <a:buChar char="•"/>
            </a:pPr>
            <a:endParaRPr lang="en-US" sz="7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7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Excessive doses of many nutrients are demonstrably toxic</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High levels of single nutrients interfere with the functions of other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The safety of many herbal products is untested and, therefore, unknown</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supplements vary in composition, potency, and quality</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lumMod val="90000"/>
                  </a:srgbClr>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A2C25F"/>
        </a:solidFill>
        <a:effectLst/>
      </p:bgPr>
    </p:bg>
    <p:spTree>
      <p:nvGrpSpPr>
        <p:cNvPr id="1" name=""/>
        <p:cNvGrpSpPr/>
        <p:nvPr/>
      </p:nvGrpSpPr>
      <p:grpSpPr>
        <a:xfrm>
          <a:off x="0" y="0"/>
          <a:ext cx="0" cy="0"/>
          <a:chOff x="0" y="0"/>
          <a:chExt cx="0" cy="0"/>
        </a:xfrm>
      </p:grpSpPr>
      <p:pic>
        <p:nvPicPr>
          <p:cNvPr id="2" name="Picture 1" descr="A bottle of pills spilling out of it">
            <a:extLst>
              <a:ext uri="{FF2B5EF4-FFF2-40B4-BE49-F238E27FC236}">
                <a16:creationId xmlns:a16="http://schemas.microsoft.com/office/drawing/2014/main" id="{5777D9C1-9850-71EF-831A-9C760375C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424"/>
            <a:ext cx="9144000" cy="6169151"/>
          </a:xfrm>
          <a:prstGeom prst="rect">
            <a:avLst/>
          </a:prstGeom>
        </p:spPr>
      </p:pic>
      <p:sp>
        <p:nvSpPr>
          <p:cNvPr id="6" name="Rectangle 3">
            <a:extLst>
              <a:ext uri="{FF2B5EF4-FFF2-40B4-BE49-F238E27FC236}">
                <a16:creationId xmlns:a16="http://schemas.microsoft.com/office/drawing/2014/main" id="{F2576617-85F6-8243-C7A8-38D25134F089}"/>
              </a:ext>
            </a:extLst>
          </p:cNvPr>
          <p:cNvSpPr>
            <a:spLocks noChangeArrowheads="1"/>
          </p:cNvSpPr>
          <p:nvPr/>
        </p:nvSpPr>
        <p:spPr bwMode="auto">
          <a:xfrm>
            <a:off x="935873" y="1126857"/>
            <a:ext cx="7315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These 7 Supplements Can Be Toxic If You Take Too Much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it comes to certain nutrients, more isn’t better.</a:t>
            </a: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EatingWell's Editorial Guidelines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Updated on October 24,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Reviewed by Dietitian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Emily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5"/>
              </a:rPr>
              <a:t>Lachtrupp</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 M.S., RD</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6B472ADD-231F-E69D-5935-FA381BE7E587}"/>
              </a:ext>
            </a:extLst>
          </p:cNvPr>
          <p:cNvSpPr/>
          <p:nvPr/>
        </p:nvSpPr>
        <p:spPr>
          <a:xfrm>
            <a:off x="6371425" y="5316253"/>
            <a:ext cx="1903085" cy="369332"/>
          </a:xfrm>
          <a:prstGeom prst="rect">
            <a:avLst/>
          </a:prstGeom>
        </p:spPr>
        <p:txBody>
          <a:bodyPr wrap="none">
            <a:spAutoFit/>
          </a:bodyPr>
          <a:lstStyle/>
          <a:p>
            <a:r>
              <a:rPr lang="en-US" dirty="0">
                <a:solidFill>
                  <a:srgbClr val="000000"/>
                </a:solidFill>
                <a:latin typeface="Arial" charset="0"/>
              </a:rPr>
              <a:t>24 October 2023</a:t>
            </a:r>
            <a:endParaRPr lang="en-US" dirty="0"/>
          </a:p>
        </p:txBody>
      </p:sp>
      <p:sp>
        <p:nvSpPr>
          <p:cNvPr id="8" name="Text Box 2">
            <a:hlinkClick r:id="rId6"/>
            <a:extLst>
              <a:ext uri="{FF2B5EF4-FFF2-40B4-BE49-F238E27FC236}">
                <a16:creationId xmlns:a16="http://schemas.microsoft.com/office/drawing/2014/main" id="{EDC21EAF-8C29-E050-DA0D-EBE76E1438BC}"/>
              </a:ext>
            </a:extLst>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hlinkClick r:id="rId7"/>
              </a:rPr>
              <a:t>https://www.eatingwell.com/article/8053927/these-supplements-can-be-toxic-if-you-take-too-much/</a:t>
            </a:r>
            <a:endPar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D9CC360E-E933-D7E4-0D95-4E1CB95D7F05}"/>
              </a:ext>
            </a:extLst>
          </p:cNvPr>
          <p:cNvSpPr txBox="1"/>
          <p:nvPr/>
        </p:nvSpPr>
        <p:spPr>
          <a:xfrm>
            <a:off x="6146800" y="4806173"/>
            <a:ext cx="2336800" cy="584775"/>
          </a:xfrm>
          <a:prstGeom prst="rect">
            <a:avLst/>
          </a:prstGeom>
          <a:noFill/>
        </p:spPr>
        <p:txBody>
          <a:bodyPr wrap="square">
            <a:spAutoFit/>
          </a:bodyPr>
          <a:lstStyle/>
          <a:p>
            <a:r>
              <a:rPr lang="en-US" sz="3200" b="1" dirty="0">
                <a:solidFill>
                  <a:srgbClr val="66A14A"/>
                </a:solidFill>
              </a:rPr>
              <a:t>EatingWell</a:t>
            </a:r>
            <a:endParaRPr lang="en-US" sz="3200" dirty="0">
              <a:solidFill>
                <a:srgbClr val="66A14A"/>
              </a:solidFill>
            </a:endParaRPr>
          </a:p>
        </p:txBody>
      </p:sp>
    </p:spTree>
    <p:extLst>
      <p:ext uri="{BB962C8B-B14F-4D97-AF65-F5344CB8AC3E}">
        <p14:creationId xmlns:p14="http://schemas.microsoft.com/office/powerpoint/2010/main" val="262872240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algn="ctr"/>
            <a:r>
              <a:rPr lang="en-US" sz="600" dirty="0">
                <a:solidFill>
                  <a:srgbClr val="FFFFFF"/>
                </a:solidFill>
                <a:hlinkClick r:id="rId3"/>
              </a:rPr>
              <a:t>https://www.theguardian.com/australia-news/2021/jul/26/dietary-supplements-causing-severe-liver-injuries-in-australians-with-some-requiring-transplants-study-shows?CMP=Share_iOSApp_Other</a:t>
            </a:r>
            <a:endParaRPr lang="en-US" sz="600" dirty="0">
              <a:solidFill>
                <a:srgbClr val="FFFFFF"/>
              </a:solidFill>
            </a:endParaRPr>
          </a:p>
        </p:txBody>
      </p:sp>
      <p:pic>
        <p:nvPicPr>
          <p:cNvPr id="6" name="Picture 5" descr="A picture containing diagram&#10;&#10;Description automatically generated">
            <a:extLst>
              <a:ext uri="{FF2B5EF4-FFF2-40B4-BE49-F238E27FC236}">
                <a16:creationId xmlns:a16="http://schemas.microsoft.com/office/drawing/2014/main" id="{E1547FC6-E779-4E26-81FD-279B58128A9C}"/>
              </a:ext>
            </a:extLst>
          </p:cNvPr>
          <p:cNvPicPr>
            <a:picLocks noChangeAspect="1"/>
          </p:cNvPicPr>
          <p:nvPr/>
        </p:nvPicPr>
        <p:blipFill>
          <a:blip r:embed="rId4"/>
          <a:stretch>
            <a:fillRect/>
          </a:stretch>
        </p:blipFill>
        <p:spPr>
          <a:xfrm>
            <a:off x="1370325" y="198320"/>
            <a:ext cx="6400800" cy="6232760"/>
          </a:xfrm>
          <a:prstGeom prst="rect">
            <a:avLst/>
          </a:prstGeom>
        </p:spPr>
      </p:pic>
      <p:pic>
        <p:nvPicPr>
          <p:cNvPr id="8" name="Picture 7">
            <a:extLst>
              <a:ext uri="{FF2B5EF4-FFF2-40B4-BE49-F238E27FC236}">
                <a16:creationId xmlns:a16="http://schemas.microsoft.com/office/drawing/2014/main" id="{D51EB1BC-3503-4531-B184-7354EC7C4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45" y="1080502"/>
            <a:ext cx="1828800" cy="402566"/>
          </a:xfrm>
          <a:prstGeom prst="rect">
            <a:avLst/>
          </a:prstGeom>
        </p:spPr>
      </p:pic>
      <p:sp>
        <p:nvSpPr>
          <p:cNvPr id="9" name="Rectangle 8">
            <a:extLst>
              <a:ext uri="{FF2B5EF4-FFF2-40B4-BE49-F238E27FC236}">
                <a16:creationId xmlns:a16="http://schemas.microsoft.com/office/drawing/2014/main" id="{FB5CA6BA-A04F-4557-969B-411B52A0B512}"/>
              </a:ext>
            </a:extLst>
          </p:cNvPr>
          <p:cNvSpPr/>
          <p:nvPr/>
        </p:nvSpPr>
        <p:spPr>
          <a:xfrm>
            <a:off x="6269262" y="1769017"/>
            <a:ext cx="1492716" cy="369332"/>
          </a:xfrm>
          <a:prstGeom prst="rect">
            <a:avLst/>
          </a:prstGeom>
        </p:spPr>
        <p:txBody>
          <a:bodyPr wrap="none">
            <a:spAutoFit/>
          </a:bodyPr>
          <a:lstStyle/>
          <a:p>
            <a:r>
              <a:rPr lang="en-US" dirty="0">
                <a:solidFill>
                  <a:srgbClr val="000000"/>
                </a:solidFill>
                <a:latin typeface="Arial" charset="0"/>
              </a:rPr>
              <a:t>25 July 2021</a:t>
            </a:r>
            <a:endParaRPr lang="en-US" dirty="0"/>
          </a:p>
        </p:txBody>
      </p:sp>
      <p:sp>
        <p:nvSpPr>
          <p:cNvPr id="2" name="AutoShape 8">
            <a:extLst>
              <a:ext uri="{FF2B5EF4-FFF2-40B4-BE49-F238E27FC236}">
                <a16:creationId xmlns:a16="http://schemas.microsoft.com/office/drawing/2014/main" id="{DAFB58AE-8835-FA09-F218-E7147901BB7E}"/>
              </a:ext>
            </a:extLst>
          </p:cNvPr>
          <p:cNvSpPr>
            <a:spLocks noChangeArrowheads="1"/>
          </p:cNvSpPr>
          <p:nvPr/>
        </p:nvSpPr>
        <p:spPr bwMode="auto">
          <a:xfrm rot="7758902">
            <a:off x="5992707" y="85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867176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something you will see often </a:t>
            </a:r>
            <a:r>
              <a:rPr kumimoji="1" lang="en-US" sz="3600" dirty="0">
                <a:solidFill>
                  <a:srgbClr val="FFFFFF"/>
                </a:solidFill>
                <a:latin typeface="Arial" charset="0"/>
              </a:rPr>
              <a:t>(and often repeated)</a:t>
            </a:r>
            <a:r>
              <a:rPr kumimoji="1" lang="en-US" sz="3600" b="1" dirty="0">
                <a:solidFill>
                  <a:srgbClr val="FFFFFF"/>
                </a:solidFill>
                <a:latin typeface="Arial" charset="0"/>
              </a:rPr>
              <a:t> </a:t>
            </a:r>
          </a:p>
          <a:p>
            <a:pPr algn="ctr" eaLnBrk="0" hangingPunct="0"/>
            <a:r>
              <a:rPr kumimoji="1" lang="en-US" sz="3600" b="1" dirty="0">
                <a:solidFill>
                  <a:srgbClr val="FFFFFF"/>
                </a:solidFill>
                <a:latin typeface="Arial" charset="0"/>
              </a:rPr>
              <a:t>in American Anthropology </a:t>
            </a:r>
          </a:p>
          <a:p>
            <a:pPr algn="ctr" eaLnBrk="0" hangingPunct="0"/>
            <a:r>
              <a:rPr kumimoji="1" lang="en-US" sz="3600" b="1" dirty="0">
                <a:solidFill>
                  <a:srgbClr val="FFFFFF"/>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000000"/>
                </a:solidFill>
                <a:latin typeface="Arial" charset="0"/>
              </a:rPr>
              <a:t>Some examples . . .</a:t>
            </a:r>
          </a:p>
        </p:txBody>
      </p:sp>
    </p:spTree>
    <p:extLst>
      <p:ext uri="{BB962C8B-B14F-4D97-AF65-F5344CB8AC3E}">
        <p14:creationId xmlns:p14="http://schemas.microsoft.com/office/powerpoint/2010/main" val="383328632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626" y="445178"/>
            <a:ext cx="578980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298" y="1108528"/>
            <a:ext cx="1323975" cy="228600"/>
          </a:xfrm>
          <a:prstGeom prst="rect">
            <a:avLst/>
          </a:prstGeom>
        </p:spPr>
      </p:pic>
      <p:sp>
        <p:nvSpPr>
          <p:cNvPr id="3" name="AutoShape 8">
            <a:extLst>
              <a:ext uri="{FF2B5EF4-FFF2-40B4-BE49-F238E27FC236}">
                <a16:creationId xmlns:a16="http://schemas.microsoft.com/office/drawing/2014/main" id="{FC173954-DFB1-3E72-AEA9-EBD7AB9699C0}"/>
              </a:ext>
            </a:extLst>
          </p:cNvPr>
          <p:cNvSpPr>
            <a:spLocks noChangeArrowheads="1"/>
          </p:cNvSpPr>
          <p:nvPr/>
        </p:nvSpPr>
        <p:spPr bwMode="auto">
          <a:xfrm rot="8695568">
            <a:off x="55101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99620868"/>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15" y="195942"/>
            <a:ext cx="55016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42" y="835706"/>
            <a:ext cx="10953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2218004" y="6580889"/>
            <a:ext cx="467307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http://news.sciencemag.org/health/2015/08/feature-revealing-hidden-dangers-dietary-supplements</a:t>
            </a:r>
            <a:endParaRPr lang="en-US" sz="800" dirty="0">
              <a:solidFill>
                <a:srgbClr val="FFFFFF"/>
              </a:solidFill>
            </a:endParaRPr>
          </a:p>
        </p:txBody>
      </p:sp>
      <p:sp>
        <p:nvSpPr>
          <p:cNvPr id="2" name="AutoShape 8">
            <a:extLst>
              <a:ext uri="{FF2B5EF4-FFF2-40B4-BE49-F238E27FC236}">
                <a16:creationId xmlns:a16="http://schemas.microsoft.com/office/drawing/2014/main" id="{AE2FEE43-8C35-6BF8-A292-1ACBBD4CDC42}"/>
              </a:ext>
            </a:extLst>
          </p:cNvPr>
          <p:cNvSpPr>
            <a:spLocks noChangeArrowheads="1"/>
          </p:cNvSpPr>
          <p:nvPr/>
        </p:nvSpPr>
        <p:spPr bwMode="auto">
          <a:xfrm rot="6679783">
            <a:off x="7002136" y="372525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17C49517-64C1-A65D-6BF9-B80B75ABD1D6}"/>
              </a:ext>
            </a:extLst>
          </p:cNvPr>
          <p:cNvSpPr/>
          <p:nvPr/>
        </p:nvSpPr>
        <p:spPr>
          <a:xfrm>
            <a:off x="1955800" y="4533900"/>
            <a:ext cx="2159000" cy="36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738332"/>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99" y="527000"/>
            <a:ext cx="7772400" cy="579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E5FB06B6-7FE6-D6BA-DCD6-CE1E77908533}"/>
              </a:ext>
            </a:extLst>
          </p:cNvPr>
          <p:cNvSpPr>
            <a:spLocks noChangeArrowheads="1"/>
          </p:cNvSpPr>
          <p:nvPr/>
        </p:nvSpPr>
        <p:spPr bwMode="auto">
          <a:xfrm rot="8123121">
            <a:off x="7098706" y="216146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CBC6EB8F-B222-98A7-77E6-6452BC001D59}"/>
              </a:ext>
            </a:extLst>
          </p:cNvPr>
          <p:cNvSpPr/>
          <p:nvPr/>
        </p:nvSpPr>
        <p:spPr>
          <a:xfrm>
            <a:off x="5651500" y="527000"/>
            <a:ext cx="2692400" cy="450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CFBC4B-58CA-7228-CAAB-D76461F7840D}"/>
              </a:ext>
            </a:extLst>
          </p:cNvPr>
          <p:cNvSpPr/>
          <p:nvPr/>
        </p:nvSpPr>
        <p:spPr>
          <a:xfrm>
            <a:off x="6870700" y="1143000"/>
            <a:ext cx="1473200" cy="450900"/>
          </a:xfrm>
          <a:prstGeom prst="rect">
            <a:avLst/>
          </a:prstGeom>
          <a:solidFill>
            <a:srgbClr val="E5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66370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69" y="1051559"/>
            <a:ext cx="7772400" cy="472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694211" y="2847372"/>
            <a:ext cx="7616412" cy="1111561"/>
          </a:xfrm>
          <a:custGeom>
            <a:avLst/>
            <a:gdLst>
              <a:gd name="connsiteX0" fmla="*/ 5185728 w 7616412"/>
              <a:gd name="connsiteY0" fmla="*/ 416689 h 1111561"/>
              <a:gd name="connsiteX1" fmla="*/ 5394073 w 7616412"/>
              <a:gd name="connsiteY1" fmla="*/ 358815 h 1111561"/>
              <a:gd name="connsiteX2" fmla="*/ 5451946 w 7616412"/>
              <a:gd name="connsiteY2" fmla="*/ 324091 h 1111561"/>
              <a:gd name="connsiteX3" fmla="*/ 5590842 w 7616412"/>
              <a:gd name="connsiteY3" fmla="*/ 266218 h 1111561"/>
              <a:gd name="connsiteX4" fmla="*/ 5625566 w 7616412"/>
              <a:gd name="connsiteY4" fmla="*/ 243069 h 1111561"/>
              <a:gd name="connsiteX5" fmla="*/ 5718164 w 7616412"/>
              <a:gd name="connsiteY5" fmla="*/ 196770 h 1111561"/>
              <a:gd name="connsiteX6" fmla="*/ 5799186 w 7616412"/>
              <a:gd name="connsiteY6" fmla="*/ 162046 h 1111561"/>
              <a:gd name="connsiteX7" fmla="*/ 5833911 w 7616412"/>
              <a:gd name="connsiteY7" fmla="*/ 138896 h 1111561"/>
              <a:gd name="connsiteX8" fmla="*/ 5868635 w 7616412"/>
              <a:gd name="connsiteY8" fmla="*/ 127322 h 1111561"/>
              <a:gd name="connsiteX9" fmla="*/ 6019105 w 7616412"/>
              <a:gd name="connsiteY9" fmla="*/ 104172 h 1111561"/>
              <a:gd name="connsiteX10" fmla="*/ 6053830 w 7616412"/>
              <a:gd name="connsiteY10" fmla="*/ 92598 h 1111561"/>
              <a:gd name="connsiteX11" fmla="*/ 6123278 w 7616412"/>
              <a:gd name="connsiteY11" fmla="*/ 46299 h 1111561"/>
              <a:gd name="connsiteX12" fmla="*/ 6169576 w 7616412"/>
              <a:gd name="connsiteY12" fmla="*/ 34724 h 1111561"/>
              <a:gd name="connsiteX13" fmla="*/ 6192726 w 7616412"/>
              <a:gd name="connsiteY13" fmla="*/ 11575 h 1111561"/>
              <a:gd name="connsiteX14" fmla="*/ 6227450 w 7616412"/>
              <a:gd name="connsiteY14" fmla="*/ 0 h 1111561"/>
              <a:gd name="connsiteX15" fmla="*/ 6539966 w 7616412"/>
              <a:gd name="connsiteY15" fmla="*/ 11575 h 1111561"/>
              <a:gd name="connsiteX16" fmla="*/ 6771460 w 7616412"/>
              <a:gd name="connsiteY16" fmla="*/ 23150 h 1111561"/>
              <a:gd name="connsiteX17" fmla="*/ 6898781 w 7616412"/>
              <a:gd name="connsiteY17" fmla="*/ 46299 h 1111561"/>
              <a:gd name="connsiteX18" fmla="*/ 6933505 w 7616412"/>
              <a:gd name="connsiteY18" fmla="*/ 57874 h 1111561"/>
              <a:gd name="connsiteX19" fmla="*/ 7373343 w 7616412"/>
              <a:gd name="connsiteY19" fmla="*/ 69448 h 1111561"/>
              <a:gd name="connsiteX20" fmla="*/ 7442792 w 7616412"/>
              <a:gd name="connsiteY20" fmla="*/ 127322 h 1111561"/>
              <a:gd name="connsiteX21" fmla="*/ 7489090 w 7616412"/>
              <a:gd name="connsiteY21" fmla="*/ 150471 h 1111561"/>
              <a:gd name="connsiteX22" fmla="*/ 7535389 w 7616412"/>
              <a:gd name="connsiteY22" fmla="*/ 208344 h 1111561"/>
              <a:gd name="connsiteX23" fmla="*/ 7570113 w 7616412"/>
              <a:gd name="connsiteY23" fmla="*/ 289367 h 1111561"/>
              <a:gd name="connsiteX24" fmla="*/ 7593262 w 7616412"/>
              <a:gd name="connsiteY24" fmla="*/ 358815 h 1111561"/>
              <a:gd name="connsiteX25" fmla="*/ 7616412 w 7616412"/>
              <a:gd name="connsiteY25" fmla="*/ 439838 h 1111561"/>
              <a:gd name="connsiteX26" fmla="*/ 7593262 w 7616412"/>
              <a:gd name="connsiteY26" fmla="*/ 648182 h 1111561"/>
              <a:gd name="connsiteX27" fmla="*/ 7581688 w 7616412"/>
              <a:gd name="connsiteY27" fmla="*/ 682906 h 1111561"/>
              <a:gd name="connsiteX28" fmla="*/ 7512240 w 7616412"/>
              <a:gd name="connsiteY28" fmla="*/ 740780 h 1111561"/>
              <a:gd name="connsiteX29" fmla="*/ 7442792 w 7616412"/>
              <a:gd name="connsiteY29" fmla="*/ 787079 h 1111561"/>
              <a:gd name="connsiteX30" fmla="*/ 7373343 w 7616412"/>
              <a:gd name="connsiteY30" fmla="*/ 833377 h 1111561"/>
              <a:gd name="connsiteX31" fmla="*/ 7280746 w 7616412"/>
              <a:gd name="connsiteY31" fmla="*/ 844952 h 1111561"/>
              <a:gd name="connsiteX32" fmla="*/ 7188148 w 7616412"/>
              <a:gd name="connsiteY32" fmla="*/ 868101 h 1111561"/>
              <a:gd name="connsiteX33" fmla="*/ 7141850 w 7616412"/>
              <a:gd name="connsiteY33" fmla="*/ 879676 h 1111561"/>
              <a:gd name="connsiteX34" fmla="*/ 7014528 w 7616412"/>
              <a:gd name="connsiteY34" fmla="*/ 891251 h 1111561"/>
              <a:gd name="connsiteX35" fmla="*/ 6852483 w 7616412"/>
              <a:gd name="connsiteY35" fmla="*/ 914400 h 1111561"/>
              <a:gd name="connsiteX36" fmla="*/ 6632564 w 7616412"/>
              <a:gd name="connsiteY36" fmla="*/ 949124 h 1111561"/>
              <a:gd name="connsiteX37" fmla="*/ 6597840 w 7616412"/>
              <a:gd name="connsiteY37" fmla="*/ 960699 h 1111561"/>
              <a:gd name="connsiteX38" fmla="*/ 6539966 w 7616412"/>
              <a:gd name="connsiteY38" fmla="*/ 972274 h 1111561"/>
              <a:gd name="connsiteX39" fmla="*/ 6366346 w 7616412"/>
              <a:gd name="connsiteY39" fmla="*/ 1018572 h 1111561"/>
              <a:gd name="connsiteX40" fmla="*/ 4479673 w 7616412"/>
              <a:gd name="connsiteY40" fmla="*/ 1041722 h 1111561"/>
              <a:gd name="connsiteX41" fmla="*/ 4259754 w 7616412"/>
              <a:gd name="connsiteY41" fmla="*/ 1076446 h 1111561"/>
              <a:gd name="connsiteX42" fmla="*/ 3958812 w 7616412"/>
              <a:gd name="connsiteY42" fmla="*/ 1099595 h 1111561"/>
              <a:gd name="connsiteX43" fmla="*/ 2963389 w 7616412"/>
              <a:gd name="connsiteY43" fmla="*/ 1111170 h 1111561"/>
              <a:gd name="connsiteX44" fmla="*/ 1886943 w 7616412"/>
              <a:gd name="connsiteY44" fmla="*/ 1099595 h 1111561"/>
              <a:gd name="connsiteX45" fmla="*/ 1794346 w 7616412"/>
              <a:gd name="connsiteY45" fmla="*/ 1088020 h 1111561"/>
              <a:gd name="connsiteX46" fmla="*/ 1528128 w 7616412"/>
              <a:gd name="connsiteY46" fmla="*/ 1064871 h 1111561"/>
              <a:gd name="connsiteX47" fmla="*/ 1389232 w 7616412"/>
              <a:gd name="connsiteY47" fmla="*/ 1030147 h 1111561"/>
              <a:gd name="connsiteX48" fmla="*/ 1146164 w 7616412"/>
              <a:gd name="connsiteY48" fmla="*/ 1006998 h 1111561"/>
              <a:gd name="connsiteX49" fmla="*/ 347511 w 7616412"/>
              <a:gd name="connsiteY49" fmla="*/ 983848 h 1111561"/>
              <a:gd name="connsiteX50" fmla="*/ 278062 w 7616412"/>
              <a:gd name="connsiteY50" fmla="*/ 960699 h 1111561"/>
              <a:gd name="connsiteX51" fmla="*/ 243338 w 7616412"/>
              <a:gd name="connsiteY51" fmla="*/ 937550 h 1111561"/>
              <a:gd name="connsiteX52" fmla="*/ 173890 w 7616412"/>
              <a:gd name="connsiteY52" fmla="*/ 914400 h 1111561"/>
              <a:gd name="connsiteX53" fmla="*/ 150741 w 7616412"/>
              <a:gd name="connsiteY53" fmla="*/ 879676 h 1111561"/>
              <a:gd name="connsiteX54" fmla="*/ 116017 w 7616412"/>
              <a:gd name="connsiteY54" fmla="*/ 856527 h 1111561"/>
              <a:gd name="connsiteX55" fmla="*/ 92867 w 7616412"/>
              <a:gd name="connsiteY55" fmla="*/ 833377 h 1111561"/>
              <a:gd name="connsiteX56" fmla="*/ 23419 w 7616412"/>
              <a:gd name="connsiteY56" fmla="*/ 775504 h 1111561"/>
              <a:gd name="connsiteX57" fmla="*/ 270 w 7616412"/>
              <a:gd name="connsiteY57" fmla="*/ 706056 h 1111561"/>
              <a:gd name="connsiteX58" fmla="*/ 11845 w 7616412"/>
              <a:gd name="connsiteY58" fmla="*/ 601884 h 1111561"/>
              <a:gd name="connsiteX59" fmla="*/ 58143 w 7616412"/>
              <a:gd name="connsiteY59" fmla="*/ 497712 h 1111561"/>
              <a:gd name="connsiteX60" fmla="*/ 69718 w 7616412"/>
              <a:gd name="connsiteY60" fmla="*/ 462987 h 1111561"/>
              <a:gd name="connsiteX61" fmla="*/ 116017 w 7616412"/>
              <a:gd name="connsiteY61" fmla="*/ 405114 h 1111561"/>
              <a:gd name="connsiteX62" fmla="*/ 185465 w 7616412"/>
              <a:gd name="connsiteY62" fmla="*/ 324091 h 1111561"/>
              <a:gd name="connsiteX63" fmla="*/ 220189 w 7616412"/>
              <a:gd name="connsiteY63" fmla="*/ 312517 h 1111561"/>
              <a:gd name="connsiteX64" fmla="*/ 266488 w 7616412"/>
              <a:gd name="connsiteY64" fmla="*/ 289367 h 1111561"/>
              <a:gd name="connsiteX65" fmla="*/ 335936 w 7616412"/>
              <a:gd name="connsiteY65" fmla="*/ 277793 h 1111561"/>
              <a:gd name="connsiteX66" fmla="*/ 382235 w 7616412"/>
              <a:gd name="connsiteY66" fmla="*/ 266218 h 1111561"/>
              <a:gd name="connsiteX67" fmla="*/ 1134589 w 7616412"/>
              <a:gd name="connsiteY67" fmla="*/ 277793 h 1111561"/>
              <a:gd name="connsiteX68" fmla="*/ 1215612 w 7616412"/>
              <a:gd name="connsiteY68" fmla="*/ 289367 h 1111561"/>
              <a:gd name="connsiteX69" fmla="*/ 1308209 w 7616412"/>
              <a:gd name="connsiteY69" fmla="*/ 300942 h 1111561"/>
              <a:gd name="connsiteX70" fmla="*/ 1574427 w 7616412"/>
              <a:gd name="connsiteY70" fmla="*/ 312517 h 1111561"/>
              <a:gd name="connsiteX71" fmla="*/ 1643875 w 7616412"/>
              <a:gd name="connsiteY71" fmla="*/ 324091 h 1111561"/>
              <a:gd name="connsiteX72" fmla="*/ 1748047 w 7616412"/>
              <a:gd name="connsiteY72" fmla="*/ 335666 h 1111561"/>
              <a:gd name="connsiteX73" fmla="*/ 1782771 w 7616412"/>
              <a:gd name="connsiteY73" fmla="*/ 347241 h 1111561"/>
              <a:gd name="connsiteX74" fmla="*/ 1886943 w 7616412"/>
              <a:gd name="connsiteY74" fmla="*/ 358815 h 1111561"/>
              <a:gd name="connsiteX75" fmla="*/ 2014265 w 7616412"/>
              <a:gd name="connsiteY75" fmla="*/ 370390 h 1111561"/>
              <a:gd name="connsiteX76" fmla="*/ 2130012 w 7616412"/>
              <a:gd name="connsiteY76" fmla="*/ 381965 h 1111561"/>
              <a:gd name="connsiteX77" fmla="*/ 2338356 w 7616412"/>
              <a:gd name="connsiteY77" fmla="*/ 405114 h 1111561"/>
              <a:gd name="connsiteX78" fmla="*/ 2407804 w 7616412"/>
              <a:gd name="connsiteY78" fmla="*/ 416689 h 1111561"/>
              <a:gd name="connsiteX79" fmla="*/ 2465678 w 7616412"/>
              <a:gd name="connsiteY79" fmla="*/ 428263 h 1111561"/>
              <a:gd name="connsiteX80" fmla="*/ 2535126 w 7616412"/>
              <a:gd name="connsiteY80" fmla="*/ 439838 h 1111561"/>
              <a:gd name="connsiteX81" fmla="*/ 2592999 w 7616412"/>
              <a:gd name="connsiteY81" fmla="*/ 451413 h 1111561"/>
              <a:gd name="connsiteX82" fmla="*/ 2778194 w 7616412"/>
              <a:gd name="connsiteY82" fmla="*/ 474562 h 1111561"/>
              <a:gd name="connsiteX83" fmla="*/ 2824493 w 7616412"/>
              <a:gd name="connsiteY83" fmla="*/ 486137 h 1111561"/>
              <a:gd name="connsiteX84" fmla="*/ 3044412 w 7616412"/>
              <a:gd name="connsiteY84" fmla="*/ 509286 h 1111561"/>
              <a:gd name="connsiteX85" fmla="*/ 3113860 w 7616412"/>
              <a:gd name="connsiteY85" fmla="*/ 520861 h 1111561"/>
              <a:gd name="connsiteX86" fmla="*/ 3542123 w 7616412"/>
              <a:gd name="connsiteY86" fmla="*/ 532436 h 1111561"/>
              <a:gd name="connsiteX87" fmla="*/ 3576847 w 7616412"/>
              <a:gd name="connsiteY87" fmla="*/ 544010 h 1111561"/>
              <a:gd name="connsiteX88" fmla="*/ 4699592 w 7616412"/>
              <a:gd name="connsiteY88" fmla="*/ 520861 h 1111561"/>
              <a:gd name="connsiteX89" fmla="*/ 4815338 w 7616412"/>
              <a:gd name="connsiteY89" fmla="*/ 497712 h 1111561"/>
              <a:gd name="connsiteX90" fmla="*/ 4919511 w 7616412"/>
              <a:gd name="connsiteY90" fmla="*/ 474562 h 1111561"/>
              <a:gd name="connsiteX91" fmla="*/ 4988959 w 7616412"/>
              <a:gd name="connsiteY91" fmla="*/ 451413 h 1111561"/>
              <a:gd name="connsiteX92" fmla="*/ 5023683 w 7616412"/>
              <a:gd name="connsiteY92" fmla="*/ 439838 h 1111561"/>
              <a:gd name="connsiteX93" fmla="*/ 5093131 w 7616412"/>
              <a:gd name="connsiteY93" fmla="*/ 405114 h 1111561"/>
              <a:gd name="connsiteX94" fmla="*/ 5301475 w 7616412"/>
              <a:gd name="connsiteY94" fmla="*/ 416689 h 11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616412" h="1111561">
                <a:moveTo>
                  <a:pt x="5185728" y="416689"/>
                </a:moveTo>
                <a:cubicBezTo>
                  <a:pt x="5278515" y="401224"/>
                  <a:pt x="5284484" y="403940"/>
                  <a:pt x="5394073" y="358815"/>
                </a:cubicBezTo>
                <a:cubicBezTo>
                  <a:pt x="5414875" y="350249"/>
                  <a:pt x="5432138" y="334757"/>
                  <a:pt x="5451946" y="324091"/>
                </a:cubicBezTo>
                <a:cubicBezTo>
                  <a:pt x="5544527" y="274240"/>
                  <a:pt x="5517631" y="284521"/>
                  <a:pt x="5590842" y="266218"/>
                </a:cubicBezTo>
                <a:cubicBezTo>
                  <a:pt x="5602417" y="258502"/>
                  <a:pt x="5613354" y="249730"/>
                  <a:pt x="5625566" y="243069"/>
                </a:cubicBezTo>
                <a:cubicBezTo>
                  <a:pt x="5655862" y="226544"/>
                  <a:pt x="5689451" y="215913"/>
                  <a:pt x="5718164" y="196770"/>
                </a:cubicBezTo>
                <a:cubicBezTo>
                  <a:pt x="5766124" y="164796"/>
                  <a:pt x="5739392" y="176994"/>
                  <a:pt x="5799186" y="162046"/>
                </a:cubicBezTo>
                <a:cubicBezTo>
                  <a:pt x="5810761" y="154329"/>
                  <a:pt x="5821468" y="145117"/>
                  <a:pt x="5833911" y="138896"/>
                </a:cubicBezTo>
                <a:cubicBezTo>
                  <a:pt x="5844824" y="133440"/>
                  <a:pt x="5856799" y="130281"/>
                  <a:pt x="5868635" y="127322"/>
                </a:cubicBezTo>
                <a:cubicBezTo>
                  <a:pt x="5921665" y="114065"/>
                  <a:pt x="5962872" y="111201"/>
                  <a:pt x="6019105" y="104172"/>
                </a:cubicBezTo>
                <a:cubicBezTo>
                  <a:pt x="6030680" y="100314"/>
                  <a:pt x="6043164" y="98523"/>
                  <a:pt x="6053830" y="92598"/>
                </a:cubicBezTo>
                <a:cubicBezTo>
                  <a:pt x="6078151" y="79087"/>
                  <a:pt x="6096287" y="53047"/>
                  <a:pt x="6123278" y="46299"/>
                </a:cubicBezTo>
                <a:lnTo>
                  <a:pt x="6169576" y="34724"/>
                </a:lnTo>
                <a:cubicBezTo>
                  <a:pt x="6177293" y="27008"/>
                  <a:pt x="6183368" y="17190"/>
                  <a:pt x="6192726" y="11575"/>
                </a:cubicBezTo>
                <a:cubicBezTo>
                  <a:pt x="6203188" y="5298"/>
                  <a:pt x="6215249" y="0"/>
                  <a:pt x="6227450" y="0"/>
                </a:cubicBezTo>
                <a:cubicBezTo>
                  <a:pt x="6331693" y="0"/>
                  <a:pt x="6435817" y="7143"/>
                  <a:pt x="6539966" y="11575"/>
                </a:cubicBezTo>
                <a:lnTo>
                  <a:pt x="6771460" y="23150"/>
                </a:lnTo>
                <a:cubicBezTo>
                  <a:pt x="6908745" y="57469"/>
                  <a:pt x="6691362" y="4814"/>
                  <a:pt x="6898781" y="46299"/>
                </a:cubicBezTo>
                <a:cubicBezTo>
                  <a:pt x="6910745" y="48692"/>
                  <a:pt x="6921319" y="57280"/>
                  <a:pt x="6933505" y="57874"/>
                </a:cubicBezTo>
                <a:cubicBezTo>
                  <a:pt x="7079994" y="65020"/>
                  <a:pt x="7226730" y="65590"/>
                  <a:pt x="7373343" y="69448"/>
                </a:cubicBezTo>
                <a:cubicBezTo>
                  <a:pt x="7399758" y="95863"/>
                  <a:pt x="7406105" y="104393"/>
                  <a:pt x="7442792" y="127322"/>
                </a:cubicBezTo>
                <a:cubicBezTo>
                  <a:pt x="7457424" y="136467"/>
                  <a:pt x="7474734" y="140900"/>
                  <a:pt x="7489090" y="150471"/>
                </a:cubicBezTo>
                <a:cubicBezTo>
                  <a:pt x="7508884" y="163667"/>
                  <a:pt x="7523004" y="189767"/>
                  <a:pt x="7535389" y="208344"/>
                </a:cubicBezTo>
                <a:cubicBezTo>
                  <a:pt x="7566009" y="330822"/>
                  <a:pt x="7524436" y="186592"/>
                  <a:pt x="7570113" y="289367"/>
                </a:cubicBezTo>
                <a:cubicBezTo>
                  <a:pt x="7580023" y="311665"/>
                  <a:pt x="7585546" y="335666"/>
                  <a:pt x="7593262" y="358815"/>
                </a:cubicBezTo>
                <a:cubicBezTo>
                  <a:pt x="7609869" y="408636"/>
                  <a:pt x="7601876" y="381695"/>
                  <a:pt x="7616412" y="439838"/>
                </a:cubicBezTo>
                <a:cubicBezTo>
                  <a:pt x="7608695" y="509286"/>
                  <a:pt x="7603144" y="579009"/>
                  <a:pt x="7593262" y="648182"/>
                </a:cubicBezTo>
                <a:cubicBezTo>
                  <a:pt x="7591537" y="660260"/>
                  <a:pt x="7587965" y="672444"/>
                  <a:pt x="7581688" y="682906"/>
                </a:cubicBezTo>
                <a:cubicBezTo>
                  <a:pt x="7571218" y="700357"/>
                  <a:pt x="7520742" y="733695"/>
                  <a:pt x="7512240" y="740780"/>
                </a:cubicBezTo>
                <a:cubicBezTo>
                  <a:pt x="7436452" y="803936"/>
                  <a:pt x="7562786" y="715083"/>
                  <a:pt x="7442792" y="787079"/>
                </a:cubicBezTo>
                <a:cubicBezTo>
                  <a:pt x="7418935" y="801393"/>
                  <a:pt x="7400950" y="829926"/>
                  <a:pt x="7373343" y="833377"/>
                </a:cubicBezTo>
                <a:cubicBezTo>
                  <a:pt x="7342477" y="837235"/>
                  <a:pt x="7311319" y="839220"/>
                  <a:pt x="7280746" y="844952"/>
                </a:cubicBezTo>
                <a:cubicBezTo>
                  <a:pt x="7249475" y="850815"/>
                  <a:pt x="7219014" y="860385"/>
                  <a:pt x="7188148" y="868101"/>
                </a:cubicBezTo>
                <a:cubicBezTo>
                  <a:pt x="7172715" y="871959"/>
                  <a:pt x="7157692" y="878236"/>
                  <a:pt x="7141850" y="879676"/>
                </a:cubicBezTo>
                <a:lnTo>
                  <a:pt x="7014528" y="891251"/>
                </a:lnTo>
                <a:cubicBezTo>
                  <a:pt x="6903618" y="918977"/>
                  <a:pt x="7049858" y="884793"/>
                  <a:pt x="6852483" y="914400"/>
                </a:cubicBezTo>
                <a:cubicBezTo>
                  <a:pt x="6509658" y="965825"/>
                  <a:pt x="6947055" y="914183"/>
                  <a:pt x="6632564" y="949124"/>
                </a:cubicBezTo>
                <a:cubicBezTo>
                  <a:pt x="6620989" y="952982"/>
                  <a:pt x="6609677" y="957740"/>
                  <a:pt x="6597840" y="960699"/>
                </a:cubicBezTo>
                <a:cubicBezTo>
                  <a:pt x="6578754" y="965471"/>
                  <a:pt x="6558882" y="966869"/>
                  <a:pt x="6539966" y="972274"/>
                </a:cubicBezTo>
                <a:cubicBezTo>
                  <a:pt x="6362961" y="1022847"/>
                  <a:pt x="6504322" y="995577"/>
                  <a:pt x="6366346" y="1018572"/>
                </a:cubicBezTo>
                <a:cubicBezTo>
                  <a:pt x="5769684" y="1217465"/>
                  <a:pt x="5108567" y="1034280"/>
                  <a:pt x="4479673" y="1041722"/>
                </a:cubicBezTo>
                <a:cubicBezTo>
                  <a:pt x="4403744" y="1042621"/>
                  <a:pt x="4333913" y="1063359"/>
                  <a:pt x="4259754" y="1076446"/>
                </a:cubicBezTo>
                <a:cubicBezTo>
                  <a:pt x="4158484" y="1094317"/>
                  <a:pt x="4064919" y="1097574"/>
                  <a:pt x="3958812" y="1099595"/>
                </a:cubicBezTo>
                <a:lnTo>
                  <a:pt x="2963389" y="1111170"/>
                </a:lnTo>
                <a:lnTo>
                  <a:pt x="1886943" y="1099595"/>
                </a:lnTo>
                <a:cubicBezTo>
                  <a:pt x="1855843" y="1098979"/>
                  <a:pt x="1825239" y="1091654"/>
                  <a:pt x="1794346" y="1088020"/>
                </a:cubicBezTo>
                <a:cubicBezTo>
                  <a:pt x="1658713" y="1072063"/>
                  <a:pt x="1690364" y="1076460"/>
                  <a:pt x="1528128" y="1064871"/>
                </a:cubicBezTo>
                <a:cubicBezTo>
                  <a:pt x="1472929" y="1046471"/>
                  <a:pt x="1466625" y="1043046"/>
                  <a:pt x="1389232" y="1030147"/>
                </a:cubicBezTo>
                <a:cubicBezTo>
                  <a:pt x="1342145" y="1022299"/>
                  <a:pt x="1182565" y="1009694"/>
                  <a:pt x="1146164" y="1006998"/>
                </a:cubicBezTo>
                <a:cubicBezTo>
                  <a:pt x="815479" y="982503"/>
                  <a:pt x="847836" y="993114"/>
                  <a:pt x="347511" y="983848"/>
                </a:cubicBezTo>
                <a:cubicBezTo>
                  <a:pt x="324361" y="976132"/>
                  <a:pt x="298366" y="974235"/>
                  <a:pt x="278062" y="960699"/>
                </a:cubicBezTo>
                <a:cubicBezTo>
                  <a:pt x="266487" y="952983"/>
                  <a:pt x="256050" y="943200"/>
                  <a:pt x="243338" y="937550"/>
                </a:cubicBezTo>
                <a:cubicBezTo>
                  <a:pt x="221040" y="927640"/>
                  <a:pt x="173890" y="914400"/>
                  <a:pt x="173890" y="914400"/>
                </a:cubicBezTo>
                <a:cubicBezTo>
                  <a:pt x="166174" y="902825"/>
                  <a:pt x="160578" y="889513"/>
                  <a:pt x="150741" y="879676"/>
                </a:cubicBezTo>
                <a:cubicBezTo>
                  <a:pt x="140904" y="869839"/>
                  <a:pt x="126880" y="865217"/>
                  <a:pt x="116017" y="856527"/>
                </a:cubicBezTo>
                <a:cubicBezTo>
                  <a:pt x="107495" y="849710"/>
                  <a:pt x="101389" y="840194"/>
                  <a:pt x="92867" y="833377"/>
                </a:cubicBezTo>
                <a:cubicBezTo>
                  <a:pt x="12293" y="768918"/>
                  <a:pt x="105905" y="857990"/>
                  <a:pt x="23419" y="775504"/>
                </a:cubicBezTo>
                <a:cubicBezTo>
                  <a:pt x="15703" y="752355"/>
                  <a:pt x="-2425" y="730308"/>
                  <a:pt x="270" y="706056"/>
                </a:cubicBezTo>
                <a:cubicBezTo>
                  <a:pt x="4128" y="671332"/>
                  <a:pt x="4993" y="636143"/>
                  <a:pt x="11845" y="601884"/>
                </a:cubicBezTo>
                <a:cubicBezTo>
                  <a:pt x="31753" y="502344"/>
                  <a:pt x="25814" y="562371"/>
                  <a:pt x="58143" y="497712"/>
                </a:cubicBezTo>
                <a:cubicBezTo>
                  <a:pt x="63599" y="486799"/>
                  <a:pt x="64262" y="473900"/>
                  <a:pt x="69718" y="462987"/>
                </a:cubicBezTo>
                <a:cubicBezTo>
                  <a:pt x="93470" y="415482"/>
                  <a:pt x="87306" y="441003"/>
                  <a:pt x="116017" y="405114"/>
                </a:cubicBezTo>
                <a:cubicBezTo>
                  <a:pt x="134867" y="381551"/>
                  <a:pt x="155068" y="334223"/>
                  <a:pt x="185465" y="324091"/>
                </a:cubicBezTo>
                <a:cubicBezTo>
                  <a:pt x="197040" y="320233"/>
                  <a:pt x="208975" y="317323"/>
                  <a:pt x="220189" y="312517"/>
                </a:cubicBezTo>
                <a:cubicBezTo>
                  <a:pt x="236049" y="305720"/>
                  <a:pt x="249961" y="294325"/>
                  <a:pt x="266488" y="289367"/>
                </a:cubicBezTo>
                <a:cubicBezTo>
                  <a:pt x="288967" y="282623"/>
                  <a:pt x="312923" y="282395"/>
                  <a:pt x="335936" y="277793"/>
                </a:cubicBezTo>
                <a:cubicBezTo>
                  <a:pt x="351535" y="274673"/>
                  <a:pt x="366802" y="270076"/>
                  <a:pt x="382235" y="266218"/>
                </a:cubicBezTo>
                <a:lnTo>
                  <a:pt x="1134589" y="277793"/>
                </a:lnTo>
                <a:cubicBezTo>
                  <a:pt x="1161860" y="278551"/>
                  <a:pt x="1188569" y="285761"/>
                  <a:pt x="1215612" y="289367"/>
                </a:cubicBezTo>
                <a:cubicBezTo>
                  <a:pt x="1246445" y="293478"/>
                  <a:pt x="1277168" y="298939"/>
                  <a:pt x="1308209" y="300942"/>
                </a:cubicBezTo>
                <a:cubicBezTo>
                  <a:pt x="1396848" y="306661"/>
                  <a:pt x="1485688" y="308659"/>
                  <a:pt x="1574427" y="312517"/>
                </a:cubicBezTo>
                <a:cubicBezTo>
                  <a:pt x="1597576" y="316375"/>
                  <a:pt x="1620612" y="320989"/>
                  <a:pt x="1643875" y="324091"/>
                </a:cubicBezTo>
                <a:cubicBezTo>
                  <a:pt x="1678506" y="328708"/>
                  <a:pt x="1713585" y="329922"/>
                  <a:pt x="1748047" y="335666"/>
                </a:cubicBezTo>
                <a:cubicBezTo>
                  <a:pt x="1760082" y="337672"/>
                  <a:pt x="1770736" y="345235"/>
                  <a:pt x="1782771" y="347241"/>
                </a:cubicBezTo>
                <a:cubicBezTo>
                  <a:pt x="1817233" y="352985"/>
                  <a:pt x="1852179" y="355339"/>
                  <a:pt x="1886943" y="358815"/>
                </a:cubicBezTo>
                <a:lnTo>
                  <a:pt x="2014265" y="370390"/>
                </a:lnTo>
                <a:lnTo>
                  <a:pt x="2130012" y="381965"/>
                </a:lnTo>
                <a:cubicBezTo>
                  <a:pt x="2238804" y="409161"/>
                  <a:pt x="2126550" y="383933"/>
                  <a:pt x="2338356" y="405114"/>
                </a:cubicBezTo>
                <a:cubicBezTo>
                  <a:pt x="2361708" y="407449"/>
                  <a:pt x="2384714" y="412491"/>
                  <a:pt x="2407804" y="416689"/>
                </a:cubicBezTo>
                <a:cubicBezTo>
                  <a:pt x="2427160" y="420208"/>
                  <a:pt x="2446322" y="424744"/>
                  <a:pt x="2465678" y="428263"/>
                </a:cubicBezTo>
                <a:cubicBezTo>
                  <a:pt x="2488768" y="432461"/>
                  <a:pt x="2512036" y="435640"/>
                  <a:pt x="2535126" y="439838"/>
                </a:cubicBezTo>
                <a:cubicBezTo>
                  <a:pt x="2554482" y="443357"/>
                  <a:pt x="2573524" y="448631"/>
                  <a:pt x="2592999" y="451413"/>
                </a:cubicBezTo>
                <a:cubicBezTo>
                  <a:pt x="2654586" y="460211"/>
                  <a:pt x="2717840" y="459473"/>
                  <a:pt x="2778194" y="474562"/>
                </a:cubicBezTo>
                <a:cubicBezTo>
                  <a:pt x="2793627" y="478420"/>
                  <a:pt x="2808770" y="483718"/>
                  <a:pt x="2824493" y="486137"/>
                </a:cubicBezTo>
                <a:cubicBezTo>
                  <a:pt x="2873350" y="493654"/>
                  <a:pt x="2998060" y="503492"/>
                  <a:pt x="3044412" y="509286"/>
                </a:cubicBezTo>
                <a:cubicBezTo>
                  <a:pt x="3067699" y="512197"/>
                  <a:pt x="3090417" y="519771"/>
                  <a:pt x="3113860" y="520861"/>
                </a:cubicBezTo>
                <a:cubicBezTo>
                  <a:pt x="3256512" y="527496"/>
                  <a:pt x="3399369" y="528578"/>
                  <a:pt x="3542123" y="532436"/>
                </a:cubicBezTo>
                <a:cubicBezTo>
                  <a:pt x="3553698" y="536294"/>
                  <a:pt x="3564647" y="544132"/>
                  <a:pt x="3576847" y="544010"/>
                </a:cubicBezTo>
                <a:cubicBezTo>
                  <a:pt x="3951156" y="540267"/>
                  <a:pt x="4699592" y="520861"/>
                  <a:pt x="4699592" y="520861"/>
                </a:cubicBezTo>
                <a:cubicBezTo>
                  <a:pt x="4738174" y="513145"/>
                  <a:pt x="4778011" y="510155"/>
                  <a:pt x="4815338" y="497712"/>
                </a:cubicBezTo>
                <a:cubicBezTo>
                  <a:pt x="4872327" y="478715"/>
                  <a:pt x="4838027" y="488143"/>
                  <a:pt x="4919511" y="474562"/>
                </a:cubicBezTo>
                <a:lnTo>
                  <a:pt x="4988959" y="451413"/>
                </a:lnTo>
                <a:cubicBezTo>
                  <a:pt x="5000534" y="447555"/>
                  <a:pt x="5013531" y="446606"/>
                  <a:pt x="5023683" y="439838"/>
                </a:cubicBezTo>
                <a:cubicBezTo>
                  <a:pt x="5068559" y="409921"/>
                  <a:pt x="5045210" y="421088"/>
                  <a:pt x="5093131" y="405114"/>
                </a:cubicBezTo>
                <a:cubicBezTo>
                  <a:pt x="5239590" y="419760"/>
                  <a:pt x="5170103" y="416689"/>
                  <a:pt x="5301475" y="41668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100567"/>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92" y="486150"/>
            <a:ext cx="7772400" cy="5851381"/>
          </a:xfrm>
          <a:prstGeom prst="rect">
            <a:avLst/>
          </a:prstGeom>
          <a:noFill/>
          <a:ln>
            <a:noFill/>
          </a:ln>
        </p:spPr>
      </p:pic>
      <p:sp>
        <p:nvSpPr>
          <p:cNvPr id="2" name="Freeform 1"/>
          <p:cNvSpPr/>
          <p:nvPr/>
        </p:nvSpPr>
        <p:spPr>
          <a:xfrm>
            <a:off x="1944547" y="2615878"/>
            <a:ext cx="5683169" cy="891250"/>
          </a:xfrm>
          <a:custGeom>
            <a:avLst/>
            <a:gdLst>
              <a:gd name="connsiteX0" fmla="*/ 1076445 w 5509549"/>
              <a:gd name="connsiteY0" fmla="*/ 567159 h 729205"/>
              <a:gd name="connsiteX1" fmla="*/ 590309 w 5509549"/>
              <a:gd name="connsiteY1" fmla="*/ 555585 h 729205"/>
              <a:gd name="connsiteX2" fmla="*/ 486137 w 5509549"/>
              <a:gd name="connsiteY2" fmla="*/ 532435 h 729205"/>
              <a:gd name="connsiteX3" fmla="*/ 347240 w 5509549"/>
              <a:gd name="connsiteY3" fmla="*/ 520861 h 729205"/>
              <a:gd name="connsiteX4" fmla="*/ 277792 w 5509549"/>
              <a:gd name="connsiteY4" fmla="*/ 509286 h 729205"/>
              <a:gd name="connsiteX5" fmla="*/ 243068 w 5509549"/>
              <a:gd name="connsiteY5" fmla="*/ 497711 h 729205"/>
              <a:gd name="connsiteX6" fmla="*/ 57873 w 5509549"/>
              <a:gd name="connsiteY6" fmla="*/ 486137 h 729205"/>
              <a:gd name="connsiteX7" fmla="*/ 23149 w 5509549"/>
              <a:gd name="connsiteY7" fmla="*/ 462987 h 729205"/>
              <a:gd name="connsiteX8" fmla="*/ 0 w 5509549"/>
              <a:gd name="connsiteY8" fmla="*/ 393539 h 729205"/>
              <a:gd name="connsiteX9" fmla="*/ 11575 w 5509549"/>
              <a:gd name="connsiteY9" fmla="*/ 231494 h 729205"/>
              <a:gd name="connsiteX10" fmla="*/ 115747 w 5509549"/>
              <a:gd name="connsiteY10" fmla="*/ 138896 h 729205"/>
              <a:gd name="connsiteX11" fmla="*/ 208344 w 5509549"/>
              <a:gd name="connsiteY11" fmla="*/ 81023 h 729205"/>
              <a:gd name="connsiteX12" fmla="*/ 254643 w 5509549"/>
              <a:gd name="connsiteY12" fmla="*/ 69448 h 729205"/>
              <a:gd name="connsiteX13" fmla="*/ 451412 w 5509549"/>
              <a:gd name="connsiteY13" fmla="*/ 11575 h 729205"/>
              <a:gd name="connsiteX14" fmla="*/ 3310359 w 5509549"/>
              <a:gd name="connsiteY14" fmla="*/ 0 h 729205"/>
              <a:gd name="connsiteX15" fmla="*/ 4166886 w 5509549"/>
              <a:gd name="connsiteY15" fmla="*/ 11575 h 729205"/>
              <a:gd name="connsiteX16" fmla="*/ 4213185 w 5509549"/>
              <a:gd name="connsiteY16" fmla="*/ 23149 h 729205"/>
              <a:gd name="connsiteX17" fmla="*/ 4467828 w 5509549"/>
              <a:gd name="connsiteY17" fmla="*/ 34724 h 729205"/>
              <a:gd name="connsiteX18" fmla="*/ 4687747 w 5509549"/>
              <a:gd name="connsiteY18" fmla="*/ 57873 h 729205"/>
              <a:gd name="connsiteX19" fmla="*/ 4768769 w 5509549"/>
              <a:gd name="connsiteY19" fmla="*/ 69448 h 729205"/>
              <a:gd name="connsiteX20" fmla="*/ 4930815 w 5509549"/>
              <a:gd name="connsiteY20" fmla="*/ 81023 h 729205"/>
              <a:gd name="connsiteX21" fmla="*/ 4977114 w 5509549"/>
              <a:gd name="connsiteY21" fmla="*/ 92597 h 729205"/>
              <a:gd name="connsiteX22" fmla="*/ 5034987 w 5509549"/>
              <a:gd name="connsiteY22" fmla="*/ 104172 h 729205"/>
              <a:gd name="connsiteX23" fmla="*/ 5069711 w 5509549"/>
              <a:gd name="connsiteY23" fmla="*/ 115747 h 729205"/>
              <a:gd name="connsiteX24" fmla="*/ 5220182 w 5509549"/>
              <a:gd name="connsiteY24" fmla="*/ 138896 h 729205"/>
              <a:gd name="connsiteX25" fmla="*/ 5324354 w 5509549"/>
              <a:gd name="connsiteY25" fmla="*/ 162045 h 729205"/>
              <a:gd name="connsiteX26" fmla="*/ 5359078 w 5509549"/>
              <a:gd name="connsiteY26" fmla="*/ 173620 h 729205"/>
              <a:gd name="connsiteX27" fmla="*/ 5416952 w 5509549"/>
              <a:gd name="connsiteY27" fmla="*/ 185195 h 729205"/>
              <a:gd name="connsiteX28" fmla="*/ 5440101 w 5509549"/>
              <a:gd name="connsiteY28" fmla="*/ 219919 h 729205"/>
              <a:gd name="connsiteX29" fmla="*/ 5451676 w 5509549"/>
              <a:gd name="connsiteY29" fmla="*/ 266218 h 729205"/>
              <a:gd name="connsiteX30" fmla="*/ 5486400 w 5509549"/>
              <a:gd name="connsiteY30" fmla="*/ 370390 h 729205"/>
              <a:gd name="connsiteX31" fmla="*/ 5497975 w 5509549"/>
              <a:gd name="connsiteY31" fmla="*/ 405114 h 729205"/>
              <a:gd name="connsiteX32" fmla="*/ 5509549 w 5509549"/>
              <a:gd name="connsiteY32" fmla="*/ 439838 h 729205"/>
              <a:gd name="connsiteX33" fmla="*/ 5497975 w 5509549"/>
              <a:gd name="connsiteY33" fmla="*/ 613458 h 729205"/>
              <a:gd name="connsiteX34" fmla="*/ 5474825 w 5509549"/>
              <a:gd name="connsiteY34" fmla="*/ 636607 h 729205"/>
              <a:gd name="connsiteX35" fmla="*/ 5393802 w 5509549"/>
              <a:gd name="connsiteY35" fmla="*/ 671331 h 729205"/>
              <a:gd name="connsiteX36" fmla="*/ 5359078 w 5509549"/>
              <a:gd name="connsiteY36" fmla="*/ 682906 h 729205"/>
              <a:gd name="connsiteX37" fmla="*/ 5312780 w 5509549"/>
              <a:gd name="connsiteY37" fmla="*/ 694481 h 729205"/>
              <a:gd name="connsiteX38" fmla="*/ 5231757 w 5509549"/>
              <a:gd name="connsiteY38" fmla="*/ 717630 h 729205"/>
              <a:gd name="connsiteX39" fmla="*/ 5034987 w 5509549"/>
              <a:gd name="connsiteY39" fmla="*/ 729205 h 729205"/>
              <a:gd name="connsiteX40" fmla="*/ 4282633 w 5509549"/>
              <a:gd name="connsiteY40" fmla="*/ 706056 h 729205"/>
              <a:gd name="connsiteX41" fmla="*/ 4132162 w 5509549"/>
              <a:gd name="connsiteY41" fmla="*/ 694481 h 729205"/>
              <a:gd name="connsiteX42" fmla="*/ 4085863 w 5509549"/>
              <a:gd name="connsiteY42" fmla="*/ 682906 h 729205"/>
              <a:gd name="connsiteX43" fmla="*/ 4027990 w 5509549"/>
              <a:gd name="connsiteY43" fmla="*/ 671331 h 729205"/>
              <a:gd name="connsiteX44" fmla="*/ 3935392 w 5509549"/>
              <a:gd name="connsiteY44" fmla="*/ 648182 h 729205"/>
              <a:gd name="connsiteX45" fmla="*/ 3808071 w 5509549"/>
              <a:gd name="connsiteY45" fmla="*/ 636607 h 729205"/>
              <a:gd name="connsiteX46" fmla="*/ 3611301 w 5509549"/>
              <a:gd name="connsiteY46" fmla="*/ 601883 h 729205"/>
              <a:gd name="connsiteX47" fmla="*/ 3541853 w 5509549"/>
              <a:gd name="connsiteY47" fmla="*/ 590309 h 729205"/>
              <a:gd name="connsiteX48" fmla="*/ 3449256 w 5509549"/>
              <a:gd name="connsiteY48" fmla="*/ 567159 h 729205"/>
              <a:gd name="connsiteX49" fmla="*/ 3287210 w 5509549"/>
              <a:gd name="connsiteY49" fmla="*/ 555585 h 729205"/>
              <a:gd name="connsiteX50" fmla="*/ 3171463 w 5509549"/>
              <a:gd name="connsiteY50" fmla="*/ 532435 h 729205"/>
              <a:gd name="connsiteX51" fmla="*/ 3044142 w 5509549"/>
              <a:gd name="connsiteY51" fmla="*/ 520861 h 729205"/>
              <a:gd name="connsiteX52" fmla="*/ 2916820 w 5509549"/>
              <a:gd name="connsiteY52" fmla="*/ 497711 h 729205"/>
              <a:gd name="connsiteX53" fmla="*/ 2685326 w 5509549"/>
              <a:gd name="connsiteY53" fmla="*/ 486137 h 729205"/>
              <a:gd name="connsiteX54" fmla="*/ 2407534 w 5509549"/>
              <a:gd name="connsiteY54" fmla="*/ 462987 h 729205"/>
              <a:gd name="connsiteX55" fmla="*/ 2002420 w 5509549"/>
              <a:gd name="connsiteY55" fmla="*/ 474562 h 729205"/>
              <a:gd name="connsiteX56" fmla="*/ 1886673 w 5509549"/>
              <a:gd name="connsiteY56" fmla="*/ 509286 h 729205"/>
              <a:gd name="connsiteX57" fmla="*/ 1828800 w 5509549"/>
              <a:gd name="connsiteY57" fmla="*/ 520861 h 729205"/>
              <a:gd name="connsiteX58" fmla="*/ 1736202 w 5509549"/>
              <a:gd name="connsiteY58" fmla="*/ 544010 h 729205"/>
              <a:gd name="connsiteX59" fmla="*/ 1701478 w 5509549"/>
              <a:gd name="connsiteY59" fmla="*/ 567159 h 729205"/>
              <a:gd name="connsiteX60" fmla="*/ 1608881 w 5509549"/>
              <a:gd name="connsiteY60" fmla="*/ 590309 h 729205"/>
              <a:gd name="connsiteX61" fmla="*/ 1574157 w 5509549"/>
              <a:gd name="connsiteY61" fmla="*/ 601883 h 729205"/>
              <a:gd name="connsiteX62" fmla="*/ 1076445 w 5509549"/>
              <a:gd name="connsiteY62" fmla="*/ 567159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09549" h="729205">
                <a:moveTo>
                  <a:pt x="1076445" y="567159"/>
                </a:moveTo>
                <a:cubicBezTo>
                  <a:pt x="912470" y="559443"/>
                  <a:pt x="752260" y="562333"/>
                  <a:pt x="590309" y="555585"/>
                </a:cubicBezTo>
                <a:cubicBezTo>
                  <a:pt x="380758" y="546854"/>
                  <a:pt x="609705" y="548910"/>
                  <a:pt x="486137" y="532435"/>
                </a:cubicBezTo>
                <a:cubicBezTo>
                  <a:pt x="440085" y="526295"/>
                  <a:pt x="393539" y="524719"/>
                  <a:pt x="347240" y="520861"/>
                </a:cubicBezTo>
                <a:cubicBezTo>
                  <a:pt x="324091" y="517003"/>
                  <a:pt x="300702" y="514377"/>
                  <a:pt x="277792" y="509286"/>
                </a:cubicBezTo>
                <a:cubicBezTo>
                  <a:pt x="265882" y="506639"/>
                  <a:pt x="255202" y="498988"/>
                  <a:pt x="243068" y="497711"/>
                </a:cubicBezTo>
                <a:cubicBezTo>
                  <a:pt x="181556" y="491236"/>
                  <a:pt x="119605" y="489995"/>
                  <a:pt x="57873" y="486137"/>
                </a:cubicBezTo>
                <a:cubicBezTo>
                  <a:pt x="46298" y="478420"/>
                  <a:pt x="30522" y="474784"/>
                  <a:pt x="23149" y="462987"/>
                </a:cubicBezTo>
                <a:cubicBezTo>
                  <a:pt x="10216" y="442294"/>
                  <a:pt x="0" y="393539"/>
                  <a:pt x="0" y="393539"/>
                </a:cubicBezTo>
                <a:cubicBezTo>
                  <a:pt x="3858" y="339524"/>
                  <a:pt x="-6314" y="282606"/>
                  <a:pt x="11575" y="231494"/>
                </a:cubicBezTo>
                <a:cubicBezTo>
                  <a:pt x="25388" y="192028"/>
                  <a:pt x="81603" y="163285"/>
                  <a:pt x="115747" y="138896"/>
                </a:cubicBezTo>
                <a:cubicBezTo>
                  <a:pt x="156001" y="110143"/>
                  <a:pt x="162543" y="98198"/>
                  <a:pt x="208344" y="81023"/>
                </a:cubicBezTo>
                <a:cubicBezTo>
                  <a:pt x="223239" y="75437"/>
                  <a:pt x="239459" y="74193"/>
                  <a:pt x="254643" y="69448"/>
                </a:cubicBezTo>
                <a:cubicBezTo>
                  <a:pt x="257590" y="68527"/>
                  <a:pt x="408009" y="11919"/>
                  <a:pt x="451412" y="11575"/>
                </a:cubicBezTo>
                <a:lnTo>
                  <a:pt x="3310359" y="0"/>
                </a:lnTo>
                <a:lnTo>
                  <a:pt x="4166886" y="11575"/>
                </a:lnTo>
                <a:cubicBezTo>
                  <a:pt x="4182789" y="11983"/>
                  <a:pt x="4197324" y="21929"/>
                  <a:pt x="4213185" y="23149"/>
                </a:cubicBezTo>
                <a:cubicBezTo>
                  <a:pt x="4297903" y="29666"/>
                  <a:pt x="4382947" y="30866"/>
                  <a:pt x="4467828" y="34724"/>
                </a:cubicBezTo>
                <a:cubicBezTo>
                  <a:pt x="4578316" y="62347"/>
                  <a:pt x="4469377" y="38022"/>
                  <a:pt x="4687747" y="57873"/>
                </a:cubicBezTo>
                <a:cubicBezTo>
                  <a:pt x="4714917" y="60343"/>
                  <a:pt x="4741610" y="66861"/>
                  <a:pt x="4768769" y="69448"/>
                </a:cubicBezTo>
                <a:cubicBezTo>
                  <a:pt x="4822678" y="74582"/>
                  <a:pt x="4876800" y="77165"/>
                  <a:pt x="4930815" y="81023"/>
                </a:cubicBezTo>
                <a:cubicBezTo>
                  <a:pt x="4946248" y="84881"/>
                  <a:pt x="4961585" y="89146"/>
                  <a:pt x="4977114" y="92597"/>
                </a:cubicBezTo>
                <a:cubicBezTo>
                  <a:pt x="4996319" y="96865"/>
                  <a:pt x="5015901" y="99400"/>
                  <a:pt x="5034987" y="104172"/>
                </a:cubicBezTo>
                <a:cubicBezTo>
                  <a:pt x="5046823" y="107131"/>
                  <a:pt x="5057801" y="113100"/>
                  <a:pt x="5069711" y="115747"/>
                </a:cubicBezTo>
                <a:cubicBezTo>
                  <a:pt x="5127172" y="128516"/>
                  <a:pt x="5161144" y="127826"/>
                  <a:pt x="5220182" y="138896"/>
                </a:cubicBezTo>
                <a:cubicBezTo>
                  <a:pt x="5255144" y="145451"/>
                  <a:pt x="5289845" y="153418"/>
                  <a:pt x="5324354" y="162045"/>
                </a:cubicBezTo>
                <a:cubicBezTo>
                  <a:pt x="5336191" y="165004"/>
                  <a:pt x="5347241" y="170661"/>
                  <a:pt x="5359078" y="173620"/>
                </a:cubicBezTo>
                <a:cubicBezTo>
                  <a:pt x="5378164" y="178392"/>
                  <a:pt x="5397661" y="181337"/>
                  <a:pt x="5416952" y="185195"/>
                </a:cubicBezTo>
                <a:cubicBezTo>
                  <a:pt x="5424668" y="196770"/>
                  <a:pt x="5434621" y="207133"/>
                  <a:pt x="5440101" y="219919"/>
                </a:cubicBezTo>
                <a:cubicBezTo>
                  <a:pt x="5446367" y="234541"/>
                  <a:pt x="5447105" y="250981"/>
                  <a:pt x="5451676" y="266218"/>
                </a:cubicBezTo>
                <a:cubicBezTo>
                  <a:pt x="5451686" y="266253"/>
                  <a:pt x="5480607" y="353011"/>
                  <a:pt x="5486400" y="370390"/>
                </a:cubicBezTo>
                <a:lnTo>
                  <a:pt x="5497975" y="405114"/>
                </a:lnTo>
                <a:lnTo>
                  <a:pt x="5509549" y="439838"/>
                </a:lnTo>
                <a:cubicBezTo>
                  <a:pt x="5505691" y="497711"/>
                  <a:pt x="5508055" y="556339"/>
                  <a:pt x="5497975" y="613458"/>
                </a:cubicBezTo>
                <a:cubicBezTo>
                  <a:pt x="5496079" y="624205"/>
                  <a:pt x="5483346" y="629790"/>
                  <a:pt x="5474825" y="636607"/>
                </a:cubicBezTo>
                <a:cubicBezTo>
                  <a:pt x="5435665" y="667935"/>
                  <a:pt x="5443534" y="657122"/>
                  <a:pt x="5393802" y="671331"/>
                </a:cubicBezTo>
                <a:cubicBezTo>
                  <a:pt x="5382071" y="674683"/>
                  <a:pt x="5370809" y="679554"/>
                  <a:pt x="5359078" y="682906"/>
                </a:cubicBezTo>
                <a:cubicBezTo>
                  <a:pt x="5343782" y="687276"/>
                  <a:pt x="5328127" y="690295"/>
                  <a:pt x="5312780" y="694481"/>
                </a:cubicBezTo>
                <a:cubicBezTo>
                  <a:pt x="5285681" y="701872"/>
                  <a:pt x="5259628" y="714146"/>
                  <a:pt x="5231757" y="717630"/>
                </a:cubicBezTo>
                <a:cubicBezTo>
                  <a:pt x="5166561" y="725779"/>
                  <a:pt x="5100577" y="725347"/>
                  <a:pt x="5034987" y="729205"/>
                </a:cubicBezTo>
                <a:lnTo>
                  <a:pt x="4282633" y="706056"/>
                </a:lnTo>
                <a:cubicBezTo>
                  <a:pt x="4232365" y="704123"/>
                  <a:pt x="4182123" y="700359"/>
                  <a:pt x="4132162" y="694481"/>
                </a:cubicBezTo>
                <a:cubicBezTo>
                  <a:pt x="4116363" y="692622"/>
                  <a:pt x="4101392" y="686357"/>
                  <a:pt x="4085863" y="682906"/>
                </a:cubicBezTo>
                <a:cubicBezTo>
                  <a:pt x="4066658" y="678638"/>
                  <a:pt x="4047159" y="675755"/>
                  <a:pt x="4027990" y="671331"/>
                </a:cubicBezTo>
                <a:cubicBezTo>
                  <a:pt x="3996989" y="664177"/>
                  <a:pt x="3967077" y="651063"/>
                  <a:pt x="3935392" y="648182"/>
                </a:cubicBezTo>
                <a:lnTo>
                  <a:pt x="3808071" y="636607"/>
                </a:lnTo>
                <a:cubicBezTo>
                  <a:pt x="3658029" y="599097"/>
                  <a:pt x="3772955" y="623436"/>
                  <a:pt x="3611301" y="601883"/>
                </a:cubicBezTo>
                <a:cubicBezTo>
                  <a:pt x="3588038" y="598781"/>
                  <a:pt x="3564801" y="595226"/>
                  <a:pt x="3541853" y="590309"/>
                </a:cubicBezTo>
                <a:cubicBezTo>
                  <a:pt x="3510744" y="583643"/>
                  <a:pt x="3480780" y="571458"/>
                  <a:pt x="3449256" y="567159"/>
                </a:cubicBezTo>
                <a:cubicBezTo>
                  <a:pt x="3395600" y="559842"/>
                  <a:pt x="3341225" y="559443"/>
                  <a:pt x="3287210" y="555585"/>
                </a:cubicBezTo>
                <a:cubicBezTo>
                  <a:pt x="3239519" y="543662"/>
                  <a:pt x="3225067" y="538741"/>
                  <a:pt x="3171463" y="532435"/>
                </a:cubicBezTo>
                <a:cubicBezTo>
                  <a:pt x="3129140" y="527456"/>
                  <a:pt x="3086582" y="524719"/>
                  <a:pt x="3044142" y="520861"/>
                </a:cubicBezTo>
                <a:cubicBezTo>
                  <a:pt x="3017568" y="515546"/>
                  <a:pt x="2940883" y="499562"/>
                  <a:pt x="2916820" y="497711"/>
                </a:cubicBezTo>
                <a:cubicBezTo>
                  <a:pt x="2839787" y="491785"/>
                  <a:pt x="2762491" y="489995"/>
                  <a:pt x="2685326" y="486137"/>
                </a:cubicBezTo>
                <a:cubicBezTo>
                  <a:pt x="2574261" y="458369"/>
                  <a:pt x="2605440" y="462987"/>
                  <a:pt x="2407534" y="462987"/>
                </a:cubicBezTo>
                <a:cubicBezTo>
                  <a:pt x="2272441" y="462987"/>
                  <a:pt x="2137458" y="470704"/>
                  <a:pt x="2002420" y="474562"/>
                </a:cubicBezTo>
                <a:cubicBezTo>
                  <a:pt x="1852081" y="504631"/>
                  <a:pt x="2038952" y="463602"/>
                  <a:pt x="1886673" y="509286"/>
                </a:cubicBezTo>
                <a:cubicBezTo>
                  <a:pt x="1867830" y="514939"/>
                  <a:pt x="1847969" y="516437"/>
                  <a:pt x="1828800" y="520861"/>
                </a:cubicBezTo>
                <a:cubicBezTo>
                  <a:pt x="1797799" y="528015"/>
                  <a:pt x="1736202" y="544010"/>
                  <a:pt x="1736202" y="544010"/>
                </a:cubicBezTo>
                <a:cubicBezTo>
                  <a:pt x="1724627" y="551726"/>
                  <a:pt x="1714551" y="562405"/>
                  <a:pt x="1701478" y="567159"/>
                </a:cubicBezTo>
                <a:cubicBezTo>
                  <a:pt x="1671578" y="578032"/>
                  <a:pt x="1639064" y="580249"/>
                  <a:pt x="1608881" y="590309"/>
                </a:cubicBezTo>
                <a:lnTo>
                  <a:pt x="1574157" y="601883"/>
                </a:lnTo>
                <a:cubicBezTo>
                  <a:pt x="1400539" y="597937"/>
                  <a:pt x="1240420" y="574875"/>
                  <a:pt x="1076445" y="567159"/>
                </a:cubicBezTo>
                <a:close/>
              </a:path>
            </a:pathLst>
          </a:cu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0669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7"/>
            <a:ext cx="7329488" cy="4247317"/>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are safe within a broad range of intake; safety problems are rare</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products have been used for thousands of years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cause less harm than many prescription drugs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47426"/>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166388405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 is sufficient to meet nutritional needs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provide nutrients and other valuable substances not present in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better educated and wealthier </a:t>
            </a:r>
          </a:p>
          <a:p>
            <a:pPr marL="688975" lvl="2" indent="-231775">
              <a:buFont typeface="Arial" pitchFamily="34" charset="0"/>
              <a:buChar char="•"/>
            </a:pPr>
            <a:r>
              <a:rPr lang="en-US" sz="2400" b="1" dirty="0">
                <a:solidFill>
                  <a:srgbClr val="000000"/>
                </a:solidFill>
                <a:latin typeface="Arial" charset="0"/>
              </a:rPr>
              <a:t>they are healthier whether or not they take supplements </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5692" y="394322"/>
            <a:ext cx="5715000" cy="6053606"/>
          </a:xfrm>
          <a:prstGeom prst="rect">
            <a:avLst/>
          </a:prstGeom>
        </p:spPr>
      </p:pic>
      <p:sp>
        <p:nvSpPr>
          <p:cNvPr id="5" name="Text Box 2">
            <a:hlinkClick r:id="rId3"/>
          </p:cNvPr>
          <p:cNvSpPr txBox="1">
            <a:spLocks noChangeArrowheads="1"/>
          </p:cNvSpPr>
          <p:nvPr/>
        </p:nvSpPr>
        <p:spPr bwMode="auto">
          <a:xfrm>
            <a:off x="1245783" y="6551861"/>
            <a:ext cx="661751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https://www.theguardian.com/society/2019/may/26/top-uk-scientist-urges-people-to-take-vitamin-d-supplements?CMP=Share_iOSApp_Other</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098" y="828827"/>
            <a:ext cx="1828800" cy="402566"/>
          </a:xfrm>
          <a:prstGeom prst="rect">
            <a:avLst/>
          </a:prstGeom>
        </p:spPr>
      </p:pic>
      <p:sp>
        <p:nvSpPr>
          <p:cNvPr id="8" name="Rectangle 7"/>
          <p:cNvSpPr/>
          <p:nvPr/>
        </p:nvSpPr>
        <p:spPr>
          <a:xfrm>
            <a:off x="6621457" y="1293773"/>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4" name="AutoShape 8">
            <a:extLst>
              <a:ext uri="{FF2B5EF4-FFF2-40B4-BE49-F238E27FC236}">
                <a16:creationId xmlns:a16="http://schemas.microsoft.com/office/drawing/2014/main" id="{D5350610-5E6D-1CFB-2474-5F6AB9E550DD}"/>
              </a:ext>
            </a:extLst>
          </p:cNvPr>
          <p:cNvSpPr>
            <a:spLocks noChangeArrowheads="1"/>
          </p:cNvSpPr>
          <p:nvPr/>
        </p:nvSpPr>
        <p:spPr bwMode="auto">
          <a:xfrm rot="7705331">
            <a:off x="66785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84518796"/>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06545" y="6551861"/>
            <a:ext cx="409599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http://www.latimes.com/opinion/op-ed/la-oe-price-vitamin-d-20160516-snap-story.html</a:t>
            </a:r>
            <a:endParaRPr lang="en-US" sz="800" dirty="0">
              <a:solidFill>
                <a:srgbClr val="FFFFFF"/>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35" y="421365"/>
            <a:ext cx="745194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3975C718-1738-45F7-EC6D-74691D793BCB}"/>
              </a:ext>
            </a:extLst>
          </p:cNvPr>
          <p:cNvSpPr>
            <a:spLocks noChangeArrowheads="1"/>
          </p:cNvSpPr>
          <p:nvPr/>
        </p:nvSpPr>
        <p:spPr bwMode="auto">
          <a:xfrm rot="7705331">
            <a:off x="7237307" y="2300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888691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BADDE1"/>
                </a:solidFill>
                <a:latin typeface="Arial" charset="0"/>
              </a:rPr>
              <a:t>something you will see often </a:t>
            </a:r>
            <a:r>
              <a:rPr kumimoji="1" lang="en-US" sz="3600" dirty="0">
                <a:solidFill>
                  <a:srgbClr val="BADDE1"/>
                </a:solidFill>
                <a:latin typeface="Arial" charset="0"/>
              </a:rPr>
              <a:t>(and often repeated)</a:t>
            </a:r>
            <a:r>
              <a:rPr kumimoji="1" lang="en-US" sz="3600" b="1" dirty="0">
                <a:solidFill>
                  <a:srgbClr val="BADDE1"/>
                </a:solidFill>
                <a:latin typeface="Arial" charset="0"/>
              </a:rPr>
              <a:t> </a:t>
            </a:r>
          </a:p>
          <a:p>
            <a:pPr algn="ctr" eaLnBrk="0" hangingPunct="0"/>
            <a:r>
              <a:rPr kumimoji="1" lang="en-US" sz="3600" b="1" dirty="0">
                <a:solidFill>
                  <a:srgbClr val="BADDE1"/>
                </a:solidFill>
                <a:latin typeface="Arial" charset="0"/>
              </a:rPr>
              <a:t>in American Anthropology </a:t>
            </a:r>
          </a:p>
          <a:p>
            <a:pPr algn="ctr" eaLnBrk="0" hangingPunct="0"/>
            <a:r>
              <a:rPr kumimoji="1" lang="en-US" sz="3600" b="1" dirty="0">
                <a:solidFill>
                  <a:srgbClr val="BADDE1"/>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FFFFFF"/>
                </a:solidFill>
                <a:latin typeface="Arial" charset="0"/>
              </a:rPr>
              <a:t>Some examples . . .</a:t>
            </a:r>
          </a:p>
        </p:txBody>
      </p:sp>
    </p:spTree>
    <p:extLst>
      <p:ext uri="{BB962C8B-B14F-4D97-AF65-F5344CB8AC3E}">
        <p14:creationId xmlns:p14="http://schemas.microsoft.com/office/powerpoint/2010/main" val="288671821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Diets do not always follow dietary recommendations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grown on depleted soils lack essential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Pollution  and stressful living conditions increase nutrient requirements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Cooking destroys essential nutrients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70537"/>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mn-ea"/>
                <a:cs typeface="+mn-cs"/>
              </a:rPr>
              <a:t>Re</a:t>
            </a:r>
            <a:r>
              <a:rPr kumimoji="0" lang="en-US" sz="3600" b="1" u="none" strike="noStrike" kern="1200" cap="none" spc="0" normalizeH="0" baseline="0" noProof="0" dirty="0">
                <a:ln>
                  <a:noFill/>
                </a:ln>
                <a:solidFill>
                  <a:srgbClr val="FF0000"/>
                </a:solidFill>
                <a:effectLst/>
                <a:uLnTx/>
                <a:uFillTx/>
                <a:latin typeface="Arial" charset="0"/>
                <a:ea typeface="+mn-ea"/>
                <a:cs typeface="+mn-cs"/>
              </a:rPr>
              <a:t> Need</a:t>
            </a:r>
            <a:r>
              <a:rPr kumimoji="0" lang="en-US" sz="3600" b="1" i="0" u="none" strike="noStrike" kern="1200" cap="none" spc="0" normalizeH="0" baseline="0" noProof="0" dirty="0">
                <a:ln>
                  <a:noFill/>
                </a:ln>
                <a:solidFill>
                  <a:srgbClr val="FF0000"/>
                </a:solidFill>
                <a:effectLst/>
                <a:uLnTx/>
                <a:uFillTx/>
                <a:latin typeface="Arial" charset="0"/>
                <a:ea typeface="+mn-ea"/>
                <a:cs typeface="+mn-cs"/>
              </a:rPr>
              <a:t> – “The Answer” . . .</a:t>
            </a:r>
          </a:p>
          <a:p>
            <a:pPr marL="0" marR="0" lvl="1" indent="0" algn="ctr" defTabSz="914400" rtl="0" eaLnBrk="1" fontAlgn="base" latinLnBrk="0" hangingPunct="1">
              <a:lnSpc>
                <a:spcPct val="100000"/>
              </a:lnSpc>
              <a:spcBef>
                <a:spcPct val="0"/>
              </a:spcBef>
              <a:spcAft>
                <a:spcPct val="0"/>
              </a:spcAft>
              <a:buClrTx/>
              <a:buSzTx/>
              <a:buFontTx/>
              <a:buNone/>
              <a:tabLst/>
              <a:defRPr/>
            </a:pPr>
            <a:endParaRPr lang="en-US" sz="3600" b="1" dirty="0">
              <a:solidFill>
                <a:srgbClr val="FF0000"/>
              </a:solidFill>
              <a:latin typeface="Arial" charset="0"/>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0000"/>
                </a:solidFill>
                <a:effectLst/>
                <a:uLnTx/>
                <a:uFillTx/>
                <a:latin typeface="Arial" charset="0"/>
                <a:ea typeface="+mn-ea"/>
                <a:cs typeface="+mn-cs"/>
              </a:rPr>
              <a:t>(NOTE: This is an opinion not a recommendation. Consult a licensed medical practitioner for recommendations.)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lumMod val="75000"/>
                  </a:schemeClr>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lumMod val="75000"/>
                  </a:schemeClr>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chemeClr val="bg1">
                    <a:lumMod val="75000"/>
                  </a:schemeClr>
                </a:solidFill>
                <a:effectLst/>
                <a:uLnTx/>
                <a:uFillTx/>
                <a:latin typeface="Arial" charset="0"/>
                <a:ea typeface="+mn-ea"/>
                <a:cs typeface="+mn-cs"/>
              </a:rPr>
              <a:t>. . .</a:t>
            </a:r>
          </a:p>
        </p:txBody>
      </p:sp>
    </p:spTree>
    <p:extLst>
      <p:ext uri="{BB962C8B-B14F-4D97-AF65-F5344CB8AC3E}">
        <p14:creationId xmlns:p14="http://schemas.microsoft.com/office/powerpoint/2010/main" val="2904725500"/>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8725D-C3D2-192A-ED39-DEA9604C6C3A}"/>
              </a:ext>
            </a:extLst>
          </p:cNvPr>
          <p:cNvPicPr>
            <a:picLocks noChangeAspect="1"/>
          </p:cNvPicPr>
          <p:nvPr/>
        </p:nvPicPr>
        <p:blipFill>
          <a:blip r:embed="rId2"/>
          <a:stretch>
            <a:fillRect/>
          </a:stretch>
        </p:blipFill>
        <p:spPr>
          <a:xfrm>
            <a:off x="1303471" y="123552"/>
            <a:ext cx="6569997" cy="6486059"/>
          </a:xfrm>
          <a:prstGeom prst="rect">
            <a:avLst/>
          </a:prstGeom>
        </p:spPr>
      </p:pic>
      <p:sp>
        <p:nvSpPr>
          <p:cNvPr id="5" name="Text Box 2">
            <a:hlinkClick r:id="rId3"/>
            <a:extLst>
              <a:ext uri="{FF2B5EF4-FFF2-40B4-BE49-F238E27FC236}">
                <a16:creationId xmlns:a16="http://schemas.microsoft.com/office/drawing/2014/main" id="{BDDCA270-4C13-9A76-33C0-AFE0833A4A43}"/>
              </a:ext>
            </a:extLst>
          </p:cNvPr>
          <p:cNvSpPr txBox="1">
            <a:spLocks noChangeArrowheads="1"/>
          </p:cNvSpPr>
          <p:nvPr/>
        </p:nvSpPr>
        <p:spPr bwMode="auto">
          <a:xfrm>
            <a:off x="2485692" y="6609611"/>
            <a:ext cx="40991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https://www.cuimc.columbia.edu/news/what-supplements-do-you-need-probably-none</a:t>
            </a:r>
            <a:endParaRPr lang="en-US" sz="800" dirty="0">
              <a:solidFill>
                <a:srgbClr val="FFFFFF"/>
              </a:solidFill>
            </a:endParaRPr>
          </a:p>
        </p:txBody>
      </p:sp>
    </p:spTree>
    <p:extLst>
      <p:ext uri="{BB962C8B-B14F-4D97-AF65-F5344CB8AC3E}">
        <p14:creationId xmlns:p14="http://schemas.microsoft.com/office/powerpoint/2010/main" val="3723273556"/>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78204"/>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419159403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5"/>
            <a:ext cx="7329488" cy="5309146"/>
          </a:xfrm>
          <a:prstGeom prst="rect">
            <a:avLst/>
          </a:prstGeom>
          <a:noFill/>
          <a:ln w="9525">
            <a:noFill/>
            <a:miter lim="800000"/>
            <a:headEnd/>
            <a:tailEnd/>
          </a:ln>
        </p:spPr>
        <p:txBody>
          <a:bodyPr>
            <a:spAutoFit/>
          </a:bodyPr>
          <a:lstStyle/>
          <a:p>
            <a:pPr marL="0" lvl="1" algn="ctr"/>
            <a:r>
              <a:rPr lang="en-US" sz="3200" b="1" dirty="0">
                <a:solidFill>
                  <a:srgbClr val="FF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9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Research demonstrates health benefits of diets and foods, not of single nutrients</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Higher-than-recommended doses of few single nutrients improve health</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Health claims for many supplements often address issues (such as “stress”) that are difficult to evaluate scientifically</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The health benefits of most supplements are unproven</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Many “benefits” of supplements can be explained as placebo or other self-healing effects</a:t>
            </a:r>
          </a:p>
        </p:txBody>
      </p:sp>
      <p:sp>
        <p:nvSpPr>
          <p:cNvPr id="4" name="Rectangle 3"/>
          <p:cNvSpPr txBox="1">
            <a:spLocks noChangeArrowheads="1"/>
          </p:cNvSpPr>
          <p:nvPr/>
        </p:nvSpPr>
        <p:spPr bwMode="auto">
          <a:xfrm>
            <a:off x="900113" y="370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6" y="991330"/>
            <a:ext cx="7315200" cy="542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3"/>
          </p:cNvPr>
          <p:cNvSpPr txBox="1">
            <a:spLocks noChangeArrowheads="1"/>
          </p:cNvSpPr>
          <p:nvPr/>
        </p:nvSpPr>
        <p:spPr bwMode="auto">
          <a:xfrm>
            <a:off x="1933471" y="6580889"/>
            <a:ext cx="524214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http://www.healthline.com/health-news/americans-spend-billions-on-vitamins-and-herbs-that-dont-work-031915</a:t>
            </a:r>
            <a:endParaRPr lang="en-US" sz="800" dirty="0">
              <a:solidFill>
                <a:srgbClr val="FFFFFF"/>
              </a:solidFill>
            </a:endParaRPr>
          </a:p>
        </p:txBody>
      </p:sp>
      <p:sp>
        <p:nvSpPr>
          <p:cNvPr id="3" name="Rectangle 2">
            <a:extLst>
              <a:ext uri="{FF2B5EF4-FFF2-40B4-BE49-F238E27FC236}">
                <a16:creationId xmlns:a16="http://schemas.microsoft.com/office/drawing/2014/main" id="{935A2F8A-75CE-0731-6CDD-7F0CC60FA764}"/>
              </a:ext>
            </a:extLst>
          </p:cNvPr>
          <p:cNvSpPr/>
          <p:nvPr/>
        </p:nvSpPr>
        <p:spPr>
          <a:xfrm>
            <a:off x="6184900" y="2616200"/>
            <a:ext cx="13716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A0218906-66C8-91EA-604B-CB9AAB635E26}"/>
              </a:ext>
            </a:extLst>
          </p:cNvPr>
          <p:cNvSpPr>
            <a:spLocks noChangeArrowheads="1"/>
          </p:cNvSpPr>
          <p:nvPr/>
        </p:nvSpPr>
        <p:spPr bwMode="auto">
          <a:xfrm rot="7066985">
            <a:off x="7262332" y="186235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7945865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belief-based”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healthier</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feel better when they take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Studies demonstrate the health benefits of supplements</a:t>
            </a:r>
          </a:p>
          <a:p>
            <a:pPr marL="231775" lvl="1" indent="-231775">
              <a:buFont typeface="Arial" pitchFamily="34" charset="0"/>
              <a:buChar char="•"/>
            </a:pPr>
            <a:endParaRPr lang="en-US" sz="14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Benefits are sometimes greater at amounts higher than can be obtained from food</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293938" algn="l"/>
              </a:tabLst>
            </a:pPr>
            <a:r>
              <a:rPr lang="en-US" sz="2800" b="1" dirty="0">
                <a:solidFill>
                  <a:srgbClr val="000000"/>
                </a:solidFill>
              </a:rPr>
              <a:t>Safe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r>
              <a:rPr lang="en-US" sz="1200" b="1" dirty="0">
                <a:solidFill>
                  <a:srgbClr val="808080"/>
                </a:solidFill>
              </a:rPr>
              <a:t>	</a:t>
            </a:r>
            <a:r>
              <a:rPr lang="en-US" b="1" dirty="0">
                <a:solidFill>
                  <a:srgbClr val="808080"/>
                </a:solidFill>
              </a:rPr>
              <a:t>Unknown</a:t>
            </a:r>
            <a:endParaRPr lang="en-US" sz="2800" b="1" dirty="0">
              <a:solidFill>
                <a:srgbClr val="808080"/>
              </a:solidFill>
            </a:endParaRPr>
          </a:p>
          <a:p>
            <a:pPr marL="0" lvl="1"/>
            <a:endParaRPr lang="en-US" sz="200" b="1" dirty="0">
              <a:solidFill>
                <a:srgbClr val="000000"/>
              </a:solidFill>
            </a:endParaRPr>
          </a:p>
          <a:p>
            <a:pPr marL="0" lvl="1">
              <a:tabLst>
                <a:tab pos="2293938" algn="l"/>
              </a:tabLst>
            </a:pPr>
            <a:r>
              <a:rPr lang="en-US" sz="2800" b="1" dirty="0">
                <a:solidFill>
                  <a:srgbClr val="000000"/>
                </a:solidFill>
              </a:rPr>
              <a:t>Need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Efficacy	</a:t>
            </a:r>
            <a:r>
              <a:rPr lang="en-US" sz="2400" b="1" dirty="0">
                <a:solidFill>
                  <a:srgbClr val="808080"/>
                </a:solidFill>
              </a:rPr>
              <a:t>No/</a:t>
            </a:r>
            <a:r>
              <a:rPr lang="en-US" sz="3600" b="1" dirty="0">
                <a:solidFill>
                  <a:srgbClr val="808080"/>
                </a:solidFill>
              </a:rPr>
              <a:t>		</a:t>
            </a:r>
            <a:r>
              <a:rPr lang="en-US" sz="2400" b="1" dirty="0">
                <a:solidFill>
                  <a:srgbClr val="808080"/>
                </a:solidFill>
              </a:rPr>
              <a:t>Yes</a:t>
            </a:r>
          </a:p>
          <a:p>
            <a:pPr marL="0" lvl="1">
              <a:tabLst>
                <a:tab pos="2060575" algn="l"/>
              </a:tabLst>
            </a:pPr>
            <a:r>
              <a:rPr lang="en-US" sz="2400" b="1" dirty="0">
                <a:solidFill>
                  <a:srgbClr val="808080"/>
                </a:solidFill>
              </a:rPr>
              <a:t>	</a:t>
            </a:r>
            <a:r>
              <a:rPr lang="en-US" b="1" dirty="0">
                <a:solidFill>
                  <a:srgbClr val="808080"/>
                </a:solidFill>
              </a:rPr>
              <a:t>Unknown</a:t>
            </a: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Take	</a:t>
            </a:r>
            <a:r>
              <a:rPr lang="en-US" sz="2400" b="1" dirty="0">
                <a:solidFill>
                  <a:srgbClr val="FF1B36"/>
                </a:solidFill>
              </a:rPr>
              <a:t>No	</a:t>
            </a:r>
            <a:r>
              <a:rPr lang="en-US" sz="2400" b="1" dirty="0">
                <a:solidFill>
                  <a:srgbClr val="808080"/>
                </a:solidFill>
              </a:rPr>
              <a:t>	 	</a:t>
            </a:r>
            <a:r>
              <a:rPr lang="en-US" sz="2400" b="1" dirty="0">
                <a:solidFill>
                  <a:srgbClr val="FF1B36"/>
                </a:solidFill>
              </a:rPr>
              <a:t>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232</a:t>
            </a:r>
          </a:p>
        </p:txBody>
      </p:sp>
    </p:spTree>
    <p:extLst>
      <p:ext uri="{BB962C8B-B14F-4D97-AF65-F5344CB8AC3E}">
        <p14:creationId xmlns:p14="http://schemas.microsoft.com/office/powerpoint/2010/main" val="1633972658"/>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1941288"/>
            <a:ext cx="3714751" cy="3539430"/>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In the end, Nestle essentially concludes that food supplements are basically a modern-day version of .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2280679" y="95677"/>
            <a:ext cx="4572000" cy="6551875"/>
          </a:xfrm>
          <a:prstGeom prst="rect">
            <a:avLst/>
          </a:prstGeom>
          <a:noFill/>
          <a:ln w="9525">
            <a:noFill/>
            <a:miter lim="800000"/>
            <a:headEnd/>
            <a:tailEnd/>
          </a:ln>
        </p:spPr>
      </p:pic>
      <p:sp>
        <p:nvSpPr>
          <p:cNvPr id="4" name="Text Box 2">
            <a:extLst>
              <a:ext uri="{FF2B5EF4-FFF2-40B4-BE49-F238E27FC236}">
                <a16:creationId xmlns:a16="http://schemas.microsoft.com/office/drawing/2014/main" id="{4B2BD3BA-1344-4DE4-8259-9B719B44C9E9}"/>
              </a:ext>
            </a:extLst>
          </p:cNvPr>
          <p:cNvSpPr txBox="1">
            <a:spLocks noChangeArrowheads="1"/>
          </p:cNvSpPr>
          <p:nvPr/>
        </p:nvSpPr>
        <p:spPr bwMode="auto">
          <a:xfrm>
            <a:off x="3919740" y="6604566"/>
            <a:ext cx="1369286"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4" action="ppaction://hlinkfile"/>
              </a:rPr>
              <a:t>02varvara.wordpress.com</a:t>
            </a:r>
            <a:endParaRPr lang="en-US" sz="800" dirty="0">
              <a:solidFill>
                <a:srgbClr val="000000"/>
              </a:solidFill>
              <a:latin typeface="Verdana"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rgbClr val="000000"/>
                </a:solidFill>
              </a:rPr>
              <a:t>nature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a:t>
            </a:r>
            <a:r>
              <a:rPr lang="en-US" sz="2800" b="1" dirty="0">
                <a:solidFill>
                  <a:srgbClr val="000000"/>
                </a:solidFill>
              </a:rPr>
              <a:t>inherited</a:t>
            </a:r>
            <a:r>
              <a:rPr lang="en-US" sz="2800" b="1" dirty="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rgbClr val="000000"/>
                </a:solidFill>
              </a:rPr>
              <a:t>nativism</a:t>
            </a:r>
            <a:r>
              <a:rPr lang="en-US" sz="2800" b="1" dirty="0">
                <a:solidFill>
                  <a:schemeClr val="accent1">
                    <a:lumMod val="90000"/>
                  </a:schemeClr>
                </a:solidFill>
              </a:rPr>
              <a:t>” vs. “empiricism”)</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a:solidFill>
                  <a:srgbClr val="000000"/>
                </a:solidFill>
              </a:rPr>
              <a:t>biology</a:t>
            </a:r>
            <a:r>
              <a:rPr lang="en-US" sz="2800" b="1" dirty="0">
                <a:solidFill>
                  <a:schemeClr val="accent1">
                    <a:lumMod val="90000"/>
                  </a:schemeClr>
                </a:solidFill>
              </a:rPr>
              <a:t>” vs.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
        <p:nvSpPr>
          <p:cNvPr id="5" name="AutoShape 8"/>
          <p:cNvSpPr>
            <a:spLocks noChangeArrowheads="1"/>
          </p:cNvSpPr>
          <p:nvPr/>
        </p:nvSpPr>
        <p:spPr bwMode="auto">
          <a:xfrm>
            <a:off x="2296247"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9" y="6399442"/>
            <a:ext cx="2061783"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http://georgespond.wordpress.com/</a:t>
            </a:r>
            <a:endParaRPr lang="en-US" sz="800" dirty="0">
              <a:solidFill>
                <a:srgbClr val="000000"/>
              </a:solidFill>
              <a:latin typeface="Verdana" pitchFamily="34" charset="0"/>
            </a:endParaRPr>
          </a:p>
        </p:txBody>
      </p:sp>
      <p:pic>
        <p:nvPicPr>
          <p:cNvPr id="15363" name="Picture 3"/>
          <p:cNvPicPr>
            <a:picLocks noChangeAspect="1" noChangeArrowheads="1"/>
          </p:cNvPicPr>
          <p:nvPr/>
        </p:nvPicPr>
        <p:blipFill>
          <a:blip r:embed="rId4" cstate="print"/>
          <a:srcRect/>
          <a:stretch>
            <a:fillRect/>
          </a:stretch>
        </p:blipFill>
        <p:spPr bwMode="auto">
          <a:xfrm>
            <a:off x="2370818" y="459013"/>
            <a:ext cx="4403682" cy="5715000"/>
          </a:xfrm>
          <a:prstGeom prst="rect">
            <a:avLst/>
          </a:prstGeom>
          <a:noFill/>
          <a:ln w="9525">
            <a:noFill/>
            <a:miter lim="800000"/>
            <a:headEnd/>
            <a:tailEnd/>
          </a:ln>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5" y="232224"/>
            <a:ext cx="4203395" cy="5943600"/>
          </a:xfrm>
          <a:prstGeom prst="rect">
            <a:avLst/>
          </a:prstGeom>
        </p:spPr>
      </p:pic>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D79849"/>
        </a:solidFill>
        <a:effectLst/>
      </p:bgPr>
    </p:bg>
    <p:spTree>
      <p:nvGrpSpPr>
        <p:cNvPr id="1" name=""/>
        <p:cNvGrpSpPr/>
        <p:nvPr/>
      </p:nvGrpSpPr>
      <p:grpSpPr>
        <a:xfrm>
          <a:off x="0" y="0"/>
          <a:ext cx="0" cy="0"/>
          <a:chOff x="0" y="0"/>
          <a:chExt cx="0" cy="0"/>
        </a:xfrm>
      </p:grpSpPr>
      <p:pic>
        <p:nvPicPr>
          <p:cNvPr id="3" name="Picture 2" descr="A person in a top hat holding a bottle&#10;&#10;Description automatically generated">
            <a:extLst>
              <a:ext uri="{FF2B5EF4-FFF2-40B4-BE49-F238E27FC236}">
                <a16:creationId xmlns:a16="http://schemas.microsoft.com/office/drawing/2014/main" id="{CAE18245-9F45-878B-E875-379B1C29E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5999"/>
          </a:xfrm>
          <a:prstGeom prst="rect">
            <a:avLst/>
          </a:prstGeom>
        </p:spPr>
      </p:pic>
      <p:sp>
        <p:nvSpPr>
          <p:cNvPr id="7" name="Text Box 2">
            <a:extLst>
              <a:ext uri="{FF2B5EF4-FFF2-40B4-BE49-F238E27FC236}">
                <a16:creationId xmlns:a16="http://schemas.microsoft.com/office/drawing/2014/main" id="{5F121E5F-DF90-59A0-65A9-5EDE313AB5A6}"/>
              </a:ext>
            </a:extLst>
          </p:cNvPr>
          <p:cNvSpPr txBox="1">
            <a:spLocks noChangeArrowheads="1"/>
          </p:cNvSpPr>
          <p:nvPr/>
        </p:nvSpPr>
        <p:spPr bwMode="auto">
          <a:xfrm>
            <a:off x="1168476" y="6553444"/>
            <a:ext cx="6811480"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https://www.newscientist.com/article/mg25934500-200-which-dietary-supplements-actually-work-and-which-should-you-take/</a:t>
            </a:r>
            <a:endParaRPr lang="en-US" sz="800" dirty="0">
              <a:solidFill>
                <a:srgbClr val="000000"/>
              </a:solidFill>
              <a:latin typeface="Verdana" pitchFamily="34" charset="0"/>
            </a:endParaRPr>
          </a:p>
        </p:txBody>
      </p:sp>
      <p:sp>
        <p:nvSpPr>
          <p:cNvPr id="9" name="TextBox 8">
            <a:extLst>
              <a:ext uri="{FF2B5EF4-FFF2-40B4-BE49-F238E27FC236}">
                <a16:creationId xmlns:a16="http://schemas.microsoft.com/office/drawing/2014/main" id="{270E6274-4349-2946-A01C-0A9BB0806CA1}"/>
              </a:ext>
            </a:extLst>
          </p:cNvPr>
          <p:cNvSpPr txBox="1"/>
          <p:nvPr/>
        </p:nvSpPr>
        <p:spPr>
          <a:xfrm>
            <a:off x="409075" y="423512"/>
            <a:ext cx="1583356" cy="830997"/>
          </a:xfrm>
          <a:prstGeom prst="rect">
            <a:avLst/>
          </a:prstGeom>
          <a:noFill/>
        </p:spPr>
        <p:txBody>
          <a:bodyPr wrap="square">
            <a:spAutoFit/>
          </a:bodyPr>
          <a:lstStyle/>
          <a:p>
            <a:r>
              <a:rPr lang="en-US" sz="2400" b="1" dirty="0"/>
              <a:t>New</a:t>
            </a:r>
            <a:br>
              <a:rPr lang="en-US" sz="2400" b="1" dirty="0"/>
            </a:br>
            <a:r>
              <a:rPr lang="en-US" sz="2400" b="1" dirty="0"/>
              <a:t>Scientist</a:t>
            </a:r>
          </a:p>
        </p:txBody>
      </p:sp>
      <p:sp>
        <p:nvSpPr>
          <p:cNvPr id="10" name="TextBox 9">
            <a:extLst>
              <a:ext uri="{FF2B5EF4-FFF2-40B4-BE49-F238E27FC236}">
                <a16:creationId xmlns:a16="http://schemas.microsoft.com/office/drawing/2014/main" id="{CF26F99D-F9B8-2F17-C484-166DCE6CBEB6}"/>
              </a:ext>
            </a:extLst>
          </p:cNvPr>
          <p:cNvSpPr txBox="1"/>
          <p:nvPr/>
        </p:nvSpPr>
        <p:spPr>
          <a:xfrm>
            <a:off x="417095" y="1220804"/>
            <a:ext cx="1583356" cy="369332"/>
          </a:xfrm>
          <a:prstGeom prst="rect">
            <a:avLst/>
          </a:prstGeom>
          <a:noFill/>
        </p:spPr>
        <p:txBody>
          <a:bodyPr wrap="square">
            <a:spAutoFit/>
          </a:bodyPr>
          <a:lstStyle/>
          <a:p>
            <a:r>
              <a:rPr lang="en-US" dirty="0"/>
              <a:t>31 July 2023 </a:t>
            </a:r>
          </a:p>
        </p:txBody>
      </p:sp>
    </p:spTree>
    <p:extLst>
      <p:ext uri="{BB962C8B-B14F-4D97-AF65-F5344CB8AC3E}">
        <p14:creationId xmlns:p14="http://schemas.microsoft.com/office/powerpoint/2010/main" val="3870284730"/>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14400" y="2890460"/>
            <a:ext cx="7315200" cy="2431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4000" b="1" dirty="0"/>
              <a:t>Which dietary supplements actually work and which should you take?</a:t>
            </a:r>
          </a:p>
          <a:p>
            <a:pPr algn="ctr"/>
            <a:r>
              <a:rPr lang="en-US" sz="3200" dirty="0"/>
              <a:t>(if any)</a:t>
            </a:r>
            <a:endParaRPr lang="en-US" sz="4800" b="1" dirty="0"/>
          </a:p>
        </p:txBody>
      </p:sp>
    </p:spTree>
    <p:extLst>
      <p:ext uri="{BB962C8B-B14F-4D97-AF65-F5344CB8AC3E}">
        <p14:creationId xmlns:p14="http://schemas.microsoft.com/office/powerpoint/2010/main" val="136239910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they either eat a healthy, bal</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anced meal, or . . .</a:t>
            </a:r>
          </a:p>
        </p:txBody>
      </p:sp>
      <p:sp>
        <p:nvSpPr>
          <p:cNvPr id="2" name="Rectangle 3">
            <a:extLst>
              <a:ext uri="{FF2B5EF4-FFF2-40B4-BE49-F238E27FC236}">
                <a16:creationId xmlns:a16="http://schemas.microsoft.com/office/drawing/2014/main" id="{D36C11EC-A322-A15B-9573-843842B81769}"/>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effectLst/>
                <a:uLnTx/>
                <a:uFillTx/>
                <a:latin typeface="Arial"/>
                <a:ea typeface="+mn-ea"/>
                <a:cs typeface="+mn-cs"/>
              </a:rPr>
              <a:t>DIETARY SUPPLEMENTS</a:t>
            </a:r>
          </a:p>
        </p:txBody>
      </p:sp>
    </p:spTree>
    <p:extLst>
      <p:ext uri="{BB962C8B-B14F-4D97-AF65-F5344CB8AC3E}">
        <p14:creationId xmlns:p14="http://schemas.microsoft.com/office/powerpoint/2010/main" val="395820789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latin typeface="Arial" charset="0"/>
                <a:ea typeface="+mn-ea"/>
                <a:cs typeface="+mn-cs"/>
              </a:rPr>
              <a:t>they either eat a healthy, balanced meal, or . . .</a:t>
            </a:r>
          </a:p>
        </p:txBody>
      </p:sp>
      <p:sp>
        <p:nvSpPr>
          <p:cNvPr id="2" name="Rectangle 3">
            <a:extLst>
              <a:ext uri="{FF2B5EF4-FFF2-40B4-BE49-F238E27FC236}">
                <a16:creationId xmlns:a16="http://schemas.microsoft.com/office/drawing/2014/main" id="{8F1AEB1E-BF40-8323-CEF0-E42CF04CFDFA}"/>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411954316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they either eat a healthy, balanced meal, or . . .</a:t>
            </a:r>
          </a:p>
        </p:txBody>
      </p:sp>
      <p:sp>
        <p:nvSpPr>
          <p:cNvPr id="5" name="Rectangle 3">
            <a:extLst>
              <a:ext uri="{FF2B5EF4-FFF2-40B4-BE49-F238E27FC236}">
                <a16:creationId xmlns:a16="http://schemas.microsoft.com/office/drawing/2014/main" id="{E3B7F3CD-EB84-6FA3-0EB5-59AFCA972576}"/>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3204247092"/>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www.foxnews.com/story/0,2933,405765,00.html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2"/>
          <p:cNvPicPr>
            <a:picLocks noChangeAspect="1" noChangeArrowheads="1"/>
          </p:cNvPicPr>
          <p:nvPr/>
        </p:nvPicPr>
        <p:blipFill>
          <a:blip r:embed="rId4" cstate="print"/>
          <a:srcRect/>
          <a:stretch>
            <a:fillRect/>
          </a:stretch>
        </p:blipFill>
        <p:spPr bwMode="auto">
          <a:xfrm>
            <a:off x="943431" y="362856"/>
            <a:ext cx="7248525" cy="5943600"/>
          </a:xfrm>
          <a:prstGeom prst="rect">
            <a:avLst/>
          </a:prstGeom>
          <a:noFill/>
          <a:ln w="2857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3D7FD44-99E2-417E-BD83-DD2FA0DE46A5}"/>
                  </a:ext>
                </a:extLst>
              </p14:cNvPr>
              <p14:cNvContentPartPr/>
              <p14:nvPr/>
            </p14:nvContentPartPr>
            <p14:xfrm>
              <a:off x="4302549" y="951973"/>
              <a:ext cx="677880" cy="33840"/>
            </p14:xfrm>
          </p:contentPart>
        </mc:Choice>
        <mc:Fallback xmlns="">
          <p:pic>
            <p:nvPicPr>
              <p:cNvPr id="2" name="Ink 1">
                <a:extLst>
                  <a:ext uri="{FF2B5EF4-FFF2-40B4-BE49-F238E27FC236}">
                    <a16:creationId xmlns:a16="http://schemas.microsoft.com/office/drawing/2014/main" id="{53D7FD44-99E2-417E-BD83-DD2FA0DE46A5}"/>
                  </a:ext>
                </a:extLst>
              </p:cNvPr>
              <p:cNvPicPr/>
              <p:nvPr/>
            </p:nvPicPr>
            <p:blipFill>
              <a:blip r:embed="rId6"/>
              <a:stretch>
                <a:fillRect/>
              </a:stretch>
            </p:blipFill>
            <p:spPr>
              <a:xfrm>
                <a:off x="4248549" y="843973"/>
                <a:ext cx="7855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2ADB0CA-8F98-4CE5-82F7-10B8F948BA26}"/>
                  </a:ext>
                </a:extLst>
              </p14:cNvPr>
              <p14:cNvContentPartPr/>
              <p14:nvPr/>
            </p14:nvContentPartPr>
            <p14:xfrm>
              <a:off x="5004549" y="922093"/>
              <a:ext cx="2744280" cy="100800"/>
            </p14:xfrm>
          </p:contentPart>
        </mc:Choice>
        <mc:Fallback xmlns="">
          <p:pic>
            <p:nvPicPr>
              <p:cNvPr id="3" name="Ink 2">
                <a:extLst>
                  <a:ext uri="{FF2B5EF4-FFF2-40B4-BE49-F238E27FC236}">
                    <a16:creationId xmlns:a16="http://schemas.microsoft.com/office/drawing/2014/main" id="{12ADB0CA-8F98-4CE5-82F7-10B8F948BA26}"/>
                  </a:ext>
                </a:extLst>
              </p:cNvPr>
              <p:cNvPicPr/>
              <p:nvPr/>
            </p:nvPicPr>
            <p:blipFill>
              <a:blip r:embed="rId8"/>
              <a:stretch>
                <a:fillRect/>
              </a:stretch>
            </p:blipFill>
            <p:spPr>
              <a:xfrm>
                <a:off x="4950909" y="814093"/>
                <a:ext cx="28519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13C6F8D-C592-4B4E-852F-DD84DE21C8FC}"/>
                  </a:ext>
                </a:extLst>
              </p14:cNvPr>
              <p14:cNvContentPartPr/>
              <p14:nvPr/>
            </p14:nvContentPartPr>
            <p14:xfrm>
              <a:off x="1299069" y="1250053"/>
              <a:ext cx="3701520" cy="52920"/>
            </p14:xfrm>
          </p:contentPart>
        </mc:Choice>
        <mc:Fallback xmlns="">
          <p:pic>
            <p:nvPicPr>
              <p:cNvPr id="5" name="Ink 4">
                <a:extLst>
                  <a:ext uri="{FF2B5EF4-FFF2-40B4-BE49-F238E27FC236}">
                    <a16:creationId xmlns:a16="http://schemas.microsoft.com/office/drawing/2014/main" id="{913C6F8D-C592-4B4E-852F-DD84DE21C8FC}"/>
                  </a:ext>
                </a:extLst>
              </p:cNvPr>
              <p:cNvPicPr/>
              <p:nvPr/>
            </p:nvPicPr>
            <p:blipFill>
              <a:blip r:embed="rId10"/>
              <a:stretch>
                <a:fillRect/>
              </a:stretch>
            </p:blipFill>
            <p:spPr>
              <a:xfrm>
                <a:off x="1245069" y="1142053"/>
                <a:ext cx="3809160" cy="268560"/>
              </a:xfrm>
              <a:prstGeom prst="rect">
                <a:avLst/>
              </a:prstGeom>
            </p:spPr>
          </p:pic>
        </mc:Fallback>
      </mc:AlternateContent>
      <p:sp>
        <p:nvSpPr>
          <p:cNvPr id="8" name="Rectangle 7">
            <a:extLst>
              <a:ext uri="{FF2B5EF4-FFF2-40B4-BE49-F238E27FC236}">
                <a16:creationId xmlns:a16="http://schemas.microsoft.com/office/drawing/2014/main" id="{421C50D7-03B7-593D-7CE2-8F8BE4EE0AE2}"/>
              </a:ext>
            </a:extLst>
          </p:cNvPr>
          <p:cNvSpPr/>
          <p:nvPr/>
        </p:nvSpPr>
        <p:spPr>
          <a:xfrm>
            <a:off x="1299069" y="2616200"/>
            <a:ext cx="3003480" cy="4318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73471-9053-D619-5A08-F045EE947F37}"/>
              </a:ext>
            </a:extLst>
          </p:cNvPr>
          <p:cNvSpPr/>
          <p:nvPr/>
        </p:nvSpPr>
        <p:spPr>
          <a:xfrm>
            <a:off x="6908800" y="2190170"/>
            <a:ext cx="1079500" cy="286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a:extLst>
              <a:ext uri="{FF2B5EF4-FFF2-40B4-BE49-F238E27FC236}">
                <a16:creationId xmlns:a16="http://schemas.microsoft.com/office/drawing/2014/main" id="{FAD091B2-A7DF-72E7-7C34-218526B0F1A6}"/>
              </a:ext>
            </a:extLst>
          </p:cNvPr>
          <p:cNvSpPr>
            <a:spLocks noChangeArrowheads="1"/>
          </p:cNvSpPr>
          <p:nvPr/>
        </p:nvSpPr>
        <p:spPr bwMode="auto">
          <a:xfrm rot="8123121">
            <a:off x="6492313" y="95830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43873079"/>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18602E8-2CA3-4CF0-BB8D-3BA6E5027D8C}"/>
              </a:ext>
            </a:extLst>
          </p:cNvPr>
          <p:cNvPicPr>
            <a:picLocks noChangeAspect="1"/>
          </p:cNvPicPr>
          <p:nvPr/>
        </p:nvPicPr>
        <p:blipFill>
          <a:blip r:embed="rId3"/>
          <a:stretch>
            <a:fillRect/>
          </a:stretch>
        </p:blipFill>
        <p:spPr>
          <a:xfrm>
            <a:off x="1367554" y="258944"/>
            <a:ext cx="6400800" cy="6429850"/>
          </a:xfrm>
          <a:prstGeom prst="rect">
            <a:avLst/>
          </a:prstGeom>
        </p:spPr>
      </p:pic>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1588242" y="6650294"/>
            <a:ext cx="5987537"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https://health.howstuffworks.com/wellness/food-nutrition/vitamin-supplements/supplement-industry-news.htm</a:t>
            </a:r>
            <a:endParaRPr lang="en-US" sz="800" dirty="0">
              <a:solidFill>
                <a:srgbClr val="000000"/>
              </a:solidFill>
              <a:latin typeface="Verdana" pitchFamily="34" charset="0"/>
            </a:endParaRPr>
          </a:p>
        </p:txBody>
      </p:sp>
      <p:pic>
        <p:nvPicPr>
          <p:cNvPr id="7" name="Picture 6" descr="Text, logo&#10;&#10;Description automatically generated with medium confidence">
            <a:extLst>
              <a:ext uri="{FF2B5EF4-FFF2-40B4-BE49-F238E27FC236}">
                <a16:creationId xmlns:a16="http://schemas.microsoft.com/office/drawing/2014/main" id="{5FFB0049-8F79-4C7B-8D9F-BEE0407A2E25}"/>
              </a:ext>
            </a:extLst>
          </p:cNvPr>
          <p:cNvPicPr>
            <a:picLocks noChangeAspect="1"/>
          </p:cNvPicPr>
          <p:nvPr/>
        </p:nvPicPr>
        <p:blipFill>
          <a:blip r:embed="rId5"/>
          <a:stretch>
            <a:fillRect/>
          </a:stretch>
        </p:blipFill>
        <p:spPr>
          <a:xfrm>
            <a:off x="6321559" y="1896337"/>
            <a:ext cx="1339919" cy="330217"/>
          </a:xfrm>
          <a:prstGeom prst="rect">
            <a:avLst/>
          </a:prstGeom>
        </p:spPr>
      </p:pic>
      <p:sp>
        <p:nvSpPr>
          <p:cNvPr id="2" name="AutoShape 8">
            <a:extLst>
              <a:ext uri="{FF2B5EF4-FFF2-40B4-BE49-F238E27FC236}">
                <a16:creationId xmlns:a16="http://schemas.microsoft.com/office/drawing/2014/main" id="{F8270715-9ED1-A249-C4EB-31F61FC0244E}"/>
              </a:ext>
            </a:extLst>
          </p:cNvPr>
          <p:cNvSpPr>
            <a:spLocks noChangeArrowheads="1"/>
          </p:cNvSpPr>
          <p:nvPr/>
        </p:nvSpPr>
        <p:spPr bwMode="auto">
          <a:xfrm rot="8463804">
            <a:off x="6018107" y="1627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4676626"/>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$56.7 Billion by 2024</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9 February 2023</a:t>
            </a:r>
          </a:p>
        </p:txBody>
      </p:sp>
      <p:sp>
        <p:nvSpPr>
          <p:cNvPr id="2" name="TextBox 1">
            <a:extLst>
              <a:ext uri="{FF2B5EF4-FFF2-40B4-BE49-F238E27FC236}">
                <a16:creationId xmlns:a16="http://schemas.microsoft.com/office/drawing/2014/main" id="{2235CD0C-49A9-7B69-218D-1313A5D77BBD}"/>
              </a:ext>
            </a:extLst>
          </p:cNvPr>
          <p:cNvSpPr txBox="1"/>
          <p:nvPr/>
        </p:nvSpPr>
        <p:spPr>
          <a:xfrm>
            <a:off x="4001702" y="4236359"/>
            <a:ext cx="1147815" cy="523220"/>
          </a:xfrm>
          <a:prstGeom prst="rect">
            <a:avLst/>
          </a:prstGeom>
          <a:solidFill>
            <a:srgbClr val="FFC000"/>
          </a:solidFill>
          <a:ln w="57150">
            <a:solidFill>
              <a:srgbClr val="C00000"/>
            </a:solidFill>
          </a:ln>
        </p:spPr>
        <p:txBody>
          <a:bodyPr wrap="square">
            <a:spAutoFit/>
          </a:bodyPr>
          <a:lstStyle/>
          <a:p>
            <a:r>
              <a:rPr lang="en-US" sz="2800" b="1" dirty="0">
                <a:solidFill>
                  <a:srgbClr val="C00000"/>
                </a:solidFill>
              </a:rPr>
              <a:t>REM:</a:t>
            </a:r>
            <a:endParaRPr lang="en-US" sz="2800" dirty="0">
              <a:solidFill>
                <a:srgbClr val="C00000"/>
              </a:solidFill>
            </a:endParaRPr>
          </a:p>
        </p:txBody>
      </p:sp>
    </p:spTree>
    <p:extLst>
      <p:ext uri="{BB962C8B-B14F-4D97-AF65-F5344CB8AC3E}">
        <p14:creationId xmlns:p14="http://schemas.microsoft.com/office/powerpoint/2010/main" val="11390829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sp>
        <p:nvSpPr>
          <p:cNvPr id="6" name="TextBox 5">
            <a:extLst>
              <a:ext uri="{FF2B5EF4-FFF2-40B4-BE49-F238E27FC236}">
                <a16:creationId xmlns:a16="http://schemas.microsoft.com/office/drawing/2014/main" id="{11B46161-EB0E-58E1-3075-A61B6E9310C2}"/>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sp>
        <p:nvSpPr>
          <p:cNvPr id="10" name="TextBox 9">
            <a:extLst>
              <a:ext uri="{FF2B5EF4-FFF2-40B4-BE49-F238E27FC236}">
                <a16:creationId xmlns:a16="http://schemas.microsoft.com/office/drawing/2014/main" id="{C304FB7E-C80D-77B1-2E36-77BBE5DA325A}"/>
              </a:ext>
            </a:extLst>
          </p:cNvPr>
          <p:cNvSpPr txBox="1"/>
          <p:nvPr/>
        </p:nvSpPr>
        <p:spPr>
          <a:xfrm>
            <a:off x="914400" y="2943136"/>
            <a:ext cx="7315200" cy="2462213"/>
          </a:xfrm>
          <a:prstGeom prst="rect">
            <a:avLst/>
          </a:prstGeom>
          <a:noFill/>
        </p:spPr>
        <p:txBody>
          <a:bodyPr wrap="square">
            <a:spAutoFit/>
          </a:bodyPr>
          <a:lstStyle/>
          <a:p>
            <a:pPr algn="ctr"/>
            <a:r>
              <a:rPr lang="en-US" sz="4400" b="1" dirty="0"/>
              <a:t>Does Nature or Nurture Determine Musical Ability? </a:t>
            </a:r>
          </a:p>
          <a:p>
            <a:endParaRPr lang="en-US" dirty="0"/>
          </a:p>
          <a:p>
            <a:pPr algn="ctr"/>
            <a:r>
              <a:rPr lang="en-US" sz="2400" dirty="0"/>
              <a:t>New study is the first to find brain structure in infants predicting musical aptitude </a:t>
            </a:r>
          </a:p>
        </p:txBody>
      </p:sp>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Tree>
    <p:extLst>
      <p:ext uri="{BB962C8B-B14F-4D97-AF65-F5344CB8AC3E}">
        <p14:creationId xmlns:p14="http://schemas.microsoft.com/office/powerpoint/2010/main" val="408474448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Question:</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What percentage of Americans</a:t>
            </a:r>
          </a:p>
          <a:p>
            <a:pPr marL="0" lvl="1" algn="ctr"/>
            <a:r>
              <a:rPr lang="en-US" sz="3600" b="1" dirty="0">
                <a:solidFill>
                  <a:srgbClr val="000000"/>
                </a:solidFill>
                <a:latin typeface="Arial" charset="0"/>
              </a:rPr>
              <a:t>regularly take </a:t>
            </a:r>
          </a:p>
          <a:p>
            <a:pPr marL="0" lvl="1" algn="ctr"/>
            <a:r>
              <a:rPr lang="en-US" sz="3600" b="1" dirty="0">
                <a:solidFill>
                  <a:srgbClr val="000000"/>
                </a:solidFill>
                <a:latin typeface="Arial" charset="0"/>
              </a:rPr>
              <a:t>dietary supplements?</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578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https://www.cnn.com/2023/04/18/health/supplement-use-wellness/index.html</a:t>
            </a:r>
            <a:endParaRPr lang="en-US" sz="800" dirty="0">
              <a:solidFill>
                <a:srgbClr val="000000"/>
              </a:solidFill>
              <a:latin typeface="Arial" charset="0"/>
            </a:endParaRPr>
          </a:p>
        </p:txBody>
      </p:sp>
      <p:pic>
        <p:nvPicPr>
          <p:cNvPr id="3" name="Picture 2">
            <a:extLst>
              <a:ext uri="{FF2B5EF4-FFF2-40B4-BE49-F238E27FC236}">
                <a16:creationId xmlns:a16="http://schemas.microsoft.com/office/drawing/2014/main" id="{D9D48F15-72FE-6EEE-C4CA-77430C1A946A}"/>
              </a:ext>
            </a:extLst>
          </p:cNvPr>
          <p:cNvPicPr>
            <a:picLocks noChangeAspect="1"/>
          </p:cNvPicPr>
          <p:nvPr/>
        </p:nvPicPr>
        <p:blipFill>
          <a:blip r:embed="rId3"/>
          <a:stretch>
            <a:fillRect/>
          </a:stretch>
        </p:blipFill>
        <p:spPr>
          <a:xfrm>
            <a:off x="950400" y="673353"/>
            <a:ext cx="7243200" cy="5973066"/>
          </a:xfrm>
          <a:prstGeom prst="rect">
            <a:avLst/>
          </a:prstGeom>
        </p:spPr>
      </p:pic>
      <p:sp>
        <p:nvSpPr>
          <p:cNvPr id="5" name="TextBox 4">
            <a:extLst>
              <a:ext uri="{FF2B5EF4-FFF2-40B4-BE49-F238E27FC236}">
                <a16:creationId xmlns:a16="http://schemas.microsoft.com/office/drawing/2014/main" id="{42A435CB-267D-6289-6F7B-D1E1559C73E5}"/>
              </a:ext>
            </a:extLst>
          </p:cNvPr>
          <p:cNvSpPr txBox="1"/>
          <p:nvPr/>
        </p:nvSpPr>
        <p:spPr>
          <a:xfrm>
            <a:off x="4791954" y="2050182"/>
            <a:ext cx="1637724" cy="369332"/>
          </a:xfrm>
          <a:prstGeom prst="rect">
            <a:avLst/>
          </a:prstGeom>
          <a:solidFill>
            <a:schemeClr val="bg1"/>
          </a:solidFill>
        </p:spPr>
        <p:txBody>
          <a:bodyPr wrap="square">
            <a:spAutoFit/>
          </a:bodyPr>
          <a:lstStyle/>
          <a:p>
            <a:r>
              <a:rPr lang="en-US" dirty="0"/>
              <a:t>18 April 2023</a:t>
            </a:r>
          </a:p>
        </p:txBody>
      </p:sp>
      <p:pic>
        <p:nvPicPr>
          <p:cNvPr id="8" name="Picture 7">
            <a:extLst>
              <a:ext uri="{FF2B5EF4-FFF2-40B4-BE49-F238E27FC236}">
                <a16:creationId xmlns:a16="http://schemas.microsoft.com/office/drawing/2014/main" id="{6F28F94E-3177-50CB-4960-4E43E2B91886}"/>
              </a:ext>
            </a:extLst>
          </p:cNvPr>
          <p:cNvPicPr>
            <a:picLocks noChangeAspect="1"/>
          </p:cNvPicPr>
          <p:nvPr/>
        </p:nvPicPr>
        <p:blipFill>
          <a:blip r:embed="rId4"/>
          <a:stretch>
            <a:fillRect/>
          </a:stretch>
        </p:blipFill>
        <p:spPr>
          <a:xfrm>
            <a:off x="6993388" y="1412555"/>
            <a:ext cx="1200212" cy="387370"/>
          </a:xfrm>
          <a:prstGeom prst="rect">
            <a:avLst/>
          </a:prstGeom>
        </p:spPr>
      </p:pic>
      <p:sp>
        <p:nvSpPr>
          <p:cNvPr id="4" name="Rectangle 3">
            <a:extLst>
              <a:ext uri="{FF2B5EF4-FFF2-40B4-BE49-F238E27FC236}">
                <a16:creationId xmlns:a16="http://schemas.microsoft.com/office/drawing/2014/main" id="{4C95DDD8-0116-3121-AC2E-E6B615608CBA}"/>
              </a:ext>
            </a:extLst>
          </p:cNvPr>
          <p:cNvSpPr/>
          <p:nvPr/>
        </p:nvSpPr>
        <p:spPr>
          <a:xfrm>
            <a:off x="7404100" y="1412555"/>
            <a:ext cx="789500" cy="387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B210EAC7-664B-7185-9A8D-9B4052170E17}"/>
              </a:ext>
            </a:extLst>
          </p:cNvPr>
          <p:cNvSpPr>
            <a:spLocks noChangeArrowheads="1"/>
          </p:cNvSpPr>
          <p:nvPr/>
        </p:nvSpPr>
        <p:spPr bwMode="auto">
          <a:xfrm rot="7705331">
            <a:off x="6691207" y="1157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43364508"/>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655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https://www.prnewswire.com/news-releases/poll-finds-86-of-americans-take-vitamins-or-supplements-yet-only-21-have-a-confirmed-nutritional-deficiency-300779470.html</a:t>
            </a:r>
            <a:endParaRPr lang="en-US" sz="800" dirty="0">
              <a:solidFill>
                <a:srgbClr val="000000"/>
              </a:solidFill>
              <a:latin typeface="Arial" charset="0"/>
            </a:endParaRPr>
          </a:p>
        </p:txBody>
      </p:sp>
      <p:pic>
        <p:nvPicPr>
          <p:cNvPr id="4" name="Picture 3" descr="Text&#10;&#10;Description automatically generated">
            <a:extLst>
              <a:ext uri="{FF2B5EF4-FFF2-40B4-BE49-F238E27FC236}">
                <a16:creationId xmlns:a16="http://schemas.microsoft.com/office/drawing/2014/main" id="{727D0FE2-D20F-4E9D-889A-953FC3235A27}"/>
              </a:ext>
            </a:extLst>
          </p:cNvPr>
          <p:cNvPicPr>
            <a:picLocks noChangeAspect="1"/>
          </p:cNvPicPr>
          <p:nvPr/>
        </p:nvPicPr>
        <p:blipFill>
          <a:blip r:embed="rId3"/>
          <a:stretch>
            <a:fillRect/>
          </a:stretch>
        </p:blipFill>
        <p:spPr>
          <a:xfrm>
            <a:off x="1813342" y="660117"/>
            <a:ext cx="5486400" cy="5968826"/>
          </a:xfrm>
          <a:prstGeom prst="rect">
            <a:avLst/>
          </a:prstGeom>
        </p:spPr>
      </p:pic>
      <p:pic>
        <p:nvPicPr>
          <p:cNvPr id="6" name="Picture 5" descr="Text&#10;&#10;Description automatically generated">
            <a:extLst>
              <a:ext uri="{FF2B5EF4-FFF2-40B4-BE49-F238E27FC236}">
                <a16:creationId xmlns:a16="http://schemas.microsoft.com/office/drawing/2014/main" id="{29C14ACA-33CB-488B-A1E5-F0C45FF80360}"/>
              </a:ext>
            </a:extLst>
          </p:cNvPr>
          <p:cNvPicPr>
            <a:picLocks noChangeAspect="1"/>
          </p:cNvPicPr>
          <p:nvPr/>
        </p:nvPicPr>
        <p:blipFill>
          <a:blip r:embed="rId4"/>
          <a:stretch>
            <a:fillRect/>
          </a:stretch>
        </p:blipFill>
        <p:spPr>
          <a:xfrm>
            <a:off x="559521" y="1044528"/>
            <a:ext cx="1454225" cy="609631"/>
          </a:xfrm>
          <a:prstGeom prst="rect">
            <a:avLst/>
          </a:prstGeom>
        </p:spPr>
      </p:pic>
      <p:sp>
        <p:nvSpPr>
          <p:cNvPr id="11" name="TextBox 10">
            <a:extLst>
              <a:ext uri="{FF2B5EF4-FFF2-40B4-BE49-F238E27FC236}">
                <a16:creationId xmlns:a16="http://schemas.microsoft.com/office/drawing/2014/main" id="{A19A0CBE-6EDD-46DD-9A59-95D0AC2585BA}"/>
              </a:ext>
            </a:extLst>
          </p:cNvPr>
          <p:cNvSpPr txBox="1"/>
          <p:nvPr/>
        </p:nvSpPr>
        <p:spPr>
          <a:xfrm>
            <a:off x="518335" y="1666338"/>
            <a:ext cx="1528224" cy="369332"/>
          </a:xfrm>
          <a:prstGeom prst="rect">
            <a:avLst/>
          </a:prstGeom>
          <a:noFill/>
        </p:spPr>
        <p:txBody>
          <a:bodyPr wrap="square">
            <a:spAutoFit/>
          </a:bodyPr>
          <a:lstStyle/>
          <a:p>
            <a:r>
              <a:rPr lang="en-US" dirty="0"/>
              <a:t>16 Jan 2019</a:t>
            </a:r>
          </a:p>
        </p:txBody>
      </p:sp>
    </p:spTree>
    <p:extLst>
      <p:ext uri="{BB962C8B-B14F-4D97-AF65-F5344CB8AC3E}">
        <p14:creationId xmlns:p14="http://schemas.microsoft.com/office/powerpoint/2010/main" val="3884005385"/>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609588"/>
            <a:ext cx="7344076"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68% of existing supplement consumers think that their supplements </a:t>
            </a: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mn-cs"/>
              </a:rPr>
              <a:t>don’t do anything</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8954A8A0-84BA-CABA-169E-07AA18526883}"/>
              </a:ext>
            </a:extLst>
          </p:cNvPr>
          <p:cNvSpPr>
            <a:spLocks noChangeArrowheads="1"/>
          </p:cNvSpPr>
          <p:nvPr/>
        </p:nvSpPr>
        <p:spPr bwMode="auto">
          <a:xfrm rot="648622">
            <a:off x="1448122" y="382496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09197879"/>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750766" y="5609588"/>
            <a:ext cx="7642460"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Only 23% of people take a supplement because of advice from a doctor or other health care provider </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76DC3240-E354-13F6-41FD-371FE3B984C8}"/>
              </a:ext>
            </a:extLst>
          </p:cNvPr>
          <p:cNvSpPr>
            <a:spLocks noChangeArrowheads="1"/>
          </p:cNvSpPr>
          <p:nvPr/>
        </p:nvSpPr>
        <p:spPr bwMode="auto">
          <a:xfrm rot="2713907">
            <a:off x="7884781" y="40759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5905979"/>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2800767"/>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And the </a:t>
            </a:r>
            <a:r>
              <a:rPr lang="en-US" sz="3600" b="1" i="1" dirty="0">
                <a:solidFill>
                  <a:srgbClr val="000000"/>
                </a:solidFill>
                <a:latin typeface="Arial" charset="0"/>
              </a:rPr>
              <a:t>really</a:t>
            </a:r>
            <a:r>
              <a:rPr lang="en-US" sz="3600" b="1" dirty="0">
                <a:solidFill>
                  <a:srgbClr val="000000"/>
                </a:solidFill>
                <a:latin typeface="Arial" charset="0"/>
              </a:rPr>
              <a:t> good question is:</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Why do the </a:t>
            </a:r>
            <a:r>
              <a:rPr lang="en-US" sz="4800" b="1" i="1" dirty="0">
                <a:solidFill>
                  <a:srgbClr val="FF0000"/>
                </a:solidFill>
                <a:latin typeface="Arial" charset="0"/>
              </a:rPr>
              <a:t>science-based</a:t>
            </a:r>
            <a:r>
              <a:rPr lang="en-US" sz="3600" b="1" i="1" dirty="0">
                <a:solidFill>
                  <a:srgbClr val="000000"/>
                </a:solidFill>
                <a:latin typeface="Arial" charset="0"/>
              </a:rPr>
              <a:t> </a:t>
            </a:r>
            <a:r>
              <a:rPr lang="en-US" sz="3600" b="1" dirty="0">
                <a:solidFill>
                  <a:srgbClr val="000000"/>
                </a:solidFill>
                <a:latin typeface="Arial" charset="0"/>
              </a:rPr>
              <a:t>“people” take them?</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“science-</a:t>
            </a:r>
          </a:p>
          <a:p>
            <a:pPr marL="6350" lvl="1" algn="ctr"/>
            <a:r>
              <a:rPr lang="en-US" sz="3200" b="1" dirty="0">
                <a:solidFill>
                  <a:srgbClr val="FF0000"/>
                </a:solidFill>
                <a:latin typeface="Arial" pitchFamily="34" charset="0"/>
              </a:rPr>
              <a:t>based”</a:t>
            </a:r>
            <a:endParaRPr lang="en-US" sz="3600" b="1" dirty="0">
              <a:solidFill>
                <a:srgbClr val="FF0000"/>
              </a:solidFill>
              <a:latin typeface="Arial" pitchFamily="34" charset="0"/>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Safe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r>
              <a:rPr lang="en-US" sz="1200" b="1" dirty="0">
                <a:solidFill>
                  <a:srgbClr val="808080"/>
                </a:solidFill>
                <a:latin typeface="Arial" pitchFamily="34" charset="0"/>
              </a:rPr>
              <a:t>	</a:t>
            </a:r>
            <a:r>
              <a:rPr lang="en-US" b="1" dirty="0">
                <a:solidFill>
                  <a:srgbClr val="808080"/>
                </a:solidFill>
                <a:latin typeface="Arial" pitchFamily="34" charset="0"/>
              </a:rPr>
              <a:t>Unknown</a:t>
            </a:r>
            <a:endParaRPr lang="en-US" sz="2800" b="1" dirty="0">
              <a:solidFill>
                <a:srgbClr val="808080"/>
              </a:solidFill>
              <a:latin typeface="Arial" pitchFamily="34" charset="0"/>
            </a:endParaRPr>
          </a:p>
          <a:p>
            <a:pPr marL="0" lvl="1"/>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Need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Efficacy	</a:t>
            </a:r>
            <a:r>
              <a:rPr lang="en-US" sz="2400" b="1" dirty="0">
                <a:solidFill>
                  <a:srgbClr val="808080"/>
                </a:solidFill>
                <a:latin typeface="Arial" pitchFamily="34" charset="0"/>
              </a:rPr>
              <a:t>No/</a:t>
            </a:r>
            <a:r>
              <a:rPr lang="en-US" sz="3600" b="1" dirty="0">
                <a:solidFill>
                  <a:srgbClr val="808080"/>
                </a:solidFill>
                <a:latin typeface="Arial" pitchFamily="34" charset="0"/>
              </a:rPr>
              <a:t>		</a:t>
            </a:r>
            <a:r>
              <a:rPr lang="en-US" sz="2400" b="1" dirty="0">
                <a:solidFill>
                  <a:srgbClr val="808080"/>
                </a:solidFill>
                <a:latin typeface="Arial" pitchFamily="34" charset="0"/>
              </a:rPr>
              <a:t>Yes</a:t>
            </a:r>
          </a:p>
          <a:p>
            <a:pPr marL="0" lvl="1">
              <a:tabLst>
                <a:tab pos="2060575" algn="l"/>
              </a:tabLst>
            </a:pPr>
            <a:r>
              <a:rPr lang="en-US" sz="2400" b="1" dirty="0">
                <a:solidFill>
                  <a:srgbClr val="808080"/>
                </a:solidFill>
                <a:latin typeface="Arial" pitchFamily="34" charset="0"/>
              </a:rPr>
              <a:t>	</a:t>
            </a:r>
            <a:r>
              <a:rPr lang="en-US" b="1" dirty="0">
                <a:solidFill>
                  <a:srgbClr val="808080"/>
                </a:solidFill>
                <a:latin typeface="Arial" pitchFamily="34" charset="0"/>
              </a:rPr>
              <a:t>Unknown</a:t>
            </a: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Take	</a:t>
            </a:r>
            <a:r>
              <a:rPr lang="en-US" sz="2400" b="1" dirty="0">
                <a:solidFill>
                  <a:srgbClr val="808080"/>
                </a:solidFill>
                <a:latin typeface="Arial" pitchFamily="34" charset="0"/>
              </a:rPr>
              <a:t>No		 	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“faith-</a:t>
            </a:r>
          </a:p>
          <a:p>
            <a:pPr marL="6350" lvl="1" algn="ctr"/>
            <a:r>
              <a:rPr lang="en-US" sz="3200" b="1" dirty="0">
                <a:solidFill>
                  <a:srgbClr val="FF0000"/>
                </a:solidFill>
                <a:latin typeface="Arial" pitchFamily="34" charset="0"/>
              </a:rPr>
              <a:t>     based”</a:t>
            </a:r>
            <a:endParaRPr lang="en-US" sz="3600" b="1" dirty="0">
              <a:solidFill>
                <a:srgbClr val="FF0000"/>
              </a:solidFill>
              <a:latin typeface="Arial" pitchFamily="34" charset="0"/>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pitchFamily="34" charset="0"/>
              </a:rPr>
              <a:t>after Marion Nestle, </a:t>
            </a:r>
            <a:r>
              <a:rPr lang="en-US" sz="1200" i="1" dirty="0">
                <a:solidFill>
                  <a:srgbClr val="000000"/>
                </a:solidFill>
                <a:latin typeface="Arial" pitchFamily="34" charset="0"/>
              </a:rPr>
              <a:t>Food Politics, Rev. Ed., </a:t>
            </a:r>
            <a:r>
              <a:rPr lang="en-US" sz="1200" dirty="0">
                <a:solidFill>
                  <a:srgbClr val="000000"/>
                </a:solidFill>
                <a:latin typeface="Arial" pitchFamily="34" charset="0"/>
              </a:rPr>
              <a:t>2007,  pp. 232</a:t>
            </a:r>
          </a:p>
        </p:txBody>
      </p:sp>
      <p:sp>
        <p:nvSpPr>
          <p:cNvPr id="8" name="Flowchart: Summing Junction 7"/>
          <p:cNvSpPr/>
          <p:nvPr/>
        </p:nvSpPr>
        <p:spPr>
          <a:xfrm>
            <a:off x="3309258" y="5573486"/>
            <a:ext cx="612648" cy="598134"/>
          </a:xfrm>
          <a:prstGeom prst="flowChartSummingJunction">
            <a:avLst/>
          </a:pr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9236" y="5622053"/>
            <a:ext cx="715902" cy="461665"/>
          </a:xfrm>
          <a:prstGeom prst="rect">
            <a:avLst/>
          </a:prstGeom>
        </p:spPr>
        <p:txBody>
          <a:bodyPr wrap="none">
            <a:spAutoFit/>
          </a:bodyPr>
          <a:lstStyle/>
          <a:p>
            <a:pPr marL="0" lvl="1">
              <a:tabLst>
                <a:tab pos="2293938" algn="l"/>
              </a:tabLst>
            </a:pPr>
            <a:r>
              <a:rPr lang="en-US" sz="2400" b="1" dirty="0">
                <a:solidFill>
                  <a:srgbClr val="FF1B36"/>
                </a:solidFill>
                <a:latin typeface="Arial" pitchFamily="34" charset="0"/>
              </a:rPr>
              <a:t>Yes</a:t>
            </a:r>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latin typeface="Arial" charset="0"/>
              </a:rPr>
              <a:t>Like eating insects, for example.</a:t>
            </a:r>
            <a:endParaRPr kumimoji="1" lang="en-US" sz="3600" b="1" i="0" u="none" strike="noStrike" kern="1200" cap="none" spc="0" normalizeH="0" baseline="0" noProof="0" dirty="0">
              <a:ln>
                <a:noFill/>
              </a:ln>
              <a:effectLst/>
              <a:uLnTx/>
              <a:uFillTx/>
              <a:latin typeface="Arial" charset="0"/>
              <a:ea typeface="+mn-ea"/>
              <a:cs typeface="+mn-cs"/>
            </a:endParaRPr>
          </a:p>
        </p:txBody>
      </p:sp>
    </p:spTree>
    <p:extLst>
      <p:ext uri="{BB962C8B-B14F-4D97-AF65-F5344CB8AC3E}">
        <p14:creationId xmlns:p14="http://schemas.microsoft.com/office/powerpoint/2010/main" val="892464800"/>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Like eating insects, for example.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08924253"/>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475642"/>
            <a:ext cx="4826962"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http://www.scientificamerican.com/article.cfm?id=7-insects-youll-be-eating-in-the-future</a:t>
            </a:r>
            <a:endParaRPr lang="en-US" sz="800" dirty="0">
              <a:solidFill>
                <a:srgbClr val="000000"/>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76238"/>
            <a:ext cx="542925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D4EB3563-E7B0-E427-485D-CC903FBDD56F}"/>
              </a:ext>
            </a:extLst>
          </p:cNvPr>
          <p:cNvSpPr/>
          <p:nvPr/>
        </p:nvSpPr>
        <p:spPr>
          <a:xfrm>
            <a:off x="1944303" y="1780674"/>
            <a:ext cx="5263917" cy="29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16A339C8-1735-2125-DC90-D97B44E683C8}"/>
              </a:ext>
            </a:extLst>
          </p:cNvPr>
          <p:cNvSpPr>
            <a:spLocks noChangeArrowheads="1"/>
          </p:cNvSpPr>
          <p:nvPr/>
        </p:nvSpPr>
        <p:spPr bwMode="auto">
          <a:xfrm rot="3580473">
            <a:off x="6627707" y="966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712327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
        <p:nvSpPr>
          <p:cNvPr id="5" name="TextBox 4">
            <a:extLst>
              <a:ext uri="{FF2B5EF4-FFF2-40B4-BE49-F238E27FC236}">
                <a16:creationId xmlns:a16="http://schemas.microsoft.com/office/drawing/2014/main" id="{12EA306D-1F03-72D1-4CEB-72A1D64F31FD}"/>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pic>
        <p:nvPicPr>
          <p:cNvPr id="7" name="Picture 6">
            <a:extLst>
              <a:ext uri="{FF2B5EF4-FFF2-40B4-BE49-F238E27FC236}">
                <a16:creationId xmlns:a16="http://schemas.microsoft.com/office/drawing/2014/main" id="{9C288859-E1B3-C495-EC80-E731E1A7AECE}"/>
              </a:ext>
            </a:extLst>
          </p:cNvPr>
          <p:cNvPicPr>
            <a:picLocks noChangeAspect="1"/>
          </p:cNvPicPr>
          <p:nvPr/>
        </p:nvPicPr>
        <p:blipFill>
          <a:blip r:embed="rId5"/>
          <a:stretch>
            <a:fillRect/>
          </a:stretch>
        </p:blipFill>
        <p:spPr>
          <a:xfrm>
            <a:off x="1667471" y="2117328"/>
            <a:ext cx="5844266" cy="4285795"/>
          </a:xfrm>
          <a:prstGeom prst="rect">
            <a:avLst/>
          </a:prstGeom>
          <a:ln w="25400">
            <a:solidFill>
              <a:srgbClr val="5A829B"/>
            </a:solidFill>
          </a:ln>
        </p:spPr>
      </p:pic>
      <p:sp>
        <p:nvSpPr>
          <p:cNvPr id="9" name="TextBox 8">
            <a:extLst>
              <a:ext uri="{FF2B5EF4-FFF2-40B4-BE49-F238E27FC236}">
                <a16:creationId xmlns:a16="http://schemas.microsoft.com/office/drawing/2014/main" id="{D18096A7-E297-A6A6-DCC3-D2C28FFD788C}"/>
              </a:ext>
            </a:extLst>
          </p:cNvPr>
          <p:cNvSpPr txBox="1"/>
          <p:nvPr/>
        </p:nvSpPr>
        <p:spPr>
          <a:xfrm>
            <a:off x="3425831" y="4249357"/>
            <a:ext cx="2002084" cy="369332"/>
          </a:xfrm>
          <a:prstGeom prst="rect">
            <a:avLst/>
          </a:prstGeom>
          <a:solidFill>
            <a:schemeClr val="bg1"/>
          </a:solidFill>
        </p:spPr>
        <p:txBody>
          <a:bodyPr wrap="square">
            <a:spAutoFit/>
          </a:bodyPr>
          <a:lstStyle/>
          <a:p>
            <a:r>
              <a:rPr lang="en-US" dirty="0">
                <a:solidFill>
                  <a:schemeClr val="tx1">
                    <a:lumMod val="95000"/>
                    <a:lumOff val="5000"/>
                  </a:schemeClr>
                </a:solidFill>
              </a:rPr>
              <a:t>1 June 2023</a:t>
            </a:r>
          </a:p>
        </p:txBody>
      </p:sp>
      <p:sp>
        <p:nvSpPr>
          <p:cNvPr id="13" name="TextBox 12">
            <a:extLst>
              <a:ext uri="{FF2B5EF4-FFF2-40B4-BE49-F238E27FC236}">
                <a16:creationId xmlns:a16="http://schemas.microsoft.com/office/drawing/2014/main" id="{263248E2-4DDF-2579-7289-BACA39FE7F5F}"/>
              </a:ext>
            </a:extLst>
          </p:cNvPr>
          <p:cNvSpPr txBox="1"/>
          <p:nvPr/>
        </p:nvSpPr>
        <p:spPr>
          <a:xfrm>
            <a:off x="1864660" y="5423646"/>
            <a:ext cx="5405718" cy="886732"/>
          </a:xfrm>
          <a:prstGeom prst="rect">
            <a:avLst/>
          </a:prstGeom>
          <a:solidFill>
            <a:schemeClr val="bg1"/>
          </a:solidFill>
        </p:spPr>
        <p:txBody>
          <a:bodyPr wrap="square">
            <a:noAutofit/>
          </a:bodyPr>
          <a:lstStyle/>
          <a:p>
            <a:pPr algn="ctr"/>
            <a:r>
              <a:rPr lang="en-US" sz="2400" b="1" dirty="0">
                <a:solidFill>
                  <a:srgbClr val="FF0000"/>
                </a:solidFill>
              </a:rPr>
              <a:t>“78.9% of the </a:t>
            </a:r>
            <a:r>
              <a:rPr lang="en-US" sz="2400" b="1" i="1" dirty="0">
                <a:solidFill>
                  <a:srgbClr val="FF0000"/>
                </a:solidFill>
              </a:rPr>
              <a:t>left-handed children</a:t>
            </a:r>
            <a:r>
              <a:rPr lang="en-US" sz="2400" b="1" dirty="0">
                <a:solidFill>
                  <a:srgbClr val="FF0000"/>
                </a:solidFill>
              </a:rPr>
              <a:t> had musical talent”</a:t>
            </a:r>
          </a:p>
        </p:txBody>
      </p:sp>
      <p:sp>
        <p:nvSpPr>
          <p:cNvPr id="14" name="TextBox 13">
            <a:extLst>
              <a:ext uri="{FF2B5EF4-FFF2-40B4-BE49-F238E27FC236}">
                <a16:creationId xmlns:a16="http://schemas.microsoft.com/office/drawing/2014/main" id="{C79B6394-E5B5-9199-E07E-9C8F4A1AB881}"/>
              </a:ext>
            </a:extLst>
          </p:cNvPr>
          <p:cNvSpPr txBox="1"/>
          <p:nvPr/>
        </p:nvSpPr>
        <p:spPr>
          <a:xfrm>
            <a:off x="2111227" y="6170098"/>
            <a:ext cx="4935967" cy="215444"/>
          </a:xfrm>
          <a:prstGeom prst="rect">
            <a:avLst/>
          </a:prstGeom>
          <a:noFill/>
        </p:spPr>
        <p:txBody>
          <a:bodyPr wrap="none" rtlCol="0">
            <a:spAutoFit/>
          </a:bodyPr>
          <a:lstStyle/>
          <a:p>
            <a:r>
              <a:rPr lang="en-US" sz="800" dirty="0">
                <a:solidFill>
                  <a:srgbClr val="FF0000"/>
                </a:solidFill>
                <a:latin typeface="Arial" charset="0"/>
                <a:hlinkClick r:id="rId6">
                  <a:extLst>
                    <a:ext uri="{A12FA001-AC4F-418D-AE19-62706E023703}">
                      <ahyp:hlinkClr xmlns:ahyp="http://schemas.microsoft.com/office/drawing/2018/hyperlinkcolor" val="tx"/>
                    </a:ext>
                  </a:extLst>
                </a:hlinkClick>
              </a:rPr>
              <a:t>https://online.ucpress.edu/mp/article/40/5/373/196692/Handedness-and-Musicality-in-Secondary-School</a:t>
            </a:r>
            <a:endParaRPr lang="en-US" sz="800" dirty="0">
              <a:solidFill>
                <a:srgbClr val="FF0000"/>
              </a:solidFill>
              <a:latin typeface="Arial" charset="0"/>
            </a:endParaRPr>
          </a:p>
        </p:txBody>
      </p:sp>
      <p:sp>
        <p:nvSpPr>
          <p:cNvPr id="15" name="Rectangle 14">
            <a:extLst>
              <a:ext uri="{FF2B5EF4-FFF2-40B4-BE49-F238E27FC236}">
                <a16:creationId xmlns:a16="http://schemas.microsoft.com/office/drawing/2014/main" id="{C382D221-7028-6719-D3FA-EBD7B1A7C601}"/>
              </a:ext>
            </a:extLst>
          </p:cNvPr>
          <p:cNvSpPr/>
          <p:nvPr/>
        </p:nvSpPr>
        <p:spPr>
          <a:xfrm>
            <a:off x="1775012" y="3594100"/>
            <a:ext cx="2321859" cy="65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8">
            <a:extLst>
              <a:ext uri="{FF2B5EF4-FFF2-40B4-BE49-F238E27FC236}">
                <a16:creationId xmlns:a16="http://schemas.microsoft.com/office/drawing/2014/main" id="{CA8451CF-BDDF-48F4-5164-CF7A24575310}"/>
              </a:ext>
            </a:extLst>
          </p:cNvPr>
          <p:cNvSpPr>
            <a:spLocks noChangeArrowheads="1"/>
          </p:cNvSpPr>
          <p:nvPr/>
        </p:nvSpPr>
        <p:spPr bwMode="auto">
          <a:xfrm rot="4087559">
            <a:off x="7707207" y="434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B6235CCB-013B-697E-F423-69DB1092CBB1}"/>
              </a:ext>
            </a:extLst>
          </p:cNvPr>
          <p:cNvSpPr/>
          <p:nvPr/>
        </p:nvSpPr>
        <p:spPr>
          <a:xfrm>
            <a:off x="6756400" y="2362200"/>
            <a:ext cx="609600" cy="522444"/>
          </a:xfrm>
          <a:prstGeom prst="rect">
            <a:avLst/>
          </a:prstGeom>
          <a:solidFill>
            <a:srgbClr val="5A8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7238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Eating Insects</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4278094"/>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Safe</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Yes</a:t>
            </a:r>
            <a:br>
              <a:rPr lang="en-US" sz="2400" b="1" dirty="0">
                <a:solidFill>
                  <a:srgbClr val="808080"/>
                </a:solidFill>
              </a:rPr>
            </a:br>
            <a:r>
              <a:rPr lang="en-US" sz="2400" b="1" dirty="0">
                <a:solidFill>
                  <a:srgbClr val="808080"/>
                </a:solidFill>
              </a:rPr>
              <a:t>                                                     </a:t>
            </a:r>
            <a:r>
              <a:rPr lang="en-US" b="1" dirty="0">
                <a:solidFill>
                  <a:srgbClr val="808080"/>
                </a:solidFill>
              </a:rPr>
              <a:t>Unknown</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Nutritious</a:t>
            </a:r>
            <a:r>
              <a:rPr lang="en-US" sz="2800" b="1" dirty="0">
                <a:solidFill>
                  <a:srgbClr val="000000"/>
                </a:solidFill>
              </a:rPr>
              <a:t>	 </a:t>
            </a:r>
            <a:r>
              <a:rPr lang="en-US" sz="2400" b="1" dirty="0">
                <a:solidFill>
                  <a:srgbClr val="808080"/>
                </a:solidFill>
              </a:rPr>
              <a:t>Yes!</a:t>
            </a:r>
            <a:r>
              <a:rPr lang="en-US" sz="2800" b="1" dirty="0">
                <a:solidFill>
                  <a:srgbClr val="808080"/>
                </a:solidFill>
              </a:rPr>
              <a:t>	 	</a:t>
            </a:r>
            <a:r>
              <a:rPr lang="en-US" sz="2400" b="1" dirty="0">
                <a:solidFill>
                  <a:srgbClr val="808080"/>
                </a:solidFill>
              </a:rPr>
              <a:t>Yes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help	</a:t>
            </a:r>
            <a:r>
              <a:rPr lang="en-US" sz="2400" b="1" dirty="0">
                <a:solidFill>
                  <a:srgbClr val="808080"/>
                </a:solidFill>
              </a:rPr>
              <a:t> Yes 		Yes</a:t>
            </a:r>
          </a:p>
          <a:p>
            <a:pPr marL="0" lvl="1">
              <a:tabLst>
                <a:tab pos="2060575" algn="l"/>
              </a:tabLst>
            </a:pPr>
            <a:r>
              <a:rPr lang="en-US" sz="2400" b="1" dirty="0">
                <a:solidFill>
                  <a:srgbClr val="000000"/>
                </a:solidFill>
              </a:rPr>
              <a:t>With World</a:t>
            </a:r>
            <a:r>
              <a:rPr lang="en-US" sz="2400" b="1" dirty="0">
                <a:solidFill>
                  <a:srgbClr val="808080"/>
                </a:solidFill>
              </a:rPr>
              <a:t>	</a:t>
            </a:r>
            <a:br>
              <a:rPr lang="en-US" sz="2400" b="1" dirty="0">
                <a:solidFill>
                  <a:srgbClr val="808080"/>
                </a:solidFill>
              </a:rPr>
            </a:br>
            <a:r>
              <a:rPr lang="en-US" sz="2400" b="1" dirty="0">
                <a:solidFill>
                  <a:srgbClr val="000000"/>
                </a:solidFill>
              </a:rPr>
              <a:t>Hunger</a:t>
            </a:r>
          </a:p>
          <a:p>
            <a:pPr marL="0" lvl="1">
              <a:tabLst>
                <a:tab pos="2293938" algn="l"/>
              </a:tabLst>
            </a:pPr>
            <a:r>
              <a:rPr lang="en-US" sz="2400" b="1" dirty="0">
                <a:solidFill>
                  <a:srgbClr val="000000"/>
                </a:solidFill>
              </a:rPr>
              <a:t>Should eat </a:t>
            </a:r>
            <a:r>
              <a:rPr lang="en-US" sz="2400" b="1" dirty="0">
                <a:solidFill>
                  <a:srgbClr val="808080"/>
                </a:solidFill>
              </a:rPr>
              <a:t>         </a:t>
            </a:r>
            <a:r>
              <a:rPr lang="en-US" sz="2400" b="1" dirty="0">
                <a:solidFill>
                  <a:srgbClr val="FF1B36"/>
                </a:solidFill>
              </a:rPr>
              <a:t>Yes </a:t>
            </a:r>
            <a:r>
              <a:rPr lang="en-US" sz="3600" b="1" dirty="0">
                <a:solidFill>
                  <a:srgbClr val="808080"/>
                </a:solidFill>
              </a:rPr>
              <a:t>	      </a:t>
            </a:r>
            <a:r>
              <a:rPr lang="en-US" sz="2400" b="1" dirty="0">
                <a:solidFill>
                  <a:srgbClr val="FF1B36"/>
                </a:solidFill>
              </a:rPr>
              <a:t>Maybe</a:t>
            </a:r>
            <a:endParaRPr lang="en-US" b="1" dirty="0">
              <a:solidFill>
                <a:srgbClr val="FF1B36"/>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Eat</a:t>
            </a:r>
            <a:r>
              <a:rPr lang="en-US" sz="2800" b="1" dirty="0">
                <a:solidFill>
                  <a:srgbClr val="000000"/>
                </a:solidFill>
              </a:rPr>
              <a:t>	</a:t>
            </a:r>
            <a:r>
              <a:rPr lang="en-US" sz="2400" b="1" dirty="0">
                <a:solidFill>
                  <a:srgbClr val="808080"/>
                </a:solidFill>
              </a:rPr>
              <a:t>No		 	 </a:t>
            </a:r>
            <a:r>
              <a:rPr lang="en-US" sz="2400" b="1" dirty="0">
                <a:solidFill>
                  <a:srgbClr val="FF1B36"/>
                </a:solidFill>
              </a:rPr>
              <a:t>No</a:t>
            </a: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2" name="Rectangle 11"/>
          <p:cNvSpPr/>
          <p:nvPr/>
        </p:nvSpPr>
        <p:spPr>
          <a:xfrm>
            <a:off x="3413936" y="6022103"/>
            <a:ext cx="679994" cy="461665"/>
          </a:xfrm>
          <a:prstGeom prst="rect">
            <a:avLst/>
          </a:prstGeom>
          <a:solidFill>
            <a:srgbClr val="FFFFFF"/>
          </a:solidFill>
        </p:spPr>
        <p:txBody>
          <a:bodyPr wrap="none">
            <a:spAutoFit/>
          </a:bodyPr>
          <a:lstStyle/>
          <a:p>
            <a:pPr marL="0" lvl="1">
              <a:tabLst>
                <a:tab pos="2293938" algn="l"/>
              </a:tabLst>
            </a:pPr>
            <a:r>
              <a:rPr lang="en-US" sz="2400" b="1" dirty="0">
                <a:solidFill>
                  <a:srgbClr val="FF1B36"/>
                </a:solidFill>
              </a:rPr>
              <a:t> No</a:t>
            </a:r>
          </a:p>
        </p:txBody>
      </p:sp>
      <p:sp>
        <p:nvSpPr>
          <p:cNvPr id="11" name="Rectangle 10"/>
          <p:cNvSpPr/>
          <p:nvPr/>
        </p:nvSpPr>
        <p:spPr>
          <a:xfrm>
            <a:off x="6745256" y="5419236"/>
            <a:ext cx="2351926" cy="369332"/>
          </a:xfrm>
          <a:prstGeom prst="rect">
            <a:avLst/>
          </a:prstGeom>
        </p:spPr>
        <p:txBody>
          <a:bodyPr wrap="none">
            <a:spAutoFit/>
          </a:bodyPr>
          <a:lstStyle/>
          <a:p>
            <a:r>
              <a:rPr lang="en-US" b="1" dirty="0">
                <a:solidFill>
                  <a:srgbClr val="FF1B36"/>
                </a:solidFill>
              </a:rPr>
              <a:t>BUT  FOR NOW . . . </a:t>
            </a:r>
            <a:endParaRPr lang="en-US" dirty="0"/>
          </a:p>
        </p:txBody>
      </p:sp>
      <p:sp>
        <p:nvSpPr>
          <p:cNvPr id="2" name="AutoShape 8">
            <a:extLst>
              <a:ext uri="{FF2B5EF4-FFF2-40B4-BE49-F238E27FC236}">
                <a16:creationId xmlns:a16="http://schemas.microsoft.com/office/drawing/2014/main" id="{3B98CE40-8787-D386-D2DB-5F80FB8C50C4}"/>
              </a:ext>
            </a:extLst>
          </p:cNvPr>
          <p:cNvSpPr>
            <a:spLocks noChangeArrowheads="1"/>
          </p:cNvSpPr>
          <p:nvPr/>
        </p:nvSpPr>
        <p:spPr bwMode="auto">
          <a:xfrm rot="5137331">
            <a:off x="7026509" y="525359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47934101"/>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1538815"/>
            <a:ext cx="8026400" cy="424731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does </a:t>
            </a:r>
          </a:p>
          <a:p>
            <a:pPr algn="ctr" eaLnBrk="0" hangingPunct="0">
              <a:lnSpc>
                <a:spcPct val="150000"/>
              </a:lnSpc>
            </a:pPr>
            <a:r>
              <a:rPr kumimoji="1" lang="en-US" sz="3600" b="1" dirty="0">
                <a:solidFill>
                  <a:srgbClr val="FFFFFF"/>
                </a:solidFill>
                <a:latin typeface="Arial" charset="0"/>
              </a:rPr>
              <a:t>“science based” </a:t>
            </a:r>
            <a:r>
              <a:rPr kumimoji="1" lang="en-US" sz="3600" b="1" i="1" dirty="0">
                <a:solidFill>
                  <a:srgbClr val="FFFFFF"/>
                </a:solidFill>
                <a:latin typeface="Arial" charset="0"/>
              </a:rPr>
              <a:t>vs</a:t>
            </a:r>
            <a:r>
              <a:rPr kumimoji="1" lang="en-US" sz="3600" b="1" dirty="0">
                <a:solidFill>
                  <a:srgbClr val="FFFFFF"/>
                </a:solidFill>
                <a:latin typeface="Arial" charset="0"/>
              </a:rPr>
              <a:t>. “belief based” decision making make any difference</a:t>
            </a:r>
            <a:br>
              <a:rPr kumimoji="1" lang="en-US" sz="3600" b="1" dirty="0">
                <a:solidFill>
                  <a:srgbClr val="FFFFFF"/>
                </a:solidFill>
                <a:latin typeface="Arial" charset="0"/>
              </a:rPr>
            </a:br>
            <a:r>
              <a:rPr kumimoji="1" lang="en-US" sz="3600" b="1" dirty="0">
                <a:solidFill>
                  <a:srgbClr val="FFFFFF"/>
                </a:solidFill>
                <a:latin typeface="Arial" charset="0"/>
              </a:rPr>
              <a:t>in the “real” world?</a:t>
            </a:r>
          </a:p>
        </p:txBody>
      </p:sp>
    </p:spTree>
    <p:extLst>
      <p:ext uri="{BB962C8B-B14F-4D97-AF65-F5344CB8AC3E}">
        <p14:creationId xmlns:p14="http://schemas.microsoft.com/office/powerpoint/2010/main" val="1254127979"/>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yes, and especially if the adherents  are members of things like Senate committees?</a:t>
            </a:r>
          </a:p>
        </p:txBody>
      </p:sp>
    </p:spTree>
    <p:extLst>
      <p:ext uri="{BB962C8B-B14F-4D97-AF65-F5344CB8AC3E}">
        <p14:creationId xmlns:p14="http://schemas.microsoft.com/office/powerpoint/2010/main" val="4152971414"/>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latin typeface="Arial" charset="0"/>
                <a:hlinkClick r:id="rId2"/>
              </a:rPr>
              <a:t>https://www.senate.gov/general/committee_assignments/assignments.htm</a:t>
            </a:r>
            <a:endParaRPr lang="en-US" sz="800" dirty="0">
              <a:solidFill>
                <a:srgbClr val="000000"/>
              </a:solidFill>
              <a:latin typeface="Arial" charset="0"/>
            </a:endParaRPr>
          </a:p>
        </p:txBody>
      </p:sp>
      <p:pic>
        <p:nvPicPr>
          <p:cNvPr id="2" name="Picture 1">
            <a:extLst>
              <a:ext uri="{FF2B5EF4-FFF2-40B4-BE49-F238E27FC236}">
                <a16:creationId xmlns:a16="http://schemas.microsoft.com/office/drawing/2014/main" id="{EFCCCF6C-FAA0-8243-1A63-611F9B1106C7}"/>
              </a:ext>
            </a:extLst>
          </p:cNvPr>
          <p:cNvPicPr>
            <a:picLocks noChangeAspect="1"/>
          </p:cNvPicPr>
          <p:nvPr/>
        </p:nvPicPr>
        <p:blipFill>
          <a:blip r:embed="rId3"/>
          <a:stretch>
            <a:fillRect/>
          </a:stretch>
        </p:blipFill>
        <p:spPr>
          <a:xfrm>
            <a:off x="4345893" y="1289786"/>
            <a:ext cx="3880905" cy="4851131"/>
          </a:xfrm>
          <a:prstGeom prst="rect">
            <a:avLst/>
          </a:prstGeom>
        </p:spPr>
      </p:pic>
      <p:sp>
        <p:nvSpPr>
          <p:cNvPr id="5" name="Rectangle 4">
            <a:extLst>
              <a:ext uri="{FF2B5EF4-FFF2-40B4-BE49-F238E27FC236}">
                <a16:creationId xmlns:a16="http://schemas.microsoft.com/office/drawing/2014/main" id="{52851ED5-99CB-8B58-14EE-3E7E4D8704AD}"/>
              </a:ext>
            </a:extLst>
          </p:cNvPr>
          <p:cNvSpPr/>
          <p:nvPr/>
        </p:nvSpPr>
        <p:spPr>
          <a:xfrm>
            <a:off x="451937" y="2697214"/>
            <a:ext cx="3706177" cy="2585323"/>
          </a:xfrm>
          <a:prstGeom prst="rect">
            <a:avLst/>
          </a:prstGeom>
        </p:spPr>
        <p:txBody>
          <a:bodyPr wrap="square">
            <a:spAutoFit/>
          </a:bodyPr>
          <a:lstStyle/>
          <a:p>
            <a:pPr algn="ctr"/>
            <a:r>
              <a:rPr lang="en-US" sz="2400" dirty="0">
                <a:solidFill>
                  <a:srgbClr val="FFFFFF"/>
                </a:solidFill>
              </a:rPr>
              <a:t>Ted Cruz, for e.g., is the ranking minority member of the U.S. Senate Committee on Commerce, Science, and Transportation</a:t>
            </a:r>
            <a:br>
              <a:rPr lang="en-US" dirty="0">
                <a:solidFill>
                  <a:srgbClr val="FFFFFF"/>
                </a:solidFill>
              </a:rPr>
            </a:br>
            <a:endParaRPr lang="en-US" dirty="0">
              <a:solidFill>
                <a:srgbClr val="FFFFFF"/>
              </a:solidFill>
            </a:endParaRPr>
          </a:p>
        </p:txBody>
      </p:sp>
      <p:sp>
        <p:nvSpPr>
          <p:cNvPr id="6" name="Rectangle 5">
            <a:extLst>
              <a:ext uri="{FF2B5EF4-FFF2-40B4-BE49-F238E27FC236}">
                <a16:creationId xmlns:a16="http://schemas.microsoft.com/office/drawing/2014/main" id="{BB2844E6-8D79-A07B-AD54-CDD81ABBBB16}"/>
              </a:ext>
            </a:extLst>
          </p:cNvPr>
          <p:cNvSpPr/>
          <p:nvPr/>
        </p:nvSpPr>
        <p:spPr>
          <a:xfrm>
            <a:off x="1232580" y="5233840"/>
            <a:ext cx="2146742" cy="369332"/>
          </a:xfrm>
          <a:prstGeom prst="rect">
            <a:avLst/>
          </a:prstGeom>
        </p:spPr>
        <p:txBody>
          <a:bodyPr wrap="none">
            <a:spAutoFit/>
          </a:bodyPr>
          <a:lstStyle/>
          <a:p>
            <a:r>
              <a:rPr lang="en-US" dirty="0">
                <a:solidFill>
                  <a:srgbClr val="FFFFFF"/>
                </a:solidFill>
              </a:rPr>
              <a:t>30 December 2023</a:t>
            </a:r>
          </a:p>
        </p:txBody>
      </p:sp>
    </p:spTree>
    <p:extLst>
      <p:ext uri="{BB962C8B-B14F-4D97-AF65-F5344CB8AC3E}">
        <p14:creationId xmlns:p14="http://schemas.microsoft.com/office/powerpoint/2010/main" val="2321100542"/>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836638"/>
            <a:ext cx="8026400" cy="16516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about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Like eating insects, for example.</a:t>
            </a:r>
          </a:p>
        </p:txBody>
      </p:sp>
    </p:spTree>
    <p:extLst>
      <p:ext uri="{BB962C8B-B14F-4D97-AF65-F5344CB8AC3E}">
        <p14:creationId xmlns:p14="http://schemas.microsoft.com/office/powerpoint/2010/main" val="353830237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Global Warming</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481898"/>
            <a:ext cx="7329488" cy="3939540"/>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Real</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No</a:t>
            </a:r>
            <a:br>
              <a:rPr lang="en-US" sz="2400" b="1" dirty="0">
                <a:solidFill>
                  <a:srgbClr val="808080"/>
                </a:solidFill>
              </a:rPr>
            </a:br>
            <a:r>
              <a:rPr lang="en-US" sz="2400" b="1" dirty="0">
                <a:solidFill>
                  <a:srgbClr val="808080"/>
                </a:solidFill>
              </a:rPr>
              <a:t>                                                  </a:t>
            </a:r>
            <a:endParaRPr lang="en-US" sz="200" b="1" dirty="0">
              <a:solidFill>
                <a:srgbClr val="000000"/>
              </a:solidFill>
            </a:endParaRPr>
          </a:p>
          <a:p>
            <a:pPr marL="0" lvl="1">
              <a:tabLst>
                <a:tab pos="2293938" algn="l"/>
              </a:tabLst>
            </a:pPr>
            <a:r>
              <a:rPr lang="en-US" sz="2400" b="1" dirty="0">
                <a:solidFill>
                  <a:srgbClr val="000000"/>
                </a:solidFill>
              </a:rPr>
              <a:t>Mostly now</a:t>
            </a:r>
            <a:br>
              <a:rPr lang="en-US" sz="2400" b="1" dirty="0">
                <a:solidFill>
                  <a:srgbClr val="000000"/>
                </a:solidFill>
              </a:rPr>
            </a:br>
            <a:r>
              <a:rPr lang="en-US" sz="2400" b="1" dirty="0">
                <a:solidFill>
                  <a:srgbClr val="000000"/>
                </a:solidFill>
              </a:rPr>
              <a:t>caused by	</a:t>
            </a:r>
            <a:r>
              <a:rPr lang="en-US" sz="2400" b="1" dirty="0">
                <a:solidFill>
                  <a:srgbClr val="808080"/>
                </a:solidFill>
              </a:rPr>
              <a:t> Yes		No</a:t>
            </a:r>
            <a:endParaRPr lang="en-US" sz="2400" b="1" dirty="0">
              <a:solidFill>
                <a:srgbClr val="000000"/>
              </a:solidFill>
            </a:endParaRPr>
          </a:p>
          <a:p>
            <a:pPr marL="0" lvl="1">
              <a:tabLst>
                <a:tab pos="2293938" algn="l"/>
              </a:tabLst>
            </a:pPr>
            <a:r>
              <a:rPr lang="en-US" sz="2400" b="1" dirty="0">
                <a:solidFill>
                  <a:srgbClr val="000000"/>
                </a:solidFill>
              </a:rPr>
              <a:t>humans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Action needed	</a:t>
            </a:r>
            <a:r>
              <a:rPr lang="en-US" sz="2400" b="1" dirty="0">
                <a:solidFill>
                  <a:srgbClr val="808080"/>
                </a:solidFill>
              </a:rPr>
              <a:t> </a:t>
            </a:r>
            <a:r>
              <a:rPr lang="en-US" sz="2400" b="1" dirty="0">
                <a:solidFill>
                  <a:srgbClr val="FF1B36"/>
                </a:solidFill>
              </a:rPr>
              <a:t>Yes</a:t>
            </a:r>
            <a:r>
              <a:rPr lang="en-US" sz="2400" b="1" dirty="0">
                <a:solidFill>
                  <a:srgbClr val="808080"/>
                </a:solidFill>
              </a:rPr>
              <a:t> 		</a:t>
            </a:r>
            <a:r>
              <a:rPr lang="en-US" sz="2400" b="1" dirty="0">
                <a:solidFill>
                  <a:srgbClr val="FF1B36"/>
                </a:solidFill>
              </a:rPr>
              <a:t>No</a:t>
            </a:r>
          </a:p>
          <a:p>
            <a:pPr marL="0" lvl="1">
              <a:tabLst>
                <a:tab pos="2060575" algn="l"/>
              </a:tabLst>
            </a:pPr>
            <a:r>
              <a:rPr lang="en-US" sz="2400" b="1" dirty="0">
                <a:solidFill>
                  <a:srgbClr val="000000"/>
                </a:solidFill>
              </a:rPr>
              <a:t>now</a:t>
            </a:r>
            <a:r>
              <a:rPr lang="en-US" sz="2400" b="1" dirty="0">
                <a:solidFill>
                  <a:srgbClr val="808080"/>
                </a:solidFill>
              </a:rPr>
              <a:t>	</a:t>
            </a:r>
            <a:br>
              <a:rPr lang="en-US" sz="2400" b="1" dirty="0">
                <a:solidFill>
                  <a:srgbClr val="808080"/>
                </a:solidFill>
              </a:rPr>
            </a:br>
            <a:endParaRPr lang="en-US" sz="24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461858827"/>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6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0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8" name="Rectangle 7"/>
          <p:cNvSpPr/>
          <p:nvPr/>
        </p:nvSpPr>
        <p:spPr>
          <a:xfrm>
            <a:off x="2286000" y="6328011"/>
            <a:ext cx="4572000" cy="276999"/>
          </a:xfrm>
          <a:prstGeom prst="rect">
            <a:avLst/>
          </a:prstGeom>
        </p:spPr>
        <p:txBody>
          <a:bodyPr>
            <a:spAutoFit/>
          </a:bodyPr>
          <a:lstStyle/>
          <a:p>
            <a:pPr algn="ctr"/>
            <a:r>
              <a:rPr lang="en-US" sz="1200" dirty="0">
                <a:solidFill>
                  <a:srgbClr val="FFFFFF"/>
                </a:solidFill>
              </a:rPr>
              <a:t>NY: Simon &amp; Schuster, 2015.</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9" y="203212"/>
            <a:ext cx="39068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397" y="2301124"/>
            <a:ext cx="2064989" cy="1200329"/>
          </a:xfrm>
          <a:prstGeom prst="rect">
            <a:avLst/>
          </a:prstGeom>
        </p:spPr>
        <p:txBody>
          <a:bodyPr wrap="none">
            <a:spAutoFit/>
          </a:bodyPr>
          <a:lstStyle/>
          <a:p>
            <a:pPr algn="ctr"/>
            <a:r>
              <a:rPr lang="en-US" sz="2400" b="1" dirty="0">
                <a:solidFill>
                  <a:srgbClr val="FFFFFF"/>
                </a:solidFill>
              </a:rPr>
              <a:t>an excellent </a:t>
            </a:r>
          </a:p>
          <a:p>
            <a:pPr algn="ctr"/>
            <a:r>
              <a:rPr lang="en-US" sz="2400" b="1" dirty="0">
                <a:solidFill>
                  <a:srgbClr val="FFFFFF"/>
                </a:solidFill>
              </a:rPr>
              <a:t>review of the</a:t>
            </a:r>
          </a:p>
          <a:p>
            <a:pPr algn="ctr"/>
            <a:r>
              <a:rPr lang="en-US" sz="2400" b="1" dirty="0">
                <a:solidFill>
                  <a:srgbClr val="FFFFFF"/>
                </a:solidFill>
              </a:rPr>
              <a:t>problem</a:t>
            </a:r>
          </a:p>
        </p:txBody>
      </p:sp>
    </p:spTree>
    <p:extLst>
      <p:ext uri="{BB962C8B-B14F-4D97-AF65-F5344CB8AC3E}">
        <p14:creationId xmlns:p14="http://schemas.microsoft.com/office/powerpoint/2010/main" val="79126997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F7F1E3"/>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996340" y="6573756"/>
            <a:ext cx="7143302" cy="215444"/>
          </a:xfrm>
          <a:prstGeom prst="rect">
            <a:avLst/>
          </a:prstGeom>
          <a:noFill/>
          <a:ln w="9525">
            <a:noFill/>
            <a:miter lim="800000"/>
            <a:headEnd/>
            <a:tailEnd/>
          </a:ln>
        </p:spPr>
        <p:txBody>
          <a:bodyPr wrap="none">
            <a:spAutoFit/>
          </a:bodyPr>
          <a:lstStyle/>
          <a:p>
            <a:r>
              <a:rPr lang="en-US" sz="800" b="1" dirty="0">
                <a:hlinkClick r:id="rId4"/>
              </a:rPr>
              <a:t>https://www.catholicnewsagency.com/news/255563/in-new-exhortation-pope-warns-of-climate-change-our-responses-have-not-been-adequate</a:t>
            </a:r>
            <a:endParaRPr lang="en-US" sz="800" b="1" dirty="0"/>
          </a:p>
        </p:txBody>
      </p:sp>
      <p:pic>
        <p:nvPicPr>
          <p:cNvPr id="2" name="Picture 1">
            <a:extLst>
              <a:ext uri="{FF2B5EF4-FFF2-40B4-BE49-F238E27FC236}">
                <a16:creationId xmlns:a16="http://schemas.microsoft.com/office/drawing/2014/main" id="{742327EB-94EE-BE14-245A-D6BB86FE8B10}"/>
              </a:ext>
            </a:extLst>
          </p:cNvPr>
          <p:cNvPicPr>
            <a:picLocks noChangeAspect="1"/>
          </p:cNvPicPr>
          <p:nvPr/>
        </p:nvPicPr>
        <p:blipFill>
          <a:blip r:embed="rId5"/>
          <a:stretch>
            <a:fillRect/>
          </a:stretch>
        </p:blipFill>
        <p:spPr>
          <a:xfrm>
            <a:off x="0" y="294686"/>
            <a:ext cx="9144000" cy="6100549"/>
          </a:xfrm>
          <a:prstGeom prst="rect">
            <a:avLst/>
          </a:prstGeom>
        </p:spPr>
      </p:pic>
      <p:sp>
        <p:nvSpPr>
          <p:cNvPr id="4" name="TextBox 3">
            <a:extLst>
              <a:ext uri="{FF2B5EF4-FFF2-40B4-BE49-F238E27FC236}">
                <a16:creationId xmlns:a16="http://schemas.microsoft.com/office/drawing/2014/main" id="{A488CF2A-EE51-BD5A-35E5-B037D13B2E70}"/>
              </a:ext>
            </a:extLst>
          </p:cNvPr>
          <p:cNvSpPr txBox="1"/>
          <p:nvPr/>
        </p:nvSpPr>
        <p:spPr>
          <a:xfrm>
            <a:off x="4899257" y="1828081"/>
            <a:ext cx="3522846" cy="2862322"/>
          </a:xfrm>
          <a:prstGeom prst="rect">
            <a:avLst/>
          </a:prstGeom>
          <a:noFill/>
        </p:spPr>
        <p:txBody>
          <a:bodyPr wrap="square">
            <a:spAutoFit/>
          </a:bodyPr>
          <a:lstStyle/>
          <a:p>
            <a:pPr algn="ctr"/>
            <a:r>
              <a:rPr lang="en-US" sz="3600" b="1" dirty="0"/>
              <a:t>Pope Francis issues new call for dramatic climate change measures</a:t>
            </a:r>
          </a:p>
        </p:txBody>
      </p:sp>
      <p:sp>
        <p:nvSpPr>
          <p:cNvPr id="10" name="TextBox 9">
            <a:extLst>
              <a:ext uri="{FF2B5EF4-FFF2-40B4-BE49-F238E27FC236}">
                <a16:creationId xmlns:a16="http://schemas.microsoft.com/office/drawing/2014/main" id="{F723FFAB-A38D-EB9A-28E0-B34F008B73D7}"/>
              </a:ext>
            </a:extLst>
          </p:cNvPr>
          <p:cNvSpPr txBox="1"/>
          <p:nvPr/>
        </p:nvSpPr>
        <p:spPr>
          <a:xfrm>
            <a:off x="5938788" y="4985887"/>
            <a:ext cx="1848050" cy="369332"/>
          </a:xfrm>
          <a:prstGeom prst="rect">
            <a:avLst/>
          </a:prstGeom>
          <a:noFill/>
        </p:spPr>
        <p:txBody>
          <a:bodyPr wrap="square">
            <a:spAutoFit/>
          </a:bodyPr>
          <a:lstStyle/>
          <a:p>
            <a:r>
              <a:rPr lang="en-US" dirty="0"/>
              <a:t>4 October 2023</a:t>
            </a:r>
          </a:p>
        </p:txBody>
      </p:sp>
      <p:pic>
        <p:nvPicPr>
          <p:cNvPr id="12" name="Picture 11">
            <a:extLst>
              <a:ext uri="{FF2B5EF4-FFF2-40B4-BE49-F238E27FC236}">
                <a16:creationId xmlns:a16="http://schemas.microsoft.com/office/drawing/2014/main" id="{E5EFF802-B65B-12C2-D53A-E7B985F0941C}"/>
              </a:ext>
            </a:extLst>
          </p:cNvPr>
          <p:cNvPicPr>
            <a:picLocks noChangeAspect="1"/>
          </p:cNvPicPr>
          <p:nvPr/>
        </p:nvPicPr>
        <p:blipFill>
          <a:blip r:embed="rId6"/>
          <a:stretch>
            <a:fillRect/>
          </a:stretch>
        </p:blipFill>
        <p:spPr>
          <a:xfrm>
            <a:off x="6493232" y="669044"/>
            <a:ext cx="1720938" cy="476274"/>
          </a:xfrm>
          <a:prstGeom prst="rect">
            <a:avLst/>
          </a:prstGeom>
        </p:spPr>
      </p:pic>
      <p:sp>
        <p:nvSpPr>
          <p:cNvPr id="13" name="Rectangle 3">
            <a:extLst>
              <a:ext uri="{FF2B5EF4-FFF2-40B4-BE49-F238E27FC236}">
                <a16:creationId xmlns:a16="http://schemas.microsoft.com/office/drawing/2014/main" id="{F4C5AF4A-E75F-11B2-F468-284A8B8F7C60}"/>
              </a:ext>
            </a:extLst>
          </p:cNvPr>
          <p:cNvSpPr txBox="1">
            <a:spLocks noChangeArrowheads="1"/>
          </p:cNvSpPr>
          <p:nvPr/>
        </p:nvSpPr>
        <p:spPr bwMode="auto">
          <a:xfrm>
            <a:off x="5399077" y="5499643"/>
            <a:ext cx="2815093" cy="668068"/>
          </a:xfrm>
          <a:prstGeom prst="rect">
            <a:avLst/>
          </a:prstGeom>
          <a:solidFill>
            <a:srgbClr val="F7F1E3"/>
          </a:solidFill>
          <a:ln w="76200">
            <a:solidFill>
              <a:srgbClr val="FFC000"/>
            </a:solidFill>
            <a:miter lim="800000"/>
            <a:headEnd/>
            <a:tailEnd/>
          </a:ln>
        </p:spPr>
        <p:txBody>
          <a:bodyPr vert="horz" wrap="square" lIns="91440" tIns="9144"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50802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http://www.bbc.com/news/world-us-canada-34341009</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830" y="183711"/>
            <a:ext cx="609657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029" y="18257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17F8234-5E05-5EC1-186A-B02CB8E315C8}"/>
              </a:ext>
            </a:extLst>
          </p:cNvPr>
          <p:cNvSpPr txBox="1">
            <a:spLocks noChangeArrowheads="1"/>
          </p:cNvSpPr>
          <p:nvPr/>
        </p:nvSpPr>
        <p:spPr bwMode="auto">
          <a:xfrm>
            <a:off x="3153488" y="56461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10171295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8" y="136306"/>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4" name="Rectangle 3"/>
          <p:cNvSpPr/>
          <p:nvPr/>
        </p:nvSpPr>
        <p:spPr>
          <a:xfrm>
            <a:off x="1741715" y="5936342"/>
            <a:ext cx="5370286"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0960C880-CF1B-0AB4-BF2F-9837629BD0E1}"/>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3" name="AutoShape 8">
            <a:extLst>
              <a:ext uri="{FF2B5EF4-FFF2-40B4-BE49-F238E27FC236}">
                <a16:creationId xmlns:a16="http://schemas.microsoft.com/office/drawing/2014/main" id="{9E4778D2-6B4F-FD8C-A03A-CC0009B925C4}"/>
              </a:ext>
            </a:extLst>
          </p:cNvPr>
          <p:cNvSpPr>
            <a:spLocks noChangeArrowheads="1"/>
          </p:cNvSpPr>
          <p:nvPr/>
        </p:nvSpPr>
        <p:spPr bwMode="auto">
          <a:xfrm rot="8729582">
            <a:off x="3277473" y="87168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349279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2010-2024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027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4884671" cy="215444"/>
          </a:xfrm>
          <a:prstGeom prst="rect">
            <a:avLst/>
          </a:prstGeom>
          <a:noFill/>
        </p:spPr>
        <p:txBody>
          <a:bodyPr wrap="none" rtlCol="0">
            <a:spAutoFit/>
          </a:bodyPr>
          <a:lstStyle/>
          <a:p>
            <a:r>
              <a:rPr lang="en-US" sz="800" dirty="0">
                <a:solidFill>
                  <a:prstClr val="black"/>
                </a:solidFill>
                <a:latin typeface="Arial" charset="0"/>
                <a:hlinkClick r:id="rId2"/>
              </a:rPr>
              <a:t>https://www.bbc.com/future/article/20180905-how-genes-influence-achievement-and-success-in-school</a:t>
            </a:r>
            <a:endParaRPr lang="en-US" sz="800" dirty="0">
              <a:solidFill>
                <a:prstClr val="black"/>
              </a:solidFill>
              <a:latin typeface="Arial" charset="0"/>
            </a:endParaRPr>
          </a:p>
        </p:txBody>
      </p:sp>
      <p:pic>
        <p:nvPicPr>
          <p:cNvPr id="3" name="Picture 2">
            <a:extLst>
              <a:ext uri="{FF2B5EF4-FFF2-40B4-BE49-F238E27FC236}">
                <a16:creationId xmlns:a16="http://schemas.microsoft.com/office/drawing/2014/main" id="{45921FED-56AF-CCE2-48BC-568D52FD4D6B}"/>
              </a:ext>
            </a:extLst>
          </p:cNvPr>
          <p:cNvPicPr>
            <a:picLocks noChangeAspect="1"/>
          </p:cNvPicPr>
          <p:nvPr/>
        </p:nvPicPr>
        <p:blipFill>
          <a:blip r:embed="rId3"/>
          <a:stretch>
            <a:fillRect/>
          </a:stretch>
        </p:blipFill>
        <p:spPr>
          <a:xfrm>
            <a:off x="1379678" y="457452"/>
            <a:ext cx="6400800" cy="6087840"/>
          </a:xfrm>
          <a:prstGeom prst="rect">
            <a:avLst/>
          </a:prstGeom>
        </p:spPr>
      </p:pic>
      <p:sp>
        <p:nvSpPr>
          <p:cNvPr id="5" name="TextBox 4">
            <a:extLst>
              <a:ext uri="{FF2B5EF4-FFF2-40B4-BE49-F238E27FC236}">
                <a16:creationId xmlns:a16="http://schemas.microsoft.com/office/drawing/2014/main" id="{3F64496C-BB88-2C6C-7749-36C869FCE9C6}"/>
              </a:ext>
            </a:extLst>
          </p:cNvPr>
          <p:cNvSpPr txBox="1"/>
          <p:nvPr/>
        </p:nvSpPr>
        <p:spPr>
          <a:xfrm>
            <a:off x="1405290" y="1383094"/>
            <a:ext cx="2615641" cy="369332"/>
          </a:xfrm>
          <a:prstGeom prst="rect">
            <a:avLst/>
          </a:prstGeom>
          <a:solidFill>
            <a:schemeClr val="bg1"/>
          </a:solidFill>
        </p:spPr>
        <p:txBody>
          <a:bodyPr wrap="square">
            <a:spAutoFit/>
          </a:bodyPr>
          <a:lstStyle/>
          <a:p>
            <a:r>
              <a:rPr lang="en-US" dirty="0">
                <a:solidFill>
                  <a:schemeClr val="tx1">
                    <a:lumMod val="95000"/>
                    <a:lumOff val="5000"/>
                  </a:schemeClr>
                </a:solidFill>
              </a:rPr>
              <a:t>7 September 2018</a:t>
            </a:r>
          </a:p>
        </p:txBody>
      </p:sp>
      <p:pic>
        <p:nvPicPr>
          <p:cNvPr id="9" name="Picture 8">
            <a:extLst>
              <a:ext uri="{FF2B5EF4-FFF2-40B4-BE49-F238E27FC236}">
                <a16:creationId xmlns:a16="http://schemas.microsoft.com/office/drawing/2014/main" id="{1ACE4BCD-5D2F-8774-F9FA-F0556AC6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830" y="1036951"/>
            <a:ext cx="1270000" cy="609600"/>
          </a:xfrm>
          <a:prstGeom prst="rect">
            <a:avLst/>
          </a:prstGeom>
        </p:spPr>
      </p:pic>
      <p:sp>
        <p:nvSpPr>
          <p:cNvPr id="2" name="AutoShape 8">
            <a:extLst>
              <a:ext uri="{FF2B5EF4-FFF2-40B4-BE49-F238E27FC236}">
                <a16:creationId xmlns:a16="http://schemas.microsoft.com/office/drawing/2014/main" id="{489B62EA-4431-5469-F91D-CADBC46E5792}"/>
              </a:ext>
            </a:extLst>
          </p:cNvPr>
          <p:cNvSpPr>
            <a:spLocks noChangeArrowheads="1"/>
          </p:cNvSpPr>
          <p:nvPr/>
        </p:nvSpPr>
        <p:spPr bwMode="auto">
          <a:xfrm rot="7705331">
            <a:off x="5967307" y="750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449330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2291457"/>
            <a:ext cx="8430769"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2FFF1B69-3998-0E13-280E-21C0D74DE5FF}"/>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845639654"/>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1464159"/>
            <a:ext cx="7862637"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3">
            <a:extLst>
              <a:ext uri="{FF2B5EF4-FFF2-40B4-BE49-F238E27FC236}">
                <a16:creationId xmlns:a16="http://schemas.microsoft.com/office/drawing/2014/main" id="{7B4EC876-D1FE-E31D-4FB1-1B959CFCC125}"/>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1217389423"/>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http://www.bbc.com/news/science-environment-34342808</a:t>
            </a:r>
            <a:endParaRPr lang="en-US" sz="800" dirty="0">
              <a:solidFill>
                <a:srgbClr val="FFFFFF"/>
              </a:solidFill>
              <a:latin typeface="Arial"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8" y="197539"/>
            <a:ext cx="5860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a:extLst>
              <a:ext uri="{FF2B5EF4-FFF2-40B4-BE49-F238E27FC236}">
                <a16:creationId xmlns:a16="http://schemas.microsoft.com/office/drawing/2014/main" id="{613D40C9-77C1-C4DC-7F50-0958ED8FBFFD}"/>
              </a:ext>
            </a:extLst>
          </p:cNvPr>
          <p:cNvSpPr txBox="1">
            <a:spLocks noChangeArrowheads="1"/>
          </p:cNvSpPr>
          <p:nvPr/>
        </p:nvSpPr>
        <p:spPr bwMode="auto">
          <a:xfrm>
            <a:off x="3153488" y="581938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Rectangle 3">
            <a:extLst>
              <a:ext uri="{FF2B5EF4-FFF2-40B4-BE49-F238E27FC236}">
                <a16:creationId xmlns:a16="http://schemas.microsoft.com/office/drawing/2014/main" id="{1D98DA71-F0A2-5D01-5530-E1E16A1873F7}"/>
              </a:ext>
            </a:extLst>
          </p:cNvPr>
          <p:cNvSpPr/>
          <p:nvPr/>
        </p:nvSpPr>
        <p:spPr>
          <a:xfrm>
            <a:off x="1694751" y="5251471"/>
            <a:ext cx="5748530" cy="56791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0373856"/>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39" y="158307"/>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88909C9-6230-A842-6B7A-9729A18E7CE2}"/>
              </a:ext>
            </a:extLst>
          </p:cNvPr>
          <p:cNvSpPr txBox="1">
            <a:spLocks noChangeArrowheads="1"/>
          </p:cNvSpPr>
          <p:nvPr/>
        </p:nvSpPr>
        <p:spPr bwMode="auto">
          <a:xfrm>
            <a:off x="3153488" y="483760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39B94049-D7D7-A55E-D685-6DAF11E012BE}"/>
              </a:ext>
            </a:extLst>
          </p:cNvPr>
          <p:cNvSpPr>
            <a:spLocks noChangeArrowheads="1"/>
          </p:cNvSpPr>
          <p:nvPr/>
        </p:nvSpPr>
        <p:spPr bwMode="auto">
          <a:xfrm rot="8528514">
            <a:off x="5256107" y="776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44868137"/>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037" y="182581"/>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73" y="172821"/>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1016678" y="4981985"/>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9" name="Rectangle 3"/>
          <p:cNvSpPr txBox="1">
            <a:spLocks noChangeArrowheads="1"/>
          </p:cNvSpPr>
          <p:nvPr/>
        </p:nvSpPr>
        <p:spPr bwMode="auto">
          <a:xfrm>
            <a:off x="5745424"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402851469"/>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4309904" y="6583381"/>
            <a:ext cx="49404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source</a:t>
            </a:r>
            <a:endParaRPr lang="en-US" sz="800" dirty="0">
              <a:solidFill>
                <a:srgbClr val="FFFFFF"/>
              </a:solidFill>
              <a:latin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54" y="170903"/>
            <a:ext cx="71852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073" y="1284751"/>
            <a:ext cx="2354260" cy="427286"/>
          </a:xfrm>
          <a:prstGeom prst="rect">
            <a:avLst/>
          </a:prstGeom>
          <a:solidFill>
            <a:srgbClr val="FFFFFF"/>
          </a:solidFill>
          <a:ln>
            <a:noFill/>
          </a:ln>
        </p:spPr>
      </p:pic>
      <p:sp>
        <p:nvSpPr>
          <p:cNvPr id="2" name="Rectangle 3">
            <a:extLst>
              <a:ext uri="{FF2B5EF4-FFF2-40B4-BE49-F238E27FC236}">
                <a16:creationId xmlns:a16="http://schemas.microsoft.com/office/drawing/2014/main" id="{F051E350-9362-5432-F417-86CCED9DAEF5}"/>
              </a:ext>
            </a:extLst>
          </p:cNvPr>
          <p:cNvSpPr txBox="1">
            <a:spLocks noChangeArrowheads="1"/>
          </p:cNvSpPr>
          <p:nvPr/>
        </p:nvSpPr>
        <p:spPr bwMode="auto">
          <a:xfrm>
            <a:off x="1796325" y="558837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F895F8CD-6D00-E975-6B6E-96BE46BA1BE6}"/>
              </a:ext>
            </a:extLst>
          </p:cNvPr>
          <p:cNvSpPr>
            <a:spLocks noChangeArrowheads="1"/>
          </p:cNvSpPr>
          <p:nvPr/>
        </p:nvSpPr>
        <p:spPr bwMode="auto">
          <a:xfrm rot="8146718">
            <a:off x="5103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723E747-B9DA-0AA1-AE2E-5AE542C08AA2}"/>
              </a:ext>
            </a:extLst>
          </p:cNvPr>
          <p:cNvSpPr/>
          <p:nvPr/>
        </p:nvSpPr>
        <p:spPr>
          <a:xfrm>
            <a:off x="6158393" y="1164657"/>
            <a:ext cx="1811325" cy="49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6DDD1C-CA35-C41F-746F-B1A1FF37D353}"/>
              </a:ext>
            </a:extLst>
          </p:cNvPr>
          <p:cNvSpPr/>
          <p:nvPr/>
        </p:nvSpPr>
        <p:spPr>
          <a:xfrm>
            <a:off x="5784784" y="6169794"/>
            <a:ext cx="702644" cy="373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918983"/>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1776"/>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3"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04133"/>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9" y="297999"/>
            <a:ext cx="61569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
            <a:hlinkClick r:id="rId4"/>
          </p:cNvPr>
          <p:cNvSpPr txBox="1">
            <a:spLocks noChangeArrowheads="1"/>
          </p:cNvSpPr>
          <p:nvPr/>
        </p:nvSpPr>
        <p:spPr bwMode="auto">
          <a:xfrm>
            <a:off x="3260739" y="6583381"/>
            <a:ext cx="259237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http://www.mprnews.org/story/2015/09/28/dalai-lama</a:t>
            </a:r>
            <a:endParaRPr lang="en-US" sz="800" dirty="0">
              <a:solidFill>
                <a:srgbClr val="FFFFFF"/>
              </a:solidFill>
              <a:latin typeface="Arial" charset="0"/>
            </a:endParaRPr>
          </a:p>
        </p:txBody>
      </p:sp>
      <p:sp>
        <p:nvSpPr>
          <p:cNvPr id="18" name="Rectangle 17"/>
          <p:cNvSpPr/>
          <p:nvPr/>
        </p:nvSpPr>
        <p:spPr>
          <a:xfrm>
            <a:off x="2142149" y="4710227"/>
            <a:ext cx="1859805" cy="523220"/>
          </a:xfrm>
          <a:prstGeom prst="rect">
            <a:avLst/>
          </a:prstGeom>
        </p:spPr>
        <p:txBody>
          <a:bodyPr wrap="none">
            <a:spAutoFit/>
          </a:bodyPr>
          <a:lstStyle/>
          <a:p>
            <a:pPr algn="ctr"/>
            <a:r>
              <a:rPr lang="en-US" sz="1400" b="1" dirty="0">
                <a:solidFill>
                  <a:srgbClr val="FFFFFF"/>
                </a:solidFill>
              </a:rPr>
              <a:t>Tenzin </a:t>
            </a:r>
            <a:r>
              <a:rPr lang="en-US" sz="1400" b="1" dirty="0" err="1">
                <a:solidFill>
                  <a:srgbClr val="FFFFFF"/>
                </a:solidFill>
              </a:rPr>
              <a:t>Gyatso</a:t>
            </a:r>
            <a:endParaRPr lang="en-US" sz="1400" b="1" dirty="0">
              <a:solidFill>
                <a:srgbClr val="FFFFFF"/>
              </a:solidFill>
            </a:endParaRPr>
          </a:p>
          <a:p>
            <a:pPr algn="ctr"/>
            <a:r>
              <a:rPr lang="en-US" sz="1400" b="1" i="1" dirty="0">
                <a:solidFill>
                  <a:srgbClr val="FFFFFF"/>
                </a:solidFill>
              </a:rPr>
              <a:t>The 14</a:t>
            </a:r>
            <a:r>
              <a:rPr lang="en-US" sz="1400" b="1" i="1" baseline="30000" dirty="0">
                <a:solidFill>
                  <a:srgbClr val="FFFFFF"/>
                </a:solidFill>
              </a:rPr>
              <a:t>th</a:t>
            </a:r>
            <a:r>
              <a:rPr lang="en-US" sz="1400" b="1" i="1" dirty="0">
                <a:solidFill>
                  <a:srgbClr val="FFFFFF"/>
                </a:solidFill>
              </a:rPr>
              <a:t> Dalai Lama</a:t>
            </a:r>
            <a:endParaRPr lang="en-US" sz="1400" b="1" dirty="0">
              <a:solidFill>
                <a:srgbClr val="FFFFFF"/>
              </a:solidFill>
            </a:endParaRPr>
          </a:p>
        </p:txBody>
      </p:sp>
      <p:sp>
        <p:nvSpPr>
          <p:cNvPr id="2" name="AutoShape 8">
            <a:extLst>
              <a:ext uri="{FF2B5EF4-FFF2-40B4-BE49-F238E27FC236}">
                <a16:creationId xmlns:a16="http://schemas.microsoft.com/office/drawing/2014/main" id="{D02ECBC8-43A7-4370-A04E-EB3CC1380320}"/>
              </a:ext>
            </a:extLst>
          </p:cNvPr>
          <p:cNvSpPr>
            <a:spLocks noChangeArrowheads="1"/>
          </p:cNvSpPr>
          <p:nvPr/>
        </p:nvSpPr>
        <p:spPr bwMode="auto">
          <a:xfrm rot="7705331">
            <a:off x="6195907" y="547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357474"/>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with medium confidence">
            <a:extLst>
              <a:ext uri="{FF2B5EF4-FFF2-40B4-BE49-F238E27FC236}">
                <a16:creationId xmlns:a16="http://schemas.microsoft.com/office/drawing/2014/main" id="{ADF42EF3-4E96-4BE5-AF7D-06F5730B3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454" y="-19252"/>
            <a:ext cx="5277147" cy="6858000"/>
          </a:xfrm>
          <a:prstGeom prst="rect">
            <a:avLst/>
          </a:prstGeom>
        </p:spPr>
      </p:pic>
      <p:sp>
        <p:nvSpPr>
          <p:cNvPr id="8" name="Text Box 2">
            <a:hlinkClick r:id="rId4"/>
            <a:extLst>
              <a:ext uri="{FF2B5EF4-FFF2-40B4-BE49-F238E27FC236}">
                <a16:creationId xmlns:a16="http://schemas.microsoft.com/office/drawing/2014/main" id="{809CADB9-BECF-43E5-ADD0-484AE24B0E70}"/>
              </a:ext>
            </a:extLst>
          </p:cNvPr>
          <p:cNvSpPr txBox="1">
            <a:spLocks noChangeArrowheads="1"/>
          </p:cNvSpPr>
          <p:nvPr/>
        </p:nvSpPr>
        <p:spPr bwMode="auto">
          <a:xfrm>
            <a:off x="4598511" y="6621880"/>
            <a:ext cx="22268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https://en.wikipedia.org/wiki/Greta_Thunberg</a:t>
            </a:r>
            <a:endParaRPr lang="en-US" sz="800" dirty="0">
              <a:solidFill>
                <a:srgbClr val="FFFFFF"/>
              </a:solidFill>
              <a:latin typeface="Arial" charset="0"/>
            </a:endParaRPr>
          </a:p>
        </p:txBody>
      </p:sp>
      <p:sp>
        <p:nvSpPr>
          <p:cNvPr id="9" name="Rectangle 8">
            <a:extLst>
              <a:ext uri="{FF2B5EF4-FFF2-40B4-BE49-F238E27FC236}">
                <a16:creationId xmlns:a16="http://schemas.microsoft.com/office/drawing/2014/main" id="{ABC6E88D-01DC-495A-878E-B7CCB5578422}"/>
              </a:ext>
            </a:extLst>
          </p:cNvPr>
          <p:cNvSpPr/>
          <p:nvPr/>
        </p:nvSpPr>
        <p:spPr>
          <a:xfrm>
            <a:off x="82734" y="4633224"/>
            <a:ext cx="2898550" cy="677108"/>
          </a:xfrm>
          <a:prstGeom prst="rect">
            <a:avLst/>
          </a:prstGeom>
        </p:spPr>
        <p:txBody>
          <a:bodyPr wrap="none">
            <a:spAutoFit/>
          </a:bodyPr>
          <a:lstStyle/>
          <a:p>
            <a:pPr algn="ctr"/>
            <a:r>
              <a:rPr lang="en-US" sz="2400" b="1" dirty="0">
                <a:solidFill>
                  <a:srgbClr val="FFFFFF"/>
                </a:solidFill>
              </a:rPr>
              <a:t>Greta Thunberg</a:t>
            </a:r>
          </a:p>
          <a:p>
            <a:pPr algn="ctr"/>
            <a:r>
              <a:rPr lang="en-US" sz="1400" b="1" i="1" dirty="0">
                <a:solidFill>
                  <a:srgbClr val="FFFFFF"/>
                </a:solidFill>
              </a:rPr>
              <a:t>Swedish environmental activist </a:t>
            </a:r>
            <a:endParaRPr lang="en-US" sz="1400" b="1" dirty="0">
              <a:solidFill>
                <a:srgbClr val="FFFFFF"/>
              </a:solidFill>
            </a:endParaRPr>
          </a:p>
        </p:txBody>
      </p:sp>
      <p:sp>
        <p:nvSpPr>
          <p:cNvPr id="10" name="Rectangle 3">
            <a:extLst>
              <a:ext uri="{FF2B5EF4-FFF2-40B4-BE49-F238E27FC236}">
                <a16:creationId xmlns:a16="http://schemas.microsoft.com/office/drawing/2014/main" id="{DD7D28ED-D52C-43E2-A499-C05696A7D335}"/>
              </a:ext>
            </a:extLst>
          </p:cNvPr>
          <p:cNvSpPr txBox="1">
            <a:spLocks noChangeArrowheads="1"/>
          </p:cNvSpPr>
          <p:nvPr/>
        </p:nvSpPr>
        <p:spPr bwMode="auto">
          <a:xfrm>
            <a:off x="4342910" y="2563532"/>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6546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1FFFA-55AA-5129-19B7-C347D0298922}"/>
              </a:ext>
            </a:extLst>
          </p:cNvPr>
          <p:cNvPicPr>
            <a:picLocks noChangeAspect="1"/>
          </p:cNvPicPr>
          <p:nvPr/>
        </p:nvPicPr>
        <p:blipFill>
          <a:blip r:embed="rId2"/>
          <a:stretch>
            <a:fillRect/>
          </a:stretch>
        </p:blipFill>
        <p:spPr>
          <a:xfrm>
            <a:off x="1142040" y="236919"/>
            <a:ext cx="6858000" cy="6377941"/>
          </a:xfrm>
          <a:prstGeom prst="rect">
            <a:avLst/>
          </a:prstGeom>
        </p:spPr>
      </p:pic>
      <p:pic>
        <p:nvPicPr>
          <p:cNvPr id="5" name="Picture 4" descr="A blue and white logo&#10;&#10;Description automatically generated">
            <a:extLst>
              <a:ext uri="{FF2B5EF4-FFF2-40B4-BE49-F238E27FC236}">
                <a16:creationId xmlns:a16="http://schemas.microsoft.com/office/drawing/2014/main" id="{7CBF0D7A-48FD-B434-07CB-C0D9C726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01" y="950670"/>
            <a:ext cx="1828800" cy="402566"/>
          </a:xfrm>
          <a:prstGeom prst="rect">
            <a:avLst/>
          </a:prstGeom>
        </p:spPr>
      </p:pic>
      <p:sp>
        <p:nvSpPr>
          <p:cNvPr id="7" name="TextBox 6">
            <a:extLst>
              <a:ext uri="{FF2B5EF4-FFF2-40B4-BE49-F238E27FC236}">
                <a16:creationId xmlns:a16="http://schemas.microsoft.com/office/drawing/2014/main" id="{229D4635-7AB0-37FC-DF5F-14CE550FD800}"/>
              </a:ext>
            </a:extLst>
          </p:cNvPr>
          <p:cNvSpPr txBox="1"/>
          <p:nvPr/>
        </p:nvSpPr>
        <p:spPr>
          <a:xfrm>
            <a:off x="6387176" y="1310678"/>
            <a:ext cx="2002084" cy="369332"/>
          </a:xfrm>
          <a:prstGeom prst="rect">
            <a:avLst/>
          </a:prstGeom>
          <a:noFill/>
        </p:spPr>
        <p:txBody>
          <a:bodyPr wrap="square">
            <a:spAutoFit/>
          </a:bodyPr>
          <a:lstStyle/>
          <a:p>
            <a:r>
              <a:rPr lang="en-US" dirty="0">
                <a:solidFill>
                  <a:schemeClr val="tx1">
                    <a:lumMod val="95000"/>
                    <a:lumOff val="5000"/>
                  </a:schemeClr>
                </a:solidFill>
              </a:rPr>
              <a:t>8 February 2023</a:t>
            </a:r>
          </a:p>
        </p:txBody>
      </p:sp>
      <p:sp>
        <p:nvSpPr>
          <p:cNvPr id="8" name="TextBox 7">
            <a:extLst>
              <a:ext uri="{FF2B5EF4-FFF2-40B4-BE49-F238E27FC236}">
                <a16:creationId xmlns:a16="http://schemas.microsoft.com/office/drawing/2014/main" id="{A0295068-6F09-DA83-73D4-F55C1CA19BBB}"/>
              </a:ext>
            </a:extLst>
          </p:cNvPr>
          <p:cNvSpPr txBox="1"/>
          <p:nvPr/>
        </p:nvSpPr>
        <p:spPr>
          <a:xfrm>
            <a:off x="1796717" y="6564542"/>
            <a:ext cx="5532284" cy="215444"/>
          </a:xfrm>
          <a:prstGeom prst="rect">
            <a:avLst/>
          </a:prstGeom>
          <a:noFill/>
        </p:spPr>
        <p:txBody>
          <a:bodyPr wrap="none" rtlCol="0">
            <a:spAutoFit/>
          </a:bodyPr>
          <a:lstStyle/>
          <a:p>
            <a:r>
              <a:rPr lang="en-US" sz="800" dirty="0">
                <a:solidFill>
                  <a:prstClr val="black"/>
                </a:solidFill>
                <a:latin typeface="Arial" charset="0"/>
                <a:hlinkClick r:id="rId4"/>
              </a:rPr>
              <a:t>https://www.theguardian.com/football/2023/feb/08/goalscorers-natural-nurtured-footballers-coaches-scientists-strikers</a:t>
            </a:r>
            <a:endParaRPr lang="en-US" sz="800" dirty="0">
              <a:solidFill>
                <a:prstClr val="black"/>
              </a:solidFill>
              <a:latin typeface="Arial" charset="0"/>
            </a:endParaRPr>
          </a:p>
        </p:txBody>
      </p:sp>
      <p:sp>
        <p:nvSpPr>
          <p:cNvPr id="2" name="AutoShape 8">
            <a:extLst>
              <a:ext uri="{FF2B5EF4-FFF2-40B4-BE49-F238E27FC236}">
                <a16:creationId xmlns:a16="http://schemas.microsoft.com/office/drawing/2014/main" id="{D0B12AD4-21B6-DE81-9BE4-F8E5A24BB613}"/>
              </a:ext>
            </a:extLst>
          </p:cNvPr>
          <p:cNvSpPr>
            <a:spLocks noChangeArrowheads="1"/>
          </p:cNvSpPr>
          <p:nvPr/>
        </p:nvSpPr>
        <p:spPr bwMode="auto">
          <a:xfrm rot="7400072">
            <a:off x="64372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7744502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26187" y="6583381"/>
            <a:ext cx="446147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http://www.nationofchange.org/2015/10/31/ted-cruz-climate-change-is-not-science-its-religion/</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715" y="434073"/>
            <a:ext cx="57572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0B02E00-0D1A-470D-BF16-278F488209EA}"/>
              </a:ext>
            </a:extLst>
          </p:cNvPr>
          <p:cNvSpPr/>
          <p:nvPr/>
        </p:nvSpPr>
        <p:spPr>
          <a:xfrm>
            <a:off x="307920" y="4633224"/>
            <a:ext cx="2351927" cy="584775"/>
          </a:xfrm>
          <a:prstGeom prst="rect">
            <a:avLst/>
          </a:prstGeom>
        </p:spPr>
        <p:txBody>
          <a:bodyPr wrap="none">
            <a:spAutoFit/>
          </a:bodyPr>
          <a:lstStyle/>
          <a:p>
            <a:pPr algn="ctr"/>
            <a:r>
              <a:rPr lang="en-US" b="1" dirty="0">
                <a:solidFill>
                  <a:srgbClr val="FFFFFF"/>
                </a:solidFill>
              </a:rPr>
              <a:t>Rafael Edward Cruz</a:t>
            </a:r>
          </a:p>
          <a:p>
            <a:pPr algn="ctr"/>
            <a:r>
              <a:rPr lang="en-US" sz="1400" b="1" i="1" dirty="0">
                <a:solidFill>
                  <a:srgbClr val="FFFFFF"/>
                </a:solidFill>
              </a:rPr>
              <a:t>American politician</a:t>
            </a:r>
            <a:endParaRPr lang="en-US" sz="1400" b="1" dirty="0">
              <a:solidFill>
                <a:srgbClr val="FFFFFF"/>
              </a:solidFill>
            </a:endParaRPr>
          </a:p>
        </p:txBody>
      </p:sp>
      <p:sp>
        <p:nvSpPr>
          <p:cNvPr id="5" name="Rectangle 3">
            <a:extLst>
              <a:ext uri="{FF2B5EF4-FFF2-40B4-BE49-F238E27FC236}">
                <a16:creationId xmlns:a16="http://schemas.microsoft.com/office/drawing/2014/main" id="{54F948B0-1410-45DF-ADD1-05037D9498FA}"/>
              </a:ext>
            </a:extLst>
          </p:cNvPr>
          <p:cNvSpPr txBox="1">
            <a:spLocks noChangeArrowheads="1"/>
          </p:cNvSpPr>
          <p:nvPr/>
        </p:nvSpPr>
        <p:spPr bwMode="auto">
          <a:xfrm>
            <a:off x="4092655" y="485434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“Belief” Based</a:t>
            </a:r>
          </a:p>
        </p:txBody>
      </p:sp>
      <p:sp>
        <p:nvSpPr>
          <p:cNvPr id="2" name="AutoShape 8">
            <a:extLst>
              <a:ext uri="{FF2B5EF4-FFF2-40B4-BE49-F238E27FC236}">
                <a16:creationId xmlns:a16="http://schemas.microsoft.com/office/drawing/2014/main" id="{9BEEC37F-D8C7-DD9D-1356-5D8520825F0E}"/>
              </a:ext>
            </a:extLst>
          </p:cNvPr>
          <p:cNvSpPr>
            <a:spLocks noChangeArrowheads="1"/>
          </p:cNvSpPr>
          <p:nvPr/>
        </p:nvSpPr>
        <p:spPr bwMode="auto">
          <a:xfrm rot="7705331">
            <a:off x="7758007" y="167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517F24F4-1758-2C5B-9689-FD572550FF63}"/>
              </a:ext>
            </a:extLst>
          </p:cNvPr>
          <p:cNvSpPr/>
          <p:nvPr/>
        </p:nvSpPr>
        <p:spPr>
          <a:xfrm>
            <a:off x="2906829" y="1328286"/>
            <a:ext cx="2329314" cy="154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458195"/>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And our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will be threatened . . .</a:t>
            </a:r>
          </a:p>
        </p:txBody>
      </p:sp>
    </p:spTree>
    <p:extLst>
      <p:ext uri="{BB962C8B-B14F-4D97-AF65-F5344CB8AC3E}">
        <p14:creationId xmlns:p14="http://schemas.microsoft.com/office/powerpoint/2010/main" val="3269598291"/>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05349" y="6583381"/>
            <a:ext cx="45031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http://www.pri.org/stories/2016-07-24/gop-leading-effort-block-military-planning-climate-change</a:t>
            </a:r>
            <a:endParaRPr lang="en-US" sz="800" dirty="0">
              <a:solidFill>
                <a:srgbClr val="FFFFFF"/>
              </a:solidFill>
              <a:latin typeface="Arial"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395288"/>
            <a:ext cx="617220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Public Radio International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6754" y="1078819"/>
            <a:ext cx="720303" cy="6338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145340-8D2C-7B4C-24D7-5BDA86411652}"/>
              </a:ext>
            </a:extLst>
          </p:cNvPr>
          <p:cNvSpPr/>
          <p:nvPr/>
        </p:nvSpPr>
        <p:spPr>
          <a:xfrm>
            <a:off x="3587845" y="5789327"/>
            <a:ext cx="1999265" cy="461665"/>
          </a:xfrm>
          <a:prstGeom prst="rect">
            <a:avLst/>
          </a:prstGeom>
        </p:spPr>
        <p:txBody>
          <a:bodyPr wrap="none">
            <a:spAutoFit/>
          </a:bodyPr>
          <a:lstStyle/>
          <a:p>
            <a:pPr algn="ctr"/>
            <a:r>
              <a:rPr lang="en-US" sz="2400" b="1" dirty="0">
                <a:solidFill>
                  <a:srgbClr val="000000"/>
                </a:solidFill>
              </a:rPr>
              <a:t>24 July 2016</a:t>
            </a:r>
          </a:p>
        </p:txBody>
      </p:sp>
      <p:sp>
        <p:nvSpPr>
          <p:cNvPr id="4" name="Rectangle 3">
            <a:extLst>
              <a:ext uri="{FF2B5EF4-FFF2-40B4-BE49-F238E27FC236}">
                <a16:creationId xmlns:a16="http://schemas.microsoft.com/office/drawing/2014/main" id="{CCEF90E1-C594-B7D5-951E-8DD290E3954B}"/>
              </a:ext>
            </a:extLst>
          </p:cNvPr>
          <p:cNvSpPr/>
          <p:nvPr/>
        </p:nvSpPr>
        <p:spPr>
          <a:xfrm>
            <a:off x="1514775" y="1712686"/>
            <a:ext cx="6060306"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76F8F8-FC0C-C8B8-CC66-FC22E1B13A21}"/>
              </a:ext>
            </a:extLst>
          </p:cNvPr>
          <p:cNvSpPr/>
          <p:nvPr/>
        </p:nvSpPr>
        <p:spPr>
          <a:xfrm>
            <a:off x="6497053" y="1078819"/>
            <a:ext cx="800004" cy="633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F83AE15-71F9-D214-C401-56B1C058E3B4}"/>
              </a:ext>
            </a:extLst>
          </p:cNvPr>
          <p:cNvSpPr>
            <a:spLocks noChangeArrowheads="1"/>
          </p:cNvSpPr>
          <p:nvPr/>
        </p:nvSpPr>
        <p:spPr bwMode="auto">
          <a:xfrm rot="7705331">
            <a:off x="5929207" y="89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9938056"/>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414354" y="6583381"/>
            <a:ext cx="428514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http://www.nationalmemo.com/climate-change-significant-direct-threat-u-s-military-reports/</a:t>
            </a:r>
            <a:endParaRPr lang="en-US" sz="800" dirty="0">
              <a:solidFill>
                <a:srgbClr val="FFFFFF"/>
              </a:solidFill>
              <a:latin typeface="Arial"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714" y="428625"/>
            <a:ext cx="568642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4641952-CDD0-6690-0C2D-F6AA8A98E54C}"/>
              </a:ext>
            </a:extLst>
          </p:cNvPr>
          <p:cNvSpPr/>
          <p:nvPr/>
        </p:nvSpPr>
        <p:spPr>
          <a:xfrm>
            <a:off x="3391477" y="5750827"/>
            <a:ext cx="2392001" cy="461665"/>
          </a:xfrm>
          <a:prstGeom prst="rect">
            <a:avLst/>
          </a:prstGeom>
        </p:spPr>
        <p:txBody>
          <a:bodyPr wrap="none">
            <a:spAutoFit/>
          </a:bodyPr>
          <a:lstStyle/>
          <a:p>
            <a:pPr algn="ctr"/>
            <a:r>
              <a:rPr lang="en-US" sz="2400" b="1" dirty="0">
                <a:solidFill>
                  <a:srgbClr val="000000"/>
                </a:solidFill>
              </a:rPr>
              <a:t>3 October 2016</a:t>
            </a:r>
          </a:p>
        </p:txBody>
      </p:sp>
      <p:sp>
        <p:nvSpPr>
          <p:cNvPr id="4" name="Rectangle 3">
            <a:extLst>
              <a:ext uri="{FF2B5EF4-FFF2-40B4-BE49-F238E27FC236}">
                <a16:creationId xmlns:a16="http://schemas.microsoft.com/office/drawing/2014/main" id="{6903824D-DA57-6C88-0F03-EFED91EA307C}"/>
              </a:ext>
            </a:extLst>
          </p:cNvPr>
          <p:cNvSpPr/>
          <p:nvPr/>
        </p:nvSpPr>
        <p:spPr>
          <a:xfrm>
            <a:off x="1743861" y="1145406"/>
            <a:ext cx="5436585" cy="221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21F6F1E4-8D1F-3433-4600-7A59EBCE6B76}"/>
              </a:ext>
            </a:extLst>
          </p:cNvPr>
          <p:cNvSpPr>
            <a:spLocks noChangeArrowheads="1"/>
          </p:cNvSpPr>
          <p:nvPr/>
        </p:nvSpPr>
        <p:spPr bwMode="auto">
          <a:xfrm rot="13131681">
            <a:off x="1583419"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6" name="Picture 3">
            <a:extLst>
              <a:ext uri="{FF2B5EF4-FFF2-40B4-BE49-F238E27FC236}">
                <a16:creationId xmlns:a16="http://schemas.microsoft.com/office/drawing/2014/main" id="{FCE9BDA4-A118-C589-4415-5AF2A835C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336" y="1163928"/>
            <a:ext cx="20383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9C5592C-5034-0991-839F-B715B09DEFB9}"/>
              </a:ext>
            </a:extLst>
          </p:cNvPr>
          <p:cNvSpPr/>
          <p:nvPr/>
        </p:nvSpPr>
        <p:spPr>
          <a:xfrm>
            <a:off x="6525928" y="5938787"/>
            <a:ext cx="750771" cy="273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AA4F79-FD97-6941-C3ED-2675B693927D}"/>
              </a:ext>
            </a:extLst>
          </p:cNvPr>
          <p:cNvSpPr/>
          <p:nvPr/>
        </p:nvSpPr>
        <p:spPr>
          <a:xfrm>
            <a:off x="1743861" y="5784781"/>
            <a:ext cx="1172594" cy="644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482704"/>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And our health and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will be threatened . . .</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81524816"/>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1936659" y="6583381"/>
            <a:ext cx="524053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https://www.theguardian.com/environment/2016/sep/14/military-experts-climate-change-significant-security-risk</a:t>
            </a:r>
            <a:endParaRPr lang="en-US" sz="800" dirty="0">
              <a:solidFill>
                <a:srgbClr val="FFFFFF"/>
              </a:solidFill>
              <a:latin typeface="Arial"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363" y="476250"/>
            <a:ext cx="562927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3" name="Rectangle 2">
            <a:extLst>
              <a:ext uri="{FF2B5EF4-FFF2-40B4-BE49-F238E27FC236}">
                <a16:creationId xmlns:a16="http://schemas.microsoft.com/office/drawing/2014/main" id="{AD2CC04B-B195-EA0B-045C-C73C6C4995B9}"/>
              </a:ext>
            </a:extLst>
          </p:cNvPr>
          <p:cNvSpPr/>
          <p:nvPr/>
        </p:nvSpPr>
        <p:spPr>
          <a:xfrm>
            <a:off x="3099733" y="5750827"/>
            <a:ext cx="2975495" cy="461665"/>
          </a:xfrm>
          <a:prstGeom prst="rect">
            <a:avLst/>
          </a:prstGeom>
        </p:spPr>
        <p:txBody>
          <a:bodyPr wrap="none">
            <a:spAutoFit/>
          </a:bodyPr>
          <a:lstStyle/>
          <a:p>
            <a:pPr algn="ctr"/>
            <a:r>
              <a:rPr lang="en-US" sz="2400" b="1" dirty="0">
                <a:solidFill>
                  <a:srgbClr val="000000"/>
                </a:solidFill>
              </a:rPr>
              <a:t>14 September 2016</a:t>
            </a:r>
          </a:p>
        </p:txBody>
      </p:sp>
      <p:sp>
        <p:nvSpPr>
          <p:cNvPr id="4" name="AutoShape 8">
            <a:extLst>
              <a:ext uri="{FF2B5EF4-FFF2-40B4-BE49-F238E27FC236}">
                <a16:creationId xmlns:a16="http://schemas.microsoft.com/office/drawing/2014/main" id="{4DD6EF15-3473-55E6-AFDF-8FC065030849}"/>
              </a:ext>
            </a:extLst>
          </p:cNvPr>
          <p:cNvSpPr>
            <a:spLocks noChangeArrowheads="1"/>
          </p:cNvSpPr>
          <p:nvPr/>
        </p:nvSpPr>
        <p:spPr bwMode="auto">
          <a:xfrm rot="13375360">
            <a:off x="1987682" y="111231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97852926"/>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060891" y="6583381"/>
            <a:ext cx="49920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https://www.theguardian.com/environment/2013/feb/14/funding-climate-change-denial-thinktanks-network</a:t>
            </a:r>
            <a:endParaRPr lang="en-US" sz="800" dirty="0">
              <a:solidFill>
                <a:srgbClr val="FFFFFF"/>
              </a:solidFill>
              <a:latin typeface="Arial"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818" y="464233"/>
            <a:ext cx="605460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2" name="Rectangle 1">
            <a:extLst>
              <a:ext uri="{FF2B5EF4-FFF2-40B4-BE49-F238E27FC236}">
                <a16:creationId xmlns:a16="http://schemas.microsoft.com/office/drawing/2014/main" id="{EBA42047-F939-866F-D3A2-CD335BE7087F}"/>
              </a:ext>
            </a:extLst>
          </p:cNvPr>
          <p:cNvSpPr/>
          <p:nvPr/>
        </p:nvSpPr>
        <p:spPr>
          <a:xfrm>
            <a:off x="3236789" y="5858407"/>
            <a:ext cx="2701381" cy="461665"/>
          </a:xfrm>
          <a:prstGeom prst="rect">
            <a:avLst/>
          </a:prstGeom>
        </p:spPr>
        <p:txBody>
          <a:bodyPr wrap="none">
            <a:spAutoFit/>
          </a:bodyPr>
          <a:lstStyle/>
          <a:p>
            <a:pPr algn="ctr"/>
            <a:r>
              <a:rPr lang="en-US" sz="2400" b="1" dirty="0">
                <a:solidFill>
                  <a:srgbClr val="000000"/>
                </a:solidFill>
              </a:rPr>
              <a:t>14 February 2013</a:t>
            </a:r>
          </a:p>
        </p:txBody>
      </p:sp>
      <p:sp>
        <p:nvSpPr>
          <p:cNvPr id="3" name="AutoShape 8">
            <a:extLst>
              <a:ext uri="{FF2B5EF4-FFF2-40B4-BE49-F238E27FC236}">
                <a16:creationId xmlns:a16="http://schemas.microsoft.com/office/drawing/2014/main" id="{A4A8343D-D48D-4FBE-B7B5-A97E674790EC}"/>
              </a:ext>
            </a:extLst>
          </p:cNvPr>
          <p:cNvSpPr>
            <a:spLocks noChangeArrowheads="1"/>
          </p:cNvSpPr>
          <p:nvPr/>
        </p:nvSpPr>
        <p:spPr bwMode="auto">
          <a:xfrm rot="7705331">
            <a:off x="74024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4173238"/>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544582"/>
            <a:ext cx="4179349"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3"/>
              </a:rPr>
              <a:t>www.dailypress.com/business/dp-biz_endangered_wheat_0528may28,0,3094328.story</a:t>
            </a:r>
            <a:endParaRPr lang="en-US" sz="800" dirty="0">
              <a:solidFill>
                <a:srgbClr val="000000"/>
              </a:solidFill>
              <a:latin typeface="Arial" charset="0"/>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
        <p:nvSpPr>
          <p:cNvPr id="3" name="Rectangle 2">
            <a:extLst>
              <a:ext uri="{FF2B5EF4-FFF2-40B4-BE49-F238E27FC236}">
                <a16:creationId xmlns:a16="http://schemas.microsoft.com/office/drawing/2014/main" id="{EC07010C-A8D7-23DC-B900-BD39E10BD3B9}"/>
              </a:ext>
            </a:extLst>
          </p:cNvPr>
          <p:cNvSpPr/>
          <p:nvPr/>
        </p:nvSpPr>
        <p:spPr>
          <a:xfrm>
            <a:off x="4889634" y="2175309"/>
            <a:ext cx="1135781" cy="249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66D6243B-6E80-E845-8334-A40134212601}"/>
              </a:ext>
            </a:extLst>
          </p:cNvPr>
          <p:cNvSpPr>
            <a:spLocks noChangeArrowheads="1"/>
          </p:cNvSpPr>
          <p:nvPr/>
        </p:nvSpPr>
        <p:spPr bwMode="auto">
          <a:xfrm rot="8123121">
            <a:off x="5905173" y="13625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there are lots of other issues at stake . . .</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for </a:t>
            </a:r>
            <a:r>
              <a:rPr kumimoji="1" lang="en-US" sz="3600" b="1" i="1" dirty="0">
                <a:solidFill>
                  <a:srgbClr val="FFFFFF"/>
                </a:solidFill>
                <a:latin typeface="Arial" charset="0"/>
              </a:rPr>
              <a:t>example</a:t>
            </a:r>
            <a:r>
              <a:rPr kumimoji="1" lang="en-US" sz="3600" b="1" dirty="0">
                <a:solidFill>
                  <a:srgbClr val="FFFFFF"/>
                </a:solidFill>
                <a:latin typeface="Arial" charset="0"/>
              </a:rPr>
              <a:t> . . .</a:t>
            </a:r>
          </a:p>
        </p:txBody>
      </p:sp>
    </p:spTree>
    <p:extLst>
      <p:ext uri="{BB962C8B-B14F-4D97-AF65-F5344CB8AC3E}">
        <p14:creationId xmlns:p14="http://schemas.microsoft.com/office/powerpoint/2010/main" val="1539950903"/>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Death Penalty</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3985706"/>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endParaRPr lang="en-US" sz="2400" b="1" dirty="0">
              <a:solidFill>
                <a:srgbClr val="000000"/>
              </a:solidFill>
            </a:endParaRPr>
          </a:p>
          <a:p>
            <a:pPr marL="0" lvl="1">
              <a:tabLst>
                <a:tab pos="2060575" algn="l"/>
              </a:tabLst>
            </a:pPr>
            <a:r>
              <a:rPr lang="en-US" sz="2400" b="1" dirty="0">
                <a:solidFill>
                  <a:srgbClr val="000000"/>
                </a:solidFill>
              </a:rPr>
              <a:t>Failed</a:t>
            </a:r>
            <a:br>
              <a:rPr lang="en-US" sz="2400" b="1" dirty="0">
                <a:solidFill>
                  <a:srgbClr val="000000"/>
                </a:solidFill>
              </a:rPr>
            </a:br>
            <a:r>
              <a:rPr lang="en-US" sz="2400" b="1" dirty="0">
                <a:solidFill>
                  <a:srgbClr val="000000"/>
                </a:solidFill>
              </a:rPr>
              <a:t>Policy</a:t>
            </a:r>
            <a:r>
              <a:rPr lang="en-US" sz="2800" b="1" dirty="0">
                <a:solidFill>
                  <a:srgbClr val="000000"/>
                </a:solidFill>
              </a:rPr>
              <a:t>	</a:t>
            </a:r>
            <a:r>
              <a:rPr lang="en-US" sz="2400" b="1" dirty="0">
                <a:solidFill>
                  <a:srgbClr val="000000"/>
                </a:solidFill>
              </a:rPr>
              <a:t>   Yes</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a:p>
            <a:pPr marL="0" lvl="1">
              <a:tabLst>
                <a:tab pos="2060575" algn="l"/>
              </a:tabLst>
            </a:pPr>
            <a:r>
              <a:rPr lang="en-US" sz="2400" b="1" dirty="0">
                <a:solidFill>
                  <a:srgbClr val="000000"/>
                </a:solidFill>
              </a:rPr>
              <a:t>Confidence</a:t>
            </a:r>
          </a:p>
          <a:p>
            <a:pPr marL="0" lvl="1">
              <a:tabLst>
                <a:tab pos="2060575" algn="l"/>
              </a:tabLst>
            </a:pPr>
            <a:r>
              <a:rPr lang="en-US" sz="2400" b="1" dirty="0">
                <a:solidFill>
                  <a:srgbClr val="000000"/>
                </a:solidFill>
              </a:rPr>
              <a:t>In the System</a:t>
            </a:r>
            <a:r>
              <a:rPr lang="en-US" sz="2800" b="1" dirty="0">
                <a:solidFill>
                  <a:srgbClr val="000000"/>
                </a:solidFill>
              </a:rPr>
              <a:t>	   </a:t>
            </a:r>
            <a:r>
              <a:rPr lang="en-US" sz="2400" b="1" dirty="0">
                <a:solidFill>
                  <a:srgbClr val="000000"/>
                </a:solidFill>
              </a:rPr>
              <a:t>No</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800" b="1" dirty="0">
              <a:solidFill>
                <a:srgbClr val="000000"/>
              </a:solidFill>
            </a:endParaRPr>
          </a:p>
          <a:p>
            <a:pPr marL="0" lvl="1">
              <a:tabLst>
                <a:tab pos="2060575" algn="l"/>
              </a:tabLst>
            </a:pPr>
            <a:endParaRPr lang="en-US" sz="300" b="1" dirty="0">
              <a:solidFill>
                <a:srgbClr val="000000"/>
              </a:solidFill>
            </a:endParaRPr>
          </a:p>
          <a:p>
            <a:pPr marL="0" lvl="1">
              <a:tabLst>
                <a:tab pos="2293938" algn="l"/>
              </a:tabLst>
            </a:pPr>
            <a:r>
              <a:rPr lang="en-US" sz="2400" b="1" dirty="0">
                <a:solidFill>
                  <a:srgbClr val="000000"/>
                </a:solidFill>
              </a:rPr>
              <a:t>Support	 No	 	</a:t>
            </a:r>
            <a:r>
              <a:rPr lang="en-US" sz="2400" b="1" dirty="0">
                <a:solidFill>
                  <a:srgbClr val="FF0000"/>
                </a:solidFill>
              </a:rPr>
              <a:t>Yes</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8982309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462099" y="6543227"/>
            <a:ext cx="2188420" cy="215444"/>
          </a:xfrm>
          <a:prstGeom prst="rect">
            <a:avLst/>
          </a:prstGeom>
          <a:noFill/>
        </p:spPr>
        <p:txBody>
          <a:bodyPr wrap="none" rtlCol="0">
            <a:spAutoFit/>
          </a:bodyPr>
          <a:lstStyle/>
          <a:p>
            <a:r>
              <a:rPr lang="en-US" sz="800" dirty="0">
                <a:solidFill>
                  <a:prstClr val="black"/>
                </a:solidFill>
                <a:latin typeface="Arial" charset="0"/>
                <a:hlinkClick r:id="rId2"/>
              </a:rPr>
              <a:t>http://m.bbc.com/news/magazine-31714853</a:t>
            </a:r>
            <a:endParaRPr lang="en-US" sz="800" dirty="0">
              <a:solidFill>
                <a:prstClr val="black"/>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5"/>
            <a:ext cx="523875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B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9" y="435429"/>
            <a:ext cx="800100" cy="22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12890" y="875408"/>
            <a:ext cx="963725" cy="246221"/>
          </a:xfrm>
          <a:prstGeom prst="rect">
            <a:avLst/>
          </a:prstGeom>
          <a:noFill/>
        </p:spPr>
        <p:txBody>
          <a:bodyPr wrap="none" rtlCol="0">
            <a:spAutoFit/>
          </a:bodyPr>
          <a:lstStyle/>
          <a:p>
            <a:r>
              <a:rPr lang="en-US" sz="1000" dirty="0">
                <a:solidFill>
                  <a:prstClr val="black"/>
                </a:solidFill>
                <a:latin typeface="Arial" charset="0"/>
              </a:rPr>
              <a:t>9 March 2015</a:t>
            </a:r>
          </a:p>
        </p:txBody>
      </p:sp>
      <p:sp>
        <p:nvSpPr>
          <p:cNvPr id="2" name="AutoShape 8">
            <a:extLst>
              <a:ext uri="{FF2B5EF4-FFF2-40B4-BE49-F238E27FC236}">
                <a16:creationId xmlns:a16="http://schemas.microsoft.com/office/drawing/2014/main" id="{71F782EF-6CCE-0863-7161-F768CD1810DB}"/>
              </a:ext>
            </a:extLst>
          </p:cNvPr>
          <p:cNvSpPr>
            <a:spLocks noChangeArrowheads="1"/>
          </p:cNvSpPr>
          <p:nvPr/>
        </p:nvSpPr>
        <p:spPr bwMode="auto">
          <a:xfrm rot="7705331">
            <a:off x="59673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6799130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824163"/>
            <a:ext cx="7315200" cy="3440942"/>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endParaRPr lang="en-US" sz="4400" b="1" i="1" dirty="0"/>
          </a:p>
          <a:p>
            <a:pPr marL="0" indent="0" algn="ctr">
              <a:buFontTx/>
              <a:buNone/>
            </a:pPr>
            <a:r>
              <a:rPr lang="en-US" sz="2400" b="1" dirty="0"/>
              <a:t>London, Cambridge University Press</a:t>
            </a:r>
          </a:p>
          <a:p>
            <a:pPr marL="0" indent="0" algn="ctr">
              <a:buFontTx/>
              <a:buNone/>
            </a:pPr>
            <a:r>
              <a:rPr lang="en-US" sz="2400" b="1" dirty="0"/>
              <a:t>1959</a:t>
            </a:r>
          </a:p>
        </p:txBody>
      </p:sp>
      <p:sp>
        <p:nvSpPr>
          <p:cNvPr id="3" name="Rectangle 2"/>
          <p:cNvSpPr/>
          <p:nvPr/>
        </p:nvSpPr>
        <p:spPr>
          <a:xfrm>
            <a:off x="677969" y="1148834"/>
            <a:ext cx="7772400" cy="1557349"/>
          </a:xfrm>
          <a:prstGeom prst="rect">
            <a:avLst/>
          </a:prstGeom>
        </p:spPr>
        <p:txBody>
          <a:bodyPr wrap="square">
            <a:spAutoFit/>
          </a:bodyPr>
          <a:lstStyle/>
          <a:p>
            <a:pPr algn="ctr">
              <a:spcBef>
                <a:spcPct val="20000"/>
              </a:spcBef>
            </a:pPr>
            <a:r>
              <a:rPr lang="en-US" sz="2800" b="1" kern="0" dirty="0">
                <a:solidFill>
                  <a:srgbClr val="FF0000"/>
                </a:solidFill>
                <a:latin typeface="Arial"/>
              </a:rPr>
              <a:t>according to Nestle, and others, </a:t>
            </a:r>
          </a:p>
          <a:p>
            <a:pPr algn="ctr">
              <a:spcBef>
                <a:spcPct val="20000"/>
              </a:spcBef>
            </a:pPr>
            <a:r>
              <a:rPr lang="en-US" sz="2800" b="1" kern="0" dirty="0">
                <a:solidFill>
                  <a:srgbClr val="FF0000"/>
                </a:solidFill>
                <a:latin typeface="Arial"/>
              </a:rPr>
              <a:t>this is a really important work,</a:t>
            </a:r>
          </a:p>
          <a:p>
            <a:pPr algn="ctr">
              <a:spcBef>
                <a:spcPct val="20000"/>
              </a:spcBef>
            </a:pPr>
            <a:r>
              <a:rPr lang="en-US" sz="2800" b="1" kern="0" dirty="0">
                <a:solidFill>
                  <a:srgbClr val="FF0000"/>
                </a:solidFill>
                <a:latin typeface="Arial"/>
              </a:rPr>
              <a:t>so make note of it . . .</a:t>
            </a:r>
          </a:p>
        </p:txBody>
      </p:sp>
    </p:spTree>
    <p:extLst>
      <p:ext uri="{BB962C8B-B14F-4D97-AF65-F5344CB8AC3E}">
        <p14:creationId xmlns:p14="http://schemas.microsoft.com/office/powerpoint/2010/main" val="3730556864"/>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387084"/>
            <a:ext cx="7772400" cy="2704266"/>
          </a:xfrm>
          <a:prstGeom prst="rect">
            <a:avLst/>
          </a:prstGeom>
        </p:spPr>
        <p:txBody>
          <a:bodyPr wrap="square">
            <a:spAutoFit/>
          </a:bodyPr>
          <a:lstStyle/>
          <a:p>
            <a:pPr algn="ctr">
              <a:lnSpc>
                <a:spcPct val="150000"/>
              </a:lnSpc>
              <a:spcBef>
                <a:spcPct val="20000"/>
              </a:spcBef>
            </a:pPr>
            <a:r>
              <a:rPr lang="en-US" sz="3600" b="1" kern="0" dirty="0">
                <a:solidFill>
                  <a:srgbClr val="FF0000"/>
                </a:solidFill>
                <a:latin typeface="Arial"/>
              </a:rPr>
              <a:t>and if you’re interested </a:t>
            </a:r>
          </a:p>
          <a:p>
            <a:pPr algn="ctr">
              <a:lnSpc>
                <a:spcPct val="150000"/>
              </a:lnSpc>
              <a:spcBef>
                <a:spcPct val="20000"/>
              </a:spcBef>
            </a:pPr>
            <a:r>
              <a:rPr lang="en-US" sz="3600" b="1" kern="0" dirty="0">
                <a:solidFill>
                  <a:srgbClr val="FF0000"/>
                </a:solidFill>
                <a:latin typeface="Arial"/>
              </a:rPr>
              <a:t>in these kinds of questions </a:t>
            </a:r>
          </a:p>
          <a:p>
            <a:pPr algn="ctr">
              <a:lnSpc>
                <a:spcPct val="150000"/>
              </a:lnSpc>
              <a:spcBef>
                <a:spcPct val="20000"/>
              </a:spcBef>
            </a:pPr>
            <a:r>
              <a:rPr lang="en-US" sz="3600" b="1" kern="0" dirty="0">
                <a:solidFill>
                  <a:srgbClr val="FF0000"/>
                </a:solidFill>
                <a:latin typeface="Arial"/>
              </a:rPr>
              <a:t>also have a look at . . .</a:t>
            </a:r>
          </a:p>
        </p:txBody>
      </p:sp>
    </p:spTree>
    <p:extLst>
      <p:ext uri="{BB962C8B-B14F-4D97-AF65-F5344CB8AC3E}">
        <p14:creationId xmlns:p14="http://schemas.microsoft.com/office/powerpoint/2010/main" val="3046987615"/>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2417051"/>
            <a:ext cx="7315200" cy="1495794"/>
          </a:xfrm>
        </p:spPr>
        <p:txBody>
          <a:bodyPr>
            <a:spAutoFit/>
          </a:bodyPr>
          <a:lstStyle/>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a:p>
            <a:pPr marL="0" indent="0" algn="ctr">
              <a:buFontTx/>
              <a:buNone/>
            </a:pPr>
            <a:r>
              <a:rPr lang="en-US" sz="2400" dirty="0">
                <a:solidFill>
                  <a:srgbClr val="000000"/>
                </a:solidFill>
              </a:rPr>
              <a:t>in a nutshell</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extLst>
      <p:ext uri="{BB962C8B-B14F-4D97-AF65-F5344CB8AC3E}">
        <p14:creationId xmlns:p14="http://schemas.microsoft.com/office/powerpoint/2010/main" val="2295886635"/>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C0418BC-7C16-44E9-9ED4-070189FF3DAB}"/>
              </a:ext>
            </a:extLst>
          </p:cNvPr>
          <p:cNvPicPr>
            <a:picLocks noChangeAspect="1"/>
          </p:cNvPicPr>
          <p:nvPr/>
        </p:nvPicPr>
        <p:blipFill>
          <a:blip r:embed="rId2"/>
          <a:stretch>
            <a:fillRect/>
          </a:stretch>
        </p:blipFill>
        <p:spPr>
          <a:xfrm>
            <a:off x="1828800" y="792571"/>
            <a:ext cx="5486400" cy="5580857"/>
          </a:xfrm>
          <a:prstGeom prst="rect">
            <a:avLst/>
          </a:prstGeom>
        </p:spPr>
      </p:pic>
      <p:sp>
        <p:nvSpPr>
          <p:cNvPr id="5" name="TextBox 4">
            <a:extLst>
              <a:ext uri="{FF2B5EF4-FFF2-40B4-BE49-F238E27FC236}">
                <a16:creationId xmlns:a16="http://schemas.microsoft.com/office/drawing/2014/main" id="{85048AFF-2EC3-4E94-9343-C5A91586E7EB}"/>
              </a:ext>
            </a:extLst>
          </p:cNvPr>
          <p:cNvSpPr txBox="1"/>
          <p:nvPr/>
        </p:nvSpPr>
        <p:spPr>
          <a:xfrm>
            <a:off x="2286000" y="6531087"/>
            <a:ext cx="4572000" cy="215444"/>
          </a:xfrm>
          <a:prstGeom prst="rect">
            <a:avLst/>
          </a:prstGeom>
          <a:noFill/>
        </p:spPr>
        <p:txBody>
          <a:bodyPr wrap="square">
            <a:spAutoFit/>
          </a:bodyPr>
          <a:lstStyle/>
          <a:p>
            <a:pPr algn="ctr"/>
            <a:r>
              <a:rPr lang="en-US" sz="800" dirty="0">
                <a:hlinkClick r:id="rId3"/>
              </a:rPr>
              <a:t>https://bigthink.com/surprising-science/most-famous-popular-science-book</a:t>
            </a:r>
            <a:endParaRPr lang="en-US" sz="800" dirty="0"/>
          </a:p>
        </p:txBody>
      </p:sp>
      <p:sp>
        <p:nvSpPr>
          <p:cNvPr id="7" name="TextBox 6">
            <a:extLst>
              <a:ext uri="{FF2B5EF4-FFF2-40B4-BE49-F238E27FC236}">
                <a16:creationId xmlns:a16="http://schemas.microsoft.com/office/drawing/2014/main" id="{19EA3C33-F25F-4416-8B60-64029030D11C}"/>
              </a:ext>
            </a:extLst>
          </p:cNvPr>
          <p:cNvSpPr txBox="1"/>
          <p:nvPr/>
        </p:nvSpPr>
        <p:spPr>
          <a:xfrm>
            <a:off x="3645568" y="2659596"/>
            <a:ext cx="1852863" cy="369332"/>
          </a:xfrm>
          <a:prstGeom prst="rect">
            <a:avLst/>
          </a:prstGeom>
          <a:solidFill>
            <a:schemeClr val="bg1"/>
          </a:solidFill>
        </p:spPr>
        <p:txBody>
          <a:bodyPr wrap="square">
            <a:spAutoFit/>
          </a:bodyPr>
          <a:lstStyle/>
          <a:p>
            <a:r>
              <a:rPr lang="en-US" dirty="0"/>
              <a:t>16 August 2021</a:t>
            </a:r>
          </a:p>
        </p:txBody>
      </p:sp>
      <p:pic>
        <p:nvPicPr>
          <p:cNvPr id="9" name="Picture 8" descr="A picture containing text, clipart&#10;&#10;Description automatically generated">
            <a:extLst>
              <a:ext uri="{FF2B5EF4-FFF2-40B4-BE49-F238E27FC236}">
                <a16:creationId xmlns:a16="http://schemas.microsoft.com/office/drawing/2014/main" id="{49539C5F-873C-47E9-8847-DFEDCE1924E0}"/>
              </a:ext>
            </a:extLst>
          </p:cNvPr>
          <p:cNvPicPr>
            <a:picLocks noChangeAspect="1"/>
          </p:cNvPicPr>
          <p:nvPr/>
        </p:nvPicPr>
        <p:blipFill>
          <a:blip r:embed="rId4"/>
          <a:stretch>
            <a:fillRect/>
          </a:stretch>
        </p:blipFill>
        <p:spPr>
          <a:xfrm>
            <a:off x="299351" y="326913"/>
            <a:ext cx="1828800" cy="383387"/>
          </a:xfrm>
          <a:prstGeom prst="rect">
            <a:avLst/>
          </a:prstGeom>
        </p:spPr>
      </p:pic>
    </p:spTree>
    <p:extLst>
      <p:ext uri="{BB962C8B-B14F-4D97-AF65-F5344CB8AC3E}">
        <p14:creationId xmlns:p14="http://schemas.microsoft.com/office/powerpoint/2010/main" val="18239779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048AFF-2EC3-4E94-9343-C5A91586E7EB}"/>
              </a:ext>
            </a:extLst>
          </p:cNvPr>
          <p:cNvSpPr txBox="1"/>
          <p:nvPr/>
        </p:nvSpPr>
        <p:spPr>
          <a:xfrm>
            <a:off x="2286000" y="6348206"/>
            <a:ext cx="4572000" cy="461665"/>
          </a:xfrm>
          <a:prstGeom prst="rect">
            <a:avLst/>
          </a:prstGeom>
          <a:noFill/>
        </p:spPr>
        <p:txBody>
          <a:bodyPr wrap="square">
            <a:spAutoFit/>
          </a:bodyPr>
          <a:lstStyle/>
          <a:p>
            <a:pPr algn="ctr"/>
            <a:r>
              <a:rPr lang="en-US" sz="800" dirty="0">
                <a:hlinkClick r:id="rId2"/>
              </a:rPr>
              <a:t>https://www.amazon.com/Thomas-Kuhn-Scientific-Revolutions-Anniversary/dp/B019EWPINS/ref=sr_1_4?dchild=1&amp;keywords=the+structure+of+scientific+revolutions&amp;qid=1629944122&amp;sr=8-4</a:t>
            </a:r>
            <a:endParaRPr lang="en-US" sz="800" dirty="0"/>
          </a:p>
        </p:txBody>
      </p:sp>
      <p:pic>
        <p:nvPicPr>
          <p:cNvPr id="11" name="Picture 10" descr="Text&#10;&#10;Description automatically generated">
            <a:extLst>
              <a:ext uri="{FF2B5EF4-FFF2-40B4-BE49-F238E27FC236}">
                <a16:creationId xmlns:a16="http://schemas.microsoft.com/office/drawing/2014/main" id="{95F29656-4D17-49BF-A9C7-2E0ED0A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125" y="516444"/>
            <a:ext cx="3657600" cy="5654261"/>
          </a:xfrm>
          <a:prstGeom prst="rect">
            <a:avLst/>
          </a:prstGeom>
        </p:spPr>
      </p:pic>
      <p:sp>
        <p:nvSpPr>
          <p:cNvPr id="13" name="TextBox 12">
            <a:extLst>
              <a:ext uri="{FF2B5EF4-FFF2-40B4-BE49-F238E27FC236}">
                <a16:creationId xmlns:a16="http://schemas.microsoft.com/office/drawing/2014/main" id="{5B814985-8D74-45AC-8124-6EE86F955602}"/>
              </a:ext>
            </a:extLst>
          </p:cNvPr>
          <p:cNvSpPr txBox="1"/>
          <p:nvPr/>
        </p:nvSpPr>
        <p:spPr>
          <a:xfrm>
            <a:off x="505327" y="1725097"/>
            <a:ext cx="2064619" cy="1200329"/>
          </a:xfrm>
          <a:prstGeom prst="rect">
            <a:avLst/>
          </a:prstGeom>
          <a:noFill/>
        </p:spPr>
        <p:txBody>
          <a:bodyPr wrap="square">
            <a:spAutoFit/>
          </a:bodyPr>
          <a:lstStyle/>
          <a:p>
            <a:pPr algn="ctr"/>
            <a:r>
              <a:rPr lang="en-US" b="1" dirty="0"/>
              <a:t>50</a:t>
            </a:r>
            <a:r>
              <a:rPr lang="en-US" b="1" baseline="30000" dirty="0"/>
              <a:t>th</a:t>
            </a:r>
            <a:r>
              <a:rPr lang="en-US" b="1" dirty="0"/>
              <a:t> Anniversary Edition </a:t>
            </a:r>
          </a:p>
          <a:p>
            <a:pPr algn="ctr"/>
            <a:r>
              <a:rPr lang="en-US" b="1" dirty="0"/>
              <a:t>(Fourth Edition) </a:t>
            </a:r>
          </a:p>
          <a:p>
            <a:pPr algn="ctr"/>
            <a:r>
              <a:rPr lang="en-US" b="1" dirty="0"/>
              <a:t>(2012)</a:t>
            </a:r>
          </a:p>
        </p:txBody>
      </p:sp>
      <p:sp>
        <p:nvSpPr>
          <p:cNvPr id="14" name="Rectangle 3">
            <a:extLst>
              <a:ext uri="{FF2B5EF4-FFF2-40B4-BE49-F238E27FC236}">
                <a16:creationId xmlns:a16="http://schemas.microsoft.com/office/drawing/2014/main" id="{51DE2A3D-ECF3-44E7-B916-23E5999E8684}"/>
              </a:ext>
            </a:extLst>
          </p:cNvPr>
          <p:cNvSpPr txBox="1">
            <a:spLocks noChangeArrowheads="1"/>
          </p:cNvSpPr>
          <p:nvPr/>
        </p:nvSpPr>
        <p:spPr bwMode="auto">
          <a:xfrm>
            <a:off x="3164453" y="511422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9990044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a:t>
            </a:r>
            <a:r>
              <a:rPr lang="en-US" sz="2800" b="1" i="1" dirty="0">
                <a:solidFill>
                  <a:srgbClr val="FF0000"/>
                </a:solidFill>
              </a:rPr>
              <a:t>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BADDE1"/>
                </a:solidFill>
              </a:rPr>
              <a:t>this debate is related in part to</a:t>
            </a:r>
          </a:p>
          <a:p>
            <a:pPr algn="ctr">
              <a:lnSpc>
                <a:spcPct val="150000"/>
              </a:lnSpc>
            </a:pPr>
            <a:r>
              <a:rPr lang="en-US" sz="3200" b="1" dirty="0">
                <a:solidFill>
                  <a:srgbClr val="BADDE1"/>
                </a:solidFill>
              </a:rPr>
              <a:t>“THE ‘TWO-CULTURE’ PROBLEM”</a:t>
            </a:r>
          </a:p>
          <a:p>
            <a:pPr algn="ctr">
              <a:lnSpc>
                <a:spcPct val="150000"/>
              </a:lnSpc>
            </a:pPr>
            <a:r>
              <a:rPr lang="en-US" sz="2000" dirty="0">
                <a:solidFill>
                  <a:srgbClr val="BADDE1"/>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extLst>
      <p:ext uri="{BB962C8B-B14F-4D97-AF65-F5344CB8AC3E}">
        <p14:creationId xmlns:p14="http://schemas.microsoft.com/office/powerpoint/2010/main" val="2573100578"/>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3034784"/>
            <a:ext cx="7772400" cy="1305165"/>
          </a:xfrm>
          <a:prstGeom prst="rect">
            <a:avLst/>
          </a:prstGeom>
        </p:spPr>
        <p:txBody>
          <a:bodyPr wrap="square">
            <a:spAutoFit/>
          </a:bodyPr>
          <a:lstStyle/>
          <a:p>
            <a:pPr lvl="0" algn="ctr">
              <a:lnSpc>
                <a:spcPct val="150000"/>
              </a:lnSpc>
              <a:spcBef>
                <a:spcPct val="20000"/>
              </a:spcBef>
            </a:pPr>
            <a:r>
              <a:rPr lang="en-US" sz="2800" b="1" kern="0" dirty="0">
                <a:solidFill>
                  <a:srgbClr val="1E0903"/>
                </a:solidFill>
                <a:latin typeface="Arial"/>
              </a:rPr>
              <a:t>in anthropology in general, the guru of Cultural Materialism was . . .</a:t>
            </a:r>
          </a:p>
        </p:txBody>
      </p:sp>
    </p:spTree>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dirty="0">
                <a:solidFill>
                  <a:srgbClr val="FF0000"/>
                </a:solidFill>
              </a:rPr>
              <a:t>Cultural Materialism</a:t>
            </a:r>
          </a:p>
          <a:p>
            <a:endParaRPr lang="en-US" sz="3200" b="1" dirty="0">
              <a:solidFill>
                <a:srgbClr val="000000"/>
              </a:solidFill>
            </a:endParaRPr>
          </a:p>
          <a:p>
            <a:r>
              <a:rPr lang="en-US" sz="3200" b="1" dirty="0">
                <a:solidFill>
                  <a:srgbClr val="000000"/>
                </a:solidFill>
              </a:rPr>
              <a:t>Marvin Harris.</a:t>
            </a:r>
          </a:p>
          <a:p>
            <a:endParaRPr lang="en-US" b="1" dirty="0">
              <a:solidFill>
                <a:srgbClr val="000000"/>
              </a:solidFill>
            </a:endParaRPr>
          </a:p>
          <a:p>
            <a:r>
              <a:rPr lang="en-US" b="1" i="1" dirty="0">
                <a:solidFill>
                  <a:srgbClr val="000000"/>
                </a:solidFill>
              </a:rPr>
              <a:t>The Rise of Anthropological Theory: </a:t>
            </a:r>
          </a:p>
          <a:p>
            <a:r>
              <a:rPr lang="en-US" b="1" i="1" dirty="0">
                <a:solidFill>
                  <a:srgbClr val="000000"/>
                </a:solidFill>
              </a:rPr>
              <a:t>A History of Theories of Culture,</a:t>
            </a:r>
          </a:p>
          <a:p>
            <a:r>
              <a:rPr lang="en-US" b="1" i="1" dirty="0">
                <a:solidFill>
                  <a:srgbClr val="000000"/>
                </a:solidFill>
              </a:rPr>
              <a:t>Updated Edition. </a:t>
            </a:r>
          </a:p>
          <a:p>
            <a:endParaRPr lang="en-US" b="1" dirty="0">
              <a:solidFill>
                <a:srgbClr val="000000"/>
              </a:solidFill>
            </a:endParaRPr>
          </a:p>
          <a:p>
            <a:endParaRPr lang="en-US" b="1" dirty="0">
              <a:solidFill>
                <a:srgbClr val="000000"/>
              </a:solidFill>
            </a:endParaRPr>
          </a:p>
          <a:p>
            <a:r>
              <a:rPr lang="en-US" b="1" dirty="0">
                <a:solidFill>
                  <a:srgbClr val="000000"/>
                </a:solidFill>
              </a:rPr>
              <a:t>Lanham, MD: Altamira Press, 2000.</a:t>
            </a:r>
          </a:p>
        </p:txBody>
      </p:sp>
    </p:spTree>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762000" y="650875"/>
            <a:ext cx="7589838" cy="5530850"/>
          </a:xfrm>
          <a:prstGeom prst="rect">
            <a:avLst/>
          </a:prstGeom>
          <a:noFill/>
          <a:ln w="9525">
            <a:noFill/>
            <a:miter lim="800000"/>
            <a:headEnd/>
            <a:tailEnd/>
          </a:ln>
        </p:spPr>
      </p:pic>
      <p:sp>
        <p:nvSpPr>
          <p:cNvPr id="214019" name="Text Box 2">
            <a:hlinkClick r:id="rId4"/>
          </p:cNvPr>
          <p:cNvSpPr txBox="1">
            <a:spLocks noChangeArrowheads="1"/>
          </p:cNvSpPr>
          <p:nvPr/>
        </p:nvSpPr>
        <p:spPr bwMode="auto">
          <a:xfrm>
            <a:off x="2851518" y="6394703"/>
            <a:ext cx="342273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http://en.wikipedia.org/wiki/Cultural_materialism_%28anthropology%29</a:t>
            </a:r>
            <a:endParaRPr lang="en-US" sz="800" dirty="0">
              <a:solidFill>
                <a:srgbClr val="FFFFFF"/>
              </a:solidFill>
            </a:endParaRPr>
          </a:p>
        </p:txBody>
      </p:sp>
    </p:spTree>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Text Box 2">
            <a:hlinkClick r:id="rId3"/>
          </p:cNvPr>
          <p:cNvSpPr txBox="1">
            <a:spLocks noChangeArrowheads="1"/>
          </p:cNvSpPr>
          <p:nvPr/>
        </p:nvSpPr>
        <p:spPr bwMode="auto">
          <a:xfrm>
            <a:off x="3335159" y="6394703"/>
            <a:ext cx="2449710"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www.cultural-materialism.org/cultural-materialism/</a:t>
            </a:r>
            <a:endParaRPr lang="en-US" sz="800" dirty="0">
              <a:solidFill>
                <a:srgbClr val="FFFFFF"/>
              </a:solidFill>
            </a:endParaRPr>
          </a:p>
        </p:txBody>
      </p:sp>
      <p:pic>
        <p:nvPicPr>
          <p:cNvPr id="215043" name="Picture 2"/>
          <p:cNvPicPr>
            <a:picLocks noChangeAspect="1" noChangeArrowheads="1"/>
          </p:cNvPicPr>
          <p:nvPr/>
        </p:nvPicPr>
        <p:blipFill>
          <a:blip r:embed="rId5" cstate="print"/>
          <a:srcRect/>
          <a:stretch>
            <a:fillRect/>
          </a:stretch>
        </p:blipFill>
        <p:spPr bwMode="auto">
          <a:xfrm>
            <a:off x="878355" y="224976"/>
            <a:ext cx="7380287" cy="5943600"/>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8C6966BC-91E0-E564-BD6E-36C151E9E04D}"/>
              </a:ext>
            </a:extLst>
          </p:cNvPr>
          <p:cNvSpPr>
            <a:spLocks noChangeArrowheads="1"/>
          </p:cNvSpPr>
          <p:nvPr/>
        </p:nvSpPr>
        <p:spPr bwMode="auto">
          <a:xfrm rot="7705331">
            <a:off x="57133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7128012"/>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tx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
        <p:nvSpPr>
          <p:cNvPr id="4" name="Rectangle 3">
            <a:extLst>
              <a:ext uri="{FF2B5EF4-FFF2-40B4-BE49-F238E27FC236}">
                <a16:creationId xmlns:a16="http://schemas.microsoft.com/office/drawing/2014/main" id="{6BD83758-A3E1-4EF5-B10A-7F40A7D96C89}"/>
              </a:ext>
            </a:extLst>
          </p:cNvPr>
          <p:cNvSpPr txBox="1">
            <a:spLocks noChangeArrowheads="1"/>
          </p:cNvSpPr>
          <p:nvPr/>
        </p:nvSpPr>
        <p:spPr bwMode="auto">
          <a:xfrm>
            <a:off x="900565" y="2109659"/>
            <a:ext cx="7358062" cy="4044377"/>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back to our </a:t>
            </a:r>
          </a:p>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three major perennial debates . . .</a:t>
            </a:r>
          </a:p>
        </p:txBody>
      </p:sp>
    </p:spTree>
    <p:extLst>
      <p:ext uri="{BB962C8B-B14F-4D97-AF65-F5344CB8AC3E}">
        <p14:creationId xmlns:p14="http://schemas.microsoft.com/office/powerpoint/2010/main" val="2004842233"/>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extLst>
      <p:ext uri="{BB962C8B-B14F-4D97-AF65-F5344CB8AC3E}">
        <p14:creationId xmlns:p14="http://schemas.microsoft.com/office/powerpoint/2010/main" val="3443728319"/>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
        <p:nvSpPr>
          <p:cNvPr id="5" name="Rectangle 3"/>
          <p:cNvSpPr txBox="1">
            <a:spLocks noChangeArrowheads="1"/>
          </p:cNvSpPr>
          <p:nvPr/>
        </p:nvSpPr>
        <p:spPr bwMode="auto">
          <a:xfrm>
            <a:off x="914400" y="3016453"/>
            <a:ext cx="7358062" cy="1813510"/>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a</a:t>
            </a:r>
            <a:r>
              <a:rPr kumimoji="0" lang="en-US" sz="4400" b="1" i="0" u="none" strike="noStrike" kern="0" cap="none" spc="0" normalizeH="0" baseline="0" noProof="0" dirty="0" err="1">
                <a:ln>
                  <a:noFill/>
                </a:ln>
                <a:solidFill>
                  <a:srgbClr val="FFFFFF"/>
                </a:solidFill>
                <a:effectLst/>
                <a:uLnTx/>
                <a:uFillTx/>
                <a:latin typeface="Arial"/>
                <a:ea typeface="+mn-ea"/>
                <a:cs typeface="+mn-cs"/>
              </a:rPr>
              <a:t>nd</a:t>
            </a:r>
            <a:r>
              <a:rPr kumimoji="0" lang="en-US" sz="4400" b="1" i="0" u="none" strike="noStrike" kern="0" cap="none" spc="0" normalizeH="0" baseline="0" noProof="0" dirty="0">
                <a:ln>
                  <a:noFill/>
                </a:ln>
                <a:solidFill>
                  <a:srgbClr val="FFFFFF"/>
                </a:solidFill>
                <a:effectLst/>
                <a:uLnTx/>
                <a:uFillTx/>
                <a:latin typeface="Arial"/>
                <a:ea typeface="+mn-ea"/>
                <a:cs typeface="+mn-cs"/>
              </a:rPr>
              <a:t> finally . . .</a:t>
            </a:r>
          </a:p>
        </p:txBody>
      </p:sp>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extLst>
      <p:ext uri="{BB962C8B-B14F-4D97-AF65-F5344CB8AC3E}">
        <p14:creationId xmlns:p14="http://schemas.microsoft.com/office/powerpoint/2010/main" val="2908174090"/>
      </p:ext>
    </p:extLst>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chemeClr val="bg1">
                    <a:lumMod val="50000"/>
                  </a:schemeClr>
                </a:solidFill>
              </a:rPr>
            </a:br>
            <a:r>
              <a:rPr lang="en-US" sz="2800" b="1" i="1" dirty="0">
                <a:solidFill>
                  <a:schemeClr val="bg1">
                    <a:lumMod val="50000"/>
                  </a:schemeClr>
                </a:solidFill>
              </a:rPr>
              <a:t>	</a:t>
            </a:r>
            <a:r>
              <a:rPr lang="en-US" b="1" dirty="0">
                <a:solidFill>
                  <a:schemeClr val="bg1">
                    <a:lumMod val="50000"/>
                  </a:schemeClr>
                </a:solidFill>
              </a:rPr>
              <a:t>(</a:t>
            </a:r>
            <a:r>
              <a:rPr lang="en-US" b="1" dirty="0">
                <a:solidFill>
                  <a:srgbClr val="FFFFFF"/>
                </a:solidFill>
              </a:rPr>
              <a:t>“free will” </a:t>
            </a:r>
            <a:r>
              <a:rPr lang="en-US" sz="2400" b="1" dirty="0">
                <a:solidFill>
                  <a:schemeClr val="bg1">
                    <a:lumMod val="50000"/>
                  </a:schemeClr>
                </a:solidFill>
              </a:rPr>
              <a:t>vs. “power structures”)</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724590"/>
            <a:ext cx="9144000" cy="5366871"/>
          </a:xfrm>
          <a:prstGeom prst="rect">
            <a:avLst/>
          </a:prstGeom>
          <a:noFill/>
          <a:ln w="9525">
            <a:noFill/>
            <a:miter lim="800000"/>
            <a:headEnd/>
            <a:tailEnd/>
          </a:ln>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031" y="450294"/>
            <a:ext cx="380761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extLst>
      <p:ext uri="{BB962C8B-B14F-4D97-AF65-F5344CB8AC3E}">
        <p14:creationId xmlns:p14="http://schemas.microsoft.com/office/powerpoint/2010/main" val="2128398192"/>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rgbClr val="FF0000"/>
                </a:solidFill>
              </a:rPr>
            </a:br>
            <a:r>
              <a:rPr lang="en-US" sz="2800" b="1" i="1" dirty="0">
                <a:solidFill>
                  <a:schemeClr val="bg1">
                    <a:lumMod val="50000"/>
                  </a:schemeClr>
                </a:solidFill>
              </a:rPr>
              <a:t>	</a:t>
            </a:r>
            <a:r>
              <a:rPr lang="en-US" sz="2400" b="1" dirty="0">
                <a:solidFill>
                  <a:schemeClr val="bg1">
                    <a:lumMod val="50000"/>
                  </a:schemeClr>
                </a:solidFill>
              </a:rPr>
              <a:t>(“free will” vs. </a:t>
            </a:r>
            <a:r>
              <a:rPr lang="en-US" b="1" dirty="0">
                <a:solidFill>
                  <a:srgbClr val="FFFFFF"/>
                </a:solidFill>
              </a:rPr>
              <a:t>“power structures”</a:t>
            </a:r>
            <a:r>
              <a:rPr lang="en-US" sz="2400" b="1" dirty="0">
                <a:solidFill>
                  <a:schemeClr val="bg1">
                    <a:lumMod val="50000"/>
                  </a:schemeClr>
                </a:solidFill>
              </a:rPr>
              <a:t>)</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594A6DE-210C-430A-B85A-D2232A700AB3}"/>
                  </a:ext>
                </a:extLst>
              </p14:cNvPr>
              <p14:cNvContentPartPr/>
              <p14:nvPr/>
            </p14:nvContentPartPr>
            <p14:xfrm>
              <a:off x="1183661" y="1279213"/>
              <a:ext cx="2902680" cy="107640"/>
            </p14:xfrm>
          </p:contentPart>
        </mc:Choice>
        <mc:Fallback xmlns="">
          <p:pic>
            <p:nvPicPr>
              <p:cNvPr id="2" name="Ink 1">
                <a:extLst>
                  <a:ext uri="{FF2B5EF4-FFF2-40B4-BE49-F238E27FC236}">
                    <a16:creationId xmlns:a16="http://schemas.microsoft.com/office/drawing/2014/main" id="{3594A6DE-210C-430A-B85A-D2232A700AB3}"/>
                  </a:ext>
                </a:extLst>
              </p:cNvPr>
              <p:cNvPicPr/>
              <p:nvPr/>
            </p:nvPicPr>
            <p:blipFill>
              <a:blip r:embed="rId8"/>
              <a:stretch>
                <a:fillRect/>
              </a:stretch>
            </p:blipFill>
            <p:spPr>
              <a:xfrm>
                <a:off x="1129661" y="1171573"/>
                <a:ext cx="301032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C65F01A-BEFD-434D-B14B-CC9AFDC9BE6D}"/>
                  </a:ext>
                </a:extLst>
              </p14:cNvPr>
              <p14:cNvContentPartPr/>
              <p14:nvPr/>
            </p14:nvContentPartPr>
            <p14:xfrm>
              <a:off x="1222181" y="1568293"/>
              <a:ext cx="2617920" cy="48600"/>
            </p14:xfrm>
          </p:contentPart>
        </mc:Choice>
        <mc:Fallback xmlns="">
          <p:pic>
            <p:nvPicPr>
              <p:cNvPr id="3" name="Ink 2">
                <a:extLst>
                  <a:ext uri="{FF2B5EF4-FFF2-40B4-BE49-F238E27FC236}">
                    <a16:creationId xmlns:a16="http://schemas.microsoft.com/office/drawing/2014/main" id="{6C65F01A-BEFD-434D-B14B-CC9AFDC9BE6D}"/>
                  </a:ext>
                </a:extLst>
              </p:cNvPr>
              <p:cNvPicPr/>
              <p:nvPr/>
            </p:nvPicPr>
            <p:blipFill>
              <a:blip r:embed="rId10"/>
              <a:stretch>
                <a:fillRect/>
              </a:stretch>
            </p:blipFill>
            <p:spPr>
              <a:xfrm>
                <a:off x="1168541" y="1460653"/>
                <a:ext cx="2725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3527546D-0BC9-4308-B7C5-751D185C9080}"/>
                  </a:ext>
                </a:extLst>
              </p14:cNvPr>
              <p14:cNvContentPartPr/>
              <p14:nvPr/>
            </p14:nvContentPartPr>
            <p14:xfrm>
              <a:off x="1193381" y="1885813"/>
              <a:ext cx="1263960" cy="20520"/>
            </p14:xfrm>
          </p:contentPart>
        </mc:Choice>
        <mc:Fallback xmlns="">
          <p:pic>
            <p:nvPicPr>
              <p:cNvPr id="4" name="Ink 3">
                <a:extLst>
                  <a:ext uri="{FF2B5EF4-FFF2-40B4-BE49-F238E27FC236}">
                    <a16:creationId xmlns:a16="http://schemas.microsoft.com/office/drawing/2014/main" id="{3527546D-0BC9-4308-B7C5-751D185C9080}"/>
                  </a:ext>
                </a:extLst>
              </p:cNvPr>
              <p:cNvPicPr/>
              <p:nvPr/>
            </p:nvPicPr>
            <p:blipFill>
              <a:blip r:embed="rId12"/>
              <a:stretch>
                <a:fillRect/>
              </a:stretch>
            </p:blipFill>
            <p:spPr>
              <a:xfrm>
                <a:off x="1139741" y="1778173"/>
                <a:ext cx="1371600" cy="236160"/>
              </a:xfrm>
              <a:prstGeom prst="rect">
                <a:avLst/>
              </a:prstGeom>
            </p:spPr>
          </p:pic>
        </mc:Fallback>
      </mc:AlternateContent>
      <p:sp>
        <p:nvSpPr>
          <p:cNvPr id="5" name="AutoShape 8">
            <a:extLst>
              <a:ext uri="{FF2B5EF4-FFF2-40B4-BE49-F238E27FC236}">
                <a16:creationId xmlns:a16="http://schemas.microsoft.com/office/drawing/2014/main" id="{F646749B-990F-5572-2722-71A99E779F58}"/>
              </a:ext>
            </a:extLst>
          </p:cNvPr>
          <p:cNvSpPr>
            <a:spLocks noChangeArrowheads="1"/>
          </p:cNvSpPr>
          <p:nvPr/>
        </p:nvSpPr>
        <p:spPr bwMode="auto">
          <a:xfrm rot="6043321">
            <a:off x="4702014" y="96793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046515"/>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2" name="Freeform 1"/>
          <p:cNvSpPr/>
          <p:nvPr/>
        </p:nvSpPr>
        <p:spPr>
          <a:xfrm>
            <a:off x="5415148" y="5341257"/>
            <a:ext cx="2348675" cy="554782"/>
          </a:xfrm>
          <a:custGeom>
            <a:avLst/>
            <a:gdLst>
              <a:gd name="connsiteX0" fmla="*/ 43543 w 2583543"/>
              <a:gd name="connsiteY0" fmla="*/ 449943 h 554782"/>
              <a:gd name="connsiteX1" fmla="*/ 116115 w 2583543"/>
              <a:gd name="connsiteY1" fmla="*/ 464457 h 554782"/>
              <a:gd name="connsiteX2" fmla="*/ 232229 w 2583543"/>
              <a:gd name="connsiteY2" fmla="*/ 493486 h 554782"/>
              <a:gd name="connsiteX3" fmla="*/ 406400 w 2583543"/>
              <a:gd name="connsiteY3" fmla="*/ 508000 h 554782"/>
              <a:gd name="connsiteX4" fmla="*/ 580572 w 2583543"/>
              <a:gd name="connsiteY4" fmla="*/ 537028 h 554782"/>
              <a:gd name="connsiteX5" fmla="*/ 624115 w 2583543"/>
              <a:gd name="connsiteY5" fmla="*/ 551543 h 554782"/>
              <a:gd name="connsiteX6" fmla="*/ 1248229 w 2583543"/>
              <a:gd name="connsiteY6" fmla="*/ 537028 h 554782"/>
              <a:gd name="connsiteX7" fmla="*/ 1727200 w 2583543"/>
              <a:gd name="connsiteY7" fmla="*/ 537028 h 554782"/>
              <a:gd name="connsiteX8" fmla="*/ 1770743 w 2583543"/>
              <a:gd name="connsiteY8" fmla="*/ 522514 h 554782"/>
              <a:gd name="connsiteX9" fmla="*/ 1814286 w 2583543"/>
              <a:gd name="connsiteY9" fmla="*/ 493486 h 554782"/>
              <a:gd name="connsiteX10" fmla="*/ 1872343 w 2583543"/>
              <a:gd name="connsiteY10" fmla="*/ 478971 h 554782"/>
              <a:gd name="connsiteX11" fmla="*/ 2177143 w 2583543"/>
              <a:gd name="connsiteY11" fmla="*/ 508000 h 554782"/>
              <a:gd name="connsiteX12" fmla="*/ 2351315 w 2583543"/>
              <a:gd name="connsiteY12" fmla="*/ 493486 h 554782"/>
              <a:gd name="connsiteX13" fmla="*/ 2409372 w 2583543"/>
              <a:gd name="connsiteY13" fmla="*/ 464457 h 554782"/>
              <a:gd name="connsiteX14" fmla="*/ 2452915 w 2583543"/>
              <a:gd name="connsiteY14" fmla="*/ 449943 h 554782"/>
              <a:gd name="connsiteX15" fmla="*/ 2540000 w 2583543"/>
              <a:gd name="connsiteY15" fmla="*/ 377371 h 554782"/>
              <a:gd name="connsiteX16" fmla="*/ 2583543 w 2583543"/>
              <a:gd name="connsiteY16" fmla="*/ 348343 h 554782"/>
              <a:gd name="connsiteX17" fmla="*/ 2569029 w 2583543"/>
              <a:gd name="connsiteY17" fmla="*/ 174171 h 554782"/>
              <a:gd name="connsiteX18" fmla="*/ 2481943 w 2583543"/>
              <a:gd name="connsiteY18" fmla="*/ 58057 h 554782"/>
              <a:gd name="connsiteX19" fmla="*/ 2380343 w 2583543"/>
              <a:gd name="connsiteY19" fmla="*/ 0 h 554782"/>
              <a:gd name="connsiteX20" fmla="*/ 2307772 w 2583543"/>
              <a:gd name="connsiteY20" fmla="*/ 14514 h 554782"/>
              <a:gd name="connsiteX21" fmla="*/ 2220686 w 2583543"/>
              <a:gd name="connsiteY21" fmla="*/ 43543 h 554782"/>
              <a:gd name="connsiteX22" fmla="*/ 1915886 w 2583543"/>
              <a:gd name="connsiteY22" fmla="*/ 29028 h 554782"/>
              <a:gd name="connsiteX23" fmla="*/ 1698172 w 2583543"/>
              <a:gd name="connsiteY23" fmla="*/ 43543 h 554782"/>
              <a:gd name="connsiteX24" fmla="*/ 1045029 w 2583543"/>
              <a:gd name="connsiteY24" fmla="*/ 14514 h 554782"/>
              <a:gd name="connsiteX25" fmla="*/ 943429 w 2583543"/>
              <a:gd name="connsiteY25" fmla="*/ 0 h 554782"/>
              <a:gd name="connsiteX26" fmla="*/ 478972 w 2583543"/>
              <a:gd name="connsiteY26" fmla="*/ 14514 h 554782"/>
              <a:gd name="connsiteX27" fmla="*/ 406400 w 2583543"/>
              <a:gd name="connsiteY27" fmla="*/ 29028 h 554782"/>
              <a:gd name="connsiteX28" fmla="*/ 304800 w 2583543"/>
              <a:gd name="connsiteY28" fmla="*/ 43543 h 554782"/>
              <a:gd name="connsiteX29" fmla="*/ 145143 w 2583543"/>
              <a:gd name="connsiteY29" fmla="*/ 72571 h 554782"/>
              <a:gd name="connsiteX30" fmla="*/ 101600 w 2583543"/>
              <a:gd name="connsiteY30" fmla="*/ 87086 h 554782"/>
              <a:gd name="connsiteX31" fmla="*/ 87086 w 2583543"/>
              <a:gd name="connsiteY31" fmla="*/ 130628 h 554782"/>
              <a:gd name="connsiteX32" fmla="*/ 58057 w 2583543"/>
              <a:gd name="connsiteY32" fmla="*/ 174171 h 554782"/>
              <a:gd name="connsiteX33" fmla="*/ 43543 w 2583543"/>
              <a:gd name="connsiteY33" fmla="*/ 217714 h 554782"/>
              <a:gd name="connsiteX34" fmla="*/ 0 w 2583543"/>
              <a:gd name="connsiteY34" fmla="*/ 304800 h 554782"/>
              <a:gd name="connsiteX35" fmla="*/ 14515 w 2583543"/>
              <a:gd name="connsiteY35" fmla="*/ 406400 h 554782"/>
              <a:gd name="connsiteX36" fmla="*/ 130629 w 2583543"/>
              <a:gd name="connsiteY36" fmla="*/ 435428 h 554782"/>
              <a:gd name="connsiteX37" fmla="*/ 203200 w 2583543"/>
              <a:gd name="connsiteY37" fmla="*/ 478971 h 5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83543" h="554782">
                <a:moveTo>
                  <a:pt x="43543" y="449943"/>
                </a:moveTo>
                <a:cubicBezTo>
                  <a:pt x="67734" y="454781"/>
                  <a:pt x="92077" y="458910"/>
                  <a:pt x="116115" y="464457"/>
                </a:cubicBezTo>
                <a:cubicBezTo>
                  <a:pt x="154989" y="473428"/>
                  <a:pt x="192471" y="490173"/>
                  <a:pt x="232229" y="493486"/>
                </a:cubicBezTo>
                <a:lnTo>
                  <a:pt x="406400" y="508000"/>
                </a:lnTo>
                <a:cubicBezTo>
                  <a:pt x="508484" y="542027"/>
                  <a:pt x="386119" y="504619"/>
                  <a:pt x="580572" y="537028"/>
                </a:cubicBezTo>
                <a:cubicBezTo>
                  <a:pt x="595663" y="539543"/>
                  <a:pt x="609601" y="546705"/>
                  <a:pt x="624115" y="551543"/>
                </a:cubicBezTo>
                <a:cubicBezTo>
                  <a:pt x="832153" y="546705"/>
                  <a:pt x="1040135" y="537028"/>
                  <a:pt x="1248229" y="537028"/>
                </a:cubicBezTo>
                <a:cubicBezTo>
                  <a:pt x="1896798" y="537028"/>
                  <a:pt x="1048114" y="576976"/>
                  <a:pt x="1727200" y="537028"/>
                </a:cubicBezTo>
                <a:cubicBezTo>
                  <a:pt x="1741714" y="532190"/>
                  <a:pt x="1757059" y="529356"/>
                  <a:pt x="1770743" y="522514"/>
                </a:cubicBezTo>
                <a:cubicBezTo>
                  <a:pt x="1786345" y="514713"/>
                  <a:pt x="1798253" y="500358"/>
                  <a:pt x="1814286" y="493486"/>
                </a:cubicBezTo>
                <a:cubicBezTo>
                  <a:pt x="1832621" y="485628"/>
                  <a:pt x="1852991" y="483809"/>
                  <a:pt x="1872343" y="478971"/>
                </a:cubicBezTo>
                <a:cubicBezTo>
                  <a:pt x="1991185" y="498779"/>
                  <a:pt x="2028890" y="508000"/>
                  <a:pt x="2177143" y="508000"/>
                </a:cubicBezTo>
                <a:cubicBezTo>
                  <a:pt x="2235402" y="508000"/>
                  <a:pt x="2293258" y="498324"/>
                  <a:pt x="2351315" y="493486"/>
                </a:cubicBezTo>
                <a:cubicBezTo>
                  <a:pt x="2370667" y="483810"/>
                  <a:pt x="2389485" y="472980"/>
                  <a:pt x="2409372" y="464457"/>
                </a:cubicBezTo>
                <a:cubicBezTo>
                  <a:pt x="2423434" y="458430"/>
                  <a:pt x="2439231" y="456785"/>
                  <a:pt x="2452915" y="449943"/>
                </a:cubicBezTo>
                <a:cubicBezTo>
                  <a:pt x="2506966" y="422917"/>
                  <a:pt x="2491853" y="417493"/>
                  <a:pt x="2540000" y="377371"/>
                </a:cubicBezTo>
                <a:cubicBezTo>
                  <a:pt x="2553401" y="366204"/>
                  <a:pt x="2569029" y="358019"/>
                  <a:pt x="2583543" y="348343"/>
                </a:cubicBezTo>
                <a:cubicBezTo>
                  <a:pt x="2578705" y="290286"/>
                  <a:pt x="2576728" y="231919"/>
                  <a:pt x="2569029" y="174171"/>
                </a:cubicBezTo>
                <a:cubicBezTo>
                  <a:pt x="2561607" y="118506"/>
                  <a:pt x="2525285" y="95981"/>
                  <a:pt x="2481943" y="58057"/>
                </a:cubicBezTo>
                <a:cubicBezTo>
                  <a:pt x="2454587" y="34121"/>
                  <a:pt x="2411596" y="15626"/>
                  <a:pt x="2380343" y="0"/>
                </a:cubicBezTo>
                <a:cubicBezTo>
                  <a:pt x="2356153" y="4838"/>
                  <a:pt x="2331572" y="8023"/>
                  <a:pt x="2307772" y="14514"/>
                </a:cubicBezTo>
                <a:cubicBezTo>
                  <a:pt x="2278251" y="22565"/>
                  <a:pt x="2251264" y="42411"/>
                  <a:pt x="2220686" y="43543"/>
                </a:cubicBezTo>
                <a:cubicBezTo>
                  <a:pt x="2119041" y="47308"/>
                  <a:pt x="2017486" y="33866"/>
                  <a:pt x="1915886" y="29028"/>
                </a:cubicBezTo>
                <a:cubicBezTo>
                  <a:pt x="1843315" y="33866"/>
                  <a:pt x="1770904" y="43543"/>
                  <a:pt x="1698172" y="43543"/>
                </a:cubicBezTo>
                <a:cubicBezTo>
                  <a:pt x="1529954" y="43543"/>
                  <a:pt x="1241832" y="34194"/>
                  <a:pt x="1045029" y="14514"/>
                </a:cubicBezTo>
                <a:cubicBezTo>
                  <a:pt x="1010988" y="11110"/>
                  <a:pt x="977296" y="4838"/>
                  <a:pt x="943429" y="0"/>
                </a:cubicBezTo>
                <a:cubicBezTo>
                  <a:pt x="788610" y="4838"/>
                  <a:pt x="633641" y="6154"/>
                  <a:pt x="478972" y="14514"/>
                </a:cubicBezTo>
                <a:cubicBezTo>
                  <a:pt x="454338" y="15846"/>
                  <a:pt x="430734" y="24972"/>
                  <a:pt x="406400" y="29028"/>
                </a:cubicBezTo>
                <a:cubicBezTo>
                  <a:pt x="372655" y="34652"/>
                  <a:pt x="338459" y="37423"/>
                  <a:pt x="304800" y="43543"/>
                </a:cubicBezTo>
                <a:cubicBezTo>
                  <a:pt x="53913" y="89159"/>
                  <a:pt x="540273" y="16125"/>
                  <a:pt x="145143" y="72571"/>
                </a:cubicBezTo>
                <a:cubicBezTo>
                  <a:pt x="130629" y="77409"/>
                  <a:pt x="112418" y="76268"/>
                  <a:pt x="101600" y="87086"/>
                </a:cubicBezTo>
                <a:cubicBezTo>
                  <a:pt x="90782" y="97904"/>
                  <a:pt x="93928" y="116944"/>
                  <a:pt x="87086" y="130628"/>
                </a:cubicBezTo>
                <a:cubicBezTo>
                  <a:pt x="79285" y="146230"/>
                  <a:pt x="67733" y="159657"/>
                  <a:pt x="58057" y="174171"/>
                </a:cubicBezTo>
                <a:cubicBezTo>
                  <a:pt x="53219" y="188685"/>
                  <a:pt x="50385" y="204030"/>
                  <a:pt x="43543" y="217714"/>
                </a:cubicBezTo>
                <a:cubicBezTo>
                  <a:pt x="-12733" y="330268"/>
                  <a:pt x="36486" y="195346"/>
                  <a:pt x="0" y="304800"/>
                </a:cubicBezTo>
                <a:cubicBezTo>
                  <a:pt x="4838" y="338667"/>
                  <a:pt x="-9676" y="382210"/>
                  <a:pt x="14515" y="406400"/>
                </a:cubicBezTo>
                <a:cubicBezTo>
                  <a:pt x="42726" y="434610"/>
                  <a:pt x="130629" y="435428"/>
                  <a:pt x="130629" y="435428"/>
                </a:cubicBezTo>
                <a:cubicBezTo>
                  <a:pt x="181014" y="485813"/>
                  <a:pt x="153646" y="478971"/>
                  <a:pt x="203200" y="478971"/>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22509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40F67B0C-3FF8-362E-B252-1161C1BD2E54}"/>
              </a:ext>
            </a:extLst>
          </p:cNvPr>
          <p:cNvSpPr/>
          <p:nvPr/>
        </p:nvSpPr>
        <p:spPr>
          <a:xfrm>
            <a:off x="1756229" y="960122"/>
            <a:ext cx="5568270" cy="910045"/>
          </a:xfrm>
          <a:custGeom>
            <a:avLst/>
            <a:gdLst>
              <a:gd name="connsiteX0" fmla="*/ 2336800 w 5413828"/>
              <a:gd name="connsiteY0" fmla="*/ 653143 h 827314"/>
              <a:gd name="connsiteX1" fmla="*/ 3439885 w 5413828"/>
              <a:gd name="connsiteY1" fmla="*/ 624114 h 827314"/>
              <a:gd name="connsiteX2" fmla="*/ 3541485 w 5413828"/>
              <a:gd name="connsiteY2" fmla="*/ 609600 h 827314"/>
              <a:gd name="connsiteX3" fmla="*/ 4310742 w 5413828"/>
              <a:gd name="connsiteY3" fmla="*/ 595086 h 827314"/>
              <a:gd name="connsiteX4" fmla="*/ 4876800 w 5413828"/>
              <a:gd name="connsiteY4" fmla="*/ 580572 h 827314"/>
              <a:gd name="connsiteX5" fmla="*/ 5181600 w 5413828"/>
              <a:gd name="connsiteY5" fmla="*/ 566057 h 827314"/>
              <a:gd name="connsiteX6" fmla="*/ 5384800 w 5413828"/>
              <a:gd name="connsiteY6" fmla="*/ 508000 h 827314"/>
              <a:gd name="connsiteX7" fmla="*/ 5413828 w 5413828"/>
              <a:gd name="connsiteY7" fmla="*/ 464457 h 827314"/>
              <a:gd name="connsiteX8" fmla="*/ 5399314 w 5413828"/>
              <a:gd name="connsiteY8" fmla="*/ 275772 h 827314"/>
              <a:gd name="connsiteX9" fmla="*/ 5370285 w 5413828"/>
              <a:gd name="connsiteY9" fmla="*/ 232229 h 827314"/>
              <a:gd name="connsiteX10" fmla="*/ 5355771 w 5413828"/>
              <a:gd name="connsiteY10" fmla="*/ 188686 h 827314"/>
              <a:gd name="connsiteX11" fmla="*/ 5312228 w 5413828"/>
              <a:gd name="connsiteY11" fmla="*/ 159657 h 827314"/>
              <a:gd name="connsiteX12" fmla="*/ 5210628 w 5413828"/>
              <a:gd name="connsiteY12" fmla="*/ 116114 h 827314"/>
              <a:gd name="connsiteX13" fmla="*/ 5167085 w 5413828"/>
              <a:gd name="connsiteY13" fmla="*/ 87086 h 827314"/>
              <a:gd name="connsiteX14" fmla="*/ 5050971 w 5413828"/>
              <a:gd name="connsiteY14" fmla="*/ 72572 h 827314"/>
              <a:gd name="connsiteX15" fmla="*/ 4630057 w 5413828"/>
              <a:gd name="connsiteY15" fmla="*/ 43543 h 827314"/>
              <a:gd name="connsiteX16" fmla="*/ 4557485 w 5413828"/>
              <a:gd name="connsiteY16" fmla="*/ 29029 h 827314"/>
              <a:gd name="connsiteX17" fmla="*/ 4354285 w 5413828"/>
              <a:gd name="connsiteY17" fmla="*/ 14514 h 827314"/>
              <a:gd name="connsiteX18" fmla="*/ 4194628 w 5413828"/>
              <a:gd name="connsiteY18" fmla="*/ 0 h 827314"/>
              <a:gd name="connsiteX19" fmla="*/ 3512457 w 5413828"/>
              <a:gd name="connsiteY19" fmla="*/ 14514 h 827314"/>
              <a:gd name="connsiteX20" fmla="*/ 3410857 w 5413828"/>
              <a:gd name="connsiteY20" fmla="*/ 29029 h 827314"/>
              <a:gd name="connsiteX21" fmla="*/ 3106057 w 5413828"/>
              <a:gd name="connsiteY21" fmla="*/ 58057 h 827314"/>
              <a:gd name="connsiteX22" fmla="*/ 2830285 w 5413828"/>
              <a:gd name="connsiteY22" fmla="*/ 87086 h 827314"/>
              <a:gd name="connsiteX23" fmla="*/ 2438400 w 5413828"/>
              <a:gd name="connsiteY23" fmla="*/ 101600 h 827314"/>
              <a:gd name="connsiteX24" fmla="*/ 2061028 w 5413828"/>
              <a:gd name="connsiteY24" fmla="*/ 130629 h 827314"/>
              <a:gd name="connsiteX25" fmla="*/ 1770742 w 5413828"/>
              <a:gd name="connsiteY25" fmla="*/ 145143 h 827314"/>
              <a:gd name="connsiteX26" fmla="*/ 1277257 w 5413828"/>
              <a:gd name="connsiteY26" fmla="*/ 145143 h 827314"/>
              <a:gd name="connsiteX27" fmla="*/ 1204685 w 5413828"/>
              <a:gd name="connsiteY27" fmla="*/ 130629 h 827314"/>
              <a:gd name="connsiteX28" fmla="*/ 1030514 w 5413828"/>
              <a:gd name="connsiteY28" fmla="*/ 116114 h 827314"/>
              <a:gd name="connsiteX29" fmla="*/ 943428 w 5413828"/>
              <a:gd name="connsiteY29" fmla="*/ 101600 h 827314"/>
              <a:gd name="connsiteX30" fmla="*/ 725714 w 5413828"/>
              <a:gd name="connsiteY30" fmla="*/ 87086 h 827314"/>
              <a:gd name="connsiteX31" fmla="*/ 595085 w 5413828"/>
              <a:gd name="connsiteY31" fmla="*/ 101600 h 827314"/>
              <a:gd name="connsiteX32" fmla="*/ 508000 w 5413828"/>
              <a:gd name="connsiteY32" fmla="*/ 130629 h 827314"/>
              <a:gd name="connsiteX33" fmla="*/ 464457 w 5413828"/>
              <a:gd name="connsiteY33" fmla="*/ 145143 h 827314"/>
              <a:gd name="connsiteX34" fmla="*/ 333828 w 5413828"/>
              <a:gd name="connsiteY34" fmla="*/ 159657 h 827314"/>
              <a:gd name="connsiteX35" fmla="*/ 203200 w 5413828"/>
              <a:gd name="connsiteY35" fmla="*/ 203200 h 827314"/>
              <a:gd name="connsiteX36" fmla="*/ 159657 w 5413828"/>
              <a:gd name="connsiteY36" fmla="*/ 217714 h 827314"/>
              <a:gd name="connsiteX37" fmla="*/ 116114 w 5413828"/>
              <a:gd name="connsiteY37" fmla="*/ 232229 h 827314"/>
              <a:gd name="connsiteX38" fmla="*/ 14514 w 5413828"/>
              <a:gd name="connsiteY38" fmla="*/ 362857 h 827314"/>
              <a:gd name="connsiteX39" fmla="*/ 0 w 5413828"/>
              <a:gd name="connsiteY39" fmla="*/ 406400 h 827314"/>
              <a:gd name="connsiteX40" fmla="*/ 14514 w 5413828"/>
              <a:gd name="connsiteY40" fmla="*/ 522514 h 827314"/>
              <a:gd name="connsiteX41" fmla="*/ 87085 w 5413828"/>
              <a:gd name="connsiteY41" fmla="*/ 653143 h 827314"/>
              <a:gd name="connsiteX42" fmla="*/ 145142 w 5413828"/>
              <a:gd name="connsiteY42" fmla="*/ 667657 h 827314"/>
              <a:gd name="connsiteX43" fmla="*/ 203200 w 5413828"/>
              <a:gd name="connsiteY43" fmla="*/ 740229 h 827314"/>
              <a:gd name="connsiteX44" fmla="*/ 304800 w 5413828"/>
              <a:gd name="connsiteY44" fmla="*/ 783772 h 827314"/>
              <a:gd name="connsiteX45" fmla="*/ 348342 w 5413828"/>
              <a:gd name="connsiteY45" fmla="*/ 812800 h 827314"/>
              <a:gd name="connsiteX46" fmla="*/ 508000 w 5413828"/>
              <a:gd name="connsiteY46" fmla="*/ 827314 h 827314"/>
              <a:gd name="connsiteX47" fmla="*/ 1059542 w 5413828"/>
              <a:gd name="connsiteY47" fmla="*/ 812800 h 827314"/>
              <a:gd name="connsiteX48" fmla="*/ 1190171 w 5413828"/>
              <a:gd name="connsiteY48" fmla="*/ 783772 h 827314"/>
              <a:gd name="connsiteX49" fmla="*/ 1233714 w 5413828"/>
              <a:gd name="connsiteY49" fmla="*/ 769257 h 827314"/>
              <a:gd name="connsiteX50" fmla="*/ 1436914 w 5413828"/>
              <a:gd name="connsiteY50" fmla="*/ 740229 h 827314"/>
              <a:gd name="connsiteX51" fmla="*/ 1669142 w 5413828"/>
              <a:gd name="connsiteY51" fmla="*/ 711200 h 827314"/>
              <a:gd name="connsiteX52" fmla="*/ 1872342 w 5413828"/>
              <a:gd name="connsiteY52" fmla="*/ 682172 h 827314"/>
              <a:gd name="connsiteX53" fmla="*/ 2481942 w 5413828"/>
              <a:gd name="connsiteY53" fmla="*/ 667657 h 827314"/>
              <a:gd name="connsiteX54" fmla="*/ 2525485 w 5413828"/>
              <a:gd name="connsiteY54" fmla="*/ 667657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13828" h="827314">
                <a:moveTo>
                  <a:pt x="2336800" y="653143"/>
                </a:moveTo>
                <a:cubicBezTo>
                  <a:pt x="2765524" y="581690"/>
                  <a:pt x="2307609" y="653524"/>
                  <a:pt x="3439885" y="624114"/>
                </a:cubicBezTo>
                <a:cubicBezTo>
                  <a:pt x="3474084" y="623226"/>
                  <a:pt x="3507294" y="610740"/>
                  <a:pt x="3541485" y="609600"/>
                </a:cubicBezTo>
                <a:cubicBezTo>
                  <a:pt x="3797807" y="601056"/>
                  <a:pt x="4054338" y="600660"/>
                  <a:pt x="4310742" y="595086"/>
                </a:cubicBezTo>
                <a:lnTo>
                  <a:pt x="4876800" y="580572"/>
                </a:lnTo>
                <a:cubicBezTo>
                  <a:pt x="5054112" y="536243"/>
                  <a:pt x="4953136" y="548483"/>
                  <a:pt x="5181600" y="566057"/>
                </a:cubicBezTo>
                <a:cubicBezTo>
                  <a:pt x="5323516" y="553156"/>
                  <a:pt x="5318137" y="587996"/>
                  <a:pt x="5384800" y="508000"/>
                </a:cubicBezTo>
                <a:cubicBezTo>
                  <a:pt x="5395967" y="494599"/>
                  <a:pt x="5404152" y="478971"/>
                  <a:pt x="5413828" y="464457"/>
                </a:cubicBezTo>
                <a:cubicBezTo>
                  <a:pt x="5408990" y="401562"/>
                  <a:pt x="5410939" y="337772"/>
                  <a:pt x="5399314" y="275772"/>
                </a:cubicBezTo>
                <a:cubicBezTo>
                  <a:pt x="5396099" y="258627"/>
                  <a:pt x="5378086" y="247831"/>
                  <a:pt x="5370285" y="232229"/>
                </a:cubicBezTo>
                <a:cubicBezTo>
                  <a:pt x="5363443" y="218545"/>
                  <a:pt x="5365328" y="200633"/>
                  <a:pt x="5355771" y="188686"/>
                </a:cubicBezTo>
                <a:cubicBezTo>
                  <a:pt x="5344874" y="175064"/>
                  <a:pt x="5327374" y="168312"/>
                  <a:pt x="5312228" y="159657"/>
                </a:cubicBezTo>
                <a:cubicBezTo>
                  <a:pt x="5100838" y="38863"/>
                  <a:pt x="5373445" y="197523"/>
                  <a:pt x="5210628" y="116114"/>
                </a:cubicBezTo>
                <a:cubicBezTo>
                  <a:pt x="5195026" y="108313"/>
                  <a:pt x="5183914" y="91676"/>
                  <a:pt x="5167085" y="87086"/>
                </a:cubicBezTo>
                <a:cubicBezTo>
                  <a:pt x="5129454" y="76823"/>
                  <a:pt x="5089676" y="77410"/>
                  <a:pt x="5050971" y="72572"/>
                </a:cubicBezTo>
                <a:cubicBezTo>
                  <a:pt x="4883380" y="16706"/>
                  <a:pt x="5060771" y="71330"/>
                  <a:pt x="4630057" y="43543"/>
                </a:cubicBezTo>
                <a:cubicBezTo>
                  <a:pt x="4605438" y="41955"/>
                  <a:pt x="4582019" y="31612"/>
                  <a:pt x="4557485" y="29029"/>
                </a:cubicBezTo>
                <a:cubicBezTo>
                  <a:pt x="4489952" y="21920"/>
                  <a:pt x="4421975" y="19929"/>
                  <a:pt x="4354285" y="14514"/>
                </a:cubicBezTo>
                <a:cubicBezTo>
                  <a:pt x="4301017" y="10252"/>
                  <a:pt x="4247847" y="4838"/>
                  <a:pt x="4194628" y="0"/>
                </a:cubicBezTo>
                <a:lnTo>
                  <a:pt x="3512457" y="14514"/>
                </a:lnTo>
                <a:cubicBezTo>
                  <a:pt x="3478270" y="15780"/>
                  <a:pt x="3444913" y="25785"/>
                  <a:pt x="3410857" y="29029"/>
                </a:cubicBezTo>
                <a:cubicBezTo>
                  <a:pt x="3054847" y="62935"/>
                  <a:pt x="3334674" y="25398"/>
                  <a:pt x="3106057" y="58057"/>
                </a:cubicBezTo>
                <a:cubicBezTo>
                  <a:pt x="2991655" y="96193"/>
                  <a:pt x="3063989" y="76216"/>
                  <a:pt x="2830285" y="87086"/>
                </a:cubicBezTo>
                <a:lnTo>
                  <a:pt x="2438400" y="101600"/>
                </a:lnTo>
                <a:cubicBezTo>
                  <a:pt x="1793804" y="131581"/>
                  <a:pt x="2511435" y="100601"/>
                  <a:pt x="2061028" y="130629"/>
                </a:cubicBezTo>
                <a:cubicBezTo>
                  <a:pt x="1964360" y="137074"/>
                  <a:pt x="1867504" y="140305"/>
                  <a:pt x="1770742" y="145143"/>
                </a:cubicBezTo>
                <a:cubicBezTo>
                  <a:pt x="1553564" y="176168"/>
                  <a:pt x="1650499" y="168470"/>
                  <a:pt x="1277257" y="145143"/>
                </a:cubicBezTo>
                <a:cubicBezTo>
                  <a:pt x="1252635" y="143604"/>
                  <a:pt x="1229186" y="133511"/>
                  <a:pt x="1204685" y="130629"/>
                </a:cubicBezTo>
                <a:cubicBezTo>
                  <a:pt x="1146826" y="123822"/>
                  <a:pt x="1088416" y="122548"/>
                  <a:pt x="1030514" y="116114"/>
                </a:cubicBezTo>
                <a:cubicBezTo>
                  <a:pt x="1001265" y="112864"/>
                  <a:pt x="972725" y="104390"/>
                  <a:pt x="943428" y="101600"/>
                </a:cubicBezTo>
                <a:cubicBezTo>
                  <a:pt x="871023" y="94704"/>
                  <a:pt x="798285" y="91924"/>
                  <a:pt x="725714" y="87086"/>
                </a:cubicBezTo>
                <a:cubicBezTo>
                  <a:pt x="682171" y="91924"/>
                  <a:pt x="638045" y="93008"/>
                  <a:pt x="595085" y="101600"/>
                </a:cubicBezTo>
                <a:cubicBezTo>
                  <a:pt x="565081" y="107601"/>
                  <a:pt x="537028" y="120953"/>
                  <a:pt x="508000" y="130629"/>
                </a:cubicBezTo>
                <a:cubicBezTo>
                  <a:pt x="493486" y="135467"/>
                  <a:pt x="479663" y="143454"/>
                  <a:pt x="464457" y="145143"/>
                </a:cubicBezTo>
                <a:lnTo>
                  <a:pt x="333828" y="159657"/>
                </a:lnTo>
                <a:lnTo>
                  <a:pt x="203200" y="203200"/>
                </a:lnTo>
                <a:lnTo>
                  <a:pt x="159657" y="217714"/>
                </a:lnTo>
                <a:lnTo>
                  <a:pt x="116114" y="232229"/>
                </a:lnTo>
                <a:cubicBezTo>
                  <a:pt x="46671" y="336393"/>
                  <a:pt x="82726" y="294645"/>
                  <a:pt x="14514" y="362857"/>
                </a:cubicBezTo>
                <a:cubicBezTo>
                  <a:pt x="9676" y="377371"/>
                  <a:pt x="0" y="391101"/>
                  <a:pt x="0" y="406400"/>
                </a:cubicBezTo>
                <a:cubicBezTo>
                  <a:pt x="0" y="445406"/>
                  <a:pt x="6341" y="484374"/>
                  <a:pt x="14514" y="522514"/>
                </a:cubicBezTo>
                <a:cubicBezTo>
                  <a:pt x="25410" y="573361"/>
                  <a:pt x="38423" y="625336"/>
                  <a:pt x="87085" y="653143"/>
                </a:cubicBezTo>
                <a:cubicBezTo>
                  <a:pt x="104405" y="663040"/>
                  <a:pt x="125790" y="662819"/>
                  <a:pt x="145142" y="667657"/>
                </a:cubicBezTo>
                <a:cubicBezTo>
                  <a:pt x="269929" y="750850"/>
                  <a:pt x="123077" y="640076"/>
                  <a:pt x="203200" y="740229"/>
                </a:cubicBezTo>
                <a:cubicBezTo>
                  <a:pt x="228258" y="771552"/>
                  <a:pt x="269938" y="775056"/>
                  <a:pt x="304800" y="783772"/>
                </a:cubicBezTo>
                <a:cubicBezTo>
                  <a:pt x="319314" y="793448"/>
                  <a:pt x="331286" y="809145"/>
                  <a:pt x="348342" y="812800"/>
                </a:cubicBezTo>
                <a:cubicBezTo>
                  <a:pt x="400595" y="823997"/>
                  <a:pt x="454561" y="827314"/>
                  <a:pt x="508000" y="827314"/>
                </a:cubicBezTo>
                <a:cubicBezTo>
                  <a:pt x="691911" y="827314"/>
                  <a:pt x="875695" y="817638"/>
                  <a:pt x="1059542" y="812800"/>
                </a:cubicBezTo>
                <a:cubicBezTo>
                  <a:pt x="1157569" y="780125"/>
                  <a:pt x="1036895" y="817834"/>
                  <a:pt x="1190171" y="783772"/>
                </a:cubicBezTo>
                <a:cubicBezTo>
                  <a:pt x="1205106" y="780453"/>
                  <a:pt x="1218647" y="771916"/>
                  <a:pt x="1233714" y="769257"/>
                </a:cubicBezTo>
                <a:cubicBezTo>
                  <a:pt x="1301094" y="757366"/>
                  <a:pt x="1369424" y="751478"/>
                  <a:pt x="1436914" y="740229"/>
                </a:cubicBezTo>
                <a:cubicBezTo>
                  <a:pt x="1571960" y="717720"/>
                  <a:pt x="1494717" y="728642"/>
                  <a:pt x="1669142" y="711200"/>
                </a:cubicBezTo>
                <a:cubicBezTo>
                  <a:pt x="1754678" y="689817"/>
                  <a:pt x="1755349" y="686672"/>
                  <a:pt x="1872342" y="682172"/>
                </a:cubicBezTo>
                <a:cubicBezTo>
                  <a:pt x="2075449" y="674360"/>
                  <a:pt x="2278742" y="672495"/>
                  <a:pt x="2481942" y="667657"/>
                </a:cubicBezTo>
                <a:cubicBezTo>
                  <a:pt x="2530075" y="651613"/>
                  <a:pt x="2525485" y="637844"/>
                  <a:pt x="2525485"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7226959"/>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111827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3314324520"/>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Tree>
    <p:extLst>
      <p:ext uri="{BB962C8B-B14F-4D97-AF65-F5344CB8AC3E}">
        <p14:creationId xmlns:p14="http://schemas.microsoft.com/office/powerpoint/2010/main" val="3356651497"/>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
        <p:nvSpPr>
          <p:cNvPr id="7" name="Rectangle 3"/>
          <p:cNvSpPr txBox="1">
            <a:spLocks noChangeArrowheads="1"/>
          </p:cNvSpPr>
          <p:nvPr/>
        </p:nvSpPr>
        <p:spPr bwMode="auto">
          <a:xfrm>
            <a:off x="900566" y="4517533"/>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207107635"/>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495300"/>
            <a:ext cx="625792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2C101524-6730-CFB9-13B4-C32F875AC3EC}"/>
              </a:ext>
            </a:extLst>
          </p:cNvPr>
          <p:cNvSpPr>
            <a:spLocks noChangeArrowheads="1"/>
          </p:cNvSpPr>
          <p:nvPr/>
        </p:nvSpPr>
        <p:spPr bwMode="auto">
          <a:xfrm rot="8123121">
            <a:off x="5664541" y="73692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7E7D1367-06AA-17EF-4FE8-052793D93F28}"/>
              </a:ext>
            </a:extLst>
          </p:cNvPr>
          <p:cNvSpPr/>
          <p:nvPr/>
        </p:nvSpPr>
        <p:spPr>
          <a:xfrm>
            <a:off x="6083166" y="5496025"/>
            <a:ext cx="1556836" cy="798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267302"/>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descr="http://ichef-1.bbci.co.uk/news/660/cpsprodpb/17059/production/_84479249_ckykyqiweaaj4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63" y="263740"/>
            <a:ext cx="5791200" cy="6257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92774" y="6542765"/>
            <a:ext cx="25314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http://www.bbc.com/news/blogs-trending-33646878</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854" y="647015"/>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8800" y="5929477"/>
            <a:ext cx="155683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August 2015</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Freeform 2"/>
          <p:cNvSpPr/>
          <p:nvPr/>
        </p:nvSpPr>
        <p:spPr>
          <a:xfrm>
            <a:off x="6037943" y="5340604"/>
            <a:ext cx="1785257" cy="1394025"/>
          </a:xfrm>
          <a:custGeom>
            <a:avLst/>
            <a:gdLst>
              <a:gd name="connsiteX0" fmla="*/ 798286 w 1785257"/>
              <a:gd name="connsiteY0" fmla="*/ 87739 h 1394025"/>
              <a:gd name="connsiteX1" fmla="*/ 667657 w 1785257"/>
              <a:gd name="connsiteY1" fmla="*/ 653 h 1394025"/>
              <a:gd name="connsiteX2" fmla="*/ 508000 w 1785257"/>
              <a:gd name="connsiteY2" fmla="*/ 15167 h 1394025"/>
              <a:gd name="connsiteX3" fmla="*/ 377371 w 1785257"/>
              <a:gd name="connsiteY3" fmla="*/ 44196 h 1394025"/>
              <a:gd name="connsiteX4" fmla="*/ 333828 w 1785257"/>
              <a:gd name="connsiteY4" fmla="*/ 73225 h 1394025"/>
              <a:gd name="connsiteX5" fmla="*/ 246743 w 1785257"/>
              <a:gd name="connsiteY5" fmla="*/ 102253 h 1394025"/>
              <a:gd name="connsiteX6" fmla="*/ 203200 w 1785257"/>
              <a:gd name="connsiteY6" fmla="*/ 131282 h 1394025"/>
              <a:gd name="connsiteX7" fmla="*/ 145143 w 1785257"/>
              <a:gd name="connsiteY7" fmla="*/ 145796 h 1394025"/>
              <a:gd name="connsiteX8" fmla="*/ 116114 w 1785257"/>
              <a:gd name="connsiteY8" fmla="*/ 189339 h 1394025"/>
              <a:gd name="connsiteX9" fmla="*/ 72571 w 1785257"/>
              <a:gd name="connsiteY9" fmla="*/ 232882 h 1394025"/>
              <a:gd name="connsiteX10" fmla="*/ 58057 w 1785257"/>
              <a:gd name="connsiteY10" fmla="*/ 276425 h 1394025"/>
              <a:gd name="connsiteX11" fmla="*/ 29028 w 1785257"/>
              <a:gd name="connsiteY11" fmla="*/ 334482 h 1394025"/>
              <a:gd name="connsiteX12" fmla="*/ 14514 w 1785257"/>
              <a:gd name="connsiteY12" fmla="*/ 407053 h 1394025"/>
              <a:gd name="connsiteX13" fmla="*/ 0 w 1785257"/>
              <a:gd name="connsiteY13" fmla="*/ 711853 h 1394025"/>
              <a:gd name="connsiteX14" fmla="*/ 14514 w 1785257"/>
              <a:gd name="connsiteY14" fmla="*/ 842482 h 1394025"/>
              <a:gd name="connsiteX15" fmla="*/ 116114 w 1785257"/>
              <a:gd name="connsiteY15" fmla="*/ 973110 h 1394025"/>
              <a:gd name="connsiteX16" fmla="*/ 203200 w 1785257"/>
              <a:gd name="connsiteY16" fmla="*/ 1016653 h 1394025"/>
              <a:gd name="connsiteX17" fmla="*/ 304800 w 1785257"/>
              <a:gd name="connsiteY17" fmla="*/ 1103739 h 1394025"/>
              <a:gd name="connsiteX18" fmla="*/ 333828 w 1785257"/>
              <a:gd name="connsiteY18" fmla="*/ 1147282 h 1394025"/>
              <a:gd name="connsiteX19" fmla="*/ 377371 w 1785257"/>
              <a:gd name="connsiteY19" fmla="*/ 1176310 h 1394025"/>
              <a:gd name="connsiteX20" fmla="*/ 391886 w 1785257"/>
              <a:gd name="connsiteY20" fmla="*/ 1219853 h 1394025"/>
              <a:gd name="connsiteX21" fmla="*/ 435428 w 1785257"/>
              <a:gd name="connsiteY21" fmla="*/ 1248882 h 1394025"/>
              <a:gd name="connsiteX22" fmla="*/ 537028 w 1785257"/>
              <a:gd name="connsiteY22" fmla="*/ 1321453 h 1394025"/>
              <a:gd name="connsiteX23" fmla="*/ 580571 w 1785257"/>
              <a:gd name="connsiteY23" fmla="*/ 1335967 h 1394025"/>
              <a:gd name="connsiteX24" fmla="*/ 624114 w 1785257"/>
              <a:gd name="connsiteY24" fmla="*/ 1364996 h 1394025"/>
              <a:gd name="connsiteX25" fmla="*/ 696686 w 1785257"/>
              <a:gd name="connsiteY25" fmla="*/ 1379510 h 1394025"/>
              <a:gd name="connsiteX26" fmla="*/ 740228 w 1785257"/>
              <a:gd name="connsiteY26" fmla="*/ 1394025 h 1394025"/>
              <a:gd name="connsiteX27" fmla="*/ 1030514 w 1785257"/>
              <a:gd name="connsiteY27" fmla="*/ 1364996 h 1394025"/>
              <a:gd name="connsiteX28" fmla="*/ 1117600 w 1785257"/>
              <a:gd name="connsiteY28" fmla="*/ 1335967 h 1394025"/>
              <a:gd name="connsiteX29" fmla="*/ 1161143 w 1785257"/>
              <a:gd name="connsiteY29" fmla="*/ 1321453 h 1394025"/>
              <a:gd name="connsiteX30" fmla="*/ 1204686 w 1785257"/>
              <a:gd name="connsiteY30" fmla="*/ 1292425 h 1394025"/>
              <a:gd name="connsiteX31" fmla="*/ 1291771 w 1785257"/>
              <a:gd name="connsiteY31" fmla="*/ 1263396 h 1394025"/>
              <a:gd name="connsiteX32" fmla="*/ 1393371 w 1785257"/>
              <a:gd name="connsiteY32" fmla="*/ 1234367 h 1394025"/>
              <a:gd name="connsiteX33" fmla="*/ 1451428 w 1785257"/>
              <a:gd name="connsiteY33" fmla="*/ 1190825 h 1394025"/>
              <a:gd name="connsiteX34" fmla="*/ 1567543 w 1785257"/>
              <a:gd name="connsiteY34" fmla="*/ 1161796 h 1394025"/>
              <a:gd name="connsiteX35" fmla="*/ 1611086 w 1785257"/>
              <a:gd name="connsiteY35" fmla="*/ 1132767 h 1394025"/>
              <a:gd name="connsiteX36" fmla="*/ 1654628 w 1785257"/>
              <a:gd name="connsiteY36" fmla="*/ 1118253 h 1394025"/>
              <a:gd name="connsiteX37" fmla="*/ 1683657 w 1785257"/>
              <a:gd name="connsiteY37" fmla="*/ 1074710 h 1394025"/>
              <a:gd name="connsiteX38" fmla="*/ 1727200 w 1785257"/>
              <a:gd name="connsiteY38" fmla="*/ 973110 h 1394025"/>
              <a:gd name="connsiteX39" fmla="*/ 1756228 w 1785257"/>
              <a:gd name="connsiteY39" fmla="*/ 886025 h 1394025"/>
              <a:gd name="connsiteX40" fmla="*/ 1770743 w 1785257"/>
              <a:gd name="connsiteY40" fmla="*/ 842482 h 1394025"/>
              <a:gd name="connsiteX41" fmla="*/ 1785257 w 1785257"/>
              <a:gd name="connsiteY41" fmla="*/ 798939 h 1394025"/>
              <a:gd name="connsiteX42" fmla="*/ 1756228 w 1785257"/>
              <a:gd name="connsiteY42" fmla="*/ 508653 h 1394025"/>
              <a:gd name="connsiteX43" fmla="*/ 1741714 w 1785257"/>
              <a:gd name="connsiteY43" fmla="*/ 465110 h 1394025"/>
              <a:gd name="connsiteX44" fmla="*/ 1698171 w 1785257"/>
              <a:gd name="connsiteY44" fmla="*/ 421567 h 1394025"/>
              <a:gd name="connsiteX45" fmla="*/ 1683657 w 1785257"/>
              <a:gd name="connsiteY45" fmla="*/ 378025 h 1394025"/>
              <a:gd name="connsiteX46" fmla="*/ 1596571 w 1785257"/>
              <a:gd name="connsiteY46" fmla="*/ 319967 h 1394025"/>
              <a:gd name="connsiteX47" fmla="*/ 1494971 w 1785257"/>
              <a:gd name="connsiteY47" fmla="*/ 276425 h 1394025"/>
              <a:gd name="connsiteX48" fmla="*/ 1407886 w 1785257"/>
              <a:gd name="connsiteY48" fmla="*/ 218367 h 1394025"/>
              <a:gd name="connsiteX49" fmla="*/ 1364343 w 1785257"/>
              <a:gd name="connsiteY49" fmla="*/ 189339 h 1394025"/>
              <a:gd name="connsiteX50" fmla="*/ 1320800 w 1785257"/>
              <a:gd name="connsiteY50" fmla="*/ 174825 h 1394025"/>
              <a:gd name="connsiteX51" fmla="*/ 1233714 w 1785257"/>
              <a:gd name="connsiteY51" fmla="*/ 116767 h 1394025"/>
              <a:gd name="connsiteX52" fmla="*/ 1190171 w 1785257"/>
              <a:gd name="connsiteY52" fmla="*/ 87739 h 1394025"/>
              <a:gd name="connsiteX53" fmla="*/ 1001486 w 1785257"/>
              <a:gd name="connsiteY53" fmla="*/ 44196 h 1394025"/>
              <a:gd name="connsiteX54" fmla="*/ 957943 w 1785257"/>
              <a:gd name="connsiteY54" fmla="*/ 29682 h 1394025"/>
              <a:gd name="connsiteX55" fmla="*/ 769257 w 1785257"/>
              <a:gd name="connsiteY55" fmla="*/ 44196 h 1394025"/>
              <a:gd name="connsiteX56" fmla="*/ 740228 w 1785257"/>
              <a:gd name="connsiteY56" fmla="*/ 44196 h 139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85257" h="1394025">
                <a:moveTo>
                  <a:pt x="798286" y="87739"/>
                </a:moveTo>
                <a:cubicBezTo>
                  <a:pt x="781383" y="74217"/>
                  <a:pt x="702741" y="2992"/>
                  <a:pt x="667657" y="653"/>
                </a:cubicBezTo>
                <a:cubicBezTo>
                  <a:pt x="614337" y="-2902"/>
                  <a:pt x="561072" y="8923"/>
                  <a:pt x="508000" y="15167"/>
                </a:cubicBezTo>
                <a:cubicBezTo>
                  <a:pt x="429049" y="24456"/>
                  <a:pt x="436758" y="24401"/>
                  <a:pt x="377371" y="44196"/>
                </a:cubicBezTo>
                <a:cubicBezTo>
                  <a:pt x="362857" y="53872"/>
                  <a:pt x="349769" y="66140"/>
                  <a:pt x="333828" y="73225"/>
                </a:cubicBezTo>
                <a:cubicBezTo>
                  <a:pt x="305867" y="85652"/>
                  <a:pt x="246743" y="102253"/>
                  <a:pt x="246743" y="102253"/>
                </a:cubicBezTo>
                <a:cubicBezTo>
                  <a:pt x="232229" y="111929"/>
                  <a:pt x="219234" y="124410"/>
                  <a:pt x="203200" y="131282"/>
                </a:cubicBezTo>
                <a:cubicBezTo>
                  <a:pt x="184865" y="139140"/>
                  <a:pt x="161741" y="134731"/>
                  <a:pt x="145143" y="145796"/>
                </a:cubicBezTo>
                <a:cubicBezTo>
                  <a:pt x="130629" y="155472"/>
                  <a:pt x="127281" y="175938"/>
                  <a:pt x="116114" y="189339"/>
                </a:cubicBezTo>
                <a:cubicBezTo>
                  <a:pt x="102973" y="205108"/>
                  <a:pt x="87085" y="218368"/>
                  <a:pt x="72571" y="232882"/>
                </a:cubicBezTo>
                <a:cubicBezTo>
                  <a:pt x="67733" y="247396"/>
                  <a:pt x="64084" y="262363"/>
                  <a:pt x="58057" y="276425"/>
                </a:cubicBezTo>
                <a:cubicBezTo>
                  <a:pt x="49534" y="296312"/>
                  <a:pt x="35870" y="313956"/>
                  <a:pt x="29028" y="334482"/>
                </a:cubicBezTo>
                <a:cubicBezTo>
                  <a:pt x="21227" y="357885"/>
                  <a:pt x="19352" y="382863"/>
                  <a:pt x="14514" y="407053"/>
                </a:cubicBezTo>
                <a:cubicBezTo>
                  <a:pt x="9676" y="508653"/>
                  <a:pt x="0" y="610138"/>
                  <a:pt x="0" y="711853"/>
                </a:cubicBezTo>
                <a:cubicBezTo>
                  <a:pt x="0" y="755664"/>
                  <a:pt x="660" y="800919"/>
                  <a:pt x="14514" y="842482"/>
                </a:cubicBezTo>
                <a:cubicBezTo>
                  <a:pt x="22752" y="867197"/>
                  <a:pt x="83912" y="951641"/>
                  <a:pt x="116114" y="973110"/>
                </a:cubicBezTo>
                <a:cubicBezTo>
                  <a:pt x="247035" y="1060392"/>
                  <a:pt x="66170" y="902462"/>
                  <a:pt x="203200" y="1016653"/>
                </a:cubicBezTo>
                <a:cubicBezTo>
                  <a:pt x="385168" y="1168291"/>
                  <a:pt x="87346" y="940648"/>
                  <a:pt x="304800" y="1103739"/>
                </a:cubicBezTo>
                <a:cubicBezTo>
                  <a:pt x="314476" y="1118253"/>
                  <a:pt x="321493" y="1134947"/>
                  <a:pt x="333828" y="1147282"/>
                </a:cubicBezTo>
                <a:cubicBezTo>
                  <a:pt x="346163" y="1159617"/>
                  <a:pt x="366474" y="1162689"/>
                  <a:pt x="377371" y="1176310"/>
                </a:cubicBezTo>
                <a:cubicBezTo>
                  <a:pt x="386929" y="1188257"/>
                  <a:pt x="382329" y="1207906"/>
                  <a:pt x="391886" y="1219853"/>
                </a:cubicBezTo>
                <a:cubicBezTo>
                  <a:pt x="402783" y="1233474"/>
                  <a:pt x="421233" y="1238743"/>
                  <a:pt x="435428" y="1248882"/>
                </a:cubicBezTo>
                <a:cubicBezTo>
                  <a:pt x="450764" y="1259836"/>
                  <a:pt x="514227" y="1310053"/>
                  <a:pt x="537028" y="1321453"/>
                </a:cubicBezTo>
                <a:cubicBezTo>
                  <a:pt x="550712" y="1328295"/>
                  <a:pt x="566057" y="1331129"/>
                  <a:pt x="580571" y="1335967"/>
                </a:cubicBezTo>
                <a:cubicBezTo>
                  <a:pt x="595085" y="1345643"/>
                  <a:pt x="607781" y="1358871"/>
                  <a:pt x="624114" y="1364996"/>
                </a:cubicBezTo>
                <a:cubicBezTo>
                  <a:pt x="647213" y="1373658"/>
                  <a:pt x="672753" y="1373527"/>
                  <a:pt x="696686" y="1379510"/>
                </a:cubicBezTo>
                <a:cubicBezTo>
                  <a:pt x="711528" y="1383221"/>
                  <a:pt x="725714" y="1389187"/>
                  <a:pt x="740228" y="1394025"/>
                </a:cubicBezTo>
                <a:cubicBezTo>
                  <a:pt x="806870" y="1389265"/>
                  <a:pt x="948349" y="1385537"/>
                  <a:pt x="1030514" y="1364996"/>
                </a:cubicBezTo>
                <a:cubicBezTo>
                  <a:pt x="1060199" y="1357575"/>
                  <a:pt x="1088571" y="1345643"/>
                  <a:pt x="1117600" y="1335967"/>
                </a:cubicBezTo>
                <a:cubicBezTo>
                  <a:pt x="1132114" y="1331129"/>
                  <a:pt x="1148413" y="1329939"/>
                  <a:pt x="1161143" y="1321453"/>
                </a:cubicBezTo>
                <a:cubicBezTo>
                  <a:pt x="1175657" y="1311777"/>
                  <a:pt x="1188746" y="1299510"/>
                  <a:pt x="1204686" y="1292425"/>
                </a:cubicBezTo>
                <a:cubicBezTo>
                  <a:pt x="1232647" y="1279998"/>
                  <a:pt x="1262743" y="1273072"/>
                  <a:pt x="1291771" y="1263396"/>
                </a:cubicBezTo>
                <a:cubicBezTo>
                  <a:pt x="1354231" y="1242576"/>
                  <a:pt x="1320481" y="1252590"/>
                  <a:pt x="1393371" y="1234367"/>
                </a:cubicBezTo>
                <a:cubicBezTo>
                  <a:pt x="1412723" y="1219853"/>
                  <a:pt x="1429098" y="1200129"/>
                  <a:pt x="1451428" y="1190825"/>
                </a:cubicBezTo>
                <a:cubicBezTo>
                  <a:pt x="1488255" y="1175480"/>
                  <a:pt x="1567543" y="1161796"/>
                  <a:pt x="1567543" y="1161796"/>
                </a:cubicBezTo>
                <a:cubicBezTo>
                  <a:pt x="1582057" y="1152120"/>
                  <a:pt x="1595484" y="1140568"/>
                  <a:pt x="1611086" y="1132767"/>
                </a:cubicBezTo>
                <a:cubicBezTo>
                  <a:pt x="1624770" y="1125925"/>
                  <a:pt x="1642681" y="1127810"/>
                  <a:pt x="1654628" y="1118253"/>
                </a:cubicBezTo>
                <a:cubicBezTo>
                  <a:pt x="1668250" y="1107356"/>
                  <a:pt x="1673981" y="1089224"/>
                  <a:pt x="1683657" y="1074710"/>
                </a:cubicBezTo>
                <a:cubicBezTo>
                  <a:pt x="1722051" y="921132"/>
                  <a:pt x="1669923" y="1101983"/>
                  <a:pt x="1727200" y="973110"/>
                </a:cubicBezTo>
                <a:cubicBezTo>
                  <a:pt x="1739627" y="945149"/>
                  <a:pt x="1746552" y="915053"/>
                  <a:pt x="1756228" y="886025"/>
                </a:cubicBezTo>
                <a:lnTo>
                  <a:pt x="1770743" y="842482"/>
                </a:lnTo>
                <a:lnTo>
                  <a:pt x="1785257" y="798939"/>
                </a:lnTo>
                <a:cubicBezTo>
                  <a:pt x="1776814" y="672292"/>
                  <a:pt x="1782392" y="613307"/>
                  <a:pt x="1756228" y="508653"/>
                </a:cubicBezTo>
                <a:cubicBezTo>
                  <a:pt x="1752517" y="493810"/>
                  <a:pt x="1750201" y="477840"/>
                  <a:pt x="1741714" y="465110"/>
                </a:cubicBezTo>
                <a:cubicBezTo>
                  <a:pt x="1730328" y="448031"/>
                  <a:pt x="1712685" y="436081"/>
                  <a:pt x="1698171" y="421567"/>
                </a:cubicBezTo>
                <a:cubicBezTo>
                  <a:pt x="1693333" y="407053"/>
                  <a:pt x="1694475" y="388843"/>
                  <a:pt x="1683657" y="378025"/>
                </a:cubicBezTo>
                <a:cubicBezTo>
                  <a:pt x="1658987" y="353355"/>
                  <a:pt x="1629669" y="330999"/>
                  <a:pt x="1596571" y="319967"/>
                </a:cubicBezTo>
                <a:cubicBezTo>
                  <a:pt x="1551527" y="304953"/>
                  <a:pt x="1539807" y="303327"/>
                  <a:pt x="1494971" y="276425"/>
                </a:cubicBezTo>
                <a:cubicBezTo>
                  <a:pt x="1465055" y="258475"/>
                  <a:pt x="1436914" y="237719"/>
                  <a:pt x="1407886" y="218367"/>
                </a:cubicBezTo>
                <a:cubicBezTo>
                  <a:pt x="1393372" y="208691"/>
                  <a:pt x="1380892" y="194855"/>
                  <a:pt x="1364343" y="189339"/>
                </a:cubicBezTo>
                <a:lnTo>
                  <a:pt x="1320800" y="174825"/>
                </a:lnTo>
                <a:lnTo>
                  <a:pt x="1233714" y="116767"/>
                </a:lnTo>
                <a:cubicBezTo>
                  <a:pt x="1219200" y="107091"/>
                  <a:pt x="1206720" y="93255"/>
                  <a:pt x="1190171" y="87739"/>
                </a:cubicBezTo>
                <a:cubicBezTo>
                  <a:pt x="1070631" y="47891"/>
                  <a:pt x="1133377" y="63037"/>
                  <a:pt x="1001486" y="44196"/>
                </a:cubicBezTo>
                <a:cubicBezTo>
                  <a:pt x="986972" y="39358"/>
                  <a:pt x="973242" y="29682"/>
                  <a:pt x="957943" y="29682"/>
                </a:cubicBezTo>
                <a:cubicBezTo>
                  <a:pt x="894862" y="29682"/>
                  <a:pt x="832198" y="40000"/>
                  <a:pt x="769257" y="44196"/>
                </a:cubicBezTo>
                <a:cubicBezTo>
                  <a:pt x="759602" y="44840"/>
                  <a:pt x="749904" y="44196"/>
                  <a:pt x="740228" y="4419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AutoShape 8">
            <a:extLst>
              <a:ext uri="{FF2B5EF4-FFF2-40B4-BE49-F238E27FC236}">
                <a16:creationId xmlns:a16="http://schemas.microsoft.com/office/drawing/2014/main" id="{D62EDCBE-DA30-CD46-430E-C6C13000A967}"/>
              </a:ext>
            </a:extLst>
          </p:cNvPr>
          <p:cNvSpPr>
            <a:spLocks noChangeArrowheads="1"/>
          </p:cNvSpPr>
          <p:nvPr/>
        </p:nvSpPr>
        <p:spPr bwMode="auto">
          <a:xfrm rot="1910196">
            <a:off x="7424967" y="36235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92894839"/>
      </p:ext>
    </p:extLst>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895372" y="6549348"/>
            <a:ext cx="5325497" cy="215444"/>
          </a:xfrm>
          <a:prstGeom prst="rect">
            <a:avLst/>
          </a:prstGeom>
          <a:noFill/>
        </p:spPr>
        <p:txBody>
          <a:bodyPr wrap="none" rtlCol="0">
            <a:spAutoFit/>
          </a:bodyPr>
          <a:lstStyle/>
          <a:p>
            <a:r>
              <a:rPr lang="en-US" sz="800" dirty="0">
                <a:solidFill>
                  <a:srgbClr val="FFFFFF"/>
                </a:solidFill>
                <a:latin typeface="Arial" charset="0"/>
                <a:hlinkClick r:id="rId2"/>
              </a:rPr>
              <a:t>http://www.bbc.com/news/world-us-canada-35808627?ocid=global_bbccom_email_15032016_top+news+stories</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101" y="437250"/>
            <a:ext cx="586822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5" y="419565"/>
            <a:ext cx="1270000" cy="609600"/>
          </a:xfrm>
          <a:prstGeom prst="rect">
            <a:avLst/>
          </a:prstGeom>
        </p:spPr>
      </p:pic>
      <p:sp>
        <p:nvSpPr>
          <p:cNvPr id="3" name="AutoShape 8">
            <a:extLst>
              <a:ext uri="{FF2B5EF4-FFF2-40B4-BE49-F238E27FC236}">
                <a16:creationId xmlns:a16="http://schemas.microsoft.com/office/drawing/2014/main" id="{C626EC4D-3819-AFA6-67E7-069F8AABC358}"/>
              </a:ext>
            </a:extLst>
          </p:cNvPr>
          <p:cNvSpPr>
            <a:spLocks noChangeArrowheads="1"/>
          </p:cNvSpPr>
          <p:nvPr/>
        </p:nvSpPr>
        <p:spPr bwMode="auto">
          <a:xfrm rot="7907427">
            <a:off x="6977982" y="6537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1453894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904299" y="6557279"/>
            <a:ext cx="7308412"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https://www.theguardian.com/lifeandstyle/2017/dec/03/how-neanderthal-are-you-and-can-you-blame-your-dna-personality-quiz?CMP=Share_iOSApp_Other</a:t>
            </a:r>
            <a:endParaRPr lang="en-US" sz="800" dirty="0">
              <a:solidFill>
                <a:srgbClr val="000000"/>
              </a:solidFill>
              <a:latin typeface="Arial" charset="0"/>
            </a:endParaRPr>
          </a:p>
        </p:txBody>
      </p:sp>
      <p:pic>
        <p:nvPicPr>
          <p:cNvPr id="4" name="Picture 3"/>
          <p:cNvPicPr>
            <a:picLocks noChangeAspect="1"/>
          </p:cNvPicPr>
          <p:nvPr/>
        </p:nvPicPr>
        <p:blipFill>
          <a:blip r:embed="rId4"/>
          <a:stretch>
            <a:fillRect/>
          </a:stretch>
        </p:blipFill>
        <p:spPr>
          <a:xfrm>
            <a:off x="1615395" y="123824"/>
            <a:ext cx="5885696" cy="640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264" y="742486"/>
            <a:ext cx="1828800" cy="402566"/>
          </a:xfrm>
          <a:prstGeom prst="rect">
            <a:avLst/>
          </a:prstGeom>
        </p:spPr>
      </p:pic>
      <p:sp>
        <p:nvSpPr>
          <p:cNvPr id="11" name="Rectangle 6"/>
          <p:cNvSpPr>
            <a:spLocks noChangeArrowheads="1"/>
          </p:cNvSpPr>
          <p:nvPr/>
        </p:nvSpPr>
        <p:spPr bwMode="auto">
          <a:xfrm>
            <a:off x="6885435" y="1177707"/>
            <a:ext cx="1872629" cy="338554"/>
          </a:xfrm>
          <a:prstGeom prst="rect">
            <a:avLst/>
          </a:prstGeom>
          <a:noFill/>
          <a:ln w="9525">
            <a:noFill/>
            <a:miter lim="800000"/>
            <a:headEnd/>
            <a:tailEnd/>
          </a:ln>
        </p:spPr>
        <p:txBody>
          <a:bodyPr wrap="none">
            <a:spAutoFit/>
          </a:bodyPr>
          <a:lstStyle/>
          <a:p>
            <a:r>
              <a:rPr lang="en-US" sz="1600" dirty="0">
                <a:solidFill>
                  <a:srgbClr val="000000"/>
                </a:solidFill>
                <a:latin typeface="Arial" charset="0"/>
              </a:rPr>
              <a:t>3 December  2017</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45CD0AF3-5EF6-42D0-ACB9-5C1DF49E83CC}"/>
                  </a:ext>
                </a:extLst>
              </p14:cNvPr>
              <p14:cNvContentPartPr/>
              <p14:nvPr/>
            </p14:nvContentPartPr>
            <p14:xfrm>
              <a:off x="6207821" y="287773"/>
              <a:ext cx="964440" cy="39600"/>
            </p14:xfrm>
          </p:contentPart>
        </mc:Choice>
        <mc:Fallback xmlns="">
          <p:pic>
            <p:nvPicPr>
              <p:cNvPr id="3" name="Ink 2">
                <a:extLst>
                  <a:ext uri="{FF2B5EF4-FFF2-40B4-BE49-F238E27FC236}">
                    <a16:creationId xmlns:a16="http://schemas.microsoft.com/office/drawing/2014/main" id="{45CD0AF3-5EF6-42D0-ACB9-5C1DF49E83CC}"/>
                  </a:ext>
                </a:extLst>
              </p:cNvPr>
              <p:cNvPicPr/>
              <p:nvPr/>
            </p:nvPicPr>
            <p:blipFill>
              <a:blip r:embed="rId9"/>
              <a:stretch>
                <a:fillRect/>
              </a:stretch>
            </p:blipFill>
            <p:spPr>
              <a:xfrm>
                <a:off x="6153821" y="179773"/>
                <a:ext cx="10720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12EB17B6-D153-49B0-A027-7233354DBAB5}"/>
                  </a:ext>
                </a:extLst>
              </p14:cNvPr>
              <p14:cNvContentPartPr/>
              <p14:nvPr/>
            </p14:nvContentPartPr>
            <p14:xfrm>
              <a:off x="1712861" y="644173"/>
              <a:ext cx="2409480" cy="58680"/>
            </p14:xfrm>
          </p:contentPart>
        </mc:Choice>
        <mc:Fallback xmlns="">
          <p:pic>
            <p:nvPicPr>
              <p:cNvPr id="7" name="Ink 6">
                <a:extLst>
                  <a:ext uri="{FF2B5EF4-FFF2-40B4-BE49-F238E27FC236}">
                    <a16:creationId xmlns:a16="http://schemas.microsoft.com/office/drawing/2014/main" id="{12EB17B6-D153-49B0-A027-7233354DBAB5}"/>
                  </a:ext>
                </a:extLst>
              </p:cNvPr>
              <p:cNvPicPr/>
              <p:nvPr/>
            </p:nvPicPr>
            <p:blipFill>
              <a:blip r:embed="rId11"/>
              <a:stretch>
                <a:fillRect/>
              </a:stretch>
            </p:blipFill>
            <p:spPr>
              <a:xfrm>
                <a:off x="1659221" y="536533"/>
                <a:ext cx="2517120" cy="274320"/>
              </a:xfrm>
              <a:prstGeom prst="rect">
                <a:avLst/>
              </a:prstGeom>
            </p:spPr>
          </p:pic>
        </mc:Fallback>
      </mc:AlternateContent>
      <p:sp>
        <p:nvSpPr>
          <p:cNvPr id="8" name="AutoShape 8">
            <a:extLst>
              <a:ext uri="{FF2B5EF4-FFF2-40B4-BE49-F238E27FC236}">
                <a16:creationId xmlns:a16="http://schemas.microsoft.com/office/drawing/2014/main" id="{37569D57-C6E4-F1EA-CE96-60C0E1FD834F}"/>
              </a:ext>
            </a:extLst>
          </p:cNvPr>
          <p:cNvSpPr>
            <a:spLocks noChangeArrowheads="1"/>
          </p:cNvSpPr>
          <p:nvPr/>
        </p:nvSpPr>
        <p:spPr bwMode="auto">
          <a:xfrm rot="8403499">
            <a:off x="68436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639000"/>
      </p:ext>
    </p:extLst>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84981" y="6551842"/>
            <a:ext cx="6564618"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http://www.science20.com/the_conversation/my_genes_made_me_do_it_the_problem_of_determinism_and_diminished_culpability-161174</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3" y="686707"/>
            <a:ext cx="8229600" cy="54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E92153A-E435-E7A0-1045-F3E26B218547}"/>
                  </a:ext>
                </a:extLst>
              </p14:cNvPr>
              <p14:cNvContentPartPr/>
              <p14:nvPr/>
            </p14:nvContentPartPr>
            <p14:xfrm>
              <a:off x="568099" y="2512080"/>
              <a:ext cx="3040560" cy="78120"/>
            </p14:xfrm>
          </p:contentPart>
        </mc:Choice>
        <mc:Fallback xmlns="">
          <p:pic>
            <p:nvPicPr>
              <p:cNvPr id="2" name="Ink 1">
                <a:extLst>
                  <a:ext uri="{FF2B5EF4-FFF2-40B4-BE49-F238E27FC236}">
                    <a16:creationId xmlns:a16="http://schemas.microsoft.com/office/drawing/2014/main" id="{8E92153A-E435-E7A0-1045-F3E26B218547}"/>
                  </a:ext>
                </a:extLst>
              </p:cNvPr>
              <p:cNvPicPr/>
              <p:nvPr/>
            </p:nvPicPr>
            <p:blipFill>
              <a:blip r:embed="rId6"/>
              <a:stretch>
                <a:fillRect/>
              </a:stretch>
            </p:blipFill>
            <p:spPr>
              <a:xfrm>
                <a:off x="514099" y="2404080"/>
                <a:ext cx="3148200" cy="293760"/>
              </a:xfrm>
              <a:prstGeom prst="rect">
                <a:avLst/>
              </a:prstGeom>
            </p:spPr>
          </p:pic>
        </mc:Fallback>
      </mc:AlternateContent>
      <p:sp>
        <p:nvSpPr>
          <p:cNvPr id="3" name="AutoShape 8">
            <a:extLst>
              <a:ext uri="{FF2B5EF4-FFF2-40B4-BE49-F238E27FC236}">
                <a16:creationId xmlns:a16="http://schemas.microsoft.com/office/drawing/2014/main" id="{5A7B05EE-2BD1-E59E-E357-7164434F73C7}"/>
              </a:ext>
            </a:extLst>
          </p:cNvPr>
          <p:cNvSpPr>
            <a:spLocks noChangeArrowheads="1"/>
          </p:cNvSpPr>
          <p:nvPr/>
        </p:nvSpPr>
        <p:spPr bwMode="auto">
          <a:xfrm rot="8420386">
            <a:off x="7656407" y="2503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EA35AAD3-94D6-906F-40B6-CDE65B5F9540}"/>
              </a:ext>
            </a:extLst>
          </p:cNvPr>
          <p:cNvSpPr/>
          <p:nvPr/>
        </p:nvSpPr>
        <p:spPr>
          <a:xfrm>
            <a:off x="529599" y="3243714"/>
            <a:ext cx="6910730" cy="616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A1EEFD-1D7E-FBC4-EDBB-7C8823868DC3}"/>
              </a:ext>
            </a:extLst>
          </p:cNvPr>
          <p:cNvSpPr/>
          <p:nvPr/>
        </p:nvSpPr>
        <p:spPr>
          <a:xfrm>
            <a:off x="3493971" y="2935705"/>
            <a:ext cx="2791326" cy="368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843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1580F-074A-4509-8427-22D3D566B02B}"/>
              </a:ext>
            </a:extLst>
          </p:cNvPr>
          <p:cNvPicPr>
            <a:picLocks noChangeAspect="1"/>
          </p:cNvPicPr>
          <p:nvPr/>
        </p:nvPicPr>
        <p:blipFill>
          <a:blip r:embed="rId2"/>
          <a:stretch>
            <a:fillRect/>
          </a:stretch>
        </p:blipFill>
        <p:spPr>
          <a:xfrm>
            <a:off x="1843227" y="741960"/>
            <a:ext cx="5486400" cy="5682084"/>
          </a:xfrm>
          <a:prstGeom prst="rect">
            <a:avLst/>
          </a:prstGeom>
        </p:spPr>
      </p:pic>
      <p:sp>
        <p:nvSpPr>
          <p:cNvPr id="9" name="TextBox 8">
            <a:extLst>
              <a:ext uri="{FF2B5EF4-FFF2-40B4-BE49-F238E27FC236}">
                <a16:creationId xmlns:a16="http://schemas.microsoft.com/office/drawing/2014/main" id="{EE402D5E-7F91-4646-8197-5E3F0179C6DC}"/>
              </a:ext>
            </a:extLst>
          </p:cNvPr>
          <p:cNvSpPr txBox="1"/>
          <p:nvPr/>
        </p:nvSpPr>
        <p:spPr>
          <a:xfrm>
            <a:off x="1708494" y="6551842"/>
            <a:ext cx="574548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https://www.theguardian.com/sport/2021/mar/12/oklahoma-high-school-basketball-racial-slur?CMP=Share_iOSApp_Other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7030278-4EDC-4DF3-BA20-BD331AB91750}"/>
              </a:ext>
            </a:extLst>
          </p:cNvPr>
          <p:cNvSpPr>
            <a:spLocks noChangeArrowheads="1"/>
          </p:cNvSpPr>
          <p:nvPr/>
        </p:nvSpPr>
        <p:spPr bwMode="auto">
          <a:xfrm rot="7705331">
            <a:off x="6970607" y="1144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241046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81653" y="6551842"/>
            <a:ext cx="5171609" cy="215444"/>
          </a:xfrm>
          <a:prstGeom prst="rect">
            <a:avLst/>
          </a:prstGeom>
          <a:noFill/>
        </p:spPr>
        <p:txBody>
          <a:bodyPr wrap="none" rtlCol="0">
            <a:spAutoFit/>
          </a:bodyPr>
          <a:lstStyle/>
          <a:p>
            <a:r>
              <a:rPr lang="en-US" sz="800" dirty="0">
                <a:solidFill>
                  <a:prstClr val="black"/>
                </a:solidFill>
                <a:latin typeface="Arial" charset="0"/>
                <a:hlinkClick r:id="rId2"/>
              </a:rPr>
              <a:t>http://www.nydailynews.com/news/politics/track-palin-sarah-palin-adult-son-arrested-alaska-article-1.2502319</a:t>
            </a:r>
            <a:endParaRPr lang="en-US" sz="800" dirty="0">
              <a:solidFill>
                <a:prstClr val="black"/>
              </a:solidFill>
              <a:latin typeface="Arial" charset="0"/>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780" y="437244"/>
            <a:ext cx="52006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E8CCD5D-4E74-CC7A-5BCD-A5FC46C26A1E}"/>
              </a:ext>
            </a:extLst>
          </p:cNvPr>
          <p:cNvSpPr/>
          <p:nvPr/>
        </p:nvSpPr>
        <p:spPr>
          <a:xfrm>
            <a:off x="2000903" y="2136808"/>
            <a:ext cx="5120640" cy="423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40243BEB-CE24-7BAA-4068-03C89CD6256C}"/>
              </a:ext>
            </a:extLst>
          </p:cNvPr>
          <p:cNvSpPr>
            <a:spLocks noChangeArrowheads="1"/>
          </p:cNvSpPr>
          <p:nvPr/>
        </p:nvSpPr>
        <p:spPr bwMode="auto">
          <a:xfrm rot="7705331">
            <a:off x="66912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8AB7B65-FFF0-76BD-C525-21A2482299F8}"/>
              </a:ext>
            </a:extLst>
          </p:cNvPr>
          <p:cNvSpPr/>
          <p:nvPr/>
        </p:nvSpPr>
        <p:spPr>
          <a:xfrm>
            <a:off x="3157085" y="1742172"/>
            <a:ext cx="673769" cy="211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464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604838"/>
            <a:ext cx="62865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465682"/>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133"/>
                <a:ext cx="543564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3213"/>
                <a:ext cx="108000" cy="216000"/>
              </a:xfrm>
              <a:prstGeom prst="rect">
                <a:avLst/>
              </a:prstGeom>
            </p:spPr>
          </p:pic>
        </mc:Fallback>
      </mc:AlternateContent>
      <p:sp>
        <p:nvSpPr>
          <p:cNvPr id="6" name="Rectangle 5">
            <a:extLst>
              <a:ext uri="{FF2B5EF4-FFF2-40B4-BE49-F238E27FC236}">
                <a16:creationId xmlns:a16="http://schemas.microsoft.com/office/drawing/2014/main" id="{CC79B882-DB49-7B94-6AF2-BEBBB86A19C0}"/>
              </a:ext>
            </a:extLst>
          </p:cNvPr>
          <p:cNvSpPr/>
          <p:nvPr/>
        </p:nvSpPr>
        <p:spPr>
          <a:xfrm>
            <a:off x="5791200" y="1491916"/>
            <a:ext cx="2765659" cy="500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93796171-484E-C8FB-6F13-98EE27C0C024}"/>
              </a:ext>
            </a:extLst>
          </p:cNvPr>
          <p:cNvSpPr>
            <a:spLocks noChangeArrowheads="1"/>
          </p:cNvSpPr>
          <p:nvPr/>
        </p:nvSpPr>
        <p:spPr bwMode="auto">
          <a:xfrm rot="7705331">
            <a:off x="7783407" y="687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3371776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4" y="457200"/>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576"/>
                <a:ext cx="5435640" cy="3022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2853"/>
                <a:ext cx="108000" cy="216000"/>
              </a:xfrm>
              <a:prstGeom prst="rect">
                <a:avLst/>
              </a:prstGeom>
            </p:spPr>
          </p:pic>
        </mc:Fallback>
      </mc:AlternateContent>
      <p:sp>
        <p:nvSpPr>
          <p:cNvPr id="7" name="Rectangle 6">
            <a:extLst>
              <a:ext uri="{FF2B5EF4-FFF2-40B4-BE49-F238E27FC236}">
                <a16:creationId xmlns:a16="http://schemas.microsoft.com/office/drawing/2014/main" id="{58A22C79-C801-49AD-A5A7-B7891EACACD6}"/>
              </a:ext>
            </a:extLst>
          </p:cNvPr>
          <p:cNvSpPr/>
          <p:nvPr/>
        </p:nvSpPr>
        <p:spPr>
          <a:xfrm>
            <a:off x="3921093" y="545285"/>
            <a:ext cx="2989921"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“power structures”</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100C561C-407C-4414-B15A-7C1E73A39EF2}"/>
              </a:ext>
            </a:extLst>
          </p:cNvPr>
          <p:cNvSpPr/>
          <p:nvPr/>
        </p:nvSpPr>
        <p:spPr>
          <a:xfrm>
            <a:off x="6902430" y="528236"/>
            <a:ext cx="1433406"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“nature”</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9" name="AutoShape 8">
            <a:extLst>
              <a:ext uri="{FF2B5EF4-FFF2-40B4-BE49-F238E27FC236}">
                <a16:creationId xmlns:a16="http://schemas.microsoft.com/office/drawing/2014/main" id="{EE2B7C73-1211-45AF-9E1F-D72783B6CA29}"/>
              </a:ext>
            </a:extLst>
          </p:cNvPr>
          <p:cNvSpPr>
            <a:spLocks noChangeArrowheads="1"/>
          </p:cNvSpPr>
          <p:nvPr/>
        </p:nvSpPr>
        <p:spPr bwMode="auto">
          <a:xfrm rot="10800000">
            <a:off x="5260181" y="11480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6AE05C9C-3B70-D371-FFD6-F74B5687EC68}"/>
              </a:ext>
            </a:extLst>
          </p:cNvPr>
          <p:cNvSpPr/>
          <p:nvPr/>
        </p:nvSpPr>
        <p:spPr>
          <a:xfrm>
            <a:off x="5948413" y="1424539"/>
            <a:ext cx="2598821" cy="567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D5054316-D7FA-950C-361B-3CF8D0332EE3}"/>
              </a:ext>
            </a:extLst>
          </p:cNvPr>
          <p:cNvSpPr>
            <a:spLocks noChangeArrowheads="1"/>
          </p:cNvSpPr>
          <p:nvPr/>
        </p:nvSpPr>
        <p:spPr bwMode="auto">
          <a:xfrm rot="10800000">
            <a:off x="7337634" y="113683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8364584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Tree>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FF1B36"/>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2482667"/>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and, speaking of the devil, </a:t>
            </a:r>
          </a:p>
          <a:p>
            <a:pPr algn="ctr" eaLnBrk="0" hangingPunct="0">
              <a:lnSpc>
                <a:spcPct val="150000"/>
              </a:lnSpc>
            </a:pPr>
            <a:r>
              <a:rPr kumimoji="1" lang="en-US" sz="3600" b="1" dirty="0">
                <a:solidFill>
                  <a:srgbClr val="FFFFFF"/>
                </a:solidFill>
                <a:latin typeface="Arial" charset="0"/>
              </a:rPr>
              <a:t>Christians have been trying </a:t>
            </a:r>
          </a:p>
          <a:p>
            <a:pPr algn="ctr" eaLnBrk="0" hangingPunct="0">
              <a:lnSpc>
                <a:spcPct val="150000"/>
              </a:lnSpc>
            </a:pPr>
            <a:r>
              <a:rPr kumimoji="1" lang="en-US" sz="3600" b="1" dirty="0">
                <a:solidFill>
                  <a:srgbClr val="FFFFFF"/>
                </a:solidFill>
                <a:latin typeface="Arial" charset="0"/>
              </a:rPr>
              <a:t>to get rid of the devil since . . . </a:t>
            </a:r>
          </a:p>
        </p:txBody>
      </p:sp>
    </p:spTree>
    <p:extLst>
      <p:ext uri="{BB962C8B-B14F-4D97-AF65-F5344CB8AC3E}">
        <p14:creationId xmlns:p14="http://schemas.microsoft.com/office/powerpoint/2010/main" val="2486562591"/>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7" name="Rounded Rectangle 6"/>
          <p:cNvSpPr/>
          <p:nvPr/>
        </p:nvSpPr>
        <p:spPr bwMode="auto">
          <a:xfrm>
            <a:off x="2039262"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6" name="Rectangle 3"/>
          <p:cNvSpPr txBox="1">
            <a:spLocks noChangeArrowheads="1"/>
          </p:cNvSpPr>
          <p:nvPr/>
        </p:nvSpPr>
        <p:spPr bwMode="auto">
          <a:xfrm>
            <a:off x="886052" y="2862906"/>
            <a:ext cx="7358062"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Christ chased “unclean spirits” out of a man and into a herd of swine 2,000 years ago . . .</a:t>
            </a:r>
          </a:p>
        </p:txBody>
      </p:sp>
      <p:sp>
        <p:nvSpPr>
          <p:cNvPr id="2" name="Rectangle 1">
            <a:extLst>
              <a:ext uri="{FF2B5EF4-FFF2-40B4-BE49-F238E27FC236}">
                <a16:creationId xmlns:a16="http://schemas.microsoft.com/office/drawing/2014/main" id="{B67752B7-1E7E-C108-5E8A-8B79EAA15C36}"/>
              </a:ext>
            </a:extLst>
          </p:cNvPr>
          <p:cNvSpPr/>
          <p:nvPr/>
        </p:nvSpPr>
        <p:spPr bwMode="auto">
          <a:xfrm>
            <a:off x="2107933" y="2541069"/>
            <a:ext cx="2675823" cy="20416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49144996"/>
      </p:ext>
    </p:extLst>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legraph.co.uk/content/dam/news/2016/09/26/exorcism-fresco-large_trans++qVzuuqpFlyLIwiB6NTmJwfSVWeZ_vEN7c6bHu2jJnT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2783"/>
            <a:ext cx="9125113" cy="5690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2607" y="6024345"/>
            <a:ext cx="8456161" cy="492443"/>
          </a:xfrm>
          <a:prstGeom prst="rect">
            <a:avLst/>
          </a:prstGeom>
          <a:noFill/>
          <a:ln w="9525">
            <a:noFill/>
            <a:miter lim="800000"/>
            <a:headEnd/>
            <a:tailEnd/>
          </a:ln>
        </p:spPr>
        <p:txBody>
          <a:bodyPr wrap="none">
            <a:spAutoFit/>
          </a:bodyPr>
          <a:lstStyle/>
          <a:p>
            <a:pPr algn="ctr" eaLnBrk="0" hangingPunct="0"/>
            <a:r>
              <a:rPr kumimoji="1" lang="en-US" sz="1200" b="1" dirty="0">
                <a:solidFill>
                  <a:srgbClr val="FFFFFF"/>
                </a:solidFill>
                <a:latin typeface="Arial" charset="0"/>
              </a:rPr>
              <a:t> St Benedict of </a:t>
            </a:r>
            <a:r>
              <a:rPr kumimoji="1" lang="en-US" sz="1200" b="1" dirty="0" err="1">
                <a:solidFill>
                  <a:srgbClr val="FFFFFF"/>
                </a:solidFill>
                <a:latin typeface="Arial" charset="0"/>
              </a:rPr>
              <a:t>Nursia</a:t>
            </a:r>
            <a:r>
              <a:rPr kumimoji="1" lang="en-US" sz="1200" b="1" dirty="0">
                <a:solidFill>
                  <a:srgbClr val="FFFFFF"/>
                </a:solidFill>
                <a:latin typeface="Arial" charset="0"/>
              </a:rPr>
              <a:t> exorcises the devil from man possessed in a fresco by Giovanni-Antonio </a:t>
            </a:r>
            <a:r>
              <a:rPr kumimoji="1" lang="en-US" sz="1200" b="1" dirty="0" err="1">
                <a:solidFill>
                  <a:srgbClr val="FFFFFF"/>
                </a:solidFill>
                <a:latin typeface="Arial" charset="0"/>
              </a:rPr>
              <a:t>Bazzi</a:t>
            </a:r>
            <a:r>
              <a:rPr kumimoji="1" lang="en-US" sz="1200" b="1" dirty="0">
                <a:solidFill>
                  <a:srgbClr val="FFFFFF"/>
                </a:solidFill>
                <a:latin typeface="Arial" charset="0"/>
              </a:rPr>
              <a:t> Credit: Rex</a:t>
            </a:r>
          </a:p>
          <a:p>
            <a:pPr algn="ctr" eaLnBrk="0" hangingPunct="0"/>
            <a:r>
              <a:rPr kumimoji="1" lang="en-US" sz="1400" b="1" i="1" dirty="0">
                <a:solidFill>
                  <a:srgbClr val="FFFFFF"/>
                </a:solidFill>
                <a:latin typeface="Arial" charset="0"/>
              </a:rPr>
              <a:t>ca</a:t>
            </a:r>
            <a:r>
              <a:rPr kumimoji="1" lang="en-US" sz="1400" b="1" dirty="0">
                <a:solidFill>
                  <a:srgbClr val="FFFFFF"/>
                </a:solidFill>
                <a:latin typeface="Arial" charset="0"/>
              </a:rPr>
              <a:t>. 480-</a:t>
            </a:r>
            <a:r>
              <a:rPr kumimoji="1" lang="en-US" sz="1400" b="1" i="1" dirty="0">
                <a:solidFill>
                  <a:srgbClr val="FFFFFF"/>
                </a:solidFill>
                <a:latin typeface="Arial" charset="0"/>
              </a:rPr>
              <a:t>ca</a:t>
            </a:r>
            <a:r>
              <a:rPr kumimoji="1" lang="en-US" sz="1400" b="1" dirty="0">
                <a:solidFill>
                  <a:srgbClr val="FFFFFF"/>
                </a:solidFill>
                <a:latin typeface="Arial" charset="0"/>
              </a:rPr>
              <a:t>. 543 </a:t>
            </a:r>
          </a:p>
        </p:txBody>
      </p:sp>
      <p:sp>
        <p:nvSpPr>
          <p:cNvPr id="8"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http://www.telegraph.co.uk/news/2016/09/26/leading-us-exorcists-explain-huge-increase-in-demand-for-the-rit/</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3406400650"/>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7730" name="Text Box 2">
            <a:hlinkClick r:id="rId3"/>
          </p:cNvPr>
          <p:cNvSpPr txBox="1">
            <a:spLocks noChangeArrowheads="1"/>
          </p:cNvSpPr>
          <p:nvPr/>
        </p:nvSpPr>
        <p:spPr bwMode="auto">
          <a:xfrm>
            <a:off x="3637217" y="639469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7731" name="Picture 2"/>
          <p:cNvPicPr>
            <a:picLocks noChangeAspect="1" noChangeArrowheads="1"/>
          </p:cNvPicPr>
          <p:nvPr/>
        </p:nvPicPr>
        <p:blipFill>
          <a:blip r:embed="rId5" cstate="print"/>
          <a:srcRect/>
          <a:stretch>
            <a:fillRect/>
          </a:stretch>
        </p:blipFill>
        <p:spPr bwMode="auto">
          <a:xfrm>
            <a:off x="2109788" y="-4067"/>
            <a:ext cx="4924425" cy="5705475"/>
          </a:xfrm>
          <a:prstGeom prst="rect">
            <a:avLst/>
          </a:prstGeom>
          <a:noFill/>
          <a:ln w="9525">
            <a:noFill/>
            <a:miter lim="800000"/>
            <a:headEnd/>
            <a:tailEnd/>
          </a:ln>
        </p:spPr>
      </p:pic>
      <p:sp>
        <p:nvSpPr>
          <p:cNvPr id="5" name="Text Box 2"/>
          <p:cNvSpPr txBox="1">
            <a:spLocks noChangeArrowheads="1"/>
          </p:cNvSpPr>
          <p:nvPr/>
        </p:nvSpPr>
        <p:spPr bwMode="auto">
          <a:xfrm>
            <a:off x="1561132" y="5690525"/>
            <a:ext cx="6013826"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a:t>
            </a:r>
            <a:r>
              <a:rPr kumimoji="1" lang="en-US" sz="1400" dirty="0">
                <a:solidFill>
                  <a:srgbClr val="FFFFFF"/>
                </a:solidFill>
                <a:latin typeface="Arial" charset="0"/>
              </a:rPr>
              <a:t>(1181/1182 –1226) </a:t>
            </a:r>
            <a:r>
              <a:rPr kumimoji="1" lang="en-US" dirty="0">
                <a:solidFill>
                  <a:srgbClr val="FFFFFF"/>
                </a:solidFill>
                <a:latin typeface="Arial" charset="0"/>
              </a:rPr>
              <a:t>exorcised demons in Arezzo</a:t>
            </a:r>
            <a:br>
              <a:rPr kumimoji="1" lang="en-US" dirty="0">
                <a:solidFill>
                  <a:srgbClr val="FFFFFF"/>
                </a:solidFill>
                <a:latin typeface="Arial" charset="0"/>
              </a:rPr>
            </a:br>
            <a:r>
              <a:rPr kumimoji="1" lang="en-US" sz="1200" dirty="0">
                <a:solidFill>
                  <a:srgbClr val="FFFFFF"/>
                </a:solidFill>
                <a:latin typeface="Arial" charset="0"/>
              </a:rPr>
              <a:t>Giotto</a:t>
            </a:r>
          </a:p>
        </p:txBody>
      </p:sp>
    </p:spTree>
    <p:extLst>
      <p:ext uri="{BB962C8B-B14F-4D97-AF65-F5344CB8AC3E}">
        <p14:creationId xmlns:p14="http://schemas.microsoft.com/office/powerpoint/2010/main" val="2574156378"/>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55147" y="653813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5684" name="Picture 2"/>
          <p:cNvPicPr>
            <a:picLocks noChangeAspect="1" noChangeArrowheads="1"/>
          </p:cNvPicPr>
          <p:nvPr/>
        </p:nvPicPr>
        <p:blipFill>
          <a:blip r:embed="rId5" cstate="print"/>
          <a:srcRect/>
          <a:stretch>
            <a:fillRect/>
          </a:stretch>
        </p:blipFill>
        <p:spPr bwMode="auto">
          <a:xfrm>
            <a:off x="2700350" y="205726"/>
            <a:ext cx="3743325" cy="5343525"/>
          </a:xfrm>
          <a:prstGeom prst="rect">
            <a:avLst/>
          </a:prstGeom>
          <a:noFill/>
          <a:ln w="9525">
            <a:noFill/>
            <a:miter lim="800000"/>
            <a:headEnd/>
            <a:tailEnd/>
          </a:ln>
        </p:spPr>
      </p:pic>
      <p:sp>
        <p:nvSpPr>
          <p:cNvPr id="5" name="Text Box 2"/>
          <p:cNvSpPr txBox="1">
            <a:spLocks noChangeArrowheads="1"/>
          </p:cNvSpPr>
          <p:nvPr/>
        </p:nvSpPr>
        <p:spPr bwMode="auto">
          <a:xfrm>
            <a:off x="1618635" y="5690523"/>
            <a:ext cx="5864105"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Borgia </a:t>
            </a:r>
            <a:r>
              <a:rPr kumimoji="1" lang="en-US" sz="1400" dirty="0">
                <a:solidFill>
                  <a:srgbClr val="FFFFFF"/>
                </a:solidFill>
                <a:latin typeface="Arial" charset="0"/>
              </a:rPr>
              <a:t>(1510 –1572)</a:t>
            </a:r>
            <a:r>
              <a:rPr kumimoji="1" lang="en-US" dirty="0">
                <a:solidFill>
                  <a:srgbClr val="FFFFFF"/>
                </a:solidFill>
                <a:latin typeface="Arial" charset="0"/>
              </a:rPr>
              <a:t> performing an exorcism</a:t>
            </a:r>
          </a:p>
          <a:p>
            <a:pPr algn="ctr" eaLnBrk="0" hangingPunct="0"/>
            <a:r>
              <a:rPr kumimoji="1" lang="en-US" sz="1200" dirty="0">
                <a:solidFill>
                  <a:srgbClr val="FFFFFF"/>
                </a:solidFill>
                <a:latin typeface="Arial" charset="0"/>
              </a:rPr>
              <a:t>Francisco Goya </a:t>
            </a:r>
          </a:p>
        </p:txBody>
      </p:sp>
    </p:spTree>
    <p:extLst>
      <p:ext uri="{BB962C8B-B14F-4D97-AF65-F5344CB8AC3E}">
        <p14:creationId xmlns:p14="http://schemas.microsoft.com/office/powerpoint/2010/main" val="4112640209"/>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416320"/>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in more modern times possession by the devil, and interest in exorcism, was rekindled by the film . . .</a:t>
            </a:r>
          </a:p>
        </p:txBody>
      </p:sp>
    </p:spTree>
    <p:extLst>
      <p:ext uri="{BB962C8B-B14F-4D97-AF65-F5344CB8AC3E}">
        <p14:creationId xmlns:p14="http://schemas.microsoft.com/office/powerpoint/2010/main" val="33498025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http://en.wikipedia.org/wiki/Nature_versus_nurture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(“nature vs. nurture”)</a:t>
            </a:r>
          </a:p>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(“inherited vs. learned”)</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charset="0"/>
                <a:ea typeface="+mn-ea"/>
                <a:cs typeface="+mn-cs"/>
              </a:rPr>
              <a:t>nativism</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 vs. “empiricism”)</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(“biology” vs. “culture”)</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468411052"/>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descr="http://ia.media-imdb.com/images/M/MV5BNzYwMDA0NTA3M15BMl5BanBnXkFtZTcwMDcwNDY3Mg@@._V1_SX640_SY72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68" y="187998"/>
            <a:ext cx="432694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04043"/>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851B5-BECA-1CA1-A384-541B8A95C51D}"/>
              </a:ext>
            </a:extLst>
          </p:cNvPr>
          <p:cNvPicPr>
            <a:picLocks noChangeAspect="1"/>
          </p:cNvPicPr>
          <p:nvPr/>
        </p:nvPicPr>
        <p:blipFill>
          <a:blip r:embed="rId3"/>
          <a:stretch>
            <a:fillRect/>
          </a:stretch>
        </p:blipFill>
        <p:spPr>
          <a:xfrm>
            <a:off x="929014" y="686442"/>
            <a:ext cx="7315200" cy="5513885"/>
          </a:xfrm>
          <a:prstGeom prst="rect">
            <a:avLst/>
          </a:prstGeom>
        </p:spPr>
      </p:pic>
      <p:sp>
        <p:nvSpPr>
          <p:cNvPr id="4" name="Text Box 2">
            <a:hlinkClick r:id="rId4"/>
            <a:extLst>
              <a:ext uri="{FF2B5EF4-FFF2-40B4-BE49-F238E27FC236}">
                <a16:creationId xmlns:a16="http://schemas.microsoft.com/office/drawing/2014/main" id="{764E6013-4DCE-E563-C32F-3BB0FC497879}"/>
              </a:ext>
            </a:extLst>
          </p:cNvPr>
          <p:cNvSpPr txBox="1">
            <a:spLocks noChangeArrowheads="1"/>
          </p:cNvSpPr>
          <p:nvPr/>
        </p:nvSpPr>
        <p:spPr bwMode="auto">
          <a:xfrm>
            <a:off x="1971193" y="6538133"/>
            <a:ext cx="520687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https://www.theguardian.com/film/2023/dec/26/rarely-does-a-film-cause-national-hysteria-the-exorcist-turns-50</a:t>
            </a:r>
            <a:endParaRPr lang="en-US" sz="800" dirty="0">
              <a:solidFill>
                <a:srgbClr val="FFFFFF"/>
              </a:solidFill>
              <a:latin typeface="Arial" charset="0"/>
            </a:endParaRPr>
          </a:p>
        </p:txBody>
      </p:sp>
      <p:pic>
        <p:nvPicPr>
          <p:cNvPr id="5" name="Picture 4" descr="A blue and white logo&#10;&#10;Description automatically generated">
            <a:extLst>
              <a:ext uri="{FF2B5EF4-FFF2-40B4-BE49-F238E27FC236}">
                <a16:creationId xmlns:a16="http://schemas.microsoft.com/office/drawing/2014/main" id="{5E56F938-A8FA-F010-7E3C-0995ABFBD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
        <p:nvSpPr>
          <p:cNvPr id="6" name="Rectangle 5">
            <a:extLst>
              <a:ext uri="{FF2B5EF4-FFF2-40B4-BE49-F238E27FC236}">
                <a16:creationId xmlns:a16="http://schemas.microsoft.com/office/drawing/2014/main" id="{AA271B78-E165-D92C-023E-2BFD6F62D1B5}"/>
              </a:ext>
            </a:extLst>
          </p:cNvPr>
          <p:cNvSpPr/>
          <p:nvPr/>
        </p:nvSpPr>
        <p:spPr>
          <a:xfrm>
            <a:off x="619125" y="1097615"/>
            <a:ext cx="2198038" cy="369332"/>
          </a:xfrm>
          <a:prstGeom prst="rect">
            <a:avLst/>
          </a:prstGeom>
          <a:solidFill>
            <a:srgbClr val="005689"/>
          </a:solidFill>
        </p:spPr>
        <p:txBody>
          <a:bodyPr wrap="none">
            <a:spAutoFit/>
          </a:bodyPr>
          <a:lstStyle/>
          <a:p>
            <a:r>
              <a:rPr kumimoji="1" lang="en-US" b="1" dirty="0">
                <a:solidFill>
                  <a:schemeClr val="bg1"/>
                </a:solidFill>
                <a:latin typeface="Arial" charset="0"/>
              </a:rPr>
              <a:t>26 December 2023</a:t>
            </a:r>
            <a:endParaRPr lang="en-US" dirty="0">
              <a:solidFill>
                <a:schemeClr val="bg1"/>
              </a:solidFill>
            </a:endParaRPr>
          </a:p>
        </p:txBody>
      </p:sp>
      <p:pic>
        <p:nvPicPr>
          <p:cNvPr id="8" name="Picture 7">
            <a:extLst>
              <a:ext uri="{FF2B5EF4-FFF2-40B4-BE49-F238E27FC236}">
                <a16:creationId xmlns:a16="http://schemas.microsoft.com/office/drawing/2014/main" id="{B93E6EB7-F8B7-487B-8BE6-C36347E7C0FC}"/>
              </a:ext>
            </a:extLst>
          </p:cNvPr>
          <p:cNvPicPr>
            <a:picLocks noChangeAspect="1"/>
          </p:cNvPicPr>
          <p:nvPr/>
        </p:nvPicPr>
        <p:blipFill>
          <a:blip r:embed="rId7"/>
          <a:stretch>
            <a:fillRect/>
          </a:stretch>
        </p:blipFill>
        <p:spPr>
          <a:xfrm>
            <a:off x="1185711" y="4348060"/>
            <a:ext cx="2254366" cy="349268"/>
          </a:xfrm>
          <a:prstGeom prst="rect">
            <a:avLst/>
          </a:prstGeom>
        </p:spPr>
      </p:pic>
    </p:spTree>
    <p:extLst>
      <p:ext uri="{BB962C8B-B14F-4D97-AF65-F5344CB8AC3E}">
        <p14:creationId xmlns:p14="http://schemas.microsoft.com/office/powerpoint/2010/main" val="334049641"/>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909638"/>
            <a:ext cx="75914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p:cNvSpPr txBox="1">
            <a:spLocks noChangeArrowheads="1"/>
          </p:cNvSpPr>
          <p:nvPr/>
        </p:nvSpPr>
        <p:spPr bwMode="auto">
          <a:xfrm>
            <a:off x="2696160" y="6540958"/>
            <a:ext cx="37417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https://www.nationalgeographic.com/video/shorts/1146962499790/</a:t>
            </a:r>
            <a:endParaRPr lang="en-US" sz="800" dirty="0">
              <a:solidFill>
                <a:srgbClr val="FFFFFF"/>
              </a:solidFill>
              <a:latin typeface="Verdana" pitchFamily="34" charset="0"/>
            </a:endParaRPr>
          </a:p>
        </p:txBody>
      </p:sp>
      <p:sp>
        <p:nvSpPr>
          <p:cNvPr id="3" name="Rectangle 2"/>
          <p:cNvSpPr/>
          <p:nvPr/>
        </p:nvSpPr>
        <p:spPr>
          <a:xfrm>
            <a:off x="3559366" y="6115666"/>
            <a:ext cx="1967205" cy="369332"/>
          </a:xfrm>
          <a:prstGeom prst="rect">
            <a:avLst/>
          </a:prstGeom>
        </p:spPr>
        <p:txBody>
          <a:bodyPr wrap="none">
            <a:spAutoFit/>
          </a:bodyPr>
          <a:lstStyle/>
          <a:p>
            <a:r>
              <a:rPr lang="en-US" dirty="0">
                <a:solidFill>
                  <a:srgbClr val="FFFFFF"/>
                </a:solidFill>
              </a:rPr>
              <a:t>26 January 2018</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58" y="354740"/>
            <a:ext cx="2539683" cy="749206"/>
          </a:xfrm>
          <a:prstGeom prst="rect">
            <a:avLst/>
          </a:prstGeom>
        </p:spPr>
      </p:pic>
    </p:spTree>
    <p:extLst>
      <p:ext uri="{BB962C8B-B14F-4D97-AF65-F5344CB8AC3E}">
        <p14:creationId xmlns:p14="http://schemas.microsoft.com/office/powerpoint/2010/main" val="1555852203"/>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33130" y="6540958"/>
            <a:ext cx="526778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https://www.theguardian.com/world/2023/apr/20/spiritual-warfare-deliverance-demons-exorcism</a:t>
            </a:r>
            <a:endParaRPr lang="en-US" sz="800" dirty="0">
              <a:solidFill>
                <a:srgbClr val="FFFFFF"/>
              </a:solidFill>
              <a:latin typeface="Verdana" pitchFamily="34" charset="0"/>
            </a:endParaRPr>
          </a:p>
        </p:txBody>
      </p:sp>
      <p:sp>
        <p:nvSpPr>
          <p:cNvPr id="3" name="Rectangle 2"/>
          <p:cNvSpPr/>
          <p:nvPr/>
        </p:nvSpPr>
        <p:spPr>
          <a:xfrm>
            <a:off x="3846236" y="6115666"/>
            <a:ext cx="1531253" cy="369332"/>
          </a:xfrm>
          <a:prstGeom prst="rect">
            <a:avLst/>
          </a:prstGeom>
        </p:spPr>
        <p:txBody>
          <a:bodyPr wrap="none">
            <a:spAutoFit/>
          </a:bodyPr>
          <a:lstStyle/>
          <a:p>
            <a:r>
              <a:rPr lang="en-US" dirty="0">
                <a:solidFill>
                  <a:srgbClr val="FFFFFF"/>
                </a:solidFill>
              </a:rPr>
              <a:t>21 April 2023</a:t>
            </a:r>
          </a:p>
        </p:txBody>
      </p:sp>
      <p:pic>
        <p:nvPicPr>
          <p:cNvPr id="2" name="Picture 1">
            <a:extLst>
              <a:ext uri="{FF2B5EF4-FFF2-40B4-BE49-F238E27FC236}">
                <a16:creationId xmlns:a16="http://schemas.microsoft.com/office/drawing/2014/main" id="{BDC3B6B8-72D7-9E31-6FAF-FD5F08381728}"/>
              </a:ext>
            </a:extLst>
          </p:cNvPr>
          <p:cNvPicPr>
            <a:picLocks noChangeAspect="1"/>
          </p:cNvPicPr>
          <p:nvPr/>
        </p:nvPicPr>
        <p:blipFill>
          <a:blip r:embed="rId4"/>
          <a:stretch>
            <a:fillRect/>
          </a:stretch>
        </p:blipFill>
        <p:spPr>
          <a:xfrm>
            <a:off x="-4976" y="685800"/>
            <a:ext cx="9144000" cy="5486400"/>
          </a:xfrm>
          <a:prstGeom prst="rect">
            <a:avLst/>
          </a:prstGeom>
        </p:spPr>
      </p:pic>
      <p:sp>
        <p:nvSpPr>
          <p:cNvPr id="9" name="TextBox 8">
            <a:extLst>
              <a:ext uri="{FF2B5EF4-FFF2-40B4-BE49-F238E27FC236}">
                <a16:creationId xmlns:a16="http://schemas.microsoft.com/office/drawing/2014/main" id="{685A9D99-F7C1-52F7-D0B1-9F92F4DD1FD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Demons be gone: </a:t>
            </a:r>
          </a:p>
          <a:p>
            <a:pPr algn="ctr"/>
            <a:r>
              <a:rPr lang="en-US" sz="3200" b="1" dirty="0">
                <a:solidFill>
                  <a:schemeClr val="bg1"/>
                </a:solidFill>
              </a:rPr>
              <a:t>meeting America’s new exorcists</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Tree>
    <p:extLst>
      <p:ext uri="{BB962C8B-B14F-4D97-AF65-F5344CB8AC3E}">
        <p14:creationId xmlns:p14="http://schemas.microsoft.com/office/powerpoint/2010/main" val="2412710311"/>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showMasterSp="0">
  <p:cSld>
    <p:bg>
      <p:bgPr>
        <a:solidFill>
          <a:srgbClr val="6903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43550" y="6540958"/>
            <a:ext cx="524694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https://www.theguardian.com/society/2022/nov/20/exorcism-can-have-a-role-to-play-in-therapy</a:t>
            </a:r>
            <a:endParaRPr lang="en-US" sz="800" dirty="0">
              <a:solidFill>
                <a:srgbClr val="FFFFFF"/>
              </a:solidFill>
              <a:latin typeface="Verdana" pitchFamily="34" charset="0"/>
            </a:endParaRPr>
          </a:p>
        </p:txBody>
      </p:sp>
      <p:sp>
        <p:nvSpPr>
          <p:cNvPr id="3" name="Rectangle 2"/>
          <p:cNvSpPr/>
          <p:nvPr/>
        </p:nvSpPr>
        <p:spPr>
          <a:xfrm>
            <a:off x="3496609" y="6187383"/>
            <a:ext cx="2146742" cy="369332"/>
          </a:xfrm>
          <a:prstGeom prst="rect">
            <a:avLst/>
          </a:prstGeom>
        </p:spPr>
        <p:txBody>
          <a:bodyPr wrap="none">
            <a:spAutoFit/>
          </a:bodyPr>
          <a:lstStyle/>
          <a:p>
            <a:r>
              <a:rPr lang="en-US" dirty="0">
                <a:solidFill>
                  <a:srgbClr val="FFFFFF"/>
                </a:solidFill>
              </a:rPr>
              <a:t>20 November 2022</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pic>
        <p:nvPicPr>
          <p:cNvPr id="5" name="Picture 4">
            <a:extLst>
              <a:ext uri="{FF2B5EF4-FFF2-40B4-BE49-F238E27FC236}">
                <a16:creationId xmlns:a16="http://schemas.microsoft.com/office/drawing/2014/main" id="{094BF891-3389-AA57-2DA2-4321D07D9B0F}"/>
              </a:ext>
            </a:extLst>
          </p:cNvPr>
          <p:cNvPicPr>
            <a:picLocks noChangeAspect="1"/>
          </p:cNvPicPr>
          <p:nvPr/>
        </p:nvPicPr>
        <p:blipFill>
          <a:blip r:embed="rId5"/>
          <a:stretch>
            <a:fillRect/>
          </a:stretch>
        </p:blipFill>
        <p:spPr>
          <a:xfrm>
            <a:off x="0" y="685800"/>
            <a:ext cx="9144000" cy="5486400"/>
          </a:xfrm>
          <a:prstGeom prst="rect">
            <a:avLst/>
          </a:prstGeom>
        </p:spPr>
      </p:pic>
      <p:pic>
        <p:nvPicPr>
          <p:cNvPr id="6" name="Picture 5" descr="A blue and white logo&#10;&#10;Description automatically generated">
            <a:extLst>
              <a:ext uri="{FF2B5EF4-FFF2-40B4-BE49-F238E27FC236}">
                <a16:creationId xmlns:a16="http://schemas.microsoft.com/office/drawing/2014/main" id="{0E7045F2-E726-2370-4CC9-28DAF980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7" name="TextBox 6">
            <a:extLst>
              <a:ext uri="{FF2B5EF4-FFF2-40B4-BE49-F238E27FC236}">
                <a16:creationId xmlns:a16="http://schemas.microsoft.com/office/drawing/2014/main" id="{C16446B7-6B9B-296B-3898-D3B407C2553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Exorcism can have a role to play </a:t>
            </a:r>
          </a:p>
          <a:p>
            <a:pPr algn="ctr"/>
            <a:r>
              <a:rPr lang="en-US" sz="3200" b="1" dirty="0">
                <a:solidFill>
                  <a:schemeClr val="bg1"/>
                </a:solidFill>
              </a:rPr>
              <a:t>in therapy</a:t>
            </a:r>
          </a:p>
        </p:txBody>
      </p:sp>
    </p:spTree>
    <p:extLst>
      <p:ext uri="{BB962C8B-B14F-4D97-AF65-F5344CB8AC3E}">
        <p14:creationId xmlns:p14="http://schemas.microsoft.com/office/powerpoint/2010/main" val="3399516448"/>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showMasterSp="0">
  <p:cSld>
    <p:bg>
      <p:bgPr>
        <a:solidFill>
          <a:srgbClr val="BEBFB9"/>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6960" y="6540958"/>
            <a:ext cx="8440131" cy="20005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https://i.guim.co.uk/img/static/sys-images/Guardian/Pix/pictures/2014/7/8/1404839913778/9af22656-1ea2-456a-8af7-03b69a266a1a-2060x1236.jpeg?width=620&amp;dpr=2&amp;s=none</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03F805A-22D3-E426-21FF-FB06B389F2F2}"/>
              </a:ext>
            </a:extLst>
          </p:cNvPr>
          <p:cNvPicPr>
            <a:picLocks noChangeAspect="1"/>
          </p:cNvPicPr>
          <p:nvPr/>
        </p:nvPicPr>
        <p:blipFill>
          <a:blip r:embed="rId4"/>
          <a:stretch>
            <a:fillRect/>
          </a:stretch>
        </p:blipFill>
        <p:spPr>
          <a:xfrm>
            <a:off x="0" y="685800"/>
            <a:ext cx="9144000" cy="5486400"/>
          </a:xfrm>
          <a:prstGeom prst="rect">
            <a:avLst/>
          </a:prstGeom>
        </p:spPr>
      </p:pic>
      <p:pic>
        <p:nvPicPr>
          <p:cNvPr id="5" name="Picture 4" descr="A blue and white logo&#10;&#10;Description automatically generated">
            <a:extLst>
              <a:ext uri="{FF2B5EF4-FFF2-40B4-BE49-F238E27FC236}">
                <a16:creationId xmlns:a16="http://schemas.microsoft.com/office/drawing/2014/main" id="{9424896D-BA5A-070E-130E-923255F01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6" name="Rectangle 5">
            <a:extLst>
              <a:ext uri="{FF2B5EF4-FFF2-40B4-BE49-F238E27FC236}">
                <a16:creationId xmlns:a16="http://schemas.microsoft.com/office/drawing/2014/main" id="{398C56F7-6945-5B66-9FB1-D3527B731F4E}"/>
              </a:ext>
            </a:extLst>
          </p:cNvPr>
          <p:cNvSpPr/>
          <p:nvPr/>
        </p:nvSpPr>
        <p:spPr>
          <a:xfrm>
            <a:off x="744631" y="1277657"/>
            <a:ext cx="1415772" cy="369332"/>
          </a:xfrm>
          <a:prstGeom prst="rect">
            <a:avLst/>
          </a:prstGeom>
          <a:solidFill>
            <a:srgbClr val="00568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9 July 2014</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B7E85752-3329-7E01-E75A-8BC3BD086DB7}"/>
              </a:ext>
            </a:extLst>
          </p:cNvPr>
          <p:cNvSpPr txBox="1"/>
          <p:nvPr/>
        </p:nvSpPr>
        <p:spPr>
          <a:xfrm>
            <a:off x="921228" y="3876804"/>
            <a:ext cx="73152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Pope Francis and the psychology of exorcism and possession</a:t>
            </a:r>
          </a:p>
        </p:txBody>
      </p:sp>
    </p:spTree>
    <p:extLst>
      <p:ext uri="{BB962C8B-B14F-4D97-AF65-F5344CB8AC3E}">
        <p14:creationId xmlns:p14="http://schemas.microsoft.com/office/powerpoint/2010/main" val="3446008429"/>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37154" y="6540958"/>
            <a:ext cx="865974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https://www.huffingtonpost.com/entry/pope-francis-priests-exorcism_us_58d0674de4b0be71dcf76a81?ncid=APPLENEWS00001&amp;ec_carp=7124969481248896585</a:t>
            </a:r>
            <a:endParaRPr lang="en-US" sz="800" dirty="0">
              <a:solidFill>
                <a:srgbClr val="FFFFFF"/>
              </a:solidFill>
              <a:latin typeface="Verdana"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652463"/>
            <a:ext cx="74009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588" y="442913"/>
            <a:ext cx="3571875" cy="419100"/>
          </a:xfrm>
          <a:prstGeom prst="rect">
            <a:avLst/>
          </a:prstGeom>
        </p:spPr>
      </p:pic>
      <p:sp>
        <p:nvSpPr>
          <p:cNvPr id="11" name="Rectangle 10"/>
          <p:cNvSpPr/>
          <p:nvPr/>
        </p:nvSpPr>
        <p:spPr>
          <a:xfrm>
            <a:off x="6193709" y="1681552"/>
            <a:ext cx="1723549" cy="369332"/>
          </a:xfrm>
          <a:prstGeom prst="rect">
            <a:avLst/>
          </a:prstGeom>
        </p:spPr>
        <p:txBody>
          <a:bodyPr wrap="none">
            <a:spAutoFit/>
          </a:bodyPr>
          <a:lstStyle/>
          <a:p>
            <a:r>
              <a:rPr lang="en-US" dirty="0">
                <a:solidFill>
                  <a:srgbClr val="000000"/>
                </a:solidFill>
              </a:rPr>
              <a:t>20 March 2017</a:t>
            </a:r>
          </a:p>
        </p:txBody>
      </p:sp>
      <p:sp>
        <p:nvSpPr>
          <p:cNvPr id="3" name="AutoShape 8">
            <a:extLst>
              <a:ext uri="{FF2B5EF4-FFF2-40B4-BE49-F238E27FC236}">
                <a16:creationId xmlns:a16="http://schemas.microsoft.com/office/drawing/2014/main" id="{CB6E4437-6620-9E07-2EB9-F930B3C85CCC}"/>
              </a:ext>
            </a:extLst>
          </p:cNvPr>
          <p:cNvSpPr>
            <a:spLocks noChangeArrowheads="1"/>
          </p:cNvSpPr>
          <p:nvPr/>
        </p:nvSpPr>
        <p:spPr bwMode="auto">
          <a:xfrm rot="8123121">
            <a:off x="5898221" y="128984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2DD657F7-1BB9-0A8B-8936-B8F6CF7F16AB}"/>
              </a:ext>
            </a:extLst>
          </p:cNvPr>
          <p:cNvSpPr/>
          <p:nvPr/>
        </p:nvSpPr>
        <p:spPr>
          <a:xfrm>
            <a:off x="6956223" y="2223436"/>
            <a:ext cx="1504383" cy="4109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98948"/>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06529" y="6540958"/>
            <a:ext cx="29209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https://www.bbc.com/news/world-europe-43697573</a:t>
            </a:r>
            <a:endParaRPr lang="en-US" sz="800" dirty="0">
              <a:solidFill>
                <a:srgbClr val="FFFFFF"/>
              </a:solidFill>
              <a:latin typeface="Verdana"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338138"/>
            <a:ext cx="6429375" cy="61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sp>
        <p:nvSpPr>
          <p:cNvPr id="4" name="Rectangle 3">
            <a:extLst>
              <a:ext uri="{FF2B5EF4-FFF2-40B4-BE49-F238E27FC236}">
                <a16:creationId xmlns:a16="http://schemas.microsoft.com/office/drawing/2014/main" id="{F80F8D47-BDF7-4B29-5614-76AF2A4210E5}"/>
              </a:ext>
            </a:extLst>
          </p:cNvPr>
          <p:cNvSpPr/>
          <p:nvPr/>
        </p:nvSpPr>
        <p:spPr bwMode="auto">
          <a:xfrm>
            <a:off x="5159141" y="1188009"/>
            <a:ext cx="1147541"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02238EB8-F16D-9B04-F4BC-02D3FB0B9894}"/>
              </a:ext>
            </a:extLst>
          </p:cNvPr>
          <p:cNvSpPr>
            <a:spLocks noChangeArrowheads="1"/>
          </p:cNvSpPr>
          <p:nvPr/>
        </p:nvSpPr>
        <p:spPr bwMode="auto">
          <a:xfrm rot="8123121">
            <a:off x="5674030" y="61688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30043160"/>
      </p:ext>
    </p:extLst>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684012" y="6540958"/>
            <a:ext cx="57839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https://www.theguardian.com/world/2022/jun/09/irish-exorcist-extra-help-people-oppressed-by-evil-spirits</a:t>
            </a:r>
            <a:endParaRPr lang="en-US" sz="800" dirty="0">
              <a:solidFill>
                <a:srgbClr val="FFFFFF"/>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pic>
        <p:nvPicPr>
          <p:cNvPr id="4" name="Picture 3">
            <a:extLst>
              <a:ext uri="{FF2B5EF4-FFF2-40B4-BE49-F238E27FC236}">
                <a16:creationId xmlns:a16="http://schemas.microsoft.com/office/drawing/2014/main" id="{F11A4B19-3DDC-460E-A1B1-F80017066B22}"/>
              </a:ext>
            </a:extLst>
          </p:cNvPr>
          <p:cNvPicPr>
            <a:picLocks noChangeAspect="1"/>
          </p:cNvPicPr>
          <p:nvPr/>
        </p:nvPicPr>
        <p:blipFill>
          <a:blip r:embed="rId5"/>
          <a:stretch>
            <a:fillRect/>
          </a:stretch>
        </p:blipFill>
        <p:spPr>
          <a:xfrm>
            <a:off x="1378368" y="520065"/>
            <a:ext cx="6400800" cy="5976068"/>
          </a:xfrm>
          <a:prstGeom prst="rect">
            <a:avLst/>
          </a:prstGeom>
        </p:spPr>
      </p:pic>
      <p:pic>
        <p:nvPicPr>
          <p:cNvPr id="5" name="Picture 4" descr="A blue and white logo&#10;&#10;Description automatically generated">
            <a:extLst>
              <a:ext uri="{FF2B5EF4-FFF2-40B4-BE49-F238E27FC236}">
                <a16:creationId xmlns:a16="http://schemas.microsoft.com/office/drawing/2014/main" id="{B37D6ADF-3441-D271-F9AA-17CDCDE80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953" y="1003450"/>
            <a:ext cx="1828800" cy="402566"/>
          </a:xfrm>
          <a:prstGeom prst="rect">
            <a:avLst/>
          </a:prstGeom>
        </p:spPr>
      </p:pic>
      <p:sp>
        <p:nvSpPr>
          <p:cNvPr id="6" name="Rectangle 5">
            <a:extLst>
              <a:ext uri="{FF2B5EF4-FFF2-40B4-BE49-F238E27FC236}">
                <a16:creationId xmlns:a16="http://schemas.microsoft.com/office/drawing/2014/main" id="{A66449EC-2379-9EF2-71E4-D3CC8F3B3E0A}"/>
              </a:ext>
            </a:extLst>
          </p:cNvPr>
          <p:cNvSpPr/>
          <p:nvPr/>
        </p:nvSpPr>
        <p:spPr>
          <a:xfrm>
            <a:off x="6847196" y="1401953"/>
            <a:ext cx="1454244" cy="369332"/>
          </a:xfrm>
          <a:prstGeom prst="rect">
            <a:avLst/>
          </a:prstGeom>
        </p:spPr>
        <p:txBody>
          <a:bodyPr wrap="none">
            <a:spAutoFit/>
          </a:bodyPr>
          <a:lstStyle/>
          <a:p>
            <a:r>
              <a:rPr lang="en-US" dirty="0">
                <a:solidFill>
                  <a:srgbClr val="000000"/>
                </a:solidFill>
              </a:rPr>
              <a:t>9 June 2022</a:t>
            </a:r>
          </a:p>
        </p:txBody>
      </p:sp>
      <p:sp>
        <p:nvSpPr>
          <p:cNvPr id="2" name="AutoShape 8">
            <a:extLst>
              <a:ext uri="{FF2B5EF4-FFF2-40B4-BE49-F238E27FC236}">
                <a16:creationId xmlns:a16="http://schemas.microsoft.com/office/drawing/2014/main" id="{29BA0E5A-FD67-7CDD-C9B0-5A42463E596E}"/>
              </a:ext>
            </a:extLst>
          </p:cNvPr>
          <p:cNvSpPr>
            <a:spLocks noChangeArrowheads="1"/>
          </p:cNvSpPr>
          <p:nvPr/>
        </p:nvSpPr>
        <p:spPr bwMode="auto">
          <a:xfrm rot="7705331">
            <a:off x="6843607" y="1004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60104915"/>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http://www.telegraph.co.uk/news/2016/09/26/leading-us-exorcists-explain-huge-increase-in-demand-for-the-rit/</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442913"/>
            <a:ext cx="43434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02" y="930494"/>
            <a:ext cx="1571625" cy="352425"/>
          </a:xfrm>
          <a:prstGeom prst="rect">
            <a:avLst/>
          </a:prstGeom>
        </p:spPr>
      </p:pic>
      <p:sp>
        <p:nvSpPr>
          <p:cNvPr id="5" name="Rectangle 4"/>
          <p:cNvSpPr/>
          <p:nvPr/>
        </p:nvSpPr>
        <p:spPr>
          <a:xfrm>
            <a:off x="4281720" y="5212189"/>
            <a:ext cx="2274982" cy="369332"/>
          </a:xfrm>
          <a:prstGeom prst="rect">
            <a:avLst/>
          </a:prstGeom>
        </p:spPr>
        <p:txBody>
          <a:bodyPr wrap="none">
            <a:spAutoFit/>
          </a:bodyPr>
          <a:lstStyle/>
          <a:p>
            <a:r>
              <a:rPr kumimoji="1" lang="en-US" b="1" dirty="0">
                <a:solidFill>
                  <a:srgbClr val="000000"/>
                </a:solidFill>
                <a:latin typeface="Arial" charset="0"/>
              </a:rPr>
              <a:t>26 September 2016</a:t>
            </a:r>
            <a:endParaRPr lang="en-US" dirty="0">
              <a:solidFill>
                <a:srgbClr val="000000"/>
              </a:solidFill>
            </a:endParaRPr>
          </a:p>
        </p:txBody>
      </p:sp>
      <p:sp>
        <p:nvSpPr>
          <p:cNvPr id="3" name="AutoShape 8">
            <a:extLst>
              <a:ext uri="{FF2B5EF4-FFF2-40B4-BE49-F238E27FC236}">
                <a16:creationId xmlns:a16="http://schemas.microsoft.com/office/drawing/2014/main" id="{FFCF9F71-9B7E-7F6D-45D0-76641585D9FF}"/>
              </a:ext>
            </a:extLst>
          </p:cNvPr>
          <p:cNvSpPr>
            <a:spLocks noChangeArrowheads="1"/>
          </p:cNvSpPr>
          <p:nvPr/>
        </p:nvSpPr>
        <p:spPr bwMode="auto">
          <a:xfrm rot="7705331">
            <a:off x="6703907" y="1106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31987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A862387-6FBE-EF2E-8FF8-43535DCD7E0D}"/>
              </a:ext>
            </a:extLst>
          </p:cNvPr>
          <p:cNvPicPr>
            <a:picLocks noChangeAspect="1"/>
          </p:cNvPicPr>
          <p:nvPr/>
        </p:nvPicPr>
        <p:blipFill>
          <a:blip r:embed="rId3"/>
          <a:stretch>
            <a:fillRect/>
          </a:stretch>
        </p:blipFill>
        <p:spPr>
          <a:xfrm>
            <a:off x="462015" y="-6594"/>
            <a:ext cx="8229600" cy="6610349"/>
          </a:xfrm>
          <a:prstGeom prst="rect">
            <a:avLst/>
          </a:prstGeom>
        </p:spPr>
      </p:pic>
      <p:sp>
        <p:nvSpPr>
          <p:cNvPr id="5" name="TextBox 4">
            <a:extLst>
              <a:ext uri="{FF2B5EF4-FFF2-40B4-BE49-F238E27FC236}">
                <a16:creationId xmlns:a16="http://schemas.microsoft.com/office/drawing/2014/main" id="{E804C90B-73CC-9EB4-5FB7-130839E5B54E}"/>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extLst>
                    <a:ext uri="{A12FA001-AC4F-418D-AE19-62706E023703}">
                      <ahyp:hlinkClr xmlns:ahyp="http://schemas.microsoft.com/office/drawing/2018/hyperlinkcolor" val="tx"/>
                    </a:ext>
                  </a:extLst>
                </a:hlinkClick>
              </a:rPr>
              <a:t>https://www.bbc.com/reel/video/p0bn70nw/nature-vs-nurture-how-your-genes-shape-who-you-are?ocid=ww.social.link.email</a:t>
            </a:r>
            <a:endParaRPr lang="en-US" sz="1100" dirty="0">
              <a:solidFill>
                <a:srgbClr val="FFFFFF"/>
              </a:solidFill>
            </a:endParaRPr>
          </a:p>
        </p:txBody>
      </p:sp>
      <p:pic>
        <p:nvPicPr>
          <p:cNvPr id="7" name="Picture 6" descr="A red and white sign with white letters&#10;&#10;Description automatically generated">
            <a:extLst>
              <a:ext uri="{FF2B5EF4-FFF2-40B4-BE49-F238E27FC236}">
                <a16:creationId xmlns:a16="http://schemas.microsoft.com/office/drawing/2014/main" id="{D234CFE7-64A3-B66D-5C03-822A85DAE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137" y="406866"/>
            <a:ext cx="1828800" cy="877824"/>
          </a:xfrm>
          <a:prstGeom prst="rect">
            <a:avLst/>
          </a:prstGeom>
        </p:spPr>
      </p:pic>
      <p:sp>
        <p:nvSpPr>
          <p:cNvPr id="8" name="TextBox 7">
            <a:extLst>
              <a:ext uri="{FF2B5EF4-FFF2-40B4-BE49-F238E27FC236}">
                <a16:creationId xmlns:a16="http://schemas.microsoft.com/office/drawing/2014/main" id="{AAB57FF2-0446-02FC-DBCA-CB88B1E50DAD}"/>
              </a:ext>
            </a:extLst>
          </p:cNvPr>
          <p:cNvSpPr txBox="1"/>
          <p:nvPr/>
        </p:nvSpPr>
        <p:spPr>
          <a:xfrm>
            <a:off x="3547551" y="1328818"/>
            <a:ext cx="2106648" cy="369332"/>
          </a:xfrm>
          <a:prstGeom prst="rect">
            <a:avLst/>
          </a:prstGeom>
          <a:noFill/>
        </p:spPr>
        <p:txBody>
          <a:bodyPr wrap="square">
            <a:spAutoFit/>
          </a:bodyPr>
          <a:lstStyle/>
          <a:p>
            <a:r>
              <a:rPr lang="en-US" dirty="0">
                <a:solidFill>
                  <a:srgbClr val="FFFFFF"/>
                </a:solidFill>
              </a:rPr>
              <a:t>23 February 2023</a:t>
            </a:r>
          </a:p>
        </p:txBody>
      </p:sp>
    </p:spTree>
    <p:extLst>
      <p:ext uri="{BB962C8B-B14F-4D97-AF65-F5344CB8AC3E}">
        <p14:creationId xmlns:p14="http://schemas.microsoft.com/office/powerpoint/2010/main" val="406874405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5" y="6395818"/>
            <a:ext cx="305243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
        <p:nvSpPr>
          <p:cNvPr id="3" name="Rectangle 2">
            <a:extLst>
              <a:ext uri="{FF2B5EF4-FFF2-40B4-BE49-F238E27FC236}">
                <a16:creationId xmlns:a16="http://schemas.microsoft.com/office/drawing/2014/main" id="{C85993FF-8D95-DD8A-D6FA-993A3F555AAF}"/>
              </a:ext>
            </a:extLst>
          </p:cNvPr>
          <p:cNvSpPr/>
          <p:nvPr/>
        </p:nvSpPr>
        <p:spPr bwMode="auto">
          <a:xfrm>
            <a:off x="4847771" y="1703672"/>
            <a:ext cx="1591530" cy="204458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Freeform 1">
            <a:extLst>
              <a:ext uri="{FF2B5EF4-FFF2-40B4-BE49-F238E27FC236}">
                <a16:creationId xmlns:a16="http://schemas.microsoft.com/office/drawing/2014/main" id="{B3865808-EDE9-2FF9-4C6A-BD27771AB866}"/>
              </a:ext>
            </a:extLst>
          </p:cNvPr>
          <p:cNvSpPr/>
          <p:nvPr/>
        </p:nvSpPr>
        <p:spPr bwMode="auto">
          <a:xfrm>
            <a:off x="3119153" y="2917371"/>
            <a:ext cx="1728618" cy="696686"/>
          </a:xfrm>
          <a:custGeom>
            <a:avLst/>
            <a:gdLst>
              <a:gd name="connsiteX0" fmla="*/ 828733 w 1728618"/>
              <a:gd name="connsiteY0" fmla="*/ 653143 h 696686"/>
              <a:gd name="connsiteX1" fmla="*/ 1046447 w 1728618"/>
              <a:gd name="connsiteY1" fmla="*/ 682171 h 696686"/>
              <a:gd name="connsiteX2" fmla="*/ 1394790 w 1728618"/>
              <a:gd name="connsiteY2" fmla="*/ 667657 h 696686"/>
              <a:gd name="connsiteX3" fmla="*/ 1481876 w 1728618"/>
              <a:gd name="connsiteY3" fmla="*/ 609600 h 696686"/>
              <a:gd name="connsiteX4" fmla="*/ 1568961 w 1728618"/>
              <a:gd name="connsiteY4" fmla="*/ 580571 h 696686"/>
              <a:gd name="connsiteX5" fmla="*/ 1612504 w 1728618"/>
              <a:gd name="connsiteY5" fmla="*/ 566057 h 696686"/>
              <a:gd name="connsiteX6" fmla="*/ 1656047 w 1728618"/>
              <a:gd name="connsiteY6" fmla="*/ 551543 h 696686"/>
              <a:gd name="connsiteX7" fmla="*/ 1728618 w 1728618"/>
              <a:gd name="connsiteY7" fmla="*/ 420914 h 696686"/>
              <a:gd name="connsiteX8" fmla="*/ 1685076 w 1728618"/>
              <a:gd name="connsiteY8" fmla="*/ 261257 h 696686"/>
              <a:gd name="connsiteX9" fmla="*/ 1641533 w 1728618"/>
              <a:gd name="connsiteY9" fmla="*/ 232228 h 696686"/>
              <a:gd name="connsiteX10" fmla="*/ 1568961 w 1728618"/>
              <a:gd name="connsiteY10" fmla="*/ 159657 h 696686"/>
              <a:gd name="connsiteX11" fmla="*/ 1481876 w 1728618"/>
              <a:gd name="connsiteY11" fmla="*/ 130628 h 696686"/>
              <a:gd name="connsiteX12" fmla="*/ 1438333 w 1728618"/>
              <a:gd name="connsiteY12" fmla="*/ 101600 h 696686"/>
              <a:gd name="connsiteX13" fmla="*/ 1394790 w 1728618"/>
              <a:gd name="connsiteY13" fmla="*/ 87086 h 696686"/>
              <a:gd name="connsiteX14" fmla="*/ 1191590 w 1728618"/>
              <a:gd name="connsiteY14" fmla="*/ 58057 h 696686"/>
              <a:gd name="connsiteX15" fmla="*/ 1089990 w 1728618"/>
              <a:gd name="connsiteY15" fmla="*/ 43543 h 696686"/>
              <a:gd name="connsiteX16" fmla="*/ 944847 w 1728618"/>
              <a:gd name="connsiteY16" fmla="*/ 29028 h 696686"/>
              <a:gd name="connsiteX17" fmla="*/ 770676 w 1728618"/>
              <a:gd name="connsiteY17" fmla="*/ 0 h 696686"/>
              <a:gd name="connsiteX18" fmla="*/ 306218 w 1728618"/>
              <a:gd name="connsiteY18" fmla="*/ 14514 h 696686"/>
              <a:gd name="connsiteX19" fmla="*/ 117533 w 1728618"/>
              <a:gd name="connsiteY19" fmla="*/ 58057 h 696686"/>
              <a:gd name="connsiteX20" fmla="*/ 59476 w 1728618"/>
              <a:gd name="connsiteY20" fmla="*/ 159657 h 696686"/>
              <a:gd name="connsiteX21" fmla="*/ 30447 w 1728618"/>
              <a:gd name="connsiteY21" fmla="*/ 203200 h 696686"/>
              <a:gd name="connsiteX22" fmla="*/ 15933 w 1728618"/>
              <a:gd name="connsiteY22" fmla="*/ 406400 h 696686"/>
              <a:gd name="connsiteX23" fmla="*/ 30447 w 1728618"/>
              <a:gd name="connsiteY23" fmla="*/ 449943 h 696686"/>
              <a:gd name="connsiteX24" fmla="*/ 117533 w 1728618"/>
              <a:gd name="connsiteY24" fmla="*/ 537028 h 696686"/>
              <a:gd name="connsiteX25" fmla="*/ 146561 w 1728618"/>
              <a:gd name="connsiteY25" fmla="*/ 580571 h 696686"/>
              <a:gd name="connsiteX26" fmla="*/ 262676 w 1728618"/>
              <a:gd name="connsiteY26" fmla="*/ 609600 h 696686"/>
              <a:gd name="connsiteX27" fmla="*/ 552961 w 1728618"/>
              <a:gd name="connsiteY27" fmla="*/ 638628 h 696686"/>
              <a:gd name="connsiteX28" fmla="*/ 669076 w 1728618"/>
              <a:gd name="connsiteY28" fmla="*/ 667657 h 696686"/>
              <a:gd name="connsiteX29" fmla="*/ 770676 w 1728618"/>
              <a:gd name="connsiteY29" fmla="*/ 696686 h 696686"/>
              <a:gd name="connsiteX30" fmla="*/ 988390 w 1728618"/>
              <a:gd name="connsiteY30" fmla="*/ 682171 h 696686"/>
              <a:gd name="connsiteX31" fmla="*/ 1060961 w 1728618"/>
              <a:gd name="connsiteY31" fmla="*/ 667657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28618" h="696686">
                <a:moveTo>
                  <a:pt x="828733" y="653143"/>
                </a:moveTo>
                <a:cubicBezTo>
                  <a:pt x="905935" y="668583"/>
                  <a:pt x="961601" y="682171"/>
                  <a:pt x="1046447" y="682171"/>
                </a:cubicBezTo>
                <a:cubicBezTo>
                  <a:pt x="1162662" y="682171"/>
                  <a:pt x="1278676" y="672495"/>
                  <a:pt x="1394790" y="667657"/>
                </a:cubicBezTo>
                <a:cubicBezTo>
                  <a:pt x="1538836" y="619643"/>
                  <a:pt x="1318801" y="700198"/>
                  <a:pt x="1481876" y="609600"/>
                </a:cubicBezTo>
                <a:cubicBezTo>
                  <a:pt x="1508624" y="594740"/>
                  <a:pt x="1539933" y="590247"/>
                  <a:pt x="1568961" y="580571"/>
                </a:cubicBezTo>
                <a:lnTo>
                  <a:pt x="1612504" y="566057"/>
                </a:lnTo>
                <a:lnTo>
                  <a:pt x="1656047" y="551543"/>
                </a:lnTo>
                <a:cubicBezTo>
                  <a:pt x="1722591" y="451727"/>
                  <a:pt x="1703072" y="497555"/>
                  <a:pt x="1728618" y="420914"/>
                </a:cubicBezTo>
                <a:cubicBezTo>
                  <a:pt x="1720033" y="352230"/>
                  <a:pt x="1732121" y="308303"/>
                  <a:pt x="1685076" y="261257"/>
                </a:cubicBezTo>
                <a:cubicBezTo>
                  <a:pt x="1672741" y="248922"/>
                  <a:pt x="1656047" y="241904"/>
                  <a:pt x="1641533" y="232228"/>
                </a:cubicBezTo>
                <a:cubicBezTo>
                  <a:pt x="1615051" y="192506"/>
                  <a:pt x="1614795" y="180028"/>
                  <a:pt x="1568961" y="159657"/>
                </a:cubicBezTo>
                <a:cubicBezTo>
                  <a:pt x="1541000" y="147230"/>
                  <a:pt x="1507336" y="147601"/>
                  <a:pt x="1481876" y="130628"/>
                </a:cubicBezTo>
                <a:cubicBezTo>
                  <a:pt x="1467362" y="120952"/>
                  <a:pt x="1453935" y="109401"/>
                  <a:pt x="1438333" y="101600"/>
                </a:cubicBezTo>
                <a:cubicBezTo>
                  <a:pt x="1424649" y="94758"/>
                  <a:pt x="1409501" y="91289"/>
                  <a:pt x="1394790" y="87086"/>
                </a:cubicBezTo>
                <a:cubicBezTo>
                  <a:pt x="1304810" y="61377"/>
                  <a:pt x="1319417" y="73095"/>
                  <a:pt x="1191590" y="58057"/>
                </a:cubicBezTo>
                <a:cubicBezTo>
                  <a:pt x="1157614" y="54060"/>
                  <a:pt x="1123966" y="47540"/>
                  <a:pt x="1089990" y="43543"/>
                </a:cubicBezTo>
                <a:cubicBezTo>
                  <a:pt x="1041701" y="37862"/>
                  <a:pt x="993023" y="35598"/>
                  <a:pt x="944847" y="29028"/>
                </a:cubicBezTo>
                <a:cubicBezTo>
                  <a:pt x="886529" y="21076"/>
                  <a:pt x="770676" y="0"/>
                  <a:pt x="770676" y="0"/>
                </a:cubicBezTo>
                <a:cubicBezTo>
                  <a:pt x="615857" y="4838"/>
                  <a:pt x="460719" y="3478"/>
                  <a:pt x="306218" y="14514"/>
                </a:cubicBezTo>
                <a:cubicBezTo>
                  <a:pt x="224695" y="20337"/>
                  <a:pt x="183504" y="36067"/>
                  <a:pt x="117533" y="58057"/>
                </a:cubicBezTo>
                <a:cubicBezTo>
                  <a:pt x="46808" y="164143"/>
                  <a:pt x="133136" y="30752"/>
                  <a:pt x="59476" y="159657"/>
                </a:cubicBezTo>
                <a:cubicBezTo>
                  <a:pt x="50821" y="174803"/>
                  <a:pt x="40123" y="188686"/>
                  <a:pt x="30447" y="203200"/>
                </a:cubicBezTo>
                <a:cubicBezTo>
                  <a:pt x="-6693" y="314618"/>
                  <a:pt x="-7762" y="276078"/>
                  <a:pt x="15933" y="406400"/>
                </a:cubicBezTo>
                <a:cubicBezTo>
                  <a:pt x="18670" y="421453"/>
                  <a:pt x="21054" y="437866"/>
                  <a:pt x="30447" y="449943"/>
                </a:cubicBezTo>
                <a:cubicBezTo>
                  <a:pt x="55651" y="482348"/>
                  <a:pt x="94762" y="502870"/>
                  <a:pt x="117533" y="537028"/>
                </a:cubicBezTo>
                <a:cubicBezTo>
                  <a:pt x="127209" y="551542"/>
                  <a:pt x="130959" y="572770"/>
                  <a:pt x="146561" y="580571"/>
                </a:cubicBezTo>
                <a:cubicBezTo>
                  <a:pt x="182245" y="598413"/>
                  <a:pt x="224827" y="596984"/>
                  <a:pt x="262676" y="609600"/>
                </a:cubicBezTo>
                <a:cubicBezTo>
                  <a:pt x="384380" y="650168"/>
                  <a:pt x="290945" y="623216"/>
                  <a:pt x="552961" y="638628"/>
                </a:cubicBezTo>
                <a:cubicBezTo>
                  <a:pt x="700514" y="668140"/>
                  <a:pt x="564932" y="637902"/>
                  <a:pt x="669076" y="667657"/>
                </a:cubicBezTo>
                <a:cubicBezTo>
                  <a:pt x="796624" y="704099"/>
                  <a:pt x="666295" y="661891"/>
                  <a:pt x="770676" y="696686"/>
                </a:cubicBezTo>
                <a:cubicBezTo>
                  <a:pt x="843247" y="691848"/>
                  <a:pt x="916102" y="690203"/>
                  <a:pt x="988390" y="682171"/>
                </a:cubicBezTo>
                <a:cubicBezTo>
                  <a:pt x="1146551" y="664597"/>
                  <a:pt x="949950" y="667657"/>
                  <a:pt x="1060961" y="667657"/>
                </a:cubicBezTo>
              </a:path>
            </a:pathLst>
          </a:cu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3">
            <a:extLst>
              <a:ext uri="{FF2B5EF4-FFF2-40B4-BE49-F238E27FC236}">
                <a16:creationId xmlns:a16="http://schemas.microsoft.com/office/drawing/2014/main" id="{37A62EBF-EC41-3D15-A6BB-ACB7DE7E4160}"/>
              </a:ext>
            </a:extLst>
          </p:cNvPr>
          <p:cNvSpPr txBox="1">
            <a:spLocks noChangeArrowheads="1"/>
          </p:cNvSpPr>
          <p:nvPr/>
        </p:nvSpPr>
        <p:spPr bwMode="auto">
          <a:xfrm>
            <a:off x="1132790" y="3748260"/>
            <a:ext cx="6858000"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In 2005 His Holiness Pope John Paul II increased efforts to train Roman Catholic priests in exorcism . . .</a:t>
            </a:r>
            <a:endParaRPr lang="en-US" sz="2400" b="1" dirty="0">
              <a:solidFill>
                <a:srgbClr val="003300"/>
              </a:solidFill>
            </a:endParaRPr>
          </a:p>
        </p:txBody>
      </p:sp>
    </p:spTree>
    <p:extLst>
      <p:ext uri="{BB962C8B-B14F-4D97-AF65-F5344CB8AC3E}">
        <p14:creationId xmlns:p14="http://schemas.microsoft.com/office/powerpoint/2010/main" val="2683357221"/>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386" name="Picture 2" descr="https://upload.wikimedia.org/wikipedia/commons/thumb/0/02/Canterbury_Cathedral_-_Portal_Nave_Cross-spire.jpeg/1169px-Canterbury_Cathedral_-_Portal_Nave_Cross-spir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2" y="205698"/>
            <a:ext cx="8320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6591" y="6229134"/>
            <a:ext cx="2015295" cy="307777"/>
          </a:xfrm>
          <a:prstGeom prst="rect">
            <a:avLst/>
          </a:prstGeom>
        </p:spPr>
        <p:txBody>
          <a:bodyPr wrap="none">
            <a:spAutoFit/>
          </a:bodyPr>
          <a:lstStyle/>
          <a:p>
            <a:r>
              <a:rPr lang="en-US" sz="1400" b="1" dirty="0">
                <a:solidFill>
                  <a:srgbClr val="FFFFFF"/>
                </a:solidFill>
              </a:rPr>
              <a:t>Canterbury Cathedral</a:t>
            </a:r>
          </a:p>
        </p:txBody>
      </p:sp>
      <p:sp>
        <p:nvSpPr>
          <p:cNvPr id="3" name="Rectangle 2"/>
          <p:cNvSpPr/>
          <p:nvPr/>
        </p:nvSpPr>
        <p:spPr>
          <a:xfrm>
            <a:off x="2286002" y="6606277"/>
            <a:ext cx="4572000" cy="215444"/>
          </a:xfrm>
          <a:prstGeom prst="rect">
            <a:avLst/>
          </a:prstGeom>
        </p:spPr>
        <p:txBody>
          <a:bodyPr>
            <a:spAutoFit/>
          </a:bodyPr>
          <a:lstStyle/>
          <a:p>
            <a:pPr algn="ctr"/>
            <a:r>
              <a:rPr lang="en-US" sz="800" dirty="0">
                <a:solidFill>
                  <a:srgbClr val="FFFFFF"/>
                </a:solidFill>
                <a:hlinkClick r:id="rId4"/>
              </a:rPr>
              <a:t>https://en.wikipedia.org/wiki/Canterbury_Cathedral</a:t>
            </a:r>
            <a:endParaRPr lang="en-US" sz="800" dirty="0">
              <a:solidFill>
                <a:srgbClr val="FFFFFF"/>
              </a:solidFill>
            </a:endParaRPr>
          </a:p>
        </p:txBody>
      </p:sp>
      <p:sp>
        <p:nvSpPr>
          <p:cNvPr id="8" name="Rectangle 3"/>
          <p:cNvSpPr txBox="1">
            <a:spLocks noChangeArrowheads="1"/>
          </p:cNvSpPr>
          <p:nvPr/>
        </p:nvSpPr>
        <p:spPr bwMode="auto">
          <a:xfrm>
            <a:off x="886052" y="4140138"/>
            <a:ext cx="7358062" cy="1200329"/>
          </a:xfrm>
          <a:prstGeom prst="rect">
            <a:avLst/>
          </a:prstGeom>
          <a:solidFill>
            <a:srgbClr val="FFFFFF"/>
          </a:solidFill>
          <a:ln w="76200">
            <a:solidFill>
              <a:srgbClr val="FFC000"/>
            </a:solidFill>
            <a:miter lim="800000"/>
            <a:headEnd/>
            <a:tailEnd/>
          </a:ln>
        </p:spPr>
        <p:txBody>
          <a:bodyPr vert="horz" wrap="square" lIns="228600" tIns="45720" rIns="228600" bIns="4572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each diocese in the Church of England provides a priest to exorcise demons . . .</a:t>
            </a:r>
          </a:p>
        </p:txBody>
      </p:sp>
    </p:spTree>
    <p:extLst>
      <p:ext uri="{BB962C8B-B14F-4D97-AF65-F5344CB8AC3E}">
        <p14:creationId xmlns:p14="http://schemas.microsoft.com/office/powerpoint/2010/main" val="4253972978"/>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8" y="5050972"/>
            <a:ext cx="3991429" cy="508000"/>
          </a:xfrm>
          <a:prstGeom prst="roundRect">
            <a:avLst/>
          </a:prstGeom>
          <a:noFill/>
          <a:ln w="76200" cap="flat" cmpd="sng" algn="ctr">
            <a:solidFill>
              <a:srgbClr val="BADD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3" name="Rectangle 2">
            <a:extLst>
              <a:ext uri="{FF2B5EF4-FFF2-40B4-BE49-F238E27FC236}">
                <a16:creationId xmlns:a16="http://schemas.microsoft.com/office/drawing/2014/main" id="{C385471E-76A0-8EAC-366A-AA39DA9E6EF5}"/>
              </a:ext>
            </a:extLst>
          </p:cNvPr>
          <p:cNvSpPr/>
          <p:nvPr/>
        </p:nvSpPr>
        <p:spPr bwMode="auto">
          <a:xfrm>
            <a:off x="6143824" y="3282213"/>
            <a:ext cx="2182028" cy="247728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AutoShape 8">
            <a:extLst>
              <a:ext uri="{FF2B5EF4-FFF2-40B4-BE49-F238E27FC236}">
                <a16:creationId xmlns:a16="http://schemas.microsoft.com/office/drawing/2014/main" id="{8D7629BB-DDCE-BF29-8E3B-2B48CF3CEFBB}"/>
              </a:ext>
            </a:extLst>
          </p:cNvPr>
          <p:cNvSpPr>
            <a:spLocks noChangeArrowheads="1"/>
          </p:cNvSpPr>
          <p:nvPr/>
        </p:nvSpPr>
        <p:spPr bwMode="auto">
          <a:xfrm rot="7020804">
            <a:off x="60943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7967229"/>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31366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Pat Robertson </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(RIP 8 June 2023)</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founder of the Christian Broadcasting Network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warned . . . </a:t>
            </a:r>
          </a:p>
        </p:txBody>
      </p:sp>
    </p:spTree>
    <p:extLst>
      <p:ext uri="{BB962C8B-B14F-4D97-AF65-F5344CB8AC3E}">
        <p14:creationId xmlns:p14="http://schemas.microsoft.com/office/powerpoint/2010/main" val="2074609564"/>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14744" y="6395818"/>
            <a:ext cx="6104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http://www.salon.com/2013/02/26/pat_robertson_there_could_be_demons_attached_to_your_thrift_store_finds/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5" y="109965"/>
            <a:ext cx="7294789" cy="6238162"/>
          </a:xfrm>
          <a:prstGeom prst="rect">
            <a:avLst/>
          </a:prstGeom>
        </p:spPr>
      </p:pic>
      <p:sp>
        <p:nvSpPr>
          <p:cNvPr id="4" name="TextBox 3">
            <a:extLst>
              <a:ext uri="{FF2B5EF4-FFF2-40B4-BE49-F238E27FC236}">
                <a16:creationId xmlns:a16="http://schemas.microsoft.com/office/drawing/2014/main" id="{A827A56B-8AC6-F671-FB7E-4C4F60FE9D36}"/>
              </a:ext>
            </a:extLst>
          </p:cNvPr>
          <p:cNvSpPr txBox="1"/>
          <p:nvPr/>
        </p:nvSpPr>
        <p:spPr>
          <a:xfrm>
            <a:off x="3438525" y="3683000"/>
            <a:ext cx="226695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RIP 8 June 2023</a:t>
            </a:r>
          </a:p>
        </p:txBody>
      </p:sp>
      <p:sp>
        <p:nvSpPr>
          <p:cNvPr id="3" name="Rectangle 2">
            <a:extLst>
              <a:ext uri="{FF2B5EF4-FFF2-40B4-BE49-F238E27FC236}">
                <a16:creationId xmlns:a16="http://schemas.microsoft.com/office/drawing/2014/main" id="{171CE6D9-0BC1-0A68-C92E-1F6D55991A71}"/>
              </a:ext>
            </a:extLst>
          </p:cNvPr>
          <p:cNvSpPr/>
          <p:nvPr/>
        </p:nvSpPr>
        <p:spPr bwMode="auto">
          <a:xfrm>
            <a:off x="7007192" y="433137"/>
            <a:ext cx="904774" cy="712269"/>
          </a:xfrm>
          <a:prstGeom prst="rect">
            <a:avLst/>
          </a:prstGeom>
          <a:solidFill>
            <a:srgbClr val="2D35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819060196"/>
      </p:ext>
    </p:extLst>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3" name="Picture 2"/>
          <p:cNvPicPr>
            <a:picLocks noChangeAspect="1"/>
          </p:cNvPicPr>
          <p:nvPr/>
        </p:nvPicPr>
        <p:blipFill>
          <a:blip r:embed="rId3"/>
          <a:stretch>
            <a:fillRect/>
          </a:stretch>
        </p:blipFill>
        <p:spPr>
          <a:xfrm>
            <a:off x="242874" y="67378"/>
            <a:ext cx="8686800" cy="6573592"/>
          </a:xfrm>
          <a:prstGeom prst="rect">
            <a:avLst/>
          </a:prstGeom>
        </p:spPr>
      </p:pic>
      <p:sp>
        <p:nvSpPr>
          <p:cNvPr id="6" name="Text Box 2"/>
          <p:cNvSpPr txBox="1">
            <a:spLocks noChangeArrowheads="1"/>
          </p:cNvSpPr>
          <p:nvPr/>
        </p:nvSpPr>
        <p:spPr bwMode="auto">
          <a:xfrm>
            <a:off x="1488297" y="6540958"/>
            <a:ext cx="61574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https://www.bbc.com/news/av/world-asia-52779677/the-metro-manila-priests-fighting-coronavirus-with-the-cross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497602" y="1100993"/>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25 May 2020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4" y="341465"/>
            <a:ext cx="1270000" cy="609600"/>
          </a:xfrm>
          <a:prstGeom prst="rect">
            <a:avLst/>
          </a:prstGeom>
        </p:spPr>
      </p:pic>
      <p:sp>
        <p:nvSpPr>
          <p:cNvPr id="8" name="Rectangle 7"/>
          <p:cNvSpPr/>
          <p:nvPr/>
        </p:nvSpPr>
        <p:spPr>
          <a:xfrm>
            <a:off x="1968696" y="3993599"/>
            <a:ext cx="605967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priests exorcising the coronavirus</a:t>
            </a:r>
          </a:p>
        </p:txBody>
      </p:sp>
    </p:spTree>
    <p:extLst>
      <p:ext uri="{BB962C8B-B14F-4D97-AF65-F5344CB8AC3E}">
        <p14:creationId xmlns:p14="http://schemas.microsoft.com/office/powerpoint/2010/main" val="2777866382"/>
      </p:ext>
    </p:extLst>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7" name="Picture 6"/>
          <p:cNvPicPr>
            <a:picLocks noChangeAspect="1"/>
          </p:cNvPicPr>
          <p:nvPr/>
        </p:nvPicPr>
        <p:blipFill>
          <a:blip r:embed="rId3"/>
          <a:stretch>
            <a:fillRect/>
          </a:stretch>
        </p:blipFill>
        <p:spPr>
          <a:xfrm>
            <a:off x="1612460" y="470408"/>
            <a:ext cx="5943600" cy="6013433"/>
          </a:xfrm>
          <a:prstGeom prst="rect">
            <a:avLst/>
          </a:prstGeom>
        </p:spPr>
      </p:pic>
      <p:sp>
        <p:nvSpPr>
          <p:cNvPr id="9" name="Text Box 2"/>
          <p:cNvSpPr txBox="1">
            <a:spLocks noChangeArrowheads="1"/>
          </p:cNvSpPr>
          <p:nvPr/>
        </p:nvSpPr>
        <p:spPr bwMode="auto">
          <a:xfrm>
            <a:off x="1468259" y="6540958"/>
            <a:ext cx="61975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https://www.theguardian.com/world/2020/may/17/priest-holy-water-squirt-gun-detroit?CMP=Share_iOSApp_Other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6370687" y="2147228"/>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17 May 2020</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189" y="1886729"/>
            <a:ext cx="1371600" cy="301925"/>
          </a:xfrm>
          <a:prstGeom prst="rect">
            <a:avLst/>
          </a:prstGeom>
        </p:spPr>
      </p:pic>
      <p:sp>
        <p:nvSpPr>
          <p:cNvPr id="3" name="AutoShape 8">
            <a:extLst>
              <a:ext uri="{FF2B5EF4-FFF2-40B4-BE49-F238E27FC236}">
                <a16:creationId xmlns:a16="http://schemas.microsoft.com/office/drawing/2014/main" id="{F9160350-B576-CB0B-708D-D477326943E3}"/>
              </a:ext>
            </a:extLst>
          </p:cNvPr>
          <p:cNvSpPr>
            <a:spLocks noChangeArrowheads="1"/>
          </p:cNvSpPr>
          <p:nvPr/>
        </p:nvSpPr>
        <p:spPr bwMode="auto">
          <a:xfrm rot="7299258">
            <a:off x="7570343" y="86205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55B4D8B6-EFCB-0E77-78B1-82AF1FA23C8F}"/>
              </a:ext>
            </a:extLst>
          </p:cNvPr>
          <p:cNvSpPr/>
          <p:nvPr/>
        </p:nvSpPr>
        <p:spPr bwMode="auto">
          <a:xfrm>
            <a:off x="1612460" y="2002055"/>
            <a:ext cx="3094294" cy="4529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108712013"/>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showMasterSp="0">
  <p:cSld>
    <p:bg>
      <p:bgPr>
        <a:solidFill>
          <a:srgbClr val="6D5B4C"/>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19965" y="6540958"/>
            <a:ext cx="30941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https://www.bbc.com/news/world-us-canada-50870610</a:t>
            </a:r>
            <a:endPar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endParaRPr>
          </a:p>
        </p:txBody>
      </p:sp>
      <p:pic>
        <p:nvPicPr>
          <p:cNvPr id="5" name="Picture 4" descr="A group of people standing together&#10;&#10;Description automatically generated">
            <a:extLst>
              <a:ext uri="{FF2B5EF4-FFF2-40B4-BE49-F238E27FC236}">
                <a16:creationId xmlns:a16="http://schemas.microsoft.com/office/drawing/2014/main" id="{27C1030D-967A-24AF-BC65-71CA3A6BE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2" y="1228398"/>
            <a:ext cx="9189720" cy="5169218"/>
          </a:xfrm>
          <a:prstGeom prst="rect">
            <a:avLst/>
          </a:prstGeom>
        </p:spPr>
      </p:pic>
      <p:sp>
        <p:nvSpPr>
          <p:cNvPr id="7" name="TextBox 6">
            <a:extLst>
              <a:ext uri="{FF2B5EF4-FFF2-40B4-BE49-F238E27FC236}">
                <a16:creationId xmlns:a16="http://schemas.microsoft.com/office/drawing/2014/main" id="{E03FA42D-5B54-D852-7736-CD4FE58FD64E}"/>
              </a:ext>
            </a:extLst>
          </p:cNvPr>
          <p:cNvSpPr txBox="1"/>
          <p:nvPr/>
        </p:nvSpPr>
        <p:spPr>
          <a:xfrm>
            <a:off x="419100" y="1623407"/>
            <a:ext cx="6898638" cy="1569660"/>
          </a:xfrm>
          <a:prstGeom prst="rect">
            <a:avLst/>
          </a:prstGeom>
          <a:noFill/>
        </p:spPr>
        <p:txBody>
          <a:bodyPr wrap="square">
            <a:spAutoFit/>
          </a:bodyPr>
          <a:lstStyle/>
          <a:p>
            <a:pPr algn="ctr"/>
            <a:r>
              <a:rPr lang="en-US" sz="3200" b="1" dirty="0"/>
              <a:t>Earlier, a crop-dusting plane in US sprinkled 100 gallons of holy water</a:t>
            </a:r>
          </a:p>
        </p:txBody>
      </p:sp>
      <p:pic>
        <p:nvPicPr>
          <p:cNvPr id="10" name="Picture 9">
            <a:extLst>
              <a:ext uri="{FF2B5EF4-FFF2-40B4-BE49-F238E27FC236}">
                <a16:creationId xmlns:a16="http://schemas.microsoft.com/office/drawing/2014/main" id="{442F0FDC-B1CC-12C5-9C2E-25A7AAECE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12" y="430709"/>
            <a:ext cx="1143000" cy="554365"/>
          </a:xfrm>
          <a:prstGeom prst="rect">
            <a:avLst/>
          </a:prstGeom>
        </p:spPr>
      </p:pic>
      <p:sp>
        <p:nvSpPr>
          <p:cNvPr id="11" name="TextBox 10">
            <a:extLst>
              <a:ext uri="{FF2B5EF4-FFF2-40B4-BE49-F238E27FC236}">
                <a16:creationId xmlns:a16="http://schemas.microsoft.com/office/drawing/2014/main" id="{2A9416C5-E83B-BE4B-AFEA-7393046AAA4F}"/>
              </a:ext>
            </a:extLst>
          </p:cNvPr>
          <p:cNvSpPr txBox="1"/>
          <p:nvPr/>
        </p:nvSpPr>
        <p:spPr>
          <a:xfrm>
            <a:off x="813338" y="939648"/>
            <a:ext cx="1708484" cy="307777"/>
          </a:xfrm>
          <a:prstGeom prst="rect">
            <a:avLst/>
          </a:prstGeom>
          <a:noFill/>
        </p:spPr>
        <p:txBody>
          <a:bodyPr wrap="square">
            <a:spAutoFit/>
          </a:bodyPr>
          <a:lstStyle/>
          <a:p>
            <a:r>
              <a:rPr lang="en-US" sz="1400" dirty="0">
                <a:solidFill>
                  <a:srgbClr val="F7F4F1"/>
                </a:solidFill>
              </a:rPr>
              <a:t>24 December 2019</a:t>
            </a:r>
          </a:p>
        </p:txBody>
      </p:sp>
      <p:sp>
        <p:nvSpPr>
          <p:cNvPr id="13" name="TextBox 12">
            <a:extLst>
              <a:ext uri="{FF2B5EF4-FFF2-40B4-BE49-F238E27FC236}">
                <a16:creationId xmlns:a16="http://schemas.microsoft.com/office/drawing/2014/main" id="{05367307-5F7F-6894-1804-9A0F6C55BDF7}"/>
              </a:ext>
            </a:extLst>
          </p:cNvPr>
          <p:cNvSpPr txBox="1"/>
          <p:nvPr/>
        </p:nvSpPr>
        <p:spPr>
          <a:xfrm>
            <a:off x="933649" y="5581935"/>
            <a:ext cx="7315200" cy="707886"/>
          </a:xfrm>
          <a:prstGeom prst="rect">
            <a:avLst/>
          </a:prstGeom>
          <a:noFill/>
        </p:spPr>
        <p:txBody>
          <a:bodyPr wrap="square">
            <a:spAutoFit/>
          </a:bodyPr>
          <a:lstStyle/>
          <a:p>
            <a:pPr algn="ctr"/>
            <a:r>
              <a:rPr lang="en-US" sz="2000" b="1" dirty="0">
                <a:solidFill>
                  <a:srgbClr val="F7F4F1"/>
                </a:solidFill>
              </a:rPr>
              <a:t>Rev. Matthew </a:t>
            </a:r>
            <a:r>
              <a:rPr lang="en-US" sz="2000" b="1" dirty="0" err="1">
                <a:solidFill>
                  <a:srgbClr val="F7F4F1"/>
                </a:solidFill>
              </a:rPr>
              <a:t>Barzare</a:t>
            </a:r>
            <a:r>
              <a:rPr lang="en-US" sz="2000" b="1" dirty="0">
                <a:solidFill>
                  <a:srgbClr val="F7F4F1"/>
                </a:solidFill>
              </a:rPr>
              <a:t> and St. Anne Church parishioners,</a:t>
            </a:r>
          </a:p>
          <a:p>
            <a:pPr algn="ctr"/>
            <a:r>
              <a:rPr lang="en-US" sz="2000" b="1" dirty="0">
                <a:solidFill>
                  <a:srgbClr val="F7F4F1"/>
                </a:solidFill>
              </a:rPr>
              <a:t> Cow Island, Louisiana</a:t>
            </a:r>
          </a:p>
        </p:txBody>
      </p:sp>
    </p:spTree>
    <p:extLst>
      <p:ext uri="{BB962C8B-B14F-4D97-AF65-F5344CB8AC3E}">
        <p14:creationId xmlns:p14="http://schemas.microsoft.com/office/powerpoint/2010/main" val="4180432079"/>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376164"/>
            <a:ext cx="8226425" cy="4570412"/>
          </a:xfrm>
        </p:spPr>
        <p:txBody>
          <a:bodyPr/>
          <a:lstStyle/>
          <a:p>
            <a:pPr algn="ctr" eaLnBrk="1" hangingPunct="1">
              <a:buFontTx/>
              <a:buNone/>
            </a:pPr>
            <a:r>
              <a:rPr lang="en-US" sz="4400" b="1" dirty="0">
                <a:solidFill>
                  <a:srgbClr val="FF0000"/>
                </a:solidFill>
              </a:rPr>
              <a:t>During the pandemic people </a:t>
            </a:r>
            <a:r>
              <a:rPr lang="en-US" sz="4400" b="1" dirty="0" err="1">
                <a:solidFill>
                  <a:srgbClr val="FF0000"/>
                </a:solidFill>
              </a:rPr>
              <a:t>questiones</a:t>
            </a:r>
            <a:r>
              <a:rPr lang="en-US" sz="4400" b="1" dirty="0">
                <a:solidFill>
                  <a:srgbClr val="FF0000"/>
                </a:solidFill>
              </a:rPr>
              <a:t> if one should wear a face mask in public to slow the spread </a:t>
            </a:r>
          </a:p>
          <a:p>
            <a:pPr algn="ctr" eaLnBrk="1" hangingPunct="1">
              <a:buFontTx/>
              <a:buNone/>
            </a:pPr>
            <a:r>
              <a:rPr lang="en-US" sz="4400" b="1" dirty="0">
                <a:solidFill>
                  <a:srgbClr val="FF0000"/>
                </a:solidFill>
              </a:rPr>
              <a:t>of COVID-19?</a:t>
            </a:r>
            <a:endParaRPr lang="en-US" sz="4400" dirty="0">
              <a:solidFill>
                <a:srgbClr val="FF0000"/>
              </a:solidFill>
            </a:endParaRPr>
          </a:p>
        </p:txBody>
      </p:sp>
    </p:spTree>
    <p:extLst>
      <p:ext uri="{BB962C8B-B14F-4D97-AF65-F5344CB8AC3E}">
        <p14:creationId xmlns:p14="http://schemas.microsoft.com/office/powerpoint/2010/main" val="347003269"/>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6594" y="96101"/>
            <a:ext cx="7315200" cy="6492982"/>
          </a:xfrm>
          <a:prstGeom prst="rect">
            <a:avLst/>
          </a:prstGeom>
        </p:spPr>
      </p:pic>
      <p:sp>
        <p:nvSpPr>
          <p:cNvPr id="7" name="Text Box 2"/>
          <p:cNvSpPr txBox="1">
            <a:spLocks noChangeArrowheads="1"/>
          </p:cNvSpPr>
          <p:nvPr/>
        </p:nvSpPr>
        <p:spPr bwMode="auto">
          <a:xfrm>
            <a:off x="1356850" y="6589083"/>
            <a:ext cx="64203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https://securitytoday.com/articles/2020/05/06/security-guard-killed-in-dispute-over-face-mask-policy-in-michigan.aspx</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8" name="Picture 7"/>
          <p:cNvPicPr>
            <a:picLocks noChangeAspect="1"/>
          </p:cNvPicPr>
          <p:nvPr/>
        </p:nvPicPr>
        <p:blipFill>
          <a:blip r:embed="rId4"/>
          <a:stretch>
            <a:fillRect/>
          </a:stretch>
        </p:blipFill>
        <p:spPr>
          <a:xfrm>
            <a:off x="6510438" y="272766"/>
            <a:ext cx="1574784" cy="490222"/>
          </a:xfrm>
          <a:prstGeom prst="rect">
            <a:avLst/>
          </a:prstGeom>
        </p:spPr>
      </p:pic>
      <p:sp>
        <p:nvSpPr>
          <p:cNvPr id="9" name="Rectangle 8"/>
          <p:cNvSpPr/>
          <p:nvPr/>
        </p:nvSpPr>
        <p:spPr>
          <a:xfrm>
            <a:off x="1194616" y="3571593"/>
            <a:ext cx="679705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some have been killed in the argument</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7660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0A0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E764D2-B583-3F3B-1A53-37858B510880}"/>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rPr>
              <a:t>https://www.theguardian.com/science/2022/dec/11/twins-special-bond-mystery-life?CMP=Share_iOSApp_Other</a:t>
            </a:r>
            <a:endParaRPr lang="en-US" sz="1100" dirty="0">
              <a:solidFill>
                <a:srgbClr val="FFFFFF"/>
              </a:solidFill>
            </a:endParaRPr>
          </a:p>
        </p:txBody>
      </p:sp>
      <p:pic>
        <p:nvPicPr>
          <p:cNvPr id="10" name="Picture 9">
            <a:extLst>
              <a:ext uri="{FF2B5EF4-FFF2-40B4-BE49-F238E27FC236}">
                <a16:creationId xmlns:a16="http://schemas.microsoft.com/office/drawing/2014/main" id="{262D5427-31D0-95A2-68C1-FEFCDAAF6EFF}"/>
              </a:ext>
            </a:extLst>
          </p:cNvPr>
          <p:cNvPicPr>
            <a:picLocks noChangeAspect="1"/>
          </p:cNvPicPr>
          <p:nvPr/>
        </p:nvPicPr>
        <p:blipFill>
          <a:blip r:embed="rId3"/>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FC178EF5-9395-ACB7-2CC6-769A8D5C6074}"/>
              </a:ext>
            </a:extLst>
          </p:cNvPr>
          <p:cNvSpPr txBox="1"/>
          <p:nvPr/>
        </p:nvSpPr>
        <p:spPr>
          <a:xfrm>
            <a:off x="919212" y="3316251"/>
            <a:ext cx="7315200" cy="1754326"/>
          </a:xfrm>
          <a:prstGeom prst="rect">
            <a:avLst/>
          </a:prstGeom>
          <a:noFill/>
        </p:spPr>
        <p:txBody>
          <a:bodyPr wrap="square">
            <a:spAutoFit/>
          </a:bodyPr>
          <a:lstStyle/>
          <a:p>
            <a:pPr algn="ctr"/>
            <a:r>
              <a:rPr lang="en-US" sz="3600" b="1" dirty="0">
                <a:solidFill>
                  <a:srgbClr val="FFFFFF"/>
                </a:solidFill>
              </a:rPr>
              <a:t>‘Like living mirrors’: what twins’ special bonds reveal about nature, nurture and genetics</a:t>
            </a:r>
          </a:p>
        </p:txBody>
      </p:sp>
      <p:pic>
        <p:nvPicPr>
          <p:cNvPr id="15" name="Picture 14" descr="A blue and white logo&#10;&#10;Description automatically generated">
            <a:extLst>
              <a:ext uri="{FF2B5EF4-FFF2-40B4-BE49-F238E27FC236}">
                <a16:creationId xmlns:a16="http://schemas.microsoft.com/office/drawing/2014/main" id="{A9904FE0-E0FD-3154-72B3-FB859D839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8" y="815913"/>
            <a:ext cx="1828800" cy="402566"/>
          </a:xfrm>
          <a:prstGeom prst="rect">
            <a:avLst/>
          </a:prstGeom>
        </p:spPr>
      </p:pic>
      <p:sp>
        <p:nvSpPr>
          <p:cNvPr id="16" name="TextBox 15">
            <a:extLst>
              <a:ext uri="{FF2B5EF4-FFF2-40B4-BE49-F238E27FC236}">
                <a16:creationId xmlns:a16="http://schemas.microsoft.com/office/drawing/2014/main" id="{B8543E93-C75F-B12B-C998-1CC41B9D7AC9}"/>
              </a:ext>
            </a:extLst>
          </p:cNvPr>
          <p:cNvSpPr txBox="1"/>
          <p:nvPr/>
        </p:nvSpPr>
        <p:spPr>
          <a:xfrm>
            <a:off x="3470550" y="1328818"/>
            <a:ext cx="2256483" cy="369332"/>
          </a:xfrm>
          <a:prstGeom prst="rect">
            <a:avLst/>
          </a:prstGeom>
          <a:noFill/>
        </p:spPr>
        <p:txBody>
          <a:bodyPr wrap="square">
            <a:spAutoFit/>
          </a:bodyPr>
          <a:lstStyle/>
          <a:p>
            <a:r>
              <a:rPr lang="en-US" dirty="0">
                <a:solidFill>
                  <a:srgbClr val="FFFFFF"/>
                </a:solidFill>
              </a:rPr>
              <a:t>11 December 2022</a:t>
            </a:r>
          </a:p>
        </p:txBody>
      </p:sp>
    </p:spTree>
    <p:extLst>
      <p:ext uri="{BB962C8B-B14F-4D97-AF65-F5344CB8AC3E}">
        <p14:creationId xmlns:p14="http://schemas.microsoft.com/office/powerpoint/2010/main" val="373586935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WEAR FACE MASK?</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“science-</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9" name="Rectangle 8"/>
          <p:cNvSpPr>
            <a:spLocks noChangeArrowheads="1"/>
          </p:cNvSpPr>
          <p:nvPr/>
        </p:nvSpPr>
        <p:spPr bwMode="auto">
          <a:xfrm>
            <a:off x="1023709" y="3011674"/>
            <a:ext cx="7329488" cy="2862322"/>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Safe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12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Need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Efficacy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rPr>
              <a:t>Unknown</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Wear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“faith-</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     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36474017"/>
      </p:ext>
    </p:extLst>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680014" y="187759"/>
            <a:ext cx="5820990" cy="6400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204" y="831084"/>
            <a:ext cx="1371600" cy="301925"/>
          </a:xfrm>
          <a:prstGeom prst="rect">
            <a:avLst/>
          </a:prstGeom>
        </p:spPr>
      </p:pic>
      <p:sp>
        <p:nvSpPr>
          <p:cNvPr id="12" name="Rectangle 11"/>
          <p:cNvSpPr/>
          <p:nvPr/>
        </p:nvSpPr>
        <p:spPr>
          <a:xfrm>
            <a:off x="6919692" y="1242459"/>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15 May 2020</a:t>
            </a:r>
          </a:p>
        </p:txBody>
      </p:sp>
      <p:sp>
        <p:nvSpPr>
          <p:cNvPr id="4" name="AutoShape 8">
            <a:extLst>
              <a:ext uri="{FF2B5EF4-FFF2-40B4-BE49-F238E27FC236}">
                <a16:creationId xmlns:a16="http://schemas.microsoft.com/office/drawing/2014/main" id="{E6193F2A-D0F3-D3F2-6127-89031C2A4F72}"/>
              </a:ext>
            </a:extLst>
          </p:cNvPr>
          <p:cNvSpPr>
            <a:spLocks noChangeArrowheads="1"/>
          </p:cNvSpPr>
          <p:nvPr/>
        </p:nvSpPr>
        <p:spPr bwMode="auto">
          <a:xfrm rot="7705331">
            <a:off x="66785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1B4E80A8-C36C-AD28-A8B8-BE3EF08E1459}"/>
              </a:ext>
            </a:extLst>
          </p:cNvPr>
          <p:cNvSpPr/>
          <p:nvPr/>
        </p:nvSpPr>
        <p:spPr bwMode="auto">
          <a:xfrm>
            <a:off x="1680014" y="1732547"/>
            <a:ext cx="2660980" cy="43285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0737296"/>
      </p:ext>
    </p:extLst>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743840" y="344129"/>
            <a:ext cx="5640231" cy="6172200"/>
          </a:xfrm>
          <a:prstGeom prst="rect">
            <a:avLst/>
          </a:prstGeom>
        </p:spPr>
      </p:pic>
      <p:sp>
        <p:nvSpPr>
          <p:cNvPr id="10" name="Text Box 2"/>
          <p:cNvSpPr txBox="1">
            <a:spLocks noChangeArrowheads="1"/>
          </p:cNvSpPr>
          <p:nvPr/>
        </p:nvSpPr>
        <p:spPr bwMode="auto">
          <a:xfrm>
            <a:off x="1870619" y="6579458"/>
            <a:ext cx="54120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https://www.ncronline.org/news/vatican/covid-19-not-gods-judgment-call-live-differently-pope-says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a:stretch>
            <a:fillRect/>
          </a:stretch>
        </p:blipFill>
        <p:spPr>
          <a:xfrm>
            <a:off x="432251" y="572353"/>
            <a:ext cx="1311589" cy="293922"/>
          </a:xfrm>
          <a:prstGeom prst="rect">
            <a:avLst/>
          </a:prstGeom>
        </p:spPr>
      </p:pic>
      <p:sp>
        <p:nvSpPr>
          <p:cNvPr id="3" name="AutoShape 8">
            <a:extLst>
              <a:ext uri="{FF2B5EF4-FFF2-40B4-BE49-F238E27FC236}">
                <a16:creationId xmlns:a16="http://schemas.microsoft.com/office/drawing/2014/main" id="{8B86AC74-1134-D2B7-4254-7529699507C5}"/>
              </a:ext>
            </a:extLst>
          </p:cNvPr>
          <p:cNvSpPr>
            <a:spLocks noChangeArrowheads="1"/>
          </p:cNvSpPr>
          <p:nvPr/>
        </p:nvSpPr>
        <p:spPr bwMode="auto">
          <a:xfrm rot="7705331">
            <a:off x="7465907" y="87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1DA3728-BD94-09D9-3265-70BF1AE8F038}"/>
              </a:ext>
            </a:extLst>
          </p:cNvPr>
          <p:cNvSpPr/>
          <p:nvPr/>
        </p:nvSpPr>
        <p:spPr bwMode="auto">
          <a:xfrm>
            <a:off x="2415941" y="1597794"/>
            <a:ext cx="4158114"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975411966"/>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583407" y="6579458"/>
            <a:ext cx="79864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https://www.theguardian.com/news/gallery/2020/may/11/voodoo-priests-and-cautious-commuters-mondays-best-photos?CMP=Share_iOSApp_Other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4"/>
          <a:stretch>
            <a:fillRect/>
          </a:stretch>
        </p:blipFill>
        <p:spPr>
          <a:xfrm>
            <a:off x="0" y="297933"/>
            <a:ext cx="9144000" cy="6092982"/>
          </a:xfrm>
          <a:prstGeom prst="rect">
            <a:avLst/>
          </a:prstGeom>
        </p:spPr>
      </p:pic>
      <p:sp>
        <p:nvSpPr>
          <p:cNvPr id="6" name="Rectangle 5"/>
          <p:cNvSpPr/>
          <p:nvPr/>
        </p:nvSpPr>
        <p:spPr>
          <a:xfrm>
            <a:off x="231006" y="4663514"/>
            <a:ext cx="8710863" cy="175432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In Port-au-Prince, Haiti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Voodoo priests wear face masks to protect against the coronavirus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Photograph: </a:t>
            </a:r>
            <a:r>
              <a:rPr kumimoji="0" lang="en-US" sz="1050" b="0" i="0" u="none" strike="noStrike" kern="1200" cap="none" spc="0" normalizeH="0" baseline="0" noProof="0" dirty="0" err="1">
                <a:ln>
                  <a:noFill/>
                </a:ln>
                <a:solidFill>
                  <a:srgbClr val="FFFFFF"/>
                </a:solidFill>
                <a:effectLst/>
                <a:uLnTx/>
                <a:uFillTx/>
                <a:latin typeface="Arial" pitchFamily="34" charset="0"/>
                <a:ea typeface="+mn-ea"/>
                <a:cs typeface="+mn-cs"/>
              </a:rPr>
              <a:t>Jeanty</a:t>
            </a: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 Junior Augustin/Reuters</a:t>
            </a:r>
          </a:p>
        </p:txBody>
      </p:sp>
    </p:spTree>
    <p:extLst>
      <p:ext uri="{BB962C8B-B14F-4D97-AF65-F5344CB8AC3E}">
        <p14:creationId xmlns:p14="http://schemas.microsoft.com/office/powerpoint/2010/main" val="3903387648"/>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037057" y="6569833"/>
            <a:ext cx="70791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https://baptisthealth.net/baptist-health-news/cdc-urges-wearing-of-cloth-face-coverings-to-slow-spread-of-covid-19/?cat=education</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46348" y="971597"/>
            <a:ext cx="8458200" cy="5201567"/>
          </a:xfrm>
          <a:prstGeom prst="rect">
            <a:avLst/>
          </a:prstGeom>
        </p:spPr>
      </p:pic>
      <p:sp>
        <p:nvSpPr>
          <p:cNvPr id="10" name="Rectangle 9"/>
          <p:cNvSpPr/>
          <p:nvPr/>
        </p:nvSpPr>
        <p:spPr>
          <a:xfrm>
            <a:off x="547768" y="1406088"/>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19 June 2020</a:t>
            </a:r>
          </a:p>
        </p:txBody>
      </p:sp>
      <p:sp>
        <p:nvSpPr>
          <p:cNvPr id="11" name="Rectangle 10"/>
          <p:cNvSpPr/>
          <p:nvPr/>
        </p:nvSpPr>
        <p:spPr>
          <a:xfrm>
            <a:off x="221222" y="393855"/>
            <a:ext cx="871086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Advice from Baptist Church in South Florida</a:t>
            </a:r>
          </a:p>
        </p:txBody>
      </p:sp>
      <p:sp>
        <p:nvSpPr>
          <p:cNvPr id="5" name="Rectangle 4">
            <a:extLst>
              <a:ext uri="{FF2B5EF4-FFF2-40B4-BE49-F238E27FC236}">
                <a16:creationId xmlns:a16="http://schemas.microsoft.com/office/drawing/2014/main" id="{318213E6-2A29-2C1D-7B7B-DB92CCA3C0F1}"/>
              </a:ext>
            </a:extLst>
          </p:cNvPr>
          <p:cNvSpPr/>
          <p:nvPr/>
        </p:nvSpPr>
        <p:spPr bwMode="auto">
          <a:xfrm>
            <a:off x="547768" y="1713865"/>
            <a:ext cx="8172720"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5">
            <a:extLst>
              <a:ext uri="{FF2B5EF4-FFF2-40B4-BE49-F238E27FC236}">
                <a16:creationId xmlns:a16="http://schemas.microsoft.com/office/drawing/2014/main" id="{6AFB1E67-0CB5-E067-9BA7-A539C8236849}"/>
              </a:ext>
            </a:extLst>
          </p:cNvPr>
          <p:cNvSpPr/>
          <p:nvPr/>
        </p:nvSpPr>
        <p:spPr bwMode="auto">
          <a:xfrm>
            <a:off x="8277726" y="1098311"/>
            <a:ext cx="519926"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AutoShape 8">
            <a:extLst>
              <a:ext uri="{FF2B5EF4-FFF2-40B4-BE49-F238E27FC236}">
                <a16:creationId xmlns:a16="http://schemas.microsoft.com/office/drawing/2014/main" id="{1E39CDF4-D39E-CA66-76D9-BB369FE69D61}"/>
              </a:ext>
            </a:extLst>
          </p:cNvPr>
          <p:cNvSpPr>
            <a:spLocks noChangeArrowheads="1"/>
          </p:cNvSpPr>
          <p:nvPr/>
        </p:nvSpPr>
        <p:spPr bwMode="auto">
          <a:xfrm rot="7758136">
            <a:off x="77580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1041141"/>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AutoShape 8">
            <a:extLst>
              <a:ext uri="{FF2B5EF4-FFF2-40B4-BE49-F238E27FC236}">
                <a16:creationId xmlns:a16="http://schemas.microsoft.com/office/drawing/2014/main" id="{4994C7EF-F264-9D35-68D6-9500DFDC1C0D}"/>
              </a:ext>
            </a:extLst>
          </p:cNvPr>
          <p:cNvSpPr>
            <a:spLocks noChangeArrowheads="1"/>
          </p:cNvSpPr>
          <p:nvPr/>
        </p:nvSpPr>
        <p:spPr bwMode="auto">
          <a:xfrm rot="7705331">
            <a:off x="72373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8149124"/>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Oval 3">
            <a:extLst>
              <a:ext uri="{FF2B5EF4-FFF2-40B4-BE49-F238E27FC236}">
                <a16:creationId xmlns:a16="http://schemas.microsoft.com/office/drawing/2014/main" id="{50FE0512-1043-4AE8-8867-5CE8485309DE}"/>
              </a:ext>
            </a:extLst>
          </p:cNvPr>
          <p:cNvSpPr/>
          <p:nvPr/>
        </p:nvSpPr>
        <p:spPr bwMode="auto">
          <a:xfrm rot="1075834">
            <a:off x="2792647" y="2975880"/>
            <a:ext cx="1004128" cy="7281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964716183"/>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801806" y="159408"/>
            <a:ext cx="7603284" cy="6400800"/>
          </a:xfrm>
          <a:prstGeom prst="rect">
            <a:avLst/>
          </a:prstGeom>
        </p:spPr>
      </p:pic>
      <p:pic>
        <p:nvPicPr>
          <p:cNvPr id="5" name="Picture 4"/>
          <p:cNvPicPr>
            <a:picLocks noChangeAspect="1"/>
          </p:cNvPicPr>
          <p:nvPr/>
        </p:nvPicPr>
        <p:blipFill>
          <a:blip r:embed="rId5"/>
          <a:stretch>
            <a:fillRect/>
          </a:stretch>
        </p:blipFill>
        <p:spPr>
          <a:xfrm>
            <a:off x="6835341" y="107061"/>
            <a:ext cx="2095500" cy="381000"/>
          </a:xfrm>
          <a:prstGeom prst="rect">
            <a:avLst/>
          </a:prstGeom>
        </p:spPr>
      </p:pic>
      <p:sp>
        <p:nvSpPr>
          <p:cNvPr id="4" name="AutoShape 8">
            <a:extLst>
              <a:ext uri="{FF2B5EF4-FFF2-40B4-BE49-F238E27FC236}">
                <a16:creationId xmlns:a16="http://schemas.microsoft.com/office/drawing/2014/main" id="{59FAB710-9344-5B9D-3440-5A99301B61D1}"/>
              </a:ext>
            </a:extLst>
          </p:cNvPr>
          <p:cNvSpPr>
            <a:spLocks noChangeArrowheads="1"/>
          </p:cNvSpPr>
          <p:nvPr/>
        </p:nvSpPr>
        <p:spPr bwMode="auto">
          <a:xfrm rot="7705331">
            <a:off x="7529407" y="53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88923945"/>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5" name="Picture 4"/>
          <p:cNvPicPr>
            <a:picLocks noChangeAspect="1"/>
          </p:cNvPicPr>
          <p:nvPr/>
        </p:nvPicPr>
        <p:blipFill>
          <a:blip r:embed="rId3"/>
          <a:stretch>
            <a:fillRect/>
          </a:stretch>
        </p:blipFill>
        <p:spPr>
          <a:xfrm>
            <a:off x="1258904" y="104775"/>
            <a:ext cx="6629400" cy="6356210"/>
          </a:xfrm>
          <a:prstGeom prst="rect">
            <a:avLst/>
          </a:prstGeom>
        </p:spPr>
      </p:pic>
      <p:sp>
        <p:nvSpPr>
          <p:cNvPr id="13" name="Text Box 2"/>
          <p:cNvSpPr txBox="1">
            <a:spLocks noChangeArrowheads="1"/>
          </p:cNvSpPr>
          <p:nvPr/>
        </p:nvSpPr>
        <p:spPr bwMode="auto">
          <a:xfrm>
            <a:off x="669168" y="6598708"/>
            <a:ext cx="781496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https://www.marketwatch.com/story/why-do-so-many-americans-refuse-to-wear-face-masks-it-may-have-nothing-to-do-with-politics-2020-06-16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p:cNvPicPr>
            <a:picLocks noChangeAspect="1"/>
          </p:cNvPicPr>
          <p:nvPr/>
        </p:nvPicPr>
        <p:blipFill>
          <a:blip r:embed="rId5"/>
          <a:stretch>
            <a:fillRect/>
          </a:stretch>
        </p:blipFill>
        <p:spPr>
          <a:xfrm>
            <a:off x="6489382" y="1062096"/>
            <a:ext cx="1285875" cy="257175"/>
          </a:xfrm>
          <a:prstGeom prst="rect">
            <a:avLst/>
          </a:prstGeom>
        </p:spPr>
      </p:pic>
      <p:sp>
        <p:nvSpPr>
          <p:cNvPr id="4" name="Rectangle 3">
            <a:extLst>
              <a:ext uri="{FF2B5EF4-FFF2-40B4-BE49-F238E27FC236}">
                <a16:creationId xmlns:a16="http://schemas.microsoft.com/office/drawing/2014/main" id="{039535E0-2B30-FE3F-2A43-127C6A6FD2F8}"/>
              </a:ext>
            </a:extLst>
          </p:cNvPr>
          <p:cNvSpPr/>
          <p:nvPr/>
        </p:nvSpPr>
        <p:spPr bwMode="auto">
          <a:xfrm>
            <a:off x="7368826" y="1592249"/>
            <a:ext cx="562392" cy="27979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Rectangle 6">
            <a:extLst>
              <a:ext uri="{FF2B5EF4-FFF2-40B4-BE49-F238E27FC236}">
                <a16:creationId xmlns:a16="http://schemas.microsoft.com/office/drawing/2014/main" id="{104B5E69-EA7A-61E2-E4F3-3116357983BD}"/>
              </a:ext>
            </a:extLst>
          </p:cNvPr>
          <p:cNvSpPr/>
          <p:nvPr/>
        </p:nvSpPr>
        <p:spPr>
          <a:xfrm>
            <a:off x="6620008" y="1347482"/>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8" name="AutoShape 8">
            <a:extLst>
              <a:ext uri="{FF2B5EF4-FFF2-40B4-BE49-F238E27FC236}">
                <a16:creationId xmlns:a16="http://schemas.microsoft.com/office/drawing/2014/main" id="{44AB94E1-E5D1-A33B-9DB2-194C87A8323D}"/>
              </a:ext>
            </a:extLst>
          </p:cNvPr>
          <p:cNvSpPr>
            <a:spLocks noChangeArrowheads="1"/>
          </p:cNvSpPr>
          <p:nvPr/>
        </p:nvSpPr>
        <p:spPr bwMode="auto">
          <a:xfrm rot="7705331">
            <a:off x="63356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3457445"/>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819175"/>
            <a:ext cx="8226425" cy="4330601"/>
          </a:xfrm>
        </p:spPr>
        <p:txBody>
          <a:bodyPr/>
          <a:lstStyle/>
          <a:p>
            <a:pPr algn="ctr" eaLnBrk="1" hangingPunct="1">
              <a:buFontTx/>
              <a:buNone/>
            </a:pPr>
            <a:r>
              <a:rPr lang="en-US" sz="4800" b="1" dirty="0">
                <a:solidFill>
                  <a:srgbClr val="FF0000"/>
                </a:solidFill>
              </a:rPr>
              <a:t>What about babies and little children?</a:t>
            </a:r>
          </a:p>
          <a:p>
            <a:pPr algn="ctr" eaLnBrk="1" hangingPunct="1">
              <a:buFontTx/>
              <a:buNone/>
            </a:pPr>
            <a:endParaRPr lang="en-US" b="1" dirty="0">
              <a:solidFill>
                <a:srgbClr val="FF0000"/>
              </a:solidFill>
            </a:endParaRPr>
          </a:p>
          <a:p>
            <a:pPr algn="ctr" eaLnBrk="1" hangingPunct="1">
              <a:buFontTx/>
              <a:buNone/>
            </a:pPr>
            <a:r>
              <a:rPr lang="en-US" b="1" dirty="0">
                <a:solidFill>
                  <a:srgbClr val="FF0000"/>
                </a:solidFill>
              </a:rPr>
              <a:t>(and should they be vaccinated?)</a:t>
            </a:r>
            <a:endParaRPr lang="en-US" dirty="0">
              <a:solidFill>
                <a:srgbClr val="FF0000"/>
              </a:solidFill>
            </a:endParaRPr>
          </a:p>
        </p:txBody>
      </p:sp>
    </p:spTree>
    <p:extLst>
      <p:ext uri="{BB962C8B-B14F-4D97-AF65-F5344CB8AC3E}">
        <p14:creationId xmlns:p14="http://schemas.microsoft.com/office/powerpoint/2010/main" val="219202845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B6FDC-6DE4-555B-92CF-9512BCD94499}"/>
              </a:ext>
            </a:extLst>
          </p:cNvPr>
          <p:cNvPicPr>
            <a:picLocks noChangeAspect="1"/>
          </p:cNvPicPr>
          <p:nvPr/>
        </p:nvPicPr>
        <p:blipFill>
          <a:blip r:embed="rId2"/>
          <a:stretch>
            <a:fillRect/>
          </a:stretch>
        </p:blipFill>
        <p:spPr>
          <a:xfrm>
            <a:off x="1971216" y="444500"/>
            <a:ext cx="5201568" cy="5486400"/>
          </a:xfrm>
          <a:prstGeom prst="rect">
            <a:avLst/>
          </a:prstGeom>
        </p:spPr>
      </p:pic>
      <p:sp>
        <p:nvSpPr>
          <p:cNvPr id="9" name="TextBox 8">
            <a:extLst>
              <a:ext uri="{FF2B5EF4-FFF2-40B4-BE49-F238E27FC236}">
                <a16:creationId xmlns:a16="http://schemas.microsoft.com/office/drawing/2014/main" id="{5C5B09DD-2AA3-0F8E-C188-7A9621B709CD}"/>
              </a:ext>
            </a:extLst>
          </p:cNvPr>
          <p:cNvSpPr txBox="1"/>
          <p:nvPr/>
        </p:nvSpPr>
        <p:spPr>
          <a:xfrm>
            <a:off x="622300" y="6420535"/>
            <a:ext cx="7874000" cy="369332"/>
          </a:xfrm>
          <a:prstGeom prst="rect">
            <a:avLst/>
          </a:prstGeom>
          <a:noFill/>
        </p:spPr>
        <p:txBody>
          <a:bodyPr wrap="square">
            <a:spAutoFit/>
          </a:bodyPr>
          <a:lstStyle/>
          <a:p>
            <a:r>
              <a:rPr lang="en-US" dirty="0">
                <a:hlinkClick r:id="rId3"/>
              </a:rPr>
              <a:t>https://www.opb.org/article/2023/09/29/erika-hayasaki-somewhere-sisters/</a:t>
            </a:r>
            <a:endParaRPr lang="en-US" dirty="0"/>
          </a:p>
        </p:txBody>
      </p:sp>
      <p:sp>
        <p:nvSpPr>
          <p:cNvPr id="10" name="TextBox 9">
            <a:extLst>
              <a:ext uri="{FF2B5EF4-FFF2-40B4-BE49-F238E27FC236}">
                <a16:creationId xmlns:a16="http://schemas.microsoft.com/office/drawing/2014/main" id="{DD449B09-C00C-C6E5-0CBD-854F01F2C40F}"/>
              </a:ext>
            </a:extLst>
          </p:cNvPr>
          <p:cNvSpPr txBox="1"/>
          <p:nvPr/>
        </p:nvSpPr>
        <p:spPr>
          <a:xfrm>
            <a:off x="2192336" y="5987535"/>
            <a:ext cx="4805364" cy="461665"/>
          </a:xfrm>
          <a:prstGeom prst="rect">
            <a:avLst/>
          </a:prstGeom>
          <a:noFill/>
        </p:spPr>
        <p:txBody>
          <a:bodyPr wrap="square">
            <a:spAutoFit/>
          </a:bodyPr>
          <a:lstStyle/>
          <a:p>
            <a:r>
              <a:rPr lang="en-US" sz="2400" dirty="0"/>
              <a:t>Algonquin Books, 3 October 2023</a:t>
            </a:r>
          </a:p>
        </p:txBody>
      </p:sp>
      <p:sp>
        <p:nvSpPr>
          <p:cNvPr id="14" name="TextBox 13">
            <a:extLst>
              <a:ext uri="{FF2B5EF4-FFF2-40B4-BE49-F238E27FC236}">
                <a16:creationId xmlns:a16="http://schemas.microsoft.com/office/drawing/2014/main" id="{E95EFC6F-2AD5-87B4-EBAD-31EB14EE4873}"/>
              </a:ext>
            </a:extLst>
          </p:cNvPr>
          <p:cNvSpPr txBox="1"/>
          <p:nvPr/>
        </p:nvSpPr>
        <p:spPr>
          <a:xfrm>
            <a:off x="3046397" y="3410369"/>
            <a:ext cx="4572000" cy="461665"/>
          </a:xfrm>
          <a:prstGeom prst="rect">
            <a:avLst/>
          </a:prstGeom>
          <a:noFill/>
        </p:spPr>
        <p:txBody>
          <a:bodyPr wrap="square">
            <a:spAutoFit/>
          </a:bodyPr>
          <a:lstStyle/>
          <a:p>
            <a:r>
              <a:rPr lang="en-US" sz="2400" dirty="0">
                <a:solidFill>
                  <a:srgbClr val="E8FAFB"/>
                </a:solidFill>
              </a:rPr>
              <a:t>Erika </a:t>
            </a:r>
            <a:r>
              <a:rPr lang="en-US" sz="2400" dirty="0" err="1">
                <a:solidFill>
                  <a:srgbClr val="E8FAFB"/>
                </a:solidFill>
              </a:rPr>
              <a:t>Hayasaki</a:t>
            </a:r>
            <a:endParaRPr lang="en-US" sz="2400" dirty="0">
              <a:solidFill>
                <a:srgbClr val="E8FAFB"/>
              </a:solidFill>
            </a:endParaRPr>
          </a:p>
        </p:txBody>
      </p:sp>
      <p:sp>
        <p:nvSpPr>
          <p:cNvPr id="16" name="TextBox 15">
            <a:extLst>
              <a:ext uri="{FF2B5EF4-FFF2-40B4-BE49-F238E27FC236}">
                <a16:creationId xmlns:a16="http://schemas.microsoft.com/office/drawing/2014/main" id="{657CD361-35AC-413D-F307-7536AAB44F1C}"/>
              </a:ext>
            </a:extLst>
          </p:cNvPr>
          <p:cNvSpPr txBox="1"/>
          <p:nvPr/>
        </p:nvSpPr>
        <p:spPr>
          <a:xfrm>
            <a:off x="399451" y="2786861"/>
            <a:ext cx="1650732" cy="2585323"/>
          </a:xfrm>
          <a:prstGeom prst="rect">
            <a:avLst/>
          </a:prstGeom>
          <a:noFill/>
        </p:spPr>
        <p:txBody>
          <a:bodyPr wrap="square">
            <a:spAutoFit/>
          </a:bodyPr>
          <a:lstStyle/>
          <a:p>
            <a:r>
              <a:rPr lang="en-US" dirty="0"/>
              <a:t>“Erika </a:t>
            </a:r>
            <a:r>
              <a:rPr lang="en-US" dirty="0" err="1"/>
              <a:t>Hayasaki's</a:t>
            </a:r>
            <a:r>
              <a:rPr lang="en-US" dirty="0"/>
              <a:t> book explores the ideas of nature and nurture through the story of two twins.”</a:t>
            </a:r>
          </a:p>
        </p:txBody>
      </p:sp>
    </p:spTree>
    <p:extLst>
      <p:ext uri="{BB962C8B-B14F-4D97-AF65-F5344CB8AC3E}">
        <p14:creationId xmlns:p14="http://schemas.microsoft.com/office/powerpoint/2010/main" val="159174349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679057" y="247880"/>
            <a:ext cx="5782107" cy="6400800"/>
          </a:xfrm>
          <a:prstGeom prst="rect">
            <a:avLst/>
          </a:prstGeom>
        </p:spPr>
      </p:pic>
      <p:sp>
        <p:nvSpPr>
          <p:cNvPr id="10" name="Text Box 2"/>
          <p:cNvSpPr txBox="1">
            <a:spLocks noChangeArrowheads="1"/>
          </p:cNvSpPr>
          <p:nvPr/>
        </p:nvSpPr>
        <p:spPr bwMode="auto">
          <a:xfrm>
            <a:off x="1739173" y="6579458"/>
            <a:ext cx="567495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https://www.tmz.com/2020/06/20/woman-brings-newborn-three-week-old-baby-trump-tulsa-rally-covid/</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6053418" y="1857621"/>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5" name="Rectangle 4">
            <a:extLst>
              <a:ext uri="{FF2B5EF4-FFF2-40B4-BE49-F238E27FC236}">
                <a16:creationId xmlns:a16="http://schemas.microsoft.com/office/drawing/2014/main" id="{8525CCCC-B285-BF27-82AB-3E372BC05279}"/>
              </a:ext>
            </a:extLst>
          </p:cNvPr>
          <p:cNvSpPr/>
          <p:nvPr/>
        </p:nvSpPr>
        <p:spPr bwMode="auto">
          <a:xfrm>
            <a:off x="1679057" y="1876871"/>
            <a:ext cx="1131520"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43762511"/>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492736"/>
            <a:ext cx="8226425" cy="4570412"/>
          </a:xfrm>
        </p:spPr>
        <p:txBody>
          <a:bodyPr/>
          <a:lstStyle/>
          <a:p>
            <a:pPr algn="ctr" eaLnBrk="1" hangingPunct="1">
              <a:buFontTx/>
              <a:buNone/>
            </a:pPr>
            <a:r>
              <a:rPr lang="en-US" sz="4400" b="1" dirty="0">
                <a:solidFill>
                  <a:srgbClr val="FFFFFF"/>
                </a:solidFill>
              </a:rPr>
              <a:t>Another general question that has always been around, but that has became acute during COVID times is . . .</a:t>
            </a:r>
            <a:endParaRPr lang="en-US" sz="4400" dirty="0">
              <a:solidFill>
                <a:srgbClr val="FFFFFF"/>
              </a:solidFill>
            </a:endParaRPr>
          </a:p>
        </p:txBody>
      </p:sp>
    </p:spTree>
    <p:extLst>
      <p:ext uri="{BB962C8B-B14F-4D97-AF65-F5344CB8AC3E}">
        <p14:creationId xmlns:p14="http://schemas.microsoft.com/office/powerpoint/2010/main" val="1878741632"/>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9624" y="635265"/>
            <a:ext cx="9144000" cy="5485633"/>
          </a:xfrm>
        </p:spPr>
        <p:txBody>
          <a:bodyPr/>
          <a:lstStyle/>
          <a:p>
            <a:pPr algn="ctr" eaLnBrk="1" hangingPunct="1">
              <a:buFontTx/>
              <a:buNone/>
            </a:pPr>
            <a:r>
              <a:rPr lang="en-US" sz="6000" b="1" dirty="0">
                <a:solidFill>
                  <a:srgbClr val="FF0000"/>
                </a:solidFill>
              </a:rPr>
              <a:t>What to do </a:t>
            </a:r>
          </a:p>
          <a:p>
            <a:pPr algn="ctr" eaLnBrk="1" hangingPunct="1">
              <a:buFontTx/>
              <a:buNone/>
            </a:pPr>
            <a:r>
              <a:rPr lang="en-US" sz="6000" b="1" dirty="0">
                <a:solidFill>
                  <a:srgbClr val="FF0000"/>
                </a:solidFill>
              </a:rPr>
              <a:t>with the bodies?</a:t>
            </a:r>
          </a:p>
        </p:txBody>
      </p:sp>
    </p:spTree>
    <p:extLst>
      <p:ext uri="{BB962C8B-B14F-4D97-AF65-F5344CB8AC3E}">
        <p14:creationId xmlns:p14="http://schemas.microsoft.com/office/powerpoint/2010/main" val="1489213530"/>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Should dead bodies be dissolved and flushed down the drain? </a:t>
            </a:r>
          </a:p>
          <a:p>
            <a:pPr algn="ctr" eaLnBrk="1" hangingPunct="1">
              <a:buFontTx/>
              <a:buNone/>
            </a:pPr>
            <a:r>
              <a:rPr lang="en-US" sz="2800" b="1" dirty="0">
                <a:solidFill>
                  <a:srgbClr val="FF0000"/>
                </a:solidFill>
              </a:rPr>
              <a:t>(one of the most ecological ways of dealing with the problem of what to do with them) </a:t>
            </a:r>
            <a:endParaRPr lang="en-US" sz="2800" dirty="0">
              <a:solidFill>
                <a:srgbClr val="FF0000"/>
              </a:solidFill>
            </a:endParaRPr>
          </a:p>
        </p:txBody>
      </p:sp>
    </p:spTree>
    <p:extLst>
      <p:ext uri="{BB962C8B-B14F-4D97-AF65-F5344CB8AC3E}">
        <p14:creationId xmlns:p14="http://schemas.microsoft.com/office/powerpoint/2010/main" val="1869186124"/>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430055" y="6585026"/>
            <a:ext cx="42739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https://www.cnet.com/features/the-misunderstood-funeral-tech-thats-illegal-in-30-states/</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13472" y="127183"/>
            <a:ext cx="8686800" cy="6390204"/>
          </a:xfrm>
          <a:prstGeom prst="rect">
            <a:avLst/>
          </a:prstGeom>
        </p:spPr>
      </p:pic>
      <p:sp>
        <p:nvSpPr>
          <p:cNvPr id="3" name="TextBox 2">
            <a:extLst>
              <a:ext uri="{FF2B5EF4-FFF2-40B4-BE49-F238E27FC236}">
                <a16:creationId xmlns:a16="http://schemas.microsoft.com/office/drawing/2014/main" id="{230C7390-F16D-2902-1856-6D0AC8B6C808}"/>
              </a:ext>
            </a:extLst>
          </p:cNvPr>
          <p:cNvSpPr txBox="1"/>
          <p:nvPr/>
        </p:nvSpPr>
        <p:spPr>
          <a:xfrm>
            <a:off x="2892394" y="4363271"/>
            <a:ext cx="3364029" cy="369332"/>
          </a:xfrm>
          <a:prstGeom prst="rect">
            <a:avLst/>
          </a:prstGeom>
          <a:noFill/>
        </p:spPr>
        <p:txBody>
          <a:bodyPr wrap="square">
            <a:spAutoFit/>
          </a:bodyPr>
          <a:lstStyle/>
          <a:p>
            <a:r>
              <a:rPr lang="en-US" sz="1800" b="1" dirty="0">
                <a:solidFill>
                  <a:srgbClr val="F7F4F1"/>
                </a:solidFill>
              </a:rPr>
              <a:t>water cremation technology</a:t>
            </a:r>
            <a:endParaRPr lang="en-US" dirty="0">
              <a:solidFill>
                <a:srgbClr val="F7F4F1"/>
              </a:solidFill>
            </a:endParaRPr>
          </a:p>
        </p:txBody>
      </p:sp>
    </p:spTree>
    <p:extLst>
      <p:ext uri="{BB962C8B-B14F-4D97-AF65-F5344CB8AC3E}">
        <p14:creationId xmlns:p14="http://schemas.microsoft.com/office/powerpoint/2010/main" val="3529460816"/>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Or . . .?</a:t>
            </a:r>
            <a:endParaRPr lang="en-US" sz="2800" dirty="0">
              <a:solidFill>
                <a:srgbClr val="FF0000"/>
              </a:solidFill>
            </a:endParaRPr>
          </a:p>
        </p:txBody>
      </p:sp>
    </p:spTree>
    <p:extLst>
      <p:ext uri="{BB962C8B-B14F-4D97-AF65-F5344CB8AC3E}">
        <p14:creationId xmlns:p14="http://schemas.microsoft.com/office/powerpoint/2010/main" val="2630777836"/>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503520" y="6585026"/>
            <a:ext cx="612699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https://www.aljazeera.com/programmes/newsfeed/2020/05/ghana-dancing-pallbearers-stay-home-dance-200519100012123.html</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a:hlinkClick r:id="rId3"/>
          </p:cNvPr>
          <p:cNvPicPr>
            <a:picLocks noChangeAspect="1"/>
          </p:cNvPicPr>
          <p:nvPr/>
        </p:nvPicPr>
        <p:blipFill>
          <a:blip r:embed="rId4"/>
          <a:stretch>
            <a:fillRect/>
          </a:stretch>
        </p:blipFill>
        <p:spPr>
          <a:xfrm>
            <a:off x="231406" y="763104"/>
            <a:ext cx="8686800" cy="5796193"/>
          </a:xfrm>
          <a:prstGeom prst="rect">
            <a:avLst/>
          </a:prstGeom>
        </p:spPr>
      </p:pic>
      <p:sp>
        <p:nvSpPr>
          <p:cNvPr id="2" name="AutoShape 8">
            <a:extLst>
              <a:ext uri="{FF2B5EF4-FFF2-40B4-BE49-F238E27FC236}">
                <a16:creationId xmlns:a16="http://schemas.microsoft.com/office/drawing/2014/main" id="{96065188-BD70-0962-B1A5-41438665CC36}"/>
              </a:ext>
            </a:extLst>
          </p:cNvPr>
          <p:cNvSpPr>
            <a:spLocks noChangeArrowheads="1"/>
          </p:cNvSpPr>
          <p:nvPr/>
        </p:nvSpPr>
        <p:spPr bwMode="auto">
          <a:xfrm rot="3159064">
            <a:off x="7821507" y="4433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51933664"/>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579364"/>
            <a:ext cx="8226425" cy="4570412"/>
          </a:xfrm>
        </p:spPr>
        <p:txBody>
          <a:bodyPr/>
          <a:lstStyle/>
          <a:p>
            <a:pPr algn="ctr" eaLnBrk="1" hangingPunct="1">
              <a:buFontTx/>
              <a:buNone/>
            </a:pPr>
            <a:r>
              <a:rPr lang="en-US" sz="4400" b="1" dirty="0">
                <a:solidFill>
                  <a:srgbClr val="FF0000"/>
                </a:solidFill>
              </a:rPr>
              <a:t>And, in general, speaking of the Devil . . .</a:t>
            </a:r>
            <a:endParaRPr lang="en-US" sz="4400" dirty="0">
              <a:solidFill>
                <a:srgbClr val="FF0000"/>
              </a:solidFill>
            </a:endParaRPr>
          </a:p>
        </p:txBody>
      </p:sp>
    </p:spTree>
    <p:extLst>
      <p:ext uri="{BB962C8B-B14F-4D97-AF65-F5344CB8AC3E}">
        <p14:creationId xmlns:p14="http://schemas.microsoft.com/office/powerpoint/2010/main" val="1269267872"/>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00566" y="4444938"/>
            <a:ext cx="7358062" cy="172354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even the Diocese of Duluth </a:t>
            </a:r>
          </a:p>
          <a:p>
            <a:pPr algn="ctr"/>
            <a:r>
              <a:rPr lang="en-US" sz="2400" b="1" dirty="0">
                <a:solidFill>
                  <a:srgbClr val="000000"/>
                </a:solidFill>
                <a:latin typeface="Arial" charset="0"/>
              </a:rPr>
              <a:t>has an exorcist . . .</a:t>
            </a:r>
          </a:p>
          <a:p>
            <a:pPr algn="ctr"/>
            <a:endParaRPr lang="en-US" sz="1400" b="1" dirty="0">
              <a:solidFill>
                <a:srgbClr val="000000"/>
              </a:solidFill>
              <a:latin typeface="Arial" charset="0"/>
            </a:endParaRPr>
          </a:p>
          <a:p>
            <a:pPr algn="ctr"/>
            <a:r>
              <a:rPr lang="en-US" sz="2000" b="1" dirty="0">
                <a:solidFill>
                  <a:srgbClr val="000000"/>
                </a:solidFill>
                <a:latin typeface="Arial" charset="0"/>
              </a:rPr>
              <a:t>although he’s not listed on the Diocesan web page . . .</a:t>
            </a:r>
            <a:endParaRPr lang="en-US" sz="2000" b="1" dirty="0">
              <a:solidFill>
                <a:srgbClr val="003300"/>
              </a:solidFill>
            </a:endParaRPr>
          </a:p>
        </p:txBody>
      </p:sp>
    </p:spTree>
    <p:extLst>
      <p:ext uri="{BB962C8B-B14F-4D97-AF65-F5344CB8AC3E}">
        <p14:creationId xmlns:p14="http://schemas.microsoft.com/office/powerpoint/2010/main" val="1516900794"/>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AA9006-121E-2F56-198F-4540EF8B660F}"/>
              </a:ext>
            </a:extLst>
          </p:cNvPr>
          <p:cNvPicPr>
            <a:picLocks noChangeAspect="1"/>
          </p:cNvPicPr>
          <p:nvPr/>
        </p:nvPicPr>
        <p:blipFill>
          <a:blip r:embed="rId3"/>
          <a:stretch>
            <a:fillRect/>
          </a:stretch>
        </p:blipFill>
        <p:spPr>
          <a:xfrm>
            <a:off x="2565233" y="5667126"/>
            <a:ext cx="4013367" cy="921037"/>
          </a:xfrm>
          <a:prstGeom prst="rect">
            <a:avLst/>
          </a:prstGeom>
        </p:spPr>
      </p:pic>
      <p:sp>
        <p:nvSpPr>
          <p:cNvPr id="12" name="Text Box 2">
            <a:extLst>
              <a:ext uri="{FF2B5EF4-FFF2-40B4-BE49-F238E27FC236}">
                <a16:creationId xmlns:a16="http://schemas.microsoft.com/office/drawing/2014/main" id="{D895138E-E097-C240-57D4-7B80EEE161F2}"/>
              </a:ext>
            </a:extLst>
          </p:cNvPr>
          <p:cNvSpPr txBox="1">
            <a:spLocks noChangeArrowheads="1"/>
          </p:cNvSpPr>
          <p:nvPr/>
        </p:nvSpPr>
        <p:spPr bwMode="auto">
          <a:xfrm>
            <a:off x="3428672" y="65736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 name="Picture 12" descr="A person in a white robe praying">
            <a:extLst>
              <a:ext uri="{FF2B5EF4-FFF2-40B4-BE49-F238E27FC236}">
                <a16:creationId xmlns:a16="http://schemas.microsoft.com/office/drawing/2014/main" id="{4FFEBD41-B23F-BF08-4FC7-50E61205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9337"/>
            <a:ext cx="9144000" cy="3286125"/>
          </a:xfrm>
          <a:prstGeom prst="rect">
            <a:avLst/>
          </a:prstGeom>
        </p:spPr>
      </p:pic>
      <p:pic>
        <p:nvPicPr>
          <p:cNvPr id="14" name="Picture 13">
            <a:extLst>
              <a:ext uri="{FF2B5EF4-FFF2-40B4-BE49-F238E27FC236}">
                <a16:creationId xmlns:a16="http://schemas.microsoft.com/office/drawing/2014/main" id="{8BDC2DFE-041F-6982-6175-AE42DD35D35D}"/>
              </a:ext>
            </a:extLst>
          </p:cNvPr>
          <p:cNvPicPr>
            <a:picLocks noChangeAspect="1"/>
          </p:cNvPicPr>
          <p:nvPr/>
        </p:nvPicPr>
        <p:blipFill>
          <a:blip r:embed="rId6"/>
          <a:stretch>
            <a:fillRect/>
          </a:stretch>
        </p:blipFill>
        <p:spPr>
          <a:xfrm>
            <a:off x="-1" y="0"/>
            <a:ext cx="9144000" cy="2319337"/>
          </a:xfrm>
          <a:prstGeom prst="rect">
            <a:avLst/>
          </a:prstGeom>
        </p:spPr>
      </p:pic>
    </p:spTree>
    <p:extLst>
      <p:ext uri="{BB962C8B-B14F-4D97-AF65-F5344CB8AC3E}">
        <p14:creationId xmlns:p14="http://schemas.microsoft.com/office/powerpoint/2010/main" val="38588859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3058327"/>
            <a:ext cx="69088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Remember these items from elsewhere in the course? . . . </a:t>
            </a:r>
          </a:p>
        </p:txBody>
      </p:sp>
    </p:spTree>
    <p:extLst>
      <p:ext uri="{BB962C8B-B14F-4D97-AF65-F5344CB8AC3E}">
        <p14:creationId xmlns:p14="http://schemas.microsoft.com/office/powerpoint/2010/main" val="32076678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54B10"/>
        </a:solidFill>
        <a:effectLst/>
      </p:bgPr>
    </p:bg>
    <p:spTree>
      <p:nvGrpSpPr>
        <p:cNvPr id="1" name=""/>
        <p:cNvGrpSpPr/>
        <p:nvPr/>
      </p:nvGrpSpPr>
      <p:grpSpPr>
        <a:xfrm>
          <a:off x="0" y="0"/>
          <a:ext cx="0" cy="0"/>
          <a:chOff x="0" y="0"/>
          <a:chExt cx="0" cy="0"/>
        </a:xfrm>
      </p:grpSpPr>
      <p:sp>
        <p:nvSpPr>
          <p:cNvPr id="4" name="TextBox 3"/>
          <p:cNvSpPr txBox="1"/>
          <p:nvPr/>
        </p:nvSpPr>
        <p:spPr>
          <a:xfrm>
            <a:off x="4324017" y="6551842"/>
            <a:ext cx="494046" cy="215444"/>
          </a:xfrm>
          <a:prstGeom prst="rect">
            <a:avLst/>
          </a:prstGeom>
          <a:noFill/>
        </p:spPr>
        <p:txBody>
          <a:bodyPr wrap="none" rtlCol="0">
            <a:spAutoFit/>
          </a:bodyPr>
          <a:lstStyle/>
          <a:p>
            <a:r>
              <a:rPr lang="en-US" sz="800" dirty="0">
                <a:solidFill>
                  <a:prstClr val="black"/>
                </a:solidFill>
                <a:latin typeface="Arial" charset="0"/>
                <a:hlinkClick r:id="rId2"/>
              </a:rPr>
              <a:t>source</a:t>
            </a:r>
            <a:endParaRPr lang="en-US" sz="800" dirty="0">
              <a:solidFill>
                <a:prstClr val="black"/>
              </a:solidFill>
              <a:latin typeface="Arial" charset="0"/>
            </a:endParaRPr>
          </a:p>
        </p:txBody>
      </p:sp>
      <p:pic>
        <p:nvPicPr>
          <p:cNvPr id="6" name="Picture 5">
            <a:extLst>
              <a:ext uri="{FF2B5EF4-FFF2-40B4-BE49-F238E27FC236}">
                <a16:creationId xmlns:a16="http://schemas.microsoft.com/office/drawing/2014/main" id="{31D3C801-0A9B-D02D-7888-D414692FDEB1}"/>
              </a:ext>
            </a:extLst>
          </p:cNvPr>
          <p:cNvPicPr>
            <a:picLocks noChangeAspect="1"/>
          </p:cNvPicPr>
          <p:nvPr/>
        </p:nvPicPr>
        <p:blipFill>
          <a:blip r:embed="rId3"/>
          <a:stretch>
            <a:fillRect/>
          </a:stretch>
        </p:blipFill>
        <p:spPr>
          <a:xfrm>
            <a:off x="-4711" y="1081878"/>
            <a:ext cx="9144000" cy="5486400"/>
          </a:xfrm>
          <a:prstGeom prst="rect">
            <a:avLst/>
          </a:prstGeom>
        </p:spPr>
      </p:pic>
      <p:sp>
        <p:nvSpPr>
          <p:cNvPr id="9" name="TextBox 8">
            <a:extLst>
              <a:ext uri="{FF2B5EF4-FFF2-40B4-BE49-F238E27FC236}">
                <a16:creationId xmlns:a16="http://schemas.microsoft.com/office/drawing/2014/main" id="{2D456168-1592-BD2F-5D13-3C1C3844F7E7}"/>
              </a:ext>
            </a:extLst>
          </p:cNvPr>
          <p:cNvSpPr txBox="1"/>
          <p:nvPr/>
        </p:nvSpPr>
        <p:spPr>
          <a:xfrm>
            <a:off x="919874" y="1928974"/>
            <a:ext cx="7315200" cy="954107"/>
          </a:xfrm>
          <a:prstGeom prst="rect">
            <a:avLst/>
          </a:prstGeom>
          <a:noFill/>
        </p:spPr>
        <p:txBody>
          <a:bodyPr wrap="square">
            <a:spAutoFit/>
          </a:bodyPr>
          <a:lstStyle/>
          <a:p>
            <a:pPr algn="ctr"/>
            <a:r>
              <a:rPr lang="en-US" sz="2800" b="1" dirty="0">
                <a:solidFill>
                  <a:srgbClr val="FFFFFF"/>
                </a:solidFill>
              </a:rPr>
              <a:t>What can doppelgangers tell us about nature v nurture? – podcast </a:t>
            </a:r>
          </a:p>
        </p:txBody>
      </p:sp>
      <p:pic>
        <p:nvPicPr>
          <p:cNvPr id="11" name="Picture 10" descr="A blue and white logo&#10;&#10;Description automatically generated">
            <a:extLst>
              <a:ext uri="{FF2B5EF4-FFF2-40B4-BE49-F238E27FC236}">
                <a16:creationId xmlns:a16="http://schemas.microsoft.com/office/drawing/2014/main" id="{5F46B66D-C6CE-8E7C-CDD6-0D158734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74" y="1179270"/>
            <a:ext cx="1828800" cy="402566"/>
          </a:xfrm>
          <a:prstGeom prst="rect">
            <a:avLst/>
          </a:prstGeom>
        </p:spPr>
      </p:pic>
      <p:sp>
        <p:nvSpPr>
          <p:cNvPr id="15" name="TextBox 14">
            <a:extLst>
              <a:ext uri="{FF2B5EF4-FFF2-40B4-BE49-F238E27FC236}">
                <a16:creationId xmlns:a16="http://schemas.microsoft.com/office/drawing/2014/main" id="{6281591A-DDF9-77A8-C820-5E7924DCBD78}"/>
              </a:ext>
            </a:extLst>
          </p:cNvPr>
          <p:cNvSpPr txBox="1"/>
          <p:nvPr/>
        </p:nvSpPr>
        <p:spPr>
          <a:xfrm>
            <a:off x="1080074" y="1554941"/>
            <a:ext cx="1581150" cy="369332"/>
          </a:xfrm>
          <a:prstGeom prst="rect">
            <a:avLst/>
          </a:prstGeom>
          <a:noFill/>
        </p:spPr>
        <p:txBody>
          <a:bodyPr wrap="square">
            <a:spAutoFit/>
          </a:bodyPr>
          <a:lstStyle/>
          <a:p>
            <a:r>
              <a:rPr lang="en-US" dirty="0">
                <a:solidFill>
                  <a:srgbClr val="FFFFFF"/>
                </a:solidFill>
              </a:rPr>
              <a:t>25 July 2023</a:t>
            </a:r>
          </a:p>
        </p:txBody>
      </p:sp>
    </p:spTree>
    <p:extLst>
      <p:ext uri="{BB962C8B-B14F-4D97-AF65-F5344CB8AC3E}">
        <p14:creationId xmlns:p14="http://schemas.microsoft.com/office/powerpoint/2010/main" val="93960462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892969" y="1741700"/>
            <a:ext cx="7358062"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the exorcist for the Diocese of Duluth was in attendance at the ordination of  Bishop </a:t>
            </a:r>
            <a:r>
              <a:rPr lang="en-US" sz="1600" b="1" kern="0" dirty="0" err="1">
                <a:solidFill>
                  <a:srgbClr val="000000"/>
                </a:solidFill>
                <a:latin typeface="Arial" charset="0"/>
              </a:rPr>
              <a:t>Sirba</a:t>
            </a:r>
            <a:r>
              <a:rPr lang="en-US" sz="1600" b="1" kern="0" dirty="0">
                <a:solidFill>
                  <a:srgbClr val="000000"/>
                </a:solidFill>
                <a:latin typeface="Arial" charset="0"/>
              </a:rPr>
              <a:t> . . .</a:t>
            </a:r>
          </a:p>
        </p:txBody>
      </p:sp>
    </p:spTree>
    <p:extLst>
      <p:ext uri="{BB962C8B-B14F-4D97-AF65-F5344CB8AC3E}">
        <p14:creationId xmlns:p14="http://schemas.microsoft.com/office/powerpoint/2010/main" val="2492457668"/>
      </p:ext>
    </p:extLst>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36511" y="1741700"/>
            <a:ext cx="7235029"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Bishop </a:t>
            </a:r>
            <a:r>
              <a:rPr lang="en-US" sz="1600" b="1" kern="0" dirty="0" err="1">
                <a:solidFill>
                  <a:srgbClr val="000000"/>
                </a:solidFill>
                <a:latin typeface="Arial" charset="0"/>
              </a:rPr>
              <a:t>Sirba</a:t>
            </a:r>
            <a:r>
              <a:rPr lang="en-US" sz="1600" b="1" kern="0" dirty="0">
                <a:solidFill>
                  <a:srgbClr val="000000"/>
                </a:solidFill>
                <a:latin typeface="Arial" charset="0"/>
              </a:rPr>
              <a:t> in turn went on to co-officiate at the installation of the religious order of nuns (sisters) founded by my cousin Claire . . .</a:t>
            </a:r>
          </a:p>
        </p:txBody>
      </p:sp>
    </p:spTree>
    <p:extLst>
      <p:ext uri="{BB962C8B-B14F-4D97-AF65-F5344CB8AC3E}">
        <p14:creationId xmlns:p14="http://schemas.microsoft.com/office/powerpoint/2010/main" val="3829125096"/>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585" y="464913"/>
            <a:ext cx="459682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10343" y="6544492"/>
            <a:ext cx="6923313" cy="215444"/>
          </a:xfrm>
          <a:prstGeom prst="rect">
            <a:avLst/>
          </a:prstGeom>
        </p:spPr>
        <p:txBody>
          <a:bodyPr wrap="square">
            <a:spAutoFit/>
          </a:bodyPr>
          <a:lstStyle/>
          <a:p>
            <a:pPr algn="ctr"/>
            <a:r>
              <a:rPr lang="en-US" sz="800" dirty="0">
                <a:solidFill>
                  <a:srgbClr val="FFFFFF"/>
                </a:solidFill>
                <a:hlinkClick r:id="rId4"/>
              </a:rPr>
              <a:t>http://www.minnesotamonthly.com/Lifestyle/People-Profiles/Meet-Mother-Mary-Clare-RoufsOne-of-the-Youngest-Nuns-in-America/</a:t>
            </a:r>
            <a:endParaRPr lang="en-US" sz="800" dirty="0">
              <a:solidFill>
                <a:srgbClr val="FFFFFF"/>
              </a:solidFill>
            </a:endParaRPr>
          </a:p>
        </p:txBody>
      </p:sp>
      <p:pic>
        <p:nvPicPr>
          <p:cNvPr id="15364" name="Picture 4" descr="http://www.minnesotamonthly.com/images/minnesota-monthly-logo-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43" y="1244139"/>
            <a:ext cx="1718809" cy="4649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AA4726-41C2-4DA9-AFBB-A118B542D035}"/>
              </a:ext>
            </a:extLst>
          </p:cNvPr>
          <p:cNvSpPr/>
          <p:nvPr/>
        </p:nvSpPr>
        <p:spPr bwMode="auto">
          <a:xfrm>
            <a:off x="5168900" y="1104900"/>
            <a:ext cx="1600200" cy="330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DD334874-3A6C-4FCB-13FC-3ADE088CCCF0}"/>
              </a:ext>
            </a:extLst>
          </p:cNvPr>
          <p:cNvSpPr>
            <a:spLocks noChangeArrowheads="1"/>
          </p:cNvSpPr>
          <p:nvPr/>
        </p:nvSpPr>
        <p:spPr bwMode="auto">
          <a:xfrm rot="7705331">
            <a:off x="65769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00730052"/>
      </p:ext>
    </p:extLst>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5" y="246313"/>
            <a:ext cx="750400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062" y="1196253"/>
            <a:ext cx="2728684" cy="7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AAAF65E-D47B-8C93-3F6D-8EEB6940F923}"/>
              </a:ext>
            </a:extLst>
          </p:cNvPr>
          <p:cNvSpPr/>
          <p:nvPr/>
        </p:nvSpPr>
        <p:spPr bwMode="auto">
          <a:xfrm>
            <a:off x="952901" y="1196253"/>
            <a:ext cx="3455470" cy="420791"/>
          </a:xfrm>
          <a:prstGeom prst="rect">
            <a:avLst/>
          </a:prstGeom>
          <a:solidFill>
            <a:schemeClr val="tx2"/>
          </a:solidFill>
          <a:ln w="9525" cap="flat" cmpd="sng" algn="ctr">
            <a:solidFill>
              <a:srgbClr val="EEEB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275987671"/>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4338" name="Picture 2" descr="http://thecatholicspirit.com/wp-content/uploads/2015/05/SisterHandma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514"/>
            <a:ext cx="9110390" cy="58472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0245" y="6034885"/>
            <a:ext cx="1582484" cy="369332"/>
          </a:xfrm>
          <a:prstGeom prst="rect">
            <a:avLst/>
          </a:prstGeom>
        </p:spPr>
        <p:txBody>
          <a:bodyPr wrap="none">
            <a:spAutoFit/>
          </a:bodyPr>
          <a:lstStyle/>
          <a:p>
            <a:r>
              <a:rPr lang="en-US" dirty="0"/>
              <a:t>06 May  2015</a:t>
            </a:r>
          </a:p>
        </p:txBody>
      </p:sp>
      <p:sp>
        <p:nvSpPr>
          <p:cNvPr id="8" name="Rectangle 3"/>
          <p:cNvSpPr txBox="1">
            <a:spLocks noChangeArrowheads="1"/>
          </p:cNvSpPr>
          <p:nvPr/>
        </p:nvSpPr>
        <p:spPr bwMode="auto">
          <a:xfrm>
            <a:off x="499272" y="3931537"/>
            <a:ext cx="8134917" cy="2470676"/>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b="1" kern="0" dirty="0">
                <a:solidFill>
                  <a:srgbClr val="000000"/>
                </a:solidFill>
                <a:latin typeface="Arial" charset="0"/>
              </a:rPr>
              <a:t>For my cousin Mother Claire (left) and me and the rest of the Roufs clan -- and for all other Roman Catholics -- </a:t>
            </a:r>
            <a:r>
              <a:rPr lang="en-US" sz="2400" b="1" kern="0" dirty="0">
                <a:solidFill>
                  <a:srgbClr val="FF0000"/>
                </a:solidFill>
                <a:latin typeface="Arial" charset="0"/>
              </a:rPr>
              <a:t>belief in the existence of the devil is not an option, it is part of Roman Catholic Doctrine</a:t>
            </a:r>
            <a:r>
              <a:rPr lang="en-US" b="1" kern="0" dirty="0">
                <a:solidFill>
                  <a:srgbClr val="000000"/>
                </a:solidFill>
                <a:latin typeface="Arial" charset="0"/>
              </a:rPr>
              <a:t> </a:t>
            </a:r>
          </a:p>
        </p:txBody>
      </p:sp>
      <p:sp>
        <p:nvSpPr>
          <p:cNvPr id="9" name="Text Box 2"/>
          <p:cNvSpPr txBox="1">
            <a:spLocks noChangeArrowheads="1"/>
          </p:cNvSpPr>
          <p:nvPr/>
        </p:nvSpPr>
        <p:spPr bwMode="auto">
          <a:xfrm>
            <a:off x="2698558" y="6540958"/>
            <a:ext cx="373692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http://thecatholicspirit.com/featured/motherhood-in-the-sisterhood/</a:t>
            </a:r>
            <a:endParaRPr lang="en-US" sz="800" dirty="0">
              <a:solidFill>
                <a:srgbClr val="FFFFFF"/>
              </a:solidFill>
              <a:latin typeface="Verdana" pitchFamily="34" charset="0"/>
            </a:endParaRP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25" y="104093"/>
            <a:ext cx="1824741" cy="38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440695"/>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911682" y="3791396"/>
            <a:ext cx="7315200" cy="1587260"/>
          </a:xfrm>
          <a:prstGeom prst="rect">
            <a:avLst/>
          </a:prstGeom>
          <a:noFill/>
          <a:ln w="76200">
            <a:solidFill>
              <a:srgbClr val="FFC000"/>
            </a:solidFill>
            <a:miter lim="800000"/>
            <a:headEnd/>
            <a:tailEnd/>
          </a:ln>
        </p:spPr>
      </p:pic>
      <p:sp>
        <p:nvSpPr>
          <p:cNvPr id="6" name="Rectangle 3"/>
          <p:cNvSpPr txBox="1">
            <a:spLocks noChangeArrowheads="1"/>
          </p:cNvSpPr>
          <p:nvPr/>
        </p:nvSpPr>
        <p:spPr bwMode="auto">
          <a:xfrm>
            <a:off x="900570" y="2558079"/>
            <a:ext cx="7358062" cy="830997"/>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it’s </a:t>
            </a:r>
            <a:r>
              <a:rPr lang="en-US" sz="2400" b="1" i="1" dirty="0">
                <a:solidFill>
                  <a:srgbClr val="000000"/>
                </a:solidFill>
                <a:latin typeface="Arial" charset="0"/>
              </a:rPr>
              <a:t>Official</a:t>
            </a:r>
            <a:r>
              <a:rPr lang="en-US" sz="2400" b="1" dirty="0">
                <a:solidFill>
                  <a:srgbClr val="000000"/>
                </a:solidFill>
                <a:latin typeface="Arial" charset="0"/>
              </a:rPr>
              <a:t> Roman Catholic doctrine </a:t>
            </a:r>
            <a:r>
              <a:rPr lang="en-US" sz="2000" b="1" dirty="0">
                <a:solidFill>
                  <a:srgbClr val="000000"/>
                </a:solidFill>
                <a:latin typeface="Arial" charset="0"/>
              </a:rPr>
              <a:t> . . .</a:t>
            </a:r>
            <a:endParaRPr lang="en-US" sz="2000" b="1" dirty="0">
              <a:solidFill>
                <a:srgbClr val="003300"/>
              </a:solidFill>
            </a:endParaRPr>
          </a:p>
        </p:txBody>
      </p:sp>
    </p:spTree>
    <p:extLst>
      <p:ext uri="{BB962C8B-B14F-4D97-AF65-F5344CB8AC3E}">
        <p14:creationId xmlns:p14="http://schemas.microsoft.com/office/powerpoint/2010/main" val="532000751"/>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4928" y="372558"/>
            <a:ext cx="5684108" cy="6400800"/>
          </a:xfrm>
          <a:prstGeom prst="rect">
            <a:avLst/>
          </a:prstGeom>
        </p:spPr>
      </p:pic>
      <p:sp>
        <p:nvSpPr>
          <p:cNvPr id="12" name="Text Box 2"/>
          <p:cNvSpPr txBox="1">
            <a:spLocks noChangeArrowheads="1"/>
          </p:cNvSpPr>
          <p:nvPr/>
        </p:nvSpPr>
        <p:spPr bwMode="auto">
          <a:xfrm>
            <a:off x="1322380" y="6585026"/>
            <a:ext cx="648927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https://www.theguardian.com/world/2019/feb/20/pope-francis-decries-critics-of-church-as-friends-of-the-devil?CMP=Share_iOSApp_Other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14" name="Rectangle 13"/>
          <p:cNvSpPr/>
          <p:nvPr/>
        </p:nvSpPr>
        <p:spPr>
          <a:xfrm>
            <a:off x="7322283" y="1595178"/>
            <a:ext cx="1595309"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20 February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074E508E-1A79-2F1B-852C-660315CB82BC}"/>
              </a:ext>
            </a:extLst>
          </p:cNvPr>
          <p:cNvSpPr>
            <a:spLocks noChangeArrowheads="1"/>
          </p:cNvSpPr>
          <p:nvPr/>
        </p:nvSpPr>
        <p:spPr bwMode="auto">
          <a:xfrm rot="8699053">
            <a:off x="6615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56968087"/>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8237" y="342900"/>
            <a:ext cx="6867525" cy="6172200"/>
          </a:xfrm>
          <a:prstGeom prst="rect">
            <a:avLst/>
          </a:prstGeom>
        </p:spPr>
      </p:pic>
      <p:sp>
        <p:nvSpPr>
          <p:cNvPr id="7" name="Text Box 2"/>
          <p:cNvSpPr txBox="1">
            <a:spLocks noChangeArrowheads="1"/>
          </p:cNvSpPr>
          <p:nvPr/>
        </p:nvSpPr>
        <p:spPr bwMode="auto">
          <a:xfrm>
            <a:off x="1788052" y="6585026"/>
            <a:ext cx="5557933"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https://thehill.com/blogs/blog-briefing-room/news/410401-pope-says-devil-trying-to-divide-attack-the-catholic-church</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5"/>
          <a:stretch>
            <a:fillRect/>
          </a:stretch>
        </p:blipFill>
        <p:spPr>
          <a:xfrm>
            <a:off x="5485909" y="1512276"/>
            <a:ext cx="1003091" cy="979763"/>
          </a:xfrm>
          <a:prstGeom prst="rect">
            <a:avLst/>
          </a:prstGeom>
        </p:spPr>
      </p:pic>
      <p:sp>
        <p:nvSpPr>
          <p:cNvPr id="10" name="Rectangle 9"/>
          <p:cNvSpPr/>
          <p:nvPr/>
        </p:nvSpPr>
        <p:spPr>
          <a:xfrm>
            <a:off x="6500724" y="1894346"/>
            <a:ext cx="1928168" cy="372411"/>
          </a:xfrm>
          <a:prstGeom prst="rect">
            <a:avLst/>
          </a:prstGeom>
          <a:solidFill>
            <a:srgbClr val="FFFF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08 October 2018</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F5FE6C3F-AB43-8460-9060-3F6B7C09C4EB}"/>
              </a:ext>
            </a:extLst>
          </p:cNvPr>
          <p:cNvSpPr>
            <a:spLocks noChangeArrowheads="1"/>
          </p:cNvSpPr>
          <p:nvPr/>
        </p:nvSpPr>
        <p:spPr bwMode="auto">
          <a:xfrm rot="9081887">
            <a:off x="63610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B0A25AE-DEAE-6A0C-2CCD-966DFFA82C2E}"/>
              </a:ext>
            </a:extLst>
          </p:cNvPr>
          <p:cNvSpPr/>
          <p:nvPr/>
        </p:nvSpPr>
        <p:spPr bwMode="auto">
          <a:xfrm>
            <a:off x="1138237" y="1799924"/>
            <a:ext cx="1354706" cy="46683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8" name="Rectangle 7">
            <a:extLst>
              <a:ext uri="{FF2B5EF4-FFF2-40B4-BE49-F238E27FC236}">
                <a16:creationId xmlns:a16="http://schemas.microsoft.com/office/drawing/2014/main" id="{B2BC043E-38A9-4497-709A-DAFAA4D4FF9E}"/>
              </a:ext>
            </a:extLst>
          </p:cNvPr>
          <p:cNvSpPr/>
          <p:nvPr/>
        </p:nvSpPr>
        <p:spPr bwMode="auto">
          <a:xfrm>
            <a:off x="6603798" y="3243714"/>
            <a:ext cx="1491048" cy="79248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3819077"/>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190245" y="6034885"/>
            <a:ext cx="158248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rPr>
              <a:t>06 May  2015</a:t>
            </a:r>
          </a:p>
        </p:txBody>
      </p:sp>
      <p:pic>
        <p:nvPicPr>
          <p:cNvPr id="3" name="Picture 2"/>
          <p:cNvPicPr>
            <a:picLocks noChangeAspect="1"/>
          </p:cNvPicPr>
          <p:nvPr/>
        </p:nvPicPr>
        <p:blipFill>
          <a:blip r:embed="rId3"/>
          <a:stretch>
            <a:fillRect/>
          </a:stretch>
        </p:blipFill>
        <p:spPr>
          <a:xfrm>
            <a:off x="1292103" y="215777"/>
            <a:ext cx="6537611" cy="6400800"/>
          </a:xfrm>
          <a:prstGeom prst="rect">
            <a:avLst/>
          </a:prstGeom>
        </p:spPr>
      </p:pic>
      <p:sp>
        <p:nvSpPr>
          <p:cNvPr id="10" name="Text Box 2"/>
          <p:cNvSpPr txBox="1">
            <a:spLocks noChangeArrowheads="1"/>
          </p:cNvSpPr>
          <p:nvPr/>
        </p:nvSpPr>
        <p:spPr bwMode="auto">
          <a:xfrm>
            <a:off x="774955" y="6585026"/>
            <a:ext cx="75841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https://www.theguardian.com/film/2019/aug/15/hail-satan-are-satanists-now-the-good-guys-in-the-fight-against-the-evangelical-right?CMP=Share_iOSApp_Other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4" name="Rectangle 3"/>
          <p:cNvSpPr/>
          <p:nvPr/>
        </p:nvSpPr>
        <p:spPr>
          <a:xfrm>
            <a:off x="7322283" y="1595178"/>
            <a:ext cx="142834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15 August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3EAB1587-0091-84CF-EF9C-F75C92D0D49A}"/>
              </a:ext>
            </a:extLst>
          </p:cNvPr>
          <p:cNvSpPr>
            <a:spLocks noChangeArrowheads="1"/>
          </p:cNvSpPr>
          <p:nvPr/>
        </p:nvSpPr>
        <p:spPr bwMode="auto">
          <a:xfrm rot="8833239">
            <a:off x="69325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28955856"/>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609605" y="4474406"/>
            <a:ext cx="7924801"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 . . the debates continue . . .</a:t>
            </a:r>
            <a:endParaRPr lang="en-US" sz="4000" dirty="0">
              <a:solidFill>
                <a:srgbClr val="000000"/>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174D3-C4DA-2B28-DA87-614B8CFFF957}"/>
              </a:ext>
            </a:extLst>
          </p:cNvPr>
          <p:cNvPicPr>
            <a:picLocks noChangeAspect="1"/>
          </p:cNvPicPr>
          <p:nvPr/>
        </p:nvPicPr>
        <p:blipFill>
          <a:blip r:embed="rId2"/>
          <a:stretch>
            <a:fillRect/>
          </a:stretch>
        </p:blipFill>
        <p:spPr>
          <a:xfrm>
            <a:off x="2738436" y="690246"/>
            <a:ext cx="3657600" cy="5507354"/>
          </a:xfrm>
          <a:prstGeom prst="rect">
            <a:avLst/>
          </a:prstGeom>
          <a:ln w="12700">
            <a:solidFill>
              <a:srgbClr val="E46349"/>
            </a:solidFill>
          </a:ln>
        </p:spPr>
      </p:pic>
      <p:sp>
        <p:nvSpPr>
          <p:cNvPr id="4" name="TextBox 3">
            <a:extLst>
              <a:ext uri="{FF2B5EF4-FFF2-40B4-BE49-F238E27FC236}">
                <a16:creationId xmlns:a16="http://schemas.microsoft.com/office/drawing/2014/main" id="{0812794E-60B8-8AC0-A048-73BB232DB6B2}"/>
              </a:ext>
            </a:extLst>
          </p:cNvPr>
          <p:cNvSpPr txBox="1"/>
          <p:nvPr/>
        </p:nvSpPr>
        <p:spPr>
          <a:xfrm>
            <a:off x="1397000" y="6407835"/>
            <a:ext cx="6350000" cy="369332"/>
          </a:xfrm>
          <a:prstGeom prst="rect">
            <a:avLst/>
          </a:prstGeom>
          <a:noFill/>
        </p:spPr>
        <p:txBody>
          <a:bodyPr wrap="square">
            <a:spAutoFit/>
          </a:bodyPr>
          <a:lstStyle/>
          <a:p>
            <a:r>
              <a:rPr lang="en-US" dirty="0">
                <a:hlinkClick r:id="rId3"/>
              </a:rPr>
              <a:t>https://carlzimmer.com/books/she-has-her-mothers-laugh/</a:t>
            </a:r>
            <a:endParaRPr lang="en-US" dirty="0"/>
          </a:p>
        </p:txBody>
      </p:sp>
      <p:sp>
        <p:nvSpPr>
          <p:cNvPr id="6" name="TextBox 5">
            <a:extLst>
              <a:ext uri="{FF2B5EF4-FFF2-40B4-BE49-F238E27FC236}">
                <a16:creationId xmlns:a16="http://schemas.microsoft.com/office/drawing/2014/main" id="{B1925E45-36C3-DCD5-FEF3-28B29B3E0718}"/>
              </a:ext>
            </a:extLst>
          </p:cNvPr>
          <p:cNvSpPr txBox="1"/>
          <p:nvPr/>
        </p:nvSpPr>
        <p:spPr>
          <a:xfrm>
            <a:off x="566736" y="4920734"/>
            <a:ext cx="2171700" cy="461665"/>
          </a:xfrm>
          <a:prstGeom prst="rect">
            <a:avLst/>
          </a:prstGeom>
          <a:noFill/>
        </p:spPr>
        <p:txBody>
          <a:bodyPr wrap="square">
            <a:spAutoFit/>
          </a:bodyPr>
          <a:lstStyle/>
          <a:p>
            <a:r>
              <a:rPr lang="en-US" sz="2400" dirty="0"/>
              <a:t>Dutton, 2018</a:t>
            </a:r>
          </a:p>
        </p:txBody>
      </p:sp>
      <p:sp>
        <p:nvSpPr>
          <p:cNvPr id="8" name="TextBox 7">
            <a:extLst>
              <a:ext uri="{FF2B5EF4-FFF2-40B4-BE49-F238E27FC236}">
                <a16:creationId xmlns:a16="http://schemas.microsoft.com/office/drawing/2014/main" id="{3A189FA3-E2DF-73E3-D131-3C737DC4EDC1}"/>
              </a:ext>
            </a:extLst>
          </p:cNvPr>
          <p:cNvSpPr txBox="1"/>
          <p:nvPr/>
        </p:nvSpPr>
        <p:spPr>
          <a:xfrm>
            <a:off x="576361" y="2205568"/>
            <a:ext cx="1929865" cy="2308324"/>
          </a:xfrm>
          <a:prstGeom prst="rect">
            <a:avLst/>
          </a:prstGeom>
          <a:noFill/>
        </p:spPr>
        <p:txBody>
          <a:bodyPr wrap="square">
            <a:spAutoFit/>
          </a:bodyPr>
          <a:lstStyle/>
          <a:p>
            <a:r>
              <a:rPr lang="en-US" dirty="0"/>
              <a:t>“</a:t>
            </a:r>
            <a:r>
              <a:rPr lang="en-US" i="1" dirty="0"/>
              <a:t>New York Times</a:t>
            </a:r>
            <a:r>
              <a:rPr lang="en-US" dirty="0"/>
              <a:t> columnist Carl Zimmer dives deep into the ways that we pass along our genetic inheritance.”</a:t>
            </a:r>
          </a:p>
        </p:txBody>
      </p:sp>
    </p:spTree>
    <p:extLst>
      <p:ext uri="{BB962C8B-B14F-4D97-AF65-F5344CB8AC3E}">
        <p14:creationId xmlns:p14="http://schemas.microsoft.com/office/powerpoint/2010/main" val="44747207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6" name="Rectangle 5"/>
          <p:cNvSpPr/>
          <p:nvPr/>
        </p:nvSpPr>
        <p:spPr>
          <a:xfrm>
            <a:off x="1797048" y="4253991"/>
            <a:ext cx="6191934" cy="1998176"/>
          </a:xfrm>
          <a:prstGeom prst="rect">
            <a:avLst/>
          </a:prstGeom>
        </p:spPr>
        <p:txBody>
          <a:bodyPr wrap="square">
            <a:spAutoFit/>
          </a:bodyPr>
          <a:lstStyle/>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 . .  well . . .</a:t>
            </a:r>
          </a:p>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“perennial”</a:t>
            </a:r>
            <a:endParaRPr lang="en-US" sz="4400" dirty="0">
              <a:solidFill>
                <a:srgbClr val="000000"/>
              </a:solidFill>
            </a:endParaRPr>
          </a:p>
        </p:txBody>
      </p:sp>
      <p:sp>
        <p:nvSpPr>
          <p:cNvPr id="7" name="Rectangle 6"/>
          <p:cNvSpPr/>
          <p:nvPr/>
        </p:nvSpPr>
        <p:spPr>
          <a:xfrm>
            <a:off x="1486806" y="3777734"/>
            <a:ext cx="6496734"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BADDE1"/>
                </a:solidFill>
                <a:effectLst>
                  <a:outerShdw blurRad="50800" dist="165100" dir="18900000" algn="bl" rotWithShape="0">
                    <a:prstClr val="black">
                      <a:alpha val="40000"/>
                    </a:prstClr>
                  </a:outerShdw>
                </a:effectLst>
                <a:latin typeface="Arial" charset="0"/>
              </a:rPr>
              <a:t>the debates continue . . .</a:t>
            </a:r>
            <a:endParaRPr lang="en-US" sz="4000" dirty="0">
              <a:solidFill>
                <a:srgbClr val="BADDE1"/>
              </a:solidFill>
            </a:endParaRPr>
          </a:p>
        </p:txBody>
      </p:sp>
    </p:spTree>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2010-2024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Subtitle 2"/>
          <p:cNvSpPr txBox="1">
            <a:spLocks/>
          </p:cNvSpPr>
          <p:nvPr/>
        </p:nvSpPr>
        <p:spPr>
          <a:xfrm>
            <a:off x="2282277" y="2685138"/>
            <a:ext cx="4480560" cy="260379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Tree>
    <p:extLst>
      <p:ext uri="{BB962C8B-B14F-4D97-AF65-F5344CB8AC3E}">
        <p14:creationId xmlns:p14="http://schemas.microsoft.com/office/powerpoint/2010/main" val="1389585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D283E-6CD8-9B8D-0198-A57DC621D417}"/>
              </a:ext>
            </a:extLst>
          </p:cNvPr>
          <p:cNvPicPr>
            <a:picLocks noChangeAspect="1"/>
          </p:cNvPicPr>
          <p:nvPr/>
        </p:nvPicPr>
        <p:blipFill>
          <a:blip r:embed="rId3"/>
          <a:stretch>
            <a:fillRect/>
          </a:stretch>
        </p:blipFill>
        <p:spPr>
          <a:xfrm>
            <a:off x="1170408" y="372543"/>
            <a:ext cx="6858000" cy="6112913"/>
          </a:xfrm>
          <a:prstGeom prst="rect">
            <a:avLst/>
          </a:prstGeom>
        </p:spPr>
      </p:pic>
      <p:sp>
        <p:nvSpPr>
          <p:cNvPr id="5" name="Rectangle 4">
            <a:extLst>
              <a:ext uri="{FF2B5EF4-FFF2-40B4-BE49-F238E27FC236}">
                <a16:creationId xmlns:a16="http://schemas.microsoft.com/office/drawing/2014/main" id="{F104B60C-C328-8131-4E36-BA0B8AE674C7}"/>
              </a:ext>
            </a:extLst>
          </p:cNvPr>
          <p:cNvSpPr/>
          <p:nvPr/>
        </p:nvSpPr>
        <p:spPr>
          <a:xfrm>
            <a:off x="3898234" y="1368540"/>
            <a:ext cx="1588169" cy="369332"/>
          </a:xfrm>
          <a:prstGeom prst="rect">
            <a:avLst/>
          </a:prstGeom>
          <a:solidFill>
            <a:schemeClr val="bg1"/>
          </a:solidFill>
        </p:spPr>
        <p:txBody>
          <a:bodyPr wrap="square">
            <a:spAutoFit/>
          </a:bodyPr>
          <a:lstStyle/>
          <a:p>
            <a:r>
              <a:rPr lang="en-US" dirty="0"/>
              <a:t>1 </a:t>
            </a:r>
            <a:r>
              <a:rPr lang="en-US" sz="1600" dirty="0"/>
              <a:t>June</a:t>
            </a:r>
            <a:r>
              <a:rPr lang="en-US" dirty="0"/>
              <a:t> 2022</a:t>
            </a:r>
          </a:p>
        </p:txBody>
      </p:sp>
      <p:pic>
        <p:nvPicPr>
          <p:cNvPr id="8" name="Picture 7">
            <a:extLst>
              <a:ext uri="{FF2B5EF4-FFF2-40B4-BE49-F238E27FC236}">
                <a16:creationId xmlns:a16="http://schemas.microsoft.com/office/drawing/2014/main" id="{40836861-2D6A-2847-0E8D-99098E5CD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814" y="1451697"/>
            <a:ext cx="1889256" cy="273942"/>
          </a:xfrm>
          <a:prstGeom prst="rect">
            <a:avLst/>
          </a:prstGeom>
        </p:spPr>
      </p:pic>
      <p:sp>
        <p:nvSpPr>
          <p:cNvPr id="10" name="Text Box 2">
            <a:extLst>
              <a:ext uri="{FF2B5EF4-FFF2-40B4-BE49-F238E27FC236}">
                <a16:creationId xmlns:a16="http://schemas.microsoft.com/office/drawing/2014/main" id="{1C3FF064-8474-F5B6-E415-764D8AE7784A}"/>
              </a:ext>
            </a:extLst>
          </p:cNvPr>
          <p:cNvSpPr txBox="1">
            <a:spLocks noChangeArrowheads="1"/>
          </p:cNvSpPr>
          <p:nvPr/>
        </p:nvSpPr>
        <p:spPr bwMode="auto">
          <a:xfrm>
            <a:off x="2034409" y="6578480"/>
            <a:ext cx="50289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https://www.nytimes.com/2022/06/01/opinion/politics-genetics-research.html?referringSource=articleShare</a:t>
            </a:r>
            <a:endParaRPr lang="en-US" sz="800" dirty="0">
              <a:solidFill>
                <a:srgbClr val="000000"/>
              </a:solidFill>
              <a:latin typeface="Arial" charset="0"/>
            </a:endParaRPr>
          </a:p>
        </p:txBody>
      </p:sp>
    </p:spTree>
    <p:extLst>
      <p:ext uri="{BB962C8B-B14F-4D97-AF65-F5344CB8AC3E}">
        <p14:creationId xmlns:p14="http://schemas.microsoft.com/office/powerpoint/2010/main" val="7157791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12502" y="6607355"/>
            <a:ext cx="709200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https://www.theguardian.com/environment/2021/oct/20/your-green-credentials-may-be-linked-to-your-genes-scientists-say?CMP=Share_iOSApp_Other</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028C1915-3A03-4581-FE0A-6492668B83B6}"/>
              </a:ext>
            </a:extLst>
          </p:cNvPr>
          <p:cNvPicPr>
            <a:picLocks noChangeAspect="1"/>
          </p:cNvPicPr>
          <p:nvPr/>
        </p:nvPicPr>
        <p:blipFill>
          <a:blip r:embed="rId4"/>
          <a:stretch>
            <a:fillRect/>
          </a:stretch>
        </p:blipFill>
        <p:spPr>
          <a:xfrm>
            <a:off x="1376377" y="587144"/>
            <a:ext cx="6400800" cy="5891981"/>
          </a:xfrm>
          <a:prstGeom prst="rect">
            <a:avLst/>
          </a:prstGeom>
        </p:spPr>
      </p:pic>
      <p:sp>
        <p:nvSpPr>
          <p:cNvPr id="6" name="Rectangle 5">
            <a:extLst>
              <a:ext uri="{FF2B5EF4-FFF2-40B4-BE49-F238E27FC236}">
                <a16:creationId xmlns:a16="http://schemas.microsoft.com/office/drawing/2014/main" id="{A00452CA-B823-6DCF-CCA1-3CC92655F5DE}"/>
              </a:ext>
            </a:extLst>
          </p:cNvPr>
          <p:cNvSpPr/>
          <p:nvPr/>
        </p:nvSpPr>
        <p:spPr>
          <a:xfrm>
            <a:off x="6379568" y="1398079"/>
            <a:ext cx="1983495" cy="369332"/>
          </a:xfrm>
          <a:prstGeom prst="rect">
            <a:avLst/>
          </a:prstGeom>
        </p:spPr>
        <p:txBody>
          <a:bodyPr wrap="square">
            <a:spAutoFit/>
          </a:bodyPr>
          <a:lstStyle/>
          <a:p>
            <a:r>
              <a:rPr lang="en-US" dirty="0"/>
              <a:t>20 October 2021</a:t>
            </a:r>
          </a:p>
        </p:txBody>
      </p:sp>
      <p:pic>
        <p:nvPicPr>
          <p:cNvPr id="9" name="Picture 8" descr="A blue and white logo&#10;&#10;Description automatically generated">
            <a:extLst>
              <a:ext uri="{FF2B5EF4-FFF2-40B4-BE49-F238E27FC236}">
                <a16:creationId xmlns:a16="http://schemas.microsoft.com/office/drawing/2014/main" id="{7E0C841C-746B-6813-16D2-8553512DF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491" y="1036613"/>
            <a:ext cx="1828800" cy="402566"/>
          </a:xfrm>
          <a:prstGeom prst="rect">
            <a:avLst/>
          </a:prstGeom>
        </p:spPr>
      </p:pic>
      <p:sp>
        <p:nvSpPr>
          <p:cNvPr id="2" name="AutoShape 8">
            <a:extLst>
              <a:ext uri="{FF2B5EF4-FFF2-40B4-BE49-F238E27FC236}">
                <a16:creationId xmlns:a16="http://schemas.microsoft.com/office/drawing/2014/main" id="{A7DC5EEC-9294-AB93-31F5-D42C49157044}"/>
              </a:ext>
            </a:extLst>
          </p:cNvPr>
          <p:cNvSpPr>
            <a:spLocks noChangeArrowheads="1"/>
          </p:cNvSpPr>
          <p:nvPr/>
        </p:nvSpPr>
        <p:spPr bwMode="auto">
          <a:xfrm rot="13622619">
            <a:off x="649377" y="11264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88203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24" y="434926"/>
            <a:ext cx="5943600" cy="624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287417" y="6607355"/>
            <a:ext cx="654217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https://www.theguardian.com/science/2018/feb/28/hate-body-odour-youre-more-likely-to-have-rightwing-views?CMP=Share_iOSApp_Other</a:t>
            </a:r>
            <a:endParaRPr lang="en-US" sz="800" dirty="0">
              <a:solidFill>
                <a:srgbClr val="000000"/>
              </a:solidFill>
              <a:latin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5" name="Rectangle 4"/>
          <p:cNvSpPr/>
          <p:nvPr/>
        </p:nvSpPr>
        <p:spPr>
          <a:xfrm>
            <a:off x="7308803" y="1486684"/>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EF069ED6-4DEE-28E4-C516-1B17B55AE93F}"/>
              </a:ext>
            </a:extLst>
          </p:cNvPr>
          <p:cNvSpPr>
            <a:spLocks noChangeArrowheads="1"/>
          </p:cNvSpPr>
          <p:nvPr/>
        </p:nvSpPr>
        <p:spPr bwMode="auto">
          <a:xfrm rot="13036435">
            <a:off x="852577"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1257136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785652"/>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b="1" i="1" dirty="0">
                <a:solidFill>
                  <a:schemeClr val="bg1">
                    <a:lumMod val="50000"/>
                  </a:schemeClr>
                </a:solidFill>
              </a:rPr>
              <a:t>Biological Determinism </a:t>
            </a:r>
            <a:br>
              <a:rPr lang="en-US" b="1" i="1" dirty="0">
                <a:solidFill>
                  <a:schemeClr val="bg1">
                    <a:lumMod val="50000"/>
                  </a:schemeClr>
                </a:solidFill>
              </a:rPr>
            </a:br>
            <a:r>
              <a:rPr lang="en-US" b="1" i="1" dirty="0">
                <a:solidFill>
                  <a:schemeClr val="bg1">
                    <a:lumMod val="50000"/>
                  </a:schemeClr>
                </a:solidFill>
              </a:rPr>
              <a:t>	vs. Cultural </a:t>
            </a:r>
            <a:r>
              <a:rPr lang="en-US" b="1" i="1" dirty="0" err="1">
                <a:solidFill>
                  <a:schemeClr val="bg1">
                    <a:lumMod val="50000"/>
                  </a:schemeClr>
                </a:solidFill>
              </a:rPr>
              <a:t>Constructionism</a:t>
            </a:r>
            <a:br>
              <a:rPr lang="en-US" b="1" i="1" dirty="0">
                <a:solidFill>
                  <a:schemeClr val="bg1">
                    <a:lumMod val="50000"/>
                  </a:schemeClr>
                </a:solidFill>
              </a:rPr>
            </a:br>
            <a:r>
              <a:rPr lang="en-US"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91400" y="4152304"/>
            <a:ext cx="6400800" cy="1754326"/>
          </a:xfrm>
          <a:prstGeom prst="rect">
            <a:avLst/>
          </a:prstGeom>
          <a:noFill/>
        </p:spPr>
        <p:txBody>
          <a:bodyPr wrap="square">
            <a:spAutoFit/>
          </a:bodyPr>
          <a:lstStyle/>
          <a:p>
            <a:pPr algn="ctr"/>
            <a:r>
              <a:rPr lang="en-US" sz="2800" dirty="0">
                <a:solidFill>
                  <a:schemeClr val="bg1"/>
                </a:solidFill>
              </a:rPr>
              <a:t>Another way to ask the question is, </a:t>
            </a:r>
          </a:p>
          <a:p>
            <a:pPr algn="ctr"/>
            <a:r>
              <a:rPr lang="en-US" sz="4000" b="1" dirty="0">
                <a:solidFill>
                  <a:schemeClr val="bg1"/>
                </a:solidFill>
              </a:rPr>
              <a:t>“How much are we ‘</a:t>
            </a:r>
            <a:r>
              <a:rPr lang="en-US" sz="4000" b="1" i="1" dirty="0">
                <a:solidFill>
                  <a:schemeClr val="bg1"/>
                </a:solidFill>
              </a:rPr>
              <a:t>hardwired</a:t>
            </a:r>
            <a:r>
              <a:rPr lang="en-US" sz="4000" b="1" dirty="0">
                <a:solidFill>
                  <a:schemeClr val="bg1"/>
                </a:solidFill>
              </a:rPr>
              <a:t>’ for things?”</a:t>
            </a:r>
          </a:p>
        </p:txBody>
      </p:sp>
    </p:spTree>
    <p:extLst>
      <p:ext uri="{BB962C8B-B14F-4D97-AF65-F5344CB8AC3E}">
        <p14:creationId xmlns:p14="http://schemas.microsoft.com/office/powerpoint/2010/main" val="32202057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610568" y="6534785"/>
            <a:ext cx="7933582"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https://imageio.forbes.com/specials-images/imageserve/653a89b7988194f3e38aa6ee/Human-Beings-are-Wired-for-Story-Here-s-Why/960x0.jpg?format=jpg&amp;width=1440</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7CDD3C07-EB4E-522F-C5D7-AC62C1293DBF}"/>
              </a:ext>
            </a:extLst>
          </p:cNvPr>
          <p:cNvPicPr>
            <a:picLocks noChangeAspect="1"/>
          </p:cNvPicPr>
          <p:nvPr/>
        </p:nvPicPr>
        <p:blipFill>
          <a:blip r:embed="rId4"/>
          <a:stretch>
            <a:fillRect/>
          </a:stretch>
        </p:blipFill>
        <p:spPr>
          <a:xfrm>
            <a:off x="-7458" y="1040835"/>
            <a:ext cx="9144000" cy="5143500"/>
          </a:xfrm>
          <a:prstGeom prst="rect">
            <a:avLst/>
          </a:prstGeom>
        </p:spPr>
      </p:pic>
      <p:pic>
        <p:nvPicPr>
          <p:cNvPr id="6" name="Picture 5">
            <a:extLst>
              <a:ext uri="{FF2B5EF4-FFF2-40B4-BE49-F238E27FC236}">
                <a16:creationId xmlns:a16="http://schemas.microsoft.com/office/drawing/2014/main" id="{4D25DB3C-6E81-1B22-ED55-3617B22A0A80}"/>
              </a:ext>
            </a:extLst>
          </p:cNvPr>
          <p:cNvPicPr>
            <a:picLocks noChangeAspect="1"/>
          </p:cNvPicPr>
          <p:nvPr/>
        </p:nvPicPr>
        <p:blipFill>
          <a:blip r:embed="rId5"/>
          <a:stretch>
            <a:fillRect/>
          </a:stretch>
        </p:blipFill>
        <p:spPr>
          <a:xfrm>
            <a:off x="842838" y="682616"/>
            <a:ext cx="1111307" cy="349268"/>
          </a:xfrm>
          <a:prstGeom prst="rect">
            <a:avLst/>
          </a:prstGeom>
        </p:spPr>
      </p:pic>
      <p:sp>
        <p:nvSpPr>
          <p:cNvPr id="7" name="Rectangle 6">
            <a:extLst>
              <a:ext uri="{FF2B5EF4-FFF2-40B4-BE49-F238E27FC236}">
                <a16:creationId xmlns:a16="http://schemas.microsoft.com/office/drawing/2014/main" id="{8F44C6B2-BEB9-5C05-A932-59FCCBB18BF1}"/>
              </a:ext>
            </a:extLst>
          </p:cNvPr>
          <p:cNvSpPr/>
          <p:nvPr/>
        </p:nvSpPr>
        <p:spPr>
          <a:xfrm>
            <a:off x="824908" y="992024"/>
            <a:ext cx="220125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26 December 2023</a:t>
            </a:r>
          </a:p>
        </p:txBody>
      </p:sp>
    </p:spTree>
    <p:extLst>
      <p:ext uri="{BB962C8B-B14F-4D97-AF65-F5344CB8AC3E}">
        <p14:creationId xmlns:p14="http://schemas.microsoft.com/office/powerpoint/2010/main" val="191078310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7F4F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615505" y="6534785"/>
            <a:ext cx="3885999" cy="184666"/>
          </a:xfrm>
          <a:prstGeom prst="rect">
            <a:avLst/>
          </a:prstGeom>
          <a:noFill/>
          <a:ln w="28575">
            <a:noFill/>
            <a:miter lim="800000"/>
            <a:headEnd/>
            <a:tailEnd/>
          </a:ln>
        </p:spPr>
        <p:txBody>
          <a:bodyPr wrap="none">
            <a:spAutoFit/>
          </a:bodyPr>
          <a:lstStyle/>
          <a:p>
            <a:pPr algn="ctr"/>
            <a:r>
              <a:rPr lang="en-US" sz="600" dirty="0">
                <a:solidFill>
                  <a:srgbClr val="000000"/>
                </a:solidFill>
                <a:latin typeface="Arial" charset="0"/>
                <a:hlinkClick r:id="rId3"/>
              </a:rPr>
              <a:t>https://blog.dropbox.com/topics/work-culture/our-minds-are-hardwired-to-wander--and-that-s-not-a-bad-thing</a:t>
            </a:r>
            <a:endParaRPr lang="en-US" sz="600" dirty="0">
              <a:solidFill>
                <a:srgbClr val="000000"/>
              </a:solidFill>
              <a:latin typeface="Arial" charset="0"/>
            </a:endParaRPr>
          </a:p>
        </p:txBody>
      </p:sp>
      <p:pic>
        <p:nvPicPr>
          <p:cNvPr id="3" name="Picture 2" descr="A picture containing text&#10;&#10;Description automatically generated">
            <a:extLst>
              <a:ext uri="{FF2B5EF4-FFF2-40B4-BE49-F238E27FC236}">
                <a16:creationId xmlns:a16="http://schemas.microsoft.com/office/drawing/2014/main" id="{FEF0E5B4-53A0-4C93-BF58-2D78644BC21E}"/>
              </a:ext>
            </a:extLst>
          </p:cNvPr>
          <p:cNvPicPr>
            <a:picLocks noChangeAspect="1"/>
          </p:cNvPicPr>
          <p:nvPr/>
        </p:nvPicPr>
        <p:blipFill>
          <a:blip r:embed="rId4"/>
          <a:stretch>
            <a:fillRect/>
          </a:stretch>
        </p:blipFill>
        <p:spPr>
          <a:xfrm>
            <a:off x="1104722" y="1111131"/>
            <a:ext cx="7315200" cy="4890198"/>
          </a:xfrm>
          <a:prstGeom prst="rect">
            <a:avLst/>
          </a:prstGeom>
        </p:spPr>
      </p:pic>
      <p:sp>
        <p:nvSpPr>
          <p:cNvPr id="10" name="Rectangle 9">
            <a:extLst>
              <a:ext uri="{FF2B5EF4-FFF2-40B4-BE49-F238E27FC236}">
                <a16:creationId xmlns:a16="http://schemas.microsoft.com/office/drawing/2014/main" id="{062AC7B5-13A3-49D9-9F36-D89E26C0350F}"/>
              </a:ext>
            </a:extLst>
          </p:cNvPr>
          <p:cNvSpPr/>
          <p:nvPr/>
        </p:nvSpPr>
        <p:spPr>
          <a:xfrm>
            <a:off x="3657197" y="6165119"/>
            <a:ext cx="1829603" cy="369332"/>
          </a:xfrm>
          <a:prstGeom prst="rect">
            <a:avLst/>
          </a:prstGeom>
          <a:solidFill>
            <a:srgbClr val="F7F4F1"/>
          </a:solidFill>
        </p:spPr>
        <p:txBody>
          <a:bodyPr wrap="square">
            <a:spAutoFit/>
          </a:bodyPr>
          <a:lstStyle/>
          <a:p>
            <a:pPr algn="ctr"/>
            <a:r>
              <a:rPr lang="en-US" dirty="0"/>
              <a:t>5 Feb 2021</a:t>
            </a:r>
          </a:p>
        </p:txBody>
      </p:sp>
    </p:spTree>
    <p:extLst>
      <p:ext uri="{BB962C8B-B14F-4D97-AF65-F5344CB8AC3E}">
        <p14:creationId xmlns:p14="http://schemas.microsoft.com/office/powerpoint/2010/main" val="273056146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https://www.nei.nih.gov/about/news-and-events/news/retina-hardwired-predict-path-moving-objects</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11CBC3A6-B0FD-4C49-A7B9-1A01DC1BF988}"/>
              </a:ext>
            </a:extLst>
          </p:cNvPr>
          <p:cNvPicPr>
            <a:picLocks noChangeAspect="1"/>
          </p:cNvPicPr>
          <p:nvPr/>
        </p:nvPicPr>
        <p:blipFill>
          <a:blip r:embed="rId4"/>
          <a:stretch>
            <a:fillRect/>
          </a:stretch>
        </p:blipFill>
        <p:spPr>
          <a:xfrm>
            <a:off x="1371600" y="760143"/>
            <a:ext cx="6400800" cy="5710517"/>
          </a:xfrm>
          <a:prstGeom prst="rect">
            <a:avLst/>
          </a:prstGeom>
        </p:spPr>
      </p:pic>
      <p:pic>
        <p:nvPicPr>
          <p:cNvPr id="7" name="Picture 6">
            <a:extLst>
              <a:ext uri="{FF2B5EF4-FFF2-40B4-BE49-F238E27FC236}">
                <a16:creationId xmlns:a16="http://schemas.microsoft.com/office/drawing/2014/main" id="{F86EAC1D-9262-4290-8468-A5A70C6FFDC8}"/>
              </a:ext>
            </a:extLst>
          </p:cNvPr>
          <p:cNvPicPr>
            <a:picLocks noChangeAspect="1"/>
          </p:cNvPicPr>
          <p:nvPr/>
        </p:nvPicPr>
        <p:blipFill>
          <a:blip r:embed="rId5"/>
          <a:stretch>
            <a:fillRect/>
          </a:stretch>
        </p:blipFill>
        <p:spPr>
          <a:xfrm>
            <a:off x="447147" y="198904"/>
            <a:ext cx="2368672" cy="647733"/>
          </a:xfrm>
          <a:prstGeom prst="rect">
            <a:avLst/>
          </a:prstGeom>
        </p:spPr>
      </p:pic>
      <p:sp>
        <p:nvSpPr>
          <p:cNvPr id="2" name="AutoShape 8">
            <a:extLst>
              <a:ext uri="{FF2B5EF4-FFF2-40B4-BE49-F238E27FC236}">
                <a16:creationId xmlns:a16="http://schemas.microsoft.com/office/drawing/2014/main" id="{92BAC322-66D3-87C1-2DE0-9A7BC29A0B4B}"/>
              </a:ext>
            </a:extLst>
          </p:cNvPr>
          <p:cNvSpPr>
            <a:spLocks noChangeArrowheads="1"/>
          </p:cNvSpPr>
          <p:nvPr/>
        </p:nvSpPr>
        <p:spPr bwMode="auto">
          <a:xfrm rot="7690737">
            <a:off x="7634377" y="10883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957155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52626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65CFB-A5A7-3AB9-6932-B191AC70A489}"/>
              </a:ext>
            </a:extLst>
          </p:cNvPr>
          <p:cNvPicPr>
            <a:picLocks noChangeAspect="1"/>
          </p:cNvPicPr>
          <p:nvPr/>
        </p:nvPicPr>
        <p:blipFill>
          <a:blip r:embed="rId3"/>
          <a:stretch>
            <a:fillRect/>
          </a:stretch>
        </p:blipFill>
        <p:spPr>
          <a:xfrm>
            <a:off x="4811" y="231048"/>
            <a:ext cx="9144000" cy="6644306"/>
          </a:xfrm>
          <a:prstGeom prst="rect">
            <a:avLst/>
          </a:prstGeom>
        </p:spPr>
      </p:pic>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1832438" y="6534785"/>
            <a:ext cx="5452134"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https://www.theguardian.com/lifeandstyle/2019/mar/30/mind-games-what-magic-reveals-about-how-our-brains-work</a:t>
            </a:r>
            <a:endParaRPr lang="en-US" sz="800" dirty="0">
              <a:solidFill>
                <a:srgbClr val="000000"/>
              </a:solidFill>
              <a:latin typeface="Arial" charset="0"/>
            </a:endParaRPr>
          </a:p>
        </p:txBody>
      </p:sp>
      <p:sp>
        <p:nvSpPr>
          <p:cNvPr id="9" name="TextBox 8">
            <a:extLst>
              <a:ext uri="{FF2B5EF4-FFF2-40B4-BE49-F238E27FC236}">
                <a16:creationId xmlns:a16="http://schemas.microsoft.com/office/drawing/2014/main" id="{5E1FC593-70EB-94EE-07A2-B4FD75C634E6}"/>
              </a:ext>
            </a:extLst>
          </p:cNvPr>
          <p:cNvSpPr txBox="1"/>
          <p:nvPr/>
        </p:nvSpPr>
        <p:spPr>
          <a:xfrm>
            <a:off x="899961" y="3782010"/>
            <a:ext cx="7315200" cy="1938992"/>
          </a:xfrm>
          <a:prstGeom prst="rect">
            <a:avLst/>
          </a:prstGeom>
          <a:noFill/>
        </p:spPr>
        <p:txBody>
          <a:bodyPr wrap="square">
            <a:spAutoFit/>
          </a:bodyPr>
          <a:lstStyle/>
          <a:p>
            <a:pPr algn="ctr"/>
            <a:r>
              <a:rPr lang="en-US" sz="4000" b="1" dirty="0">
                <a:solidFill>
                  <a:schemeClr val="bg1"/>
                </a:solidFill>
              </a:rPr>
              <a:t>Mind games: </a:t>
            </a:r>
          </a:p>
          <a:p>
            <a:pPr algn="ctr"/>
            <a:r>
              <a:rPr lang="en-US" sz="4000" b="1" dirty="0">
                <a:solidFill>
                  <a:schemeClr val="bg1"/>
                </a:solidFill>
              </a:rPr>
              <a:t>what magic reveals about how our brains work</a:t>
            </a:r>
          </a:p>
        </p:txBody>
      </p:sp>
      <p:pic>
        <p:nvPicPr>
          <p:cNvPr id="11" name="Picture 10" descr="A blue and white logo&#10;&#10;Description automatically generated">
            <a:extLst>
              <a:ext uri="{FF2B5EF4-FFF2-40B4-BE49-F238E27FC236}">
                <a16:creationId xmlns:a16="http://schemas.microsoft.com/office/drawing/2014/main" id="{66B0D92B-1D9C-FED3-A20F-9601AB2D3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173" y="734432"/>
            <a:ext cx="1828800" cy="402566"/>
          </a:xfrm>
          <a:prstGeom prst="rect">
            <a:avLst/>
          </a:prstGeom>
        </p:spPr>
      </p:pic>
      <p:sp>
        <p:nvSpPr>
          <p:cNvPr id="12" name="Rectangle 11">
            <a:extLst>
              <a:ext uri="{FF2B5EF4-FFF2-40B4-BE49-F238E27FC236}">
                <a16:creationId xmlns:a16="http://schemas.microsoft.com/office/drawing/2014/main" id="{53847B3F-A610-757B-667D-C44761E1A938}"/>
              </a:ext>
            </a:extLst>
          </p:cNvPr>
          <p:cNvSpPr/>
          <p:nvPr/>
        </p:nvSpPr>
        <p:spPr>
          <a:xfrm>
            <a:off x="6459401" y="1102837"/>
            <a:ext cx="1828800" cy="369332"/>
          </a:xfrm>
          <a:prstGeom prst="rect">
            <a:avLst/>
          </a:prstGeom>
          <a:noFill/>
        </p:spPr>
        <p:txBody>
          <a:bodyPr wrap="square">
            <a:spAutoFit/>
          </a:bodyPr>
          <a:lstStyle/>
          <a:p>
            <a:r>
              <a:rPr lang="en-US" dirty="0">
                <a:solidFill>
                  <a:schemeClr val="bg1"/>
                </a:solidFill>
              </a:rPr>
              <a:t>30 March 2019</a:t>
            </a:r>
          </a:p>
        </p:txBody>
      </p:sp>
      <p:sp>
        <p:nvSpPr>
          <p:cNvPr id="14" name="Rectangle 13">
            <a:extLst>
              <a:ext uri="{FF2B5EF4-FFF2-40B4-BE49-F238E27FC236}">
                <a16:creationId xmlns:a16="http://schemas.microsoft.com/office/drawing/2014/main" id="{5F99C691-712E-589D-0EA5-609B36578ED9}"/>
              </a:ext>
            </a:extLst>
          </p:cNvPr>
          <p:cNvSpPr/>
          <p:nvPr/>
        </p:nvSpPr>
        <p:spPr>
          <a:xfrm>
            <a:off x="4825461" y="1769721"/>
            <a:ext cx="2614866" cy="1569660"/>
          </a:xfrm>
          <a:prstGeom prst="rect">
            <a:avLst/>
          </a:prstGeom>
          <a:noFill/>
        </p:spPr>
        <p:txBody>
          <a:bodyPr wrap="square">
            <a:spAutoFit/>
          </a:bodyPr>
          <a:lstStyle/>
          <a:p>
            <a:pPr algn="ctr"/>
            <a:r>
              <a:rPr lang="en-US" sz="2400" dirty="0">
                <a:solidFill>
                  <a:schemeClr val="bg1"/>
                </a:solidFill>
              </a:rPr>
              <a:t>And that’s one of the ways that “magic” tricks work.</a:t>
            </a:r>
          </a:p>
        </p:txBody>
      </p:sp>
    </p:spTree>
    <p:extLst>
      <p:ext uri="{BB962C8B-B14F-4D97-AF65-F5344CB8AC3E}">
        <p14:creationId xmlns:p14="http://schemas.microsoft.com/office/powerpoint/2010/main" val="16690350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Main Characteristics of Anthropology . . . </a:t>
            </a:r>
          </a:p>
        </p:txBody>
      </p:sp>
      <p:sp>
        <p:nvSpPr>
          <p:cNvPr id="4" name="AutoShape 8"/>
          <p:cNvSpPr>
            <a:spLocks noChangeArrowheads="1"/>
          </p:cNvSpPr>
          <p:nvPr/>
        </p:nvSpPr>
        <p:spPr bwMode="auto">
          <a:xfrm rot="5790025">
            <a:off x="6021831" y="10044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2" name="Rounded Rectangle 3">
            <a:extLst>
              <a:ext uri="{FF2B5EF4-FFF2-40B4-BE49-F238E27FC236}">
                <a16:creationId xmlns:a16="http://schemas.microsoft.com/office/drawing/2014/main" id="{B7DA0CB3-6817-A204-A626-C906FBD76D85}"/>
              </a:ext>
            </a:extLst>
          </p:cNvPr>
          <p:cNvSpPr/>
          <p:nvPr/>
        </p:nvSpPr>
        <p:spPr bwMode="auto">
          <a:xfrm>
            <a:off x="1161150" y="57035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2817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A4A61-D723-2CA6-4494-1A818248DDE8}"/>
              </a:ext>
            </a:extLst>
          </p:cNvPr>
          <p:cNvPicPr>
            <a:picLocks noChangeAspect="1"/>
          </p:cNvPicPr>
          <p:nvPr/>
        </p:nvPicPr>
        <p:blipFill>
          <a:blip r:embed="rId2"/>
          <a:stretch>
            <a:fillRect/>
          </a:stretch>
        </p:blipFill>
        <p:spPr>
          <a:xfrm>
            <a:off x="2185605" y="638018"/>
            <a:ext cx="4800600" cy="5909704"/>
          </a:xfrm>
          <a:prstGeom prst="rect">
            <a:avLst/>
          </a:prstGeom>
        </p:spPr>
      </p:pic>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2683133" y="6584713"/>
            <a:ext cx="3789384" cy="210538"/>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https://www.businessinsider.com/are-left-handed-people-more-creative-2023-3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F5141718-F406-2234-9B37-2E8F23CFE1F1}"/>
              </a:ext>
            </a:extLst>
          </p:cNvPr>
          <p:cNvPicPr>
            <a:picLocks noChangeAspect="1"/>
          </p:cNvPicPr>
          <p:nvPr/>
        </p:nvPicPr>
        <p:blipFill>
          <a:blip r:embed="rId4"/>
          <a:stretch>
            <a:fillRect/>
          </a:stretch>
        </p:blipFill>
        <p:spPr>
          <a:xfrm>
            <a:off x="6410276" y="721686"/>
            <a:ext cx="2286000" cy="349356"/>
          </a:xfrm>
          <a:prstGeom prst="rect">
            <a:avLst/>
          </a:prstGeom>
        </p:spPr>
      </p:pic>
      <p:sp>
        <p:nvSpPr>
          <p:cNvPr id="7" name="Rectangle 6">
            <a:extLst>
              <a:ext uri="{FF2B5EF4-FFF2-40B4-BE49-F238E27FC236}">
                <a16:creationId xmlns:a16="http://schemas.microsoft.com/office/drawing/2014/main" id="{539FDDCD-2465-F997-2E78-8B72AB452F60}"/>
              </a:ext>
            </a:extLst>
          </p:cNvPr>
          <p:cNvSpPr>
            <a:spLocks noChangeArrowheads="1"/>
          </p:cNvSpPr>
          <p:nvPr/>
        </p:nvSpPr>
        <p:spPr bwMode="auto">
          <a:xfrm>
            <a:off x="2914648" y="1963268"/>
            <a:ext cx="1595309" cy="277907"/>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sp>
        <p:nvSpPr>
          <p:cNvPr id="5" name="Rectangle 4">
            <a:extLst>
              <a:ext uri="{FF2B5EF4-FFF2-40B4-BE49-F238E27FC236}">
                <a16:creationId xmlns:a16="http://schemas.microsoft.com/office/drawing/2014/main" id="{96D1A79C-1045-AD12-D40C-82A4A1C06A5F}"/>
              </a:ext>
            </a:extLst>
          </p:cNvPr>
          <p:cNvSpPr/>
          <p:nvPr/>
        </p:nvSpPr>
        <p:spPr bwMode="auto">
          <a:xfrm>
            <a:off x="5422900" y="1963268"/>
            <a:ext cx="1535495" cy="349356"/>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8" name="AutoShape 8">
            <a:extLst>
              <a:ext uri="{FF2B5EF4-FFF2-40B4-BE49-F238E27FC236}">
                <a16:creationId xmlns:a16="http://schemas.microsoft.com/office/drawing/2014/main" id="{469D53B1-3E2B-68DD-8C59-242927644EBE}"/>
              </a:ext>
            </a:extLst>
          </p:cNvPr>
          <p:cNvSpPr>
            <a:spLocks noChangeArrowheads="1"/>
          </p:cNvSpPr>
          <p:nvPr/>
        </p:nvSpPr>
        <p:spPr bwMode="auto">
          <a:xfrm rot="7705331">
            <a:off x="6157807" y="144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2750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7" name="Picture 3"/>
          <p:cNvPicPr>
            <a:picLocks noChangeAspect="1" noChangeArrowheads="1"/>
          </p:cNvPicPr>
          <p:nvPr/>
        </p:nvPicPr>
        <p:blipFill>
          <a:blip r:embed="rId3" cstate="print"/>
          <a:srcRect/>
          <a:stretch>
            <a:fillRect/>
          </a:stretch>
        </p:blipFill>
        <p:spPr bwMode="auto">
          <a:xfrm>
            <a:off x="682169" y="1157514"/>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1FC67846-25D6-99B2-A8CA-963F4A647B41}"/>
              </a:ext>
            </a:extLst>
          </p:cNvPr>
          <p:cNvSpPr>
            <a:spLocks noChangeArrowheads="1"/>
          </p:cNvSpPr>
          <p:nvPr/>
        </p:nvSpPr>
        <p:spPr bwMode="auto">
          <a:xfrm rot="7705331">
            <a:off x="62467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786990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DF59ECDD-AE5C-741A-81B2-109833DC9440}"/>
              </a:ext>
            </a:extLst>
          </p:cNvPr>
          <p:cNvSpPr>
            <a:spLocks noChangeArrowheads="1"/>
          </p:cNvSpPr>
          <p:nvPr/>
        </p:nvSpPr>
        <p:spPr bwMode="auto">
          <a:xfrm rot="7705331">
            <a:off x="47735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593643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363436" y="2589211"/>
            <a:ext cx="6400800" cy="3768213"/>
          </a:xfrm>
          <a:prstGeom prst="rect">
            <a:avLst/>
          </a:prstGeom>
          <a:noFill/>
          <a:ln w="76200">
            <a:solidFill>
              <a:srgbClr val="FFC000"/>
            </a:solidFill>
            <a:miter lim="800000"/>
            <a:headEnd/>
            <a:tailEnd/>
          </a:ln>
        </p:spPr>
      </p:pic>
    </p:spTree>
    <p:extLst>
      <p:ext uri="{BB962C8B-B14F-4D97-AF65-F5344CB8AC3E}">
        <p14:creationId xmlns:p14="http://schemas.microsoft.com/office/powerpoint/2010/main" val="42896078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2" name="AutoShape 8">
            <a:extLst>
              <a:ext uri="{FF2B5EF4-FFF2-40B4-BE49-F238E27FC236}">
                <a16:creationId xmlns:a16="http://schemas.microsoft.com/office/drawing/2014/main" id="{E72F9091-5518-22CC-9E97-32EFE1E93E96}"/>
              </a:ext>
            </a:extLst>
          </p:cNvPr>
          <p:cNvSpPr>
            <a:spLocks noChangeArrowheads="1"/>
          </p:cNvSpPr>
          <p:nvPr/>
        </p:nvSpPr>
        <p:spPr bwMode="auto">
          <a:xfrm rot="7017860">
            <a:off x="6963805" y="7863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816252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3" name="TextBox 2">
            <a:extLst>
              <a:ext uri="{FF2B5EF4-FFF2-40B4-BE49-F238E27FC236}">
                <a16:creationId xmlns:a16="http://schemas.microsoft.com/office/drawing/2014/main" id="{2F37635F-6909-2227-8AD2-15B92F32B786}"/>
              </a:ext>
            </a:extLst>
          </p:cNvPr>
          <p:cNvSpPr txBox="1"/>
          <p:nvPr/>
        </p:nvSpPr>
        <p:spPr>
          <a:xfrm>
            <a:off x="0" y="0"/>
            <a:ext cx="9143999" cy="6857999"/>
          </a:xfrm>
          <a:prstGeom prst="rect">
            <a:avLst/>
          </a:prstGeom>
          <a:solidFill>
            <a:schemeClr val="bg1">
              <a:alpha val="67000"/>
            </a:schemeClr>
          </a:solidFill>
        </p:spPr>
        <p:txBody>
          <a:bodyPr wrap="square">
            <a:noAutofit/>
          </a:bodyPr>
          <a:lstStyle/>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p:txBody>
      </p:sp>
      <p:sp>
        <p:nvSpPr>
          <p:cNvPr id="7" name="TextBox 6">
            <a:extLst>
              <a:ext uri="{FF2B5EF4-FFF2-40B4-BE49-F238E27FC236}">
                <a16:creationId xmlns:a16="http://schemas.microsoft.com/office/drawing/2014/main" id="{AAF8BB97-67F2-811B-FF73-59477B34AF4B}"/>
              </a:ext>
            </a:extLst>
          </p:cNvPr>
          <p:cNvSpPr txBox="1"/>
          <p:nvPr/>
        </p:nvSpPr>
        <p:spPr>
          <a:xfrm>
            <a:off x="923362" y="3103623"/>
            <a:ext cx="7315200" cy="2246769"/>
          </a:xfrm>
          <a:prstGeom prst="rect">
            <a:avLst/>
          </a:prstGeom>
          <a:noFill/>
        </p:spPr>
        <p:txBody>
          <a:bodyPr wrap="square">
            <a:spAutoFit/>
          </a:bodyPr>
          <a:lstStyle/>
          <a:p>
            <a:pPr algn="ctr"/>
            <a:r>
              <a:rPr lang="en-US" sz="2800" b="1" dirty="0"/>
              <a:t>“In the Catholic religion, the left hand was perceived as the devil’s hand, while the right was associated with God. It was this belief that prompted Catholic teachers to discipline their left-handed pupils.”</a:t>
            </a:r>
          </a:p>
        </p:txBody>
      </p:sp>
    </p:spTree>
    <p:extLst>
      <p:ext uri="{BB962C8B-B14F-4D97-AF65-F5344CB8AC3E}">
        <p14:creationId xmlns:p14="http://schemas.microsoft.com/office/powerpoint/2010/main" val="332249942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http://news.bbc.co.uk/2/hi/health/8478287.stm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7663"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E9E982A7-1581-849F-9461-65FAAEAC0C90}"/>
              </a:ext>
            </a:extLst>
          </p:cNvPr>
          <p:cNvSpPr>
            <a:spLocks noChangeArrowheads="1"/>
          </p:cNvSpPr>
          <p:nvPr/>
        </p:nvSpPr>
        <p:spPr bwMode="auto">
          <a:xfrm rot="7705331">
            <a:off x="7656407" y="2668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53527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EF9F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433290" y="6534785"/>
            <a:ext cx="625043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https://www.theguardian.com/us-news/2018/feb/27/victim-blaming-science-behind-psychology-research?CMP=Share_iOSApp_Other</a:t>
            </a:r>
            <a:endParaRPr lang="en-US" sz="800" dirty="0">
              <a:solidFill>
                <a:srgbClr val="000000"/>
              </a:solidFill>
              <a:latin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980" y="425448"/>
            <a:ext cx="5943600" cy="609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9" name="Rectangle 8"/>
          <p:cNvSpPr/>
          <p:nvPr/>
        </p:nvSpPr>
        <p:spPr>
          <a:xfrm>
            <a:off x="7326733" y="1477719"/>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3606DC0D-ECFB-39A0-A3DF-8B0826AA27B9}"/>
              </a:ext>
            </a:extLst>
          </p:cNvPr>
          <p:cNvSpPr>
            <a:spLocks noChangeArrowheads="1"/>
          </p:cNvSpPr>
          <p:nvPr/>
        </p:nvSpPr>
        <p:spPr bwMode="auto">
          <a:xfrm rot="7705331">
            <a:off x="5700607" y="40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51427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A59888"/>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56324" y="6534785"/>
            <a:ext cx="264207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https://www.verywellmind.com/negative-bias-4589618</a:t>
            </a:r>
            <a:endParaRPr lang="en-US" sz="800" dirty="0">
              <a:solidFill>
                <a:schemeClr val="bg1"/>
              </a:solidFill>
              <a:latin typeface="Arial" charset="0"/>
            </a:endParaRPr>
          </a:p>
        </p:txBody>
      </p:sp>
      <p:pic>
        <p:nvPicPr>
          <p:cNvPr id="4" name="Picture 3" descr="A cartoon of a person walking a dog">
            <a:extLst>
              <a:ext uri="{FF2B5EF4-FFF2-40B4-BE49-F238E27FC236}">
                <a16:creationId xmlns:a16="http://schemas.microsoft.com/office/drawing/2014/main" id="{84A052E3-D5BA-809E-44C3-283AB51D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9963"/>
            <a:ext cx="9144000" cy="6096000"/>
          </a:xfrm>
          <a:prstGeom prst="rect">
            <a:avLst/>
          </a:prstGeom>
        </p:spPr>
      </p:pic>
      <p:sp>
        <p:nvSpPr>
          <p:cNvPr id="8" name="Rectangle 7">
            <a:extLst>
              <a:ext uri="{FF2B5EF4-FFF2-40B4-BE49-F238E27FC236}">
                <a16:creationId xmlns:a16="http://schemas.microsoft.com/office/drawing/2014/main" id="{2555ADED-771F-14D3-AD40-952667632310}"/>
              </a:ext>
            </a:extLst>
          </p:cNvPr>
          <p:cNvSpPr/>
          <p:nvPr/>
        </p:nvSpPr>
        <p:spPr>
          <a:xfrm>
            <a:off x="6634038" y="2139509"/>
            <a:ext cx="2201256" cy="369332"/>
          </a:xfrm>
          <a:prstGeom prst="rect">
            <a:avLst/>
          </a:prstGeom>
          <a:noFill/>
        </p:spPr>
        <p:txBody>
          <a:bodyPr wrap="square">
            <a:spAutoFit/>
          </a:bodyPr>
          <a:lstStyle/>
          <a:p>
            <a:r>
              <a:rPr lang="en-US" dirty="0">
                <a:solidFill>
                  <a:srgbClr val="000000"/>
                </a:solidFill>
              </a:rPr>
              <a:t>13 November 2023</a:t>
            </a:r>
          </a:p>
        </p:txBody>
      </p:sp>
      <p:sp>
        <p:nvSpPr>
          <p:cNvPr id="11" name="Rectangle 10">
            <a:extLst>
              <a:ext uri="{FF2B5EF4-FFF2-40B4-BE49-F238E27FC236}">
                <a16:creationId xmlns:a16="http://schemas.microsoft.com/office/drawing/2014/main" id="{860A3C41-16E5-1E45-0B0C-1352671BF885}"/>
              </a:ext>
            </a:extLst>
          </p:cNvPr>
          <p:cNvSpPr/>
          <p:nvPr/>
        </p:nvSpPr>
        <p:spPr>
          <a:xfrm>
            <a:off x="6643001" y="1807811"/>
            <a:ext cx="2201256" cy="461665"/>
          </a:xfrm>
          <a:prstGeom prst="rect">
            <a:avLst/>
          </a:prstGeom>
          <a:noFill/>
        </p:spPr>
        <p:txBody>
          <a:bodyPr wrap="square">
            <a:spAutoFit/>
          </a:bodyPr>
          <a:lstStyle/>
          <a:p>
            <a:r>
              <a:rPr lang="en-US" sz="2400" b="1" dirty="0" err="1">
                <a:solidFill>
                  <a:srgbClr val="000000"/>
                </a:solidFill>
              </a:rPr>
              <a:t>verywell</a:t>
            </a:r>
            <a:r>
              <a:rPr lang="en-US" sz="2000" b="1" dirty="0" err="1">
                <a:solidFill>
                  <a:srgbClr val="66CFA0"/>
                </a:solidFill>
              </a:rPr>
              <a:t>mind</a:t>
            </a:r>
            <a:endParaRPr lang="en-US" sz="2400" b="1" dirty="0">
              <a:solidFill>
                <a:srgbClr val="66CFA0"/>
              </a:solidFill>
            </a:endParaRPr>
          </a:p>
        </p:txBody>
      </p:sp>
      <p:sp>
        <p:nvSpPr>
          <p:cNvPr id="15" name="TextBox 14">
            <a:extLst>
              <a:ext uri="{FF2B5EF4-FFF2-40B4-BE49-F238E27FC236}">
                <a16:creationId xmlns:a16="http://schemas.microsoft.com/office/drawing/2014/main" id="{91DD5C17-1120-A603-7B74-F7AD85439CF2}"/>
              </a:ext>
            </a:extLst>
          </p:cNvPr>
          <p:cNvSpPr txBox="1"/>
          <p:nvPr/>
        </p:nvSpPr>
        <p:spPr>
          <a:xfrm>
            <a:off x="690280" y="4136775"/>
            <a:ext cx="7772400" cy="461665"/>
          </a:xfrm>
          <a:prstGeom prst="rect">
            <a:avLst/>
          </a:prstGeom>
          <a:noFill/>
        </p:spPr>
        <p:txBody>
          <a:bodyPr wrap="square">
            <a:spAutoFit/>
          </a:bodyPr>
          <a:lstStyle/>
          <a:p>
            <a:r>
              <a:rPr lang="en-US" sz="2400" b="1" dirty="0"/>
              <a:t>Negative Bias: Why We're Hardwired for Negativity</a:t>
            </a:r>
          </a:p>
        </p:txBody>
      </p:sp>
    </p:spTree>
    <p:extLst>
      <p:ext uri="{BB962C8B-B14F-4D97-AF65-F5344CB8AC3E}">
        <p14:creationId xmlns:p14="http://schemas.microsoft.com/office/powerpoint/2010/main" val="5852075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42699" y="6534785"/>
            <a:ext cx="266932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https://bigthink.com/the-well/how-to-be-happy-415573/</a:t>
            </a:r>
            <a:endParaRPr lang="en-US" sz="800" dirty="0">
              <a:solidFill>
                <a:schemeClr val="bg1"/>
              </a:solidFill>
              <a:latin typeface="Arial" charset="0"/>
            </a:endParaRPr>
          </a:p>
        </p:txBody>
      </p:sp>
      <p:pic>
        <p:nvPicPr>
          <p:cNvPr id="3" name="Picture 2">
            <a:extLst>
              <a:ext uri="{FF2B5EF4-FFF2-40B4-BE49-F238E27FC236}">
                <a16:creationId xmlns:a16="http://schemas.microsoft.com/office/drawing/2014/main" id="{6520202C-098D-4C89-87C6-28D6AC3B09BF}"/>
              </a:ext>
            </a:extLst>
          </p:cNvPr>
          <p:cNvPicPr>
            <a:picLocks noChangeAspect="1"/>
          </p:cNvPicPr>
          <p:nvPr/>
        </p:nvPicPr>
        <p:blipFill>
          <a:blip r:embed="rId4"/>
          <a:stretch>
            <a:fillRect/>
          </a:stretch>
        </p:blipFill>
        <p:spPr>
          <a:xfrm>
            <a:off x="685800" y="394449"/>
            <a:ext cx="7772400" cy="6088106"/>
          </a:xfrm>
          <a:prstGeom prst="rect">
            <a:avLst/>
          </a:prstGeom>
        </p:spPr>
      </p:pic>
      <p:sp>
        <p:nvSpPr>
          <p:cNvPr id="6" name="Rectangle 5">
            <a:extLst>
              <a:ext uri="{FF2B5EF4-FFF2-40B4-BE49-F238E27FC236}">
                <a16:creationId xmlns:a16="http://schemas.microsoft.com/office/drawing/2014/main" id="{8238B0F1-A11F-F228-CEB1-E540615B9F24}"/>
              </a:ext>
            </a:extLst>
          </p:cNvPr>
          <p:cNvSpPr/>
          <p:nvPr/>
        </p:nvSpPr>
        <p:spPr>
          <a:xfrm>
            <a:off x="6831262" y="943182"/>
            <a:ext cx="1505915" cy="369332"/>
          </a:xfrm>
          <a:prstGeom prst="rect">
            <a:avLst/>
          </a:prstGeom>
          <a:noFill/>
        </p:spPr>
        <p:txBody>
          <a:bodyPr wrap="square">
            <a:spAutoFit/>
          </a:bodyPr>
          <a:lstStyle/>
          <a:p>
            <a:r>
              <a:rPr lang="en-US" dirty="0">
                <a:solidFill>
                  <a:schemeClr val="bg1"/>
                </a:solidFill>
              </a:rPr>
              <a:t>5 July 2023</a:t>
            </a:r>
          </a:p>
        </p:txBody>
      </p:sp>
      <p:pic>
        <p:nvPicPr>
          <p:cNvPr id="9" name="Picture 8">
            <a:extLst>
              <a:ext uri="{FF2B5EF4-FFF2-40B4-BE49-F238E27FC236}">
                <a16:creationId xmlns:a16="http://schemas.microsoft.com/office/drawing/2014/main" id="{D4B99201-D8C7-212B-39E1-05C927F54216}"/>
              </a:ext>
            </a:extLst>
          </p:cNvPr>
          <p:cNvPicPr>
            <a:picLocks noChangeAspect="1"/>
          </p:cNvPicPr>
          <p:nvPr/>
        </p:nvPicPr>
        <p:blipFill>
          <a:blip r:embed="rId5"/>
          <a:stretch>
            <a:fillRect/>
          </a:stretch>
        </p:blipFill>
        <p:spPr>
          <a:xfrm>
            <a:off x="6575892" y="430308"/>
            <a:ext cx="1828800" cy="512874"/>
          </a:xfrm>
          <a:prstGeom prst="rect">
            <a:avLst/>
          </a:prstGeom>
        </p:spPr>
      </p:pic>
    </p:spTree>
    <p:extLst>
      <p:ext uri="{BB962C8B-B14F-4D97-AF65-F5344CB8AC3E}">
        <p14:creationId xmlns:p14="http://schemas.microsoft.com/office/powerpoint/2010/main" val="11481820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Units of Analysis . . . </a:t>
            </a:r>
          </a:p>
        </p:txBody>
      </p:sp>
      <p:sp>
        <p:nvSpPr>
          <p:cNvPr id="2" name="Rounded Rectangle 3">
            <a:extLst>
              <a:ext uri="{FF2B5EF4-FFF2-40B4-BE49-F238E27FC236}">
                <a16:creationId xmlns:a16="http://schemas.microsoft.com/office/drawing/2014/main" id="{9700B6BB-7FCF-595F-3CD2-1B997EE11B8A}"/>
              </a:ext>
            </a:extLst>
          </p:cNvPr>
          <p:cNvSpPr/>
          <p:nvPr/>
        </p:nvSpPr>
        <p:spPr bwMode="auto">
          <a:xfrm>
            <a:off x="1161150" y="412208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045E586B-EC56-B96E-3962-20AD74C0242F}"/>
              </a:ext>
            </a:extLst>
          </p:cNvPr>
          <p:cNvSpPr>
            <a:spLocks noChangeArrowheads="1"/>
          </p:cNvSpPr>
          <p:nvPr/>
        </p:nvSpPr>
        <p:spPr bwMode="auto">
          <a:xfrm rot="5170190">
            <a:off x="4578042" y="32682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77210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cstate="print"/>
          <a:srcRect/>
          <a:stretch>
            <a:fillRect/>
          </a:stretch>
        </p:blipFill>
        <p:spPr bwMode="auto">
          <a:xfrm>
            <a:off x="681037" y="381000"/>
            <a:ext cx="7772400" cy="6087188"/>
          </a:xfrm>
          <a:prstGeom prst="rect">
            <a:avLst/>
          </a:prstGeom>
          <a:noFill/>
          <a:ln w="9525">
            <a:noFill/>
            <a:miter lim="800000"/>
            <a:headEnd/>
            <a:tailEnd/>
          </a:ln>
        </p:spPr>
      </p:pic>
      <p:sp>
        <p:nvSpPr>
          <p:cNvPr id="6" name="Text Box 2"/>
          <p:cNvSpPr txBox="1">
            <a:spLocks noChangeArrowheads="1"/>
          </p:cNvSpPr>
          <p:nvPr/>
        </p:nvSpPr>
        <p:spPr bwMode="auto">
          <a:xfrm>
            <a:off x="3413801" y="653097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http://news.bbc.co.uk/2/hi/health/7278853.stm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7C603141-C9C1-656F-A7AB-3C553144A9E3}"/>
              </a:ext>
            </a:extLst>
          </p:cNvPr>
          <p:cNvSpPr>
            <a:spLocks noChangeArrowheads="1"/>
          </p:cNvSpPr>
          <p:nvPr/>
        </p:nvSpPr>
        <p:spPr bwMode="auto">
          <a:xfrm rot="7705331">
            <a:off x="65388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821836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http://news.bbc.co.uk/2/hi/health/7798687.stm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685800" y="1271588"/>
            <a:ext cx="7772400" cy="4890233"/>
          </a:xfrm>
          <a:prstGeom prst="rect">
            <a:avLst/>
          </a:prstGeom>
          <a:noFill/>
          <a:ln w="9525">
            <a:noFill/>
            <a:miter lim="800000"/>
            <a:headEnd/>
            <a:tailEnd/>
          </a:ln>
        </p:spPr>
      </p:pic>
      <p:sp>
        <p:nvSpPr>
          <p:cNvPr id="2" name="AutoShape 8">
            <a:extLst>
              <a:ext uri="{FF2B5EF4-FFF2-40B4-BE49-F238E27FC236}">
                <a16:creationId xmlns:a16="http://schemas.microsoft.com/office/drawing/2014/main" id="{83D7258C-CD47-730F-3A4B-CEE51E176156}"/>
              </a:ext>
            </a:extLst>
          </p:cNvPr>
          <p:cNvSpPr>
            <a:spLocks noChangeArrowheads="1"/>
          </p:cNvSpPr>
          <p:nvPr/>
        </p:nvSpPr>
        <p:spPr bwMode="auto">
          <a:xfrm rot="7705331">
            <a:off x="58657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689207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https://www.nationalgeographic.com/science/article/gross-why-humans-are-hardwired-to-feel-disgust</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child and a dog&#10;&#10;Description automatically generated with low confidence">
            <a:extLst>
              <a:ext uri="{FF2B5EF4-FFF2-40B4-BE49-F238E27FC236}">
                <a16:creationId xmlns:a16="http://schemas.microsoft.com/office/drawing/2014/main" id="{AB8FCA10-652C-4305-89BD-D30B05CF3CD4}"/>
              </a:ext>
            </a:extLst>
          </p:cNvPr>
          <p:cNvPicPr>
            <a:picLocks noChangeAspect="1"/>
          </p:cNvPicPr>
          <p:nvPr/>
        </p:nvPicPr>
        <p:blipFill>
          <a:blip r:embed="rId4"/>
          <a:stretch>
            <a:fillRect/>
          </a:stretch>
        </p:blipFill>
        <p:spPr>
          <a:xfrm>
            <a:off x="1823397" y="-8092"/>
            <a:ext cx="5486400" cy="6523919"/>
          </a:xfrm>
          <a:prstGeom prst="rect">
            <a:avLst/>
          </a:prstGeom>
        </p:spPr>
      </p:pic>
      <p:sp>
        <p:nvSpPr>
          <p:cNvPr id="10" name="Rectangle 9">
            <a:extLst>
              <a:ext uri="{FF2B5EF4-FFF2-40B4-BE49-F238E27FC236}">
                <a16:creationId xmlns:a16="http://schemas.microsoft.com/office/drawing/2014/main" id="{163C3CDA-149C-47A4-A16D-84BE2EA4C826}"/>
              </a:ext>
            </a:extLst>
          </p:cNvPr>
          <p:cNvSpPr/>
          <p:nvPr/>
        </p:nvSpPr>
        <p:spPr>
          <a:xfrm>
            <a:off x="1855009" y="4597517"/>
            <a:ext cx="1589314"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Mar 2021</a:t>
            </a:r>
          </a:p>
        </p:txBody>
      </p:sp>
      <p:pic>
        <p:nvPicPr>
          <p:cNvPr id="5" name="Picture 4">
            <a:extLst>
              <a:ext uri="{FF2B5EF4-FFF2-40B4-BE49-F238E27FC236}">
                <a16:creationId xmlns:a16="http://schemas.microsoft.com/office/drawing/2014/main" id="{E92FBDB4-FB22-4E28-8562-37B5A74AC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1" y="115586"/>
            <a:ext cx="1371600" cy="404622"/>
          </a:xfrm>
          <a:prstGeom prst="rect">
            <a:avLst/>
          </a:prstGeom>
        </p:spPr>
      </p:pic>
    </p:spTree>
    <p:extLst>
      <p:ext uri="{BB962C8B-B14F-4D97-AF65-F5344CB8AC3E}">
        <p14:creationId xmlns:p14="http://schemas.microsoft.com/office/powerpoint/2010/main" val="112923618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6EDDD6A-FDBD-B61B-17E2-170E13818D8F}"/>
              </a:ext>
            </a:extLst>
          </p:cNvPr>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Another big question . . . </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990984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470434" y="6563813"/>
            <a:ext cx="417614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https://www.psychologytoday.com/us/blog/am-i-right/202210/are-we-hard-wired-for-love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1BB781EC-0092-5619-44B6-FB50B64F69B3}"/>
              </a:ext>
            </a:extLst>
          </p:cNvPr>
          <p:cNvPicPr>
            <a:picLocks noChangeAspect="1"/>
          </p:cNvPicPr>
          <p:nvPr/>
        </p:nvPicPr>
        <p:blipFill>
          <a:blip r:embed="rId4"/>
          <a:stretch>
            <a:fillRect/>
          </a:stretch>
        </p:blipFill>
        <p:spPr>
          <a:xfrm>
            <a:off x="683567" y="572950"/>
            <a:ext cx="7772400" cy="5747960"/>
          </a:xfrm>
          <a:prstGeom prst="rect">
            <a:avLst/>
          </a:prstGeom>
        </p:spPr>
      </p:pic>
      <p:sp>
        <p:nvSpPr>
          <p:cNvPr id="2" name="AutoShape 8">
            <a:extLst>
              <a:ext uri="{FF2B5EF4-FFF2-40B4-BE49-F238E27FC236}">
                <a16:creationId xmlns:a16="http://schemas.microsoft.com/office/drawing/2014/main" id="{81686BD3-AFDF-5E67-254E-CF678F0276B6}"/>
              </a:ext>
            </a:extLst>
          </p:cNvPr>
          <p:cNvSpPr>
            <a:spLocks noChangeArrowheads="1"/>
          </p:cNvSpPr>
          <p:nvPr/>
        </p:nvSpPr>
        <p:spPr bwMode="auto">
          <a:xfrm rot="7705331">
            <a:off x="7123007" y="2592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212601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how about other things?</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871273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D6B29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63813"/>
            <a:ext cx="221086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extLst>
                    <a:ext uri="{A12FA001-AC4F-418D-AE19-62706E023703}">
                      <ahyp:hlinkClr xmlns:ahyp="http://schemas.microsoft.com/office/drawing/2018/hyperlinkcolor" val="tx"/>
                    </a:ext>
                  </a:extLst>
                </a:hlinkClick>
              </a:rPr>
              <a:t>https://www.bbc.com/news/health-43343807</a:t>
            </a:r>
            <a:endParaRPr lang="en-US" sz="800" dirty="0">
              <a:solidFill>
                <a:srgbClr val="FFFFFF"/>
              </a:solidFill>
              <a:latin typeface="Arial" charset="0"/>
            </a:endParaRPr>
          </a:p>
        </p:txBody>
      </p:sp>
      <p:pic>
        <p:nvPicPr>
          <p:cNvPr id="4" name="Picture 3" descr="A person touching a person's shoulder&#10;&#10;Description automatically generated">
            <a:extLst>
              <a:ext uri="{FF2B5EF4-FFF2-40B4-BE49-F238E27FC236}">
                <a16:creationId xmlns:a16="http://schemas.microsoft.com/office/drawing/2014/main" id="{85C5C097-017E-D7A2-4BC9-41F73B756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255"/>
            <a:ext cx="9144000" cy="5143500"/>
          </a:xfrm>
          <a:prstGeom prst="rect">
            <a:avLst/>
          </a:prstGeom>
        </p:spPr>
      </p:pic>
      <p:sp>
        <p:nvSpPr>
          <p:cNvPr id="6" name="TextBox 5">
            <a:extLst>
              <a:ext uri="{FF2B5EF4-FFF2-40B4-BE49-F238E27FC236}">
                <a16:creationId xmlns:a16="http://schemas.microsoft.com/office/drawing/2014/main" id="{E3A201BB-FFA4-49FD-E9FF-604336DC0EAC}"/>
              </a:ext>
            </a:extLst>
          </p:cNvPr>
          <p:cNvSpPr txBox="1"/>
          <p:nvPr/>
        </p:nvSpPr>
        <p:spPr>
          <a:xfrm>
            <a:off x="919211" y="4682478"/>
            <a:ext cx="7315200" cy="523220"/>
          </a:xfrm>
          <a:prstGeom prst="rect">
            <a:avLst/>
          </a:prstGeom>
          <a:noFill/>
        </p:spPr>
        <p:txBody>
          <a:bodyPr wrap="square">
            <a:spAutoFit/>
          </a:bodyPr>
          <a:lstStyle/>
          <a:p>
            <a:pPr algn="ctr"/>
            <a:r>
              <a:rPr lang="en-US" sz="2800" b="1" dirty="0">
                <a:solidFill>
                  <a:srgbClr val="FFFFFF"/>
                </a:solidFill>
              </a:rPr>
              <a:t>Genes have a role in empathy, study says</a:t>
            </a:r>
          </a:p>
        </p:txBody>
      </p:sp>
      <p:pic>
        <p:nvPicPr>
          <p:cNvPr id="7" name="Picture 6" descr="A red and white sign with white letters&#10;&#10;Description automatically generated">
            <a:extLst>
              <a:ext uri="{FF2B5EF4-FFF2-40B4-BE49-F238E27FC236}">
                <a16:creationId xmlns:a16="http://schemas.microsoft.com/office/drawing/2014/main" id="{B96BE474-1CAF-C849-1CB2-29AFDC623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759" y="703245"/>
            <a:ext cx="1828800" cy="877824"/>
          </a:xfrm>
          <a:prstGeom prst="rect">
            <a:avLst/>
          </a:prstGeom>
        </p:spPr>
      </p:pic>
      <p:sp>
        <p:nvSpPr>
          <p:cNvPr id="9" name="TextBox 8">
            <a:extLst>
              <a:ext uri="{FF2B5EF4-FFF2-40B4-BE49-F238E27FC236}">
                <a16:creationId xmlns:a16="http://schemas.microsoft.com/office/drawing/2014/main" id="{6A042A34-A4DF-FCB1-A41C-EC32F0722288}"/>
              </a:ext>
            </a:extLst>
          </p:cNvPr>
          <p:cNvSpPr txBox="1"/>
          <p:nvPr/>
        </p:nvSpPr>
        <p:spPr>
          <a:xfrm>
            <a:off x="4438831" y="1656288"/>
            <a:ext cx="2106648" cy="369332"/>
          </a:xfrm>
          <a:prstGeom prst="rect">
            <a:avLst/>
          </a:prstGeom>
          <a:noFill/>
        </p:spPr>
        <p:txBody>
          <a:bodyPr wrap="square">
            <a:spAutoFit/>
          </a:bodyPr>
          <a:lstStyle/>
          <a:p>
            <a:pPr algn="ctr"/>
            <a:r>
              <a:rPr lang="en-US" dirty="0">
                <a:solidFill>
                  <a:srgbClr val="070A0F"/>
                </a:solidFill>
              </a:rPr>
              <a:t>11 March 2018</a:t>
            </a:r>
          </a:p>
        </p:txBody>
      </p:sp>
    </p:spTree>
    <p:extLst>
      <p:ext uri="{BB962C8B-B14F-4D97-AF65-F5344CB8AC3E}">
        <p14:creationId xmlns:p14="http://schemas.microsoft.com/office/powerpoint/2010/main" val="184758621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30374" y="6534785"/>
            <a:ext cx="7656262" cy="184666"/>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hlinkClick r:id="rId3"/>
              </a:rPr>
              <a:t>https://timesofindia.indiatimes.com/home/sunday-times/wanting-to-sit-and-not-exercise-is-normal-were-hardwired-to-avoid-useless-exertion-says-harvard-paleoanthropologist-daniel-lieberman/articleshow/80726076.cms</a:t>
            </a:r>
            <a:endParaRPr kumimoji="0" lang="en-US" sz="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 name="Picture 12" descr="Graphical user interface&#10;&#10;Description automatically generated with medium confidence">
            <a:extLst>
              <a:ext uri="{FF2B5EF4-FFF2-40B4-BE49-F238E27FC236}">
                <a16:creationId xmlns:a16="http://schemas.microsoft.com/office/drawing/2014/main" id="{A465BEA9-CEF1-4AAA-B3DA-5B86583F4660}"/>
              </a:ext>
            </a:extLst>
          </p:cNvPr>
          <p:cNvPicPr>
            <a:picLocks noChangeAspect="1"/>
          </p:cNvPicPr>
          <p:nvPr/>
        </p:nvPicPr>
        <p:blipFill>
          <a:blip r:embed="rId4"/>
          <a:stretch>
            <a:fillRect/>
          </a:stretch>
        </p:blipFill>
        <p:spPr>
          <a:xfrm>
            <a:off x="1597754" y="920720"/>
            <a:ext cx="5943600" cy="5436303"/>
          </a:xfrm>
          <a:prstGeom prst="rect">
            <a:avLst/>
          </a:prstGeom>
        </p:spPr>
      </p:pic>
      <p:sp>
        <p:nvSpPr>
          <p:cNvPr id="15" name="Rectangle 14">
            <a:extLst>
              <a:ext uri="{FF2B5EF4-FFF2-40B4-BE49-F238E27FC236}">
                <a16:creationId xmlns:a16="http://schemas.microsoft.com/office/drawing/2014/main" id="{28EF4032-46FE-4C2E-A56C-0D4C11B7E1CE}"/>
              </a:ext>
            </a:extLst>
          </p:cNvPr>
          <p:cNvSpPr/>
          <p:nvPr/>
        </p:nvSpPr>
        <p:spPr>
          <a:xfrm>
            <a:off x="1625865" y="2453274"/>
            <a:ext cx="1829603"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7 Feb 2021</a:t>
            </a:r>
          </a:p>
        </p:txBody>
      </p:sp>
      <p:pic>
        <p:nvPicPr>
          <p:cNvPr id="16" name="Picture 15">
            <a:extLst>
              <a:ext uri="{FF2B5EF4-FFF2-40B4-BE49-F238E27FC236}">
                <a16:creationId xmlns:a16="http://schemas.microsoft.com/office/drawing/2014/main" id="{B9EC3E8B-7091-48AE-90EE-E959671CACC0}"/>
              </a:ext>
            </a:extLst>
          </p:cNvPr>
          <p:cNvPicPr>
            <a:picLocks noChangeAspect="1"/>
          </p:cNvPicPr>
          <p:nvPr/>
        </p:nvPicPr>
        <p:blipFill>
          <a:blip r:embed="rId5"/>
          <a:stretch>
            <a:fillRect/>
          </a:stretch>
        </p:blipFill>
        <p:spPr>
          <a:xfrm>
            <a:off x="885976" y="531923"/>
            <a:ext cx="1924149" cy="266714"/>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6F62A6A-F3EE-449D-BFDB-42B842B85DA8}"/>
                  </a:ext>
                </a:extLst>
              </p14:cNvPr>
              <p14:cNvContentPartPr/>
              <p14:nvPr/>
            </p14:nvContentPartPr>
            <p14:xfrm>
              <a:off x="4215581" y="5928253"/>
              <a:ext cx="2896560" cy="60120"/>
            </p14:xfrm>
          </p:contentPart>
        </mc:Choice>
        <mc:Fallback xmlns="">
          <p:pic>
            <p:nvPicPr>
              <p:cNvPr id="19" name="Ink 18">
                <a:extLst>
                  <a:ext uri="{FF2B5EF4-FFF2-40B4-BE49-F238E27FC236}">
                    <a16:creationId xmlns:a16="http://schemas.microsoft.com/office/drawing/2014/main" id="{96F62A6A-F3EE-449D-BFDB-42B842B85DA8}"/>
                  </a:ext>
                </a:extLst>
              </p:cNvPr>
              <p:cNvPicPr/>
              <p:nvPr/>
            </p:nvPicPr>
            <p:blipFill>
              <a:blip r:embed="rId7"/>
              <a:stretch>
                <a:fillRect/>
              </a:stretch>
            </p:blipFill>
            <p:spPr>
              <a:xfrm>
                <a:off x="4161581" y="5820253"/>
                <a:ext cx="300420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20B01F26-9A83-4CF9-AED2-68AF300C250F}"/>
                  </a:ext>
                </a:extLst>
              </p14:cNvPr>
              <p14:cNvContentPartPr/>
              <p14:nvPr/>
            </p14:nvContentPartPr>
            <p14:xfrm>
              <a:off x="1731941" y="6169093"/>
              <a:ext cx="2946600" cy="59400"/>
            </p14:xfrm>
          </p:contentPart>
        </mc:Choice>
        <mc:Fallback xmlns="">
          <p:pic>
            <p:nvPicPr>
              <p:cNvPr id="20" name="Ink 19">
                <a:extLst>
                  <a:ext uri="{FF2B5EF4-FFF2-40B4-BE49-F238E27FC236}">
                    <a16:creationId xmlns:a16="http://schemas.microsoft.com/office/drawing/2014/main" id="{20B01F26-9A83-4CF9-AED2-68AF300C250F}"/>
                  </a:ext>
                </a:extLst>
              </p:cNvPr>
              <p:cNvPicPr/>
              <p:nvPr/>
            </p:nvPicPr>
            <p:blipFill>
              <a:blip r:embed="rId9"/>
              <a:stretch>
                <a:fillRect/>
              </a:stretch>
            </p:blipFill>
            <p:spPr>
              <a:xfrm>
                <a:off x="1678301" y="6061453"/>
                <a:ext cx="3054240" cy="275040"/>
              </a:xfrm>
              <a:prstGeom prst="rect">
                <a:avLst/>
              </a:prstGeom>
            </p:spPr>
          </p:pic>
        </mc:Fallback>
      </mc:AlternateContent>
      <p:sp>
        <p:nvSpPr>
          <p:cNvPr id="3" name="Rectangle 2">
            <a:extLst>
              <a:ext uri="{FF2B5EF4-FFF2-40B4-BE49-F238E27FC236}">
                <a16:creationId xmlns:a16="http://schemas.microsoft.com/office/drawing/2014/main" id="{99C0691E-271A-BE8A-1C54-935003695A30}"/>
              </a:ext>
            </a:extLst>
          </p:cNvPr>
          <p:cNvSpPr/>
          <p:nvPr/>
        </p:nvSpPr>
        <p:spPr>
          <a:xfrm>
            <a:off x="5829300" y="2349500"/>
            <a:ext cx="1688835" cy="47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664285FE-B112-CA2F-DF69-4987B696D9A1}"/>
              </a:ext>
            </a:extLst>
          </p:cNvPr>
          <p:cNvSpPr>
            <a:spLocks noChangeArrowheads="1"/>
          </p:cNvSpPr>
          <p:nvPr/>
        </p:nvSpPr>
        <p:spPr bwMode="auto">
          <a:xfrm rot="7315917">
            <a:off x="7643707" y="2033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926168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4092542"/>
            <a:ext cx="6535556" cy="132343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Other bio-physical attributes are also important to look at</a:t>
            </a:r>
          </a:p>
        </p:txBody>
      </p:sp>
    </p:spTree>
    <p:extLst>
      <p:ext uri="{BB962C8B-B14F-4D97-AF65-F5344CB8AC3E}">
        <p14:creationId xmlns:p14="http://schemas.microsoft.com/office/powerpoint/2010/main" val="218888103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2" y="229977"/>
            <a:ext cx="85858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8" name="Text Box 2"/>
          <p:cNvSpPr txBox="1">
            <a:spLocks noChangeArrowheads="1"/>
          </p:cNvSpPr>
          <p:nvPr/>
        </p:nvSpPr>
        <p:spPr bwMode="auto">
          <a:xfrm>
            <a:off x="2683633" y="6534785"/>
            <a:ext cx="374974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http://www.bbc.com/future/story/20150928-tall-vs-small-which-is-it-better-to-be</a:t>
            </a:r>
            <a:endParaRPr lang="en-US" sz="800" dirty="0">
              <a:solidFill>
                <a:srgbClr val="000000"/>
              </a:solidFill>
              <a:latin typeface="Arial" charset="0"/>
            </a:endParaRPr>
          </a:p>
        </p:txBody>
      </p:sp>
    </p:spTree>
    <p:extLst>
      <p:ext uri="{BB962C8B-B14F-4D97-AF65-F5344CB8AC3E}">
        <p14:creationId xmlns:p14="http://schemas.microsoft.com/office/powerpoint/2010/main" val="16958050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11999" y="3058327"/>
            <a:ext cx="73152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 “Three Major Perennial Debates” information is towards the bottom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utoShape 8"/>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966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https://www.bbc.com/news/health-45953442</a:t>
            </a:r>
            <a:endParaRPr lang="en-US" sz="800" dirty="0">
              <a:solidFill>
                <a:srgbClr val="000000"/>
              </a:solidFill>
              <a:latin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438150"/>
            <a:ext cx="63627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9" name="Rectangle 6"/>
          <p:cNvSpPr>
            <a:spLocks noChangeArrowheads="1"/>
          </p:cNvSpPr>
          <p:nvPr/>
        </p:nvSpPr>
        <p:spPr bwMode="auto">
          <a:xfrm>
            <a:off x="1390650" y="1448422"/>
            <a:ext cx="1903085" cy="369332"/>
          </a:xfrm>
          <a:prstGeom prst="rect">
            <a:avLst/>
          </a:prstGeom>
          <a:solidFill>
            <a:srgbClr val="FFFFFF"/>
          </a:solidFill>
          <a:ln w="9525">
            <a:noFill/>
            <a:miter lim="800000"/>
            <a:headEnd/>
            <a:tailEnd/>
          </a:ln>
        </p:spPr>
        <p:txBody>
          <a:bodyPr wrap="none">
            <a:spAutoFit/>
          </a:bodyPr>
          <a:lstStyle/>
          <a:p>
            <a:r>
              <a:rPr lang="en-US" dirty="0">
                <a:solidFill>
                  <a:srgbClr val="000000"/>
                </a:solidFill>
                <a:latin typeface="Arial" charset="0"/>
              </a:rPr>
              <a:t>24 October 2018</a:t>
            </a:r>
          </a:p>
        </p:txBody>
      </p:sp>
      <p:sp>
        <p:nvSpPr>
          <p:cNvPr id="3" name="Rectangle 2">
            <a:extLst>
              <a:ext uri="{FF2B5EF4-FFF2-40B4-BE49-F238E27FC236}">
                <a16:creationId xmlns:a16="http://schemas.microsoft.com/office/drawing/2014/main" id="{298021E1-9571-D4AD-835C-A2500263D0B7}"/>
              </a:ext>
            </a:extLst>
          </p:cNvPr>
          <p:cNvSpPr/>
          <p:nvPr/>
        </p:nvSpPr>
        <p:spPr>
          <a:xfrm>
            <a:off x="5067300" y="1448422"/>
            <a:ext cx="255270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F8D5598A-C865-8623-DEB6-3017FCDF4DE4}"/>
              </a:ext>
            </a:extLst>
          </p:cNvPr>
          <p:cNvSpPr>
            <a:spLocks noChangeArrowheads="1"/>
          </p:cNvSpPr>
          <p:nvPr/>
        </p:nvSpPr>
        <p:spPr bwMode="auto">
          <a:xfrm rot="7705331">
            <a:off x="6234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981106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6" y="225882"/>
            <a:ext cx="61592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903510"/>
            <a:ext cx="1270000" cy="609600"/>
          </a:xfrm>
          <a:prstGeom prst="rect">
            <a:avLst/>
          </a:prstGeom>
        </p:spPr>
      </p:pic>
      <p:sp>
        <p:nvSpPr>
          <p:cNvPr id="9" name="Text Box 2"/>
          <p:cNvSpPr txBox="1">
            <a:spLocks noChangeArrowheads="1"/>
          </p:cNvSpPr>
          <p:nvPr/>
        </p:nvSpPr>
        <p:spPr bwMode="auto">
          <a:xfrm>
            <a:off x="3478722" y="6534785"/>
            <a:ext cx="215956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5"/>
              </a:rPr>
              <a:t>http://www.bbc.com/news/health-34360865</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8D55A772-14B9-F561-B310-67EC7D464F86}"/>
              </a:ext>
            </a:extLst>
          </p:cNvPr>
          <p:cNvSpPr>
            <a:spLocks noChangeArrowheads="1"/>
          </p:cNvSpPr>
          <p:nvPr/>
        </p:nvSpPr>
        <p:spPr bwMode="auto">
          <a:xfrm rot="8688163">
            <a:off x="6576907" y="712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6999383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4" y="1465942"/>
            <a:ext cx="8229600" cy="438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8">
            <a:extLst>
              <a:ext uri="{FF2B5EF4-FFF2-40B4-BE49-F238E27FC236}">
                <a16:creationId xmlns:a16="http://schemas.microsoft.com/office/drawing/2014/main" id="{0D8A66A5-F279-A74C-F57B-8E28AD11D7FB}"/>
              </a:ext>
            </a:extLst>
          </p:cNvPr>
          <p:cNvSpPr>
            <a:spLocks noChangeArrowheads="1"/>
          </p:cNvSpPr>
          <p:nvPr/>
        </p:nvSpPr>
        <p:spPr bwMode="auto">
          <a:xfrm rot="6398667">
            <a:off x="5052907" y="2262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109106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32FFC895-37D3-BE0C-25E0-7C2511B7EF19}"/>
              </a:ext>
            </a:extLst>
          </p:cNvPr>
          <p:cNvPicPr>
            <a:picLocks noChangeAspect="1"/>
          </p:cNvPicPr>
          <p:nvPr/>
        </p:nvPicPr>
        <p:blipFill>
          <a:blip r:embed="rId4"/>
          <a:stretch>
            <a:fillRect/>
          </a:stretch>
        </p:blipFill>
        <p:spPr>
          <a:xfrm>
            <a:off x="4789" y="802081"/>
            <a:ext cx="9144000" cy="5143500"/>
          </a:xfrm>
          <a:prstGeom prst="rect">
            <a:avLst/>
          </a:prstGeom>
        </p:spPr>
      </p:pic>
      <p:sp>
        <p:nvSpPr>
          <p:cNvPr id="12" name="TextBox 11">
            <a:extLst>
              <a:ext uri="{FF2B5EF4-FFF2-40B4-BE49-F238E27FC236}">
                <a16:creationId xmlns:a16="http://schemas.microsoft.com/office/drawing/2014/main" id="{F22C9E89-DBB3-6BD7-084C-3FCFDA4455D4}"/>
              </a:ext>
            </a:extLst>
          </p:cNvPr>
          <p:cNvSpPr txBox="1"/>
          <p:nvPr/>
        </p:nvSpPr>
        <p:spPr>
          <a:xfrm>
            <a:off x="707458" y="2299169"/>
            <a:ext cx="775791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Do you inherit the ability to roll your tongue?</a:t>
            </a:r>
            <a:endPar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 name="Picture 12">
            <a:extLst>
              <a:ext uri="{FF2B5EF4-FFF2-40B4-BE49-F238E27FC236}">
                <a16:creationId xmlns:a16="http://schemas.microsoft.com/office/drawing/2014/main" id="{546CFDA2-5617-3A06-6F76-036594453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
        <p:nvSpPr>
          <p:cNvPr id="14" name="TextBox 13">
            <a:extLst>
              <a:ext uri="{FF2B5EF4-FFF2-40B4-BE49-F238E27FC236}">
                <a16:creationId xmlns:a16="http://schemas.microsoft.com/office/drawing/2014/main" id="{91F6DC6A-E85B-1340-6B2D-C4B5A69CB204}"/>
              </a:ext>
            </a:extLst>
          </p:cNvPr>
          <p:cNvSpPr txBox="1"/>
          <p:nvPr/>
        </p:nvSpPr>
        <p:spPr>
          <a:xfrm>
            <a:off x="774834" y="1254310"/>
            <a:ext cx="2006867"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January 2018</a:t>
            </a:r>
          </a:p>
        </p:txBody>
      </p:sp>
    </p:spTree>
    <p:extLst>
      <p:ext uri="{BB962C8B-B14F-4D97-AF65-F5344CB8AC3E}">
        <p14:creationId xmlns:p14="http://schemas.microsoft.com/office/powerpoint/2010/main" val="36520773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3">
            <a:extLst>
              <a:ext uri="{FF2B5EF4-FFF2-40B4-BE49-F238E27FC236}">
                <a16:creationId xmlns:a16="http://schemas.microsoft.com/office/drawing/2014/main" id="{13FCBE5D-7099-4094-4F0A-2D40413CCC68}"/>
              </a:ext>
            </a:extLst>
          </p:cNvPr>
          <p:cNvSpPr>
            <a:spLocks noChangeArrowheads="1"/>
          </p:cNvSpPr>
          <p:nvPr/>
        </p:nvSpPr>
        <p:spPr bwMode="auto">
          <a:xfrm>
            <a:off x="1117600" y="3457041"/>
            <a:ext cx="690880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How about the brain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550092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4" name="AutoShape 8">
            <a:extLst>
              <a:ext uri="{FF2B5EF4-FFF2-40B4-BE49-F238E27FC236}">
                <a16:creationId xmlns:a16="http://schemas.microsoft.com/office/drawing/2014/main" id="{6F793A16-4C37-6C51-DB03-B974ECC4A6EE}"/>
              </a:ext>
            </a:extLst>
          </p:cNvPr>
          <p:cNvSpPr>
            <a:spLocks noChangeArrowheads="1"/>
          </p:cNvSpPr>
          <p:nvPr/>
        </p:nvSpPr>
        <p:spPr bwMode="auto">
          <a:xfrm rot="13036435">
            <a:off x="890677" y="13169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9461654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7" name="Rectangle 6"/>
          <p:cNvSpPr/>
          <p:nvPr/>
        </p:nvSpPr>
        <p:spPr>
          <a:xfrm>
            <a:off x="1502454" y="1587501"/>
            <a:ext cx="6142946" cy="2478612"/>
          </a:xfrm>
          <a:prstGeom prst="rect">
            <a:avLst/>
          </a:prstGeom>
          <a:solidFill>
            <a:srgbClr val="C6C5C1">
              <a:alpha val="60000"/>
            </a:srgbClr>
          </a:solidFill>
        </p:spPr>
        <p:txBody>
          <a:bodyPr wrap="none">
            <a:noAutofit/>
          </a:bodyPr>
          <a:lstStyle/>
          <a:p>
            <a:pPr algn="ctr"/>
            <a:endParaRPr lang="en-US" sz="2800" b="1" dirty="0">
              <a:solidFill>
                <a:srgbClr val="FF0000"/>
              </a:solidFill>
              <a:latin typeface="Arial" charset="0"/>
            </a:endParaRPr>
          </a:p>
          <a:p>
            <a:pPr algn="ctr"/>
            <a:endParaRPr lang="en-US" sz="2800" b="1" dirty="0">
              <a:solidFill>
                <a:srgbClr val="FF0000"/>
              </a:solidFill>
              <a:latin typeface="Arial" charset="0"/>
            </a:endParaRPr>
          </a:p>
          <a:p>
            <a:pPr algn="ctr"/>
            <a:r>
              <a:rPr lang="en-US" sz="2800" b="1" dirty="0">
                <a:solidFill>
                  <a:srgbClr val="FF0000"/>
                </a:solidFill>
                <a:latin typeface="Arial" charset="0"/>
              </a:rPr>
              <a:t>STRUCTURALLY SPEAKING . . .</a:t>
            </a:r>
          </a:p>
          <a:p>
            <a:endParaRPr lang="en-US" sz="2800" b="1" dirty="0">
              <a:solidFill>
                <a:srgbClr val="FF0000"/>
              </a:solidFill>
              <a:latin typeface="Arial" charset="0"/>
            </a:endParaRPr>
          </a:p>
          <a:p>
            <a:pPr algn="ctr"/>
            <a:r>
              <a:rPr lang="en-US" sz="2800" b="1" dirty="0">
                <a:solidFill>
                  <a:srgbClr val="FF0000"/>
                </a:solidFill>
                <a:latin typeface="Arial" charset="0"/>
              </a:rPr>
              <a:t>But what about FUNCTIONALLY? . . .</a:t>
            </a:r>
          </a:p>
        </p:txBody>
      </p:sp>
    </p:spTree>
    <p:extLst>
      <p:ext uri="{BB962C8B-B14F-4D97-AF65-F5344CB8AC3E}">
        <p14:creationId xmlns:p14="http://schemas.microsoft.com/office/powerpoint/2010/main" val="18513944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Tree>
    <p:extLst>
      <p:ext uri="{BB962C8B-B14F-4D97-AF65-F5344CB8AC3E}">
        <p14:creationId xmlns:p14="http://schemas.microsoft.com/office/powerpoint/2010/main" val="37449170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1081598" y="4884893"/>
            <a:ext cx="6955750"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boys and girls learn differently</a:t>
            </a:r>
          </a:p>
        </p:txBody>
      </p:sp>
    </p:spTree>
    <p:extLst>
      <p:ext uri="{BB962C8B-B14F-4D97-AF65-F5344CB8AC3E}">
        <p14:creationId xmlns:p14="http://schemas.microsoft.com/office/powerpoint/2010/main" val="11143253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4" y="350838"/>
            <a:ext cx="6126480" cy="629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58118" y="2577519"/>
            <a:ext cx="2031325" cy="646331"/>
          </a:xfrm>
          <a:prstGeom prst="rect">
            <a:avLst/>
          </a:prstGeom>
        </p:spPr>
        <p:txBody>
          <a:bodyPr wrap="none">
            <a:spAutoFit/>
          </a:bodyPr>
          <a:lstStyle/>
          <a:p>
            <a:r>
              <a:rPr lang="en-US" dirty="0">
                <a:solidFill>
                  <a:srgbClr val="000000"/>
                </a:solidFill>
              </a:rPr>
              <a:t>TES for Teaching</a:t>
            </a:r>
          </a:p>
          <a:p>
            <a:r>
              <a:rPr lang="en-US" dirty="0">
                <a:solidFill>
                  <a:srgbClr val="000000"/>
                </a:solidFill>
              </a:rPr>
              <a:t> 14 January 2019 </a:t>
            </a:r>
          </a:p>
        </p:txBody>
      </p:sp>
      <p:sp>
        <p:nvSpPr>
          <p:cNvPr id="3" name="Rectangle 2"/>
          <p:cNvSpPr/>
          <p:nvPr/>
        </p:nvSpPr>
        <p:spPr>
          <a:xfrm>
            <a:off x="6997266" y="6259368"/>
            <a:ext cx="776514" cy="307777"/>
          </a:xfrm>
          <a:prstGeom prst="rect">
            <a:avLst/>
          </a:prstGeom>
        </p:spPr>
        <p:txBody>
          <a:bodyPr wrap="square">
            <a:spAutoFit/>
          </a:bodyPr>
          <a:lstStyle/>
          <a:p>
            <a:pPr algn="ctr"/>
            <a:r>
              <a:rPr lang="en-US" sz="1400" dirty="0">
                <a:hlinkClick r:id="rId4"/>
              </a:rPr>
              <a:t>link</a:t>
            </a:r>
            <a:endParaRPr lang="en-US" sz="1400" dirty="0"/>
          </a:p>
        </p:txBody>
      </p:sp>
      <p:sp>
        <p:nvSpPr>
          <p:cNvPr id="2" name="AutoShape 8">
            <a:extLst>
              <a:ext uri="{FF2B5EF4-FFF2-40B4-BE49-F238E27FC236}">
                <a16:creationId xmlns:a16="http://schemas.microsoft.com/office/drawing/2014/main" id="{8B2D02D2-7CD7-58BB-951C-B0E4DDA09D28}"/>
              </a:ext>
            </a:extLst>
          </p:cNvPr>
          <p:cNvSpPr>
            <a:spLocks noChangeArrowheads="1"/>
          </p:cNvSpPr>
          <p:nvPr/>
        </p:nvSpPr>
        <p:spPr bwMode="auto">
          <a:xfrm rot="13036435">
            <a:off x="750977" y="10248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894E13C6-CF9C-A675-9F82-6FE6892548B3}"/>
              </a:ext>
            </a:extLst>
          </p:cNvPr>
          <p:cNvSpPr/>
          <p:nvPr/>
        </p:nvSpPr>
        <p:spPr>
          <a:xfrm>
            <a:off x="5295900" y="1841500"/>
            <a:ext cx="2374896"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3943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2842883"/>
            <a:ext cx="6908800" cy="1384995"/>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they are important to pay attention to, especially when it comes to talking about theories and hypotheses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AutoShape 8">
            <a:extLst>
              <a:ext uri="{FF2B5EF4-FFF2-40B4-BE49-F238E27FC236}">
                <a16:creationId xmlns:a16="http://schemas.microsoft.com/office/drawing/2014/main" id="{7E20228C-681A-01C2-5BE6-350BAB71673E}"/>
              </a:ext>
            </a:extLst>
          </p:cNvPr>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1593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00" y="293425"/>
            <a:ext cx="8229600" cy="62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9146"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2" name="AutoShape 8">
            <a:extLst>
              <a:ext uri="{FF2B5EF4-FFF2-40B4-BE49-F238E27FC236}">
                <a16:creationId xmlns:a16="http://schemas.microsoft.com/office/drawing/2014/main" id="{790CDFA5-5571-6ED1-3C30-4EFE2D54AADB}"/>
              </a:ext>
            </a:extLst>
          </p:cNvPr>
          <p:cNvSpPr>
            <a:spLocks noChangeArrowheads="1"/>
          </p:cNvSpPr>
          <p:nvPr/>
        </p:nvSpPr>
        <p:spPr bwMode="auto">
          <a:xfrm rot="7518803">
            <a:off x="5456740" y="157607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24337F17-2834-E31B-7D2D-82CE32776D8B}"/>
              </a:ext>
            </a:extLst>
          </p:cNvPr>
          <p:cNvSpPr/>
          <p:nvPr/>
        </p:nvSpPr>
        <p:spPr>
          <a:xfrm>
            <a:off x="660400" y="2362200"/>
            <a:ext cx="39116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554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4" name="Rectangle 3"/>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9343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At that time 69% of all deaths in Europe had been male. Similar patterns were been seen in China and elsewhere.</a:t>
            </a:r>
          </a:p>
        </p:txBody>
      </p:sp>
      <p:sp>
        <p:nvSpPr>
          <p:cNvPr id="7" name="Rectangle 6">
            <a:extLst>
              <a:ext uri="{FF2B5EF4-FFF2-40B4-BE49-F238E27FC236}">
                <a16:creationId xmlns:a16="http://schemas.microsoft.com/office/drawing/2014/main" id="{BC69E324-9137-EE48-A12B-808F0EAEC09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5697466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At that time 69% of all deaths in Europe had been male. Similar patterns were been seen in China and elsewhere.</a:t>
            </a:r>
          </a:p>
        </p:txBody>
      </p:sp>
      <p:sp>
        <p:nvSpPr>
          <p:cNvPr id="8" name="TextBox 7">
            <a:extLst>
              <a:ext uri="{FF2B5EF4-FFF2-40B4-BE49-F238E27FC236}">
                <a16:creationId xmlns:a16="http://schemas.microsoft.com/office/drawing/2014/main" id="{9D1C7535-377D-521A-A48C-914DA7F4A979}"/>
              </a:ext>
            </a:extLst>
          </p:cNvPr>
          <p:cNvSpPr txBox="1"/>
          <p:nvPr/>
        </p:nvSpPr>
        <p:spPr>
          <a:xfrm>
            <a:off x="2286000" y="4678686"/>
            <a:ext cx="4572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itchFamily="34" charset="0"/>
                <a:ea typeface="+mn-ea"/>
                <a:cs typeface="+mn-cs"/>
              </a:rPr>
              <a:t>Why?</a:t>
            </a:r>
          </a:p>
        </p:txBody>
      </p:sp>
      <p:sp>
        <p:nvSpPr>
          <p:cNvPr id="9" name="Rectangle 8">
            <a:extLst>
              <a:ext uri="{FF2B5EF4-FFF2-40B4-BE49-F238E27FC236}">
                <a16:creationId xmlns:a16="http://schemas.microsoft.com/office/drawing/2014/main" id="{94B0B1CB-59E1-3646-0C22-773BCA302F60}"/>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3654439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226DAC8C-4587-B2D6-18D4-03C3AA3448F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8026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2554545"/>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99E86CA5-DBE9-686A-B9DE-BA77354A2758}"/>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4257096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3539430"/>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is it a combination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biology and culture?</a:t>
            </a:r>
          </a:p>
        </p:txBody>
      </p:sp>
      <p:sp>
        <p:nvSpPr>
          <p:cNvPr id="7" name="Rectangle 6">
            <a:extLst>
              <a:ext uri="{FF2B5EF4-FFF2-40B4-BE49-F238E27FC236}">
                <a16:creationId xmlns:a16="http://schemas.microsoft.com/office/drawing/2014/main" id="{C0A7DFEF-8AE9-373B-CCEF-81D6644C05B6}"/>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683104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3401868"/>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it NATURE or NURTURE?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487B1737-A305-6766-A37F-03BAB6A5E877}"/>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3330985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81145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99CC"/>
                </a:solidFill>
                <a:effectLst/>
                <a:uLnTx/>
                <a:uFillTx/>
                <a:latin typeface="Arial" charset="0"/>
                <a:ea typeface="+mn-ea"/>
                <a:cs typeface="+mn-cs"/>
              </a:rPr>
              <a:t>12 April 2020</a:t>
            </a:r>
          </a:p>
        </p:txBody>
      </p:sp>
      <p:sp>
        <p:nvSpPr>
          <p:cNvPr id="4" name="Rectangle 3"/>
          <p:cNvSpPr/>
          <p:nvPr/>
        </p:nvSpPr>
        <p:spPr>
          <a:xfrm>
            <a:off x="1126155" y="1119806"/>
            <a:ext cx="6925645" cy="501675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99CC"/>
                </a:solidFill>
                <a:effectLst/>
                <a:uLnTx/>
                <a:uFillTx/>
                <a:latin typeface="Arial" charset="0"/>
                <a:ea typeface="+mn-ea"/>
                <a:cs typeface="+mn-cs"/>
              </a:rPr>
              <a:t>One theory is that women’s immune response to the virus is stronger, says Philip </a:t>
            </a:r>
            <a:r>
              <a:rPr kumimoji="0" lang="en-US" sz="3200" b="1" i="0" u="none" strike="noStrike" kern="1200" cap="none" spc="0" normalizeH="0" baseline="0" noProof="0" dirty="0" err="1">
                <a:ln>
                  <a:noFill/>
                </a:ln>
                <a:solidFill>
                  <a:srgbClr val="0099CC"/>
                </a:solidFill>
                <a:effectLst/>
                <a:uLnTx/>
                <a:uFillTx/>
                <a:latin typeface="Arial" charset="0"/>
                <a:ea typeface="+mn-ea"/>
                <a:cs typeface="+mn-cs"/>
              </a:rPr>
              <a:t>Goulder</a:t>
            </a:r>
            <a:r>
              <a:rPr kumimoji="0" lang="en-US" sz="3200" b="1" i="0" u="none" strike="noStrike" kern="1200" cap="none" spc="0" normalizeH="0" baseline="0" noProof="0" dirty="0">
                <a:ln>
                  <a:noFill/>
                </a:ln>
                <a:solidFill>
                  <a:srgbClr val="0099CC"/>
                </a:solidFill>
                <a:effectLst/>
                <a:uLnTx/>
                <a:uFillTx/>
                <a:latin typeface="Arial" charset="0"/>
                <a:ea typeface="+mn-ea"/>
                <a:cs typeface="+mn-cs"/>
              </a:rPr>
              <a:t>, professor of immunology at the University of Oxford. “The immune response throughout life to vaccines and infections is typically more aggressive and more effective in females compared to males,” he says.</a:t>
            </a:r>
          </a:p>
        </p:txBody>
      </p:sp>
    </p:spTree>
    <p:extLst>
      <p:ext uri="{BB962C8B-B14F-4D97-AF65-F5344CB8AC3E}">
        <p14:creationId xmlns:p14="http://schemas.microsoft.com/office/powerpoint/2010/main" val="2522995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p:cNvPicPr>
            <a:picLocks noChangeAspect="1"/>
          </p:cNvPicPr>
          <p:nvPr/>
        </p:nvPicPr>
        <p:blipFill>
          <a:blip r:embed="rId4"/>
          <a:stretch>
            <a:fillRect/>
          </a:stretch>
        </p:blipFill>
        <p:spPr>
          <a:xfrm>
            <a:off x="233680" y="861265"/>
            <a:ext cx="8686800" cy="5630779"/>
          </a:xfrm>
          <a:prstGeom prst="rect">
            <a:avLst/>
          </a:prstGeom>
        </p:spPr>
      </p:pic>
      <p:sp>
        <p:nvSpPr>
          <p:cNvPr id="2" name="Rectangle 1">
            <a:extLst>
              <a:ext uri="{FF2B5EF4-FFF2-40B4-BE49-F238E27FC236}">
                <a16:creationId xmlns:a16="http://schemas.microsoft.com/office/drawing/2014/main" id="{1CED813D-018C-D255-DD81-E4138BD4FF05}"/>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351114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hlinkClick r:id="rId4"/>
              </a:rPr>
              <a:t>Plato</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p:cNvPicPr>
            <a:picLocks noChangeAspect="1"/>
          </p:cNvPicPr>
          <p:nvPr/>
        </p:nvPicPr>
        <p:blipFill>
          <a:blip r:embed="rId5"/>
          <a:stretch>
            <a:fillRect/>
          </a:stretch>
        </p:blipFill>
        <p:spPr>
          <a:xfrm>
            <a:off x="3349597" y="3390698"/>
            <a:ext cx="3971066" cy="2591002"/>
          </a:xfrm>
          <a:prstGeom prst="rect">
            <a:avLst/>
          </a:prstGeom>
        </p:spPr>
      </p:pic>
      <p:sp>
        <p:nvSpPr>
          <p:cNvPr id="7" name="Rectangle 6"/>
          <p:cNvSpPr/>
          <p:nvPr/>
        </p:nvSpPr>
        <p:spPr>
          <a:xfrm>
            <a:off x="2894967" y="6177260"/>
            <a:ext cx="4572000" cy="369332"/>
          </a:xfrm>
          <a:prstGeom prst="rect">
            <a:avLst/>
          </a:prstGeom>
        </p:spPr>
        <p:txBody>
          <a:bodyPr>
            <a:spAutoFit/>
          </a:bodyPr>
          <a:lstStyle/>
          <a:p>
            <a:pPr lvl="0" algn="ctr">
              <a:spcBef>
                <a:spcPct val="20000"/>
              </a:spcBef>
            </a:pPr>
            <a:r>
              <a:rPr kumimoji="1" lang="en-US"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Global Cultures</a:t>
            </a:r>
          </a:p>
        </p:txBody>
      </p:sp>
    </p:spTree>
    <p:extLst>
      <p:ext uri="{BB962C8B-B14F-4D97-AF65-F5344CB8AC3E}">
        <p14:creationId xmlns:p14="http://schemas.microsoft.com/office/powerpoint/2010/main" val="230514496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3680" y="800634"/>
            <a:ext cx="8686800" cy="5737328"/>
          </a:xfrm>
          <a:prstGeom prst="rect">
            <a:avLst/>
          </a:prstGeom>
        </p:spPr>
      </p:pic>
      <p:sp>
        <p:nvSpPr>
          <p:cNvPr id="4" name="Rectangle 3">
            <a:extLst>
              <a:ext uri="{FF2B5EF4-FFF2-40B4-BE49-F238E27FC236}">
                <a16:creationId xmlns:a16="http://schemas.microsoft.com/office/drawing/2014/main" id="{6817DEB2-A2AC-A06E-BD38-84E06E245C08}"/>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034922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a:blip r:embed="rId4"/>
          <a:stretch>
            <a:fillRect/>
          </a:stretch>
        </p:blipFill>
        <p:spPr>
          <a:xfrm>
            <a:off x="246344" y="584351"/>
            <a:ext cx="8686800" cy="5734582"/>
          </a:xfrm>
          <a:prstGeom prst="rect">
            <a:avLst/>
          </a:prstGeom>
        </p:spPr>
      </p:pic>
      <p:sp>
        <p:nvSpPr>
          <p:cNvPr id="2" name="Rectangle 1">
            <a:extLst>
              <a:ext uri="{FF2B5EF4-FFF2-40B4-BE49-F238E27FC236}">
                <a16:creationId xmlns:a16="http://schemas.microsoft.com/office/drawing/2014/main" id="{24BFB47A-6DCA-58F2-92B5-32DD7DEB23EF}"/>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2527113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5818" y="780254"/>
            <a:ext cx="8686800" cy="5492405"/>
          </a:xfrm>
          <a:prstGeom prst="rect">
            <a:avLst/>
          </a:prstGeom>
        </p:spPr>
      </p:pic>
      <p:sp>
        <p:nvSpPr>
          <p:cNvPr id="4" name="Rectangle 3">
            <a:extLst>
              <a:ext uri="{FF2B5EF4-FFF2-40B4-BE49-F238E27FC236}">
                <a16:creationId xmlns:a16="http://schemas.microsoft.com/office/drawing/2014/main" id="{DBEBAE58-442C-3AAC-D343-436670ED0882}"/>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310007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dirty="0">
                <a:solidFill>
                  <a:srgbClr val="FFFFFF"/>
                </a:solidFill>
              </a:rPr>
              <a:t>Food related items . . .</a:t>
            </a:r>
            <a:endPar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3449383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57" y="396240"/>
            <a:ext cx="688048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3053125" y="6534785"/>
            <a:ext cx="301076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http://www.pbs.org/wgbh/nova/body/science-picky-eaters.html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433B072B-58C6-259B-9F2E-B654126DE8B6}"/>
              </a:ext>
            </a:extLst>
          </p:cNvPr>
          <p:cNvSpPr>
            <a:spLocks noChangeArrowheads="1"/>
          </p:cNvSpPr>
          <p:nvPr/>
        </p:nvSpPr>
        <p:spPr bwMode="auto">
          <a:xfrm rot="6880082">
            <a:off x="7707207" y="1589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9644933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47492" y="652721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927343" y="958876"/>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977900" y="457200"/>
            <a:ext cx="2159111" cy="514376"/>
          </a:xfrm>
          <a:prstGeom prst="rect">
            <a:avLst/>
          </a:prstGeom>
        </p:spPr>
      </p:pic>
      <p:sp>
        <p:nvSpPr>
          <p:cNvPr id="6" name="Rectangle 5">
            <a:extLst>
              <a:ext uri="{FF2B5EF4-FFF2-40B4-BE49-F238E27FC236}">
                <a16:creationId xmlns:a16="http://schemas.microsoft.com/office/drawing/2014/main" id="{1F505FC6-C8B4-4948-BB48-ACED93A1974F}"/>
              </a:ext>
            </a:extLst>
          </p:cNvPr>
          <p:cNvSpPr/>
          <p:nvPr/>
        </p:nvSpPr>
        <p:spPr>
          <a:xfrm>
            <a:off x="2297955" y="3429000"/>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25405CF-8C08-04B6-0F91-0F3B025F0EC0}"/>
              </a:ext>
            </a:extLst>
          </p:cNvPr>
          <p:cNvSpPr>
            <a:spLocks noChangeArrowheads="1"/>
          </p:cNvSpPr>
          <p:nvPr/>
        </p:nvSpPr>
        <p:spPr bwMode="auto">
          <a:xfrm rot="4197302">
            <a:off x="7453207" y="3608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670386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CEC2C4"/>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7"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https://www.bbc.com/news/health-44520122</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85F0315-949B-4C76-260D-49F85DC48135}"/>
              </a:ext>
            </a:extLst>
          </p:cNvPr>
          <p:cNvPicPr>
            <a:picLocks noChangeAspect="1"/>
          </p:cNvPicPr>
          <p:nvPr/>
        </p:nvPicPr>
        <p:blipFill>
          <a:blip r:embed="rId4"/>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342FF6C-64CC-662C-52F3-55F7A4A9DEBB}"/>
              </a:ext>
            </a:extLst>
          </p:cNvPr>
          <p:cNvSpPr txBox="1"/>
          <p:nvPr/>
        </p:nvSpPr>
        <p:spPr>
          <a:xfrm>
            <a:off x="697835" y="3021168"/>
            <a:ext cx="7757912"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But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emotional eating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'learned by children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not inherited</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E4160977-D27D-C1C3-A5EE-7EB63FF00B0F}"/>
              </a:ext>
            </a:extLst>
          </p:cNvPr>
          <p:cNvSpPr txBox="1"/>
          <p:nvPr/>
        </p:nvSpPr>
        <p:spPr>
          <a:xfrm>
            <a:off x="774834" y="1254310"/>
            <a:ext cx="1698859"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 June 2018</a:t>
            </a:r>
          </a:p>
        </p:txBody>
      </p:sp>
      <p:pic>
        <p:nvPicPr>
          <p:cNvPr id="11" name="Picture 10">
            <a:extLst>
              <a:ext uri="{FF2B5EF4-FFF2-40B4-BE49-F238E27FC236}">
                <a16:creationId xmlns:a16="http://schemas.microsoft.com/office/drawing/2014/main" id="{D2B92700-D136-5632-0AA1-F93ABC7E2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Tree>
    <p:extLst>
      <p:ext uri="{BB962C8B-B14F-4D97-AF65-F5344CB8AC3E}">
        <p14:creationId xmlns:p14="http://schemas.microsoft.com/office/powerpoint/2010/main" val="124165939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579465" y="6400800"/>
            <a:ext cx="39533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http://www.forbes.com/lifestyle/health/feeds/hscout/2006/03/07/hscout531389.html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6803" name="Picture 3"/>
          <p:cNvPicPr>
            <a:picLocks noChangeAspect="1" noChangeArrowheads="1"/>
          </p:cNvPicPr>
          <p:nvPr/>
        </p:nvPicPr>
        <p:blipFill>
          <a:blip r:embed="rId4" cstate="print"/>
          <a:srcRect/>
          <a:stretch>
            <a:fillRect/>
          </a:stretch>
        </p:blipFill>
        <p:spPr bwMode="auto">
          <a:xfrm>
            <a:off x="685800" y="330200"/>
            <a:ext cx="7772400" cy="582930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Freeform 1"/>
          <p:cNvSpPr/>
          <p:nvPr/>
        </p:nvSpPr>
        <p:spPr bwMode="auto">
          <a:xfrm>
            <a:off x="667657" y="435429"/>
            <a:ext cx="3019797" cy="929771"/>
          </a:xfrm>
          <a:custGeom>
            <a:avLst/>
            <a:gdLst>
              <a:gd name="connsiteX0" fmla="*/ 711200 w 3019797"/>
              <a:gd name="connsiteY0" fmla="*/ 885371 h 929771"/>
              <a:gd name="connsiteX1" fmla="*/ 783772 w 3019797"/>
              <a:gd name="connsiteY1" fmla="*/ 856342 h 929771"/>
              <a:gd name="connsiteX2" fmla="*/ 1248229 w 3019797"/>
              <a:gd name="connsiteY2" fmla="*/ 899885 h 929771"/>
              <a:gd name="connsiteX3" fmla="*/ 1901372 w 3019797"/>
              <a:gd name="connsiteY3" fmla="*/ 885371 h 929771"/>
              <a:gd name="connsiteX4" fmla="*/ 2061029 w 3019797"/>
              <a:gd name="connsiteY4" fmla="*/ 856342 h 929771"/>
              <a:gd name="connsiteX5" fmla="*/ 2162629 w 3019797"/>
              <a:gd name="connsiteY5" fmla="*/ 841828 h 929771"/>
              <a:gd name="connsiteX6" fmla="*/ 2235200 w 3019797"/>
              <a:gd name="connsiteY6" fmla="*/ 827314 h 929771"/>
              <a:gd name="connsiteX7" fmla="*/ 2293257 w 3019797"/>
              <a:gd name="connsiteY7" fmla="*/ 812800 h 929771"/>
              <a:gd name="connsiteX8" fmla="*/ 2452914 w 3019797"/>
              <a:gd name="connsiteY8" fmla="*/ 798285 h 929771"/>
              <a:gd name="connsiteX9" fmla="*/ 2496457 w 3019797"/>
              <a:gd name="connsiteY9" fmla="*/ 783771 h 929771"/>
              <a:gd name="connsiteX10" fmla="*/ 2656114 w 3019797"/>
              <a:gd name="connsiteY10" fmla="*/ 754742 h 929771"/>
              <a:gd name="connsiteX11" fmla="*/ 2743200 w 3019797"/>
              <a:gd name="connsiteY11" fmla="*/ 725714 h 929771"/>
              <a:gd name="connsiteX12" fmla="*/ 2801257 w 3019797"/>
              <a:gd name="connsiteY12" fmla="*/ 682171 h 929771"/>
              <a:gd name="connsiteX13" fmla="*/ 2844800 w 3019797"/>
              <a:gd name="connsiteY13" fmla="*/ 653142 h 929771"/>
              <a:gd name="connsiteX14" fmla="*/ 2931886 w 3019797"/>
              <a:gd name="connsiteY14" fmla="*/ 580571 h 929771"/>
              <a:gd name="connsiteX15" fmla="*/ 2989943 w 3019797"/>
              <a:gd name="connsiteY15" fmla="*/ 435428 h 929771"/>
              <a:gd name="connsiteX16" fmla="*/ 3004457 w 3019797"/>
              <a:gd name="connsiteY16" fmla="*/ 362857 h 929771"/>
              <a:gd name="connsiteX17" fmla="*/ 2989943 w 3019797"/>
              <a:gd name="connsiteY17" fmla="*/ 232228 h 929771"/>
              <a:gd name="connsiteX18" fmla="*/ 2946400 w 3019797"/>
              <a:gd name="connsiteY18" fmla="*/ 217714 h 929771"/>
              <a:gd name="connsiteX19" fmla="*/ 2902857 w 3019797"/>
              <a:gd name="connsiteY19" fmla="*/ 188685 h 929771"/>
              <a:gd name="connsiteX20" fmla="*/ 2859314 w 3019797"/>
              <a:gd name="connsiteY20" fmla="*/ 174171 h 929771"/>
              <a:gd name="connsiteX21" fmla="*/ 2685143 w 3019797"/>
              <a:gd name="connsiteY21" fmla="*/ 145142 h 929771"/>
              <a:gd name="connsiteX22" fmla="*/ 2510972 w 3019797"/>
              <a:gd name="connsiteY22" fmla="*/ 116114 h 929771"/>
              <a:gd name="connsiteX23" fmla="*/ 2235200 w 3019797"/>
              <a:gd name="connsiteY23" fmla="*/ 101600 h 929771"/>
              <a:gd name="connsiteX24" fmla="*/ 2046514 w 3019797"/>
              <a:gd name="connsiteY24" fmla="*/ 72571 h 929771"/>
              <a:gd name="connsiteX25" fmla="*/ 1973943 w 3019797"/>
              <a:gd name="connsiteY25" fmla="*/ 58057 h 929771"/>
              <a:gd name="connsiteX26" fmla="*/ 1843314 w 3019797"/>
              <a:gd name="connsiteY26" fmla="*/ 43542 h 929771"/>
              <a:gd name="connsiteX27" fmla="*/ 1770743 w 3019797"/>
              <a:gd name="connsiteY27" fmla="*/ 29028 h 929771"/>
              <a:gd name="connsiteX28" fmla="*/ 1625600 w 3019797"/>
              <a:gd name="connsiteY28" fmla="*/ 14514 h 929771"/>
              <a:gd name="connsiteX29" fmla="*/ 1509486 w 3019797"/>
              <a:gd name="connsiteY29" fmla="*/ 0 h 929771"/>
              <a:gd name="connsiteX30" fmla="*/ 1233714 w 3019797"/>
              <a:gd name="connsiteY30" fmla="*/ 14514 h 929771"/>
              <a:gd name="connsiteX31" fmla="*/ 1117600 w 3019797"/>
              <a:gd name="connsiteY31" fmla="*/ 43542 h 929771"/>
              <a:gd name="connsiteX32" fmla="*/ 914400 w 3019797"/>
              <a:gd name="connsiteY32" fmla="*/ 72571 h 929771"/>
              <a:gd name="connsiteX33" fmla="*/ 696686 w 3019797"/>
              <a:gd name="connsiteY33" fmla="*/ 101600 h 929771"/>
              <a:gd name="connsiteX34" fmla="*/ 609600 w 3019797"/>
              <a:gd name="connsiteY34" fmla="*/ 116114 h 929771"/>
              <a:gd name="connsiteX35" fmla="*/ 478972 w 3019797"/>
              <a:gd name="connsiteY35" fmla="*/ 130628 h 929771"/>
              <a:gd name="connsiteX36" fmla="*/ 275772 w 3019797"/>
              <a:gd name="connsiteY36" fmla="*/ 159657 h 929771"/>
              <a:gd name="connsiteX37" fmla="*/ 87086 w 3019797"/>
              <a:gd name="connsiteY37" fmla="*/ 174171 h 929771"/>
              <a:gd name="connsiteX38" fmla="*/ 43543 w 3019797"/>
              <a:gd name="connsiteY38" fmla="*/ 188685 h 929771"/>
              <a:gd name="connsiteX39" fmla="*/ 0 w 3019797"/>
              <a:gd name="connsiteY39" fmla="*/ 275771 h 929771"/>
              <a:gd name="connsiteX40" fmla="*/ 29029 w 3019797"/>
              <a:gd name="connsiteY40" fmla="*/ 653142 h 929771"/>
              <a:gd name="connsiteX41" fmla="*/ 58057 w 3019797"/>
              <a:gd name="connsiteY41" fmla="*/ 798285 h 929771"/>
              <a:gd name="connsiteX42" fmla="*/ 43543 w 3019797"/>
              <a:gd name="connsiteY42" fmla="*/ 899885 h 929771"/>
              <a:gd name="connsiteX43" fmla="*/ 101600 w 3019797"/>
              <a:gd name="connsiteY43" fmla="*/ 928914 h 929771"/>
              <a:gd name="connsiteX44" fmla="*/ 420914 w 3019797"/>
              <a:gd name="connsiteY44" fmla="*/ 914400 h 929771"/>
              <a:gd name="connsiteX45" fmla="*/ 754743 w 3019797"/>
              <a:gd name="connsiteY45" fmla="*/ 885371 h 929771"/>
              <a:gd name="connsiteX46" fmla="*/ 870857 w 3019797"/>
              <a:gd name="connsiteY46" fmla="*/ 856342 h 929771"/>
              <a:gd name="connsiteX47" fmla="*/ 943429 w 3019797"/>
              <a:gd name="connsiteY47" fmla="*/ 856342 h 92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19797" h="929771">
                <a:moveTo>
                  <a:pt x="711200" y="885371"/>
                </a:moveTo>
                <a:cubicBezTo>
                  <a:pt x="735391" y="875695"/>
                  <a:pt x="757740" y="857427"/>
                  <a:pt x="783772" y="856342"/>
                </a:cubicBezTo>
                <a:cubicBezTo>
                  <a:pt x="941547" y="849768"/>
                  <a:pt x="1094213" y="874216"/>
                  <a:pt x="1248229" y="899885"/>
                </a:cubicBezTo>
                <a:lnTo>
                  <a:pt x="1901372" y="885371"/>
                </a:lnTo>
                <a:cubicBezTo>
                  <a:pt x="2008791" y="881240"/>
                  <a:pt x="1977905" y="871456"/>
                  <a:pt x="2061029" y="856342"/>
                </a:cubicBezTo>
                <a:cubicBezTo>
                  <a:pt x="2094688" y="850222"/>
                  <a:pt x="2128884" y="847452"/>
                  <a:pt x="2162629" y="841828"/>
                </a:cubicBezTo>
                <a:cubicBezTo>
                  <a:pt x="2186963" y="837772"/>
                  <a:pt x="2211118" y="832665"/>
                  <a:pt x="2235200" y="827314"/>
                </a:cubicBezTo>
                <a:cubicBezTo>
                  <a:pt x="2254673" y="822987"/>
                  <a:pt x="2273484" y="815436"/>
                  <a:pt x="2293257" y="812800"/>
                </a:cubicBezTo>
                <a:cubicBezTo>
                  <a:pt x="2346227" y="805737"/>
                  <a:pt x="2399695" y="803123"/>
                  <a:pt x="2452914" y="798285"/>
                </a:cubicBezTo>
                <a:cubicBezTo>
                  <a:pt x="2467428" y="793447"/>
                  <a:pt x="2481455" y="786771"/>
                  <a:pt x="2496457" y="783771"/>
                </a:cubicBezTo>
                <a:cubicBezTo>
                  <a:pt x="2608921" y="761279"/>
                  <a:pt x="2570048" y="780562"/>
                  <a:pt x="2656114" y="754742"/>
                </a:cubicBezTo>
                <a:cubicBezTo>
                  <a:pt x="2685422" y="745949"/>
                  <a:pt x="2743200" y="725714"/>
                  <a:pt x="2743200" y="725714"/>
                </a:cubicBezTo>
                <a:cubicBezTo>
                  <a:pt x="2762552" y="711200"/>
                  <a:pt x="2781572" y="696231"/>
                  <a:pt x="2801257" y="682171"/>
                </a:cubicBezTo>
                <a:cubicBezTo>
                  <a:pt x="2815452" y="672032"/>
                  <a:pt x="2831399" y="664309"/>
                  <a:pt x="2844800" y="653142"/>
                </a:cubicBezTo>
                <a:cubicBezTo>
                  <a:pt x="2956556" y="560013"/>
                  <a:pt x="2823776" y="652645"/>
                  <a:pt x="2931886" y="580571"/>
                </a:cubicBezTo>
                <a:cubicBezTo>
                  <a:pt x="2967756" y="472959"/>
                  <a:pt x="2947230" y="520853"/>
                  <a:pt x="2989943" y="435428"/>
                </a:cubicBezTo>
                <a:cubicBezTo>
                  <a:pt x="2994781" y="411238"/>
                  <a:pt x="3000044" y="387128"/>
                  <a:pt x="3004457" y="362857"/>
                </a:cubicBezTo>
                <a:cubicBezTo>
                  <a:pt x="3014717" y="306425"/>
                  <a:pt x="3039518" y="271888"/>
                  <a:pt x="2989943" y="232228"/>
                </a:cubicBezTo>
                <a:cubicBezTo>
                  <a:pt x="2977996" y="222671"/>
                  <a:pt x="2960914" y="222552"/>
                  <a:pt x="2946400" y="217714"/>
                </a:cubicBezTo>
                <a:cubicBezTo>
                  <a:pt x="2931886" y="208038"/>
                  <a:pt x="2918459" y="196486"/>
                  <a:pt x="2902857" y="188685"/>
                </a:cubicBezTo>
                <a:cubicBezTo>
                  <a:pt x="2889173" y="181843"/>
                  <a:pt x="2874157" y="177882"/>
                  <a:pt x="2859314" y="174171"/>
                </a:cubicBezTo>
                <a:cubicBezTo>
                  <a:pt x="2790909" y="157070"/>
                  <a:pt x="2758867" y="157430"/>
                  <a:pt x="2685143" y="145142"/>
                </a:cubicBezTo>
                <a:cubicBezTo>
                  <a:pt x="2606380" y="132015"/>
                  <a:pt x="2599060" y="122890"/>
                  <a:pt x="2510972" y="116114"/>
                </a:cubicBezTo>
                <a:cubicBezTo>
                  <a:pt x="2419192" y="109054"/>
                  <a:pt x="2327124" y="106438"/>
                  <a:pt x="2235200" y="101600"/>
                </a:cubicBezTo>
                <a:cubicBezTo>
                  <a:pt x="2068824" y="68323"/>
                  <a:pt x="2274952" y="107715"/>
                  <a:pt x="2046514" y="72571"/>
                </a:cubicBezTo>
                <a:cubicBezTo>
                  <a:pt x="2022131" y="68820"/>
                  <a:pt x="1998364" y="61546"/>
                  <a:pt x="1973943" y="58057"/>
                </a:cubicBezTo>
                <a:cubicBezTo>
                  <a:pt x="1930572" y="51861"/>
                  <a:pt x="1886685" y="49738"/>
                  <a:pt x="1843314" y="43542"/>
                </a:cubicBezTo>
                <a:cubicBezTo>
                  <a:pt x="1818893" y="40053"/>
                  <a:pt x="1795196" y="32288"/>
                  <a:pt x="1770743" y="29028"/>
                </a:cubicBezTo>
                <a:cubicBezTo>
                  <a:pt x="1722547" y="22602"/>
                  <a:pt x="1673925" y="19883"/>
                  <a:pt x="1625600" y="14514"/>
                </a:cubicBezTo>
                <a:cubicBezTo>
                  <a:pt x="1586833" y="10207"/>
                  <a:pt x="1548191" y="4838"/>
                  <a:pt x="1509486" y="0"/>
                </a:cubicBezTo>
                <a:cubicBezTo>
                  <a:pt x="1417562" y="4838"/>
                  <a:pt x="1325447" y="6870"/>
                  <a:pt x="1233714" y="14514"/>
                </a:cubicBezTo>
                <a:cubicBezTo>
                  <a:pt x="1153475" y="21200"/>
                  <a:pt x="1179998" y="27942"/>
                  <a:pt x="1117600" y="43542"/>
                </a:cubicBezTo>
                <a:cubicBezTo>
                  <a:pt x="1043652" y="62029"/>
                  <a:pt x="995699" y="63538"/>
                  <a:pt x="914400" y="72571"/>
                </a:cubicBezTo>
                <a:cubicBezTo>
                  <a:pt x="809371" y="107580"/>
                  <a:pt x="909780" y="77923"/>
                  <a:pt x="696686" y="101600"/>
                </a:cubicBezTo>
                <a:cubicBezTo>
                  <a:pt x="667437" y="104850"/>
                  <a:pt x="638771" y="112225"/>
                  <a:pt x="609600" y="116114"/>
                </a:cubicBezTo>
                <a:cubicBezTo>
                  <a:pt x="566174" y="121904"/>
                  <a:pt x="522515" y="125790"/>
                  <a:pt x="478972" y="130628"/>
                </a:cubicBezTo>
                <a:cubicBezTo>
                  <a:pt x="386251" y="161534"/>
                  <a:pt x="445363" y="145524"/>
                  <a:pt x="275772" y="159657"/>
                </a:cubicBezTo>
                <a:lnTo>
                  <a:pt x="87086" y="174171"/>
                </a:lnTo>
                <a:cubicBezTo>
                  <a:pt x="72572" y="179009"/>
                  <a:pt x="55490" y="179128"/>
                  <a:pt x="43543" y="188685"/>
                </a:cubicBezTo>
                <a:cubicBezTo>
                  <a:pt x="17964" y="209148"/>
                  <a:pt x="9561" y="247086"/>
                  <a:pt x="0" y="275771"/>
                </a:cubicBezTo>
                <a:cubicBezTo>
                  <a:pt x="7238" y="406064"/>
                  <a:pt x="7917" y="526467"/>
                  <a:pt x="29029" y="653142"/>
                </a:cubicBezTo>
                <a:cubicBezTo>
                  <a:pt x="37140" y="701810"/>
                  <a:pt x="58057" y="798285"/>
                  <a:pt x="58057" y="798285"/>
                </a:cubicBezTo>
                <a:cubicBezTo>
                  <a:pt x="53219" y="832152"/>
                  <a:pt x="32725" y="867430"/>
                  <a:pt x="43543" y="899885"/>
                </a:cubicBezTo>
                <a:cubicBezTo>
                  <a:pt x="50385" y="920411"/>
                  <a:pt x="79979" y="928082"/>
                  <a:pt x="101600" y="928914"/>
                </a:cubicBezTo>
                <a:cubicBezTo>
                  <a:pt x="208069" y="933009"/>
                  <a:pt x="314602" y="921487"/>
                  <a:pt x="420914" y="914400"/>
                </a:cubicBezTo>
                <a:cubicBezTo>
                  <a:pt x="532363" y="906970"/>
                  <a:pt x="754743" y="885371"/>
                  <a:pt x="754743" y="885371"/>
                </a:cubicBezTo>
                <a:cubicBezTo>
                  <a:pt x="854276" y="852194"/>
                  <a:pt x="730739" y="891372"/>
                  <a:pt x="870857" y="856342"/>
                </a:cubicBezTo>
                <a:cubicBezTo>
                  <a:pt x="930641" y="841396"/>
                  <a:pt x="896489" y="832873"/>
                  <a:pt x="943429" y="856342"/>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30000" noProof="0">
              <a:ln>
                <a:noFill/>
              </a:ln>
              <a:solidFill>
                <a:srgbClr val="0033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8FC941E5-E786-D50C-90B6-8C2F031F6CD9}"/>
              </a:ext>
            </a:extLst>
          </p:cNvPr>
          <p:cNvSpPr>
            <a:spLocks noChangeArrowheads="1"/>
          </p:cNvSpPr>
          <p:nvPr/>
        </p:nvSpPr>
        <p:spPr bwMode="auto">
          <a:xfrm rot="7387120">
            <a:off x="3468777" y="593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0805828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http://news.bbc.co.uk/2/hi/health/7120564.stm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5E1B582-5C49-4E61-7513-4361887D156E}"/>
              </a:ext>
            </a:extLst>
          </p:cNvPr>
          <p:cNvSpPr>
            <a:spLocks noChangeArrowheads="1"/>
          </p:cNvSpPr>
          <p:nvPr/>
        </p:nvSpPr>
        <p:spPr bwMode="auto">
          <a:xfrm rot="6693147">
            <a:off x="5576977" y="21805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536211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655" y="157844"/>
            <a:ext cx="7810500" cy="6400800"/>
          </a:xfrm>
          <a:prstGeom prst="rect">
            <a:avLst/>
          </a:prstGeom>
        </p:spPr>
      </p:pic>
      <p:sp>
        <p:nvSpPr>
          <p:cNvPr id="10" name="Rectangle 6"/>
          <p:cNvSpPr>
            <a:spLocks noChangeArrowheads="1"/>
          </p:cNvSpPr>
          <p:nvPr/>
        </p:nvSpPr>
        <p:spPr bwMode="auto">
          <a:xfrm>
            <a:off x="7262717" y="1361353"/>
            <a:ext cx="171232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24 January 2019</a:t>
            </a:r>
          </a:p>
        </p:txBody>
      </p:sp>
      <p:sp>
        <p:nvSpPr>
          <p:cNvPr id="11" name="Text Box 2"/>
          <p:cNvSpPr txBox="1">
            <a:spLocks noChangeArrowheads="1"/>
          </p:cNvSpPr>
          <p:nvPr/>
        </p:nvSpPr>
        <p:spPr bwMode="auto">
          <a:xfrm>
            <a:off x="511790" y="6534785"/>
            <a:ext cx="8093434"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https://www.theguardian.com/society/2019/jan/24/thinness-and-obesity-its-in-the-genes?CMP=Share_iOSApp_Other</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657" y="742526"/>
            <a:ext cx="1727200" cy="380201"/>
          </a:xfrm>
          <a:prstGeom prst="rect">
            <a:avLst/>
          </a:prstGeom>
        </p:spPr>
      </p:pic>
      <p:sp>
        <p:nvSpPr>
          <p:cNvPr id="6" name="Rectangle 5"/>
          <p:cNvSpPr/>
          <p:nvPr/>
        </p:nvSpPr>
        <p:spPr>
          <a:xfrm>
            <a:off x="2275752" y="5025403"/>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3" name="AutoShape 8">
            <a:extLst>
              <a:ext uri="{FF2B5EF4-FFF2-40B4-BE49-F238E27FC236}">
                <a16:creationId xmlns:a16="http://schemas.microsoft.com/office/drawing/2014/main" id="{754EE08A-6A04-D8D0-E6FC-7EF55092F915}"/>
              </a:ext>
            </a:extLst>
          </p:cNvPr>
          <p:cNvSpPr>
            <a:spLocks noChangeArrowheads="1"/>
          </p:cNvSpPr>
          <p:nvPr/>
        </p:nvSpPr>
        <p:spPr bwMode="auto">
          <a:xfrm rot="7705331">
            <a:off x="6907107" y="1169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32080175"/>
      </p:ext>
    </p:extLst>
  </p:cSld>
  <p:clrMapOvr>
    <a:masterClrMapping/>
  </p:clrMapOvr>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18644</TotalTime>
  <Words>11738</Words>
  <Application>Microsoft Office PowerPoint</Application>
  <PresentationFormat>On-screen Show (4:3)</PresentationFormat>
  <Paragraphs>1620</Paragraphs>
  <Slides>411</Slides>
  <Notes>258</Notes>
  <HiddenSlides>0</HiddenSlides>
  <MMClips>0</MMClips>
  <ScaleCrop>false</ScaleCrop>
  <HeadingPairs>
    <vt:vector size="6" baseType="variant">
      <vt:variant>
        <vt:lpstr>Fonts Used</vt:lpstr>
      </vt:variant>
      <vt:variant>
        <vt:i4>8</vt:i4>
      </vt:variant>
      <vt:variant>
        <vt:lpstr>Theme</vt:lpstr>
      </vt:variant>
      <vt:variant>
        <vt:i4>23</vt:i4>
      </vt:variant>
      <vt:variant>
        <vt:lpstr>Slide Titles</vt:lpstr>
      </vt:variant>
      <vt:variant>
        <vt:i4>411</vt:i4>
      </vt:variant>
    </vt:vector>
  </HeadingPairs>
  <TitlesOfParts>
    <vt:vector size="442" baseType="lpstr">
      <vt:lpstr>Arial</vt:lpstr>
      <vt:lpstr>Arial Black</vt:lpstr>
      <vt:lpstr>Arial Nova</vt:lpstr>
      <vt:lpstr>Calibri</vt:lpstr>
      <vt:lpstr>Monotype Sorts</vt:lpstr>
      <vt:lpstr>Tahoma</vt:lpstr>
      <vt:lpstr>Times New Roman</vt:lpstr>
      <vt:lpstr>Verdana</vt:lpstr>
      <vt:lpstr>1_Default Design</vt:lpstr>
      <vt:lpstr>CE Master</vt:lpstr>
      <vt:lpstr>15_Default Design</vt:lpstr>
      <vt:lpstr>3_Default Design</vt:lpstr>
      <vt:lpstr>9_Default Design</vt:lpstr>
      <vt:lpstr>1_Meadow</vt:lpstr>
      <vt:lpstr>1_white3</vt:lpstr>
      <vt:lpstr>Sumi Painting</vt:lpstr>
      <vt:lpstr>33_Default Design</vt:lpstr>
      <vt:lpstr>51_Default Design</vt:lpstr>
      <vt:lpstr>52_Default Design</vt:lpstr>
      <vt:lpstr>22_Contemporary Portrait</vt:lpstr>
      <vt:lpstr>23_Contemporary Portrait</vt:lpstr>
      <vt:lpstr>24_Contemporary Portrait</vt:lpstr>
      <vt:lpstr>10_Default Design</vt:lpstr>
      <vt:lpstr>11_Default Design</vt:lpstr>
      <vt:lpstr>3_white3</vt:lpstr>
      <vt:lpstr>7_white3</vt:lpstr>
      <vt:lpstr>8_white3</vt:lpstr>
      <vt:lpstr>Office Theme</vt:lpstr>
      <vt:lpstr>3_Meadow</vt:lpstr>
      <vt:lpstr>25_Contemporary Portrait</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1301</cp:revision>
  <cp:lastPrinted>2000-04-06T19:51:41Z</cp:lastPrinted>
  <dcterms:created xsi:type="dcterms:W3CDTF">2000-03-27T15:46:35Z</dcterms:created>
  <dcterms:modified xsi:type="dcterms:W3CDTF">2023-12-31T20:42:34Z</dcterms:modified>
</cp:coreProperties>
</file>