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7" r:id="rId1"/>
    <p:sldMasterId id="2147483870" r:id="rId2"/>
    <p:sldMasterId id="2147483898" r:id="rId3"/>
    <p:sldMasterId id="2147483961" r:id="rId4"/>
    <p:sldMasterId id="2147484042" r:id="rId5"/>
    <p:sldMasterId id="2147484054" r:id="rId6"/>
    <p:sldMasterId id="2147484067" r:id="rId7"/>
    <p:sldMasterId id="2147484079" r:id="rId8"/>
    <p:sldMasterId id="2147484091" r:id="rId9"/>
    <p:sldMasterId id="2147484104" r:id="rId10"/>
    <p:sldMasterId id="2147484117" r:id="rId11"/>
    <p:sldMasterId id="2147484130" r:id="rId12"/>
    <p:sldMasterId id="2147484142" r:id="rId13"/>
    <p:sldMasterId id="2147484154" r:id="rId14"/>
    <p:sldMasterId id="2147484167" r:id="rId15"/>
    <p:sldMasterId id="2147484179" r:id="rId16"/>
    <p:sldMasterId id="2147484191" r:id="rId17"/>
    <p:sldMasterId id="2147484203" r:id="rId18"/>
  </p:sldMasterIdLst>
  <p:notesMasterIdLst>
    <p:notesMasterId r:id="rId168"/>
  </p:notesMasterIdLst>
  <p:handoutMasterIdLst>
    <p:handoutMasterId r:id="rId169"/>
  </p:handoutMasterIdLst>
  <p:sldIdLst>
    <p:sldId id="519" r:id="rId19"/>
    <p:sldId id="465" r:id="rId20"/>
    <p:sldId id="482" r:id="rId21"/>
    <p:sldId id="302" r:id="rId22"/>
    <p:sldId id="503" r:id="rId23"/>
    <p:sldId id="523" r:id="rId24"/>
    <p:sldId id="524" r:id="rId25"/>
    <p:sldId id="371" r:id="rId26"/>
    <p:sldId id="525" r:id="rId27"/>
    <p:sldId id="526" r:id="rId28"/>
    <p:sldId id="521" r:id="rId29"/>
    <p:sldId id="527" r:id="rId30"/>
    <p:sldId id="528" r:id="rId31"/>
    <p:sldId id="385" r:id="rId32"/>
    <p:sldId id="529" r:id="rId33"/>
    <p:sldId id="530" r:id="rId34"/>
    <p:sldId id="426" r:id="rId35"/>
    <p:sldId id="479" r:id="rId36"/>
    <p:sldId id="532" r:id="rId37"/>
    <p:sldId id="487" r:id="rId38"/>
    <p:sldId id="536" r:id="rId39"/>
    <p:sldId id="535" r:id="rId40"/>
    <p:sldId id="488" r:id="rId41"/>
    <p:sldId id="490" r:id="rId42"/>
    <p:sldId id="538" r:id="rId43"/>
    <p:sldId id="491" r:id="rId44"/>
    <p:sldId id="539" r:id="rId45"/>
    <p:sldId id="543" r:id="rId46"/>
    <p:sldId id="544" r:id="rId47"/>
    <p:sldId id="545" r:id="rId48"/>
    <p:sldId id="546" r:id="rId49"/>
    <p:sldId id="547" r:id="rId50"/>
    <p:sldId id="548" r:id="rId51"/>
    <p:sldId id="494" r:id="rId52"/>
    <p:sldId id="550" r:id="rId53"/>
    <p:sldId id="496" r:id="rId54"/>
    <p:sldId id="552" r:id="rId55"/>
    <p:sldId id="553" r:id="rId56"/>
    <p:sldId id="551" r:id="rId57"/>
    <p:sldId id="498" r:id="rId58"/>
    <p:sldId id="556" r:id="rId59"/>
    <p:sldId id="499" r:id="rId60"/>
    <p:sldId id="557" r:id="rId61"/>
    <p:sldId id="567" r:id="rId62"/>
    <p:sldId id="558" r:id="rId63"/>
    <p:sldId id="559" r:id="rId64"/>
    <p:sldId id="560" r:id="rId65"/>
    <p:sldId id="562" r:id="rId66"/>
    <p:sldId id="561" r:id="rId67"/>
    <p:sldId id="563" r:id="rId68"/>
    <p:sldId id="564" r:id="rId69"/>
    <p:sldId id="565" r:id="rId70"/>
    <p:sldId id="592" r:id="rId71"/>
    <p:sldId id="566" r:id="rId72"/>
    <p:sldId id="540" r:id="rId73"/>
    <p:sldId id="541" r:id="rId74"/>
    <p:sldId id="570" r:id="rId75"/>
    <p:sldId id="569" r:id="rId76"/>
    <p:sldId id="568" r:id="rId77"/>
    <p:sldId id="571" r:id="rId78"/>
    <p:sldId id="572" r:id="rId79"/>
    <p:sldId id="505" r:id="rId80"/>
    <p:sldId id="573" r:id="rId81"/>
    <p:sldId id="574" r:id="rId82"/>
    <p:sldId id="575" r:id="rId83"/>
    <p:sldId id="542" r:id="rId84"/>
    <p:sldId id="577" r:id="rId85"/>
    <p:sldId id="578" r:id="rId86"/>
    <p:sldId id="576" r:id="rId87"/>
    <p:sldId id="579" r:id="rId88"/>
    <p:sldId id="514" r:id="rId89"/>
    <p:sldId id="580" r:id="rId90"/>
    <p:sldId id="581" r:id="rId91"/>
    <p:sldId id="582" r:id="rId92"/>
    <p:sldId id="583" r:id="rId93"/>
    <p:sldId id="584" r:id="rId94"/>
    <p:sldId id="586" r:id="rId95"/>
    <p:sldId id="587" r:id="rId96"/>
    <p:sldId id="585" r:id="rId97"/>
    <p:sldId id="408" r:id="rId98"/>
    <p:sldId id="455" r:id="rId99"/>
    <p:sldId id="588" r:id="rId100"/>
    <p:sldId id="589" r:id="rId101"/>
    <p:sldId id="590" r:id="rId102"/>
    <p:sldId id="591" r:id="rId103"/>
    <p:sldId id="595" r:id="rId104"/>
    <p:sldId id="518" r:id="rId105"/>
    <p:sldId id="377" r:id="rId106"/>
    <p:sldId id="596" r:id="rId107"/>
    <p:sldId id="597" r:id="rId108"/>
    <p:sldId id="598" r:id="rId109"/>
    <p:sldId id="381" r:id="rId110"/>
    <p:sldId id="602" r:id="rId111"/>
    <p:sldId id="515" r:id="rId112"/>
    <p:sldId id="599" r:id="rId113"/>
    <p:sldId id="427" r:id="rId114"/>
    <p:sldId id="460" r:id="rId115"/>
    <p:sldId id="603" r:id="rId116"/>
    <p:sldId id="428" r:id="rId117"/>
    <p:sldId id="600" r:id="rId118"/>
    <p:sldId id="429" r:id="rId119"/>
    <p:sldId id="404" r:id="rId120"/>
    <p:sldId id="516" r:id="rId121"/>
    <p:sldId id="431" r:id="rId122"/>
    <p:sldId id="406" r:id="rId123"/>
    <p:sldId id="604" r:id="rId124"/>
    <p:sldId id="432" r:id="rId125"/>
    <p:sldId id="379" r:id="rId126"/>
    <p:sldId id="605" r:id="rId127"/>
    <p:sldId id="606" r:id="rId128"/>
    <p:sldId id="362" r:id="rId129"/>
    <p:sldId id="352" r:id="rId130"/>
    <p:sldId id="411" r:id="rId131"/>
    <p:sldId id="335" r:id="rId132"/>
    <p:sldId id="293" r:id="rId133"/>
    <p:sldId id="433" r:id="rId134"/>
    <p:sldId id="415" r:id="rId135"/>
    <p:sldId id="610" r:id="rId136"/>
    <p:sldId id="416" r:id="rId137"/>
    <p:sldId id="435" r:id="rId138"/>
    <p:sldId id="609" r:id="rId139"/>
    <p:sldId id="322" r:id="rId140"/>
    <p:sldId id="618" r:id="rId141"/>
    <p:sldId id="619" r:id="rId142"/>
    <p:sldId id="294" r:id="rId143"/>
    <p:sldId id="323" r:id="rId144"/>
    <p:sldId id="343" r:id="rId145"/>
    <p:sldId id="324" r:id="rId146"/>
    <p:sldId id="325" r:id="rId147"/>
    <p:sldId id="617" r:id="rId148"/>
    <p:sldId id="620" r:id="rId149"/>
    <p:sldId id="616" r:id="rId150"/>
    <p:sldId id="621" r:id="rId151"/>
    <p:sldId id="615" r:id="rId152"/>
    <p:sldId id="614" r:id="rId153"/>
    <p:sldId id="622" r:id="rId154"/>
    <p:sldId id="613" r:id="rId155"/>
    <p:sldId id="623" r:id="rId156"/>
    <p:sldId id="612" r:id="rId157"/>
    <p:sldId id="474" r:id="rId158"/>
    <p:sldId id="624" r:id="rId159"/>
    <p:sldId id="327" r:id="rId160"/>
    <p:sldId id="328" r:id="rId161"/>
    <p:sldId id="425" r:id="rId162"/>
    <p:sldId id="480" r:id="rId163"/>
    <p:sldId id="418" r:id="rId164"/>
    <p:sldId id="396" r:id="rId165"/>
    <p:sldId id="402" r:id="rId166"/>
    <p:sldId id="333" r:id="rId1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38" autoAdjust="0"/>
    <p:restoredTop sz="94660"/>
  </p:normalViewPr>
  <p:slideViewPr>
    <p:cSldViewPr>
      <p:cViewPr>
        <p:scale>
          <a:sx n="50" d="100"/>
          <a:sy n="50" d="100"/>
        </p:scale>
        <p:origin x="-374" y="-739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20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54" Type="http://schemas.openxmlformats.org/officeDocument/2006/relationships/slide" Target="slides/slide136.xml"/><Relationship Id="rId159" Type="http://schemas.openxmlformats.org/officeDocument/2006/relationships/slide" Target="slides/slide141.xml"/><Relationship Id="rId170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slide" Target="slides/slide126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65" Type="http://schemas.openxmlformats.org/officeDocument/2006/relationships/slide" Target="slides/slide14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55" Type="http://schemas.openxmlformats.org/officeDocument/2006/relationships/slide" Target="slides/slide137.xml"/><Relationship Id="rId171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45" Type="http://schemas.openxmlformats.org/officeDocument/2006/relationships/slide" Target="slides/slide127.xml"/><Relationship Id="rId161" Type="http://schemas.openxmlformats.org/officeDocument/2006/relationships/slide" Target="slides/slide143.xml"/><Relationship Id="rId166" Type="http://schemas.openxmlformats.org/officeDocument/2006/relationships/slide" Target="slides/slide1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51" Type="http://schemas.openxmlformats.org/officeDocument/2006/relationships/slide" Target="slides/slide133.xml"/><Relationship Id="rId156" Type="http://schemas.openxmlformats.org/officeDocument/2006/relationships/slide" Target="slides/slide138.xml"/><Relationship Id="rId164" Type="http://schemas.openxmlformats.org/officeDocument/2006/relationships/slide" Target="slides/slide146.xml"/><Relationship Id="rId16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162" Type="http://schemas.openxmlformats.org/officeDocument/2006/relationships/slide" Target="slides/slide14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73" Type="http://schemas.openxmlformats.org/officeDocument/2006/relationships/tableStyles" Target="tableStyle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34.xml"/><Relationship Id="rId21" Type="http://schemas.openxmlformats.org/officeDocument/2006/relationships/slide" Target="slides/slide29.xml"/><Relationship Id="rId42" Type="http://schemas.openxmlformats.org/officeDocument/2006/relationships/slide" Target="slides/slide50.xml"/><Relationship Id="rId47" Type="http://schemas.openxmlformats.org/officeDocument/2006/relationships/slide" Target="slides/slide55.xml"/><Relationship Id="rId63" Type="http://schemas.openxmlformats.org/officeDocument/2006/relationships/slide" Target="slides/slide71.xml"/><Relationship Id="rId68" Type="http://schemas.openxmlformats.org/officeDocument/2006/relationships/slide" Target="slides/slide76.xml"/><Relationship Id="rId84" Type="http://schemas.openxmlformats.org/officeDocument/2006/relationships/slide" Target="slides/slide95.xml"/><Relationship Id="rId89" Type="http://schemas.openxmlformats.org/officeDocument/2006/relationships/slide" Target="slides/slide108.xml"/><Relationship Id="rId7" Type="http://schemas.openxmlformats.org/officeDocument/2006/relationships/slide" Target="slides/slide14.xml"/><Relationship Id="rId71" Type="http://schemas.openxmlformats.org/officeDocument/2006/relationships/slide" Target="slides/slide79.xml"/><Relationship Id="rId92" Type="http://schemas.openxmlformats.org/officeDocument/2006/relationships/slide" Target="slides/slide113.xml"/><Relationship Id="rId2" Type="http://schemas.openxmlformats.org/officeDocument/2006/relationships/slide" Target="slides/slide6.xml"/><Relationship Id="rId16" Type="http://schemas.openxmlformats.org/officeDocument/2006/relationships/slide" Target="slides/slide24.xml"/><Relationship Id="rId29" Type="http://schemas.openxmlformats.org/officeDocument/2006/relationships/slide" Target="slides/slide37.xml"/><Relationship Id="rId11" Type="http://schemas.openxmlformats.org/officeDocument/2006/relationships/slide" Target="slides/slide19.xml"/><Relationship Id="rId24" Type="http://schemas.openxmlformats.org/officeDocument/2006/relationships/slide" Target="slides/slide32.xml"/><Relationship Id="rId32" Type="http://schemas.openxmlformats.org/officeDocument/2006/relationships/slide" Target="slides/slide40.xml"/><Relationship Id="rId37" Type="http://schemas.openxmlformats.org/officeDocument/2006/relationships/slide" Target="slides/slide45.xml"/><Relationship Id="rId40" Type="http://schemas.openxmlformats.org/officeDocument/2006/relationships/slide" Target="slides/slide48.xml"/><Relationship Id="rId45" Type="http://schemas.openxmlformats.org/officeDocument/2006/relationships/slide" Target="slides/slide53.xml"/><Relationship Id="rId53" Type="http://schemas.openxmlformats.org/officeDocument/2006/relationships/slide" Target="slides/slide61.xml"/><Relationship Id="rId58" Type="http://schemas.openxmlformats.org/officeDocument/2006/relationships/slide" Target="slides/slide66.xml"/><Relationship Id="rId66" Type="http://schemas.openxmlformats.org/officeDocument/2006/relationships/slide" Target="slides/slide74.xml"/><Relationship Id="rId74" Type="http://schemas.openxmlformats.org/officeDocument/2006/relationships/slide" Target="slides/slide84.xml"/><Relationship Id="rId79" Type="http://schemas.openxmlformats.org/officeDocument/2006/relationships/slide" Target="slides/slide89.xml"/><Relationship Id="rId87" Type="http://schemas.openxmlformats.org/officeDocument/2006/relationships/slide" Target="slides/slide100.xml"/><Relationship Id="rId102" Type="http://schemas.openxmlformats.org/officeDocument/2006/relationships/slide" Target="slides/slide137.xml"/><Relationship Id="rId5" Type="http://schemas.openxmlformats.org/officeDocument/2006/relationships/slide" Target="slides/slide9.xml"/><Relationship Id="rId61" Type="http://schemas.openxmlformats.org/officeDocument/2006/relationships/slide" Target="slides/slide69.xml"/><Relationship Id="rId82" Type="http://schemas.openxmlformats.org/officeDocument/2006/relationships/slide" Target="slides/slide93.xml"/><Relationship Id="rId90" Type="http://schemas.openxmlformats.org/officeDocument/2006/relationships/slide" Target="slides/slide109.xml"/><Relationship Id="rId95" Type="http://schemas.openxmlformats.org/officeDocument/2006/relationships/slide" Target="slides/slide130.xml"/><Relationship Id="rId19" Type="http://schemas.openxmlformats.org/officeDocument/2006/relationships/slide" Target="slides/slide27.xml"/><Relationship Id="rId14" Type="http://schemas.openxmlformats.org/officeDocument/2006/relationships/slide" Target="slides/slide22.xml"/><Relationship Id="rId22" Type="http://schemas.openxmlformats.org/officeDocument/2006/relationships/slide" Target="slides/slide30.xml"/><Relationship Id="rId27" Type="http://schemas.openxmlformats.org/officeDocument/2006/relationships/slide" Target="slides/slide35.xml"/><Relationship Id="rId30" Type="http://schemas.openxmlformats.org/officeDocument/2006/relationships/slide" Target="slides/slide38.xml"/><Relationship Id="rId35" Type="http://schemas.openxmlformats.org/officeDocument/2006/relationships/slide" Target="slides/slide43.xml"/><Relationship Id="rId43" Type="http://schemas.openxmlformats.org/officeDocument/2006/relationships/slide" Target="slides/slide51.xml"/><Relationship Id="rId48" Type="http://schemas.openxmlformats.org/officeDocument/2006/relationships/slide" Target="slides/slide56.xml"/><Relationship Id="rId56" Type="http://schemas.openxmlformats.org/officeDocument/2006/relationships/slide" Target="slides/slide64.xml"/><Relationship Id="rId64" Type="http://schemas.openxmlformats.org/officeDocument/2006/relationships/slide" Target="slides/slide72.xml"/><Relationship Id="rId69" Type="http://schemas.openxmlformats.org/officeDocument/2006/relationships/slide" Target="slides/slide77.xml"/><Relationship Id="rId77" Type="http://schemas.openxmlformats.org/officeDocument/2006/relationships/slide" Target="slides/slide87.xml"/><Relationship Id="rId100" Type="http://schemas.openxmlformats.org/officeDocument/2006/relationships/slide" Target="slides/slide135.xml"/><Relationship Id="rId105" Type="http://schemas.openxmlformats.org/officeDocument/2006/relationships/slide" Target="slides/slide140.xml"/><Relationship Id="rId8" Type="http://schemas.openxmlformats.org/officeDocument/2006/relationships/slide" Target="slides/slide15.xml"/><Relationship Id="rId51" Type="http://schemas.openxmlformats.org/officeDocument/2006/relationships/slide" Target="slides/slide59.xml"/><Relationship Id="rId72" Type="http://schemas.openxmlformats.org/officeDocument/2006/relationships/slide" Target="slides/slide82.xml"/><Relationship Id="rId80" Type="http://schemas.openxmlformats.org/officeDocument/2006/relationships/slide" Target="slides/slide90.xml"/><Relationship Id="rId85" Type="http://schemas.openxmlformats.org/officeDocument/2006/relationships/slide" Target="slides/slide97.xml"/><Relationship Id="rId93" Type="http://schemas.openxmlformats.org/officeDocument/2006/relationships/slide" Target="slides/slide123.xml"/><Relationship Id="rId98" Type="http://schemas.openxmlformats.org/officeDocument/2006/relationships/slide" Target="slides/slide133.xml"/><Relationship Id="rId3" Type="http://schemas.openxmlformats.org/officeDocument/2006/relationships/slide" Target="slides/slide7.xml"/><Relationship Id="rId12" Type="http://schemas.openxmlformats.org/officeDocument/2006/relationships/slide" Target="slides/slide20.xml"/><Relationship Id="rId17" Type="http://schemas.openxmlformats.org/officeDocument/2006/relationships/slide" Target="slides/slide25.xml"/><Relationship Id="rId25" Type="http://schemas.openxmlformats.org/officeDocument/2006/relationships/slide" Target="slides/slide33.xml"/><Relationship Id="rId33" Type="http://schemas.openxmlformats.org/officeDocument/2006/relationships/slide" Target="slides/slide41.xml"/><Relationship Id="rId38" Type="http://schemas.openxmlformats.org/officeDocument/2006/relationships/slide" Target="slides/slide46.xml"/><Relationship Id="rId46" Type="http://schemas.openxmlformats.org/officeDocument/2006/relationships/slide" Target="slides/slide54.xml"/><Relationship Id="rId59" Type="http://schemas.openxmlformats.org/officeDocument/2006/relationships/slide" Target="slides/slide67.xml"/><Relationship Id="rId67" Type="http://schemas.openxmlformats.org/officeDocument/2006/relationships/slide" Target="slides/slide75.xml"/><Relationship Id="rId103" Type="http://schemas.openxmlformats.org/officeDocument/2006/relationships/slide" Target="slides/slide138.xml"/><Relationship Id="rId20" Type="http://schemas.openxmlformats.org/officeDocument/2006/relationships/slide" Target="slides/slide28.xml"/><Relationship Id="rId41" Type="http://schemas.openxmlformats.org/officeDocument/2006/relationships/slide" Target="slides/slide49.xml"/><Relationship Id="rId54" Type="http://schemas.openxmlformats.org/officeDocument/2006/relationships/slide" Target="slides/slide62.xml"/><Relationship Id="rId62" Type="http://schemas.openxmlformats.org/officeDocument/2006/relationships/slide" Target="slides/slide70.xml"/><Relationship Id="rId70" Type="http://schemas.openxmlformats.org/officeDocument/2006/relationships/slide" Target="slides/slide78.xml"/><Relationship Id="rId75" Type="http://schemas.openxmlformats.org/officeDocument/2006/relationships/slide" Target="slides/slide85.xml"/><Relationship Id="rId83" Type="http://schemas.openxmlformats.org/officeDocument/2006/relationships/slide" Target="slides/slide94.xml"/><Relationship Id="rId88" Type="http://schemas.openxmlformats.org/officeDocument/2006/relationships/slide" Target="slides/slide103.xml"/><Relationship Id="rId91" Type="http://schemas.openxmlformats.org/officeDocument/2006/relationships/slide" Target="slides/slide110.xml"/><Relationship Id="rId96" Type="http://schemas.openxmlformats.org/officeDocument/2006/relationships/slide" Target="slides/slide131.xml"/><Relationship Id="rId1" Type="http://schemas.openxmlformats.org/officeDocument/2006/relationships/slide" Target="slides/slide5.xml"/><Relationship Id="rId6" Type="http://schemas.openxmlformats.org/officeDocument/2006/relationships/slide" Target="slides/slide10.xml"/><Relationship Id="rId15" Type="http://schemas.openxmlformats.org/officeDocument/2006/relationships/slide" Target="slides/slide23.xml"/><Relationship Id="rId23" Type="http://schemas.openxmlformats.org/officeDocument/2006/relationships/slide" Target="slides/slide31.xml"/><Relationship Id="rId28" Type="http://schemas.openxmlformats.org/officeDocument/2006/relationships/slide" Target="slides/slide36.xml"/><Relationship Id="rId36" Type="http://schemas.openxmlformats.org/officeDocument/2006/relationships/slide" Target="slides/slide44.xml"/><Relationship Id="rId49" Type="http://schemas.openxmlformats.org/officeDocument/2006/relationships/slide" Target="slides/slide57.xml"/><Relationship Id="rId57" Type="http://schemas.openxmlformats.org/officeDocument/2006/relationships/slide" Target="slides/slide65.xml"/><Relationship Id="rId106" Type="http://schemas.openxmlformats.org/officeDocument/2006/relationships/slide" Target="slides/slide141.xml"/><Relationship Id="rId10" Type="http://schemas.openxmlformats.org/officeDocument/2006/relationships/slide" Target="slides/slide17.xml"/><Relationship Id="rId31" Type="http://schemas.openxmlformats.org/officeDocument/2006/relationships/slide" Target="slides/slide39.xml"/><Relationship Id="rId44" Type="http://schemas.openxmlformats.org/officeDocument/2006/relationships/slide" Target="slides/slide52.xml"/><Relationship Id="rId52" Type="http://schemas.openxmlformats.org/officeDocument/2006/relationships/slide" Target="slides/slide60.xml"/><Relationship Id="rId60" Type="http://schemas.openxmlformats.org/officeDocument/2006/relationships/slide" Target="slides/slide68.xml"/><Relationship Id="rId65" Type="http://schemas.openxmlformats.org/officeDocument/2006/relationships/slide" Target="slides/slide73.xml"/><Relationship Id="rId73" Type="http://schemas.openxmlformats.org/officeDocument/2006/relationships/slide" Target="slides/slide83.xml"/><Relationship Id="rId78" Type="http://schemas.openxmlformats.org/officeDocument/2006/relationships/slide" Target="slides/slide88.xml"/><Relationship Id="rId81" Type="http://schemas.openxmlformats.org/officeDocument/2006/relationships/slide" Target="slides/slide91.xml"/><Relationship Id="rId86" Type="http://schemas.openxmlformats.org/officeDocument/2006/relationships/slide" Target="slides/slide98.xml"/><Relationship Id="rId94" Type="http://schemas.openxmlformats.org/officeDocument/2006/relationships/slide" Target="slides/slide124.xml"/><Relationship Id="rId99" Type="http://schemas.openxmlformats.org/officeDocument/2006/relationships/slide" Target="slides/slide134.xml"/><Relationship Id="rId101" Type="http://schemas.openxmlformats.org/officeDocument/2006/relationships/slide" Target="slides/slide136.xml"/><Relationship Id="rId4" Type="http://schemas.openxmlformats.org/officeDocument/2006/relationships/slide" Target="slides/slide8.xml"/><Relationship Id="rId9" Type="http://schemas.openxmlformats.org/officeDocument/2006/relationships/slide" Target="slides/slide16.xml"/><Relationship Id="rId13" Type="http://schemas.openxmlformats.org/officeDocument/2006/relationships/slide" Target="slides/slide21.xml"/><Relationship Id="rId18" Type="http://schemas.openxmlformats.org/officeDocument/2006/relationships/slide" Target="slides/slide26.xml"/><Relationship Id="rId39" Type="http://schemas.openxmlformats.org/officeDocument/2006/relationships/slide" Target="slides/slide47.xml"/><Relationship Id="rId34" Type="http://schemas.openxmlformats.org/officeDocument/2006/relationships/slide" Target="slides/slide42.xml"/><Relationship Id="rId50" Type="http://schemas.openxmlformats.org/officeDocument/2006/relationships/slide" Target="slides/slide58.xml"/><Relationship Id="rId55" Type="http://schemas.openxmlformats.org/officeDocument/2006/relationships/slide" Target="slides/slide63.xml"/><Relationship Id="rId76" Type="http://schemas.openxmlformats.org/officeDocument/2006/relationships/slide" Target="slides/slide86.xml"/><Relationship Id="rId97" Type="http://schemas.openxmlformats.org/officeDocument/2006/relationships/slide" Target="slides/slide132.xml"/><Relationship Id="rId104" Type="http://schemas.openxmlformats.org/officeDocument/2006/relationships/slide" Target="slides/slide1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94B4005A-F920-4320-A79A-AB2853D1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1C59D88F-C4BC-4AB4-9F91-EEEBC15AF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47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45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284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701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898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040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31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762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583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493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5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715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6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401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62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844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361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040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319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762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58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493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540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715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65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401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62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844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361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B460-233D-4EA1-8614-3C3F69B09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077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5AEF-BAA4-4DE9-8664-8D62C6FB6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58504-E1BE-4B38-B100-E376FB8EF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F10F-74DE-4E1C-92C6-AFA56DAA8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94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A4BE3-E36D-47F8-ABA5-69E95A38F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618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7719-3140-4F79-BF04-E0271CFBD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830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10CE-F7E2-43B6-8C68-D1F9082394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179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C73F-EB59-4F37-87D1-907DF6F41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491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CA8F-1276-4E45-A1B7-CD73FF54E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253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2DF23-BEAA-47EC-A4D4-B18E88913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034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2EE-81AE-4DB3-9C53-8F20B6BC3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569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D96-928F-4DC0-A909-E6B11D536E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270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13431-8F77-45C4-B38F-10A64F2A7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87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24257-A956-41ED-8736-DCF997A6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9FB1A-93E2-49BA-AE84-46BF09ED6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01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978B-9DC6-4FBA-AF85-EE92CAF9B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666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61ABF-D2F5-4A85-8B78-C29E95D25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02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1B07-B5C1-4A01-9ED8-A824B8A54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936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47D4-7CDF-4261-B741-6659C2AC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816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FFB16-9C34-4A91-9D8A-05F9EC49C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41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E6A17-DDDD-4FC5-92AD-4660CFD26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460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FE9C-5F65-4152-B241-D0FA5527C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546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75E4-DEDD-4F01-A4AC-52D40ACE5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459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31BCB-6E22-4F29-95EE-CC47D828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1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D145-9CAA-45BA-A4CD-73949A298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366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333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958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105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380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08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919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669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86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15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4348-0AA5-4CF1-A60C-ED38B4813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683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489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38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459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848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144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69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860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929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7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E55A-29D4-42BF-95C3-DECC10CA7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987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377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8825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582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066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791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291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075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83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6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6A831-F43D-4473-842A-FF5B96DF8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234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5569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507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7493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530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486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199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430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483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36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D3E17-2B19-476D-9239-998FA225F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84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283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037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20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743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485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78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213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179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201C6-08C8-4438-A529-8434D17A8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710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9082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94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346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930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6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B74FD-4590-43EB-BE4A-179E9F696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9DF32-F95F-4B3E-ADE1-80ED58F6F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DCE1C-4D8F-4275-9600-FCDE84F46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6F004-2458-4B44-8BD8-7DCF403C9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B460-233D-4EA1-8614-3C3F69B09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5AEF-BAA4-4DE9-8664-8D62C6FB6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F10F-74DE-4E1C-92C6-AFA56DAA8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A4BE3-E36D-47F8-ABA5-69E95A38F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7719-3140-4F79-BF04-E0271CFBD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10CE-F7E2-43B6-8C68-D1F908239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C73F-EB59-4F37-87D1-907DF6F41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CA8F-1276-4E45-A1B7-CD73FF54E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2DF23-BEAA-47EC-A4D4-B18E88913E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2EE-81AE-4DB3-9C53-8F20B6BC3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D96-928F-4DC0-A909-E6B11D536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0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0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0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0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b="0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273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832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475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2179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390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13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4930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5433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370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8288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940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3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8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0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5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01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98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02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29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58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18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94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8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B460-233D-4EA1-8614-3C3F69B09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35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5AEF-BAA4-4DE9-8664-8D62C6FB6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83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0F10F-74DE-4E1C-92C6-AFA56DAA8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17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A4BE3-E36D-47F8-ABA5-69E95A38F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59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7719-3140-4F79-BF04-E0271CFBD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836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10CE-F7E2-43B6-8C68-D1F9082394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19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C73F-EB59-4F37-87D1-907DF6F41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368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CA8F-1276-4E45-A1B7-CD73FF54E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1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2DF23-BEAA-47EC-A4D4-B18E88913E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81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2EE-81AE-4DB3-9C53-8F20B6BC3C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0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FD96-928F-4DC0-A909-E6B11D536E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743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377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612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447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408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861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25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406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5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504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33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375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320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484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793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911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705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204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2" r:id="rId2"/>
    <p:sldLayoutId id="2147483971" r:id="rId3"/>
    <p:sldLayoutId id="2147483970" r:id="rId4"/>
    <p:sldLayoutId id="2147483969" r:id="rId5"/>
    <p:sldLayoutId id="2147483968" r:id="rId6"/>
    <p:sldLayoutId id="2147483967" r:id="rId7"/>
    <p:sldLayoutId id="2147483966" r:id="rId8"/>
    <p:sldLayoutId id="2147483965" r:id="rId9"/>
    <p:sldLayoutId id="2147483964" r:id="rId10"/>
    <p:sldLayoutId id="2147483963" r:id="rId11"/>
    <p:sldLayoutId id="21474839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1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1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69E9435-E1D7-4209-B0D5-8B55F5367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2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22C4687-F066-46FD-9857-84C035DAE9D6}" type="slidenum">
              <a:rPr lang="en-US" b="0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6375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1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7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6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7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0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8F3C97-0F37-4268-A6CF-9E1E511E7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4" r:id="rId2"/>
    <p:sldLayoutId id="2147483983" r:id="rId3"/>
    <p:sldLayoutId id="2147483982" r:id="rId4"/>
    <p:sldLayoutId id="2147483981" r:id="rId5"/>
    <p:sldLayoutId id="2147483980" r:id="rId6"/>
    <p:sldLayoutId id="2147483979" r:id="rId7"/>
    <p:sldLayoutId id="2147483978" r:id="rId8"/>
    <p:sldLayoutId id="2147483977" r:id="rId9"/>
    <p:sldLayoutId id="2147483976" r:id="rId10"/>
    <p:sldLayoutId id="2147483975" r:id="rId11"/>
    <p:sldLayoutId id="21474839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7" r:id="rId2"/>
    <p:sldLayoutId id="2147484016" r:id="rId3"/>
    <p:sldLayoutId id="2147484015" r:id="rId4"/>
    <p:sldLayoutId id="2147484014" r:id="rId5"/>
    <p:sldLayoutId id="2147484013" r:id="rId6"/>
    <p:sldLayoutId id="2147484012" r:id="rId7"/>
    <p:sldLayoutId id="2147484011" r:id="rId8"/>
    <p:sldLayoutId id="2147484010" r:id="rId9"/>
    <p:sldLayoutId id="2147484009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69E9435-E1D7-4209-B0D5-8B55F536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0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0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0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0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0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b="0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="0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 b="0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 b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69E9435-E1D7-4209-B0D5-8B55F53674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4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9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6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14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su.edu:8001/vwsu/gened/learn-modules/top_longfor/phychar/culture-humans-10ten.html" TargetMode="External"/><Relationship Id="rId2" Type="http://schemas.openxmlformats.org/officeDocument/2006/relationships/hyperlink" Target="http://www.d.umn.edu/cla/faculty/troufs/anth1602/pcbipedalism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.umn.edu/cla/faculty/troufs/anth1602/pcbrain.html" TargetMode="External"/><Relationship Id="rId4" Type="http://schemas.openxmlformats.org/officeDocument/2006/relationships/hyperlink" Target="http://www.wsu.edu:8001/vwsu/gened/learn-modules/top_longfor/phychar/culture-humans-9nine.html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unt.html" TargetMode="External"/><Relationship Id="rId2" Type="http://schemas.openxmlformats.org/officeDocument/2006/relationships/hyperlink" Target="http://www.d.umn.edu/cla/faculty/troufs/anth1602/pclithics.html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d.umn.edu/cla/faculty/troufs/anth1602/pcexams.html" TargetMode="Externa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d.umn.edu/cla/faculty/troufs/anth1602/pcvideo_schedule.html" TargetMode="Externa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d.umn.edu/cla/faculty/troufs/anth1602/pcvideo_schedule.html" TargetMode="Externa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d.umn.edu/cla/faculty/troufs/anth1602/pcvideo_schedule.html" TargetMode="External"/><Relationship Id="rId1" Type="http://schemas.openxmlformats.org/officeDocument/2006/relationships/slideLayout" Target="../slideLayouts/slideLayout19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d.umn.edu/cla/faculty/troufs/anth1602/pcvideo_schedule.html" TargetMode="Externa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d.umn.edu/cla/faculty/troufs/anth1602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b="0" dirty="0">
                <a:solidFill>
                  <a:srgbClr val="FFFFFF"/>
                </a:solidFill>
                <a:hlinkClick r:id="rId3"/>
              </a:rPr>
              <a:t>http://www.d.umn.edu/cla/faculty/troufs/anth1602/</a:t>
            </a:r>
            <a:endParaRPr kumimoji="1" lang="en-US" sz="1200" b="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55071" y="5345575"/>
            <a:ext cx="32079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Prehistoric Cultures</a:t>
            </a:r>
            <a:br>
              <a:rPr kumimoji="1" lang="en-US" sz="16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1" lang="en-US" sz="16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386689" y="5943600"/>
            <a:ext cx="1461911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12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000" b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© 2010-2013</a:t>
            </a:r>
            <a:endParaRPr kumimoji="1" lang="en-US" sz="10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43200" y="2282345"/>
            <a:ext cx="45720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400300" indent="-2400300" algn="ctr" eaLnBrk="0" hangingPunct="0">
              <a:lnSpc>
                <a:spcPct val="120000"/>
              </a:lnSpc>
              <a:defRPr/>
            </a:pPr>
            <a:endParaRPr kumimoji="1" lang="en-US" sz="2000" i="1" dirty="0">
              <a:solidFill>
                <a:srgbClr val="FFFFFF"/>
              </a:solidFill>
            </a:endParaRP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4400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</a:rPr>
              <a:t>How to</a:t>
            </a: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4400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</a:rPr>
              <a:t>Study for</a:t>
            </a: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4400" i="1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</a:rPr>
              <a:t>Exams</a:t>
            </a:r>
            <a:endParaRPr kumimoji="1" lang="en-US" sz="2800" b="0" i="1" dirty="0">
              <a:ln w="38100">
                <a:solidFill>
                  <a:srgbClr val="0033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04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838200" y="369570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accent1"/>
                </a:solidFill>
                <a:latin typeface="Verdana" pitchFamily="34" charset="0"/>
              </a:rPr>
              <a:t>1. What is it?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accent1"/>
                </a:solidFill>
                <a:latin typeface="Verdana" pitchFamily="34" charset="0"/>
              </a:rPr>
              <a:t>2. Why is it important?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3. When did it happen?</a:t>
            </a:r>
          </a:p>
        </p:txBody>
      </p:sp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57200" y="1946275"/>
            <a:ext cx="7848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for items from the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“Contents”</a:t>
            </a:r>
          </a:p>
        </p:txBody>
      </p:sp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44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18959"/>
            <a:ext cx="7772400" cy="515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81200" y="251460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4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99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33350"/>
            <a:ext cx="6705600" cy="381000"/>
          </a:xfrm>
        </p:spPr>
        <p:txBody>
          <a:bodyPr/>
          <a:lstStyle/>
          <a:p>
            <a:pPr eaLnBrk="1" hangingPunct="1"/>
            <a:r>
              <a:rPr lang="en-US" sz="1800" smtClean="0"/>
              <a:t>important people / works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04036"/>
            <a:ext cx="7772400" cy="506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solidFill>
                  <a:schemeClr val="bg1"/>
                </a:solidFill>
              </a:rPr>
              <a:t>important people / works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54213"/>
            <a:ext cx="4038600" cy="4610100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4000" b="1" smtClean="0">
                <a:solidFill>
                  <a:schemeClr val="bg1"/>
                </a:solidFill>
                <a:latin typeface="Verdana" pitchFamily="34" charset="0"/>
              </a:rPr>
              <a:t>Lamarck</a:t>
            </a:r>
          </a:p>
          <a:p>
            <a:pPr algn="ctr" eaLnBrk="1" hangingPunct="1">
              <a:buFontTx/>
              <a:buNone/>
            </a:pPr>
            <a:endParaRPr lang="en-US" sz="2000" b="1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  <a:latin typeface="Verdana" pitchFamily="34" charset="0"/>
              </a:rPr>
              <a:t>Believed that species change was influenced by environmental change. </a:t>
            </a:r>
          </a:p>
          <a:p>
            <a:pPr algn="ctr" eaLnBrk="1" hangingPunct="1">
              <a:buFontTx/>
              <a:buNone/>
            </a:pPr>
            <a:endParaRPr lang="en-US" sz="2000" b="1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  <a:latin typeface="Verdana" pitchFamily="34" charset="0"/>
              </a:rPr>
              <a:t>He is known</a:t>
            </a:r>
          </a:p>
          <a:p>
            <a:pPr algn="ctr"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  <a:latin typeface="Verdana" pitchFamily="34" charset="0"/>
              </a:rPr>
              <a:t>for his theory of the inheritance of acquired characteristics.</a:t>
            </a:r>
          </a:p>
          <a:p>
            <a:pPr algn="ctr" eaLnBrk="1" hangingPunct="1">
              <a:buFontTx/>
              <a:buNone/>
            </a:pPr>
            <a:endParaRPr lang="en-US" sz="2800" smtClean="0">
              <a:solidFill>
                <a:schemeClr val="bg1"/>
              </a:solidFill>
            </a:endParaRPr>
          </a:p>
        </p:txBody>
      </p:sp>
      <p:pic>
        <p:nvPicPr>
          <p:cNvPr id="13210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1413" y="2520950"/>
            <a:ext cx="2897187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63761" y="6050280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23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38" y="0"/>
            <a:ext cx="5296524" cy="685800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2299" y="5863530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25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33400" y="762000"/>
            <a:ext cx="4038600" cy="39163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4000" dirty="0">
                <a:solidFill>
                  <a:schemeClr val="bg1"/>
                </a:solidFill>
                <a:latin typeface="Verdana" pitchFamily="34" charset="0"/>
              </a:rPr>
              <a:t>Lyell</a:t>
            </a:r>
          </a:p>
          <a:p>
            <a:pPr marL="342900" indent="-342900" algn="ctr">
              <a:spcBef>
                <a:spcPct val="20000"/>
              </a:spcBef>
            </a:pPr>
            <a:endParaRPr lang="en-US" sz="4000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The father of geology, stated that the theory of uniformitarianism in his </a:t>
            </a:r>
            <a:r>
              <a:rPr lang="en-US" sz="2000" i="1" dirty="0">
                <a:solidFill>
                  <a:schemeClr val="bg1"/>
                </a:solidFill>
                <a:latin typeface="Verdana" pitchFamily="34" charset="0"/>
              </a:rPr>
              <a:t>Principles of Geology.</a:t>
            </a:r>
            <a:endParaRPr lang="en-US" sz="2000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410200" y="2909888"/>
            <a:ext cx="2400300" cy="5191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Charles Lyell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33350"/>
            <a:ext cx="6705600" cy="381000"/>
          </a:xfrm>
        </p:spPr>
        <p:txBody>
          <a:bodyPr/>
          <a:lstStyle/>
          <a:p>
            <a:pPr eaLnBrk="1" hangingPunct="1"/>
            <a:r>
              <a:rPr lang="en-US" sz="1800" smtClean="0"/>
              <a:t>important people / works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55421"/>
            <a:ext cx="7772400" cy="511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</a:rPr>
              <a:t>Alfred </a:t>
            </a:r>
            <a:r>
              <a:rPr lang="en-US" sz="4000" b="1" dirty="0" err="1">
                <a:solidFill>
                  <a:srgbClr val="FF0000"/>
                </a:solidFill>
              </a:rPr>
              <a:t>Russel</a:t>
            </a:r>
            <a:r>
              <a:rPr lang="en-US" sz="4000" b="1" dirty="0">
                <a:solidFill>
                  <a:srgbClr val="FF0000"/>
                </a:solidFill>
              </a:rPr>
              <a:t> Wallace</a:t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51592" name="Rectangle 8"/>
          <p:cNvSpPr>
            <a:spLocks noChangeArrowheads="1"/>
          </p:cNvSpPr>
          <p:nvPr/>
        </p:nvSpPr>
        <p:spPr bwMode="auto">
          <a:xfrm>
            <a:off x="4724400" y="4495800"/>
            <a:ext cx="2209800" cy="1828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7" y="1828800"/>
            <a:ext cx="7196343" cy="4736602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63480" y="6063585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30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</a:rPr>
              <a:t>Alfred </a:t>
            </a:r>
            <a:r>
              <a:rPr lang="en-US" sz="4000" b="1" dirty="0" err="1">
                <a:solidFill>
                  <a:srgbClr val="FF0000"/>
                </a:solidFill>
              </a:rPr>
              <a:t>Russel</a:t>
            </a:r>
            <a:r>
              <a:rPr lang="en-US" sz="4000" b="1" dirty="0">
                <a:solidFill>
                  <a:srgbClr val="FF0000"/>
                </a:solidFill>
              </a:rPr>
              <a:t> Wallace</a:t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51592" name="Rectangle 8"/>
          <p:cNvSpPr>
            <a:spLocks noChangeArrowheads="1"/>
          </p:cNvSpPr>
          <p:nvPr/>
        </p:nvSpPr>
        <p:spPr bwMode="auto">
          <a:xfrm>
            <a:off x="4724400" y="4495800"/>
            <a:ext cx="2209800" cy="1828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7" y="1828800"/>
            <a:ext cx="7196343" cy="4736602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044180" y="4736271"/>
            <a:ext cx="4038600" cy="9787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Verdana" pitchFamily="34" charset="0"/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  <a:latin typeface="Verdana" pitchFamily="34" charset="0"/>
              </a:rPr>
              <a:t>ndependently </a:t>
            </a:r>
          </a:p>
          <a:p>
            <a:pPr algn="ctr" eaLnBrk="1" hangingPunct="1"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Verdana" pitchFamily="34" charset="0"/>
              </a:rPr>
              <a:t>uncovered the key to the evolutionary process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63480" y="6063585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30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08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33350"/>
            <a:ext cx="6705600" cy="381000"/>
          </a:xfrm>
        </p:spPr>
        <p:txBody>
          <a:bodyPr/>
          <a:lstStyle/>
          <a:p>
            <a:pPr eaLnBrk="1" hangingPunct="1"/>
            <a:r>
              <a:rPr lang="en-US" sz="1800" smtClean="0"/>
              <a:t>important people / works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9375"/>
            <a:ext cx="7772400" cy="49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3"/>
          <p:cNvSpPr txBox="1">
            <a:spLocks noChangeArrowheads="1"/>
          </p:cNvSpPr>
          <p:nvPr/>
        </p:nvSpPr>
        <p:spPr bwMode="auto">
          <a:xfrm>
            <a:off x="838200" y="2049463"/>
            <a:ext cx="743108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3600" dirty="0">
                <a:solidFill>
                  <a:srgbClr val="002060"/>
                </a:solidFill>
                <a:latin typeface="Verdana" pitchFamily="34" charset="0"/>
              </a:rPr>
              <a:t>REM:</a:t>
            </a:r>
          </a:p>
          <a:p>
            <a:pPr marL="457200" indent="-457200"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3600" dirty="0">
                <a:solidFill>
                  <a:srgbClr val="002060"/>
                </a:solidFill>
                <a:latin typeface="Verdana" pitchFamily="34" charset="0"/>
              </a:rPr>
              <a:t>pay special attention</a:t>
            </a:r>
          </a:p>
          <a:p>
            <a:pPr marL="457200" indent="-457200"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3600" dirty="0">
                <a:solidFill>
                  <a:srgbClr val="002060"/>
                </a:solidFill>
                <a:latin typeface="Verdana" pitchFamily="34" charset="0"/>
              </a:rPr>
              <a:t>to the definitions</a:t>
            </a:r>
          </a:p>
          <a:p>
            <a:pPr marL="457200" indent="-457200"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3600" dirty="0">
                <a:solidFill>
                  <a:srgbClr val="002060"/>
                </a:solidFill>
                <a:latin typeface="Verdana" pitchFamily="34" charset="0"/>
              </a:rPr>
              <a:t>in the margins of the text</a:t>
            </a:r>
          </a:p>
        </p:txBody>
      </p:sp>
      <p:sp>
        <p:nvSpPr>
          <p:cNvPr id="137218" name="Rectangle 4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studying from the text</a:t>
            </a: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3" y="0"/>
            <a:ext cx="5320374" cy="68580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42293" y="3139440"/>
            <a:ext cx="1639107" cy="36576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863" y="5756255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p. 2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91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06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2011680" y="3973878"/>
            <a:ext cx="3017520" cy="534353"/>
          </a:xfrm>
          <a:prstGeom prst="leftArrow">
            <a:avLst>
              <a:gd name="adj1" fmla="val 50000"/>
              <a:gd name="adj2" fmla="val 502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1000" y="2523893"/>
            <a:ext cx="7888288" cy="752707"/>
          </a:xfrm>
          <a:prstGeom prst="rect">
            <a:avLst/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 smtClean="0">
                <a:solidFill>
                  <a:srgbClr val="002060"/>
                </a:solidFill>
                <a:latin typeface="Verdana" pitchFamily="34" charset="0"/>
              </a:rPr>
              <a:t>3</a:t>
            </a: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. When did it happen?</a:t>
            </a:r>
          </a:p>
        </p:txBody>
      </p:sp>
    </p:spTree>
    <p:extLst>
      <p:ext uri="{BB962C8B-B14F-4D97-AF65-F5344CB8AC3E}">
        <p14:creationId xmlns:p14="http://schemas.microsoft.com/office/powerpoint/2010/main" val="2166179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12" y="0"/>
            <a:ext cx="5193376" cy="685800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003020" y="4968240"/>
            <a:ext cx="1517420" cy="18325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54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1828800"/>
            <a:ext cx="3886200" cy="2136775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13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have a look</a:t>
            </a:r>
          </a:p>
          <a:p>
            <a:pPr marL="0" indent="0" algn="ctr" eaLnBrk="1" hangingPunct="1">
              <a:lnSpc>
                <a:spcPct val="13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at</a:t>
            </a:r>
          </a:p>
          <a:p>
            <a:pPr marL="0" indent="0" algn="ctr" eaLnBrk="1" hangingPunct="1">
              <a:lnSpc>
                <a:spcPct val="13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the Glossary items on pp. 431-444</a:t>
            </a:r>
          </a:p>
        </p:txBody>
      </p:sp>
      <p:sp>
        <p:nvSpPr>
          <p:cNvPr id="139267" name="Rectangle 7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46043"/>
            <a:ext cx="4439570" cy="58309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1466850" y="152400"/>
            <a:ext cx="6172200" cy="4572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2060"/>
                </a:solidFill>
              </a:rPr>
              <a:t>glossary</a:t>
            </a:r>
          </a:p>
        </p:txBody>
      </p:sp>
      <p:sp>
        <p:nvSpPr>
          <p:cNvPr id="140290" name="Text Box 1027"/>
          <p:cNvSpPr txBox="1">
            <a:spLocks noChangeArrowheads="1"/>
          </p:cNvSpPr>
          <p:nvPr/>
        </p:nvSpPr>
        <p:spPr bwMode="auto">
          <a:xfrm>
            <a:off x="627063" y="3521075"/>
            <a:ext cx="7888287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 err="1">
                <a:solidFill>
                  <a:srgbClr val="002060"/>
                </a:solidFill>
                <a:latin typeface="Verdana" pitchFamily="34" charset="0"/>
              </a:rPr>
              <a:t>biospecies</a:t>
            </a:r>
            <a:endParaRPr lang="en-US" sz="5400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dirty="0" err="1">
                <a:solidFill>
                  <a:srgbClr val="002060"/>
                </a:solidFill>
                <a:latin typeface="Verdana" pitchFamily="34" charset="0"/>
              </a:rPr>
              <a:t>paleospecies</a:t>
            </a:r>
            <a:endParaRPr lang="en-US" sz="44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40291" name="Text Box 1028"/>
          <p:cNvSpPr txBox="1">
            <a:spLocks noChangeArrowheads="1"/>
          </p:cNvSpPr>
          <p:nvPr/>
        </p:nvSpPr>
        <p:spPr bwMode="auto">
          <a:xfrm>
            <a:off x="4479925" y="3546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 sz="2400" b="0"/>
          </a:p>
        </p:txBody>
      </p:sp>
      <p:sp>
        <p:nvSpPr>
          <p:cNvPr id="140292" name="Text Box 1030"/>
          <p:cNvSpPr txBox="1">
            <a:spLocks noChangeArrowheads="1"/>
          </p:cNvSpPr>
          <p:nvPr/>
        </p:nvSpPr>
        <p:spPr bwMode="auto">
          <a:xfrm>
            <a:off x="457200" y="1355725"/>
            <a:ext cx="82296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dirty="0">
                <a:solidFill>
                  <a:srgbClr val="002060"/>
                </a:solidFill>
                <a:latin typeface="Verdana" pitchFamily="34" charset="0"/>
              </a:rPr>
              <a:t>. . . and other terms 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dirty="0">
                <a:solidFill>
                  <a:srgbClr val="002060"/>
                </a:solidFill>
                <a:latin typeface="Verdana" pitchFamily="34" charset="0"/>
              </a:rPr>
              <a:t>introduced in class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4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terms / concepts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772400" cy="49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475460" y="1859280"/>
            <a:ext cx="1517420" cy="1541289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14800" y="2209800"/>
            <a:ext cx="409575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smtClean="0"/>
              <a:t>from </a:t>
            </a:r>
            <a:r>
              <a:rPr lang="en-US" sz="2400" dirty="0"/>
              <a:t>class </a:t>
            </a:r>
            <a:r>
              <a:rPr lang="en-US" sz="2400" dirty="0" smtClean="0"/>
              <a:t>handout</a:t>
            </a:r>
            <a:endParaRPr lang="en-US" sz="2400" dirty="0"/>
          </a:p>
          <a:p>
            <a:pPr algn="ctr"/>
            <a:r>
              <a:rPr lang="en-US" sz="2400" dirty="0"/>
              <a:t> </a:t>
            </a:r>
            <a:r>
              <a:rPr lang="en-US" sz="2400" dirty="0" smtClean="0"/>
              <a:t>“</a:t>
            </a:r>
            <a:r>
              <a:rPr lang="en-US" sz="2400" dirty="0"/>
              <a:t>History of </a:t>
            </a:r>
            <a:r>
              <a:rPr lang="en-US" sz="2400" dirty="0" smtClean="0"/>
              <a:t>Thought . . .”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88925"/>
            <a:ext cx="8096250" cy="628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85950" y="133350"/>
            <a:ext cx="5334000" cy="3048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individual fossils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61950" y="838200"/>
            <a:ext cx="8382000" cy="2582863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110000"/>
              </a:lnSpc>
              <a:buFontTx/>
              <a:buNone/>
              <a:tabLst>
                <a:tab pos="742950" algn="l"/>
              </a:tabLst>
            </a:pP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know major finds,</a:t>
            </a:r>
          </a:p>
          <a:p>
            <a:pPr marL="0" indent="0" algn="ctr" eaLnBrk="1" hangingPunct="1">
              <a:lnSpc>
                <a:spcPct val="110000"/>
              </a:lnSpc>
              <a:buFontTx/>
              <a:buNone/>
              <a:tabLst>
                <a:tab pos="742950" algn="l"/>
              </a:tabLst>
            </a:pP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according to </a:t>
            </a:r>
            <a:r>
              <a:rPr lang="en-US" sz="3600" b="1" i="1" dirty="0" smtClean="0">
                <a:solidFill>
                  <a:srgbClr val="002060"/>
                </a:solidFill>
                <a:latin typeface="Verdana" pitchFamily="34" charset="0"/>
              </a:rPr>
              <a:t>group</a:t>
            </a: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 type</a:t>
            </a:r>
          </a:p>
          <a:p>
            <a:pPr marL="800100" lvl="1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early on that means the basic </a:t>
            </a:r>
            <a:r>
              <a:rPr lang="en-US" b="1" i="1" dirty="0" smtClean="0">
                <a:solidFill>
                  <a:srgbClr val="002060"/>
                </a:solidFill>
              </a:rPr>
              <a:t>type</a:t>
            </a:r>
            <a:r>
              <a:rPr lang="en-US" b="1" dirty="0" smtClean="0">
                <a:solidFill>
                  <a:srgbClr val="002060"/>
                </a:solidFill>
              </a:rPr>
              <a:t> of find</a:t>
            </a:r>
          </a:p>
          <a:p>
            <a:pPr marL="1714500" lvl="3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e.g., </a:t>
            </a:r>
            <a:r>
              <a:rPr lang="en-US" b="1" i="1" dirty="0" smtClean="0">
                <a:solidFill>
                  <a:srgbClr val="002060"/>
                </a:solidFill>
              </a:rPr>
              <a:t>Australopithecus </a:t>
            </a:r>
            <a:r>
              <a:rPr lang="en-US" b="1" dirty="0" smtClean="0">
                <a:solidFill>
                  <a:srgbClr val="002060"/>
                </a:solidFill>
              </a:rPr>
              <a:t>(“South African ape”)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743200" y="6613525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folHlink"/>
                </a:solidFill>
                <a:hlinkClick r:id="rId2"/>
              </a:rPr>
              <a:t>http://www.d.umn.edu/cla/faculty/troufs/anth1602/pctimes.html</a:t>
            </a:r>
            <a:endParaRPr lang="en-US" sz="1000" b="0">
              <a:solidFill>
                <a:schemeClr val="folHlin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28600"/>
            <a:ext cx="8229600" cy="640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14337" y="1381760"/>
            <a:ext cx="881063" cy="294640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2.5 </a:t>
            </a:r>
            <a:r>
              <a:rPr lang="en-US" dirty="0"/>
              <a:t>– 7</a:t>
            </a:r>
          </a:p>
          <a:p>
            <a:pPr algn="ctr"/>
            <a:r>
              <a:rPr lang="en-US" dirty="0" err="1"/>
              <a:t>mya</a:t>
            </a:r>
            <a:endParaRPr lang="en-US" dirty="0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981200" y="2057400"/>
            <a:ext cx="838200" cy="155257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85950" y="133350"/>
            <a:ext cx="5334000" cy="3048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2060"/>
                </a:solidFill>
              </a:rPr>
              <a:t>individual fossils</a:t>
            </a:r>
          </a:p>
        </p:txBody>
      </p:sp>
      <p:sp>
        <p:nvSpPr>
          <p:cNvPr id="1484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61950" y="838200"/>
            <a:ext cx="8382000" cy="3754438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110000"/>
              </a:lnSpc>
              <a:buFontTx/>
              <a:buNone/>
              <a:tabLst>
                <a:tab pos="742950" algn="l"/>
              </a:tabLst>
            </a:pP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know major finds,</a:t>
            </a:r>
          </a:p>
          <a:p>
            <a:pPr marL="0" indent="0" algn="ctr" eaLnBrk="1" hangingPunct="1">
              <a:lnSpc>
                <a:spcPct val="110000"/>
              </a:lnSpc>
              <a:buFontTx/>
              <a:buNone/>
              <a:tabLst>
                <a:tab pos="742950" algn="l"/>
              </a:tabLst>
            </a:pP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according to </a:t>
            </a:r>
            <a:r>
              <a:rPr lang="en-US" sz="3600" b="1" i="1" dirty="0" smtClean="0">
                <a:solidFill>
                  <a:srgbClr val="002060"/>
                </a:solidFill>
                <a:latin typeface="Verdana" pitchFamily="34" charset="0"/>
              </a:rPr>
              <a:t>group</a:t>
            </a: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 type</a:t>
            </a:r>
          </a:p>
          <a:p>
            <a:pPr marL="800100" lvl="1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chemeClr val="hlink"/>
                </a:solidFill>
              </a:rPr>
              <a:t>early on that means the basic </a:t>
            </a:r>
            <a:r>
              <a:rPr lang="en-US" b="1" i="1" dirty="0" smtClean="0">
                <a:solidFill>
                  <a:schemeClr val="hlink"/>
                </a:solidFill>
              </a:rPr>
              <a:t>type</a:t>
            </a:r>
            <a:r>
              <a:rPr lang="en-US" b="1" dirty="0" smtClean="0">
                <a:solidFill>
                  <a:schemeClr val="hlink"/>
                </a:solidFill>
              </a:rPr>
              <a:t> of find</a:t>
            </a:r>
          </a:p>
          <a:p>
            <a:pPr marL="1714500" lvl="3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chemeClr val="hlink"/>
                </a:solidFill>
              </a:rPr>
              <a:t>e.g., </a:t>
            </a:r>
            <a:r>
              <a:rPr lang="en-US" b="1" i="1" dirty="0" smtClean="0">
                <a:solidFill>
                  <a:schemeClr val="hlink"/>
                </a:solidFill>
              </a:rPr>
              <a:t>Australopithecus </a:t>
            </a:r>
            <a:r>
              <a:rPr lang="en-US" b="1" dirty="0" smtClean="0">
                <a:solidFill>
                  <a:schemeClr val="hlink"/>
                </a:solidFill>
              </a:rPr>
              <a:t>(“South African ape”)</a:t>
            </a:r>
          </a:p>
          <a:p>
            <a:pPr marL="800100" lvl="1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later it means keeping track of the </a:t>
            </a:r>
            <a:r>
              <a:rPr lang="en-US" b="1" i="1" dirty="0" smtClean="0">
                <a:solidFill>
                  <a:srgbClr val="002060"/>
                </a:solidFill>
              </a:rPr>
              <a:t>genus</a:t>
            </a:r>
          </a:p>
          <a:p>
            <a:pPr marL="1714500" lvl="3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e.g., “</a:t>
            </a:r>
            <a:r>
              <a:rPr lang="en-US" b="1" i="1" dirty="0" smtClean="0">
                <a:solidFill>
                  <a:srgbClr val="002060"/>
                </a:solidFill>
              </a:rPr>
              <a:t>Australopithecus”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743200" y="6613525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chemeClr val="folHlink"/>
                </a:solidFill>
                <a:hlinkClick r:id="rId2"/>
              </a:rPr>
              <a:t>http://www.d.umn.edu/cla/faculty/troufs/anth1602/pctimes.html</a:t>
            </a:r>
            <a:endParaRPr lang="en-US" sz="1000" b="0">
              <a:solidFill>
                <a:schemeClr val="folHlin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28600"/>
            <a:ext cx="8229600" cy="640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14337" y="1381760"/>
            <a:ext cx="881063" cy="294640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2.5 </a:t>
            </a:r>
            <a:r>
              <a:rPr lang="en-US" dirty="0"/>
              <a:t>– 7</a:t>
            </a:r>
          </a:p>
          <a:p>
            <a:pPr algn="ctr"/>
            <a:r>
              <a:rPr lang="en-US" dirty="0" err="1"/>
              <a:t>mya</a:t>
            </a:r>
            <a:endParaRPr lang="en-US" dirty="0"/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1981200" y="2057400"/>
            <a:ext cx="838200" cy="1552575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425440" y="2798763"/>
            <a:ext cx="2381250" cy="1544637"/>
          </a:xfrm>
          <a:prstGeom prst="rect">
            <a:avLst/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i="1"/>
              <a:t>    Australopithecus</a:t>
            </a:r>
          </a:p>
          <a:p>
            <a:pPr>
              <a:lnSpc>
                <a:spcPct val="80000"/>
              </a:lnSpc>
            </a:pPr>
            <a:endParaRPr lang="en-US" i="1"/>
          </a:p>
          <a:p>
            <a:pPr>
              <a:lnSpc>
                <a:spcPct val="80000"/>
              </a:lnSpc>
            </a:pPr>
            <a:r>
              <a:rPr lang="en-US" sz="1600"/>
              <a:t>(</a:t>
            </a:r>
            <a:r>
              <a:rPr lang="en-US" sz="1600" i="1"/>
              <a:t>“South African Ape”</a:t>
            </a:r>
            <a:r>
              <a:rPr lang="en-US" sz="1600"/>
              <a:t>)</a:t>
            </a:r>
          </a:p>
          <a:p>
            <a:pPr>
              <a:lnSpc>
                <a:spcPct val="80000"/>
              </a:lnSpc>
            </a:pPr>
            <a:endParaRPr lang="en-US" sz="1600"/>
          </a:p>
          <a:p>
            <a:pPr marL="628650" lvl="1" indent="-171450">
              <a:lnSpc>
                <a:spcPct val="80000"/>
              </a:lnSpc>
              <a:buFontTx/>
              <a:buChar char="•"/>
            </a:pPr>
            <a:r>
              <a:rPr lang="en-US"/>
              <a:t>“robust”</a:t>
            </a:r>
          </a:p>
          <a:p>
            <a:pPr marL="628650" lvl="1" indent="-171450">
              <a:lnSpc>
                <a:spcPct val="80000"/>
              </a:lnSpc>
              <a:buFontTx/>
              <a:buChar char="•"/>
            </a:pPr>
            <a:r>
              <a:rPr lang="en-US"/>
              <a:t>“gracile”</a:t>
            </a:r>
          </a:p>
        </p:txBody>
      </p:sp>
    </p:spTree>
    <p:extLst>
      <p:ext uri="{BB962C8B-B14F-4D97-AF65-F5344CB8AC3E}">
        <p14:creationId xmlns:p14="http://schemas.microsoft.com/office/powerpoint/2010/main" val="3949194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885950" y="133350"/>
            <a:ext cx="5334000" cy="3048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2060"/>
                </a:solidFill>
              </a:rPr>
              <a:t>individual fossils</a:t>
            </a:r>
          </a:p>
        </p:txBody>
      </p:sp>
      <p:sp>
        <p:nvSpPr>
          <p:cNvPr id="1505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61950" y="838200"/>
            <a:ext cx="8382000" cy="5524500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110000"/>
              </a:lnSpc>
              <a:buFontTx/>
              <a:buNone/>
              <a:tabLst>
                <a:tab pos="742950" algn="l"/>
              </a:tabLst>
            </a:pP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know major finds,</a:t>
            </a:r>
          </a:p>
          <a:p>
            <a:pPr marL="0" indent="0" algn="ctr" eaLnBrk="1" hangingPunct="1">
              <a:lnSpc>
                <a:spcPct val="110000"/>
              </a:lnSpc>
              <a:buFontTx/>
              <a:buNone/>
              <a:tabLst>
                <a:tab pos="742950" algn="l"/>
              </a:tabLst>
            </a:pP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according to </a:t>
            </a:r>
            <a:r>
              <a:rPr lang="en-US" sz="3600" b="1" i="1" dirty="0" smtClean="0">
                <a:solidFill>
                  <a:srgbClr val="002060"/>
                </a:solidFill>
                <a:latin typeface="Verdana" pitchFamily="34" charset="0"/>
              </a:rPr>
              <a:t>group</a:t>
            </a:r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 type</a:t>
            </a:r>
          </a:p>
          <a:p>
            <a:pPr marL="800100" lvl="1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chemeClr val="hlink"/>
                </a:solidFill>
              </a:rPr>
              <a:t>early on that means the basic </a:t>
            </a:r>
            <a:r>
              <a:rPr lang="en-US" b="1" i="1" dirty="0" smtClean="0">
                <a:solidFill>
                  <a:schemeClr val="hlink"/>
                </a:solidFill>
              </a:rPr>
              <a:t>type</a:t>
            </a:r>
            <a:r>
              <a:rPr lang="en-US" b="1" dirty="0" smtClean="0">
                <a:solidFill>
                  <a:schemeClr val="hlink"/>
                </a:solidFill>
              </a:rPr>
              <a:t> of find</a:t>
            </a:r>
          </a:p>
          <a:p>
            <a:pPr marL="1714500" lvl="3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chemeClr val="hlink"/>
                </a:solidFill>
              </a:rPr>
              <a:t>e.g., </a:t>
            </a:r>
            <a:r>
              <a:rPr lang="en-US" b="1" i="1" dirty="0" smtClean="0">
                <a:solidFill>
                  <a:schemeClr val="hlink"/>
                </a:solidFill>
              </a:rPr>
              <a:t>Australopithecus </a:t>
            </a:r>
            <a:r>
              <a:rPr lang="en-US" b="1" dirty="0" smtClean="0">
                <a:solidFill>
                  <a:schemeClr val="hlink"/>
                </a:solidFill>
              </a:rPr>
              <a:t>(“South African ape”)</a:t>
            </a:r>
          </a:p>
          <a:p>
            <a:pPr marL="800100" lvl="1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chemeClr val="hlink"/>
                </a:solidFill>
              </a:rPr>
              <a:t>later it means keeping track of the </a:t>
            </a:r>
            <a:r>
              <a:rPr lang="en-US" b="1" i="1" dirty="0" smtClean="0">
                <a:solidFill>
                  <a:schemeClr val="hlink"/>
                </a:solidFill>
              </a:rPr>
              <a:t>genus</a:t>
            </a:r>
          </a:p>
          <a:p>
            <a:pPr marL="1714500" lvl="3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chemeClr val="hlink"/>
                </a:solidFill>
              </a:rPr>
              <a:t>e.g., “Early </a:t>
            </a:r>
            <a:r>
              <a:rPr lang="en-US" b="1" i="1" dirty="0" smtClean="0">
                <a:solidFill>
                  <a:schemeClr val="hlink"/>
                </a:solidFill>
              </a:rPr>
              <a:t>Homo”</a:t>
            </a:r>
            <a:endParaRPr lang="en-US" b="1" dirty="0" smtClean="0">
              <a:solidFill>
                <a:schemeClr val="hlink"/>
              </a:solidFill>
            </a:endParaRPr>
          </a:p>
          <a:p>
            <a:pPr marL="800100" lvl="1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toward the end </a:t>
            </a:r>
            <a:r>
              <a:rPr lang="en-US" sz="2000" b="1" dirty="0" smtClean="0">
                <a:solidFill>
                  <a:srgbClr val="002060"/>
                </a:solidFill>
              </a:rPr>
              <a:t>(Chs. 10 - 16) </a:t>
            </a:r>
            <a:r>
              <a:rPr lang="en-US" b="1" dirty="0" smtClean="0">
                <a:solidFill>
                  <a:srgbClr val="002060"/>
                </a:solidFill>
              </a:rPr>
              <a:t>that means keeping track of the </a:t>
            </a:r>
            <a:r>
              <a:rPr lang="en-US" b="1" i="1" dirty="0" smtClean="0">
                <a:solidFill>
                  <a:srgbClr val="002060"/>
                </a:solidFill>
              </a:rPr>
              <a:t>species</a:t>
            </a:r>
          </a:p>
          <a:p>
            <a:pPr marL="1714500" lvl="3" indent="-342900" eaLnBrk="1" hangingPunct="1">
              <a:lnSpc>
                <a:spcPct val="140000"/>
              </a:lnSpc>
              <a:tabLst>
                <a:tab pos="74295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e.g., </a:t>
            </a:r>
            <a:r>
              <a:rPr lang="en-US" b="1" i="1" dirty="0" smtClean="0">
                <a:solidFill>
                  <a:srgbClr val="002060"/>
                </a:solidFill>
              </a:rPr>
              <a:t>Homo </a:t>
            </a:r>
            <a:r>
              <a:rPr lang="en-US" b="1" i="1" dirty="0" err="1" smtClean="0">
                <a:solidFill>
                  <a:srgbClr val="002060"/>
                </a:solidFill>
              </a:rPr>
              <a:t>habilis</a:t>
            </a:r>
            <a:r>
              <a:rPr lang="en-US" b="1" i="1" dirty="0" smtClean="0">
                <a:solidFill>
                  <a:srgbClr val="002060"/>
                </a:solidFill>
              </a:rPr>
              <a:t>,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i="1" dirty="0" smtClean="0">
                <a:solidFill>
                  <a:srgbClr val="002060"/>
                </a:solidFill>
              </a:rPr>
              <a:t>Homo erectus, Homo sapiens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3147"/>
            <a:ext cx="8686800" cy="597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362200" y="2590800"/>
            <a:ext cx="4346575" cy="1922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0" dirty="0"/>
          </a:p>
          <a:p>
            <a:pPr algn="ctr"/>
            <a:r>
              <a:rPr lang="en-US" sz="2800" dirty="0"/>
              <a:t>read charts from the bottom up</a:t>
            </a:r>
          </a:p>
          <a:p>
            <a:endParaRPr lang="en-US" sz="2800" dirty="0"/>
          </a:p>
          <a:p>
            <a:endParaRPr lang="en-US" b="0" dirty="0"/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4114800" y="4038600"/>
            <a:ext cx="866775" cy="2424113"/>
          </a:xfrm>
          <a:prstGeom prst="upArrow">
            <a:avLst>
              <a:gd name="adj1" fmla="val 50000"/>
              <a:gd name="adj2" fmla="val 699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0" y="6560820"/>
            <a:ext cx="30251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folHlink"/>
                </a:solidFill>
                <a:hlinkClick r:id="rId3"/>
              </a:rPr>
              <a:t>http://www.d.umn.edu/cla/faculty/troufs/anth1602/pctimes.html</a:t>
            </a:r>
            <a:endParaRPr lang="en-US" sz="800" b="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7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40223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2392680" y="6156960"/>
            <a:ext cx="1676400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377440" y="5257800"/>
            <a:ext cx="1676400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697480" y="3520440"/>
            <a:ext cx="1219200" cy="11430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981200" y="6338661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>
                <a:solidFill>
                  <a:srgbClr val="FFFFFF"/>
                </a:solidFill>
                <a:latin typeface="Verdana" pitchFamily="34" charset="0"/>
                <a:hlinkClick r:id="rId2"/>
              </a:rPr>
              <a:t>www.d.umn.edu/cla/faculty/troufs/anth1602/pctimes.html#title</a:t>
            </a:r>
            <a:endParaRPr lang="en-US" sz="1200" b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7"/>
          <p:cNvSpPr>
            <a:spLocks noChangeArrowheads="1"/>
          </p:cNvSpPr>
          <p:nvPr/>
        </p:nvSpPr>
        <p:spPr bwMode="auto">
          <a:xfrm>
            <a:off x="4603206" y="32004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334000" y="163068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eft Arrow 7"/>
          <p:cNvSpPr>
            <a:spLocks noChangeArrowheads="1"/>
          </p:cNvSpPr>
          <p:nvPr/>
        </p:nvSpPr>
        <p:spPr bwMode="auto">
          <a:xfrm>
            <a:off x="5501640" y="5181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066800" y="2778760"/>
            <a:ext cx="2014537" cy="1244600"/>
          </a:xfrm>
          <a:custGeom>
            <a:avLst/>
            <a:gdLst>
              <a:gd name="T0" fmla="*/ 0 w 2015067"/>
              <a:gd name="T1" fmla="*/ 457200 h 1245809"/>
              <a:gd name="T2" fmla="*/ 188686 w 2015067"/>
              <a:gd name="T3" fmla="*/ 65314 h 1245809"/>
              <a:gd name="T4" fmla="*/ 435429 w 2015067"/>
              <a:gd name="T5" fmla="*/ 65314 h 1245809"/>
              <a:gd name="T6" fmla="*/ 783772 w 2015067"/>
              <a:gd name="T7" fmla="*/ 65314 h 1245809"/>
              <a:gd name="T8" fmla="*/ 1190172 w 2015067"/>
              <a:gd name="T9" fmla="*/ 152400 h 1245809"/>
              <a:gd name="T10" fmla="*/ 1262743 w 2015067"/>
              <a:gd name="T11" fmla="*/ 413657 h 1245809"/>
              <a:gd name="T12" fmla="*/ 1465943 w 2015067"/>
              <a:gd name="T13" fmla="*/ 558800 h 1245809"/>
              <a:gd name="T14" fmla="*/ 1654629 w 2015067"/>
              <a:gd name="T15" fmla="*/ 587829 h 1245809"/>
              <a:gd name="T16" fmla="*/ 1930400 w 2015067"/>
              <a:gd name="T17" fmla="*/ 820057 h 1245809"/>
              <a:gd name="T18" fmla="*/ 1959429 w 2015067"/>
              <a:gd name="T19" fmla="*/ 1110343 h 1245809"/>
              <a:gd name="T20" fmla="*/ 1596572 w 2015067"/>
              <a:gd name="T21" fmla="*/ 1226457 h 1245809"/>
              <a:gd name="T22" fmla="*/ 1030515 w 2015067"/>
              <a:gd name="T23" fmla="*/ 1226457 h 1245809"/>
              <a:gd name="T24" fmla="*/ 754743 w 2015067"/>
              <a:gd name="T25" fmla="*/ 1211943 h 1245809"/>
              <a:gd name="T26" fmla="*/ 333829 w 2015067"/>
              <a:gd name="T27" fmla="*/ 1197429 h 1245809"/>
              <a:gd name="T28" fmla="*/ 203200 w 2015067"/>
              <a:gd name="T29" fmla="*/ 1081314 h 1245809"/>
              <a:gd name="T30" fmla="*/ 130629 w 2015067"/>
              <a:gd name="T31" fmla="*/ 936172 h 1245809"/>
              <a:gd name="T32" fmla="*/ 43543 w 2015067"/>
              <a:gd name="T33" fmla="*/ 732972 h 1245809"/>
              <a:gd name="T34" fmla="*/ 43543 w 2015067"/>
              <a:gd name="T35" fmla="*/ 616857 h 1245809"/>
              <a:gd name="T36" fmla="*/ 0 w 2015067"/>
              <a:gd name="T37" fmla="*/ 384629 h 1245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15067"/>
              <a:gd name="T58" fmla="*/ 0 h 1245809"/>
              <a:gd name="T59" fmla="*/ 2015067 w 2015067"/>
              <a:gd name="T60" fmla="*/ 1245809 h 1245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15067" h="1245809">
                <a:moveTo>
                  <a:pt x="0" y="457200"/>
                </a:moveTo>
                <a:cubicBezTo>
                  <a:pt x="58057" y="293914"/>
                  <a:pt x="116115" y="130628"/>
                  <a:pt x="188686" y="65314"/>
                </a:cubicBezTo>
                <a:cubicBezTo>
                  <a:pt x="261257" y="0"/>
                  <a:pt x="435429" y="65314"/>
                  <a:pt x="435429" y="65314"/>
                </a:cubicBezTo>
                <a:cubicBezTo>
                  <a:pt x="534610" y="65314"/>
                  <a:pt x="657982" y="50800"/>
                  <a:pt x="783772" y="65314"/>
                </a:cubicBezTo>
                <a:cubicBezTo>
                  <a:pt x="909562" y="79828"/>
                  <a:pt x="1110344" y="94343"/>
                  <a:pt x="1190172" y="152400"/>
                </a:cubicBezTo>
                <a:cubicBezTo>
                  <a:pt x="1270000" y="210457"/>
                  <a:pt x="1216781" y="345924"/>
                  <a:pt x="1262743" y="413657"/>
                </a:cubicBezTo>
                <a:cubicBezTo>
                  <a:pt x="1308705" y="481390"/>
                  <a:pt x="1400629" y="529771"/>
                  <a:pt x="1465943" y="558800"/>
                </a:cubicBezTo>
                <a:cubicBezTo>
                  <a:pt x="1531257" y="587829"/>
                  <a:pt x="1577219" y="544286"/>
                  <a:pt x="1654629" y="587829"/>
                </a:cubicBezTo>
                <a:cubicBezTo>
                  <a:pt x="1732039" y="631372"/>
                  <a:pt x="1879600" y="732971"/>
                  <a:pt x="1930400" y="820057"/>
                </a:cubicBezTo>
                <a:cubicBezTo>
                  <a:pt x="1981200" y="907143"/>
                  <a:pt x="2015067" y="1042610"/>
                  <a:pt x="1959429" y="1110343"/>
                </a:cubicBezTo>
                <a:cubicBezTo>
                  <a:pt x="1903791" y="1178076"/>
                  <a:pt x="1751391" y="1207105"/>
                  <a:pt x="1596572" y="1226457"/>
                </a:cubicBezTo>
                <a:cubicBezTo>
                  <a:pt x="1441753" y="1245809"/>
                  <a:pt x="1170820" y="1228876"/>
                  <a:pt x="1030515" y="1226457"/>
                </a:cubicBezTo>
                <a:cubicBezTo>
                  <a:pt x="890210" y="1224038"/>
                  <a:pt x="754743" y="1211943"/>
                  <a:pt x="754743" y="1211943"/>
                </a:cubicBezTo>
                <a:cubicBezTo>
                  <a:pt x="638629" y="1207105"/>
                  <a:pt x="425753" y="1219200"/>
                  <a:pt x="333829" y="1197429"/>
                </a:cubicBezTo>
                <a:cubicBezTo>
                  <a:pt x="241905" y="1175658"/>
                  <a:pt x="237067" y="1124857"/>
                  <a:pt x="203200" y="1081314"/>
                </a:cubicBezTo>
                <a:cubicBezTo>
                  <a:pt x="169333" y="1037771"/>
                  <a:pt x="157239" y="994229"/>
                  <a:pt x="130629" y="936172"/>
                </a:cubicBezTo>
                <a:cubicBezTo>
                  <a:pt x="104020" y="878115"/>
                  <a:pt x="58057" y="786191"/>
                  <a:pt x="43543" y="732972"/>
                </a:cubicBezTo>
                <a:cubicBezTo>
                  <a:pt x="29029" y="679753"/>
                  <a:pt x="50800" y="674914"/>
                  <a:pt x="43543" y="616857"/>
                </a:cubicBezTo>
                <a:cubicBezTo>
                  <a:pt x="36286" y="558800"/>
                  <a:pt x="2419" y="430591"/>
                  <a:pt x="0" y="384629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 b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514600" y="1691640"/>
            <a:ext cx="2220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een Light" pitchFamily="2" charset="0"/>
              </a:rPr>
              <a:t>NG </a:t>
            </a:r>
            <a:r>
              <a:rPr lang="en-US" sz="2000" dirty="0" err="1">
                <a:solidFill>
                  <a:srgbClr val="FF0000"/>
                </a:solidFill>
                <a:latin typeface="Teen Light" pitchFamily="2" charset="0"/>
              </a:rPr>
              <a:t>Genographic</a:t>
            </a:r>
            <a:r>
              <a:rPr lang="en-US" sz="2000" dirty="0">
                <a:solidFill>
                  <a:srgbClr val="FF0000"/>
                </a:solidFill>
                <a:latin typeface="Teen Light" pitchFamily="2" charset="0"/>
              </a:rPr>
              <a:t> migration</a:t>
            </a:r>
          </a:p>
        </p:txBody>
      </p:sp>
    </p:spTree>
    <p:extLst>
      <p:ext uri="{BB962C8B-B14F-4D97-AF65-F5344CB8AC3E}">
        <p14:creationId xmlns:p14="http://schemas.microsoft.com/office/powerpoint/2010/main" val="99591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95300" y="2762250"/>
            <a:ext cx="8153400" cy="1752600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40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Verdana" pitchFamily="34" charset="0"/>
              </a:rPr>
              <a:t>important individual fossils will be discussed in class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457200" lvl="1" indent="0" algn="ctr" eaLnBrk="1" hangingPunct="1"/>
            <a:endParaRPr lang="en-US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82" y="0"/>
            <a:ext cx="5427636" cy="6858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99077" y="5913120"/>
            <a:ext cx="5339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18,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, “Summary of Main Topics”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84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59" y="0"/>
            <a:ext cx="5393681" cy="6858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05000" y="6183868"/>
            <a:ext cx="5339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36,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, “Summary of Main Topics”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20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8150" y="495300"/>
            <a:ext cx="8229600" cy="1905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2060"/>
                </a:solidFill>
              </a:rPr>
              <a:t>throughout the semester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keep track of the 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major areas of change</a:t>
            </a:r>
            <a:endParaRPr lang="en-US" sz="4800" b="1" dirty="0" smtClean="0">
              <a:solidFill>
                <a:srgbClr val="002060"/>
              </a:solidFill>
            </a:endParaRP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2375" y="2709863"/>
            <a:ext cx="6778625" cy="3309937"/>
          </a:xfrm>
        </p:spPr>
        <p:txBody>
          <a:bodyPr>
            <a:spAutoFit/>
          </a:bodyPr>
          <a:lstStyle/>
          <a:p>
            <a:pPr marL="628650" lvl="1" indent="-171450" eaLnBrk="1" hangingPunct="1">
              <a:lnSpc>
                <a:spcPct val="150000"/>
              </a:lnSpc>
            </a:pPr>
            <a:r>
              <a:rPr lang="en-US" sz="3200" b="1" smtClean="0">
                <a:latin typeface="Verdana" pitchFamily="34" charset="0"/>
              </a:rPr>
              <a:t> </a:t>
            </a:r>
            <a:r>
              <a:rPr lang="en-US" sz="3200" b="1" smtClean="0">
                <a:latin typeface="Verdana" pitchFamily="34" charset="0"/>
                <a:hlinkClick r:id="rId2"/>
              </a:rPr>
              <a:t>bipedal walking</a:t>
            </a:r>
            <a:endParaRPr lang="en-US" sz="3200" b="1" smtClean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200" b="1" smtClean="0">
                <a:latin typeface="Verdana" pitchFamily="34" charset="0"/>
              </a:rPr>
              <a:t> </a:t>
            </a:r>
            <a:r>
              <a:rPr lang="en-US" sz="3200" b="1" smtClean="0">
                <a:latin typeface="Verdana" pitchFamily="34" charset="0"/>
                <a:hlinkClick r:id="rId3"/>
              </a:rPr>
              <a:t>stereoscopic vision</a:t>
            </a:r>
            <a:endParaRPr lang="en-US" sz="3200" b="1" smtClean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200" b="1" smtClean="0">
                <a:latin typeface="Verdana" pitchFamily="34" charset="0"/>
              </a:rPr>
              <a:t> </a:t>
            </a:r>
            <a:r>
              <a:rPr lang="en-US" sz="3200" b="1" smtClean="0">
                <a:latin typeface="Verdana" pitchFamily="34" charset="0"/>
                <a:hlinkClick r:id="rId4"/>
              </a:rPr>
              <a:t>grasping hand</a:t>
            </a:r>
            <a:endParaRPr lang="en-US" sz="3200" b="1" smtClean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200" b="1" smtClean="0">
                <a:latin typeface="Verdana" pitchFamily="34" charset="0"/>
              </a:rPr>
              <a:t> </a:t>
            </a:r>
            <a:r>
              <a:rPr lang="en-US" sz="3200" b="1" smtClean="0">
                <a:latin typeface="Verdana" pitchFamily="34" charset="0"/>
                <a:hlinkClick r:id="rId5"/>
              </a:rPr>
              <a:t>brain development</a:t>
            </a:r>
            <a:r>
              <a:rPr lang="en-US" sz="3200" b="1" smtClean="0">
                <a:latin typeface="Verdana" pitchFamily="34" charset="0"/>
              </a:rPr>
              <a:t>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charRg st="53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19200" y="2743200"/>
            <a:ext cx="6781800" cy="3892550"/>
          </a:xfrm>
        </p:spPr>
        <p:txBody>
          <a:bodyPr>
            <a:spAutoFit/>
          </a:bodyPr>
          <a:lstStyle/>
          <a:p>
            <a:pPr marL="800100" lvl="1" indent="-342900" eaLnBrk="1" hangingPunct="1">
              <a:lnSpc>
                <a:spcPct val="14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  <a:hlinkClick r:id="rId2"/>
              </a:rPr>
              <a:t>tool manufacture</a:t>
            </a:r>
            <a:endParaRPr lang="en-US" sz="32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800100" lvl="1" indent="-342900" eaLnBrk="1" hangingPunct="1">
              <a:lnSpc>
                <a:spcPct val="14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  <a:hlinkClick r:id="rId3"/>
              </a:rPr>
              <a:t>hunting</a:t>
            </a:r>
            <a:endParaRPr lang="en-US" sz="32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800100" lvl="1" indent="-342900" eaLnBrk="1" hangingPunct="1">
              <a:lnSpc>
                <a:spcPct val="14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art and ritual</a:t>
            </a:r>
          </a:p>
          <a:p>
            <a:pPr marL="800100" lvl="1" indent="-342900" eaLnBrk="1" hangingPunct="1">
              <a:lnSpc>
                <a:spcPct val="14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agriculture</a:t>
            </a:r>
          </a:p>
          <a:p>
            <a:pPr marL="800100" lvl="1" indent="-342900" eaLnBrk="1" hangingPunct="1">
              <a:lnSpc>
                <a:spcPct val="14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language and speech</a:t>
            </a:r>
          </a:p>
        </p:txBody>
      </p:sp>
      <p:sp>
        <p:nvSpPr>
          <p:cNvPr id="155650" name="Rectangle 4"/>
          <p:cNvSpPr>
            <a:spLocks noChangeArrowheads="1"/>
          </p:cNvSpPr>
          <p:nvPr/>
        </p:nvSpPr>
        <p:spPr bwMode="auto"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major areas of change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47700" y="2914650"/>
            <a:ext cx="8229600" cy="1927225"/>
          </a:xfrm>
        </p:spPr>
        <p:txBody>
          <a:bodyPr/>
          <a:lstStyle/>
          <a:p>
            <a:pPr marL="457200" lvl="1" indent="0" eaLnBrk="1" hangingPunct="1"/>
            <a:r>
              <a:rPr lang="en-US" sz="36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other cultural adaptations</a:t>
            </a:r>
          </a:p>
          <a:p>
            <a:pPr marL="1657350" lvl="3" indent="-285750" eaLnBrk="1" hangingPunct="1"/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development of civilization</a:t>
            </a:r>
          </a:p>
          <a:p>
            <a:pPr marL="1657350" lvl="3" indent="-285750" eaLnBrk="1" hangingPunct="1"/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. . .</a:t>
            </a:r>
          </a:p>
        </p:txBody>
      </p:sp>
      <p:sp>
        <p:nvSpPr>
          <p:cNvPr id="156674" name="Rectangle 4"/>
          <p:cNvSpPr>
            <a:spLocks noChangeArrowheads="1"/>
          </p:cNvSpPr>
          <p:nvPr/>
        </p:nvSpPr>
        <p:spPr bwMode="auto">
          <a:xfrm>
            <a:off x="457200" y="121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major areas of change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2060"/>
                </a:solidFill>
              </a:rPr>
              <a:t>archaeological sites ?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2952750"/>
            <a:ext cx="6778625" cy="2948499"/>
          </a:xfrm>
        </p:spPr>
        <p:txBody>
          <a:bodyPr>
            <a:spAutoFit/>
          </a:bodyPr>
          <a:lstStyle/>
          <a:p>
            <a:pPr marL="457200" lvl="1" indent="0" eaLnBrk="1" hangingPunct="1"/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 names . . .</a:t>
            </a:r>
          </a:p>
          <a:p>
            <a:pPr marL="457200" lvl="1" indent="0" eaLnBrk="1" hangingPunct="1"/>
            <a:endParaRPr lang="en-US" sz="32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457200" lvl="1" indent="0" eaLnBrk="1" hangingPunct="1"/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 locations . . . </a:t>
            </a:r>
          </a:p>
          <a:p>
            <a:pPr marL="457200" lvl="1" indent="0" eaLnBrk="1" hangingPunct="1"/>
            <a:endParaRPr lang="en-US" sz="32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457200" lvl="1" indent="0" eaLnBrk="1" hangingPunct="1"/>
            <a:r>
              <a:rPr lang="en-US" sz="3200" b="1" dirty="0" smtClean="0">
                <a:solidFill>
                  <a:srgbClr val="002060"/>
                </a:solidFill>
                <a:latin typeface="Verdana" pitchFamily="34" charset="0"/>
              </a:rPr>
              <a:t> contents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5143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2060"/>
                </a:solidFill>
              </a:rPr>
              <a:t>know major</a:t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4000" b="1" dirty="0" smtClean="0">
                <a:solidFill>
                  <a:srgbClr val="002060"/>
                </a:solidFill>
              </a:rPr>
              <a:t>archaeological sites</a:t>
            </a:r>
            <a:endParaRPr lang="en-US" sz="4000" b="1" i="1" dirty="0" smtClean="0">
              <a:solidFill>
                <a:srgbClr val="002060"/>
              </a:solidFill>
            </a:endParaRPr>
          </a:p>
        </p:txBody>
      </p:sp>
      <p:sp>
        <p:nvSpPr>
          <p:cNvPr id="1587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2400300"/>
            <a:ext cx="6970712" cy="3981450"/>
          </a:xfrm>
        </p:spPr>
        <p:txBody>
          <a:bodyPr/>
          <a:lstStyle/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Olduvai . . .</a:t>
            </a: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endParaRPr lang="en-US" sz="28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</a:rPr>
              <a:t>Laetoli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 . . .</a:t>
            </a: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endParaRPr lang="en-US" sz="28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</a:rPr>
              <a:t>Hadar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 . . .</a:t>
            </a: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endParaRPr lang="en-US" sz="28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r>
              <a:rPr lang="en-US" sz="2800" b="1" dirty="0" err="1" smtClean="0">
                <a:solidFill>
                  <a:srgbClr val="002060"/>
                </a:solidFill>
                <a:latin typeface="Verdana" pitchFamily="34" charset="0"/>
              </a:rPr>
              <a:t>Sterkfonein</a:t>
            </a: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 . . .</a:t>
            </a: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endParaRPr lang="en-US" sz="28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tabLst>
                <a:tab pos="1085850" algn="l"/>
              </a:tabLst>
            </a:pP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Afar . . .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0" y="6560820"/>
            <a:ext cx="30251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0" dirty="0">
                <a:solidFill>
                  <a:schemeClr val="folHlink"/>
                </a:solidFill>
                <a:hlinkClick r:id="rId2"/>
              </a:rPr>
              <a:t>http://www.d.umn.edu/cla/faculty/troufs/anth1602/pctimes.html</a:t>
            </a:r>
            <a:endParaRPr lang="en-US" sz="800" b="0" dirty="0">
              <a:solidFill>
                <a:schemeClr val="folHlin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597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822960" y="5836920"/>
            <a:ext cx="1828800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944880" y="5699760"/>
            <a:ext cx="1828800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574675" y="5611812"/>
            <a:ext cx="3844925" cy="712788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342447" y="429768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4342447" y="36576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4342448" y="227076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4343400" y="428625"/>
            <a:ext cx="838200" cy="15525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304800" y="381000"/>
            <a:ext cx="957262" cy="1574800"/>
          </a:xfrm>
          <a:prstGeom prst="rect">
            <a:avLst/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2.5 </a:t>
            </a:r>
            <a:r>
              <a:rPr lang="en-US" dirty="0">
                <a:solidFill>
                  <a:srgbClr val="002060"/>
                </a:solidFill>
              </a:rPr>
              <a:t>– 7</a:t>
            </a:r>
          </a:p>
          <a:p>
            <a:pPr algn="ctr"/>
            <a:r>
              <a:rPr lang="en-US" dirty="0" err="1">
                <a:solidFill>
                  <a:srgbClr val="002060"/>
                </a:solidFill>
              </a:rPr>
              <a:t>mya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 autoUpdateAnimBg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64080" y="5897880"/>
            <a:ext cx="4807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229,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9,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“What’s Important”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3" y="1842307"/>
            <a:ext cx="8229600" cy="3857453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26071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13"/>
          <p:cNvSpPr txBox="1">
            <a:spLocks noChangeArrowheads="1"/>
          </p:cNvSpPr>
          <p:nvPr/>
        </p:nvSpPr>
        <p:spPr bwMode="auto">
          <a:xfrm>
            <a:off x="1752600" y="6324600"/>
            <a:ext cx="563487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221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Time line of early African </a:t>
            </a:r>
            <a:r>
              <a:rPr kumimoji="1" lang="en-US" dirty="0" err="1">
                <a:solidFill>
                  <a:srgbClr val="000000"/>
                </a:solidFill>
                <a:latin typeface="Verdana" pitchFamily="34" charset="0"/>
              </a:rPr>
              <a:t>H</a:t>
            </a:r>
            <a:r>
              <a:rPr kumimoji="1" lang="en-US" dirty="0" err="1" smtClean="0">
                <a:solidFill>
                  <a:srgbClr val="000000"/>
                </a:solidFill>
                <a:latin typeface="Verdana" pitchFamily="34" charset="0"/>
              </a:rPr>
              <a:t>ominins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0321"/>
            <a:ext cx="8686800" cy="4324679"/>
          </a:xfrm>
          <a:prstGeom prst="rect">
            <a:avLst/>
          </a:prstGeom>
        </p:spPr>
      </p:pic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685800" y="2286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8321040" y="26670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3703320"/>
            <a:ext cx="4495800" cy="6858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58640" y="2743200"/>
            <a:ext cx="3962400" cy="94488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5326380"/>
            <a:ext cx="23622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838200" y="3727549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gracile</a:t>
            </a:r>
            <a:r>
              <a:rPr lang="en-US" dirty="0">
                <a:solidFill>
                  <a:srgbClr val="000000"/>
                </a:solidFill>
              </a:rPr>
              <a:t>” </a:t>
            </a:r>
            <a:r>
              <a:rPr lang="en-US" i="1" dirty="0">
                <a:solidFill>
                  <a:srgbClr val="000000"/>
                </a:solidFill>
              </a:rPr>
              <a:t>Australopithecines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2057400" y="2895600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“</a:t>
            </a:r>
            <a:r>
              <a:rPr lang="en-US" dirty="0" err="1">
                <a:solidFill>
                  <a:srgbClr val="000000"/>
                </a:solidFill>
              </a:rPr>
              <a:t>gracile</a:t>
            </a:r>
            <a:r>
              <a:rPr lang="en-US" dirty="0">
                <a:solidFill>
                  <a:srgbClr val="000000"/>
                </a:solidFill>
              </a:rPr>
              <a:t>” </a:t>
            </a:r>
            <a:r>
              <a:rPr lang="en-US" i="1" dirty="0">
                <a:solidFill>
                  <a:srgbClr val="000000"/>
                </a:solidFill>
              </a:rPr>
              <a:t>Australopithecines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160" y="2118360"/>
            <a:ext cx="2209800" cy="32004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0" y="4373880"/>
            <a:ext cx="4495800" cy="96012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33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64080" y="5897880"/>
            <a:ext cx="4807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250,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10,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“What’s Important”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3" y="991975"/>
            <a:ext cx="8229600" cy="479922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85306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3"/>
          <p:cNvSpPr txBox="1">
            <a:spLocks noChangeArrowheads="1"/>
          </p:cNvSpPr>
          <p:nvPr/>
        </p:nvSpPr>
        <p:spPr bwMode="auto">
          <a:xfrm>
            <a:off x="952500" y="6324600"/>
            <a:ext cx="7200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256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Time line for </a:t>
            </a:r>
            <a:r>
              <a:rPr kumimoji="1" lang="en-US" i="1" dirty="0">
                <a:solidFill>
                  <a:srgbClr val="000000"/>
                </a:solidFill>
                <a:latin typeface="Verdana" pitchFamily="34" charset="0"/>
              </a:rPr>
              <a:t>Homo erectus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 and contemporaries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0789"/>
            <a:ext cx="8686800" cy="4314211"/>
          </a:xfrm>
          <a:prstGeom prst="rect">
            <a:avLst/>
          </a:prstGeom>
        </p:spPr>
      </p:pic>
      <p:sp>
        <p:nvSpPr>
          <p:cNvPr id="5" name="Line 17"/>
          <p:cNvSpPr>
            <a:spLocks noChangeShapeType="1"/>
          </p:cNvSpPr>
          <p:nvPr/>
        </p:nvSpPr>
        <p:spPr bwMode="auto">
          <a:xfrm>
            <a:off x="1447800" y="2286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8321040" y="26670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3040" y="1996440"/>
            <a:ext cx="11811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1700" y="4975860"/>
            <a:ext cx="11811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96540" y="4648200"/>
            <a:ext cx="358902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2926080"/>
            <a:ext cx="2529840" cy="28956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6840" y="1752600"/>
            <a:ext cx="2270760" cy="28956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14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64080" y="5897880"/>
            <a:ext cx="4807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278,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11,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“What’s Important”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2589"/>
            <a:ext cx="8229600" cy="306141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6059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64080" y="5897880"/>
            <a:ext cx="4807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305,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12,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“What’s Important”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8229600" cy="344520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3492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990600" y="6183868"/>
            <a:ext cx="71721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289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Time line of Modern </a:t>
            </a:r>
            <a:r>
              <a:rPr kumimoji="1" lang="en-US" i="1" dirty="0">
                <a:solidFill>
                  <a:srgbClr val="000000"/>
                </a:solidFill>
                <a:latin typeface="Verdana" pitchFamily="34" charset="0"/>
              </a:rPr>
              <a:t>Homo sapiens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discoveries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8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2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625"/>
            <a:ext cx="8229600" cy="68093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72194" y="6412468"/>
            <a:ext cx="4807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338,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13,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“What’s Important”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1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75216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309Time </a:t>
            </a:r>
            <a:r>
              <a:rPr kumimoji="1" lang="en-US" sz="1600" dirty="0">
                <a:latin typeface="Verdana" pitchFamily="34" charset="0"/>
              </a:rPr>
              <a:t>line of </a:t>
            </a:r>
            <a:r>
              <a:rPr kumimoji="1" lang="en-US" sz="1600" dirty="0" smtClean="0">
                <a:latin typeface="Verdana" pitchFamily="34" charset="0"/>
              </a:rPr>
              <a:t>Early Holocene Hunters and Gatherers</a:t>
            </a:r>
            <a:endParaRPr kumimoji="1" lang="en-US" sz="1600" dirty="0"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5522" y="3352800"/>
            <a:ext cx="3052678" cy="77533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8482" y="1278112"/>
            <a:ext cx="4668118" cy="640774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" y="5684520"/>
            <a:ext cx="3052678" cy="640773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78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229600" cy="618467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72194" y="6412468"/>
            <a:ext cx="480772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372, </a:t>
            </a:r>
            <a:r>
              <a:rPr kumimoji="1" lang="en-US" dirty="0">
                <a:solidFill>
                  <a:srgbClr val="000000"/>
                </a:solidFill>
                <a:latin typeface="Verdana" pitchFamily="34" charset="0"/>
              </a:rPr>
              <a:t>Ch.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14, </a:t>
            </a:r>
            <a:r>
              <a:rPr kumimoji="1" lang="en-US" dirty="0" smtClean="0">
                <a:solidFill>
                  <a:srgbClr val="000000"/>
                </a:solidFill>
                <a:latin typeface="Verdana" pitchFamily="34" charset="0"/>
              </a:rPr>
              <a:t>“What’s Important” </a:t>
            </a:r>
            <a:endParaRPr kumimoji="1" lang="en-US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54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838200" y="367665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1. The first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bg1"/>
                </a:solidFill>
                <a:latin typeface="Verdana" pitchFamily="34" charset="0"/>
              </a:rPr>
              <a:t>2. The last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bg1"/>
                </a:solidFill>
                <a:latin typeface="Verdana" pitchFamily="34" charset="0"/>
              </a:rPr>
              <a:t>3. The best of things</a:t>
            </a:r>
          </a:p>
        </p:txBody>
      </p:sp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1933575" y="1965325"/>
            <a:ext cx="526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also keep track of</a:t>
            </a:r>
            <a:endParaRPr kumimoji="1" lang="en-US" sz="3200" dirty="0">
              <a:solidFill>
                <a:srgbClr val="002060"/>
              </a:solidFill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53719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72194" y="6412468"/>
            <a:ext cx="480772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406, Ch. </a:t>
            </a:r>
            <a:r>
              <a:rPr kumimoji="1" lang="en-US" dirty="0" smtClean="0">
                <a:latin typeface="Verdana" pitchFamily="34" charset="0"/>
              </a:rPr>
              <a:t>15, “What’s Important” </a:t>
            </a:r>
            <a:endParaRPr kumimoji="1" lang="en-US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6942091" cy="68580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1500" y="6474023"/>
            <a:ext cx="4772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sz="1400" dirty="0" smtClean="0">
                <a:solidFill>
                  <a:srgbClr val="000000"/>
                </a:solidFill>
                <a:latin typeface="Verdana" pitchFamily="34" charset="0"/>
              </a:rPr>
              <a:t>341 </a:t>
            </a:r>
            <a:r>
              <a:rPr kumimoji="1" lang="en-US" sz="1400" dirty="0">
                <a:solidFill>
                  <a:srgbClr val="000000"/>
                </a:solidFill>
                <a:latin typeface="Verdana" pitchFamily="34" charset="0"/>
              </a:rPr>
              <a:t>Time line for Ch. 14 “Food </a:t>
            </a:r>
            <a:r>
              <a:rPr kumimoji="1" lang="en-US" sz="1400" dirty="0" smtClean="0">
                <a:solidFill>
                  <a:srgbClr val="000000"/>
                </a:solidFill>
                <a:latin typeface="Verdana" pitchFamily="34" charset="0"/>
              </a:rPr>
              <a:t>Production”</a:t>
            </a:r>
            <a:endParaRPr kumimoji="1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3122" y="4800600"/>
            <a:ext cx="1757278" cy="52956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4122" y="4093276"/>
            <a:ext cx="1757278" cy="39787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4122" y="640080"/>
            <a:ext cx="1757278" cy="52956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7162800" y="4572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64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250950" y="6262688"/>
            <a:ext cx="659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  <a:hlinkClick r:id="rId2"/>
              </a:rPr>
              <a:t>http://www.d.umn.edu/cla/faculty/troufs/anth1602/pcexams.html</a:t>
            </a:r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7710"/>
            <a:ext cx="8229600" cy="544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828800"/>
            <a:ext cx="6778625" cy="19272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b="1" smtClean="0"/>
          </a:p>
          <a:p>
            <a:pPr marL="0" indent="0" eaLnBrk="1" hangingPunct="1"/>
            <a:endParaRPr lang="en-US" sz="4000" b="1" smtClean="0"/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788988" y="6248400"/>
            <a:ext cx="751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  <a:hlinkClick r:id="rId2"/>
              </a:rPr>
              <a:t>http://www.d.umn.edu/cla/faculty/troufs/anth1602/pcvideo_schedule.html</a:t>
            </a:r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638175"/>
            <a:ext cx="81216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66800" y="819150"/>
            <a:ext cx="701040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in-class videos and </a:t>
            </a:r>
            <a:r>
              <a:rPr lang="en-US" sz="2400" dirty="0" smtClean="0">
                <a:solidFill>
                  <a:schemeClr val="tx2"/>
                </a:solidFill>
              </a:rPr>
              <a:t>films</a:t>
            </a:r>
            <a:endParaRPr lang="en-US" sz="24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828800"/>
            <a:ext cx="6778625" cy="19272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b="1" smtClean="0"/>
          </a:p>
          <a:p>
            <a:pPr marL="0" indent="0" eaLnBrk="1" hangingPunct="1"/>
            <a:endParaRPr lang="en-US" sz="4000" b="1" smtClean="0"/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774700" y="6248400"/>
            <a:ext cx="751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  <a:hlinkClick r:id="rId2"/>
              </a:rPr>
              <a:t>http://www.d.umn.edu/cla/faculty/troufs/anth1602/pcvideo_schedule.html</a:t>
            </a:r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1771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858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7" name="Rectangle 4"/>
          <p:cNvSpPr>
            <a:spLocks noChangeArrowheads="1"/>
          </p:cNvSpPr>
          <p:nvPr/>
        </p:nvSpPr>
        <p:spPr bwMode="auto">
          <a:xfrm>
            <a:off x="1047750" y="590550"/>
            <a:ext cx="7010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in-class videos and films</a:t>
            </a:r>
            <a:endParaRPr lang="en-US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4"/>
          <p:cNvSpPr txBox="1">
            <a:spLocks noChangeArrowheads="1"/>
          </p:cNvSpPr>
          <p:nvPr/>
        </p:nvSpPr>
        <p:spPr bwMode="auto">
          <a:xfrm>
            <a:off x="774700" y="6248400"/>
            <a:ext cx="751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FF"/>
                </a:solidFill>
                <a:hlinkClick r:id="rId2"/>
              </a:rPr>
              <a:t>http://www.d.umn.edu/cla/faculty/troufs/anth1602/pcvideo_schedule.html</a:t>
            </a:r>
            <a:endParaRPr lang="en-US" b="0">
              <a:solidFill>
                <a:srgbClr val="FFFFFF"/>
              </a:solidFill>
            </a:endParaRPr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500438" y="4495800"/>
            <a:ext cx="1695450" cy="4572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148263" y="4557713"/>
            <a:ext cx="1447800" cy="3810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178182" name="Rectangle 4"/>
          <p:cNvSpPr>
            <a:spLocks noChangeArrowheads="1"/>
          </p:cNvSpPr>
          <p:nvPr/>
        </p:nvSpPr>
        <p:spPr bwMode="auto">
          <a:xfrm>
            <a:off x="1047750" y="590550"/>
            <a:ext cx="7010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in-class videos and films</a:t>
            </a:r>
            <a:endParaRPr lang="en-US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47750" y="114300"/>
            <a:ext cx="7010400" cy="47625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in-class videos and films</a:t>
            </a:r>
            <a:endParaRPr lang="en-US" sz="2400" b="1" i="1" smtClean="0">
              <a:solidFill>
                <a:schemeClr val="bg1"/>
              </a:solidFill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1828800"/>
            <a:ext cx="6778625" cy="19272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b="1" smtClean="0"/>
          </a:p>
          <a:p>
            <a:pPr marL="0" indent="0" eaLnBrk="1" hangingPunct="1"/>
            <a:endParaRPr lang="en-US" sz="4000" b="1" smtClean="0"/>
          </a:p>
        </p:txBody>
      </p:sp>
      <p:sp>
        <p:nvSpPr>
          <p:cNvPr id="179204" name="Text Box 5"/>
          <p:cNvSpPr txBox="1">
            <a:spLocks noChangeArrowheads="1"/>
          </p:cNvSpPr>
          <p:nvPr/>
        </p:nvSpPr>
        <p:spPr bwMode="auto">
          <a:xfrm>
            <a:off x="1981200" y="6494463"/>
            <a:ext cx="5099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bg1"/>
                </a:solidFill>
                <a:hlinkClick r:id="rId2"/>
              </a:rPr>
              <a:t>http://www.d.umn.edu/cla/faculty/troufs/anth1602/pcvideo_schedule.html</a:t>
            </a:r>
            <a:endParaRPr lang="en-US" sz="1200" b="0">
              <a:solidFill>
                <a:schemeClr val="bg1"/>
              </a:solidFill>
            </a:endParaRPr>
          </a:p>
        </p:txBody>
      </p:sp>
      <p:pic>
        <p:nvPicPr>
          <p:cNvPr id="17920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477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9239" name="Oval 7"/>
          <p:cNvSpPr>
            <a:spLocks noChangeArrowheads="1"/>
          </p:cNvSpPr>
          <p:nvPr/>
        </p:nvSpPr>
        <p:spPr bwMode="auto">
          <a:xfrm>
            <a:off x="990600" y="1066800"/>
            <a:ext cx="2133600" cy="5334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479240" name="Oval 8"/>
          <p:cNvSpPr>
            <a:spLocks noChangeArrowheads="1"/>
          </p:cNvSpPr>
          <p:nvPr/>
        </p:nvSpPr>
        <p:spPr bwMode="auto">
          <a:xfrm>
            <a:off x="990600" y="5219700"/>
            <a:ext cx="2133600" cy="5334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9" grpId="0" animBg="1"/>
      <p:bldP spid="47924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6"/>
          <p:cNvSpPr>
            <a:spLocks noChangeArrowheads="1"/>
          </p:cNvSpPr>
          <p:nvPr/>
        </p:nvSpPr>
        <p:spPr bwMode="auto">
          <a:xfrm>
            <a:off x="381000" y="2058988"/>
            <a:ext cx="38862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don’t forget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to have a look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at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  <a:latin typeface="Verdana" pitchFamily="34" charset="0"/>
              </a:rPr>
              <a:t>the Glossary items on pp. </a:t>
            </a:r>
            <a:r>
              <a:rPr lang="en-US" sz="2400" dirty="0" smtClean="0">
                <a:solidFill>
                  <a:schemeClr val="bg1"/>
                </a:solidFill>
                <a:latin typeface="Verdana" pitchFamily="34" charset="0"/>
              </a:rPr>
              <a:t>431- 443</a:t>
            </a:r>
            <a:endParaRPr lang="en-US" sz="24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70560"/>
            <a:ext cx="4177232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" y="2114550"/>
            <a:ext cx="3124200" cy="1990725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also</a:t>
            </a:r>
          </a:p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have a look at the Index,</a:t>
            </a:r>
          </a:p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pp. 471-492</a:t>
            </a:r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81000"/>
            <a:ext cx="4837176" cy="61264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" y="2101850"/>
            <a:ext cx="3124200" cy="1917700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2400" b="1" smtClean="0">
                <a:solidFill>
                  <a:schemeClr val="bg1"/>
                </a:solidFill>
                <a:latin typeface="Verdana" pitchFamily="34" charset="0"/>
              </a:rPr>
              <a:t>and</a:t>
            </a:r>
          </a:p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2400" b="1" smtClean="0">
                <a:solidFill>
                  <a:schemeClr val="bg1"/>
                </a:solidFill>
                <a:latin typeface="Verdana" pitchFamily="34" charset="0"/>
              </a:rPr>
              <a:t>have a look at the Bibliography, pp. 451-472</a:t>
            </a:r>
            <a:endParaRPr lang="en-US" sz="2800" b="1" smtClean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82276" name="Picture 2" descr="CE s2007 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075" y="381000"/>
            <a:ext cx="4835525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838200" y="3676650"/>
            <a:ext cx="7431088" cy="2532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accent1"/>
                </a:solidFill>
                <a:latin typeface="Verdana" pitchFamily="34" charset="0"/>
              </a:rPr>
              <a:t>1. The first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2. The last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bg1"/>
                </a:solidFill>
                <a:latin typeface="Verdana" pitchFamily="34" charset="0"/>
              </a:rPr>
              <a:t>3. The best of things</a:t>
            </a:r>
          </a:p>
        </p:txBody>
      </p:sp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1933575" y="1965325"/>
            <a:ext cx="526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also keep track of</a:t>
            </a:r>
            <a:endParaRPr kumimoji="1" lang="en-US" sz="3200" dirty="0">
              <a:solidFill>
                <a:srgbClr val="002060"/>
              </a:solidFill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48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838200" y="367665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accent1"/>
                </a:solidFill>
                <a:latin typeface="Verdana" pitchFamily="34" charset="0"/>
              </a:rPr>
              <a:t>1. The first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accent1"/>
                </a:solidFill>
                <a:latin typeface="Verdana" pitchFamily="34" charset="0"/>
              </a:rPr>
              <a:t>2. The last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3. The best of things</a:t>
            </a:r>
          </a:p>
        </p:txBody>
      </p:sp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1933575" y="1965325"/>
            <a:ext cx="526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also keep track of</a:t>
            </a:r>
            <a:endParaRPr kumimoji="1" lang="en-US" sz="3200" dirty="0">
              <a:solidFill>
                <a:srgbClr val="002060"/>
              </a:solidFill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91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2601913" y="1965325"/>
            <a:ext cx="3930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keep track of</a:t>
            </a:r>
            <a:endParaRPr kumimoji="1" lang="en-US" sz="3200" dirty="0">
              <a:solidFill>
                <a:srgbClr val="002060"/>
              </a:solidFill>
            </a:endParaRPr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3200400" y="1004888"/>
            <a:ext cx="2655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REPEAT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38200" y="367665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1. The first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2. The last of things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3. The best of things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990600"/>
            <a:ext cx="8382000" cy="1176338"/>
          </a:xfrm>
        </p:spPr>
        <p:txBody>
          <a:bodyPr>
            <a:spAutoFit/>
          </a:bodyPr>
          <a:lstStyle/>
          <a:p>
            <a:pPr marL="285750" indent="-285750" algn="ctr" eaLnBrk="1" hangingPunct="1">
              <a:buFontTx/>
              <a:buNone/>
            </a:pPr>
            <a:r>
              <a:rPr lang="en-US" b="1" dirty="0" smtClean="0">
                <a:solidFill>
                  <a:srgbClr val="002060"/>
                </a:solidFill>
                <a:latin typeface="Verdana" pitchFamily="34" charset="0"/>
              </a:rPr>
              <a:t>pay attention</a:t>
            </a:r>
          </a:p>
          <a:p>
            <a:pPr marL="285750" indent="-285750" algn="ctr" eaLnBrk="1" hangingPunct="1">
              <a:buFontTx/>
              <a:buNone/>
            </a:pPr>
            <a:r>
              <a:rPr lang="en-US" b="1" dirty="0" smtClean="0">
                <a:solidFill>
                  <a:srgbClr val="002060"/>
                </a:solidFill>
                <a:latin typeface="Verdana" pitchFamily="34" charset="0"/>
              </a:rPr>
              <a:t>to the timelines in the text</a:t>
            </a:r>
          </a:p>
        </p:txBody>
      </p:sp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3124200" y="2171700"/>
            <a:ext cx="2906713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See </a:t>
            </a:r>
            <a:r>
              <a:rPr lang="en-US" sz="2800" i="1" dirty="0" smtClean="0"/>
              <a:t>11</a:t>
            </a:r>
            <a:r>
              <a:rPr lang="en-US" sz="2800" i="1" baseline="30000" dirty="0" smtClean="0"/>
              <a:t>th</a:t>
            </a:r>
            <a:r>
              <a:rPr lang="en-US" sz="2800" i="1" dirty="0" smtClean="0"/>
              <a:t> </a:t>
            </a:r>
            <a:r>
              <a:rPr lang="en-US" sz="2800" i="1" dirty="0"/>
              <a:t>ed</a:t>
            </a:r>
            <a:r>
              <a:rPr lang="en-US" sz="2800" dirty="0"/>
              <a:t>., pp.</a:t>
            </a: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221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246 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289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309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341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382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393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13"/>
          <p:cNvSpPr txBox="1">
            <a:spLocks noChangeArrowheads="1"/>
          </p:cNvSpPr>
          <p:nvPr/>
        </p:nvSpPr>
        <p:spPr bwMode="auto">
          <a:xfrm>
            <a:off x="1752600" y="6324600"/>
            <a:ext cx="563487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221 </a:t>
            </a:r>
            <a:r>
              <a:rPr kumimoji="1" lang="en-US" dirty="0">
                <a:latin typeface="Verdana" pitchFamily="34" charset="0"/>
              </a:rPr>
              <a:t>Time line of early African </a:t>
            </a:r>
            <a:r>
              <a:rPr kumimoji="1" lang="en-US" dirty="0" err="1">
                <a:latin typeface="Verdana" pitchFamily="34" charset="0"/>
              </a:rPr>
              <a:t>H</a:t>
            </a:r>
            <a:r>
              <a:rPr kumimoji="1" lang="en-US" dirty="0" err="1" smtClean="0">
                <a:latin typeface="Verdana" pitchFamily="34" charset="0"/>
              </a:rPr>
              <a:t>ominins</a:t>
            </a:r>
            <a:endParaRPr kumimoji="1" lang="en-US" dirty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0321"/>
            <a:ext cx="8686800" cy="4324679"/>
          </a:xfrm>
          <a:prstGeom prst="rect">
            <a:avLst/>
          </a:prstGeom>
        </p:spPr>
      </p:pic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685800" y="2286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8321040" y="26670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67000" y="3703320"/>
            <a:ext cx="4495800" cy="6858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8640" y="2743200"/>
            <a:ext cx="3962400" cy="94488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" y="5326380"/>
            <a:ext cx="23622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838200" y="3727549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“</a:t>
            </a:r>
            <a:r>
              <a:rPr lang="en-US" dirty="0" err="1"/>
              <a:t>gracile</a:t>
            </a:r>
            <a:r>
              <a:rPr lang="en-US" dirty="0"/>
              <a:t>” </a:t>
            </a:r>
            <a:r>
              <a:rPr lang="en-US" i="1" dirty="0"/>
              <a:t>Australopithecines</a:t>
            </a:r>
            <a:endParaRPr lang="en-US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2057400" y="2895600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“</a:t>
            </a:r>
            <a:r>
              <a:rPr lang="en-US" dirty="0" err="1"/>
              <a:t>gracile</a:t>
            </a:r>
            <a:r>
              <a:rPr lang="en-US" dirty="0"/>
              <a:t>” </a:t>
            </a:r>
            <a:r>
              <a:rPr lang="en-US" i="1" dirty="0"/>
              <a:t>Australopithecines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71160" y="2118360"/>
            <a:ext cx="2209800" cy="32004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4000" y="4373880"/>
            <a:ext cx="4495800" cy="96012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28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86000" y="6491288"/>
            <a:ext cx="464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  <a:hlinkClick r:id="rId2"/>
              </a:rPr>
              <a:t>www.d.umn.edu/cla/faculty/troufs/anth1602/</a:t>
            </a:r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819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7062" name="Rectangle 6"/>
          <p:cNvSpPr>
            <a:spLocks noChangeArrowheads="1"/>
          </p:cNvSpPr>
          <p:nvPr/>
        </p:nvSpPr>
        <p:spPr bwMode="auto">
          <a:xfrm>
            <a:off x="1625600" y="2119313"/>
            <a:ext cx="5943600" cy="762000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shade val="46275"/>
                  <a:invGamma/>
                  <a:alpha val="2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62" grpId="0" animBg="1"/>
      <p:bldP spid="55706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3"/>
          <p:cNvSpPr txBox="1">
            <a:spLocks noChangeArrowheads="1"/>
          </p:cNvSpPr>
          <p:nvPr/>
        </p:nvSpPr>
        <p:spPr bwMode="auto">
          <a:xfrm>
            <a:off x="952500" y="6324600"/>
            <a:ext cx="7200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256 </a:t>
            </a:r>
            <a:r>
              <a:rPr kumimoji="1" lang="en-US" dirty="0">
                <a:latin typeface="Verdana" pitchFamily="34" charset="0"/>
              </a:rPr>
              <a:t>Time line for </a:t>
            </a:r>
            <a:r>
              <a:rPr kumimoji="1" lang="en-US" i="1" dirty="0">
                <a:latin typeface="Verdana" pitchFamily="34" charset="0"/>
              </a:rPr>
              <a:t>Homo erectus</a:t>
            </a:r>
            <a:r>
              <a:rPr kumimoji="1" lang="en-US" dirty="0">
                <a:latin typeface="Verdana" pitchFamily="34" charset="0"/>
              </a:rPr>
              <a:t> and contemporaries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0789"/>
            <a:ext cx="8686800" cy="431421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3"/>
          <p:cNvSpPr txBox="1">
            <a:spLocks noChangeArrowheads="1"/>
          </p:cNvSpPr>
          <p:nvPr/>
        </p:nvSpPr>
        <p:spPr bwMode="auto">
          <a:xfrm>
            <a:off x="952500" y="6324600"/>
            <a:ext cx="7200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256 </a:t>
            </a:r>
            <a:r>
              <a:rPr kumimoji="1" lang="en-US" dirty="0">
                <a:latin typeface="Verdana" pitchFamily="34" charset="0"/>
              </a:rPr>
              <a:t>Time line for </a:t>
            </a:r>
            <a:r>
              <a:rPr kumimoji="1" lang="en-US" i="1" dirty="0">
                <a:latin typeface="Verdana" pitchFamily="34" charset="0"/>
              </a:rPr>
              <a:t>Homo erectus</a:t>
            </a:r>
            <a:r>
              <a:rPr kumimoji="1" lang="en-US" dirty="0">
                <a:latin typeface="Verdana" pitchFamily="34" charset="0"/>
              </a:rPr>
              <a:t> and contemporaries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0789"/>
            <a:ext cx="8686800" cy="4314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129" y="1630680"/>
            <a:ext cx="1215391" cy="393192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95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3"/>
          <p:cNvSpPr txBox="1">
            <a:spLocks noChangeArrowheads="1"/>
          </p:cNvSpPr>
          <p:nvPr/>
        </p:nvSpPr>
        <p:spPr bwMode="auto">
          <a:xfrm>
            <a:off x="952500" y="6324600"/>
            <a:ext cx="72009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256 </a:t>
            </a:r>
            <a:r>
              <a:rPr kumimoji="1" lang="en-US" dirty="0">
                <a:latin typeface="Verdana" pitchFamily="34" charset="0"/>
              </a:rPr>
              <a:t>Time line for </a:t>
            </a:r>
            <a:r>
              <a:rPr kumimoji="1" lang="en-US" i="1" dirty="0">
                <a:latin typeface="Verdana" pitchFamily="34" charset="0"/>
              </a:rPr>
              <a:t>Homo erectus</a:t>
            </a:r>
            <a:r>
              <a:rPr kumimoji="1" lang="en-US" dirty="0">
                <a:latin typeface="Verdana" pitchFamily="34" charset="0"/>
              </a:rPr>
              <a:t> and contemporaries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0789"/>
            <a:ext cx="8686800" cy="4314211"/>
          </a:xfrm>
          <a:prstGeom prst="rect">
            <a:avLst/>
          </a:prstGeom>
        </p:spPr>
      </p:pic>
      <p:sp>
        <p:nvSpPr>
          <p:cNvPr id="5" name="Line 17"/>
          <p:cNvSpPr>
            <a:spLocks noChangeShapeType="1"/>
          </p:cNvSpPr>
          <p:nvPr/>
        </p:nvSpPr>
        <p:spPr bwMode="auto">
          <a:xfrm>
            <a:off x="1447800" y="2286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8321040" y="26670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3040" y="1996440"/>
            <a:ext cx="11811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71700" y="4975860"/>
            <a:ext cx="11811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96540" y="4648200"/>
            <a:ext cx="358902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86400" y="2926080"/>
            <a:ext cx="2529840" cy="28956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96840" y="1752600"/>
            <a:ext cx="2270760" cy="28956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76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3"/>
          <p:cNvSpPr txBox="1">
            <a:spLocks noChangeArrowheads="1"/>
          </p:cNvSpPr>
          <p:nvPr/>
        </p:nvSpPr>
        <p:spPr bwMode="auto">
          <a:xfrm>
            <a:off x="1517650" y="6248400"/>
            <a:ext cx="6102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250 </a:t>
            </a:r>
            <a:r>
              <a:rPr kumimoji="1" lang="en-US" dirty="0">
                <a:latin typeface="Verdana" pitchFamily="34" charset="0"/>
              </a:rPr>
              <a:t>Key Fossil Discoveries of </a:t>
            </a:r>
            <a:r>
              <a:rPr kumimoji="1" lang="en-US" i="1" dirty="0">
                <a:latin typeface="Verdana" pitchFamily="34" charset="0"/>
              </a:rPr>
              <a:t>Homo erectus</a:t>
            </a:r>
            <a:endParaRPr kumimoji="1" lang="en-US" dirty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8686800" cy="50658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3"/>
          <p:cNvSpPr txBox="1">
            <a:spLocks noChangeArrowheads="1"/>
          </p:cNvSpPr>
          <p:nvPr/>
        </p:nvSpPr>
        <p:spPr bwMode="auto">
          <a:xfrm>
            <a:off x="1131888" y="6096000"/>
            <a:ext cx="69349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278 Key </a:t>
            </a:r>
            <a:r>
              <a:rPr kumimoji="1" lang="en-US" dirty="0">
                <a:latin typeface="Verdana" pitchFamily="34" charset="0"/>
              </a:rPr>
              <a:t>Fossil Discoveries of </a:t>
            </a:r>
            <a:r>
              <a:rPr kumimoji="1" lang="en-US" dirty="0" err="1">
                <a:latin typeface="Verdana" pitchFamily="34" charset="0"/>
              </a:rPr>
              <a:t>Premodern</a:t>
            </a:r>
            <a:r>
              <a:rPr kumimoji="1" lang="en-US" dirty="0">
                <a:latin typeface="Verdana" pitchFamily="34" charset="0"/>
              </a:rPr>
              <a:t> Humans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53409"/>
            <a:ext cx="8686800" cy="32314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990600" y="6183868"/>
            <a:ext cx="71721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289 </a:t>
            </a:r>
            <a:r>
              <a:rPr kumimoji="1" lang="en-US" dirty="0">
                <a:latin typeface="Verdana" pitchFamily="34" charset="0"/>
              </a:rPr>
              <a:t>Time line of Modern </a:t>
            </a:r>
            <a:r>
              <a:rPr kumimoji="1" lang="en-US" i="1" dirty="0">
                <a:latin typeface="Verdana" pitchFamily="34" charset="0"/>
              </a:rPr>
              <a:t>Homo sapiens</a:t>
            </a:r>
            <a:r>
              <a:rPr kumimoji="1" lang="en-US" dirty="0">
                <a:latin typeface="Verdana" pitchFamily="34" charset="0"/>
              </a:rPr>
              <a:t> </a:t>
            </a:r>
            <a:r>
              <a:rPr kumimoji="1" lang="en-US" dirty="0" smtClean="0">
                <a:latin typeface="Verdana" pitchFamily="34" charset="0"/>
              </a:rPr>
              <a:t>discoveries</a:t>
            </a:r>
            <a:endParaRPr kumimoji="1" lang="en-US" dirty="0"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8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990600" y="6183868"/>
            <a:ext cx="71721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289 </a:t>
            </a:r>
            <a:r>
              <a:rPr kumimoji="1" lang="en-US" dirty="0">
                <a:latin typeface="Verdana" pitchFamily="34" charset="0"/>
              </a:rPr>
              <a:t>Time line of Modern </a:t>
            </a:r>
            <a:r>
              <a:rPr kumimoji="1" lang="en-US" i="1" dirty="0">
                <a:latin typeface="Verdana" pitchFamily="34" charset="0"/>
              </a:rPr>
              <a:t>Homo sapiens</a:t>
            </a:r>
            <a:r>
              <a:rPr kumimoji="1" lang="en-US" dirty="0">
                <a:latin typeface="Verdana" pitchFamily="34" charset="0"/>
              </a:rPr>
              <a:t> discoveries.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8538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8129" y="1630680"/>
            <a:ext cx="1215391" cy="4366194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990600" y="6183868"/>
            <a:ext cx="71721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289 </a:t>
            </a:r>
            <a:r>
              <a:rPr kumimoji="1" lang="en-US" dirty="0">
                <a:latin typeface="Verdana" pitchFamily="34" charset="0"/>
              </a:rPr>
              <a:t>Time line of Modern </a:t>
            </a:r>
            <a:r>
              <a:rPr kumimoji="1" lang="en-US" i="1" dirty="0">
                <a:latin typeface="Verdana" pitchFamily="34" charset="0"/>
              </a:rPr>
              <a:t>Homo sapiens</a:t>
            </a:r>
            <a:r>
              <a:rPr kumimoji="1" lang="en-US" dirty="0">
                <a:latin typeface="Verdana" pitchFamily="34" charset="0"/>
              </a:rPr>
              <a:t> discoveries.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853874"/>
          </a:xfrm>
          <a:prstGeom prst="rect">
            <a:avLst/>
          </a:prstGeom>
        </p:spPr>
      </p:pic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685800" y="2286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8321040" y="26670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5074920"/>
            <a:ext cx="2209800" cy="3429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11880" y="4241291"/>
            <a:ext cx="2209800" cy="569977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2494361"/>
            <a:ext cx="1234440" cy="321737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7560" y="3898137"/>
            <a:ext cx="1234440" cy="389302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62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75216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309Time </a:t>
            </a:r>
            <a:r>
              <a:rPr kumimoji="1" lang="en-US" sz="1600" dirty="0">
                <a:latin typeface="Verdana" pitchFamily="34" charset="0"/>
              </a:rPr>
              <a:t>line of </a:t>
            </a:r>
            <a:r>
              <a:rPr kumimoji="1" lang="en-US" sz="1600" dirty="0" smtClean="0">
                <a:latin typeface="Verdana" pitchFamily="34" charset="0"/>
              </a:rPr>
              <a:t>Early Holocene Hunters and Gatherers</a:t>
            </a:r>
            <a:endParaRPr kumimoji="1" lang="en-US" sz="1600" dirty="0"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75216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309Time </a:t>
            </a:r>
            <a:r>
              <a:rPr kumimoji="1" lang="en-US" sz="1600" dirty="0">
                <a:latin typeface="Verdana" pitchFamily="34" charset="0"/>
              </a:rPr>
              <a:t>line of </a:t>
            </a:r>
            <a:r>
              <a:rPr kumimoji="1" lang="en-US" sz="1600" dirty="0" smtClean="0">
                <a:latin typeface="Verdana" pitchFamily="34" charset="0"/>
              </a:rPr>
              <a:t>Early Holocene Hunters and Gatherers</a:t>
            </a:r>
            <a:endParaRPr kumimoji="1" lang="en-US" sz="1600" dirty="0"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169" y="1066800"/>
            <a:ext cx="1215391" cy="469392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02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61"/>
            <a:ext cx="9144000" cy="603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4191000" y="1213775"/>
            <a:ext cx="2743200" cy="485775"/>
          </a:xfrm>
          <a:prstGeom prst="leftArrow">
            <a:avLst>
              <a:gd name="adj1" fmla="val 50000"/>
              <a:gd name="adj2" fmla="val 502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3810000" y="1588625"/>
            <a:ext cx="2743200" cy="485775"/>
          </a:xfrm>
          <a:prstGeom prst="leftArrow">
            <a:avLst>
              <a:gd name="adj1" fmla="val 50000"/>
              <a:gd name="adj2" fmla="val 502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3581400" y="1828800"/>
            <a:ext cx="2743200" cy="485775"/>
          </a:xfrm>
          <a:prstGeom prst="leftArrow">
            <a:avLst>
              <a:gd name="adj1" fmla="val 50000"/>
              <a:gd name="adj2" fmla="val 502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3833150" y="2438400"/>
            <a:ext cx="2743200" cy="485775"/>
          </a:xfrm>
          <a:prstGeom prst="leftArrow">
            <a:avLst>
              <a:gd name="adj1" fmla="val 50000"/>
              <a:gd name="adj2" fmla="val 502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4191000" y="2701725"/>
            <a:ext cx="2743200" cy="485775"/>
          </a:xfrm>
          <a:prstGeom prst="leftArrow">
            <a:avLst>
              <a:gd name="adj1" fmla="val 50000"/>
              <a:gd name="adj2" fmla="val 5024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75216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309Time </a:t>
            </a:r>
            <a:r>
              <a:rPr kumimoji="1" lang="en-US" sz="1600" dirty="0">
                <a:latin typeface="Verdana" pitchFamily="34" charset="0"/>
              </a:rPr>
              <a:t>line of </a:t>
            </a:r>
            <a:r>
              <a:rPr kumimoji="1" lang="en-US" sz="1600" dirty="0" smtClean="0">
                <a:latin typeface="Verdana" pitchFamily="34" charset="0"/>
              </a:rPr>
              <a:t>Early Holocene Hunters and Gatherers</a:t>
            </a:r>
            <a:endParaRPr kumimoji="1" lang="en-US" sz="1600" dirty="0"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838200" y="33528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1066800" y="32766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1645920" y="365760"/>
            <a:ext cx="0" cy="36957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>
            <a:off x="2514600" y="1097280"/>
            <a:ext cx="0" cy="316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62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822702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600" dirty="0">
                <a:solidFill>
                  <a:srgbClr val="000000"/>
                </a:solidFill>
                <a:latin typeface="Verdana" pitchFamily="34" charset="0"/>
              </a:rPr>
              <a:t>p. </a:t>
            </a:r>
            <a:r>
              <a:rPr kumimoji="1" lang="en-US" sz="1600" dirty="0" smtClean="0">
                <a:solidFill>
                  <a:srgbClr val="000000"/>
                </a:solidFill>
                <a:latin typeface="Verdana" pitchFamily="34" charset="0"/>
              </a:rPr>
              <a:t>309 Time </a:t>
            </a:r>
            <a:r>
              <a:rPr kumimoji="1" lang="en-US" sz="1600" dirty="0">
                <a:solidFill>
                  <a:srgbClr val="000000"/>
                </a:solidFill>
                <a:latin typeface="Verdana" pitchFamily="34" charset="0"/>
              </a:rPr>
              <a:t>line of </a:t>
            </a:r>
            <a:r>
              <a:rPr kumimoji="1" lang="en-US" sz="1600" dirty="0" smtClean="0">
                <a:solidFill>
                  <a:srgbClr val="000000"/>
                </a:solidFill>
                <a:latin typeface="Verdana" pitchFamily="34" charset="0"/>
              </a:rPr>
              <a:t>Early Holocene Hunters and Gatherers</a:t>
            </a:r>
            <a:endParaRPr kumimoji="1"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3059" y="1097280"/>
            <a:ext cx="4170942" cy="5288280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203960" y="4951119"/>
            <a:ext cx="4114801" cy="824841"/>
          </a:xfrm>
          <a:prstGeom prst="rect">
            <a:avLst/>
          </a:prstGeom>
          <a:solidFill>
            <a:srgbClr val="FFC0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2060"/>
                </a:solidFill>
                <a:latin typeface="Verdana" pitchFamily="34" charset="0"/>
              </a:rPr>
              <a:t>t</a:t>
            </a:r>
            <a:r>
              <a:rPr kumimoji="1" lang="en-US" sz="1400" dirty="0" smtClean="0">
                <a:solidFill>
                  <a:srgbClr val="002060"/>
                </a:solidFill>
                <a:latin typeface="Verdana" pitchFamily="34" charset="0"/>
              </a:rPr>
              <a:t>ransition from end of last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2060"/>
                </a:solidFill>
                <a:latin typeface="Verdana" pitchFamily="34" charset="0"/>
              </a:rPr>
              <a:t>i</a:t>
            </a:r>
            <a:r>
              <a:rPr kumimoji="1" lang="en-US" sz="1400" dirty="0" smtClean="0">
                <a:solidFill>
                  <a:srgbClr val="002060"/>
                </a:solidFill>
                <a:latin typeface="Verdana" pitchFamily="34" charset="0"/>
              </a:rPr>
              <a:t>ce age to conditions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2060"/>
                </a:solidFill>
                <a:latin typeface="Verdana" pitchFamily="34" charset="0"/>
              </a:rPr>
              <a:t>a</a:t>
            </a:r>
            <a:r>
              <a:rPr kumimoji="1" lang="en-US" sz="1400" dirty="0" smtClean="0">
                <a:solidFill>
                  <a:srgbClr val="002060"/>
                </a:solidFill>
                <a:latin typeface="Verdana" pitchFamily="34" charset="0"/>
              </a:rPr>
              <a:t>pproximating the present</a:t>
            </a:r>
            <a:endParaRPr kumimoji="1" lang="en-US" sz="1400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81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75216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309Time </a:t>
            </a:r>
            <a:r>
              <a:rPr kumimoji="1" lang="en-US" sz="1600" dirty="0">
                <a:latin typeface="Verdana" pitchFamily="34" charset="0"/>
              </a:rPr>
              <a:t>line of </a:t>
            </a:r>
            <a:r>
              <a:rPr kumimoji="1" lang="en-US" sz="1600" dirty="0" smtClean="0">
                <a:latin typeface="Verdana" pitchFamily="34" charset="0"/>
              </a:rPr>
              <a:t>Early Holocene Hunters and Gatherers</a:t>
            </a:r>
            <a:endParaRPr kumimoji="1" lang="en-US" sz="1600" dirty="0"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5522" y="3352800"/>
            <a:ext cx="3052678" cy="77533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8482" y="1278112"/>
            <a:ext cx="4668118" cy="640774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" y="5684520"/>
            <a:ext cx="3052678" cy="640773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2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1163058" y="6431280"/>
            <a:ext cx="675216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309Time </a:t>
            </a:r>
            <a:r>
              <a:rPr kumimoji="1" lang="en-US" sz="1600" dirty="0">
                <a:latin typeface="Verdana" pitchFamily="34" charset="0"/>
              </a:rPr>
              <a:t>line of </a:t>
            </a:r>
            <a:r>
              <a:rPr kumimoji="1" lang="en-US" sz="1600" dirty="0" smtClean="0">
                <a:latin typeface="Verdana" pitchFamily="34" charset="0"/>
              </a:rPr>
              <a:t>Early Holocene Hunters and Gatherers</a:t>
            </a:r>
            <a:endParaRPr kumimoji="1" lang="en-US" sz="1600" dirty="0"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" y="644584"/>
            <a:ext cx="8686800" cy="5893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3722" y="3962401"/>
            <a:ext cx="3052678" cy="6096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9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4" y="0"/>
            <a:ext cx="8288366" cy="6858000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48640" y="6262157"/>
            <a:ext cx="910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338</a:t>
            </a:r>
            <a:endParaRPr kumimoji="1" lang="en-US" sz="1600" dirty="0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86962" y="1826029"/>
            <a:ext cx="6862678" cy="554182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3636818"/>
            <a:ext cx="6862678" cy="554182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1722" y="5128300"/>
            <a:ext cx="6862678" cy="458002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6942091" cy="68580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1500" y="6474023"/>
            <a:ext cx="4772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dirty="0">
                <a:latin typeface="Verdana" pitchFamily="34" charset="0"/>
              </a:rPr>
              <a:t>p. </a:t>
            </a:r>
            <a:r>
              <a:rPr kumimoji="1" lang="en-US" sz="1400" dirty="0" smtClean="0">
                <a:latin typeface="Verdana" pitchFamily="34" charset="0"/>
              </a:rPr>
              <a:t>341 </a:t>
            </a:r>
            <a:r>
              <a:rPr kumimoji="1" lang="en-US" sz="1400" dirty="0">
                <a:latin typeface="Verdana" pitchFamily="34" charset="0"/>
              </a:rPr>
              <a:t>Time line for Ch. 14 “Food </a:t>
            </a:r>
            <a:r>
              <a:rPr kumimoji="1" lang="en-US" sz="1400" dirty="0" smtClean="0">
                <a:latin typeface="Verdana" pitchFamily="34" charset="0"/>
              </a:rPr>
              <a:t>Production”</a:t>
            </a:r>
            <a:endParaRPr kumimoji="1" lang="en-US" sz="1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06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6942091" cy="68580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1500" y="6474023"/>
            <a:ext cx="4772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dirty="0">
                <a:latin typeface="Verdana" pitchFamily="34" charset="0"/>
              </a:rPr>
              <a:t>p. </a:t>
            </a:r>
            <a:r>
              <a:rPr kumimoji="1" lang="en-US" sz="1400" dirty="0" smtClean="0">
                <a:latin typeface="Verdana" pitchFamily="34" charset="0"/>
              </a:rPr>
              <a:t>341 </a:t>
            </a:r>
            <a:r>
              <a:rPr kumimoji="1" lang="en-US" sz="1400" dirty="0">
                <a:latin typeface="Verdana" pitchFamily="34" charset="0"/>
              </a:rPr>
              <a:t>Time line for Ch. 14 “Food </a:t>
            </a:r>
            <a:r>
              <a:rPr kumimoji="1" lang="en-US" sz="1400" dirty="0" smtClean="0">
                <a:latin typeface="Verdana" pitchFamily="34" charset="0"/>
              </a:rPr>
              <a:t>Production”</a:t>
            </a:r>
            <a:endParaRPr kumimoji="1" lang="en-US" sz="1400" dirty="0"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5840" y="381000"/>
            <a:ext cx="990600" cy="522732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6942091" cy="68580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1500" y="6474023"/>
            <a:ext cx="4772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dirty="0">
                <a:latin typeface="Verdana" pitchFamily="34" charset="0"/>
              </a:rPr>
              <a:t>p. </a:t>
            </a:r>
            <a:r>
              <a:rPr kumimoji="1" lang="en-US" sz="1400" dirty="0" smtClean="0">
                <a:latin typeface="Verdana" pitchFamily="34" charset="0"/>
              </a:rPr>
              <a:t>341 </a:t>
            </a:r>
            <a:r>
              <a:rPr kumimoji="1" lang="en-US" sz="1400" dirty="0">
                <a:latin typeface="Verdana" pitchFamily="34" charset="0"/>
              </a:rPr>
              <a:t>Time line for Ch. 14 “Food </a:t>
            </a:r>
            <a:r>
              <a:rPr kumimoji="1" lang="en-US" sz="1400" dirty="0" smtClean="0">
                <a:latin typeface="Verdana" pitchFamily="34" charset="0"/>
              </a:rPr>
              <a:t>Production”</a:t>
            </a:r>
            <a:endParaRPr kumimoji="1" lang="en-US" sz="1400" dirty="0">
              <a:latin typeface="Verdana" pitchFamily="34" charset="0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1524000" y="33528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1905000" y="381000"/>
            <a:ext cx="0" cy="42672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55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6942091" cy="68580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1500" y="6474023"/>
            <a:ext cx="4772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dirty="0">
                <a:latin typeface="Verdana" pitchFamily="34" charset="0"/>
              </a:rPr>
              <a:t>p. </a:t>
            </a:r>
            <a:r>
              <a:rPr kumimoji="1" lang="en-US" sz="1400" dirty="0" smtClean="0">
                <a:latin typeface="Verdana" pitchFamily="34" charset="0"/>
              </a:rPr>
              <a:t>341 </a:t>
            </a:r>
            <a:r>
              <a:rPr kumimoji="1" lang="en-US" sz="1400" dirty="0">
                <a:latin typeface="Verdana" pitchFamily="34" charset="0"/>
              </a:rPr>
              <a:t>Time line for Ch. 14 “Food </a:t>
            </a:r>
            <a:r>
              <a:rPr kumimoji="1" lang="en-US" sz="1400" dirty="0" smtClean="0">
                <a:latin typeface="Verdana" pitchFamily="34" charset="0"/>
              </a:rPr>
              <a:t>Production”</a:t>
            </a:r>
            <a:endParaRPr kumimoji="1" lang="en-US" sz="1400" dirty="0">
              <a:latin typeface="Verdana" pitchFamily="34" charset="0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1524000" y="33528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1905000" y="381000"/>
            <a:ext cx="0" cy="42672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05000" y="426720"/>
            <a:ext cx="3352800" cy="5288280"/>
          </a:xfrm>
          <a:prstGeom prst="rect">
            <a:avLst/>
          </a:prstGeom>
          <a:solidFill>
            <a:srgbClr val="FFC000">
              <a:alpha val="10000"/>
            </a:srgbClr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905000" y="1981200"/>
            <a:ext cx="3352800" cy="824841"/>
          </a:xfrm>
          <a:prstGeom prst="rect">
            <a:avLst/>
          </a:prstGeom>
          <a:solidFill>
            <a:srgbClr val="FFC0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2060"/>
                </a:solidFill>
                <a:latin typeface="Verdana" pitchFamily="34" charset="0"/>
              </a:rPr>
              <a:t>t</a:t>
            </a:r>
            <a:r>
              <a:rPr kumimoji="1" lang="en-US" sz="1400" dirty="0" smtClean="0">
                <a:solidFill>
                  <a:srgbClr val="002060"/>
                </a:solidFill>
                <a:latin typeface="Verdana" pitchFamily="34" charset="0"/>
              </a:rPr>
              <a:t>ransition from end of last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2060"/>
                </a:solidFill>
                <a:latin typeface="Verdana" pitchFamily="34" charset="0"/>
              </a:rPr>
              <a:t>i</a:t>
            </a:r>
            <a:r>
              <a:rPr kumimoji="1" lang="en-US" sz="1400" dirty="0" smtClean="0">
                <a:solidFill>
                  <a:srgbClr val="002060"/>
                </a:solidFill>
                <a:latin typeface="Verdana" pitchFamily="34" charset="0"/>
              </a:rPr>
              <a:t>ce age to conditions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002060"/>
                </a:solidFill>
                <a:latin typeface="Verdana" pitchFamily="34" charset="0"/>
              </a:rPr>
              <a:t>a</a:t>
            </a:r>
            <a:r>
              <a:rPr kumimoji="1" lang="en-US" sz="1400" dirty="0" smtClean="0">
                <a:solidFill>
                  <a:srgbClr val="002060"/>
                </a:solidFill>
                <a:latin typeface="Verdana" pitchFamily="34" charset="0"/>
              </a:rPr>
              <a:t>pproximating the present</a:t>
            </a:r>
            <a:endParaRPr kumimoji="1" lang="en-US" sz="1400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88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" y="0"/>
            <a:ext cx="6942091" cy="6858000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41500" y="6474023"/>
            <a:ext cx="4772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dirty="0">
                <a:latin typeface="Verdana" pitchFamily="34" charset="0"/>
              </a:rPr>
              <a:t>p. </a:t>
            </a:r>
            <a:r>
              <a:rPr kumimoji="1" lang="en-US" sz="1400" dirty="0" smtClean="0">
                <a:latin typeface="Verdana" pitchFamily="34" charset="0"/>
              </a:rPr>
              <a:t>341 </a:t>
            </a:r>
            <a:r>
              <a:rPr kumimoji="1" lang="en-US" sz="1400" dirty="0">
                <a:latin typeface="Verdana" pitchFamily="34" charset="0"/>
              </a:rPr>
              <a:t>Time line for Ch. 14 “Food </a:t>
            </a:r>
            <a:r>
              <a:rPr kumimoji="1" lang="en-US" sz="1400" dirty="0" smtClean="0">
                <a:latin typeface="Verdana" pitchFamily="34" charset="0"/>
              </a:rPr>
              <a:t>Production”</a:t>
            </a:r>
            <a:endParaRPr kumimoji="1" lang="en-US" sz="1400" dirty="0"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3122" y="4800600"/>
            <a:ext cx="1757278" cy="52956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4122" y="4093276"/>
            <a:ext cx="1757278" cy="39787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24122" y="640080"/>
            <a:ext cx="1757278" cy="52956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7162800" y="45720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26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4" y="609600"/>
            <a:ext cx="4120896" cy="5943600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7338"/>
            <a:ext cx="8686800" cy="6528262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60773" y="6172200"/>
            <a:ext cx="910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372</a:t>
            </a:r>
            <a:endParaRPr kumimoji="1" lang="en-US" sz="1600" dirty="0"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" y="838200"/>
            <a:ext cx="1127760" cy="3810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95522" y="842035"/>
            <a:ext cx="1757278" cy="52956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7338"/>
            <a:ext cx="8686800" cy="6528262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60773" y="6172200"/>
            <a:ext cx="910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latin typeface="Verdana" pitchFamily="34" charset="0"/>
              </a:rPr>
              <a:t>p. </a:t>
            </a:r>
            <a:r>
              <a:rPr kumimoji="1" lang="en-US" sz="1600" dirty="0" smtClean="0">
                <a:latin typeface="Verdana" pitchFamily="34" charset="0"/>
              </a:rPr>
              <a:t>372</a:t>
            </a:r>
            <a:endParaRPr kumimoji="1" lang="en-US" sz="1600" dirty="0"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" y="2743200"/>
            <a:ext cx="1127760" cy="3810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95522" y="3402546"/>
            <a:ext cx="1757278" cy="1001622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7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3"/>
          <p:cNvSpPr txBox="1">
            <a:spLocks noChangeArrowheads="1"/>
          </p:cNvSpPr>
          <p:nvPr/>
        </p:nvSpPr>
        <p:spPr bwMode="auto">
          <a:xfrm>
            <a:off x="1676400" y="6248400"/>
            <a:ext cx="57277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382 </a:t>
            </a:r>
            <a:r>
              <a:rPr kumimoji="1" lang="en-US" dirty="0">
                <a:latin typeface="Verdana" pitchFamily="34" charset="0"/>
              </a:rPr>
              <a:t>Time line for Old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76708"/>
            <a:ext cx="8686800" cy="4995492"/>
          </a:xfrm>
          <a:prstGeom prst="rect">
            <a:avLst/>
          </a:prstGeom>
        </p:spPr>
      </p:pic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676400" y="33528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76400" y="1844741"/>
            <a:ext cx="1066800" cy="62192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88280" y="3531903"/>
            <a:ext cx="3505200" cy="106314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01440" y="4754880"/>
            <a:ext cx="1066800" cy="684121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04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291" y="1127760"/>
            <a:ext cx="1754909" cy="498252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83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1173480" y="33528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7589520" y="335280"/>
            <a:ext cx="0" cy="6096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8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3480" y="4872796"/>
            <a:ext cx="1127760" cy="613604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94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56560" y="1419841"/>
            <a:ext cx="2514600" cy="1031973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3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6260" y="5140227"/>
            <a:ext cx="3406140" cy="1031973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80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5804" y="3352801"/>
            <a:ext cx="1257300" cy="6858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50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0"/>
            <a:ext cx="524933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75860" y="3907838"/>
            <a:ext cx="3406140" cy="775336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9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75860" y="3907838"/>
            <a:ext cx="3406140" cy="775336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198549" y="3440668"/>
            <a:ext cx="1031051" cy="369332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 err="1" smtClean="0">
                <a:latin typeface="Verdana" pitchFamily="34" charset="0"/>
              </a:rPr>
              <a:t>Mixtec</a:t>
            </a:r>
            <a:endParaRPr kumimoji="1" lang="en-US" sz="1200" b="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71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2057400"/>
            <a:ext cx="2743200" cy="1031973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50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0719"/>
            <a:ext cx="8686800" cy="5832481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19411" y="6110288"/>
            <a:ext cx="584326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dirty="0">
                <a:latin typeface="Verdana" pitchFamily="34" charset="0"/>
              </a:rPr>
              <a:t>p. </a:t>
            </a:r>
            <a:r>
              <a:rPr kumimoji="1" lang="en-US" dirty="0" smtClean="0">
                <a:latin typeface="Verdana" pitchFamily="34" charset="0"/>
              </a:rPr>
              <a:t>393 Time </a:t>
            </a:r>
            <a:r>
              <a:rPr kumimoji="1" lang="en-US" dirty="0">
                <a:latin typeface="Verdana" pitchFamily="34" charset="0"/>
              </a:rPr>
              <a:t>line for New World </a:t>
            </a:r>
            <a:r>
              <a:rPr kumimoji="1" lang="en-US" dirty="0" smtClean="0">
                <a:latin typeface="Verdana" pitchFamily="34" charset="0"/>
              </a:rPr>
              <a:t>civilizations</a:t>
            </a:r>
            <a:endParaRPr kumimoji="1" lang="en-US" sz="1200" b="0" dirty="0"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2057400"/>
            <a:ext cx="2743200" cy="1031973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6957" y="3948986"/>
            <a:ext cx="690723" cy="640774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69481" y="5597383"/>
            <a:ext cx="530938" cy="437657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88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30415"/>
            <a:ext cx="8686800" cy="56703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174750" y="6537325"/>
            <a:ext cx="6764338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000" dirty="0">
                <a:latin typeface="Verdana" pitchFamily="34" charset="0"/>
              </a:rPr>
              <a:t>p. </a:t>
            </a:r>
            <a:r>
              <a:rPr kumimoji="1" lang="en-US" sz="1000" dirty="0" smtClean="0">
                <a:latin typeface="Verdana" pitchFamily="34" charset="0"/>
              </a:rPr>
              <a:t>406 The </a:t>
            </a:r>
            <a:r>
              <a:rPr kumimoji="1" lang="en-US" sz="1000" dirty="0">
                <a:latin typeface="Verdana" pitchFamily="34" charset="0"/>
              </a:rPr>
              <a:t>Most Significant Archaeological Site Discussed in Ch. 15, “The First Civilizations.”</a:t>
            </a:r>
            <a:endParaRPr kumimoji="1" lang="en-US" sz="700" b="0" dirty="0"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" y="4312920"/>
            <a:ext cx="1066800" cy="42478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5280" y="5116576"/>
            <a:ext cx="1066800" cy="424785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5280" y="5476336"/>
            <a:ext cx="1066800" cy="467264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5280" y="3916680"/>
            <a:ext cx="1066800" cy="38616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5280" y="2682240"/>
            <a:ext cx="1417320" cy="38616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5280" y="2280832"/>
            <a:ext cx="1066800" cy="38616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5280" y="1869352"/>
            <a:ext cx="1066800" cy="38616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0520" y="1432560"/>
            <a:ext cx="1066800" cy="38616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59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838200" y="369570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rgbClr val="009999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1. What is it?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rgbClr val="009999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2. Why is it important?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rgbClr val="009999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3. When did it happen?</a:t>
            </a:r>
          </a:p>
        </p:txBody>
      </p:sp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57200" y="1946275"/>
            <a:ext cx="7848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for items from the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“Contents”</a:t>
            </a:r>
          </a:p>
        </p:txBody>
      </p:sp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21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15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14400" y="1752600"/>
            <a:ext cx="2133600" cy="22098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07634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3925827" cy="408079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991736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2" y="0"/>
            <a:ext cx="51709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3925827" cy="408079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14199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0"/>
            <a:ext cx="5249333" cy="6858000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86000" y="1737360"/>
            <a:ext cx="2133600" cy="22098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69076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2" y="0"/>
            <a:ext cx="51709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3925827" cy="408079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917863" y="4251960"/>
            <a:ext cx="3734647" cy="22098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04974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2" y="0"/>
            <a:ext cx="51709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3925827" cy="408079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29381" y="3352800"/>
            <a:ext cx="2204886" cy="3810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4" name="Left Arrow 3"/>
          <p:cNvSpPr/>
          <p:nvPr/>
        </p:nvSpPr>
        <p:spPr>
          <a:xfrm>
            <a:off x="3386328" y="3307080"/>
            <a:ext cx="2950464" cy="445477"/>
          </a:xfrm>
          <a:prstGeom prst="lef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1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3" y="0"/>
            <a:ext cx="5320374" cy="68580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876800" y="5635022"/>
            <a:ext cx="2204886" cy="10705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" name="Rectangle 2"/>
          <p:cNvSpPr/>
          <p:nvPr/>
        </p:nvSpPr>
        <p:spPr>
          <a:xfrm>
            <a:off x="779863" y="5756255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3" y="0"/>
            <a:ext cx="5320374" cy="68580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42293" y="3139440"/>
            <a:ext cx="1639107" cy="36576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" name="Rectangle 2"/>
          <p:cNvSpPr/>
          <p:nvPr/>
        </p:nvSpPr>
        <p:spPr>
          <a:xfrm>
            <a:off x="779863" y="5756255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22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3" y="0"/>
            <a:ext cx="5320374" cy="6858000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42293" y="3200400"/>
            <a:ext cx="1639107" cy="36576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" name="Rectangle 2"/>
          <p:cNvSpPr/>
          <p:nvPr/>
        </p:nvSpPr>
        <p:spPr>
          <a:xfrm>
            <a:off x="779863" y="5756255"/>
            <a:ext cx="713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2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83" y="777240"/>
            <a:ext cx="2611531" cy="5989320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047323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493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2" y="0"/>
            <a:ext cx="51709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3925827" cy="408079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44620" y="3595095"/>
            <a:ext cx="2204886" cy="1146423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7" name="Left Arrow 6"/>
          <p:cNvSpPr/>
          <p:nvPr/>
        </p:nvSpPr>
        <p:spPr>
          <a:xfrm>
            <a:off x="3017520" y="3749040"/>
            <a:ext cx="2950464" cy="445477"/>
          </a:xfrm>
          <a:prstGeom prst="leftArrow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95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12" y="0"/>
            <a:ext cx="5193376" cy="6858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068133" y="5562600"/>
            <a:ext cx="1822220" cy="10705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136315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12" y="0"/>
            <a:ext cx="5193376" cy="6858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068133" y="5562600"/>
            <a:ext cx="1822220" cy="107057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003020" y="4968240"/>
            <a:ext cx="1517420" cy="18325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148661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12" y="0"/>
            <a:ext cx="5193376" cy="6858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068133" y="5562600"/>
            <a:ext cx="1822220" cy="107057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003020" y="4968240"/>
            <a:ext cx="1517420" cy="18325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13" y="2286000"/>
            <a:ext cx="3735118" cy="4477641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409732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0"/>
            <a:ext cx="5249333" cy="685800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329847" y="4038600"/>
            <a:ext cx="4604353" cy="25183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5" name="Rectangle 4"/>
          <p:cNvSpPr/>
          <p:nvPr/>
        </p:nvSpPr>
        <p:spPr>
          <a:xfrm>
            <a:off x="779863" y="5756255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vii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81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studying from the text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0"/>
            <a:ext cx="5249333" cy="6858000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86000" y="1737360"/>
            <a:ext cx="2133600" cy="22098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3" y="1752600"/>
            <a:ext cx="5145027" cy="4191000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135094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0"/>
            <a:ext cx="5249333" cy="685800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329847" y="4038600"/>
            <a:ext cx="4604353" cy="25183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5" name="Rectangle 1032"/>
          <p:cNvSpPr>
            <a:spLocks noChangeArrowheads="1"/>
          </p:cNvSpPr>
          <p:nvPr/>
        </p:nvSpPr>
        <p:spPr bwMode="auto">
          <a:xfrm>
            <a:off x="1642533" y="2703493"/>
            <a:ext cx="5825067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continue on in a similar manner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with the rest of the chapters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79863" y="5756255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vii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62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033"/>
          <p:cNvSpPr txBox="1">
            <a:spLocks noChangeArrowheads="1"/>
          </p:cNvSpPr>
          <p:nvPr/>
        </p:nvSpPr>
        <p:spPr bwMode="auto">
          <a:xfrm>
            <a:off x="381000" y="2743200"/>
            <a:ext cx="4591050" cy="297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2800" dirty="0" smtClean="0">
                <a:solidFill>
                  <a:schemeClr val="bg1"/>
                </a:solidFill>
              </a:rPr>
              <a:t>for each item ask . . .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1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smtClean="0">
                <a:solidFill>
                  <a:schemeClr val="bg1"/>
                </a:solidFill>
              </a:rPr>
              <a:t> What </a:t>
            </a:r>
            <a:r>
              <a:rPr lang="en-US" sz="2800" dirty="0">
                <a:solidFill>
                  <a:schemeClr val="bg1"/>
                </a:solidFill>
              </a:rPr>
              <a:t>is it?</a:t>
            </a:r>
          </a:p>
          <a:p>
            <a:pPr>
              <a:lnSpc>
                <a:spcPct val="170000"/>
              </a:lnSpc>
            </a:pPr>
            <a:r>
              <a:rPr lang="en-US" sz="2800" dirty="0">
                <a:solidFill>
                  <a:schemeClr val="bg1"/>
                </a:solidFill>
              </a:rPr>
              <a:t>   2. Why is it important?</a:t>
            </a:r>
          </a:p>
          <a:p>
            <a:pPr>
              <a:lnSpc>
                <a:spcPct val="170000"/>
              </a:lnSpc>
            </a:pPr>
            <a:r>
              <a:rPr lang="en-US" sz="2800" dirty="0">
                <a:solidFill>
                  <a:schemeClr val="bg1"/>
                </a:solidFill>
              </a:rPr>
              <a:t>   3. When did it happen?</a:t>
            </a:r>
          </a:p>
        </p:txBody>
      </p:sp>
      <p:sp>
        <p:nvSpPr>
          <p:cNvPr id="211974" name="Rectangle 1032"/>
          <p:cNvSpPr>
            <a:spLocks noChangeArrowheads="1"/>
          </p:cNvSpPr>
          <p:nvPr/>
        </p:nvSpPr>
        <p:spPr bwMode="auto">
          <a:xfrm>
            <a:off x="457200" y="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continue on in a similar manner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with the rest of the chapters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38" y="1256072"/>
            <a:ext cx="3762962" cy="49161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viii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1642533" y="3998893"/>
            <a:ext cx="5825067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continue on in a similar manner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with the rest of the chapters</a:t>
            </a:r>
          </a:p>
        </p:txBody>
      </p:sp>
    </p:spTree>
    <p:extLst>
      <p:ext uri="{BB962C8B-B14F-4D97-AF65-F5344CB8AC3E}">
        <p14:creationId xmlns:p14="http://schemas.microsoft.com/office/powerpoint/2010/main" val="2674783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viii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572000" y="533400"/>
            <a:ext cx="2438400" cy="27432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82938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viii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572000" y="533400"/>
            <a:ext cx="2438400" cy="27432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13" y="579120"/>
            <a:ext cx="5042947" cy="572065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936403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p. viii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572000" y="533400"/>
            <a:ext cx="2438400" cy="27432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13" y="579120"/>
            <a:ext cx="5042947" cy="5720655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672840" y="1005439"/>
            <a:ext cx="990600" cy="458002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" name="Rectangle 1032"/>
          <p:cNvSpPr>
            <a:spLocks noChangeArrowheads="1"/>
          </p:cNvSpPr>
          <p:nvPr/>
        </p:nvSpPr>
        <p:spPr bwMode="auto">
          <a:xfrm>
            <a:off x="1642533" y="2895600"/>
            <a:ext cx="5825067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his should be familiar from the film . . 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5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93700"/>
            <a:ext cx="812165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81400" y="1295400"/>
            <a:ext cx="1828800" cy="3048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98583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033"/>
          <p:cNvSpPr txBox="1">
            <a:spLocks noChangeArrowheads="1"/>
          </p:cNvSpPr>
          <p:nvPr/>
        </p:nvSpPr>
        <p:spPr bwMode="auto">
          <a:xfrm>
            <a:off x="381000" y="2743200"/>
            <a:ext cx="4591050" cy="297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dirty="0">
                <a:solidFill>
                  <a:srgbClr val="FFFFFF"/>
                </a:solidFill>
              </a:rPr>
              <a:t>   </a:t>
            </a:r>
            <a:r>
              <a:rPr lang="en-US" sz="2800" dirty="0" smtClean="0">
                <a:solidFill>
                  <a:srgbClr val="FFFFFF"/>
                </a:solidFill>
              </a:rPr>
              <a:t>for each item ask . . .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1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smtClean="0">
                <a:solidFill>
                  <a:srgbClr val="FFFFFF"/>
                </a:solidFill>
              </a:rPr>
              <a:t> What </a:t>
            </a:r>
            <a:r>
              <a:rPr lang="en-US" sz="2800" dirty="0">
                <a:solidFill>
                  <a:srgbClr val="FFFFFF"/>
                </a:solidFill>
              </a:rPr>
              <a:t>is it?</a:t>
            </a:r>
          </a:p>
          <a:p>
            <a:pPr>
              <a:lnSpc>
                <a:spcPct val="170000"/>
              </a:lnSpc>
            </a:pPr>
            <a:r>
              <a:rPr lang="en-US" sz="2800" dirty="0">
                <a:solidFill>
                  <a:srgbClr val="FFFFFF"/>
                </a:solidFill>
              </a:rPr>
              <a:t>   2. Why is it important?</a:t>
            </a:r>
          </a:p>
          <a:p>
            <a:pPr>
              <a:lnSpc>
                <a:spcPct val="170000"/>
              </a:lnSpc>
            </a:pPr>
            <a:r>
              <a:rPr lang="en-US" sz="2800" dirty="0">
                <a:solidFill>
                  <a:srgbClr val="FFFFFF"/>
                </a:solidFill>
              </a:rPr>
              <a:t>   3. When did it happen?</a:t>
            </a:r>
          </a:p>
        </p:txBody>
      </p:sp>
      <p:sp>
        <p:nvSpPr>
          <p:cNvPr id="211974" name="Rectangle 1032"/>
          <p:cNvSpPr>
            <a:spLocks noChangeArrowheads="1"/>
          </p:cNvSpPr>
          <p:nvPr/>
        </p:nvSpPr>
        <p:spPr bwMode="auto">
          <a:xfrm>
            <a:off x="457200" y="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continue on in a similar manner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with the rest of the chapters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85" y="1360484"/>
            <a:ext cx="3462915" cy="46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75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033"/>
          <p:cNvSpPr txBox="1">
            <a:spLocks noChangeArrowheads="1"/>
          </p:cNvSpPr>
          <p:nvPr/>
        </p:nvSpPr>
        <p:spPr bwMode="auto">
          <a:xfrm>
            <a:off x="381000" y="2743200"/>
            <a:ext cx="4591050" cy="2971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	</a:t>
            </a:r>
          </a:p>
          <a:p>
            <a:r>
              <a:rPr lang="en-US" sz="2800" dirty="0">
                <a:solidFill>
                  <a:srgbClr val="FFFFFF"/>
                </a:solidFill>
              </a:rPr>
              <a:t>   </a:t>
            </a:r>
            <a:r>
              <a:rPr lang="en-US" sz="2800" dirty="0" smtClean="0">
                <a:solidFill>
                  <a:srgbClr val="FFFFFF"/>
                </a:solidFill>
              </a:rPr>
              <a:t>for each item ask . . .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  1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smtClean="0">
                <a:solidFill>
                  <a:srgbClr val="FFFFFF"/>
                </a:solidFill>
              </a:rPr>
              <a:t> What </a:t>
            </a:r>
            <a:r>
              <a:rPr lang="en-US" sz="2800" dirty="0">
                <a:solidFill>
                  <a:srgbClr val="FFFFFF"/>
                </a:solidFill>
              </a:rPr>
              <a:t>is it?</a:t>
            </a:r>
          </a:p>
          <a:p>
            <a:pPr>
              <a:lnSpc>
                <a:spcPct val="170000"/>
              </a:lnSpc>
            </a:pPr>
            <a:r>
              <a:rPr lang="en-US" sz="2800" dirty="0">
                <a:solidFill>
                  <a:srgbClr val="FFFFFF"/>
                </a:solidFill>
              </a:rPr>
              <a:t>   2. Why is it important?</a:t>
            </a:r>
          </a:p>
          <a:p>
            <a:pPr>
              <a:lnSpc>
                <a:spcPct val="170000"/>
              </a:lnSpc>
            </a:pPr>
            <a:r>
              <a:rPr lang="en-US" sz="2800" dirty="0">
                <a:solidFill>
                  <a:srgbClr val="FFFFFF"/>
                </a:solidFill>
              </a:rPr>
              <a:t>   3. When did it happen?</a:t>
            </a:r>
          </a:p>
        </p:txBody>
      </p:sp>
      <p:sp>
        <p:nvSpPr>
          <p:cNvPr id="211974" name="Rectangle 1032"/>
          <p:cNvSpPr>
            <a:spLocks noChangeArrowheads="1"/>
          </p:cNvSpPr>
          <p:nvPr/>
        </p:nvSpPr>
        <p:spPr bwMode="auto">
          <a:xfrm>
            <a:off x="457200" y="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continue on in a similar manner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with the rest of the chapters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85" y="1360484"/>
            <a:ext cx="3462915" cy="465931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24400" y="2926140"/>
            <a:ext cx="396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3200" dirty="0" smtClean="0"/>
              <a:t>Quiz #1 will be</a:t>
            </a:r>
            <a:endParaRPr lang="en-US" sz="3200" dirty="0"/>
          </a:p>
          <a:p>
            <a:pPr algn="ctr"/>
            <a:r>
              <a:rPr lang="en-US" sz="3200" dirty="0"/>
              <a:t>on </a:t>
            </a:r>
            <a:r>
              <a:rPr lang="en-US" sz="3200" dirty="0" err="1"/>
              <a:t>Chs</a:t>
            </a:r>
            <a:r>
              <a:rPr lang="en-US" sz="3200" dirty="0"/>
              <a:t>. 01-07 </a:t>
            </a:r>
          </a:p>
          <a:p>
            <a:pPr algn="ctr"/>
            <a:r>
              <a:rPr lang="en-US" sz="2400" dirty="0"/>
              <a:t>and other class materials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166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2228"/>
            <a:ext cx="8229600" cy="503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898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838200" y="369570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1. What is it?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bg1"/>
                </a:solidFill>
                <a:latin typeface="Verdana" pitchFamily="34" charset="0"/>
              </a:rPr>
              <a:t>2. Why is it important?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bg1"/>
                </a:solidFill>
                <a:latin typeface="Verdana" pitchFamily="34" charset="0"/>
              </a:rPr>
              <a:t>3. When did it happen?</a:t>
            </a:r>
          </a:p>
        </p:txBody>
      </p:sp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57200" y="1946275"/>
            <a:ext cx="7848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for items from the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“Contents”</a:t>
            </a:r>
          </a:p>
        </p:txBody>
      </p:sp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76250" y="2743200"/>
            <a:ext cx="8153400" cy="17145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What about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the names of people?</a:t>
            </a:r>
            <a:endParaRPr lang="en-US" sz="6000" b="1" dirty="0" smtClean="0">
              <a:solidFill>
                <a:srgbClr val="002060"/>
              </a:solidFill>
            </a:endParaRPr>
          </a:p>
        </p:txBody>
      </p:sp>
      <p:sp>
        <p:nvSpPr>
          <p:cNvPr id="117762" name="Rectangle 4"/>
          <p:cNvSpPr>
            <a:spLocks noChangeArrowheads="1"/>
          </p:cNvSpPr>
          <p:nvPr/>
        </p:nvSpPr>
        <p:spPr bwMode="auto">
          <a:xfrm>
            <a:off x="438150" y="6238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studying from the text</a:t>
            </a:r>
            <a:endParaRPr 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8150" y="78105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002060"/>
                </a:solidFill>
              </a:rPr>
              <a:t>names of people</a:t>
            </a:r>
            <a:endParaRPr lang="en-US" sz="6600" b="1" dirty="0" smtClean="0">
              <a:solidFill>
                <a:srgbClr val="002060"/>
              </a:solidFill>
            </a:endParaRPr>
          </a:p>
        </p:txBody>
      </p:sp>
      <p:sp>
        <p:nvSpPr>
          <p:cNvPr id="11878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88" y="2492375"/>
            <a:ext cx="6778625" cy="3851275"/>
          </a:xfrm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know the major figures from Bishop Ussher through the present</a:t>
            </a:r>
          </a:p>
          <a:p>
            <a:pPr eaLnBrk="1" hangingPunct="1">
              <a:lnSpc>
                <a:spcPct val="70000"/>
              </a:lnSpc>
            </a:pPr>
            <a:endParaRPr lang="en-US" sz="28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</a:rPr>
              <a:t>generally these are people whose pictures are in the text chapters, or who are discussed at some length in class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0"/>
            <a:ext cx="5249333" cy="6858000"/>
          </a:xfrm>
          <a:prstGeom prst="rect">
            <a:avLst/>
          </a:prstGeom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329848" y="4038600"/>
            <a:ext cx="2302176" cy="251837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863" y="5756255"/>
            <a:ext cx="883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p. vii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81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863" y="5756255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p. 19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04" y="0"/>
            <a:ext cx="5100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p. viii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02168" y="1722120"/>
            <a:ext cx="2271712" cy="5334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200445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p. viii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9600"/>
            <a:ext cx="3401575" cy="588417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3" name="Left Arrow 2"/>
          <p:cNvSpPr/>
          <p:nvPr/>
        </p:nvSpPr>
        <p:spPr>
          <a:xfrm>
            <a:off x="5410200" y="2261311"/>
            <a:ext cx="3181350" cy="405689"/>
          </a:xfrm>
          <a:prstGeom prst="leftArrow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69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ChangeArrowheads="1"/>
          </p:cNvSpPr>
          <p:nvPr/>
        </p:nvSpPr>
        <p:spPr bwMode="auto">
          <a:xfrm>
            <a:off x="438150" y="12858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studying from the text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863" y="5756255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p. viii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85" y="0"/>
            <a:ext cx="509703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9600"/>
            <a:ext cx="3401575" cy="588417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3" name="Left Arrow 2"/>
          <p:cNvSpPr/>
          <p:nvPr/>
        </p:nvSpPr>
        <p:spPr>
          <a:xfrm>
            <a:off x="5410200" y="2261311"/>
            <a:ext cx="3181350" cy="405689"/>
          </a:xfrm>
          <a:prstGeom prst="leftArrow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358640" y="2273655"/>
            <a:ext cx="823912" cy="3810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0" y="1676400"/>
            <a:ext cx="8229600" cy="4572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 the people singled out in the Contents sections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11" descr="Mend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376" y="2819400"/>
            <a:ext cx="2855824" cy="356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462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5"/>
          <p:cNvSpPr>
            <a:spLocks noChangeArrowheads="1"/>
          </p:cNvSpPr>
          <p:nvPr/>
        </p:nvSpPr>
        <p:spPr bwMode="auto">
          <a:xfrm>
            <a:off x="7496175" y="3976688"/>
            <a:ext cx="1371600" cy="1219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16" y="457200"/>
            <a:ext cx="4735484" cy="594360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7200" y="1676400"/>
            <a:ext cx="8229600" cy="4572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 the people singled out in the Contents sections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029200" y="4953000"/>
            <a:ext cx="1463992" cy="4191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68924" y="5848290"/>
            <a:ext cx="1688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11</a:t>
            </a:r>
            <a:r>
              <a:rPr lang="en-US" sz="2000" b="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b="0" dirty="0" smtClean="0">
                <a:solidFill>
                  <a:schemeClr val="bg1"/>
                </a:solidFill>
              </a:rPr>
              <a:t> </a:t>
            </a:r>
            <a:r>
              <a:rPr lang="en-US" sz="2000" b="0" dirty="0">
                <a:solidFill>
                  <a:schemeClr val="bg1"/>
                </a:solidFill>
              </a:rPr>
              <a:t>Ed. p. </a:t>
            </a:r>
            <a:r>
              <a:rPr lang="en-US" sz="2000" b="0" dirty="0" smtClean="0">
                <a:solidFill>
                  <a:schemeClr val="bg1"/>
                </a:solidFill>
              </a:rPr>
              <a:t>48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7" name="Oval 11"/>
          <p:cNvSpPr>
            <a:spLocks noChangeArrowheads="1"/>
          </p:cNvSpPr>
          <p:nvPr/>
        </p:nvSpPr>
        <p:spPr bwMode="auto">
          <a:xfrm>
            <a:off x="3048000" y="3867150"/>
            <a:ext cx="590550" cy="2857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4077624" cy="5486400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16" y="609600"/>
            <a:ext cx="4735484" cy="5943600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5090160" y="4312920"/>
            <a:ext cx="1905000" cy="20574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000745" y="5120640"/>
            <a:ext cx="1330902" cy="4191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81000" y="2209800"/>
            <a:ext cx="1771430" cy="507111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878413" y="137160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1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757966" y="322957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2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381502" y="402967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3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819400" y="227707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4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7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6" name="Text Box 4"/>
          <p:cNvSpPr txBox="1">
            <a:spLocks noChangeArrowheads="1"/>
          </p:cNvSpPr>
          <p:nvPr/>
        </p:nvSpPr>
        <p:spPr bwMode="auto">
          <a:xfrm>
            <a:off x="838200" y="3695700"/>
            <a:ext cx="7431088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accent1"/>
                </a:solidFill>
                <a:latin typeface="Verdana" pitchFamily="34" charset="0"/>
              </a:rPr>
              <a:t>1. What is it?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2. Why is it important?</a:t>
            </a:r>
          </a:p>
          <a:p>
            <a:pPr marL="457200" indent="-457200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tabLst>
                <a:tab pos="457200" algn="l"/>
              </a:tabLst>
            </a:pPr>
            <a:r>
              <a:rPr kumimoji="1" lang="en-US" sz="4000" dirty="0">
                <a:solidFill>
                  <a:schemeClr val="bg1"/>
                </a:solidFill>
                <a:latin typeface="Verdana" pitchFamily="34" charset="0"/>
              </a:rPr>
              <a:t>3. When did it happen?</a:t>
            </a:r>
          </a:p>
        </p:txBody>
      </p:sp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57200" y="1946275"/>
            <a:ext cx="78486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for items from the</a:t>
            </a:r>
          </a:p>
          <a:p>
            <a:pPr algn="ctr"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4000" dirty="0">
                <a:solidFill>
                  <a:srgbClr val="002060"/>
                </a:solidFill>
                <a:latin typeface="Verdana" pitchFamily="34" charset="0"/>
              </a:rPr>
              <a:t>“Contents”</a:t>
            </a:r>
          </a:p>
        </p:txBody>
      </p:sp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438150" y="50334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studying from the text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24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18959"/>
            <a:ext cx="7772400" cy="515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19400" y="227707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4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96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515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19400" y="227707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4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86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33350"/>
            <a:ext cx="6705600" cy="381000"/>
          </a:xfrm>
        </p:spPr>
        <p:txBody>
          <a:bodyPr/>
          <a:lstStyle/>
          <a:p>
            <a:pPr eaLnBrk="1" hangingPunct="1"/>
            <a:r>
              <a:rPr lang="en-US" sz="1800" smtClean="0"/>
              <a:t>important people / works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2950" y="1855788"/>
            <a:ext cx="7607300" cy="47736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5400" b="1" dirty="0" smtClean="0">
                <a:solidFill>
                  <a:srgbClr val="002060"/>
                </a:solidFill>
              </a:rPr>
              <a:t>Charles Darwin</a:t>
            </a:r>
            <a:endParaRPr lang="en-US" dirty="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(1809 - 1882)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Origin of Species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1859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Descent of Man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1871</a:t>
            </a:r>
            <a:endParaRPr lang="en-US" i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13" y="0"/>
            <a:ext cx="5420487" cy="68580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58000" y="5861684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26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64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40004" y="2209800"/>
            <a:ext cx="2027396" cy="29718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9333" cy="6858000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13" y="0"/>
            <a:ext cx="5420487" cy="6858000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858000" y="5861684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26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34000" y="624840"/>
            <a:ext cx="1463992" cy="314876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790950" y="2286000"/>
            <a:ext cx="2095500" cy="28956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942550" y="4608903"/>
            <a:ext cx="1574381" cy="1870364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71349" y="4719935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1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0" y="320613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2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554006" y="359664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6600"/>
                </a:solidFill>
              </a:rPr>
              <a:t>3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18959"/>
            <a:ext cx="7772400" cy="515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81200" y="251460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4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99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33350"/>
            <a:ext cx="6705600" cy="381000"/>
          </a:xfrm>
        </p:spPr>
        <p:txBody>
          <a:bodyPr/>
          <a:lstStyle/>
          <a:p>
            <a:pPr eaLnBrk="1" hangingPunct="1"/>
            <a:r>
              <a:rPr lang="en-US" sz="1800" smtClean="0"/>
              <a:t>important people / works</a:t>
            </a: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769225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81200" y="2514600"/>
            <a:ext cx="569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FF6600"/>
                </a:solidFill>
              </a:rPr>
              <a:t>4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5635625" y="90488"/>
            <a:ext cx="2994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Thomas Malthus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58000" y="5861684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24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4" y="1527044"/>
            <a:ext cx="7351791" cy="38039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5635625" y="90488"/>
            <a:ext cx="2994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Thomas Malthus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58000" y="5861684"/>
            <a:ext cx="17414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11</a:t>
            </a:r>
            <a:r>
              <a:rPr lang="en-US" sz="2000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Ed. 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24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4" y="1527044"/>
            <a:ext cx="7351791" cy="380391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7120" y="1615440"/>
            <a:ext cx="4572000" cy="365283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Verdana" pitchFamily="34" charset="0"/>
              </a:rPr>
              <a:t>Thomas Malthus</a:t>
            </a:r>
          </a:p>
          <a:p>
            <a:pPr algn="ctr" eaLnBrk="1" hangingPunct="1"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  <a:latin typeface="Verdana" pitchFamily="34" charset="0"/>
              </a:rPr>
              <a:t>(1766-1834)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  <a:latin typeface="Verdana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Verdan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Verdana" pitchFamily="34" charset="0"/>
              </a:rPr>
              <a:t>“Essay on the Principle of Population” </a:t>
            </a:r>
          </a:p>
          <a:p>
            <a:pPr algn="ctr" eaLnBrk="1" hangingPunct="1">
              <a:buFontTx/>
              <a:buNone/>
            </a:pPr>
            <a:endParaRPr lang="en-US" sz="28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</a:rPr>
              <a:t>1798</a:t>
            </a:r>
          </a:p>
        </p:txBody>
      </p:sp>
    </p:spTree>
    <p:extLst>
      <p:ext uri="{BB962C8B-B14F-4D97-AF65-F5344CB8AC3E}">
        <p14:creationId xmlns:p14="http://schemas.microsoft.com/office/powerpoint/2010/main" val="4260483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33350"/>
            <a:ext cx="6705600" cy="381000"/>
          </a:xfrm>
        </p:spPr>
        <p:txBody>
          <a:bodyPr/>
          <a:lstStyle/>
          <a:p>
            <a:pPr eaLnBrk="1" hangingPunct="1"/>
            <a:r>
              <a:rPr lang="en-US" sz="1800" smtClean="0"/>
              <a:t>important people / works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3882"/>
            <a:ext cx="7772400" cy="523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6116</TotalTime>
  <Words>1672</Words>
  <Application>Microsoft Office PowerPoint</Application>
  <PresentationFormat>On-screen Show (4:3)</PresentationFormat>
  <Paragraphs>369</Paragraphs>
  <Slides>149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149</vt:i4>
      </vt:variant>
    </vt:vector>
  </HeadingPairs>
  <TitlesOfParts>
    <vt:vector size="167" baseType="lpstr">
      <vt:lpstr>Default Design</vt:lpstr>
      <vt:lpstr>1_Default Design</vt:lpstr>
      <vt:lpstr>3_Default Design</vt:lpstr>
      <vt:lpstr>4_Default Design</vt:lpstr>
      <vt:lpstr>6_Meadow</vt:lpstr>
      <vt:lpstr>2_Default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21_Default Design</vt:lpstr>
      <vt:lpstr>11_Default Design</vt:lpstr>
      <vt:lpstr>12_Default Design</vt:lpstr>
      <vt:lpstr>13_Default Design</vt:lpstr>
      <vt:lpstr>14_Default Design</vt:lpstr>
      <vt:lpstr>15_Default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the names of people?</vt:lpstr>
      <vt:lpstr>names of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people / works</vt:lpstr>
      <vt:lpstr>PowerPoint Presentation</vt:lpstr>
      <vt:lpstr>PowerPoint Presentation</vt:lpstr>
      <vt:lpstr>PowerPoint Presentation</vt:lpstr>
      <vt:lpstr>important people / works</vt:lpstr>
      <vt:lpstr>PowerPoint Presentation</vt:lpstr>
      <vt:lpstr>PowerPoint Presentation</vt:lpstr>
      <vt:lpstr>important people / works</vt:lpstr>
      <vt:lpstr>PowerPoint Presentation</vt:lpstr>
      <vt:lpstr>important people / works</vt:lpstr>
      <vt:lpstr>important people / works</vt:lpstr>
      <vt:lpstr>PowerPoint Presentation</vt:lpstr>
      <vt:lpstr>important people / works</vt:lpstr>
      <vt:lpstr>Alfred Russel Wallace </vt:lpstr>
      <vt:lpstr>Alfred Russel Wallace </vt:lpstr>
      <vt:lpstr>important people / works</vt:lpstr>
      <vt:lpstr>PowerPoint Presentation</vt:lpstr>
      <vt:lpstr>PowerPoint Presentation</vt:lpstr>
      <vt:lpstr>PowerPoint Presentation</vt:lpstr>
      <vt:lpstr>PowerPoint Presentation</vt:lpstr>
      <vt:lpstr>glossary</vt:lpstr>
      <vt:lpstr>PowerPoint Presentation</vt:lpstr>
      <vt:lpstr>PowerPoint Presentation</vt:lpstr>
      <vt:lpstr>individual fossils</vt:lpstr>
      <vt:lpstr>PowerPoint Presentation</vt:lpstr>
      <vt:lpstr>individual fossils</vt:lpstr>
      <vt:lpstr>PowerPoint Presentation</vt:lpstr>
      <vt:lpstr>individual fossils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throughout the semester keep track of the  major areas of change</vt:lpstr>
      <vt:lpstr>PowerPoint Presentation</vt:lpstr>
      <vt:lpstr>PowerPoint Presentation</vt:lpstr>
      <vt:lpstr>archaeological sites ?</vt:lpstr>
      <vt:lpstr>know major archaeological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in-class videos and films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323</cp:revision>
  <cp:lastPrinted>2000-04-06T19:51:41Z</cp:lastPrinted>
  <dcterms:created xsi:type="dcterms:W3CDTF">2000-03-27T15:46:35Z</dcterms:created>
  <dcterms:modified xsi:type="dcterms:W3CDTF">2012-09-24T21:16:38Z</dcterms:modified>
</cp:coreProperties>
</file>