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29" r:id="rId1"/>
    <p:sldMasterId id="2147484053" r:id="rId2"/>
    <p:sldMasterId id="2147484066" r:id="rId3"/>
    <p:sldMasterId id="2147484103" r:id="rId4"/>
    <p:sldMasterId id="2147484922" r:id="rId5"/>
    <p:sldMasterId id="2147484958" r:id="rId6"/>
    <p:sldMasterId id="2147485019" r:id="rId7"/>
    <p:sldMasterId id="2147485273" r:id="rId8"/>
    <p:sldMasterId id="2147485573" r:id="rId9"/>
    <p:sldMasterId id="2147485611" r:id="rId10"/>
    <p:sldMasterId id="2147485623" r:id="rId11"/>
    <p:sldMasterId id="2147485673" r:id="rId12"/>
    <p:sldMasterId id="2147485685" r:id="rId13"/>
    <p:sldMasterId id="2147485748" r:id="rId14"/>
    <p:sldMasterId id="2147485761" r:id="rId15"/>
    <p:sldMasterId id="2147485773" r:id="rId16"/>
  </p:sldMasterIdLst>
  <p:notesMasterIdLst>
    <p:notesMasterId r:id="rId123"/>
  </p:notesMasterIdLst>
  <p:handoutMasterIdLst>
    <p:handoutMasterId r:id="rId124"/>
  </p:handoutMasterIdLst>
  <p:sldIdLst>
    <p:sldId id="1332" r:id="rId17"/>
    <p:sldId id="1523" r:id="rId18"/>
    <p:sldId id="1432" r:id="rId19"/>
    <p:sldId id="1433" r:id="rId20"/>
    <p:sldId id="1434" r:id="rId21"/>
    <p:sldId id="1435" r:id="rId22"/>
    <p:sldId id="1436" r:id="rId23"/>
    <p:sldId id="1437" r:id="rId24"/>
    <p:sldId id="1438" r:id="rId25"/>
    <p:sldId id="1439" r:id="rId26"/>
    <p:sldId id="1336" r:id="rId27"/>
    <p:sldId id="1337" r:id="rId28"/>
    <p:sldId id="1338" r:id="rId29"/>
    <p:sldId id="1339" r:id="rId30"/>
    <p:sldId id="1423" r:id="rId31"/>
    <p:sldId id="1340" r:id="rId32"/>
    <p:sldId id="1341" r:id="rId33"/>
    <p:sldId id="1342" r:id="rId34"/>
    <p:sldId id="545" r:id="rId35"/>
    <p:sldId id="1440" r:id="rId36"/>
    <p:sldId id="1346" r:id="rId37"/>
    <p:sldId id="1424" r:id="rId38"/>
    <p:sldId id="1347" r:id="rId39"/>
    <p:sldId id="1425" r:id="rId40"/>
    <p:sldId id="1348" r:id="rId41"/>
    <p:sldId id="1442" r:id="rId42"/>
    <p:sldId id="1443" r:id="rId43"/>
    <p:sldId id="1456" r:id="rId44"/>
    <p:sldId id="1444" r:id="rId45"/>
    <p:sldId id="1457" r:id="rId46"/>
    <p:sldId id="1458" r:id="rId47"/>
    <p:sldId id="1447" r:id="rId48"/>
    <p:sldId id="1449" r:id="rId49"/>
    <p:sldId id="1459" r:id="rId50"/>
    <p:sldId id="1361" r:id="rId51"/>
    <p:sldId id="1373" r:id="rId52"/>
    <p:sldId id="1374" r:id="rId53"/>
    <p:sldId id="1495" r:id="rId54"/>
    <p:sldId id="1496" r:id="rId55"/>
    <p:sldId id="1501" r:id="rId56"/>
    <p:sldId id="1497" r:id="rId57"/>
    <p:sldId id="1498" r:id="rId58"/>
    <p:sldId id="1499" r:id="rId59"/>
    <p:sldId id="1500" r:id="rId60"/>
    <p:sldId id="1366" r:id="rId61"/>
    <p:sldId id="1367" r:id="rId62"/>
    <p:sldId id="1368" r:id="rId63"/>
    <p:sldId id="1369" r:id="rId64"/>
    <p:sldId id="1460" r:id="rId65"/>
    <p:sldId id="1461" r:id="rId66"/>
    <p:sldId id="1462" r:id="rId67"/>
    <p:sldId id="1463" r:id="rId68"/>
    <p:sldId id="1464" r:id="rId69"/>
    <p:sldId id="1390" r:id="rId70"/>
    <p:sldId id="1467" r:id="rId71"/>
    <p:sldId id="1516" r:id="rId72"/>
    <p:sldId id="1517" r:id="rId73"/>
    <p:sldId id="1518" r:id="rId74"/>
    <p:sldId id="1519" r:id="rId75"/>
    <p:sldId id="1472" r:id="rId76"/>
    <p:sldId id="1473" r:id="rId77"/>
    <p:sldId id="1525" r:id="rId78"/>
    <p:sldId id="1526" r:id="rId79"/>
    <p:sldId id="1520" r:id="rId80"/>
    <p:sldId id="1521" r:id="rId81"/>
    <p:sldId id="1507" r:id="rId82"/>
    <p:sldId id="1476" r:id="rId83"/>
    <p:sldId id="1477" r:id="rId84"/>
    <p:sldId id="1478" r:id="rId85"/>
    <p:sldId id="1479" r:id="rId86"/>
    <p:sldId id="1480" r:id="rId87"/>
    <p:sldId id="1481" r:id="rId88"/>
    <p:sldId id="1482" r:id="rId89"/>
    <p:sldId id="1483" r:id="rId90"/>
    <p:sldId id="1505" r:id="rId91"/>
    <p:sldId id="1486" r:id="rId92"/>
    <p:sldId id="1522" r:id="rId93"/>
    <p:sldId id="1395" r:id="rId94"/>
    <p:sldId id="1487" r:id="rId95"/>
    <p:sldId id="1504" r:id="rId96"/>
    <p:sldId id="1502" r:id="rId97"/>
    <p:sldId id="1403" r:id="rId98"/>
    <p:sldId id="1300" r:id="rId99"/>
    <p:sldId id="1324" r:id="rId100"/>
    <p:sldId id="1325" r:id="rId101"/>
    <p:sldId id="1508" r:id="rId102"/>
    <p:sldId id="1514" r:id="rId103"/>
    <p:sldId id="1515" r:id="rId104"/>
    <p:sldId id="1509" r:id="rId105"/>
    <p:sldId id="1411" r:id="rId106"/>
    <p:sldId id="1512" r:id="rId107"/>
    <p:sldId id="1510" r:id="rId108"/>
    <p:sldId id="1511" r:id="rId109"/>
    <p:sldId id="1513" r:id="rId110"/>
    <p:sldId id="1417" r:id="rId111"/>
    <p:sldId id="1416" r:id="rId112"/>
    <p:sldId id="1301" r:id="rId113"/>
    <p:sldId id="1489" r:id="rId114"/>
    <p:sldId id="1490" r:id="rId115"/>
    <p:sldId id="1491" r:id="rId116"/>
    <p:sldId id="1492" r:id="rId117"/>
    <p:sldId id="1422" r:id="rId118"/>
    <p:sldId id="1099" r:id="rId119"/>
    <p:sldId id="848" r:id="rId120"/>
    <p:sldId id="1145" r:id="rId121"/>
    <p:sldId id="1333" r:id="rId12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0600"/>
    <a:srgbClr val="BADDE1"/>
    <a:srgbClr val="91E3B0"/>
    <a:srgbClr val="D79694"/>
    <a:srgbClr val="64D890"/>
    <a:srgbClr val="FF1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98" autoAdjust="0"/>
    <p:restoredTop sz="94660"/>
  </p:normalViewPr>
  <p:slideViewPr>
    <p:cSldViewPr snapToGrid="0">
      <p:cViewPr>
        <p:scale>
          <a:sx n="50" d="100"/>
          <a:sy n="50" d="100"/>
        </p:scale>
        <p:origin x="-1146" y="-522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000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24" Type="http://schemas.openxmlformats.org/officeDocument/2006/relationships/handoutMaster" Target="handoutMasters/handoutMaster1.xml"/><Relationship Id="rId54" Type="http://schemas.openxmlformats.org/officeDocument/2006/relationships/slide" Target="slides/slide38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49" Type="http://schemas.openxmlformats.org/officeDocument/2006/relationships/slide" Target="slides/slide33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44" Type="http://schemas.openxmlformats.org/officeDocument/2006/relationships/slide" Target="slides/slide28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116" Type="http://schemas.openxmlformats.org/officeDocument/2006/relationships/slide" Target="slides/slide10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slide" Target="slides/slide95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0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2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52" Type="http://schemas.openxmlformats.org/officeDocument/2006/relationships/slide" Target="slides/slide36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21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08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A3C8BD-E474-4D50-ADD1-81F0A4938AAC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B553CA-E13B-47B0-A2E3-A3E63AD4C3C8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90654-E0E3-4A10-8269-4925671CE1C5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5818A-411D-46FA-8807-1BCBDDCAC898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90654-E0E3-4A10-8269-4925671CE1C5}" type="slidenum">
              <a:rPr lang="en-US" smtClean="0">
                <a:solidFill>
                  <a:srgbClr val="000000"/>
                </a:solidFill>
              </a:rPr>
              <a:pPr/>
              <a:t>80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A3C8BD-E474-4D50-ADD1-81F0A4938AAC}" type="slidenum">
              <a:rPr lang="en-US" smtClean="0">
                <a:solidFill>
                  <a:srgbClr val="000000"/>
                </a:solidFill>
              </a:rPr>
              <a:pPr/>
              <a:t>81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103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1A427D-9773-4348-926E-8519155A69DC}" type="slidenum">
              <a:rPr lang="en-US">
                <a:solidFill>
                  <a:prstClr val="black"/>
                </a:solidFill>
              </a:rPr>
              <a:pPr eaLnBrk="0" hangingPunct="0"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B6CA4-C3A3-4807-BD2D-101C78B16612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B6CA4-C3A3-4807-BD2D-101C78B16612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4644"/>
            <a:ext cx="73152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6"/>
            <a:ext cx="73152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3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D812EC0-3038-4ABB-9B59-5895285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13A1-2844-43C5-B5B9-A4D3C00CE23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9451-29A3-426B-90BA-75EC7C407A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5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EE7D-E3D8-498D-80B8-3D0125D60F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3304E-BD7B-447C-A16E-0A2A9C7D330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88E91-47B6-4D17-B851-F67B3123D3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986E-0680-4C1A-BCAA-ECCBE7BFD5C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ECBD-1401-4C8F-87CE-6B67FE633D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D2EB-38EC-40A8-9364-9138A37D494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B15B-1BCC-4258-89CD-E45BB3F5C68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E72B-F544-4086-8A9D-E37977C5283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E5ACC-C8B3-43AD-93B7-BC45D7F17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A4D7F-3161-4EF3-925E-0543967DC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DECB-FF29-49FE-99F9-57C8290CB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9E9A9-F6EA-4D54-B3CE-E29910518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348DB-3C9B-40A0-9A88-F282C81C0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AF16A-328A-4536-AFFB-50186F190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B2C6A-AAEB-416F-875C-B91490C42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B5975-D94E-45BF-BF62-E5121D94A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20332-1B7E-4CDB-869A-671538ECC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7BF66-810E-4054-8E96-09060C1D6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1728F-C571-4078-91CC-BADCBADF3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72859-3DBA-4E0D-B869-A79423B0E7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FEF5B-992C-4A47-A65C-57A7131607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E4318-A86D-47B3-9480-C81EC121C8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E24E0-808D-4389-9550-9E4577D03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39F13-33F9-4388-9DBC-7F531809C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C35BE-E386-4894-BCC4-E4E18CCD0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821F7-F468-4485-B28D-CB4567D9F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3646A-DD22-4CB4-ADED-31254B73E9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C57EE-62D0-4E70-BCEC-E7FE38C50A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79AA4-2FE7-49A2-88E8-8AFA0C894C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CC34A-BBB3-4257-A26B-3FB11B8E59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E2BF-602C-4EF1-B57E-0894C582F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ED45-4783-4F44-9FDF-2BA0ADBC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0623-321A-4C9F-AEA6-AE0E5F01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263-7EE4-4B31-BE95-F71DEA0F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9BC9-58D7-4C01-B32F-69878B25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37E-14DE-4248-A841-1963EE1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5C0A-9EC9-4CB4-9E9A-45A95136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AABC-A77B-4F0F-B829-1B51F39A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DB1C-1AAF-4B10-9B76-C29F582B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60C6-5372-466F-A9A0-04E793B8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D49-7279-4540-9453-41C57592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E90-F038-478D-80D5-AECC21AD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0ABF3-6A96-41EA-9C75-044EC64885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A0D76-8F84-49CD-B47D-EC7D7E262C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61908-1D06-47DD-A0C4-91FFBE3A74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9A9C9-8734-4F8B-98C1-EBFA7A963E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F518B-B535-4E45-8224-905DBB18E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05186-788C-48B1-9CD0-F125A1C377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6218C-A7D8-4ADC-ABA1-FDB3C90A80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ACE53-A495-425E-9643-516557A05F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04399-C81D-4274-9A05-08288B4980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AE004-9B57-40EC-A644-EE4D6EBF7D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D0A45-C6C2-4081-8D05-48D3477C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55E0-6C43-48F7-8B8C-68AC4CDA1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04F90-1665-4DDA-A663-93C2FD5B7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8518F-7876-4869-AE9C-5EFF495B6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702EF-DF75-4DE9-9BBD-64E34194D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88937-31CB-48B7-B992-51B1EBE43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26A6B-36D5-4895-B93F-EBB609E1F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EF94A-E0C2-494D-82B4-5897D5462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D82F7-A854-4F35-8891-A2666F7F2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E1E6E-758B-4C44-BC48-74094BF31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3582E-7325-450C-8B62-287E4984D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29263-749D-4577-8154-DD2DB70AE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66"/>
            <a:ext cx="6021387" cy="5894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E2BF-602C-4EF1-B57E-0894C582F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ED45-4783-4F44-9FDF-2BA0ADBC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0623-321A-4C9F-AEA6-AE0E5F01C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32263-7EE4-4B31-BE95-F71DEA0FC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9BC9-58D7-4C01-B32F-69878B25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37E-14DE-4248-A841-1963EE1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F5C0A-9EC9-4CB4-9E9A-45A951368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AABC-A77B-4F0F-B829-1B51F39AA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6DB1C-1AAF-4B10-9B76-C29F582B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A60C6-5372-466F-A9A0-04E793B8B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9D49-7279-4540-9453-41C57592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E90-F038-478D-80D5-AECC21AD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0820D-D643-48C4-8D9E-B2D07CF9B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343EC-71CD-4951-B3D0-5C638D8CB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E41E5-F9BD-490E-9089-77DCFC816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05C0C-2D16-47FA-8561-F74DF7FF6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739B4-D2DE-4DC8-ABF5-EDFA5AA80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7D90A-779E-483B-80FC-2E831455A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F35D8-54FF-45B9-945C-5F38A5E00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35286-8831-4555-A026-35307A6EA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9312B-2F84-4711-AF41-A7D2FDC98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88027-C9CE-4900-B490-0E34ED978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E5749-A1E4-4BB2-BCEA-3A06AF3DD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02E94-7875-47FE-8756-AC614C8DA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B2EE2BF-602C-4EF1-B57E-0894C582F5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CDED45-4783-4F44-9FDF-2BA0ADBC707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AF10623-321A-4C9F-AEA6-AE0E5F01CAE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32263-7EE4-4B31-BE95-F71DEA0FC42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1939BC9-58D7-4C01-B32F-69878B258C5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6EE37E-14DE-4248-A841-1963EE165AB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DEF5C0A-9EC9-4CB4-9E9A-45A9513683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18AABC-A77B-4F0F-B829-1B51F39AA8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76DB1C-1AAF-4B10-9B76-C29F582B96E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1FA60C6-5372-466F-A9A0-04E793B8BD9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BF59D49-7279-4540-9453-41C57592D27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79CE90-F038-478D-80D5-AECC21AD2C9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FA3F-0529-47EE-AF88-438232F16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797D-333A-4C39-B5D1-96373ADC42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95195-6071-4C8F-85D5-A9298C7D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92821-B1E5-4D3E-ABF9-D495292D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2446-A9E8-4F0F-A87F-856B24F33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E6C5-F862-431A-A625-9D1A8DC307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96AE-28E5-4C2B-814A-AC280434B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4F53-C1EF-4049-9C80-91A8783D3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3A11C-B25D-46F8-B798-36A813BEB9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ECC4B-5B79-4AE2-AF62-15C7F2F1D6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06D5-08C1-41C8-BE9F-898D222DB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06906"/>
            <a:ext cx="7315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7315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12" r:id="rId1"/>
    <p:sldLayoutId id="2147485613" r:id="rId2"/>
    <p:sldLayoutId id="2147485614" r:id="rId3"/>
    <p:sldLayoutId id="2147485615" r:id="rId4"/>
    <p:sldLayoutId id="2147485616" r:id="rId5"/>
    <p:sldLayoutId id="2147485617" r:id="rId6"/>
    <p:sldLayoutId id="2147485618" r:id="rId7"/>
    <p:sldLayoutId id="2147485619" r:id="rId8"/>
    <p:sldLayoutId id="2147485620" r:id="rId9"/>
    <p:sldLayoutId id="2147485621" r:id="rId10"/>
    <p:sldLayoutId id="214748562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8367B-32BC-4F86-800A-A86824D5E9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E9339EA-7C7C-4CA5-A9B9-CB4B77970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4" r:id="rId1"/>
    <p:sldLayoutId id="2147485675" r:id="rId2"/>
    <p:sldLayoutId id="2147485676" r:id="rId3"/>
    <p:sldLayoutId id="2147485677" r:id="rId4"/>
    <p:sldLayoutId id="2147485678" r:id="rId5"/>
    <p:sldLayoutId id="2147485679" r:id="rId6"/>
    <p:sldLayoutId id="2147485680" r:id="rId7"/>
    <p:sldLayoutId id="2147485681" r:id="rId8"/>
    <p:sldLayoutId id="2147485682" r:id="rId9"/>
    <p:sldLayoutId id="2147485683" r:id="rId10"/>
    <p:sldLayoutId id="2147485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5227617-3B28-4ED4-8C9A-A19C32A71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87" r:id="rId2"/>
    <p:sldLayoutId id="2147485688" r:id="rId3"/>
    <p:sldLayoutId id="2147485689" r:id="rId4"/>
    <p:sldLayoutId id="2147485690" r:id="rId5"/>
    <p:sldLayoutId id="2147485691" r:id="rId6"/>
    <p:sldLayoutId id="2147485692" r:id="rId7"/>
    <p:sldLayoutId id="2147485693" r:id="rId8"/>
    <p:sldLayoutId id="2147485694" r:id="rId9"/>
    <p:sldLayoutId id="2147485695" r:id="rId10"/>
    <p:sldLayoutId id="2147485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C0793B-2A51-42BA-975B-09B40FB2C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9" r:id="rId1"/>
    <p:sldLayoutId id="2147485750" r:id="rId2"/>
    <p:sldLayoutId id="2147485751" r:id="rId3"/>
    <p:sldLayoutId id="2147485752" r:id="rId4"/>
    <p:sldLayoutId id="2147485753" r:id="rId5"/>
    <p:sldLayoutId id="2147485754" r:id="rId6"/>
    <p:sldLayoutId id="2147485755" r:id="rId7"/>
    <p:sldLayoutId id="2147485756" r:id="rId8"/>
    <p:sldLayoutId id="2147485757" r:id="rId9"/>
    <p:sldLayoutId id="2147485758" r:id="rId10"/>
    <p:sldLayoutId id="2147485759" r:id="rId11"/>
    <p:sldLayoutId id="21474857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80B038DE-5959-4CF7-8C83-F04594B4B6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2" r:id="rId1"/>
    <p:sldLayoutId id="2147485763" r:id="rId2"/>
    <p:sldLayoutId id="2147485764" r:id="rId3"/>
    <p:sldLayoutId id="2147485765" r:id="rId4"/>
    <p:sldLayoutId id="2147485766" r:id="rId5"/>
    <p:sldLayoutId id="2147485767" r:id="rId6"/>
    <p:sldLayoutId id="2147485768" r:id="rId7"/>
    <p:sldLayoutId id="2147485769" r:id="rId8"/>
    <p:sldLayoutId id="2147485770" r:id="rId9"/>
    <p:sldLayoutId id="2147485771" r:id="rId10"/>
    <p:sldLayoutId id="2147485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DB5ECA4-99CB-4577-81B8-9F7CF3713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4" r:id="rId1"/>
    <p:sldLayoutId id="2147485775" r:id="rId2"/>
    <p:sldLayoutId id="2147485776" r:id="rId3"/>
    <p:sldLayoutId id="2147485777" r:id="rId4"/>
    <p:sldLayoutId id="2147485778" r:id="rId5"/>
    <p:sldLayoutId id="2147485779" r:id="rId6"/>
    <p:sldLayoutId id="2147485780" r:id="rId7"/>
    <p:sldLayoutId id="2147485781" r:id="rId8"/>
    <p:sldLayoutId id="2147485782" r:id="rId9"/>
    <p:sldLayoutId id="2147485783" r:id="rId10"/>
    <p:sldLayoutId id="21474857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AC0793B-2A51-42BA-975B-09B40FB2C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0A6C3C2-DD82-4800-9445-54BB19EA9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  <p:sldLayoutId id="21474847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9" r:id="rId1"/>
    <p:sldLayoutId id="2147484960" r:id="rId2"/>
    <p:sldLayoutId id="2147484961" r:id="rId3"/>
    <p:sldLayoutId id="2147484962" r:id="rId4"/>
    <p:sldLayoutId id="2147484963" r:id="rId5"/>
    <p:sldLayoutId id="2147484964" r:id="rId6"/>
    <p:sldLayoutId id="2147484965" r:id="rId7"/>
    <p:sldLayoutId id="2147484966" r:id="rId8"/>
    <p:sldLayoutId id="2147484967" r:id="rId9"/>
    <p:sldLayoutId id="2147484968" r:id="rId10"/>
    <p:sldLayoutId id="21474849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9AC0793B-2A51-42BA-975B-09B40FB2C8D5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0" r:id="rId1"/>
    <p:sldLayoutId id="2147485021" r:id="rId2"/>
    <p:sldLayoutId id="2147485022" r:id="rId3"/>
    <p:sldLayoutId id="2147485023" r:id="rId4"/>
    <p:sldLayoutId id="2147485024" r:id="rId5"/>
    <p:sldLayoutId id="2147485025" r:id="rId6"/>
    <p:sldLayoutId id="2147485026" r:id="rId7"/>
    <p:sldLayoutId id="2147485027" r:id="rId8"/>
    <p:sldLayoutId id="2147485028" r:id="rId9"/>
    <p:sldLayoutId id="2147485029" r:id="rId10"/>
    <p:sldLayoutId id="2147485030" r:id="rId11"/>
    <p:sldLayoutId id="21474850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0F60B05A-8A16-494C-9CA8-394F783BFA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5275" r:id="rId2"/>
    <p:sldLayoutId id="2147485276" r:id="rId3"/>
    <p:sldLayoutId id="2147485277" r:id="rId4"/>
    <p:sldLayoutId id="2147485278" r:id="rId5"/>
    <p:sldLayoutId id="2147485279" r:id="rId6"/>
    <p:sldLayoutId id="2147485280" r:id="rId7"/>
    <p:sldLayoutId id="2147485281" r:id="rId8"/>
    <p:sldLayoutId id="2147485282" r:id="rId9"/>
    <p:sldLayoutId id="2147485283" r:id="rId10"/>
    <p:sldLayoutId id="21474852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4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80" r:id="rId7"/>
    <p:sldLayoutId id="2147485581" r:id="rId8"/>
    <p:sldLayoutId id="2147485582" r:id="rId9"/>
    <p:sldLayoutId id="2147485583" r:id="rId10"/>
    <p:sldLayoutId id="2147485584" r:id="rId11"/>
    <p:sldLayoutId id="2147485585" r:id="rId12"/>
    <p:sldLayoutId id="21474855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d.umn.edu/cla/faculty/troufs/anth3618/video/Culture_and_Math.html" TargetMode="Externa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wgbh/nova/neanderthals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d.umn.edu/cla/faculty/troufs/anth4616/video/N!ai.html" TargetMode="Externa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crystalinks.com/lucy.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d.umn.edu/cla/faculty/troufs/anth3618/video/Teotihuacan.html" TargetMode="Externa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d.umn.edu/cla/faculty/troufs/anth3618/video/Copan.html" TargetMode="Externa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d.umn.edu/cla/faculty/troufs/anth3618/video/Copan.html" TargetMode="Externa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Copan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Copan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Copan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uthern_Afric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uthern_Afric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uthern_Afric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uth_afric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eclectic.ss.uci.edu/~drwhite/worldcul/atlas.htm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eclectic.ss.uci.edu/~drwhite/worldcul/atlas.htm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d.umn.edu/cla/faculty/troufs/anth3618/video/Copan.html" TargetMode="Externa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en.wikipedia.org/wiki/Culture_areas_of_North_America" TargetMode="Externa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en.wikipedia.org/wiki/Culture_areas_of_North_America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d.umn.edu/cla/faculty/troufs/anth3618/matext.html" TargetMode="Externa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en.wikipedia.org/wiki/Indigenous_peoples_of_Mexico" TargetMode="External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d.umn.edu/cla/faculty/troufs/anth3618/matext.html" TargetMode="Externa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d.umn.edu/cla/faculty/troufs/anth3618/matext.html" TargetMode="Externa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d.umn.edu/cla/faculty/troufs/anth3618/video/Copan.html" TargetMode="Externa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d.umn.edu/cla/faculty/troufs/anth3618/video/Maya_Lords.html" TargetMode="Externa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d.umn.edu/cla/faculty/troufs/anth3618/video/Maya_Lords.html" TargetMode="Externa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uthern_Afric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uthern_Africa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2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d.umn.edu/cla/faculty/troufs/anth3618/matext.html" TargetMode="Externa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d.umn.edu/cla/faculty/troufs/anth1602/video/Search_for_Adam.html" TargetMode="Externa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pbs.org/saf/1406/index.html" TargetMode="Externa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d.umn.edu/cla/faculty/troufs/anth3618/video/Fallacy_of_Diffusionism.html" TargetMode="Externa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d.umn.edu/cla/faculty/troufs/anth1602/video/Last_Great_Ape.html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d.umn.edu/cla/faculty/troufs/anth1602/video/Blades.html" TargetMode="Externa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pbs.org/saf/1406/index.html" TargetMode="Externa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d.umn.edu/cla/faculty/troufs/anth1602/video/On_Trial.html" TargetMode="Externa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d.umn.edu/cla/faculty/troufs/anth1602/video/Ice_Man.html" TargetMode="Externa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d.umn.edu/cla/faculty/troufs/anth3618/video/Fall_Maya.html" TargetMode="Externa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pbs.org/wgbh/nova/mayacode/" TargetMode="Externa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6" y="-14514"/>
            <a:ext cx="91375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722629" y="399348"/>
            <a:ext cx="56525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24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</a:t>
            </a:r>
            <a:r>
              <a:rPr kumimoji="1" lang="en-US" sz="2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se </a:t>
            </a:r>
            <a:r>
              <a:rPr kumimoji="1" lang="en-US" sz="2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your up/down arrow keys and/or </a:t>
            </a:r>
          </a:p>
          <a:p>
            <a:pPr algn="ctr" eaLnBrk="0" hangingPunct="0"/>
            <a:r>
              <a:rPr kumimoji="1" lang="en-US" sz="24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your space bar to advance the slides</a:t>
            </a: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3384259" y="5879462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3406027" y="6112851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2010-2013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804987" y="6341522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086602" y="5945395"/>
            <a:ext cx="2057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rgbClr val="808000"/>
              </a:buClr>
            </a:pP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"</a:t>
            </a:r>
            <a:r>
              <a:rPr kumimoji="1" lang="en-US" sz="1200" b="1" i="1" kern="0" dirty="0" err="1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Selam</a:t>
            </a: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" 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</a:pP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aka "Lucy's Baby”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642258" y="2592597"/>
            <a:ext cx="78486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Units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of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Analysis</a:t>
            </a: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Prehistoric Cultures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86948"/>
            <a:ext cx="7315200" cy="5743111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40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latin typeface="Verdana" pitchFamily="34" charset="0"/>
              </a:rPr>
              <a:t>“units of analysis” may include:</a:t>
            </a:r>
          </a:p>
          <a:p>
            <a:pPr marL="1538288" indent="-158750" eaLnBrk="1" hangingPunct="1">
              <a:lnSpc>
                <a:spcPct val="6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one person</a:t>
            </a:r>
            <a:endParaRPr lang="en-US" sz="4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the family</a:t>
            </a:r>
            <a:endParaRPr lang="en-US" sz="1600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1111" y="3955529"/>
            <a:ext cx="2074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for e.g. . . 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596900"/>
            <a:ext cx="7589837" cy="569118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644" y="2844598"/>
            <a:ext cx="7315200" cy="332398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Carlos Fuentes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for e.g.,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looks at prehistoric and modern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 Mexico and Spain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in terms of the imagery of 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“The Virgin”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and 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“The Bull”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10324" y="2912146"/>
            <a:ext cx="7315200" cy="2492990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and</a:t>
            </a:r>
            <a:r>
              <a:rPr lang="en-US" sz="2400" dirty="0" smtClean="0">
                <a:solidFill>
                  <a:srgbClr val="FF0000"/>
                </a:solidFill>
              </a:rPr>
              <a:t>, of course, </a:t>
            </a:r>
            <a:r>
              <a:rPr lang="en-US" sz="3600" b="1" dirty="0" smtClean="0">
                <a:solidFill>
                  <a:srgbClr val="FF0000"/>
                </a:solidFill>
              </a:rPr>
              <a:t>the </a:t>
            </a:r>
          </a:p>
          <a:p>
            <a:pPr algn="ctr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Units of Analysis</a:t>
            </a:r>
          </a:p>
          <a:p>
            <a:pPr algn="ctr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can be combined</a:t>
            </a:r>
          </a:p>
          <a:p>
            <a:pPr algn="ctr"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(and quite often are)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Text Box 2"/>
          <p:cNvSpPr txBox="1">
            <a:spLocks noChangeArrowheads="1"/>
          </p:cNvSpPr>
          <p:nvPr/>
        </p:nvSpPr>
        <p:spPr bwMode="auto">
          <a:xfrm>
            <a:off x="1827213" y="6526213"/>
            <a:ext cx="54816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www.d.umn.edu/cla/faculty/troufs/anth3618/video/Culture_and_Math.html#title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198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25" y="1139825"/>
            <a:ext cx="7772400" cy="485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0" y="616834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Island Press (2004)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4028" y="284844"/>
            <a:ext cx="378354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83892" y="3163926"/>
            <a:ext cx="5762625" cy="286232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600" b="1" dirty="0">
              <a:solidFill>
                <a:srgbClr val="00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food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genes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cultural diversity</a:t>
            </a:r>
            <a:endParaRPr lang="en-US" sz="3600" b="1" dirty="0">
              <a:solidFill>
                <a:srgbClr val="000000"/>
              </a:solidFill>
            </a:endParaRPr>
          </a:p>
          <a:p>
            <a:pPr algn="ctr"/>
            <a:endParaRPr lang="en-US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83892" y="3163920"/>
            <a:ext cx="5762625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600" b="1" dirty="0">
              <a:solidFill>
                <a:srgbClr val="00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in summary . . .</a:t>
            </a:r>
            <a:endParaRPr lang="en-US" sz="3600" b="1" dirty="0">
              <a:solidFill>
                <a:srgbClr val="000000"/>
              </a:solidFill>
            </a:endParaRPr>
          </a:p>
          <a:p>
            <a:pPr algn="ctr"/>
            <a:endParaRPr lang="en-US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86948"/>
            <a:ext cx="7315200" cy="5607689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40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latin typeface="Verdana" pitchFamily="34" charset="0"/>
              </a:rPr>
              <a:t>“units of analysis” may include:</a:t>
            </a:r>
          </a:p>
          <a:p>
            <a:pPr marL="1538288" indent="-158750" eaLnBrk="1" hangingPunct="1">
              <a:lnSpc>
                <a:spcPct val="6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one person</a:t>
            </a:r>
            <a:endParaRPr lang="en-US" sz="18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family</a:t>
            </a:r>
            <a:endParaRPr lang="en-US" sz="16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6" y="-14514"/>
            <a:ext cx="91375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3384259" y="5879462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3406027" y="6118940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2010-2013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804987" y="6341522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086602" y="5945395"/>
            <a:ext cx="2057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rgbClr val="808000"/>
              </a:buClr>
            </a:pP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"</a:t>
            </a:r>
            <a:r>
              <a:rPr kumimoji="1" lang="en-US" sz="1200" b="1" i="1" kern="0" dirty="0" err="1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Selam</a:t>
            </a: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" 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</a:pP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aka "Lucy's Baby”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42258" y="2200719"/>
            <a:ext cx="7848600" cy="38102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1" lang="en-US" sz="2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end of unit on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Units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of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Analysis</a:t>
            </a: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Prehistoric Cultures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752601"/>
            <a:ext cx="7680960" cy="409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338" y="113188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338" y="11176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338" y="113188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ander__Gibraltar_chi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071" y="795709"/>
            <a:ext cx="8155858" cy="53536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4529" y="5520622"/>
            <a:ext cx="6553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"Gibraltar I”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Reconstruction of a </a:t>
            </a:r>
            <a:r>
              <a:rPr lang="en-US" i="1" dirty="0" smtClean="0">
                <a:solidFill>
                  <a:srgbClr val="FFFFFF"/>
                </a:solidFill>
              </a:rPr>
              <a:t>ca</a:t>
            </a:r>
            <a:r>
              <a:rPr lang="en-US" dirty="0" smtClean="0">
                <a:solidFill>
                  <a:srgbClr val="FFFFFF"/>
                </a:solidFill>
              </a:rPr>
              <a:t>. four-year-old Neandertal"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  <a:hlinkClick r:id="rId3"/>
              </a:rPr>
              <a:t>PBS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913" y="114617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5" y="113188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Text Box 2"/>
          <p:cNvSpPr txBox="1">
            <a:spLocks noChangeArrowheads="1"/>
          </p:cNvSpPr>
          <p:nvPr/>
        </p:nvSpPr>
        <p:spPr bwMode="auto">
          <a:xfrm>
            <a:off x="2335213" y="6526213"/>
            <a:ext cx="44942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www.d.umn.edu/cla/faculty/troufs/anth4616/video/N!ai.html#title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4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387475"/>
            <a:ext cx="75882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7"/>
          <p:cNvSpPr txBox="1">
            <a:spLocks noChangeArrowheads="1"/>
          </p:cNvSpPr>
          <p:nvPr/>
        </p:nvSpPr>
        <p:spPr bwMode="auto">
          <a:xfrm>
            <a:off x="947738" y="1074751"/>
            <a:ext cx="7239000" cy="5539978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lIns="457200" tIns="457200" rIns="457200" bIns="45720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Focusing on the individual as a unit of analysis was advocated in anthropology by early pioneers such as . . .</a:t>
            </a:r>
            <a:endParaRPr lang="en-US" sz="2400" b="1" dirty="0">
              <a:solidFill>
                <a:srgbClr val="000000"/>
              </a:solidFill>
            </a:endParaRPr>
          </a:p>
          <a:p>
            <a:endParaRPr lang="en-US" sz="24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Oscar Lewis</a:t>
            </a:r>
          </a:p>
          <a:p>
            <a:pPr algn="ctr"/>
            <a:endParaRPr lang="en-US" sz="20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 err="1" smtClean="0">
                <a:solidFill>
                  <a:srgbClr val="000000"/>
                </a:solidFill>
              </a:rPr>
              <a:t>Bronislaw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Malinowski</a:t>
            </a:r>
            <a:endParaRPr lang="en-US" sz="3200" b="1" dirty="0">
              <a:solidFill>
                <a:srgbClr val="000000"/>
              </a:solidFill>
            </a:endParaRPr>
          </a:p>
          <a:p>
            <a:pPr algn="ctr"/>
            <a:endParaRPr lang="en-US" sz="20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Edward Sapir</a:t>
            </a:r>
            <a:br>
              <a:rPr lang="en-US" sz="3200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(“Sapir-Whorf” hypothesis)</a:t>
            </a:r>
          </a:p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Margaret Mead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07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6" y="-14514"/>
            <a:ext cx="91375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3384259" y="5879462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University of Minnesota Duluth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3406027" y="6112851"/>
            <a:ext cx="23416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Tim Roufs   © 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2010-2013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804987" y="6341522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</a:rPr>
              <a:t>http://</a:t>
            </a:r>
            <a:r>
              <a:rPr kumimoji="1" lang="en-US" sz="1200" dirty="0" smtClean="0">
                <a:solidFill>
                  <a:srgbClr val="FFFFFF"/>
                </a:solidFill>
                <a:latin typeface="Arial" charset="0"/>
              </a:rPr>
              <a:t>www.d.umn.edu/cla/faculty/troufs/anth3618/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086602" y="5945395"/>
            <a:ext cx="2057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rgbClr val="808000"/>
              </a:buClr>
            </a:pP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"</a:t>
            </a:r>
            <a:r>
              <a:rPr kumimoji="1" lang="en-US" sz="1200" b="1" i="1" kern="0" dirty="0" err="1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Selam</a:t>
            </a: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" </a:t>
            </a:r>
          </a:p>
          <a:p>
            <a:pPr marL="342900" indent="-342900" algn="ctr">
              <a:spcBef>
                <a:spcPts val="0"/>
              </a:spcBef>
              <a:buClr>
                <a:srgbClr val="808000"/>
              </a:buClr>
            </a:pPr>
            <a:r>
              <a:rPr kumimoji="1" lang="en-US" sz="12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aka "Lucy's Baby”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642258" y="2592597"/>
            <a:ext cx="78486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Units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of</a:t>
            </a:r>
          </a:p>
          <a:p>
            <a:pPr algn="ctr">
              <a:spcBef>
                <a:spcPct val="20000"/>
              </a:spcBef>
            </a:pPr>
            <a:r>
              <a:rPr kumimoji="1" lang="en-US" sz="48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Analysis</a:t>
            </a:r>
          </a:p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kumimoji="1" lang="en-US" sz="2400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Verdana"/>
              </a:rPr>
              <a:t>Prehistoric Cultures</a:t>
            </a:r>
            <a:endParaRPr kumimoji="1" lang="en-US" sz="2400" b="1" i="1" kern="0" dirty="0" smtClean="0">
              <a:solidFill>
                <a:srgbClr val="0033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51901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the family</a:t>
            </a:r>
            <a:endParaRPr lang="en-US" sz="4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07473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1228" y="3341914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392633" y="6430611"/>
            <a:ext cx="18309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hlinkClick r:id="rId4"/>
              </a:rPr>
              <a:t>http://www.crystalinks.com/lucy.html</a:t>
            </a:r>
            <a:endParaRPr lang="en-US" sz="800" dirty="0"/>
          </a:p>
        </p:txBody>
      </p:sp>
      <p:sp>
        <p:nvSpPr>
          <p:cNvPr id="5" name="Rectangle 4"/>
          <p:cNvSpPr/>
          <p:nvPr/>
        </p:nvSpPr>
        <p:spPr>
          <a:xfrm>
            <a:off x="5928886" y="1125250"/>
            <a:ext cx="24048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sz="2000" b="1" dirty="0" smtClean="0">
                <a:solidFill>
                  <a:srgbClr val="000000"/>
                </a:solidFill>
                <a:latin typeface="Arial" charset="0"/>
              </a:rPr>
              <a:t>Lucy</a:t>
            </a:r>
          </a:p>
          <a:p>
            <a:pPr algn="ctr"/>
            <a:r>
              <a:rPr kumimoji="1" lang="en-US" sz="2000" b="1" dirty="0" smtClean="0">
                <a:solidFill>
                  <a:srgbClr val="000000"/>
                </a:solidFill>
                <a:latin typeface="Arial" charset="0"/>
              </a:rPr>
              <a:t>and</a:t>
            </a:r>
          </a:p>
          <a:p>
            <a:pPr algn="ctr"/>
            <a:r>
              <a:rPr kumimoji="1" lang="en-US" sz="2000" b="1" dirty="0" smtClean="0">
                <a:solidFill>
                  <a:srgbClr val="000000"/>
                </a:solidFill>
                <a:latin typeface="Arial" charset="0"/>
              </a:rPr>
              <a:t>“The First Family”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nographic_humanfamilytr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1300" y="424552"/>
            <a:ext cx="4029075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5" y="113188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rch_for_Ad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3636" y="587838"/>
            <a:ext cx="3994355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066800"/>
            <a:ext cx="5557838" cy="2132013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sz="4400" b="1" smtClean="0"/>
              <a:t>Oscar Lewis</a:t>
            </a:r>
            <a:endParaRPr lang="en-US" sz="2400" b="1" smtClean="0"/>
          </a:p>
        </p:txBody>
      </p:sp>
      <p:pic>
        <p:nvPicPr>
          <p:cNvPr id="6533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479800"/>
            <a:ext cx="2819400" cy="28194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6533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971800"/>
            <a:ext cx="2019300" cy="33337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71052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71052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43463" y="3448053"/>
            <a:ext cx="6449458" cy="280076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in archaeology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the comparable unit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to 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the “community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”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is the</a:t>
            </a:r>
          </a:p>
          <a:p>
            <a:pPr algn="ctr"/>
            <a:r>
              <a:rPr lang="en-US" sz="4800" b="1" dirty="0">
                <a:solidFill>
                  <a:srgbClr val="000000"/>
                </a:solidFill>
                <a:latin typeface="Arial" charset="0"/>
              </a:rPr>
              <a:t>“site”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5" y="117633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99890" y="5776610"/>
            <a:ext cx="7315200" cy="71096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>
              <a:lnSpc>
                <a:spcPct val="90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one of the best-known archaeological sites in the world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5303" y="1590232"/>
            <a:ext cx="6449458" cy="452431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in some  regions there are a lot of sites</a:t>
            </a:r>
          </a:p>
          <a:p>
            <a:pPr algn="ctr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there are more than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12,000 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archaeological sites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in modern-day Mexico</a:t>
            </a:r>
          </a:p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alone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for e.g.</a:t>
            </a:r>
            <a:endParaRPr lang="en-US" sz="40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365691"/>
            <a:ext cx="6908800" cy="38472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when you are looking at anthropological works</a:t>
            </a:r>
          </a:p>
          <a:p>
            <a:pPr algn="ctr" eaLnBrk="0" hangingPunct="0"/>
            <a:r>
              <a:rPr kumimoji="1" lang="en-US" sz="2800" dirty="0" smtClean="0">
                <a:solidFill>
                  <a:srgbClr val="FFFFFF"/>
                </a:solidFill>
                <a:latin typeface="Arial" charset="0"/>
              </a:rPr>
              <a:t>— or social science works in general —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it is important to pay attention to what “units of analysis” are being considered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35303" y="1590232"/>
            <a:ext cx="6449458" cy="452431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in some  regions there are a lot of sites</a:t>
            </a:r>
          </a:p>
          <a:p>
            <a:pPr algn="ctr"/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there are more than 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12,000 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archaeological sites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in modern-day Mexico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alone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for e.g.</a:t>
            </a:r>
            <a:endParaRPr lang="en-US" sz="40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6115"/>
            <a:ext cx="9144000" cy="661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829817" y="6395587"/>
            <a:ext cx="347402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www.d.umn.edu/cla/faculty/troufs/anth3618/video/Teotihuacan.html#title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6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803" y="1262059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890" y="5719460"/>
            <a:ext cx="7315200" cy="79406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including some of the largest sites in the world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Text Box 2"/>
          <p:cNvSpPr txBox="1">
            <a:spLocks noChangeArrowheads="1"/>
          </p:cNvSpPr>
          <p:nvPr/>
        </p:nvSpPr>
        <p:spPr bwMode="auto">
          <a:xfrm>
            <a:off x="2959550" y="6395585"/>
            <a:ext cx="3209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www.d.umn.edu/cla/faculty/troufs/anth3618/video/Copan.html#title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625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247771"/>
            <a:ext cx="75882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890" y="5719460"/>
            <a:ext cx="7315200" cy="79406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and some of those considered “most sacred”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71052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7" name="Text Box 3"/>
          <p:cNvSpPr txBox="1">
            <a:spLocks noChangeArrowheads="1"/>
          </p:cNvSpPr>
          <p:nvPr/>
        </p:nvSpPr>
        <p:spPr bwMode="auto">
          <a:xfrm>
            <a:off x="1163638" y="6194425"/>
            <a:ext cx="6781800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rgbClr val="000000"/>
                </a:solidFill>
                <a:latin typeface="Verdana" pitchFamily="34" charset="0"/>
              </a:rPr>
              <a:t>Understanding Physical Anthropology and Archaeology, 10</a:t>
            </a:r>
            <a:r>
              <a:rPr lang="en-US" sz="1400" i="1" baseline="30000" dirty="0">
                <a:solidFill>
                  <a:srgbClr val="000000"/>
                </a:solidFill>
                <a:latin typeface="Verdana" pitchFamily="34" charset="0"/>
              </a:rPr>
              <a:t>th</a:t>
            </a:r>
            <a:r>
              <a:rPr lang="en-US" sz="1400" i="1" dirty="0">
                <a:solidFill>
                  <a:srgbClr val="000000"/>
                </a:solidFill>
                <a:latin typeface="Verdana" pitchFamily="34" charset="0"/>
              </a:rPr>
              <a:t> Ed.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, p.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</a:rPr>
              <a:t>363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664578" name="Picture 4" descr="Sites_Fertile_Cresc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5063" y="1741488"/>
            <a:ext cx="433387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430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32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40101" y="668769"/>
            <a:ext cx="58710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ts val="0"/>
              </a:spcBef>
              <a:defRPr/>
            </a:pPr>
            <a:r>
              <a:rPr lang="en-US" sz="2800" b="1" kern="0" dirty="0" smtClean="0">
                <a:solidFill>
                  <a:srgbClr val="000000"/>
                </a:solidFill>
                <a:latin typeface="Arial"/>
              </a:rPr>
              <a:t>Early Neolithic sites </a:t>
            </a:r>
          </a:p>
          <a:p>
            <a:pPr indent="-342900" algn="ctr">
              <a:spcBef>
                <a:spcPts val="0"/>
              </a:spcBef>
              <a:defRPr/>
            </a:pPr>
            <a:r>
              <a:rPr lang="en-US" sz="2800" b="1" kern="0" dirty="0" smtClean="0">
                <a:solidFill>
                  <a:srgbClr val="000000"/>
                </a:solidFill>
                <a:latin typeface="Arial"/>
              </a:rPr>
              <a:t>of the Fertile Crescent</a:t>
            </a:r>
            <a:endParaRPr lang="en-US" sz="2800" b="1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71052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387617" y="3904376"/>
            <a:ext cx="3853525" cy="261610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 Valley of Mexico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Soconusco</a:t>
            </a:r>
            <a:endParaRPr lang="en-US" sz="2800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 El </a:t>
            </a:r>
            <a:r>
              <a:rPr lang="en-US" sz="2800" b="1" dirty="0" err="1">
                <a:solidFill>
                  <a:srgbClr val="000000"/>
                </a:solidFill>
              </a:rPr>
              <a:t>Bajío</a:t>
            </a:r>
            <a:endParaRPr lang="en-US" sz="2800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Huasteca</a:t>
            </a:r>
            <a:endParaRPr lang="en-US" sz="2800" b="1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 Yucatán.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71052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387617" y="3860834"/>
            <a:ext cx="3853525" cy="2677656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FFFFFF">
                    <a:lumMod val="65000"/>
                  </a:srgbClr>
                </a:solidFill>
              </a:rPr>
              <a:t> Valley of Mexico</a:t>
            </a:r>
          </a:p>
          <a:p>
            <a:pPr>
              <a:buFont typeface="Arial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</a:rPr>
              <a:t>Soconusco</a:t>
            </a:r>
            <a:r>
              <a:rPr lang="en-US" sz="3600" b="1" dirty="0" smtClean="0">
                <a:solidFill>
                  <a:srgbClr val="000000"/>
                </a:solidFill>
              </a:rPr>
              <a:t/>
            </a:r>
            <a:br>
              <a:rPr lang="en-US" sz="3600" b="1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     (</a:t>
            </a:r>
            <a:r>
              <a:rPr lang="en-US" sz="2800" dirty="0" err="1" smtClean="0">
                <a:solidFill>
                  <a:srgbClr val="000000"/>
                </a:solidFill>
              </a:rPr>
              <a:t>Xoconusco</a:t>
            </a:r>
            <a:r>
              <a:rPr lang="en-US" sz="2800" dirty="0" smtClean="0">
                <a:solidFill>
                  <a:srgbClr val="000000"/>
                </a:solidFill>
              </a:rPr>
              <a:t>)</a:t>
            </a:r>
            <a:endParaRPr lang="en-US" sz="36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FFFFFF">
                    <a:lumMod val="65000"/>
                  </a:srgbClr>
                </a:solidFill>
              </a:rPr>
              <a:t> El </a:t>
            </a:r>
            <a:r>
              <a:rPr lang="en-US" sz="2000" b="1" dirty="0" err="1">
                <a:solidFill>
                  <a:srgbClr val="FFFFFF">
                    <a:lumMod val="65000"/>
                  </a:srgbClr>
                </a:solidFill>
              </a:rPr>
              <a:t>Bajío</a:t>
            </a:r>
            <a:endParaRPr lang="en-US" sz="2000" b="1" dirty="0">
              <a:solidFill>
                <a:srgbClr val="FFFFFF">
                  <a:lumMod val="65000"/>
                </a:srgb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FFFFFF">
                    <a:lumMod val="65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FFFFFF">
                    <a:lumMod val="65000"/>
                  </a:srgbClr>
                </a:solidFill>
              </a:rPr>
              <a:t>Huasteca</a:t>
            </a:r>
            <a:endParaRPr lang="en-US" sz="2000" b="1" dirty="0">
              <a:solidFill>
                <a:srgbClr val="FFFFFF">
                  <a:lumMod val="65000"/>
                </a:srgb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FFFFFF">
                    <a:lumMod val="65000"/>
                  </a:srgbClr>
                </a:solidFill>
              </a:rPr>
              <a:t> Yucatán. . 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5992" y="2202543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2959542" y="6395609"/>
            <a:ext cx="3209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2"/>
              </a:rPr>
              <a:t>www.d.umn.edu/cla/faculty/troufs/anth3618/video/Copan.html#title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602" y="2102065"/>
            <a:ext cx="75898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 rot="306613">
            <a:off x="5214966" y="4912742"/>
            <a:ext cx="1114261" cy="381312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3" y="1596610"/>
            <a:ext cx="6686447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the </a:t>
            </a:r>
            <a:r>
              <a:rPr lang="en-US" sz="2400" b="1" dirty="0" err="1" smtClean="0">
                <a:solidFill>
                  <a:srgbClr val="000000"/>
                </a:solidFill>
              </a:rPr>
              <a:t>Xoconusco</a:t>
            </a:r>
            <a:r>
              <a:rPr lang="en-US" sz="2400" b="1" dirty="0" smtClean="0">
                <a:solidFill>
                  <a:srgbClr val="000000"/>
                </a:solidFill>
              </a:rPr>
              <a:t> region played a central role in chocolate, which played a key role in prehistoric and post-contact Mesoamerica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1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2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3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4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6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7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3023953" y="6401959"/>
            <a:ext cx="308289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hlinkClick r:id="rId3"/>
              </a:rPr>
              <a:t>www.d.umn.edu/cla/faculty/troufs/anth3618/matehuac.html#title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402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858" y="125911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219205" y="4623796"/>
            <a:ext cx="6686447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the Tehuacán  region was one of the greatest centers of plant domestication in the world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376705"/>
            <a:ext cx="6908800" cy="39703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in the “Main Characteristics of Anthropology” review it is noted that one of the defining characteristics of Anthropology is that it tends to be comparative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1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2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3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4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6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7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3023953" y="6401959"/>
            <a:ext cx="308289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hlinkClick r:id="rId3"/>
              </a:rPr>
              <a:t>www.d.umn.edu/cla/faculty/troufs/anth3618/matehuac.html#title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1402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858" y="125911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219205" y="4623796"/>
            <a:ext cx="6686447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the Tehuacán  region was one of the greatest centers of plant domestication in the world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6464" y="1960425"/>
            <a:ext cx="6686447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NOTE: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Tehuacán  is different from Teotihuacán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602" y="2102065"/>
            <a:ext cx="75898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 rot="1563196">
            <a:off x="4363153" y="4273266"/>
            <a:ext cx="664430" cy="466814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959542" y="6395609"/>
            <a:ext cx="3209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3"/>
              </a:rPr>
              <a:t>www.d.umn.edu/cla/faculty/troufs/anth3618/video/Copan.html#title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3" y="1553068"/>
            <a:ext cx="6686447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and Tehuacán is one of the best places in the world to look at to understand 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the “agricultural revolution”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602" y="2102065"/>
            <a:ext cx="75898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 rot="1563196">
            <a:off x="4363153" y="4273266"/>
            <a:ext cx="664430" cy="466814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959542" y="6395609"/>
            <a:ext cx="3209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3"/>
              </a:rPr>
              <a:t>www.d.umn.edu/cla/faculty/troufs/anth3618/video/Copan.html#title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3" y="1538554"/>
            <a:ext cx="6686447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and it’s likely where your bottled water came from if you purchased bottled water in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602" y="2102065"/>
            <a:ext cx="75898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 rot="1563196">
            <a:off x="4363153" y="4273266"/>
            <a:ext cx="664430" cy="466814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959542" y="6395609"/>
            <a:ext cx="3209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3"/>
              </a:rPr>
              <a:t>www.d.umn.edu/cla/faculty/troufs/anth3618/video/Copan.html#title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3" y="1538554"/>
            <a:ext cx="6686447" cy="138499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as mentioned, Tehuacán is it one of the best places in the world to look at to understand the “agricultural revolution”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104900"/>
            <a:ext cx="8001000" cy="5029200"/>
          </a:xfrm>
        </p:spPr>
        <p:txBody>
          <a:bodyPr/>
          <a:lstStyle/>
          <a:p>
            <a:pPr eaLnBrk="1" hangingPunct="1">
              <a:buNone/>
            </a:pPr>
            <a:r>
              <a:rPr lang="en-US" sz="2400" b="1" dirty="0" smtClean="0"/>
              <a:t>             Tehuac</a:t>
            </a:r>
            <a:r>
              <a:rPr lang="en-US" sz="2400" b="1" dirty="0" smtClean="0">
                <a:cs typeface="Arial" pitchFamily="34" charset="0"/>
              </a:rPr>
              <a:t>án Valley, Puebla, Mexico</a:t>
            </a:r>
            <a:endParaRPr lang="en-US" sz="2400" b="1" dirty="0" smtClean="0"/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1731312" y="6281059"/>
            <a:ext cx="5700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Understanding Physical Anthropology and Archaeology, 8</a:t>
            </a:r>
            <a:r>
              <a:rPr lang="en-US" sz="1200" i="1" baseline="30000" dirty="0">
                <a:solidFill>
                  <a:srgbClr val="000000"/>
                </a:solidFill>
                <a:latin typeface="Verdana" pitchFamily="34" charset="0"/>
              </a:rPr>
              <a:t>th</a:t>
            </a:r>
            <a:r>
              <a:rPr lang="en-US" sz="1200" i="1" dirty="0">
                <a:solidFill>
                  <a:srgbClr val="000000"/>
                </a:solidFill>
                <a:latin typeface="Verdana" pitchFamily="34" charset="0"/>
              </a:rPr>
              <a:t> Ed.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, p. 432.</a:t>
            </a:r>
          </a:p>
        </p:txBody>
      </p:sp>
      <p:pic>
        <p:nvPicPr>
          <p:cNvPr id="141316" name="Picture 4" descr="Turn816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1" y="1752600"/>
            <a:ext cx="36258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7" name="AutoShape 5"/>
          <p:cNvSpPr>
            <a:spLocks noChangeArrowheads="1"/>
          </p:cNvSpPr>
          <p:nvPr/>
        </p:nvSpPr>
        <p:spPr bwMode="auto">
          <a:xfrm>
            <a:off x="5046668" y="3829053"/>
            <a:ext cx="2370137" cy="485775"/>
          </a:xfrm>
          <a:prstGeom prst="leftArrow">
            <a:avLst>
              <a:gd name="adj1" fmla="val 50000"/>
              <a:gd name="adj2" fmla="val 1219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030513" y="2985855"/>
            <a:ext cx="2394857" cy="254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maize was domesticated here by at least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4,200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AutoShape 2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3" name="AutoShape 3"/>
          <p:cNvSpPr>
            <a:spLocks noChangeArrowheads="1"/>
          </p:cNvSpPr>
          <p:nvPr/>
        </p:nvSpPr>
        <p:spPr bwMode="auto">
          <a:xfrm>
            <a:off x="2533650" y="3943350"/>
            <a:ext cx="1795463" cy="111442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4" name="AutoShape 4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5" name="AutoShape 5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6" name="AutoShape 6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7" name="AutoShape 7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8" name="AutoShape 8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9" name="AutoShape 9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30" name="Text Box 10"/>
          <p:cNvSpPr txBox="1">
            <a:spLocks noChangeArrowheads="1"/>
          </p:cNvSpPr>
          <p:nvPr/>
        </p:nvSpPr>
        <p:spPr bwMode="auto">
          <a:xfrm>
            <a:off x="3024188" y="6329363"/>
            <a:ext cx="3117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  <a:hlinkClick r:id="rId3"/>
              </a:rPr>
              <a:t>http://en.wikipedia.org/wiki/Southern_Africa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707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988" y="661988"/>
            <a:ext cx="50387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0732" name="Rectangle 13"/>
          <p:cNvSpPr>
            <a:spLocks noChangeArrowheads="1"/>
          </p:cNvSpPr>
          <p:nvPr/>
        </p:nvSpPr>
        <p:spPr bwMode="auto">
          <a:xfrm>
            <a:off x="2936875" y="4043363"/>
            <a:ext cx="44704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0000"/>
                </a:solidFill>
                <a:latin typeface="Arial" charset="0"/>
              </a:rPr>
              <a:t>“South Africa”</a:t>
            </a:r>
          </a:p>
          <a:p>
            <a:pPr algn="ctr"/>
            <a:r>
              <a:rPr lang="en-US" sz="4000" b="1">
                <a:solidFill>
                  <a:srgbClr val="000000"/>
                </a:solidFill>
                <a:latin typeface="Arial" charset="0"/>
              </a:rPr>
              <a:t>is the </a:t>
            </a:r>
            <a:r>
              <a:rPr lang="en-US" sz="4000" b="1" i="1">
                <a:solidFill>
                  <a:srgbClr val="000000"/>
                </a:solidFill>
                <a:latin typeface="Arial" charset="0"/>
              </a:rPr>
              <a:t>region </a:t>
            </a:r>
            <a:r>
              <a:rPr lang="en-US" sz="4000" b="1">
                <a:solidFill>
                  <a:srgbClr val="000000"/>
                </a:solidFill>
                <a:latin typeface="Arial" charset="0"/>
              </a:rPr>
              <a:t>of</a:t>
            </a:r>
          </a:p>
          <a:p>
            <a:pPr algn="ctr"/>
            <a:r>
              <a:rPr lang="en-US" sz="4000" b="1">
                <a:solidFill>
                  <a:srgbClr val="000000"/>
                </a:solidFill>
                <a:latin typeface="Arial" charset="0"/>
              </a:rPr>
              <a:t>“southern Africa”</a:t>
            </a:r>
            <a:endParaRPr lang="en-US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6464" y="494511"/>
            <a:ext cx="6686447" cy="267765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NOTE: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he </a:t>
            </a:r>
            <a:r>
              <a:rPr lang="en-US" sz="3600" b="1" dirty="0" smtClean="0">
                <a:solidFill>
                  <a:srgbClr val="FF0000"/>
                </a:solidFill>
              </a:rPr>
              <a:t>nation </a:t>
            </a:r>
            <a:r>
              <a:rPr lang="en-US" sz="2400" b="1" dirty="0" smtClean="0">
                <a:solidFill>
                  <a:srgbClr val="FF0000"/>
                </a:solidFill>
              </a:rPr>
              <a:t>of South Africa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is different from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3600" b="1" dirty="0" smtClean="0">
                <a:solidFill>
                  <a:srgbClr val="FF0000"/>
                </a:solidFill>
              </a:rPr>
              <a:t>region </a:t>
            </a:r>
            <a:r>
              <a:rPr lang="en-US" sz="2400" b="1" dirty="0" smtClean="0">
                <a:solidFill>
                  <a:srgbClr val="FF0000"/>
                </a:solidFill>
              </a:rPr>
              <a:t>of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South Africa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AutoShape 2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2771" name="AutoShape 3"/>
          <p:cNvSpPr>
            <a:spLocks noChangeArrowheads="1"/>
          </p:cNvSpPr>
          <p:nvPr/>
        </p:nvSpPr>
        <p:spPr bwMode="auto">
          <a:xfrm>
            <a:off x="2533650" y="3943350"/>
            <a:ext cx="1795463" cy="111442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2772" name="AutoShape 4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2773" name="AutoShape 5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2774" name="AutoShape 6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2775" name="AutoShape 7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2776" name="AutoShape 8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2777" name="AutoShape 9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2778" name="Text Box 10"/>
          <p:cNvSpPr txBox="1">
            <a:spLocks noChangeArrowheads="1"/>
          </p:cNvSpPr>
          <p:nvPr/>
        </p:nvSpPr>
        <p:spPr bwMode="auto">
          <a:xfrm>
            <a:off x="3024188" y="6329363"/>
            <a:ext cx="3117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  <a:hlinkClick r:id="rId3"/>
              </a:rPr>
              <a:t>http://en.wikipedia.org/wiki/Southern_Africa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72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988" y="661988"/>
            <a:ext cx="50387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937232" y="4043363"/>
            <a:ext cx="4469685" cy="215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808080">
                    <a:lumMod val="20000"/>
                    <a:lumOff val="80000"/>
                  </a:srgbClr>
                </a:solidFill>
              </a:rPr>
              <a:t>“South Africa”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808080">
                    <a:lumMod val="20000"/>
                    <a:lumOff val="80000"/>
                  </a:srgbClr>
                </a:solidFill>
              </a:rPr>
              <a:t>is the </a:t>
            </a:r>
            <a:r>
              <a:rPr lang="en-US" sz="5400" b="1" i="1" dirty="0">
                <a:solidFill>
                  <a:srgbClr val="000000"/>
                </a:solidFill>
              </a:rPr>
              <a:t>region </a:t>
            </a:r>
            <a:r>
              <a:rPr lang="en-US" sz="4000" b="1" dirty="0">
                <a:solidFill>
                  <a:srgbClr val="808080">
                    <a:lumMod val="20000"/>
                    <a:lumOff val="80000"/>
                  </a:srgbClr>
                </a:solidFill>
              </a:rPr>
              <a:t>of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808080">
                    <a:lumMod val="20000"/>
                    <a:lumOff val="80000"/>
                  </a:srgbClr>
                </a:solidFill>
              </a:rPr>
              <a:t>“southern Africa”</a:t>
            </a:r>
            <a:endParaRPr lang="en-US" sz="4000" dirty="0">
              <a:solidFill>
                <a:srgbClr val="808080">
                  <a:lumMod val="20000"/>
                  <a:lumOff val="80000"/>
                </a:srgb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AutoShape 2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19" name="AutoShape 3"/>
          <p:cNvSpPr>
            <a:spLocks noChangeArrowheads="1"/>
          </p:cNvSpPr>
          <p:nvPr/>
        </p:nvSpPr>
        <p:spPr bwMode="auto">
          <a:xfrm>
            <a:off x="2533650" y="3943350"/>
            <a:ext cx="1795463" cy="111442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0" name="AutoShape 4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1" name="AutoShape 5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2" name="AutoShape 6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3" name="AutoShape 7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4" name="AutoShape 8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5" name="AutoShape 9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6" name="Text Box 10"/>
          <p:cNvSpPr txBox="1">
            <a:spLocks noChangeArrowheads="1"/>
          </p:cNvSpPr>
          <p:nvPr/>
        </p:nvSpPr>
        <p:spPr bwMode="auto">
          <a:xfrm>
            <a:off x="3024188" y="6329363"/>
            <a:ext cx="3117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  <a:hlinkClick r:id="rId3"/>
              </a:rPr>
              <a:t>http://en.wikipedia.org/wiki/Southern_Africa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748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524000"/>
            <a:ext cx="762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4828" name="Rectangle 14"/>
          <p:cNvSpPr>
            <a:spLocks noChangeArrowheads="1"/>
          </p:cNvSpPr>
          <p:nvPr/>
        </p:nvSpPr>
        <p:spPr bwMode="auto">
          <a:xfrm>
            <a:off x="3544458" y="3332163"/>
            <a:ext cx="38314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South Africa</a:t>
            </a: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is the </a:t>
            </a:r>
            <a:r>
              <a:rPr lang="en-US" sz="4000" b="1" i="1" dirty="0" smtClean="0">
                <a:solidFill>
                  <a:srgbClr val="000000"/>
                </a:solidFill>
                <a:latin typeface="Arial" charset="0"/>
              </a:rPr>
              <a:t>nation </a:t>
            </a:r>
            <a:r>
              <a:rPr lang="en-US" sz="4000" b="1" dirty="0" smtClean="0">
                <a:solidFill>
                  <a:srgbClr val="000000"/>
                </a:solidFill>
                <a:latin typeface="Arial" charset="0"/>
              </a:rPr>
              <a:t>of</a:t>
            </a:r>
            <a:endParaRPr lang="en-US" sz="40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South Africa</a:t>
            </a:r>
            <a:endParaRPr lang="en-US" sz="4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6464" y="494511"/>
            <a:ext cx="6686447" cy="267765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NOTE: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he </a:t>
            </a:r>
            <a:r>
              <a:rPr lang="en-US" sz="3600" b="1" dirty="0" smtClean="0">
                <a:solidFill>
                  <a:srgbClr val="FF0000"/>
                </a:solidFill>
              </a:rPr>
              <a:t>nation </a:t>
            </a:r>
            <a:r>
              <a:rPr lang="en-US" sz="2400" b="1" dirty="0" smtClean="0">
                <a:solidFill>
                  <a:srgbClr val="FF0000"/>
                </a:solidFill>
              </a:rPr>
              <a:t>of South Africa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is different from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3600" b="1" dirty="0" smtClean="0">
                <a:solidFill>
                  <a:srgbClr val="FF0000"/>
                </a:solidFill>
              </a:rPr>
              <a:t>region </a:t>
            </a:r>
            <a:r>
              <a:rPr lang="en-US" sz="2400" b="1" dirty="0" smtClean="0">
                <a:solidFill>
                  <a:srgbClr val="FF0000"/>
                </a:solidFill>
              </a:rPr>
              <a:t>of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South Africa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AutoShape 2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867" name="AutoShape 3"/>
          <p:cNvSpPr>
            <a:spLocks noChangeArrowheads="1"/>
          </p:cNvSpPr>
          <p:nvPr/>
        </p:nvSpPr>
        <p:spPr bwMode="auto">
          <a:xfrm>
            <a:off x="2533650" y="3943350"/>
            <a:ext cx="1795463" cy="111442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868" name="AutoShape 4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869" name="AutoShape 5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870" name="AutoShape 6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871" name="AutoShape 7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872" name="AutoShape 8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873" name="AutoShape 9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874" name="Text Box 10"/>
          <p:cNvSpPr txBox="1">
            <a:spLocks noChangeArrowheads="1"/>
          </p:cNvSpPr>
          <p:nvPr/>
        </p:nvSpPr>
        <p:spPr bwMode="auto">
          <a:xfrm>
            <a:off x="3154363" y="6329363"/>
            <a:ext cx="2879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  <a:hlinkClick r:id="rId3"/>
              </a:rPr>
              <a:t>http://en.wikipedia.org/wiki/South_africa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768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524000"/>
            <a:ext cx="762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249506" y="3332163"/>
            <a:ext cx="4421403" cy="215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808080">
                    <a:lumMod val="20000"/>
                    <a:lumOff val="80000"/>
                  </a:srgbClr>
                </a:solidFill>
              </a:rPr>
              <a:t>South Africa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808080">
                    <a:lumMod val="20000"/>
                    <a:lumOff val="80000"/>
                  </a:srgbClr>
                </a:solidFill>
              </a:rPr>
              <a:t>is the </a:t>
            </a:r>
            <a:r>
              <a:rPr lang="en-US" sz="5400" b="1" i="1" dirty="0" smtClean="0">
                <a:solidFill>
                  <a:srgbClr val="000000"/>
                </a:solidFill>
              </a:rPr>
              <a:t>nation </a:t>
            </a:r>
            <a:r>
              <a:rPr lang="en-US" sz="4000" b="1" dirty="0" smtClean="0">
                <a:solidFill>
                  <a:srgbClr val="808080">
                    <a:lumMod val="20000"/>
                    <a:lumOff val="80000"/>
                  </a:srgbClr>
                </a:solidFill>
              </a:rPr>
              <a:t>of</a:t>
            </a:r>
            <a:endParaRPr lang="en-US" sz="4000" b="1" dirty="0">
              <a:solidFill>
                <a:srgbClr val="808080">
                  <a:lumMod val="20000"/>
                  <a:lumOff val="80000"/>
                </a:srgbClr>
              </a:solidFill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808080">
                    <a:lumMod val="20000"/>
                    <a:lumOff val="80000"/>
                  </a:srgbClr>
                </a:solidFill>
              </a:rPr>
              <a:t>South Africa</a:t>
            </a:r>
            <a:endParaRPr lang="en-US" sz="4000" dirty="0">
              <a:solidFill>
                <a:srgbClr val="808080">
                  <a:lumMod val="20000"/>
                  <a:lumOff val="80000"/>
                </a:srgb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364657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in comparative works it is </a:t>
            </a:r>
            <a:r>
              <a:rPr kumimoji="1" lang="en-US" sz="3600" b="1" i="1" dirty="0" smtClean="0">
                <a:solidFill>
                  <a:srgbClr val="FFFFFF"/>
                </a:solidFill>
                <a:latin typeface="Arial" charset="0"/>
              </a:rPr>
              <a:t>especially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important to check to see that the units of analysis are comparable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75" y="2701704"/>
            <a:ext cx="8226425" cy="2252924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some areas are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“officially”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anthropological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“cultural areas” . . .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071" y="814389"/>
            <a:ext cx="7315200" cy="5484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6435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286342" y="6395322"/>
            <a:ext cx="25539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eaLnBrk="0" hangingPunct="0"/>
            <a:r>
              <a:rPr kumimoji="1" lang="en-US" sz="800" dirty="0">
                <a:solidFill>
                  <a:srgbClr val="FFFFFF"/>
                </a:solidFill>
              </a:rPr>
              <a:t>http://eclectic.ss.uci.edu/~</a:t>
            </a:r>
            <a:r>
              <a:rPr kumimoji="1" lang="en-US" sz="800" dirty="0">
                <a:solidFill>
                  <a:srgbClr val="FFFFFF"/>
                </a:solidFill>
                <a:hlinkClick r:id="rId3"/>
              </a:rPr>
              <a:t>drwhite/worldcul/atlas.htm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071" y="814389"/>
            <a:ext cx="7315200" cy="5484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6435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286342" y="6395322"/>
            <a:ext cx="25539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eaLnBrk="0" hangingPunct="0"/>
            <a:r>
              <a:rPr kumimoji="1" lang="en-US" sz="800" dirty="0">
                <a:solidFill>
                  <a:srgbClr val="FFFFFF"/>
                </a:solidFill>
              </a:rPr>
              <a:t>http://eclectic.ss.uci.edu/~</a:t>
            </a:r>
            <a:r>
              <a:rPr kumimoji="1" lang="en-US" sz="800" dirty="0">
                <a:solidFill>
                  <a:srgbClr val="FFFFFF"/>
                </a:solidFill>
                <a:hlinkClick r:id="rId3"/>
              </a:rPr>
              <a:t>drwhite/worldcul/atlas.htm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2116" y="3019011"/>
            <a:ext cx="6686447" cy="295465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those “culture areas” were initially established by George P. Murdock and associates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and are commonly associated with 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HRAF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(the Human Relations Area Files)</a:t>
            </a:r>
          </a:p>
          <a:p>
            <a:pPr algn="ctr"/>
            <a:endParaRPr lang="en-US" sz="1600" b="1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and its</a:t>
            </a:r>
          </a:p>
          <a:p>
            <a:pPr algn="ctr"/>
            <a:r>
              <a:rPr lang="en-US" sz="3200" b="1" i="1" dirty="0" smtClean="0">
                <a:solidFill>
                  <a:srgbClr val="000000"/>
                </a:solidFill>
              </a:rPr>
              <a:t>World Ethnographic Atlas</a:t>
            </a:r>
            <a:endParaRPr lang="en-US" sz="3200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1" name="Picture 2" descr="Mesoamer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68" y="-6350"/>
            <a:ext cx="7348537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2" name="Text Box 3"/>
          <p:cNvSpPr txBox="1">
            <a:spLocks noChangeArrowheads="1"/>
          </p:cNvSpPr>
          <p:nvPr/>
        </p:nvSpPr>
        <p:spPr bwMode="auto">
          <a:xfrm>
            <a:off x="1592263" y="917576"/>
            <a:ext cx="2444900" cy="70788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2400" b="1" dirty="0">
                <a:solidFill>
                  <a:srgbClr val="0C0600"/>
                </a:solidFill>
                <a:latin typeface="Arial" charset="0"/>
              </a:rPr>
              <a:t>“Mesoamerica”</a:t>
            </a:r>
          </a:p>
          <a:p>
            <a:pPr eaLnBrk="0" hangingPunct="0"/>
            <a:r>
              <a:rPr kumimoji="1" lang="en-US" sz="1600" b="1" dirty="0" smtClean="0">
                <a:solidFill>
                  <a:srgbClr val="0C0600"/>
                </a:solidFill>
                <a:latin typeface="Arial" charset="0"/>
              </a:rPr>
              <a:t>(“culture area)</a:t>
            </a:r>
            <a:endParaRPr kumimoji="1" lang="en-US" sz="1600" b="1" dirty="0">
              <a:solidFill>
                <a:srgbClr val="0C0600"/>
              </a:solidFill>
              <a:latin typeface="Arial" charset="0"/>
            </a:endParaRPr>
          </a:p>
        </p:txBody>
      </p:sp>
      <p:sp>
        <p:nvSpPr>
          <p:cNvPr id="358403" name="Line 4"/>
          <p:cNvSpPr>
            <a:spLocks noChangeShapeType="1"/>
          </p:cNvSpPr>
          <p:nvPr/>
        </p:nvSpPr>
        <p:spPr bwMode="auto">
          <a:xfrm flipH="1" flipV="1">
            <a:off x="2670184" y="1524000"/>
            <a:ext cx="334963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04" name="Text Box 5"/>
          <p:cNvSpPr txBox="1">
            <a:spLocks noChangeArrowheads="1"/>
          </p:cNvSpPr>
          <p:nvPr/>
        </p:nvSpPr>
        <p:spPr bwMode="auto">
          <a:xfrm>
            <a:off x="4357698" y="1447801"/>
            <a:ext cx="2755691" cy="70788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2400" b="1" dirty="0">
                <a:solidFill>
                  <a:srgbClr val="0C0600"/>
                </a:solidFill>
                <a:latin typeface="Arial" charset="0"/>
              </a:rPr>
              <a:t>“Middle America”</a:t>
            </a:r>
          </a:p>
          <a:p>
            <a:pPr eaLnBrk="0" hangingPunct="0"/>
            <a:r>
              <a:rPr kumimoji="1" lang="en-US" sz="1600" b="1" dirty="0">
                <a:solidFill>
                  <a:srgbClr val="0C0600"/>
                </a:solidFill>
                <a:latin typeface="Arial" charset="0"/>
              </a:rPr>
              <a:t>(</a:t>
            </a:r>
            <a:r>
              <a:rPr kumimoji="1" lang="en-US" sz="1600" b="1" dirty="0" smtClean="0">
                <a:solidFill>
                  <a:srgbClr val="0C0600"/>
                </a:solidFill>
                <a:latin typeface="Arial" charset="0"/>
              </a:rPr>
              <a:t>geological area)</a:t>
            </a:r>
            <a:endParaRPr kumimoji="1" lang="en-US" sz="2000" b="1" dirty="0">
              <a:solidFill>
                <a:srgbClr val="0C0600"/>
              </a:solidFill>
              <a:latin typeface="Arial" charset="0"/>
            </a:endParaRPr>
          </a:p>
        </p:txBody>
      </p:sp>
      <p:sp>
        <p:nvSpPr>
          <p:cNvPr id="358405" name="Line 6"/>
          <p:cNvSpPr>
            <a:spLocks noChangeShapeType="1"/>
          </p:cNvSpPr>
          <p:nvPr/>
        </p:nvSpPr>
        <p:spPr bwMode="auto">
          <a:xfrm>
            <a:off x="5849947" y="2032018"/>
            <a:ext cx="1189037" cy="1857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Text Box 2"/>
          <p:cNvSpPr txBox="1">
            <a:spLocks noChangeArrowheads="1"/>
          </p:cNvSpPr>
          <p:nvPr/>
        </p:nvSpPr>
        <p:spPr bwMode="auto">
          <a:xfrm>
            <a:off x="2219325" y="6526213"/>
            <a:ext cx="4672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www.d.umn.edu/cla/faculty/troufs/anth3618/video/Copan.html#title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840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588" y="1477963"/>
            <a:ext cx="75898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Text Box 2"/>
          <p:cNvSpPr txBox="1">
            <a:spLocks noChangeArrowheads="1"/>
          </p:cNvSpPr>
          <p:nvPr/>
        </p:nvSpPr>
        <p:spPr bwMode="auto">
          <a:xfrm>
            <a:off x="3090621" y="6540739"/>
            <a:ext cx="2953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http://en.wikipedia.org/wiki/Culture_areas_of_North_America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177" y="82786"/>
            <a:ext cx="500897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9200" y="5614343"/>
            <a:ext cx="6686447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other North American “culture areas” 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75" y="2701704"/>
            <a:ext cx="8226425" cy="2252924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some “areas” </a:t>
            </a:r>
            <a:r>
              <a:rPr lang="en-US" sz="5400" b="1" i="1" dirty="0" smtClean="0">
                <a:solidFill>
                  <a:srgbClr val="FF0000"/>
                </a:solidFill>
              </a:rPr>
              <a:t>are not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“officially”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anthropological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“cultural areas” . . .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Text Box 2"/>
          <p:cNvSpPr txBox="1">
            <a:spLocks noChangeArrowheads="1"/>
          </p:cNvSpPr>
          <p:nvPr/>
        </p:nvSpPr>
        <p:spPr bwMode="auto">
          <a:xfrm>
            <a:off x="3090621" y="6395599"/>
            <a:ext cx="2953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http://en.wikipedia.org/wiki/Culture_areas_of_North_America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439" y="2158093"/>
            <a:ext cx="408305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3372" y="1308100"/>
            <a:ext cx="4276046" cy="389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104900" y="5511208"/>
            <a:ext cx="6896100" cy="738664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Verdana" pitchFamily="34" charset="0"/>
              </a:rPr>
              <a:t>culture “areas” that are not “culture areas”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5" y="1402475"/>
            <a:ext cx="7315200" cy="433965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it can get confusing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because, among other things,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some regions we consider cultural areas in daily life are also officially designated as “cultural areas” in modern Anthropology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onelyPlanetEurope_Ire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325" y="662220"/>
            <a:ext cx="70008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35318" y="4829924"/>
            <a:ext cx="5979886" cy="1458861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Europe</a:t>
            </a:r>
            <a:r>
              <a:rPr lang="en-US" dirty="0" smtClean="0">
                <a:solidFill>
                  <a:srgbClr val="000000"/>
                </a:solidFill>
                <a:latin typeface="Verdana" pitchFamily="34" charset="0"/>
              </a:rPr>
              <a:t>, for e.g., 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is now officially an anthropological</a:t>
            </a:r>
          </a:p>
          <a:p>
            <a:pPr marL="0" lvl="1" algn="ctr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“culture area”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718461" y="557282"/>
            <a:ext cx="5979886" cy="683264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endParaRPr lang="en-US" sz="16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914404" y="2173510"/>
            <a:ext cx="7315200" cy="39703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and if you utilize a comparative approach in your project,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or in extra credit reports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— or in your exam questions —you need to be especially careful to compare like units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  . . .</a:t>
            </a:r>
            <a:endParaRPr kumimoji="1" lang="en-US" sz="3600" b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culture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/ “subculture”</a:t>
            </a:r>
            <a:endParaRPr lang="en-US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culture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/ “subculture”</a:t>
            </a:r>
            <a:endParaRPr lang="en-US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9370" y="4439870"/>
            <a:ext cx="5979886" cy="2123658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cultures are major groups of individuals with common customs, traditions, history, and origin, </a:t>
            </a:r>
          </a:p>
          <a:p>
            <a:pPr marL="0" lvl="1" algn="ctr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sharing a common language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2436813" y="6526243"/>
            <a:ext cx="4273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hlinkClick r:id="rId2"/>
              </a:rPr>
              <a:t>www.d.umn.edu/cla/faculty/troufs/anth3618/matext.html#title</a:t>
            </a:r>
            <a:endParaRPr kumimoji="1" lang="en-US" sz="120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69515" y="129963"/>
            <a:ext cx="3011714" cy="83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for e.g.,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Text, The Maya, 8th Edition, Michael D. Co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21" y="962927"/>
            <a:ext cx="360947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ChangeArrowheads="1"/>
          </p:cNvSpPr>
          <p:nvPr/>
        </p:nvSpPr>
        <p:spPr bwMode="auto">
          <a:xfrm>
            <a:off x="3124312" y="5414125"/>
            <a:ext cx="2868093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000000"/>
                </a:solidFill>
                <a:latin typeface="Arial" charset="0"/>
              </a:rPr>
              <a:t>Sophie D. Coe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charset="0"/>
              </a:rPr>
            </a:b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America's First Cuisines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b="1" dirty="0">
                <a:solidFill>
                  <a:srgbClr val="000000"/>
                </a:solidFill>
                <a:latin typeface="Arial" charset="0"/>
              </a:rPr>
            </a:br>
            <a:r>
              <a:rPr lang="en-US" sz="1100" dirty="0">
                <a:solidFill>
                  <a:srgbClr val="000000"/>
                </a:solidFill>
                <a:latin typeface="Arial" charset="0"/>
              </a:rPr>
              <a:t>Austin: University of </a:t>
            </a:r>
            <a:r>
              <a:rPr lang="en-US" sz="1100" dirty="0" err="1">
                <a:solidFill>
                  <a:srgbClr val="000000"/>
                </a:solidFill>
                <a:latin typeface="Arial" charset="0"/>
              </a:rPr>
              <a:t>Texax</a:t>
            </a:r>
            <a:r>
              <a:rPr lang="en-US" sz="1100" dirty="0">
                <a:solidFill>
                  <a:srgbClr val="000000"/>
                </a:solidFill>
                <a:latin typeface="Arial" charset="0"/>
              </a:rPr>
              <a:t> Press, 1994</a:t>
            </a:r>
            <a:r>
              <a:rPr lang="en-US" sz="110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91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4700" y="1854180"/>
            <a:ext cx="25527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3" name="Text Box 10"/>
          <p:cNvSpPr txBox="1">
            <a:spLocks noChangeArrowheads="1"/>
          </p:cNvSpPr>
          <p:nvPr/>
        </p:nvSpPr>
        <p:spPr bwMode="auto">
          <a:xfrm>
            <a:off x="2647259" y="6400835"/>
            <a:ext cx="42237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  <a:hlinkClick r:id="rId3"/>
              </a:rPr>
              <a:t>www.d.umn.edu/cla/faculty/troufs/anthfood/aftexts.html#title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07658" y="1661441"/>
            <a:ext cx="155363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kumimoji="1" lang="en-US" sz="4000" b="1" dirty="0">
                <a:solidFill>
                  <a:srgbClr val="000000"/>
                </a:solidFill>
                <a:latin typeface="Arial" charset="0"/>
              </a:rPr>
              <a:t>Aztec</a:t>
            </a:r>
          </a:p>
          <a:p>
            <a:pPr algn="ctr" eaLnBrk="0" hangingPunct="0">
              <a:lnSpc>
                <a:spcPct val="200000"/>
              </a:lnSpc>
            </a:pPr>
            <a:r>
              <a:rPr kumimoji="1" lang="en-US" sz="4000" b="1" dirty="0">
                <a:solidFill>
                  <a:srgbClr val="000000"/>
                </a:solidFill>
                <a:latin typeface="Arial" charset="0"/>
              </a:rPr>
              <a:t>Maya</a:t>
            </a:r>
          </a:p>
          <a:p>
            <a:pPr algn="ctr" eaLnBrk="0" hangingPunct="0">
              <a:lnSpc>
                <a:spcPct val="200000"/>
              </a:lnSpc>
            </a:pPr>
            <a:r>
              <a:rPr kumimoji="1" lang="en-US" sz="4000" b="1" dirty="0">
                <a:solidFill>
                  <a:srgbClr val="000000"/>
                </a:solidFill>
                <a:latin typeface="Arial" charset="0"/>
              </a:rPr>
              <a:t>Inca</a:t>
            </a:r>
          </a:p>
        </p:txBody>
      </p:sp>
    </p:spTree>
    <p:extLst>
      <p:ext uri="{BB962C8B-B14F-4D97-AF65-F5344CB8AC3E}">
        <p14:creationId xmlns:p14="http://schemas.microsoft.com/office/powerpoint/2010/main" val="1040127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culture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/ “subculture”</a:t>
            </a:r>
            <a:endParaRPr lang="en-US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9370" y="4439870"/>
            <a:ext cx="5979886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cultures are major groups of individuals with common customs, traditions, history, and origin, </a:t>
            </a:r>
          </a:p>
          <a:p>
            <a:pPr marL="0" lvl="1" algn="ctr">
              <a:lnSpc>
                <a:spcPct val="90000"/>
              </a:lnSpc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sharing a common language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663" y="2148050"/>
            <a:ext cx="7772400" cy="161582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</a:rPr>
              <a:t>there are dozens in Mesoamerica</a:t>
            </a:r>
          </a:p>
          <a:p>
            <a:pPr marL="0" lvl="2" algn="ctr"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for e.g.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culture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/ “subculture”</a:t>
            </a:r>
            <a:endParaRPr lang="en-US" b="1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663" y="2148050"/>
            <a:ext cx="7772400" cy="161582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</a:rPr>
              <a:t>there are dozens in Mesoamerica</a:t>
            </a:r>
          </a:p>
          <a:p>
            <a:pPr marL="0" lvl="2" algn="ctr"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for e.g.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4172" y="4413545"/>
            <a:ext cx="2053772" cy="18097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 algn="ctr">
              <a:lnSpc>
                <a:spcPct val="90000"/>
              </a:lnSpc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Maya</a:t>
            </a:r>
          </a:p>
          <a:p>
            <a:pPr marL="0" lvl="2" algn="ctr">
              <a:lnSpc>
                <a:spcPct val="90000"/>
              </a:lnSpc>
              <a:defRPr/>
            </a:pPr>
            <a:endParaRPr lang="en-US" sz="20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16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Chamula</a:t>
            </a:r>
            <a:endParaRPr lang="en-US" sz="16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16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Lancandon</a:t>
            </a:r>
            <a:endParaRPr lang="en-US" sz="16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16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Tzotzil</a:t>
            </a:r>
            <a:endParaRPr lang="en-US" sz="16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16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Tzeltal</a:t>
            </a:r>
            <a:endParaRPr lang="en-US" sz="16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16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Zoque</a:t>
            </a:r>
            <a:endParaRPr lang="en-US" sz="16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876819" y="4361776"/>
            <a:ext cx="3875315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Olmec </a:t>
            </a: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Toltec</a:t>
            </a: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Aztec</a:t>
            </a: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Verdana" pitchFamily="34" charset="0"/>
              </a:rPr>
              <a:t>Teotihuacanos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Verdana" pitchFamily="34" charset="0"/>
              </a:rPr>
              <a:t>Tarahumara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 . . 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323773" y="4368117"/>
            <a:ext cx="2090772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Yaqui</a:t>
            </a: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Otomi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Tarascan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Mixtec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Zapotec</a:t>
            </a: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1217614" y="6526241"/>
            <a:ext cx="66896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hlinkClick r:id="rId2"/>
              </a:rPr>
              <a:t>http://en.wikipedia.org/wiki/Indigenous_peoples_of_Mexico#History_of_the_indigenous_peoples</a:t>
            </a:r>
            <a:endParaRPr kumimoji="1" lang="en-US" sz="1200">
              <a:solidFill>
                <a:srgbClr val="FFFFFF"/>
              </a:solidFill>
            </a:endParaRPr>
          </a:p>
        </p:txBody>
      </p:sp>
      <p:pic>
        <p:nvPicPr>
          <p:cNvPr id="153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52" y="2061922"/>
            <a:ext cx="7589837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588680" y="4151299"/>
            <a:ext cx="2481262" cy="666750"/>
          </a:xfrm>
          <a:prstGeom prst="ellipse">
            <a:avLst/>
          </a:pr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976" y="1058030"/>
            <a:ext cx="7184571" cy="1680460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just in Mexico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, for e.g., 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there are 63 languages spoken</a:t>
            </a:r>
          </a:p>
          <a:p>
            <a:pPr marL="0" lvl="1" algn="ctr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—9 “major” languages, </a:t>
            </a:r>
          </a:p>
          <a:p>
            <a:pPr marL="0" lvl="1" algn="ctr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and 54 languages of “</a:t>
            </a:r>
            <a:r>
              <a:rPr lang="en-US" sz="2000" dirty="0" err="1" smtClean="0">
                <a:solidFill>
                  <a:srgbClr val="000000"/>
                </a:solidFill>
                <a:latin typeface="Verdana" pitchFamily="34" charset="0"/>
              </a:rPr>
              <a:t>microcultures</a:t>
            </a: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” </a:t>
            </a:r>
            <a:endParaRPr lang="en-US" sz="2400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3097478" y="6395611"/>
            <a:ext cx="29386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800" dirty="0">
                <a:solidFill>
                  <a:srgbClr val="FFFFFF"/>
                </a:solidFill>
                <a:hlinkClick r:id="rId2"/>
              </a:rPr>
              <a:t>www.d.umn.edu/cla/faculty/troufs/anth3618/matext.html#title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424" y="1258884"/>
            <a:ext cx="7588250" cy="47434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7" name="&quot;No&quot; Symbol 6"/>
          <p:cNvSpPr/>
          <p:nvPr/>
        </p:nvSpPr>
        <p:spPr bwMode="auto">
          <a:xfrm>
            <a:off x="1596575" y="2786738"/>
            <a:ext cx="1894123" cy="1930403"/>
          </a:xfrm>
          <a:prstGeom prst="noSmoking">
            <a:avLst/>
          </a:prstGeom>
          <a:solidFill>
            <a:srgbClr val="FF0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3097478" y="6395611"/>
            <a:ext cx="29386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800" dirty="0">
                <a:solidFill>
                  <a:srgbClr val="FFFFFF"/>
                </a:solidFill>
                <a:hlinkClick r:id="rId2"/>
              </a:rPr>
              <a:t>www.d.umn.edu/cla/faculty/troufs/anth3618/matext.html#title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424" y="1258884"/>
            <a:ext cx="7588250" cy="47434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5" name="&quot;No&quot; Symbol 4"/>
          <p:cNvSpPr/>
          <p:nvPr/>
        </p:nvSpPr>
        <p:spPr bwMode="auto">
          <a:xfrm>
            <a:off x="1596575" y="2786738"/>
            <a:ext cx="1894123" cy="1930403"/>
          </a:xfrm>
          <a:prstGeom prst="noSmoking">
            <a:avLst/>
          </a:prstGeom>
          <a:solidFill>
            <a:srgbClr val="FF00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2465" y="5165563"/>
            <a:ext cx="7184571" cy="120032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/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but Mexico</a:t>
            </a: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sz="2400" dirty="0" smtClean="0">
                <a:solidFill>
                  <a:srgbClr val="000000"/>
                </a:solidFill>
                <a:latin typeface="Verdana" pitchFamily="34" charset="0"/>
              </a:rPr>
              <a:t> for e.g., 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is not a “culture”</a:t>
            </a:r>
          </a:p>
          <a:p>
            <a:pPr marL="0" lvl="1" algn="ctr"/>
            <a:r>
              <a:rPr lang="en-US" sz="2400" dirty="0" smtClean="0">
                <a:solidFill>
                  <a:srgbClr val="000000"/>
                </a:solidFill>
                <a:latin typeface="Verdana" pitchFamily="34" charset="0"/>
              </a:rPr>
              <a:t>it </a:t>
            </a:r>
            <a:r>
              <a:rPr lang="en-US" sz="2400" dirty="0" smtClean="0">
                <a:solidFill>
                  <a:srgbClr val="000000"/>
                </a:solidFill>
                <a:latin typeface="Verdana" pitchFamily="34" charset="0"/>
              </a:rPr>
              <a:t>is a “nation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”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</a:t>
            </a: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“subculture”</a:t>
            </a:r>
            <a:endParaRPr lang="en-US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545308"/>
            <a:ext cx="6908800" cy="21236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en-US" sz="4000" b="1" dirty="0" smtClean="0">
                <a:solidFill>
                  <a:srgbClr val="FFFFFF"/>
                </a:solidFill>
                <a:latin typeface="Arial" charset="0"/>
              </a:rPr>
              <a:t>so lets have a look at</a:t>
            </a:r>
          </a:p>
          <a:p>
            <a:pPr algn="ctr" eaLnBrk="0" hangingPunct="0">
              <a:lnSpc>
                <a:spcPct val="150000"/>
              </a:lnSpc>
            </a:pPr>
            <a:r>
              <a:rPr kumimoji="1" lang="en-US" sz="4800" b="1" dirty="0" smtClean="0">
                <a:solidFill>
                  <a:srgbClr val="FFFFFF"/>
                </a:solidFill>
                <a:latin typeface="Arial" charset="0"/>
              </a:rPr>
              <a:t>Units of Analysis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096050"/>
            <a:ext cx="6908800" cy="3631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dirty="0" smtClean="0">
                <a:solidFill>
                  <a:srgbClr val="FFFFFF"/>
                </a:solidFill>
                <a:latin typeface="Arial" charset="0"/>
              </a:rPr>
              <a:t>within “culture areas” there are most often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“subcultures”</a:t>
            </a:r>
          </a:p>
          <a:p>
            <a:pPr algn="ctr" eaLnBrk="0" hangingPunct="0"/>
            <a:endParaRPr kumimoji="1" lang="en-US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these are also known as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kumimoji="1" lang="en-US" sz="3600" b="1" dirty="0" err="1" smtClean="0">
                <a:solidFill>
                  <a:srgbClr val="000000"/>
                </a:solidFill>
                <a:latin typeface="Arial" charset="0"/>
              </a:rPr>
              <a:t>microcultures</a:t>
            </a:r>
            <a:r>
              <a:rPr kumimoji="1" lang="en-US" sz="3600" b="1" dirty="0" smtClean="0">
                <a:solidFill>
                  <a:srgbClr val="000000"/>
                </a:solidFill>
                <a:latin typeface="Arial" charset="0"/>
              </a:rPr>
              <a:t>”</a:t>
            </a:r>
            <a:endParaRPr kumimoji="1" lang="en-US" sz="4000" b="1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/>
            <a:endParaRPr kumimoji="1"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and occasionally as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000000"/>
                </a:solidFill>
                <a:latin typeface="Arial" charset="0"/>
              </a:rPr>
              <a:t>“local cultures”</a:t>
            </a:r>
            <a:endParaRPr kumimoji="1" lang="en-US" sz="4000" b="1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096050"/>
            <a:ext cx="6908800" cy="3631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dirty="0" smtClean="0">
                <a:solidFill>
                  <a:srgbClr val="FFFFFF">
                    <a:lumMod val="65000"/>
                  </a:srgbClr>
                </a:solidFill>
                <a:latin typeface="Arial" charset="0"/>
              </a:rPr>
              <a:t>within “culture areas” there are most often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“subcultures”</a:t>
            </a:r>
          </a:p>
          <a:p>
            <a:pPr algn="ctr" eaLnBrk="0" hangingPunct="0"/>
            <a:endParaRPr kumimoji="1" lang="en-US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FFFFFF"/>
                </a:solidFill>
                <a:latin typeface="Arial" charset="0"/>
              </a:rPr>
              <a:t>these are also known as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</a:t>
            </a:r>
            <a:r>
              <a:rPr kumimoji="1" lang="en-US" sz="3600" b="1" dirty="0" err="1" smtClean="0">
                <a:solidFill>
                  <a:srgbClr val="FFFFFF"/>
                </a:solidFill>
                <a:latin typeface="Arial" charset="0"/>
              </a:rPr>
              <a:t>microcultures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endParaRPr kumimoji="1"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and occasionally as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000000"/>
                </a:solidFill>
                <a:latin typeface="Arial" charset="0"/>
              </a:rPr>
              <a:t>“local cultures”</a:t>
            </a:r>
            <a:endParaRPr kumimoji="1" lang="en-US" sz="4000" b="1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096050"/>
            <a:ext cx="6908800" cy="3631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dirty="0" smtClean="0">
                <a:solidFill>
                  <a:srgbClr val="FFFFFF">
                    <a:lumMod val="65000"/>
                  </a:srgbClr>
                </a:solidFill>
                <a:latin typeface="Arial" charset="0"/>
              </a:rPr>
              <a:t>within “culture areas” there are most often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“subcultures”</a:t>
            </a:r>
          </a:p>
          <a:p>
            <a:pPr algn="ctr" eaLnBrk="0" hangingPunct="0"/>
            <a:endParaRPr kumimoji="1" lang="en-US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FFFFFF">
                    <a:lumMod val="65000"/>
                  </a:srgbClr>
                </a:solidFill>
                <a:latin typeface="Arial" charset="0"/>
              </a:rPr>
              <a:t>these are also known as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</a:t>
            </a:r>
            <a:r>
              <a:rPr kumimoji="1" lang="en-US" sz="3600" b="1" dirty="0" err="1" smtClean="0">
                <a:solidFill>
                  <a:srgbClr val="FFFFFF"/>
                </a:solidFill>
                <a:latin typeface="Arial" charset="0"/>
              </a:rPr>
              <a:t>microcultures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endParaRPr kumimoji="1"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FFFFFF"/>
                </a:solidFill>
                <a:latin typeface="Arial" charset="0"/>
              </a:rPr>
              <a:t>and occasionally as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“local cultures”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096050"/>
            <a:ext cx="6908800" cy="3631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within “culture areas” there are most often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“subcultures”</a:t>
            </a:r>
          </a:p>
          <a:p>
            <a:pPr algn="ctr" eaLnBrk="0" hangingPunct="0"/>
            <a:endParaRPr kumimoji="1" lang="en-US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these are also known as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</a:t>
            </a:r>
            <a:r>
              <a:rPr kumimoji="1" lang="en-US" sz="3600" b="1" dirty="0" err="1" smtClean="0">
                <a:solidFill>
                  <a:srgbClr val="FFFFFF"/>
                </a:solidFill>
                <a:latin typeface="Arial" charset="0"/>
              </a:rPr>
              <a:t>microcultures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endParaRPr kumimoji="1" lang="en-US" sz="2000" b="1" dirty="0" smtClean="0">
              <a:solidFill>
                <a:srgbClr val="FFFFFF">
                  <a:lumMod val="65000"/>
                </a:srgbClr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and occasionally as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“local cultures”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117600" y="2096050"/>
            <a:ext cx="6908800" cy="3631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within “culture areas” there are most often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“subcultures”</a:t>
            </a:r>
          </a:p>
          <a:p>
            <a:pPr algn="ctr" eaLnBrk="0" hangingPunct="0"/>
            <a:endParaRPr kumimoji="1" lang="en-US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these are also known as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</a:t>
            </a:r>
            <a:r>
              <a:rPr kumimoji="1" lang="en-US" sz="3600" b="1" dirty="0" err="1" smtClean="0">
                <a:solidFill>
                  <a:srgbClr val="FFFFFF"/>
                </a:solidFill>
                <a:latin typeface="Arial" charset="0"/>
              </a:rPr>
              <a:t>microcultures</a:t>
            </a:r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endParaRPr kumimoji="1" lang="en-US" sz="2000" b="1" dirty="0" smtClean="0">
              <a:solidFill>
                <a:srgbClr val="FFFFFF">
                  <a:lumMod val="65000"/>
                </a:srgbClr>
              </a:solidFill>
              <a:latin typeface="Arial" charset="0"/>
            </a:endParaRPr>
          </a:p>
          <a:p>
            <a:pPr algn="ctr" eaLnBrk="0" hangingPunct="0"/>
            <a:r>
              <a:rPr kumimoji="1" lang="en-US" sz="2800" dirty="0" smtClean="0">
                <a:solidFill>
                  <a:srgbClr val="000000"/>
                </a:solidFill>
                <a:latin typeface="Arial" charset="0"/>
              </a:rPr>
              <a:t>and occasionally as </a:t>
            </a:r>
          </a:p>
          <a:p>
            <a:pPr algn="ctr" eaLnBrk="0" hangingPunct="0"/>
            <a:r>
              <a:rPr kumimoji="1" lang="en-US" sz="3600" b="1" dirty="0" smtClean="0">
                <a:solidFill>
                  <a:srgbClr val="FFFFFF"/>
                </a:solidFill>
                <a:latin typeface="Arial" charset="0"/>
              </a:rPr>
              <a:t>“local cultures”</a:t>
            </a:r>
            <a:endParaRPr kumimoji="1" lang="en-US" sz="40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694" y="4542920"/>
            <a:ext cx="7772400" cy="184665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and often</a:t>
            </a:r>
          </a:p>
          <a:p>
            <a:pPr marL="0" lvl="2"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there are </a:t>
            </a:r>
            <a:r>
              <a:rPr lang="en-US" sz="3600" b="1" i="1" dirty="0" smtClean="0">
                <a:solidFill>
                  <a:srgbClr val="000000"/>
                </a:solidFill>
              </a:rPr>
              <a:t>lots</a:t>
            </a:r>
            <a:r>
              <a:rPr lang="en-US" sz="2400" b="1" dirty="0" smtClean="0">
                <a:solidFill>
                  <a:srgbClr val="000000"/>
                </a:solidFill>
              </a:rPr>
              <a:t> of them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Text Box 2"/>
          <p:cNvSpPr txBox="1">
            <a:spLocks noChangeArrowheads="1"/>
          </p:cNvSpPr>
          <p:nvPr/>
        </p:nvSpPr>
        <p:spPr bwMode="auto">
          <a:xfrm>
            <a:off x="2219325" y="6526213"/>
            <a:ext cx="4672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www.d.umn.edu/cla/faculty/troufs/anth3618/video/Copan.html#title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840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588" y="1477963"/>
            <a:ext cx="75898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67663" y="5254046"/>
            <a:ext cx="7772400" cy="147732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0000"/>
                </a:solidFill>
              </a:rPr>
              <a:t>there are </a:t>
            </a:r>
            <a:r>
              <a:rPr lang="en-US" sz="2400" b="1" i="1" dirty="0" smtClean="0">
                <a:solidFill>
                  <a:srgbClr val="000000"/>
                </a:solidFill>
              </a:rPr>
              <a:t>dozens</a:t>
            </a:r>
            <a:r>
              <a:rPr lang="en-US" sz="2400" b="1" dirty="0" smtClean="0">
                <a:solidFill>
                  <a:srgbClr val="000000"/>
                </a:solidFill>
              </a:rPr>
              <a:t> in Mesoamerica</a:t>
            </a:r>
          </a:p>
          <a:p>
            <a:pPr marL="0" lvl="2" algn="ctr"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for e.g.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</a:t>
            </a: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“subculture”</a:t>
            </a:r>
            <a:endParaRPr lang="en-US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4876819" y="4361776"/>
            <a:ext cx="387531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Olmec </a:t>
            </a:r>
          </a:p>
          <a:p>
            <a:pPr marL="0" lvl="2" algn="ctr"/>
            <a:r>
              <a:rPr lang="en-US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 Toltec</a:t>
            </a:r>
          </a:p>
          <a:p>
            <a:pPr marL="0" lvl="2" algn="ctr"/>
            <a:r>
              <a:rPr lang="en-US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 Aztec</a:t>
            </a:r>
          </a:p>
          <a:p>
            <a:pPr marL="0" lvl="2" algn="ctr"/>
            <a:r>
              <a:rPr lang="en-US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 </a:t>
            </a:r>
            <a:r>
              <a:rPr lang="en-US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Teotihuacanos</a:t>
            </a:r>
            <a:endParaRPr lang="en-US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2" algn="ctr"/>
            <a:r>
              <a:rPr lang="en-US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 </a:t>
            </a:r>
            <a:r>
              <a:rPr lang="en-US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Tarahumara</a:t>
            </a: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 . . .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323773" y="4368117"/>
            <a:ext cx="20907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algn="ctr"/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Yaqui</a:t>
            </a:r>
          </a:p>
          <a:p>
            <a:pPr marL="0" lvl="2" algn="ctr"/>
            <a:r>
              <a:rPr lang="en-US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 </a:t>
            </a:r>
            <a:r>
              <a:rPr lang="en-US" b="1" dirty="0" err="1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Otomi</a:t>
            </a:r>
            <a:endParaRPr lang="en-US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2" algn="ctr"/>
            <a:r>
              <a:rPr lang="en-US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 </a:t>
            </a:r>
            <a:r>
              <a:rPr lang="en-US" b="1" dirty="0" err="1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Tarascan</a:t>
            </a:r>
            <a:endParaRPr lang="en-US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2" algn="ctr"/>
            <a:r>
              <a:rPr lang="en-US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 </a:t>
            </a:r>
            <a:r>
              <a:rPr lang="en-US" b="1" dirty="0" err="1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Mixtec</a:t>
            </a:r>
            <a:endParaRPr lang="en-US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2" algn="ctr"/>
            <a:r>
              <a:rPr lang="en-US" b="1" dirty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 </a:t>
            </a:r>
            <a:r>
              <a:rPr lang="en-US" b="1" dirty="0" err="1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Zapotec</a:t>
            </a:r>
            <a:endParaRPr lang="en-US" b="1" dirty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4172" y="4224863"/>
            <a:ext cx="2053772" cy="2142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Maya</a:t>
            </a:r>
          </a:p>
          <a:p>
            <a:pPr marL="0" lvl="2" algn="ctr">
              <a:lnSpc>
                <a:spcPct val="90000"/>
              </a:lnSpc>
              <a:defRPr/>
            </a:pPr>
            <a:endParaRPr lang="en-US" sz="16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2000" b="1" dirty="0" err="1" smtClean="0">
                <a:solidFill>
                  <a:srgbClr val="000000"/>
                </a:solidFill>
                <a:latin typeface="Verdana" pitchFamily="34" charset="0"/>
              </a:rPr>
              <a:t>Chamula</a:t>
            </a:r>
            <a:endParaRPr lang="en-US" sz="20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2000" b="1" dirty="0" err="1" smtClean="0">
                <a:solidFill>
                  <a:srgbClr val="000000"/>
                </a:solidFill>
                <a:latin typeface="Verdana" pitchFamily="34" charset="0"/>
              </a:rPr>
              <a:t>Lancandon</a:t>
            </a:r>
            <a:endParaRPr lang="en-US" sz="20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2000" b="1" dirty="0" err="1" smtClean="0">
                <a:solidFill>
                  <a:srgbClr val="000000"/>
                </a:solidFill>
                <a:latin typeface="Verdana" pitchFamily="34" charset="0"/>
              </a:rPr>
              <a:t>Tzotzil</a:t>
            </a:r>
            <a:endParaRPr lang="en-US" sz="20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2000" b="1" dirty="0" err="1" smtClean="0">
                <a:solidFill>
                  <a:srgbClr val="000000"/>
                </a:solidFill>
                <a:latin typeface="Verdana" pitchFamily="34" charset="0"/>
              </a:rPr>
              <a:t>Tzeltal</a:t>
            </a:r>
            <a:endParaRPr lang="en-US" sz="20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2000" b="1" dirty="0" err="1" smtClean="0">
                <a:solidFill>
                  <a:srgbClr val="000000"/>
                </a:solidFill>
                <a:latin typeface="Verdana" pitchFamily="34" charset="0"/>
              </a:rPr>
              <a:t>Zoque</a:t>
            </a:r>
            <a:endParaRPr lang="en-US" sz="20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694" y="2728670"/>
            <a:ext cx="77724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lvl="2" algn="ctr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there are several “subcultures” </a:t>
            </a:r>
            <a:r>
              <a:rPr lang="en-US" sz="2400" b="1" dirty="0" smtClean="0">
                <a:solidFill>
                  <a:srgbClr val="000000"/>
                </a:solidFill>
              </a:rPr>
              <a:t>in the Maya area alone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Text Box 2"/>
          <p:cNvSpPr txBox="1">
            <a:spLocks noChangeArrowheads="1"/>
          </p:cNvSpPr>
          <p:nvPr/>
        </p:nvSpPr>
        <p:spPr bwMode="auto">
          <a:xfrm>
            <a:off x="2815301" y="6395587"/>
            <a:ext cx="34724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www.d.umn.edu/cla/faculty/troufs/anth3618/video/Maya_Lords.html#title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7" y="127725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16743" y="3658808"/>
            <a:ext cx="2053772" cy="2677656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2" algn="ctr"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Maya</a:t>
            </a:r>
          </a:p>
          <a:p>
            <a:pPr marL="0" lvl="2" algn="ctr">
              <a:lnSpc>
                <a:spcPct val="90000"/>
              </a:lnSpc>
              <a:defRPr/>
            </a:pPr>
            <a:endParaRPr lang="en-US" sz="16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20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Chamula</a:t>
            </a:r>
            <a:endParaRPr lang="en-US" sz="20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20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Lancandon</a:t>
            </a:r>
            <a:endParaRPr lang="en-US" sz="20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20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Tzotzil</a:t>
            </a:r>
            <a:endParaRPr lang="en-US" sz="20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2000" b="1" dirty="0" err="1" smtClean="0">
                <a:solidFill>
                  <a:srgbClr val="FFFFFF">
                    <a:lumMod val="65000"/>
                  </a:srgbClr>
                </a:solidFill>
                <a:latin typeface="Verdana" pitchFamily="34" charset="0"/>
              </a:rPr>
              <a:t>Tzeltal</a:t>
            </a:r>
            <a:endParaRPr lang="en-US" sz="2000" b="1" dirty="0" smtClean="0">
              <a:solidFill>
                <a:srgbClr val="FFFFFF">
                  <a:lumMod val="65000"/>
                </a:srgbClr>
              </a:solidFill>
              <a:latin typeface="Verdana" pitchFamily="34" charset="0"/>
            </a:endParaRPr>
          </a:p>
          <a:p>
            <a:pPr marL="0" lvl="3" algn="ctr">
              <a:lnSpc>
                <a:spcPct val="90000"/>
              </a:lnSpc>
              <a:defRPr/>
            </a:pPr>
            <a:r>
              <a:rPr lang="en-US" sz="3200" b="1" dirty="0" err="1" smtClean="0">
                <a:solidFill>
                  <a:srgbClr val="000000"/>
                </a:solidFill>
                <a:latin typeface="Verdana" pitchFamily="34" charset="0"/>
              </a:rPr>
              <a:t>Zoque</a:t>
            </a:r>
            <a:endParaRPr lang="en-US" sz="32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Text Box 2"/>
          <p:cNvSpPr txBox="1">
            <a:spLocks noChangeArrowheads="1"/>
          </p:cNvSpPr>
          <p:nvPr/>
        </p:nvSpPr>
        <p:spPr bwMode="auto">
          <a:xfrm>
            <a:off x="2815301" y="6395587"/>
            <a:ext cx="34724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www.d.umn.edu/cla/faculty/troufs/anth3618/video/Maya_Lords.html#title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89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577" y="1247545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5455340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one person</a:t>
            </a:r>
            <a:endParaRPr lang="en-US" sz="18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family</a:t>
            </a:r>
            <a:endParaRPr lang="en-US" sz="16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AutoShape 2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19" name="AutoShape 3"/>
          <p:cNvSpPr>
            <a:spLocks noChangeArrowheads="1"/>
          </p:cNvSpPr>
          <p:nvPr/>
        </p:nvSpPr>
        <p:spPr bwMode="auto">
          <a:xfrm>
            <a:off x="2533650" y="3943350"/>
            <a:ext cx="1795463" cy="111442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0" name="AutoShape 4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1" name="AutoShape 5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2" name="AutoShape 6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3" name="AutoShape 7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4" name="AutoShape 8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5" name="AutoShape 9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4826" name="Text Box 10"/>
          <p:cNvSpPr txBox="1">
            <a:spLocks noChangeArrowheads="1"/>
          </p:cNvSpPr>
          <p:nvPr/>
        </p:nvSpPr>
        <p:spPr bwMode="auto">
          <a:xfrm>
            <a:off x="3024188" y="6329363"/>
            <a:ext cx="3117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  <a:hlinkClick r:id="rId3"/>
              </a:rPr>
              <a:t>http://en.wikipedia.org/wiki/Southern_Africa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748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524000"/>
            <a:ext cx="762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4828" name="Rectangle 14"/>
          <p:cNvSpPr>
            <a:spLocks noChangeArrowheads="1"/>
          </p:cNvSpPr>
          <p:nvPr/>
        </p:nvSpPr>
        <p:spPr bwMode="auto">
          <a:xfrm>
            <a:off x="3544458" y="3332163"/>
            <a:ext cx="38314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South Africa</a:t>
            </a: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is the </a:t>
            </a:r>
            <a:r>
              <a:rPr lang="en-US" sz="4000" b="1" i="1" dirty="0" smtClean="0">
                <a:solidFill>
                  <a:srgbClr val="000000"/>
                </a:solidFill>
                <a:latin typeface="Arial" charset="0"/>
              </a:rPr>
              <a:t>nation </a:t>
            </a:r>
            <a:r>
              <a:rPr lang="en-US" sz="4000" b="1" dirty="0" smtClean="0">
                <a:solidFill>
                  <a:srgbClr val="000000"/>
                </a:solidFill>
                <a:latin typeface="Arial" charset="0"/>
              </a:rPr>
              <a:t>of</a:t>
            </a:r>
            <a:endParaRPr lang="en-US" sz="40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South Africa</a:t>
            </a:r>
            <a:endParaRPr lang="en-US" sz="4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6464" y="494511"/>
            <a:ext cx="6686447" cy="267765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REM NOTE: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he </a:t>
            </a:r>
            <a:r>
              <a:rPr lang="en-US" sz="3600" b="1" dirty="0" smtClean="0">
                <a:solidFill>
                  <a:srgbClr val="FF0000"/>
                </a:solidFill>
              </a:rPr>
              <a:t>nation </a:t>
            </a:r>
            <a:r>
              <a:rPr lang="en-US" sz="2400" b="1" dirty="0" smtClean="0">
                <a:solidFill>
                  <a:srgbClr val="FF0000"/>
                </a:solidFill>
              </a:rPr>
              <a:t>of South Africa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is different from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3600" b="1" dirty="0" smtClean="0">
                <a:solidFill>
                  <a:srgbClr val="FF0000"/>
                </a:solidFill>
              </a:rPr>
              <a:t>region </a:t>
            </a:r>
            <a:r>
              <a:rPr lang="en-US" sz="2400" b="1" dirty="0" smtClean="0">
                <a:solidFill>
                  <a:srgbClr val="FF0000"/>
                </a:solidFill>
              </a:rPr>
              <a:t>of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South Africa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AutoShape 2"/>
          <p:cNvSpPr>
            <a:spLocks noChangeArrowheads="1"/>
          </p:cNvSpPr>
          <p:nvPr/>
        </p:nvSpPr>
        <p:spPr bwMode="auto">
          <a:xfrm>
            <a:off x="29146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3" name="AutoShape 3"/>
          <p:cNvSpPr>
            <a:spLocks noChangeArrowheads="1"/>
          </p:cNvSpPr>
          <p:nvPr/>
        </p:nvSpPr>
        <p:spPr bwMode="auto">
          <a:xfrm>
            <a:off x="2533650" y="3943350"/>
            <a:ext cx="1795463" cy="1114425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4" name="AutoShape 4"/>
          <p:cNvSpPr>
            <a:spLocks noChangeArrowheads="1"/>
          </p:cNvSpPr>
          <p:nvPr/>
        </p:nvSpPr>
        <p:spPr bwMode="auto">
          <a:xfrm flipV="1">
            <a:off x="1847850" y="4867275"/>
            <a:ext cx="976313" cy="1990725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5" name="AutoShape 5"/>
          <p:cNvSpPr>
            <a:spLocks noChangeArrowheads="1"/>
          </p:cNvSpPr>
          <p:nvPr/>
        </p:nvSpPr>
        <p:spPr bwMode="auto">
          <a:xfrm>
            <a:off x="1847850" y="65722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6" name="AutoShape 6"/>
          <p:cNvSpPr>
            <a:spLocks noChangeArrowheads="1"/>
          </p:cNvSpPr>
          <p:nvPr/>
        </p:nvSpPr>
        <p:spPr bwMode="auto">
          <a:xfrm>
            <a:off x="2495550" y="46101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7" name="AutoShape 7"/>
          <p:cNvSpPr>
            <a:spLocks noChangeArrowheads="1"/>
          </p:cNvSpPr>
          <p:nvPr/>
        </p:nvSpPr>
        <p:spPr bwMode="auto">
          <a:xfrm>
            <a:off x="3181350" y="50101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8" name="AutoShape 8"/>
          <p:cNvSpPr>
            <a:spLocks noChangeArrowheads="1"/>
          </p:cNvSpPr>
          <p:nvPr/>
        </p:nvSpPr>
        <p:spPr bwMode="auto">
          <a:xfrm>
            <a:off x="3238500" y="52959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29" name="AutoShape 9"/>
          <p:cNvSpPr>
            <a:spLocks noChangeArrowheads="1"/>
          </p:cNvSpPr>
          <p:nvPr/>
        </p:nvSpPr>
        <p:spPr bwMode="auto">
          <a:xfrm>
            <a:off x="2724150" y="53340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0730" name="Text Box 10"/>
          <p:cNvSpPr txBox="1">
            <a:spLocks noChangeArrowheads="1"/>
          </p:cNvSpPr>
          <p:nvPr/>
        </p:nvSpPr>
        <p:spPr bwMode="auto">
          <a:xfrm>
            <a:off x="3024188" y="6329363"/>
            <a:ext cx="3117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  <a:hlinkClick r:id="rId3"/>
              </a:rPr>
              <a:t>http://en.wikipedia.org/wiki/Southern_Africa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707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988" y="661988"/>
            <a:ext cx="50387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0732" name="Rectangle 13"/>
          <p:cNvSpPr>
            <a:spLocks noChangeArrowheads="1"/>
          </p:cNvSpPr>
          <p:nvPr/>
        </p:nvSpPr>
        <p:spPr bwMode="auto">
          <a:xfrm>
            <a:off x="2936875" y="4043363"/>
            <a:ext cx="44704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rgbClr val="000000"/>
                </a:solidFill>
                <a:latin typeface="Arial" charset="0"/>
              </a:rPr>
              <a:t>“South Africa”</a:t>
            </a:r>
          </a:p>
          <a:p>
            <a:pPr algn="ctr"/>
            <a:r>
              <a:rPr lang="en-US" sz="4000" b="1">
                <a:solidFill>
                  <a:srgbClr val="000000"/>
                </a:solidFill>
                <a:latin typeface="Arial" charset="0"/>
              </a:rPr>
              <a:t>is the </a:t>
            </a:r>
            <a:r>
              <a:rPr lang="en-US" sz="4000" b="1" i="1">
                <a:solidFill>
                  <a:srgbClr val="000000"/>
                </a:solidFill>
                <a:latin typeface="Arial" charset="0"/>
              </a:rPr>
              <a:t>region </a:t>
            </a:r>
            <a:r>
              <a:rPr lang="en-US" sz="4000" b="1">
                <a:solidFill>
                  <a:srgbClr val="000000"/>
                </a:solidFill>
                <a:latin typeface="Arial" charset="0"/>
              </a:rPr>
              <a:t>of</a:t>
            </a:r>
          </a:p>
          <a:p>
            <a:pPr algn="ctr"/>
            <a:r>
              <a:rPr lang="en-US" sz="4000" b="1">
                <a:solidFill>
                  <a:srgbClr val="000000"/>
                </a:solidFill>
                <a:latin typeface="Arial" charset="0"/>
              </a:rPr>
              <a:t>“southern Africa”</a:t>
            </a:r>
            <a:endParaRPr lang="en-US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6464" y="494511"/>
            <a:ext cx="6686447" cy="267765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REM NOTE: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he </a:t>
            </a:r>
            <a:r>
              <a:rPr lang="en-US" sz="3600" b="1" dirty="0" smtClean="0">
                <a:solidFill>
                  <a:srgbClr val="FF0000"/>
                </a:solidFill>
              </a:rPr>
              <a:t>nation </a:t>
            </a:r>
            <a:r>
              <a:rPr lang="en-US" sz="2400" b="1" dirty="0" smtClean="0">
                <a:solidFill>
                  <a:srgbClr val="FF0000"/>
                </a:solidFill>
              </a:rPr>
              <a:t>of South Africa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is different from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3600" b="1" dirty="0" smtClean="0">
                <a:solidFill>
                  <a:srgbClr val="FF0000"/>
                </a:solidFill>
              </a:rPr>
              <a:t>region </a:t>
            </a:r>
            <a:r>
              <a:rPr lang="en-US" sz="2400" b="1" dirty="0" smtClean="0">
                <a:solidFill>
                  <a:srgbClr val="FF0000"/>
                </a:solidFill>
              </a:rPr>
              <a:t>of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South Africa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Text Box 2"/>
          <p:cNvSpPr txBox="1">
            <a:spLocks noChangeArrowheads="1"/>
          </p:cNvSpPr>
          <p:nvPr/>
        </p:nvSpPr>
        <p:spPr bwMode="auto">
          <a:xfrm>
            <a:off x="2436813" y="6526213"/>
            <a:ext cx="4273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www.d.umn.edu/cla/faculty/troufs/anth3618/matext.html#title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9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055688"/>
            <a:ext cx="75882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72465" y="5165563"/>
            <a:ext cx="7184571" cy="120032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/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REM: Mexico</a:t>
            </a:r>
            <a:r>
              <a:rPr lang="en-US" sz="20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sz="2400" dirty="0" smtClean="0">
                <a:solidFill>
                  <a:srgbClr val="000000"/>
                </a:solidFill>
                <a:latin typeface="Verdana" pitchFamily="34" charset="0"/>
              </a:rPr>
              <a:t> for e.g., 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is not a “culture”</a:t>
            </a:r>
          </a:p>
          <a:p>
            <a:pPr marL="0" lvl="1" algn="ctr"/>
            <a:r>
              <a:rPr lang="en-US" sz="2400" dirty="0" smtClean="0">
                <a:solidFill>
                  <a:srgbClr val="000000"/>
                </a:solidFill>
                <a:latin typeface="Verdana" pitchFamily="34" charset="0"/>
              </a:rPr>
              <a:t>it </a:t>
            </a:r>
            <a:r>
              <a:rPr lang="en-US" sz="2400" dirty="0" smtClean="0">
                <a:solidFill>
                  <a:srgbClr val="000000"/>
                </a:solidFill>
                <a:latin typeface="Verdana" pitchFamily="34" charset="0"/>
              </a:rPr>
              <a:t>is a “nation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</a:rPr>
              <a:t>”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682174" y="5223626"/>
            <a:ext cx="7772400" cy="960263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 eaLnBrk="1" hangingPunct="1">
              <a:lnSpc>
                <a:spcPct val="90000"/>
              </a:lnSpc>
            </a:pPr>
            <a:r>
              <a:rPr lang="en-US" sz="3600" b="1" dirty="0" smtClean="0">
                <a:latin typeface="Verdana" pitchFamily="34" charset="0"/>
              </a:rPr>
              <a:t>including “processes”</a:t>
            </a:r>
            <a:endParaRPr lang="en-US" sz="4800" b="1" dirty="0" smtClean="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2422" y="4949177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and there’s almost no end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to these . . .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568565" y="6395587"/>
            <a:ext cx="39966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http://www.d.umn.edu/cla/faculty/troufs/anth1602/video/Search_for_Adam.html#title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3" y="116114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3584545" y="6395587"/>
            <a:ext cx="19639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http://www.pbs.org/saf/1406/index.html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644" y="4818502"/>
            <a:ext cx="7315200" cy="89255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Who Were the First Americans?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452453" y="6395587"/>
            <a:ext cx="4251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http://www.d.umn.edu/cla/faculty/troufs/anth3618/video/Fallacy_of_Diffusionism.html#title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6114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597593" y="6395587"/>
            <a:ext cx="391806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http://www.d.umn.edu/cla/faculty/troufs/anth1602/video/Last_Great_Ape.html#title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575099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one person</a:t>
            </a:r>
            <a:endParaRPr lang="en-US" sz="4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5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829817" y="6395587"/>
            <a:ext cx="348044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http://www.d.umn.edu/cla/faculty/troufs/anth1602/video/Blades.html#title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66" y="1146627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3584545" y="6395587"/>
            <a:ext cx="19639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http://www.pbs.org/saf/1406/index.html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3211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786275" y="6395587"/>
            <a:ext cx="35589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http://www.d.umn.edu/cla/faculty/troufs/anth1602/video/On_Trial.html#title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5" y="114663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Text Box 2"/>
          <p:cNvSpPr txBox="1">
            <a:spLocks noChangeArrowheads="1"/>
          </p:cNvSpPr>
          <p:nvPr/>
        </p:nvSpPr>
        <p:spPr bwMode="auto">
          <a:xfrm>
            <a:off x="2786275" y="6395587"/>
            <a:ext cx="356059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http://www.d.umn.edu/cla/faculty/troufs/anth1602/video/Ice_Man.html#title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7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Text Box 2"/>
          <p:cNvSpPr txBox="1">
            <a:spLocks noChangeArrowheads="1"/>
          </p:cNvSpPr>
          <p:nvPr/>
        </p:nvSpPr>
        <p:spPr bwMode="auto">
          <a:xfrm>
            <a:off x="2103438" y="6526213"/>
            <a:ext cx="4927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www.d.umn.edu/cla/faculty/troufs/anth3618/video/Fall_Maya.html#title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75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225" y="1030288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Text Box 2"/>
          <p:cNvSpPr txBox="1">
            <a:spLocks noChangeArrowheads="1"/>
          </p:cNvSpPr>
          <p:nvPr/>
        </p:nvSpPr>
        <p:spPr bwMode="auto">
          <a:xfrm>
            <a:off x="3235325" y="6526213"/>
            <a:ext cx="2640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www.pbs.org/wgbh/nova/mayacode/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65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288" y="471488"/>
            <a:ext cx="7589837" cy="590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439677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566" y="859518"/>
            <a:ext cx="7315200" cy="4439677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as mentioned in the “Orientation”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units of analysis may include:</a:t>
            </a:r>
          </a:p>
          <a:p>
            <a:pPr marL="1538288" indent="-158750" eaLnBrk="1" hangingPunct="1">
              <a:lnSpc>
                <a:spcPct val="60000"/>
              </a:lnSpc>
              <a:spcBef>
                <a:spcPts val="300"/>
              </a:spcBef>
              <a:buFontTx/>
              <a:buNone/>
              <a:tabLst>
                <a:tab pos="1030288" algn="l"/>
              </a:tabLst>
              <a:defRPr/>
            </a:pPr>
            <a:endParaRPr lang="en-US" sz="20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one person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family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644" y="2082598"/>
            <a:ext cx="7315200" cy="243143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cultural metaphors use an item or event representative of a culture and analyze the culture with reference to that item or event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596900"/>
            <a:ext cx="7589837" cy="569118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0_Default Design">
  <a:themeElements>
    <a:clrScheme name="1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Default Design">
  <a:themeElements>
    <a:clrScheme name="10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9_Default Design">
  <a:themeElements>
    <a:clrScheme name="1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14304</TotalTime>
  <Words>2381</Words>
  <Application>Microsoft Office PowerPoint</Application>
  <PresentationFormat>On-screen Show (4:3)</PresentationFormat>
  <Paragraphs>640</Paragraphs>
  <Slides>106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106</vt:i4>
      </vt:variant>
    </vt:vector>
  </HeadingPairs>
  <TitlesOfParts>
    <vt:vector size="122" baseType="lpstr">
      <vt:lpstr>1_Default Design</vt:lpstr>
      <vt:lpstr>CE Master</vt:lpstr>
      <vt:lpstr>15_Default Design</vt:lpstr>
      <vt:lpstr>5_Default Design</vt:lpstr>
      <vt:lpstr>22_Default Design</vt:lpstr>
      <vt:lpstr>23_Default Design</vt:lpstr>
      <vt:lpstr>26_Default Design</vt:lpstr>
      <vt:lpstr>42_Default Design</vt:lpstr>
      <vt:lpstr>31_Default Design</vt:lpstr>
      <vt:lpstr>22_Contemporary Portrait</vt:lpstr>
      <vt:lpstr>1_Meadow</vt:lpstr>
      <vt:lpstr>20_Default Design</vt:lpstr>
      <vt:lpstr>Default Design</vt:lpstr>
      <vt:lpstr>25_Default Design</vt:lpstr>
      <vt:lpstr>11_Default Design</vt:lpstr>
      <vt:lpstr>19_Default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895</cp:revision>
  <cp:lastPrinted>2000-04-06T19:51:41Z</cp:lastPrinted>
  <dcterms:created xsi:type="dcterms:W3CDTF">2000-03-27T15:46:35Z</dcterms:created>
  <dcterms:modified xsi:type="dcterms:W3CDTF">2012-09-03T03:20:25Z</dcterms:modified>
</cp:coreProperties>
</file>