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</p:sldMasterIdLst>
  <p:notesMasterIdLst>
    <p:notesMasterId r:id="rId80"/>
  </p:notesMasterIdLst>
  <p:sldIdLst>
    <p:sldId id="738" r:id="rId9"/>
    <p:sldId id="739" r:id="rId10"/>
    <p:sldId id="719" r:id="rId11"/>
    <p:sldId id="720" r:id="rId12"/>
    <p:sldId id="736" r:id="rId13"/>
    <p:sldId id="737" r:id="rId14"/>
    <p:sldId id="735" r:id="rId15"/>
    <p:sldId id="628" r:id="rId16"/>
    <p:sldId id="529" r:id="rId17"/>
    <p:sldId id="530" r:id="rId18"/>
    <p:sldId id="629" r:id="rId19"/>
    <p:sldId id="533" r:id="rId20"/>
    <p:sldId id="534" r:id="rId21"/>
    <p:sldId id="630" r:id="rId22"/>
    <p:sldId id="631" r:id="rId23"/>
    <p:sldId id="632" r:id="rId24"/>
    <p:sldId id="691" r:id="rId25"/>
    <p:sldId id="633" r:id="rId26"/>
    <p:sldId id="634" r:id="rId27"/>
    <p:sldId id="547" r:id="rId28"/>
    <p:sldId id="721" r:id="rId29"/>
    <p:sldId id="726" r:id="rId30"/>
    <p:sldId id="635" r:id="rId31"/>
    <p:sldId id="637" r:id="rId32"/>
    <p:sldId id="636" r:id="rId33"/>
    <p:sldId id="722" r:id="rId34"/>
    <p:sldId id="727" r:id="rId35"/>
    <p:sldId id="639" r:id="rId36"/>
    <p:sldId id="723" r:id="rId37"/>
    <p:sldId id="711" r:id="rId38"/>
    <p:sldId id="689" r:id="rId39"/>
    <p:sldId id="724" r:id="rId40"/>
    <p:sldId id="740" r:id="rId41"/>
    <p:sldId id="741" r:id="rId42"/>
    <p:sldId id="728" r:id="rId43"/>
    <p:sldId id="734" r:id="rId44"/>
    <p:sldId id="730" r:id="rId45"/>
    <p:sldId id="731" r:id="rId46"/>
    <p:sldId id="732" r:id="rId47"/>
    <p:sldId id="733" r:id="rId48"/>
    <p:sldId id="743" r:id="rId49"/>
    <p:sldId id="744" r:id="rId50"/>
    <p:sldId id="718" r:id="rId51"/>
    <p:sldId id="649" r:id="rId52"/>
    <p:sldId id="650" r:id="rId53"/>
    <p:sldId id="651" r:id="rId54"/>
    <p:sldId id="678" r:id="rId55"/>
    <p:sldId id="653" r:id="rId56"/>
    <p:sldId id="688" r:id="rId57"/>
    <p:sldId id="713" r:id="rId58"/>
    <p:sldId id="655" r:id="rId59"/>
    <p:sldId id="683" r:id="rId60"/>
    <p:sldId id="659" r:id="rId61"/>
    <p:sldId id="684" r:id="rId62"/>
    <p:sldId id="665" r:id="rId63"/>
    <p:sldId id="664" r:id="rId64"/>
    <p:sldId id="710" r:id="rId65"/>
    <p:sldId id="666" r:id="rId66"/>
    <p:sldId id="709" r:id="rId67"/>
    <p:sldId id="682" r:id="rId68"/>
    <p:sldId id="681" r:id="rId69"/>
    <p:sldId id="686" r:id="rId70"/>
    <p:sldId id="725" r:id="rId71"/>
    <p:sldId id="715" r:id="rId72"/>
    <p:sldId id="692" r:id="rId73"/>
    <p:sldId id="695" r:id="rId74"/>
    <p:sldId id="699" r:id="rId75"/>
    <p:sldId id="700" r:id="rId76"/>
    <p:sldId id="701" r:id="rId77"/>
    <p:sldId id="702" r:id="rId78"/>
    <p:sldId id="687" r:id="rId79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99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 horzBarState="maximized"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178" y="-398"/>
      </p:cViewPr>
      <p:guideLst>
        <p:guide orient="horz" pos="2088"/>
        <p:guide pos="294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2" Type="http://schemas.openxmlformats.org/officeDocument/2006/relationships/slide" Target="slides/slide10.xml"/><Relationship Id="rId1" Type="http://schemas.openxmlformats.org/officeDocument/2006/relationships/slide" Target="slides/slide9.xml"/><Relationship Id="rId5" Type="http://schemas.openxmlformats.org/officeDocument/2006/relationships/slide" Target="slides/slide20.xml"/><Relationship Id="rId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80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B0C961-78B9-4E1A-89DB-DFD3D0F864E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61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70066D-1198-4EAE-AECA-710EB5DFB86B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7990DB-3DBD-454F-9691-8DE3C10CDF94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502FC-2037-4E09-88C1-EB950C7C4A04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3B6904-FDA2-4E08-9439-04C615882C67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48F306-46D7-47E0-9A65-0C3CA58178E7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66CFA8-6AB7-4665-99FB-D17D6C0E04AA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B6E05-E389-46CD-812E-25165B3023F6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BFDAE0-DCAA-480A-89F8-ECC86F40F165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891EE2-C616-4911-BB25-90EBB46BA419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6FAF13-D176-43D9-A5A5-620F15B8DCF1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14863-FB38-4CD4-A3AC-A45899275B3A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074BCF-B320-401D-B3A3-C82E2E163F75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8712D6-549A-422C-B11B-55045D9043B0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7588EF-9EEE-4CC8-A268-C47466043B30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987CC5-E783-4CC5-9780-04B7B9359A21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25AED3-BC3D-4CAA-89C0-801B03916926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CC4786-B6F2-4315-A2DC-8D508F560965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33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34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41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2374F4-BD04-415C-B2D2-4BDB540213E6}" type="slidenum">
              <a:rPr lang="en-US" smtClean="0">
                <a:solidFill>
                  <a:srgbClr val="000000"/>
                </a:solidFill>
                <a:latin typeface="Arial" charset="0"/>
              </a:rPr>
              <a:pPr/>
              <a:t>42</a:t>
            </a:fld>
            <a:endParaRPr lang="en-US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1E2642F-4229-4BC5-9581-1419C9FBF9B7}" type="slidenum">
              <a:rPr lang="en-US" sz="1200" kern="1200" baseline="300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kern="1200" baseline="300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4A945-C4DA-4A7A-B608-477F4E35DB93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632B59-A637-4261-9F16-0576D369705D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370464-C4BA-4FA1-862D-4FD810533829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A85F5-D90C-4EA4-875F-3D68FDE98D20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54097-2590-42FD-8BD1-80DCB2DD722F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57B5B0-AE5B-4B34-9715-91A4B23386B3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B388AB-391A-4C75-BF96-F12FAF502C7A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BA2B6-34E2-45BA-A1BD-E98EB1854455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215684-94B6-4156-85D1-E4303F9C54ED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29EC56-7CD1-40FF-8D95-D3711886EB68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482B6C-1DC3-4954-99E5-1B8D8B7C1164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5E7F24-9E36-417B-A875-092CE93ED5B8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7ECAC-996D-489D-8348-8FA1C9E35B86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9CF274-9432-48FC-91C7-DDA02F1B6764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7236D-8E4D-4F95-8660-DBFCA1157161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CF4C08-BF0F-47D7-BF75-B910ADF3FEBD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CDF245-6649-4A76-8781-F870D01F8F53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894581-ACE5-49AC-9E8D-3FAEEA0D76E1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167AFB-4F18-42A4-90FA-F9C1AA4D24BA}" type="slidenum">
              <a:rPr lang="en-US" sz="1200" i="1" kern="1200">
                <a:solidFill>
                  <a:srgbClr val="1F497D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sz="1200" i="1" kern="1200">
              <a:solidFill>
                <a:srgbClr val="1F497D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49F230B-F8CA-484F-9041-9E36F297C865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38F052-046D-4F10-BD83-D5155EE6FCE0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E2B531-7395-4621-A33B-4DF116254B37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1D928-CBCC-4707-AC65-212C680CC775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C3A3DC-8E5C-4789-84DE-005D2ED10BC9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835451-B7C4-4363-8D11-58FF9C8BC890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A2D4C-E106-45F0-AAD6-A739A1748FC9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2D909F-4384-4D0B-89DC-E30EECCA260D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F90F-C114-4CBC-899B-11EDE5C6C665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9928E3-E330-4263-94B2-7708663E5B1C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5B2C6B-E152-4977-A4C0-0EB03CB6E14F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1331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1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2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323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13324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13325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9BFDFB12-165B-4535-B531-D07F51E72C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FEF7FD-3731-4CD2-9BCB-DBB76CE508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A0C96-A6A1-4BE2-8828-6DDB38E438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730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713731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3732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3733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3734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3735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3736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3737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3738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13739" name="Rectangle 11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1374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endParaRPr lang="en-US"/>
          </a:p>
        </p:txBody>
      </p:sp>
      <p:sp>
        <p:nvSpPr>
          <p:cNvPr id="713741" name="Rectangle 1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fld id="{638FE543-57A5-4A73-8773-3D3CE41C2A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A9805E-95C0-4960-AA18-C6E3F06C56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D7E82A-C674-4368-A646-3B05FA5A75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F905C-32F6-4F07-AD75-9494662282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9CD88-157F-481F-B018-C7FFE2DF23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FC060-3D02-455A-9823-411FE93638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E6A25-4186-46FE-A8AC-89C523672C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FA2C7-FFFD-45DA-9816-1FE2FB8F2E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9E34C-8149-4B11-B1DE-C21CCEABB5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0FAB4-2AF1-4E40-BA27-38465EB643B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39B27-A4E3-459D-990C-F9B1AFBDB2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FBB22-CE92-4409-BAE9-CFB4EB5A3E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82E2684-838D-4521-92E6-C5C6B88BBBA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4225F9-4580-463D-8025-66FB5B6506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F549F0-A4FF-439D-9D4C-268E7A06071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F3E2F61-DD29-48D4-8C1F-EDEA9A571F0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3EAD355-91C8-4165-8ABA-9E2774BAA30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1DE6F93-F204-4179-BF82-7B92F7ABDEE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1118DB3-78B2-448D-BF28-4ECE77A37E2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08D6C-3940-4144-BF42-71891E39D0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0641D72-4F3D-4234-9808-E367F75D53E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0C047B3-8348-41AA-ACE2-91BEC0334F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F13AFB5-0092-410F-852C-FC317FF435A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08F91B2-474F-47C1-8E3F-21ABAC2D119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1200" baseline="300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85300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5300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7DF83DAE-A0AA-4A1F-B30B-4D3CCFFC5C97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4E59138-A066-4577-A229-6B456A9F749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D5722E4-99BE-4519-9D63-52678E83A9AE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971DB14-8351-434C-A55E-77912669359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8AD2200-2EC8-4BC6-91FD-8C46D4C16DB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B9912C91-089C-49DC-A62A-AA7A3F5B1A9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B9465-19AE-461C-969F-816392F86E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BF67E8A-7563-4E10-80CA-DC2CE2A21ECC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167F62-F68F-4FBB-B4BD-3B6F6CA83517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691F57A-8C80-430E-910A-DBC48489ADAB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A8BB43-0A47-424B-90EE-A5819B3007A0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D0DE29D2-A836-4910-AF9F-0E049D8E66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i="1" kern="120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332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2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D64515A-F6A0-414F-8DFD-3F445C6F5926}" type="slidenum">
              <a:rPr lang="en-US" sz="1400" kern="1200"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5465066-3282-41B8-87C2-F3BEC4A2E91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C601FB11-4691-480B-AEDD-C4F7420C910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13F34E8A-2ABD-4CA4-9953-2D90C0ED7F43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A7AF1629-61DA-4B2C-8695-43D9AAD33FC2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B3651-8242-4C87-9F17-1202818784E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E16A8E33-844D-46D2-961C-A04CDDB7EC5D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38F122C9-0331-4D50-86FF-66225C8D965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2BF2D1C1-A6B9-42F3-B3A8-D266043DA17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9F7879E8-FECC-4A46-943C-48D7683B7275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59A8E7B0-23BF-451A-884F-97B0FBE5092F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50000"/>
              </a:spcBef>
              <a:spcAft>
                <a:spcPct val="0"/>
              </a:spcAft>
              <a:defRPr/>
            </a:pPr>
            <a:fld id="{4CAC0B90-ADE9-4508-9BEA-728F2665FB24}" type="slidenum">
              <a:rPr lang="en-US" sz="1400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>
                <a:defRPr/>
              </a:pPr>
              <a:endParaRPr kumimoji="1" lang="en-US" sz="6600" i="1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27136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370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BB4A9A53-012A-43C0-9644-DF5E471F6E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6966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DAC76-3096-4B30-898C-9C1109FE12E1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2122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9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C490E-CC57-4812-A245-109262573D1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987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34" y="1849438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C8192-720D-49B1-840D-9639F701CD7B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922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69F6F6-E942-4627-9AA9-7B798E9543F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2A31B-EB53-4CF5-B3A7-451F2AC7709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56397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CBF06-E2E0-4420-9565-B690D02A4635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4548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35694-4152-45AB-91C7-C66ED084BF0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20322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756" y="273051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59F83-B487-4654-AD3F-753D040156CC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1390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A9670-889F-4C9F-B353-1DBF934733AA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60808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2FB44-39B1-4F3C-A38F-7D3210F3635F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50089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1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93834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0775-52B5-490A-B132-5CAC56481E68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5640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C3DCD-E867-48EC-8F03-15F364B19D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299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1EBD1-8C35-4614-B4A6-0A8FF4F7B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63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C750A-960E-4354-88D6-3F7729F27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3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457990-CC2B-4BD5-8F3E-18CCF923AD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9DDF7-82EC-451A-9A29-02D2C2931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423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D2F29D-2E98-4552-BD3E-7249966324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0044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AE872-3EDB-42B3-8F9D-FF0F1A111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050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47076-1973-4CDD-8B5E-72A28D4DD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98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11BF4-2283-4ADB-9CFC-0E5E6D303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075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12041C-7355-4D8D-ACC4-69EB2F0C3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3587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141B1-3DA6-4ABC-8DB2-E5A792927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629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CF048-9BFE-4DF2-9C74-A1198644C5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474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10465-6830-479F-86E8-54E2E2492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372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2938F-8D02-4D0A-AA4A-A5AE11039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7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46C0A-2E34-47CA-91C6-7490A9ACC4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D2CA2-C1F7-447B-B49E-263FA000A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461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E3176-4A22-4B00-A7FC-BA76A58C6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268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98BB7-2A68-488B-AD53-27699BB90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273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AF500-0109-4506-8CE2-97C25B54E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875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08DBA-B318-4078-B729-5DE74CF97D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32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05E0D-1BC7-4EDB-9331-B68ECE8E39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931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401BC-8C2E-4781-A2B8-04566D65E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741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4E79-68A4-4EC5-9C17-D7AB6BCFD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2457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BA1E5E-67DF-43EF-B814-F3CDF6A44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AB7F4-37CC-41BB-B736-309938B40F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47F188D8-2643-47CB-ABA9-01F9BF5D25E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2707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2708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2709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2710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2711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271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271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271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71271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endParaRPr lang="en-US"/>
          </a:p>
        </p:txBody>
      </p:sp>
      <p:sp>
        <p:nvSpPr>
          <p:cNvPr id="71271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fld id="{B204790F-6517-4DBC-B4DE-AC1786089AE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99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3973871D-EDC5-44AB-9CE5-65EB3F588DB1}" type="slidenum">
              <a:rPr lang="en-US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 baseline="300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5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5197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baseline="0" smtClean="0"/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7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aseline="0" smtClean="0"/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198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aseline="0" smtClean="0"/>
            </a:lvl1pPr>
          </a:lstStyle>
          <a:p>
            <a:pPr rtl="0" fontAlgn="base">
              <a:spcAft>
                <a:spcPct val="0"/>
              </a:spcAft>
              <a:defRPr/>
            </a:pPr>
            <a:fld id="{DACB3A9D-9C62-4B0F-AA9A-9B8C5F9AE495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2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3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i="1" kern="1200">
              <a:solidFill>
                <a:srgbClr val="FFFFFF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299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algn="ctr" rtl="0" fontAlgn="base">
              <a:spcAft>
                <a:spcPct val="0"/>
              </a:spcAft>
              <a:defRPr/>
            </a:pPr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300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i="0" smtClean="0">
                <a:solidFill>
                  <a:schemeClr val="tx1"/>
                </a:solidFill>
              </a:defRPr>
            </a:lvl1pPr>
          </a:lstStyle>
          <a:p>
            <a:pPr rtl="0" fontAlgn="base">
              <a:spcAft>
                <a:spcPct val="0"/>
              </a:spcAft>
              <a:defRPr/>
            </a:pPr>
            <a:fld id="{20773E1D-5CDD-476C-88F0-79CDCD653D66}" type="slidenum">
              <a:rPr lang="en-US" kern="120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pPr rtl="0" fontAlgn="base"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39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0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1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2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3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kumimoji="1" lang="en-US" sz="6600" i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70344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21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0346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7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3300"/>
              </a:solidFill>
            </a:endParaRPr>
          </a:p>
        </p:txBody>
      </p:sp>
      <p:sp>
        <p:nvSpPr>
          <p:cNvPr id="270348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kumimoji="0" sz="1400" i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CABE365C-F905-406C-A039-D4E091C93096}" type="slidenum">
              <a:rPr lang="en-US">
                <a:solidFill>
                  <a:srgbClr val="0033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5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1" sz="1400" b="0" i="1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DAC5C797-9742-4F73-97AB-885EF48ED3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1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9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>
              <a:defRPr/>
            </a:pPr>
            <a:endParaRPr lang="en-US"/>
          </a:p>
        </p:txBody>
      </p:sp>
      <p:sp>
        <p:nvSpPr>
          <p:cNvPr id="799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9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9A246171-68E7-4CED-A02E-A1E0CB968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641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eople.ku.edu/~wbanks/experimental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exasbeyondhistory.net/gault/clovis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xn.ca/Stories/1999/10/04/54.as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xn.ca/Stories/1999/10/04/54.asp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mc.maricopa.edu/anthropology/Los_Hornos/chronology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3618/maTehuacan_handout.html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ehuacan.com.mx/index.htm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d.umn.edu/cla/faculty/troufs/anth1602/PowerPoint/pcpp-11/pc-11B-Important_Concepts.ppt" TargetMode="External"/><Relationship Id="rId4" Type="http://schemas.openxmlformats.org/officeDocument/2006/relationships/image" Target="../media/image5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85120" y="6339117"/>
            <a:ext cx="35409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sz="1200" dirty="0">
                <a:solidFill>
                  <a:srgbClr val="FFFFFF"/>
                </a:solidFill>
                <a:latin typeface="Arial" charset="0"/>
                <a:hlinkClick r:id="rId3"/>
              </a:rPr>
              <a:t>http://www.d.umn.edu/cla/faculty/troufs/anth1602/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05" y="1318986"/>
            <a:ext cx="3312063" cy="4777014"/>
          </a:xfrm>
          <a:prstGeom prst="rect">
            <a:avLst/>
          </a:prstGeom>
          <a:ln w="3175">
            <a:solidFill>
              <a:srgbClr val="FFCF37"/>
            </a:solidFill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057" y="2195286"/>
            <a:ext cx="16693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409784" y="5681604"/>
            <a:ext cx="3207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kumimoji="1" lang="en-US" sz="1600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University of Minnesota Duluth</a:t>
            </a:r>
            <a:endParaRPr kumimoji="1" 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265333" y="5923002"/>
            <a:ext cx="146191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kumimoji="1" lang="en-US" b="1" i="1" dirty="0" smtClean="0">
                <a:ln w="6350">
                  <a:solidFill>
                    <a:srgbClr val="0C060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50800" dist="165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Tim Roufs</a:t>
            </a:r>
          </a:p>
          <a:p>
            <a:pPr eaLnBrk="0" hangingPunct="0"/>
            <a:r>
              <a:rPr lang="en-US" sz="1200" dirty="0" smtClean="0">
                <a:solidFill>
                  <a:srgbClr val="FFFFFF"/>
                </a:solidFill>
                <a:latin typeface="Arial" charset="0"/>
              </a:rPr>
              <a:t>© 2010-2013</a:t>
            </a:r>
            <a:endParaRPr kumimoji="1" lang="en-US" sz="12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762000" y="2647950"/>
            <a:ext cx="74676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Class Slides Set</a:t>
            </a:r>
            <a:r>
              <a:rPr kumimoji="1" lang="en-US" sz="14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1" lang="en-US" sz="1400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10A</a:t>
            </a:r>
          </a:p>
          <a:p>
            <a:pPr eaLnBrk="0" hangingPunct="0">
              <a:spcBef>
                <a:spcPct val="20000"/>
              </a:spcBef>
              <a:buClr>
                <a:srgbClr val="009999"/>
              </a:buClr>
            </a:pPr>
            <a:r>
              <a:rPr kumimoji="1" lang="en-US" sz="3200" b="1" dirty="0"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cs typeface="Arial" charset="0"/>
              </a:rPr>
              <a:t>Special Skills Used to Study Early Humans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47800" y="4191000"/>
            <a:ext cx="617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en-US" sz="2000" dirty="0">
                <a:solidFill>
                  <a:srgbClr val="FFFFFF"/>
                </a:solidFill>
                <a:latin typeface="Arial" charset="0"/>
              </a:rPr>
              <a:t>. . . or how to make sense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out of</a:t>
            </a:r>
            <a:br>
              <a:rPr lang="en-US" sz="2000" dirty="0">
                <a:solidFill>
                  <a:srgbClr val="FFFFFF"/>
                </a:solidFill>
                <a:latin typeface="Arial" charset="0"/>
              </a:rPr>
            </a:br>
            <a:r>
              <a:rPr lang="en-US" sz="2000" dirty="0">
                <a:solidFill>
                  <a:srgbClr val="FFFFFF"/>
                </a:solidFill>
                <a:latin typeface="Arial" charset="0"/>
              </a:rPr>
              <a:t>Ch. 8 of the text . . .</a:t>
            </a:r>
          </a:p>
        </p:txBody>
      </p:sp>
    </p:spTree>
    <p:extLst>
      <p:ext uri="{BB962C8B-B14F-4D97-AF65-F5344CB8AC3E}">
        <p14:creationId xmlns:p14="http://schemas.microsoft.com/office/powerpoint/2010/main" val="4041864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5" name="Picture 3" descr="10_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350" y="103188"/>
            <a:ext cx="7467600" cy="6423025"/>
          </a:xfrm>
          <a:prstGeom prst="rect">
            <a:avLst/>
          </a:prstGeom>
          <a:noFill/>
        </p:spPr>
      </p:pic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2301875" y="6508750"/>
            <a:ext cx="4598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2"/>
                </a:solidFill>
              </a:rPr>
              <a:t>National Geographic</a:t>
            </a:r>
            <a:r>
              <a:rPr lang="en-US">
                <a:solidFill>
                  <a:schemeClr val="tx2"/>
                </a:solidFill>
              </a:rPr>
              <a:t>, November 1985.</a:t>
            </a:r>
            <a:endParaRPr lang="en-US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Text Box 3074"/>
          <p:cNvSpPr txBox="1">
            <a:spLocks noChangeArrowheads="1"/>
          </p:cNvSpPr>
          <p:nvPr/>
        </p:nvSpPr>
        <p:spPr bwMode="auto">
          <a:xfrm>
            <a:off x="2498725" y="6343650"/>
            <a:ext cx="41529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Humankind Emerging, 7th Ed.</a:t>
            </a:r>
            <a:r>
              <a:rPr lang="en-US" sz="1600">
                <a:solidFill>
                  <a:schemeClr val="tx2"/>
                </a:solidFill>
              </a:rPr>
              <a:t>, p. 279.</a:t>
            </a:r>
          </a:p>
        </p:txBody>
      </p:sp>
      <p:sp>
        <p:nvSpPr>
          <p:cNvPr id="587779" name="Text Box 3075"/>
          <p:cNvSpPr txBox="1">
            <a:spLocks noChangeArrowheads="1"/>
          </p:cNvSpPr>
          <p:nvPr/>
        </p:nvSpPr>
        <p:spPr bwMode="auto">
          <a:xfrm>
            <a:off x="819150" y="5867400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Experimental archaeology.</a:t>
            </a:r>
          </a:p>
        </p:txBody>
      </p:sp>
      <p:pic>
        <p:nvPicPr>
          <p:cNvPr id="587782" name="Picture 3078" descr="experimental_lithic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606425"/>
            <a:ext cx="6172200" cy="5341938"/>
          </a:xfrm>
          <a:prstGeom prst="rect">
            <a:avLst/>
          </a:prstGeom>
          <a:noFill/>
        </p:spPr>
      </p:pic>
      <p:pic>
        <p:nvPicPr>
          <p:cNvPr id="587783" name="Picture 3079" descr="experimental_lithic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827088"/>
            <a:ext cx="5334000" cy="37449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675" name="Picture 3" descr="10_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33400"/>
            <a:ext cx="8229600" cy="5867400"/>
          </a:xfrm>
          <a:prstGeom prst="rect">
            <a:avLst/>
          </a:prstGeom>
          <a:noFill/>
        </p:spPr>
      </p:pic>
      <p:sp>
        <p:nvSpPr>
          <p:cNvPr id="412676" name="AutoShape 4"/>
          <p:cNvSpPr>
            <a:spLocks noChangeArrowheads="1"/>
          </p:cNvSpPr>
          <p:nvPr/>
        </p:nvSpPr>
        <p:spPr bwMode="auto">
          <a:xfrm>
            <a:off x="3733800" y="1295400"/>
            <a:ext cx="1600200" cy="838200"/>
          </a:xfrm>
          <a:prstGeom prst="leftArrow">
            <a:avLst>
              <a:gd name="adj1" fmla="val 50000"/>
              <a:gd name="adj2" fmla="val 4772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3" name="Picture 3" descr="10_6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676400"/>
            <a:ext cx="8229600" cy="355282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8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74613"/>
            <a:ext cx="8839200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9831" name="Text Box 7"/>
          <p:cNvSpPr txBox="1">
            <a:spLocks noChangeArrowheads="1"/>
          </p:cNvSpPr>
          <p:nvPr/>
        </p:nvSpPr>
        <p:spPr bwMode="auto">
          <a:xfrm>
            <a:off x="1631950" y="6508750"/>
            <a:ext cx="595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hlinkClick r:id="rId4"/>
              </a:rPr>
              <a:t>http://people.ku.edu/~wbanks/experimental.html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89832" name="Oval 8"/>
          <p:cNvSpPr>
            <a:spLocks noChangeArrowheads="1"/>
          </p:cNvSpPr>
          <p:nvPr/>
        </p:nvSpPr>
        <p:spPr bwMode="auto">
          <a:xfrm>
            <a:off x="1295400" y="3829050"/>
            <a:ext cx="2343150" cy="264795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589833" name="Rectangle 9"/>
          <p:cNvSpPr>
            <a:spLocks noChangeArrowheads="1"/>
          </p:cNvSpPr>
          <p:nvPr/>
        </p:nvSpPr>
        <p:spPr bwMode="auto">
          <a:xfrm>
            <a:off x="3962400" y="3829050"/>
            <a:ext cx="933450" cy="2647950"/>
          </a:xfrm>
          <a:prstGeom prst="rect">
            <a:avLst/>
          </a:prstGeom>
          <a:noFill/>
          <a:ln w="762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18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550" y="74613"/>
            <a:ext cx="8839200" cy="636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1879" name="Rectangle 7"/>
          <p:cNvSpPr>
            <a:spLocks noChangeArrowheads="1"/>
          </p:cNvSpPr>
          <p:nvPr/>
        </p:nvSpPr>
        <p:spPr bwMode="auto">
          <a:xfrm>
            <a:off x="2400300" y="4953000"/>
            <a:ext cx="4191000" cy="7239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Text Box 8"/>
          <p:cNvSpPr txBox="1">
            <a:spLocks noChangeArrowheads="1"/>
          </p:cNvSpPr>
          <p:nvPr/>
        </p:nvSpPr>
        <p:spPr bwMode="auto">
          <a:xfrm>
            <a:off x="1444625" y="6470650"/>
            <a:ext cx="633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  <a:hlinkClick r:id="rId4"/>
              </a:rPr>
              <a:t>http://www.texasbeyondhistory.net/gault/clovis.html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591881" name="Rectangle 9"/>
          <p:cNvSpPr>
            <a:spLocks noChangeArrowheads="1"/>
          </p:cNvSpPr>
          <p:nvPr/>
        </p:nvSpPr>
        <p:spPr bwMode="auto">
          <a:xfrm>
            <a:off x="2400300" y="1447800"/>
            <a:ext cx="4057650" cy="30099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" y="57150"/>
            <a:ext cx="89154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30" name="Text Box 10"/>
          <p:cNvSpPr txBox="1">
            <a:spLocks noChangeArrowheads="1"/>
          </p:cNvSpPr>
          <p:nvPr/>
        </p:nvSpPr>
        <p:spPr bwMode="auto">
          <a:xfrm>
            <a:off x="2162175" y="6470650"/>
            <a:ext cx="4973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http://exn.ca/Stories/1999/10/04/54.asp</a:t>
            </a:r>
            <a:endParaRPr lang="en-US"/>
          </a:p>
        </p:txBody>
      </p:sp>
      <p:sp>
        <p:nvSpPr>
          <p:cNvPr id="593931" name="Oval 11"/>
          <p:cNvSpPr>
            <a:spLocks noChangeArrowheads="1"/>
          </p:cNvSpPr>
          <p:nvPr/>
        </p:nvSpPr>
        <p:spPr bwMode="auto">
          <a:xfrm>
            <a:off x="3867150" y="1447800"/>
            <a:ext cx="3105150" cy="1238250"/>
          </a:xfrm>
          <a:prstGeom prst="ellips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3" name="AutoShape 3"/>
          <p:cNvSpPr>
            <a:spLocks noChangeArrowheads="1"/>
          </p:cNvSpPr>
          <p:nvPr/>
        </p:nvSpPr>
        <p:spPr bwMode="auto">
          <a:xfrm>
            <a:off x="6719888" y="19812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27044" name="Text Box 4"/>
          <p:cNvSpPr txBox="1">
            <a:spLocks noChangeArrowheads="1"/>
          </p:cNvSpPr>
          <p:nvPr/>
        </p:nvSpPr>
        <p:spPr bwMode="auto">
          <a:xfrm>
            <a:off x="2162175" y="6470650"/>
            <a:ext cx="49736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hlinkClick r:id="rId3"/>
              </a:rPr>
              <a:t>http://exn.ca/Stories/1999/10/04/54.asp</a:t>
            </a:r>
            <a:endParaRPr lang="en-US"/>
          </a:p>
        </p:txBody>
      </p:sp>
      <p:pic>
        <p:nvPicPr>
          <p:cNvPr id="7270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1800" y="76200"/>
            <a:ext cx="84074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46" name="Rectangle 6"/>
          <p:cNvSpPr>
            <a:spLocks noChangeArrowheads="1"/>
          </p:cNvSpPr>
          <p:nvPr/>
        </p:nvSpPr>
        <p:spPr bwMode="auto">
          <a:xfrm>
            <a:off x="4991100" y="552450"/>
            <a:ext cx="2286000" cy="37338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Text Box 2"/>
          <p:cNvSpPr txBox="1">
            <a:spLocks noChangeArrowheads="1"/>
          </p:cNvSpPr>
          <p:nvPr/>
        </p:nvSpPr>
        <p:spPr bwMode="auto">
          <a:xfrm>
            <a:off x="2498725" y="6400800"/>
            <a:ext cx="41529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Humankind Emerging, 7th Ed.</a:t>
            </a:r>
            <a:r>
              <a:rPr lang="en-US" sz="1600">
                <a:solidFill>
                  <a:schemeClr val="tx2"/>
                </a:solidFill>
              </a:rPr>
              <a:t>, p. 443.</a:t>
            </a:r>
          </a:p>
        </p:txBody>
      </p:sp>
      <p:sp>
        <p:nvSpPr>
          <p:cNvPr id="598019" name="Text Box 3"/>
          <p:cNvSpPr txBox="1">
            <a:spLocks noChangeArrowheads="1"/>
          </p:cNvSpPr>
          <p:nvPr/>
        </p:nvSpPr>
        <p:spPr bwMode="auto">
          <a:xfrm>
            <a:off x="819150" y="55467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Incised stone from Tata, Hungary.</a:t>
            </a:r>
          </a:p>
        </p:txBody>
      </p:sp>
      <p:pic>
        <p:nvPicPr>
          <p:cNvPr id="598023" name="Picture 7" descr="Tat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85800"/>
            <a:ext cx="8763000" cy="45386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7" name="Text Box 3"/>
          <p:cNvSpPr txBox="1">
            <a:spLocks noChangeArrowheads="1"/>
          </p:cNvSpPr>
          <p:nvPr/>
        </p:nvSpPr>
        <p:spPr bwMode="auto">
          <a:xfrm>
            <a:off x="819150" y="59277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Antler Tool from La Marche, France.</a:t>
            </a:r>
          </a:p>
        </p:txBody>
      </p:sp>
      <p:pic>
        <p:nvPicPr>
          <p:cNvPr id="600069" name="Picture 5" descr="Marshac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9213"/>
            <a:ext cx="6040438" cy="5821362"/>
          </a:xfrm>
          <a:prstGeom prst="rect">
            <a:avLst/>
          </a:prstGeom>
          <a:noFill/>
        </p:spPr>
      </p:pic>
      <p:sp>
        <p:nvSpPr>
          <p:cNvPr id="600072" name="Text Box 8"/>
          <p:cNvSpPr txBox="1">
            <a:spLocks noChangeArrowheads="1"/>
          </p:cNvSpPr>
          <p:nvPr/>
        </p:nvSpPr>
        <p:spPr bwMode="auto">
          <a:xfrm>
            <a:off x="2498725" y="6400800"/>
            <a:ext cx="41529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Humankind Emerging, 7th Ed.</a:t>
            </a:r>
            <a:r>
              <a:rPr lang="en-US" sz="1600">
                <a:solidFill>
                  <a:schemeClr val="tx2"/>
                </a:solidFill>
              </a:rPr>
              <a:t>, p. 443.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140000"/>
              </a:lnSpc>
              <a:defRPr/>
            </a:pPr>
            <a:endParaRPr kumimoji="1" lang="en-US" sz="3200" b="1" i="1" dirty="0">
              <a:solidFill>
                <a:srgbClr val="FFFFFF"/>
              </a:solidFill>
              <a:latin typeface="Arial" charset="0"/>
            </a:endParaRPr>
          </a:p>
          <a:p>
            <a:pPr eaLnBrk="0" hangingPunct="0">
              <a:lnSpc>
                <a:spcPct val="140000"/>
              </a:lnSpc>
              <a:defRPr/>
            </a:pPr>
            <a:r>
              <a:rPr kumimoji="1" lang="en-US" sz="3200" b="1" i="1" dirty="0">
                <a:solidFill>
                  <a:srgbClr val="FFFFFF"/>
                </a:solidFill>
                <a:latin typeface="Arial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226" y="0"/>
            <a:ext cx="5253547" cy="68580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350625" y="4441332"/>
            <a:ext cx="4415971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kumimoji="1" 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Other Methods</a:t>
            </a:r>
          </a:p>
          <a:p>
            <a:pPr eaLnBrk="0" hangingPunct="0">
              <a:defRPr/>
            </a:pPr>
            <a:r>
              <a:rPr kumimoji="1" 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</a:p>
          <a:p>
            <a:pPr eaLnBrk="0" hangingPunct="0">
              <a:defRPr/>
            </a:pPr>
            <a:r>
              <a:rPr kumimoji="1" lang="en-US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Analysis</a:t>
            </a:r>
            <a:endParaRPr kumimoji="1" lang="en-US" sz="4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2500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1" name="Picture 5" descr="Marshack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4688" y="95250"/>
            <a:ext cx="5389562" cy="5946775"/>
          </a:xfrm>
          <a:prstGeom prst="rect">
            <a:avLst/>
          </a:prstGeom>
          <a:noFill/>
        </p:spPr>
      </p:pic>
      <p:sp>
        <p:nvSpPr>
          <p:cNvPr id="439302" name="Text Box 6"/>
          <p:cNvSpPr txBox="1">
            <a:spLocks noChangeArrowheads="1"/>
          </p:cNvSpPr>
          <p:nvPr/>
        </p:nvSpPr>
        <p:spPr bwMode="auto">
          <a:xfrm>
            <a:off x="2568575" y="6419850"/>
            <a:ext cx="403066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People of the Earth, 10th Ed.</a:t>
            </a:r>
            <a:r>
              <a:rPr lang="en-US" sz="1600">
                <a:solidFill>
                  <a:schemeClr val="tx2"/>
                </a:solidFill>
              </a:rPr>
              <a:t>, p. 141.</a:t>
            </a:r>
          </a:p>
        </p:txBody>
      </p:sp>
      <p:sp>
        <p:nvSpPr>
          <p:cNvPr id="439303" name="Text Box 7"/>
          <p:cNvSpPr txBox="1">
            <a:spLocks noChangeArrowheads="1"/>
          </p:cNvSpPr>
          <p:nvPr/>
        </p:nvSpPr>
        <p:spPr bwMode="auto">
          <a:xfrm>
            <a:off x="819150" y="59277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Antler Tool from La Marche, France.</a:t>
            </a:r>
          </a:p>
        </p:txBody>
      </p:sp>
      <p:sp>
        <p:nvSpPr>
          <p:cNvPr id="439304" name="AutoShape 8"/>
          <p:cNvSpPr>
            <a:spLocks noChangeArrowheads="1"/>
          </p:cNvSpPr>
          <p:nvPr/>
        </p:nvSpPr>
        <p:spPr bwMode="auto">
          <a:xfrm>
            <a:off x="433388" y="1371600"/>
            <a:ext cx="1738312" cy="523875"/>
          </a:xfrm>
          <a:prstGeom prst="rightArrow">
            <a:avLst>
              <a:gd name="adj1" fmla="val 50000"/>
              <a:gd name="adj2" fmla="val 829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54448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3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other methods of  analysis</a:t>
            </a:r>
          </a:p>
        </p:txBody>
      </p:sp>
      <p:sp>
        <p:nvSpPr>
          <p:cNvPr id="6" name="Rectangle 3075"/>
          <p:cNvSpPr txBox="1">
            <a:spLocks noChangeArrowheads="1"/>
          </p:cNvSpPr>
          <p:nvPr/>
        </p:nvSpPr>
        <p:spPr bwMode="auto">
          <a:xfrm>
            <a:off x="1676400" y="2901950"/>
            <a:ext cx="65532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microwear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living floor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phylogenetic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685800" lvl="1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24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cladistics</a:t>
            </a:r>
            <a:endParaRPr kumimoji="1" lang="en-US" sz="24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seriation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ethnoarchaeology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910774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living </a:t>
            </a:r>
            <a:r>
              <a:rPr lang="en-US" sz="4000" b="1" dirty="0" smtClean="0">
                <a:solidFill>
                  <a:srgbClr val="003300"/>
                </a:solidFill>
              </a:rPr>
              <a:t>floor </a:t>
            </a: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analysis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07134" y="3802728"/>
            <a:ext cx="7315200" cy="194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analysis of places where early human bands camped, leaving behind evidence of their habitation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Text Box 2"/>
          <p:cNvSpPr txBox="1">
            <a:spLocks noChangeArrowheads="1"/>
          </p:cNvSpPr>
          <p:nvPr/>
        </p:nvSpPr>
        <p:spPr bwMode="auto">
          <a:xfrm>
            <a:off x="2498725" y="6419850"/>
            <a:ext cx="41529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Humankind Emerging, 7th Ed.</a:t>
            </a:r>
            <a:r>
              <a:rPr lang="en-US" sz="1600">
                <a:solidFill>
                  <a:schemeClr val="tx2"/>
                </a:solidFill>
              </a:rPr>
              <a:t>, p. 282.</a:t>
            </a:r>
          </a:p>
        </p:txBody>
      </p:sp>
      <p:sp>
        <p:nvSpPr>
          <p:cNvPr id="602115" name="Text Box 3"/>
          <p:cNvSpPr txBox="1">
            <a:spLocks noChangeArrowheads="1"/>
          </p:cNvSpPr>
          <p:nvPr/>
        </p:nvSpPr>
        <p:spPr bwMode="auto">
          <a:xfrm>
            <a:off x="819150" y="5927725"/>
            <a:ext cx="77152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Bed I, Olduvai Gorge.</a:t>
            </a:r>
          </a:p>
        </p:txBody>
      </p:sp>
      <p:pic>
        <p:nvPicPr>
          <p:cNvPr id="602118" name="Picture 6" descr="Olduvai_Gorge_living_floo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7613" y="112713"/>
            <a:ext cx="4294187" cy="590708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Text Box 2"/>
          <p:cNvSpPr txBox="1">
            <a:spLocks noChangeArrowheads="1"/>
          </p:cNvSpPr>
          <p:nvPr/>
        </p:nvSpPr>
        <p:spPr bwMode="auto">
          <a:xfrm>
            <a:off x="962025" y="6381750"/>
            <a:ext cx="7421563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The Emergence of Humankind (4th Ed.)</a:t>
            </a:r>
            <a:r>
              <a:rPr lang="en-US" sz="1600">
                <a:solidFill>
                  <a:schemeClr val="tx2"/>
                </a:solidFill>
              </a:rPr>
              <a:t>. (Harper &amp; Row, 1985), p. 79.</a:t>
            </a:r>
          </a:p>
        </p:txBody>
      </p:sp>
      <p:pic>
        <p:nvPicPr>
          <p:cNvPr id="606214" name="Picture 6" descr="Olduvai_Gorge_living_floor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4138"/>
            <a:ext cx="8915400" cy="63960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2498725" y="6419850"/>
            <a:ext cx="41529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Humankind Emerging, 7th Ed.</a:t>
            </a:r>
            <a:r>
              <a:rPr lang="en-US" sz="1600">
                <a:solidFill>
                  <a:schemeClr val="tx2"/>
                </a:solidFill>
              </a:rPr>
              <a:t>, p. 283.</a:t>
            </a:r>
          </a:p>
        </p:txBody>
      </p:sp>
      <p:pic>
        <p:nvPicPr>
          <p:cNvPr id="604165" name="Picture 5" descr="Olduvai_Gorge_butcheri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200"/>
            <a:ext cx="7315200" cy="63293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54448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3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other methods of  analysis</a:t>
            </a:r>
          </a:p>
        </p:txBody>
      </p:sp>
      <p:sp>
        <p:nvSpPr>
          <p:cNvPr id="6" name="Rectangle 3075"/>
          <p:cNvSpPr txBox="1">
            <a:spLocks noChangeArrowheads="1"/>
          </p:cNvSpPr>
          <p:nvPr/>
        </p:nvSpPr>
        <p:spPr bwMode="auto">
          <a:xfrm>
            <a:off x="1676400" y="2901950"/>
            <a:ext cx="65532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microwear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living floor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 err="1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phylogenetic</a:t>
            </a:r>
            <a:r>
              <a:rPr kumimoji="1" lang="en-US" sz="3600" b="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685800" lvl="1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24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cladistics</a:t>
            </a:r>
            <a:endParaRPr kumimoji="1" lang="en-US" sz="24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seriation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ethnoarchaeology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910774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err="1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phylogenetic</a:t>
            </a: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analysis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05322" y="3926094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set of criteria for selecting traits and a methodology for using them to assess evolutionary relationships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Text Box 2"/>
          <p:cNvSpPr txBox="1">
            <a:spLocks noChangeArrowheads="1"/>
          </p:cNvSpPr>
          <p:nvPr/>
        </p:nvSpPr>
        <p:spPr bwMode="auto">
          <a:xfrm>
            <a:off x="1424216" y="6274710"/>
            <a:ext cx="6261100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chemeClr val="tx2"/>
                </a:solidFill>
              </a:rPr>
              <a:t>People of the Earth (10</a:t>
            </a:r>
            <a:r>
              <a:rPr lang="en-US" sz="1200" i="1" baseline="30000" dirty="0">
                <a:solidFill>
                  <a:schemeClr val="tx2"/>
                </a:solidFill>
              </a:rPr>
              <a:t>th</a:t>
            </a:r>
            <a:r>
              <a:rPr lang="en-US" sz="1200" i="1" dirty="0">
                <a:solidFill>
                  <a:schemeClr val="tx2"/>
                </a:solidFill>
              </a:rPr>
              <a:t> </a:t>
            </a:r>
            <a:r>
              <a:rPr lang="en-US" sz="1200" i="1" dirty="0" err="1">
                <a:solidFill>
                  <a:schemeClr val="tx2"/>
                </a:solidFill>
              </a:rPr>
              <a:t>ed</a:t>
            </a:r>
            <a:r>
              <a:rPr lang="en-US" sz="1200" i="1" dirty="0">
                <a:solidFill>
                  <a:schemeClr val="tx2"/>
                </a:solidFill>
              </a:rPr>
              <a:t>)</a:t>
            </a:r>
            <a:r>
              <a:rPr lang="en-US" sz="1200" dirty="0">
                <a:solidFill>
                  <a:schemeClr val="tx2"/>
                </a:solidFill>
              </a:rPr>
              <a:t>. (Prentice-Hall, 2001), p. 44.</a:t>
            </a:r>
          </a:p>
        </p:txBody>
      </p:sp>
      <p:pic>
        <p:nvPicPr>
          <p:cNvPr id="610307" name="Picture 3" descr="compariso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2164" y="493478"/>
            <a:ext cx="7772400" cy="56560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54448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3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other methods of  analysis</a:t>
            </a:r>
          </a:p>
        </p:txBody>
      </p:sp>
      <p:sp>
        <p:nvSpPr>
          <p:cNvPr id="6" name="Rectangle 3075"/>
          <p:cNvSpPr txBox="1">
            <a:spLocks noChangeArrowheads="1"/>
          </p:cNvSpPr>
          <p:nvPr/>
        </p:nvSpPr>
        <p:spPr bwMode="auto">
          <a:xfrm>
            <a:off x="1676400" y="2901950"/>
            <a:ext cx="65532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microwear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living floor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phylogenetic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685800" lvl="1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3200" b="1" dirty="0" err="1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cladistics</a:t>
            </a:r>
            <a:endParaRPr kumimoji="1" lang="en-US" sz="3200" b="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seriation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ethnoarchaeology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54448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b="1" dirty="0"/>
              <a:t>other methods of  analysis</a:t>
            </a:r>
          </a:p>
        </p:txBody>
      </p:sp>
      <p:sp>
        <p:nvSpPr>
          <p:cNvPr id="6" name="Rectangle 3075"/>
          <p:cNvSpPr txBox="1">
            <a:spLocks noChangeArrowheads="1"/>
          </p:cNvSpPr>
          <p:nvPr/>
        </p:nvSpPr>
        <p:spPr bwMode="auto">
          <a:xfrm>
            <a:off x="1676400" y="2901950"/>
            <a:ext cx="655320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microwear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living floor 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phylogenetic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</a:t>
            </a:r>
          </a:p>
          <a:p>
            <a:pPr marL="68580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cladistics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seriation</a:t>
            </a: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ethnoarchaeology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Text Box 2"/>
          <p:cNvSpPr txBox="1">
            <a:spLocks noChangeArrowheads="1"/>
          </p:cNvSpPr>
          <p:nvPr/>
        </p:nvSpPr>
        <p:spPr bwMode="auto">
          <a:xfrm>
            <a:off x="793750" y="6399213"/>
            <a:ext cx="74056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Understanding Physical Anthropology and Archaeology, 9th Ed.</a:t>
            </a:r>
            <a:r>
              <a:rPr lang="en-US" sz="1600">
                <a:solidFill>
                  <a:schemeClr val="tx2"/>
                </a:solidFill>
              </a:rPr>
              <a:t>, p. 99.</a:t>
            </a:r>
          </a:p>
        </p:txBody>
      </p:sp>
      <p:sp>
        <p:nvSpPr>
          <p:cNvPr id="791555" name="Text Box 3"/>
          <p:cNvSpPr txBox="1">
            <a:spLocks noChangeArrowheads="1"/>
          </p:cNvSpPr>
          <p:nvPr/>
        </p:nvSpPr>
        <p:spPr bwMode="auto">
          <a:xfrm>
            <a:off x="233363" y="5943600"/>
            <a:ext cx="86375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Constructing Classifications and Interpreting Relationships</a:t>
            </a:r>
          </a:p>
        </p:txBody>
      </p:sp>
      <p:pic>
        <p:nvPicPr>
          <p:cNvPr id="791556" name="Picture 4" descr="05p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900" y="338138"/>
            <a:ext cx="8964613" cy="5638800"/>
          </a:xfrm>
          <a:prstGeom prst="rect">
            <a:avLst/>
          </a:prstGeom>
          <a:noFill/>
        </p:spPr>
      </p:pic>
      <p:sp>
        <p:nvSpPr>
          <p:cNvPr id="791557" name="Text Box 5"/>
          <p:cNvSpPr txBox="1">
            <a:spLocks noChangeArrowheads="1"/>
          </p:cNvSpPr>
          <p:nvPr/>
        </p:nvSpPr>
        <p:spPr bwMode="auto">
          <a:xfrm>
            <a:off x="61913" y="5765800"/>
            <a:ext cx="9055100" cy="3444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91558" name="Oval 6"/>
          <p:cNvSpPr>
            <a:spLocks noChangeArrowheads="1"/>
          </p:cNvSpPr>
          <p:nvPr/>
        </p:nvSpPr>
        <p:spPr bwMode="auto">
          <a:xfrm>
            <a:off x="5037138" y="188913"/>
            <a:ext cx="3932237" cy="1003300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91559" name="AutoShape 7"/>
          <p:cNvSpPr>
            <a:spLocks noChangeArrowheads="1"/>
          </p:cNvSpPr>
          <p:nvPr/>
        </p:nvSpPr>
        <p:spPr bwMode="auto">
          <a:xfrm rot="38890756">
            <a:off x="6185695" y="1704181"/>
            <a:ext cx="976312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8" grpId="0" animBg="1"/>
      <p:bldP spid="79155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Text Box 2"/>
          <p:cNvSpPr txBox="1">
            <a:spLocks noChangeArrowheads="1"/>
          </p:cNvSpPr>
          <p:nvPr/>
        </p:nvSpPr>
        <p:spPr bwMode="auto">
          <a:xfrm>
            <a:off x="444500" y="6096000"/>
            <a:ext cx="84328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2"/>
                </a:solidFill>
              </a:rPr>
              <a:t>Ember, Ember and Peregrine, </a:t>
            </a:r>
            <a:r>
              <a:rPr lang="en-US" sz="1600" i="1">
                <a:solidFill>
                  <a:schemeClr val="tx2"/>
                </a:solidFill>
              </a:rPr>
              <a:t>Physical Anthropology and Archaeology</a:t>
            </a:r>
            <a:r>
              <a:rPr lang="en-US" sz="1600">
                <a:solidFill>
                  <a:schemeClr val="tx2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2"/>
                </a:solidFill>
              </a:rPr>
              <a:t>(Prentice-Hall, 2004), p. 101.</a:t>
            </a:r>
          </a:p>
        </p:txBody>
      </p:sp>
      <p:pic>
        <p:nvPicPr>
          <p:cNvPr id="720900" name="Picture 4" descr="cladistics200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0325" y="-125413"/>
            <a:ext cx="4038600" cy="603567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54448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3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other methods of  analysis</a:t>
            </a:r>
          </a:p>
        </p:txBody>
      </p:sp>
      <p:sp>
        <p:nvSpPr>
          <p:cNvPr id="6" name="Rectangle 3075"/>
          <p:cNvSpPr txBox="1">
            <a:spLocks noChangeArrowheads="1"/>
          </p:cNvSpPr>
          <p:nvPr/>
        </p:nvSpPr>
        <p:spPr bwMode="auto">
          <a:xfrm>
            <a:off x="1676400" y="2901950"/>
            <a:ext cx="65532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microwear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living floor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phylogenetic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685800" lvl="1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24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cladistics</a:t>
            </a:r>
            <a:endParaRPr kumimoji="1" lang="en-US" sz="24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 err="1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seriation</a:t>
            </a:r>
            <a:endParaRPr kumimoji="1" lang="en-US" sz="3600" b="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ethnoarchaeology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145" y="2544836"/>
            <a:ext cx="3745230" cy="414909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relative dating methods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025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145" y="2544836"/>
            <a:ext cx="3745230" cy="414909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relative dating methods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10800000">
            <a:off x="1105202" y="4703539"/>
            <a:ext cx="976312" cy="409575"/>
          </a:xfrm>
          <a:prstGeom prst="rightArrow">
            <a:avLst>
              <a:gd name="adj1" fmla="val 50000"/>
              <a:gd name="adj2" fmla="val 50246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l"/>
            <a:endParaRPr lang="en-US" baseline="30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80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1996392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err="1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seriation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0764" y="3018972"/>
            <a:ext cx="7315200" cy="285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relative dating method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the assumption that any artifact or style will appear, gradually increase in popularity until it reaches a peak, and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then progressively decrease</a:t>
            </a:r>
            <a:endParaRPr kumimoji="1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1996392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seriation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0764" y="3018972"/>
            <a:ext cx="73152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kern="1200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a relative dating method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kern="1200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based on the assumption that any artifact or style will </a:t>
            </a:r>
            <a:r>
              <a:rPr kumimoji="1" lang="en-US" sz="3600" b="1" kern="1200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appear</a:t>
            </a:r>
            <a:r>
              <a:rPr kumimoji="1" lang="en-US" sz="2800" b="1" kern="1200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, gradually increase in popularity until it reaches a </a:t>
            </a:r>
            <a:r>
              <a:rPr kumimoji="1" lang="en-US" sz="3600" b="1" kern="1200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peak</a:t>
            </a:r>
            <a:r>
              <a:rPr kumimoji="1" lang="en-US" sz="2800" b="1" kern="1200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, and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kern="1200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then progressively </a:t>
            </a:r>
            <a:r>
              <a:rPr kumimoji="1" lang="en-US" sz="3600" b="1" kern="1200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decrease</a:t>
            </a:r>
            <a:endParaRPr kumimoji="1" lang="en-US" sz="3200" b="1" kern="1200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1996392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relative dating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0764" y="3011712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tells us that something is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2800" b="1" kern="0" dirty="0" smtClean="0">
                <a:latin typeface="+mn-lt"/>
              </a:rPr>
              <a:t>	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older or younger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2800" b="1" kern="0" dirty="0" smtClean="0">
                <a:latin typeface="+mn-lt"/>
              </a:rPr>
              <a:t>	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 something else, but not by how much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tells us what came first, and, with </a:t>
            </a: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seriation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what comes next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1996392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relative dating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0764" y="3011712"/>
            <a:ext cx="7315200" cy="333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tells us that something is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2800" b="1" kern="0" dirty="0" smtClean="0">
                <a:solidFill>
                  <a:schemeClr val="bg1">
                    <a:lumMod val="90000"/>
                  </a:schemeClr>
                </a:solidFill>
                <a:latin typeface="+mn-lt"/>
              </a:rPr>
              <a:t>	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older or younger </a:t>
            </a:r>
            <a:endParaRPr kumimoji="1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3200" b="1" kern="0" dirty="0" smtClean="0">
                <a:latin typeface="+mn-lt"/>
              </a:rPr>
              <a:t>	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 something else, but not by how much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tells us what came first, and, with </a:t>
            </a: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seriation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what comes next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1996392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relative dating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910764" y="3011712"/>
            <a:ext cx="73152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tells us that something is 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2800" b="1" kern="0" dirty="0" smtClean="0">
                <a:solidFill>
                  <a:schemeClr val="bg1">
                    <a:lumMod val="90000"/>
                  </a:schemeClr>
                </a:solidFill>
                <a:latin typeface="+mn-lt"/>
              </a:rPr>
              <a:t>	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older or younger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tabLst/>
              <a:defRPr/>
            </a:pPr>
            <a:r>
              <a:rPr kumimoji="1" lang="en-US" sz="2800" b="1" kern="0" dirty="0" smtClean="0">
                <a:solidFill>
                  <a:schemeClr val="bg1">
                    <a:lumMod val="90000"/>
                  </a:schemeClr>
                </a:solidFill>
                <a:latin typeface="+mn-lt"/>
              </a:rPr>
              <a:t>	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 something else, but not by how much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tells us 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what came first, and, with </a:t>
            </a: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seriation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what comes next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54448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3600" b="1" dirty="0"/>
              <a:t>other methods of  analysis</a:t>
            </a:r>
          </a:p>
        </p:txBody>
      </p:sp>
      <p:sp>
        <p:nvSpPr>
          <p:cNvPr id="6" name="Rectangle 3075"/>
          <p:cNvSpPr txBox="1">
            <a:spLocks noChangeArrowheads="1"/>
          </p:cNvSpPr>
          <p:nvPr/>
        </p:nvSpPr>
        <p:spPr bwMode="auto">
          <a:xfrm>
            <a:off x="1676400" y="2901950"/>
            <a:ext cx="6553200" cy="3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microwear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living floor analysis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phylogenetic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analysis</a:t>
            </a:r>
          </a:p>
          <a:p>
            <a:pPr marL="685800" marR="0" lvl="1" indent="-1714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1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</a:rPr>
              <a:t>cladistics</a:t>
            </a:r>
            <a:endParaRPr kumimoji="1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seriation</a:t>
            </a:r>
            <a:endParaRPr kumimoji="1" lang="en-US" sz="28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Char char="•"/>
              <a:tabLst/>
              <a:defRPr/>
            </a:pPr>
            <a:r>
              <a:rPr kumimoji="1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ethnoarchaeology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1996392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err="1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seriation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910764" y="3018972"/>
            <a:ext cx="7315200" cy="3243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a relative dating method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based on the assumption that any artifact or style will </a:t>
            </a:r>
            <a:r>
              <a:rPr kumimoji="1" lang="en-US" sz="3600" b="1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appear</a:t>
            </a: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, gradually increase in popularity 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until it reaches a </a:t>
            </a:r>
            <a:r>
              <a:rPr kumimoji="1" lang="en-US" sz="3600" b="1" dirty="0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peak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, and 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kumimoji="1" lang="en-US" sz="2800" b="1" dirty="0">
                <a:solidFill>
                  <a:schemeClr val="bg1">
                    <a:lumMod val="90000"/>
                  </a:schemeClr>
                </a:solidFill>
                <a:latin typeface="Verdana"/>
                <a:ea typeface="+mn-ea"/>
                <a:cs typeface="+mn-cs"/>
              </a:rPr>
              <a:t>then progressively </a:t>
            </a:r>
            <a:r>
              <a:rPr kumimoji="1" lang="en-US" sz="3600" b="1" dirty="0">
                <a:solidFill>
                  <a:srgbClr val="003300"/>
                </a:solidFill>
                <a:latin typeface="Verdana"/>
                <a:ea typeface="+mn-ea"/>
                <a:cs typeface="+mn-cs"/>
              </a:rPr>
              <a:t>decrease</a:t>
            </a:r>
            <a:endParaRPr kumimoji="1" lang="en-US" sz="3200" b="1" dirty="0">
              <a:solidFill>
                <a:srgbClr val="0033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050" y="4690491"/>
            <a:ext cx="3900343" cy="414909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relative dating methods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447800" y="3124200"/>
            <a:ext cx="6248400" cy="1389964"/>
          </a:xfrm>
          <a:prstGeom prst="rect">
            <a:avLst/>
          </a:prstGeom>
          <a:solidFill>
            <a:srgbClr val="FFFFFF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 smtClean="0">
                <a:solidFill>
                  <a:srgbClr val="000000"/>
                </a:solidFill>
              </a:rPr>
              <a:t>REM</a:t>
            </a:r>
            <a:r>
              <a:rPr lang="en-US" sz="2000" b="1" kern="0" dirty="0">
                <a:solidFill>
                  <a:srgbClr val="000000"/>
                </a:solidFill>
              </a:rPr>
              <a:t>: </a:t>
            </a:r>
            <a:r>
              <a:rPr lang="en-US" sz="2000" b="1" kern="0" dirty="0" smtClean="0">
                <a:solidFill>
                  <a:srgbClr val="000000"/>
                </a:solidFill>
              </a:rPr>
              <a:t>relative methods</a:t>
            </a:r>
            <a:endParaRPr lang="en-US" sz="2000" b="1" kern="0" dirty="0">
              <a:solidFill>
                <a:srgbClr val="000000"/>
              </a:solidFill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0000"/>
                </a:solidFill>
              </a:rPr>
              <a:t>tell you whether something is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 dirty="0">
                <a:solidFill>
                  <a:srgbClr val="000000"/>
                </a:solidFill>
              </a:rPr>
              <a:t>older / younger / the same age</a:t>
            </a:r>
          </a:p>
        </p:txBody>
      </p:sp>
    </p:spTree>
    <p:extLst>
      <p:ext uri="{BB962C8B-B14F-4D97-AF65-F5344CB8AC3E}">
        <p14:creationId xmlns:p14="http://schemas.microsoft.com/office/powerpoint/2010/main" val="26908332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895174" y="6276975"/>
            <a:ext cx="33250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i="1" dirty="0">
                <a:solidFill>
                  <a:srgbClr val="FFFFFF"/>
                </a:solidFill>
              </a:rPr>
              <a:t>Understanding Humans, </a:t>
            </a:r>
            <a:r>
              <a:rPr lang="en-US" sz="1200" i="1" dirty="0" smtClean="0">
                <a:solidFill>
                  <a:srgbClr val="FFFFFF"/>
                </a:solidFill>
              </a:rPr>
              <a:t>11</a:t>
            </a:r>
            <a:r>
              <a:rPr lang="en-US" sz="1200" i="1" baseline="30000" dirty="0" smtClean="0">
                <a:solidFill>
                  <a:srgbClr val="FFFFFF"/>
                </a:solidFill>
              </a:rPr>
              <a:t>th</a:t>
            </a:r>
            <a:r>
              <a:rPr lang="en-US" sz="1200" i="1" dirty="0" smtClean="0">
                <a:solidFill>
                  <a:srgbClr val="FFFFFF"/>
                </a:solidFill>
              </a:rPr>
              <a:t> </a:t>
            </a:r>
            <a:r>
              <a:rPr lang="en-US" sz="1200" i="1" dirty="0">
                <a:solidFill>
                  <a:srgbClr val="FFFFFF"/>
                </a:solidFill>
              </a:rPr>
              <a:t>Ed.</a:t>
            </a:r>
            <a:r>
              <a:rPr lang="en-US" sz="1200" dirty="0">
                <a:solidFill>
                  <a:srgbClr val="FFFFFF"/>
                </a:solidFill>
              </a:rPr>
              <a:t>, p. </a:t>
            </a:r>
            <a:r>
              <a:rPr lang="en-US" sz="1200" dirty="0" smtClean="0">
                <a:solidFill>
                  <a:srgbClr val="FFFFFF"/>
                </a:solidFill>
              </a:rPr>
              <a:t>184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75302" y="5895976"/>
            <a:ext cx="561403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 err="1">
                <a:solidFill>
                  <a:srgbClr val="FFFFFF"/>
                </a:solidFill>
              </a:rPr>
              <a:t>Paleoanthropology</a:t>
            </a:r>
            <a:r>
              <a:rPr lang="en-US" sz="1600" b="1" kern="0" dirty="0">
                <a:solidFill>
                  <a:srgbClr val="FFFFFF"/>
                </a:solidFill>
              </a:rPr>
              <a:t> is Heavily Interdisciplinary.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229600" cy="35756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4050" y="4690491"/>
            <a:ext cx="3900343" cy="414909"/>
          </a:xfrm>
          <a:prstGeom prst="rect">
            <a:avLst/>
          </a:prstGeom>
          <a:noFill/>
          <a:ln w="762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3810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relative dating methods</a:t>
            </a:r>
          </a:p>
          <a:p>
            <a:pPr algn="l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47800" y="1752600"/>
            <a:ext cx="6248400" cy="2743200"/>
          </a:xfrm>
          <a:prstGeom prst="rect">
            <a:avLst/>
          </a:prstGeom>
          <a:solidFill>
            <a:srgbClr val="FFFFFF"/>
          </a:solidFill>
          <a:ln w="76200">
            <a:solidFill>
              <a:srgbClr val="003300"/>
            </a:solidFill>
            <a:miter lim="800000"/>
            <a:headEnd/>
            <a:tailEnd/>
          </a:ln>
        </p:spPr>
        <p:txBody>
          <a:bodyPr wrap="none"/>
          <a:lstStyle/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b="1" kern="0">
              <a:solidFill>
                <a:srgbClr val="000000"/>
              </a:solidFill>
            </a:endParaRP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>
                <a:solidFill>
                  <a:srgbClr val="000000"/>
                </a:solidFill>
              </a:rPr>
              <a:t>Gradually being replaced in 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>
                <a:solidFill>
                  <a:srgbClr val="000000"/>
                </a:solidFill>
              </a:rPr>
              <a:t>archaeological research by a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>
                <a:solidFill>
                  <a:srgbClr val="000000"/>
                </a:solidFill>
              </a:rPr>
              <a:t>quantitative method called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>
                <a:solidFill>
                  <a:srgbClr val="000000"/>
                </a:solidFill>
              </a:rPr>
              <a:t>correspondence analysis,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kern="0">
                <a:solidFill>
                  <a:srgbClr val="000000"/>
                </a:solidFill>
              </a:rPr>
              <a:t>which achieves the same end</a:t>
            </a:r>
          </a:p>
          <a:p>
            <a:pPr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endParaRPr lang="en-US" sz="2000" b="1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779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eh_Lura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049055"/>
            <a:ext cx="7772400" cy="4194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1585913" y="5312501"/>
            <a:ext cx="5908990" cy="131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kern="1200" baseline="300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Pottery types from </a:t>
            </a:r>
            <a:r>
              <a:rPr lang="en-US" sz="2400" b="1" kern="1200" baseline="30000" dirty="0" err="1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2400" b="1" kern="1200" baseline="300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2400" b="1" kern="1200" baseline="30000" dirty="0" err="1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2400" b="1" kern="1200" baseline="300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, Iran.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Source: Hole, Flannery and Neely, “</a:t>
            </a:r>
            <a:r>
              <a:rPr lang="en-US" sz="1200" b="1" i="1" kern="12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Prehistory and Human Ecology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kern="12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Of the </a:t>
            </a:r>
            <a:r>
              <a:rPr lang="en-US" sz="1200" b="1" i="1" kern="1200" dirty="0" err="1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Deh</a:t>
            </a:r>
            <a:r>
              <a:rPr lang="en-US" sz="1200" b="1" i="1" kern="12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 </a:t>
            </a:r>
            <a:r>
              <a:rPr lang="en-US" sz="1200" b="1" i="1" kern="1200" dirty="0" err="1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Luran</a:t>
            </a:r>
            <a:r>
              <a:rPr lang="en-US" sz="1200" b="1" i="1" kern="12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 Plain: An Early Village Sequence from</a:t>
            </a:r>
          </a:p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i="1" kern="1200" dirty="0" err="1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Khuzistan</a:t>
            </a:r>
            <a:r>
              <a:rPr lang="en-US" sz="1200" b="1" i="1" kern="12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, Iran</a:t>
            </a:r>
            <a:r>
              <a:rPr lang="en-US" sz="1200" b="1" kern="1200" dirty="0">
                <a:solidFill>
                  <a:srgbClr val="F1F7E9"/>
                </a:solidFill>
                <a:latin typeface="Verdana" pitchFamily="34" charset="0"/>
                <a:ea typeface="+mn-ea"/>
                <a:cs typeface="+mn-cs"/>
              </a:rPr>
              <a:t>.”  Ann Arbor: 1969, fig. 69.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371600" y="2735520"/>
            <a:ext cx="6400800" cy="2431435"/>
          </a:xfrm>
          <a:prstGeom prst="rect">
            <a:avLst/>
          </a:prstGeom>
          <a:gradFill>
            <a:gsLst>
              <a:gs pos="58000">
                <a:srgbClr val="000000">
                  <a:alpha val="23000"/>
                </a:srgbClr>
              </a:gs>
              <a:gs pos="0">
                <a:schemeClr val="accent1">
                  <a:tint val="44500"/>
                  <a:satMod val="160000"/>
                  <a:alpha val="75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r>
              <a:rPr kumimoji="1" lang="en-US" sz="3200" b="1" dirty="0" err="1">
                <a:solidFill>
                  <a:srgbClr val="003300"/>
                </a:solidFill>
                <a:latin typeface="Arial Black"/>
                <a:ea typeface="+mn-ea"/>
                <a:cs typeface="+mn-cs"/>
              </a:rPr>
              <a:t>seriation</a:t>
            </a:r>
            <a:endParaRPr kumimoji="1" lang="en-US" sz="2800" b="1" dirty="0">
              <a:solidFill>
                <a:srgbClr val="003300"/>
              </a:solidFill>
              <a:latin typeface="Arial Black"/>
              <a:ea typeface="+mn-ea"/>
              <a:cs typeface="+mn-cs"/>
            </a:endParaRP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r>
              <a:rPr kumimoji="1" lang="en-US" sz="2400" b="1" dirty="0">
                <a:solidFill>
                  <a:srgbClr val="003300"/>
                </a:solidFill>
                <a:latin typeface="Arial Black"/>
                <a:ea typeface="+mn-ea"/>
                <a:cs typeface="+mn-cs"/>
              </a:rPr>
              <a:t>Relative dating method that orders </a:t>
            </a:r>
            <a:r>
              <a:rPr kumimoji="1" lang="en-US" sz="2400" b="1" dirty="0" err="1">
                <a:solidFill>
                  <a:srgbClr val="003300"/>
                </a:solidFill>
                <a:latin typeface="Arial Black"/>
                <a:ea typeface="+mn-ea"/>
                <a:cs typeface="+mn-cs"/>
              </a:rPr>
              <a:t>artiacts</a:t>
            </a:r>
            <a:r>
              <a:rPr kumimoji="1" lang="en-US" sz="2400" b="1" dirty="0">
                <a:solidFill>
                  <a:srgbClr val="003300"/>
                </a:solidFill>
                <a:latin typeface="Arial Black"/>
                <a:ea typeface="+mn-ea"/>
                <a:cs typeface="+mn-cs"/>
              </a:rPr>
              <a:t> into a temporal series based on their similar attributes or the frequency of these attributes</a:t>
            </a:r>
          </a:p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defRPr/>
            </a:pPr>
            <a:r>
              <a:rPr kumimoji="1" lang="en-US" sz="1600" b="1" dirty="0">
                <a:solidFill>
                  <a:srgbClr val="003300"/>
                </a:solidFill>
                <a:latin typeface="Arial Black"/>
                <a:ea typeface="+mn-ea"/>
                <a:cs typeface="+mn-cs"/>
              </a:rPr>
              <a:t>10</a:t>
            </a:r>
            <a:r>
              <a:rPr kumimoji="1" lang="en-US" sz="1600" b="1" baseline="30000" dirty="0">
                <a:solidFill>
                  <a:srgbClr val="003300"/>
                </a:solidFill>
                <a:latin typeface="Arial Black"/>
                <a:ea typeface="+mn-ea"/>
                <a:cs typeface="+mn-cs"/>
              </a:rPr>
              <a:t>th</a:t>
            </a:r>
            <a:r>
              <a:rPr kumimoji="1" lang="en-US" sz="1600" b="1" dirty="0">
                <a:solidFill>
                  <a:srgbClr val="003300"/>
                </a:solidFill>
                <a:latin typeface="Arial Black"/>
                <a:ea typeface="+mn-ea"/>
                <a:cs typeface="+mn-cs"/>
              </a:rPr>
              <a:t> Ed. p. 190, 188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738" name="Picture 1026" descr="11_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93850"/>
            <a:ext cx="8229600" cy="3740150"/>
          </a:xfrm>
          <a:prstGeom prst="rect">
            <a:avLst/>
          </a:prstGeom>
          <a:noFill/>
        </p:spPr>
      </p:pic>
      <p:sp>
        <p:nvSpPr>
          <p:cNvPr id="628739" name="Text Box 1027"/>
          <p:cNvSpPr txBox="1">
            <a:spLocks noChangeArrowheads="1"/>
          </p:cNvSpPr>
          <p:nvPr/>
        </p:nvSpPr>
        <p:spPr bwMode="auto">
          <a:xfrm>
            <a:off x="782638" y="6515100"/>
            <a:ext cx="7691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James Deetz. </a:t>
            </a:r>
            <a:r>
              <a:rPr lang="en-US" sz="1600" i="1">
                <a:solidFill>
                  <a:schemeClr val="tx2"/>
                </a:solidFill>
              </a:rPr>
              <a:t>Invitation to Archaeology</a:t>
            </a:r>
            <a:r>
              <a:rPr lang="en-US" sz="1600">
                <a:solidFill>
                  <a:schemeClr val="tx2"/>
                </a:solidFill>
              </a:rPr>
              <a:t>. The Natural History Press, 1967.</a:t>
            </a:r>
          </a:p>
        </p:txBody>
      </p:sp>
      <p:sp>
        <p:nvSpPr>
          <p:cNvPr id="628740" name="Text Box 1028"/>
          <p:cNvSpPr txBox="1">
            <a:spLocks noChangeArrowheads="1"/>
          </p:cNvSpPr>
          <p:nvPr/>
        </p:nvSpPr>
        <p:spPr bwMode="auto">
          <a:xfrm>
            <a:off x="2038350" y="527050"/>
            <a:ext cx="5224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tombstones from Stoneham, Massachusetts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786" name="Picture 1026" descr="11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36688"/>
            <a:ext cx="8229600" cy="3973512"/>
          </a:xfrm>
          <a:prstGeom prst="rect">
            <a:avLst/>
          </a:prstGeom>
          <a:noFill/>
        </p:spPr>
      </p:pic>
      <p:sp>
        <p:nvSpPr>
          <p:cNvPr id="630787" name="Text Box 1027"/>
          <p:cNvSpPr txBox="1">
            <a:spLocks noChangeArrowheads="1"/>
          </p:cNvSpPr>
          <p:nvPr/>
        </p:nvSpPr>
        <p:spPr bwMode="auto">
          <a:xfrm>
            <a:off x="782638" y="6515100"/>
            <a:ext cx="7691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James Deetz. </a:t>
            </a:r>
            <a:r>
              <a:rPr lang="en-US" sz="1600" i="1">
                <a:solidFill>
                  <a:schemeClr val="tx2"/>
                </a:solidFill>
              </a:rPr>
              <a:t>Invitation to Archaeology</a:t>
            </a:r>
            <a:r>
              <a:rPr lang="en-US" sz="1600">
                <a:solidFill>
                  <a:schemeClr val="tx2"/>
                </a:solidFill>
              </a:rPr>
              <a:t>. The Natural History Press, 1967.</a:t>
            </a:r>
          </a:p>
        </p:txBody>
      </p:sp>
      <p:sp>
        <p:nvSpPr>
          <p:cNvPr id="630789" name="Text Box 1029"/>
          <p:cNvSpPr txBox="1">
            <a:spLocks noChangeArrowheads="1"/>
          </p:cNvSpPr>
          <p:nvPr/>
        </p:nvSpPr>
        <p:spPr bwMode="auto">
          <a:xfrm>
            <a:off x="2038350" y="527050"/>
            <a:ext cx="5224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tombstones from Stoneham, Massachusetts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834" name="Picture 2" descr="11_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371600"/>
            <a:ext cx="8229600" cy="4173538"/>
          </a:xfrm>
          <a:prstGeom prst="rect">
            <a:avLst/>
          </a:prstGeom>
          <a:noFill/>
        </p:spPr>
      </p:pic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782638" y="6515100"/>
            <a:ext cx="76914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James Deetz. </a:t>
            </a:r>
            <a:r>
              <a:rPr lang="en-US" sz="1600" i="1">
                <a:solidFill>
                  <a:schemeClr val="tx2"/>
                </a:solidFill>
              </a:rPr>
              <a:t>Invitation to Archaeology</a:t>
            </a:r>
            <a:r>
              <a:rPr lang="en-US" sz="1600">
                <a:solidFill>
                  <a:schemeClr val="tx2"/>
                </a:solidFill>
              </a:rPr>
              <a:t>. The Natural History Press, 1967.</a:t>
            </a:r>
          </a:p>
        </p:txBody>
      </p:sp>
      <p:sp>
        <p:nvSpPr>
          <p:cNvPr id="632837" name="Text Box 5"/>
          <p:cNvSpPr txBox="1">
            <a:spLocks noChangeArrowheads="1"/>
          </p:cNvSpPr>
          <p:nvPr/>
        </p:nvSpPr>
        <p:spPr bwMode="auto">
          <a:xfrm>
            <a:off x="2038350" y="527050"/>
            <a:ext cx="52244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tombstones from Stoneham, Massachusetts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939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994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2036763"/>
            <a:ext cx="37338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9941" name="Text Box 5">
            <a:hlinkClick r:id="rId3"/>
          </p:cNvPr>
          <p:cNvSpPr txBox="1">
            <a:spLocks noChangeArrowheads="1"/>
          </p:cNvSpPr>
          <p:nvPr/>
        </p:nvSpPr>
        <p:spPr bwMode="auto">
          <a:xfrm>
            <a:off x="4875213" y="5043488"/>
            <a:ext cx="34020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Mesa Community College</a:t>
            </a:r>
            <a:endParaRPr lang="en-US"/>
          </a:p>
        </p:txBody>
      </p:sp>
      <p:sp>
        <p:nvSpPr>
          <p:cNvPr id="679942" name="Text Box 6"/>
          <p:cNvSpPr txBox="1">
            <a:spLocks noChangeArrowheads="1"/>
          </p:cNvSpPr>
          <p:nvPr/>
        </p:nvSpPr>
        <p:spPr bwMode="auto">
          <a:xfrm>
            <a:off x="276225" y="901700"/>
            <a:ext cx="939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Death’s</a:t>
            </a:r>
            <a:br>
              <a:rPr lang="en-US" sz="1400" b="1"/>
            </a:br>
            <a:r>
              <a:rPr lang="en-US" sz="1400" b="1"/>
              <a:t>Head</a:t>
            </a:r>
          </a:p>
        </p:txBody>
      </p:sp>
      <p:sp>
        <p:nvSpPr>
          <p:cNvPr id="679943" name="Text Box 7"/>
          <p:cNvSpPr txBox="1">
            <a:spLocks noChangeArrowheads="1"/>
          </p:cNvSpPr>
          <p:nvPr/>
        </p:nvSpPr>
        <p:spPr bwMode="auto">
          <a:xfrm>
            <a:off x="2144713" y="577850"/>
            <a:ext cx="8969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Cherub</a:t>
            </a:r>
          </a:p>
        </p:txBody>
      </p:sp>
      <p:sp>
        <p:nvSpPr>
          <p:cNvPr id="679944" name="Text Box 8"/>
          <p:cNvSpPr txBox="1">
            <a:spLocks noChangeArrowheads="1"/>
          </p:cNvSpPr>
          <p:nvPr/>
        </p:nvSpPr>
        <p:spPr bwMode="auto">
          <a:xfrm>
            <a:off x="4056063" y="806450"/>
            <a:ext cx="922337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/>
              <a:t>Urn</a:t>
            </a:r>
            <a:br>
              <a:rPr lang="en-US" sz="1400" b="1"/>
            </a:br>
            <a:r>
              <a:rPr lang="en-US" sz="1400" b="1"/>
              <a:t>and</a:t>
            </a:r>
          </a:p>
          <a:p>
            <a:r>
              <a:rPr lang="en-US" sz="1400" b="1"/>
              <a:t> Willow</a:t>
            </a:r>
          </a:p>
        </p:txBody>
      </p:sp>
      <p:sp>
        <p:nvSpPr>
          <p:cNvPr id="679945" name="AutoShape 9"/>
          <p:cNvSpPr>
            <a:spLocks noChangeArrowheads="1"/>
          </p:cNvSpPr>
          <p:nvPr/>
        </p:nvSpPr>
        <p:spPr bwMode="auto">
          <a:xfrm>
            <a:off x="1352550" y="4019550"/>
            <a:ext cx="2338388" cy="200025"/>
          </a:xfrm>
          <a:prstGeom prst="leftRightArrow">
            <a:avLst>
              <a:gd name="adj1" fmla="val 50000"/>
              <a:gd name="adj2" fmla="val 23381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9946" name="Text Box 10"/>
          <p:cNvSpPr txBox="1">
            <a:spLocks noChangeArrowheads="1"/>
          </p:cNvSpPr>
          <p:nvPr/>
        </p:nvSpPr>
        <p:spPr bwMode="auto">
          <a:xfrm>
            <a:off x="3708400" y="3968750"/>
            <a:ext cx="1004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= 100%</a:t>
            </a:r>
          </a:p>
        </p:txBody>
      </p:sp>
      <p:sp>
        <p:nvSpPr>
          <p:cNvPr id="679947" name="Rectangle 11"/>
          <p:cNvSpPr>
            <a:spLocks noChangeArrowheads="1"/>
          </p:cNvSpPr>
          <p:nvPr/>
        </p:nvSpPr>
        <p:spPr bwMode="auto">
          <a:xfrm>
            <a:off x="95250" y="4476750"/>
            <a:ext cx="1905000" cy="175260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9948" name="Text Box 12"/>
          <p:cNvSpPr txBox="1">
            <a:spLocks noChangeArrowheads="1"/>
          </p:cNvSpPr>
          <p:nvPr/>
        </p:nvSpPr>
        <p:spPr bwMode="auto">
          <a:xfrm>
            <a:off x="3708400" y="3968750"/>
            <a:ext cx="1004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= 100%</a:t>
            </a:r>
          </a:p>
        </p:txBody>
      </p:sp>
      <p:sp>
        <p:nvSpPr>
          <p:cNvPr id="679949" name="Rectangle 13"/>
          <p:cNvSpPr>
            <a:spLocks noChangeArrowheads="1"/>
          </p:cNvSpPr>
          <p:nvPr/>
        </p:nvSpPr>
        <p:spPr bwMode="auto">
          <a:xfrm>
            <a:off x="3143250" y="2171700"/>
            <a:ext cx="1085850" cy="590550"/>
          </a:xfrm>
          <a:prstGeom prst="rect">
            <a:avLst/>
          </a:prstGeom>
          <a:noFill/>
          <a:ln w="76200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79950" name="Text Box 14"/>
          <p:cNvSpPr txBox="1">
            <a:spLocks noChangeArrowheads="1"/>
          </p:cNvSpPr>
          <p:nvPr/>
        </p:nvSpPr>
        <p:spPr bwMode="auto">
          <a:xfrm>
            <a:off x="3708400" y="3968750"/>
            <a:ext cx="1004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= 100%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45" grpId="0" animBg="1"/>
      <p:bldP spid="679946" grpId="0"/>
      <p:bldP spid="679947" grpId="0" animBg="1"/>
      <p:bldP spid="679948" grpId="0"/>
      <p:bldP spid="679949" grpId="0" animBg="1"/>
      <p:bldP spid="67995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930" name="Picture 1026" descr="Sites_Fertile_Crescen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23825"/>
            <a:ext cx="6781800" cy="6165850"/>
          </a:xfrm>
          <a:prstGeom prst="rect">
            <a:avLst/>
          </a:prstGeom>
          <a:noFill/>
        </p:spPr>
      </p:pic>
      <p:sp>
        <p:nvSpPr>
          <p:cNvPr id="636932" name="AutoShape 1028"/>
          <p:cNvSpPr>
            <a:spLocks noChangeArrowheads="1"/>
          </p:cNvSpPr>
          <p:nvPr/>
        </p:nvSpPr>
        <p:spPr bwMode="auto">
          <a:xfrm>
            <a:off x="7734300" y="3095625"/>
            <a:ext cx="976313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36934" name="Text Box 1030"/>
          <p:cNvSpPr txBox="1">
            <a:spLocks noChangeArrowheads="1"/>
          </p:cNvSpPr>
          <p:nvPr/>
        </p:nvSpPr>
        <p:spPr bwMode="auto">
          <a:xfrm>
            <a:off x="152400" y="6048375"/>
            <a:ext cx="8801100" cy="4572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2105764" y="6447625"/>
            <a:ext cx="493115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i="1" dirty="0">
                <a:solidFill>
                  <a:schemeClr val="tx2"/>
                </a:solidFill>
              </a:rPr>
              <a:t>Understanding Physical Anthropology and Archaeology (9th </a:t>
            </a:r>
            <a:r>
              <a:rPr lang="en-US" sz="1000" i="1" dirty="0">
                <a:solidFill>
                  <a:schemeClr val="tx2"/>
                </a:solidFill>
              </a:rPr>
              <a:t>E</a:t>
            </a:r>
            <a:r>
              <a:rPr lang="en-US" sz="1000" i="1" dirty="0" smtClean="0">
                <a:solidFill>
                  <a:schemeClr val="tx2"/>
                </a:solidFill>
              </a:rPr>
              <a:t>d</a:t>
            </a:r>
            <a:r>
              <a:rPr lang="en-US" sz="1000" i="1" dirty="0">
                <a:solidFill>
                  <a:schemeClr val="tx2"/>
                </a:solidFill>
              </a:rPr>
              <a:t>), </a:t>
            </a:r>
            <a:r>
              <a:rPr lang="en-US" sz="1000" dirty="0">
                <a:solidFill>
                  <a:schemeClr val="tx2"/>
                </a:solidFill>
              </a:rPr>
              <a:t> p. </a:t>
            </a:r>
            <a:r>
              <a:rPr lang="en-US" sz="1000" dirty="0" smtClean="0">
                <a:solidFill>
                  <a:schemeClr val="tx2"/>
                </a:solidFill>
              </a:rPr>
              <a:t>378</a:t>
            </a:r>
            <a:r>
              <a:rPr lang="en-US" sz="1000" baseline="30000" dirty="0" smtClean="0">
                <a:solidFill>
                  <a:schemeClr val="tx2"/>
                </a:solidFill>
              </a:rPr>
              <a:t> 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754" name="Picture 2" descr="Deh_Lura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431800"/>
            <a:ext cx="8872538" cy="4787900"/>
          </a:xfrm>
          <a:prstGeom prst="rect">
            <a:avLst/>
          </a:prstGeom>
          <a:noFill/>
        </p:spPr>
      </p:pic>
      <p:sp>
        <p:nvSpPr>
          <p:cNvPr id="714755" name="Text Box 3"/>
          <p:cNvSpPr txBox="1">
            <a:spLocks noChangeArrowheads="1"/>
          </p:cNvSpPr>
          <p:nvPr/>
        </p:nvSpPr>
        <p:spPr bwMode="auto">
          <a:xfrm>
            <a:off x="1585913" y="5375275"/>
            <a:ext cx="5853112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baseline="30000">
                <a:solidFill>
                  <a:schemeClr val="bg1"/>
                </a:solidFill>
              </a:rPr>
              <a:t>Pottery types from Deh Luran, Iran.</a:t>
            </a:r>
          </a:p>
          <a:p>
            <a:pPr>
              <a:lnSpc>
                <a:spcPct val="150000"/>
              </a:lnSpc>
            </a:pPr>
            <a:r>
              <a:rPr lang="en-US" sz="1200" b="1">
                <a:solidFill>
                  <a:schemeClr val="bg1"/>
                </a:solidFill>
              </a:rPr>
              <a:t>Source: Hole, Flannery and Neely, “</a:t>
            </a:r>
            <a:r>
              <a:rPr lang="en-US" sz="1200" b="1" i="1">
                <a:solidFill>
                  <a:schemeClr val="bg1"/>
                </a:solidFill>
              </a:rPr>
              <a:t>Prehistory and Human Ecology</a:t>
            </a:r>
          </a:p>
          <a:p>
            <a:pPr>
              <a:lnSpc>
                <a:spcPct val="150000"/>
              </a:lnSpc>
            </a:pPr>
            <a:r>
              <a:rPr lang="en-US" sz="1200" b="1" i="1">
                <a:solidFill>
                  <a:schemeClr val="bg1"/>
                </a:solidFill>
              </a:rPr>
              <a:t>Of the Deh Luran Plain: An Early Village Sequence from</a:t>
            </a:r>
          </a:p>
          <a:p>
            <a:pPr>
              <a:lnSpc>
                <a:spcPct val="150000"/>
              </a:lnSpc>
            </a:pPr>
            <a:r>
              <a:rPr lang="en-US" sz="1200" b="1" i="1">
                <a:solidFill>
                  <a:schemeClr val="bg1"/>
                </a:solidFill>
              </a:rPr>
              <a:t>Khuzistan, Iran</a:t>
            </a:r>
            <a:r>
              <a:rPr lang="en-US" sz="1200" b="1">
                <a:solidFill>
                  <a:schemeClr val="bg1"/>
                </a:solidFill>
              </a:rPr>
              <a:t>.”  Ann Arbor: 1969, fig. 69.</a:t>
            </a:r>
          </a:p>
        </p:txBody>
      </p:sp>
      <p:sp>
        <p:nvSpPr>
          <p:cNvPr id="714756" name="Oval 4"/>
          <p:cNvSpPr>
            <a:spLocks noChangeArrowheads="1"/>
          </p:cNvSpPr>
          <p:nvPr/>
        </p:nvSpPr>
        <p:spPr bwMode="auto">
          <a:xfrm>
            <a:off x="209550" y="4076700"/>
            <a:ext cx="1905000" cy="78105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57" name="AutoShape 5"/>
          <p:cNvSpPr>
            <a:spLocks noChangeArrowheads="1"/>
          </p:cNvSpPr>
          <p:nvPr/>
        </p:nvSpPr>
        <p:spPr bwMode="auto">
          <a:xfrm>
            <a:off x="2724150" y="4000500"/>
            <a:ext cx="623888" cy="219075"/>
          </a:xfrm>
          <a:prstGeom prst="leftRightArrow">
            <a:avLst>
              <a:gd name="adj1" fmla="val 50000"/>
              <a:gd name="adj2" fmla="val 56957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58" name="AutoShape 6"/>
          <p:cNvSpPr>
            <a:spLocks noChangeArrowheads="1"/>
          </p:cNvSpPr>
          <p:nvPr/>
        </p:nvSpPr>
        <p:spPr bwMode="auto">
          <a:xfrm>
            <a:off x="3562350" y="2667000"/>
            <a:ext cx="395288" cy="276225"/>
          </a:xfrm>
          <a:prstGeom prst="leftRightArrow">
            <a:avLst>
              <a:gd name="adj1" fmla="val 50000"/>
              <a:gd name="adj2" fmla="val 28621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59" name="AutoShape 7"/>
          <p:cNvSpPr>
            <a:spLocks noChangeArrowheads="1"/>
          </p:cNvSpPr>
          <p:nvPr/>
        </p:nvSpPr>
        <p:spPr bwMode="auto">
          <a:xfrm>
            <a:off x="6248400" y="2667000"/>
            <a:ext cx="128588" cy="29527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0" name="AutoShape 8"/>
          <p:cNvSpPr>
            <a:spLocks noChangeArrowheads="1"/>
          </p:cNvSpPr>
          <p:nvPr/>
        </p:nvSpPr>
        <p:spPr bwMode="auto">
          <a:xfrm>
            <a:off x="2152650" y="4000500"/>
            <a:ext cx="471488" cy="219075"/>
          </a:xfrm>
          <a:prstGeom prst="leftRightArrow">
            <a:avLst>
              <a:gd name="adj1" fmla="val 50000"/>
              <a:gd name="adj2" fmla="val 43044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1" name="AutoShape 9"/>
          <p:cNvSpPr>
            <a:spLocks noChangeArrowheads="1"/>
          </p:cNvSpPr>
          <p:nvPr/>
        </p:nvSpPr>
        <p:spPr bwMode="auto">
          <a:xfrm>
            <a:off x="3676650" y="3981450"/>
            <a:ext cx="185738" cy="21907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2" name="AutoShape 10"/>
          <p:cNvSpPr>
            <a:spLocks noChangeArrowheads="1"/>
          </p:cNvSpPr>
          <p:nvPr/>
        </p:nvSpPr>
        <p:spPr bwMode="auto">
          <a:xfrm>
            <a:off x="4457700" y="2686050"/>
            <a:ext cx="300038" cy="276225"/>
          </a:xfrm>
          <a:prstGeom prst="leftRightArrow">
            <a:avLst>
              <a:gd name="adj1" fmla="val 50000"/>
              <a:gd name="adj2" fmla="val 21724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3" name="AutoShape 11"/>
          <p:cNvSpPr>
            <a:spLocks noChangeArrowheads="1"/>
          </p:cNvSpPr>
          <p:nvPr/>
        </p:nvSpPr>
        <p:spPr bwMode="auto">
          <a:xfrm>
            <a:off x="5295900" y="2667000"/>
            <a:ext cx="395288" cy="276225"/>
          </a:xfrm>
          <a:prstGeom prst="leftRightArrow">
            <a:avLst>
              <a:gd name="adj1" fmla="val 50000"/>
              <a:gd name="adj2" fmla="val 28621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4" name="AutoShape 12"/>
          <p:cNvSpPr>
            <a:spLocks noChangeArrowheads="1"/>
          </p:cNvSpPr>
          <p:nvPr/>
        </p:nvSpPr>
        <p:spPr bwMode="auto">
          <a:xfrm>
            <a:off x="6248400" y="1981200"/>
            <a:ext cx="128588" cy="29527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5" name="AutoShape 13"/>
          <p:cNvSpPr>
            <a:spLocks noChangeArrowheads="1"/>
          </p:cNvSpPr>
          <p:nvPr/>
        </p:nvSpPr>
        <p:spPr bwMode="auto">
          <a:xfrm>
            <a:off x="4324350" y="2000250"/>
            <a:ext cx="514350" cy="257175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6" name="AutoShape 14"/>
          <p:cNvSpPr>
            <a:spLocks noChangeArrowheads="1"/>
          </p:cNvSpPr>
          <p:nvPr/>
        </p:nvSpPr>
        <p:spPr bwMode="auto">
          <a:xfrm>
            <a:off x="5257800" y="2000250"/>
            <a:ext cx="514350" cy="257175"/>
          </a:xfrm>
          <a:prstGeom prst="leftRightArrow">
            <a:avLst>
              <a:gd name="adj1" fmla="val 50000"/>
              <a:gd name="adj2" fmla="val 4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14767" name="AutoShape 15"/>
          <p:cNvSpPr>
            <a:spLocks noChangeArrowheads="1"/>
          </p:cNvSpPr>
          <p:nvPr/>
        </p:nvSpPr>
        <p:spPr bwMode="auto">
          <a:xfrm>
            <a:off x="3695700" y="1981200"/>
            <a:ext cx="128588" cy="295275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6" grpId="0" animBg="1"/>
      <p:bldP spid="714757" grpId="0" animBg="1"/>
      <p:bldP spid="714758" grpId="0" animBg="1"/>
      <p:bldP spid="714759" grpId="0" animBg="1"/>
      <p:bldP spid="714760" grpId="0" animBg="1"/>
      <p:bldP spid="714761" grpId="0" animBg="1"/>
      <p:bldP spid="714762" grpId="0" animBg="1"/>
      <p:bldP spid="714763" grpId="0" animBg="1"/>
      <p:bldP spid="714764" grpId="0" animBg="1"/>
      <p:bldP spid="714765" grpId="0" animBg="1"/>
      <p:bldP spid="714766" grpId="0" animBg="1"/>
      <p:bldP spid="7147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10906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err="1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microwear</a:t>
            </a: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analysis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92620" y="3497934"/>
            <a:ext cx="7315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the study of the polishes, striations, and other diagnostic microscopic changes on the edges of stone, teeth, and other materials</a:t>
            </a:r>
            <a:endParaRPr kumimoji="1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700" name="Text Box 4"/>
          <p:cNvSpPr txBox="1">
            <a:spLocks noChangeArrowheads="1"/>
          </p:cNvSpPr>
          <p:nvPr/>
        </p:nvSpPr>
        <p:spPr bwMode="auto">
          <a:xfrm>
            <a:off x="2108624" y="6480900"/>
            <a:ext cx="490070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i="1" dirty="0">
                <a:solidFill>
                  <a:schemeClr val="tx2"/>
                </a:solidFill>
              </a:rPr>
              <a:t>Understanding Physical Anthropology and Archaeology (9</a:t>
            </a:r>
            <a:r>
              <a:rPr lang="en-US" sz="1000" i="1" baseline="30000" dirty="0">
                <a:solidFill>
                  <a:schemeClr val="tx2"/>
                </a:solidFill>
              </a:rPr>
              <a:t>th</a:t>
            </a:r>
            <a:r>
              <a:rPr lang="en-US" sz="1000" i="1" dirty="0">
                <a:solidFill>
                  <a:schemeClr val="tx2"/>
                </a:solidFill>
              </a:rPr>
              <a:t> </a:t>
            </a:r>
            <a:r>
              <a:rPr lang="en-US" sz="1000" i="1" dirty="0">
                <a:solidFill>
                  <a:schemeClr val="tx2"/>
                </a:solidFill>
              </a:rPr>
              <a:t>E</a:t>
            </a:r>
            <a:r>
              <a:rPr lang="en-US" sz="1000" i="1" dirty="0" smtClean="0">
                <a:solidFill>
                  <a:schemeClr val="tx2"/>
                </a:solidFill>
              </a:rPr>
              <a:t>d</a:t>
            </a:r>
            <a:r>
              <a:rPr lang="en-US" sz="1000" i="1" dirty="0">
                <a:solidFill>
                  <a:schemeClr val="tx2"/>
                </a:solidFill>
              </a:rPr>
              <a:t>), </a:t>
            </a:r>
            <a:r>
              <a:rPr lang="en-US" sz="1000" dirty="0">
                <a:solidFill>
                  <a:schemeClr val="tx2"/>
                </a:solidFill>
              </a:rPr>
              <a:t> p. </a:t>
            </a:r>
            <a:r>
              <a:rPr lang="en-US" sz="1000" dirty="0" smtClean="0">
                <a:solidFill>
                  <a:schemeClr val="tx2"/>
                </a:solidFill>
              </a:rPr>
              <a:t>342</a:t>
            </a:r>
            <a:endParaRPr lang="en-US" sz="1000" dirty="0">
              <a:solidFill>
                <a:schemeClr val="tx2"/>
              </a:solidFill>
            </a:endParaRPr>
          </a:p>
        </p:txBody>
      </p:sp>
      <p:pic>
        <p:nvPicPr>
          <p:cNvPr id="797702" name="Picture 6" descr="14p3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62075" y="26988"/>
            <a:ext cx="6418263" cy="6100762"/>
          </a:xfrm>
          <a:prstGeom prst="rect">
            <a:avLst/>
          </a:prstGeom>
          <a:noFill/>
        </p:spPr>
      </p:pic>
      <p:sp>
        <p:nvSpPr>
          <p:cNvPr id="797703" name="Text Box 7"/>
          <p:cNvSpPr txBox="1">
            <a:spLocks noChangeArrowheads="1"/>
          </p:cNvSpPr>
          <p:nvPr/>
        </p:nvSpPr>
        <p:spPr bwMode="auto">
          <a:xfrm>
            <a:off x="152400" y="5900738"/>
            <a:ext cx="8801100" cy="3984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026" name="Picture 1026" descr="Domestication_Selected_Pla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30175"/>
            <a:ext cx="6781800" cy="6167438"/>
          </a:xfrm>
          <a:prstGeom prst="rect">
            <a:avLst/>
          </a:prstGeom>
          <a:noFill/>
        </p:spPr>
      </p:pic>
      <p:sp>
        <p:nvSpPr>
          <p:cNvPr id="641027" name="AutoShape 1027"/>
          <p:cNvSpPr>
            <a:spLocks noChangeArrowheads="1"/>
          </p:cNvSpPr>
          <p:nvPr/>
        </p:nvSpPr>
        <p:spPr bwMode="auto">
          <a:xfrm>
            <a:off x="2300288" y="2209800"/>
            <a:ext cx="976312" cy="485775"/>
          </a:xfrm>
          <a:prstGeom prst="lef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1030" name="Text Box 1030"/>
          <p:cNvSpPr txBox="1">
            <a:spLocks noChangeArrowheads="1"/>
          </p:cNvSpPr>
          <p:nvPr/>
        </p:nvSpPr>
        <p:spPr bwMode="auto">
          <a:xfrm>
            <a:off x="152400" y="5448300"/>
            <a:ext cx="8801100" cy="95091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108624" y="6480900"/>
            <a:ext cx="4900702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i="1" dirty="0">
                <a:solidFill>
                  <a:schemeClr val="tx2"/>
                </a:solidFill>
              </a:rPr>
              <a:t>Understanding Physical Anthropology and Archaeology (9</a:t>
            </a:r>
            <a:r>
              <a:rPr lang="en-US" sz="1000" i="1" baseline="30000" dirty="0">
                <a:solidFill>
                  <a:schemeClr val="tx2"/>
                </a:solidFill>
              </a:rPr>
              <a:t>th</a:t>
            </a:r>
            <a:r>
              <a:rPr lang="en-US" sz="1000" i="1" dirty="0">
                <a:solidFill>
                  <a:schemeClr val="tx2"/>
                </a:solidFill>
              </a:rPr>
              <a:t> </a:t>
            </a:r>
            <a:r>
              <a:rPr lang="en-US" sz="1000" i="1" dirty="0">
                <a:solidFill>
                  <a:schemeClr val="tx2"/>
                </a:solidFill>
              </a:rPr>
              <a:t>E</a:t>
            </a:r>
            <a:r>
              <a:rPr lang="en-US" sz="1000" i="1" dirty="0" smtClean="0">
                <a:solidFill>
                  <a:schemeClr val="tx2"/>
                </a:solidFill>
              </a:rPr>
              <a:t>d</a:t>
            </a:r>
            <a:r>
              <a:rPr lang="en-US" sz="1000" i="1" dirty="0">
                <a:solidFill>
                  <a:schemeClr val="tx2"/>
                </a:solidFill>
              </a:rPr>
              <a:t>), </a:t>
            </a:r>
            <a:r>
              <a:rPr lang="en-US" sz="1000" dirty="0">
                <a:solidFill>
                  <a:schemeClr val="tx2"/>
                </a:solidFill>
              </a:rPr>
              <a:t> p. </a:t>
            </a:r>
            <a:r>
              <a:rPr lang="en-US" sz="1000" dirty="0" smtClean="0">
                <a:solidFill>
                  <a:schemeClr val="tx2"/>
                </a:solidFill>
              </a:rPr>
              <a:t>343</a:t>
            </a:r>
            <a:endParaRPr lang="en-US" sz="1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1202" name="Picture 2" descr="Domestication_Selected_Plan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-581025"/>
            <a:ext cx="9791700" cy="8904288"/>
          </a:xfrm>
          <a:prstGeom prst="rect">
            <a:avLst/>
          </a:prstGeom>
          <a:noFill/>
        </p:spPr>
      </p:pic>
      <p:pic>
        <p:nvPicPr>
          <p:cNvPr id="691205" name="Picture 5" descr="Tehuacan_map1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28900" y="-306388"/>
            <a:ext cx="6705600" cy="6802438"/>
          </a:xfrm>
          <a:prstGeom prst="rect">
            <a:avLst/>
          </a:prstGeom>
          <a:noFill/>
        </p:spPr>
      </p:pic>
      <p:sp>
        <p:nvSpPr>
          <p:cNvPr id="691208" name="AutoShape 8"/>
          <p:cNvSpPr>
            <a:spLocks noChangeArrowheads="1"/>
          </p:cNvSpPr>
          <p:nvPr/>
        </p:nvSpPr>
        <p:spPr bwMode="auto">
          <a:xfrm>
            <a:off x="800100" y="2819400"/>
            <a:ext cx="5162550" cy="304800"/>
          </a:xfrm>
          <a:prstGeom prst="leftRightArrow">
            <a:avLst>
              <a:gd name="adj1" fmla="val 50000"/>
              <a:gd name="adj2" fmla="val 3387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91209" name="Text Box 9"/>
          <p:cNvSpPr txBox="1">
            <a:spLocks noChangeArrowheads="1"/>
          </p:cNvSpPr>
          <p:nvPr/>
        </p:nvSpPr>
        <p:spPr bwMode="auto">
          <a:xfrm>
            <a:off x="2259209" y="6539500"/>
            <a:ext cx="4851008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i="1" dirty="0"/>
              <a:t>Understanding Physical Anthropology and Archaeology (8</a:t>
            </a:r>
            <a:r>
              <a:rPr lang="en-US" sz="1000" i="1" baseline="30000" dirty="0"/>
              <a:t>th</a:t>
            </a:r>
            <a:r>
              <a:rPr lang="en-US" sz="1000" i="1" dirty="0"/>
              <a:t> </a:t>
            </a:r>
            <a:r>
              <a:rPr lang="en-US" sz="1000" i="1" dirty="0"/>
              <a:t>E</a:t>
            </a:r>
            <a:r>
              <a:rPr lang="en-US" sz="1000" i="1" dirty="0" smtClean="0"/>
              <a:t>d</a:t>
            </a:r>
            <a:r>
              <a:rPr lang="en-US" sz="1000" i="1" dirty="0"/>
              <a:t>), </a:t>
            </a:r>
            <a:r>
              <a:rPr lang="en-US" sz="1000" dirty="0"/>
              <a:t> p. </a:t>
            </a:r>
            <a:r>
              <a:rPr lang="en-US" sz="1000" dirty="0" smtClean="0"/>
              <a:t>417</a:t>
            </a:r>
            <a:endParaRPr lang="en-US" sz="1000" dirty="0"/>
          </a:p>
        </p:txBody>
      </p:sp>
      <p:sp>
        <p:nvSpPr>
          <p:cNvPr id="691210" name="Text Box 10"/>
          <p:cNvSpPr txBox="1">
            <a:spLocks noChangeArrowheads="1"/>
          </p:cNvSpPr>
          <p:nvPr/>
        </p:nvSpPr>
        <p:spPr bwMode="auto">
          <a:xfrm>
            <a:off x="3744913" y="6197600"/>
            <a:ext cx="45434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Richard S. Mac Neish, </a:t>
            </a:r>
            <a:r>
              <a:rPr lang="en-US" sz="1400" i="1"/>
              <a:t>Scientific American</a:t>
            </a:r>
            <a:r>
              <a:rPr lang="en-US" sz="1400"/>
              <a:t>, 1964.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8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3" y="0"/>
            <a:ext cx="85344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5" name="Picture 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4288" y="1382713"/>
            <a:ext cx="7277101" cy="589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1446" name="Picture 6">
            <a:hlinkClick r:id="rId3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9050" y="-876300"/>
            <a:ext cx="7334250" cy="594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1447" name="Picture 7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30450" y="2305050"/>
            <a:ext cx="650875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482" name="Picture 1026" descr="Tehuacan_polle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1638" y="114300"/>
            <a:ext cx="5915025" cy="6400800"/>
          </a:xfrm>
          <a:prstGeom prst="rect">
            <a:avLst/>
          </a:prstGeom>
          <a:noFill/>
        </p:spPr>
      </p:pic>
      <p:sp>
        <p:nvSpPr>
          <p:cNvPr id="660483" name="Text Box 1027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Richard S. Mac Neish, </a:t>
            </a:r>
            <a:r>
              <a:rPr lang="en-US" sz="1600" i="1">
                <a:solidFill>
                  <a:schemeClr val="tx2"/>
                </a:solidFill>
              </a:rPr>
              <a:t>Scientific American</a:t>
            </a:r>
            <a:r>
              <a:rPr lang="en-US" sz="1600">
                <a:solidFill>
                  <a:schemeClr val="tx2"/>
                </a:solidFill>
              </a:rPr>
              <a:t>, 1964.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434" name="Picture 2050" descr="Tehuacan_corn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2900" y="304800"/>
            <a:ext cx="5916613" cy="6400800"/>
          </a:xfrm>
          <a:prstGeom prst="rect">
            <a:avLst/>
          </a:prstGeom>
          <a:noFill/>
        </p:spPr>
      </p:pic>
      <p:sp>
        <p:nvSpPr>
          <p:cNvPr id="658435" name="Text Box 2051"/>
          <p:cNvSpPr txBox="1">
            <a:spLocks noChangeArrowheads="1"/>
          </p:cNvSpPr>
          <p:nvPr/>
        </p:nvSpPr>
        <p:spPr bwMode="auto">
          <a:xfrm>
            <a:off x="1968500" y="241300"/>
            <a:ext cx="1404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Wild corn</a:t>
            </a:r>
          </a:p>
        </p:txBody>
      </p:sp>
      <p:sp>
        <p:nvSpPr>
          <p:cNvPr id="658436" name="Text Box 2052"/>
          <p:cNvSpPr txBox="1">
            <a:spLocks noChangeArrowheads="1"/>
          </p:cNvSpPr>
          <p:nvPr/>
        </p:nvSpPr>
        <p:spPr bwMode="auto">
          <a:xfrm>
            <a:off x="731838" y="3784600"/>
            <a:ext cx="1249362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/>
              <a:t>wild</a:t>
            </a:r>
          </a:p>
          <a:p>
            <a:r>
              <a:rPr lang="en-US" b="1"/>
              <a:t>pod-pop</a:t>
            </a:r>
            <a:br>
              <a:rPr lang="en-US" b="1"/>
            </a:br>
            <a:r>
              <a:rPr lang="en-US" b="1"/>
              <a:t>variety</a:t>
            </a:r>
          </a:p>
        </p:txBody>
      </p:sp>
      <p:sp>
        <p:nvSpPr>
          <p:cNvPr id="658437" name="Text Box 2053"/>
          <p:cNvSpPr txBox="1">
            <a:spLocks noChangeArrowheads="1"/>
          </p:cNvSpPr>
          <p:nvPr/>
        </p:nvSpPr>
        <p:spPr bwMode="auto">
          <a:xfrm>
            <a:off x="3706813" y="488950"/>
            <a:ext cx="1282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/>
              <a:t>Teosinte</a:t>
            </a:r>
          </a:p>
        </p:txBody>
      </p:sp>
      <p:sp>
        <p:nvSpPr>
          <p:cNvPr id="658438" name="Text Box 2054"/>
          <p:cNvSpPr txBox="1">
            <a:spLocks noChangeArrowheads="1"/>
          </p:cNvSpPr>
          <p:nvPr/>
        </p:nvSpPr>
        <p:spPr bwMode="auto">
          <a:xfrm>
            <a:off x="6578600" y="736600"/>
            <a:ext cx="1519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1"/>
              <a:t>Tripsacum</a:t>
            </a:r>
          </a:p>
        </p:txBody>
      </p:sp>
      <p:sp>
        <p:nvSpPr>
          <p:cNvPr id="658439" name="Text Box 2055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Richard S. Mac Neish, </a:t>
            </a:r>
            <a:r>
              <a:rPr lang="en-US" sz="1600" i="1"/>
              <a:t>Scientific American</a:t>
            </a:r>
            <a:r>
              <a:rPr lang="en-US" sz="1600"/>
              <a:t>, 1964.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338" name="Picture 2" descr="Tehuacan_cor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5788" y="0"/>
            <a:ext cx="5581650" cy="6343650"/>
          </a:xfrm>
          <a:prstGeom prst="rect">
            <a:avLst/>
          </a:prstGeom>
          <a:noFill/>
        </p:spPr>
      </p:pic>
      <p:sp>
        <p:nvSpPr>
          <p:cNvPr id="782339" name="Text Box 3"/>
          <p:cNvSpPr txBox="1">
            <a:spLocks noChangeArrowheads="1"/>
          </p:cNvSpPr>
          <p:nvPr/>
        </p:nvSpPr>
        <p:spPr bwMode="auto">
          <a:xfrm>
            <a:off x="1858963" y="4076700"/>
            <a:ext cx="1354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5,000 B.C.</a:t>
            </a:r>
          </a:p>
        </p:txBody>
      </p:sp>
      <p:sp>
        <p:nvSpPr>
          <p:cNvPr id="782340" name="Text Box 4"/>
          <p:cNvSpPr txBox="1">
            <a:spLocks noChangeArrowheads="1"/>
          </p:cNvSpPr>
          <p:nvPr/>
        </p:nvSpPr>
        <p:spPr bwMode="auto">
          <a:xfrm>
            <a:off x="3097213" y="3028950"/>
            <a:ext cx="1354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3,000 B.C.</a:t>
            </a:r>
          </a:p>
        </p:txBody>
      </p:sp>
      <p:sp>
        <p:nvSpPr>
          <p:cNvPr id="782341" name="Text Box 5"/>
          <p:cNvSpPr txBox="1">
            <a:spLocks noChangeArrowheads="1"/>
          </p:cNvSpPr>
          <p:nvPr/>
        </p:nvSpPr>
        <p:spPr bwMode="auto">
          <a:xfrm>
            <a:off x="3989388" y="1524000"/>
            <a:ext cx="1354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1,000 B.C.</a:t>
            </a:r>
          </a:p>
        </p:txBody>
      </p:sp>
      <p:sp>
        <p:nvSpPr>
          <p:cNvPr id="782342" name="Text Box 6"/>
          <p:cNvSpPr txBox="1">
            <a:spLocks noChangeArrowheads="1"/>
          </p:cNvSpPr>
          <p:nvPr/>
        </p:nvSpPr>
        <p:spPr bwMode="auto">
          <a:xfrm>
            <a:off x="2640013" y="5162550"/>
            <a:ext cx="13541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4,000 B.C.</a:t>
            </a:r>
          </a:p>
        </p:txBody>
      </p:sp>
      <p:sp>
        <p:nvSpPr>
          <p:cNvPr id="782343" name="Text Box 7"/>
          <p:cNvSpPr txBox="1">
            <a:spLocks noChangeArrowheads="1"/>
          </p:cNvSpPr>
          <p:nvPr/>
        </p:nvSpPr>
        <p:spPr bwMode="auto">
          <a:xfrm>
            <a:off x="5657850" y="152400"/>
            <a:ext cx="869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/>
              <a:t>A.D. 0</a:t>
            </a:r>
          </a:p>
        </p:txBody>
      </p:sp>
      <p:sp>
        <p:nvSpPr>
          <p:cNvPr id="782344" name="Text Box 8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Richard S. Mac Neish, </a:t>
            </a:r>
            <a:r>
              <a:rPr lang="en-US" sz="1600" i="1">
                <a:solidFill>
                  <a:schemeClr val="tx2"/>
                </a:solidFill>
              </a:rPr>
              <a:t>Scientific American</a:t>
            </a:r>
            <a:r>
              <a:rPr lang="en-US" sz="1600">
                <a:solidFill>
                  <a:schemeClr val="tx2"/>
                </a:solidFill>
              </a:rPr>
              <a:t>, 1964.</a:t>
            </a:r>
          </a:p>
        </p:txBody>
      </p:sp>
      <p:sp>
        <p:nvSpPr>
          <p:cNvPr id="782345" name="Rectangle 9"/>
          <p:cNvSpPr>
            <a:spLocks noChangeArrowheads="1"/>
          </p:cNvSpPr>
          <p:nvPr/>
        </p:nvSpPr>
        <p:spPr bwMode="auto">
          <a:xfrm>
            <a:off x="7297738" y="0"/>
            <a:ext cx="746125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0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2800" y="76200"/>
            <a:ext cx="5110163" cy="6324600"/>
          </a:xfrm>
          <a:prstGeom prst="rect">
            <a:avLst/>
          </a:prstGeom>
          <a:noFill/>
        </p:spPr>
      </p:pic>
      <p:sp>
        <p:nvSpPr>
          <p:cNvPr id="662531" name="Text Box 3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Richard S. Mac Neish, </a:t>
            </a:r>
            <a:r>
              <a:rPr lang="en-US" sz="1600" i="1">
                <a:solidFill>
                  <a:schemeClr val="tx2"/>
                </a:solidFill>
              </a:rPr>
              <a:t>Scientific American</a:t>
            </a:r>
            <a:r>
              <a:rPr lang="en-US" sz="1600">
                <a:solidFill>
                  <a:schemeClr val="tx2"/>
                </a:solidFill>
              </a:rPr>
              <a:t>, 1964.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266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82800" y="76200"/>
            <a:ext cx="5110163" cy="6324600"/>
          </a:xfrm>
          <a:prstGeom prst="rect">
            <a:avLst/>
          </a:prstGeom>
          <a:noFill/>
        </p:spPr>
      </p:pic>
      <p:sp>
        <p:nvSpPr>
          <p:cNvPr id="779267" name="Text Box 3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</a:rPr>
              <a:t>Richard S. Mac Neish, </a:t>
            </a:r>
            <a:r>
              <a:rPr lang="en-US" sz="1600" i="1">
                <a:solidFill>
                  <a:schemeClr val="tx2"/>
                </a:solidFill>
              </a:rPr>
              <a:t>Scientific American</a:t>
            </a:r>
            <a:r>
              <a:rPr lang="en-US" sz="1600">
                <a:solidFill>
                  <a:schemeClr val="tx2"/>
                </a:solidFill>
              </a:rPr>
              <a:t>, 1964.</a:t>
            </a:r>
          </a:p>
        </p:txBody>
      </p:sp>
      <p:sp>
        <p:nvSpPr>
          <p:cNvPr id="779268" name="AutoShape 4"/>
          <p:cNvSpPr>
            <a:spLocks noChangeArrowheads="1"/>
          </p:cNvSpPr>
          <p:nvPr/>
        </p:nvSpPr>
        <p:spPr bwMode="auto">
          <a:xfrm>
            <a:off x="3641725" y="3543300"/>
            <a:ext cx="2251075" cy="203200"/>
          </a:xfrm>
          <a:prstGeom prst="leftRightArrow">
            <a:avLst>
              <a:gd name="adj1" fmla="val 50000"/>
              <a:gd name="adj2" fmla="val 22156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9269" name="Text Box 5"/>
          <p:cNvSpPr txBox="1">
            <a:spLocks noChangeArrowheads="1"/>
          </p:cNvSpPr>
          <p:nvPr/>
        </p:nvSpPr>
        <p:spPr bwMode="auto">
          <a:xfrm>
            <a:off x="5975350" y="3492500"/>
            <a:ext cx="1004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1"/>
                </a:solidFill>
              </a:rPr>
              <a:t>= 100%</a:t>
            </a:r>
          </a:p>
        </p:txBody>
      </p:sp>
      <p:sp>
        <p:nvSpPr>
          <p:cNvPr id="779270" name="Text Box 6"/>
          <p:cNvSpPr txBox="1">
            <a:spLocks noChangeArrowheads="1"/>
          </p:cNvSpPr>
          <p:nvPr/>
        </p:nvSpPr>
        <p:spPr bwMode="auto">
          <a:xfrm>
            <a:off x="4843463" y="4311650"/>
            <a:ext cx="2082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3600" b="1">
                <a:latin typeface="Times New Roman" pitchFamily="18" charset="0"/>
              </a:rPr>
              <a:t>“seriation”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92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10906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err="1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microwear</a:t>
            </a: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 analysis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92620" y="3497934"/>
            <a:ext cx="7315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the study of the polishes, </a:t>
            </a:r>
            <a:r>
              <a:rPr kumimoji="1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striations</a:t>
            </a: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and other diagnostic microscopic changes on the edges of stone, teeth, and other materials</a:t>
            </a:r>
            <a:endParaRPr kumimoji="1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4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0"/>
            <a:ext cx="5541963" cy="6858000"/>
          </a:xfrm>
          <a:prstGeom prst="rect">
            <a:avLst/>
          </a:prstGeom>
          <a:noFill/>
        </p:spPr>
      </p:pic>
      <p:pic>
        <p:nvPicPr>
          <p:cNvPr id="689155" name="Picture 3" descr="Tehuacan_grap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9050" y="255588"/>
            <a:ext cx="5514975" cy="8297862"/>
          </a:xfrm>
          <a:prstGeom prst="rect">
            <a:avLst/>
          </a:prstGeom>
          <a:noFill/>
        </p:spPr>
      </p:pic>
      <p:sp>
        <p:nvSpPr>
          <p:cNvPr id="689156" name="Text Box 4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Richard S. Mac Neish, </a:t>
            </a:r>
            <a:r>
              <a:rPr lang="en-US" sz="1600" i="1"/>
              <a:t>Scientific American</a:t>
            </a:r>
            <a:r>
              <a:rPr lang="en-US" sz="1600"/>
              <a:t>, 1964.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6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700" y="0"/>
            <a:ext cx="5541963" cy="6858000"/>
          </a:xfrm>
          <a:prstGeom prst="rect">
            <a:avLst/>
          </a:prstGeom>
          <a:noFill/>
        </p:spPr>
      </p:pic>
      <p:pic>
        <p:nvPicPr>
          <p:cNvPr id="687107" name="Picture 3" descr="Tehuacan_graph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8800" y="152400"/>
            <a:ext cx="6267450" cy="8401050"/>
          </a:xfrm>
          <a:prstGeom prst="rect">
            <a:avLst/>
          </a:prstGeom>
          <a:noFill/>
        </p:spPr>
      </p:pic>
      <p:sp>
        <p:nvSpPr>
          <p:cNvPr id="687108" name="Text Box 4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Richard S. Mac Neish, </a:t>
            </a:r>
            <a:r>
              <a:rPr lang="en-US" sz="1600" i="1"/>
              <a:t>Scientific American</a:t>
            </a:r>
            <a:r>
              <a:rPr lang="en-US" sz="1600"/>
              <a:t>, 1964.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586" name="Picture 2" descr="Tehuacan_seriatio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68700" y="0"/>
            <a:ext cx="5541963" cy="6858000"/>
          </a:xfrm>
          <a:prstGeom prst="rect">
            <a:avLst/>
          </a:prstGeom>
          <a:noFill/>
        </p:spPr>
      </p:pic>
      <p:pic>
        <p:nvPicPr>
          <p:cNvPr id="707588" name="Picture 4" descr="Tehuacan_grap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85925" y="228600"/>
            <a:ext cx="5514975" cy="8297863"/>
          </a:xfrm>
          <a:prstGeom prst="rect">
            <a:avLst/>
          </a:prstGeom>
          <a:noFill/>
        </p:spPr>
      </p:pic>
      <p:pic>
        <p:nvPicPr>
          <p:cNvPr id="707589" name="Picture 5" descr="Tehuacan_graph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52400"/>
            <a:ext cx="6267450" cy="8401050"/>
          </a:xfrm>
          <a:prstGeom prst="rect">
            <a:avLst/>
          </a:prstGeom>
          <a:noFill/>
        </p:spPr>
      </p:pic>
      <p:sp>
        <p:nvSpPr>
          <p:cNvPr id="707590" name="Text Box 6"/>
          <p:cNvSpPr txBox="1">
            <a:spLocks noChangeArrowheads="1"/>
          </p:cNvSpPr>
          <p:nvPr/>
        </p:nvSpPr>
        <p:spPr bwMode="auto">
          <a:xfrm>
            <a:off x="2039938" y="6534150"/>
            <a:ext cx="51736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Richard S. Mac Neish, </a:t>
            </a:r>
            <a:r>
              <a:rPr lang="en-US" sz="1600" i="1"/>
              <a:t>Scientific American</a:t>
            </a:r>
            <a:r>
              <a:rPr lang="en-US" sz="1600"/>
              <a:t>, 1964.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457200" y="673100"/>
            <a:ext cx="822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2000" i="1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In the Field and Lab</a:t>
            </a:r>
          </a:p>
        </p:txBody>
      </p:sp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054448"/>
            <a:ext cx="73152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3600" b="1" kern="1200" dirty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other methods of  analysis</a:t>
            </a:r>
          </a:p>
        </p:txBody>
      </p:sp>
      <p:sp>
        <p:nvSpPr>
          <p:cNvPr id="6" name="Rectangle 3075"/>
          <p:cNvSpPr txBox="1">
            <a:spLocks noChangeArrowheads="1"/>
          </p:cNvSpPr>
          <p:nvPr/>
        </p:nvSpPr>
        <p:spPr bwMode="auto">
          <a:xfrm>
            <a:off x="1676400" y="2901950"/>
            <a:ext cx="65532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microwear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living floor analysis</a:t>
            </a: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phylogenetic</a:t>
            </a:r>
            <a:r>
              <a:rPr kumimoji="1" lang="en-US" sz="2800" b="1" dirty="0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 analysis</a:t>
            </a:r>
          </a:p>
          <a:p>
            <a:pPr marL="685800" lvl="1" indent="-17145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–"/>
            </a:pPr>
            <a:r>
              <a:rPr kumimoji="1" lang="en-US" sz="24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cladistics</a:t>
            </a:r>
            <a:endParaRPr kumimoji="1" lang="en-US" sz="24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2800" b="1" dirty="0" err="1">
                <a:solidFill>
                  <a:srgbClr val="F1F7E9">
                    <a:lumMod val="90000"/>
                  </a:srgbClr>
                </a:solidFill>
                <a:latin typeface="Verdana"/>
                <a:ea typeface="+mn-ea"/>
                <a:cs typeface="+mn-cs"/>
              </a:rPr>
              <a:t>seriation</a:t>
            </a:r>
            <a:endParaRPr kumimoji="1" lang="en-US" sz="2800" b="1" dirty="0">
              <a:solidFill>
                <a:srgbClr val="F1F7E9">
                  <a:lumMod val="90000"/>
                </a:srgbClr>
              </a:solidFill>
              <a:latin typeface="Verdana"/>
              <a:ea typeface="+mn-ea"/>
              <a:cs typeface="+mn-cs"/>
            </a:endParaRPr>
          </a:p>
          <a:p>
            <a: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  <a:buFontTx/>
              <a:buChar char="•"/>
            </a:pPr>
            <a:r>
              <a:rPr kumimoji="1" lang="en-US" sz="3600" b="1" dirty="0" err="1">
                <a:solidFill>
                  <a:srgbClr val="000000"/>
                </a:solidFill>
                <a:latin typeface="Verdana"/>
                <a:ea typeface="+mn-ea"/>
                <a:cs typeface="+mn-cs"/>
              </a:rPr>
              <a:t>ethnoarchaeology</a:t>
            </a:r>
            <a:endParaRPr kumimoji="1" lang="en-US" sz="3600" b="1" dirty="0">
              <a:solidFill>
                <a:srgbClr val="000000"/>
              </a:solidFill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Text Box 2"/>
          <p:cNvSpPr txBox="1">
            <a:spLocks noChangeArrowheads="1"/>
          </p:cNvSpPr>
          <p:nvPr/>
        </p:nvSpPr>
        <p:spPr bwMode="auto">
          <a:xfrm>
            <a:off x="2867218" y="6277428"/>
            <a:ext cx="3381182" cy="33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 Ed.</a:t>
            </a:r>
            <a:r>
              <a:rPr lang="en-US" sz="1200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, p. 178.</a:t>
            </a:r>
          </a:p>
        </p:txBody>
      </p:sp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3111957" y="5899738"/>
            <a:ext cx="2896948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FFFFFF"/>
                </a:solidFill>
                <a:latin typeface="Verdana" pitchFamily="34" charset="0"/>
                <a:ea typeface="+mn-ea"/>
                <a:cs typeface="+mn-cs"/>
              </a:rPr>
              <a:t>Multidisciplinary Study.</a:t>
            </a:r>
          </a:p>
        </p:txBody>
      </p:sp>
      <p:pic>
        <p:nvPicPr>
          <p:cNvPr id="6" name="Picture 5" descr="08t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05000"/>
            <a:ext cx="7772400" cy="3528669"/>
          </a:xfrm>
          <a:prstGeom prst="rect">
            <a:avLst/>
          </a:prstGeom>
        </p:spPr>
      </p:pic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5348288" y="3048000"/>
            <a:ext cx="976312" cy="409575"/>
          </a:xfrm>
          <a:prstGeom prst="rightArrow">
            <a:avLst>
              <a:gd name="adj1" fmla="val 50000"/>
              <a:gd name="adj2" fmla="val 50245"/>
            </a:avLst>
          </a:prstGeom>
          <a:solidFill>
            <a:srgbClr val="FF99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Text Box 2"/>
          <p:cNvSpPr txBox="1">
            <a:spLocks noChangeArrowheads="1"/>
          </p:cNvSpPr>
          <p:nvPr/>
        </p:nvSpPr>
        <p:spPr bwMode="auto">
          <a:xfrm>
            <a:off x="801688" y="6400800"/>
            <a:ext cx="75342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Understanding Physical Anthropology and Archaeology, 8th Ed.</a:t>
            </a:r>
            <a:r>
              <a:rPr lang="en-US" sz="1600">
                <a:solidFill>
                  <a:schemeClr val="tx2"/>
                </a:solidFill>
              </a:rPr>
              <a:t>, p. 347.</a:t>
            </a:r>
          </a:p>
        </p:txBody>
      </p:sp>
      <p:sp>
        <p:nvSpPr>
          <p:cNvPr id="740355" name="Text Box 3"/>
          <p:cNvSpPr txBox="1">
            <a:spLocks noChangeArrowheads="1"/>
          </p:cNvSpPr>
          <p:nvPr/>
        </p:nvSpPr>
        <p:spPr bwMode="auto">
          <a:xfrm>
            <a:off x="1335088" y="5943600"/>
            <a:ext cx="6704012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Ethnoarcheological Studies of !Kung Lifeways</a:t>
            </a:r>
          </a:p>
        </p:txBody>
      </p:sp>
      <p:pic>
        <p:nvPicPr>
          <p:cNvPr id="7403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76213"/>
            <a:ext cx="8839200" cy="57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0357" name="Rectangle 5"/>
          <p:cNvSpPr>
            <a:spLocks noChangeArrowheads="1"/>
          </p:cNvSpPr>
          <p:nvPr/>
        </p:nvSpPr>
        <p:spPr bwMode="auto">
          <a:xfrm>
            <a:off x="0" y="5715000"/>
            <a:ext cx="9144000" cy="2286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6" name="Picture 2" descr="11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4188" y="228600"/>
            <a:ext cx="5713412" cy="640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2" name="Picture 2" descr="11_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92138"/>
            <a:ext cx="8229600" cy="57324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 descr="11_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28600"/>
            <a:ext cx="4459288" cy="640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666" name="Picture 2" descr="11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579438"/>
            <a:ext cx="8229600" cy="56689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76"/>
          <p:cNvSpPr txBox="1">
            <a:spLocks noChangeArrowheads="1"/>
          </p:cNvSpPr>
          <p:nvPr/>
        </p:nvSpPr>
        <p:spPr bwMode="auto">
          <a:xfrm>
            <a:off x="903504" y="2910774"/>
            <a:ext cx="7315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808000"/>
              </a:buClr>
            </a:pPr>
            <a:r>
              <a:rPr lang="en-US" sz="4000" b="1" kern="1200" dirty="0" smtClean="0">
                <a:solidFill>
                  <a:srgbClr val="003300"/>
                </a:solidFill>
                <a:latin typeface="Verdana" pitchFamily="34" charset="0"/>
                <a:ea typeface="+mn-ea"/>
                <a:cs typeface="+mn-cs"/>
              </a:rPr>
              <a:t>striations</a:t>
            </a:r>
            <a:endParaRPr lang="en-US" sz="4000" b="1" kern="1200" dirty="0">
              <a:solidFill>
                <a:srgbClr val="003300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907134" y="3936980"/>
            <a:ext cx="7315200" cy="15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scratches or grooves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the surface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tabLst/>
              <a:defRPr/>
            </a:pPr>
            <a:r>
              <a:rPr kumimoji="1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a tool, tooth, or bone</a:t>
            </a:r>
            <a:endParaRPr kumimoji="1" lang="en-US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4690" name="Picture 2" descr="11_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6350" y="228600"/>
            <a:ext cx="4051300" cy="640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Text Box 2"/>
          <p:cNvSpPr txBox="1">
            <a:spLocks noChangeArrowheads="1"/>
          </p:cNvSpPr>
          <p:nvPr/>
        </p:nvSpPr>
        <p:spPr bwMode="auto">
          <a:xfrm>
            <a:off x="533400" y="746125"/>
            <a:ext cx="8001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kumimoji="1" lang="en-US" sz="4000" b="1">
                <a:solidFill>
                  <a:schemeClr val="tx2"/>
                </a:solidFill>
              </a:rPr>
              <a:t>Other Important Concepts</a:t>
            </a:r>
            <a:endParaRPr lang="en-US" sz="4000" b="1">
              <a:solidFill>
                <a:schemeClr val="tx2"/>
              </a:solidFill>
            </a:endParaRPr>
          </a:p>
        </p:txBody>
      </p:sp>
      <p:pic>
        <p:nvPicPr>
          <p:cNvPr id="7096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676400"/>
            <a:ext cx="268287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96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4100" y="1676400"/>
            <a:ext cx="29845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9637" name="Text Box 5"/>
          <p:cNvSpPr txBox="1">
            <a:spLocks noChangeArrowheads="1"/>
          </p:cNvSpPr>
          <p:nvPr/>
        </p:nvSpPr>
        <p:spPr bwMode="auto">
          <a:xfrm>
            <a:off x="2284413" y="373063"/>
            <a:ext cx="445611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200" b="1" baseline="30000">
                <a:solidFill>
                  <a:schemeClr val="tx2"/>
                </a:solidFill>
              </a:rPr>
              <a:t>Continue on to </a:t>
            </a:r>
            <a:r>
              <a:rPr lang="en-US" sz="3200" b="1" baseline="30000">
                <a:solidFill>
                  <a:schemeClr val="tx2"/>
                </a:solidFill>
                <a:hlinkClick r:id="rId5"/>
              </a:rPr>
              <a:t>Slide Set 11B</a:t>
            </a:r>
            <a:endParaRPr lang="en-US" sz="3200" b="1" baseline="30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Text Box 2"/>
          <p:cNvSpPr txBox="1">
            <a:spLocks noChangeArrowheads="1"/>
          </p:cNvSpPr>
          <p:nvPr/>
        </p:nvSpPr>
        <p:spPr bwMode="auto">
          <a:xfrm>
            <a:off x="2498725" y="6400800"/>
            <a:ext cx="4152900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>
                <a:solidFill>
                  <a:schemeClr val="tx2"/>
                </a:solidFill>
              </a:rPr>
              <a:t>Humankind Emerging, 7th Ed.</a:t>
            </a:r>
            <a:r>
              <a:rPr lang="en-US" sz="1600">
                <a:solidFill>
                  <a:schemeClr val="tx2"/>
                </a:solidFill>
              </a:rPr>
              <a:t>, p. 278.</a:t>
            </a:r>
          </a:p>
        </p:txBody>
      </p:sp>
      <p:sp>
        <p:nvSpPr>
          <p:cNvPr id="585731" name="Text Box 3"/>
          <p:cNvSpPr txBox="1">
            <a:spLocks noChangeArrowheads="1"/>
          </p:cNvSpPr>
          <p:nvPr/>
        </p:nvSpPr>
        <p:spPr bwMode="auto">
          <a:xfrm>
            <a:off x="819150" y="5410200"/>
            <a:ext cx="77152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Marks on Olduvai fossil bones (left),</a:t>
            </a:r>
          </a:p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tx2"/>
                </a:solidFill>
              </a:rPr>
              <a:t>experimentally cut stone tools (right).</a:t>
            </a:r>
          </a:p>
        </p:txBody>
      </p:sp>
      <p:pic>
        <p:nvPicPr>
          <p:cNvPr id="585733" name="Picture 5" descr="Olduvai_striations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71450"/>
            <a:ext cx="8991600" cy="5162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507" name="Picture 3" descr="10_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7613" y="133350"/>
            <a:ext cx="4243387" cy="6400800"/>
          </a:xfrm>
          <a:prstGeom prst="rect">
            <a:avLst/>
          </a:prstGeom>
          <a:noFill/>
        </p:spPr>
      </p:pic>
      <p:sp>
        <p:nvSpPr>
          <p:cNvPr id="405508" name="Text Box 4"/>
          <p:cNvSpPr txBox="1">
            <a:spLocks noChangeArrowheads="1"/>
          </p:cNvSpPr>
          <p:nvPr/>
        </p:nvSpPr>
        <p:spPr bwMode="auto">
          <a:xfrm>
            <a:off x="2301875" y="6508750"/>
            <a:ext cx="4598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i="1">
                <a:solidFill>
                  <a:schemeClr val="tx2"/>
                </a:solidFill>
              </a:rPr>
              <a:t>National Geographic</a:t>
            </a:r>
            <a:r>
              <a:rPr lang="en-US">
                <a:solidFill>
                  <a:schemeClr val="tx2"/>
                </a:solidFill>
              </a:rPr>
              <a:t>, November 1985.</a:t>
            </a:r>
            <a:endParaRPr lang="en-US" i="1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Custom 1">
      <a:majorFont>
        <a:latin typeface="Arial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Meadow">
  <a:themeElements>
    <a:clrScheme name="1_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1_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6600" b="0" i="1" u="none" strike="noStrike" cap="none" normalizeH="0" baseline="0" smtClean="0">
            <a:ln>
              <a:noFill/>
            </a:ln>
            <a:solidFill>
              <a:srgbClr val="FF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Designs\MEADOW.POT</Template>
  <TotalTime>3500</TotalTime>
  <Words>1156</Words>
  <Application>Microsoft Office PowerPoint</Application>
  <PresentationFormat>On-screen Show (4:3)</PresentationFormat>
  <Paragraphs>276</Paragraphs>
  <Slides>71</Slides>
  <Notes>69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71</vt:i4>
      </vt:variant>
    </vt:vector>
  </HeadingPairs>
  <TitlesOfParts>
    <vt:vector size="79" baseType="lpstr">
      <vt:lpstr>Meadow</vt:lpstr>
      <vt:lpstr>1_Meadow</vt:lpstr>
      <vt:lpstr>Default Design</vt:lpstr>
      <vt:lpstr>2_Meadow</vt:lpstr>
      <vt:lpstr>3_Meadow</vt:lpstr>
      <vt:lpstr>6_Meadow</vt:lpstr>
      <vt:lpstr>8_Default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271</cp:revision>
  <dcterms:created xsi:type="dcterms:W3CDTF">2000-06-25T20:57:16Z</dcterms:created>
  <dcterms:modified xsi:type="dcterms:W3CDTF">2012-10-18T19:44:04Z</dcterms:modified>
</cp:coreProperties>
</file>