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4" r:id="rId2"/>
    <p:sldMasterId id="2147483712" r:id="rId3"/>
    <p:sldMasterId id="2147483724" r:id="rId4"/>
    <p:sldMasterId id="2147483736" r:id="rId5"/>
    <p:sldMasterId id="2147483748" r:id="rId6"/>
    <p:sldMasterId id="2147483760" r:id="rId7"/>
    <p:sldMasterId id="2147483772" r:id="rId8"/>
    <p:sldMasterId id="2147483784" r:id="rId9"/>
    <p:sldMasterId id="2147483796" r:id="rId10"/>
    <p:sldMasterId id="2147483808" r:id="rId11"/>
    <p:sldMasterId id="2147483820" r:id="rId12"/>
    <p:sldMasterId id="2147483832" r:id="rId13"/>
    <p:sldMasterId id="2147483844" r:id="rId14"/>
    <p:sldMasterId id="2147483856" r:id="rId15"/>
  </p:sldMasterIdLst>
  <p:notesMasterIdLst>
    <p:notesMasterId r:id="rId85"/>
  </p:notesMasterIdLst>
  <p:sldIdLst>
    <p:sldId id="1206" r:id="rId16"/>
    <p:sldId id="1181" r:id="rId17"/>
    <p:sldId id="1182" r:id="rId18"/>
    <p:sldId id="1147" r:id="rId19"/>
    <p:sldId id="1164" r:id="rId20"/>
    <p:sldId id="902" r:id="rId21"/>
    <p:sldId id="1165" r:id="rId22"/>
    <p:sldId id="1207" r:id="rId23"/>
    <p:sldId id="1208" r:id="rId24"/>
    <p:sldId id="1209" r:id="rId25"/>
    <p:sldId id="1148" r:id="rId26"/>
    <p:sldId id="1149" r:id="rId27"/>
    <p:sldId id="1186" r:id="rId28"/>
    <p:sldId id="1184" r:id="rId29"/>
    <p:sldId id="1187" r:id="rId30"/>
    <p:sldId id="1188" r:id="rId31"/>
    <p:sldId id="1189" r:id="rId32"/>
    <p:sldId id="1185" r:id="rId33"/>
    <p:sldId id="1183" r:id="rId34"/>
    <p:sldId id="1138" r:id="rId35"/>
    <p:sldId id="1139" r:id="rId36"/>
    <p:sldId id="1137" r:id="rId37"/>
    <p:sldId id="904" r:id="rId38"/>
    <p:sldId id="1151" r:id="rId39"/>
    <p:sldId id="1128" r:id="rId40"/>
    <p:sldId id="1179" r:id="rId41"/>
    <p:sldId id="1129" r:id="rId42"/>
    <p:sldId id="1131" r:id="rId43"/>
    <p:sldId id="1210" r:id="rId44"/>
    <p:sldId id="1215" r:id="rId45"/>
    <p:sldId id="1216" r:id="rId46"/>
    <p:sldId id="1217" r:id="rId47"/>
    <p:sldId id="1155" r:id="rId48"/>
    <p:sldId id="1218" r:id="rId49"/>
    <p:sldId id="1219" r:id="rId50"/>
    <p:sldId id="1220" r:id="rId51"/>
    <p:sldId id="1072" r:id="rId52"/>
    <p:sldId id="1192" r:id="rId53"/>
    <p:sldId id="1193" r:id="rId54"/>
    <p:sldId id="1162" r:id="rId55"/>
    <p:sldId id="1161" r:id="rId56"/>
    <p:sldId id="1222" r:id="rId57"/>
    <p:sldId id="1221" r:id="rId58"/>
    <p:sldId id="1167" r:id="rId59"/>
    <p:sldId id="1195" r:id="rId60"/>
    <p:sldId id="1197" r:id="rId61"/>
    <p:sldId id="1198" r:id="rId62"/>
    <p:sldId id="1199" r:id="rId63"/>
    <p:sldId id="1166" r:id="rId64"/>
    <p:sldId id="1168" r:id="rId65"/>
    <p:sldId id="1169" r:id="rId66"/>
    <p:sldId id="1073" r:id="rId67"/>
    <p:sldId id="1170" r:id="rId68"/>
    <p:sldId id="1171" r:id="rId69"/>
    <p:sldId id="1200" r:id="rId70"/>
    <p:sldId id="1201" r:id="rId71"/>
    <p:sldId id="1172" r:id="rId72"/>
    <p:sldId id="1132" r:id="rId73"/>
    <p:sldId id="1145" r:id="rId74"/>
    <p:sldId id="1173" r:id="rId75"/>
    <p:sldId id="1204" r:id="rId76"/>
    <p:sldId id="1203" r:id="rId77"/>
    <p:sldId id="1202" r:id="rId78"/>
    <p:sldId id="1205" r:id="rId79"/>
    <p:sldId id="1174" r:id="rId80"/>
    <p:sldId id="1175" r:id="rId81"/>
    <p:sldId id="1177" r:id="rId82"/>
    <p:sldId id="1178" r:id="rId83"/>
    <p:sldId id="1223" r:id="rId8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0" autoAdjust="0"/>
    <p:restoredTop sz="94658" autoAdjust="0"/>
  </p:normalViewPr>
  <p:slideViewPr>
    <p:cSldViewPr>
      <p:cViewPr>
        <p:scale>
          <a:sx n="66" d="100"/>
          <a:sy n="66" d="100"/>
        </p:scale>
        <p:origin x="-72" y="-298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slide" Target="slides/slide69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4250DE5-54FE-4EB6-96DF-1202F378B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35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03217D-7E6C-4F2B-8DF3-F773AAE69D3A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E4480-7F21-4C8F-A80A-834AD43C0775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256D4C-C8CC-4A13-B363-3875EBDF013B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A0B000-12B4-43EE-964A-DA5120F3F12C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A0B000-12B4-43EE-964A-DA5120F3F12C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A85F8-D6B5-4BC9-9779-87C2366F2B52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A85F8-D6B5-4BC9-9779-87C2366F2B52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0752AF-FAE2-44AA-9969-A76F75DA8F05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73BD3-0FE9-4A6D-B805-2E4E579618F2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2FCC-4B1C-4789-A852-2248BA6B06E3}" type="slidenum">
              <a:rPr lang="en-US">
                <a:solidFill>
                  <a:srgbClr val="1F497D"/>
                </a:solidFill>
              </a:rPr>
              <a:pPr/>
              <a:t>29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2FCC-4B1C-4789-A852-2248BA6B06E3}" type="slidenum">
              <a:rPr lang="en-US">
                <a:solidFill>
                  <a:srgbClr val="1F497D"/>
                </a:solidFill>
              </a:rPr>
              <a:pPr/>
              <a:t>30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2FCC-4B1C-4789-A852-2248BA6B06E3}" type="slidenum">
              <a:rPr lang="en-US">
                <a:solidFill>
                  <a:srgbClr val="1F497D"/>
                </a:solidFill>
              </a:rPr>
              <a:pPr/>
              <a:t>31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2FCC-4B1C-4789-A852-2248BA6B06E3}" type="slidenum">
              <a:rPr lang="en-US">
                <a:solidFill>
                  <a:srgbClr val="1F497D"/>
                </a:solidFill>
              </a:rPr>
              <a:pPr/>
              <a:t>32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6502705-50E8-4BBC-9505-12479C70FD0B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2FCC-4B1C-4789-A852-2248BA6B06E3}" type="slidenum">
              <a:rPr lang="en-US">
                <a:solidFill>
                  <a:srgbClr val="1F497D"/>
                </a:solidFill>
              </a:rPr>
              <a:pPr/>
              <a:t>34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2FCC-4B1C-4789-A852-2248BA6B06E3}" type="slidenum">
              <a:rPr lang="en-US">
                <a:solidFill>
                  <a:srgbClr val="1F497D"/>
                </a:solidFill>
              </a:rPr>
              <a:pPr/>
              <a:t>35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2FCC-4B1C-4789-A852-2248BA6B06E3}" type="slidenum">
              <a:rPr lang="en-US">
                <a:solidFill>
                  <a:srgbClr val="1F497D"/>
                </a:solidFill>
              </a:rPr>
              <a:pPr/>
              <a:t>36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17DA7-C29A-4155-A5FF-3F43FC416236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17DA7-C29A-4155-A5FF-3F43FC416236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17DA7-C29A-4155-A5FF-3F43FC416236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17DA7-C29A-4155-A5FF-3F43FC416236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17DA7-C29A-4155-A5FF-3F43FC416236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187244-9710-4560-B1E2-8ED1A248CD09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17DA7-C29A-4155-A5FF-3F43FC416236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17DA7-C29A-4155-A5FF-3F43FC416236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C4472C-3315-42BB-B06F-3A1C9D35103A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A18DD4-496E-4F74-8152-9DB0341290CB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826C5-7995-427D-A10D-52AB068FD4DF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2FCC-4B1C-4789-A852-2248BA6B06E3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C317DA7-C29A-4155-A5FF-3F43FC41623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6502705-50E8-4BBC-9505-12479C70FD0B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6502705-50E8-4BBC-9505-12479C70FD0B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2FCC-4B1C-4789-A852-2248BA6B06E3}" type="slidenum">
              <a:rPr lang="en-US">
                <a:solidFill>
                  <a:srgbClr val="1F497D"/>
                </a:solidFill>
              </a:rPr>
              <a:pPr/>
              <a:t>69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2FCC-4B1C-4789-A852-2248BA6B06E3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02FCC-4B1C-4789-A852-2248BA6B06E3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1055F-1AAB-4BFF-849B-AB22A630721E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477DE6A-0452-45FB-90A7-9B946D9D7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F0742-BEE0-4ECC-8912-B218385BF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77DE6A-0452-45FB-90A7-9B946D9D7F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2AD538-7263-4F1C-A7FC-19689BDC1E5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37EDA3-B7F2-46D8-BC3B-11EC8C316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DC1ECF-31EC-4502-A256-2CF8789ED4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934F39-3271-4336-A810-DEE4E067BA2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A9C965-4A1C-4ADC-AC95-E986394EB9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A421B7-34D3-44BB-9271-E720210560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C954-3963-4F0D-B64E-6763AB77C01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44FC80-C995-4408-A150-BE8B567960C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3F0742-BEE0-4ECC-8912-B218385BFFE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88ABE-9E9E-453F-85AB-5D93AE467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E88ABE-9E9E-453F-85AB-5D93AE467A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C0B3C96-1A9C-4114-9763-DB0B49522FBD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35BE233-E974-4410-8DE7-C6CCF9EAFC56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A6C1B75-F360-4825-9B69-7639B0F9416F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4ACC073-1EAE-41E5-8BB7-8A3468FB0414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FFC358-F77A-49A4-BDB0-9A682D645F8B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19C243-97F8-40B2-8136-1ABAC2CD183B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A1C11E-E034-40A9-BB7D-7C8F4EFCE932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94B0F0A-FD82-4105-BA09-09804E1D6657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413E32-4916-41C1-8630-3AF9A1C9DC79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81863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186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F54A2D8-2C4D-42A7-B1E8-243D774FB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2A196F-9B22-45DB-9745-778100DE4AEF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450239-47E4-4DD4-AA10-23F831A6699B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68E6827-E9E6-4326-88D4-ED287D98161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5A49101-BF15-4D2F-9233-55499017EBB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3163F68-CB27-4F3E-9BC4-1A64B49A4C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497A04-1E93-43A8-88F2-F533638F1E3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82A2CFB-ED44-400A-AE0A-8419831B193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2E288E-0D81-40EA-9F78-1455E8A0F6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946F30-4DD1-466B-A436-A0925B9825C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DEAAEEE-C469-4E68-BA39-0C19FAED808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7CAED-119A-45F6-8A1D-A07B437FF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5C5D96-C90B-4E1B-BA0D-639A72E59E2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32893-6743-4A62-846D-1F9328D6566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1" y="274659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BF2C56-EB56-4EB8-9AD8-46F015F958B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10545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19349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4048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26482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1714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6858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740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F591A-0633-4CD5-86B7-CEA5BFC60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8414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8576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13132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293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477DE6A-0452-45FB-90A7-9B946D9D7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9757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AD538-7263-4F1C-A7FC-19689BDC1E5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4076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7EDA3-B7F2-46D8-BC3B-11EC8C316CA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38519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C1ECF-31EC-4502-A256-2CF8789ED47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4813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34F39-3271-4336-A810-DEE4E067BA2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19782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9C965-4A1C-4ADC-AC95-E986394EB9A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3427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CFD55-7093-4C4A-8ED3-5AEB8972C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21B7-34D3-44BB-9271-E7202105604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4691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3C954-3963-4F0D-B64E-6763AB77C01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4764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4FC80-C995-4408-A150-BE8B567960C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31421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F0742-BEE0-4ECC-8912-B218385BFFE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6791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88ABE-9E9E-453F-85AB-5D93AE467AC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6321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477DE6A-0452-45FB-90A7-9B946D9D7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5334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AD538-7263-4F1C-A7FC-19689BDC1E5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42975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7EDA3-B7F2-46D8-BC3B-11EC8C316CA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69546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C1ECF-31EC-4502-A256-2CF8789ED47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23304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34F39-3271-4336-A810-DEE4E067BA2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9900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7CD09-41E3-46E3-BBF2-D33A8367C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9C965-4A1C-4ADC-AC95-E986394EB9A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9843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21B7-34D3-44BB-9271-E7202105604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04166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3C954-3963-4F0D-B64E-6763AB77C01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45500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4FC80-C995-4408-A150-BE8B567960C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8110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F0742-BEE0-4ECC-8912-B218385BFFE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08931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88ABE-9E9E-453F-85AB-5D93AE467AC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1900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7FF9A-FCF3-4F92-AFC9-8EFFE133B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7728A-66E3-491E-B9F5-E02B73F17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7B3EF-DC37-46CB-B361-23CD06830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AD538-7263-4F1C-A7FC-19689BDC1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F6800-7F2C-4B16-8096-31E4D5C7A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97F81-0AED-481E-8A8D-D835FAD92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19A4E-FDC6-4336-83F4-8B86D76FC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77DE6A-0452-45FB-90A7-9B946D9D7F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2AD538-7263-4F1C-A7FC-19689BDC1E5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37EDA3-B7F2-46D8-BC3B-11EC8C316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DC1ECF-31EC-4502-A256-2CF8789ED4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934F39-3271-4336-A810-DEE4E067BA2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A9C965-4A1C-4ADC-AC95-E986394EB9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A421B7-34D3-44BB-9271-E720210560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7EDA3-B7F2-46D8-BC3B-11EC8C316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C954-3963-4F0D-B64E-6763AB77C01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44FC80-C995-4408-A150-BE8B567960C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3F0742-BEE0-4ECC-8912-B218385BFFE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E88ABE-9E9E-453F-85AB-5D93AE467A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77DE6A-0452-45FB-90A7-9B946D9D7F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2AD538-7263-4F1C-A7FC-19689BDC1E5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37EDA3-B7F2-46D8-BC3B-11EC8C316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DC1ECF-31EC-4502-A256-2CF8789ED4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934F39-3271-4336-A810-DEE4E067BA2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A9C965-4A1C-4ADC-AC95-E986394EB9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C1ECF-31EC-4502-A256-2CF8789ED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A421B7-34D3-44BB-9271-E720210560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C954-3963-4F0D-B64E-6763AB77C01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44FC80-C995-4408-A150-BE8B567960C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3F0742-BEE0-4ECC-8912-B218385BFFE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E88ABE-9E9E-453F-85AB-5D93AE467A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77DE6A-0452-45FB-90A7-9B946D9D7F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2AD538-7263-4F1C-A7FC-19689BDC1E5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37EDA3-B7F2-46D8-BC3B-11EC8C316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DC1ECF-31EC-4502-A256-2CF8789ED4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934F39-3271-4336-A810-DEE4E067BA2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34F39-3271-4336-A810-DEE4E067B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A9C965-4A1C-4ADC-AC95-E986394EB9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A421B7-34D3-44BB-9271-E720210560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C954-3963-4F0D-B64E-6763AB77C01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44FC80-C995-4408-A150-BE8B567960C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3F0742-BEE0-4ECC-8912-B218385BFFE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E88ABE-9E9E-453F-85AB-5D93AE467A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77DE6A-0452-45FB-90A7-9B946D9D7F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2AD538-7263-4F1C-A7FC-19689BDC1E5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37EDA3-B7F2-46D8-BC3B-11EC8C316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DC1ECF-31EC-4502-A256-2CF8789ED4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9C965-4A1C-4ADC-AC95-E986394EB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934F39-3271-4336-A810-DEE4E067BA2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A9C965-4A1C-4ADC-AC95-E986394EB9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A421B7-34D3-44BB-9271-E720210560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C954-3963-4F0D-B64E-6763AB77C01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44FC80-C995-4408-A150-BE8B567960C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3F0742-BEE0-4ECC-8912-B218385BFFE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E88ABE-9E9E-453F-85AB-5D93AE467A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77DE6A-0452-45FB-90A7-9B946D9D7F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2AD538-7263-4F1C-A7FC-19689BDC1E5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37EDA3-B7F2-46D8-BC3B-11EC8C316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21B7-34D3-44BB-9271-E72021056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DC1ECF-31EC-4502-A256-2CF8789ED4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934F39-3271-4336-A810-DEE4E067BA2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A9C965-4A1C-4ADC-AC95-E986394EB9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A421B7-34D3-44BB-9271-E720210560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C954-3963-4F0D-B64E-6763AB77C01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44FC80-C995-4408-A150-BE8B567960C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3F0742-BEE0-4ECC-8912-B218385BFFE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E88ABE-9E9E-453F-85AB-5D93AE467A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77DE6A-0452-45FB-90A7-9B946D9D7F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2AD538-7263-4F1C-A7FC-19689BDC1E5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3C954-3963-4F0D-B64E-6763AB77C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37EDA3-B7F2-46D8-BC3B-11EC8C316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DC1ECF-31EC-4502-A256-2CF8789ED4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934F39-3271-4336-A810-DEE4E067BA2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A9C965-4A1C-4ADC-AC95-E986394EB9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A421B7-34D3-44BB-9271-E720210560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C954-3963-4F0D-B64E-6763AB77C01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44FC80-C995-4408-A150-BE8B567960C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3F0742-BEE0-4ECC-8912-B218385BFFE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E88ABE-9E9E-453F-85AB-5D93AE467A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77DE6A-0452-45FB-90A7-9B946D9D7F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4FC80-C995-4408-A150-BE8B56796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2AD538-7263-4F1C-A7FC-19689BDC1E5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37EDA3-B7F2-46D8-BC3B-11EC8C316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DC1ECF-31EC-4502-A256-2CF8789ED4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934F39-3271-4336-A810-DEE4E067BA2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A9C965-4A1C-4ADC-AC95-E986394EB9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A421B7-34D3-44BB-9271-E720210560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C954-3963-4F0D-B64E-6763AB77C01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44FC80-C995-4408-A150-BE8B567960C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3F0742-BEE0-4ECC-8912-B218385BFFE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E88ABE-9E9E-453F-85AB-5D93AE467A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F33DE22-84A7-47A7-9488-177CFDA94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33DE22-84A7-47A7-9488-177CFDA94790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Arial"/>
              <a:ea typeface="+mn-ea"/>
              <a:cs typeface="+mn-cs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Arial"/>
              <a:ea typeface="+mn-ea"/>
              <a:cs typeface="+mn-cs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B9AA2E2C-93CD-4233-A4C0-9FCC09A0FB3D}" type="slidenum">
              <a:rPr kumimoji="1" lang="en-US" i="1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61E9897-27D0-4949-AD8C-97789E9F7269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6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F33DE22-84A7-47A7-9488-177CFDA9479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5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F33DE22-84A7-47A7-9488-177CFDA9479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7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1760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1760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1760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1760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1760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1760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761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76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761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012BBA7-D1E5-477E-91E3-0E581A563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33DE22-84A7-47A7-9488-177CFDA94790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33DE22-84A7-47A7-9488-177CFDA94790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33DE22-84A7-47A7-9488-177CFDA94790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33DE22-84A7-47A7-9488-177CFDA94790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33DE22-84A7-47A7-9488-177CFDA94790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33DE22-84A7-47A7-9488-177CFDA94790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33DE22-84A7-47A7-9488-177CFDA94790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prim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primpr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amnh.org/exhibitions/atapuerca/africa/branches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5120" y="6339117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en-US" sz="1200" dirty="0">
                <a:solidFill>
                  <a:srgbClr val="FFFFFF"/>
                </a:solidFill>
                <a:hlinkClick r:id="rId3"/>
              </a:rPr>
              <a:t>http://www.d.umn.edu/cla/faculty/troufs/anth1602/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" y="1318986"/>
            <a:ext cx="3312063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057" y="2195286"/>
            <a:ext cx="16693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88533" y="2468940"/>
            <a:ext cx="65024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Introduction </a:t>
            </a: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to Primates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09784" y="568160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800" b="1" dirty="0">
              <a:solidFill>
                <a:srgbClr val="FFFFFF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265333" y="5923002"/>
            <a:ext cx="14619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© 2010-2013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4191022"/>
            <a:ext cx="617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. . . or how to make sense</a:t>
            </a:r>
            <a:br>
              <a:rPr lang="en-US" sz="20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</a:br>
            <a:r>
              <a:rPr lang="en-US" sz="20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out of</a:t>
            </a:r>
            <a:br>
              <a:rPr lang="en-US" sz="20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</a:br>
            <a:r>
              <a:rPr lang="en-US" sz="20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Ch. 6 and Ch.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7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of the text . . .</a:t>
            </a:r>
          </a:p>
        </p:txBody>
      </p:sp>
    </p:spTree>
    <p:extLst>
      <p:ext uri="{BB962C8B-B14F-4D97-AF65-F5344CB8AC3E}">
        <p14:creationId xmlns:p14="http://schemas.microsoft.com/office/powerpoint/2010/main" val="1313322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" y="29711"/>
            <a:ext cx="8087885" cy="679857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Verdana" pitchFamily="34" charset="0"/>
              </a:rPr>
              <a:t>Primate taxonomic classification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18952" y="6248400"/>
            <a:ext cx="289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1"/>
                </a:solidFill>
              </a:rPr>
              <a:t>Understanding </a:t>
            </a:r>
            <a:r>
              <a:rPr lang="en-US" sz="1200" i="1" dirty="0" smtClean="0">
                <a:solidFill>
                  <a:schemeClr val="tx1"/>
                </a:solidFill>
              </a:rPr>
              <a:t>Humans, </a:t>
            </a:r>
            <a:r>
              <a:rPr lang="en-US" sz="1200" i="1" dirty="0" smtClean="0">
                <a:solidFill>
                  <a:schemeClr val="tx1"/>
                </a:solidFill>
              </a:rPr>
              <a:t>11</a:t>
            </a:r>
            <a:r>
              <a:rPr lang="en-US" sz="1200" i="1" baseline="30000" dirty="0" smtClean="0">
                <a:solidFill>
                  <a:schemeClr val="tx1"/>
                </a:solidFill>
              </a:rPr>
              <a:t>th</a:t>
            </a:r>
            <a:r>
              <a:rPr lang="en-US" sz="1200" i="1" dirty="0" smtClean="0">
                <a:solidFill>
                  <a:schemeClr val="tx1"/>
                </a:solidFill>
              </a:rPr>
              <a:t> </a:t>
            </a:r>
            <a:r>
              <a:rPr lang="en-US" sz="1200" i="1" dirty="0">
                <a:solidFill>
                  <a:schemeClr val="tx1"/>
                </a:solidFill>
              </a:rPr>
              <a:t>ed</a:t>
            </a:r>
            <a:r>
              <a:rPr lang="en-US" sz="1200" dirty="0">
                <a:solidFill>
                  <a:schemeClr val="tx1"/>
                </a:solidFill>
              </a:rPr>
              <a:t>., p. </a:t>
            </a:r>
            <a:r>
              <a:rPr lang="en-US" sz="1200" dirty="0" smtClean="0">
                <a:solidFill>
                  <a:schemeClr val="tx1"/>
                </a:solidFill>
              </a:rPr>
              <a:t>126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 rot="5400000">
            <a:off x="5937523" y="-890588"/>
            <a:ext cx="409575" cy="2438400"/>
          </a:xfrm>
          <a:prstGeom prst="downArrow">
            <a:avLst>
              <a:gd name="adj1" fmla="val 50000"/>
              <a:gd name="adj2" fmla="val 15685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ounded Rectangle 21"/>
          <p:cNvSpPr/>
          <p:nvPr/>
        </p:nvSpPr>
        <p:spPr bwMode="auto">
          <a:xfrm>
            <a:off x="4038600" y="1061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685800" y="2145175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685800" y="4842075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9976" y="2209800"/>
            <a:ext cx="103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Verdana" pitchFamily="34" charset="0"/>
              </a:rPr>
              <a:t>“New”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481945" y="4888468"/>
            <a:ext cx="103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Verdana" pitchFamily="34" charset="0"/>
              </a:rPr>
              <a:t>“New”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84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5" y="190502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90600" y="1509713"/>
            <a:ext cx="70866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096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1232452" y="2577548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981200" y="25908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782956" y="2590800"/>
            <a:ext cx="950844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733800" y="2577548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297556" y="2577548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364356" y="2577548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558748" y="25908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391400" y="2630556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5" y="190502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90600" y="1509713"/>
            <a:ext cx="70866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745" y="442686"/>
            <a:ext cx="712677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081314" y="830940"/>
            <a:ext cx="7004304" cy="885372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solidFill>
                  <a:schemeClr val="tx1"/>
                </a:solidFill>
              </a:rPr>
              <a:t>pre-monkeys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5" y="190502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90600" y="1509713"/>
            <a:ext cx="70866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745" y="442686"/>
            <a:ext cx="712677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81314" y="830940"/>
            <a:ext cx="7004304" cy="885372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rgbClr val="FFE07D"/>
                </a:solidFill>
              </a:rPr>
              <a:t>pre-monkeys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034314" y="955344"/>
            <a:ext cx="1890486" cy="609600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prosimians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5" y="190502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90600" y="1509713"/>
            <a:ext cx="70866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745" y="442686"/>
            <a:ext cx="712677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034314" y="810904"/>
            <a:ext cx="1890486" cy="101872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prosimians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066800" y="1752600"/>
            <a:ext cx="7004304" cy="152400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monkeys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5" y="190502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90600" y="1509713"/>
            <a:ext cx="70866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745" y="442686"/>
            <a:ext cx="712677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034314" y="810904"/>
            <a:ext cx="1890486" cy="101872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prosimians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6034314" y="1828800"/>
            <a:ext cx="1981200" cy="1600200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monkeys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066800" y="3207658"/>
            <a:ext cx="7004304" cy="2452914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apes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5" y="190502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90600" y="1509713"/>
            <a:ext cx="70866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745" y="442686"/>
            <a:ext cx="712677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034314" y="810904"/>
            <a:ext cx="1890486" cy="101872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prosimians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6034314" y="1828800"/>
            <a:ext cx="1981200" cy="1600200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monkeys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066800" y="5638821"/>
            <a:ext cx="7004304" cy="587829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humans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6081486" y="3360077"/>
            <a:ext cx="1981200" cy="2184401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apes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5" y="190502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90600" y="1509713"/>
            <a:ext cx="70866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745" y="442686"/>
            <a:ext cx="712677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034314" y="810904"/>
            <a:ext cx="1890486" cy="101872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prosimians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6034314" y="1828800"/>
            <a:ext cx="1981200" cy="1600200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monkeys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6081486" y="3360077"/>
            <a:ext cx="1981200" cy="2184401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apes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6037944" y="5696856"/>
            <a:ext cx="1981200" cy="475344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humans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5" y="190502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90600" y="1509713"/>
            <a:ext cx="70866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745" y="442686"/>
            <a:ext cx="712677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081314" y="830940"/>
            <a:ext cx="7004304" cy="885372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solidFill>
                  <a:schemeClr val="tx1"/>
                </a:solidFill>
              </a:rPr>
              <a:t>pre-monkeys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066800" y="1752600"/>
            <a:ext cx="7004304" cy="152400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monkeys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066800" y="3207658"/>
            <a:ext cx="7004304" cy="2452914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apes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066800" y="5638821"/>
            <a:ext cx="7004304" cy="587829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humans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5" y="190502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90600" y="1509713"/>
            <a:ext cx="70866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745" y="442686"/>
            <a:ext cx="712677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081314" y="830940"/>
            <a:ext cx="7004304" cy="885372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solidFill>
                  <a:schemeClr val="tx1"/>
                </a:solidFill>
              </a:rPr>
              <a:t>pre-monkeys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034314" y="886278"/>
            <a:ext cx="1890486" cy="101872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prosimians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066800" y="1752600"/>
            <a:ext cx="7004304" cy="152400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monkeys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6034314" y="1828800"/>
            <a:ext cx="1981200" cy="1600200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monkeys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066800" y="3207658"/>
            <a:ext cx="7004304" cy="2452914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apes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066800" y="5638821"/>
            <a:ext cx="7004304" cy="587829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humans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6081486" y="3360077"/>
            <a:ext cx="1981200" cy="2184401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apes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6037944" y="5696856"/>
            <a:ext cx="1981200" cy="475344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humans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sz="32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28" y="0"/>
            <a:ext cx="520294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239973" y="6244771"/>
            <a:ext cx="46581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dirty="0">
                <a:hlinkClick r:id="rId3"/>
              </a:rPr>
              <a:t>http://www.d.umn.edu/cla/faculty/troufs/anth1602/pcprim.html#title</a:t>
            </a:r>
            <a:endParaRPr lang="en-US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254360" y="6257019"/>
            <a:ext cx="2614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latin typeface="Arial" pitchFamily="34" charset="0"/>
              </a:rPr>
              <a:t>Humankind Emerging, 7t</a:t>
            </a:r>
            <a:r>
              <a:rPr lang="en-US" sz="1200" i="1" baseline="30000" dirty="0">
                <a:latin typeface="Arial" pitchFamily="34" charset="0"/>
              </a:rPr>
              <a:t>h</a:t>
            </a:r>
            <a:r>
              <a:rPr lang="en-US" sz="1200" i="1" dirty="0">
                <a:latin typeface="Arial" pitchFamily="34" charset="0"/>
              </a:rPr>
              <a:t> ed</a:t>
            </a:r>
            <a:r>
              <a:rPr lang="en-US" sz="1200" dirty="0">
                <a:latin typeface="Arial" pitchFamily="34" charset="0"/>
              </a:rPr>
              <a:t>., p. 93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66750" y="5791222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>
                <a:latin typeface="Verdana" pitchFamily="34" charset="0"/>
              </a:rPr>
              <a:t>Distribution of Nonhuman Primates</a:t>
            </a:r>
          </a:p>
        </p:txBody>
      </p:sp>
      <p:pic>
        <p:nvPicPr>
          <p:cNvPr id="12292" name="Picture 4" descr="primate_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23950"/>
            <a:ext cx="73152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38150" y="136547"/>
            <a:ext cx="83248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>
                <a:latin typeface="Verdana" pitchFamily="34" charset="0"/>
              </a:rPr>
              <a:t>Primates are tropical and temperate climate creatures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340212" y="6248174"/>
            <a:ext cx="4462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dirty="0">
                <a:hlinkClick r:id="rId3"/>
              </a:rPr>
              <a:t>http://www.d.umn.edu/cla/faculty/troufs/anth1602/pcprimpr.html</a:t>
            </a:r>
            <a:endParaRPr lang="en-US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2640012" y="6218012"/>
            <a:ext cx="38590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“</a:t>
            </a:r>
            <a:r>
              <a:rPr lang="en-US" sz="2000" dirty="0">
                <a:hlinkClick r:id="rId3"/>
              </a:rPr>
              <a:t>Times to Remember</a:t>
            </a:r>
            <a:r>
              <a:rPr lang="en-US" sz="2000" dirty="0"/>
              <a:t>” </a:t>
            </a:r>
            <a:r>
              <a:rPr lang="en-US" sz="2000" dirty="0" err="1"/>
              <a:t>WebPage</a:t>
            </a:r>
            <a:endParaRPr lang="en-US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2640012" y="6218012"/>
            <a:ext cx="38590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“</a:t>
            </a:r>
            <a:r>
              <a:rPr lang="en-US" sz="2000" dirty="0">
                <a:hlinkClick r:id="rId3"/>
              </a:rPr>
              <a:t>Times to Remember</a:t>
            </a:r>
            <a:r>
              <a:rPr lang="en-US" sz="2000" dirty="0"/>
              <a:t>” </a:t>
            </a:r>
            <a:r>
              <a:rPr lang="en-US" sz="2000" dirty="0" err="1"/>
              <a:t>WebPage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547688" y="324802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2881097" y="5896429"/>
            <a:ext cx="337624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latin typeface="Verdana" pitchFamily="34" charset="0"/>
              </a:rPr>
              <a:t>A Primate Family Tree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796071" y="6277429"/>
            <a:ext cx="3528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latin typeface="Verdana" pitchFamily="34" charset="0"/>
              </a:rPr>
              <a:t>The Emergence of </a:t>
            </a:r>
            <a:r>
              <a:rPr lang="en-US" sz="1200" i="1" dirty="0">
                <a:latin typeface="Arial" pitchFamily="34" charset="0"/>
              </a:rPr>
              <a:t>Humankind</a:t>
            </a:r>
            <a:r>
              <a:rPr lang="en-US" sz="1200" i="1" dirty="0">
                <a:latin typeface="Verdana" pitchFamily="34" charset="0"/>
              </a:rPr>
              <a:t>, 4</a:t>
            </a:r>
            <a:r>
              <a:rPr lang="en-US" sz="1200" i="1" baseline="30000" dirty="0">
                <a:latin typeface="Verdana" pitchFamily="34" charset="0"/>
              </a:rPr>
              <a:t>th</a:t>
            </a:r>
            <a:r>
              <a:rPr lang="en-US" sz="1200" i="1" dirty="0">
                <a:latin typeface="Verdana" pitchFamily="34" charset="0"/>
              </a:rPr>
              <a:t> ed</a:t>
            </a:r>
            <a:r>
              <a:rPr lang="en-US" sz="1200" dirty="0">
                <a:latin typeface="Verdana" pitchFamily="34" charset="0"/>
              </a:rPr>
              <a:t>., p. 64</a:t>
            </a:r>
          </a:p>
        </p:txBody>
      </p:sp>
      <p:pic>
        <p:nvPicPr>
          <p:cNvPr id="15364" name="Picture 5" descr="primates-Pfeiffe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3938" y="152400"/>
            <a:ext cx="464026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6"/>
          <p:cNvSpPr>
            <a:spLocks noChangeArrowheads="1"/>
          </p:cNvSpPr>
          <p:nvPr/>
        </p:nvSpPr>
        <p:spPr bwMode="auto">
          <a:xfrm>
            <a:off x="852488" y="4495822"/>
            <a:ext cx="2043112" cy="485775"/>
          </a:xfrm>
          <a:prstGeom prst="rightArrow">
            <a:avLst>
              <a:gd name="adj1" fmla="val 50000"/>
              <a:gd name="adj2" fmla="val 105147"/>
            </a:avLst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2881097" y="5896429"/>
            <a:ext cx="337624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latin typeface="Verdana" pitchFamily="34" charset="0"/>
              </a:rPr>
              <a:t>A Primate Family Tree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796071" y="6277429"/>
            <a:ext cx="3528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latin typeface="Verdana" pitchFamily="34" charset="0"/>
              </a:rPr>
              <a:t>The Emergence of </a:t>
            </a:r>
            <a:r>
              <a:rPr lang="en-US" sz="1200" i="1" dirty="0">
                <a:latin typeface="Arial" pitchFamily="34" charset="0"/>
              </a:rPr>
              <a:t>Humankind</a:t>
            </a:r>
            <a:r>
              <a:rPr lang="en-US" sz="1200" i="1" dirty="0">
                <a:latin typeface="Verdana" pitchFamily="34" charset="0"/>
              </a:rPr>
              <a:t>, 4</a:t>
            </a:r>
            <a:r>
              <a:rPr lang="en-US" sz="1200" i="1" baseline="30000" dirty="0">
                <a:latin typeface="Verdana" pitchFamily="34" charset="0"/>
              </a:rPr>
              <a:t>th</a:t>
            </a:r>
            <a:r>
              <a:rPr lang="en-US" sz="1200" i="1" dirty="0">
                <a:latin typeface="Verdana" pitchFamily="34" charset="0"/>
              </a:rPr>
              <a:t> ed</a:t>
            </a:r>
            <a:r>
              <a:rPr lang="en-US" sz="1200" dirty="0">
                <a:latin typeface="Verdana" pitchFamily="34" charset="0"/>
              </a:rPr>
              <a:t>., p. 64</a:t>
            </a:r>
          </a:p>
        </p:txBody>
      </p:sp>
      <p:pic>
        <p:nvPicPr>
          <p:cNvPr id="15364" name="Picture 5" descr="primates-Pfeiffe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0112">
            <a:off x="2293938" y="152400"/>
            <a:ext cx="464026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ent Arrow 8"/>
          <p:cNvSpPr/>
          <p:nvPr/>
        </p:nvSpPr>
        <p:spPr bwMode="auto">
          <a:xfrm rot="1938085">
            <a:off x="5444634" y="2895600"/>
            <a:ext cx="2362200" cy="1676400"/>
          </a:xfrm>
          <a:prstGeom prst="bentArrow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5" descr="primates-Pfeiffer1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1066800"/>
            <a:ext cx="5772150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81097" y="5896429"/>
            <a:ext cx="337624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latin typeface="Verdana" pitchFamily="34" charset="0"/>
              </a:rPr>
              <a:t>A Primate Family Tree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796071" y="6277429"/>
            <a:ext cx="3528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latin typeface="Verdana" pitchFamily="34" charset="0"/>
              </a:rPr>
              <a:t>The Emergence of </a:t>
            </a:r>
            <a:r>
              <a:rPr lang="en-US" sz="1200" i="1" dirty="0">
                <a:latin typeface="Arial" pitchFamily="34" charset="0"/>
              </a:rPr>
              <a:t>Humankind</a:t>
            </a:r>
            <a:r>
              <a:rPr lang="en-US" sz="1200" i="1" dirty="0">
                <a:latin typeface="Verdana" pitchFamily="34" charset="0"/>
              </a:rPr>
              <a:t>, 4</a:t>
            </a:r>
            <a:r>
              <a:rPr lang="en-US" sz="1200" i="1" baseline="30000" dirty="0">
                <a:latin typeface="Verdana" pitchFamily="34" charset="0"/>
              </a:rPr>
              <a:t>th</a:t>
            </a:r>
            <a:r>
              <a:rPr lang="en-US" sz="1200" i="1" dirty="0">
                <a:latin typeface="Verdana" pitchFamily="34" charset="0"/>
              </a:rPr>
              <a:t> ed</a:t>
            </a:r>
            <a:r>
              <a:rPr lang="en-US" sz="1200" dirty="0">
                <a:latin typeface="Verdana" pitchFamily="34" charset="0"/>
              </a:rPr>
              <a:t>., p. 64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410200" y="2209800"/>
            <a:ext cx="1981200" cy="71392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prosimians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10200" y="3310164"/>
            <a:ext cx="1981200" cy="71392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monkeys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10200" y="4361544"/>
            <a:ext cx="1981200" cy="608694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apes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410200" y="5124450"/>
            <a:ext cx="1981200" cy="33292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humans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04800"/>
            <a:ext cx="5562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primates-Pfeiffer1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81399" y="-1904999"/>
            <a:ext cx="6810797" cy="883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3200400" y="2224314"/>
            <a:ext cx="2209800" cy="381000"/>
          </a:xfrm>
          <a:prstGeom prst="leftRightArrow">
            <a:avLst>
              <a:gd name="adj1" fmla="val 50000"/>
              <a:gd name="adj2" fmla="val 28235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200400" y="1099458"/>
            <a:ext cx="2209800" cy="381000"/>
          </a:xfrm>
          <a:prstGeom prst="leftRightArrow">
            <a:avLst>
              <a:gd name="adj1" fmla="val 50000"/>
              <a:gd name="adj2" fmla="val 28235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5410200" y="852714"/>
            <a:ext cx="1981200" cy="71392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prosimians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5410200" y="1524000"/>
            <a:ext cx="1981200" cy="1752600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monkeys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5290458" y="3352800"/>
            <a:ext cx="2209800" cy="2362200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apes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5395686" y="5686878"/>
            <a:ext cx="1981200" cy="71392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humans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3200400" y="4343400"/>
            <a:ext cx="2209800" cy="381000"/>
          </a:xfrm>
          <a:prstGeom prst="leftRightArrow">
            <a:avLst>
              <a:gd name="adj1" fmla="val 50000"/>
              <a:gd name="adj2" fmla="val 28235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3200400" y="5838372"/>
            <a:ext cx="2209800" cy="381000"/>
          </a:xfrm>
          <a:prstGeom prst="leftRightArrow">
            <a:avLst>
              <a:gd name="adj1" fmla="val 50000"/>
              <a:gd name="adj2" fmla="val 28235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" y="29711"/>
            <a:ext cx="8087885" cy="679857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Primate taxonomic classification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18952" y="6248400"/>
            <a:ext cx="289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rgbClr val="003300"/>
                </a:solidFill>
              </a:rPr>
              <a:t>Understanding </a:t>
            </a:r>
            <a:r>
              <a:rPr lang="en-US" sz="1200" i="1" dirty="0" smtClean="0">
                <a:solidFill>
                  <a:srgbClr val="003300"/>
                </a:solidFill>
              </a:rPr>
              <a:t>Humans, 11</a:t>
            </a:r>
            <a:r>
              <a:rPr lang="en-US" sz="1200" i="1" baseline="30000" dirty="0" smtClean="0">
                <a:solidFill>
                  <a:srgbClr val="003300"/>
                </a:solidFill>
              </a:rPr>
              <a:t>th</a:t>
            </a:r>
            <a:r>
              <a:rPr lang="en-US" sz="1200" i="1" dirty="0" smtClean="0">
                <a:solidFill>
                  <a:srgbClr val="003300"/>
                </a:solidFill>
              </a:rPr>
              <a:t> </a:t>
            </a:r>
            <a:r>
              <a:rPr lang="en-US" sz="1200" i="1" dirty="0">
                <a:solidFill>
                  <a:srgbClr val="003300"/>
                </a:solidFill>
              </a:rPr>
              <a:t>ed</a:t>
            </a:r>
            <a:r>
              <a:rPr lang="en-US" sz="1200" dirty="0">
                <a:solidFill>
                  <a:srgbClr val="003300"/>
                </a:solidFill>
              </a:rPr>
              <a:t>., p. </a:t>
            </a:r>
            <a:r>
              <a:rPr lang="en-US" sz="1200" dirty="0" smtClean="0">
                <a:solidFill>
                  <a:srgbClr val="003300"/>
                </a:solidFill>
              </a:rPr>
              <a:t>126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038600" y="1061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1714500" y="2703792"/>
            <a:ext cx="1368321" cy="649007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581400" y="2684598"/>
            <a:ext cx="1981200" cy="71392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prosimians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08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381023"/>
            <a:ext cx="6908800" cy="603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" y="29711"/>
            <a:ext cx="8087885" cy="679857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Primate taxonomic classification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18952" y="6248400"/>
            <a:ext cx="289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rgbClr val="003300"/>
                </a:solidFill>
              </a:rPr>
              <a:t>Understanding </a:t>
            </a:r>
            <a:r>
              <a:rPr lang="en-US" sz="1200" i="1" dirty="0" smtClean="0">
                <a:solidFill>
                  <a:srgbClr val="003300"/>
                </a:solidFill>
              </a:rPr>
              <a:t>Humans, 11</a:t>
            </a:r>
            <a:r>
              <a:rPr lang="en-US" sz="1200" i="1" baseline="30000" dirty="0" smtClean="0">
                <a:solidFill>
                  <a:srgbClr val="003300"/>
                </a:solidFill>
              </a:rPr>
              <a:t>th</a:t>
            </a:r>
            <a:r>
              <a:rPr lang="en-US" sz="1200" i="1" dirty="0" smtClean="0">
                <a:solidFill>
                  <a:srgbClr val="003300"/>
                </a:solidFill>
              </a:rPr>
              <a:t> </a:t>
            </a:r>
            <a:r>
              <a:rPr lang="en-US" sz="1200" i="1" dirty="0">
                <a:solidFill>
                  <a:srgbClr val="003300"/>
                </a:solidFill>
              </a:rPr>
              <a:t>ed</a:t>
            </a:r>
            <a:r>
              <a:rPr lang="en-US" sz="1200" dirty="0">
                <a:solidFill>
                  <a:srgbClr val="003300"/>
                </a:solidFill>
              </a:rPr>
              <a:t>., p. </a:t>
            </a:r>
            <a:r>
              <a:rPr lang="en-US" sz="1200" dirty="0" smtClean="0">
                <a:solidFill>
                  <a:srgbClr val="003300"/>
                </a:solidFill>
              </a:rPr>
              <a:t>126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038600" y="1061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2830975" y="2023056"/>
            <a:ext cx="3036425" cy="2156369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42950" y="2046205"/>
            <a:ext cx="1981200" cy="2080170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monkeys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94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" y="29711"/>
            <a:ext cx="8087885" cy="679857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Primate taxonomic classification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18952" y="6248400"/>
            <a:ext cx="289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rgbClr val="003300"/>
                </a:solidFill>
              </a:rPr>
              <a:t>Understanding </a:t>
            </a:r>
            <a:r>
              <a:rPr lang="en-US" sz="1200" i="1" dirty="0" smtClean="0">
                <a:solidFill>
                  <a:srgbClr val="003300"/>
                </a:solidFill>
              </a:rPr>
              <a:t>Humans, 11</a:t>
            </a:r>
            <a:r>
              <a:rPr lang="en-US" sz="1200" i="1" baseline="30000" dirty="0" smtClean="0">
                <a:solidFill>
                  <a:srgbClr val="003300"/>
                </a:solidFill>
              </a:rPr>
              <a:t>th</a:t>
            </a:r>
            <a:r>
              <a:rPr lang="en-US" sz="1200" i="1" dirty="0" smtClean="0">
                <a:solidFill>
                  <a:srgbClr val="003300"/>
                </a:solidFill>
              </a:rPr>
              <a:t> </a:t>
            </a:r>
            <a:r>
              <a:rPr lang="en-US" sz="1200" i="1" dirty="0">
                <a:solidFill>
                  <a:srgbClr val="003300"/>
                </a:solidFill>
              </a:rPr>
              <a:t>ed</a:t>
            </a:r>
            <a:r>
              <a:rPr lang="en-US" sz="1200" dirty="0">
                <a:solidFill>
                  <a:srgbClr val="003300"/>
                </a:solidFill>
              </a:rPr>
              <a:t>., p. </a:t>
            </a:r>
            <a:r>
              <a:rPr lang="en-US" sz="1200" dirty="0" smtClean="0">
                <a:solidFill>
                  <a:srgbClr val="003300"/>
                </a:solidFill>
              </a:rPr>
              <a:t>126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038600" y="1061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735692" y="2894058"/>
            <a:ext cx="2265308" cy="3125742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52150" y="2894058"/>
            <a:ext cx="2209800" cy="3125742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apes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94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" y="29711"/>
            <a:ext cx="8087885" cy="679857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Primate taxonomic classification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18952" y="6248400"/>
            <a:ext cx="289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rgbClr val="003300"/>
                </a:solidFill>
              </a:rPr>
              <a:t>Understanding </a:t>
            </a:r>
            <a:r>
              <a:rPr lang="en-US" sz="1200" i="1" dirty="0" smtClean="0">
                <a:solidFill>
                  <a:srgbClr val="003300"/>
                </a:solidFill>
              </a:rPr>
              <a:t>Humans, 11</a:t>
            </a:r>
            <a:r>
              <a:rPr lang="en-US" sz="1200" i="1" baseline="30000" dirty="0" smtClean="0">
                <a:solidFill>
                  <a:srgbClr val="003300"/>
                </a:solidFill>
              </a:rPr>
              <a:t>th</a:t>
            </a:r>
            <a:r>
              <a:rPr lang="en-US" sz="1200" i="1" dirty="0" smtClean="0">
                <a:solidFill>
                  <a:srgbClr val="003300"/>
                </a:solidFill>
              </a:rPr>
              <a:t> </a:t>
            </a:r>
            <a:r>
              <a:rPr lang="en-US" sz="1200" i="1" dirty="0">
                <a:solidFill>
                  <a:srgbClr val="003300"/>
                </a:solidFill>
              </a:rPr>
              <a:t>ed</a:t>
            </a:r>
            <a:r>
              <a:rPr lang="en-US" sz="1200" dirty="0">
                <a:solidFill>
                  <a:srgbClr val="003300"/>
                </a:solidFill>
              </a:rPr>
              <a:t>., p. </a:t>
            </a:r>
            <a:r>
              <a:rPr lang="en-US" sz="1200" dirty="0" smtClean="0">
                <a:solidFill>
                  <a:srgbClr val="003300"/>
                </a:solidFill>
              </a:rPr>
              <a:t>126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038600" y="1061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324615" y="2341602"/>
            <a:ext cx="168187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hominoids</a:t>
            </a:r>
            <a:endParaRPr lang="en-US" sz="2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738150" y="2415209"/>
            <a:ext cx="2743199" cy="3604591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794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18952" y="6324600"/>
            <a:ext cx="2895152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Understanding Humans, </a:t>
            </a:r>
            <a:r>
              <a:rPr lang="en-US" sz="1200" i="1" kern="1200" dirty="0" smtClean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11</a:t>
            </a:r>
            <a:r>
              <a:rPr lang="en-US" sz="1200" i="1" kern="1200" baseline="30000" dirty="0" smtClean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 smtClean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ed</a:t>
            </a:r>
            <a:r>
              <a:rPr lang="en-US" sz="1200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204</a:t>
            </a:r>
            <a:endParaRPr lang="en-US" sz="1200" kern="1200" dirty="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"/>
            <a:ext cx="6781800" cy="6138524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58272" y="1746435"/>
            <a:ext cx="3313728" cy="45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b="1" dirty="0">
                <a:solidFill>
                  <a:srgbClr val="003300"/>
                </a:solidFill>
                <a:latin typeface="Verdana" pitchFamily="34" charset="0"/>
              </a:rPr>
              <a:t>t</a:t>
            </a:r>
            <a:r>
              <a:rPr lang="en-US" b="1" dirty="0" smtClean="0">
                <a:solidFill>
                  <a:srgbClr val="003300"/>
                </a:solidFill>
                <a:latin typeface="Verdana" pitchFamily="34" charset="0"/>
              </a:rPr>
              <a:t>raditional classification</a:t>
            </a:r>
            <a:endParaRPr lang="en-US" b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71258" y="5685685"/>
            <a:ext cx="2908167" cy="45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b="1" dirty="0" smtClean="0">
                <a:solidFill>
                  <a:srgbClr val="003300"/>
                </a:solidFill>
                <a:latin typeface="Verdana" pitchFamily="34" charset="0"/>
              </a:rPr>
              <a:t>revised classification</a:t>
            </a:r>
            <a:endParaRPr lang="en-US" b="1" dirty="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" y="29711"/>
            <a:ext cx="8087885" cy="679857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Primate taxonomic classification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18952" y="6248400"/>
            <a:ext cx="289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rgbClr val="003300"/>
                </a:solidFill>
              </a:rPr>
              <a:t>Understanding </a:t>
            </a:r>
            <a:r>
              <a:rPr lang="en-US" sz="1200" i="1" dirty="0" smtClean="0">
                <a:solidFill>
                  <a:srgbClr val="003300"/>
                </a:solidFill>
              </a:rPr>
              <a:t>Humans, 11</a:t>
            </a:r>
            <a:r>
              <a:rPr lang="en-US" sz="1200" i="1" baseline="30000" dirty="0" smtClean="0">
                <a:solidFill>
                  <a:srgbClr val="003300"/>
                </a:solidFill>
              </a:rPr>
              <a:t>th</a:t>
            </a:r>
            <a:r>
              <a:rPr lang="en-US" sz="1200" i="1" dirty="0" smtClean="0">
                <a:solidFill>
                  <a:srgbClr val="003300"/>
                </a:solidFill>
              </a:rPr>
              <a:t> </a:t>
            </a:r>
            <a:r>
              <a:rPr lang="en-US" sz="1200" i="1" dirty="0">
                <a:solidFill>
                  <a:srgbClr val="003300"/>
                </a:solidFill>
              </a:rPr>
              <a:t>ed</a:t>
            </a:r>
            <a:r>
              <a:rPr lang="en-US" sz="1200" dirty="0">
                <a:solidFill>
                  <a:srgbClr val="003300"/>
                </a:solidFill>
              </a:rPr>
              <a:t>., p. </a:t>
            </a:r>
            <a:r>
              <a:rPr lang="en-US" sz="1200" dirty="0" smtClean="0">
                <a:solidFill>
                  <a:srgbClr val="003300"/>
                </a:solidFill>
              </a:rPr>
              <a:t>126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038600" y="1061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691850" y="2937075"/>
            <a:ext cx="2667000" cy="1752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3343870"/>
            <a:ext cx="4572000" cy="923330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3300"/>
                </a:solidFill>
                <a:latin typeface="Verdana" pitchFamily="34" charset="0"/>
              </a:rPr>
              <a:t>revised classification </a:t>
            </a:r>
            <a:r>
              <a:rPr lang="en-US" b="1" dirty="0" smtClean="0">
                <a:solidFill>
                  <a:srgbClr val="003300"/>
                </a:solidFill>
                <a:latin typeface="Verdana" pitchFamily="34" charset="0"/>
              </a:rPr>
              <a:t>of hominoids</a:t>
            </a:r>
            <a:endParaRPr lang="en-US" b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992555" y="2805460"/>
            <a:ext cx="168187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hominoids</a:t>
            </a:r>
            <a:endParaRPr lang="en-US" sz="2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794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" y="29711"/>
            <a:ext cx="8087885" cy="679857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Primate taxonomic classification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18952" y="6248400"/>
            <a:ext cx="289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rgbClr val="003300"/>
                </a:solidFill>
              </a:rPr>
              <a:t>Understanding </a:t>
            </a:r>
            <a:r>
              <a:rPr lang="en-US" sz="1200" i="1" dirty="0" smtClean="0">
                <a:solidFill>
                  <a:srgbClr val="003300"/>
                </a:solidFill>
              </a:rPr>
              <a:t>Humans, 11</a:t>
            </a:r>
            <a:r>
              <a:rPr lang="en-US" sz="1200" i="1" baseline="30000" dirty="0" smtClean="0">
                <a:solidFill>
                  <a:srgbClr val="003300"/>
                </a:solidFill>
              </a:rPr>
              <a:t>th</a:t>
            </a:r>
            <a:r>
              <a:rPr lang="en-US" sz="1200" i="1" dirty="0" smtClean="0">
                <a:solidFill>
                  <a:srgbClr val="003300"/>
                </a:solidFill>
              </a:rPr>
              <a:t> </a:t>
            </a:r>
            <a:r>
              <a:rPr lang="en-US" sz="1200" i="1" dirty="0">
                <a:solidFill>
                  <a:srgbClr val="003300"/>
                </a:solidFill>
              </a:rPr>
              <a:t>ed</a:t>
            </a:r>
            <a:r>
              <a:rPr lang="en-US" sz="1200" dirty="0">
                <a:solidFill>
                  <a:srgbClr val="003300"/>
                </a:solidFill>
              </a:rPr>
              <a:t>., p. </a:t>
            </a:r>
            <a:r>
              <a:rPr lang="en-US" sz="1200" dirty="0" smtClean="0">
                <a:solidFill>
                  <a:srgbClr val="003300"/>
                </a:solidFill>
              </a:rPr>
              <a:t>126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038600" y="1061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691850" y="2937075"/>
            <a:ext cx="2667000" cy="1752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3343870"/>
            <a:ext cx="4572000" cy="923330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3300"/>
                </a:solidFill>
                <a:latin typeface="Verdana" pitchFamily="34" charset="0"/>
              </a:rPr>
              <a:t>revised classification </a:t>
            </a:r>
            <a:r>
              <a:rPr lang="en-US" b="1" dirty="0" smtClean="0">
                <a:solidFill>
                  <a:srgbClr val="003300"/>
                </a:solidFill>
                <a:latin typeface="Verdana" pitchFamily="34" charset="0"/>
              </a:rPr>
              <a:t>of hominoids</a:t>
            </a:r>
            <a:endParaRPr lang="en-US" b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992555" y="2805460"/>
            <a:ext cx="168187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hominoids</a:t>
            </a:r>
            <a:endParaRPr lang="en-US" sz="2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0" y="4315996"/>
            <a:ext cx="3886200" cy="111219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3300"/>
                </a:solidFill>
                <a:latin typeface="Verdana" pitchFamily="34" charset="0"/>
              </a:rPr>
              <a:t/>
            </a:r>
            <a:br>
              <a:rPr lang="en-US" sz="1200" b="1" dirty="0">
                <a:solidFill>
                  <a:srgbClr val="003300"/>
                </a:solidFill>
                <a:latin typeface="Verdana" pitchFamily="34" charset="0"/>
              </a:rPr>
            </a:br>
            <a:r>
              <a:rPr lang="en-US" sz="1200" b="1" dirty="0" smtClean="0">
                <a:solidFill>
                  <a:srgbClr val="003300"/>
                </a:solidFill>
                <a:latin typeface="Verdana" pitchFamily="34" charset="0"/>
              </a:rPr>
              <a:t/>
            </a:r>
            <a:br>
              <a:rPr lang="en-US" sz="1200" b="1" dirty="0" smtClean="0">
                <a:solidFill>
                  <a:srgbClr val="003300"/>
                </a:solidFill>
                <a:latin typeface="Verdana" pitchFamily="34" charset="0"/>
              </a:rPr>
            </a:br>
            <a:r>
              <a:rPr lang="en-US" sz="1200" b="1" dirty="0" smtClean="0">
                <a:solidFill>
                  <a:srgbClr val="003300"/>
                </a:solidFill>
                <a:latin typeface="Verdana" pitchFamily="34" charset="0"/>
              </a:rPr>
              <a:t>n</a:t>
            </a:r>
            <a:r>
              <a:rPr lang="en-US" sz="1200" b="1" kern="1200" dirty="0" smtClean="0">
                <a:solidFill>
                  <a:srgbClr val="003300"/>
                </a:solidFill>
                <a:latin typeface="Verdana" pitchFamily="34" charset="0"/>
              </a:rPr>
              <a:t>ote </a:t>
            </a:r>
            <a:r>
              <a:rPr lang="en-US" sz="1200" b="1" kern="1200" dirty="0" smtClean="0">
                <a:solidFill>
                  <a:srgbClr val="003300"/>
                </a:solidFill>
                <a:latin typeface="Verdana" pitchFamily="34" charset="0"/>
              </a:rPr>
              <a:t>two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 smtClean="0">
                <a:solidFill>
                  <a:srgbClr val="003300"/>
                </a:solidFill>
                <a:latin typeface="Verdana" pitchFamily="34" charset="0"/>
              </a:rPr>
              <a:t>additional levels of classification</a:t>
            </a:r>
            <a:endParaRPr lang="en-US" sz="1200" b="1" kern="1200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727521" y="4278774"/>
            <a:ext cx="658090" cy="1103453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26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" y="29711"/>
            <a:ext cx="8087885" cy="679857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Primate taxonomic classification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18952" y="6248400"/>
            <a:ext cx="289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rgbClr val="003300"/>
                </a:solidFill>
              </a:rPr>
              <a:t>Understanding </a:t>
            </a:r>
            <a:r>
              <a:rPr lang="en-US" sz="1200" i="1" dirty="0" smtClean="0">
                <a:solidFill>
                  <a:srgbClr val="003300"/>
                </a:solidFill>
              </a:rPr>
              <a:t>Humans, 11</a:t>
            </a:r>
            <a:r>
              <a:rPr lang="en-US" sz="1200" i="1" baseline="30000" dirty="0" smtClean="0">
                <a:solidFill>
                  <a:srgbClr val="003300"/>
                </a:solidFill>
              </a:rPr>
              <a:t>th</a:t>
            </a:r>
            <a:r>
              <a:rPr lang="en-US" sz="1200" i="1" dirty="0" smtClean="0">
                <a:solidFill>
                  <a:srgbClr val="003300"/>
                </a:solidFill>
              </a:rPr>
              <a:t> </a:t>
            </a:r>
            <a:r>
              <a:rPr lang="en-US" sz="1200" i="1" dirty="0">
                <a:solidFill>
                  <a:srgbClr val="003300"/>
                </a:solidFill>
              </a:rPr>
              <a:t>ed</a:t>
            </a:r>
            <a:r>
              <a:rPr lang="en-US" sz="1200" dirty="0">
                <a:solidFill>
                  <a:srgbClr val="003300"/>
                </a:solidFill>
              </a:rPr>
              <a:t>., p. </a:t>
            </a:r>
            <a:r>
              <a:rPr lang="en-US" sz="1200" dirty="0" smtClean="0">
                <a:solidFill>
                  <a:srgbClr val="003300"/>
                </a:solidFill>
              </a:rPr>
              <a:t>126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038600" y="1061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7499238" y="3810000"/>
            <a:ext cx="980375" cy="1540352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3343870"/>
            <a:ext cx="4572000" cy="923330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3300"/>
                </a:solidFill>
                <a:latin typeface="Verdana" pitchFamily="34" charset="0"/>
              </a:rPr>
              <a:t>revised classification </a:t>
            </a:r>
            <a:r>
              <a:rPr lang="en-US" b="1" dirty="0" smtClean="0">
                <a:solidFill>
                  <a:srgbClr val="003300"/>
                </a:solidFill>
                <a:latin typeface="Verdana" pitchFamily="34" charset="0"/>
              </a:rPr>
              <a:t>of hominoids</a:t>
            </a:r>
            <a:endParaRPr lang="en-US" b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109239" y="3733800"/>
            <a:ext cx="1729961" cy="49173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3300"/>
                </a:solidFill>
                <a:latin typeface="Verdana" pitchFamily="34" charset="0"/>
              </a:rPr>
              <a:t>H</a:t>
            </a:r>
            <a:r>
              <a:rPr lang="en-US" sz="2000" b="1" kern="1200" dirty="0" err="1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omininae</a:t>
            </a:r>
            <a:endParaRPr lang="en-US" sz="2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0" y="4315996"/>
            <a:ext cx="3886200" cy="111219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3300"/>
                </a:solidFill>
                <a:latin typeface="Verdana" pitchFamily="34" charset="0"/>
              </a:rPr>
              <a:t/>
            </a:r>
            <a:br>
              <a:rPr lang="en-US" sz="1200" b="1" dirty="0">
                <a:solidFill>
                  <a:srgbClr val="003300"/>
                </a:solidFill>
                <a:latin typeface="Verdana" pitchFamily="34" charset="0"/>
              </a:rPr>
            </a:br>
            <a:r>
              <a:rPr lang="en-US" sz="1200" b="1" dirty="0" smtClean="0">
                <a:solidFill>
                  <a:srgbClr val="003300"/>
                </a:solidFill>
                <a:latin typeface="Verdana" pitchFamily="34" charset="0"/>
              </a:rPr>
              <a:t/>
            </a:r>
            <a:br>
              <a:rPr lang="en-US" sz="1200" b="1" dirty="0" smtClean="0">
                <a:solidFill>
                  <a:srgbClr val="003300"/>
                </a:solidFill>
                <a:latin typeface="Verdana" pitchFamily="34" charset="0"/>
              </a:rPr>
            </a:br>
            <a:r>
              <a:rPr lang="en-US" sz="1200" b="1" dirty="0" smtClean="0">
                <a:solidFill>
                  <a:srgbClr val="003300"/>
                </a:solidFill>
                <a:latin typeface="Verdana" pitchFamily="34" charset="0"/>
              </a:rPr>
              <a:t>n</a:t>
            </a:r>
            <a:r>
              <a:rPr lang="en-US" sz="1200" b="1" kern="1200" dirty="0" smtClean="0">
                <a:solidFill>
                  <a:srgbClr val="003300"/>
                </a:solidFill>
                <a:latin typeface="Verdana" pitchFamily="34" charset="0"/>
              </a:rPr>
              <a:t>ote </a:t>
            </a:r>
            <a:r>
              <a:rPr lang="en-US" sz="1200" b="1" kern="1200" dirty="0" smtClean="0">
                <a:solidFill>
                  <a:srgbClr val="003300"/>
                </a:solidFill>
                <a:latin typeface="Verdana" pitchFamily="34" charset="0"/>
              </a:rPr>
              <a:t>two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 smtClean="0">
                <a:solidFill>
                  <a:srgbClr val="003300"/>
                </a:solidFill>
                <a:latin typeface="Verdana" pitchFamily="34" charset="0"/>
              </a:rPr>
              <a:t>additional levels of classification</a:t>
            </a:r>
            <a:endParaRPr lang="en-US" sz="1200" b="1" kern="1200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727521" y="4278774"/>
            <a:ext cx="658090" cy="1103453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26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0656" y="2895600"/>
            <a:ext cx="64826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</a:rPr>
              <a:t>one more thing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</a:rPr>
              <a:t>to pay attention to, concerning early primates . . .</a:t>
            </a:r>
            <a:endParaRPr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 bwMode="auto">
          <a:xfrm>
            <a:off x="2057400" y="1524000"/>
            <a:ext cx="1447799" cy="5334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135066" y="6248400"/>
            <a:ext cx="848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dirty="0" smtClean="0"/>
              <a:t>Wikipedia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 bwMode="auto">
          <a:xfrm>
            <a:off x="2057400" y="1524000"/>
            <a:ext cx="1447799" cy="5334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135066" y="6248400"/>
            <a:ext cx="848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dirty="0" smtClean="0"/>
              <a:t>Wikipedia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990600" y="2893874"/>
            <a:ext cx="7086600" cy="1754326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0000"/>
                </a:solidFill>
                <a:latin typeface="Verdana" pitchFamily="34" charset="0"/>
              </a:rPr>
              <a:t>Pangea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Verdana" pitchFamily="34" charset="0"/>
              </a:rPr>
              <a:t>the original “supercontinent”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5" y="190502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90600" y="1509713"/>
            <a:ext cx="7086600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096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1005114" y="1371600"/>
            <a:ext cx="7086600" cy="685800"/>
          </a:xfrm>
          <a:prstGeom prst="ellips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2903" y="304800"/>
            <a:ext cx="527989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135066" y="6248400"/>
            <a:ext cx="848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dirty="0" smtClean="0"/>
              <a:t>Wikipedia</a:t>
            </a:r>
            <a:endParaRPr lang="en-US" sz="120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19600" y="2514600"/>
            <a:ext cx="3429000" cy="1524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600" b="1" dirty="0" err="1" smtClean="0">
                <a:solidFill>
                  <a:schemeClr val="tx1"/>
                </a:solidFill>
              </a:rPr>
              <a:t>Pangea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800099" y="5470526"/>
            <a:ext cx="70439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Continental drift</a:t>
            </a:r>
          </a:p>
          <a:p>
            <a:pPr eaLnBrk="1" hangingPunct="1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Mesozoic 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b="1" i="1" dirty="0">
                <a:solidFill>
                  <a:srgbClr val="000000"/>
                </a:solidFill>
                <a:latin typeface="Verdana" pitchFamily="34" charset="0"/>
              </a:rPr>
              <a:t>ca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 125 </a:t>
            </a:r>
            <a:r>
              <a:rPr lang="en-US" b="1" dirty="0" err="1">
                <a:solidFill>
                  <a:srgbClr val="000000"/>
                </a:solidFill>
                <a:latin typeface="Verdana" pitchFamily="34" charset="0"/>
              </a:rPr>
              <a:t>m.y.a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.)     Cenozoic (</a:t>
            </a:r>
            <a:r>
              <a:rPr lang="en-US" b="1" i="1" dirty="0">
                <a:solidFill>
                  <a:srgbClr val="000000"/>
                </a:solidFill>
                <a:latin typeface="Verdana" pitchFamily="34" charset="0"/>
              </a:rPr>
              <a:t>ca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 65 </a:t>
            </a:r>
            <a:r>
              <a:rPr lang="en-US" b="1" dirty="0" err="1">
                <a:solidFill>
                  <a:srgbClr val="000000"/>
                </a:solidFill>
                <a:latin typeface="Verdana" pitchFamily="34" charset="0"/>
              </a:rPr>
              <a:t>m.y.a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.)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07530" y="6248400"/>
            <a:ext cx="2895152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</a:t>
            </a:r>
            <a:r>
              <a:rPr lang="en-US" sz="1200" i="1" dirty="0" smtClean="0">
                <a:solidFill>
                  <a:srgbClr val="000000"/>
                </a:solidFill>
              </a:rPr>
              <a:t>Humans, </a:t>
            </a:r>
            <a:r>
              <a:rPr lang="en-US" sz="1200" i="1" dirty="0" smtClean="0">
                <a:solidFill>
                  <a:srgbClr val="000000"/>
                </a:solidFill>
              </a:rPr>
              <a:t>11</a:t>
            </a:r>
            <a:r>
              <a:rPr lang="en-US" sz="12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i="1" dirty="0" smtClean="0">
                <a:solidFill>
                  <a:srgbClr val="000000"/>
                </a:solidFill>
              </a:rPr>
              <a:t> </a:t>
            </a:r>
            <a:r>
              <a:rPr lang="en-US" sz="1200" i="1" dirty="0">
                <a:solidFill>
                  <a:srgbClr val="000000"/>
                </a:solidFill>
              </a:rPr>
              <a:t>ed</a:t>
            </a:r>
            <a:r>
              <a:rPr lang="en-US" sz="1200" dirty="0">
                <a:solidFill>
                  <a:srgbClr val="000000"/>
                </a:solidFill>
              </a:rPr>
              <a:t>., p. </a:t>
            </a:r>
            <a:r>
              <a:rPr lang="en-US" sz="1200" dirty="0" smtClean="0">
                <a:solidFill>
                  <a:srgbClr val="000000"/>
                </a:solidFill>
              </a:rPr>
              <a:t>109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6" y="868025"/>
            <a:ext cx="8229600" cy="46945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800099" y="5470526"/>
            <a:ext cx="70439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Continental drift</a:t>
            </a:r>
          </a:p>
          <a:p>
            <a:pPr eaLnBrk="1" hangingPunct="1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Mesozoic 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b="1" i="1" dirty="0">
                <a:solidFill>
                  <a:srgbClr val="000000"/>
                </a:solidFill>
                <a:latin typeface="Verdana" pitchFamily="34" charset="0"/>
              </a:rPr>
              <a:t>ca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 125 </a:t>
            </a:r>
            <a:r>
              <a:rPr lang="en-US" b="1" dirty="0" err="1">
                <a:solidFill>
                  <a:srgbClr val="000000"/>
                </a:solidFill>
                <a:latin typeface="Verdana" pitchFamily="34" charset="0"/>
              </a:rPr>
              <a:t>m.y.a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.)     Cenozoic (</a:t>
            </a:r>
            <a:r>
              <a:rPr lang="en-US" b="1" i="1" dirty="0">
                <a:solidFill>
                  <a:srgbClr val="000000"/>
                </a:solidFill>
                <a:latin typeface="Verdana" pitchFamily="34" charset="0"/>
              </a:rPr>
              <a:t>ca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 65 </a:t>
            </a:r>
            <a:r>
              <a:rPr lang="en-US" b="1" dirty="0" err="1">
                <a:solidFill>
                  <a:srgbClr val="000000"/>
                </a:solidFill>
                <a:latin typeface="Verdana" pitchFamily="34" charset="0"/>
              </a:rPr>
              <a:t>m.y.a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.)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07530" y="6248400"/>
            <a:ext cx="2895152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</a:t>
            </a:r>
            <a:r>
              <a:rPr lang="en-US" sz="1200" i="1" dirty="0" smtClean="0">
                <a:solidFill>
                  <a:srgbClr val="000000"/>
                </a:solidFill>
              </a:rPr>
              <a:t>Humans, </a:t>
            </a:r>
            <a:r>
              <a:rPr lang="en-US" sz="1200" i="1" dirty="0" smtClean="0">
                <a:solidFill>
                  <a:srgbClr val="000000"/>
                </a:solidFill>
              </a:rPr>
              <a:t>11</a:t>
            </a:r>
            <a:r>
              <a:rPr lang="en-US" sz="12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i="1" dirty="0" smtClean="0">
                <a:solidFill>
                  <a:srgbClr val="000000"/>
                </a:solidFill>
              </a:rPr>
              <a:t> </a:t>
            </a:r>
            <a:r>
              <a:rPr lang="en-US" sz="1200" i="1" dirty="0">
                <a:solidFill>
                  <a:srgbClr val="000000"/>
                </a:solidFill>
              </a:rPr>
              <a:t>ed</a:t>
            </a:r>
            <a:r>
              <a:rPr lang="en-US" sz="1200" dirty="0">
                <a:solidFill>
                  <a:srgbClr val="000000"/>
                </a:solidFill>
              </a:rPr>
              <a:t>., p. </a:t>
            </a:r>
            <a:r>
              <a:rPr lang="en-US" sz="1200" dirty="0" smtClean="0">
                <a:solidFill>
                  <a:srgbClr val="000000"/>
                </a:solidFill>
              </a:rPr>
              <a:t>109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6" y="868025"/>
            <a:ext cx="8229600" cy="4694575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7233" y="1360025"/>
            <a:ext cx="3400661" cy="3429000"/>
          </a:xfrm>
          <a:prstGeom prst="rect">
            <a:avLst/>
          </a:prstGeom>
          <a:solidFill>
            <a:srgbClr val="FFE07D">
              <a:alpha val="50000"/>
            </a:srgbClr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 err="1" smtClean="0">
                <a:solidFill>
                  <a:schemeClr val="tx1"/>
                </a:solidFill>
              </a:rPr>
              <a:t>Pangea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800099" y="5470526"/>
            <a:ext cx="70439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Continental drift</a:t>
            </a:r>
          </a:p>
          <a:p>
            <a:pPr eaLnBrk="1" hangingPunct="1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Mesozoic 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b="1" i="1" dirty="0">
                <a:solidFill>
                  <a:srgbClr val="000000"/>
                </a:solidFill>
                <a:latin typeface="Verdana" pitchFamily="34" charset="0"/>
              </a:rPr>
              <a:t>ca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 125 </a:t>
            </a:r>
            <a:r>
              <a:rPr lang="en-US" b="1" dirty="0" err="1">
                <a:solidFill>
                  <a:srgbClr val="000000"/>
                </a:solidFill>
                <a:latin typeface="Verdana" pitchFamily="34" charset="0"/>
              </a:rPr>
              <a:t>m.y.a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.)     Cenozoic (</a:t>
            </a:r>
            <a:r>
              <a:rPr lang="en-US" b="1" i="1" dirty="0">
                <a:solidFill>
                  <a:srgbClr val="000000"/>
                </a:solidFill>
                <a:latin typeface="Verdana" pitchFamily="34" charset="0"/>
              </a:rPr>
              <a:t>ca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 65 </a:t>
            </a:r>
            <a:r>
              <a:rPr lang="en-US" b="1" dirty="0" err="1">
                <a:solidFill>
                  <a:srgbClr val="000000"/>
                </a:solidFill>
                <a:latin typeface="Verdana" pitchFamily="34" charset="0"/>
              </a:rPr>
              <a:t>m.y.a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.)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07530" y="6248400"/>
            <a:ext cx="2895152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</a:t>
            </a:r>
            <a:r>
              <a:rPr lang="en-US" sz="1200" i="1" dirty="0" smtClean="0">
                <a:solidFill>
                  <a:srgbClr val="000000"/>
                </a:solidFill>
              </a:rPr>
              <a:t>Humans, </a:t>
            </a:r>
            <a:r>
              <a:rPr lang="en-US" sz="1200" i="1" dirty="0" smtClean="0">
                <a:solidFill>
                  <a:srgbClr val="000000"/>
                </a:solidFill>
              </a:rPr>
              <a:t>11</a:t>
            </a:r>
            <a:r>
              <a:rPr lang="en-US" sz="12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i="1" dirty="0" smtClean="0">
                <a:solidFill>
                  <a:srgbClr val="000000"/>
                </a:solidFill>
              </a:rPr>
              <a:t> </a:t>
            </a:r>
            <a:r>
              <a:rPr lang="en-US" sz="1200" i="1" dirty="0">
                <a:solidFill>
                  <a:srgbClr val="000000"/>
                </a:solidFill>
              </a:rPr>
              <a:t>ed</a:t>
            </a:r>
            <a:r>
              <a:rPr lang="en-US" sz="1200" dirty="0">
                <a:solidFill>
                  <a:srgbClr val="000000"/>
                </a:solidFill>
              </a:rPr>
              <a:t>., p. </a:t>
            </a:r>
            <a:r>
              <a:rPr lang="en-US" sz="1200" dirty="0" smtClean="0">
                <a:solidFill>
                  <a:srgbClr val="000000"/>
                </a:solidFill>
              </a:rPr>
              <a:t>109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6" y="868025"/>
            <a:ext cx="8229600" cy="4694575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191000" y="1188575"/>
            <a:ext cx="4114800" cy="3771900"/>
          </a:xfrm>
          <a:prstGeom prst="rect">
            <a:avLst/>
          </a:prstGeom>
          <a:solidFill>
            <a:srgbClr val="FFE07D">
              <a:alpha val="50000"/>
            </a:srgbClr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i="1" dirty="0">
                <a:solidFill>
                  <a:schemeClr val="tx1"/>
                </a:solidFill>
              </a:rPr>
              <a:t>ca</a:t>
            </a:r>
            <a:r>
              <a:rPr lang="en-US" sz="3200" b="1" dirty="0">
                <a:solidFill>
                  <a:schemeClr val="tx1"/>
                </a:solidFill>
              </a:rPr>
              <a:t>. 65 </a:t>
            </a:r>
            <a:r>
              <a:rPr lang="en-US" sz="3200" b="1" dirty="0" err="1">
                <a:solidFill>
                  <a:schemeClr val="tx1"/>
                </a:solidFill>
              </a:rPr>
              <a:t>mya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362200" y="2743200"/>
            <a:ext cx="2043112" cy="485775"/>
          </a:xfrm>
          <a:prstGeom prst="rightArrow">
            <a:avLst>
              <a:gd name="adj1" fmla="val 50000"/>
              <a:gd name="adj2" fmla="val 105147"/>
            </a:avLst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38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52286" y="1772505"/>
            <a:ext cx="7010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Pangea</a:t>
            </a: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Split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|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52286" y="1772485"/>
            <a:ext cx="7010400" cy="18097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Pangea</a:t>
            </a: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Split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|	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“Island Effect”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52286" y="1772485"/>
            <a:ext cx="7010400" cy="24191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Pangea</a:t>
            </a: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Split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|	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“Island Effect”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52286" y="1772505"/>
            <a:ext cx="7010400" cy="30285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Pangea</a:t>
            </a: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Split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|	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“Island Effect”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New Adaptations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52286" y="1772491"/>
            <a:ext cx="70104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Pangea</a:t>
            </a: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Split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|	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“Island Effect”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New Adaptations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</a:t>
            </a:r>
          </a:p>
          <a:p>
            <a:pPr marL="342900" marR="0" lvl="0" indent="-34290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New Orders of Creation</a:t>
            </a:r>
            <a:endParaRPr kumimoji="1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19632" y="2769477"/>
            <a:ext cx="70866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tree life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physical modifications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403355" y="190502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25" y="619125"/>
            <a:ext cx="219075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135066" y="6248400"/>
            <a:ext cx="848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dirty="0" smtClean="0"/>
              <a:t>Wikipedia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90600" y="2935512"/>
            <a:ext cx="7086600" cy="19759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earliest primates =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prosimians</a:t>
            </a:r>
            <a:endParaRPr kumimoji="1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1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(pre-monkeys)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23258" y="1187972"/>
            <a:ext cx="7086600" cy="529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improved grasping hand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improved opposability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more elaborate brains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smelling becomes secondary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color vision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larger eyes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eyes moved forward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832236" y="5851547"/>
            <a:ext cx="37877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  <a:latin typeface="Verdana" pitchFamily="34" charset="0"/>
              </a:rPr>
              <a:t>Gibbon          Red Wolf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4800"/>
            <a:ext cx="6667500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495811" y="6248400"/>
            <a:ext cx="290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1"/>
                </a:solidFill>
              </a:rPr>
              <a:t>Understanding </a:t>
            </a:r>
            <a:r>
              <a:rPr lang="en-US" sz="1200" i="1" dirty="0" smtClean="0">
                <a:solidFill>
                  <a:schemeClr val="tx1"/>
                </a:solidFill>
              </a:rPr>
              <a:t>Humans, 10</a:t>
            </a:r>
            <a:r>
              <a:rPr lang="en-US" sz="1200" i="1" baseline="30000" dirty="0" smtClean="0">
                <a:solidFill>
                  <a:schemeClr val="tx1"/>
                </a:solidFill>
              </a:rPr>
              <a:t>th</a:t>
            </a:r>
            <a:r>
              <a:rPr lang="en-US" sz="1200" i="1" dirty="0" smtClean="0">
                <a:solidFill>
                  <a:schemeClr val="tx1"/>
                </a:solidFill>
              </a:rPr>
              <a:t> </a:t>
            </a:r>
            <a:r>
              <a:rPr lang="en-US" sz="1200" i="1" dirty="0">
                <a:solidFill>
                  <a:schemeClr val="tx1"/>
                </a:solidFill>
              </a:rPr>
              <a:t>ed</a:t>
            </a:r>
            <a:r>
              <a:rPr lang="en-US" sz="1200" dirty="0">
                <a:solidFill>
                  <a:schemeClr val="tx1"/>
                </a:solidFill>
              </a:rPr>
              <a:t>., p. </a:t>
            </a:r>
            <a:r>
              <a:rPr lang="en-US" sz="1200" dirty="0" smtClean="0">
                <a:solidFill>
                  <a:schemeClr val="tx1"/>
                </a:solidFill>
              </a:rPr>
              <a:t>122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23258" y="2756453"/>
            <a:ext cx="70866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All of this required increased coordination of senses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95832" y="914420"/>
            <a:ext cx="6934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monkeys use food more efficiently than apes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95832" y="914420"/>
            <a:ext cx="6934200" cy="36379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monkeys use food more efficiently than apes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need for apes to encounter wider and more varied environments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95832" y="914400"/>
            <a:ext cx="6934200" cy="55215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monkeys use food more efficiently than apes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need for apes to encounter wider and more varied environments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greater variety of environments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05114" y="3834959"/>
            <a:ext cx="7086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microenvironments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85822"/>
            <a:ext cx="8229600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2817371" y="60960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microenvironments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African_microenvironme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17700"/>
            <a:ext cx="88392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2605315" y="5518150"/>
            <a:ext cx="39437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Verdana" pitchFamily="34" charset="0"/>
              </a:rPr>
              <a:t>The African Savannah</a:t>
            </a:r>
            <a:r>
              <a:rPr lang="en-US">
                <a:latin typeface="Verdana" pitchFamily="34" charset="0"/>
              </a:rPr>
              <a:t/>
            </a:r>
            <a:br>
              <a:rPr lang="en-US">
                <a:latin typeface="Verdana" pitchFamily="34" charset="0"/>
              </a:rPr>
            </a:br>
            <a:r>
              <a:rPr lang="en-US">
                <a:latin typeface="Verdana" pitchFamily="34" charset="0"/>
              </a:rPr>
              <a:t>Illustration by Jay H. Matternes</a:t>
            </a:r>
            <a:r>
              <a:rPr lang="en-US" sz="2400">
                <a:latin typeface="Verdana" pitchFamily="34" charset="0"/>
              </a:rPr>
              <a:t> 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2846399" y="1176338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microenvironments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2696028" y="6368164"/>
            <a:ext cx="37481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hlinkClick r:id="rId4"/>
              </a:rPr>
              <a:t>http://www.amnh.org/exhibitions/atapuerca/africa/branches.php</a:t>
            </a:r>
            <a:endParaRPr lang="en-US" sz="1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12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50" y="228600"/>
            <a:ext cx="499903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AutoShape 4"/>
          <p:cNvSpPr>
            <a:spLocks noChangeArrowheads="1"/>
          </p:cNvSpPr>
          <p:nvPr/>
        </p:nvSpPr>
        <p:spPr bwMode="auto">
          <a:xfrm>
            <a:off x="5505450" y="666753"/>
            <a:ext cx="2133600" cy="485775"/>
          </a:xfrm>
          <a:prstGeom prst="leftArrow">
            <a:avLst>
              <a:gd name="adj1" fmla="val 50000"/>
              <a:gd name="adj2" fmla="val 109804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28488" y="1172028"/>
            <a:ext cx="7086600" cy="13111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multiplicity of alternatives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1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28488" y="1172028"/>
            <a:ext cx="7086600" cy="33055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multiplicity of alternatives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need for deliberation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1" lang="en-US" sz="36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1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28488" y="1172028"/>
            <a:ext cx="70866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multiplicity of alternatives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need for deliberation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requires more time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1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28488" y="1172028"/>
            <a:ext cx="7086600" cy="5299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multiplicity of alternatives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need for deliberation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requires more time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</a:pPr>
            <a:r>
              <a:rPr kumimoji="1" lang="en-US" sz="36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causes delay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endParaRPr kumimoji="1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28488" y="1172028"/>
            <a:ext cx="7086600" cy="5299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multiplicity of alternatives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need for deliberation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requires more time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|	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</a:pPr>
            <a:r>
              <a:rPr kumimoji="1" lang="en-US" sz="36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causes delay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</a:pPr>
            <a:r>
              <a:rPr kumimoji="1" lang="en-US" sz="36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|	</a:t>
            </a:r>
            <a:endParaRPr kumimoji="1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823688" y="2152662"/>
            <a:ext cx="7543800" cy="37117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therefore life becomes less automatic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and one depends to a greater extent on </a:t>
            </a:r>
            <a:r>
              <a:rPr kumimoji="1" lang="en-US" sz="4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</a:t>
            </a:r>
            <a:r>
              <a:rPr kumimoji="1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23258" y="2824162"/>
            <a:ext cx="7086600" cy="24191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CULTURE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(learned behavior)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030"/>
          <p:cNvSpPr txBox="1">
            <a:spLocks noChangeArrowheads="1"/>
          </p:cNvSpPr>
          <p:nvPr/>
        </p:nvSpPr>
        <p:spPr bwMode="auto">
          <a:xfrm>
            <a:off x="1295400" y="2067342"/>
            <a:ext cx="6501586" cy="212365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Detailed information on primates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is available on the class website at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hlinkClick r:id="rId3"/>
              </a:rPr>
              <a:t>www.d.umn.edu/cla/faculty/troufs/anth1602/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4369908" y="3988904"/>
            <a:ext cx="409575" cy="1905000"/>
          </a:xfrm>
          <a:prstGeom prst="downArrow">
            <a:avLst>
              <a:gd name="adj1" fmla="val 50000"/>
              <a:gd name="adj2" fmla="val 15685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333375"/>
            <a:ext cx="600075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" y="29711"/>
            <a:ext cx="8087885" cy="679857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003300"/>
                </a:solidFill>
                <a:latin typeface="Verdana" pitchFamily="34" charset="0"/>
              </a:rPr>
              <a:t>Primate taxonomic classification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18952" y="6248400"/>
            <a:ext cx="289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rgbClr val="003300"/>
                </a:solidFill>
              </a:rPr>
              <a:t>Understanding </a:t>
            </a:r>
            <a:r>
              <a:rPr lang="en-US" sz="1200" i="1" dirty="0" smtClean="0">
                <a:solidFill>
                  <a:srgbClr val="003300"/>
                </a:solidFill>
              </a:rPr>
              <a:t>Humans, 11</a:t>
            </a:r>
            <a:r>
              <a:rPr lang="en-US" sz="1200" i="1" baseline="30000" dirty="0" smtClean="0">
                <a:solidFill>
                  <a:srgbClr val="003300"/>
                </a:solidFill>
              </a:rPr>
              <a:t>th</a:t>
            </a:r>
            <a:r>
              <a:rPr lang="en-US" sz="1200" i="1" dirty="0" smtClean="0">
                <a:solidFill>
                  <a:srgbClr val="003300"/>
                </a:solidFill>
              </a:rPr>
              <a:t> </a:t>
            </a:r>
            <a:r>
              <a:rPr lang="en-US" sz="1200" i="1" dirty="0">
                <a:solidFill>
                  <a:srgbClr val="003300"/>
                </a:solidFill>
              </a:rPr>
              <a:t>ed</a:t>
            </a:r>
            <a:r>
              <a:rPr lang="en-US" sz="1200" dirty="0">
                <a:solidFill>
                  <a:srgbClr val="003300"/>
                </a:solidFill>
              </a:rPr>
              <a:t>., p. </a:t>
            </a:r>
            <a:r>
              <a:rPr lang="en-US" sz="1200" dirty="0" smtClean="0">
                <a:solidFill>
                  <a:srgbClr val="003300"/>
                </a:solidFill>
              </a:rPr>
              <a:t>126</a:t>
            </a:r>
            <a:endParaRPr lang="en-US" sz="1200" dirty="0">
              <a:solidFill>
                <a:srgbClr val="003300"/>
              </a:solidFill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 rot="5400000">
            <a:off x="5937523" y="-890588"/>
            <a:ext cx="409575" cy="2438400"/>
          </a:xfrm>
          <a:prstGeom prst="downArrow">
            <a:avLst>
              <a:gd name="adj1" fmla="val 50000"/>
              <a:gd name="adj2" fmla="val 15685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038600" y="1061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509487" y="914400"/>
            <a:ext cx="1690913" cy="24384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827744" y="1999525"/>
            <a:ext cx="3169196" cy="2133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413100" y="1981200"/>
            <a:ext cx="2587900" cy="39624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8001000" y="228600"/>
            <a:ext cx="457200" cy="57150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3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89867"/>
            <a:ext cx="7772400" cy="482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135066" y="6248400"/>
            <a:ext cx="848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dirty="0" smtClean="0">
                <a:solidFill>
                  <a:srgbClr val="000000"/>
                </a:solidFill>
              </a:rPr>
              <a:t>Wikipedia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9" y="0"/>
            <a:ext cx="7883282" cy="6858000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161431" y="6336268"/>
            <a:ext cx="28101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1"/>
                </a:solidFill>
              </a:rPr>
              <a:t>Understanding </a:t>
            </a:r>
            <a:r>
              <a:rPr lang="en-US" sz="1200" i="1" dirty="0" smtClean="0">
                <a:solidFill>
                  <a:schemeClr val="tx1"/>
                </a:solidFill>
              </a:rPr>
              <a:t>Humans, </a:t>
            </a:r>
            <a:r>
              <a:rPr lang="en-US" sz="1200" i="1" dirty="0" smtClean="0">
                <a:solidFill>
                  <a:schemeClr val="tx1"/>
                </a:solidFill>
              </a:rPr>
              <a:t>11</a:t>
            </a:r>
            <a:r>
              <a:rPr lang="en-US" sz="1200" i="1" baseline="30000" dirty="0" smtClean="0">
                <a:solidFill>
                  <a:schemeClr val="tx1"/>
                </a:solidFill>
              </a:rPr>
              <a:t>th</a:t>
            </a:r>
            <a:r>
              <a:rPr lang="en-US" sz="1200" i="1" dirty="0" smtClean="0">
                <a:solidFill>
                  <a:schemeClr val="tx1"/>
                </a:solidFill>
              </a:rPr>
              <a:t> </a:t>
            </a:r>
            <a:r>
              <a:rPr lang="en-US" sz="1200" i="1" dirty="0">
                <a:solidFill>
                  <a:schemeClr val="tx1"/>
                </a:solidFill>
              </a:rPr>
              <a:t>ed</a:t>
            </a:r>
            <a:r>
              <a:rPr lang="en-US" sz="1200" dirty="0">
                <a:solidFill>
                  <a:schemeClr val="tx1"/>
                </a:solidFill>
              </a:rPr>
              <a:t>., p. </a:t>
            </a:r>
            <a:r>
              <a:rPr lang="en-US" sz="1200" dirty="0" smtClean="0">
                <a:solidFill>
                  <a:schemeClr val="tx1"/>
                </a:solidFill>
              </a:rPr>
              <a:t>97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952636" y="5465802"/>
            <a:ext cx="538961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Verdana" pitchFamily="34" charset="0"/>
              </a:rPr>
              <a:t>Classification chart (after Linnaeus)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762000" y="1524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4964575" y="1524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762000" y="4027025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391400" y="4027025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 rot="5400000">
            <a:off x="6958012" y="-890588"/>
            <a:ext cx="409575" cy="2438400"/>
          </a:xfrm>
          <a:prstGeom prst="downArrow">
            <a:avLst>
              <a:gd name="adj1" fmla="val 50000"/>
              <a:gd name="adj2" fmla="val 15685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03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" y="29711"/>
            <a:ext cx="8087885" cy="6798578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17739" y="5867401"/>
            <a:ext cx="48862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Verdana" pitchFamily="34" charset="0"/>
              </a:rPr>
              <a:t>Primate taxonomic classification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18952" y="6248400"/>
            <a:ext cx="289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1200" i="1" dirty="0">
                <a:solidFill>
                  <a:schemeClr val="tx1"/>
                </a:solidFill>
              </a:rPr>
              <a:t>Understanding </a:t>
            </a:r>
            <a:r>
              <a:rPr lang="en-US" sz="1200" i="1" dirty="0" smtClean="0">
                <a:solidFill>
                  <a:schemeClr val="tx1"/>
                </a:solidFill>
              </a:rPr>
              <a:t>Humans, </a:t>
            </a:r>
            <a:r>
              <a:rPr lang="en-US" sz="1200" i="1" dirty="0" smtClean="0">
                <a:solidFill>
                  <a:schemeClr val="tx1"/>
                </a:solidFill>
              </a:rPr>
              <a:t>11</a:t>
            </a:r>
            <a:r>
              <a:rPr lang="en-US" sz="1200" i="1" baseline="30000" dirty="0" smtClean="0">
                <a:solidFill>
                  <a:schemeClr val="tx1"/>
                </a:solidFill>
              </a:rPr>
              <a:t>th</a:t>
            </a:r>
            <a:r>
              <a:rPr lang="en-US" sz="1200" i="1" dirty="0" smtClean="0">
                <a:solidFill>
                  <a:schemeClr val="tx1"/>
                </a:solidFill>
              </a:rPr>
              <a:t> </a:t>
            </a:r>
            <a:r>
              <a:rPr lang="en-US" sz="1200" i="1" dirty="0">
                <a:solidFill>
                  <a:schemeClr val="tx1"/>
                </a:solidFill>
              </a:rPr>
              <a:t>ed</a:t>
            </a:r>
            <a:r>
              <a:rPr lang="en-US" sz="1200" dirty="0">
                <a:solidFill>
                  <a:schemeClr val="tx1"/>
                </a:solidFill>
              </a:rPr>
              <a:t>., p. </a:t>
            </a:r>
            <a:r>
              <a:rPr lang="en-US" sz="1200" dirty="0" smtClean="0">
                <a:solidFill>
                  <a:schemeClr val="tx1"/>
                </a:solidFill>
              </a:rPr>
              <a:t>126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 rot="5400000">
            <a:off x="5937523" y="-890588"/>
            <a:ext cx="409575" cy="2438400"/>
          </a:xfrm>
          <a:prstGeom prst="downArrow">
            <a:avLst>
              <a:gd name="adj1" fmla="val 50000"/>
              <a:gd name="adj2" fmla="val 15685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ounded Rectangle 14"/>
          <p:cNvSpPr/>
          <p:nvPr/>
        </p:nvSpPr>
        <p:spPr bwMode="auto">
          <a:xfrm>
            <a:off x="685800" y="1061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038600" y="1061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85800" y="796725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685800" y="1459375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685800" y="2145175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685800" y="28194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85800" y="348205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685800" y="4149525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685800" y="4842075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685800" y="550955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685800" y="61722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32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7261</TotalTime>
  <Words>647</Words>
  <Application>Microsoft Office PowerPoint</Application>
  <PresentationFormat>On-screen Show (4:3)</PresentationFormat>
  <Paragraphs>270</Paragraphs>
  <Slides>69</Slides>
  <Notes>67</Notes>
  <HiddenSlides>1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69</vt:i4>
      </vt:variant>
    </vt:vector>
  </HeadingPairs>
  <TitlesOfParts>
    <vt:vector size="84" baseType="lpstr">
      <vt:lpstr>Meadow</vt:lpstr>
      <vt:lpstr>1_Meadow</vt:lpstr>
      <vt:lpstr>2_Meadow</vt:lpstr>
      <vt:lpstr>3_Meadow</vt:lpstr>
      <vt:lpstr>4_Meadow</vt:lpstr>
      <vt:lpstr>5_Meadow</vt:lpstr>
      <vt:lpstr>6_Meadow</vt:lpstr>
      <vt:lpstr>7_Meadow</vt:lpstr>
      <vt:lpstr>8_Meadow</vt:lpstr>
      <vt:lpstr>9_Meadow</vt:lpstr>
      <vt:lpstr>4_Default Design</vt:lpstr>
      <vt:lpstr>3_Default Design</vt:lpstr>
      <vt:lpstr>10_Meadow</vt:lpstr>
      <vt:lpstr>11_Meadow</vt:lpstr>
      <vt:lpstr>12_Meadow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455</cp:revision>
  <dcterms:created xsi:type="dcterms:W3CDTF">2000-06-25T20:57:16Z</dcterms:created>
  <dcterms:modified xsi:type="dcterms:W3CDTF">2012-09-27T19:41:09Z</dcterms:modified>
</cp:coreProperties>
</file>