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829" r:id="rId2"/>
    <p:sldMasterId id="2147483865" r:id="rId3"/>
    <p:sldMasterId id="2147483889" r:id="rId4"/>
    <p:sldMasterId id="2147483901" r:id="rId5"/>
    <p:sldMasterId id="2147483913" r:id="rId6"/>
    <p:sldMasterId id="2147483925" r:id="rId7"/>
    <p:sldMasterId id="2147483937" r:id="rId8"/>
    <p:sldMasterId id="2147483949" r:id="rId9"/>
    <p:sldMasterId id="2147483961" r:id="rId10"/>
    <p:sldMasterId id="2147483997" r:id="rId11"/>
    <p:sldMasterId id="2147484021" r:id="rId12"/>
    <p:sldMasterId id="2147484045" r:id="rId13"/>
    <p:sldMasterId id="2147484069" r:id="rId14"/>
    <p:sldMasterId id="2147484081" r:id="rId15"/>
    <p:sldMasterId id="2147484093" r:id="rId16"/>
    <p:sldMasterId id="2147484105" r:id="rId17"/>
    <p:sldMasterId id="2147484141" r:id="rId18"/>
    <p:sldMasterId id="2147484153" r:id="rId19"/>
    <p:sldMasterId id="2147484177" r:id="rId20"/>
    <p:sldMasterId id="2147484189" r:id="rId21"/>
    <p:sldMasterId id="2147484201" r:id="rId22"/>
    <p:sldMasterId id="2147484213" r:id="rId23"/>
    <p:sldMasterId id="2147484225" r:id="rId24"/>
    <p:sldMasterId id="2147484237" r:id="rId25"/>
    <p:sldMasterId id="2147484249" r:id="rId26"/>
    <p:sldMasterId id="2147484261" r:id="rId27"/>
    <p:sldMasterId id="2147484273" r:id="rId28"/>
    <p:sldMasterId id="2147484285" r:id="rId29"/>
    <p:sldMasterId id="2147484297" r:id="rId30"/>
    <p:sldMasterId id="2147484309" r:id="rId31"/>
    <p:sldMasterId id="2147484321" r:id="rId32"/>
    <p:sldMasterId id="2147484333" r:id="rId33"/>
  </p:sldMasterIdLst>
  <p:notesMasterIdLst>
    <p:notesMasterId r:id="rId151"/>
  </p:notesMasterIdLst>
  <p:sldIdLst>
    <p:sldId id="1015" r:id="rId34"/>
    <p:sldId id="1016" r:id="rId35"/>
    <p:sldId id="935" r:id="rId36"/>
    <p:sldId id="842" r:id="rId37"/>
    <p:sldId id="988" r:id="rId38"/>
    <p:sldId id="991" r:id="rId39"/>
    <p:sldId id="992" r:id="rId40"/>
    <p:sldId id="989" r:id="rId41"/>
    <p:sldId id="702" r:id="rId42"/>
    <p:sldId id="884" r:id="rId43"/>
    <p:sldId id="994" r:id="rId44"/>
    <p:sldId id="940" r:id="rId45"/>
    <p:sldId id="941" r:id="rId46"/>
    <p:sldId id="942" r:id="rId47"/>
    <p:sldId id="821" r:id="rId48"/>
    <p:sldId id="943" r:id="rId49"/>
    <p:sldId id="999" r:id="rId50"/>
    <p:sldId id="1017" r:id="rId51"/>
    <p:sldId id="817" r:id="rId52"/>
    <p:sldId id="944" r:id="rId53"/>
    <p:sldId id="822" r:id="rId54"/>
    <p:sldId id="945" r:id="rId55"/>
    <p:sldId id="793" r:id="rId56"/>
    <p:sldId id="1018" r:id="rId57"/>
    <p:sldId id="823" r:id="rId58"/>
    <p:sldId id="712" r:id="rId59"/>
    <p:sldId id="773" r:id="rId60"/>
    <p:sldId id="1002" r:id="rId61"/>
    <p:sldId id="1003" r:id="rId62"/>
    <p:sldId id="1014" r:id="rId63"/>
    <p:sldId id="1004" r:id="rId64"/>
    <p:sldId id="1005" r:id="rId65"/>
    <p:sldId id="834" r:id="rId66"/>
    <p:sldId id="966" r:id="rId67"/>
    <p:sldId id="774" r:id="rId68"/>
    <p:sldId id="1019" r:id="rId69"/>
    <p:sldId id="785" r:id="rId70"/>
    <p:sldId id="786" r:id="rId71"/>
    <p:sldId id="787" r:id="rId72"/>
    <p:sldId id="788" r:id="rId73"/>
    <p:sldId id="789" r:id="rId74"/>
    <p:sldId id="969" r:id="rId75"/>
    <p:sldId id="927" r:id="rId76"/>
    <p:sldId id="1007" r:id="rId77"/>
    <p:sldId id="925" r:id="rId78"/>
    <p:sldId id="776" r:id="rId79"/>
    <p:sldId id="835" r:id="rId80"/>
    <p:sldId id="777" r:id="rId81"/>
    <p:sldId id="885" r:id="rId82"/>
    <p:sldId id="731" r:id="rId83"/>
    <p:sldId id="880" r:id="rId84"/>
    <p:sldId id="833" r:id="rId85"/>
    <p:sldId id="995" r:id="rId86"/>
    <p:sldId id="889" r:id="rId87"/>
    <p:sldId id="910" r:id="rId88"/>
    <p:sldId id="911" r:id="rId89"/>
    <p:sldId id="895" r:id="rId90"/>
    <p:sldId id="918" r:id="rId91"/>
    <p:sldId id="919" r:id="rId92"/>
    <p:sldId id="920" r:id="rId93"/>
    <p:sldId id="893" r:id="rId94"/>
    <p:sldId id="916" r:id="rId95"/>
    <p:sldId id="917" r:id="rId96"/>
    <p:sldId id="892" r:id="rId97"/>
    <p:sldId id="912" r:id="rId98"/>
    <p:sldId id="891" r:id="rId99"/>
    <p:sldId id="914" r:id="rId100"/>
    <p:sldId id="896" r:id="rId101"/>
    <p:sldId id="903" r:id="rId102"/>
    <p:sldId id="913" r:id="rId103"/>
    <p:sldId id="948" r:id="rId104"/>
    <p:sldId id="949" r:id="rId105"/>
    <p:sldId id="950" r:id="rId106"/>
    <p:sldId id="915" r:id="rId107"/>
    <p:sldId id="967" r:id="rId108"/>
    <p:sldId id="900" r:id="rId109"/>
    <p:sldId id="979" r:id="rId110"/>
    <p:sldId id="980" r:id="rId111"/>
    <p:sldId id="908" r:id="rId112"/>
    <p:sldId id="902" r:id="rId113"/>
    <p:sldId id="901" r:id="rId114"/>
    <p:sldId id="1020" r:id="rId115"/>
    <p:sldId id="928" r:id="rId116"/>
    <p:sldId id="962" r:id="rId117"/>
    <p:sldId id="1021" r:id="rId118"/>
    <p:sldId id="906" r:id="rId119"/>
    <p:sldId id="907" r:id="rId120"/>
    <p:sldId id="964" r:id="rId121"/>
    <p:sldId id="921" r:id="rId122"/>
    <p:sldId id="897" r:id="rId123"/>
    <p:sldId id="970" r:id="rId124"/>
    <p:sldId id="1009" r:id="rId125"/>
    <p:sldId id="972" r:id="rId126"/>
    <p:sldId id="974" r:id="rId127"/>
    <p:sldId id="1013" r:id="rId128"/>
    <p:sldId id="973" r:id="rId129"/>
    <p:sldId id="904" r:id="rId130"/>
    <p:sldId id="975" r:id="rId131"/>
    <p:sldId id="976" r:id="rId132"/>
    <p:sldId id="983" r:id="rId133"/>
    <p:sldId id="951" r:id="rId134"/>
    <p:sldId id="806" r:id="rId135"/>
    <p:sldId id="804" r:id="rId136"/>
    <p:sldId id="812" r:id="rId137"/>
    <p:sldId id="742" r:id="rId138"/>
    <p:sldId id="996" r:id="rId139"/>
    <p:sldId id="955" r:id="rId140"/>
    <p:sldId id="956" r:id="rId141"/>
    <p:sldId id="1010" r:id="rId142"/>
    <p:sldId id="1011" r:id="rId143"/>
    <p:sldId id="1012" r:id="rId144"/>
    <p:sldId id="959" r:id="rId145"/>
    <p:sldId id="987" r:id="rId146"/>
    <p:sldId id="922" r:id="rId147"/>
    <p:sldId id="997" r:id="rId148"/>
    <p:sldId id="766" r:id="rId149"/>
    <p:sldId id="985" r:id="rId15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DDD9C3"/>
    <a:srgbClr val="F8F8F6"/>
    <a:srgbClr val="FFFCE9"/>
    <a:srgbClr val="FFFDE9"/>
    <a:srgbClr val="FFF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734" autoAdjust="0"/>
    <p:restoredTop sz="94660"/>
  </p:normalViewPr>
  <p:slideViewPr>
    <p:cSldViewPr>
      <p:cViewPr>
        <p:scale>
          <a:sx n="66" d="100"/>
          <a:sy n="66" d="100"/>
        </p:scale>
        <p:origin x="-437" y="-3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67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8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84" Type="http://schemas.openxmlformats.org/officeDocument/2006/relationships/slide" Target="slides/slide51.xml"/><Relationship Id="rId89" Type="http://schemas.openxmlformats.org/officeDocument/2006/relationships/slide" Target="slides/slide56.xml"/><Relationship Id="rId112" Type="http://schemas.openxmlformats.org/officeDocument/2006/relationships/slide" Target="slides/slide79.xml"/><Relationship Id="rId133" Type="http://schemas.openxmlformats.org/officeDocument/2006/relationships/slide" Target="slides/slide100.xml"/><Relationship Id="rId138" Type="http://schemas.openxmlformats.org/officeDocument/2006/relationships/slide" Target="slides/slide105.xml"/><Relationship Id="rId154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102" Type="http://schemas.openxmlformats.org/officeDocument/2006/relationships/slide" Target="slides/slide69.xml"/><Relationship Id="rId123" Type="http://schemas.openxmlformats.org/officeDocument/2006/relationships/slide" Target="slides/slide90.xml"/><Relationship Id="rId128" Type="http://schemas.openxmlformats.org/officeDocument/2006/relationships/slide" Target="slides/slide95.xml"/><Relationship Id="rId144" Type="http://schemas.openxmlformats.org/officeDocument/2006/relationships/slide" Target="slides/slide111.xml"/><Relationship Id="rId149" Type="http://schemas.openxmlformats.org/officeDocument/2006/relationships/slide" Target="slides/slide11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7.xml"/><Relationship Id="rId95" Type="http://schemas.openxmlformats.org/officeDocument/2006/relationships/slide" Target="slides/slide62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113" Type="http://schemas.openxmlformats.org/officeDocument/2006/relationships/slide" Target="slides/slide80.xml"/><Relationship Id="rId118" Type="http://schemas.openxmlformats.org/officeDocument/2006/relationships/slide" Target="slides/slide85.xml"/><Relationship Id="rId134" Type="http://schemas.openxmlformats.org/officeDocument/2006/relationships/slide" Target="slides/slide101.xml"/><Relationship Id="rId139" Type="http://schemas.openxmlformats.org/officeDocument/2006/relationships/slide" Target="slides/slide106.xml"/><Relationship Id="rId80" Type="http://schemas.openxmlformats.org/officeDocument/2006/relationships/slide" Target="slides/slide47.xml"/><Relationship Id="rId85" Type="http://schemas.openxmlformats.org/officeDocument/2006/relationships/slide" Target="slides/slide52.xml"/><Relationship Id="rId150" Type="http://schemas.openxmlformats.org/officeDocument/2006/relationships/slide" Target="slides/slide117.xml"/><Relationship Id="rId155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slide" Target="slides/slide34.xml"/><Relationship Id="rId103" Type="http://schemas.openxmlformats.org/officeDocument/2006/relationships/slide" Target="slides/slide70.xml"/><Relationship Id="rId108" Type="http://schemas.openxmlformats.org/officeDocument/2006/relationships/slide" Target="slides/slide75.xml"/><Relationship Id="rId116" Type="http://schemas.openxmlformats.org/officeDocument/2006/relationships/slide" Target="slides/slide83.xml"/><Relationship Id="rId124" Type="http://schemas.openxmlformats.org/officeDocument/2006/relationships/slide" Target="slides/slide91.xml"/><Relationship Id="rId129" Type="http://schemas.openxmlformats.org/officeDocument/2006/relationships/slide" Target="slides/slide96.xml"/><Relationship Id="rId137" Type="http://schemas.openxmlformats.org/officeDocument/2006/relationships/slide" Target="slides/slide10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slide" Target="slides/slide29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83" Type="http://schemas.openxmlformats.org/officeDocument/2006/relationships/slide" Target="slides/slide50.xml"/><Relationship Id="rId88" Type="http://schemas.openxmlformats.org/officeDocument/2006/relationships/slide" Target="slides/slide55.xml"/><Relationship Id="rId91" Type="http://schemas.openxmlformats.org/officeDocument/2006/relationships/slide" Target="slides/slide58.xml"/><Relationship Id="rId96" Type="http://schemas.openxmlformats.org/officeDocument/2006/relationships/slide" Target="slides/slide63.xml"/><Relationship Id="rId111" Type="http://schemas.openxmlformats.org/officeDocument/2006/relationships/slide" Target="slides/slide78.xml"/><Relationship Id="rId132" Type="http://schemas.openxmlformats.org/officeDocument/2006/relationships/slide" Target="slides/slide99.xml"/><Relationship Id="rId140" Type="http://schemas.openxmlformats.org/officeDocument/2006/relationships/slide" Target="slides/slide107.xml"/><Relationship Id="rId145" Type="http://schemas.openxmlformats.org/officeDocument/2006/relationships/slide" Target="slides/slide112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6" Type="http://schemas.openxmlformats.org/officeDocument/2006/relationships/slide" Target="slides/slide73.xml"/><Relationship Id="rId114" Type="http://schemas.openxmlformats.org/officeDocument/2006/relationships/slide" Target="slides/slide81.xml"/><Relationship Id="rId119" Type="http://schemas.openxmlformats.org/officeDocument/2006/relationships/slide" Target="slides/slide86.xml"/><Relationship Id="rId127" Type="http://schemas.openxmlformats.org/officeDocument/2006/relationships/slide" Target="slides/slide9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81" Type="http://schemas.openxmlformats.org/officeDocument/2006/relationships/slide" Target="slides/slide48.xml"/><Relationship Id="rId86" Type="http://schemas.openxmlformats.org/officeDocument/2006/relationships/slide" Target="slides/slide53.xml"/><Relationship Id="rId94" Type="http://schemas.openxmlformats.org/officeDocument/2006/relationships/slide" Target="slides/slide61.xml"/><Relationship Id="rId99" Type="http://schemas.openxmlformats.org/officeDocument/2006/relationships/slide" Target="slides/slide66.xml"/><Relationship Id="rId101" Type="http://schemas.openxmlformats.org/officeDocument/2006/relationships/slide" Target="slides/slide68.xml"/><Relationship Id="rId122" Type="http://schemas.openxmlformats.org/officeDocument/2006/relationships/slide" Target="slides/slide89.xml"/><Relationship Id="rId130" Type="http://schemas.openxmlformats.org/officeDocument/2006/relationships/slide" Target="slides/slide97.xml"/><Relationship Id="rId135" Type="http://schemas.openxmlformats.org/officeDocument/2006/relationships/slide" Target="slides/slide102.xml"/><Relationship Id="rId143" Type="http://schemas.openxmlformats.org/officeDocument/2006/relationships/slide" Target="slides/slide110.xml"/><Relationship Id="rId148" Type="http://schemas.openxmlformats.org/officeDocument/2006/relationships/slide" Target="slides/slide115.xml"/><Relationship Id="rId15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6.xml"/><Relationship Id="rId109" Type="http://schemas.openxmlformats.org/officeDocument/2006/relationships/slide" Target="slides/slide76.xml"/><Relationship Id="rId34" Type="http://schemas.openxmlformats.org/officeDocument/2006/relationships/slide" Target="slides/slide1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76" Type="http://schemas.openxmlformats.org/officeDocument/2006/relationships/slide" Target="slides/slide43.xml"/><Relationship Id="rId97" Type="http://schemas.openxmlformats.org/officeDocument/2006/relationships/slide" Target="slides/slide64.xml"/><Relationship Id="rId104" Type="http://schemas.openxmlformats.org/officeDocument/2006/relationships/slide" Target="slides/slide71.xml"/><Relationship Id="rId120" Type="http://schemas.openxmlformats.org/officeDocument/2006/relationships/slide" Target="slides/slide87.xml"/><Relationship Id="rId125" Type="http://schemas.openxmlformats.org/officeDocument/2006/relationships/slide" Target="slides/slide92.xml"/><Relationship Id="rId141" Type="http://schemas.openxmlformats.org/officeDocument/2006/relationships/slide" Target="slides/slide108.xml"/><Relationship Id="rId146" Type="http://schemas.openxmlformats.org/officeDocument/2006/relationships/slide" Target="slides/slide11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8.xml"/><Relationship Id="rId92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66" Type="http://schemas.openxmlformats.org/officeDocument/2006/relationships/slide" Target="slides/slide33.xml"/><Relationship Id="rId87" Type="http://schemas.openxmlformats.org/officeDocument/2006/relationships/slide" Target="slides/slide54.xml"/><Relationship Id="rId110" Type="http://schemas.openxmlformats.org/officeDocument/2006/relationships/slide" Target="slides/slide77.xml"/><Relationship Id="rId115" Type="http://schemas.openxmlformats.org/officeDocument/2006/relationships/slide" Target="slides/slide82.xml"/><Relationship Id="rId131" Type="http://schemas.openxmlformats.org/officeDocument/2006/relationships/slide" Target="slides/slide98.xml"/><Relationship Id="rId136" Type="http://schemas.openxmlformats.org/officeDocument/2006/relationships/slide" Target="slides/slide103.xml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152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56" Type="http://schemas.openxmlformats.org/officeDocument/2006/relationships/slide" Target="slides/slide23.xml"/><Relationship Id="rId77" Type="http://schemas.openxmlformats.org/officeDocument/2006/relationships/slide" Target="slides/slide44.xml"/><Relationship Id="rId100" Type="http://schemas.openxmlformats.org/officeDocument/2006/relationships/slide" Target="slides/slide67.xml"/><Relationship Id="rId105" Type="http://schemas.openxmlformats.org/officeDocument/2006/relationships/slide" Target="slides/slide72.xml"/><Relationship Id="rId126" Type="http://schemas.openxmlformats.org/officeDocument/2006/relationships/slide" Target="slides/slide93.xml"/><Relationship Id="rId147" Type="http://schemas.openxmlformats.org/officeDocument/2006/relationships/slide" Target="slides/slide11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93" Type="http://schemas.openxmlformats.org/officeDocument/2006/relationships/slide" Target="slides/slide60.xml"/><Relationship Id="rId98" Type="http://schemas.openxmlformats.org/officeDocument/2006/relationships/slide" Target="slides/slide65.xml"/><Relationship Id="rId121" Type="http://schemas.openxmlformats.org/officeDocument/2006/relationships/slide" Target="slides/slide88.xml"/><Relationship Id="rId142" Type="http://schemas.openxmlformats.org/officeDocument/2006/relationships/slide" Target="slides/slide109.xml"/><Relationship Id="rId3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07.xml"/><Relationship Id="rId2" Type="http://schemas.openxmlformats.org/officeDocument/2006/relationships/slide" Target="slides/slide79.xml"/><Relationship Id="rId1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A69DEFD0-2B5F-4D55-BDD7-E9B2FA8EB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871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BC37B8-568D-476A-B45A-1F57724C3E27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345357-BC41-419C-9247-BBBB303B82D5}" type="slidenum">
              <a:rPr lang="en-US">
                <a:solidFill>
                  <a:srgbClr val="1F497D"/>
                </a:solidFill>
              </a:rPr>
              <a:pPr/>
              <a:t>24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8B017B-83F3-4E32-BD9C-E30A94C34EBC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2C6D2E-7EAD-436E-8947-5D5E6A2ED8FE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7517014-7263-49E8-BD36-00D05C1C2FFC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7E6C506-97B6-4681-90A4-C5BDBB417A85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781CF2-FA25-4D86-9249-AFB99F437AB3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781CF2-FA25-4D86-9249-AFB99F437AB3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345357-BC41-419C-9247-BBBB303B82D5}" type="slidenum">
              <a:rPr lang="en-US">
                <a:solidFill>
                  <a:srgbClr val="1F497D"/>
                </a:solidFill>
              </a:rPr>
              <a:pPr/>
              <a:t>36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6834E8-9319-4AD9-A6C2-13F102592F4C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E62941A-3D3D-4B54-AC87-67F6EE5B2A41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D7FD67-3C08-4C25-93D9-B900B6B4596E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E813B3-5454-43F5-A941-45848CE9D15A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790D0-CBA6-41BF-A726-597DADCC9F23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2A6233-0851-41C5-9C81-8823D0AC8BB7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FEE9E2-A1B2-44F3-AC7C-B4FCAC80B929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16FAA0-A2DE-416C-A2E5-DAB6C5056E7F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8DD84-117C-4BE3-8D84-5391848C22D5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3096BD-9BA6-4BEA-A069-431CC05B20C6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71A3D4-8416-4565-A77F-CD52323BD315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7B7974-2D7A-4D40-A778-972806E7D812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08D070-B037-4B0B-A877-03807A2F861C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4FC5B9-1FE5-44EF-BEEF-F5F2EC716DE5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FBC10D-F890-41CC-A758-7C3A4EBF9F21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0E4C02-624E-4BF8-8AFE-A279981ECFC8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0568DB-1D52-45AA-9289-6DB3DF897F29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92C51D-8009-49EA-92F4-05C1FF9F29BE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34CC65-3F4E-4469-BC25-E65B84BB6389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CFD6B4-07AC-4904-90BE-400EC15DFEC0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6D3E4-6399-4DC1-9906-FC16A9A0E2E6}" type="slidenum">
              <a:rPr lang="en-US" smtClean="0"/>
              <a:pPr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412902-1C9B-4399-9253-B04EB3036829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1F096F-4C26-4387-9DA5-CF67B9E60895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FE83E3-51F6-427B-A36F-6F804D2FEF69}" type="slidenum">
              <a:rPr lang="en-US" smtClean="0"/>
              <a:pPr/>
              <a:t>63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F8A53-AE15-4AEF-9DD9-D1A931138FDD}" type="slidenum">
              <a:rPr lang="en-US" smtClean="0"/>
              <a:pPr/>
              <a:t>64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8165C3-DC29-45DC-84DD-A7C33D3B31E7}" type="slidenum">
              <a:rPr lang="en-US" smtClean="0"/>
              <a:pPr/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E25548-C20F-4C78-B6A7-7C5614BA7971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A2F04E-7676-4AD6-B664-4DFE236617DD}" type="slidenum">
              <a:rPr lang="en-US" smtClean="0"/>
              <a:pPr/>
              <a:t>67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E74DD-24AE-47F1-A048-F245C63E850F}" type="slidenum">
              <a:rPr lang="en-US" smtClean="0"/>
              <a:pPr/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C6E803-DD9E-432D-99B6-7167F0009DFA}" type="slidenum">
              <a:rPr lang="en-US" smtClean="0"/>
              <a:pPr/>
              <a:t>69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9CFB09-BB13-466B-BC2D-740D437BAD5F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C6C6B0F-87F6-4CEB-9446-C803F1DBA068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18BD26-D812-45A4-B47E-AD3C0442F70F}" type="slidenum">
              <a:rPr lang="en-US" smtClean="0"/>
              <a:pPr/>
              <a:t>76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1CD74B-70D7-48A2-BE28-54E775FDABCC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2C6D2E-7EAD-436E-8947-5D5E6A2ED8FE}" type="slidenum">
              <a:rPr lang="en-US" sz="1200" b="1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sz="12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2C6D2E-7EAD-436E-8947-5D5E6A2ED8FE}" type="slidenum">
              <a:rPr lang="en-US" sz="1200" b="1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sz="12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E03F39-BB61-4CC8-8B46-8EA468606DC0}" type="slidenum">
              <a:rPr lang="en-US" smtClean="0"/>
              <a:pPr/>
              <a:t>79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645D49-CAEE-45CD-A2CE-557C2F0C7DEA}" type="slidenum">
              <a:rPr lang="en-US" smtClean="0"/>
              <a:pPr/>
              <a:t>80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59B7CF-3733-4C1D-8852-3B99F53F4B93}" type="slidenum">
              <a:rPr lang="en-US" smtClean="0"/>
              <a:pPr/>
              <a:t>81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345357-BC41-419C-9247-BBBB303B82D5}" type="slidenum">
              <a:rPr lang="en-US">
                <a:solidFill>
                  <a:srgbClr val="1F497D"/>
                </a:solidFill>
              </a:rPr>
              <a:pPr/>
              <a:t>82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8E171-A40F-4E9B-A4AF-5FC774C702F6}" type="slidenum">
              <a:rPr lang="en-US" smtClean="0"/>
              <a:pPr/>
              <a:t>83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345357-BC41-419C-9247-BBBB303B82D5}" type="slidenum">
              <a:rPr lang="en-US">
                <a:solidFill>
                  <a:srgbClr val="1F497D"/>
                </a:solidFill>
              </a:rPr>
              <a:pPr/>
              <a:t>85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C8850-A5FB-47A8-8449-699B1EB89899}" type="slidenum">
              <a:rPr lang="en-US" smtClean="0"/>
              <a:pPr/>
              <a:t>86</a:t>
            </a:fld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1E2475-EBEC-4133-90E6-FC1F990017DD}" type="slidenum">
              <a:rPr lang="en-US" smtClean="0"/>
              <a:pPr/>
              <a:t>87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84276-46E5-4FD0-821B-B20A3542E26C}" type="slidenum">
              <a:rPr lang="en-US" smtClean="0"/>
              <a:pPr/>
              <a:t>89</a:t>
            </a:fld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43CAE-6A13-42E3-B375-81451A266846}" type="slidenum">
              <a:rPr lang="en-US" smtClean="0"/>
              <a:pPr/>
              <a:t>90</a:t>
            </a:fld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CB48A7F-ADDC-42D0-A8CD-1BE462516C69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8BB67B-462C-482C-A288-67EB103DF716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8F726-D659-446E-AC6E-A05A6B318F3D}" type="slidenum">
              <a:rPr lang="en-US" smtClean="0"/>
              <a:pPr/>
              <a:t>97</a:t>
            </a:fld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2E61E75-6B12-48A0-9BE1-73967FEB4F97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139B014-1F93-4506-8362-4638FAD8C394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D6BFB8-C440-4ABB-A514-84741CEE5FA1}" type="slidenum">
              <a:rPr lang="en-US" smtClean="0"/>
              <a:pPr/>
              <a:t>102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B0547D-8DB5-418C-BECF-023EEAD639D3}" type="slidenum">
              <a:rPr lang="en-US" smtClean="0"/>
              <a:pPr/>
              <a:t>103</a:t>
            </a:fld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46C809-B2E0-4D6B-BA76-C6B81C906AC6}" type="slidenum">
              <a:rPr lang="en-US" smtClean="0"/>
              <a:pPr/>
              <a:t>104</a:t>
            </a:fld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D6585-029D-49B0-9569-FF06C0CCA0EA}" type="slidenum">
              <a:rPr lang="en-US" smtClean="0"/>
              <a:pPr/>
              <a:t>105</a:t>
            </a:fld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C2E7271-5329-445F-B291-28DF00B7547E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4DD0788-9BFF-4B69-B4B9-E040D451103A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3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A660BF-1A96-49CD-B558-E92549E93F06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2C6D2E-7EAD-436E-8947-5D5E6A2ED8FE}" type="slidenum">
              <a:rPr lang="en-US" sz="1200" b="1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lang="en-US" sz="12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345357-BC41-419C-9247-BBBB303B82D5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F23F31F-2A93-4544-9BD8-1CDD37FDE821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113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8ED3A-9076-4FB8-84C4-F217BCA6C516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15ED64-5BC2-49D2-9EED-274918E05755}" type="slidenum">
              <a:rPr lang="en-US" smtClean="0"/>
              <a:pPr/>
              <a:t>114</a:t>
            </a:fld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22A52E9-521D-43DD-BEFD-45D596F2547A}" type="slidenum">
              <a:rPr lang="en-US" sz="1200" b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US" sz="1200" b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D9837A-2765-4D92-9D0B-AB6D80D89A58}" type="slidenum">
              <a:rPr lang="en-US" smtClean="0"/>
              <a:pPr/>
              <a:t>116</a:t>
            </a:fld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7E0CBDF-58E5-408C-BFC2-A7A1B101DD07}" type="slidenum">
              <a:rPr lang="en-US" sz="1200" b="1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en-US" sz="12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323CAC-1583-4117-994E-C787A3358656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5748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5748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EAA5456-042A-4F61-AEA2-A83C1C64E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C0E19-63A2-4407-B878-FAF33E877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86A95-A1F8-43D1-99BA-53A3AF25A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pPr>
              <a:defRPr/>
            </a:pPr>
            <a:fld id="{2EBC069F-D0CF-41A8-8725-30777789BE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EBC069F-D0CF-41A8-8725-30777789BE9E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3D5BFF1-F5DF-49DA-A837-7FB022A5B64C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06D3788-18A7-4EE0-B3B8-02FD7FBAA445}" type="slidenum">
              <a:rPr lang="en-US" sz="1400" b="1" kern="1200">
                <a:solidFill>
                  <a:srgbClr val="DDE9EC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4451987-2094-49D3-B0AE-B7C3838D3CF9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176DAA1-CFA6-4352-9F8C-80A6925D9344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00921A4-3A63-4E5D-8BD9-E89E0687EA58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0607074-3533-49F4-A715-9BF2678D9C43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0F96666-288F-4C38-8AC0-C191744EDBA5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5BFF1-F5DF-49DA-A837-7FB022A5B6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36B3976-9966-4CCB-8AA6-CCA2FAFA264B}" type="slidenum">
              <a:rPr lang="en-US" sz="1400" b="1" kern="1200">
                <a:solidFill>
                  <a:srgbClr val="DDE9EC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737D7ED-6BD5-409E-9A9C-070D3C0B9A99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F776E3-49DE-4C1C-B669-264CF28E6F10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19706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9706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C21CB2A-41C7-4E89-94F4-7C0CA2B0DDC6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CF962D-F7A9-42F3-A092-04CE3D8DE9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DEE9E29-19CF-45C8-B1EF-DAA09028B61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28DF19-7D3B-49B6-BCE3-FE639008B7B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A62FF1-CA54-4AA7-800C-B11B2A202E3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E402704-9AA8-4CCA-9399-3EBA93820BF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02EBE68-737F-4FCB-8937-FFBEB1071FB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pPr>
              <a:defRPr/>
            </a:pPr>
            <a:fld id="{406D3788-18A7-4EE0-B3B8-02FD7FBAA4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AA3399D-FC73-4736-9BE4-08687A0BC9E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3292D06-336D-4744-822A-696DEAE5D9B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10EF42B-326F-415B-AC33-EB5F9AC6C7F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DC5FCFE-B1A1-489E-B0AF-843B41289B5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EBC069F-D0CF-41A8-8725-30777789BE9E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3D5BFF1-F5DF-49DA-A837-7FB022A5B64C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06D3788-18A7-4EE0-B3B8-02FD7FBAA445}" type="slidenum">
              <a:rPr lang="en-US" sz="1400" b="1" kern="1200">
                <a:solidFill>
                  <a:srgbClr val="DDE9EC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4451987-2094-49D3-B0AE-B7C3838D3CF9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176DAA1-CFA6-4352-9F8C-80A6925D9344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00921A4-3A63-4E5D-8BD9-E89E0687EA58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51987-2094-49D3-B0AE-B7C3838D3C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0607074-3533-49F4-A715-9BF2678D9C43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0F96666-288F-4C38-8AC0-C191744EDBA5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36B3976-9966-4CCB-8AA6-CCA2FAFA264B}" type="slidenum">
              <a:rPr lang="en-US" sz="1400" b="1" kern="1200">
                <a:solidFill>
                  <a:srgbClr val="DDE9EC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DDE9E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737D7ED-6BD5-409E-9A9C-070D3C0B9A99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8F776E3-49DE-4C1C-B669-264CF28E6F10}" type="slidenum">
              <a:rPr lang="en-US" sz="1400" b="1" kern="120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76DAA1-CFA6-4352-9F8C-80A6925D93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09818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9818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63268BE-3D6C-4111-847F-DF9ECCEF2D79}" type="slidenum">
              <a:rPr lang="en-US" sz="1400" b="1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309785-2B3E-4E3C-A602-084399FB83F2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A1FBB2C-5BA9-4F47-8CB2-231E6644570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A9CC1C3-2E64-4B08-943E-296C310DBFDC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0921A4-3A63-4E5D-8BD9-E89E0687EA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525381C-BCDD-4924-AF49-EC98E94CEA2B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35E46B6-067B-4D29-AB90-51BE76A9CF16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27BB84F-AB58-46B2-8FCC-92D92E58E243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29198CB-8CE1-49A1-862B-3F2D1B9838C4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3789598-9D50-4BAE-9D4B-597A77C34550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999E545-5F10-4072-9971-094604D52C1B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7DC6956-A68F-4DA2-A04B-F1D43BBB8EB0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607074-3533-49F4-A715-9BF2678D9C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96666-288F-4C38-8AC0-C191744EDB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b="1" kern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DF0D1-E699-4FE7-AE95-F1A0DA654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B3976-9966-4CCB-8AA6-CCA2FAFA26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7D7ED-6BD5-409E-9A9C-070D3C0B9A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b="1" kern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776E3-49DE-4C1C-B669-264CF28E6F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 smtClean="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09818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9818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63268BE-3D6C-4111-847F-DF9ECCEF2D79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309785-2B3E-4E3C-A602-084399FB83F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A1FBB2C-5BA9-4F47-8CB2-231E6644570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A9CC1C3-2E64-4B08-943E-296C310DBFD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525381C-BCDD-4924-AF49-EC98E94CEA2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35E46B6-067B-4D29-AB90-51BE76A9CF1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27BB84F-AB58-46B2-8FCC-92D92E58E24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29198CB-8CE1-49A1-862B-3F2D1B9838C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3789598-9D50-4BAE-9D4B-597A77C3455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999E545-5F10-4072-9971-094604D52C1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7DC6956-A68F-4DA2-A04B-F1D43BBB8EB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045BA7A-250B-4BFE-97D0-F500885F5E82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AF6F527-410C-49B4-A29A-A40EED0163C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33EB09B-3FFC-4BD7-97FD-344296069D8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94C90B1-9071-469F-9224-3802DC62071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A01257E-FA6C-4B4A-8D51-F2BDB5892D0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0271695-E318-40E8-8015-B8E0CA6AADD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1C599FA-7EF0-4F64-A963-0B1930C11B0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87225F0-3A51-4596-9F78-7D4C115442D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C9835EB-5391-45C1-9F3F-4985CBA78D8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74343BC-ABCC-45AF-AD21-D1ED49269EC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8A11F4B-B3A7-4FED-802A-B9D057EABE5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27488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7489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64DFD15-8989-4141-A0AB-666708F2929D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E9DEA91-A369-463F-AF48-9029FEE60DE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C1CF398-7CC3-4DB8-B325-5CA1C697208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C229847-2B37-4FE8-9A76-E6BC1AFEC08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83BB5B9-795A-4367-A86A-A46474DA644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0E86AC1-FE4B-4ABF-B693-6C38DBE1D3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4F8D4E7-4052-4B92-BFD4-8F458815DDD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4AB8308-B735-41E3-BAFE-0DAA613B787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EE5CD1-ED50-4F59-ABE3-CA32AA522B2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96BE303-E7A9-4002-9219-A5E6D8792B3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09D8EA-8C67-4301-A2E0-55586211143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1DAD3-9C19-4744-A3DE-DE4FB23AD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0AE671-F031-4B3D-B1B0-D2BA66FB90D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3B5663C-CC53-4E04-A057-462D46F440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CC37C2-F804-409D-9B2D-F23FE04A3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C578001-A2A0-4AB1-BD7A-FA6E3EFC43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33D907-9FB4-4326-8CAD-82FA27D4100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0408504-8285-4E4A-870C-7CEF4173131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3FF4893-A4DD-435F-903B-BC82D12A455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AD42D3-93D2-4CA1-9A9D-5D05AE24E9F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E00DA1-3521-4F52-AA53-731608E3C5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4C0CAE-57B1-4B00-9350-43DEDF321E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19BD9FC-2D9E-4C40-906E-CF4FBF3B07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b="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b="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b="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b="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b="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b="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B4A9A53-012A-43C0-9644-DF5E471F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49144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AC76-3096-4B30-898C-9C1109FE12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23118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490E-CC57-4812-A245-109262573D1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56227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8192-720D-49B1-840D-9639F701CD7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37837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A31B-EB53-4CF5-B3A7-451F2AC7709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70462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BF06-E2E0-4420-9565-B690D02A463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47913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5694-4152-45AB-91C7-C66ED084BF0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30281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59F83-B487-4654-AD3F-753D040156C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87746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9670-889F-4C9F-B353-1DBF934733A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17036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FB44-39B1-4F3C-A38F-7D3210F3635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2636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0775-52B5-490A-B132-5CAC56481E6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60775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AE671-F031-4B3D-B1B0-D2BA66FB90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9104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5663C-CC53-4E04-A057-462D46F440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6870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C37C2-F804-409D-9B2D-F23FE04A3A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0095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78001-A2A0-4AB1-BD7A-FA6E3EFC43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5761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3D907-9FB4-4326-8CAD-82FA27D410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9400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08504-8285-4E4A-870C-7CEF417313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6701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F4893-A4DD-435F-903B-BC82D12A45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1637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D42D3-93D2-4CA1-9A9D-5D05AE24E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19623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00DA1-3521-4F52-AA53-731608E3C5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73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b="1" kern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C0CAE-57B1-4B00-9350-43DEDF321E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47517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BD9FC-2D9E-4C40-906E-CF4FBF3B07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4270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E1DB6F2-0E22-48B8-9962-43B32C50B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29124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3F617-BDCF-49ED-ACB0-A619DEC59B3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71518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4493-D267-4D63-A6FA-315572423F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23838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6B31-32F8-4A7D-ADAE-69A196791E4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19581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6B3A7-DD90-4089-A1DB-2E27F54E612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5888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D19C-1BAF-4E57-A2FD-8A4442B17D3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10393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A6B2-DF99-4616-9A2A-3AD4EB656F5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84002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E79FF-882C-4F3B-8FF8-6EA09FBC887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9069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C810-EA98-4863-AF86-6C3AE248713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64496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080ED-FBA9-4ADF-BEC0-E51C838639F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59643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4FA07-CBE9-4DB5-A28A-8335B9F26E6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31499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E1DB6F2-0E22-48B8-9962-43B32C50B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29124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3F617-BDCF-49ED-ACB0-A619DEC59B3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71518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4493-D267-4D63-A6FA-315572423F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23838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6B31-32F8-4A7D-ADAE-69A196791E4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19581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6B3A7-DD90-4089-A1DB-2E27F54E612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5888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D19C-1BAF-4E57-A2FD-8A4442B17D3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10393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A6B2-DF99-4616-9A2A-3AD4EB656F5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8400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E79FF-882C-4F3B-8FF8-6EA09FBC887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90694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C810-EA98-4863-AF86-6C3AE248713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64496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080ED-FBA9-4ADF-BEC0-E51C838639F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59643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4FA07-CBE9-4DB5-A28A-8335B9F26E6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3149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7A401-F606-4163-9EA3-6BED06EFC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b="1" kern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8A2EA-CBA0-4C39-93F0-BB8B4C2C1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b="1" kern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C0C99-6923-41C4-8F17-5CAA12B3E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10B4D2-D0E1-4DD4-9C22-9BB02371CFF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6E6F08-3107-4604-ACA8-B1853F6760B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C64E310-8F56-4BD0-8EFD-E9AD88670A5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E646A-7F73-4889-A422-4D5EA18CA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8DFA4D-2616-48E3-B5DA-1BA28099E13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2E0FF9-CFF0-4579-B1CA-12C02D1F30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67F227-FD91-4582-801A-3E9E40DAEAD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420C681-D6D1-4960-A4E7-93704B12973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4A917-B018-4168-BF9A-A02746F152A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3BDE8D4-9ABD-41C1-8A96-F33B7F39416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207016C-0EC4-4452-A9C4-18DFA6C8918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81D1DC-F46C-4120-A469-622D969F1EB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b="1" kern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691C4-892B-4EAA-AAA8-9D77CFD19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E1DB6F2-0E22-48B8-9962-43B32C50BBEE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43695-1063-405B-9FC5-4BF5FBD1B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C73F617-BDCF-49ED-ACB0-A619DEC59B3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594493-D267-4D63-A6FA-315572423F9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C4A6B31-32F8-4A7D-ADAE-69A196791E4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186B3A7-DD90-4089-A1DB-2E27F54E612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A5D19C-1BAF-4E57-A2FD-8A4442B17D3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D44A6B2-DF99-4616-9A2A-3AD4EB656F5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EE79FF-882C-4F3B-8FF8-6EA09FBC88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24BC810-EA98-4863-AF86-6C3AE248713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08080ED-FBA9-4ADF-BEC0-E51C838639FA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14FA07-CBE9-4DB5-A28A-8335B9F26E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45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645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645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645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645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645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564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5645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645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646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fld id="{2457B8AD-0B0E-48B3-8879-6FFEBB2B1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0459EDD-2067-47DA-AD55-3E684F22CC01}" type="slidenum">
              <a:rPr lang="en-US" b="1" kern="1200" smtClean="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34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35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36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37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38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39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4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604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4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9604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9B772D93-EA22-4E0B-A40C-C2CA9A95F611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0459EDD-2067-47DA-AD55-3E684F22CC01}" type="slidenum">
              <a:rPr lang="en-US" b="1" kern="1200" smtClean="0">
                <a:solidFill>
                  <a:srgbClr val="464653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srgbClr val="4646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prstClr val="white"/>
              </a:solidFill>
              <a:latin typeface="Gill Sans M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154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5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6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7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8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9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9716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B5D4A835-BBA1-4914-9A01-B0ABCA39FBFA}" type="slidenum">
              <a:rPr lang="en-US" b="1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457B8AD-0B0E-48B3-8879-6FFEBB2B1F43}" type="slidenum">
              <a:rPr lang="en-US" b="1" kern="1200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0459EDD-2067-47DA-AD55-3E684F22CC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457B8AD-0B0E-48B3-8879-6FFEBB2B1F43}" type="slidenum">
              <a:rPr lang="en-US" b="1" kern="1200" smtClean="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154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5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6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7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8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59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9716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9716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B5D4A835-BBA1-4914-9A01-B0ABCA39FBFA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57DF6ECC-97D4-42EB-BCEF-85B5943A7C42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5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7386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38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C95595FA-EE4E-42E4-B54D-F8C98A7F3D92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8B29583-758E-46B1-9DD2-F05485B96062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57B8AD-0B0E-48B3-8879-6FFEBB2B1F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b="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b="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b="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b="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b="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b="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ABE365C-F905-406C-A039-D4E091C93096}" type="slidenum">
              <a:rPr lang="en-US" b="0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 b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4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98B29583-758E-46B1-9DD2-F05485B96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5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DC9ADD-2B7F-480A-9505-3325AA3C097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DC9ADD-2B7F-480A-9505-3325AA3C097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457B8AD-0B0E-48B3-8879-6FFEBB2B1F43}" type="slidenum">
              <a:rPr lang="en-US" b="1" kern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457B8AD-0B0E-48B3-8879-6FFEBB2B1F43}" type="slidenum">
              <a:rPr lang="en-US" b="1" kern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457B8AD-0B0E-48B3-8879-6FFEBB2B1F43}" type="slidenum">
              <a:rPr lang="en-US" b="1" kern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767D254-E8ED-4EE7-8B0D-D7C85DC5E51A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457B8AD-0B0E-48B3-8879-6FFEBB2B1F43}" type="slidenum">
              <a:rPr lang="en-US" b="1" kern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solidFill>
                <a:prstClr val="black">
                  <a:tint val="75000"/>
                </a:prstClr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E9DC9ADD-2B7F-480A-9505-3325AA3C097E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6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93.xml"/><Relationship Id="rId4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0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9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2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btlemoon.com/paleo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d.umn.edu/cla/faculty/troufs/anth1602/pctimes.html" TargetMode="External"/><Relationship Id="rId1" Type="http://schemas.openxmlformats.org/officeDocument/2006/relationships/slideLayout" Target="../slideLayouts/slideLayout3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a.ufl.edu/2003news/womentoolmakers.ht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hominids.com/donsmaps/lioncamp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ngerna.com/browse/product.jsp?prod_id=1260&amp;cat_id=1&amp;sub_cat_id=23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newscientist.com/news/news.jsp?id=ns99993085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atlatl.org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5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6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6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5120" y="6339117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1200" b="0" dirty="0">
                <a:solidFill>
                  <a:srgbClr val="FFFFFF"/>
                </a:solidFill>
                <a:latin typeface="Arial" charset="0"/>
                <a:hlinkClick r:id="rId3"/>
              </a:rPr>
              <a:t>http://www.d.umn.edu/cla/faculty/troufs/anth1602/</a:t>
            </a:r>
            <a:endParaRPr kumimoji="1" lang="en-US" sz="1200" b="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05" y="1318986"/>
            <a:ext cx="3312063" cy="4777014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057" y="2195286"/>
            <a:ext cx="166934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09784" y="568160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University of Minnesota Duluth</a:t>
            </a:r>
            <a:endParaRPr kumimoji="1" lang="en-US" sz="2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265333" y="5923002"/>
            <a:ext cx="14619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en-US" sz="1800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Tim Roufs</a:t>
            </a:r>
          </a:p>
          <a:p>
            <a:pPr eaLnBrk="0" hangingPunct="0"/>
            <a:r>
              <a:rPr lang="en-US" sz="1200" b="0" dirty="0" smtClean="0">
                <a:solidFill>
                  <a:srgbClr val="FFFFFF"/>
                </a:solidFill>
                <a:latin typeface="Arial" charset="0"/>
              </a:rPr>
              <a:t>© 2010-2013</a:t>
            </a:r>
            <a:endParaRPr kumimoji="1" lang="en-US" sz="1200" b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81000" y="3292292"/>
            <a:ext cx="7467600" cy="89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b="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Class Slides Set</a:t>
            </a:r>
            <a:r>
              <a:rPr kumimoji="1" lang="en-US" sz="14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1" lang="en-US" sz="1400" b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21</a:t>
            </a:r>
            <a:endParaRPr kumimoji="1" lang="en-US" sz="1400" b="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Tools and Technologies </a:t>
            </a:r>
            <a:r>
              <a:rPr kumimoji="1" lang="en-US" sz="3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II</a:t>
            </a:r>
            <a:endParaRPr kumimoji="1" lang="en-US" sz="320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337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cone_principle2"/>
          <p:cNvPicPr>
            <a:picLocks noChangeAspect="1" noChangeArrowheads="1"/>
          </p:cNvPicPr>
          <p:nvPr/>
        </p:nvPicPr>
        <p:blipFill>
          <a:blip r:embed="rId3">
            <a:lum bright="5000"/>
          </a:blip>
          <a:srcRect/>
          <a:stretch>
            <a:fillRect/>
          </a:stretch>
        </p:blipFill>
        <p:spPr bwMode="auto">
          <a:xfrm>
            <a:off x="914400" y="953477"/>
            <a:ext cx="7315200" cy="453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8"/>
          <p:cNvSpPr txBox="1">
            <a:spLocks noChangeArrowheads="1"/>
          </p:cNvSpPr>
          <p:nvPr/>
        </p:nvSpPr>
        <p:spPr bwMode="auto">
          <a:xfrm>
            <a:off x="2803443" y="6339114"/>
            <a:ext cx="35211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</a:rPr>
              <a:t>Fagan, </a:t>
            </a:r>
            <a:r>
              <a:rPr lang="en-US" sz="1200" b="0" i="1" dirty="0">
                <a:solidFill>
                  <a:srgbClr val="000000"/>
                </a:solidFill>
              </a:rPr>
              <a:t>People of the Earth, 10</a:t>
            </a:r>
            <a:r>
              <a:rPr lang="en-US" sz="1200" b="0" i="1" baseline="30000" dirty="0">
                <a:solidFill>
                  <a:srgbClr val="000000"/>
                </a:solidFill>
              </a:rPr>
              <a:t>th</a:t>
            </a:r>
            <a:r>
              <a:rPr lang="en-US" sz="1200" b="0" i="1" dirty="0">
                <a:solidFill>
                  <a:srgbClr val="000000"/>
                </a:solidFill>
              </a:rPr>
              <a:t> Ed.</a:t>
            </a:r>
            <a:r>
              <a:rPr lang="en-US" sz="1200" b="0" dirty="0">
                <a:solidFill>
                  <a:srgbClr val="000000"/>
                </a:solidFill>
              </a:rPr>
              <a:t>,  p. </a:t>
            </a:r>
            <a:r>
              <a:rPr lang="en-US" sz="1200" b="0" dirty="0" smtClean="0">
                <a:solidFill>
                  <a:srgbClr val="000000"/>
                </a:solidFill>
              </a:rPr>
              <a:t>62</a:t>
            </a:r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3542" y="5276410"/>
            <a:ext cx="9067800" cy="10772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Cone Fractures 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r>
              <a:rPr lang="en-US" sz="1200" b="0" dirty="0" smtClean="0">
                <a:solidFill>
                  <a:srgbClr val="000000"/>
                </a:solidFill>
              </a:rPr>
              <a:t>“</a:t>
            </a:r>
            <a:r>
              <a:rPr lang="en-US" sz="1200" b="0" dirty="0">
                <a:solidFill>
                  <a:srgbClr val="000000"/>
                </a:solidFill>
              </a:rPr>
              <a:t>Lithic Technology: Tools for Life”</a:t>
            </a:r>
          </a:p>
          <a:p>
            <a:r>
              <a:rPr lang="en-US" sz="1200" b="0" dirty="0">
                <a:solidFill>
                  <a:srgbClr val="000000"/>
                </a:solidFill>
              </a:rPr>
              <a:t> Brian M. Fagan and George H.</a:t>
            </a:r>
            <a:r>
              <a:rPr lang="en-US" sz="1200" b="0" baseline="30000" dirty="0">
                <a:solidFill>
                  <a:srgbClr val="000000"/>
                </a:solidFill>
              </a:rPr>
              <a:t> </a:t>
            </a:r>
            <a:r>
              <a:rPr lang="en-US" sz="1200" b="0" dirty="0" smtClean="0">
                <a:solidFill>
                  <a:srgbClr val="000000"/>
                </a:solidFill>
              </a:rPr>
              <a:t>Michaels</a:t>
            </a:r>
            <a:endParaRPr lang="en-US" sz="1200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400628" y="5893582"/>
            <a:ext cx="6332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Sickle with embedded row of small flint blades.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</a:t>
            </a:r>
            <a:r>
              <a:rPr lang="en-US" sz="1200" b="0" i="1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11</a:t>
            </a:r>
            <a:r>
              <a:rPr lang="en-US" sz="1200" b="0" i="1" kern="1200" baseline="300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Ed</a:t>
            </a:r>
            <a:r>
              <a:rPr lang="en-US" sz="1200" b="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b="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337</a:t>
            </a:r>
            <a:endParaRPr lang="en-US" sz="1200" b="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 descr="13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759" y="89647"/>
            <a:ext cx="1557241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1"/>
          <p:cNvSpPr txBox="1">
            <a:spLocks noChangeArrowheads="1"/>
          </p:cNvSpPr>
          <p:nvPr/>
        </p:nvSpPr>
        <p:spPr>
          <a:xfrm>
            <a:off x="914400" y="3687294"/>
            <a:ext cx="7315200" cy="134190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marL="10287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 having many faces</a:t>
            </a:r>
          </a:p>
          <a:p>
            <a:pPr marL="1028700" marR="0" lvl="1" indent="-342900" algn="l" defTabSz="914400" rtl="0" eaLnBrk="1" fontAlgn="auto" latinLnBrk="0" hangingPunct="1">
              <a:lnSpc>
                <a:spcPct val="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287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generally used for pounding things</a:t>
            </a:r>
          </a:p>
        </p:txBody>
      </p:sp>
      <p:sp>
        <p:nvSpPr>
          <p:cNvPr id="3" name="Text Box 2052"/>
          <p:cNvSpPr txBox="1">
            <a:spLocks noChangeArrowheads="1"/>
          </p:cNvSpPr>
          <p:nvPr/>
        </p:nvSpPr>
        <p:spPr bwMode="auto">
          <a:xfrm>
            <a:off x="914400" y="2711450"/>
            <a:ext cx="731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000" dirty="0"/>
              <a:t>polyhedral stone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2990578" y="6339114"/>
            <a:ext cx="31525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Library, </a:t>
            </a:r>
            <a:r>
              <a:rPr lang="en-US" sz="1200" b="0" i="1" dirty="0">
                <a:solidFill>
                  <a:srgbClr val="FFFFFF"/>
                </a:solidFill>
              </a:rPr>
              <a:t>Early Man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115</a:t>
            </a:r>
            <a:endParaRPr lang="en-US" sz="1200" b="0" dirty="0">
              <a:solidFill>
                <a:srgbClr val="FFFFFF"/>
              </a:solidFill>
            </a:endParaRPr>
          </a:p>
        </p:txBody>
      </p:sp>
      <p:pic>
        <p:nvPicPr>
          <p:cNvPr id="89091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5944" y="515256"/>
            <a:ext cx="6172200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22_33B"/>
          <p:cNvPicPr>
            <a:picLocks noChangeAspect="1" noChangeArrowheads="1"/>
          </p:cNvPicPr>
          <p:nvPr/>
        </p:nvPicPr>
        <p:blipFill>
          <a:blip r:embed="rId3">
            <a:lum bright="-5000" contrast="4000"/>
          </a:blip>
          <a:srcRect/>
          <a:stretch>
            <a:fillRect/>
          </a:stretch>
        </p:blipFill>
        <p:spPr bwMode="auto">
          <a:xfrm>
            <a:off x="685800" y="1004440"/>
            <a:ext cx="7772400" cy="516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8058" y="224970"/>
            <a:ext cx="6477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90578" y="6339114"/>
            <a:ext cx="30964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Library, </a:t>
            </a:r>
            <a:r>
              <a:rPr lang="en-US" sz="1200" b="0" i="1" dirty="0">
                <a:solidFill>
                  <a:srgbClr val="FFFFFF"/>
                </a:solidFill>
              </a:rPr>
              <a:t>Early Man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114</a:t>
            </a:r>
            <a:endParaRPr lang="en-US" sz="1200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22_48"/>
          <p:cNvPicPr>
            <a:picLocks noChangeAspect="1" noChangeArrowheads="1"/>
          </p:cNvPicPr>
          <p:nvPr/>
        </p:nvPicPr>
        <p:blipFill>
          <a:blip r:embed="rId3">
            <a:lum bright="-6000" contrast="-6000"/>
          </a:blip>
          <a:srcRect/>
          <a:stretch>
            <a:fillRect/>
          </a:stretch>
        </p:blipFill>
        <p:spPr bwMode="auto">
          <a:xfrm>
            <a:off x="2623230" y="268512"/>
            <a:ext cx="388279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90578" y="6339114"/>
            <a:ext cx="30964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Library, </a:t>
            </a:r>
            <a:r>
              <a:rPr lang="en-US" sz="1200" b="0" i="1" dirty="0">
                <a:solidFill>
                  <a:srgbClr val="FFFFFF"/>
                </a:solidFill>
              </a:rPr>
              <a:t>Early Man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183</a:t>
            </a:r>
            <a:endParaRPr lang="en-US" sz="1200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819400"/>
            <a:ext cx="7315200" cy="2743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 fontAlgn="base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EEECE1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techniques of manufacture</a:t>
            </a: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too </a:t>
            </a:r>
            <a:r>
              <a:rPr lang="en-US" sz="2800" b="1" i="1" kern="1200" dirty="0">
                <a:solidFill>
                  <a:srgbClr val="DDD9C3"/>
                </a:solidFill>
                <a:latin typeface="Verdana" pitchFamily="34" charset="0"/>
                <a:ea typeface="+mn-ea"/>
                <a:cs typeface="+mn-cs"/>
              </a:rPr>
              <a:t>uses</a:t>
            </a: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3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Upper Paleolithic </a:t>
            </a:r>
            <a:r>
              <a:rPr lang="en-US" sz="32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traditions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52914" y="1538514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baseline="300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+mn-ea"/>
                <a:cs typeface="+mn-cs"/>
              </a:rPr>
              <a:t>Lithic Tools and Technologies</a:t>
            </a:r>
            <a:endParaRPr lang="en-US" sz="4800" b="1" kern="1200" dirty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914400" y="3218831"/>
            <a:ext cx="7315200" cy="219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tradition</a:t>
            </a:r>
          </a:p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endParaRPr lang="en-US" sz="44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400" b="1" kern="1200" dirty="0">
                <a:solidFill>
                  <a:srgbClr val="8BAE6C">
                    <a:lumMod val="20000"/>
                    <a:lumOff val="80000"/>
                  </a:srgbClr>
                </a:solidFill>
                <a:latin typeface="Verdana" pitchFamily="34" charset="0"/>
                <a:ea typeface="+mn-ea"/>
                <a:cs typeface="+mn-cs"/>
              </a:rPr>
              <a:t>horizon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429000"/>
            <a:ext cx="7315200" cy="2836862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3600" b="1" dirty="0" smtClean="0"/>
              <a:t>similarity of elements over considerable time in a delimited area</a:t>
            </a:r>
          </a:p>
          <a:p>
            <a:pPr marL="0" indent="0">
              <a:buFontTx/>
              <a:buNone/>
            </a:pPr>
            <a:endParaRPr lang="en-US" b="1" dirty="0" smtClean="0"/>
          </a:p>
          <a:p>
            <a:pPr marL="1028700" lvl="1" indent="-342900"/>
            <a:r>
              <a:rPr lang="en-US" b="1" dirty="0" smtClean="0"/>
              <a:t>site, locality or region</a:t>
            </a:r>
            <a:endParaRPr lang="en-US" sz="2400" b="1" dirty="0" smtClean="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914400" y="2286000"/>
            <a:ext cx="7315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5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tradition</a:t>
            </a:r>
            <a:endParaRPr lang="en-US" sz="44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1_14"/>
          <p:cNvPicPr>
            <a:picLocks noChangeAspect="1" noChangeArrowheads="1"/>
          </p:cNvPicPr>
          <p:nvPr/>
        </p:nvPicPr>
        <p:blipFill>
          <a:blip r:embed="rId3">
            <a:lum bright="10000" contrast="4000"/>
          </a:blip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8"/>
          <p:cNvSpPr txBox="1">
            <a:spLocks noChangeArrowheads="1"/>
          </p:cNvSpPr>
          <p:nvPr/>
        </p:nvSpPr>
        <p:spPr bwMode="auto">
          <a:xfrm>
            <a:off x="4419600" y="2362200"/>
            <a:ext cx="1693092" cy="2092881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Upper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Paleolithic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traditions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(SW France)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7652" name="Picture 9" descr="12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8000" y="852488"/>
            <a:ext cx="25511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1908630" y="2286000"/>
            <a:ext cx="11767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10</a:t>
            </a:r>
            <a:r>
              <a:rPr lang="en-US" sz="1400" i="1" kern="1200" baseline="300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4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p. 257</a:t>
            </a:r>
          </a:p>
        </p:txBody>
      </p:sp>
      <p:sp>
        <p:nvSpPr>
          <p:cNvPr id="27654" name="Rectangle 15"/>
          <p:cNvSpPr>
            <a:spLocks noChangeArrowheads="1"/>
          </p:cNvSpPr>
          <p:nvPr/>
        </p:nvSpPr>
        <p:spPr bwMode="auto">
          <a:xfrm>
            <a:off x="3381375" y="152400"/>
            <a:ext cx="914400" cy="22860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655" name="Text Box 17"/>
          <p:cNvSpPr txBox="1">
            <a:spLocks noChangeArrowheads="1"/>
          </p:cNvSpPr>
          <p:nvPr/>
        </p:nvSpPr>
        <p:spPr bwMode="auto">
          <a:xfrm>
            <a:off x="3048000" y="0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656" name="Text Box 18"/>
          <p:cNvSpPr txBox="1">
            <a:spLocks noChangeArrowheads="1"/>
          </p:cNvSpPr>
          <p:nvPr/>
        </p:nvSpPr>
        <p:spPr bwMode="auto">
          <a:xfrm>
            <a:off x="3200400" y="14288"/>
            <a:ext cx="1190625" cy="200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667000"/>
            <a:ext cx="7315200" cy="36576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 fontAlgn="base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EEECE1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800" b="1" i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techniques of manufacture</a:t>
            </a:r>
          </a:p>
          <a:p>
            <a:pPr marL="1047750" lvl="1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stone on stone</a:t>
            </a:r>
          </a:p>
          <a:p>
            <a:pPr marL="1047750" lvl="1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baton technique</a:t>
            </a:r>
          </a:p>
          <a:p>
            <a:pPr marL="1047750" lvl="1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pressure flaking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8400" y="1371600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baseline="30000" dirty="0">
              <a:solidFill>
                <a:srgbClr val="EEECE1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+mn-ea"/>
                <a:cs typeface="+mn-cs"/>
              </a:rPr>
              <a:t>Lithic Tools and Technologies</a:t>
            </a:r>
            <a:endParaRPr lang="en-US" sz="4800" b="1" kern="1200" dirty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p. 257</a:t>
            </a:r>
          </a:p>
        </p:txBody>
      </p:sp>
      <p:pic>
        <p:nvPicPr>
          <p:cNvPr id="10" name="Picture 9" descr="12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62428"/>
            <a:ext cx="7772400" cy="53007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93050" y="5838372"/>
            <a:ext cx="7991290" cy="4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Cultural periods of the European Upper Paleolithic.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167086" y="4953000"/>
            <a:ext cx="35052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is the “culture”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910114" y="5363028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the technique is called “</a:t>
            </a:r>
            <a:r>
              <a:rPr lang="en-US" sz="20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Levallois</a:t>
            </a: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5596164" y="2670630"/>
            <a:ext cx="1885950" cy="5334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106823" y="5790365"/>
            <a:ext cx="2912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Solutrean</a:t>
            </a: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blade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b="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304</a:t>
            </a:r>
          </a:p>
        </p:txBody>
      </p:sp>
      <p:pic>
        <p:nvPicPr>
          <p:cNvPr id="5" name="Picture 4" descr="12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86" y="255495"/>
            <a:ext cx="7772400" cy="55028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143000" y="5943600"/>
            <a:ext cx="681936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200" baseline="300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Solutrean</a:t>
            </a:r>
            <a:r>
              <a:rPr lang="en-US" sz="3200" b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blade.</a:t>
            </a:r>
            <a:endParaRPr lang="en-US" sz="32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(9th </a:t>
            </a:r>
            <a:r>
              <a:rPr lang="en-US" sz="1400" i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ed</a:t>
            </a:r>
            <a:r>
              <a:rPr lang="en-US" sz="14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), </a:t>
            </a:r>
            <a:r>
              <a:rPr lang="en-US" sz="14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p. 289. </a:t>
            </a:r>
          </a:p>
        </p:txBody>
      </p:sp>
      <p:pic>
        <p:nvPicPr>
          <p:cNvPr id="30723" name="Picture 3" descr="Turn81310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381000"/>
            <a:ext cx="192825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Turn81406"/>
          <p:cNvPicPr>
            <a:picLocks noChangeAspect="1" noChangeArrowheads="1"/>
          </p:cNvPicPr>
          <p:nvPr/>
        </p:nvPicPr>
        <p:blipFill>
          <a:blip r:embed="rId3">
            <a:lum bright="-19000" contrast="38000"/>
          </a:blip>
          <a:srcRect/>
          <a:stretch>
            <a:fillRect/>
          </a:stretch>
        </p:blipFill>
        <p:spPr bwMode="auto">
          <a:xfrm>
            <a:off x="2814186" y="152400"/>
            <a:ext cx="32273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2743200" y="5791200"/>
            <a:ext cx="3352800" cy="152400"/>
          </a:xfrm>
          <a:prstGeom prst="rect">
            <a:avLst/>
          </a:prstGeom>
          <a:solidFill>
            <a:srgbClr val="0000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5686" y="6327003"/>
            <a:ext cx="59475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(9</a:t>
            </a:r>
            <a:r>
              <a:rPr lang="en-US" sz="1200" b="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 </a:t>
            </a:r>
            <a:r>
              <a:rPr lang="en-US" sz="1200" b="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Ed.), </a:t>
            </a:r>
            <a:r>
              <a:rPr lang="en-US" sz="1200" b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p. 289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06823" y="5790365"/>
            <a:ext cx="2912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Solutrean</a:t>
            </a:r>
            <a:r>
              <a:rPr lang="en-US" sz="2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blade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 descr="uses_laural_leaf_bla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75226"/>
            <a:ext cx="7315200" cy="303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lowchart: Summing Junction 3"/>
          <p:cNvSpPr/>
          <p:nvPr/>
        </p:nvSpPr>
        <p:spPr>
          <a:xfrm>
            <a:off x="5715000" y="2438400"/>
            <a:ext cx="1143000" cy="1069848"/>
          </a:xfrm>
          <a:prstGeom prst="flowChartSummingJunct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04686" y="6335484"/>
            <a:ext cx="66154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Braidwood, </a:t>
            </a:r>
            <a:r>
              <a:rPr lang="en-US" sz="1200" b="0" i="1" dirty="0"/>
              <a:t>Prehistoric Men 2</a:t>
            </a:r>
            <a:r>
              <a:rPr lang="en-US" sz="1200" b="0" i="1" baseline="30000" dirty="0"/>
              <a:t>nd</a:t>
            </a:r>
            <a:r>
              <a:rPr lang="en-US" sz="1200" b="0" i="1" dirty="0"/>
              <a:t> Ed.</a:t>
            </a:r>
            <a:r>
              <a:rPr lang="en-US" sz="1200" b="0" dirty="0"/>
              <a:t> (Chicago Natural History Museum, 1951), p</a:t>
            </a:r>
            <a:r>
              <a:rPr lang="en-US" sz="1200" b="0" dirty="0" smtClean="0"/>
              <a:t>. 68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913174" y="5929086"/>
            <a:ext cx="7316426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Major types of North American Paleo-Indian projectile points.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 (9</a:t>
            </a:r>
            <a:r>
              <a:rPr lang="en-US" sz="1200" b="0" i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lang="en-US" sz="1200" b="0" i="1" kern="12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), </a:t>
            </a:r>
            <a:r>
              <a:rPr lang="en-US" sz="1200" b="0" kern="12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 p. 315</a:t>
            </a:r>
          </a:p>
        </p:txBody>
      </p:sp>
      <p:pic>
        <p:nvPicPr>
          <p:cNvPr id="46083" name="Picture 3" descr="Turn81510"/>
          <p:cNvPicPr>
            <a:picLocks noChangeAspect="1" noChangeArrowheads="1"/>
          </p:cNvPicPr>
          <p:nvPr/>
        </p:nvPicPr>
        <p:blipFill>
          <a:blip r:embed="rId3">
            <a:lum bright="-15000" contrast="33000"/>
          </a:blip>
          <a:srcRect/>
          <a:stretch>
            <a:fillRect/>
          </a:stretch>
        </p:blipFill>
        <p:spPr bwMode="auto">
          <a:xfrm>
            <a:off x="914400" y="1738148"/>
            <a:ext cx="7315200" cy="344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447800" y="5257800"/>
            <a:ext cx="8636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Clovis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86200" y="5257800"/>
            <a:ext cx="1000125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Folsom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735638" y="5257800"/>
            <a:ext cx="89376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Plano 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7239000" y="5257800"/>
            <a:ext cx="935038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080808"/>
                </a:solidFill>
                <a:latin typeface="Verdana" pitchFamily="34" charset="0"/>
                <a:ea typeface="+mn-ea"/>
                <a:cs typeface="+mn-cs"/>
              </a:rPr>
              <a:t>Dalton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027" descr="22_70"/>
          <p:cNvPicPr>
            <a:picLocks noChangeAspect="1" noChangeArrowheads="1"/>
          </p:cNvPicPr>
          <p:nvPr/>
        </p:nvPicPr>
        <p:blipFill>
          <a:blip r:embed="rId3">
            <a:lum bright="9000" contrast="19000"/>
          </a:blip>
          <a:srcRect/>
          <a:stretch>
            <a:fillRect/>
          </a:stretch>
        </p:blipFill>
        <p:spPr bwMode="auto">
          <a:xfrm>
            <a:off x="2365427" y="457200"/>
            <a:ext cx="438734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laurel_leaf1"/>
          <p:cNvPicPr>
            <a:picLocks noChangeAspect="1" noChangeArrowheads="1"/>
          </p:cNvPicPr>
          <p:nvPr/>
        </p:nvPicPr>
        <p:blipFill>
          <a:blip r:embed="rId3">
            <a:lum bright="-18000" contrast="27000"/>
          </a:blip>
          <a:srcRect/>
          <a:stretch>
            <a:fillRect/>
          </a:stretch>
        </p:blipFill>
        <p:spPr bwMode="auto">
          <a:xfrm>
            <a:off x="1804987" y="-90714"/>
            <a:ext cx="5510213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6477000" y="4419600"/>
            <a:ext cx="1066800" cy="2010229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66058" y="2540782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dirty="0" smtClean="0">
                <a:solidFill>
                  <a:schemeClr val="tx2"/>
                </a:solidFill>
              </a:rPr>
              <a:t>Next</a:t>
            </a:r>
            <a:r>
              <a:rPr kumimoji="1" lang="en-US" sz="1800" dirty="0">
                <a:solidFill>
                  <a:schemeClr val="tx2"/>
                </a:solidFill>
              </a:rPr>
              <a:t>: Tools and Technologies III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4052887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Upper Paleolithic Traditions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941483" y="6335484"/>
            <a:ext cx="32343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Life Nature Library, </a:t>
            </a:r>
            <a:r>
              <a:rPr lang="en-US" sz="1200" b="0" i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Cro-Magnon</a:t>
            </a:r>
            <a:r>
              <a:rPr lang="en-US" sz="1200" b="0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60.</a:t>
            </a:r>
            <a:endParaRPr lang="en-US" sz="1200" b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667000"/>
            <a:ext cx="7315200" cy="36576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EEECE1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800" b="1" i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techniques of manufacture</a:t>
            </a:r>
          </a:p>
          <a:p>
            <a:pPr marL="1047750" lvl="1" indent="-323850" algn="l" rtl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stone on stone</a:t>
            </a:r>
          </a:p>
          <a:p>
            <a:pPr marL="1047750" lvl="1" indent="-323850" algn="l" rtl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srgbClr val="DDD9C3"/>
                </a:solidFill>
                <a:latin typeface="Verdana" pitchFamily="34" charset="0"/>
                <a:ea typeface="+mn-ea"/>
                <a:cs typeface="+mn-cs"/>
              </a:rPr>
              <a:t>baton technique</a:t>
            </a:r>
          </a:p>
          <a:p>
            <a:pPr marL="1047750" lvl="1" indent="-323850" algn="l" rtl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srgbClr val="DDD9C3"/>
                </a:solidFill>
                <a:latin typeface="Verdana" pitchFamily="34" charset="0"/>
                <a:ea typeface="+mn-ea"/>
                <a:cs typeface="+mn-cs"/>
              </a:rPr>
              <a:t>pressure flaking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8400" y="1371600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baseline="30000" dirty="0">
              <a:solidFill>
                <a:schemeClr val="bg2">
                  <a:lumMod val="90000"/>
                </a:scheme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Lithic Tools and Technologies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667000"/>
            <a:ext cx="7315200" cy="36576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EEECE1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800" b="1" i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techniques of manufacture</a:t>
            </a:r>
          </a:p>
          <a:p>
            <a:pPr marL="1047750" lvl="1" indent="-323850" algn="l" rtl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stone on stone</a:t>
            </a:r>
          </a:p>
          <a:p>
            <a:pPr marL="1504950" lvl="2" indent="-323850" algn="l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dirty="0" err="1" smtClean="0">
                <a:solidFill>
                  <a:prstClr val="black"/>
                </a:solidFill>
              </a:rPr>
              <a:t>anvilstone</a:t>
            </a:r>
            <a:endParaRPr lang="en-US" sz="2800" b="1" kern="1200" dirty="0" smtClean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  <a:p>
            <a:pPr marL="1504950" lvl="2" indent="-323850" algn="l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 err="1" smtClean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hammerstone</a:t>
            </a:r>
            <a:endParaRPr lang="en-US" sz="2800" b="1" kern="12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8400" y="1371600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baseline="30000" dirty="0">
              <a:solidFill>
                <a:schemeClr val="bg2">
                  <a:lumMod val="90000"/>
                </a:scheme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Lithic Tools and Technologies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667000"/>
            <a:ext cx="7315200" cy="36576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EEECE1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800" b="1" i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techniques of manufacture</a:t>
            </a:r>
          </a:p>
          <a:p>
            <a:pPr marL="1047750" lvl="1" indent="-323850" algn="l" rtl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stone on stone</a:t>
            </a:r>
          </a:p>
          <a:p>
            <a:pPr marL="1504950" lvl="2" indent="-323850" algn="l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dirty="0" err="1" smtClean="0">
                <a:solidFill>
                  <a:prstClr val="black"/>
                </a:solidFill>
              </a:rPr>
              <a:t>anvilstone</a:t>
            </a:r>
            <a:endParaRPr lang="en-US" sz="2800" b="1" kern="1200" dirty="0" smtClean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  <a:p>
            <a:pPr marL="1504950" lvl="2" indent="-323850" algn="l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 err="1" smtClean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hammerstone</a:t>
            </a:r>
            <a:endParaRPr lang="en-US" sz="2800" b="1" kern="1200" dirty="0">
              <a:solidFill>
                <a:schemeClr val="bg2">
                  <a:lumMod val="90000"/>
                </a:scheme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8400" y="1371600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baseline="30000" dirty="0">
              <a:solidFill>
                <a:schemeClr val="bg2">
                  <a:lumMod val="90000"/>
                </a:scheme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Lithic Tools and Technologies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990578" y="6339114"/>
            <a:ext cx="31525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</a:t>
            </a:r>
            <a:r>
              <a:rPr lang="en-US" sz="1200" b="0" dirty="0" smtClean="0">
                <a:solidFill>
                  <a:srgbClr val="FFFFFF"/>
                </a:solidFill>
              </a:rPr>
              <a:t>Library</a:t>
            </a:r>
            <a:r>
              <a:rPr lang="en-US" sz="1200" b="0" dirty="0">
                <a:solidFill>
                  <a:srgbClr val="FFFFFF"/>
                </a:solidFill>
              </a:rPr>
              <a:t>, </a:t>
            </a:r>
            <a:r>
              <a:rPr lang="en-US" sz="1200" b="0" i="1" dirty="0">
                <a:solidFill>
                  <a:srgbClr val="FFFFFF"/>
                </a:solidFill>
              </a:rPr>
              <a:t>Early Man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110</a:t>
            </a:r>
            <a:endParaRPr lang="en-US" sz="1200" b="0" dirty="0">
              <a:solidFill>
                <a:srgbClr val="FFFFFF"/>
              </a:solidFill>
            </a:endParaRPr>
          </a:p>
        </p:txBody>
      </p:sp>
      <p:pic>
        <p:nvPicPr>
          <p:cNvPr id="17411" name="Picture 4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685800"/>
            <a:ext cx="6096000" cy="545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4161972" y="2939142"/>
            <a:ext cx="3705529" cy="2209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667000"/>
            <a:ext cx="7315200" cy="36576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 fontAlgn="base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EEECE1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800" b="1" i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techniques of manufacture</a:t>
            </a:r>
          </a:p>
          <a:p>
            <a:pPr marL="1047750" lvl="1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stone on stone</a:t>
            </a:r>
          </a:p>
          <a:p>
            <a:pPr marL="1504950" lvl="2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 err="1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anvilstone</a:t>
            </a:r>
            <a:endParaRPr lang="en-US" sz="2800" b="1" kern="1200" dirty="0">
              <a:solidFill>
                <a:schemeClr val="bg2">
                  <a:lumMod val="90000"/>
                </a:schemeClr>
              </a:solidFill>
              <a:latin typeface="Verdana" pitchFamily="34" charset="0"/>
              <a:ea typeface="+mn-ea"/>
              <a:cs typeface="+mn-cs"/>
            </a:endParaRPr>
          </a:p>
          <a:p>
            <a:pPr marL="1504950" lvl="2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 err="1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hammerstone</a:t>
            </a:r>
            <a:endParaRPr lang="en-US" sz="2800" b="1" kern="12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8400" y="1371600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baseline="30000" dirty="0">
              <a:solidFill>
                <a:schemeClr val="bg2">
                  <a:lumMod val="90000"/>
                </a:scheme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Lithic Tools and Technologies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614714" y="5909846"/>
            <a:ext cx="65341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Direct percussion, striking a core with a </a:t>
            </a:r>
            <a:r>
              <a:rPr lang="en-US" dirty="0" err="1" smtClean="0">
                <a:solidFill>
                  <a:srgbClr val="000000"/>
                </a:solidFill>
              </a:rPr>
              <a:t>hammerstone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</a:t>
            </a:r>
            <a:r>
              <a:rPr lang="en-US" sz="1200" i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11</a:t>
            </a:r>
            <a:r>
              <a:rPr lang="en-US" sz="1200" i="1" kern="1200" baseline="300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p.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299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4" y="1159898"/>
            <a:ext cx="8229600" cy="4631302"/>
          </a:xfrm>
          <a:prstGeom prst="rect">
            <a:avLst/>
          </a:prstGeom>
        </p:spPr>
      </p:pic>
      <p:sp>
        <p:nvSpPr>
          <p:cNvPr id="7" name="Oval 4"/>
          <p:cNvSpPr>
            <a:spLocks noChangeArrowheads="1"/>
          </p:cNvSpPr>
          <p:nvPr/>
        </p:nvSpPr>
        <p:spPr bwMode="auto">
          <a:xfrm rot="19432287">
            <a:off x="627800" y="1252841"/>
            <a:ext cx="1106601" cy="1456587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</a:t>
            </a:r>
            <a:r>
              <a:rPr lang="en-US" sz="1200" i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11</a:t>
            </a:r>
            <a:r>
              <a:rPr lang="en-US" sz="1200" i="1" kern="1200" baseline="300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p.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299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4" y="1159898"/>
            <a:ext cx="8229600" cy="4631302"/>
          </a:xfrm>
          <a:prstGeom prst="rect">
            <a:avLst/>
          </a:prstGeom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 rot="986363">
            <a:off x="3195271" y="1640972"/>
            <a:ext cx="1569522" cy="2313543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04258" y="5909846"/>
            <a:ext cx="62921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Percussion flaking using a hammer stone and punch.</a:t>
            </a:r>
            <a:endParaRPr lang="en-US" sz="16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200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flintknapping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57163"/>
            <a:ext cx="4959350" cy="647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4244670" y="1019628"/>
            <a:ext cx="697446" cy="856516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 rot="398125">
            <a:off x="2678756" y="189001"/>
            <a:ext cx="1535275" cy="2076939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rot="20719636">
            <a:off x="5243467" y="427532"/>
            <a:ext cx="1535275" cy="2358007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>
              <a:lnSpc>
                <a:spcPct val="140000"/>
              </a:lnSpc>
            </a:pPr>
            <a:endParaRPr lang="en-US" sz="3200" dirty="0">
              <a:solidFill>
                <a:srgbClr val="FFFFFF"/>
              </a:solidFill>
              <a:latin typeface="Arial" charset="0"/>
            </a:endParaRPr>
          </a:p>
          <a:p>
            <a:pPr>
              <a:lnSpc>
                <a:spcPct val="140000"/>
              </a:lnSpc>
            </a:pPr>
            <a:r>
              <a:rPr lang="en-US" sz="3200" dirty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17" y="0"/>
            <a:ext cx="5191365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1725609"/>
            <a:ext cx="61722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. . . or how to make sense</a:t>
            </a:r>
            <a:br>
              <a:rPr lang="en-US" sz="3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</a:br>
            <a:r>
              <a:rPr lang="en-US" sz="3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out of</a:t>
            </a:r>
            <a:br>
              <a:rPr lang="en-US" sz="3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</a:br>
            <a:r>
              <a:rPr lang="en-US" sz="3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Ch. 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12 </a:t>
            </a:r>
            <a:r>
              <a:rPr lang="en-US" sz="3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of the text . .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49300" y="5446486"/>
            <a:ext cx="3810000" cy="420914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24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667000"/>
            <a:ext cx="7315200" cy="36576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EEECE1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800" b="1" i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techniques of manufacture</a:t>
            </a:r>
          </a:p>
          <a:p>
            <a:pPr marL="1047750" lvl="1" indent="-323850" algn="l" rtl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stone on stone</a:t>
            </a:r>
          </a:p>
          <a:p>
            <a:pPr marL="1047750" lvl="1" indent="-323850" algn="l" rtl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baton technique</a:t>
            </a:r>
          </a:p>
          <a:p>
            <a:pPr marL="1047750" lvl="1" indent="-323850" algn="l" rtl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pressure flaking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8400" y="1371600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baseline="30000" dirty="0">
              <a:solidFill>
                <a:schemeClr val="bg2">
                  <a:lumMod val="90000"/>
                </a:scheme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Lithic Tools and Technologies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732088" y="6553200"/>
            <a:ext cx="3625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solidFill>
                  <a:schemeClr val="tx2"/>
                </a:solidFill>
              </a:rPr>
              <a:t>Life Nature Library, </a:t>
            </a:r>
            <a:r>
              <a:rPr lang="en-US" sz="1400" b="0" i="1">
                <a:solidFill>
                  <a:schemeClr val="tx2"/>
                </a:solidFill>
              </a:rPr>
              <a:t>Early Man</a:t>
            </a:r>
            <a:r>
              <a:rPr lang="en-US" sz="1400" b="0">
                <a:solidFill>
                  <a:schemeClr val="tx2"/>
                </a:solidFill>
              </a:rPr>
              <a:t>, p. 111.</a:t>
            </a:r>
          </a:p>
        </p:txBody>
      </p:sp>
      <p:pic>
        <p:nvPicPr>
          <p:cNvPr id="24579" name="Picture 5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633413"/>
            <a:ext cx="6172200" cy="553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4"/>
          <p:cNvSpPr>
            <a:spLocks noChangeArrowheads="1"/>
          </p:cNvSpPr>
          <p:nvPr/>
        </p:nvSpPr>
        <p:spPr bwMode="auto">
          <a:xfrm rot="3522202">
            <a:off x="3701856" y="919954"/>
            <a:ext cx="1228623" cy="3113091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667000"/>
            <a:ext cx="7315200" cy="36576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 fontAlgn="base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EEECE1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800" b="1" i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techniques of manufacture</a:t>
            </a:r>
          </a:p>
          <a:p>
            <a:pPr marL="1047750" lvl="1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stone on stone</a:t>
            </a:r>
          </a:p>
          <a:p>
            <a:pPr marL="1047750" lvl="1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baton technique</a:t>
            </a:r>
          </a:p>
          <a:p>
            <a:pPr marL="1047750" lvl="1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tabLst>
                <a:tab pos="1028700" algn="l"/>
              </a:tabLst>
            </a:pPr>
            <a:r>
              <a:rPr lang="en-US" sz="2800" b="1" kern="1200" dirty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pressure flaking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8400" y="1371600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baseline="30000" dirty="0">
              <a:solidFill>
                <a:schemeClr val="bg2">
                  <a:lumMod val="90000"/>
                </a:schemeClr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Lithic Tools and Technologies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Pressure_Fla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420687"/>
            <a:ext cx="6324600" cy="575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own Arrow 3"/>
          <p:cNvSpPr/>
          <p:nvPr/>
        </p:nvSpPr>
        <p:spPr>
          <a:xfrm rot="1254669">
            <a:off x="4005027" y="1576826"/>
            <a:ext cx="595013" cy="2514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58042" y="5881914"/>
            <a:ext cx="5838586" cy="7366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baseline="30000" dirty="0"/>
              <a:t>Pressure flaking, using an antler tip.</a:t>
            </a:r>
          </a:p>
          <a:p>
            <a:r>
              <a:rPr lang="en-US" sz="1200" b="0" i="1" dirty="0"/>
              <a:t>Understanding Physical Anthropology and Archaeology (8</a:t>
            </a:r>
            <a:r>
              <a:rPr lang="en-US" sz="1200" b="0" i="1" baseline="30000" dirty="0"/>
              <a:t>th</a:t>
            </a:r>
            <a:r>
              <a:rPr lang="en-US" sz="1200" b="0" i="1" dirty="0"/>
              <a:t> </a:t>
            </a:r>
            <a:r>
              <a:rPr lang="en-US" sz="1200" b="0" i="1" dirty="0" smtClean="0"/>
              <a:t>Ed</a:t>
            </a:r>
            <a:r>
              <a:rPr lang="en-US" sz="1200" b="0" i="1" dirty="0"/>
              <a:t>), </a:t>
            </a:r>
            <a:r>
              <a:rPr lang="en-US" sz="1200" b="0" dirty="0"/>
              <a:t> p. </a:t>
            </a:r>
            <a:r>
              <a:rPr lang="en-US" sz="1200" b="0" dirty="0" smtClean="0"/>
              <a:t>351 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Understanding Humans, </a:t>
            </a:r>
            <a:r>
              <a:rPr lang="en-US" sz="1200" i="1" dirty="0" smtClean="0">
                <a:solidFill>
                  <a:srgbClr val="000000"/>
                </a:solidFill>
                <a:latin typeface="Arial" pitchFamily="34" charset="0"/>
              </a:rPr>
              <a:t>11</a:t>
            </a:r>
            <a:r>
              <a:rPr lang="en-US" sz="1200" i="1" baseline="30000" dirty="0" smtClean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sz="1200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200" i="1" dirty="0">
                <a:solidFill>
                  <a:srgbClr val="003300"/>
                </a:solidFill>
              </a:rPr>
              <a:t>Ed.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, p.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299</a:t>
            </a: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4" y="1159898"/>
            <a:ext cx="8229600" cy="4631302"/>
          </a:xfrm>
          <a:prstGeom prst="rect">
            <a:avLst/>
          </a:prstGeom>
        </p:spPr>
      </p:pic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5489543" y="3836982"/>
            <a:ext cx="987457" cy="1268418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505200" y="5909846"/>
            <a:ext cx="21403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Pressure flaking.</a:t>
            </a:r>
          </a:p>
        </p:txBody>
      </p:sp>
    </p:spTree>
    <p:extLst>
      <p:ext uri="{BB962C8B-B14F-4D97-AF65-F5344CB8AC3E}">
        <p14:creationId xmlns:p14="http://schemas.microsoft.com/office/powerpoint/2010/main" val="425717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990578" y="6339114"/>
            <a:ext cx="31525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Library, </a:t>
            </a:r>
            <a:r>
              <a:rPr lang="en-US" sz="1200" b="0" i="1" dirty="0">
                <a:solidFill>
                  <a:srgbClr val="FFFFFF"/>
                </a:solidFill>
              </a:rPr>
              <a:t>Early Man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111</a:t>
            </a:r>
            <a:endParaRPr lang="en-US" sz="1200" b="0" dirty="0">
              <a:solidFill>
                <a:srgbClr val="FFFFFF"/>
              </a:solidFill>
            </a:endParaRPr>
          </a:p>
        </p:txBody>
      </p:sp>
      <p:pic>
        <p:nvPicPr>
          <p:cNvPr id="28675" name="Picture 4" descr="Time_Life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1600200" y="598488"/>
            <a:ext cx="59436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own Arrow 3"/>
          <p:cNvSpPr/>
          <p:nvPr/>
        </p:nvSpPr>
        <p:spPr>
          <a:xfrm rot="2434077">
            <a:off x="5273698" y="703813"/>
            <a:ext cx="595013" cy="2514600"/>
          </a:xfrm>
          <a:prstGeom prst="downArrow">
            <a:avLst/>
          </a:prstGeom>
          <a:solidFill>
            <a:srgbClr val="FFC0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57200" y="2612268"/>
            <a:ext cx="8210550" cy="264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000" dirty="0"/>
              <a:t>blade flakes </a:t>
            </a:r>
          </a:p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000" dirty="0"/>
              <a:t>blade points</a:t>
            </a:r>
          </a:p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000" dirty="0"/>
              <a:t>other blade tools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914400" y="3026742"/>
            <a:ext cx="7315200" cy="185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3600" dirty="0"/>
              <a:t>making blades using</a:t>
            </a:r>
          </a:p>
          <a:p>
            <a:pPr eaLnBrk="0" hangingPunct="0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3600" dirty="0"/>
              <a:t>the </a:t>
            </a:r>
            <a:r>
              <a:rPr kumimoji="1" lang="en-US" sz="3600" dirty="0" err="1"/>
              <a:t>Levallois</a:t>
            </a:r>
            <a:r>
              <a:rPr kumimoji="1" lang="en-US" sz="3600" dirty="0"/>
              <a:t> technique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pic>
        <p:nvPicPr>
          <p:cNvPr id="10" name="Picture 9" descr="12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62428"/>
            <a:ext cx="7772400" cy="53007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93050" y="5838372"/>
            <a:ext cx="7991290" cy="4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Cultural periods of the European Upper Paleolithic.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167086" y="4953000"/>
            <a:ext cx="35052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is the “culture”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910114" y="5363028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the technique is called “</a:t>
            </a:r>
            <a:r>
              <a:rPr lang="en-US" sz="20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Levallois</a:t>
            </a: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823024" y="5275944"/>
            <a:ext cx="5457825" cy="642258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21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Oval 3"/>
          <p:cNvSpPr>
            <a:spLocks noChangeArrowheads="1"/>
          </p:cNvSpPr>
          <p:nvPr/>
        </p:nvSpPr>
        <p:spPr bwMode="auto">
          <a:xfrm>
            <a:off x="3810000" y="1295400"/>
            <a:ext cx="1905000" cy="15240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10_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457200"/>
            <a:ext cx="34353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0" y="5486400"/>
            <a:ext cx="9144000" cy="52322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Making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and Using Lithic Tools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0" y="2450068"/>
            <a:ext cx="769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dirty="0" smtClean="0">
                <a:solidFill>
                  <a:srgbClr val="FFFFFF"/>
                </a:solidFill>
              </a:rPr>
              <a:t>Tools </a:t>
            </a:r>
            <a:r>
              <a:rPr kumimoji="1" lang="en-US" sz="1800" dirty="0">
                <a:solidFill>
                  <a:srgbClr val="FFFFFF"/>
                </a:solidFill>
              </a:rPr>
              <a:t>and Technologies II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59595" y="6248401"/>
            <a:ext cx="77893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hlinkClick r:id="rId2"/>
              </a:rPr>
              <a:t>http://www.d.umn.edu/cla/faculty/troufs/anth1602/pctimes.html</a:t>
            </a:r>
            <a:endParaRPr kumimoji="1" lang="en-US" sz="1200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668564" y="6115896"/>
            <a:ext cx="7790915" cy="31393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Pleistocene Subdivisions, Archaeological Industries and Hominids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5964" y="633888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267</a:t>
            </a:r>
          </a:p>
        </p:txBody>
      </p:sp>
      <p:pic>
        <p:nvPicPr>
          <p:cNvPr id="7" name="Picture 6" descr="11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314" y="148770"/>
            <a:ext cx="3917192" cy="5943600"/>
          </a:xfrm>
          <a:prstGeom prst="rect">
            <a:avLst/>
          </a:prstGeom>
        </p:spPr>
      </p:pic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5482544" y="1324428"/>
            <a:ext cx="533400" cy="14478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4738461" y="1476828"/>
            <a:ext cx="704850" cy="3810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1933575" y="6019800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The “</a:t>
            </a:r>
            <a:r>
              <a:rPr lang="en-US" sz="20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Levallois</a:t>
            </a: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” technique </a:t>
            </a:r>
          </a:p>
        </p:txBody>
      </p:sp>
      <p:pic>
        <p:nvPicPr>
          <p:cNvPr id="5" name="Picture 4" descr="11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372" y="76200"/>
            <a:ext cx="2042365" cy="59436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5964" y="633888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265c</a:t>
            </a:r>
            <a:endParaRPr lang="en-US" sz="1200" b="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Levallois_Techniq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76200"/>
            <a:ext cx="64008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0260" name="Oval 4"/>
          <p:cNvSpPr>
            <a:spLocks noChangeArrowheads="1"/>
          </p:cNvSpPr>
          <p:nvPr/>
        </p:nvSpPr>
        <p:spPr bwMode="auto">
          <a:xfrm>
            <a:off x="1066800" y="-76200"/>
            <a:ext cx="3276600" cy="28194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 baseline="30000">
              <a:solidFill>
                <a:schemeClr val="accent1"/>
              </a:solidFill>
            </a:endParaRPr>
          </a:p>
        </p:txBody>
      </p:sp>
      <p:sp>
        <p:nvSpPr>
          <p:cNvPr id="1120261" name="Oval 5"/>
          <p:cNvSpPr>
            <a:spLocks noChangeArrowheads="1"/>
          </p:cNvSpPr>
          <p:nvPr/>
        </p:nvSpPr>
        <p:spPr bwMode="auto">
          <a:xfrm>
            <a:off x="914400" y="2209800"/>
            <a:ext cx="4343400" cy="38862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 baseline="30000">
              <a:solidFill>
                <a:schemeClr val="accent1"/>
              </a:solidFill>
            </a:endParaRPr>
          </a:p>
        </p:txBody>
      </p:sp>
      <p:sp>
        <p:nvSpPr>
          <p:cNvPr id="1120262" name="Oval 6"/>
          <p:cNvSpPr>
            <a:spLocks noChangeArrowheads="1"/>
          </p:cNvSpPr>
          <p:nvPr/>
        </p:nvSpPr>
        <p:spPr bwMode="auto">
          <a:xfrm>
            <a:off x="3867150" y="0"/>
            <a:ext cx="4648200" cy="31242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 baseline="30000">
              <a:solidFill>
                <a:schemeClr val="accent1"/>
              </a:solidFill>
            </a:endParaRPr>
          </a:p>
        </p:txBody>
      </p:sp>
      <p:sp>
        <p:nvSpPr>
          <p:cNvPr id="1120263" name="Oval 7"/>
          <p:cNvSpPr>
            <a:spLocks noChangeArrowheads="1"/>
          </p:cNvSpPr>
          <p:nvPr/>
        </p:nvSpPr>
        <p:spPr bwMode="auto">
          <a:xfrm>
            <a:off x="4114800" y="2209800"/>
            <a:ext cx="4114800" cy="38100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 baseline="30000">
              <a:solidFill>
                <a:schemeClr val="accent1"/>
              </a:solidFill>
            </a:endParaRPr>
          </a:p>
        </p:txBody>
      </p:sp>
      <p:sp>
        <p:nvSpPr>
          <p:cNvPr id="1120264" name="AutoShape 8"/>
          <p:cNvSpPr>
            <a:spLocks noChangeArrowheads="1"/>
          </p:cNvSpPr>
          <p:nvPr/>
        </p:nvSpPr>
        <p:spPr bwMode="auto">
          <a:xfrm>
            <a:off x="5715000" y="1924050"/>
            <a:ext cx="304800" cy="1143000"/>
          </a:xfrm>
          <a:prstGeom prst="downArrow">
            <a:avLst>
              <a:gd name="adj1" fmla="val 50000"/>
              <a:gd name="adj2" fmla="val 9375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33575" y="6019800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The “</a:t>
            </a:r>
            <a:r>
              <a:rPr lang="en-US" sz="20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Levallois</a:t>
            </a: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” technique 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85964" y="633888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</a:t>
            </a:r>
            <a:r>
              <a:rPr lang="en-US" sz="1200" b="0" i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11</a:t>
            </a:r>
            <a:r>
              <a:rPr lang="en-US" sz="1200" b="0" i="1" kern="1200" baseline="300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ed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261</a:t>
            </a:r>
            <a:endParaRPr lang="en-US" sz="1200" b="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0260" grpId="0" animBg="1" autoUpdateAnimBg="0"/>
      <p:bldP spid="1120261" grpId="0" animBg="1" autoUpdateAnimBg="0"/>
      <p:bldP spid="1120262" grpId="0" animBg="1" autoUpdateAnimBg="0"/>
      <p:bldP spid="1120263" grpId="0" animBg="1" autoUpdateAnimBg="0"/>
      <p:bldP spid="112026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Levallois_Techniq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76200"/>
            <a:ext cx="64008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0264" name="AutoShape 8"/>
          <p:cNvSpPr>
            <a:spLocks noChangeArrowheads="1"/>
          </p:cNvSpPr>
          <p:nvPr/>
        </p:nvSpPr>
        <p:spPr bwMode="auto">
          <a:xfrm rot="15937621">
            <a:off x="6210861" y="3436785"/>
            <a:ext cx="379204" cy="887394"/>
          </a:xfrm>
          <a:prstGeom prst="downArrow">
            <a:avLst>
              <a:gd name="adj1" fmla="val 50000"/>
              <a:gd name="adj2" fmla="val 9375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85964" y="633888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</a:t>
            </a:r>
            <a:r>
              <a:rPr lang="en-US" sz="1200" b="0" i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11</a:t>
            </a:r>
            <a:r>
              <a:rPr lang="en-US" sz="1200" b="0" i="1" kern="1200" baseline="300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ed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261</a:t>
            </a:r>
            <a:endParaRPr lang="en-US" sz="1200" b="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33575" y="6019800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The “</a:t>
            </a:r>
            <a:r>
              <a:rPr lang="en-US" sz="20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Levallois</a:t>
            </a: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” technique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1028"/>
          <p:cNvSpPr txBox="1">
            <a:spLocks noChangeArrowheads="1"/>
          </p:cNvSpPr>
          <p:nvPr/>
        </p:nvSpPr>
        <p:spPr bwMode="auto">
          <a:xfrm>
            <a:off x="914400" y="2417762"/>
            <a:ext cx="731520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3600" dirty="0"/>
              <a:t>making blades using </a:t>
            </a:r>
            <a:r>
              <a:rPr kumimoji="1" lang="en-US" sz="3600" dirty="0"/>
              <a:t>the 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3600" dirty="0"/>
              <a:t>“punch blade technique”</a:t>
            </a:r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3600" dirty="0"/>
              <a:t> </a:t>
            </a:r>
            <a:r>
              <a:rPr kumimoji="1" lang="en-US" sz="2800" dirty="0"/>
              <a:t>from a</a:t>
            </a:r>
            <a:endParaRPr kumimoji="1" lang="en-US" sz="3600" dirty="0"/>
          </a:p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3600" dirty="0"/>
              <a:t>“prepared core</a:t>
            </a:r>
            <a:r>
              <a:rPr kumimoji="1" lang="en-US" sz="3600" baseline="30000" dirty="0"/>
              <a:t>”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Understanding Humans, </a:t>
            </a:r>
            <a:r>
              <a:rPr lang="en-US" sz="1200" i="1" dirty="0" smtClean="0">
                <a:solidFill>
                  <a:srgbClr val="000000"/>
                </a:solidFill>
                <a:latin typeface="Arial" pitchFamily="34" charset="0"/>
              </a:rPr>
              <a:t>11</a:t>
            </a:r>
            <a:r>
              <a:rPr lang="en-US" sz="1200" i="1" baseline="30000" dirty="0" smtClean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sz="1200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200" i="1" dirty="0">
                <a:solidFill>
                  <a:srgbClr val="003300"/>
                </a:solidFill>
              </a:rPr>
              <a:t>Ed.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, p.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299</a:t>
            </a: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4" y="1159898"/>
            <a:ext cx="8229600" cy="4631302"/>
          </a:xfrm>
          <a:prstGeom prst="rect">
            <a:avLst/>
          </a:prstGeom>
        </p:spPr>
      </p:pic>
      <p:sp>
        <p:nvSpPr>
          <p:cNvPr id="7" name="Oval 4"/>
          <p:cNvSpPr>
            <a:spLocks noChangeArrowheads="1"/>
          </p:cNvSpPr>
          <p:nvPr/>
        </p:nvSpPr>
        <p:spPr bwMode="auto">
          <a:xfrm rot="975227">
            <a:off x="2998396" y="2371742"/>
            <a:ext cx="1476186" cy="2034325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505200" y="5909846"/>
            <a:ext cx="21403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Pressure flaking.</a:t>
            </a:r>
          </a:p>
        </p:txBody>
      </p:sp>
    </p:spTree>
    <p:extLst>
      <p:ext uri="{BB962C8B-B14F-4D97-AF65-F5344CB8AC3E}">
        <p14:creationId xmlns:p14="http://schemas.microsoft.com/office/powerpoint/2010/main" val="473542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26" descr="The_Punch_Blade_Technique_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39056"/>
            <a:ext cx="6148388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1357086" y="5729514"/>
            <a:ext cx="6415314" cy="5439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/>
              <a:t>The punch blade technique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357086" y="6334257"/>
            <a:ext cx="64153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i="1" dirty="0" smtClean="0"/>
              <a:t>Understanding </a:t>
            </a:r>
            <a:r>
              <a:rPr lang="en-US" sz="1200" b="0" i="1" dirty="0"/>
              <a:t>Physical Anthropology and Archaeology (9</a:t>
            </a:r>
            <a:r>
              <a:rPr lang="en-US" sz="1200" b="0" i="1" baseline="30000" dirty="0"/>
              <a:t>th</a:t>
            </a:r>
            <a:r>
              <a:rPr lang="en-US" sz="1200" b="0" i="1" dirty="0"/>
              <a:t> </a:t>
            </a:r>
            <a:r>
              <a:rPr lang="en-US" sz="1200" b="0" i="1" dirty="0" smtClean="0"/>
              <a:t>Ed</a:t>
            </a:r>
            <a:r>
              <a:rPr lang="en-US" sz="1200" b="0" i="1" dirty="0"/>
              <a:t>), </a:t>
            </a:r>
            <a:r>
              <a:rPr lang="en-US" sz="1200" b="0" dirty="0"/>
              <a:t> p. </a:t>
            </a:r>
            <a:r>
              <a:rPr lang="en-US" sz="1200" b="0" dirty="0" smtClean="0"/>
              <a:t>291 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he_Punch_Blade_Technique_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1613" y="665162"/>
            <a:ext cx="6224587" cy="56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357086" y="6334257"/>
            <a:ext cx="64153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i="1" dirty="0" smtClean="0"/>
              <a:t>Understanding </a:t>
            </a:r>
            <a:r>
              <a:rPr lang="en-US" sz="1200" b="0" i="1" dirty="0"/>
              <a:t>Physical Anthropology and Archaeology (9</a:t>
            </a:r>
            <a:r>
              <a:rPr lang="en-US" sz="1200" b="0" i="1" baseline="30000" dirty="0"/>
              <a:t>th</a:t>
            </a:r>
            <a:r>
              <a:rPr lang="en-US" sz="1200" b="0" i="1" dirty="0"/>
              <a:t> </a:t>
            </a:r>
            <a:r>
              <a:rPr lang="en-US" sz="1200" b="0" i="1" dirty="0" smtClean="0"/>
              <a:t>Ed</a:t>
            </a:r>
            <a:r>
              <a:rPr lang="en-US" sz="1200" b="0" i="1" dirty="0"/>
              <a:t>), </a:t>
            </a:r>
            <a:r>
              <a:rPr lang="en-US" sz="1200" b="0" dirty="0"/>
              <a:t> p. </a:t>
            </a:r>
            <a:r>
              <a:rPr lang="en-US" sz="1200" b="0" dirty="0" smtClean="0"/>
              <a:t>291 </a:t>
            </a:r>
            <a:endParaRPr lang="en-US" sz="1200" b="0" dirty="0"/>
          </a:p>
        </p:txBody>
      </p:sp>
      <p:sp>
        <p:nvSpPr>
          <p:cNvPr id="7" name="Text Box 1027"/>
          <p:cNvSpPr txBox="1">
            <a:spLocks noChangeArrowheads="1"/>
          </p:cNvSpPr>
          <p:nvPr/>
        </p:nvSpPr>
        <p:spPr bwMode="auto">
          <a:xfrm>
            <a:off x="1357086" y="5729514"/>
            <a:ext cx="6415314" cy="5439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/>
              <a:t>The punch blade technique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The_Punch_Blade_Technique_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06400"/>
            <a:ext cx="61722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1357086" y="6334257"/>
            <a:ext cx="64153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i="1" dirty="0" smtClean="0"/>
              <a:t>Understanding </a:t>
            </a:r>
            <a:r>
              <a:rPr lang="en-US" sz="1200" b="0" i="1" dirty="0"/>
              <a:t>Physical Anthropology and Archaeology (9</a:t>
            </a:r>
            <a:r>
              <a:rPr lang="en-US" sz="1200" b="0" i="1" baseline="30000" dirty="0"/>
              <a:t>th</a:t>
            </a:r>
            <a:r>
              <a:rPr lang="en-US" sz="1200" b="0" i="1" dirty="0"/>
              <a:t> </a:t>
            </a:r>
            <a:r>
              <a:rPr lang="en-US" sz="1200" b="0" i="1" dirty="0" smtClean="0"/>
              <a:t>Ed</a:t>
            </a:r>
            <a:r>
              <a:rPr lang="en-US" sz="1200" b="0" i="1" dirty="0"/>
              <a:t>), </a:t>
            </a:r>
            <a:r>
              <a:rPr lang="en-US" sz="1200" b="0" dirty="0"/>
              <a:t> p. </a:t>
            </a:r>
            <a:r>
              <a:rPr lang="en-US" sz="1200" b="0" dirty="0" smtClean="0"/>
              <a:t>291 </a:t>
            </a:r>
            <a:endParaRPr lang="en-US" sz="1200" b="0" dirty="0"/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357086" y="5729514"/>
            <a:ext cx="6415314" cy="5439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/>
              <a:t>The punch blade technique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28386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071235" y="6338661"/>
            <a:ext cx="49863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tx2"/>
                </a:solidFill>
                <a:hlinkClick r:id="rId3"/>
              </a:rPr>
              <a:t>www.napa.ufl.edu/2003news/womentoolmakers.htm#contact</a:t>
            </a:r>
            <a:endParaRPr lang="en-US" sz="1200" b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050" descr="The_Punch_Blade_Technique_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38137"/>
            <a:ext cx="624840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1357086" y="6334257"/>
            <a:ext cx="64153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i="1" dirty="0" smtClean="0"/>
              <a:t>Understanding </a:t>
            </a:r>
            <a:r>
              <a:rPr lang="en-US" sz="1200" b="0" i="1" dirty="0"/>
              <a:t>Physical Anthropology and Archaeology (9</a:t>
            </a:r>
            <a:r>
              <a:rPr lang="en-US" sz="1200" b="0" i="1" baseline="30000" dirty="0"/>
              <a:t>th</a:t>
            </a:r>
            <a:r>
              <a:rPr lang="en-US" sz="1200" b="0" i="1" dirty="0"/>
              <a:t> </a:t>
            </a:r>
            <a:r>
              <a:rPr lang="en-US" sz="1200" b="0" i="1" dirty="0" smtClean="0"/>
              <a:t>Ed</a:t>
            </a:r>
            <a:r>
              <a:rPr lang="en-US" sz="1200" b="0" i="1" dirty="0"/>
              <a:t>), </a:t>
            </a:r>
            <a:r>
              <a:rPr lang="en-US" sz="1200" b="0" dirty="0"/>
              <a:t> p. </a:t>
            </a:r>
            <a:r>
              <a:rPr lang="en-US" sz="1200" b="0" dirty="0" smtClean="0"/>
              <a:t>291 </a:t>
            </a:r>
            <a:endParaRPr lang="en-US" sz="1200" b="0" dirty="0"/>
          </a:p>
        </p:txBody>
      </p:sp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357086" y="5729514"/>
            <a:ext cx="6415314" cy="5439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/>
              <a:t>The punch blade technique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 descr="The_Punch_Blade_Technique_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828" y="762000"/>
            <a:ext cx="6172200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357086" y="5729514"/>
            <a:ext cx="6415314" cy="10609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/>
              <a:t>The punch blade technique</a:t>
            </a:r>
            <a:r>
              <a:rPr lang="en-US" sz="2400" dirty="0" smtClean="0"/>
              <a:t>.</a:t>
            </a:r>
          </a:p>
          <a:p>
            <a:pPr>
              <a:lnSpc>
                <a:spcPct val="140000"/>
              </a:lnSpc>
            </a:pPr>
            <a:endParaRPr lang="en-US" sz="2400" dirty="0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 rot="329501">
            <a:off x="6291456" y="1320767"/>
            <a:ext cx="1298080" cy="217534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5715000" y="3588603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prismatic</a:t>
            </a:r>
          </a:p>
          <a:p>
            <a:r>
              <a:rPr lang="en-US" sz="2400" dirty="0" smtClean="0"/>
              <a:t>blade</a:t>
            </a:r>
            <a:endParaRPr lang="en-US" sz="2400" dirty="0"/>
          </a:p>
        </p:txBody>
      </p:sp>
      <p:sp>
        <p:nvSpPr>
          <p:cNvPr id="10" name="Text Box 1027"/>
          <p:cNvSpPr txBox="1">
            <a:spLocks noChangeArrowheads="1"/>
          </p:cNvSpPr>
          <p:nvPr/>
        </p:nvSpPr>
        <p:spPr bwMode="auto">
          <a:xfrm>
            <a:off x="1357086" y="6334257"/>
            <a:ext cx="64153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i="1" dirty="0" smtClean="0"/>
              <a:t>Understanding </a:t>
            </a:r>
            <a:r>
              <a:rPr lang="en-US" sz="1200" b="0" i="1" dirty="0"/>
              <a:t>Physical Anthropology and Archaeology (9</a:t>
            </a:r>
            <a:r>
              <a:rPr lang="en-US" sz="1200" b="0" i="1" baseline="30000" dirty="0"/>
              <a:t>th</a:t>
            </a:r>
            <a:r>
              <a:rPr lang="en-US" sz="1200" b="0" i="1" dirty="0"/>
              <a:t> </a:t>
            </a:r>
            <a:r>
              <a:rPr lang="en-US" sz="1200" b="0" i="1" dirty="0" smtClean="0"/>
              <a:t>Ed</a:t>
            </a:r>
            <a:r>
              <a:rPr lang="en-US" sz="1200" b="0" i="1" dirty="0"/>
              <a:t>), </a:t>
            </a:r>
            <a:r>
              <a:rPr lang="en-US" sz="1200" b="0" dirty="0"/>
              <a:t> p. </a:t>
            </a:r>
            <a:r>
              <a:rPr lang="en-US" sz="1200" b="0" dirty="0" smtClean="0"/>
              <a:t>291 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1028"/>
          <p:cNvSpPr txBox="1">
            <a:spLocks noChangeArrowheads="1"/>
          </p:cNvSpPr>
          <p:nvPr/>
        </p:nvSpPr>
        <p:spPr bwMode="auto">
          <a:xfrm>
            <a:off x="914400" y="2819400"/>
            <a:ext cx="7315200" cy="21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B292CA"/>
              </a:buClr>
            </a:pPr>
            <a:r>
              <a:rPr lang="en-US" sz="3600" b="1" kern="1200" dirty="0" smtClean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from blades</a:t>
            </a:r>
          </a:p>
          <a:p>
            <a:pPr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B292CA"/>
              </a:buClr>
            </a:pPr>
            <a:r>
              <a:rPr lang="en-US" sz="3600" dirty="0" smtClean="0">
                <a:solidFill>
                  <a:prstClr val="black"/>
                </a:solidFill>
              </a:rPr>
              <a:t>other types of tools</a:t>
            </a:r>
          </a:p>
          <a:p>
            <a:pPr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B292CA"/>
              </a:buClr>
            </a:pPr>
            <a:r>
              <a:rPr lang="en-US" sz="3600" b="1" kern="1200" dirty="0" smtClean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are made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Lithic Tools and Technologies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burin_scraper1"/>
          <p:cNvPicPr>
            <a:picLocks noChangeAspect="1" noChangeArrowheads="1"/>
          </p:cNvPicPr>
          <p:nvPr/>
        </p:nvPicPr>
        <p:blipFill>
          <a:blip r:embed="rId3">
            <a:lum bright="8000" contrast="2000"/>
          </a:blip>
          <a:srcRect/>
          <a:stretch>
            <a:fillRect/>
          </a:stretch>
        </p:blipFill>
        <p:spPr bwMode="auto">
          <a:xfrm>
            <a:off x="2667000" y="85725"/>
            <a:ext cx="377190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620325" y="6334257"/>
            <a:ext cx="38893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i="1" dirty="0"/>
              <a:t>The Emergence of Man </a:t>
            </a:r>
            <a:r>
              <a:rPr lang="en-US" sz="1200" b="0" dirty="0"/>
              <a:t>(Time-Life, 1973), p. </a:t>
            </a:r>
            <a:r>
              <a:rPr lang="en-US" sz="1200" b="0" dirty="0" smtClean="0"/>
              <a:t>87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035790" y="5867400"/>
            <a:ext cx="10550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Burin.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</a:t>
            </a:r>
            <a:r>
              <a:rPr lang="en-US" sz="1200" b="0" i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11</a:t>
            </a:r>
            <a:r>
              <a:rPr lang="en-US" sz="1200" b="0" i="1" kern="1200" baseline="300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b="0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p. </a:t>
            </a:r>
            <a:r>
              <a:rPr lang="en-US" sz="1200" b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299</a:t>
            </a:r>
            <a:endParaRPr lang="en-US" sz="1200" b="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 descr="12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038" y="366486"/>
            <a:ext cx="2665876" cy="548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4445000" y="1157288"/>
            <a:ext cx="1498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fluting</a:t>
            </a:r>
          </a:p>
        </p:txBody>
      </p:sp>
      <p:pic>
        <p:nvPicPr>
          <p:cNvPr id="48132" name="Picture 5" descr="burin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326106"/>
            <a:ext cx="7315200" cy="293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00828" y="6334257"/>
            <a:ext cx="30964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Library, </a:t>
            </a:r>
            <a:r>
              <a:rPr lang="en-US" sz="1200" b="0" i="1" dirty="0">
                <a:solidFill>
                  <a:srgbClr val="FFFFFF"/>
                </a:solidFill>
              </a:rPr>
              <a:t>Early Man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113</a:t>
            </a:r>
            <a:endParaRPr lang="en-US" sz="1200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4100"/>
          <p:cNvSpPr txBox="1">
            <a:spLocks noChangeArrowheads="1"/>
          </p:cNvSpPr>
          <p:nvPr/>
        </p:nvSpPr>
        <p:spPr bwMode="auto">
          <a:xfrm>
            <a:off x="914400" y="2895564"/>
            <a:ext cx="7315200" cy="220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3200" dirty="0"/>
              <a:t>steps in making stone </a:t>
            </a:r>
            <a:r>
              <a:rPr lang="en-US" sz="3200" dirty="0" smtClean="0"/>
              <a:t>tools</a:t>
            </a:r>
          </a:p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3200" dirty="0" smtClean="0"/>
              <a:t>increase </a:t>
            </a:r>
            <a:r>
              <a:rPr lang="en-US" sz="3200" dirty="0"/>
              <a:t>in </a:t>
            </a:r>
            <a:r>
              <a:rPr lang="en-US" sz="3200" dirty="0" smtClean="0"/>
              <a:t>number</a:t>
            </a:r>
          </a:p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3200" dirty="0" smtClean="0"/>
              <a:t>over </a:t>
            </a:r>
            <a:r>
              <a:rPr lang="en-US" sz="3200" dirty="0"/>
              <a:t>time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Lithic Tools and Technologies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983378" y="6339114"/>
            <a:ext cx="31888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i="1" dirty="0">
                <a:solidFill>
                  <a:srgbClr val="FFFFFF"/>
                </a:solidFill>
              </a:rPr>
              <a:t>Humankind Emerging, 7</a:t>
            </a:r>
            <a:r>
              <a:rPr lang="en-US" sz="1200" b="0" i="1" baseline="30000" dirty="0">
                <a:solidFill>
                  <a:srgbClr val="FFFFFF"/>
                </a:solidFill>
              </a:rPr>
              <a:t>th</a:t>
            </a:r>
            <a:r>
              <a:rPr lang="en-US" sz="1200" b="0" i="1" dirty="0">
                <a:solidFill>
                  <a:srgbClr val="FFFFFF"/>
                </a:solidFill>
              </a:rPr>
              <a:t> Ed.</a:t>
            </a:r>
            <a:r>
              <a:rPr lang="en-US" sz="1200" b="0" dirty="0">
                <a:solidFill>
                  <a:srgbClr val="FFFFFF"/>
                </a:solidFill>
              </a:rPr>
              <a:t>,  p. </a:t>
            </a:r>
            <a:r>
              <a:rPr lang="en-US" sz="1200" b="0" dirty="0" smtClean="0">
                <a:solidFill>
                  <a:srgbClr val="FFFFFF"/>
                </a:solidFill>
              </a:rPr>
              <a:t>432</a:t>
            </a:r>
            <a:endParaRPr lang="en-US" sz="1200" b="0" dirty="0">
              <a:solidFill>
                <a:srgbClr val="FFFFFF"/>
              </a:solidFill>
            </a:endParaRPr>
          </a:p>
        </p:txBody>
      </p:sp>
      <p:pic>
        <p:nvPicPr>
          <p:cNvPr id="51203" name="Picture 3" descr="HE7"/>
          <p:cNvPicPr>
            <a:picLocks noChangeAspect="1" noChangeArrowheads="1"/>
          </p:cNvPicPr>
          <p:nvPr/>
        </p:nvPicPr>
        <p:blipFill>
          <a:blip r:embed="rId3">
            <a:lum bright="7000" contrast="-2000"/>
          </a:blip>
          <a:srcRect/>
          <a:stretch>
            <a:fillRect/>
          </a:stretch>
        </p:blipFill>
        <p:spPr bwMode="auto">
          <a:xfrm>
            <a:off x="1219200" y="152400"/>
            <a:ext cx="6781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2052"/>
          <p:cNvSpPr txBox="1">
            <a:spLocks noChangeArrowheads="1"/>
          </p:cNvSpPr>
          <p:nvPr/>
        </p:nvSpPr>
        <p:spPr bwMode="auto">
          <a:xfrm>
            <a:off x="914400" y="3962400"/>
            <a:ext cx="7315200" cy="6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3600" dirty="0"/>
              <a:t>stone tool effectiveness</a:t>
            </a:r>
            <a:endParaRPr lang="en-US" sz="2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Lithic Tools and Technologies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10_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7613" y="133350"/>
            <a:ext cx="424338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028604" y="6175830"/>
            <a:ext cx="30964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i="1" dirty="0">
                <a:solidFill>
                  <a:srgbClr val="FFFFFF"/>
                </a:solidFill>
              </a:rPr>
              <a:t>National Geographic</a:t>
            </a:r>
            <a:r>
              <a:rPr lang="en-US" sz="1200" b="0" dirty="0">
                <a:solidFill>
                  <a:srgbClr val="FFFFFF"/>
                </a:solidFill>
              </a:rPr>
              <a:t>, November 1985</a:t>
            </a:r>
            <a:endParaRPr lang="en-US" sz="1200" b="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819400"/>
            <a:ext cx="7315200" cy="2743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 fontAlgn="base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8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techniques of manufacture</a:t>
            </a: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basic too </a:t>
            </a:r>
            <a:r>
              <a:rPr lang="en-US" sz="28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uses</a:t>
            </a: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Upper Paleolithic </a:t>
            </a:r>
            <a:r>
              <a:rPr lang="en-US" sz="28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traditions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52914" y="1538514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baseline="300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2000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+mn-ea"/>
                <a:cs typeface="+mn-cs"/>
              </a:rPr>
              <a:t>Lithic Tools and Technologies</a:t>
            </a:r>
            <a:endParaRPr lang="en-US" sz="4800" kern="1200" dirty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075" descr="22_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048000"/>
            <a:ext cx="7315200" cy="16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914400" y="3082091"/>
            <a:ext cx="7315200" cy="164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3600" dirty="0"/>
              <a:t>efficient of use of raw materials improves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Lithic Tools and Technologies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497500" y="6455226"/>
            <a:ext cx="41319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Brian Fagan, </a:t>
            </a:r>
            <a:r>
              <a:rPr lang="en-US" sz="1200" b="0" i="1" dirty="0">
                <a:solidFill>
                  <a:srgbClr val="FFFFFF"/>
                </a:solidFill>
              </a:rPr>
              <a:t>People of the Earth, 10</a:t>
            </a:r>
            <a:r>
              <a:rPr lang="en-US" sz="1200" b="0" i="1" baseline="30000" dirty="0">
                <a:solidFill>
                  <a:srgbClr val="FFFFFF"/>
                </a:solidFill>
              </a:rPr>
              <a:t>th</a:t>
            </a:r>
            <a:r>
              <a:rPr lang="en-US" sz="1200" b="0" i="1" dirty="0">
                <a:solidFill>
                  <a:srgbClr val="FFFFFF"/>
                </a:solidFill>
              </a:rPr>
              <a:t> Ed.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102</a:t>
            </a:r>
            <a:endParaRPr lang="en-US" sz="1200" b="0" dirty="0">
              <a:solidFill>
                <a:srgbClr val="FFFFFF"/>
              </a:solidFill>
            </a:endParaRPr>
          </a:p>
        </p:txBody>
      </p:sp>
      <p:pic>
        <p:nvPicPr>
          <p:cNvPr id="56323" name="Picture 4" descr="POE10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1219200" y="392113"/>
            <a:ext cx="6705600" cy="600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8213" name="Oval 5"/>
          <p:cNvSpPr>
            <a:spLocks noChangeArrowheads="1"/>
          </p:cNvSpPr>
          <p:nvPr/>
        </p:nvSpPr>
        <p:spPr bwMode="auto">
          <a:xfrm>
            <a:off x="2286000" y="1872342"/>
            <a:ext cx="1524000" cy="609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8216" name="Oval 8"/>
          <p:cNvSpPr>
            <a:spLocks noChangeArrowheads="1"/>
          </p:cNvSpPr>
          <p:nvPr/>
        </p:nvSpPr>
        <p:spPr bwMode="auto">
          <a:xfrm>
            <a:off x="2533650" y="3044370"/>
            <a:ext cx="1524000" cy="609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8217" name="Oval 9"/>
          <p:cNvSpPr>
            <a:spLocks noChangeArrowheads="1"/>
          </p:cNvSpPr>
          <p:nvPr/>
        </p:nvSpPr>
        <p:spPr bwMode="auto">
          <a:xfrm>
            <a:off x="1295400" y="4296228"/>
            <a:ext cx="1524000" cy="609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8218" name="Oval 10"/>
          <p:cNvSpPr>
            <a:spLocks noChangeArrowheads="1"/>
          </p:cNvSpPr>
          <p:nvPr/>
        </p:nvSpPr>
        <p:spPr bwMode="auto">
          <a:xfrm>
            <a:off x="1276350" y="5301342"/>
            <a:ext cx="1524000" cy="609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8219" name="Oval 11"/>
          <p:cNvSpPr>
            <a:spLocks noChangeArrowheads="1"/>
          </p:cNvSpPr>
          <p:nvPr/>
        </p:nvSpPr>
        <p:spPr bwMode="auto">
          <a:xfrm>
            <a:off x="5753100" y="1752600"/>
            <a:ext cx="1905000" cy="838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9" name="Oval 12"/>
          <p:cNvSpPr>
            <a:spLocks noChangeArrowheads="1"/>
          </p:cNvSpPr>
          <p:nvPr/>
        </p:nvSpPr>
        <p:spPr bwMode="auto">
          <a:xfrm>
            <a:off x="1257300" y="638628"/>
            <a:ext cx="1524000" cy="609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8221" name="Oval 13"/>
          <p:cNvSpPr>
            <a:spLocks noChangeArrowheads="1"/>
          </p:cNvSpPr>
          <p:nvPr/>
        </p:nvSpPr>
        <p:spPr bwMode="auto">
          <a:xfrm>
            <a:off x="5734050" y="2857500"/>
            <a:ext cx="2114550" cy="9525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8222" name="Oval 14"/>
          <p:cNvSpPr>
            <a:spLocks noChangeArrowheads="1"/>
          </p:cNvSpPr>
          <p:nvPr/>
        </p:nvSpPr>
        <p:spPr bwMode="auto">
          <a:xfrm>
            <a:off x="5715000" y="3915228"/>
            <a:ext cx="2133600" cy="9906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8223" name="Oval 15"/>
          <p:cNvSpPr>
            <a:spLocks noChangeArrowheads="1"/>
          </p:cNvSpPr>
          <p:nvPr/>
        </p:nvSpPr>
        <p:spPr bwMode="auto">
          <a:xfrm>
            <a:off x="5715000" y="5177970"/>
            <a:ext cx="2133600" cy="8382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8213" grpId="0" animBg="1"/>
      <p:bldP spid="1118216" grpId="0" animBg="1"/>
      <p:bldP spid="1118217" grpId="0" animBg="1"/>
      <p:bldP spid="1118218" grpId="0" animBg="1"/>
      <p:bldP spid="1118219" grpId="0" animBg="1"/>
      <p:bldP spid="1118221" grpId="0" animBg="1"/>
      <p:bldP spid="1118222" grpId="0" animBg="1"/>
      <p:bldP spid="11182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819400"/>
            <a:ext cx="7315200" cy="2743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 fontAlgn="base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EEECE1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techniques of manufacture</a:t>
            </a: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basic too </a:t>
            </a:r>
            <a:r>
              <a:rPr lang="en-US" sz="28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uses</a:t>
            </a: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DDD9C3"/>
                </a:solidFill>
                <a:latin typeface="Verdana" pitchFamily="34" charset="0"/>
                <a:ea typeface="+mn-ea"/>
                <a:cs typeface="+mn-cs"/>
              </a:rPr>
              <a:t>Upper Paleolithic </a:t>
            </a:r>
            <a:r>
              <a:rPr lang="en-US" sz="2800" b="1" i="1" kern="1200" dirty="0">
                <a:solidFill>
                  <a:srgbClr val="DDD9C3"/>
                </a:solidFill>
                <a:latin typeface="Verdana" pitchFamily="34" charset="0"/>
                <a:ea typeface="+mn-ea"/>
                <a:cs typeface="+mn-cs"/>
              </a:rPr>
              <a:t>traditions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52914" y="1538514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baseline="300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+mn-ea"/>
                <a:cs typeface="+mn-cs"/>
              </a:rPr>
              <a:t>Lithic Tools and Technologies</a:t>
            </a:r>
            <a:endParaRPr lang="en-US" sz="4800" b="1" kern="1200" dirty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204686" y="6335484"/>
            <a:ext cx="6726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Braidwood, </a:t>
            </a:r>
            <a:r>
              <a:rPr lang="en-US" sz="1200" b="0" i="1" dirty="0"/>
              <a:t>Prehistoric Men 2</a:t>
            </a:r>
            <a:r>
              <a:rPr lang="en-US" sz="1200" b="0" i="1" baseline="30000" dirty="0"/>
              <a:t>nd</a:t>
            </a:r>
            <a:r>
              <a:rPr lang="en-US" sz="1200" b="0" i="1" dirty="0"/>
              <a:t> Ed.</a:t>
            </a:r>
            <a:r>
              <a:rPr lang="en-US" sz="1200" b="0" dirty="0"/>
              <a:t> (Chicago Natural History Museum, 1951), p. </a:t>
            </a:r>
            <a:r>
              <a:rPr lang="en-US" sz="1200" b="0" dirty="0" smtClean="0"/>
              <a:t>65 </a:t>
            </a:r>
            <a:endParaRPr lang="en-US" sz="1200" b="0" dirty="0"/>
          </a:p>
        </p:txBody>
      </p:sp>
      <p:pic>
        <p:nvPicPr>
          <p:cNvPr id="58371" name="Picture 3" descr="uses_backed_bla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487214"/>
            <a:ext cx="7315200" cy="384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986314" y="6337887"/>
            <a:ext cx="31525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Library, </a:t>
            </a:r>
            <a:r>
              <a:rPr lang="en-US" sz="1200" b="0" i="1" dirty="0">
                <a:solidFill>
                  <a:srgbClr val="FFFFFF"/>
                </a:solidFill>
              </a:rPr>
              <a:t>Early Man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115</a:t>
            </a:r>
            <a:endParaRPr lang="en-US" sz="1200" b="0" dirty="0">
              <a:solidFill>
                <a:srgbClr val="FFFFFF"/>
              </a:solidFill>
            </a:endParaRPr>
          </a:p>
        </p:txBody>
      </p:sp>
      <p:pic>
        <p:nvPicPr>
          <p:cNvPr id="59395" name="Picture 3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777875"/>
            <a:ext cx="5562600" cy="531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22_50"/>
          <p:cNvPicPr>
            <a:picLocks noChangeAspect="1" noChangeArrowheads="1"/>
          </p:cNvPicPr>
          <p:nvPr/>
        </p:nvPicPr>
        <p:blipFill>
          <a:blip r:embed="rId3">
            <a:lum bright="-15000" contrast="33000"/>
          </a:blip>
          <a:srcRect/>
          <a:stretch>
            <a:fillRect/>
          </a:stretch>
        </p:blipFill>
        <p:spPr bwMode="auto">
          <a:xfrm>
            <a:off x="1371600" y="947738"/>
            <a:ext cx="6400800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942772" y="6339114"/>
            <a:ext cx="32343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Library, </a:t>
            </a:r>
            <a:r>
              <a:rPr lang="en-US" sz="1200" b="0" i="1" dirty="0">
                <a:solidFill>
                  <a:srgbClr val="FFFFFF"/>
                </a:solidFill>
              </a:rPr>
              <a:t>Cro-Magnon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87</a:t>
            </a:r>
            <a:endParaRPr lang="en-US" sz="1200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4" descr="uses_buri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71600"/>
            <a:ext cx="7315200" cy="402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04686" y="6335484"/>
            <a:ext cx="6726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Braidwood, </a:t>
            </a:r>
            <a:r>
              <a:rPr lang="en-US" sz="1200" b="0" i="1" dirty="0"/>
              <a:t>Prehistoric Men 2</a:t>
            </a:r>
            <a:r>
              <a:rPr lang="en-US" sz="1200" b="0" i="1" baseline="30000" dirty="0"/>
              <a:t>nd</a:t>
            </a:r>
            <a:r>
              <a:rPr lang="en-US" sz="1200" b="0" i="1" dirty="0"/>
              <a:t> Ed.</a:t>
            </a:r>
            <a:r>
              <a:rPr lang="en-US" sz="1200" b="0" dirty="0"/>
              <a:t> (Chicago Natural History Museum, 1951), p. </a:t>
            </a:r>
            <a:r>
              <a:rPr lang="en-US" sz="1200" b="0" dirty="0" smtClean="0"/>
              <a:t>66 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2990578" y="6339114"/>
            <a:ext cx="31525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Library, </a:t>
            </a:r>
            <a:r>
              <a:rPr lang="en-US" sz="1200" b="0" i="1" dirty="0">
                <a:solidFill>
                  <a:srgbClr val="FFFFFF"/>
                </a:solidFill>
              </a:rPr>
              <a:t>Early Man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114</a:t>
            </a:r>
            <a:endParaRPr lang="en-US" sz="1200" b="0" dirty="0">
              <a:solidFill>
                <a:srgbClr val="FFFFFF"/>
              </a:solidFill>
            </a:endParaRPr>
          </a:p>
        </p:txBody>
      </p:sp>
      <p:pic>
        <p:nvPicPr>
          <p:cNvPr id="62467" name="Picture 3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5658" y="257628"/>
            <a:ext cx="678180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19314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701156" y="6337887"/>
            <a:ext cx="37141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2"/>
                </a:solidFill>
                <a:hlinkClick r:id="rId4"/>
              </a:rPr>
              <a:t>www.hominids.com/donsmaps/lioncamp.html</a:t>
            </a:r>
            <a:endParaRPr lang="en-US" sz="12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819400"/>
            <a:ext cx="7315200" cy="2743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 fontAlgn="base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EEECE1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8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techniques of manufacture</a:t>
            </a: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too </a:t>
            </a:r>
            <a:r>
              <a:rPr lang="en-US" sz="2800" b="1" i="1" kern="1200" dirty="0">
                <a:solidFill>
                  <a:srgbClr val="DDD9C3"/>
                </a:solidFill>
                <a:latin typeface="Verdana" pitchFamily="34" charset="0"/>
                <a:ea typeface="+mn-ea"/>
                <a:cs typeface="+mn-cs"/>
              </a:rPr>
              <a:t>uses</a:t>
            </a: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DDD9C3"/>
                </a:solidFill>
                <a:latin typeface="Verdana" pitchFamily="34" charset="0"/>
                <a:ea typeface="+mn-ea"/>
                <a:cs typeface="+mn-cs"/>
              </a:rPr>
              <a:t>Upper Paleolithic </a:t>
            </a:r>
            <a:r>
              <a:rPr lang="en-US" sz="2800" b="1" i="1" kern="1200" dirty="0">
                <a:solidFill>
                  <a:srgbClr val="DDD9C3"/>
                </a:solidFill>
                <a:latin typeface="Verdana" pitchFamily="34" charset="0"/>
                <a:ea typeface="+mn-ea"/>
                <a:cs typeface="+mn-cs"/>
              </a:rPr>
              <a:t>traditions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52914" y="1538514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baseline="300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+mn-ea"/>
                <a:cs typeface="+mn-cs"/>
              </a:rPr>
              <a:t>Lithic Tools and Technologies</a:t>
            </a:r>
            <a:endParaRPr lang="en-US" sz="4800" b="1" kern="1200" dirty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593247" y="6339114"/>
            <a:ext cx="39454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i="1" dirty="0"/>
              <a:t>The Emergence of Man </a:t>
            </a:r>
            <a:r>
              <a:rPr lang="en-US" sz="1200" b="0" dirty="0"/>
              <a:t>(Time-Life, 1973), p. </a:t>
            </a:r>
            <a:r>
              <a:rPr lang="en-US" sz="1200" b="0" dirty="0" smtClean="0"/>
              <a:t>89</a:t>
            </a:r>
            <a:endParaRPr lang="en-US" sz="1200" b="0" dirty="0"/>
          </a:p>
        </p:txBody>
      </p:sp>
      <p:pic>
        <p:nvPicPr>
          <p:cNvPr id="64515" name="Picture 3" descr="burin_needle1"/>
          <p:cNvPicPr>
            <a:picLocks noChangeAspect="1" noChangeArrowheads="1"/>
          </p:cNvPicPr>
          <p:nvPr/>
        </p:nvPicPr>
        <p:blipFill>
          <a:blip r:embed="rId3">
            <a:lum bright="8000" contrast="2000"/>
          </a:blip>
          <a:srcRect/>
          <a:stretch>
            <a:fillRect/>
          </a:stretch>
        </p:blipFill>
        <p:spPr bwMode="auto">
          <a:xfrm>
            <a:off x="3157538" y="222250"/>
            <a:ext cx="2828925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Oval 4"/>
          <p:cNvSpPr>
            <a:spLocks noChangeArrowheads="1"/>
          </p:cNvSpPr>
          <p:nvPr/>
        </p:nvSpPr>
        <p:spPr bwMode="auto">
          <a:xfrm>
            <a:off x="4381500" y="2000250"/>
            <a:ext cx="1828800" cy="4114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4" descr="uses_notched_bla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410811"/>
            <a:ext cx="7315200" cy="315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990600" y="4800600"/>
            <a:ext cx="533400" cy="609600"/>
          </a:xfrm>
          <a:prstGeom prst="rect">
            <a:avLst/>
          </a:prstGeom>
          <a:solidFill>
            <a:srgbClr val="FFFCE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Rectangle 6"/>
          <p:cNvSpPr>
            <a:spLocks noChangeArrowheads="1"/>
          </p:cNvSpPr>
          <p:nvPr/>
        </p:nvSpPr>
        <p:spPr bwMode="auto">
          <a:xfrm>
            <a:off x="6934200" y="5029200"/>
            <a:ext cx="533400" cy="609600"/>
          </a:xfrm>
          <a:prstGeom prst="rect">
            <a:avLst/>
          </a:prstGeom>
          <a:solidFill>
            <a:srgbClr val="FFFCE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b="0"/>
              <a:t>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04686" y="6335484"/>
            <a:ext cx="6726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Braidwood, </a:t>
            </a:r>
            <a:r>
              <a:rPr lang="en-US" sz="1200" b="0" i="1" dirty="0"/>
              <a:t>Prehistoric Men 2</a:t>
            </a:r>
            <a:r>
              <a:rPr lang="en-US" sz="1200" b="0" i="1" baseline="30000" dirty="0"/>
              <a:t>nd</a:t>
            </a:r>
            <a:r>
              <a:rPr lang="en-US" sz="1200" b="0" i="1" dirty="0"/>
              <a:t> Ed.</a:t>
            </a:r>
            <a:r>
              <a:rPr lang="en-US" sz="1200" b="0" dirty="0"/>
              <a:t> (Chicago Natural History Museum, 1951), p. </a:t>
            </a:r>
            <a:r>
              <a:rPr lang="en-US" sz="1200" b="0" dirty="0" smtClean="0"/>
              <a:t>67 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3001462" y="6339114"/>
            <a:ext cx="31525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Library, </a:t>
            </a:r>
            <a:r>
              <a:rPr lang="en-US" sz="1200" b="0" i="1" dirty="0">
                <a:solidFill>
                  <a:srgbClr val="FFFFFF"/>
                </a:solidFill>
              </a:rPr>
              <a:t>Early Man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115</a:t>
            </a:r>
            <a:endParaRPr lang="en-US" sz="1200" b="0" dirty="0">
              <a:solidFill>
                <a:srgbClr val="FFFFFF"/>
              </a:solidFill>
            </a:endParaRPr>
          </a:p>
        </p:txBody>
      </p:sp>
      <p:pic>
        <p:nvPicPr>
          <p:cNvPr id="66563" name="Picture 3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1858" y="410028"/>
            <a:ext cx="66294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22_56"/>
          <p:cNvPicPr>
            <a:picLocks noChangeAspect="1" noChangeArrowheads="1"/>
          </p:cNvPicPr>
          <p:nvPr/>
        </p:nvPicPr>
        <p:blipFill>
          <a:blip r:embed="rId3">
            <a:lum bright="-8000" contrast="35000"/>
          </a:blip>
          <a:srcRect/>
          <a:stretch>
            <a:fillRect/>
          </a:stretch>
        </p:blipFill>
        <p:spPr bwMode="auto">
          <a:xfrm>
            <a:off x="2418896" y="76200"/>
            <a:ext cx="428670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381828" y="6339114"/>
            <a:ext cx="23632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i="1" dirty="0">
                <a:solidFill>
                  <a:srgbClr val="F8F8F6"/>
                </a:solidFill>
              </a:rPr>
              <a:t>Ascent to Civilization</a:t>
            </a:r>
            <a:r>
              <a:rPr lang="en-US" sz="1200" b="0" dirty="0">
                <a:solidFill>
                  <a:srgbClr val="F8F8F6"/>
                </a:solidFill>
              </a:rPr>
              <a:t>, p. </a:t>
            </a:r>
            <a:r>
              <a:rPr lang="en-US" sz="1200" b="0" dirty="0" smtClean="0">
                <a:solidFill>
                  <a:srgbClr val="F8F8F6"/>
                </a:solidFill>
              </a:rPr>
              <a:t>95</a:t>
            </a:r>
            <a:endParaRPr lang="en-US" sz="1200" b="0" dirty="0">
              <a:solidFill>
                <a:srgbClr val="F8F8F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5800" y="4343400"/>
            <a:ext cx="3200400" cy="1905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14600" y="5896428"/>
            <a:ext cx="4149499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Trimming Wood with flint.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uses_aw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8238" y="146050"/>
            <a:ext cx="4297362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04686" y="6335484"/>
            <a:ext cx="6726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Braidwood, </a:t>
            </a:r>
            <a:r>
              <a:rPr lang="en-US" sz="1200" b="0" i="1" dirty="0"/>
              <a:t>Prehistoric Men 2</a:t>
            </a:r>
            <a:r>
              <a:rPr lang="en-US" sz="1200" b="0" i="1" baseline="30000" dirty="0"/>
              <a:t>nd</a:t>
            </a:r>
            <a:r>
              <a:rPr lang="en-US" sz="1200" b="0" i="1" dirty="0"/>
              <a:t> Ed.</a:t>
            </a:r>
            <a:r>
              <a:rPr lang="en-US" sz="1200" b="0" dirty="0"/>
              <a:t> (Chicago Natural History Museum, 1951), p. </a:t>
            </a:r>
            <a:r>
              <a:rPr lang="en-US" sz="1200" b="0" dirty="0" smtClean="0"/>
              <a:t>68 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986314" y="6339114"/>
            <a:ext cx="31525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Library, </a:t>
            </a:r>
            <a:r>
              <a:rPr lang="en-US" sz="1200" b="0" i="1" dirty="0">
                <a:solidFill>
                  <a:srgbClr val="FFFFFF"/>
                </a:solidFill>
              </a:rPr>
              <a:t>Early Man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114</a:t>
            </a:r>
            <a:endParaRPr lang="en-US" sz="1200" b="0" dirty="0">
              <a:solidFill>
                <a:srgbClr val="FFFFFF"/>
              </a:solidFill>
            </a:endParaRPr>
          </a:p>
        </p:txBody>
      </p:sp>
      <p:pic>
        <p:nvPicPr>
          <p:cNvPr id="69635" name="Picture 3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685800"/>
            <a:ext cx="5638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uses_end_scrap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90525"/>
            <a:ext cx="52959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04686" y="6335484"/>
            <a:ext cx="6726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Braidwood, </a:t>
            </a:r>
            <a:r>
              <a:rPr lang="en-US" sz="1200" b="0" i="1" dirty="0"/>
              <a:t>Prehistoric Men 2</a:t>
            </a:r>
            <a:r>
              <a:rPr lang="en-US" sz="1200" b="0" i="1" baseline="30000" dirty="0"/>
              <a:t>nd</a:t>
            </a:r>
            <a:r>
              <a:rPr lang="en-US" sz="1200" b="0" i="1" dirty="0"/>
              <a:t> Ed.</a:t>
            </a:r>
            <a:r>
              <a:rPr lang="en-US" sz="1200" b="0" dirty="0"/>
              <a:t> (Chicago Natural History Museum, 1951), p. </a:t>
            </a:r>
            <a:r>
              <a:rPr lang="en-US" sz="1200" b="0" dirty="0" smtClean="0"/>
              <a:t>69 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22_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816881"/>
            <a:ext cx="7315200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957286" y="6339114"/>
            <a:ext cx="32343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Library, </a:t>
            </a:r>
            <a:r>
              <a:rPr lang="en-US" sz="1200" b="0" i="1" dirty="0">
                <a:solidFill>
                  <a:srgbClr val="FFFFFF"/>
                </a:solidFill>
              </a:rPr>
              <a:t>Cro-Magnon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87</a:t>
            </a:r>
            <a:endParaRPr lang="en-US" sz="1200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uses_keel_scrap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86658"/>
            <a:ext cx="7315200" cy="488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04686" y="6335484"/>
            <a:ext cx="6726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Braidwood, </a:t>
            </a:r>
            <a:r>
              <a:rPr lang="en-US" sz="1200" b="0" i="1" dirty="0"/>
              <a:t>Prehistoric Men 2</a:t>
            </a:r>
            <a:r>
              <a:rPr lang="en-US" sz="1200" b="0" i="1" baseline="30000" dirty="0"/>
              <a:t>nd</a:t>
            </a:r>
            <a:r>
              <a:rPr lang="en-US" sz="1200" b="0" i="1" dirty="0"/>
              <a:t> Ed.</a:t>
            </a:r>
            <a:r>
              <a:rPr lang="en-US" sz="1200" b="0" dirty="0"/>
              <a:t> (Chicago Natural History Museum, 1951), p. </a:t>
            </a:r>
            <a:r>
              <a:rPr lang="en-US" sz="1200" b="0" dirty="0" smtClean="0"/>
              <a:t>71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uses_block_scrap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1150" y="298450"/>
            <a:ext cx="5932488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04686" y="6335484"/>
            <a:ext cx="6726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Braidwood, </a:t>
            </a:r>
            <a:r>
              <a:rPr lang="en-US" sz="1200" b="0" i="1" dirty="0"/>
              <a:t>Prehistoric Men 2</a:t>
            </a:r>
            <a:r>
              <a:rPr lang="en-US" sz="1200" b="0" i="1" baseline="30000" dirty="0"/>
              <a:t>nd</a:t>
            </a:r>
            <a:r>
              <a:rPr lang="en-US" sz="1200" b="0" i="1" dirty="0"/>
              <a:t> Ed.</a:t>
            </a:r>
            <a:r>
              <a:rPr lang="en-US" sz="1200" b="0" dirty="0"/>
              <a:t> (Chicago Natural History Museum, 1951), p. </a:t>
            </a:r>
            <a:r>
              <a:rPr lang="en-US" sz="1200" b="0" dirty="0" smtClean="0"/>
              <a:t>71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819400"/>
            <a:ext cx="7315200" cy="2743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 fontAlgn="base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EEECE1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DDD9C3"/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srgbClr val="DDD9C3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3200" b="1" i="1" kern="1200" dirty="0">
                <a:latin typeface="Verdana" pitchFamily="34" charset="0"/>
                <a:ea typeface="+mn-ea"/>
                <a:cs typeface="+mn-cs"/>
              </a:rPr>
              <a:t>techniques </a:t>
            </a:r>
            <a:r>
              <a:rPr lang="en-US" sz="2800" b="1" i="1" kern="1200" dirty="0">
                <a:solidFill>
                  <a:srgbClr val="DDD9C3"/>
                </a:solidFill>
                <a:latin typeface="Verdana" pitchFamily="34" charset="0"/>
                <a:ea typeface="+mn-ea"/>
                <a:cs typeface="+mn-cs"/>
              </a:rPr>
              <a:t>of manufacture</a:t>
            </a: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too </a:t>
            </a:r>
            <a:r>
              <a:rPr lang="en-US" sz="2800" b="1" i="1" kern="1200" dirty="0">
                <a:solidFill>
                  <a:srgbClr val="DDD9C3"/>
                </a:solidFill>
                <a:latin typeface="Verdana" pitchFamily="34" charset="0"/>
                <a:ea typeface="+mn-ea"/>
                <a:cs typeface="+mn-cs"/>
              </a:rPr>
              <a:t>uses</a:t>
            </a: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DDD9C3"/>
                </a:solidFill>
                <a:latin typeface="Verdana" pitchFamily="34" charset="0"/>
                <a:ea typeface="+mn-ea"/>
                <a:cs typeface="+mn-cs"/>
              </a:rPr>
              <a:t>Upper Paleolithic </a:t>
            </a:r>
            <a:r>
              <a:rPr lang="en-US" sz="2800" b="1" i="1" kern="1200" dirty="0">
                <a:solidFill>
                  <a:srgbClr val="DDD9C3"/>
                </a:solidFill>
                <a:latin typeface="Verdana" pitchFamily="34" charset="0"/>
                <a:ea typeface="+mn-ea"/>
                <a:cs typeface="+mn-cs"/>
              </a:rPr>
              <a:t>traditions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52914" y="1538514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baseline="300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2000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+mn-ea"/>
                <a:cs typeface="+mn-cs"/>
              </a:rPr>
              <a:t>Lithic Tools and Technologies</a:t>
            </a:r>
            <a:endParaRPr lang="en-US" sz="4800" kern="1200" dirty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2976064" y="6339114"/>
            <a:ext cx="31525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Library, </a:t>
            </a:r>
            <a:r>
              <a:rPr lang="en-US" sz="1200" b="0" i="1" dirty="0">
                <a:solidFill>
                  <a:srgbClr val="FFFFFF"/>
                </a:solidFill>
              </a:rPr>
              <a:t>Early Man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114</a:t>
            </a:r>
            <a:endParaRPr lang="en-US" sz="1200" b="0" dirty="0">
              <a:solidFill>
                <a:srgbClr val="FFFFFF"/>
              </a:solidFill>
            </a:endParaRPr>
          </a:p>
        </p:txBody>
      </p:sp>
      <p:pic>
        <p:nvPicPr>
          <p:cNvPr id="74755" name="Picture 3" descr="Time_L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0974" y="210456"/>
            <a:ext cx="66294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667000"/>
            <a:ext cx="7315200" cy="36576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 fontAlgn="base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EEECE1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techniques of manufacture</a:t>
            </a: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basic too </a:t>
            </a:r>
            <a:r>
              <a:rPr lang="en-US" sz="2800" b="1" i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uses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8400" y="1371600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solidFill>
                  <a:schemeClr val="bg2">
                    <a:lumMod val="90000"/>
                  </a:schemeClr>
                </a:solidFill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baseline="300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4754940"/>
            <a:ext cx="624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. . . and sometimes it is difficult</a:t>
            </a:r>
          </a:p>
          <a:p>
            <a:r>
              <a:rPr lang="en-US" sz="2400" dirty="0" smtClean="0"/>
              <a:t>to determine just exactly</a:t>
            </a:r>
          </a:p>
          <a:p>
            <a:r>
              <a:rPr lang="en-US" sz="2800" i="1" dirty="0" smtClean="0"/>
              <a:t>what</a:t>
            </a:r>
          </a:p>
          <a:p>
            <a:r>
              <a:rPr lang="en-US" sz="2400" dirty="0" smtClean="0"/>
              <a:t>a tool is used for . . .</a:t>
            </a:r>
            <a:endParaRPr lang="en-US" sz="24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Lithic Tools and Technologies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667000"/>
            <a:ext cx="7315200" cy="36576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 fontAlgn="base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8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techniques of manufacture</a:t>
            </a: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basic too </a:t>
            </a:r>
            <a:r>
              <a:rPr lang="en-US" sz="28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uses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8400" y="1371600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baseline="300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4754940"/>
            <a:ext cx="56460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. . . and sometimes it is difficult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to determine just exactly</a:t>
            </a:r>
          </a:p>
          <a:p>
            <a:r>
              <a:rPr lang="en-US" sz="2800" i="1" dirty="0" smtClean="0">
                <a:solidFill>
                  <a:srgbClr val="FFFFFF"/>
                </a:solidFill>
              </a:rPr>
              <a:t>what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a tool is used for . . 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14400" y="762000"/>
            <a:ext cx="73152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spcBef>
                <a:spcPct val="0"/>
              </a:spcBef>
              <a:defRPr/>
            </a:pPr>
            <a:r>
              <a:rPr lang="en-US" sz="2000" b="0" kern="12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Lithic Tools </a:t>
            </a:r>
            <a:r>
              <a:rPr lang="en-US" sz="2000" b="0" kern="12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and Technologies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259343" y="6339114"/>
            <a:ext cx="6592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www.wengerna.com/browse/product.jsp?prod_id=1260&amp;cat_id=1&amp;sub_cat_id=23</a:t>
            </a:r>
            <a:endParaRPr lang="en-US" sz="1200" b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143331"/>
            <a:ext cx="7315200" cy="457166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33700" y="990600"/>
            <a:ext cx="4914900" cy="49149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90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62000" y="3352800"/>
            <a:ext cx="7620000" cy="1900007"/>
          </a:xfrm>
        </p:spPr>
        <p:txBody>
          <a:bodyPr wrap="square">
            <a:spAutoFit/>
          </a:bodyPr>
          <a:lstStyle/>
          <a:p>
            <a:pPr marL="609600" indent="-609600" algn="ctr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US" sz="4000" b="1" dirty="0" smtClean="0"/>
              <a:t> . . . technical terms abound . . .</a:t>
            </a:r>
          </a:p>
          <a:p>
            <a:pPr marL="609600" indent="-609600" algn="ctr" eaLnBrk="1" hangingPunct="1">
              <a:lnSpc>
                <a:spcPct val="10000"/>
              </a:lnSpc>
              <a:spcBef>
                <a:spcPts val="500"/>
              </a:spcBef>
              <a:spcAft>
                <a:spcPts val="500"/>
              </a:spcAft>
              <a:buFontTx/>
              <a:buNone/>
            </a:pPr>
            <a:endParaRPr lang="en-US" sz="4800" b="1" dirty="0" smtClean="0"/>
          </a:p>
          <a:p>
            <a:pPr marL="609600" indent="-609600" algn="ctr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US" sz="2400" b="1" i="1" dirty="0" err="1" smtClean="0"/>
              <a:t>papageienschnabelklingenedhohlkratzerbohrerschraber</a:t>
            </a:r>
            <a:endParaRPr lang="en-US" sz="2400" b="1" i="1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Lithic Tools and Technologies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907" grpId="0" build="p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90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62000" y="3429000"/>
            <a:ext cx="7620000" cy="907171"/>
          </a:xfrm>
        </p:spPr>
        <p:txBody>
          <a:bodyPr wrap="square">
            <a:spAutoFit/>
          </a:bodyPr>
          <a:lstStyle/>
          <a:p>
            <a:pPr marL="609600" indent="-609600" algn="ctr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US" sz="4000" b="1" dirty="0" smtClean="0"/>
              <a:t> . . .  spears . . 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Lithic Tools and Technologies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uses_harp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31025"/>
            <a:ext cx="7315200" cy="425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2000" y="5112629"/>
            <a:ext cx="7620000" cy="907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marR="0" lvl="0" indent="-609600" algn="ctr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6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Magdalenian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04686" y="6335484"/>
            <a:ext cx="6726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Braidwood, </a:t>
            </a:r>
            <a:r>
              <a:rPr lang="en-US" sz="1200" b="0" i="1" dirty="0"/>
              <a:t>Prehistoric Men 2</a:t>
            </a:r>
            <a:r>
              <a:rPr lang="en-US" sz="1200" b="0" i="1" baseline="30000" dirty="0"/>
              <a:t>nd</a:t>
            </a:r>
            <a:r>
              <a:rPr lang="en-US" sz="1200" b="0" i="1" dirty="0"/>
              <a:t> Ed.</a:t>
            </a:r>
            <a:r>
              <a:rPr lang="en-US" sz="1200" b="0" dirty="0"/>
              <a:t> (Chicago Natural History Museum, 1951), p. </a:t>
            </a:r>
            <a:r>
              <a:rPr lang="en-US" sz="1200" b="0" dirty="0" smtClean="0"/>
              <a:t>73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pic>
        <p:nvPicPr>
          <p:cNvPr id="10" name="Picture 9" descr="12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62428"/>
            <a:ext cx="7772400" cy="53007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93050" y="5838372"/>
            <a:ext cx="7991290" cy="4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Cultural periods of the European Upper Paleolithic.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167086" y="4953000"/>
            <a:ext cx="35052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is the “culture”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910114" y="5363028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the technique is called “</a:t>
            </a:r>
            <a:r>
              <a:rPr lang="en-US" sz="20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Levallois</a:t>
            </a: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”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5573484" y="2177142"/>
            <a:ext cx="2409372" cy="656772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b="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b="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pic>
        <p:nvPicPr>
          <p:cNvPr id="10" name="Picture 9" descr="12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62428"/>
            <a:ext cx="7772400" cy="53007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93050" y="5838372"/>
            <a:ext cx="7991290" cy="4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Cultural periods of the European Upper Paleolithic.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167086" y="4953000"/>
            <a:ext cx="35052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is the “culture”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5573484" y="4524828"/>
            <a:ext cx="2409372" cy="656772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076372" y="4942451"/>
            <a:ext cx="342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marR="0" lvl="0" indent="-609600" algn="ctr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76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Neandertal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829004"/>
            <a:ext cx="7315200" cy="526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325668" y="6339114"/>
            <a:ext cx="44706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hlinkClick r:id="rId4"/>
              </a:rPr>
              <a:t>www.newscientist.com/news/news.jsp?id=ns99993085</a:t>
            </a:r>
            <a:endParaRPr lang="en-US" sz="1200" b="0" dirty="0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2133600" y="4267200"/>
            <a:ext cx="3810000" cy="13716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14400" y="2819400"/>
            <a:ext cx="7315200" cy="2743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indent="-323850" algn="l" rtl="0" fontAlgn="base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basic </a:t>
            </a:r>
            <a:r>
              <a:rPr lang="en-US" sz="2800" b="1" i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types</a:t>
            </a:r>
            <a:endParaRPr lang="en-US" sz="2800" b="1" kern="1200" dirty="0">
              <a:solidFill>
                <a:srgbClr val="EEECE1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rPr>
              <a:t>basic</a:t>
            </a:r>
            <a:r>
              <a:rPr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8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techniques of manufacture</a:t>
            </a: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basic too </a:t>
            </a:r>
            <a:r>
              <a:rPr lang="en-US" sz="28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uses</a:t>
            </a:r>
          </a:p>
          <a:p>
            <a:pPr marL="609600" indent="-323850" algn="l" rtl="0" fontAlgn="base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tabLst>
                <a:tab pos="1028700" algn="l"/>
              </a:tabLst>
            </a:pPr>
            <a:r>
              <a:rPr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Upper Paleolithic </a:t>
            </a:r>
            <a:r>
              <a:rPr lang="en-US" sz="28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traditions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52914" y="1538514"/>
            <a:ext cx="4225925" cy="1066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/>
          <a:lstStyle/>
          <a:p>
            <a:pPr algn="ctr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0000FF"/>
              </a:buClr>
            </a:pPr>
            <a:r>
              <a:rPr kumimoji="1" lang="en-US" sz="5400" b="1" kern="1200" dirty="0">
                <a:solidFill>
                  <a:srgbClr val="EEECE1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lithic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 baseline="300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2000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+mn-ea"/>
                <a:cs typeface="+mn-cs"/>
              </a:rPr>
              <a:t>Lithic Tools and Technologies</a:t>
            </a:r>
            <a:endParaRPr lang="en-US" sz="4800" kern="1200" dirty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14400" y="2819400"/>
            <a:ext cx="7315200" cy="36576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609600" marR="0" lvl="0" indent="-3238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itchFamily="34" charset="0"/>
              <a:buChar char="•"/>
              <a:tabLst>
                <a:tab pos="10287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</a:rPr>
              <a:t>basic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</a:rPr>
              <a:t>types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90000"/>
                </a:schemeClr>
              </a:solidFill>
              <a:effectLst/>
              <a:uLnTx/>
              <a:uFillTx/>
            </a:endParaRPr>
          </a:p>
          <a:p>
            <a:pPr marL="609600" marR="0" lvl="0" indent="-32385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itchFamily="34" charset="0"/>
              <a:buChar char="•"/>
              <a:tabLst>
                <a:tab pos="10287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basic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techniques of manufacture</a:t>
            </a:r>
          </a:p>
          <a:p>
            <a:pPr marL="1047750" marR="0" lvl="1" indent="-32385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itchFamily="34" charset="0"/>
              <a:buChar char="–"/>
              <a:tabLst>
                <a:tab pos="10287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stone on stone</a:t>
            </a:r>
          </a:p>
          <a:p>
            <a:pPr marL="1047750" marR="0" lvl="1" indent="-32385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itchFamily="34" charset="0"/>
              <a:buChar char="–"/>
              <a:tabLst>
                <a:tab pos="10287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baton technique</a:t>
            </a:r>
          </a:p>
          <a:p>
            <a:pPr marL="1047750" marR="0" lvl="1" indent="-323850" algn="l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itchFamily="34" charset="0"/>
              <a:buChar char="–"/>
              <a:tabLst>
                <a:tab pos="10287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pressure flaking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uses_bone_poi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596258"/>
            <a:ext cx="7315200" cy="366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685800" y="914400"/>
            <a:ext cx="8077200" cy="609600"/>
          </a:xfrm>
          <a:prstGeom prst="rect">
            <a:avLst/>
          </a:prstGeom>
          <a:solidFill>
            <a:srgbClr val="FFFCE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04686" y="6335484"/>
            <a:ext cx="6726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Braidwood, </a:t>
            </a:r>
            <a:r>
              <a:rPr lang="en-US" sz="1200" b="0" i="1" dirty="0"/>
              <a:t>Prehistoric Men 2</a:t>
            </a:r>
            <a:r>
              <a:rPr lang="en-US" sz="1200" b="0" i="1" baseline="30000" dirty="0"/>
              <a:t>nd</a:t>
            </a:r>
            <a:r>
              <a:rPr lang="en-US" sz="1200" b="0" i="1" dirty="0"/>
              <a:t> Ed.</a:t>
            </a:r>
            <a:r>
              <a:rPr lang="en-US" sz="1200" b="0" dirty="0"/>
              <a:t> (Chicago Natural History Museum, 1951), p. </a:t>
            </a:r>
            <a:r>
              <a:rPr lang="en-US" sz="1200" b="0" dirty="0" smtClean="0"/>
              <a:t>72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uses_atlat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175210"/>
            <a:ext cx="7315200" cy="247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04686" y="6335484"/>
            <a:ext cx="6726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Braidwood, </a:t>
            </a:r>
            <a:r>
              <a:rPr lang="en-US" sz="1200" b="0" i="1" dirty="0"/>
              <a:t>Prehistoric Men 2</a:t>
            </a:r>
            <a:r>
              <a:rPr lang="en-US" sz="1200" b="0" i="1" baseline="30000" dirty="0"/>
              <a:t>nd</a:t>
            </a:r>
            <a:r>
              <a:rPr lang="en-US" sz="1200" b="0" i="1" dirty="0"/>
              <a:t> Ed.</a:t>
            </a:r>
            <a:r>
              <a:rPr lang="en-US" sz="1200" b="0" dirty="0"/>
              <a:t> (Chicago Natural History Museum, 1951), p. </a:t>
            </a:r>
            <a:r>
              <a:rPr lang="en-US" sz="1200" b="0" dirty="0" smtClean="0"/>
              <a:t>73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b="0" i="1" dirty="0">
                <a:solidFill>
                  <a:srgbClr val="000000"/>
                </a:solidFill>
                <a:latin typeface="Arial" pitchFamily="34" charset="0"/>
              </a:rPr>
              <a:t>Understanding Humans, </a:t>
            </a:r>
            <a:r>
              <a:rPr lang="en-US" sz="1200" b="0" i="1" dirty="0" smtClean="0">
                <a:solidFill>
                  <a:srgbClr val="000000"/>
                </a:solidFill>
                <a:latin typeface="Arial" pitchFamily="34" charset="0"/>
              </a:rPr>
              <a:t>11</a:t>
            </a:r>
            <a:r>
              <a:rPr lang="en-US" sz="1200" b="0" i="1" baseline="30000" dirty="0" smtClean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sz="1200" b="0" i="1" dirty="0" smtClean="0">
                <a:solidFill>
                  <a:srgbClr val="000000"/>
                </a:solidFill>
                <a:latin typeface="Arial" pitchFamily="34" charset="0"/>
              </a:rPr>
              <a:t> Ed</a:t>
            </a:r>
            <a:r>
              <a:rPr lang="en-US" sz="1200" b="0" dirty="0">
                <a:solidFill>
                  <a:srgbClr val="000000"/>
                </a:solidFill>
                <a:latin typeface="Arial" pitchFamily="34" charset="0"/>
              </a:rPr>
              <a:t>., p. </a:t>
            </a:r>
            <a:r>
              <a:rPr lang="en-US" sz="1200" b="0" dirty="0" smtClean="0">
                <a:solidFill>
                  <a:srgbClr val="000000"/>
                </a:solidFill>
                <a:latin typeface="Arial" pitchFamily="34" charset="0"/>
              </a:rPr>
              <a:t>298</a:t>
            </a:r>
            <a:endParaRPr lang="en-US" sz="1200" b="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" name="Picture 4" descr="1218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238911"/>
            <a:ext cx="7772400" cy="2790291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3400" y="5892799"/>
            <a:ext cx="807720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003300"/>
                </a:solidFill>
              </a:rPr>
              <a:t>Magdalenian Spear-thrower (atlatl).  Note the carving.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3939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3660621" y="6339114"/>
            <a:ext cx="18112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tx2"/>
                </a:solidFill>
                <a:hlinkClick r:id="rId3"/>
              </a:rPr>
              <a:t>www.worldatlatl.org</a:t>
            </a:r>
            <a:r>
              <a:rPr lang="en-US" sz="1200" b="0" dirty="0">
                <a:solidFill>
                  <a:schemeClr val="tx2"/>
                </a:solidFill>
                <a:hlinkClick r:id="rId3"/>
              </a:rPr>
              <a:t>/</a:t>
            </a:r>
            <a:endParaRPr lang="en-US" sz="1200" b="0" dirty="0">
              <a:solidFill>
                <a:schemeClr val="tx2"/>
              </a:solidFill>
            </a:endParaRP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609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90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62000" y="2391757"/>
            <a:ext cx="7620000" cy="3247043"/>
          </a:xfrm>
        </p:spPr>
        <p:txBody>
          <a:bodyPr wrap="square">
            <a:spAutoFit/>
          </a:bodyPr>
          <a:lstStyle/>
          <a:p>
            <a:pPr marL="609600" indent="-609600" algn="ctr" eaLnBrk="1" hangingPunct="1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US" sz="3600" b="1" dirty="0" smtClean="0"/>
              <a:t>. . . and sometimes</a:t>
            </a:r>
          </a:p>
          <a:p>
            <a:pPr marL="609600" indent="-609600" algn="ctr" eaLnBrk="1" hangingPunct="1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US" sz="3600" b="1" dirty="0" smtClean="0"/>
              <a:t>the prehistoric uses</a:t>
            </a:r>
          </a:p>
          <a:p>
            <a:pPr marL="609600" indent="-609600" algn="ctr" eaLnBrk="1" hangingPunct="1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US" sz="3600" b="1" dirty="0" smtClean="0"/>
              <a:t>may have been different </a:t>
            </a:r>
          </a:p>
          <a:p>
            <a:pPr marL="609600" indent="-609600" algn="ctr" eaLnBrk="1" hangingPunct="1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US" sz="3600" b="1" dirty="0" smtClean="0"/>
              <a:t>than the ones that immediately come to mind . . 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1286" y="724746"/>
            <a:ext cx="7772400" cy="4001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Lithic Tools and Technologies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6" y="624817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b="0" i="1" dirty="0">
                <a:solidFill>
                  <a:srgbClr val="000000"/>
                </a:solidFill>
                <a:latin typeface="Arial" pitchFamily="34" charset="0"/>
              </a:rPr>
              <a:t>Understanding Humans, </a:t>
            </a:r>
            <a:r>
              <a:rPr lang="en-US" sz="1200" b="0" i="1" dirty="0" smtClean="0">
                <a:solidFill>
                  <a:srgbClr val="000000"/>
                </a:solidFill>
                <a:latin typeface="Arial" pitchFamily="34" charset="0"/>
              </a:rPr>
              <a:t>11</a:t>
            </a:r>
            <a:r>
              <a:rPr lang="en-US" sz="1200" b="0" i="1" baseline="30000" dirty="0" smtClean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sz="1200" b="0" i="1" dirty="0" smtClean="0">
                <a:solidFill>
                  <a:srgbClr val="000000"/>
                </a:solidFill>
                <a:latin typeface="Arial" pitchFamily="34" charset="0"/>
              </a:rPr>
              <a:t> Ed</a:t>
            </a:r>
            <a:r>
              <a:rPr lang="en-US" sz="1200" b="0" dirty="0">
                <a:solidFill>
                  <a:srgbClr val="000000"/>
                </a:solidFill>
                <a:latin typeface="Arial" pitchFamily="34" charset="0"/>
              </a:rPr>
              <a:t>., p. </a:t>
            </a:r>
            <a:r>
              <a:rPr lang="en-US" sz="1200" b="0" dirty="0" smtClean="0">
                <a:solidFill>
                  <a:srgbClr val="000000"/>
                </a:solidFill>
                <a:latin typeface="Arial" pitchFamily="34" charset="0"/>
              </a:rPr>
              <a:t>298</a:t>
            </a:r>
            <a:endParaRPr lang="en-US" sz="1200" b="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" name="Picture 4" descr="1218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238911"/>
            <a:ext cx="7772400" cy="2790291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3400" y="5892799"/>
            <a:ext cx="807720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003300"/>
                </a:solidFill>
              </a:rPr>
              <a:t>Magdalenian Spear-thrower (atlatl).  Note the carving.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3939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23_36-close1"/>
          <p:cNvPicPr>
            <a:picLocks noChangeAspect="1" noChangeArrowheads="1"/>
          </p:cNvPicPr>
          <p:nvPr/>
        </p:nvPicPr>
        <p:blipFill>
          <a:blip r:embed="rId3">
            <a:lum bright="19000" contrast="-6000"/>
          </a:blip>
          <a:srcRect/>
          <a:stretch>
            <a:fillRect/>
          </a:stretch>
        </p:blipFill>
        <p:spPr bwMode="auto">
          <a:xfrm>
            <a:off x="914400" y="1737077"/>
            <a:ext cx="7315200" cy="382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944563" y="5805714"/>
            <a:ext cx="7237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But tool uses are not always obvious . . . 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2937853" y="6339114"/>
            <a:ext cx="32343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Library, </a:t>
            </a:r>
            <a:r>
              <a:rPr lang="en-US" sz="1200" b="0" i="1" dirty="0">
                <a:solidFill>
                  <a:srgbClr val="FFFFFF"/>
                </a:solidFill>
              </a:rPr>
              <a:t>Cro-Magnon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67</a:t>
            </a:r>
            <a:endParaRPr lang="en-US" sz="1200" b="0" dirty="0">
              <a:solidFill>
                <a:srgbClr val="FFFFFF"/>
              </a:solidFill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381000" y="1219200"/>
            <a:ext cx="8382000" cy="228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8534400" y="1219200"/>
            <a:ext cx="609600" cy="4724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23_36-close2"/>
          <p:cNvPicPr>
            <a:picLocks noChangeAspect="1" noChangeArrowheads="1"/>
          </p:cNvPicPr>
          <p:nvPr/>
        </p:nvPicPr>
        <p:blipFill>
          <a:blip r:embed="rId3">
            <a:lum bright="19000" contrast="-6000"/>
          </a:blip>
          <a:srcRect/>
          <a:stretch>
            <a:fillRect/>
          </a:stretch>
        </p:blipFill>
        <p:spPr bwMode="auto">
          <a:xfrm>
            <a:off x="914400" y="1532467"/>
            <a:ext cx="7315200" cy="418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381000" y="5676900"/>
            <a:ext cx="8382000" cy="228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37853" y="6339114"/>
            <a:ext cx="32343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FFFFFF"/>
                </a:solidFill>
              </a:rPr>
              <a:t>Life Nature Library, </a:t>
            </a:r>
            <a:r>
              <a:rPr lang="en-US" sz="1200" b="0" i="1" dirty="0">
                <a:solidFill>
                  <a:srgbClr val="FFFFFF"/>
                </a:solidFill>
              </a:rPr>
              <a:t>Cro-Magnon</a:t>
            </a:r>
            <a:r>
              <a:rPr lang="en-US" sz="1200" b="0" dirty="0">
                <a:solidFill>
                  <a:srgbClr val="FFFFFF"/>
                </a:solidFill>
              </a:rPr>
              <a:t>, p. </a:t>
            </a:r>
            <a:r>
              <a:rPr lang="en-US" sz="1200" b="0" dirty="0" smtClean="0">
                <a:solidFill>
                  <a:srgbClr val="FFFFFF"/>
                </a:solidFill>
              </a:rPr>
              <a:t>67</a:t>
            </a:r>
            <a:endParaRPr lang="en-US" sz="1200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52"/>
          <p:cNvSpPr txBox="1">
            <a:spLocks noChangeArrowheads="1"/>
          </p:cNvSpPr>
          <p:nvPr/>
        </p:nvSpPr>
        <p:spPr bwMode="auto">
          <a:xfrm>
            <a:off x="914400" y="3581400"/>
            <a:ext cx="731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sz="4000" b="1" kern="1200" dirty="0" smtClean="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t> . . . other terms . . .</a:t>
            </a:r>
            <a:endParaRPr lang="en-US" sz="4000" b="1" kern="1200" dirty="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uses_poi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877411"/>
            <a:ext cx="7315200" cy="307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04686" y="6335484"/>
            <a:ext cx="6726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Braidwood, </a:t>
            </a:r>
            <a:r>
              <a:rPr lang="en-US" sz="1200" b="0" i="1" dirty="0"/>
              <a:t>Prehistoric Men 2</a:t>
            </a:r>
            <a:r>
              <a:rPr lang="en-US" sz="1200" b="0" i="1" baseline="30000" dirty="0"/>
              <a:t>nd</a:t>
            </a:r>
            <a:r>
              <a:rPr lang="en-US" sz="1200" b="0" i="1" dirty="0"/>
              <a:t> Ed.</a:t>
            </a:r>
            <a:r>
              <a:rPr lang="en-US" sz="1200" b="0" dirty="0"/>
              <a:t> (Chicago Natural History Museum, 1951), p. </a:t>
            </a:r>
            <a:r>
              <a:rPr lang="en-US" sz="1200" b="0" dirty="0" smtClean="0"/>
              <a:t>67 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914400" y="3276600"/>
            <a:ext cx="7315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400" dirty="0"/>
              <a:t>all of the techniques</a:t>
            </a:r>
          </a:p>
          <a:p>
            <a:pPr eaLnBrk="0" hangingPunct="0">
              <a:lnSpc>
                <a:spcPct val="50000"/>
              </a:lnSpc>
              <a:spcBef>
                <a:spcPct val="100000"/>
              </a:spcBef>
              <a:buClr>
                <a:schemeClr val="hlink"/>
              </a:buClr>
            </a:pPr>
            <a:r>
              <a:rPr lang="en-US" sz="2400" dirty="0"/>
              <a:t>are based on the</a:t>
            </a:r>
            <a:endParaRPr lang="en-US" sz="4400" dirty="0"/>
          </a:p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dirty="0"/>
              <a:t>“cone principle”</a:t>
            </a:r>
            <a:endParaRPr lang="en-US" sz="40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uses_shouldered_point"/>
          <p:cNvPicPr>
            <a:picLocks noChangeAspect="1" noChangeArrowheads="1"/>
          </p:cNvPicPr>
          <p:nvPr/>
        </p:nvPicPr>
        <p:blipFill>
          <a:blip r:embed="rId3">
            <a:lum contrast="4000"/>
          </a:blip>
          <a:srcRect/>
          <a:stretch>
            <a:fillRect/>
          </a:stretch>
        </p:blipFill>
        <p:spPr bwMode="auto">
          <a:xfrm>
            <a:off x="2152650" y="152400"/>
            <a:ext cx="4819650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04686" y="6335484"/>
            <a:ext cx="6726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Braidwood, </a:t>
            </a:r>
            <a:r>
              <a:rPr lang="en-US" sz="1200" b="0" i="1" dirty="0"/>
              <a:t>Prehistoric Men 2</a:t>
            </a:r>
            <a:r>
              <a:rPr lang="en-US" sz="1200" b="0" i="1" baseline="30000" dirty="0"/>
              <a:t>nd</a:t>
            </a:r>
            <a:r>
              <a:rPr lang="en-US" sz="1200" b="0" i="1" dirty="0"/>
              <a:t> Ed.</a:t>
            </a:r>
            <a:r>
              <a:rPr lang="en-US" sz="1200" b="0" dirty="0"/>
              <a:t> (Chicago Natural History Museum, 1951), p. </a:t>
            </a:r>
            <a:r>
              <a:rPr lang="en-US" sz="1200" b="0" dirty="0" smtClean="0"/>
              <a:t>70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200400"/>
            <a:ext cx="7315200" cy="2665345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2800" b="1" dirty="0" smtClean="0"/>
              <a:t>small stone tools usually produced from narrow blades punched from a core</a:t>
            </a:r>
          </a:p>
          <a:p>
            <a:pPr marL="0" indent="0">
              <a:lnSpc>
                <a:spcPct val="20000"/>
              </a:lnSpc>
              <a:buFontTx/>
              <a:buNone/>
            </a:pPr>
            <a:endParaRPr lang="en-US" sz="4000" b="1" dirty="0" smtClean="0"/>
          </a:p>
          <a:p>
            <a:pPr marL="1219200" lvl="1" indent="-533400">
              <a:buFontTx/>
              <a:buNone/>
            </a:pPr>
            <a:r>
              <a:rPr lang="en-US" b="1" dirty="0" smtClean="0"/>
              <a:t>		“micro” = “small” </a:t>
            </a:r>
          </a:p>
          <a:p>
            <a:pPr marL="1219200" lvl="1" indent="-533400">
              <a:buFontTx/>
              <a:buNone/>
            </a:pPr>
            <a:r>
              <a:rPr lang="en-US" b="1" dirty="0" smtClean="0"/>
              <a:t>		“</a:t>
            </a:r>
            <a:r>
              <a:rPr lang="en-US" b="1" dirty="0" err="1" smtClean="0"/>
              <a:t>lith</a:t>
            </a:r>
            <a:r>
              <a:rPr lang="en-US" b="1" dirty="0" smtClean="0"/>
              <a:t>” = “stone”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914400" y="2133600"/>
            <a:ext cx="73152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5400" b="1" kern="1200" dirty="0" err="1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microliths</a:t>
            </a:r>
            <a:endParaRPr lang="en-US" sz="44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+mn-cs"/>
              </a:rPr>
              <a:t>Glossary</a:t>
            </a:r>
            <a:endParaRPr kumimoji="1" lang="en-US" sz="20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200400"/>
            <a:ext cx="7315200" cy="2665345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2800" b="1" dirty="0" smtClean="0">
                <a:solidFill>
                  <a:srgbClr val="DDD9C3"/>
                </a:solidFill>
              </a:rPr>
              <a:t>small stone tools usually produced from narrow blades punched from a core</a:t>
            </a:r>
          </a:p>
          <a:p>
            <a:pPr marL="0" indent="0">
              <a:lnSpc>
                <a:spcPct val="20000"/>
              </a:lnSpc>
              <a:buFontTx/>
              <a:buNone/>
            </a:pPr>
            <a:endParaRPr lang="en-US" sz="4000" b="1" dirty="0" smtClean="0"/>
          </a:p>
          <a:p>
            <a:pPr marL="1219200" lvl="1" indent="-533400">
              <a:buFontTx/>
              <a:buNone/>
            </a:pPr>
            <a:r>
              <a:rPr lang="en-US" b="1" dirty="0" smtClean="0"/>
              <a:t>		“micro” = “small” </a:t>
            </a:r>
          </a:p>
          <a:p>
            <a:pPr marL="1219200" lvl="1" indent="-533400">
              <a:buFontTx/>
              <a:buNone/>
            </a:pPr>
            <a:r>
              <a:rPr lang="en-US" b="1" dirty="0" smtClean="0"/>
              <a:t>		“</a:t>
            </a:r>
            <a:r>
              <a:rPr lang="en-US" b="1" dirty="0" err="1" smtClean="0"/>
              <a:t>lith</a:t>
            </a:r>
            <a:r>
              <a:rPr lang="en-US" b="1" dirty="0" smtClean="0"/>
              <a:t>” = “stone”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914400" y="2133600"/>
            <a:ext cx="73152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5400" b="1" kern="1200" dirty="0" err="1" smtClean="0">
                <a:solidFill>
                  <a:srgbClr val="DDD9C3"/>
                </a:solidFill>
                <a:latin typeface="Verdana" pitchFamily="34" charset="0"/>
                <a:ea typeface="+mn-ea"/>
                <a:cs typeface="+mn-cs"/>
              </a:rPr>
              <a:t>microliths</a:t>
            </a:r>
            <a:endParaRPr lang="en-US" sz="4400" b="1" kern="1200" dirty="0">
              <a:solidFill>
                <a:srgbClr val="DDD9C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+mn-cs"/>
              </a:rPr>
              <a:t>Glossary</a:t>
            </a:r>
            <a:endParaRPr kumimoji="1" lang="en-US" sz="20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21_49"/>
          <p:cNvPicPr>
            <a:picLocks noChangeAspect="1" noChangeArrowheads="1"/>
          </p:cNvPicPr>
          <p:nvPr/>
        </p:nvPicPr>
        <p:blipFill>
          <a:blip r:embed="rId3">
            <a:lum bright="1000" contrast="-1000"/>
          </a:blip>
          <a:srcRect/>
          <a:stretch>
            <a:fillRect/>
          </a:stretch>
        </p:blipFill>
        <p:spPr bwMode="auto">
          <a:xfrm>
            <a:off x="914400" y="1207911"/>
            <a:ext cx="7315200" cy="443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962400"/>
            <a:ext cx="7315200" cy="1951303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sz="4400" b="1" dirty="0" smtClean="0"/>
              <a:t>made of several parts</a:t>
            </a:r>
          </a:p>
          <a:p>
            <a:pPr marL="0" indent="0" algn="ctr">
              <a:buFontTx/>
              <a:buNone/>
            </a:pPr>
            <a:r>
              <a:rPr lang="en-US" sz="4400" b="1" dirty="0" smtClean="0"/>
              <a:t>	</a:t>
            </a:r>
            <a:r>
              <a:rPr lang="en-US" sz="2400" b="1" dirty="0" smtClean="0"/>
              <a:t>e.g., spear, harpoon, sickle, hammer . . .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914400" y="2332037"/>
            <a:ext cx="73152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5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compound</a:t>
            </a:r>
            <a:br>
              <a:rPr lang="en-US" sz="5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en-US" sz="36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(composite)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14400" y="671286"/>
            <a:ext cx="731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+mn-ea"/>
                <a:cs typeface="+mn-cs"/>
              </a:rPr>
              <a:t>Glossary</a:t>
            </a:r>
            <a:endParaRPr kumimoji="1" lang="en-US" sz="2000" b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512567" y="5893582"/>
            <a:ext cx="41168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Composite Tool: A hafted scraper.</a:t>
            </a:r>
            <a:endParaRPr lang="en-US" sz="16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</a:t>
            </a:r>
            <a:r>
              <a:rPr lang="en-US" sz="1200" i="1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11</a:t>
            </a:r>
            <a:r>
              <a:rPr lang="en-US" sz="1200" i="1" kern="1200" baseline="300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Ed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271</a:t>
            </a:r>
            <a:endParaRPr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 descr="11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712" y="118675"/>
            <a:ext cx="4871174" cy="571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2503912" y="6487884"/>
            <a:ext cx="41254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Brian Fagan, </a:t>
            </a:r>
            <a:r>
              <a:rPr lang="en-US" sz="1200" b="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People of the Earth, 10</a:t>
            </a:r>
            <a:r>
              <a:rPr lang="en-US" sz="1200" b="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b="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b="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</a:t>
            </a:r>
            <a:r>
              <a:rPr lang="en-US" sz="1200" b="0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213</a:t>
            </a:r>
            <a:endParaRPr lang="en-US" sz="1200" b="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8067" name="Picture 3" descr="POE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381000"/>
            <a:ext cx="56769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929086" y="2628001"/>
            <a:ext cx="1480798" cy="3630964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 descr="uses_microlith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718842"/>
            <a:ext cx="7315200" cy="53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04686" y="6335484"/>
            <a:ext cx="6726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/>
              <a:t>Braidwood, </a:t>
            </a:r>
            <a:r>
              <a:rPr lang="en-US" sz="1200" b="0" i="1" dirty="0"/>
              <a:t>Prehistoric Men 2</a:t>
            </a:r>
            <a:r>
              <a:rPr lang="en-US" sz="1200" b="0" i="1" baseline="30000" dirty="0"/>
              <a:t>nd</a:t>
            </a:r>
            <a:r>
              <a:rPr lang="en-US" sz="1200" b="0" i="1" dirty="0"/>
              <a:t> Ed.</a:t>
            </a:r>
            <a:r>
              <a:rPr lang="en-US" sz="1200" b="0" dirty="0"/>
              <a:t> (Chicago Natural History Museum, 1951), p. </a:t>
            </a:r>
            <a:r>
              <a:rPr lang="en-US" sz="1200" b="0" dirty="0" smtClean="0"/>
              <a:t>79</a:t>
            </a:r>
            <a:endParaRPr lang="en-US" sz="12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027" descr="21_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9025" y="228600"/>
            <a:ext cx="44259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2516" name="Oval 1028"/>
          <p:cNvSpPr>
            <a:spLocks noChangeArrowheads="1"/>
          </p:cNvSpPr>
          <p:nvPr/>
        </p:nvSpPr>
        <p:spPr bwMode="auto">
          <a:xfrm>
            <a:off x="4724400" y="5029200"/>
            <a:ext cx="1447800" cy="7620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133600" y="6400800"/>
            <a:ext cx="48768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251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21_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4488" y="241300"/>
            <a:ext cx="3373437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0772" name="Picture 4" descr="21_54-closeu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587978"/>
            <a:ext cx="7315200" cy="381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3_Meadow">
  <a:themeElements>
    <a:clrScheme name="3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3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3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eaLnBrk="0" hangingPunct="0">
          <a:lnSpc>
            <a:spcPct val="110000"/>
          </a:lnSpc>
          <a:spcBef>
            <a:spcPct val="20000"/>
          </a:spcBef>
          <a:buClr>
            <a:schemeClr val="hlink"/>
          </a:buClr>
          <a:defRPr sz="4000"/>
        </a:defPPr>
      </a:lstStyle>
    </a:txDef>
  </a:objectDefaults>
  <a:extraClrSchemeLst/>
</a:theme>
</file>

<file path=ppt/theme/theme13.xml><?xml version="1.0" encoding="utf-8"?>
<a:theme xmlns:a="http://schemas.openxmlformats.org/drawingml/2006/main" name="7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eaLnBrk="0" hangingPunct="0">
          <a:lnSpc>
            <a:spcPct val="110000"/>
          </a:lnSpc>
          <a:spcBef>
            <a:spcPct val="20000"/>
          </a:spcBef>
          <a:buClr>
            <a:schemeClr val="hlink"/>
          </a:buClr>
          <a:defRPr sz="4000"/>
        </a:defPPr>
      </a:lstStyle>
    </a:txDef>
  </a:objectDefaults>
  <a:extraClrSchemeLst/>
</a:theme>
</file>

<file path=ppt/theme/theme15.xml><?xml version="1.0" encoding="utf-8"?>
<a:theme xmlns:a="http://schemas.openxmlformats.org/drawingml/2006/main" name="8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Meadow">
  <a:themeElements>
    <a:clrScheme name="3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3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3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eaLnBrk="0" hangingPunct="0">
          <a:lnSpc>
            <a:spcPct val="110000"/>
          </a:lnSpc>
          <a:spcBef>
            <a:spcPct val="20000"/>
          </a:spcBef>
          <a:buClr>
            <a:schemeClr val="hlink"/>
          </a:buClr>
          <a:defRPr sz="4000"/>
        </a:defPPr>
      </a:lstStyle>
    </a:txDef>
  </a:objectDefaults>
  <a:extraClrSchemeLst/>
</a:theme>
</file>

<file path=ppt/theme/theme2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1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3_Meadow">
  <a:themeElements>
    <a:clrScheme name="3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3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3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4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5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6_Meadow">
  <a:themeElements>
    <a:clrScheme name="2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2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1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4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7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Designs\MEADOW.POT</Template>
  <TotalTime>9483</TotalTime>
  <Words>1719</Words>
  <Application>Microsoft Office PowerPoint</Application>
  <PresentationFormat>On-screen Show (4:3)</PresentationFormat>
  <Paragraphs>406</Paragraphs>
  <Slides>117</Slides>
  <Notes>83</Notes>
  <HiddenSlides>1</HiddenSlides>
  <MMClips>0</MMClips>
  <ScaleCrop>false</ScaleCrop>
  <HeadingPairs>
    <vt:vector size="4" baseType="variant">
      <vt:variant>
        <vt:lpstr>Theme</vt:lpstr>
      </vt:variant>
      <vt:variant>
        <vt:i4>33</vt:i4>
      </vt:variant>
      <vt:variant>
        <vt:lpstr>Slide Titles</vt:lpstr>
      </vt:variant>
      <vt:variant>
        <vt:i4>117</vt:i4>
      </vt:variant>
    </vt:vector>
  </HeadingPairs>
  <TitlesOfParts>
    <vt:vector size="150" baseType="lpstr">
      <vt:lpstr>3_Meadow</vt:lpstr>
      <vt:lpstr>Origin</vt:lpstr>
      <vt:lpstr>Office Theme</vt:lpstr>
      <vt:lpstr>2_Office Theme</vt:lpstr>
      <vt:lpstr>3_Office Theme</vt:lpstr>
      <vt:lpstr>4_Office Theme</vt:lpstr>
      <vt:lpstr>1_Default Design</vt:lpstr>
      <vt:lpstr>5_Office Theme</vt:lpstr>
      <vt:lpstr>9_Meadow</vt:lpstr>
      <vt:lpstr>Meadow</vt:lpstr>
      <vt:lpstr>1_Meadow</vt:lpstr>
      <vt:lpstr>1_Origin</vt:lpstr>
      <vt:lpstr>7_Meadow</vt:lpstr>
      <vt:lpstr>3_Origin</vt:lpstr>
      <vt:lpstr>8_Meadow</vt:lpstr>
      <vt:lpstr>10_Meadow</vt:lpstr>
      <vt:lpstr>6_Meadow</vt:lpstr>
      <vt:lpstr>5_Meadow</vt:lpstr>
      <vt:lpstr>6_Office Theme</vt:lpstr>
      <vt:lpstr>7_Office Theme</vt:lpstr>
      <vt:lpstr>12_Meadow</vt:lpstr>
      <vt:lpstr>11_Meadow</vt:lpstr>
      <vt:lpstr>13_Meadow</vt:lpstr>
      <vt:lpstr>14_Meadow</vt:lpstr>
      <vt:lpstr>Default Design</vt:lpstr>
      <vt:lpstr>15_Meadow</vt:lpstr>
      <vt:lpstr>16_Meadow</vt:lpstr>
      <vt:lpstr>2_Meadow</vt:lpstr>
      <vt:lpstr>10_Default Design</vt:lpstr>
      <vt:lpstr>22_Meadow</vt:lpstr>
      <vt:lpstr>11_Default Design</vt:lpstr>
      <vt:lpstr>4_Meadow</vt:lpstr>
      <vt:lpstr>17_Meadow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G. Roufs</dc:creator>
  <cp:lastModifiedBy>Tim Roufs</cp:lastModifiedBy>
  <cp:revision>404</cp:revision>
  <dcterms:created xsi:type="dcterms:W3CDTF">2000-06-25T20:57:16Z</dcterms:created>
  <dcterms:modified xsi:type="dcterms:W3CDTF">2012-11-21T19:31:40Z</dcterms:modified>
</cp:coreProperties>
</file>