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747" r:id="rId5"/>
    <p:sldMasterId id="2147483748" r:id="rId6"/>
    <p:sldMasterId id="2147483751" r:id="rId7"/>
    <p:sldMasterId id="2147483851" r:id="rId8"/>
    <p:sldMasterId id="2147483863" r:id="rId9"/>
    <p:sldMasterId id="2147483875" r:id="rId10"/>
    <p:sldMasterId id="2147483887" r:id="rId11"/>
    <p:sldMasterId id="2147483899" r:id="rId12"/>
    <p:sldMasterId id="2147483911" r:id="rId13"/>
    <p:sldMasterId id="2147483935" r:id="rId14"/>
  </p:sldMasterIdLst>
  <p:notesMasterIdLst>
    <p:notesMasterId r:id="rId50"/>
  </p:notesMasterIdLst>
  <p:sldIdLst>
    <p:sldId id="925" r:id="rId15"/>
    <p:sldId id="906" r:id="rId16"/>
    <p:sldId id="909" r:id="rId17"/>
    <p:sldId id="927" r:id="rId18"/>
    <p:sldId id="928" r:id="rId19"/>
    <p:sldId id="929" r:id="rId20"/>
    <p:sldId id="839" r:id="rId21"/>
    <p:sldId id="930" r:id="rId22"/>
    <p:sldId id="841" r:id="rId23"/>
    <p:sldId id="849" r:id="rId24"/>
    <p:sldId id="931" r:id="rId25"/>
    <p:sldId id="892" r:id="rId26"/>
    <p:sldId id="888" r:id="rId27"/>
    <p:sldId id="886" r:id="rId28"/>
    <p:sldId id="887" r:id="rId29"/>
    <p:sldId id="889" r:id="rId30"/>
    <p:sldId id="923" r:id="rId31"/>
    <p:sldId id="842" r:id="rId32"/>
    <p:sldId id="932" r:id="rId33"/>
    <p:sldId id="874" r:id="rId34"/>
    <p:sldId id="936" r:id="rId35"/>
    <p:sldId id="926" r:id="rId36"/>
    <p:sldId id="924" r:id="rId37"/>
    <p:sldId id="933" r:id="rId38"/>
    <p:sldId id="875" r:id="rId39"/>
    <p:sldId id="937" r:id="rId40"/>
    <p:sldId id="880" r:id="rId41"/>
    <p:sldId id="942" r:id="rId42"/>
    <p:sldId id="882" r:id="rId43"/>
    <p:sldId id="934" r:id="rId44"/>
    <p:sldId id="850" r:id="rId45"/>
    <p:sldId id="808" r:id="rId46"/>
    <p:sldId id="878" r:id="rId47"/>
    <p:sldId id="879" r:id="rId48"/>
    <p:sldId id="940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F8ED"/>
    <a:srgbClr val="FF9900"/>
    <a:srgbClr val="FB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71" autoAdjust="0"/>
    <p:restoredTop sz="94660"/>
  </p:normalViewPr>
  <p:slideViewPr>
    <p:cSldViewPr>
      <p:cViewPr>
        <p:scale>
          <a:sx n="50" d="100"/>
          <a:sy n="50" d="100"/>
        </p:scale>
        <p:origin x="-878" y="-7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2C490-F780-4413-BD92-F1ADC89E1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7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E0CBDF-58E5-408C-BFC2-A7A1B101DD07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6500B-3020-4C46-83A5-CE951C2E39C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8FFA9-C2AF-4571-B9AD-7A544DC57AC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244B0-2EE9-461F-ACA7-7098A61EE51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1526D-115E-4B2A-93B2-A1A187DF5A7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92EDB-F074-4811-9CBC-D7D28AB9015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B68713-F194-47C4-8C6A-B64034E7FB16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77D23-2B2B-4E29-9D1B-53F5E7B92D8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EE9B6-1033-45AB-9E1C-DD96D78895B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C730C-CC2C-4147-9046-7727D234536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A345357-BC41-419C-9247-BBBB303B82D5}" type="slidenum">
              <a:rPr lang="en-US" sz="1200" b="1" kern="1200">
                <a:solidFill>
                  <a:srgbClr val="1F497D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b="1" kern="1200">
              <a:solidFill>
                <a:srgbClr val="1F497D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7E0CBDF-58E5-408C-BFC2-A7A1B101DD07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94409B-7B23-4EAF-A0B9-26D6B614E37A}" type="slidenum">
              <a:rPr lang="en-US" sz="1200" b="1">
                <a:solidFill>
                  <a:srgbClr val="1F497D"/>
                </a:solidFill>
              </a:rPr>
              <a:pPr algn="r"/>
              <a:t>23</a:t>
            </a:fld>
            <a:endParaRPr lang="en-US" sz="1200" b="1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82C13-363B-4AF9-94E6-A2E81EED269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1A2E64-EBAD-4333-9F82-2048918EFE4C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CDE9C-8AC9-450C-9315-81EC85EC2B7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45357-BC41-419C-9247-BBBB303B82D5}" type="slidenum">
              <a:rPr lang="en-US">
                <a:solidFill>
                  <a:srgbClr val="1F497D"/>
                </a:solidFill>
              </a:rPr>
              <a:pPr/>
              <a:t>28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8AA9F-B8A5-490D-8C3A-CFC057C046E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9A660BF-1A96-49CD-B558-E92549E93F06}" type="slidenum">
              <a:rPr lang="en-US" sz="1200" b="1" kern="1200">
                <a:solidFill>
                  <a:srgbClr val="1F497D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b="1" kern="1200">
              <a:solidFill>
                <a:srgbClr val="1F497D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90794-DE56-4605-AF22-17E0E3841FB5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2F953-DF8D-47CC-8B8D-DB1EB36F14B7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2AA47-7AFA-4E55-ABBB-50F5636C4D8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13340-AD12-4832-A663-A0CADFFB8CA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6C6B0F-87F6-4CEB-9446-C803F1DBA068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12D92-242A-4241-9F71-1468AC87AAD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2C6D2E-7EAD-436E-8947-5D5E6A2ED8FE}" type="slidenum">
              <a:rPr lang="en-US" sz="1200" b="1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b="1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3E8FB-D594-4F76-9662-155B5DDAB69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A06DC-80EE-4199-ADC3-E2BCDA4A74C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7A526AA-9A35-4D11-B137-A91DBD668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9E63-30AB-4B24-933E-64C9B0AD9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209818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818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63268BE-3D6C-4111-847F-DF9ECCEF2D79}" type="slidenum">
              <a:rPr lang="en-US" sz="1400" b="1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0309785-2B3E-4E3C-A602-084399FB83F2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A1FBB2C-5BA9-4F47-8CB2-231E66445708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A9CC1C3-2E64-4B08-943E-296C310DBFDC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525381C-BCDD-4924-AF49-EC98E94CEA2B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35E46B6-067B-4D29-AB90-51BE76A9CF16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27BB84F-AB58-46B2-8FCC-92D92E58E243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29198CB-8CE1-49A1-862B-3F2D1B9838C4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3789598-9D50-4BAE-9D4B-597A77C34550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999E545-5F10-4072-9971-094604D52C1B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5D51-5F58-4B86-9B09-54FFEE931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7DC6956-A68F-4DA2-A04B-F1D43BBB8EB0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E1DB6F2-0E22-48B8-9962-43B32C50BBEE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C73F617-BDCF-49ED-ACB0-A619DEC59B3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A594493-D267-4D63-A6FA-315572423F9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C4A6B31-32F8-4A7D-ADAE-69A196791E4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186B3A7-DD90-4089-A1DB-2E27F54E6128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A5D19C-1BAF-4E57-A2FD-8A4442B17D3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D44A6B2-DF99-4616-9A2A-3AD4EB656F56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0EE79FF-882C-4F3B-8FF8-6EA09FBC887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24BC810-EA98-4863-AF86-6C3AE2487138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970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70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7ADC089E-2110-44C8-ABB2-AEFEF1BC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08080ED-FBA9-4ADF-BEC0-E51C838639F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114FA07-CBE9-4DB5-A28A-8335B9F26E6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612910D-9473-4D89-8A70-9B03F34C40C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109B208-6EBB-42A6-8D18-BD0322033CBA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D0A4DA9-5A5F-46B7-A7A0-4417596093F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C6274AC-05B5-413E-8C5E-81F3D1002BF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2C362A6-DA2F-4294-8D7D-C78D2B2BDA7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FEEF6D1-5C0E-48F6-AD32-38995EB52180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232C42C-A7F4-4499-9C82-ADA350C4768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64049B9-327B-4E3E-82FC-02AC452EA2E0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839F-6500-4D57-9FF8-1E6DCFBD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346FBB3-55BD-473D-B059-0275D9F65DC4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C985A21-2A3C-453A-A881-C288E8AA1E65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602EC4C-C90E-492F-BB27-C59DDAB2CFA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710B4D2-D0E1-4DD4-9C22-9BB02371CFF6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6E6F08-3107-4604-ACA8-B1853F6760B2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C64E310-8F56-4BD0-8EFD-E9AD88670A5B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8DFA4D-2616-48E3-B5DA-1BA28099E137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2E0FF9-CFF0-4579-B1CA-12C02D1F3086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67F227-FD91-4582-801A-3E9E40DAEAD5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420C681-D6D1-4960-A4E7-93704B129737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B1DF6-2FAF-4879-B03C-2838C04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4A917-B018-4168-BF9A-A02746F152AF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3BDE8D4-9ABD-41C1-8A96-F33B7F394164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207016C-0EC4-4452-A9C4-18DFA6C89189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1D1DC-F46C-4120-A469-622D969F1EB8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9E1DB6F2-0E22-48B8-9962-43B32C50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912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F617-BDCF-49ED-ACB0-A619DEC59B3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151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4493-D267-4D63-A6FA-315572423F9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2383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6B31-32F8-4A7D-ADAE-69A196791E4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1958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B3A7-DD90-4089-A1DB-2E27F54E6128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588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D19C-1BAF-4E57-A2FD-8A4442B17D3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103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EE1B-F8BA-4B0D-B6AF-D61A6E68C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A6B2-DF99-4616-9A2A-3AD4EB656F5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8400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79FF-882C-4F3B-8FF8-6EA09FBC887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906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C810-EA98-4863-AF86-6C3AE2487138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449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80ED-FBA9-4ADF-BEC0-E51C838639F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5964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FA07-CBE9-4DB5-A28A-8335B9F26E69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314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024D-D626-40CC-BFA7-331450462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4DFA-E97F-478B-9948-7053FE02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A8A9-7E7F-4C61-9D60-A91F861B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7EFF-6769-436A-866F-303BC53FE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6009-E625-4555-B4AD-906447B3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419B-4832-48A8-9F4C-82E43E23A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84B0-92B6-4182-B457-B65B4661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D80C-889D-4F48-AA7D-4560AD9F4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124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242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779ADCA5-1595-4FB0-BAC3-6D9D55C4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C839-9D83-4105-95C6-FFEB5A01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2989-D45E-4630-94A2-6BB75F93B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DB20-396F-4886-BD55-8AD2B3D32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35FF-01F8-40AF-B2A7-41F551C17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221D-CC31-474E-AF18-6208E9DB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28E0-34BD-4638-A9A7-29C7E5D26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7F065-D02E-4F24-8F4E-AEB6039F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97F6-3D11-43FB-A458-881D75D81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9001A-09DA-4FA6-AE89-3880780F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9E4E-0335-499E-8392-28640AF3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4E4B-BBFE-4F90-9876-40C07D944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B3F2-C2AC-4D2C-893C-CD4D0A91A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A3A-24AE-42D1-8485-AB94DC7BB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ECBE-5BF5-4AF8-B070-1A5A512B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3924-8071-4CFB-AA11-FBA1D6510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8808-C9DF-4072-8CBF-CFBA32C21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6C75-2C4F-4D53-A7D7-F55EFAB6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A591A-5B85-44F4-93DF-8664ED952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6A47-13B6-46BC-B411-5A5152104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B418-6F1B-4DA9-9C80-CB0DF02CA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F250-4968-41F3-830D-6B778D5A0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FF6B-2B14-41BD-9B33-FBE62812B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0A85-5E65-46AB-842B-15ADB5AA9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F5F0D6-C47E-4687-AED8-E8FE8DC5C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A08DBF-D9F7-4C56-8CAE-8128A5025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38324-DF73-4F4E-BAE5-A5F270F02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B6397-9F3D-4EB3-AE4E-4B4EAD8E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03666-EEF8-4F6C-ACE6-A39A6F211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3EEB-5656-4321-91D3-C4C0991F2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0CD1CA-F823-45E5-9880-56789E6D9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47CCC8-1116-44F3-9C3E-D736C1AFE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E17EC8-32AC-431C-9E9F-394CC502D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0A2CBA-A149-463C-9BE6-10CC246B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79DBE-77EE-405A-B994-02DF60917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2D04E-5DAA-45F6-95EC-8F2493FCD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4D2D73-E8B0-4728-A885-BD18F3C1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63A5A-E33A-46D7-8570-84113299C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F687D6-2E9B-46FA-AA4D-754B7553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737630-3F20-42D1-8DE9-8104092B9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0110B-38E1-40CB-AD06-1EBDDE35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A9BADC-8AB4-4114-85EB-359C2D407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54F89A-1645-4D8D-91FF-F15715DA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7AF135-4A70-4737-964A-67E238B1F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65E81-3C9E-49D1-BCCA-1ABC6CF8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853F6-E513-466F-9D32-BF21F2CF9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97FC63-1F5A-4142-8B36-CE33F1D7D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21363A-4E57-4BD1-AB18-8F5075B15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A5EE7-D8F2-4024-AC2B-2EBC83188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69D40-3E50-46BB-BC48-F2FBFB91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1A193F-A7F5-478E-913B-B9662F51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DD843-057D-4D88-9DF4-74AC3AE0F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247A5-6C87-4877-A363-0B34FB1AD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8D02B-BC56-4B34-94AC-721203B3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05A1B1-14A4-47F5-8330-C463E85AD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F0CAD2-A900-41A7-85A9-BEEDA67F8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DBB15F-5579-48E8-8F8D-EBA340236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00B404-76D7-4450-B30A-42DF47429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222B3-A605-4519-872E-9971CE411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197401-33A6-4E3E-B7C9-7805BFAF3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1970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70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C21CB2A-41C7-4E89-94F4-7C0CA2B0DDC6}" type="slidenum">
              <a:rPr lang="en-US" sz="1400" b="1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CF962D-F7A9-42F3-A092-04CE3D8DE95D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6CDE-92D1-4565-900C-46BDC8500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DEE9E29-19CF-45C8-B1EF-DAA09028B616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028DF19-7D3B-49B6-BCE3-FE639008B7B0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A62FF1-CA54-4AA7-800C-B11B2A202E31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E402704-9AA8-4CCA-9399-3EBA93820BFF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02EBE68-737F-4FCB-8937-FFBEB1071FBE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AA3399D-FC73-4736-9BE4-08687A0BC9EF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3292D06-336D-4744-822A-696DEAE5D9BF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10EF42B-326F-415B-AC33-EB5F9AC6C7F1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DC5FCFE-B1A1-489E-B0AF-843B41289B58}" type="slidenum">
              <a:rPr lang="en-US" sz="1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2748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48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64DFD15-8989-4141-A0AB-666708F2929D}" type="slidenum">
              <a:rPr lang="en-US" sz="1400" kern="1200"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7953-9EC8-4C96-9128-5564B3E46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E9DEA91-A369-463F-AF48-9029FEE60DE3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C1CF398-7CC3-4DB8-B325-5CA1C697208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C229847-2B37-4FE8-9A76-E6BC1AFEC089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83BB5B9-795A-4367-A86A-A46474DA644B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0E86AC1-FE4B-4ABF-B693-6C38DBE1D33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4F8D4E7-4052-4B92-BFD4-8F458815DDDE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4AB8308-B735-41E3-BAFE-0DAA613B7878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AEE5CD1-ED50-4F59-ABE3-CA32AA522B2F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96BE303-E7A9-4002-9219-A5E6D8792B33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409D8EA-8C67-4301-A2E0-555862111431}" type="slidenum">
              <a:rPr lang="en-US" sz="14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099DEFE9-580B-4214-8CF9-8932B4FF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5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5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5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5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5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6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716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97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B5D4A835-BBA1-4914-9A01-B0ABCA39FBFA}" type="slidenum">
              <a:rPr lang="en-US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E9DC9ADD-2B7F-480A-9505-3325AA3C097E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 i="0" smtClean="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i="0" smtClean="0">
                <a:solidFill>
                  <a:schemeClr val="tx1"/>
                </a:solidFill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i="0" smtClean="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FD28E9EB-CDA3-4C7B-94DF-38E1203EAA8F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767D254-E8ED-4EE7-8B0D-D7C85DC5E51A}" type="slidenum">
              <a:rPr lang="en-US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DC9ADD-2B7F-480A-9505-3325AA3C097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6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6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6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71A723F0-3ECB-4317-9A65-DC9D3DDA7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139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139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139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139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139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14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14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14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14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89FCE614-1DF0-4921-B80C-686CBC41B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D0F122-4AF2-4064-8323-AF0ACF442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400" b="1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ct val="50000"/>
              </a:spcBef>
              <a:defRPr sz="1400" b="1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400" b="1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F2CFBCC3-6038-49B8-BC5E-13D1661A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7386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7386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7386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7386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2738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73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3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3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2FD0FD5E-3674-4672-AD8A-4281AA06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3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60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6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6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6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6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A45F123-BCDB-4883-BBAF-D6C68CCED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3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3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3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3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6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96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 rtl="0" fontAlgn="base">
              <a:spcAft>
                <a:spcPct val="0"/>
              </a:spcAft>
              <a:defRPr/>
            </a:pPr>
            <a:fld id="{9B772D93-EA22-4E0B-A40C-C2CA9A95F611}" type="slidenum">
              <a:rPr lang="en-US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738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73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C95595FA-EE4E-42E4-B54D-F8C98A7F3D92}" type="slidenum"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loit.edu/~museum/logan/paleoexhibit/aurignacian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9.nationalgeographic.com/genographic/repor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nationalgeographic.com/genographic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9.nationalgeographic.com/genographic/repor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9.nationalgeographic.com/genographic/repor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9.nationalgeographic.com/genographic/repor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5.nationalgeographic.com/genographic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f.uio.no/iakk/roger/lithic/MOUST/upperPal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6/10/31/earliesteuropeans_arc.html?category=archaeology&amp;\1guid=200610311200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.uio.no/iakk/roger/lithic/MOUST/upperPal2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.uio.no/iakk/roger/lithic/MOUST/upperPal2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loit.edu/~museum/logan/paleoexhibit/azilian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9.xml"/><Relationship Id="rId4" Type="http://schemas.openxmlformats.org/officeDocument/2006/relationships/hyperlink" Target="http://www.wengerna.com/browse/product.jsp?prod_id=1260&amp;cat_id=1&amp;sub_cat_id=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.uio.no/iakk/roger/lithic/MOUST/upperPa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f.uio.no/iakk/roger/lithic/MOUST/upperP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laurel_leaf1"/>
          <p:cNvPicPr>
            <a:picLocks noChangeAspect="1" noChangeArrowheads="1"/>
          </p:cNvPicPr>
          <p:nvPr/>
        </p:nvPicPr>
        <p:blipFill>
          <a:blip r:embed="rId3" cstate="print">
            <a:lum bright="-18000" contrast="27000"/>
          </a:blip>
          <a:srcRect/>
          <a:stretch>
            <a:fillRect/>
          </a:stretch>
        </p:blipFill>
        <p:spPr bwMode="auto">
          <a:xfrm>
            <a:off x="1804987" y="368300"/>
            <a:ext cx="551021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77000" y="4419600"/>
            <a:ext cx="1066800" cy="201022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058" y="2540782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kumimoji="1" lang="en-US" b="1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Tools </a:t>
            </a:r>
            <a:r>
              <a:rPr kumimoji="1" lang="en-US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and Technologies III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4052887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Upper Paleolithic Traditions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41483" y="6316434"/>
            <a:ext cx="32343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Life Nature Library, </a:t>
            </a:r>
            <a:r>
              <a:rPr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Cro-Magnon</a:t>
            </a:r>
            <a:r>
              <a:rPr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, p. 60.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5943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Prehistoric Cultures</a:t>
            </a:r>
            <a:br>
              <a:rPr lang="en-US" sz="12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en-US" sz="12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Tim Roufs’ section ©</a:t>
            </a:r>
            <a:r>
              <a:rPr lang="en-US" sz="1200" b="1" kern="1200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2009-2013</a:t>
            </a:r>
            <a:endParaRPr lang="en-US" sz="1200" b="1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30925" y="5078412"/>
            <a:ext cx="202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tx2"/>
                </a:solidFill>
              </a:rPr>
              <a:t>Solutrean</a:t>
            </a:r>
            <a:endParaRPr lang="en-US" sz="1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chemeClr val="tx2"/>
                </a:solidFill>
              </a:rPr>
              <a:t>“laurel leaf” blade</a:t>
            </a:r>
          </a:p>
          <a:p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rgbClr val="000000"/>
                </a:solidFill>
              </a:rPr>
              <a:t>   </a:t>
            </a:r>
            <a:r>
              <a:rPr lang="en-US" sz="1400" b="1" dirty="0">
                <a:solidFill>
                  <a:schemeClr val="tx2"/>
                </a:solidFill>
              </a:rPr>
              <a:t>France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856" y="439056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026135" y="6339114"/>
            <a:ext cx="5074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www.beloit.edu/~museum/logan/paleoexhibit/aurignacian.htm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22388" y="3203575"/>
            <a:ext cx="2792412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Upper </a:t>
            </a:r>
            <a:r>
              <a:rPr lang="en-US" sz="2000" b="1" kern="1200" dirty="0" err="1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Périgordian</a:t>
            </a:r>
            <a:endParaRPr lang="en-US" sz="2000" b="1" kern="1200" dirty="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566230" y="3084286"/>
            <a:ext cx="2206170" cy="620486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2686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10919" y="6339114"/>
            <a:ext cx="5137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https://www9.nationalgeographic.com/genographic/report.html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9056"/>
            <a:ext cx="7608359" cy="570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38400" y="6339114"/>
            <a:ext cx="42589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https://www5.nationalgeographic.com/genographic/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40290"/>
            <a:ext cx="426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867400"/>
            <a:ext cx="1524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25" y="2881086"/>
            <a:ext cx="1781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555875"/>
            <a:ext cx="533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96405" y="6339114"/>
            <a:ext cx="5137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https://www9.nationalgeographic.com/genographic/report.html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8172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10918" y="6339114"/>
            <a:ext cx="5137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https://www9.nationalgeographic.com/genographic/report.html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9056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996405" y="6339114"/>
            <a:ext cx="5137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https://www9.nationalgeographic.com/genographic/report.html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486" y="439056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2675" y="1371600"/>
            <a:ext cx="695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1920875" y="2498725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Venus of Willendorf</a:t>
            </a:r>
          </a:p>
          <a:p>
            <a:r>
              <a:rPr lang="en-US" sz="1000" b="1" i="1"/>
              <a:t>c.</a:t>
            </a:r>
            <a:r>
              <a:rPr lang="en-US" sz="1000" b="1"/>
              <a:t> 24,000 ybp</a:t>
            </a:r>
          </a:p>
        </p:txBody>
      </p:sp>
      <p:sp>
        <p:nvSpPr>
          <p:cNvPr id="1234950" name="Text Box 6"/>
          <p:cNvSpPr txBox="1">
            <a:spLocks noChangeArrowheads="1"/>
          </p:cNvSpPr>
          <p:nvPr/>
        </p:nvSpPr>
        <p:spPr bwMode="auto">
          <a:xfrm>
            <a:off x="1371600" y="4191000"/>
            <a:ext cx="6372225" cy="1809750"/>
          </a:xfrm>
          <a:prstGeom prst="rect">
            <a:avLst/>
          </a:prstGeom>
          <a:solidFill>
            <a:schemeClr val="tx2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  <a:p>
            <a:endParaRPr lang="en-US" sz="1800"/>
          </a:p>
          <a:p>
            <a:r>
              <a:rPr lang="en-US" sz="1800">
                <a:hlinkClick r:id="rId6"/>
              </a:rPr>
              <a:t>https://www5.nationalgeographic.com/genographic/</a:t>
            </a:r>
            <a:endParaRPr lang="en-US" sz="1800"/>
          </a:p>
          <a:p>
            <a:endParaRPr lang="en-US" sz="1200"/>
          </a:p>
          <a:p>
            <a:r>
              <a:rPr lang="en-US" sz="1400"/>
              <a:t>      Roufs DNA results ID # =</a:t>
            </a:r>
            <a:r>
              <a:rPr lang="en-US" sz="2400"/>
              <a:t> </a:t>
            </a:r>
            <a:r>
              <a:rPr lang="en-US" sz="2400" b="1"/>
              <a:t>FW35F6VQRR</a:t>
            </a:r>
          </a:p>
          <a:p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9" grpId="0"/>
      <p:bldP spid="12349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486" y="457200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333640" y="6339114"/>
            <a:ext cx="44771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4"/>
              </a:rPr>
              <a:t>www.hf.uio.no/iakk/roger/lithic/MOUST/upperPal2.html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566230" y="2641600"/>
            <a:ext cx="2206170" cy="620486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22589" y="6368142"/>
            <a:ext cx="688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charset="0"/>
                <a:hlinkClick r:id="rId3"/>
              </a:rPr>
              <a:t>http://dsc.discovery.com/news/2006/10/31/earliesteuropeans_arc.html?category=archaeology&amp;\1guid=20061031120000</a:t>
            </a:r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70" y="319314"/>
            <a:ext cx="7772400" cy="58288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00275"/>
            <a:ext cx="1828800" cy="182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329542" y="6339114"/>
            <a:ext cx="447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www.hf.uio.no/iakk/roger/lithic/MOUST/upperPal2.html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70" y="442686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106823" y="5790365"/>
            <a:ext cx="2912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Solutrean</a:t>
            </a:r>
            <a:r>
              <a:rPr lang="en-US" sz="2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blade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., p. 304</a:t>
            </a:r>
          </a:p>
        </p:txBody>
      </p:sp>
      <p:pic>
        <p:nvPicPr>
          <p:cNvPr id="5" name="Picture 4" descr="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86" y="255495"/>
            <a:ext cx="7772400" cy="5502859"/>
          </a:xfrm>
          <a:prstGeom prst="rect">
            <a:avLst/>
          </a:prstGeom>
          <a:solidFill>
            <a:srgbClr val="000000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laurel_leaf1"/>
          <p:cNvPicPr>
            <a:picLocks noChangeAspect="1" noChangeArrowheads="1"/>
          </p:cNvPicPr>
          <p:nvPr/>
        </p:nvPicPr>
        <p:blipFill>
          <a:blip r:embed="rId3" cstate="print">
            <a:lum bright="-18000" contrast="27000"/>
          </a:blip>
          <a:srcRect/>
          <a:stretch>
            <a:fillRect/>
          </a:stretch>
        </p:blipFill>
        <p:spPr bwMode="auto">
          <a:xfrm>
            <a:off x="1804987" y="368300"/>
            <a:ext cx="5510213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77000" y="4419600"/>
            <a:ext cx="1066800" cy="201022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41483" y="6324600"/>
            <a:ext cx="32343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Life Nature Library, </a:t>
            </a:r>
            <a:r>
              <a:rPr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Cro-Magnon</a:t>
            </a:r>
            <a:r>
              <a:rPr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, p. </a:t>
            </a:r>
            <a:r>
              <a:rPr lang="en-US" sz="12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60</a:t>
            </a:r>
            <a:endParaRPr lang="en-US" sz="12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30925" y="5078412"/>
            <a:ext cx="202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Solutrean</a:t>
            </a:r>
            <a:endParaRPr lang="en-US" sz="14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“laurel leaf” blade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   </a:t>
            </a: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France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>
            <a:lum bright="-8000" contrast="14000"/>
          </a:blip>
          <a:srcRect/>
          <a:stretch>
            <a:fillRect/>
          </a:stretch>
        </p:blipFill>
        <p:spPr bwMode="auto">
          <a:xfrm>
            <a:off x="1447800" y="228600"/>
            <a:ext cx="6207125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., p. 304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06823" y="5790365"/>
            <a:ext cx="2912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err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Solutrean</a:t>
            </a:r>
            <a:r>
              <a:rPr lang="en-US" sz="2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blade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566230" y="2195286"/>
            <a:ext cx="2434770" cy="620486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319127" y="6339114"/>
            <a:ext cx="447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/>
              </a:rPr>
              <a:t>www.hf.uio.no/iakk/roger/lithic/MOUST/upperPal2.html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70" y="439056"/>
            <a:ext cx="762055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3"/>
          <p:cNvSpPr txBox="1">
            <a:spLocks noChangeArrowheads="1"/>
          </p:cNvSpPr>
          <p:nvPr/>
        </p:nvSpPr>
        <p:spPr bwMode="auto">
          <a:xfrm>
            <a:off x="2412437" y="5653010"/>
            <a:ext cx="4293163" cy="4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Magdalenian bone artifact.</a:t>
            </a:r>
          </a:p>
        </p:txBody>
      </p:sp>
      <p:pic>
        <p:nvPicPr>
          <p:cNvPr id="133123" name="Picture 5" descr="Turn81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2517775"/>
            <a:ext cx="7313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14714" y="6349998"/>
            <a:ext cx="5885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Understanding Physical Anthropology and Archaeology (9</a:t>
            </a:r>
            <a:r>
              <a:rPr lang="en-US" sz="1200" i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 Ed.), </a:t>
            </a:r>
            <a:r>
              <a:rPr lang="en-US" sz="1200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 p. 292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03489" y="6306456"/>
            <a:ext cx="773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Braidwood, </a:t>
            </a:r>
            <a:r>
              <a:rPr lang="en-US" sz="1400" i="1" dirty="0"/>
              <a:t>Prehistoric Men 2</a:t>
            </a:r>
            <a:r>
              <a:rPr lang="en-US" sz="1400" i="1" baseline="30000" dirty="0"/>
              <a:t>nd</a:t>
            </a:r>
            <a:r>
              <a:rPr lang="en-US" sz="1400" i="1" dirty="0"/>
              <a:t> Ed.</a:t>
            </a:r>
            <a:r>
              <a:rPr lang="en-US" sz="1400" dirty="0"/>
              <a:t> (Chicago Natural History Museum, 1951), p. </a:t>
            </a:r>
            <a:r>
              <a:rPr lang="en-US" sz="1400" dirty="0" smtClean="0"/>
              <a:t>74 </a:t>
            </a:r>
            <a:endParaRPr lang="en-US" sz="1400" dirty="0"/>
          </a:p>
        </p:txBody>
      </p:sp>
      <p:pic>
        <p:nvPicPr>
          <p:cNvPr id="37891" name="Picture 3" descr="uses_thong_stro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1481138"/>
            <a:ext cx="73136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5966" y="6248177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</a:rPr>
              <a:t>Understanding Humans, 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</a:rPr>
              <a:t>11</a:t>
            </a:r>
            <a:r>
              <a:rPr lang="en-US" sz="1200" i="1" baseline="30000" dirty="0" smtClean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US" sz="1200" i="1" dirty="0" smtClean="0">
                <a:solidFill>
                  <a:srgbClr val="000000"/>
                </a:solidFill>
                <a:latin typeface="Arial" pitchFamily="34" charset="0"/>
              </a:rPr>
              <a:t> 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., p.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298</a:t>
            </a: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 descr="121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38911"/>
            <a:ext cx="7772400" cy="2790291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5892799"/>
            <a:ext cx="80772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3300"/>
                </a:solidFill>
              </a:rPr>
              <a:t>Magdalenian Spear-thrower (atlatl).  Note the carving.</a:t>
            </a:r>
            <a:r>
              <a:rPr lang="en-US" sz="18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93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73595" y="6339114"/>
            <a:ext cx="65750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Pfeiffer, The Emergence of Humankind,</a:t>
            </a:r>
            <a:r>
              <a:rPr lang="en-US" sz="1200" i="1" dirty="0"/>
              <a:t> 4th Ed.</a:t>
            </a:r>
            <a:r>
              <a:rPr lang="en-US" sz="1200" dirty="0"/>
              <a:t> (NY: Harper &amp; Row, 1985), p. </a:t>
            </a:r>
            <a:r>
              <a:rPr lang="en-US" sz="1200" dirty="0" smtClean="0"/>
              <a:t>179 </a:t>
            </a:r>
            <a:endParaRPr lang="en-US" sz="1200" dirty="0"/>
          </a:p>
        </p:txBody>
      </p:sp>
      <p:pic>
        <p:nvPicPr>
          <p:cNvPr id="39939" name="Picture 3" descr="UP_too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88" y="663575"/>
            <a:ext cx="73136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114800" y="2933700"/>
            <a:ext cx="4038600" cy="31242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aseline="30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4400" y="2667000"/>
            <a:ext cx="7315200" cy="3657600"/>
          </a:xfrm>
          <a:prstGeom prst="rect">
            <a:avLst/>
          </a:prstGeom>
        </p:spPr>
        <p:txBody>
          <a:bodyPr wrap="none"/>
          <a:lstStyle/>
          <a:p>
            <a:pPr marL="609600" indent="-323850" algn="l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28700" algn="l"/>
              </a:tabLst>
              <a:defRPr/>
            </a:pPr>
            <a:r>
              <a:rPr lang="en-US" sz="2800" b="1" dirty="0">
                <a:solidFill>
                  <a:srgbClr val="EEECE1">
                    <a:lumMod val="90000"/>
                  </a:srgbClr>
                </a:solidFill>
              </a:rPr>
              <a:t>basic </a:t>
            </a:r>
            <a:r>
              <a:rPr lang="en-US" sz="2800" b="1" i="1" dirty="0">
                <a:solidFill>
                  <a:srgbClr val="EEECE1">
                    <a:lumMod val="90000"/>
                  </a:srgbClr>
                </a:solidFill>
              </a:rPr>
              <a:t>types</a:t>
            </a:r>
            <a:endParaRPr lang="en-US" sz="2800" b="1" dirty="0">
              <a:solidFill>
                <a:srgbClr val="EEECE1">
                  <a:lumMod val="90000"/>
                </a:srgbClr>
              </a:solidFill>
            </a:endParaRPr>
          </a:p>
          <a:p>
            <a:pPr marL="609600" indent="-32385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28700" algn="l"/>
              </a:tabLst>
              <a:defRPr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cs typeface="Arial" pitchFamily="34" charset="0"/>
              </a:rPr>
              <a:t>basic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</a:rPr>
              <a:t>techniques of manufacture</a:t>
            </a:r>
          </a:p>
          <a:p>
            <a:pPr marL="609600" indent="-32385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28700" algn="l"/>
              </a:tabLst>
              <a:defRPr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basic too </a:t>
            </a:r>
            <a:r>
              <a:rPr lang="en-US" sz="2800" b="1" i="1" dirty="0">
                <a:solidFill>
                  <a:schemeClr val="bg2">
                    <a:lumMod val="90000"/>
                  </a:schemeClr>
                </a:solidFill>
              </a:rPr>
              <a:t>uses</a:t>
            </a:r>
          </a:p>
          <a:p>
            <a:pPr marL="609600" indent="-323850" algn="l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10287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</a:rPr>
              <a:t>Upper Paleolithic </a:t>
            </a:r>
            <a:r>
              <a:rPr lang="en-US" sz="2800" b="1" i="1" dirty="0">
                <a:solidFill>
                  <a:srgbClr val="000000"/>
                </a:solidFill>
              </a:rPr>
              <a:t>traditions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38400" y="1371600"/>
            <a:ext cx="4225925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00FF"/>
              </a:buClr>
              <a:defRPr/>
            </a:pPr>
            <a:r>
              <a:rPr kumimoji="1" lang="en-US" sz="5400" b="1" dirty="0">
                <a:solidFill>
                  <a:schemeClr val="bg2">
                    <a:lumMod val="90000"/>
                  </a:schemeClr>
                </a:solidFill>
              </a:rPr>
              <a:t>lithic tools</a:t>
            </a:r>
          </a:p>
          <a:p>
            <a:pPr>
              <a:defRPr/>
            </a:pPr>
            <a:endParaRPr lang="en-US" b="1" baseline="30000" dirty="0">
              <a:solidFill>
                <a:prstClr val="black"/>
              </a:solidFill>
            </a:endParaRPr>
          </a:p>
        </p:txBody>
      </p:sp>
      <p:sp>
        <p:nvSpPr>
          <p:cNvPr id="131076" name="Rectangle 2"/>
          <p:cNvSpPr txBox="1">
            <a:spLocks noChangeArrowheads="1"/>
          </p:cNvSpPr>
          <p:nvPr/>
        </p:nvSpPr>
        <p:spPr bwMode="auto">
          <a:xfrm>
            <a:off x="914400" y="7620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80808"/>
                </a:solidFill>
                <a:latin typeface="Calibri" pitchFamily="34" charset="0"/>
              </a:rPr>
              <a:t>Lithic Tools and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566230" y="1857828"/>
            <a:ext cx="1596570" cy="620486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83489" y="1828800"/>
            <a:ext cx="11652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</a:pPr>
            <a:r>
              <a:rPr lang="en-US" sz="3600" b="1" baseline="30000" dirty="0" err="1">
                <a:latin typeface="Arial" charset="0"/>
              </a:rPr>
              <a:t>Azilian</a:t>
            </a:r>
            <a:endParaRPr lang="en-US" sz="3600" b="1" baseline="300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334" y="457200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238958" y="6339114"/>
            <a:ext cx="4666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4"/>
              </a:rPr>
              <a:t>www.beloit.edu/~museum/logan/paleoexhibit/azilian.htm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23_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73150"/>
            <a:ext cx="731361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901755" y="6339114"/>
            <a:ext cx="33321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Life Nature Library, </a:t>
            </a:r>
            <a:r>
              <a:rPr lang="en-US" sz="1200" i="1" dirty="0">
                <a:solidFill>
                  <a:schemeClr val="tx2"/>
                </a:solidFill>
              </a:rPr>
              <a:t>Cro-Magnon</a:t>
            </a:r>
            <a:r>
              <a:rPr lang="en-US" sz="1200" dirty="0">
                <a:solidFill>
                  <a:schemeClr val="tx2"/>
                </a:solidFill>
              </a:rPr>
              <a:t>, p. </a:t>
            </a:r>
            <a:r>
              <a:rPr lang="en-US" sz="1200" dirty="0" smtClean="0">
                <a:solidFill>
                  <a:schemeClr val="tx2"/>
                </a:solidFill>
              </a:rPr>
              <a:t>136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62896" y="6339114"/>
            <a:ext cx="4595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Campbell and Loy, </a:t>
            </a:r>
            <a:r>
              <a:rPr lang="en-US" sz="1200" i="1" dirty="0">
                <a:solidFill>
                  <a:schemeClr val="tx2"/>
                </a:solidFill>
              </a:rPr>
              <a:t>Humankind Emerging, 7</a:t>
            </a:r>
            <a:r>
              <a:rPr lang="en-US" sz="1200" i="1" baseline="30000" dirty="0">
                <a:solidFill>
                  <a:schemeClr val="tx2"/>
                </a:solidFill>
              </a:rPr>
              <a:t>th</a:t>
            </a:r>
            <a:r>
              <a:rPr lang="en-US" sz="1200" i="1" dirty="0">
                <a:solidFill>
                  <a:schemeClr val="tx2"/>
                </a:solidFill>
              </a:rPr>
              <a:t> ed</a:t>
            </a:r>
            <a:r>
              <a:rPr lang="en-US" sz="1200" dirty="0">
                <a:solidFill>
                  <a:schemeClr val="tx2"/>
                </a:solidFill>
              </a:rPr>
              <a:t>., p. </a:t>
            </a:r>
            <a:r>
              <a:rPr lang="en-US" sz="1200" dirty="0" smtClean="0">
                <a:solidFill>
                  <a:schemeClr val="tx2"/>
                </a:solidFill>
              </a:rPr>
              <a:t>522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4035" name="Picture 3" descr="HE7"/>
          <p:cNvPicPr>
            <a:picLocks noChangeAspect="1" noChangeArrowheads="1"/>
          </p:cNvPicPr>
          <p:nvPr/>
        </p:nvPicPr>
        <p:blipFill>
          <a:blip r:embed="rId3" cstate="print">
            <a:lum bright="8000" contrast="-3000"/>
          </a:blip>
          <a:srcRect/>
          <a:stretch>
            <a:fillRect/>
          </a:stretch>
        </p:blipFill>
        <p:spPr bwMode="auto">
          <a:xfrm>
            <a:off x="1828800" y="1143000"/>
            <a:ext cx="57943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Implements_Available_Today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428" y="95250"/>
            <a:ext cx="6477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69511" y="6079355"/>
            <a:ext cx="637386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chemeClr val="tx2"/>
                </a:solidFill>
              </a:rPr>
              <a:t>Assortment of implements available today in a modern hardware store.</a:t>
            </a:r>
          </a:p>
          <a:p>
            <a:r>
              <a:rPr lang="en-US" sz="1200" i="1" dirty="0">
                <a:solidFill>
                  <a:schemeClr val="tx2"/>
                </a:solidFill>
              </a:rPr>
              <a:t>Understanding Physical Anthropology and Archaeology (9</a:t>
            </a:r>
            <a:r>
              <a:rPr lang="en-US" sz="1200" i="1" baseline="30000" dirty="0">
                <a:solidFill>
                  <a:schemeClr val="tx2"/>
                </a:solidFill>
              </a:rPr>
              <a:t>th</a:t>
            </a:r>
            <a:r>
              <a:rPr lang="en-US" sz="1200" i="1" dirty="0">
                <a:solidFill>
                  <a:schemeClr val="tx2"/>
                </a:solidFill>
              </a:rPr>
              <a:t> </a:t>
            </a:r>
            <a:r>
              <a:rPr lang="en-US" sz="1200" i="1" dirty="0" smtClean="0">
                <a:solidFill>
                  <a:schemeClr val="tx2"/>
                </a:solidFill>
              </a:rPr>
              <a:t>Ed</a:t>
            </a:r>
            <a:r>
              <a:rPr lang="en-US" sz="1200" i="1" dirty="0">
                <a:solidFill>
                  <a:schemeClr val="tx2"/>
                </a:solidFill>
              </a:rPr>
              <a:t>), </a:t>
            </a:r>
            <a:r>
              <a:rPr lang="en-US" sz="1200" dirty="0">
                <a:solidFill>
                  <a:schemeClr val="tx2"/>
                </a:solidFill>
              </a:rPr>
              <a:t> p. </a:t>
            </a:r>
            <a:r>
              <a:rPr lang="en-US" sz="1200" dirty="0" smtClean="0">
                <a:solidFill>
                  <a:schemeClr val="tx2"/>
                </a:solidFill>
              </a:rPr>
              <a:t>3 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028"/>
            <a:ext cx="5943600" cy="678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59343" y="6339114"/>
            <a:ext cx="659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dirty="0">
                <a:solidFill>
                  <a:srgbClr val="FDF8ED"/>
                </a:solidFill>
                <a:latin typeface="Verdana" pitchFamily="34" charset="0"/>
                <a:ea typeface="+mn-ea"/>
                <a:cs typeface="+mn-cs"/>
                <a:hlinkClick r:id="rId4"/>
              </a:rPr>
              <a:t>www.wengerna.com/browse/product.jsp?prod_id=1260&amp;cat_id=1&amp;sub_cat_id=23</a:t>
            </a:r>
            <a:endParaRPr lang="en-US" sz="1200" kern="1200" dirty="0">
              <a:solidFill>
                <a:srgbClr val="FDF8ED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1_14"/>
          <p:cNvPicPr>
            <a:picLocks noChangeAspect="1" noChangeArrowheads="1"/>
          </p:cNvPicPr>
          <p:nvPr/>
        </p:nvPicPr>
        <p:blipFill>
          <a:blip r:embed="rId3" cstate="print">
            <a:lum bright="10000" contrast="4000"/>
          </a:blip>
          <a:srcRect/>
          <a:stretch>
            <a:fillRect/>
          </a:stretch>
        </p:blipFill>
        <p:spPr bwMode="auto">
          <a:xfrm>
            <a:off x="2162175" y="228600"/>
            <a:ext cx="4819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1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0" y="852488"/>
            <a:ext cx="25511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5"/>
          <p:cNvSpPr>
            <a:spLocks noChangeArrowheads="1"/>
          </p:cNvSpPr>
          <p:nvPr/>
        </p:nvSpPr>
        <p:spPr bwMode="auto">
          <a:xfrm>
            <a:off x="3381375" y="152400"/>
            <a:ext cx="914400" cy="19812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7655" name="Text Box 17"/>
          <p:cNvSpPr txBox="1">
            <a:spLocks noChangeArrowheads="1"/>
          </p:cNvSpPr>
          <p:nvPr/>
        </p:nvSpPr>
        <p:spPr bwMode="auto">
          <a:xfrm>
            <a:off x="3048000" y="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7656" name="Text Box 18"/>
          <p:cNvSpPr txBox="1">
            <a:spLocks noChangeArrowheads="1"/>
          </p:cNvSpPr>
          <p:nvPr/>
        </p:nvSpPr>
        <p:spPr bwMode="auto">
          <a:xfrm>
            <a:off x="3200400" y="14288"/>
            <a:ext cx="1190625" cy="200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US" sz="2000" b="1" kern="12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9200" y="802719"/>
            <a:ext cx="1693092" cy="209288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Upper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Paleolithic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traditions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(SW France)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14203" y="2238828"/>
            <a:ext cx="1176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10</a:t>
            </a:r>
            <a:r>
              <a:rPr lang="en-US" sz="1400" b="1" i="1" kern="1200" baseline="300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th</a:t>
            </a:r>
            <a:r>
              <a:rPr lang="en-US" sz="14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 p. 257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925206" y="1527630"/>
            <a:ext cx="4743450" cy="34290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22388" y="3203575"/>
            <a:ext cx="2792412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Upper </a:t>
            </a:r>
            <a:r>
              <a:rPr lang="en-US" b="1" dirty="0" err="1"/>
              <a:t>Périgordian</a:t>
            </a:r>
            <a:endParaRPr lang="en-US" b="1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95400" y="3823153"/>
            <a:ext cx="2816225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Lower </a:t>
            </a:r>
            <a:r>
              <a:rPr lang="en-US" b="1" dirty="0" err="1"/>
              <a:t>Périgordian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5400" y="3823153"/>
            <a:ext cx="2816225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Lower </a:t>
            </a:r>
            <a:r>
              <a:rPr lang="en-US" b="1" dirty="0" err="1"/>
              <a:t>Périgordian</a:t>
            </a:r>
            <a:endParaRPr lang="en-US" b="1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740398" y="3857172"/>
            <a:ext cx="2565402" cy="6858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486" y="457200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5964" y="6248173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p. 257</a:t>
            </a:r>
          </a:p>
        </p:txBody>
      </p:sp>
      <p:pic>
        <p:nvPicPr>
          <p:cNvPr id="10" name="Picture 9" descr="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62428"/>
            <a:ext cx="7772400" cy="5300776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3050" y="5838372"/>
            <a:ext cx="7991290" cy="4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Cultural periods of the European Upper Paleolithic.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02" y="4953000"/>
            <a:ext cx="35052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is the “culture”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95600" y="5363028"/>
            <a:ext cx="5257800" cy="4224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the technique is called “</a:t>
            </a:r>
            <a:r>
              <a:rPr lang="en-US" sz="2000" kern="1200" dirty="0" err="1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Levallois</a:t>
            </a:r>
            <a:r>
              <a:rPr lang="en-US" sz="2000" kern="1200" dirty="0">
                <a:solidFill>
                  <a:srgbClr val="FFC0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5566230" y="3534228"/>
            <a:ext cx="2565402" cy="620486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16" y="442686"/>
            <a:ext cx="762055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53028" y="6339114"/>
            <a:ext cx="60497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4"/>
              </a:rPr>
              <a:t>http://www.hf.uio.no/iakk/roger/lithic/MOUST/upperPal.html#anchor75523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Meadow">
  <a:themeElements>
    <a:clrScheme name="3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3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Meadow">
  <a:themeElements>
    <a:clrScheme name="6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6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eadow">
  <a:themeElements>
    <a:clrScheme name="2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2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7_Office Theme">
  <a:themeElements>
    <a:clrScheme name="6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eadow">
  <a:themeElements>
    <a:clrScheme name="6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6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Meadow">
  <a:themeElements>
    <a:clrScheme name="8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8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Meadow">
  <a:themeElements>
    <a:clrScheme name="2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2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Designs\MEADOW.POT</Template>
  <TotalTime>8424</TotalTime>
  <Words>514</Words>
  <Application>Microsoft Office PowerPoint</Application>
  <PresentationFormat>On-screen Show (4:3)</PresentationFormat>
  <Paragraphs>130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Meadow</vt:lpstr>
      <vt:lpstr>1_Meadow</vt:lpstr>
      <vt:lpstr>2_Meadow</vt:lpstr>
      <vt:lpstr>Default Design</vt:lpstr>
      <vt:lpstr>67_Office Theme</vt:lpstr>
      <vt:lpstr>6_Meadow</vt:lpstr>
      <vt:lpstr>8_Meadow</vt:lpstr>
      <vt:lpstr>9_Meadow</vt:lpstr>
      <vt:lpstr>16_Meadow</vt:lpstr>
      <vt:lpstr>10_Meadow</vt:lpstr>
      <vt:lpstr>3_Meadow</vt:lpstr>
      <vt:lpstr>19_Meadow</vt:lpstr>
      <vt:lpstr>2_Default Design</vt:lpstr>
      <vt:lpstr>5_Meadow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302</cp:revision>
  <dcterms:created xsi:type="dcterms:W3CDTF">2000-06-25T20:57:16Z</dcterms:created>
  <dcterms:modified xsi:type="dcterms:W3CDTF">2012-11-21T19:33:17Z</dcterms:modified>
</cp:coreProperties>
</file>