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31" r:id="rId1"/>
    <p:sldMasterId id="2147483867" r:id="rId2"/>
    <p:sldMasterId id="2147483891" r:id="rId3"/>
    <p:sldMasterId id="2147483975" r:id="rId4"/>
    <p:sldMasterId id="2147483999" r:id="rId5"/>
    <p:sldMasterId id="2147484011" r:id="rId6"/>
    <p:sldMasterId id="2147484035" r:id="rId7"/>
    <p:sldMasterId id="2147484047" r:id="rId8"/>
    <p:sldMasterId id="2147484059" r:id="rId9"/>
    <p:sldMasterId id="2147484167" r:id="rId10"/>
    <p:sldMasterId id="2147484179" r:id="rId11"/>
    <p:sldMasterId id="2147484191" r:id="rId12"/>
    <p:sldMasterId id="2147484203" r:id="rId13"/>
  </p:sldMasterIdLst>
  <p:notesMasterIdLst>
    <p:notesMasterId r:id="rId312"/>
  </p:notesMasterIdLst>
  <p:sldIdLst>
    <p:sldId id="1236" r:id="rId14"/>
    <p:sldId id="1238" r:id="rId15"/>
    <p:sldId id="1237" r:id="rId16"/>
    <p:sldId id="1220" r:id="rId17"/>
    <p:sldId id="844" r:id="rId18"/>
    <p:sldId id="845" r:id="rId19"/>
    <p:sldId id="846" r:id="rId20"/>
    <p:sldId id="847" r:id="rId21"/>
    <p:sldId id="848" r:id="rId22"/>
    <p:sldId id="849" r:id="rId23"/>
    <p:sldId id="1239" r:id="rId24"/>
    <p:sldId id="851" r:id="rId25"/>
    <p:sldId id="852" r:id="rId26"/>
    <p:sldId id="853" r:id="rId27"/>
    <p:sldId id="910" r:id="rId28"/>
    <p:sldId id="854" r:id="rId29"/>
    <p:sldId id="855" r:id="rId30"/>
    <p:sldId id="856" r:id="rId31"/>
    <p:sldId id="911" r:id="rId32"/>
    <p:sldId id="1240" r:id="rId33"/>
    <p:sldId id="1201" r:id="rId34"/>
    <p:sldId id="1120" r:id="rId35"/>
    <p:sldId id="1119" r:id="rId36"/>
    <p:sldId id="858" r:id="rId37"/>
    <p:sldId id="1122" r:id="rId38"/>
    <p:sldId id="1123" r:id="rId39"/>
    <p:sldId id="1124" r:id="rId40"/>
    <p:sldId id="866" r:id="rId41"/>
    <p:sldId id="867" r:id="rId42"/>
    <p:sldId id="868" r:id="rId43"/>
    <p:sldId id="1125" r:id="rId44"/>
    <p:sldId id="869" r:id="rId45"/>
    <p:sldId id="871" r:id="rId46"/>
    <p:sldId id="872" r:id="rId47"/>
    <p:sldId id="873" r:id="rId48"/>
    <p:sldId id="874" r:id="rId49"/>
    <p:sldId id="875" r:id="rId50"/>
    <p:sldId id="876" r:id="rId51"/>
    <p:sldId id="877" r:id="rId52"/>
    <p:sldId id="878" r:id="rId53"/>
    <p:sldId id="879" r:id="rId54"/>
    <p:sldId id="880" r:id="rId55"/>
    <p:sldId id="881" r:id="rId56"/>
    <p:sldId id="1126" r:id="rId57"/>
    <p:sldId id="883" r:id="rId58"/>
    <p:sldId id="884" r:id="rId59"/>
    <p:sldId id="885" r:id="rId60"/>
    <p:sldId id="1127" r:id="rId61"/>
    <p:sldId id="1128" r:id="rId62"/>
    <p:sldId id="1129" r:id="rId63"/>
    <p:sldId id="1130" r:id="rId64"/>
    <p:sldId id="1141" r:id="rId65"/>
    <p:sldId id="1131" r:id="rId66"/>
    <p:sldId id="1132" r:id="rId67"/>
    <p:sldId id="1142" r:id="rId68"/>
    <p:sldId id="897" r:id="rId69"/>
    <p:sldId id="1133" r:id="rId70"/>
    <p:sldId id="887" r:id="rId71"/>
    <p:sldId id="1134" r:id="rId72"/>
    <p:sldId id="1135" r:id="rId73"/>
    <p:sldId id="915" r:id="rId74"/>
    <p:sldId id="916" r:id="rId75"/>
    <p:sldId id="917" r:id="rId76"/>
    <p:sldId id="1241" r:id="rId77"/>
    <p:sldId id="918" r:id="rId78"/>
    <p:sldId id="919" r:id="rId79"/>
    <p:sldId id="920" r:id="rId80"/>
    <p:sldId id="1203" r:id="rId81"/>
    <p:sldId id="921" r:id="rId82"/>
    <p:sldId id="922" r:id="rId83"/>
    <p:sldId id="923" r:id="rId84"/>
    <p:sldId id="924" r:id="rId85"/>
    <p:sldId id="925" r:id="rId86"/>
    <p:sldId id="926" r:id="rId87"/>
    <p:sldId id="927" r:id="rId88"/>
    <p:sldId id="928" r:id="rId89"/>
    <p:sldId id="929" r:id="rId90"/>
    <p:sldId id="930" r:id="rId91"/>
    <p:sldId id="931" r:id="rId92"/>
    <p:sldId id="932" r:id="rId93"/>
    <p:sldId id="933" r:id="rId94"/>
    <p:sldId id="934" r:id="rId95"/>
    <p:sldId id="935" r:id="rId96"/>
    <p:sldId id="936" r:id="rId97"/>
    <p:sldId id="937" r:id="rId98"/>
    <p:sldId id="938" r:id="rId99"/>
    <p:sldId id="939" r:id="rId100"/>
    <p:sldId id="940" r:id="rId101"/>
    <p:sldId id="941" r:id="rId102"/>
    <p:sldId id="942" r:id="rId103"/>
    <p:sldId id="943" r:id="rId104"/>
    <p:sldId id="944" r:id="rId105"/>
    <p:sldId id="945" r:id="rId106"/>
    <p:sldId id="946" r:id="rId107"/>
    <p:sldId id="947" r:id="rId108"/>
    <p:sldId id="948" r:id="rId109"/>
    <p:sldId id="949" r:id="rId110"/>
    <p:sldId id="950" r:id="rId111"/>
    <p:sldId id="951" r:id="rId112"/>
    <p:sldId id="952" r:id="rId113"/>
    <p:sldId id="953" r:id="rId114"/>
    <p:sldId id="954" r:id="rId115"/>
    <p:sldId id="955" r:id="rId116"/>
    <p:sldId id="956" r:id="rId117"/>
    <p:sldId id="957" r:id="rId118"/>
    <p:sldId id="958" r:id="rId119"/>
    <p:sldId id="959" r:id="rId120"/>
    <p:sldId id="960" r:id="rId121"/>
    <p:sldId id="961" r:id="rId122"/>
    <p:sldId id="962" r:id="rId123"/>
    <p:sldId id="963" r:id="rId124"/>
    <p:sldId id="964" r:id="rId125"/>
    <p:sldId id="965" r:id="rId126"/>
    <p:sldId id="966" r:id="rId127"/>
    <p:sldId id="967" r:id="rId128"/>
    <p:sldId id="968" r:id="rId129"/>
    <p:sldId id="969" r:id="rId130"/>
    <p:sldId id="970" r:id="rId131"/>
    <p:sldId id="971" r:id="rId132"/>
    <p:sldId id="972" r:id="rId133"/>
    <p:sldId id="973" r:id="rId134"/>
    <p:sldId id="974" r:id="rId135"/>
    <p:sldId id="975" r:id="rId136"/>
    <p:sldId id="976" r:id="rId137"/>
    <p:sldId id="977" r:id="rId138"/>
    <p:sldId id="978" r:id="rId139"/>
    <p:sldId id="979" r:id="rId140"/>
    <p:sldId id="980" r:id="rId141"/>
    <p:sldId id="981" r:id="rId142"/>
    <p:sldId id="982" r:id="rId143"/>
    <p:sldId id="983" r:id="rId144"/>
    <p:sldId id="984" r:id="rId145"/>
    <p:sldId id="985" r:id="rId146"/>
    <p:sldId id="986" r:id="rId147"/>
    <p:sldId id="1192" r:id="rId148"/>
    <p:sldId id="987" r:id="rId149"/>
    <p:sldId id="988" r:id="rId150"/>
    <p:sldId id="989" r:id="rId151"/>
    <p:sldId id="990" r:id="rId152"/>
    <p:sldId id="991" r:id="rId153"/>
    <p:sldId id="992" r:id="rId154"/>
    <p:sldId id="993" r:id="rId155"/>
    <p:sldId id="994" r:id="rId156"/>
    <p:sldId id="995" r:id="rId157"/>
    <p:sldId id="996" r:id="rId158"/>
    <p:sldId id="997" r:id="rId159"/>
    <p:sldId id="998" r:id="rId160"/>
    <p:sldId id="999" r:id="rId161"/>
    <p:sldId id="1000" r:id="rId162"/>
    <p:sldId id="1001" r:id="rId163"/>
    <p:sldId id="1002" r:id="rId164"/>
    <p:sldId id="1003" r:id="rId165"/>
    <p:sldId id="1004" r:id="rId166"/>
    <p:sldId id="1005" r:id="rId167"/>
    <p:sldId id="1006" r:id="rId168"/>
    <p:sldId id="1007" r:id="rId169"/>
    <p:sldId id="1008" r:id="rId170"/>
    <p:sldId id="1009" r:id="rId171"/>
    <p:sldId id="1010" r:id="rId172"/>
    <p:sldId id="1011" r:id="rId173"/>
    <p:sldId id="1012" r:id="rId174"/>
    <p:sldId id="1013" r:id="rId175"/>
    <p:sldId id="1014" r:id="rId176"/>
    <p:sldId id="1015" r:id="rId177"/>
    <p:sldId id="1016" r:id="rId178"/>
    <p:sldId id="1017" r:id="rId179"/>
    <p:sldId id="1018" r:id="rId180"/>
    <p:sldId id="1019" r:id="rId181"/>
    <p:sldId id="1020" r:id="rId182"/>
    <p:sldId id="1021" r:id="rId183"/>
    <p:sldId id="1022" r:id="rId184"/>
    <p:sldId id="1023" r:id="rId185"/>
    <p:sldId id="1024" r:id="rId186"/>
    <p:sldId id="1025" r:id="rId187"/>
    <p:sldId id="1026" r:id="rId188"/>
    <p:sldId id="1027" r:id="rId189"/>
    <p:sldId id="1028" r:id="rId190"/>
    <p:sldId id="1029" r:id="rId191"/>
    <p:sldId id="1030" r:id="rId192"/>
    <p:sldId id="1031" r:id="rId193"/>
    <p:sldId id="1032" r:id="rId194"/>
    <p:sldId id="1033" r:id="rId195"/>
    <p:sldId id="1034" r:id="rId196"/>
    <p:sldId id="1035" r:id="rId197"/>
    <p:sldId id="1036" r:id="rId198"/>
    <p:sldId id="1037" r:id="rId199"/>
    <p:sldId id="1038" r:id="rId200"/>
    <p:sldId id="1039" r:id="rId201"/>
    <p:sldId id="1040" r:id="rId202"/>
    <p:sldId id="1041" r:id="rId203"/>
    <p:sldId id="1042" r:id="rId204"/>
    <p:sldId id="1043" r:id="rId205"/>
    <p:sldId id="1044" r:id="rId206"/>
    <p:sldId id="1045" r:id="rId207"/>
    <p:sldId id="1046" r:id="rId208"/>
    <p:sldId id="1047" r:id="rId209"/>
    <p:sldId id="1048" r:id="rId210"/>
    <p:sldId id="1049" r:id="rId211"/>
    <p:sldId id="1050" r:id="rId212"/>
    <p:sldId id="1051" r:id="rId213"/>
    <p:sldId id="1052" r:id="rId214"/>
    <p:sldId id="1053" r:id="rId215"/>
    <p:sldId id="1054" r:id="rId216"/>
    <p:sldId id="1055" r:id="rId217"/>
    <p:sldId id="1056" r:id="rId218"/>
    <p:sldId id="1057" r:id="rId219"/>
    <p:sldId id="1058" r:id="rId220"/>
    <p:sldId id="1059" r:id="rId221"/>
    <p:sldId id="1060" r:id="rId222"/>
    <p:sldId id="1061" r:id="rId223"/>
    <p:sldId id="1062" r:id="rId224"/>
    <p:sldId id="1063" r:id="rId225"/>
    <p:sldId id="1064" r:id="rId226"/>
    <p:sldId id="1065" r:id="rId227"/>
    <p:sldId id="1066" r:id="rId228"/>
    <p:sldId id="1067" r:id="rId229"/>
    <p:sldId id="1068" r:id="rId230"/>
    <p:sldId id="1069" r:id="rId231"/>
    <p:sldId id="1070" r:id="rId232"/>
    <p:sldId id="1071" r:id="rId233"/>
    <p:sldId id="1072" r:id="rId234"/>
    <p:sldId id="1073" r:id="rId235"/>
    <p:sldId id="1074" r:id="rId236"/>
    <p:sldId id="1075" r:id="rId237"/>
    <p:sldId id="1076" r:id="rId238"/>
    <p:sldId id="1077" r:id="rId239"/>
    <p:sldId id="1078" r:id="rId240"/>
    <p:sldId id="1079" r:id="rId241"/>
    <p:sldId id="1080" r:id="rId242"/>
    <p:sldId id="1081" r:id="rId243"/>
    <p:sldId id="1082" r:id="rId244"/>
    <p:sldId id="1083" r:id="rId245"/>
    <p:sldId id="1084" r:id="rId246"/>
    <p:sldId id="1085" r:id="rId247"/>
    <p:sldId id="1086" r:id="rId248"/>
    <p:sldId id="1087" r:id="rId249"/>
    <p:sldId id="1088" r:id="rId250"/>
    <p:sldId id="1089" r:id="rId251"/>
    <p:sldId id="1090" r:id="rId252"/>
    <p:sldId id="1091" r:id="rId253"/>
    <p:sldId id="1092" r:id="rId254"/>
    <p:sldId id="1093" r:id="rId255"/>
    <p:sldId id="1094" r:id="rId256"/>
    <p:sldId id="1095" r:id="rId257"/>
    <p:sldId id="1096" r:id="rId258"/>
    <p:sldId id="1097" r:id="rId259"/>
    <p:sldId id="1098" r:id="rId260"/>
    <p:sldId id="1099" r:id="rId261"/>
    <p:sldId id="1100" r:id="rId262"/>
    <p:sldId id="1101" r:id="rId263"/>
    <p:sldId id="1102" r:id="rId264"/>
    <p:sldId id="1103" r:id="rId265"/>
    <p:sldId id="1104" r:id="rId266"/>
    <p:sldId id="1105" r:id="rId267"/>
    <p:sldId id="1106" r:id="rId268"/>
    <p:sldId id="1107" r:id="rId269"/>
    <p:sldId id="1108" r:id="rId270"/>
    <p:sldId id="1109" r:id="rId271"/>
    <p:sldId id="1110" r:id="rId272"/>
    <p:sldId id="1111" r:id="rId273"/>
    <p:sldId id="1112" r:id="rId274"/>
    <p:sldId id="1113" r:id="rId275"/>
    <p:sldId id="1114" r:id="rId276"/>
    <p:sldId id="1146" r:id="rId277"/>
    <p:sldId id="1147" r:id="rId278"/>
    <p:sldId id="1149" r:id="rId279"/>
    <p:sldId id="1194" r:id="rId280"/>
    <p:sldId id="1195" r:id="rId281"/>
    <p:sldId id="1150" r:id="rId282"/>
    <p:sldId id="1153" r:id="rId283"/>
    <p:sldId id="1154" r:id="rId284"/>
    <p:sldId id="1196" r:id="rId285"/>
    <p:sldId id="1197" r:id="rId286"/>
    <p:sldId id="1198" r:id="rId287"/>
    <p:sldId id="1200" r:id="rId288"/>
    <p:sldId id="1199" r:id="rId289"/>
    <p:sldId id="1243" r:id="rId290"/>
    <p:sldId id="1224" r:id="rId291"/>
    <p:sldId id="1225" r:id="rId292"/>
    <p:sldId id="1228" r:id="rId293"/>
    <p:sldId id="1235" r:id="rId294"/>
    <p:sldId id="1226" r:id="rId295"/>
    <p:sldId id="1216" r:id="rId296"/>
    <p:sldId id="1233" r:id="rId297"/>
    <p:sldId id="1230" r:id="rId298"/>
    <p:sldId id="1231" r:id="rId299"/>
    <p:sldId id="1232" r:id="rId300"/>
    <p:sldId id="1234" r:id="rId301"/>
    <p:sldId id="1204" r:id="rId302"/>
    <p:sldId id="1213" r:id="rId303"/>
    <p:sldId id="1214" r:id="rId304"/>
    <p:sldId id="1242" r:id="rId305"/>
    <p:sldId id="535" r:id="rId306"/>
    <p:sldId id="656" r:id="rId307"/>
    <p:sldId id="738" r:id="rId308"/>
    <p:sldId id="1188" r:id="rId309"/>
    <p:sldId id="1190" r:id="rId310"/>
    <p:sldId id="1191" r:id="rId311"/>
  </p:sldIdLst>
  <p:sldSz cx="10287000" cy="6858000" type="35mm"/>
  <p:notesSz cx="6858000" cy="9144000"/>
  <p:defaultTextStyle>
    <a:defPPr>
      <a:defRPr lang="en-US"/>
    </a:defPPr>
    <a:lvl1pPr algn="ctr" rtl="0" eaLnBrk="0" fontAlgn="base" hangingPunct="0">
      <a:spcBef>
        <a:spcPct val="0"/>
      </a:spcBef>
      <a:spcAft>
        <a:spcPct val="0"/>
      </a:spcAft>
      <a:defRPr kumimoji="1" sz="6600" i="1" kern="1200">
        <a:solidFill>
          <a:srgbClr val="FF0000"/>
        </a:solidFill>
        <a:latin typeface="Arial" charset="0"/>
        <a:ea typeface="+mn-ea"/>
        <a:cs typeface="+mn-cs"/>
      </a:defRPr>
    </a:lvl1pPr>
    <a:lvl2pPr marL="457200" algn="ctr" rtl="0" eaLnBrk="0" fontAlgn="base" hangingPunct="0">
      <a:spcBef>
        <a:spcPct val="0"/>
      </a:spcBef>
      <a:spcAft>
        <a:spcPct val="0"/>
      </a:spcAft>
      <a:defRPr kumimoji="1" sz="6600" i="1" kern="1200">
        <a:solidFill>
          <a:srgbClr val="FF0000"/>
        </a:solidFill>
        <a:latin typeface="Arial" charset="0"/>
        <a:ea typeface="+mn-ea"/>
        <a:cs typeface="+mn-cs"/>
      </a:defRPr>
    </a:lvl2pPr>
    <a:lvl3pPr marL="914400" algn="ctr" rtl="0" eaLnBrk="0" fontAlgn="base" hangingPunct="0">
      <a:spcBef>
        <a:spcPct val="0"/>
      </a:spcBef>
      <a:spcAft>
        <a:spcPct val="0"/>
      </a:spcAft>
      <a:defRPr kumimoji="1" sz="6600" i="1" kern="1200">
        <a:solidFill>
          <a:srgbClr val="FF0000"/>
        </a:solidFill>
        <a:latin typeface="Arial" charset="0"/>
        <a:ea typeface="+mn-ea"/>
        <a:cs typeface="+mn-cs"/>
      </a:defRPr>
    </a:lvl3pPr>
    <a:lvl4pPr marL="1371600" algn="ctr" rtl="0" eaLnBrk="0" fontAlgn="base" hangingPunct="0">
      <a:spcBef>
        <a:spcPct val="0"/>
      </a:spcBef>
      <a:spcAft>
        <a:spcPct val="0"/>
      </a:spcAft>
      <a:defRPr kumimoji="1" sz="6600" i="1" kern="1200">
        <a:solidFill>
          <a:srgbClr val="FF0000"/>
        </a:solidFill>
        <a:latin typeface="Arial" charset="0"/>
        <a:ea typeface="+mn-ea"/>
        <a:cs typeface="+mn-cs"/>
      </a:defRPr>
    </a:lvl4pPr>
    <a:lvl5pPr marL="1828800" algn="ctr" rtl="0" eaLnBrk="0" fontAlgn="base" hangingPunct="0">
      <a:spcBef>
        <a:spcPct val="0"/>
      </a:spcBef>
      <a:spcAft>
        <a:spcPct val="0"/>
      </a:spcAft>
      <a:defRPr kumimoji="1" sz="6600" i="1" kern="1200">
        <a:solidFill>
          <a:srgbClr val="FF0000"/>
        </a:solidFill>
        <a:latin typeface="Arial" charset="0"/>
        <a:ea typeface="+mn-ea"/>
        <a:cs typeface="+mn-cs"/>
      </a:defRPr>
    </a:lvl5pPr>
    <a:lvl6pPr marL="2286000" algn="l" defTabSz="914400" rtl="0" eaLnBrk="1" latinLnBrk="0" hangingPunct="1">
      <a:defRPr kumimoji="1" sz="6600" i="1" kern="1200">
        <a:solidFill>
          <a:srgbClr val="FF0000"/>
        </a:solidFill>
        <a:latin typeface="Arial" charset="0"/>
        <a:ea typeface="+mn-ea"/>
        <a:cs typeface="+mn-cs"/>
      </a:defRPr>
    </a:lvl6pPr>
    <a:lvl7pPr marL="2743200" algn="l" defTabSz="914400" rtl="0" eaLnBrk="1" latinLnBrk="0" hangingPunct="1">
      <a:defRPr kumimoji="1" sz="6600" i="1" kern="1200">
        <a:solidFill>
          <a:srgbClr val="FF0000"/>
        </a:solidFill>
        <a:latin typeface="Arial" charset="0"/>
        <a:ea typeface="+mn-ea"/>
        <a:cs typeface="+mn-cs"/>
      </a:defRPr>
    </a:lvl7pPr>
    <a:lvl8pPr marL="3200400" algn="l" defTabSz="914400" rtl="0" eaLnBrk="1" latinLnBrk="0" hangingPunct="1">
      <a:defRPr kumimoji="1" sz="6600" i="1" kern="1200">
        <a:solidFill>
          <a:srgbClr val="FF0000"/>
        </a:solidFill>
        <a:latin typeface="Arial" charset="0"/>
        <a:ea typeface="+mn-ea"/>
        <a:cs typeface="+mn-cs"/>
      </a:defRPr>
    </a:lvl8pPr>
    <a:lvl9pPr marL="3657600" algn="l" defTabSz="914400" rtl="0" eaLnBrk="1" latinLnBrk="0" hangingPunct="1">
      <a:defRPr kumimoji="1" sz="6600" i="1" kern="1200">
        <a:solidFill>
          <a:srgbClr val="FF0000"/>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45116"/>
    <a:srgbClr val="FFFFFF"/>
    <a:srgbClr val="FF0000"/>
    <a:srgbClr val="000000"/>
    <a:srgbClr val="E25718"/>
    <a:srgbClr val="0C0600"/>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466" autoAdjust="0"/>
    <p:restoredTop sz="94658" autoAdjust="0"/>
  </p:normalViewPr>
  <p:slideViewPr>
    <p:cSldViewPr snapToObjects="1">
      <p:cViewPr>
        <p:scale>
          <a:sx n="66" d="100"/>
          <a:sy n="66" d="100"/>
        </p:scale>
        <p:origin x="-1026" y="-96"/>
      </p:cViewPr>
      <p:guideLst>
        <p:guide orient="horz" pos="2208"/>
        <p:guide pos="326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Objects="1">
      <p:cViewPr varScale="1">
        <p:scale>
          <a:sx n="37" d="100"/>
          <a:sy n="37" d="100"/>
        </p:scale>
        <p:origin x="-147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4.xml"/><Relationship Id="rId299" Type="http://schemas.openxmlformats.org/officeDocument/2006/relationships/slide" Target="slides/slide286.xml"/><Relationship Id="rId21" Type="http://schemas.openxmlformats.org/officeDocument/2006/relationships/slide" Target="slides/slide8.xml"/><Relationship Id="rId63" Type="http://schemas.openxmlformats.org/officeDocument/2006/relationships/slide" Target="slides/slide50.xml"/><Relationship Id="rId159" Type="http://schemas.openxmlformats.org/officeDocument/2006/relationships/slide" Target="slides/slide146.xml"/><Relationship Id="rId170" Type="http://schemas.openxmlformats.org/officeDocument/2006/relationships/slide" Target="slides/slide157.xml"/><Relationship Id="rId226" Type="http://schemas.openxmlformats.org/officeDocument/2006/relationships/slide" Target="slides/slide213.xml"/><Relationship Id="rId268" Type="http://schemas.openxmlformats.org/officeDocument/2006/relationships/slide" Target="slides/slide255.xml"/><Relationship Id="rId32" Type="http://schemas.openxmlformats.org/officeDocument/2006/relationships/slide" Target="slides/slide19.xml"/><Relationship Id="rId74" Type="http://schemas.openxmlformats.org/officeDocument/2006/relationships/slide" Target="slides/slide61.xml"/><Relationship Id="rId128" Type="http://schemas.openxmlformats.org/officeDocument/2006/relationships/slide" Target="slides/slide115.xml"/><Relationship Id="rId5" Type="http://schemas.openxmlformats.org/officeDocument/2006/relationships/slideMaster" Target="slideMasters/slideMaster5.xml"/><Relationship Id="rId181" Type="http://schemas.openxmlformats.org/officeDocument/2006/relationships/slide" Target="slides/slide168.xml"/><Relationship Id="rId237" Type="http://schemas.openxmlformats.org/officeDocument/2006/relationships/slide" Target="slides/slide224.xml"/><Relationship Id="rId279" Type="http://schemas.openxmlformats.org/officeDocument/2006/relationships/slide" Target="slides/slide266.xml"/><Relationship Id="rId43" Type="http://schemas.openxmlformats.org/officeDocument/2006/relationships/slide" Target="slides/slide30.xml"/><Relationship Id="rId139" Type="http://schemas.openxmlformats.org/officeDocument/2006/relationships/slide" Target="slides/slide126.xml"/><Relationship Id="rId290" Type="http://schemas.openxmlformats.org/officeDocument/2006/relationships/slide" Target="slides/slide277.xml"/><Relationship Id="rId304" Type="http://schemas.openxmlformats.org/officeDocument/2006/relationships/slide" Target="slides/slide291.xml"/><Relationship Id="rId85" Type="http://schemas.openxmlformats.org/officeDocument/2006/relationships/slide" Target="slides/slide72.xml"/><Relationship Id="rId150" Type="http://schemas.openxmlformats.org/officeDocument/2006/relationships/slide" Target="slides/slide137.xml"/><Relationship Id="rId192" Type="http://schemas.openxmlformats.org/officeDocument/2006/relationships/slide" Target="slides/slide179.xml"/><Relationship Id="rId206" Type="http://schemas.openxmlformats.org/officeDocument/2006/relationships/slide" Target="slides/slide193.xml"/><Relationship Id="rId248" Type="http://schemas.openxmlformats.org/officeDocument/2006/relationships/slide" Target="slides/slide235.xml"/><Relationship Id="rId12" Type="http://schemas.openxmlformats.org/officeDocument/2006/relationships/slideMaster" Target="slideMasters/slideMaster12.xml"/><Relationship Id="rId108" Type="http://schemas.openxmlformats.org/officeDocument/2006/relationships/slide" Target="slides/slide95.xml"/><Relationship Id="rId315" Type="http://schemas.openxmlformats.org/officeDocument/2006/relationships/theme" Target="theme/theme1.xml"/><Relationship Id="rId54" Type="http://schemas.openxmlformats.org/officeDocument/2006/relationships/slide" Target="slides/slide41.xml"/><Relationship Id="rId96" Type="http://schemas.openxmlformats.org/officeDocument/2006/relationships/slide" Target="slides/slide83.xml"/><Relationship Id="rId161" Type="http://schemas.openxmlformats.org/officeDocument/2006/relationships/slide" Target="slides/slide148.xml"/><Relationship Id="rId217" Type="http://schemas.openxmlformats.org/officeDocument/2006/relationships/slide" Target="slides/slide204.xml"/><Relationship Id="rId259" Type="http://schemas.openxmlformats.org/officeDocument/2006/relationships/slide" Target="slides/slide246.xml"/><Relationship Id="rId23" Type="http://schemas.openxmlformats.org/officeDocument/2006/relationships/slide" Target="slides/slide10.xml"/><Relationship Id="rId119" Type="http://schemas.openxmlformats.org/officeDocument/2006/relationships/slide" Target="slides/slide106.xml"/><Relationship Id="rId270" Type="http://schemas.openxmlformats.org/officeDocument/2006/relationships/slide" Target="slides/slide257.xml"/><Relationship Id="rId65" Type="http://schemas.openxmlformats.org/officeDocument/2006/relationships/slide" Target="slides/slide52.xml"/><Relationship Id="rId130" Type="http://schemas.openxmlformats.org/officeDocument/2006/relationships/slide" Target="slides/slide117.xml"/><Relationship Id="rId172" Type="http://schemas.openxmlformats.org/officeDocument/2006/relationships/slide" Target="slides/slide159.xml"/><Relationship Id="rId193" Type="http://schemas.openxmlformats.org/officeDocument/2006/relationships/slide" Target="slides/slide180.xml"/><Relationship Id="rId207" Type="http://schemas.openxmlformats.org/officeDocument/2006/relationships/slide" Target="slides/slide194.xml"/><Relationship Id="rId228" Type="http://schemas.openxmlformats.org/officeDocument/2006/relationships/slide" Target="slides/slide215.xml"/><Relationship Id="rId249" Type="http://schemas.openxmlformats.org/officeDocument/2006/relationships/slide" Target="slides/slide236.xml"/><Relationship Id="rId13" Type="http://schemas.openxmlformats.org/officeDocument/2006/relationships/slideMaster" Target="slideMasters/slideMaster13.xml"/><Relationship Id="rId109" Type="http://schemas.openxmlformats.org/officeDocument/2006/relationships/slide" Target="slides/slide96.xml"/><Relationship Id="rId260" Type="http://schemas.openxmlformats.org/officeDocument/2006/relationships/slide" Target="slides/slide247.xml"/><Relationship Id="rId281" Type="http://schemas.openxmlformats.org/officeDocument/2006/relationships/slide" Target="slides/slide268.xml"/><Relationship Id="rId316" Type="http://schemas.openxmlformats.org/officeDocument/2006/relationships/tableStyles" Target="tableStyles.xml"/><Relationship Id="rId34" Type="http://schemas.openxmlformats.org/officeDocument/2006/relationships/slide" Target="slides/slide21.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20" Type="http://schemas.openxmlformats.org/officeDocument/2006/relationships/slide" Target="slides/slide107.xml"/><Relationship Id="rId141" Type="http://schemas.openxmlformats.org/officeDocument/2006/relationships/slide" Target="slides/slide128.xml"/><Relationship Id="rId7" Type="http://schemas.openxmlformats.org/officeDocument/2006/relationships/slideMaster" Target="slideMasters/slideMaster7.xml"/><Relationship Id="rId162" Type="http://schemas.openxmlformats.org/officeDocument/2006/relationships/slide" Target="slides/slide149.xml"/><Relationship Id="rId183" Type="http://schemas.openxmlformats.org/officeDocument/2006/relationships/slide" Target="slides/slide170.xml"/><Relationship Id="rId218" Type="http://schemas.openxmlformats.org/officeDocument/2006/relationships/slide" Target="slides/slide205.xml"/><Relationship Id="rId239" Type="http://schemas.openxmlformats.org/officeDocument/2006/relationships/slide" Target="slides/slide226.xml"/><Relationship Id="rId250" Type="http://schemas.openxmlformats.org/officeDocument/2006/relationships/slide" Target="slides/slide237.xml"/><Relationship Id="rId271" Type="http://schemas.openxmlformats.org/officeDocument/2006/relationships/slide" Target="slides/slide258.xml"/><Relationship Id="rId292" Type="http://schemas.openxmlformats.org/officeDocument/2006/relationships/slide" Target="slides/slide279.xml"/><Relationship Id="rId306" Type="http://schemas.openxmlformats.org/officeDocument/2006/relationships/slide" Target="slides/slide293.xml"/><Relationship Id="rId24" Type="http://schemas.openxmlformats.org/officeDocument/2006/relationships/slide" Target="slides/slide11.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31" Type="http://schemas.openxmlformats.org/officeDocument/2006/relationships/slide" Target="slides/slide118.xml"/><Relationship Id="rId152" Type="http://schemas.openxmlformats.org/officeDocument/2006/relationships/slide" Target="slides/slide139.xml"/><Relationship Id="rId173" Type="http://schemas.openxmlformats.org/officeDocument/2006/relationships/slide" Target="slides/slide160.xml"/><Relationship Id="rId194" Type="http://schemas.openxmlformats.org/officeDocument/2006/relationships/slide" Target="slides/slide181.xml"/><Relationship Id="rId208" Type="http://schemas.openxmlformats.org/officeDocument/2006/relationships/slide" Target="slides/slide195.xml"/><Relationship Id="rId229" Type="http://schemas.openxmlformats.org/officeDocument/2006/relationships/slide" Target="slides/slide216.xml"/><Relationship Id="rId240" Type="http://schemas.openxmlformats.org/officeDocument/2006/relationships/slide" Target="slides/slide227.xml"/><Relationship Id="rId261" Type="http://schemas.openxmlformats.org/officeDocument/2006/relationships/slide" Target="slides/slide248.xml"/><Relationship Id="rId14" Type="http://schemas.openxmlformats.org/officeDocument/2006/relationships/slide" Target="slides/slide1.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282" Type="http://schemas.openxmlformats.org/officeDocument/2006/relationships/slide" Target="slides/slide269.xml"/><Relationship Id="rId8" Type="http://schemas.openxmlformats.org/officeDocument/2006/relationships/slideMaster" Target="slideMasters/slideMaster8.xml"/><Relationship Id="rId98" Type="http://schemas.openxmlformats.org/officeDocument/2006/relationships/slide" Target="slides/slide85.xml"/><Relationship Id="rId121" Type="http://schemas.openxmlformats.org/officeDocument/2006/relationships/slide" Target="slides/slide108.xml"/><Relationship Id="rId142" Type="http://schemas.openxmlformats.org/officeDocument/2006/relationships/slide" Target="slides/slide129.xml"/><Relationship Id="rId163" Type="http://schemas.openxmlformats.org/officeDocument/2006/relationships/slide" Target="slides/slide150.xml"/><Relationship Id="rId184" Type="http://schemas.openxmlformats.org/officeDocument/2006/relationships/slide" Target="slides/slide171.xml"/><Relationship Id="rId219" Type="http://schemas.openxmlformats.org/officeDocument/2006/relationships/slide" Target="slides/slide206.xml"/><Relationship Id="rId230" Type="http://schemas.openxmlformats.org/officeDocument/2006/relationships/slide" Target="slides/slide217.xml"/><Relationship Id="rId251" Type="http://schemas.openxmlformats.org/officeDocument/2006/relationships/slide" Target="slides/slide238.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272" Type="http://schemas.openxmlformats.org/officeDocument/2006/relationships/slide" Target="slides/slide259.xml"/><Relationship Id="rId293" Type="http://schemas.openxmlformats.org/officeDocument/2006/relationships/slide" Target="slides/slide280.xml"/><Relationship Id="rId307" Type="http://schemas.openxmlformats.org/officeDocument/2006/relationships/slide" Target="slides/slide294.xml"/><Relationship Id="rId88" Type="http://schemas.openxmlformats.org/officeDocument/2006/relationships/slide" Target="slides/slide75.xml"/><Relationship Id="rId111" Type="http://schemas.openxmlformats.org/officeDocument/2006/relationships/slide" Target="slides/slide98.xml"/><Relationship Id="rId132" Type="http://schemas.openxmlformats.org/officeDocument/2006/relationships/slide" Target="slides/slide119.xml"/><Relationship Id="rId153" Type="http://schemas.openxmlformats.org/officeDocument/2006/relationships/slide" Target="slides/slide140.xml"/><Relationship Id="rId174" Type="http://schemas.openxmlformats.org/officeDocument/2006/relationships/slide" Target="slides/slide161.xml"/><Relationship Id="rId195" Type="http://schemas.openxmlformats.org/officeDocument/2006/relationships/slide" Target="slides/slide182.xml"/><Relationship Id="rId209" Type="http://schemas.openxmlformats.org/officeDocument/2006/relationships/slide" Target="slides/slide196.xml"/><Relationship Id="rId220" Type="http://schemas.openxmlformats.org/officeDocument/2006/relationships/slide" Target="slides/slide207.xml"/><Relationship Id="rId241" Type="http://schemas.openxmlformats.org/officeDocument/2006/relationships/slide" Target="slides/slide228.xml"/><Relationship Id="rId15" Type="http://schemas.openxmlformats.org/officeDocument/2006/relationships/slide" Target="slides/slide2.xml"/><Relationship Id="rId36" Type="http://schemas.openxmlformats.org/officeDocument/2006/relationships/slide" Target="slides/slide23.xml"/><Relationship Id="rId57" Type="http://schemas.openxmlformats.org/officeDocument/2006/relationships/slide" Target="slides/slide44.xml"/><Relationship Id="rId262" Type="http://schemas.openxmlformats.org/officeDocument/2006/relationships/slide" Target="slides/slide249.xml"/><Relationship Id="rId283" Type="http://schemas.openxmlformats.org/officeDocument/2006/relationships/slide" Target="slides/slide270.xml"/><Relationship Id="rId78" Type="http://schemas.openxmlformats.org/officeDocument/2006/relationships/slide" Target="slides/slide65.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143" Type="http://schemas.openxmlformats.org/officeDocument/2006/relationships/slide" Target="slides/slide130.xml"/><Relationship Id="rId164" Type="http://schemas.openxmlformats.org/officeDocument/2006/relationships/slide" Target="slides/slide151.xml"/><Relationship Id="rId185" Type="http://schemas.openxmlformats.org/officeDocument/2006/relationships/slide" Target="slides/slide172.xml"/><Relationship Id="rId9" Type="http://schemas.openxmlformats.org/officeDocument/2006/relationships/slideMaster" Target="slideMasters/slideMaster9.xml"/><Relationship Id="rId210" Type="http://schemas.openxmlformats.org/officeDocument/2006/relationships/slide" Target="slides/slide197.xml"/><Relationship Id="rId26" Type="http://schemas.openxmlformats.org/officeDocument/2006/relationships/slide" Target="slides/slide13.xml"/><Relationship Id="rId231" Type="http://schemas.openxmlformats.org/officeDocument/2006/relationships/slide" Target="slides/slide218.xml"/><Relationship Id="rId252" Type="http://schemas.openxmlformats.org/officeDocument/2006/relationships/slide" Target="slides/slide239.xml"/><Relationship Id="rId273" Type="http://schemas.openxmlformats.org/officeDocument/2006/relationships/slide" Target="slides/slide260.xml"/><Relationship Id="rId294" Type="http://schemas.openxmlformats.org/officeDocument/2006/relationships/slide" Target="slides/slide281.xml"/><Relationship Id="rId308" Type="http://schemas.openxmlformats.org/officeDocument/2006/relationships/slide" Target="slides/slide295.xml"/><Relationship Id="rId47" Type="http://schemas.openxmlformats.org/officeDocument/2006/relationships/slide" Target="slides/slide34.xml"/><Relationship Id="rId68" Type="http://schemas.openxmlformats.org/officeDocument/2006/relationships/slide" Target="slides/slide55.xml"/><Relationship Id="rId89" Type="http://schemas.openxmlformats.org/officeDocument/2006/relationships/slide" Target="slides/slide76.xml"/><Relationship Id="rId112" Type="http://schemas.openxmlformats.org/officeDocument/2006/relationships/slide" Target="slides/slide99.xml"/><Relationship Id="rId133" Type="http://schemas.openxmlformats.org/officeDocument/2006/relationships/slide" Target="slides/slide120.xml"/><Relationship Id="rId154" Type="http://schemas.openxmlformats.org/officeDocument/2006/relationships/slide" Target="slides/slide141.xml"/><Relationship Id="rId175" Type="http://schemas.openxmlformats.org/officeDocument/2006/relationships/slide" Target="slides/slide162.xml"/><Relationship Id="rId196" Type="http://schemas.openxmlformats.org/officeDocument/2006/relationships/slide" Target="slides/slide183.xml"/><Relationship Id="rId200" Type="http://schemas.openxmlformats.org/officeDocument/2006/relationships/slide" Target="slides/slide187.xml"/><Relationship Id="rId16" Type="http://schemas.openxmlformats.org/officeDocument/2006/relationships/slide" Target="slides/slide3.xml"/><Relationship Id="rId221" Type="http://schemas.openxmlformats.org/officeDocument/2006/relationships/slide" Target="slides/slide208.xml"/><Relationship Id="rId242" Type="http://schemas.openxmlformats.org/officeDocument/2006/relationships/slide" Target="slides/slide229.xml"/><Relationship Id="rId263" Type="http://schemas.openxmlformats.org/officeDocument/2006/relationships/slide" Target="slides/slide250.xml"/><Relationship Id="rId284" Type="http://schemas.openxmlformats.org/officeDocument/2006/relationships/slide" Target="slides/slide271.xml"/><Relationship Id="rId37" Type="http://schemas.openxmlformats.org/officeDocument/2006/relationships/slide" Target="slides/slide24.xml"/><Relationship Id="rId58" Type="http://schemas.openxmlformats.org/officeDocument/2006/relationships/slide" Target="slides/slide45.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slide" Target="slides/slide110.xml"/><Relationship Id="rId144" Type="http://schemas.openxmlformats.org/officeDocument/2006/relationships/slide" Target="slides/slide131.xml"/><Relationship Id="rId90" Type="http://schemas.openxmlformats.org/officeDocument/2006/relationships/slide" Target="slides/slide77.xml"/><Relationship Id="rId165" Type="http://schemas.openxmlformats.org/officeDocument/2006/relationships/slide" Target="slides/slide152.xml"/><Relationship Id="rId186" Type="http://schemas.openxmlformats.org/officeDocument/2006/relationships/slide" Target="slides/slide173.xml"/><Relationship Id="rId211" Type="http://schemas.openxmlformats.org/officeDocument/2006/relationships/slide" Target="slides/slide198.xml"/><Relationship Id="rId232" Type="http://schemas.openxmlformats.org/officeDocument/2006/relationships/slide" Target="slides/slide219.xml"/><Relationship Id="rId253" Type="http://schemas.openxmlformats.org/officeDocument/2006/relationships/slide" Target="slides/slide240.xml"/><Relationship Id="rId274" Type="http://schemas.openxmlformats.org/officeDocument/2006/relationships/slide" Target="slides/slide261.xml"/><Relationship Id="rId295" Type="http://schemas.openxmlformats.org/officeDocument/2006/relationships/slide" Target="slides/slide282.xml"/><Relationship Id="rId309" Type="http://schemas.openxmlformats.org/officeDocument/2006/relationships/slide" Target="slides/slide296.xml"/><Relationship Id="rId27" Type="http://schemas.openxmlformats.org/officeDocument/2006/relationships/slide" Target="slides/slide14.xml"/><Relationship Id="rId48" Type="http://schemas.openxmlformats.org/officeDocument/2006/relationships/slide" Target="slides/slide35.xml"/><Relationship Id="rId69" Type="http://schemas.openxmlformats.org/officeDocument/2006/relationships/slide" Target="slides/slide56.xml"/><Relationship Id="rId113" Type="http://schemas.openxmlformats.org/officeDocument/2006/relationships/slide" Target="slides/slide100.xml"/><Relationship Id="rId134" Type="http://schemas.openxmlformats.org/officeDocument/2006/relationships/slide" Target="slides/slide121.xml"/><Relationship Id="rId80" Type="http://schemas.openxmlformats.org/officeDocument/2006/relationships/slide" Target="slides/slide67.xml"/><Relationship Id="rId155" Type="http://schemas.openxmlformats.org/officeDocument/2006/relationships/slide" Target="slides/slide142.xml"/><Relationship Id="rId176" Type="http://schemas.openxmlformats.org/officeDocument/2006/relationships/slide" Target="slides/slide163.xml"/><Relationship Id="rId197" Type="http://schemas.openxmlformats.org/officeDocument/2006/relationships/slide" Target="slides/slide184.xml"/><Relationship Id="rId201" Type="http://schemas.openxmlformats.org/officeDocument/2006/relationships/slide" Target="slides/slide188.xml"/><Relationship Id="rId222" Type="http://schemas.openxmlformats.org/officeDocument/2006/relationships/slide" Target="slides/slide209.xml"/><Relationship Id="rId243" Type="http://schemas.openxmlformats.org/officeDocument/2006/relationships/slide" Target="slides/slide230.xml"/><Relationship Id="rId264" Type="http://schemas.openxmlformats.org/officeDocument/2006/relationships/slide" Target="slides/slide251.xml"/><Relationship Id="rId285" Type="http://schemas.openxmlformats.org/officeDocument/2006/relationships/slide" Target="slides/slide272.xml"/><Relationship Id="rId17" Type="http://schemas.openxmlformats.org/officeDocument/2006/relationships/slide" Target="slides/slide4.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24" Type="http://schemas.openxmlformats.org/officeDocument/2006/relationships/slide" Target="slides/slide111.xml"/><Relationship Id="rId310" Type="http://schemas.openxmlformats.org/officeDocument/2006/relationships/slide" Target="slides/slide297.xml"/><Relationship Id="rId70" Type="http://schemas.openxmlformats.org/officeDocument/2006/relationships/slide" Target="slides/slide57.xml"/><Relationship Id="rId91" Type="http://schemas.openxmlformats.org/officeDocument/2006/relationships/slide" Target="slides/slide78.xml"/><Relationship Id="rId145" Type="http://schemas.openxmlformats.org/officeDocument/2006/relationships/slide" Target="slides/slide132.xml"/><Relationship Id="rId166" Type="http://schemas.openxmlformats.org/officeDocument/2006/relationships/slide" Target="slides/slide153.xml"/><Relationship Id="rId187" Type="http://schemas.openxmlformats.org/officeDocument/2006/relationships/slide" Target="slides/slide174.xml"/><Relationship Id="rId1" Type="http://schemas.openxmlformats.org/officeDocument/2006/relationships/slideMaster" Target="slideMasters/slideMaster1.xml"/><Relationship Id="rId212" Type="http://schemas.openxmlformats.org/officeDocument/2006/relationships/slide" Target="slides/slide199.xml"/><Relationship Id="rId233" Type="http://schemas.openxmlformats.org/officeDocument/2006/relationships/slide" Target="slides/slide220.xml"/><Relationship Id="rId254" Type="http://schemas.openxmlformats.org/officeDocument/2006/relationships/slide" Target="slides/slide241.xml"/><Relationship Id="rId28" Type="http://schemas.openxmlformats.org/officeDocument/2006/relationships/slide" Target="slides/slide15.xml"/><Relationship Id="rId49" Type="http://schemas.openxmlformats.org/officeDocument/2006/relationships/slide" Target="slides/slide36.xml"/><Relationship Id="rId114" Type="http://schemas.openxmlformats.org/officeDocument/2006/relationships/slide" Target="slides/slide101.xml"/><Relationship Id="rId275" Type="http://schemas.openxmlformats.org/officeDocument/2006/relationships/slide" Target="slides/slide262.xml"/><Relationship Id="rId296" Type="http://schemas.openxmlformats.org/officeDocument/2006/relationships/slide" Target="slides/slide283.xml"/><Relationship Id="rId300" Type="http://schemas.openxmlformats.org/officeDocument/2006/relationships/slide" Target="slides/slide287.xml"/><Relationship Id="rId60" Type="http://schemas.openxmlformats.org/officeDocument/2006/relationships/slide" Target="slides/slide47.xml"/><Relationship Id="rId81" Type="http://schemas.openxmlformats.org/officeDocument/2006/relationships/slide" Target="slides/slide68.xml"/><Relationship Id="rId135" Type="http://schemas.openxmlformats.org/officeDocument/2006/relationships/slide" Target="slides/slide122.xml"/><Relationship Id="rId156" Type="http://schemas.openxmlformats.org/officeDocument/2006/relationships/slide" Target="slides/slide143.xml"/><Relationship Id="rId177" Type="http://schemas.openxmlformats.org/officeDocument/2006/relationships/slide" Target="slides/slide164.xml"/><Relationship Id="rId198" Type="http://schemas.openxmlformats.org/officeDocument/2006/relationships/slide" Target="slides/slide185.xml"/><Relationship Id="rId202" Type="http://schemas.openxmlformats.org/officeDocument/2006/relationships/slide" Target="slides/slide189.xml"/><Relationship Id="rId223" Type="http://schemas.openxmlformats.org/officeDocument/2006/relationships/slide" Target="slides/slide210.xml"/><Relationship Id="rId244" Type="http://schemas.openxmlformats.org/officeDocument/2006/relationships/slide" Target="slides/slide231.xml"/><Relationship Id="rId18" Type="http://schemas.openxmlformats.org/officeDocument/2006/relationships/slide" Target="slides/slide5.xml"/><Relationship Id="rId39" Type="http://schemas.openxmlformats.org/officeDocument/2006/relationships/slide" Target="slides/slide26.xml"/><Relationship Id="rId265" Type="http://schemas.openxmlformats.org/officeDocument/2006/relationships/slide" Target="slides/slide252.xml"/><Relationship Id="rId286" Type="http://schemas.openxmlformats.org/officeDocument/2006/relationships/slide" Target="slides/slide273.xml"/><Relationship Id="rId50" Type="http://schemas.openxmlformats.org/officeDocument/2006/relationships/slide" Target="slides/slide37.xml"/><Relationship Id="rId104" Type="http://schemas.openxmlformats.org/officeDocument/2006/relationships/slide" Target="slides/slide91.xml"/><Relationship Id="rId125" Type="http://schemas.openxmlformats.org/officeDocument/2006/relationships/slide" Target="slides/slide112.xml"/><Relationship Id="rId146" Type="http://schemas.openxmlformats.org/officeDocument/2006/relationships/slide" Target="slides/slide133.xml"/><Relationship Id="rId167" Type="http://schemas.openxmlformats.org/officeDocument/2006/relationships/slide" Target="slides/slide154.xml"/><Relationship Id="rId188" Type="http://schemas.openxmlformats.org/officeDocument/2006/relationships/slide" Target="slides/slide175.xml"/><Relationship Id="rId311" Type="http://schemas.openxmlformats.org/officeDocument/2006/relationships/slide" Target="slides/slide298.xml"/><Relationship Id="rId71" Type="http://schemas.openxmlformats.org/officeDocument/2006/relationships/slide" Target="slides/slide58.xml"/><Relationship Id="rId92" Type="http://schemas.openxmlformats.org/officeDocument/2006/relationships/slide" Target="slides/slide79.xml"/><Relationship Id="rId213" Type="http://schemas.openxmlformats.org/officeDocument/2006/relationships/slide" Target="slides/slide200.xml"/><Relationship Id="rId234" Type="http://schemas.openxmlformats.org/officeDocument/2006/relationships/slide" Target="slides/slide221.xml"/><Relationship Id="rId2" Type="http://schemas.openxmlformats.org/officeDocument/2006/relationships/slideMaster" Target="slideMasters/slideMaster2.xml"/><Relationship Id="rId29" Type="http://schemas.openxmlformats.org/officeDocument/2006/relationships/slide" Target="slides/slide16.xml"/><Relationship Id="rId255" Type="http://schemas.openxmlformats.org/officeDocument/2006/relationships/slide" Target="slides/slide242.xml"/><Relationship Id="rId276" Type="http://schemas.openxmlformats.org/officeDocument/2006/relationships/slide" Target="slides/slide263.xml"/><Relationship Id="rId297" Type="http://schemas.openxmlformats.org/officeDocument/2006/relationships/slide" Target="slides/slide284.xml"/><Relationship Id="rId40" Type="http://schemas.openxmlformats.org/officeDocument/2006/relationships/slide" Target="slides/slide27.xml"/><Relationship Id="rId115" Type="http://schemas.openxmlformats.org/officeDocument/2006/relationships/slide" Target="slides/slide102.xml"/><Relationship Id="rId136" Type="http://schemas.openxmlformats.org/officeDocument/2006/relationships/slide" Target="slides/slide123.xml"/><Relationship Id="rId157" Type="http://schemas.openxmlformats.org/officeDocument/2006/relationships/slide" Target="slides/slide144.xml"/><Relationship Id="rId178" Type="http://schemas.openxmlformats.org/officeDocument/2006/relationships/slide" Target="slides/slide165.xml"/><Relationship Id="rId301" Type="http://schemas.openxmlformats.org/officeDocument/2006/relationships/slide" Target="slides/slide288.xml"/><Relationship Id="rId61" Type="http://schemas.openxmlformats.org/officeDocument/2006/relationships/slide" Target="slides/slide48.xml"/><Relationship Id="rId82" Type="http://schemas.openxmlformats.org/officeDocument/2006/relationships/slide" Target="slides/slide69.xml"/><Relationship Id="rId199" Type="http://schemas.openxmlformats.org/officeDocument/2006/relationships/slide" Target="slides/slide186.xml"/><Relationship Id="rId203" Type="http://schemas.openxmlformats.org/officeDocument/2006/relationships/slide" Target="slides/slide190.xml"/><Relationship Id="rId19" Type="http://schemas.openxmlformats.org/officeDocument/2006/relationships/slide" Target="slides/slide6.xml"/><Relationship Id="rId224" Type="http://schemas.openxmlformats.org/officeDocument/2006/relationships/slide" Target="slides/slide211.xml"/><Relationship Id="rId245" Type="http://schemas.openxmlformats.org/officeDocument/2006/relationships/slide" Target="slides/slide232.xml"/><Relationship Id="rId266" Type="http://schemas.openxmlformats.org/officeDocument/2006/relationships/slide" Target="slides/slide253.xml"/><Relationship Id="rId287" Type="http://schemas.openxmlformats.org/officeDocument/2006/relationships/slide" Target="slides/slide274.xml"/><Relationship Id="rId30" Type="http://schemas.openxmlformats.org/officeDocument/2006/relationships/slide" Target="slides/slide17.xml"/><Relationship Id="rId105" Type="http://schemas.openxmlformats.org/officeDocument/2006/relationships/slide" Target="slides/slide92.xml"/><Relationship Id="rId126" Type="http://schemas.openxmlformats.org/officeDocument/2006/relationships/slide" Target="slides/slide113.xml"/><Relationship Id="rId147" Type="http://schemas.openxmlformats.org/officeDocument/2006/relationships/slide" Target="slides/slide134.xml"/><Relationship Id="rId168" Type="http://schemas.openxmlformats.org/officeDocument/2006/relationships/slide" Target="slides/slide155.xml"/><Relationship Id="rId312" Type="http://schemas.openxmlformats.org/officeDocument/2006/relationships/notesMaster" Target="notesMasters/notesMaster1.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189" Type="http://schemas.openxmlformats.org/officeDocument/2006/relationships/slide" Target="slides/slide176.xml"/><Relationship Id="rId3" Type="http://schemas.openxmlformats.org/officeDocument/2006/relationships/slideMaster" Target="slideMasters/slideMaster3.xml"/><Relationship Id="rId214" Type="http://schemas.openxmlformats.org/officeDocument/2006/relationships/slide" Target="slides/slide201.xml"/><Relationship Id="rId235" Type="http://schemas.openxmlformats.org/officeDocument/2006/relationships/slide" Target="slides/slide222.xml"/><Relationship Id="rId256" Type="http://schemas.openxmlformats.org/officeDocument/2006/relationships/slide" Target="slides/slide243.xml"/><Relationship Id="rId277" Type="http://schemas.openxmlformats.org/officeDocument/2006/relationships/slide" Target="slides/slide264.xml"/><Relationship Id="rId298" Type="http://schemas.openxmlformats.org/officeDocument/2006/relationships/slide" Target="slides/slide285.xml"/><Relationship Id="rId116" Type="http://schemas.openxmlformats.org/officeDocument/2006/relationships/slide" Target="slides/slide103.xml"/><Relationship Id="rId137" Type="http://schemas.openxmlformats.org/officeDocument/2006/relationships/slide" Target="slides/slide124.xml"/><Relationship Id="rId158" Type="http://schemas.openxmlformats.org/officeDocument/2006/relationships/slide" Target="slides/slide145.xml"/><Relationship Id="rId302" Type="http://schemas.openxmlformats.org/officeDocument/2006/relationships/slide" Target="slides/slide289.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179" Type="http://schemas.openxmlformats.org/officeDocument/2006/relationships/slide" Target="slides/slide166.xml"/><Relationship Id="rId190" Type="http://schemas.openxmlformats.org/officeDocument/2006/relationships/slide" Target="slides/slide177.xml"/><Relationship Id="rId204" Type="http://schemas.openxmlformats.org/officeDocument/2006/relationships/slide" Target="slides/slide191.xml"/><Relationship Id="rId225" Type="http://schemas.openxmlformats.org/officeDocument/2006/relationships/slide" Target="slides/slide212.xml"/><Relationship Id="rId246" Type="http://schemas.openxmlformats.org/officeDocument/2006/relationships/slide" Target="slides/slide233.xml"/><Relationship Id="rId267" Type="http://schemas.openxmlformats.org/officeDocument/2006/relationships/slide" Target="slides/slide254.xml"/><Relationship Id="rId288" Type="http://schemas.openxmlformats.org/officeDocument/2006/relationships/slide" Target="slides/slide275.xml"/><Relationship Id="rId106" Type="http://schemas.openxmlformats.org/officeDocument/2006/relationships/slide" Target="slides/slide93.xml"/><Relationship Id="rId127" Type="http://schemas.openxmlformats.org/officeDocument/2006/relationships/slide" Target="slides/slide114.xml"/><Relationship Id="rId313" Type="http://schemas.openxmlformats.org/officeDocument/2006/relationships/presProps" Target="presProps.xml"/><Relationship Id="rId10" Type="http://schemas.openxmlformats.org/officeDocument/2006/relationships/slideMaster" Target="slideMasters/slideMaster10.xml"/><Relationship Id="rId31" Type="http://schemas.openxmlformats.org/officeDocument/2006/relationships/slide" Target="slides/slide18.xml"/><Relationship Id="rId52" Type="http://schemas.openxmlformats.org/officeDocument/2006/relationships/slide" Target="slides/slide39.xml"/><Relationship Id="rId73" Type="http://schemas.openxmlformats.org/officeDocument/2006/relationships/slide" Target="slides/slide60.xml"/><Relationship Id="rId94" Type="http://schemas.openxmlformats.org/officeDocument/2006/relationships/slide" Target="slides/slide81.xml"/><Relationship Id="rId148" Type="http://schemas.openxmlformats.org/officeDocument/2006/relationships/slide" Target="slides/slide135.xml"/><Relationship Id="rId169" Type="http://schemas.openxmlformats.org/officeDocument/2006/relationships/slide" Target="slides/slide156.xml"/><Relationship Id="rId4" Type="http://schemas.openxmlformats.org/officeDocument/2006/relationships/slideMaster" Target="slideMasters/slideMaster4.xml"/><Relationship Id="rId180" Type="http://schemas.openxmlformats.org/officeDocument/2006/relationships/slide" Target="slides/slide167.xml"/><Relationship Id="rId215" Type="http://schemas.openxmlformats.org/officeDocument/2006/relationships/slide" Target="slides/slide202.xml"/><Relationship Id="rId236" Type="http://schemas.openxmlformats.org/officeDocument/2006/relationships/slide" Target="slides/slide223.xml"/><Relationship Id="rId257" Type="http://schemas.openxmlformats.org/officeDocument/2006/relationships/slide" Target="slides/slide244.xml"/><Relationship Id="rId278" Type="http://schemas.openxmlformats.org/officeDocument/2006/relationships/slide" Target="slides/slide265.xml"/><Relationship Id="rId303" Type="http://schemas.openxmlformats.org/officeDocument/2006/relationships/slide" Target="slides/slide290.xml"/><Relationship Id="rId42" Type="http://schemas.openxmlformats.org/officeDocument/2006/relationships/slide" Target="slides/slide29.xml"/><Relationship Id="rId84" Type="http://schemas.openxmlformats.org/officeDocument/2006/relationships/slide" Target="slides/slide71.xml"/><Relationship Id="rId138" Type="http://schemas.openxmlformats.org/officeDocument/2006/relationships/slide" Target="slides/slide125.xml"/><Relationship Id="rId191" Type="http://schemas.openxmlformats.org/officeDocument/2006/relationships/slide" Target="slides/slide178.xml"/><Relationship Id="rId205" Type="http://schemas.openxmlformats.org/officeDocument/2006/relationships/slide" Target="slides/slide192.xml"/><Relationship Id="rId247" Type="http://schemas.openxmlformats.org/officeDocument/2006/relationships/slide" Target="slides/slide234.xml"/><Relationship Id="rId107" Type="http://schemas.openxmlformats.org/officeDocument/2006/relationships/slide" Target="slides/slide94.xml"/><Relationship Id="rId289" Type="http://schemas.openxmlformats.org/officeDocument/2006/relationships/slide" Target="slides/slide276.xml"/><Relationship Id="rId11" Type="http://schemas.openxmlformats.org/officeDocument/2006/relationships/slideMaster" Target="slideMasters/slideMaster11.xml"/><Relationship Id="rId53" Type="http://schemas.openxmlformats.org/officeDocument/2006/relationships/slide" Target="slides/slide40.xml"/><Relationship Id="rId149" Type="http://schemas.openxmlformats.org/officeDocument/2006/relationships/slide" Target="slides/slide136.xml"/><Relationship Id="rId314" Type="http://schemas.openxmlformats.org/officeDocument/2006/relationships/viewProps" Target="viewProps.xml"/><Relationship Id="rId95" Type="http://schemas.openxmlformats.org/officeDocument/2006/relationships/slide" Target="slides/slide82.xml"/><Relationship Id="rId160" Type="http://schemas.openxmlformats.org/officeDocument/2006/relationships/slide" Target="slides/slide147.xml"/><Relationship Id="rId216" Type="http://schemas.openxmlformats.org/officeDocument/2006/relationships/slide" Target="slides/slide203.xml"/><Relationship Id="rId258" Type="http://schemas.openxmlformats.org/officeDocument/2006/relationships/slide" Target="slides/slide245.xml"/><Relationship Id="rId22" Type="http://schemas.openxmlformats.org/officeDocument/2006/relationships/slide" Target="slides/slide9.xml"/><Relationship Id="rId64" Type="http://schemas.openxmlformats.org/officeDocument/2006/relationships/slide" Target="slides/slide51.xml"/><Relationship Id="rId118" Type="http://schemas.openxmlformats.org/officeDocument/2006/relationships/slide" Target="slides/slide105.xml"/><Relationship Id="rId171" Type="http://schemas.openxmlformats.org/officeDocument/2006/relationships/slide" Target="slides/slide158.xml"/><Relationship Id="rId227" Type="http://schemas.openxmlformats.org/officeDocument/2006/relationships/slide" Target="slides/slide214.xml"/><Relationship Id="rId269" Type="http://schemas.openxmlformats.org/officeDocument/2006/relationships/slide" Target="slides/slide256.xml"/><Relationship Id="rId33" Type="http://schemas.openxmlformats.org/officeDocument/2006/relationships/slide" Target="slides/slide20.xml"/><Relationship Id="rId129" Type="http://schemas.openxmlformats.org/officeDocument/2006/relationships/slide" Target="slides/slide116.xml"/><Relationship Id="rId280" Type="http://schemas.openxmlformats.org/officeDocument/2006/relationships/slide" Target="slides/slide267.xml"/><Relationship Id="rId75" Type="http://schemas.openxmlformats.org/officeDocument/2006/relationships/slide" Target="slides/slide62.xml"/><Relationship Id="rId140" Type="http://schemas.openxmlformats.org/officeDocument/2006/relationships/slide" Target="slides/slide127.xml"/><Relationship Id="rId182" Type="http://schemas.openxmlformats.org/officeDocument/2006/relationships/slide" Target="slides/slide169.xml"/><Relationship Id="rId6" Type="http://schemas.openxmlformats.org/officeDocument/2006/relationships/slideMaster" Target="slideMasters/slideMaster6.xml"/><Relationship Id="rId238" Type="http://schemas.openxmlformats.org/officeDocument/2006/relationships/slide" Target="slides/slide225.xml"/><Relationship Id="rId291" Type="http://schemas.openxmlformats.org/officeDocument/2006/relationships/slide" Target="slides/slide278.xml"/><Relationship Id="rId305" Type="http://schemas.openxmlformats.org/officeDocument/2006/relationships/slide" Target="slides/slide292.xml"/><Relationship Id="rId44" Type="http://schemas.openxmlformats.org/officeDocument/2006/relationships/slide" Target="slides/slide31.xml"/><Relationship Id="rId86" Type="http://schemas.openxmlformats.org/officeDocument/2006/relationships/slide" Target="slides/slide73.xml"/><Relationship Id="rId151" Type="http://schemas.openxmlformats.org/officeDocument/2006/relationships/slide" Target="slides/slide1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62" name="Rectangle 2050"/>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vl1pPr>
          </a:lstStyle>
          <a:p>
            <a:endParaRPr lang="en-US"/>
          </a:p>
        </p:txBody>
      </p:sp>
      <p:sp>
        <p:nvSpPr>
          <p:cNvPr id="194563" name="Rectangle 2051"/>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194564" name="Rectangle 2052"/>
          <p:cNvSpPr>
            <a:spLocks noGrp="1" noRot="1" noChangeAspect="1" noChangeArrowheads="1" noTextEdit="1"/>
          </p:cNvSpPr>
          <p:nvPr>
            <p:ph type="sldImg" idx="2"/>
          </p:nvPr>
        </p:nvSpPr>
        <p:spPr bwMode="auto">
          <a:xfrm>
            <a:off x="857250" y="685800"/>
            <a:ext cx="5143500" cy="3429000"/>
          </a:xfrm>
          <a:prstGeom prst="rect">
            <a:avLst/>
          </a:prstGeom>
          <a:noFill/>
          <a:ln w="9525">
            <a:solidFill>
              <a:srgbClr val="000000"/>
            </a:solidFill>
            <a:miter lim="800000"/>
            <a:headEnd/>
            <a:tailEnd/>
          </a:ln>
          <a:effectLst/>
        </p:spPr>
      </p:sp>
      <p:sp>
        <p:nvSpPr>
          <p:cNvPr id="194565" name="Rectangle 2053"/>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94566" name="Rectangle 2054"/>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vl1pPr>
          </a:lstStyle>
          <a:p>
            <a:endParaRPr lang="en-US"/>
          </a:p>
        </p:txBody>
      </p:sp>
      <p:sp>
        <p:nvSpPr>
          <p:cNvPr id="194567" name="Rectangle 2055"/>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F9A47286-F58C-447E-9EB9-3D48C9A82B49}" type="slidenum">
              <a:rPr lang="en-US"/>
              <a:pPr/>
              <a:t>‹#›</a:t>
            </a:fld>
            <a:endParaRPr lang="en-US"/>
          </a:p>
        </p:txBody>
      </p:sp>
    </p:spTree>
    <p:extLst>
      <p:ext uri="{BB962C8B-B14F-4D97-AF65-F5344CB8AC3E}">
        <p14:creationId xmlns:p14="http://schemas.microsoft.com/office/powerpoint/2010/main" val="8391728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B1E7BAE8-5614-48E9-B272-04CDEDBDE449}" type="slidenum">
              <a:rPr lang="en-US">
                <a:solidFill>
                  <a:prstClr val="black"/>
                </a:solidFill>
              </a:rPr>
              <a:pPr/>
              <a:t>7</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B1E7BAE8-5614-48E9-B272-04CDEDBDE449}" type="slidenum">
              <a:rPr lang="en-US">
                <a:solidFill>
                  <a:prstClr val="black"/>
                </a:solidFill>
              </a:rPr>
              <a:pPr/>
              <a:t>35</a:t>
            </a:fld>
            <a:endParaRPr lang="en-US">
              <a:solidFill>
                <a:prstClr val="black"/>
              </a:solidFill>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160</a:t>
            </a:fld>
            <a:endParaRPr lang="en-US">
              <a:solidFill>
                <a:prstClr val="black"/>
              </a:solidFill>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161</a:t>
            </a:fld>
            <a:endParaRPr lang="en-US">
              <a:solidFill>
                <a:prstClr val="black"/>
              </a:solidFill>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pPr eaLnBrk="0" hangingPunct="0"/>
            <a:fld id="{76FDC077-C4AF-4FBF-AF15-A6BBF96FBA5A}" type="slidenum">
              <a:rPr lang="en-US">
                <a:solidFill>
                  <a:prstClr val="black"/>
                </a:solidFill>
              </a:rPr>
              <a:pPr eaLnBrk="0" hangingPunct="0"/>
              <a:t>162</a:t>
            </a:fld>
            <a:endParaRPr lang="en-US">
              <a:solidFill>
                <a:prstClr val="black"/>
              </a:solidFill>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163</a:t>
            </a:fld>
            <a:endParaRPr lang="en-US">
              <a:solidFill>
                <a:prstClr val="black"/>
              </a:solidFill>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164</a:t>
            </a:fld>
            <a:endParaRPr lang="en-US">
              <a:solidFill>
                <a:prstClr val="black"/>
              </a:solidFill>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165</a:t>
            </a:fld>
            <a:endParaRPr lang="en-US">
              <a:solidFill>
                <a:prstClr val="black"/>
              </a:solidFill>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166</a:t>
            </a:fld>
            <a:endParaRPr lang="en-US">
              <a:solidFill>
                <a:prstClr val="black"/>
              </a:solidFill>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167</a:t>
            </a:fld>
            <a:endParaRPr lang="en-US">
              <a:solidFill>
                <a:prstClr val="black"/>
              </a:solidFill>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168</a:t>
            </a:fld>
            <a:endParaRPr lang="en-US">
              <a:solidFill>
                <a:prstClr val="black"/>
              </a:solidFill>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169</a:t>
            </a:fld>
            <a:endParaRPr lang="en-US">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B1E7BAE8-5614-48E9-B272-04CDEDBDE449}" type="slidenum">
              <a:rPr lang="en-US">
                <a:solidFill>
                  <a:prstClr val="black"/>
                </a:solidFill>
              </a:rPr>
              <a:pPr/>
              <a:t>36</a:t>
            </a:fld>
            <a:endParaRPr lang="en-US">
              <a:solidFill>
                <a:prstClr val="black"/>
              </a:solidFill>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170</a:t>
            </a:fld>
            <a:endParaRPr lang="en-US">
              <a:solidFill>
                <a:prstClr val="black"/>
              </a:solidFill>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171</a:t>
            </a:fld>
            <a:endParaRPr lang="en-US">
              <a:solidFill>
                <a:prstClr val="black"/>
              </a:solidFill>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172</a:t>
            </a:fld>
            <a:endParaRPr lang="en-US">
              <a:solidFill>
                <a:prstClr val="black"/>
              </a:solidFill>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173</a:t>
            </a:fld>
            <a:endParaRPr lang="en-US">
              <a:solidFill>
                <a:prstClr val="black"/>
              </a:solidFill>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174</a:t>
            </a:fld>
            <a:endParaRPr lang="en-US">
              <a:solidFill>
                <a:prstClr val="black"/>
              </a:solidFill>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175</a:t>
            </a:fld>
            <a:endParaRPr lang="en-US">
              <a:solidFill>
                <a:prstClr val="black"/>
              </a:solidFill>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176</a:t>
            </a:fld>
            <a:endParaRPr lang="en-US">
              <a:solidFill>
                <a:prstClr val="black"/>
              </a:solidFill>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177</a:t>
            </a:fld>
            <a:endParaRPr lang="en-US">
              <a:solidFill>
                <a:prstClr val="black"/>
              </a:solidFill>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178</a:t>
            </a:fld>
            <a:endParaRPr lang="en-US">
              <a:solidFill>
                <a:prstClr val="black"/>
              </a:solidFill>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179</a:t>
            </a:fld>
            <a:endParaRPr lang="en-US">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B1E7BAE8-5614-48E9-B272-04CDEDBDE449}" type="slidenum">
              <a:rPr lang="en-US">
                <a:solidFill>
                  <a:prstClr val="black"/>
                </a:solidFill>
              </a:rPr>
              <a:pPr/>
              <a:t>37</a:t>
            </a:fld>
            <a:endParaRPr lang="en-US">
              <a:solidFill>
                <a:prstClr val="black"/>
              </a:solidFill>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180</a:t>
            </a:fld>
            <a:endParaRPr lang="en-US">
              <a:solidFill>
                <a:prstClr val="black"/>
              </a:solidFill>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181</a:t>
            </a:fld>
            <a:endParaRPr lang="en-US">
              <a:solidFill>
                <a:prstClr val="black"/>
              </a:solidFill>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182</a:t>
            </a:fld>
            <a:endParaRPr lang="en-US">
              <a:solidFill>
                <a:prstClr val="black"/>
              </a:solidFill>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183</a:t>
            </a:fld>
            <a:endParaRPr lang="en-US">
              <a:solidFill>
                <a:prstClr val="black"/>
              </a:solidFill>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184</a:t>
            </a:fld>
            <a:endParaRPr lang="en-US">
              <a:solidFill>
                <a:prstClr val="black"/>
              </a:solidFill>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185</a:t>
            </a:fld>
            <a:endParaRPr lang="en-US">
              <a:solidFill>
                <a:prstClr val="black"/>
              </a:solidFill>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186</a:t>
            </a:fld>
            <a:endParaRPr lang="en-US">
              <a:solidFill>
                <a:prstClr val="black"/>
              </a:solidFill>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187</a:t>
            </a:fld>
            <a:endParaRPr lang="en-US">
              <a:solidFill>
                <a:prstClr val="black"/>
              </a:solidFill>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188</a:t>
            </a:fld>
            <a:endParaRPr lang="en-US">
              <a:solidFill>
                <a:prstClr val="black"/>
              </a:solidFill>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189</a:t>
            </a:fld>
            <a:endParaRPr lang="en-US">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B1E7BAE8-5614-48E9-B272-04CDEDBDE449}" type="slidenum">
              <a:rPr lang="en-US">
                <a:solidFill>
                  <a:prstClr val="black"/>
                </a:solidFill>
              </a:rPr>
              <a:pPr/>
              <a:t>38</a:t>
            </a:fld>
            <a:endParaRPr lang="en-US">
              <a:solidFill>
                <a:prstClr val="black"/>
              </a:solidFill>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190</a:t>
            </a:fld>
            <a:endParaRPr lang="en-US">
              <a:solidFill>
                <a:prstClr val="black"/>
              </a:solidFill>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191</a:t>
            </a:fld>
            <a:endParaRPr lang="en-US">
              <a:solidFill>
                <a:prstClr val="black"/>
              </a:solidFill>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192</a:t>
            </a:fld>
            <a:endParaRPr lang="en-US">
              <a:solidFill>
                <a:prstClr val="black"/>
              </a:solidFill>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193</a:t>
            </a:fld>
            <a:endParaRPr lang="en-US">
              <a:solidFill>
                <a:prstClr val="black"/>
              </a:solidFill>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194</a:t>
            </a:fld>
            <a:endParaRPr lang="en-US">
              <a:solidFill>
                <a:prstClr val="black"/>
              </a:solidFill>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195</a:t>
            </a:fld>
            <a:endParaRPr lang="en-US">
              <a:solidFill>
                <a:prstClr val="black"/>
              </a:solidFill>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196</a:t>
            </a:fld>
            <a:endParaRPr lang="en-US">
              <a:solidFill>
                <a:prstClr val="black"/>
              </a:solidFill>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197</a:t>
            </a:fld>
            <a:endParaRPr lang="en-US">
              <a:solidFill>
                <a:prstClr val="black"/>
              </a:solidFill>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198</a:t>
            </a:fld>
            <a:endParaRPr lang="en-US">
              <a:solidFill>
                <a:prstClr val="black"/>
              </a:solidFill>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199</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pPr eaLnBrk="0" hangingPunct="0"/>
            <a:fld id="{55EA4BE6-1649-4381-86EC-B0161E7F5CF2}" type="slidenum">
              <a:rPr lang="en-US">
                <a:solidFill>
                  <a:prstClr val="black"/>
                </a:solidFill>
              </a:rPr>
              <a:pPr eaLnBrk="0" hangingPunct="0"/>
              <a:t>200</a:t>
            </a:fld>
            <a:endParaRPr lang="en-US">
              <a:solidFill>
                <a:prstClr val="black"/>
              </a:solidFill>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pPr eaLnBrk="0" hangingPunct="0"/>
            <a:fld id="{55EA4BE6-1649-4381-86EC-B0161E7F5CF2}" type="slidenum">
              <a:rPr lang="en-US">
                <a:solidFill>
                  <a:prstClr val="black"/>
                </a:solidFill>
              </a:rPr>
              <a:pPr eaLnBrk="0" hangingPunct="0"/>
              <a:t>201</a:t>
            </a:fld>
            <a:endParaRPr lang="en-US">
              <a:solidFill>
                <a:prstClr val="black"/>
              </a:solidFill>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202</a:t>
            </a:fld>
            <a:endParaRPr lang="en-US">
              <a:solidFill>
                <a:prstClr val="black"/>
              </a:solidFill>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203</a:t>
            </a:fld>
            <a:endParaRPr lang="en-US">
              <a:solidFill>
                <a:prstClr val="black"/>
              </a:solidFill>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204</a:t>
            </a:fld>
            <a:endParaRPr lang="en-US">
              <a:solidFill>
                <a:prstClr val="black"/>
              </a:solidFill>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205</a:t>
            </a:fld>
            <a:endParaRPr lang="en-US">
              <a:solidFill>
                <a:prstClr val="black"/>
              </a:solidFill>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pPr eaLnBrk="0" hangingPunct="0"/>
            <a:fld id="{55EA4BE6-1649-4381-86EC-B0161E7F5CF2}" type="slidenum">
              <a:rPr lang="en-US">
                <a:solidFill>
                  <a:prstClr val="black"/>
                </a:solidFill>
              </a:rPr>
              <a:pPr eaLnBrk="0" hangingPunct="0"/>
              <a:t>206</a:t>
            </a:fld>
            <a:endParaRPr lang="en-US">
              <a:solidFill>
                <a:prstClr val="black"/>
              </a:solidFill>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207</a:t>
            </a:fld>
            <a:endParaRPr lang="en-US">
              <a:solidFill>
                <a:prstClr val="black"/>
              </a:solidFill>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208</a:t>
            </a:fld>
            <a:endParaRPr lang="en-US">
              <a:solidFill>
                <a:prstClr val="black"/>
              </a:solidFill>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209</a:t>
            </a:fld>
            <a:endParaRPr lang="en-US">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pPr eaLnBrk="0" hangingPunct="0"/>
            <a:fld id="{75B5E71B-BC74-4FF9-9B71-74AF39B32382}" type="slidenum">
              <a:rPr lang="en-US">
                <a:solidFill>
                  <a:prstClr val="black"/>
                </a:solidFill>
              </a:rPr>
              <a:pPr eaLnBrk="0" hangingPunct="0"/>
              <a:t>210</a:t>
            </a:fld>
            <a:endParaRPr lang="en-US">
              <a:solidFill>
                <a:prstClr val="black"/>
              </a:solidFill>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pPr eaLnBrk="0" hangingPunct="0"/>
            <a:fld id="{55EA4BE6-1649-4381-86EC-B0161E7F5CF2}" type="slidenum">
              <a:rPr lang="en-US">
                <a:solidFill>
                  <a:prstClr val="black"/>
                </a:solidFill>
              </a:rPr>
              <a:pPr eaLnBrk="0" hangingPunct="0"/>
              <a:t>211</a:t>
            </a:fld>
            <a:endParaRPr lang="en-US">
              <a:solidFill>
                <a:prstClr val="black"/>
              </a:solidFill>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212</a:t>
            </a:fld>
            <a:endParaRPr lang="en-US">
              <a:solidFill>
                <a:prstClr val="black"/>
              </a:solidFill>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213</a:t>
            </a:fld>
            <a:endParaRPr lang="en-US">
              <a:solidFill>
                <a:prstClr val="black"/>
              </a:solidFill>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214</a:t>
            </a:fld>
            <a:endParaRPr lang="en-US">
              <a:solidFill>
                <a:prstClr val="black"/>
              </a:solidFill>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215</a:t>
            </a:fld>
            <a:endParaRPr lang="en-US">
              <a:solidFill>
                <a:prstClr val="black"/>
              </a:solidFill>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216</a:t>
            </a:fld>
            <a:endParaRPr lang="en-US">
              <a:solidFill>
                <a:prstClr val="black"/>
              </a:solidFill>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pPr eaLnBrk="0" hangingPunct="0"/>
            <a:fld id="{76FDC077-C4AF-4FBF-AF15-A6BBF96FBA5A}" type="slidenum">
              <a:rPr lang="en-US">
                <a:solidFill>
                  <a:prstClr val="black"/>
                </a:solidFill>
              </a:rPr>
              <a:pPr eaLnBrk="0" hangingPunct="0"/>
              <a:t>217</a:t>
            </a:fld>
            <a:endParaRPr lang="en-US">
              <a:solidFill>
                <a:prstClr val="black"/>
              </a:solidFill>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pPr eaLnBrk="0" hangingPunct="0"/>
            <a:fld id="{76FDC077-C4AF-4FBF-AF15-A6BBF96FBA5A}" type="slidenum">
              <a:rPr lang="en-US">
                <a:solidFill>
                  <a:prstClr val="black"/>
                </a:solidFill>
              </a:rPr>
              <a:pPr eaLnBrk="0" hangingPunct="0"/>
              <a:t>218</a:t>
            </a:fld>
            <a:endParaRPr lang="en-US">
              <a:solidFill>
                <a:prstClr val="black"/>
              </a:solidFill>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219</a:t>
            </a:fld>
            <a:endParaRPr lang="en-US">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63</a:t>
            </a:fld>
            <a:endParaRPr lang="en-US">
              <a:solidFill>
                <a:prstClr val="black"/>
              </a:solidFill>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220</a:t>
            </a:fld>
            <a:endParaRPr lang="en-US">
              <a:solidFill>
                <a:prstClr val="black"/>
              </a:solidFill>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221</a:t>
            </a:fld>
            <a:endParaRPr lang="en-US">
              <a:solidFill>
                <a:prstClr val="black"/>
              </a:solidFill>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222</a:t>
            </a:fld>
            <a:endParaRPr lang="en-US">
              <a:solidFill>
                <a:prstClr val="black"/>
              </a:solidFill>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223</a:t>
            </a:fld>
            <a:endParaRPr lang="en-US">
              <a:solidFill>
                <a:prstClr val="black"/>
              </a:solidFill>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224</a:t>
            </a:fld>
            <a:endParaRPr lang="en-US">
              <a:solidFill>
                <a:prstClr val="black"/>
              </a:solidFill>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225</a:t>
            </a:fld>
            <a:endParaRPr lang="en-US">
              <a:solidFill>
                <a:prstClr val="black"/>
              </a:solidFill>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226</a:t>
            </a:fld>
            <a:endParaRPr lang="en-US">
              <a:solidFill>
                <a:prstClr val="black"/>
              </a:solidFill>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227</a:t>
            </a:fld>
            <a:endParaRPr lang="en-US">
              <a:solidFill>
                <a:prstClr val="black"/>
              </a:solidFill>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228</a:t>
            </a:fld>
            <a:endParaRPr lang="en-US">
              <a:solidFill>
                <a:prstClr val="black"/>
              </a:solidFill>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229</a:t>
            </a:fld>
            <a:endParaRPr 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65</a:t>
            </a:fld>
            <a:endParaRPr lang="en-US">
              <a:solidFill>
                <a:prstClr val="black"/>
              </a:solidFill>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230</a:t>
            </a:fld>
            <a:endParaRPr lang="en-US">
              <a:solidFill>
                <a:prstClr val="black"/>
              </a:solidFill>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231</a:t>
            </a:fld>
            <a:endParaRPr lang="en-US">
              <a:solidFill>
                <a:prstClr val="black"/>
              </a:solidFill>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232</a:t>
            </a:fld>
            <a:endParaRPr lang="en-US">
              <a:solidFill>
                <a:prstClr val="black"/>
              </a:solidFill>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233</a:t>
            </a:fld>
            <a:endParaRPr lang="en-US">
              <a:solidFill>
                <a:prstClr val="black"/>
              </a:solidFill>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234</a:t>
            </a:fld>
            <a:endParaRPr lang="en-US">
              <a:solidFill>
                <a:prstClr val="black"/>
              </a:solidFill>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235</a:t>
            </a:fld>
            <a:endParaRPr lang="en-US">
              <a:solidFill>
                <a:prstClr val="black"/>
              </a:solidFill>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239</a:t>
            </a:fld>
            <a:endParaRPr lang="en-US">
              <a:solidFill>
                <a:prstClr val="black"/>
              </a:solidFill>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241</a:t>
            </a:fld>
            <a:endParaRPr lang="en-US">
              <a:solidFill>
                <a:prstClr val="black"/>
              </a:solidFill>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242</a:t>
            </a:fld>
            <a:endParaRPr lang="en-US">
              <a:solidFill>
                <a:prstClr val="black"/>
              </a:solidFill>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243</a:t>
            </a:fld>
            <a:endParaRPr lang="en-US">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66</a:t>
            </a:fld>
            <a:endParaRPr lang="en-US">
              <a:solidFill>
                <a:prstClr val="black"/>
              </a:solidFill>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244</a:t>
            </a:fld>
            <a:endParaRPr lang="en-US">
              <a:solidFill>
                <a:prstClr val="black"/>
              </a:solidFill>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245</a:t>
            </a:fld>
            <a:endParaRPr lang="en-US">
              <a:solidFill>
                <a:prstClr val="black"/>
              </a:solidFill>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246</a:t>
            </a:fld>
            <a:endParaRPr lang="en-US">
              <a:solidFill>
                <a:prstClr val="black"/>
              </a:solidFill>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247</a:t>
            </a:fld>
            <a:endParaRPr lang="en-US">
              <a:solidFill>
                <a:prstClr val="black"/>
              </a:solidFill>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248</a:t>
            </a:fld>
            <a:endParaRPr lang="en-US">
              <a:solidFill>
                <a:prstClr val="black"/>
              </a:solidFill>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249</a:t>
            </a:fld>
            <a:endParaRPr lang="en-US">
              <a:solidFill>
                <a:prstClr val="black"/>
              </a:solidFill>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250</a:t>
            </a:fld>
            <a:endParaRPr lang="en-US">
              <a:solidFill>
                <a:prstClr val="black"/>
              </a:solidFill>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252</a:t>
            </a:fld>
            <a:endParaRPr lang="en-US">
              <a:solidFill>
                <a:prstClr val="black"/>
              </a:solidFill>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254</a:t>
            </a:fld>
            <a:endParaRPr lang="en-US">
              <a:solidFill>
                <a:prstClr val="black"/>
              </a:solidFill>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255</a:t>
            </a:fld>
            <a:endParaRPr lang="en-US">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67</a:t>
            </a:fld>
            <a:endParaRPr lang="en-US">
              <a:solidFill>
                <a:prstClr val="black"/>
              </a:solidFill>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256</a:t>
            </a:fld>
            <a:endParaRPr lang="en-US">
              <a:solidFill>
                <a:prstClr val="black"/>
              </a:solidFill>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257</a:t>
            </a:fld>
            <a:endParaRPr lang="en-US">
              <a:solidFill>
                <a:prstClr val="black"/>
              </a:solidFill>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258</a:t>
            </a:fld>
            <a:endParaRPr lang="en-US">
              <a:solidFill>
                <a:prstClr val="black"/>
              </a:solidFill>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259</a:t>
            </a:fld>
            <a:endParaRPr lang="en-US">
              <a:solidFill>
                <a:prstClr val="black"/>
              </a:solidFill>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260</a:t>
            </a:fld>
            <a:endParaRPr lang="en-US">
              <a:solidFill>
                <a:prstClr val="black"/>
              </a:solidFill>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p:spPr>
        <p:txBody>
          <a:bodyPr/>
          <a:lstStyle/>
          <a:p>
            <a:fld id="{AD70B9E2-5FE1-429C-8D54-E7D831290441}" type="slidenum">
              <a:rPr lang="en-US" smtClean="0">
                <a:solidFill>
                  <a:prstClr val="black"/>
                </a:solidFill>
              </a:rPr>
              <a:pPr/>
              <a:t>261</a:t>
            </a:fld>
            <a:endParaRPr lang="en-US" smtClean="0">
              <a:solidFill>
                <a:prstClr val="black"/>
              </a:solidFill>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p:spPr>
        <p:txBody>
          <a:bodyPr/>
          <a:lstStyle/>
          <a:p>
            <a:fld id="{AD70B9E2-5FE1-429C-8D54-E7D831290441}" type="slidenum">
              <a:rPr lang="en-US" smtClean="0">
                <a:solidFill>
                  <a:prstClr val="black"/>
                </a:solidFill>
              </a:rPr>
              <a:pPr/>
              <a:t>262</a:t>
            </a:fld>
            <a:endParaRPr lang="en-US" smtClean="0">
              <a:solidFill>
                <a:prstClr val="black"/>
              </a:solidFill>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37" name="Rectangle 7"/>
          <p:cNvSpPr>
            <a:spLocks noGrp="1" noChangeArrowheads="1"/>
          </p:cNvSpPr>
          <p:nvPr>
            <p:ph type="sldNum" sz="quarter" idx="5"/>
          </p:nvPr>
        </p:nvSpPr>
        <p:spPr>
          <a:noFill/>
        </p:spPr>
        <p:txBody>
          <a:bodyPr/>
          <a:lstStyle/>
          <a:p>
            <a:fld id="{AD70B9E2-5FE1-429C-8D54-E7D831290441}" type="slidenum">
              <a:rPr lang="en-US" smtClean="0">
                <a:solidFill>
                  <a:prstClr val="black"/>
                </a:solidFill>
              </a:rPr>
              <a:pPr/>
              <a:t>263</a:t>
            </a:fld>
            <a:endParaRPr lang="en-US" smtClean="0">
              <a:solidFill>
                <a:prstClr val="black"/>
              </a:solidFill>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B1E7BAE8-5614-48E9-B272-04CDEDBDE449}" type="slidenum">
              <a:rPr lang="en-US">
                <a:solidFill>
                  <a:prstClr val="black"/>
                </a:solidFill>
              </a:rPr>
              <a:pPr/>
              <a:t>296</a:t>
            </a:fld>
            <a:endParaRPr lang="en-US">
              <a:solidFill>
                <a:prstClr val="black"/>
              </a:solidFill>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B1E7BAE8-5614-48E9-B272-04CDEDBDE449}" type="slidenum">
              <a:rPr lang="en-US">
                <a:solidFill>
                  <a:prstClr val="black"/>
                </a:solidFill>
              </a:rPr>
              <a:pPr/>
              <a:t>297</a:t>
            </a:fld>
            <a:endParaRPr lang="en-US">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B1E7BAE8-5614-48E9-B272-04CDEDBDE449}" type="slidenum">
              <a:rPr lang="en-US">
                <a:solidFill>
                  <a:prstClr val="black"/>
                </a:solidFill>
              </a:rPr>
              <a:pPr/>
              <a:t>8</a:t>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69</a:t>
            </a:fld>
            <a:endParaRPr lang="en-US">
              <a:solidFill>
                <a:prstClr val="black"/>
              </a:solidFill>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B1E7BAE8-5614-48E9-B272-04CDEDBDE449}" type="slidenum">
              <a:rPr lang="en-US">
                <a:solidFill>
                  <a:prstClr val="black"/>
                </a:solidFill>
              </a:rPr>
              <a:pPr/>
              <a:t>298</a:t>
            </a:fld>
            <a:endParaRPr lang="en-US">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055"/>
          <p:cNvSpPr>
            <a:spLocks noGrp="1" noChangeArrowheads="1"/>
          </p:cNvSpPr>
          <p:nvPr>
            <p:ph type="sldNum" sz="quarter" idx="5"/>
          </p:nvPr>
        </p:nvSpPr>
        <p:spPr>
          <a:noFill/>
        </p:spPr>
        <p:txBody>
          <a:bodyPr/>
          <a:lstStyle/>
          <a:p>
            <a:pPr eaLnBrk="0" hangingPunct="0"/>
            <a:fld id="{7AE75098-348F-42D6-AB92-5B27C5CD27F4}" type="slidenum">
              <a:rPr lang="en-US">
                <a:solidFill>
                  <a:prstClr val="black"/>
                </a:solidFill>
              </a:rPr>
              <a:pPr eaLnBrk="0" hangingPunct="0"/>
              <a:t>70</a:t>
            </a:fld>
            <a:endParaRPr lang="en-US">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72</a:t>
            </a:fld>
            <a:endParaRPr lang="en-US">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73</a:t>
            </a:fld>
            <a:endParaRPr lang="en-US">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74</a:t>
            </a:fld>
            <a:endParaRPr lang="en-US">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75</a:t>
            </a:fld>
            <a:endParaRPr lang="en-US">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76</a:t>
            </a:fld>
            <a:endParaRPr lang="en-US">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77</a:t>
            </a:fld>
            <a:endParaRPr lang="en-US">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78</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B1E7BAE8-5614-48E9-B272-04CDEDBDE449}" type="slidenum">
              <a:rPr lang="en-US">
                <a:solidFill>
                  <a:prstClr val="black"/>
                </a:solidFill>
              </a:rPr>
              <a:pPr/>
              <a:t>28</a:t>
            </a:fld>
            <a:endParaRPr lang="en-US">
              <a:solidFill>
                <a:prstClr val="black"/>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79</a:t>
            </a:fld>
            <a:endParaRPr lang="en-US">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80</a:t>
            </a:fld>
            <a:endParaRPr lang="en-US">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81</a:t>
            </a:fld>
            <a:endParaRPr lang="en-US">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82</a:t>
            </a:fld>
            <a:endParaRPr lang="en-US">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83</a:t>
            </a:fld>
            <a:endParaRPr lang="en-US">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84</a:t>
            </a:fld>
            <a:endParaRPr lang="en-US">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85</a:t>
            </a:fld>
            <a:endParaRPr lang="en-US">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87</a:t>
            </a:fld>
            <a:endParaRPr lang="en-US">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88</a:t>
            </a:fld>
            <a:endParaRPr lang="en-US">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89</a:t>
            </a:fld>
            <a:endParaRPr lang="en-US">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B1E7BAE8-5614-48E9-B272-04CDEDBDE449}" type="slidenum">
              <a:rPr lang="en-US">
                <a:solidFill>
                  <a:prstClr val="black"/>
                </a:solidFill>
              </a:rPr>
              <a:pPr/>
              <a:t>29</a:t>
            </a:fld>
            <a:endParaRPr lang="en-US">
              <a:solidFill>
                <a:prstClr val="black"/>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90</a:t>
            </a:fld>
            <a:endParaRPr lang="en-US">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91</a:t>
            </a:fld>
            <a:endParaRPr lang="en-US">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92</a:t>
            </a:fld>
            <a:endParaRPr lang="en-US">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93</a:t>
            </a:fld>
            <a:endParaRPr lang="en-US">
              <a:solidFill>
                <a:prstClr val="black"/>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94</a:t>
            </a:fld>
            <a:endParaRPr lang="en-US">
              <a:solidFill>
                <a:prstClr val="black"/>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95</a:t>
            </a:fld>
            <a:endParaRPr lang="en-US">
              <a:solidFill>
                <a:prstClr val="black"/>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96</a:t>
            </a:fld>
            <a:endParaRPr lang="en-US">
              <a:solidFill>
                <a:prstClr val="black"/>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97</a:t>
            </a:fld>
            <a:endParaRPr lang="en-US">
              <a:solidFill>
                <a:prstClr val="black"/>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98</a:t>
            </a:fld>
            <a:endParaRPr lang="en-US">
              <a:solidFill>
                <a:prstClr val="black"/>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99</a:t>
            </a:fld>
            <a:endParaRPr lang="en-US">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B1E7BAE8-5614-48E9-B272-04CDEDBDE449}" type="slidenum">
              <a:rPr lang="en-US">
                <a:solidFill>
                  <a:prstClr val="black"/>
                </a:solidFill>
              </a:rPr>
              <a:pPr/>
              <a:t>30</a:t>
            </a:fld>
            <a:endParaRPr lang="en-US">
              <a:solidFill>
                <a:prstClr val="black"/>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100</a:t>
            </a:fld>
            <a:endParaRPr lang="en-US">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101</a:t>
            </a:fld>
            <a:endParaRPr lang="en-US">
              <a:solidFill>
                <a:prstClr val="black"/>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102</a:t>
            </a:fld>
            <a:endParaRPr lang="en-US">
              <a:solidFill>
                <a:prstClr val="black"/>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104</a:t>
            </a:fld>
            <a:endParaRPr lang="en-US">
              <a:solidFill>
                <a:prstClr val="black"/>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p:spPr>
        <p:txBody>
          <a:bodyPr/>
          <a:lstStyle/>
          <a:p>
            <a:fld id="{F80A7343-AA74-430B-B914-3D2A121D21C3}" type="slidenum">
              <a:rPr lang="en-US">
                <a:solidFill>
                  <a:prstClr val="black"/>
                </a:solidFill>
              </a:rPr>
              <a:pPr/>
              <a:t>105</a:t>
            </a:fld>
            <a:endParaRPr lang="en-US">
              <a:solidFill>
                <a:prstClr val="black"/>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106</a:t>
            </a:fld>
            <a:endParaRPr lang="en-US">
              <a:solidFill>
                <a:prstClr val="black"/>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107</a:t>
            </a:fld>
            <a:endParaRPr lang="en-US">
              <a:solidFill>
                <a:prstClr val="black"/>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113</a:t>
            </a:fld>
            <a:endParaRPr lang="en-US">
              <a:solidFill>
                <a:prstClr val="black"/>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115</a:t>
            </a:fld>
            <a:endParaRPr lang="en-US">
              <a:solidFill>
                <a:prstClr val="black"/>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117</a:t>
            </a:fld>
            <a:endParaRPr lang="en-US">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B1E7BAE8-5614-48E9-B272-04CDEDBDE449}" type="slidenum">
              <a:rPr lang="en-US">
                <a:solidFill>
                  <a:prstClr val="black"/>
                </a:solidFill>
              </a:rPr>
              <a:pPr/>
              <a:t>31</a:t>
            </a:fld>
            <a:endParaRPr lang="en-US">
              <a:solidFill>
                <a:prstClr val="black"/>
              </a:solidFil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119</a:t>
            </a:fld>
            <a:endParaRPr lang="en-US">
              <a:solidFill>
                <a:prstClr val="black"/>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p:spPr>
        <p:txBody>
          <a:bodyPr/>
          <a:lstStyle/>
          <a:p>
            <a:fld id="{9C9690F5-0CC8-4653-B415-CF230BCEB8E7}" type="slidenum">
              <a:rPr lang="en-US" smtClean="0">
                <a:solidFill>
                  <a:prstClr val="black"/>
                </a:solidFill>
              </a:rPr>
              <a:pPr/>
              <a:t>120</a:t>
            </a:fld>
            <a:endParaRPr lang="en-US" smtClean="0">
              <a:solidFill>
                <a:prstClr val="black"/>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121</a:t>
            </a:fld>
            <a:endParaRPr lang="en-US">
              <a:solidFill>
                <a:prstClr val="black"/>
              </a:solidFil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Rectangle 7"/>
          <p:cNvSpPr>
            <a:spLocks noGrp="1" noChangeArrowheads="1"/>
          </p:cNvSpPr>
          <p:nvPr>
            <p:ph type="sldNum" sz="quarter" idx="5"/>
          </p:nvPr>
        </p:nvSpPr>
        <p:spPr>
          <a:noFill/>
        </p:spPr>
        <p:txBody>
          <a:bodyPr/>
          <a:lstStyle/>
          <a:p>
            <a:fld id="{1AA03753-C47F-436D-90DF-BDF584CA3C89}" type="slidenum">
              <a:rPr lang="en-US" smtClean="0">
                <a:solidFill>
                  <a:prstClr val="black"/>
                </a:solidFill>
              </a:rPr>
              <a:pPr/>
              <a:t>122</a:t>
            </a:fld>
            <a:endParaRPr lang="en-US" smtClean="0">
              <a:solidFill>
                <a:prstClr val="black"/>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123</a:t>
            </a:fld>
            <a:endParaRPr lang="en-US">
              <a:solidFill>
                <a:prstClr val="black"/>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p:spPr>
        <p:txBody>
          <a:bodyPr/>
          <a:lstStyle/>
          <a:p>
            <a:fld id="{8F10C380-B610-48CC-B5F9-73C01ED186CB}" type="slidenum">
              <a:rPr lang="en-US" smtClean="0">
                <a:solidFill>
                  <a:prstClr val="black"/>
                </a:solidFill>
              </a:rPr>
              <a:pPr/>
              <a:t>124</a:t>
            </a:fld>
            <a:endParaRPr lang="en-US" smtClean="0">
              <a:solidFill>
                <a:prstClr val="black"/>
              </a:solidFil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125</a:t>
            </a:fld>
            <a:endParaRPr lang="en-US">
              <a:solidFill>
                <a:prstClr val="black"/>
              </a:solidFil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a:noFill/>
        </p:spPr>
        <p:txBody>
          <a:bodyPr/>
          <a:lstStyle/>
          <a:p>
            <a:fld id="{8F10C380-B610-48CC-B5F9-73C01ED186CB}" type="slidenum">
              <a:rPr lang="en-US" smtClean="0">
                <a:solidFill>
                  <a:prstClr val="black"/>
                </a:solidFill>
              </a:rPr>
              <a:pPr/>
              <a:t>126</a:t>
            </a:fld>
            <a:endParaRPr lang="en-US" smtClean="0">
              <a:solidFill>
                <a:prstClr val="black"/>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127</a:t>
            </a:fld>
            <a:endParaRPr lang="en-US">
              <a:solidFill>
                <a:prstClr val="black"/>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pPr eaLnBrk="0" hangingPunct="0"/>
            <a:fld id="{686291AC-2D26-4A84-B798-FAC2CE77B3E9}" type="slidenum">
              <a:rPr lang="en-US">
                <a:solidFill>
                  <a:prstClr val="black"/>
                </a:solidFill>
              </a:rPr>
              <a:pPr eaLnBrk="0" hangingPunct="0"/>
              <a:t>128</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B1E7BAE8-5614-48E9-B272-04CDEDBDE449}" type="slidenum">
              <a:rPr lang="en-US">
                <a:solidFill>
                  <a:prstClr val="black"/>
                </a:solidFill>
              </a:rPr>
              <a:pPr/>
              <a:t>32</a:t>
            </a:fld>
            <a:endParaRPr lang="en-US">
              <a:solidFill>
                <a:prstClr val="black"/>
              </a:solidFil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pPr eaLnBrk="0" hangingPunct="0"/>
            <a:fld id="{686291AC-2D26-4A84-B798-FAC2CE77B3E9}" type="slidenum">
              <a:rPr lang="en-US">
                <a:solidFill>
                  <a:prstClr val="black"/>
                </a:solidFill>
              </a:rPr>
              <a:pPr eaLnBrk="0" hangingPunct="0"/>
              <a:t>129</a:t>
            </a:fld>
            <a:endParaRPr lang="en-US">
              <a:solidFill>
                <a:prstClr val="black"/>
              </a:solidFil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130</a:t>
            </a:fld>
            <a:endParaRPr lang="en-US">
              <a:solidFill>
                <a:prstClr val="black"/>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pPr eaLnBrk="0" hangingPunct="0"/>
            <a:fld id="{686291AC-2D26-4A84-B798-FAC2CE77B3E9}" type="slidenum">
              <a:rPr lang="en-US">
                <a:solidFill>
                  <a:prstClr val="black"/>
                </a:solidFill>
              </a:rPr>
              <a:pPr eaLnBrk="0" hangingPunct="0"/>
              <a:t>131</a:t>
            </a:fld>
            <a:endParaRPr lang="en-US">
              <a:solidFill>
                <a:prstClr val="black"/>
              </a:solidFil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pPr eaLnBrk="0" hangingPunct="0"/>
            <a:fld id="{686291AC-2D26-4A84-B798-FAC2CE77B3E9}" type="slidenum">
              <a:rPr lang="en-US">
                <a:solidFill>
                  <a:prstClr val="black"/>
                </a:solidFill>
              </a:rPr>
              <a:pPr eaLnBrk="0" hangingPunct="0"/>
              <a:t>132</a:t>
            </a:fld>
            <a:endParaRPr lang="en-US">
              <a:solidFill>
                <a:prstClr val="black"/>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pPr eaLnBrk="0" hangingPunct="0"/>
            <a:fld id="{686291AC-2D26-4A84-B798-FAC2CE77B3E9}" type="slidenum">
              <a:rPr lang="en-US">
                <a:solidFill>
                  <a:prstClr val="black"/>
                </a:solidFill>
              </a:rPr>
              <a:pPr eaLnBrk="0" hangingPunct="0"/>
              <a:t>133</a:t>
            </a:fld>
            <a:endParaRPr lang="en-US">
              <a:solidFill>
                <a:prstClr val="black"/>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pPr eaLnBrk="0" hangingPunct="0"/>
            <a:fld id="{686291AC-2D26-4A84-B798-FAC2CE77B3E9}" type="slidenum">
              <a:rPr lang="en-US">
                <a:solidFill>
                  <a:prstClr val="black"/>
                </a:solidFill>
              </a:rPr>
              <a:pPr eaLnBrk="0" hangingPunct="0"/>
              <a:t>134</a:t>
            </a:fld>
            <a:endParaRPr lang="en-US">
              <a:solidFill>
                <a:prstClr val="black"/>
              </a:solidFil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pPr eaLnBrk="0" hangingPunct="0"/>
            <a:fld id="{686291AC-2D26-4A84-B798-FAC2CE77B3E9}" type="slidenum">
              <a:rPr lang="en-US">
                <a:solidFill>
                  <a:prstClr val="black"/>
                </a:solidFill>
              </a:rPr>
              <a:pPr eaLnBrk="0" hangingPunct="0"/>
              <a:t>135</a:t>
            </a:fld>
            <a:endParaRPr lang="en-US">
              <a:solidFill>
                <a:prstClr val="black"/>
              </a:solidFil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136</a:t>
            </a:fld>
            <a:endParaRPr lang="en-US">
              <a:solidFill>
                <a:prstClr val="black"/>
              </a:solidFil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pPr eaLnBrk="0" hangingPunct="0"/>
            <a:fld id="{686291AC-2D26-4A84-B798-FAC2CE77B3E9}" type="slidenum">
              <a:rPr lang="en-US">
                <a:solidFill>
                  <a:prstClr val="black"/>
                </a:solidFill>
              </a:rPr>
              <a:pPr eaLnBrk="0" hangingPunct="0"/>
              <a:t>137</a:t>
            </a:fld>
            <a:endParaRPr lang="en-US">
              <a:solidFill>
                <a:prstClr val="black"/>
              </a:solidFil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138</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B1E7BAE8-5614-48E9-B272-04CDEDBDE449}" type="slidenum">
              <a:rPr lang="en-US">
                <a:solidFill>
                  <a:prstClr val="black"/>
                </a:solidFill>
              </a:rPr>
              <a:pPr/>
              <a:t>33</a:t>
            </a:fld>
            <a:endParaRPr lang="en-US">
              <a:solidFill>
                <a:prstClr val="black"/>
              </a:solidFil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p:spPr>
        <p:txBody>
          <a:bodyPr/>
          <a:lstStyle/>
          <a:p>
            <a:fld id="{1A77621A-D5C1-413A-928C-9B89C7E5673D}" type="slidenum">
              <a:rPr lang="en-US" smtClean="0">
                <a:solidFill>
                  <a:prstClr val="black"/>
                </a:solidFill>
              </a:rPr>
              <a:pPr/>
              <a:t>139</a:t>
            </a:fld>
            <a:endParaRPr lang="en-US" smtClean="0">
              <a:solidFill>
                <a:prstClr val="black"/>
              </a:solidFil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140</a:t>
            </a:fld>
            <a:endParaRPr lang="en-US">
              <a:solidFill>
                <a:prstClr val="black"/>
              </a:solidFil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141</a:t>
            </a:fld>
            <a:endParaRPr lang="en-US">
              <a:solidFill>
                <a:prstClr val="black"/>
              </a:solidFil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p:spPr>
        <p:txBody>
          <a:bodyPr/>
          <a:lstStyle/>
          <a:p>
            <a:fld id="{1A77621A-D5C1-413A-928C-9B89C7E5673D}" type="slidenum">
              <a:rPr lang="en-US" smtClean="0">
                <a:solidFill>
                  <a:prstClr val="black"/>
                </a:solidFill>
              </a:rPr>
              <a:pPr/>
              <a:t>142</a:t>
            </a:fld>
            <a:endParaRPr lang="en-US" smtClean="0">
              <a:solidFill>
                <a:prstClr val="black"/>
              </a:solidFil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143</a:t>
            </a:fld>
            <a:endParaRPr lang="en-US">
              <a:solidFill>
                <a:prstClr val="black"/>
              </a:solidFil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144</a:t>
            </a:fld>
            <a:endParaRPr lang="en-US">
              <a:solidFill>
                <a:prstClr val="black"/>
              </a:solidFil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p:spPr>
        <p:txBody>
          <a:bodyPr/>
          <a:lstStyle/>
          <a:p>
            <a:fld id="{1A77621A-D5C1-413A-928C-9B89C7E5673D}" type="slidenum">
              <a:rPr lang="en-US" smtClean="0">
                <a:solidFill>
                  <a:prstClr val="black"/>
                </a:solidFill>
              </a:rPr>
              <a:pPr/>
              <a:t>145</a:t>
            </a:fld>
            <a:endParaRPr lang="en-US" smtClean="0">
              <a:solidFill>
                <a:prstClr val="black"/>
              </a:solidFil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146</a:t>
            </a:fld>
            <a:endParaRPr lang="en-US">
              <a:solidFill>
                <a:prstClr val="black"/>
              </a:solidFil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147</a:t>
            </a:fld>
            <a:endParaRPr lang="en-US">
              <a:solidFill>
                <a:prstClr val="black"/>
              </a:solidFil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149</a:t>
            </a:fld>
            <a:endParaRPr lang="en-US">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B1E7BAE8-5614-48E9-B272-04CDEDBDE449}" type="slidenum">
              <a:rPr lang="en-US">
                <a:solidFill>
                  <a:prstClr val="black"/>
                </a:solidFill>
              </a:rPr>
              <a:pPr/>
              <a:t>34</a:t>
            </a:fld>
            <a:endParaRPr lang="en-US">
              <a:solidFill>
                <a:prstClr val="black"/>
              </a:solidFil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150</a:t>
            </a:fld>
            <a:endParaRPr lang="en-US">
              <a:solidFill>
                <a:prstClr val="black"/>
              </a:solidFil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pPr eaLnBrk="0" hangingPunct="0"/>
            <a:fld id="{55EA4BE6-1649-4381-86EC-B0161E7F5CF2}" type="slidenum">
              <a:rPr lang="en-US">
                <a:solidFill>
                  <a:prstClr val="black"/>
                </a:solidFill>
              </a:rPr>
              <a:pPr eaLnBrk="0" hangingPunct="0"/>
              <a:t>151</a:t>
            </a:fld>
            <a:endParaRPr lang="en-US">
              <a:solidFill>
                <a:prstClr val="black"/>
              </a:solidFil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152</a:t>
            </a:fld>
            <a:endParaRPr lang="en-US">
              <a:solidFill>
                <a:prstClr val="black"/>
              </a:solidFil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153</a:t>
            </a:fld>
            <a:endParaRPr lang="en-US">
              <a:solidFill>
                <a:prstClr val="black"/>
              </a:solidFil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154</a:t>
            </a:fld>
            <a:endParaRPr lang="en-US">
              <a:solidFill>
                <a:prstClr val="black"/>
              </a:solidFil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155</a:t>
            </a:fld>
            <a:endParaRPr lang="en-US">
              <a:solidFill>
                <a:prstClr val="black"/>
              </a:solidFil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156</a:t>
            </a:fld>
            <a:endParaRPr lang="en-US">
              <a:solidFill>
                <a:prstClr val="black"/>
              </a:solidFill>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157</a:t>
            </a:fld>
            <a:endParaRPr lang="en-US">
              <a:solidFill>
                <a:prstClr val="black"/>
              </a:solidFil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158</a:t>
            </a:fld>
            <a:endParaRPr lang="en-US">
              <a:solidFill>
                <a:prstClr val="black"/>
              </a:solidFil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pPr eaLnBrk="0" hangingPunct="0"/>
            <a:fld id="{B1E7BAE8-5614-48E9-B272-04CDEDBDE449}" type="slidenum">
              <a:rPr lang="en-US">
                <a:solidFill>
                  <a:prstClr val="black"/>
                </a:solidFill>
              </a:rPr>
              <a:pPr eaLnBrk="0" hangingPunct="0"/>
              <a:t>159</a:t>
            </a:fld>
            <a:endParaRPr lang="en-US">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5"/>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5CD5A15-DD98-4E06-84A4-CC8985EED672}"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F1F76E6-6999-4AF9-B9E9-6DAB290D2F6E}"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42863" y="-12700"/>
            <a:ext cx="10394951" cy="6940550"/>
            <a:chOff x="-12" y="-10"/>
            <a:chExt cx="5820" cy="4372"/>
          </a:xfrm>
        </p:grpSpPr>
        <p:sp>
          <p:nvSpPr>
            <p:cNvPr id="5" name="Rectangle 3"/>
            <p:cNvSpPr>
              <a:spLocks noChangeArrowheads="1"/>
            </p:cNvSpPr>
            <p:nvPr userDrawn="1"/>
          </p:nvSpPr>
          <p:spPr bwMode="ltGray">
            <a:xfrm>
              <a:off x="5520" y="-8"/>
              <a:ext cx="287" cy="4364"/>
            </a:xfrm>
            <a:prstGeom prst="rect">
              <a:avLst/>
            </a:prstGeom>
            <a:gradFill rotWithShape="0">
              <a:gsLst>
                <a:gs pos="0">
                  <a:schemeClr val="bg2"/>
                </a:gs>
                <a:gs pos="100000">
                  <a:srgbClr val="006600"/>
                </a:gs>
              </a:gsLst>
              <a:lin ang="0" scaled="1"/>
            </a:gradFill>
            <a:ln w="9525">
              <a:noFill/>
              <a:miter lim="800000"/>
              <a:headEnd/>
              <a:tailEnd/>
            </a:ln>
            <a:effectLst/>
          </p:spPr>
          <p:txBody>
            <a:bodyPr wrap="none" anchor="ctr"/>
            <a:lstStyle/>
            <a:p>
              <a:pPr>
                <a:defRPr/>
              </a:pPr>
              <a:endParaRPr lang="en-US"/>
            </a:p>
          </p:txBody>
        </p:sp>
        <p:sp>
          <p:nvSpPr>
            <p:cNvPr id="6" name="Rectangle 4"/>
            <p:cNvSpPr>
              <a:spLocks noChangeArrowheads="1"/>
            </p:cNvSpPr>
            <p:nvPr userDrawn="1"/>
          </p:nvSpPr>
          <p:spPr bwMode="ltGray">
            <a:xfrm>
              <a:off x="-8" y="-8"/>
              <a:ext cx="288" cy="4368"/>
            </a:xfrm>
            <a:prstGeom prst="rect">
              <a:avLst/>
            </a:prstGeom>
            <a:gradFill rotWithShape="0">
              <a:gsLst>
                <a:gs pos="0">
                  <a:srgbClr val="006600"/>
                </a:gs>
                <a:gs pos="100000">
                  <a:schemeClr val="bg2"/>
                </a:gs>
              </a:gsLst>
              <a:lin ang="0" scaled="1"/>
            </a:gradFill>
            <a:ln w="9525">
              <a:noFill/>
              <a:miter lim="800000"/>
              <a:headEnd/>
              <a:tailEnd/>
            </a:ln>
            <a:effectLst/>
          </p:spPr>
          <p:txBody>
            <a:bodyPr wrap="none" anchor="ctr"/>
            <a:lstStyle/>
            <a:p>
              <a:pPr>
                <a:defRPr/>
              </a:pPr>
              <a:endParaRPr lang="en-US"/>
            </a:p>
          </p:txBody>
        </p:sp>
        <p:sp>
          <p:nvSpPr>
            <p:cNvPr id="7" name="AutoShape 5"/>
            <p:cNvSpPr>
              <a:spLocks noChangeArrowheads="1"/>
            </p:cNvSpPr>
            <p:nvPr userDrawn="1"/>
          </p:nvSpPr>
          <p:spPr bwMode="ltGray">
            <a:xfrm rot="-10800000" flipH="1" flipV="1">
              <a:off x="2" y="-10"/>
              <a:ext cx="5798" cy="288"/>
            </a:xfrm>
            <a:custGeom>
              <a:avLst/>
              <a:gdLst>
                <a:gd name="G0" fmla="+- 1089 0 0"/>
                <a:gd name="G1" fmla="+- 21600 0 1089"/>
                <a:gd name="G2" fmla="*/ 1089 1 2"/>
                <a:gd name="G3" fmla="+- 21600 0 G2"/>
                <a:gd name="G4" fmla="+/ 1089 21600 2"/>
                <a:gd name="G5" fmla="+/ G1 0 2"/>
                <a:gd name="G6" fmla="*/ 21600 21600 1089"/>
                <a:gd name="G7" fmla="*/ G6 1 2"/>
                <a:gd name="G8" fmla="+- 21600 0 G7"/>
                <a:gd name="G9" fmla="*/ 21600 1 2"/>
                <a:gd name="G10" fmla="+- 1089 0 G9"/>
                <a:gd name="G11" fmla="?: G10 G8 0"/>
                <a:gd name="G12" fmla="?: G10 G7 21600"/>
                <a:gd name="T0" fmla="*/ 21055 w 21600"/>
                <a:gd name="T1" fmla="*/ 10800 h 21600"/>
                <a:gd name="T2" fmla="*/ 10800 w 21600"/>
                <a:gd name="T3" fmla="*/ 21600 h 21600"/>
                <a:gd name="T4" fmla="*/ 545 w 21600"/>
                <a:gd name="T5" fmla="*/ 10800 h 21600"/>
                <a:gd name="T6" fmla="*/ 10800 w 21600"/>
                <a:gd name="T7" fmla="*/ 0 h 21600"/>
                <a:gd name="T8" fmla="*/ 2345 w 21600"/>
                <a:gd name="T9" fmla="*/ 2345 h 21600"/>
                <a:gd name="T10" fmla="*/ 19255 w 21600"/>
                <a:gd name="T11" fmla="*/ 19255 h 21600"/>
              </a:gdLst>
              <a:ahLst/>
              <a:cxnLst>
                <a:cxn ang="0">
                  <a:pos x="T0" y="T1"/>
                </a:cxn>
                <a:cxn ang="0">
                  <a:pos x="T2" y="T3"/>
                </a:cxn>
                <a:cxn ang="0">
                  <a:pos x="T4" y="T5"/>
                </a:cxn>
                <a:cxn ang="0">
                  <a:pos x="T6" y="T7"/>
                </a:cxn>
              </a:cxnLst>
              <a:rect l="T8" t="T9" r="T10" b="T11"/>
              <a:pathLst>
                <a:path w="21600" h="21600">
                  <a:moveTo>
                    <a:pt x="0" y="0"/>
                  </a:moveTo>
                  <a:lnTo>
                    <a:pt x="1089" y="21600"/>
                  </a:lnTo>
                  <a:lnTo>
                    <a:pt x="20511" y="21600"/>
                  </a:lnTo>
                  <a:lnTo>
                    <a:pt x="21600" y="0"/>
                  </a:lnTo>
                  <a:close/>
                </a:path>
              </a:pathLst>
            </a:custGeom>
            <a:gradFill rotWithShape="0">
              <a:gsLst>
                <a:gs pos="0">
                  <a:srgbClr val="006600"/>
                </a:gs>
                <a:gs pos="100000">
                  <a:schemeClr val="bg2"/>
                </a:gs>
              </a:gsLst>
              <a:lin ang="5400000" scaled="1"/>
            </a:gradFill>
            <a:ln w="9525">
              <a:noFill/>
              <a:miter lim="800000"/>
              <a:headEnd/>
              <a:tailEnd/>
            </a:ln>
            <a:effectLst/>
          </p:spPr>
          <p:txBody>
            <a:bodyPr wrap="none" anchor="ctr"/>
            <a:lstStyle/>
            <a:p>
              <a:pPr>
                <a:defRPr/>
              </a:pPr>
              <a:endParaRPr lang="en-US"/>
            </a:p>
          </p:txBody>
        </p:sp>
        <p:sp>
          <p:nvSpPr>
            <p:cNvPr id="8" name="AutoShape 6"/>
            <p:cNvSpPr>
              <a:spLocks noChangeArrowheads="1"/>
            </p:cNvSpPr>
            <p:nvPr userDrawn="1"/>
          </p:nvSpPr>
          <p:spPr bwMode="ltGray">
            <a:xfrm flipV="1">
              <a:off x="-12" y="4072"/>
              <a:ext cx="5820" cy="290"/>
            </a:xfrm>
            <a:custGeom>
              <a:avLst/>
              <a:gdLst>
                <a:gd name="G0" fmla="+- 1100 0 0"/>
                <a:gd name="G1" fmla="+- 21600 0 1100"/>
                <a:gd name="G2" fmla="*/ 1100 1 2"/>
                <a:gd name="G3" fmla="+- 21600 0 G2"/>
                <a:gd name="G4" fmla="+/ 1100 21600 2"/>
                <a:gd name="G5" fmla="+/ G1 0 2"/>
                <a:gd name="G6" fmla="*/ 21600 21600 1100"/>
                <a:gd name="G7" fmla="*/ G6 1 2"/>
                <a:gd name="G8" fmla="+- 21600 0 G7"/>
                <a:gd name="G9" fmla="*/ 21600 1 2"/>
                <a:gd name="G10" fmla="+- 1100 0 G9"/>
                <a:gd name="G11" fmla="?: G10 G8 0"/>
                <a:gd name="G12" fmla="?: G10 G7 21600"/>
                <a:gd name="T0" fmla="*/ 21050 w 21600"/>
                <a:gd name="T1" fmla="*/ 10800 h 21600"/>
                <a:gd name="T2" fmla="*/ 10800 w 21600"/>
                <a:gd name="T3" fmla="*/ 21600 h 21600"/>
                <a:gd name="T4" fmla="*/ 550 w 21600"/>
                <a:gd name="T5" fmla="*/ 10800 h 21600"/>
                <a:gd name="T6" fmla="*/ 10800 w 21600"/>
                <a:gd name="T7" fmla="*/ 0 h 21600"/>
                <a:gd name="T8" fmla="*/ 2350 w 21600"/>
                <a:gd name="T9" fmla="*/ 2350 h 21600"/>
                <a:gd name="T10" fmla="*/ 19250 w 21600"/>
                <a:gd name="T11" fmla="*/ 19250 h 21600"/>
              </a:gdLst>
              <a:ahLst/>
              <a:cxnLst>
                <a:cxn ang="0">
                  <a:pos x="T0" y="T1"/>
                </a:cxn>
                <a:cxn ang="0">
                  <a:pos x="T2" y="T3"/>
                </a:cxn>
                <a:cxn ang="0">
                  <a:pos x="T4" y="T5"/>
                </a:cxn>
                <a:cxn ang="0">
                  <a:pos x="T6" y="T7"/>
                </a:cxn>
              </a:cxnLst>
              <a:rect l="T8" t="T9" r="T10" b="T11"/>
              <a:pathLst>
                <a:path w="21600" h="21600">
                  <a:moveTo>
                    <a:pt x="0" y="0"/>
                  </a:moveTo>
                  <a:lnTo>
                    <a:pt x="1100" y="21600"/>
                  </a:lnTo>
                  <a:lnTo>
                    <a:pt x="20500" y="21600"/>
                  </a:lnTo>
                  <a:lnTo>
                    <a:pt x="21600" y="0"/>
                  </a:lnTo>
                  <a:close/>
                </a:path>
              </a:pathLst>
            </a:custGeom>
            <a:gradFill rotWithShape="0">
              <a:gsLst>
                <a:gs pos="0">
                  <a:schemeClr val="bg2"/>
                </a:gs>
                <a:gs pos="100000">
                  <a:srgbClr val="006600"/>
                </a:gs>
              </a:gsLst>
              <a:lin ang="5400000" scaled="1"/>
            </a:gradFill>
            <a:ln w="9525">
              <a:noFill/>
              <a:miter lim="800000"/>
              <a:headEnd/>
              <a:tailEnd/>
            </a:ln>
            <a:effectLst/>
          </p:spPr>
          <p:txBody>
            <a:bodyPr wrap="none" anchor="ctr"/>
            <a:lstStyle/>
            <a:p>
              <a:pPr>
                <a:defRPr/>
              </a:pPr>
              <a:endParaRPr lang="en-US"/>
            </a:p>
          </p:txBody>
        </p:sp>
        <p:sp>
          <p:nvSpPr>
            <p:cNvPr id="9" name="Rectangle 7" descr="Green marble"/>
            <p:cNvSpPr>
              <a:spLocks noChangeArrowheads="1"/>
            </p:cNvSpPr>
            <p:nvPr userDrawn="1"/>
          </p:nvSpPr>
          <p:spPr bwMode="ltGray">
            <a:xfrm>
              <a:off x="184" y="176"/>
              <a:ext cx="5432" cy="3988"/>
            </a:xfrm>
            <a:prstGeom prst="rect">
              <a:avLst/>
            </a:prstGeom>
            <a:blipFill dpi="0" rotWithShape="0">
              <a:blip r:embed="rId2" cstate="print"/>
              <a:srcRect/>
              <a:tile tx="0" ty="0" sx="100000" sy="100000" flip="none" algn="tl"/>
            </a:blipFill>
            <a:ln w="12700">
              <a:noFill/>
              <a:miter lim="800000"/>
              <a:headEnd type="none" w="sm" len="sm"/>
              <a:tailEnd type="none" w="sm" len="sm"/>
            </a:ln>
            <a:effectLst/>
          </p:spPr>
          <p:txBody>
            <a:bodyPr wrap="none" anchor="ctr"/>
            <a:lstStyle/>
            <a:p>
              <a:pPr>
                <a:defRPr/>
              </a:pPr>
              <a:endParaRPr lang="en-US"/>
            </a:p>
          </p:txBody>
        </p:sp>
      </p:grpSp>
      <p:grpSp>
        <p:nvGrpSpPr>
          <p:cNvPr id="3" name="Group 13"/>
          <p:cNvGrpSpPr>
            <a:grpSpLocks/>
          </p:cNvGrpSpPr>
          <p:nvPr/>
        </p:nvGrpSpPr>
        <p:grpSpPr bwMode="auto">
          <a:xfrm>
            <a:off x="685800" y="3324225"/>
            <a:ext cx="9001125" cy="374650"/>
            <a:chOff x="384" y="2094"/>
            <a:chExt cx="5040" cy="236"/>
          </a:xfrm>
        </p:grpSpPr>
        <p:sp>
          <p:nvSpPr>
            <p:cNvPr id="11" name="Rectangle 14"/>
            <p:cNvSpPr>
              <a:spLocks noChangeArrowheads="1"/>
            </p:cNvSpPr>
            <p:nvPr/>
          </p:nvSpPr>
          <p:spPr bwMode="auto">
            <a:xfrm>
              <a:off x="384" y="2186"/>
              <a:ext cx="5040" cy="144"/>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 name="Rectangle 15"/>
            <p:cNvSpPr>
              <a:spLocks noChangeArrowheads="1"/>
            </p:cNvSpPr>
            <p:nvPr/>
          </p:nvSpPr>
          <p:spPr bwMode="auto">
            <a:xfrm>
              <a:off x="388" y="2094"/>
              <a:ext cx="4940" cy="175"/>
            </a:xfrm>
            <a:prstGeom prst="rect">
              <a:avLst/>
            </a:prstGeom>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n w="12700">
              <a:solidFill>
                <a:schemeClr val="folHlink"/>
              </a:solidFill>
              <a:miter lim="800000"/>
              <a:headEnd/>
              <a:tailEnd/>
            </a:ln>
            <a:effectLst/>
          </p:spPr>
          <p:txBody>
            <a:bodyPr wrap="none" anchor="ctr"/>
            <a:lstStyle/>
            <a:p>
              <a:pPr>
                <a:defRPr/>
              </a:pPr>
              <a:endParaRPr lang="en-US"/>
            </a:p>
          </p:txBody>
        </p:sp>
        <p:sp>
          <p:nvSpPr>
            <p:cNvPr id="13" name="Line 16"/>
            <p:cNvSpPr>
              <a:spLocks noChangeShapeType="1"/>
            </p:cNvSpPr>
            <p:nvPr/>
          </p:nvSpPr>
          <p:spPr bwMode="auto">
            <a:xfrm>
              <a:off x="392" y="2138"/>
              <a:ext cx="4939" cy="0"/>
            </a:xfrm>
            <a:prstGeom prst="line">
              <a:avLst/>
            </a:prstGeom>
            <a:noFill/>
            <a:ln w="12700">
              <a:solidFill>
                <a:schemeClr val="folHlink"/>
              </a:solidFill>
              <a:round/>
              <a:headEnd type="none" w="sm" len="sm"/>
              <a:tailEnd type="none" w="sm" len="sm"/>
            </a:ln>
            <a:effectLst/>
          </p:spPr>
          <p:txBody>
            <a:bodyPr wrap="none" anchor="ctr"/>
            <a:lstStyle/>
            <a:p>
              <a:pPr>
                <a:defRPr/>
              </a:pPr>
              <a:endParaRPr lang="en-US"/>
            </a:p>
          </p:txBody>
        </p:sp>
        <p:sp>
          <p:nvSpPr>
            <p:cNvPr id="14" name="Line 17"/>
            <p:cNvSpPr>
              <a:spLocks noChangeShapeType="1"/>
            </p:cNvSpPr>
            <p:nvPr/>
          </p:nvSpPr>
          <p:spPr bwMode="auto">
            <a:xfrm>
              <a:off x="392" y="2186"/>
              <a:ext cx="4939" cy="0"/>
            </a:xfrm>
            <a:prstGeom prst="line">
              <a:avLst/>
            </a:prstGeom>
            <a:noFill/>
            <a:ln w="12700">
              <a:solidFill>
                <a:schemeClr val="folHlink"/>
              </a:solidFill>
              <a:round/>
              <a:headEnd type="none" w="sm" len="sm"/>
              <a:tailEnd type="none" w="sm" len="sm"/>
            </a:ln>
            <a:effectLst/>
          </p:spPr>
          <p:txBody>
            <a:bodyPr wrap="none" anchor="ctr"/>
            <a:lstStyle/>
            <a:p>
              <a:pPr>
                <a:defRPr/>
              </a:pPr>
              <a:endParaRPr lang="en-US"/>
            </a:p>
          </p:txBody>
        </p:sp>
        <p:sp>
          <p:nvSpPr>
            <p:cNvPr id="15" name="Line 18"/>
            <p:cNvSpPr>
              <a:spLocks noChangeShapeType="1"/>
            </p:cNvSpPr>
            <p:nvPr/>
          </p:nvSpPr>
          <p:spPr bwMode="auto">
            <a:xfrm>
              <a:off x="392" y="2234"/>
              <a:ext cx="4939" cy="0"/>
            </a:xfrm>
            <a:prstGeom prst="line">
              <a:avLst/>
            </a:prstGeom>
            <a:noFill/>
            <a:ln w="12700">
              <a:solidFill>
                <a:schemeClr val="folHlink"/>
              </a:solidFill>
              <a:round/>
              <a:headEnd type="none" w="sm" len="sm"/>
              <a:tailEnd type="none" w="sm" len="sm"/>
            </a:ln>
            <a:effectLst/>
          </p:spPr>
          <p:txBody>
            <a:bodyPr wrap="none" anchor="ctr"/>
            <a:lstStyle/>
            <a:p>
              <a:pPr>
                <a:defRPr/>
              </a:pPr>
              <a:endParaRPr lang="en-US"/>
            </a:p>
          </p:txBody>
        </p:sp>
        <p:sp>
          <p:nvSpPr>
            <p:cNvPr id="16" name="Line 19"/>
            <p:cNvSpPr>
              <a:spLocks noChangeShapeType="1"/>
            </p:cNvSpPr>
            <p:nvPr/>
          </p:nvSpPr>
          <p:spPr bwMode="auto">
            <a:xfrm>
              <a:off x="392" y="2129"/>
              <a:ext cx="4939" cy="0"/>
            </a:xfrm>
            <a:prstGeom prst="line">
              <a:avLst/>
            </a:prstGeom>
            <a:noFill/>
            <a:ln w="12700">
              <a:solidFill>
                <a:schemeClr val="tx2"/>
              </a:solidFill>
              <a:round/>
              <a:headEnd type="none" w="sm" len="sm"/>
              <a:tailEnd type="none" w="sm" len="sm"/>
            </a:ln>
            <a:effectLst/>
          </p:spPr>
          <p:txBody>
            <a:bodyPr wrap="none" anchor="ctr"/>
            <a:lstStyle/>
            <a:p>
              <a:pPr>
                <a:defRPr/>
              </a:pPr>
              <a:endParaRPr lang="en-US"/>
            </a:p>
          </p:txBody>
        </p:sp>
        <p:sp>
          <p:nvSpPr>
            <p:cNvPr id="17" name="Line 20"/>
            <p:cNvSpPr>
              <a:spLocks noChangeShapeType="1"/>
            </p:cNvSpPr>
            <p:nvPr/>
          </p:nvSpPr>
          <p:spPr bwMode="auto">
            <a:xfrm>
              <a:off x="392" y="2177"/>
              <a:ext cx="4939" cy="0"/>
            </a:xfrm>
            <a:prstGeom prst="line">
              <a:avLst/>
            </a:prstGeom>
            <a:noFill/>
            <a:ln w="12700">
              <a:solidFill>
                <a:schemeClr val="tx2"/>
              </a:solidFill>
              <a:round/>
              <a:headEnd type="none" w="sm" len="sm"/>
              <a:tailEnd type="none" w="sm" len="sm"/>
            </a:ln>
            <a:effectLst/>
          </p:spPr>
          <p:txBody>
            <a:bodyPr wrap="none" anchor="ctr"/>
            <a:lstStyle/>
            <a:p>
              <a:pPr>
                <a:defRPr/>
              </a:pPr>
              <a:endParaRPr lang="en-US"/>
            </a:p>
          </p:txBody>
        </p:sp>
        <p:sp>
          <p:nvSpPr>
            <p:cNvPr id="18" name="Line 21"/>
            <p:cNvSpPr>
              <a:spLocks noChangeShapeType="1"/>
            </p:cNvSpPr>
            <p:nvPr/>
          </p:nvSpPr>
          <p:spPr bwMode="auto">
            <a:xfrm>
              <a:off x="392" y="2225"/>
              <a:ext cx="4939" cy="0"/>
            </a:xfrm>
            <a:prstGeom prst="line">
              <a:avLst/>
            </a:prstGeom>
            <a:noFill/>
            <a:ln w="12700">
              <a:solidFill>
                <a:schemeClr val="tx2"/>
              </a:solidFill>
              <a:round/>
              <a:headEnd type="none" w="sm" len="sm"/>
              <a:tailEnd type="none" w="sm" len="sm"/>
            </a:ln>
            <a:effectLst/>
          </p:spPr>
          <p:txBody>
            <a:bodyPr wrap="none" anchor="ctr"/>
            <a:lstStyle/>
            <a:p>
              <a:pPr>
                <a:defRPr/>
              </a:pPr>
              <a:endParaRPr lang="en-US"/>
            </a:p>
          </p:txBody>
        </p:sp>
      </p:grpSp>
      <p:sp>
        <p:nvSpPr>
          <p:cNvPr id="407560" name="Rectangle 8"/>
          <p:cNvSpPr>
            <a:spLocks noGrp="1" noChangeArrowheads="1"/>
          </p:cNvSpPr>
          <p:nvPr>
            <p:ph type="ctrTitle"/>
          </p:nvPr>
        </p:nvSpPr>
        <p:spPr>
          <a:xfrm>
            <a:off x="771525" y="1828800"/>
            <a:ext cx="8743950" cy="1143000"/>
          </a:xfrm>
        </p:spPr>
        <p:txBody>
          <a:bodyPr/>
          <a:lstStyle>
            <a:lvl1pPr>
              <a:defRPr/>
            </a:lvl1pPr>
          </a:lstStyle>
          <a:p>
            <a:r>
              <a:rPr lang="en-US"/>
              <a:t>Click to edit Master title style</a:t>
            </a:r>
          </a:p>
        </p:txBody>
      </p:sp>
      <p:sp>
        <p:nvSpPr>
          <p:cNvPr id="407561" name="Rectangle 9"/>
          <p:cNvSpPr>
            <a:spLocks noGrp="1" noChangeArrowheads="1"/>
          </p:cNvSpPr>
          <p:nvPr>
            <p:ph type="subTitle" idx="1"/>
          </p:nvPr>
        </p:nvSpPr>
        <p:spPr>
          <a:xfrm>
            <a:off x="1543050" y="3886200"/>
            <a:ext cx="7200900" cy="1752600"/>
          </a:xfrm>
        </p:spPr>
        <p:txBody>
          <a:bodyPr/>
          <a:lstStyle>
            <a:lvl1pPr marL="0" indent="0" algn="ctr">
              <a:buFontTx/>
              <a:buNone/>
              <a:defRPr/>
            </a:lvl1pPr>
          </a:lstStyle>
          <a:p>
            <a:r>
              <a:rPr lang="en-US"/>
              <a:t>Click to edit Master subtitle style</a:t>
            </a:r>
          </a:p>
        </p:txBody>
      </p:sp>
      <p:sp>
        <p:nvSpPr>
          <p:cNvPr id="19" name="Rectangle 10"/>
          <p:cNvSpPr>
            <a:spLocks noGrp="1" noChangeArrowheads="1"/>
          </p:cNvSpPr>
          <p:nvPr>
            <p:ph type="dt" sz="half" idx="10"/>
          </p:nvPr>
        </p:nvSpPr>
        <p:spPr>
          <a:xfrm>
            <a:off x="785813" y="6154738"/>
            <a:ext cx="2143125" cy="457200"/>
          </a:xfrm>
        </p:spPr>
        <p:txBody>
          <a:bodyPr/>
          <a:lstStyle>
            <a:lvl1pPr>
              <a:defRPr/>
            </a:lvl1pPr>
          </a:lstStyle>
          <a:p>
            <a:pPr>
              <a:defRPr/>
            </a:pPr>
            <a:endParaRPr lang="en-US">
              <a:solidFill>
                <a:srgbClr val="EAEAEA"/>
              </a:solidFill>
            </a:endParaRPr>
          </a:p>
        </p:txBody>
      </p:sp>
      <p:sp>
        <p:nvSpPr>
          <p:cNvPr id="20" name="Rectangle 11"/>
          <p:cNvSpPr>
            <a:spLocks noGrp="1" noChangeArrowheads="1"/>
          </p:cNvSpPr>
          <p:nvPr>
            <p:ph type="ftr" sz="quarter" idx="11"/>
          </p:nvPr>
        </p:nvSpPr>
        <p:spPr>
          <a:xfrm>
            <a:off x="3529013" y="6154738"/>
            <a:ext cx="3257550" cy="457200"/>
          </a:xfrm>
        </p:spPr>
        <p:txBody>
          <a:bodyPr/>
          <a:lstStyle>
            <a:lvl1pPr>
              <a:defRPr/>
            </a:lvl1pPr>
          </a:lstStyle>
          <a:p>
            <a:pPr algn="ctr">
              <a:defRPr/>
            </a:pPr>
            <a:endParaRPr lang="en-US">
              <a:solidFill>
                <a:srgbClr val="EAEAEA"/>
              </a:solidFill>
            </a:endParaRPr>
          </a:p>
        </p:txBody>
      </p:sp>
      <p:sp>
        <p:nvSpPr>
          <p:cNvPr id="21" name="Rectangle 12"/>
          <p:cNvSpPr>
            <a:spLocks noGrp="1" noChangeArrowheads="1"/>
          </p:cNvSpPr>
          <p:nvPr>
            <p:ph type="sldNum" sz="quarter" idx="12"/>
          </p:nvPr>
        </p:nvSpPr>
        <p:spPr>
          <a:xfrm>
            <a:off x="7386638" y="6154738"/>
            <a:ext cx="2143125" cy="457200"/>
          </a:xfrm>
        </p:spPr>
        <p:txBody>
          <a:bodyPr/>
          <a:lstStyle>
            <a:lvl1pPr>
              <a:defRPr/>
            </a:lvl1pPr>
          </a:lstStyle>
          <a:p>
            <a:pPr>
              <a:defRPr/>
            </a:pPr>
            <a:fld id="{926F8DAF-DA88-4FCF-B26C-100637FCC099}"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lgn="ctr">
              <a:defRPr/>
            </a:pPr>
            <a:endParaRPr lang="en-US">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4FE56CBA-6FCC-4342-B0D8-E38410EA8364}"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lgn="ctr">
              <a:defRPr/>
            </a:pPr>
            <a:endParaRPr lang="en-US">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40A5365D-AEAB-44EA-88F1-2CF3CDB47BB2}"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85813" y="1665288"/>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33988" y="1665288"/>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11"/>
          <p:cNvSpPr>
            <a:spLocks noGrp="1" noChangeArrowheads="1"/>
          </p:cNvSpPr>
          <p:nvPr>
            <p:ph type="ftr" sz="quarter" idx="11"/>
          </p:nvPr>
        </p:nvSpPr>
        <p:spPr>
          <a:ln/>
        </p:spPr>
        <p:txBody>
          <a:bodyPr/>
          <a:lstStyle>
            <a:lvl1pPr>
              <a:defRPr/>
            </a:lvl1pPr>
          </a:lstStyle>
          <a:p>
            <a:pPr algn="ctr">
              <a:defRPr/>
            </a:pPr>
            <a:endParaRPr lang="en-US">
              <a:solidFill>
                <a:srgbClr val="EAEAEA"/>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C761CB62-71E9-4FF1-B7C3-7C3A59B72031}"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11"/>
          <p:cNvSpPr>
            <a:spLocks noGrp="1" noChangeArrowheads="1"/>
          </p:cNvSpPr>
          <p:nvPr>
            <p:ph type="ftr" sz="quarter" idx="11"/>
          </p:nvPr>
        </p:nvSpPr>
        <p:spPr>
          <a:ln/>
        </p:spPr>
        <p:txBody>
          <a:bodyPr/>
          <a:lstStyle>
            <a:lvl1pPr>
              <a:defRPr/>
            </a:lvl1pPr>
          </a:lstStyle>
          <a:p>
            <a:pPr algn="ctr">
              <a:defRPr/>
            </a:pPr>
            <a:endParaRPr lang="en-US">
              <a:solidFill>
                <a:srgbClr val="EAEAEA"/>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E4EA75CF-D11B-4FF0-BE3C-A02D09EC9D45}"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11"/>
          <p:cNvSpPr>
            <a:spLocks noGrp="1" noChangeArrowheads="1"/>
          </p:cNvSpPr>
          <p:nvPr>
            <p:ph type="ftr" sz="quarter" idx="11"/>
          </p:nvPr>
        </p:nvSpPr>
        <p:spPr>
          <a:ln/>
        </p:spPr>
        <p:txBody>
          <a:bodyPr/>
          <a:lstStyle>
            <a:lvl1pPr>
              <a:defRPr/>
            </a:lvl1pPr>
          </a:lstStyle>
          <a:p>
            <a:pPr algn="ctr">
              <a:defRPr/>
            </a:pPr>
            <a:endParaRPr lang="en-US">
              <a:solidFill>
                <a:srgbClr val="EAEAEA"/>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BDE8AB34-731B-45D0-BD37-7E3906BAA6A5}"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11"/>
          <p:cNvSpPr>
            <a:spLocks noGrp="1" noChangeArrowheads="1"/>
          </p:cNvSpPr>
          <p:nvPr>
            <p:ph type="ftr" sz="quarter" idx="11"/>
          </p:nvPr>
        </p:nvSpPr>
        <p:spPr>
          <a:ln/>
        </p:spPr>
        <p:txBody>
          <a:bodyPr/>
          <a:lstStyle>
            <a:lvl1pPr>
              <a:defRPr/>
            </a:lvl1pPr>
          </a:lstStyle>
          <a:p>
            <a:pPr algn="ctr">
              <a:defRPr/>
            </a:pPr>
            <a:endParaRPr lang="en-US">
              <a:solidFill>
                <a:srgbClr val="EAEAEA"/>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B4C46A76-E063-4EF8-A696-CEE5F70BADA9}"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11"/>
          <p:cNvSpPr>
            <a:spLocks noGrp="1" noChangeArrowheads="1"/>
          </p:cNvSpPr>
          <p:nvPr>
            <p:ph type="ftr" sz="quarter" idx="11"/>
          </p:nvPr>
        </p:nvSpPr>
        <p:spPr>
          <a:ln/>
        </p:spPr>
        <p:txBody>
          <a:bodyPr/>
          <a:lstStyle>
            <a:lvl1pPr>
              <a:defRPr/>
            </a:lvl1pPr>
          </a:lstStyle>
          <a:p>
            <a:pPr algn="ctr">
              <a:defRPr/>
            </a:pPr>
            <a:endParaRPr lang="en-US">
              <a:solidFill>
                <a:srgbClr val="EAEAEA"/>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FB209A8-46FB-4877-A5E6-774E739920C7}"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11"/>
          <p:cNvSpPr>
            <a:spLocks noGrp="1" noChangeArrowheads="1"/>
          </p:cNvSpPr>
          <p:nvPr>
            <p:ph type="ftr" sz="quarter" idx="11"/>
          </p:nvPr>
        </p:nvSpPr>
        <p:spPr>
          <a:ln/>
        </p:spPr>
        <p:txBody>
          <a:bodyPr/>
          <a:lstStyle>
            <a:lvl1pPr>
              <a:defRPr/>
            </a:lvl1pPr>
          </a:lstStyle>
          <a:p>
            <a:pPr algn="ctr">
              <a:defRPr/>
            </a:pPr>
            <a:endParaRPr lang="en-US">
              <a:solidFill>
                <a:srgbClr val="EAEAEA"/>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96924F8F-BE33-480D-8925-4D1336089C48}"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lgn="ctr">
              <a:defRPr/>
            </a:pPr>
            <a:endParaRPr lang="en-US">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B030DBE7-5C6B-4954-9558-8220CEB3AF96}"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638"/>
            <a:ext cx="2314575"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4350" y="274638"/>
            <a:ext cx="679132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E8AC201C-3D4C-47EC-825F-FA435D9169D7}"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40600" y="350838"/>
            <a:ext cx="2189163" cy="54292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1525" y="350838"/>
            <a:ext cx="6416675" cy="54292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lgn="ctr">
              <a:defRPr/>
            </a:pPr>
            <a:endParaRPr lang="en-US">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5852F85-C552-4945-8F42-BB4A95E190ED}"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42863" y="-12700"/>
            <a:ext cx="10394951" cy="6940550"/>
            <a:chOff x="-12" y="-10"/>
            <a:chExt cx="5820" cy="4372"/>
          </a:xfrm>
        </p:grpSpPr>
        <p:sp>
          <p:nvSpPr>
            <p:cNvPr id="5" name="Rectangle 3"/>
            <p:cNvSpPr>
              <a:spLocks noChangeArrowheads="1"/>
            </p:cNvSpPr>
            <p:nvPr userDrawn="1"/>
          </p:nvSpPr>
          <p:spPr bwMode="ltGray">
            <a:xfrm>
              <a:off x="5520" y="-8"/>
              <a:ext cx="287" cy="4364"/>
            </a:xfrm>
            <a:prstGeom prst="rect">
              <a:avLst/>
            </a:prstGeom>
            <a:gradFill rotWithShape="0">
              <a:gsLst>
                <a:gs pos="0">
                  <a:schemeClr val="bg2"/>
                </a:gs>
                <a:gs pos="100000">
                  <a:srgbClr val="006600"/>
                </a:gs>
              </a:gsLst>
              <a:lin ang="0" scaled="1"/>
            </a:gradFill>
            <a:ln w="9525">
              <a:noFill/>
              <a:miter lim="800000"/>
              <a:headEnd/>
              <a:tailEnd/>
            </a:ln>
            <a:effectLst/>
          </p:spPr>
          <p:txBody>
            <a:bodyPr wrap="none" anchor="ctr"/>
            <a:lstStyle/>
            <a:p>
              <a:pPr>
                <a:defRPr/>
              </a:pPr>
              <a:endParaRPr lang="en-US"/>
            </a:p>
          </p:txBody>
        </p:sp>
        <p:sp>
          <p:nvSpPr>
            <p:cNvPr id="6" name="Rectangle 4"/>
            <p:cNvSpPr>
              <a:spLocks noChangeArrowheads="1"/>
            </p:cNvSpPr>
            <p:nvPr userDrawn="1"/>
          </p:nvSpPr>
          <p:spPr bwMode="ltGray">
            <a:xfrm>
              <a:off x="-8" y="-8"/>
              <a:ext cx="288" cy="4368"/>
            </a:xfrm>
            <a:prstGeom prst="rect">
              <a:avLst/>
            </a:prstGeom>
            <a:gradFill rotWithShape="0">
              <a:gsLst>
                <a:gs pos="0">
                  <a:srgbClr val="006600"/>
                </a:gs>
                <a:gs pos="100000">
                  <a:schemeClr val="bg2"/>
                </a:gs>
              </a:gsLst>
              <a:lin ang="0" scaled="1"/>
            </a:gradFill>
            <a:ln w="9525">
              <a:noFill/>
              <a:miter lim="800000"/>
              <a:headEnd/>
              <a:tailEnd/>
            </a:ln>
            <a:effectLst/>
          </p:spPr>
          <p:txBody>
            <a:bodyPr wrap="none" anchor="ctr"/>
            <a:lstStyle/>
            <a:p>
              <a:pPr>
                <a:defRPr/>
              </a:pPr>
              <a:endParaRPr lang="en-US"/>
            </a:p>
          </p:txBody>
        </p:sp>
        <p:sp>
          <p:nvSpPr>
            <p:cNvPr id="7" name="AutoShape 5"/>
            <p:cNvSpPr>
              <a:spLocks noChangeArrowheads="1"/>
            </p:cNvSpPr>
            <p:nvPr userDrawn="1"/>
          </p:nvSpPr>
          <p:spPr bwMode="ltGray">
            <a:xfrm rot="-10800000" flipH="1" flipV="1">
              <a:off x="2" y="-10"/>
              <a:ext cx="5798" cy="288"/>
            </a:xfrm>
            <a:custGeom>
              <a:avLst/>
              <a:gdLst>
                <a:gd name="G0" fmla="+- 1089 0 0"/>
                <a:gd name="G1" fmla="+- 21600 0 1089"/>
                <a:gd name="G2" fmla="*/ 1089 1 2"/>
                <a:gd name="G3" fmla="+- 21600 0 G2"/>
                <a:gd name="G4" fmla="+/ 1089 21600 2"/>
                <a:gd name="G5" fmla="+/ G1 0 2"/>
                <a:gd name="G6" fmla="*/ 21600 21600 1089"/>
                <a:gd name="G7" fmla="*/ G6 1 2"/>
                <a:gd name="G8" fmla="+- 21600 0 G7"/>
                <a:gd name="G9" fmla="*/ 21600 1 2"/>
                <a:gd name="G10" fmla="+- 1089 0 G9"/>
                <a:gd name="G11" fmla="?: G10 G8 0"/>
                <a:gd name="G12" fmla="?: G10 G7 21600"/>
                <a:gd name="T0" fmla="*/ 21055 w 21600"/>
                <a:gd name="T1" fmla="*/ 10800 h 21600"/>
                <a:gd name="T2" fmla="*/ 10800 w 21600"/>
                <a:gd name="T3" fmla="*/ 21600 h 21600"/>
                <a:gd name="T4" fmla="*/ 545 w 21600"/>
                <a:gd name="T5" fmla="*/ 10800 h 21600"/>
                <a:gd name="T6" fmla="*/ 10800 w 21600"/>
                <a:gd name="T7" fmla="*/ 0 h 21600"/>
                <a:gd name="T8" fmla="*/ 2345 w 21600"/>
                <a:gd name="T9" fmla="*/ 2345 h 21600"/>
                <a:gd name="T10" fmla="*/ 19255 w 21600"/>
                <a:gd name="T11" fmla="*/ 19255 h 21600"/>
              </a:gdLst>
              <a:ahLst/>
              <a:cxnLst>
                <a:cxn ang="0">
                  <a:pos x="T0" y="T1"/>
                </a:cxn>
                <a:cxn ang="0">
                  <a:pos x="T2" y="T3"/>
                </a:cxn>
                <a:cxn ang="0">
                  <a:pos x="T4" y="T5"/>
                </a:cxn>
                <a:cxn ang="0">
                  <a:pos x="T6" y="T7"/>
                </a:cxn>
              </a:cxnLst>
              <a:rect l="T8" t="T9" r="T10" b="T11"/>
              <a:pathLst>
                <a:path w="21600" h="21600">
                  <a:moveTo>
                    <a:pt x="0" y="0"/>
                  </a:moveTo>
                  <a:lnTo>
                    <a:pt x="1089" y="21600"/>
                  </a:lnTo>
                  <a:lnTo>
                    <a:pt x="20511" y="21600"/>
                  </a:lnTo>
                  <a:lnTo>
                    <a:pt x="21600" y="0"/>
                  </a:lnTo>
                  <a:close/>
                </a:path>
              </a:pathLst>
            </a:custGeom>
            <a:gradFill rotWithShape="0">
              <a:gsLst>
                <a:gs pos="0">
                  <a:srgbClr val="006600"/>
                </a:gs>
                <a:gs pos="100000">
                  <a:schemeClr val="bg2"/>
                </a:gs>
              </a:gsLst>
              <a:lin ang="5400000" scaled="1"/>
            </a:gradFill>
            <a:ln w="9525">
              <a:noFill/>
              <a:miter lim="800000"/>
              <a:headEnd/>
              <a:tailEnd/>
            </a:ln>
            <a:effectLst/>
          </p:spPr>
          <p:txBody>
            <a:bodyPr wrap="none" anchor="ctr"/>
            <a:lstStyle/>
            <a:p>
              <a:pPr>
                <a:defRPr/>
              </a:pPr>
              <a:endParaRPr lang="en-US"/>
            </a:p>
          </p:txBody>
        </p:sp>
        <p:sp>
          <p:nvSpPr>
            <p:cNvPr id="8" name="AutoShape 6"/>
            <p:cNvSpPr>
              <a:spLocks noChangeArrowheads="1"/>
            </p:cNvSpPr>
            <p:nvPr userDrawn="1"/>
          </p:nvSpPr>
          <p:spPr bwMode="ltGray">
            <a:xfrm flipV="1">
              <a:off x="-12" y="4072"/>
              <a:ext cx="5820" cy="290"/>
            </a:xfrm>
            <a:custGeom>
              <a:avLst/>
              <a:gdLst>
                <a:gd name="G0" fmla="+- 1100 0 0"/>
                <a:gd name="G1" fmla="+- 21600 0 1100"/>
                <a:gd name="G2" fmla="*/ 1100 1 2"/>
                <a:gd name="G3" fmla="+- 21600 0 G2"/>
                <a:gd name="G4" fmla="+/ 1100 21600 2"/>
                <a:gd name="G5" fmla="+/ G1 0 2"/>
                <a:gd name="G6" fmla="*/ 21600 21600 1100"/>
                <a:gd name="G7" fmla="*/ G6 1 2"/>
                <a:gd name="G8" fmla="+- 21600 0 G7"/>
                <a:gd name="G9" fmla="*/ 21600 1 2"/>
                <a:gd name="G10" fmla="+- 1100 0 G9"/>
                <a:gd name="G11" fmla="?: G10 G8 0"/>
                <a:gd name="G12" fmla="?: G10 G7 21600"/>
                <a:gd name="T0" fmla="*/ 21050 w 21600"/>
                <a:gd name="T1" fmla="*/ 10800 h 21600"/>
                <a:gd name="T2" fmla="*/ 10800 w 21600"/>
                <a:gd name="T3" fmla="*/ 21600 h 21600"/>
                <a:gd name="T4" fmla="*/ 550 w 21600"/>
                <a:gd name="T5" fmla="*/ 10800 h 21600"/>
                <a:gd name="T6" fmla="*/ 10800 w 21600"/>
                <a:gd name="T7" fmla="*/ 0 h 21600"/>
                <a:gd name="T8" fmla="*/ 2350 w 21600"/>
                <a:gd name="T9" fmla="*/ 2350 h 21600"/>
                <a:gd name="T10" fmla="*/ 19250 w 21600"/>
                <a:gd name="T11" fmla="*/ 19250 h 21600"/>
              </a:gdLst>
              <a:ahLst/>
              <a:cxnLst>
                <a:cxn ang="0">
                  <a:pos x="T0" y="T1"/>
                </a:cxn>
                <a:cxn ang="0">
                  <a:pos x="T2" y="T3"/>
                </a:cxn>
                <a:cxn ang="0">
                  <a:pos x="T4" y="T5"/>
                </a:cxn>
                <a:cxn ang="0">
                  <a:pos x="T6" y="T7"/>
                </a:cxn>
              </a:cxnLst>
              <a:rect l="T8" t="T9" r="T10" b="T11"/>
              <a:pathLst>
                <a:path w="21600" h="21600">
                  <a:moveTo>
                    <a:pt x="0" y="0"/>
                  </a:moveTo>
                  <a:lnTo>
                    <a:pt x="1100" y="21600"/>
                  </a:lnTo>
                  <a:lnTo>
                    <a:pt x="20500" y="21600"/>
                  </a:lnTo>
                  <a:lnTo>
                    <a:pt x="21600" y="0"/>
                  </a:lnTo>
                  <a:close/>
                </a:path>
              </a:pathLst>
            </a:custGeom>
            <a:gradFill rotWithShape="0">
              <a:gsLst>
                <a:gs pos="0">
                  <a:schemeClr val="bg2"/>
                </a:gs>
                <a:gs pos="100000">
                  <a:srgbClr val="006600"/>
                </a:gs>
              </a:gsLst>
              <a:lin ang="5400000" scaled="1"/>
            </a:gradFill>
            <a:ln w="9525">
              <a:noFill/>
              <a:miter lim="800000"/>
              <a:headEnd/>
              <a:tailEnd/>
            </a:ln>
            <a:effectLst/>
          </p:spPr>
          <p:txBody>
            <a:bodyPr wrap="none" anchor="ctr"/>
            <a:lstStyle/>
            <a:p>
              <a:pPr>
                <a:defRPr/>
              </a:pPr>
              <a:endParaRPr lang="en-US"/>
            </a:p>
          </p:txBody>
        </p:sp>
        <p:sp>
          <p:nvSpPr>
            <p:cNvPr id="9" name="Rectangle 7" descr="Green marble"/>
            <p:cNvSpPr>
              <a:spLocks noChangeArrowheads="1"/>
            </p:cNvSpPr>
            <p:nvPr userDrawn="1"/>
          </p:nvSpPr>
          <p:spPr bwMode="ltGray">
            <a:xfrm>
              <a:off x="184" y="176"/>
              <a:ext cx="5432" cy="3988"/>
            </a:xfrm>
            <a:prstGeom prst="rect">
              <a:avLst/>
            </a:prstGeom>
            <a:blipFill dpi="0" rotWithShape="0">
              <a:blip r:embed="rId2" cstate="print"/>
              <a:srcRect/>
              <a:tile tx="0" ty="0" sx="100000" sy="100000" flip="none" algn="tl"/>
            </a:blipFill>
            <a:ln w="12700">
              <a:noFill/>
              <a:miter lim="800000"/>
              <a:headEnd type="none" w="sm" len="sm"/>
              <a:tailEnd type="none" w="sm" len="sm"/>
            </a:ln>
            <a:effectLst/>
          </p:spPr>
          <p:txBody>
            <a:bodyPr wrap="none" anchor="ctr"/>
            <a:lstStyle/>
            <a:p>
              <a:pPr>
                <a:defRPr/>
              </a:pPr>
              <a:endParaRPr lang="en-US"/>
            </a:p>
          </p:txBody>
        </p:sp>
      </p:grpSp>
      <p:grpSp>
        <p:nvGrpSpPr>
          <p:cNvPr id="3" name="Group 13"/>
          <p:cNvGrpSpPr>
            <a:grpSpLocks/>
          </p:cNvGrpSpPr>
          <p:nvPr/>
        </p:nvGrpSpPr>
        <p:grpSpPr bwMode="auto">
          <a:xfrm>
            <a:off x="685800" y="3324225"/>
            <a:ext cx="9001125" cy="374650"/>
            <a:chOff x="384" y="2094"/>
            <a:chExt cx="5040" cy="236"/>
          </a:xfrm>
        </p:grpSpPr>
        <p:sp>
          <p:nvSpPr>
            <p:cNvPr id="11" name="Rectangle 14"/>
            <p:cNvSpPr>
              <a:spLocks noChangeArrowheads="1"/>
            </p:cNvSpPr>
            <p:nvPr/>
          </p:nvSpPr>
          <p:spPr bwMode="auto">
            <a:xfrm>
              <a:off x="384" y="2186"/>
              <a:ext cx="5040" cy="144"/>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 name="Rectangle 15"/>
            <p:cNvSpPr>
              <a:spLocks noChangeArrowheads="1"/>
            </p:cNvSpPr>
            <p:nvPr/>
          </p:nvSpPr>
          <p:spPr bwMode="auto">
            <a:xfrm>
              <a:off x="388" y="2094"/>
              <a:ext cx="4940" cy="175"/>
            </a:xfrm>
            <a:prstGeom prst="rect">
              <a:avLst/>
            </a:prstGeom>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n w="12700">
              <a:solidFill>
                <a:schemeClr val="folHlink"/>
              </a:solidFill>
              <a:miter lim="800000"/>
              <a:headEnd/>
              <a:tailEnd/>
            </a:ln>
            <a:effectLst/>
          </p:spPr>
          <p:txBody>
            <a:bodyPr wrap="none" anchor="ctr"/>
            <a:lstStyle/>
            <a:p>
              <a:pPr>
                <a:defRPr/>
              </a:pPr>
              <a:endParaRPr lang="en-US"/>
            </a:p>
          </p:txBody>
        </p:sp>
        <p:sp>
          <p:nvSpPr>
            <p:cNvPr id="13" name="Line 16"/>
            <p:cNvSpPr>
              <a:spLocks noChangeShapeType="1"/>
            </p:cNvSpPr>
            <p:nvPr/>
          </p:nvSpPr>
          <p:spPr bwMode="auto">
            <a:xfrm>
              <a:off x="392" y="2138"/>
              <a:ext cx="4939" cy="0"/>
            </a:xfrm>
            <a:prstGeom prst="line">
              <a:avLst/>
            </a:prstGeom>
            <a:noFill/>
            <a:ln w="12700">
              <a:solidFill>
                <a:schemeClr val="folHlink"/>
              </a:solidFill>
              <a:round/>
              <a:headEnd type="none" w="sm" len="sm"/>
              <a:tailEnd type="none" w="sm" len="sm"/>
            </a:ln>
            <a:effectLst/>
          </p:spPr>
          <p:txBody>
            <a:bodyPr wrap="none" anchor="ctr"/>
            <a:lstStyle/>
            <a:p>
              <a:pPr>
                <a:defRPr/>
              </a:pPr>
              <a:endParaRPr lang="en-US"/>
            </a:p>
          </p:txBody>
        </p:sp>
        <p:sp>
          <p:nvSpPr>
            <p:cNvPr id="14" name="Line 17"/>
            <p:cNvSpPr>
              <a:spLocks noChangeShapeType="1"/>
            </p:cNvSpPr>
            <p:nvPr/>
          </p:nvSpPr>
          <p:spPr bwMode="auto">
            <a:xfrm>
              <a:off x="392" y="2186"/>
              <a:ext cx="4939" cy="0"/>
            </a:xfrm>
            <a:prstGeom prst="line">
              <a:avLst/>
            </a:prstGeom>
            <a:noFill/>
            <a:ln w="12700">
              <a:solidFill>
                <a:schemeClr val="folHlink"/>
              </a:solidFill>
              <a:round/>
              <a:headEnd type="none" w="sm" len="sm"/>
              <a:tailEnd type="none" w="sm" len="sm"/>
            </a:ln>
            <a:effectLst/>
          </p:spPr>
          <p:txBody>
            <a:bodyPr wrap="none" anchor="ctr"/>
            <a:lstStyle/>
            <a:p>
              <a:pPr>
                <a:defRPr/>
              </a:pPr>
              <a:endParaRPr lang="en-US"/>
            </a:p>
          </p:txBody>
        </p:sp>
        <p:sp>
          <p:nvSpPr>
            <p:cNvPr id="15" name="Line 18"/>
            <p:cNvSpPr>
              <a:spLocks noChangeShapeType="1"/>
            </p:cNvSpPr>
            <p:nvPr/>
          </p:nvSpPr>
          <p:spPr bwMode="auto">
            <a:xfrm>
              <a:off x="392" y="2234"/>
              <a:ext cx="4939" cy="0"/>
            </a:xfrm>
            <a:prstGeom prst="line">
              <a:avLst/>
            </a:prstGeom>
            <a:noFill/>
            <a:ln w="12700">
              <a:solidFill>
                <a:schemeClr val="folHlink"/>
              </a:solidFill>
              <a:round/>
              <a:headEnd type="none" w="sm" len="sm"/>
              <a:tailEnd type="none" w="sm" len="sm"/>
            </a:ln>
            <a:effectLst/>
          </p:spPr>
          <p:txBody>
            <a:bodyPr wrap="none" anchor="ctr"/>
            <a:lstStyle/>
            <a:p>
              <a:pPr>
                <a:defRPr/>
              </a:pPr>
              <a:endParaRPr lang="en-US"/>
            </a:p>
          </p:txBody>
        </p:sp>
        <p:sp>
          <p:nvSpPr>
            <p:cNvPr id="16" name="Line 19"/>
            <p:cNvSpPr>
              <a:spLocks noChangeShapeType="1"/>
            </p:cNvSpPr>
            <p:nvPr/>
          </p:nvSpPr>
          <p:spPr bwMode="auto">
            <a:xfrm>
              <a:off x="392" y="2129"/>
              <a:ext cx="4939" cy="0"/>
            </a:xfrm>
            <a:prstGeom prst="line">
              <a:avLst/>
            </a:prstGeom>
            <a:noFill/>
            <a:ln w="12700">
              <a:solidFill>
                <a:schemeClr val="tx2"/>
              </a:solidFill>
              <a:round/>
              <a:headEnd type="none" w="sm" len="sm"/>
              <a:tailEnd type="none" w="sm" len="sm"/>
            </a:ln>
            <a:effectLst/>
          </p:spPr>
          <p:txBody>
            <a:bodyPr wrap="none" anchor="ctr"/>
            <a:lstStyle/>
            <a:p>
              <a:pPr>
                <a:defRPr/>
              </a:pPr>
              <a:endParaRPr lang="en-US"/>
            </a:p>
          </p:txBody>
        </p:sp>
        <p:sp>
          <p:nvSpPr>
            <p:cNvPr id="17" name="Line 20"/>
            <p:cNvSpPr>
              <a:spLocks noChangeShapeType="1"/>
            </p:cNvSpPr>
            <p:nvPr/>
          </p:nvSpPr>
          <p:spPr bwMode="auto">
            <a:xfrm>
              <a:off x="392" y="2177"/>
              <a:ext cx="4939" cy="0"/>
            </a:xfrm>
            <a:prstGeom prst="line">
              <a:avLst/>
            </a:prstGeom>
            <a:noFill/>
            <a:ln w="12700">
              <a:solidFill>
                <a:schemeClr val="tx2"/>
              </a:solidFill>
              <a:round/>
              <a:headEnd type="none" w="sm" len="sm"/>
              <a:tailEnd type="none" w="sm" len="sm"/>
            </a:ln>
            <a:effectLst/>
          </p:spPr>
          <p:txBody>
            <a:bodyPr wrap="none" anchor="ctr"/>
            <a:lstStyle/>
            <a:p>
              <a:pPr>
                <a:defRPr/>
              </a:pPr>
              <a:endParaRPr lang="en-US"/>
            </a:p>
          </p:txBody>
        </p:sp>
        <p:sp>
          <p:nvSpPr>
            <p:cNvPr id="18" name="Line 21"/>
            <p:cNvSpPr>
              <a:spLocks noChangeShapeType="1"/>
            </p:cNvSpPr>
            <p:nvPr/>
          </p:nvSpPr>
          <p:spPr bwMode="auto">
            <a:xfrm>
              <a:off x="392" y="2225"/>
              <a:ext cx="4939" cy="0"/>
            </a:xfrm>
            <a:prstGeom prst="line">
              <a:avLst/>
            </a:prstGeom>
            <a:noFill/>
            <a:ln w="12700">
              <a:solidFill>
                <a:schemeClr val="tx2"/>
              </a:solidFill>
              <a:round/>
              <a:headEnd type="none" w="sm" len="sm"/>
              <a:tailEnd type="none" w="sm" len="sm"/>
            </a:ln>
            <a:effectLst/>
          </p:spPr>
          <p:txBody>
            <a:bodyPr wrap="none" anchor="ctr"/>
            <a:lstStyle/>
            <a:p>
              <a:pPr>
                <a:defRPr/>
              </a:pPr>
              <a:endParaRPr lang="en-US"/>
            </a:p>
          </p:txBody>
        </p:sp>
      </p:grpSp>
      <p:sp>
        <p:nvSpPr>
          <p:cNvPr id="205832" name="Rectangle 8"/>
          <p:cNvSpPr>
            <a:spLocks noGrp="1" noChangeArrowheads="1"/>
          </p:cNvSpPr>
          <p:nvPr>
            <p:ph type="ctrTitle"/>
          </p:nvPr>
        </p:nvSpPr>
        <p:spPr>
          <a:xfrm>
            <a:off x="771525" y="1828800"/>
            <a:ext cx="8743950" cy="1143000"/>
          </a:xfrm>
        </p:spPr>
        <p:txBody>
          <a:bodyPr/>
          <a:lstStyle>
            <a:lvl1pPr>
              <a:defRPr/>
            </a:lvl1pPr>
          </a:lstStyle>
          <a:p>
            <a:r>
              <a:rPr lang="en-US"/>
              <a:t>Click to edit Master title style</a:t>
            </a:r>
          </a:p>
        </p:txBody>
      </p:sp>
      <p:sp>
        <p:nvSpPr>
          <p:cNvPr id="205833" name="Rectangle 9"/>
          <p:cNvSpPr>
            <a:spLocks noGrp="1" noChangeArrowheads="1"/>
          </p:cNvSpPr>
          <p:nvPr>
            <p:ph type="subTitle" idx="1"/>
          </p:nvPr>
        </p:nvSpPr>
        <p:spPr>
          <a:xfrm>
            <a:off x="1543050" y="3886200"/>
            <a:ext cx="7200900" cy="1752600"/>
          </a:xfrm>
        </p:spPr>
        <p:txBody>
          <a:bodyPr/>
          <a:lstStyle>
            <a:lvl1pPr marL="0" indent="0" algn="ctr">
              <a:buFontTx/>
              <a:buNone/>
              <a:defRPr/>
            </a:lvl1pPr>
          </a:lstStyle>
          <a:p>
            <a:r>
              <a:rPr lang="en-US"/>
              <a:t>Click to edit Master subtitle style</a:t>
            </a:r>
          </a:p>
        </p:txBody>
      </p:sp>
      <p:sp>
        <p:nvSpPr>
          <p:cNvPr id="19" name="Rectangle 10"/>
          <p:cNvSpPr>
            <a:spLocks noGrp="1" noChangeArrowheads="1"/>
          </p:cNvSpPr>
          <p:nvPr>
            <p:ph type="dt" sz="half" idx="10"/>
          </p:nvPr>
        </p:nvSpPr>
        <p:spPr>
          <a:xfrm>
            <a:off x="785813" y="6154738"/>
            <a:ext cx="2143125" cy="457200"/>
          </a:xfrm>
        </p:spPr>
        <p:txBody>
          <a:bodyPr/>
          <a:lstStyle>
            <a:lvl1pPr>
              <a:defRPr/>
            </a:lvl1pPr>
          </a:lstStyle>
          <a:p>
            <a:pPr>
              <a:defRPr/>
            </a:pPr>
            <a:endParaRPr lang="en-US"/>
          </a:p>
        </p:txBody>
      </p:sp>
      <p:sp>
        <p:nvSpPr>
          <p:cNvPr id="20" name="Rectangle 11"/>
          <p:cNvSpPr>
            <a:spLocks noGrp="1" noChangeArrowheads="1"/>
          </p:cNvSpPr>
          <p:nvPr>
            <p:ph type="ftr" sz="quarter" idx="11"/>
          </p:nvPr>
        </p:nvSpPr>
        <p:spPr>
          <a:xfrm>
            <a:off x="3529013" y="6154738"/>
            <a:ext cx="3257550" cy="457200"/>
          </a:xfrm>
        </p:spPr>
        <p:txBody>
          <a:bodyPr/>
          <a:lstStyle>
            <a:lvl1pPr>
              <a:defRPr/>
            </a:lvl1pPr>
          </a:lstStyle>
          <a:p>
            <a:pPr algn="ctr">
              <a:defRPr/>
            </a:pPr>
            <a:endParaRPr lang="en-US"/>
          </a:p>
        </p:txBody>
      </p:sp>
      <p:sp>
        <p:nvSpPr>
          <p:cNvPr id="21" name="Rectangle 12"/>
          <p:cNvSpPr>
            <a:spLocks noGrp="1" noChangeArrowheads="1"/>
          </p:cNvSpPr>
          <p:nvPr>
            <p:ph type="sldNum" sz="quarter" idx="12"/>
          </p:nvPr>
        </p:nvSpPr>
        <p:spPr>
          <a:xfrm>
            <a:off x="7386638" y="6154738"/>
            <a:ext cx="2143125" cy="457200"/>
          </a:xfrm>
        </p:spPr>
        <p:txBody>
          <a:bodyPr/>
          <a:lstStyle>
            <a:lvl1pPr>
              <a:defRPr/>
            </a:lvl1pPr>
          </a:lstStyle>
          <a:p>
            <a:pPr>
              <a:defRPr/>
            </a:pPr>
            <a:fld id="{C6320333-298C-408A-A46F-C09E09F37E59}" type="slidenum">
              <a:rPr lang="en-US"/>
              <a:pPr>
                <a:defRPr/>
              </a:pPr>
              <a:t>‹#›</a:t>
            </a:fld>
            <a:endParaRPr lang="en-U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lgn="ct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C10278A3-B0A1-4A20-9395-D0C7D8970A36}" type="slidenum">
              <a:rPr lang="en-US"/>
              <a:pPr>
                <a:defRPr/>
              </a:pPr>
              <a:t>‹#›</a:t>
            </a:fld>
            <a:endParaRPr 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lgn="ct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4433C4B1-9950-4EE2-BCD5-1E3E0DEAA8B7}" type="slidenum">
              <a:rPr lang="en-US"/>
              <a:pPr>
                <a:defRPr/>
              </a:pPr>
              <a:t>‹#›</a:t>
            </a:fld>
            <a:endParaRPr lang="en-US"/>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85813" y="1665288"/>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33988" y="1665288"/>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lgn="ct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4CC63E78-16A3-4045-BADD-094095A3C4DF}" type="slidenum">
              <a:rPr lang="en-US"/>
              <a:pPr>
                <a:defRPr/>
              </a:pPr>
              <a:t>‹#›</a:t>
            </a:fld>
            <a:endParaRPr lang="en-US"/>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lgn="ct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97203389-5A47-4168-AE84-3CD6F7E07B3E}" type="slidenum">
              <a:rPr lang="en-US"/>
              <a:pPr>
                <a:defRPr/>
              </a:pPr>
              <a:t>‹#›</a:t>
            </a:fld>
            <a:endParaRPr lang="en-US"/>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lgn="ct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191839DB-33E2-42E8-A955-87B7B2092004}" type="slidenum">
              <a:rPr lang="en-US"/>
              <a:pPr>
                <a:defRPr/>
              </a:pPr>
              <a:t>‹#›</a:t>
            </a:fld>
            <a:endParaRPr lang="en-US"/>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lgn="ct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515185DE-8702-45D1-8F64-16C78979F81F}" type="slidenum">
              <a:rPr lang="en-US"/>
              <a:pPr>
                <a:defRPr/>
              </a:pPr>
              <a:t>‹#›</a:t>
            </a:fld>
            <a:endParaRPr lang="en-US"/>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lgn="ct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F08D0AA0-19A0-4145-8F66-47A24957A55A}" type="slidenum">
              <a:rPr lang="en-US"/>
              <a:pPr>
                <a:defRPr/>
              </a:pPr>
              <a:t>‹#›</a:t>
            </a:fld>
            <a:endParaRPr lang="en-US"/>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lgn="ct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0029F37C-8E30-45FA-9483-2B07BB98D799}"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1028700" y="1828800"/>
            <a:ext cx="92583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1028700" y="685800"/>
            <a:ext cx="86868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400300" y="3886200"/>
            <a:ext cx="72009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800100" y="6229350"/>
            <a:ext cx="2171700" cy="514350"/>
          </a:xfrm>
        </p:spPr>
        <p:txBody>
          <a:bodyPr/>
          <a:lstStyle>
            <a:lvl1pPr>
              <a:defRPr>
                <a:solidFill>
                  <a:srgbClr val="5E574E"/>
                </a:solidFill>
              </a:defRPr>
            </a:lvl1pPr>
          </a:lstStyle>
          <a:p>
            <a:pPr algn="l" rtl="0" eaLnBrk="0" fontAlgn="base" hangingPunct="0">
              <a:spcBef>
                <a:spcPct val="50000"/>
              </a:spcBef>
              <a:spcAft>
                <a:spcPct val="0"/>
              </a:spcAft>
              <a:defRPr/>
            </a:pPr>
            <a:endParaRPr lang="en-US" sz="1400" kern="1200">
              <a:latin typeface="Arial" charset="0"/>
              <a:ea typeface="+mn-ea"/>
              <a:cs typeface="+mn-cs"/>
            </a:endParaRPr>
          </a:p>
        </p:txBody>
      </p:sp>
      <p:sp>
        <p:nvSpPr>
          <p:cNvPr id="6" name="Rectangle 5"/>
          <p:cNvSpPr>
            <a:spLocks noGrp="1" noChangeArrowheads="1"/>
          </p:cNvSpPr>
          <p:nvPr>
            <p:ph type="ftr" sz="quarter" idx="11"/>
          </p:nvPr>
        </p:nvSpPr>
        <p:spPr>
          <a:xfrm>
            <a:off x="3543300" y="6229350"/>
            <a:ext cx="3200400" cy="514350"/>
          </a:xfrm>
        </p:spPr>
        <p:txBody>
          <a:bodyPr/>
          <a:lstStyle>
            <a:lvl1pPr>
              <a:defRPr>
                <a:solidFill>
                  <a:srgbClr val="5E574E"/>
                </a:solidFill>
              </a:defRPr>
            </a:lvl1pPr>
          </a:lstStyle>
          <a:p>
            <a:pPr algn="ctr" rtl="0" eaLnBrk="0" fontAlgn="base" hangingPunct="0">
              <a:spcBef>
                <a:spcPct val="50000"/>
              </a:spcBef>
              <a:spcAft>
                <a:spcPct val="0"/>
              </a:spcAft>
              <a:defRPr/>
            </a:pPr>
            <a:endParaRPr lang="en-US" sz="1400" kern="1200">
              <a:latin typeface="Arial" charset="0"/>
              <a:ea typeface="+mn-ea"/>
              <a:cs typeface="+mn-cs"/>
            </a:endParaRPr>
          </a:p>
        </p:txBody>
      </p:sp>
      <p:sp>
        <p:nvSpPr>
          <p:cNvPr id="7" name="Rectangle 6"/>
          <p:cNvSpPr>
            <a:spLocks noGrp="1" noChangeArrowheads="1"/>
          </p:cNvSpPr>
          <p:nvPr>
            <p:ph type="sldNum" sz="quarter" idx="12"/>
          </p:nvPr>
        </p:nvSpPr>
        <p:spPr>
          <a:xfrm>
            <a:off x="7429500" y="6229350"/>
            <a:ext cx="2057400" cy="514350"/>
          </a:xfrm>
        </p:spPr>
        <p:txBody>
          <a:bodyPr/>
          <a:lstStyle>
            <a:lvl1pPr>
              <a:defRPr>
                <a:solidFill>
                  <a:srgbClr val="5E574E"/>
                </a:solidFill>
              </a:defRPr>
            </a:lvl1pPr>
          </a:lstStyle>
          <a:p>
            <a:pPr algn="r" rtl="0" eaLnBrk="0" fontAlgn="base" hangingPunct="0">
              <a:spcBef>
                <a:spcPct val="50000"/>
              </a:spcBef>
              <a:spcAft>
                <a:spcPct val="0"/>
              </a:spcAft>
              <a:defRPr/>
            </a:pPr>
            <a:fld id="{1C7CEC3D-1625-4F1D-BCB5-EE2AB6E35E6C}" type="slidenum">
              <a:rPr lang="en-US" sz="1400" kern="1200">
                <a:latin typeface="Arial" charset="0"/>
                <a:ea typeface="+mn-ea"/>
                <a:cs typeface="+mn-cs"/>
              </a:rPr>
              <a:pPr algn="r" rtl="0" eaLnBrk="0" fontAlgn="base" hangingPunct="0">
                <a:spcBef>
                  <a:spcPct val="50000"/>
                </a:spcBef>
                <a:spcAft>
                  <a:spcPct val="0"/>
                </a:spcAft>
                <a:defRPr/>
              </a:pPr>
              <a:t>‹#›</a:t>
            </a:fld>
            <a:endParaRPr lang="en-US" sz="1400" kern="1200">
              <a:latin typeface="Arial" charset="0"/>
              <a:ea typeface="+mn-ea"/>
              <a:cs typeface="+mn-cs"/>
            </a:endParaRPr>
          </a:p>
        </p:txBody>
      </p:sp>
    </p:spTree>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lgn="ct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E948BC24-4D2F-4B86-A70C-B235B87480E1}" type="slidenum">
              <a:rPr lang="en-US"/>
              <a:pPr>
                <a:defRPr/>
              </a:pPr>
              <a:t>‹#›</a:t>
            </a:fld>
            <a:endParaRPr lang="en-US"/>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40600" y="350838"/>
            <a:ext cx="2189163" cy="54292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1525" y="350838"/>
            <a:ext cx="6416675" cy="54292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lgn="ct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F9CC07A3-A2B7-47E7-8D75-75923C91E452}" type="slidenum">
              <a:rPr lang="en-US"/>
              <a:pPr>
                <a:defRPr/>
              </a:pPr>
              <a:t>‹#›</a:t>
            </a:fld>
            <a:endParaRPr lang="en-US"/>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6"/>
            <a:ext cx="8743950" cy="1470025"/>
          </a:xfrm>
        </p:spPr>
        <p:txBody>
          <a:bodyPr/>
          <a:lstStyle/>
          <a:p>
            <a:r>
              <a:rPr lang="en-US"/>
              <a:t>Click to edit Master title style</a:t>
            </a: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0FA661C-5443-4B13-BD07-0ABC66720101}" type="datetimeFigureOut">
              <a:rPr lang="en-US">
                <a:solidFill>
                  <a:srgbClr val="000000">
                    <a:tint val="75000"/>
                  </a:srgbClr>
                </a:solidFill>
              </a:rPr>
              <a:pPr>
                <a:defRPr/>
              </a:pPr>
              <a:t>6/3/2012</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DDFD66FB-AA95-4870-B440-91C6661A92D4}"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3056CC9-F4DF-4876-A390-C74D9B6812BE}" type="datetimeFigureOut">
              <a:rPr lang="en-US">
                <a:solidFill>
                  <a:srgbClr val="000000">
                    <a:tint val="75000"/>
                  </a:srgbClr>
                </a:solidFill>
              </a:rPr>
              <a:pPr>
                <a:defRPr/>
              </a:pPr>
              <a:t>6/3/2012</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8977C82B-D542-4482-97C6-B1B6F9BDD191}"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01"/>
            <a:ext cx="874395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DA7D273-A787-4450-BC7F-5E8D3D285D07}" type="datetimeFigureOut">
              <a:rPr lang="en-US">
                <a:solidFill>
                  <a:srgbClr val="000000">
                    <a:tint val="75000"/>
                  </a:srgbClr>
                </a:solidFill>
              </a:rPr>
              <a:pPr>
                <a:defRPr/>
              </a:pPr>
              <a:t>6/3/2012</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EB17DF36-F374-47DC-A31D-CC5B06720CEF}"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4350" y="1600201"/>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29225" y="1600201"/>
            <a:ext cx="454342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E2989248-1D7D-4D20-A001-C8F371080169}" type="datetimeFigureOut">
              <a:rPr lang="en-US">
                <a:solidFill>
                  <a:srgbClr val="000000">
                    <a:tint val="75000"/>
                  </a:srgbClr>
                </a:solidFill>
              </a:rPr>
              <a:pPr>
                <a:defRPr/>
              </a:pPr>
              <a:t>6/3/2012</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lvl1pPr>
              <a:defRPr/>
            </a:lvl1pPr>
          </a:lstStyle>
          <a:p>
            <a:pPr>
              <a:defRPr/>
            </a:pPr>
            <a:fld id="{FE5333AC-048E-4A5D-963A-8CA6F0A0F948}"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225654"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5654"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fld id="{EB25AE54-F7EB-44B2-89CE-35B65A9026BC}" type="datetimeFigureOut">
              <a:rPr lang="en-US">
                <a:solidFill>
                  <a:srgbClr val="000000">
                    <a:tint val="75000"/>
                  </a:srgbClr>
                </a:solidFill>
              </a:rPr>
              <a:pPr>
                <a:defRPr/>
              </a:pPr>
              <a:t>6/3/2012</a:t>
            </a:fld>
            <a:endParaRPr lang="en-US">
              <a:solidFill>
                <a:srgbClr val="000000">
                  <a:tint val="75000"/>
                </a:srgbClr>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9" name="Slide Number Placeholder 8"/>
          <p:cNvSpPr>
            <a:spLocks noGrp="1"/>
          </p:cNvSpPr>
          <p:nvPr>
            <p:ph type="sldNum" sz="quarter" idx="12"/>
          </p:nvPr>
        </p:nvSpPr>
        <p:spPr/>
        <p:txBody>
          <a:bodyPr/>
          <a:lstStyle>
            <a:lvl1pPr>
              <a:defRPr/>
            </a:lvl1pPr>
          </a:lstStyle>
          <a:p>
            <a:pPr>
              <a:defRPr/>
            </a:pPr>
            <a:fld id="{BB510536-94D9-43A2-A085-2AFCA11FA2F5}"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9CF4D0D9-D57C-4E64-8A18-C89DFF8E7263}" type="datetimeFigureOut">
              <a:rPr lang="en-US">
                <a:solidFill>
                  <a:srgbClr val="000000">
                    <a:tint val="75000"/>
                  </a:srgbClr>
                </a:solidFill>
              </a:rPr>
              <a:pPr>
                <a:defRPr/>
              </a:pPr>
              <a:t>6/3/2012</a:t>
            </a:fld>
            <a:endParaRPr lang="en-US">
              <a:solidFill>
                <a:srgbClr val="000000">
                  <a:tint val="75000"/>
                </a:srgbClr>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5" name="Slide Number Placeholder 4"/>
          <p:cNvSpPr>
            <a:spLocks noGrp="1"/>
          </p:cNvSpPr>
          <p:nvPr>
            <p:ph type="sldNum" sz="quarter" idx="12"/>
          </p:nvPr>
        </p:nvSpPr>
        <p:spPr/>
        <p:txBody>
          <a:bodyPr/>
          <a:lstStyle>
            <a:lvl1pPr>
              <a:defRPr/>
            </a:lvl1pPr>
          </a:lstStyle>
          <a:p>
            <a:pPr>
              <a:defRPr/>
            </a:pPr>
            <a:fld id="{38977AED-A50E-4AF8-8723-D2E04B91F169}"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8B510328-4F11-4BBB-BE58-3C00DD9F43BD}" type="datetimeFigureOut">
              <a:rPr lang="en-US">
                <a:solidFill>
                  <a:srgbClr val="000000">
                    <a:tint val="75000"/>
                  </a:srgbClr>
                </a:solidFill>
              </a:rPr>
              <a:pPr>
                <a:defRPr/>
              </a:pPr>
              <a:t>6/3/2012</a:t>
            </a:fld>
            <a:endParaRPr lang="en-US">
              <a:solidFill>
                <a:srgbClr val="000000">
                  <a:tint val="75000"/>
                </a:srgb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4" name="Slide Number Placeholder 3"/>
          <p:cNvSpPr>
            <a:spLocks noGrp="1"/>
          </p:cNvSpPr>
          <p:nvPr>
            <p:ph type="sldNum" sz="quarter" idx="12"/>
          </p:nvPr>
        </p:nvSpPr>
        <p:spPr/>
        <p:txBody>
          <a:bodyPr/>
          <a:lstStyle>
            <a:lvl1pPr>
              <a:defRPr/>
            </a:lvl1pPr>
          </a:lstStyle>
          <a:p>
            <a:pPr>
              <a:defRPr/>
            </a:pPr>
            <a:fld id="{B8BA2CC3-B7A3-48F1-81BB-9BC29AC95796}"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1" y="273050"/>
            <a:ext cx="3384352"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021931" y="273051"/>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14351" y="1435101"/>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DEBD4ADD-E4DA-4D80-A150-3AACAFCB600F}" type="datetimeFigureOut">
              <a:rPr lang="en-US">
                <a:solidFill>
                  <a:srgbClr val="000000">
                    <a:tint val="75000"/>
                  </a:srgbClr>
                </a:solidFill>
              </a:rPr>
              <a:pPr>
                <a:defRPr/>
              </a:pPr>
              <a:t>6/3/2012</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lvl1pPr>
              <a:defRPr/>
            </a:lvl1pPr>
          </a:lstStyle>
          <a:p>
            <a:pPr>
              <a:defRPr/>
            </a:pPr>
            <a:fld id="{497065D2-6BF5-4856-B190-75426846F5EF}"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877EBEDF-12B0-46B5-A965-2228E8A29929}"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fld id="{9C1F7362-EB55-450A-A7C0-1CA074FA3D11}" type="datetimeFigureOut">
              <a:rPr lang="en-US">
                <a:solidFill>
                  <a:srgbClr val="000000">
                    <a:tint val="75000"/>
                  </a:srgbClr>
                </a:solidFill>
              </a:rPr>
              <a:pPr>
                <a:defRPr/>
              </a:pPr>
              <a:t>6/3/2012</a:t>
            </a:fld>
            <a:endParaRPr lang="en-US">
              <a:solidFill>
                <a:srgbClr val="000000">
                  <a:tint val="75000"/>
                </a:srgbClr>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lvl1pPr>
              <a:defRPr/>
            </a:lvl1pPr>
          </a:lstStyle>
          <a:p>
            <a:pPr>
              <a:defRPr/>
            </a:pPr>
            <a:fld id="{5C55F0EB-F13F-46FF-9CE8-77136597245A}"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A829292-CCD4-4CB1-BA41-CA783B62BD0E}" type="datetimeFigureOut">
              <a:rPr lang="en-US">
                <a:solidFill>
                  <a:srgbClr val="000000">
                    <a:tint val="75000"/>
                  </a:srgbClr>
                </a:solidFill>
              </a:rPr>
              <a:pPr>
                <a:defRPr/>
              </a:pPr>
              <a:t>6/3/2012</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DDDDC0A6-5346-4098-80B0-1E8F371430DA}"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639"/>
            <a:ext cx="2314575"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4350" y="274639"/>
            <a:ext cx="6772275"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00879EB-964F-495D-9E46-83A253BCC2EA}" type="datetimeFigureOut">
              <a:rPr lang="en-US">
                <a:solidFill>
                  <a:srgbClr val="000000">
                    <a:tint val="75000"/>
                  </a:srgbClr>
                </a:solidFill>
              </a:rPr>
              <a:pPr>
                <a:defRPr/>
              </a:pPr>
              <a:t>6/3/2012</a:t>
            </a:fld>
            <a:endParaRPr lang="en-US">
              <a:solidFill>
                <a:srgbClr val="000000">
                  <a:tint val="75000"/>
                </a:srgb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lvl1pPr>
              <a:defRPr/>
            </a:lvl1pPr>
          </a:lstStyle>
          <a:p>
            <a:pPr>
              <a:defRPr/>
            </a:pPr>
            <a:fld id="{FAE1231D-E9EE-4059-B628-1F725551A7E3}" type="slidenum">
              <a:rPr lang="en-US">
                <a:solidFill>
                  <a:srgbClr val="000000">
                    <a:tint val="75000"/>
                  </a:srgbClr>
                </a:solidFill>
              </a:rPr>
              <a:pPr>
                <a:defRPr/>
              </a:pPr>
              <a:t>‹#›</a:t>
            </a:fld>
            <a:endParaRPr lang="en-US">
              <a:solidFill>
                <a:srgbClr val="000000">
                  <a:tint val="75000"/>
                </a:srgbClr>
              </a:solidFill>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1028700" y="1828800"/>
            <a:ext cx="92583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1028700" y="685800"/>
            <a:ext cx="86868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400300" y="3886200"/>
            <a:ext cx="72009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800100" y="6229350"/>
            <a:ext cx="21717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543300" y="6229350"/>
            <a:ext cx="32004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7429500" y="6229350"/>
            <a:ext cx="2057400" cy="514350"/>
          </a:xfrm>
        </p:spPr>
        <p:txBody>
          <a:bodyPr/>
          <a:lstStyle>
            <a:lvl1pPr>
              <a:defRPr>
                <a:solidFill>
                  <a:srgbClr val="5E574E"/>
                </a:solidFill>
              </a:defRPr>
            </a:lvl1pPr>
          </a:lstStyle>
          <a:p>
            <a:pPr>
              <a:defRPr/>
            </a:pPr>
            <a:fld id="{75898D75-312D-4F16-88B1-8BC89951EDD1}" type="slidenum">
              <a:rPr lang="en-US"/>
              <a:pPr>
                <a:defRPr/>
              </a:pPr>
              <a:t>‹#›</a:t>
            </a:fld>
            <a:endParaRPr lang="en-US"/>
          </a:p>
        </p:txBody>
      </p:sp>
    </p:spTree>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D6439C9-BAAE-4AE6-A2D7-37AE59BC1A3D}" type="slidenum">
              <a:rPr lang="en-US"/>
              <a:pPr>
                <a:defRPr/>
              </a:pPr>
              <a:t>‹#›</a:t>
            </a:fld>
            <a:endParaRPr lang="en-US"/>
          </a:p>
        </p:txBody>
      </p:sp>
    </p:spTree>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6AB655-B9FB-48F7-BA33-ABA41B37381D}" type="slidenum">
              <a:rPr lang="en-US"/>
              <a:pPr>
                <a:defRPr/>
              </a:pPr>
              <a:t>‹#›</a:t>
            </a:fld>
            <a:endParaRPr lang="en-US"/>
          </a:p>
        </p:txBody>
      </p:sp>
    </p:spTree>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0"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91125"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81595BA-8229-4C5B-8F0C-69E7E31A570D}" type="slidenum">
              <a:rPr lang="en-US"/>
              <a:pPr>
                <a:defRPr/>
              </a:pPr>
              <a:t>‹#›</a:t>
            </a:fld>
            <a:endParaRPr lang="en-US"/>
          </a:p>
        </p:txBody>
      </p:sp>
    </p:spTree>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3ACB91F-5322-4507-A45A-E88CC809A4E2}" type="slidenum">
              <a:rPr lang="en-US"/>
              <a:pPr>
                <a:defRPr/>
              </a:pPr>
              <a:t>‹#›</a:t>
            </a:fld>
            <a:endParaRPr lang="en-US"/>
          </a:p>
        </p:txBody>
      </p:sp>
    </p:spTree>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F03BE51-F75F-4163-8007-3806C056F3F2}" type="slidenum">
              <a:rPr lang="en-US"/>
              <a:pPr>
                <a:defRPr/>
              </a:pPr>
              <a:t>‹#›</a:t>
            </a:fld>
            <a:endParaRPr lang="en-US"/>
          </a:p>
        </p:txBody>
      </p:sp>
    </p:spTree>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93208F6-1AA3-4D92-9605-8DABFE422E27}" type="slidenum">
              <a:rPr lang="en-US"/>
              <a:pPr>
                <a:defRPr/>
              </a:pPr>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C543E282-B91C-4099-A6B9-8B4B8BE1190B}"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991B114-C9B5-4BE4-9C48-8F46F3F909B6}" type="slidenum">
              <a:rPr lang="en-US"/>
              <a:pPr>
                <a:defRPr/>
              </a:pPr>
              <a:t>‹#›</a:t>
            </a:fld>
            <a:endParaRPr lang="en-US"/>
          </a:p>
        </p:txBody>
      </p:sp>
    </p:spTree>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99C636-0102-4CA1-9779-472D51B6D6EC}" type="slidenum">
              <a:rPr lang="en-US"/>
              <a:pPr>
                <a:defRPr/>
              </a:pPr>
              <a:t>‹#›</a:t>
            </a:fld>
            <a:endParaRPr lang="en-US"/>
          </a:p>
        </p:txBody>
      </p:sp>
    </p:spTree>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961817-27EC-49EA-BE70-8F57F64C803B}" type="slidenum">
              <a:rPr lang="en-US"/>
              <a:pPr>
                <a:defRPr/>
              </a:pPr>
              <a:t>‹#›</a:t>
            </a:fld>
            <a:endParaRPr lang="en-US"/>
          </a:p>
        </p:txBody>
      </p:sp>
    </p:spTree>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0"/>
            <a:ext cx="2314575"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791325"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86D345-D533-431C-BA75-27E4EA42D9CA}" type="slidenum">
              <a:rPr lang="en-US"/>
              <a:pPr>
                <a:defRPr/>
              </a:pPr>
              <a:t>‹#›</a:t>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0"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91125"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FCA57FBF-33EF-4329-95A3-BBB8744CA2C4}"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BDBC83E6-C761-4EB9-B960-42C403636B7B}"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6994ADFA-CABE-410B-B3D6-8E6FF358DB13}"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98914FB9-D7ED-4A05-AF4D-F553C3145DBB}"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BF4C530F-E4B3-4DC4-9AE0-6F6A3D267A71}"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792CCBB-B48C-4688-AA99-401A53C4BFB0}"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4FCB4EC3-7957-457E-BBF0-97C3C7D6B008}"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6C5F2238-1A43-470E-91DA-24A28F40814E}"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0"/>
            <a:ext cx="2314575"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791325"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eaLnBrk="0" fontAlgn="base" hangingPunct="0">
              <a:spcBef>
                <a:spcPct val="50000"/>
              </a:spcBef>
              <a:spcAft>
                <a:spcPct val="0"/>
              </a:spcAft>
              <a:defRPr/>
            </a:pPr>
            <a:endParaRPr lang="en-US" sz="1400" kern="1200">
              <a:solidFill>
                <a:srgbClr val="5E574E"/>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eaLnBrk="0" fontAlgn="base" hangingPunct="0">
              <a:spcBef>
                <a:spcPct val="50000"/>
              </a:spcBef>
              <a:spcAft>
                <a:spcPct val="0"/>
              </a:spcAft>
              <a:defRPr/>
            </a:pPr>
            <a:fld id="{97D9080D-7F17-458F-AC9D-3923D3958E09}" type="slidenum">
              <a:rPr lang="en-US" sz="1400" kern="1200">
                <a:solidFill>
                  <a:srgbClr val="5E574E"/>
                </a:solidFill>
                <a:latin typeface="Arial" charset="0"/>
                <a:ea typeface="+mn-ea"/>
                <a:cs typeface="+mn-cs"/>
              </a:rPr>
              <a:pPr algn="r" rtl="0" eaLnBrk="0" fontAlgn="base" hangingPunct="0">
                <a:spcBef>
                  <a:spcPct val="50000"/>
                </a:spcBef>
                <a:spcAft>
                  <a:spcPct val="0"/>
                </a:spcAft>
                <a:defRPr/>
              </a:pPr>
              <a:t>‹#›</a:t>
            </a:fld>
            <a:endParaRPr lang="en-US" sz="1400" kern="1200">
              <a:solidFill>
                <a:srgbClr val="5E574E"/>
              </a:solidFill>
              <a:latin typeface="Arial" charset="0"/>
              <a:ea typeface="+mn-ea"/>
              <a:cs typeface="+mn-cs"/>
            </a:endParaRPr>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5"/>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315B67C-F8F6-462F-A506-2074EFE39C25}"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CAB6728-1185-4466-B991-AD5226C9583B}"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E3792339-FDDA-4C1C-8CA5-68A0A56FFB36}"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0" y="1600200"/>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1600200"/>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05360BF-03C8-4BD9-BBF4-2887B51C2441}"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BA18827-592A-4A9D-986A-56EED39EA3E2}"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CC131E2-F227-47B2-908C-06476C263F34}"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A03BD00-1B25-4E07-AF95-4C66EF7AF8CE}"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0126867-E981-479C-B990-1C00008F96A9}"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1B2D5EF-684E-4A20-AF02-FFC0851804A4}"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E0B3DB9-CB23-4248-8518-5AB38B438942}"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23CC347-48DF-4CF5-BF83-0475F8405905}"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638"/>
            <a:ext cx="2314575"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4350" y="274638"/>
            <a:ext cx="679132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1F0D1EC-7B31-47A6-B43C-59C4AA79C85B}"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5"/>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EA32031-E206-4FF8-852C-2E90A5F0716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DE3087-7EE8-4648-853C-6D984EA2C4F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786430-25D8-4858-95E9-F74A1B4A919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0" y="1600200"/>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1600200"/>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AF1A1B9-DA87-4C81-94F9-6EC1636F209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43EBB8A-6509-4A0E-A1C5-C027250040A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4C12915-C1EA-4D1F-AF2E-F4C5D9CE578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0" y="1600200"/>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1600200"/>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45463DA-9758-4977-9A58-FCAC9CABD4E2}"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9D24142-1C36-4056-A033-CEC96773079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B05861-648D-4139-9926-3C097F6DE95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5253A91-35FC-4BB2-B952-24837B713B4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0500BD1-7064-4E9E-9B45-E3AAD07E37C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638"/>
            <a:ext cx="2314575"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4350" y="274638"/>
            <a:ext cx="679132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126F3B9-F8ED-43CD-BE6C-786C9813CF1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42863" y="-12700"/>
            <a:ext cx="10394951" cy="6940550"/>
            <a:chOff x="-12" y="-10"/>
            <a:chExt cx="5820" cy="4372"/>
          </a:xfrm>
        </p:grpSpPr>
        <p:sp>
          <p:nvSpPr>
            <p:cNvPr id="5" name="Rectangle 3"/>
            <p:cNvSpPr>
              <a:spLocks noChangeArrowheads="1"/>
            </p:cNvSpPr>
            <p:nvPr userDrawn="1"/>
          </p:nvSpPr>
          <p:spPr bwMode="ltGray">
            <a:xfrm>
              <a:off x="5520" y="-8"/>
              <a:ext cx="287" cy="4364"/>
            </a:xfrm>
            <a:prstGeom prst="rect">
              <a:avLst/>
            </a:prstGeom>
            <a:gradFill rotWithShape="0">
              <a:gsLst>
                <a:gs pos="0">
                  <a:schemeClr val="bg2"/>
                </a:gs>
                <a:gs pos="100000">
                  <a:srgbClr val="006600"/>
                </a:gs>
              </a:gsLst>
              <a:lin ang="0" scaled="1"/>
            </a:gradFill>
            <a:ln w="9525">
              <a:noFill/>
              <a:miter lim="800000"/>
              <a:headEnd/>
              <a:tailEnd/>
            </a:ln>
            <a:effectLst/>
          </p:spPr>
          <p:txBody>
            <a:bodyPr wrap="none" anchor="ctr"/>
            <a:lstStyle/>
            <a:p>
              <a:pPr algn="l" eaLnBrk="1" hangingPunct="1">
                <a:defRPr/>
              </a:pPr>
              <a:endParaRPr kumimoji="0" lang="en-US" sz="1800" i="0">
                <a:solidFill>
                  <a:srgbClr val="EAEAEA"/>
                </a:solidFill>
              </a:endParaRPr>
            </a:p>
          </p:txBody>
        </p:sp>
        <p:sp>
          <p:nvSpPr>
            <p:cNvPr id="6" name="Rectangle 4"/>
            <p:cNvSpPr>
              <a:spLocks noChangeArrowheads="1"/>
            </p:cNvSpPr>
            <p:nvPr userDrawn="1"/>
          </p:nvSpPr>
          <p:spPr bwMode="ltGray">
            <a:xfrm>
              <a:off x="-8" y="-8"/>
              <a:ext cx="288" cy="4368"/>
            </a:xfrm>
            <a:prstGeom prst="rect">
              <a:avLst/>
            </a:prstGeom>
            <a:gradFill rotWithShape="0">
              <a:gsLst>
                <a:gs pos="0">
                  <a:srgbClr val="006600"/>
                </a:gs>
                <a:gs pos="100000">
                  <a:schemeClr val="bg2"/>
                </a:gs>
              </a:gsLst>
              <a:lin ang="0" scaled="1"/>
            </a:gradFill>
            <a:ln w="9525">
              <a:noFill/>
              <a:miter lim="800000"/>
              <a:headEnd/>
              <a:tailEnd/>
            </a:ln>
            <a:effectLst/>
          </p:spPr>
          <p:txBody>
            <a:bodyPr wrap="none" anchor="ctr"/>
            <a:lstStyle/>
            <a:p>
              <a:pPr algn="l" eaLnBrk="1" hangingPunct="1">
                <a:defRPr/>
              </a:pPr>
              <a:endParaRPr kumimoji="0" lang="en-US" sz="1800" i="0">
                <a:solidFill>
                  <a:srgbClr val="EAEAEA"/>
                </a:solidFill>
              </a:endParaRPr>
            </a:p>
          </p:txBody>
        </p:sp>
        <p:sp>
          <p:nvSpPr>
            <p:cNvPr id="7" name="AutoShape 5"/>
            <p:cNvSpPr>
              <a:spLocks noChangeArrowheads="1"/>
            </p:cNvSpPr>
            <p:nvPr userDrawn="1"/>
          </p:nvSpPr>
          <p:spPr bwMode="ltGray">
            <a:xfrm rot="-10800000" flipH="1" flipV="1">
              <a:off x="2" y="-10"/>
              <a:ext cx="5798" cy="288"/>
            </a:xfrm>
            <a:custGeom>
              <a:avLst/>
              <a:gdLst>
                <a:gd name="G0" fmla="+- 1089 0 0"/>
                <a:gd name="G1" fmla="+- 21600 0 1089"/>
                <a:gd name="G2" fmla="*/ 1089 1 2"/>
                <a:gd name="G3" fmla="+- 21600 0 G2"/>
                <a:gd name="G4" fmla="+/ 1089 21600 2"/>
                <a:gd name="G5" fmla="+/ G1 0 2"/>
                <a:gd name="G6" fmla="*/ 21600 21600 1089"/>
                <a:gd name="G7" fmla="*/ G6 1 2"/>
                <a:gd name="G8" fmla="+- 21600 0 G7"/>
                <a:gd name="G9" fmla="*/ 21600 1 2"/>
                <a:gd name="G10" fmla="+- 1089 0 G9"/>
                <a:gd name="G11" fmla="?: G10 G8 0"/>
                <a:gd name="G12" fmla="?: G10 G7 21600"/>
                <a:gd name="T0" fmla="*/ 21055 w 21600"/>
                <a:gd name="T1" fmla="*/ 10800 h 21600"/>
                <a:gd name="T2" fmla="*/ 10800 w 21600"/>
                <a:gd name="T3" fmla="*/ 21600 h 21600"/>
                <a:gd name="T4" fmla="*/ 545 w 21600"/>
                <a:gd name="T5" fmla="*/ 10800 h 21600"/>
                <a:gd name="T6" fmla="*/ 10800 w 21600"/>
                <a:gd name="T7" fmla="*/ 0 h 21600"/>
                <a:gd name="T8" fmla="*/ 2345 w 21600"/>
                <a:gd name="T9" fmla="*/ 2345 h 21600"/>
                <a:gd name="T10" fmla="*/ 19255 w 21600"/>
                <a:gd name="T11" fmla="*/ 19255 h 21600"/>
              </a:gdLst>
              <a:ahLst/>
              <a:cxnLst>
                <a:cxn ang="0">
                  <a:pos x="T0" y="T1"/>
                </a:cxn>
                <a:cxn ang="0">
                  <a:pos x="T2" y="T3"/>
                </a:cxn>
                <a:cxn ang="0">
                  <a:pos x="T4" y="T5"/>
                </a:cxn>
                <a:cxn ang="0">
                  <a:pos x="T6" y="T7"/>
                </a:cxn>
              </a:cxnLst>
              <a:rect l="T8" t="T9" r="T10" b="T11"/>
              <a:pathLst>
                <a:path w="21600" h="21600">
                  <a:moveTo>
                    <a:pt x="0" y="0"/>
                  </a:moveTo>
                  <a:lnTo>
                    <a:pt x="1089" y="21600"/>
                  </a:lnTo>
                  <a:lnTo>
                    <a:pt x="20511" y="21600"/>
                  </a:lnTo>
                  <a:lnTo>
                    <a:pt x="21600" y="0"/>
                  </a:lnTo>
                  <a:close/>
                </a:path>
              </a:pathLst>
            </a:custGeom>
            <a:gradFill rotWithShape="0">
              <a:gsLst>
                <a:gs pos="0">
                  <a:srgbClr val="006600"/>
                </a:gs>
                <a:gs pos="100000">
                  <a:schemeClr val="bg2"/>
                </a:gs>
              </a:gsLst>
              <a:lin ang="5400000" scaled="1"/>
            </a:gradFill>
            <a:ln w="9525">
              <a:noFill/>
              <a:miter lim="800000"/>
              <a:headEnd/>
              <a:tailEnd/>
            </a:ln>
            <a:effectLst/>
          </p:spPr>
          <p:txBody>
            <a:bodyPr wrap="none" anchor="ctr"/>
            <a:lstStyle/>
            <a:p>
              <a:pPr algn="l" eaLnBrk="1" hangingPunct="1">
                <a:defRPr/>
              </a:pPr>
              <a:endParaRPr kumimoji="0" lang="en-US" sz="1800" i="0">
                <a:solidFill>
                  <a:srgbClr val="EAEAEA"/>
                </a:solidFill>
              </a:endParaRPr>
            </a:p>
          </p:txBody>
        </p:sp>
        <p:sp>
          <p:nvSpPr>
            <p:cNvPr id="8" name="AutoShape 6"/>
            <p:cNvSpPr>
              <a:spLocks noChangeArrowheads="1"/>
            </p:cNvSpPr>
            <p:nvPr userDrawn="1"/>
          </p:nvSpPr>
          <p:spPr bwMode="ltGray">
            <a:xfrm flipV="1">
              <a:off x="-12" y="4072"/>
              <a:ext cx="5820" cy="290"/>
            </a:xfrm>
            <a:custGeom>
              <a:avLst/>
              <a:gdLst>
                <a:gd name="G0" fmla="+- 1100 0 0"/>
                <a:gd name="G1" fmla="+- 21600 0 1100"/>
                <a:gd name="G2" fmla="*/ 1100 1 2"/>
                <a:gd name="G3" fmla="+- 21600 0 G2"/>
                <a:gd name="G4" fmla="+/ 1100 21600 2"/>
                <a:gd name="G5" fmla="+/ G1 0 2"/>
                <a:gd name="G6" fmla="*/ 21600 21600 1100"/>
                <a:gd name="G7" fmla="*/ G6 1 2"/>
                <a:gd name="G8" fmla="+- 21600 0 G7"/>
                <a:gd name="G9" fmla="*/ 21600 1 2"/>
                <a:gd name="G10" fmla="+- 1100 0 G9"/>
                <a:gd name="G11" fmla="?: G10 G8 0"/>
                <a:gd name="G12" fmla="?: G10 G7 21600"/>
                <a:gd name="T0" fmla="*/ 21050 w 21600"/>
                <a:gd name="T1" fmla="*/ 10800 h 21600"/>
                <a:gd name="T2" fmla="*/ 10800 w 21600"/>
                <a:gd name="T3" fmla="*/ 21600 h 21600"/>
                <a:gd name="T4" fmla="*/ 550 w 21600"/>
                <a:gd name="T5" fmla="*/ 10800 h 21600"/>
                <a:gd name="T6" fmla="*/ 10800 w 21600"/>
                <a:gd name="T7" fmla="*/ 0 h 21600"/>
                <a:gd name="T8" fmla="*/ 2350 w 21600"/>
                <a:gd name="T9" fmla="*/ 2350 h 21600"/>
                <a:gd name="T10" fmla="*/ 19250 w 21600"/>
                <a:gd name="T11" fmla="*/ 19250 h 21600"/>
              </a:gdLst>
              <a:ahLst/>
              <a:cxnLst>
                <a:cxn ang="0">
                  <a:pos x="T0" y="T1"/>
                </a:cxn>
                <a:cxn ang="0">
                  <a:pos x="T2" y="T3"/>
                </a:cxn>
                <a:cxn ang="0">
                  <a:pos x="T4" y="T5"/>
                </a:cxn>
                <a:cxn ang="0">
                  <a:pos x="T6" y="T7"/>
                </a:cxn>
              </a:cxnLst>
              <a:rect l="T8" t="T9" r="T10" b="T11"/>
              <a:pathLst>
                <a:path w="21600" h="21600">
                  <a:moveTo>
                    <a:pt x="0" y="0"/>
                  </a:moveTo>
                  <a:lnTo>
                    <a:pt x="1100" y="21600"/>
                  </a:lnTo>
                  <a:lnTo>
                    <a:pt x="20500" y="21600"/>
                  </a:lnTo>
                  <a:lnTo>
                    <a:pt x="21600" y="0"/>
                  </a:lnTo>
                  <a:close/>
                </a:path>
              </a:pathLst>
            </a:custGeom>
            <a:gradFill rotWithShape="0">
              <a:gsLst>
                <a:gs pos="0">
                  <a:schemeClr val="bg2"/>
                </a:gs>
                <a:gs pos="100000">
                  <a:srgbClr val="006600"/>
                </a:gs>
              </a:gsLst>
              <a:lin ang="5400000" scaled="1"/>
            </a:gradFill>
            <a:ln w="9525">
              <a:noFill/>
              <a:miter lim="800000"/>
              <a:headEnd/>
              <a:tailEnd/>
            </a:ln>
            <a:effectLst/>
          </p:spPr>
          <p:txBody>
            <a:bodyPr wrap="none" anchor="ctr"/>
            <a:lstStyle/>
            <a:p>
              <a:pPr algn="l" eaLnBrk="1" hangingPunct="1">
                <a:defRPr/>
              </a:pPr>
              <a:endParaRPr kumimoji="0" lang="en-US" sz="1800" i="0">
                <a:solidFill>
                  <a:srgbClr val="EAEAEA"/>
                </a:solidFill>
              </a:endParaRPr>
            </a:p>
          </p:txBody>
        </p:sp>
        <p:sp>
          <p:nvSpPr>
            <p:cNvPr id="9" name="Rectangle 7" descr="Green marble"/>
            <p:cNvSpPr>
              <a:spLocks noChangeArrowheads="1"/>
            </p:cNvSpPr>
            <p:nvPr userDrawn="1"/>
          </p:nvSpPr>
          <p:spPr bwMode="ltGray">
            <a:xfrm>
              <a:off x="184" y="176"/>
              <a:ext cx="5432" cy="3988"/>
            </a:xfrm>
            <a:prstGeom prst="rect">
              <a:avLst/>
            </a:prstGeom>
            <a:blipFill dpi="0" rotWithShape="0">
              <a:blip r:embed="rId2" cstate="print"/>
              <a:srcRect/>
              <a:tile tx="0" ty="0" sx="100000" sy="100000" flip="none" algn="tl"/>
            </a:blipFill>
            <a:ln w="12700">
              <a:noFill/>
              <a:miter lim="800000"/>
              <a:headEnd type="none" w="sm" len="sm"/>
              <a:tailEnd type="none" w="sm" len="sm"/>
            </a:ln>
            <a:effectLst/>
          </p:spPr>
          <p:txBody>
            <a:bodyPr wrap="none" anchor="ctr"/>
            <a:lstStyle/>
            <a:p>
              <a:pPr algn="l" eaLnBrk="1" hangingPunct="1">
                <a:defRPr/>
              </a:pPr>
              <a:endParaRPr kumimoji="0" lang="en-US" sz="1800" i="0">
                <a:solidFill>
                  <a:srgbClr val="EAEAEA"/>
                </a:solidFill>
              </a:endParaRPr>
            </a:p>
          </p:txBody>
        </p:sp>
      </p:grpSp>
      <p:grpSp>
        <p:nvGrpSpPr>
          <p:cNvPr id="3" name="Group 13"/>
          <p:cNvGrpSpPr>
            <a:grpSpLocks/>
          </p:cNvGrpSpPr>
          <p:nvPr/>
        </p:nvGrpSpPr>
        <p:grpSpPr bwMode="auto">
          <a:xfrm>
            <a:off x="685800" y="3324225"/>
            <a:ext cx="9001125" cy="374650"/>
            <a:chOff x="384" y="2094"/>
            <a:chExt cx="5040" cy="236"/>
          </a:xfrm>
        </p:grpSpPr>
        <p:sp>
          <p:nvSpPr>
            <p:cNvPr id="11" name="Rectangle 14"/>
            <p:cNvSpPr>
              <a:spLocks noChangeArrowheads="1"/>
            </p:cNvSpPr>
            <p:nvPr/>
          </p:nvSpPr>
          <p:spPr bwMode="auto">
            <a:xfrm>
              <a:off x="384" y="2186"/>
              <a:ext cx="5040" cy="144"/>
            </a:xfrm>
            <a:prstGeom prst="rect">
              <a:avLst/>
            </a:prstGeom>
            <a:solidFill>
              <a:schemeClr val="bg2"/>
            </a:solidFill>
            <a:ln w="9525">
              <a:noFill/>
              <a:miter lim="800000"/>
              <a:headEnd/>
              <a:tailEnd/>
            </a:ln>
            <a:effectLst/>
          </p:spPr>
          <p:txBody>
            <a:bodyPr wrap="none" anchor="ctr"/>
            <a:lstStyle/>
            <a:p>
              <a:pPr algn="l" eaLnBrk="1" hangingPunct="1">
                <a:defRPr/>
              </a:pPr>
              <a:endParaRPr kumimoji="0" lang="en-US" sz="1800" i="0">
                <a:solidFill>
                  <a:srgbClr val="EAEAEA"/>
                </a:solidFill>
              </a:endParaRPr>
            </a:p>
          </p:txBody>
        </p:sp>
        <p:sp>
          <p:nvSpPr>
            <p:cNvPr id="12" name="Rectangle 15"/>
            <p:cNvSpPr>
              <a:spLocks noChangeArrowheads="1"/>
            </p:cNvSpPr>
            <p:nvPr/>
          </p:nvSpPr>
          <p:spPr bwMode="auto">
            <a:xfrm>
              <a:off x="388" y="2094"/>
              <a:ext cx="4940" cy="175"/>
            </a:xfrm>
            <a:prstGeom prst="rect">
              <a:avLst/>
            </a:prstGeom>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n w="12700">
              <a:solidFill>
                <a:schemeClr val="folHlink"/>
              </a:solidFill>
              <a:miter lim="800000"/>
              <a:headEnd/>
              <a:tailEnd/>
            </a:ln>
            <a:effectLst/>
          </p:spPr>
          <p:txBody>
            <a:bodyPr wrap="none" anchor="ctr"/>
            <a:lstStyle/>
            <a:p>
              <a:pPr algn="l" eaLnBrk="1" hangingPunct="1">
                <a:defRPr/>
              </a:pPr>
              <a:endParaRPr kumimoji="0" lang="en-US" sz="1800" i="0">
                <a:solidFill>
                  <a:srgbClr val="EAEAEA"/>
                </a:solidFill>
              </a:endParaRPr>
            </a:p>
          </p:txBody>
        </p:sp>
        <p:sp>
          <p:nvSpPr>
            <p:cNvPr id="13" name="Line 16"/>
            <p:cNvSpPr>
              <a:spLocks noChangeShapeType="1"/>
            </p:cNvSpPr>
            <p:nvPr/>
          </p:nvSpPr>
          <p:spPr bwMode="auto">
            <a:xfrm>
              <a:off x="392" y="2138"/>
              <a:ext cx="4939" cy="0"/>
            </a:xfrm>
            <a:prstGeom prst="line">
              <a:avLst/>
            </a:prstGeom>
            <a:noFill/>
            <a:ln w="12700">
              <a:solidFill>
                <a:schemeClr val="folHlink"/>
              </a:solidFill>
              <a:round/>
              <a:headEnd type="none" w="sm" len="sm"/>
              <a:tailEnd type="none" w="sm" len="sm"/>
            </a:ln>
            <a:effectLst/>
          </p:spPr>
          <p:txBody>
            <a:bodyPr wrap="none" anchor="ctr"/>
            <a:lstStyle/>
            <a:p>
              <a:pPr algn="l" eaLnBrk="1" hangingPunct="1">
                <a:defRPr/>
              </a:pPr>
              <a:endParaRPr kumimoji="0" lang="en-US" sz="1800" i="0">
                <a:solidFill>
                  <a:srgbClr val="EAEAEA"/>
                </a:solidFill>
              </a:endParaRPr>
            </a:p>
          </p:txBody>
        </p:sp>
        <p:sp>
          <p:nvSpPr>
            <p:cNvPr id="14" name="Line 17"/>
            <p:cNvSpPr>
              <a:spLocks noChangeShapeType="1"/>
            </p:cNvSpPr>
            <p:nvPr/>
          </p:nvSpPr>
          <p:spPr bwMode="auto">
            <a:xfrm>
              <a:off x="392" y="2186"/>
              <a:ext cx="4939" cy="0"/>
            </a:xfrm>
            <a:prstGeom prst="line">
              <a:avLst/>
            </a:prstGeom>
            <a:noFill/>
            <a:ln w="12700">
              <a:solidFill>
                <a:schemeClr val="folHlink"/>
              </a:solidFill>
              <a:round/>
              <a:headEnd type="none" w="sm" len="sm"/>
              <a:tailEnd type="none" w="sm" len="sm"/>
            </a:ln>
            <a:effectLst/>
          </p:spPr>
          <p:txBody>
            <a:bodyPr wrap="none" anchor="ctr"/>
            <a:lstStyle/>
            <a:p>
              <a:pPr algn="l" eaLnBrk="1" hangingPunct="1">
                <a:defRPr/>
              </a:pPr>
              <a:endParaRPr kumimoji="0" lang="en-US" sz="1800" i="0">
                <a:solidFill>
                  <a:srgbClr val="EAEAEA"/>
                </a:solidFill>
              </a:endParaRPr>
            </a:p>
          </p:txBody>
        </p:sp>
        <p:sp>
          <p:nvSpPr>
            <p:cNvPr id="15" name="Line 18"/>
            <p:cNvSpPr>
              <a:spLocks noChangeShapeType="1"/>
            </p:cNvSpPr>
            <p:nvPr/>
          </p:nvSpPr>
          <p:spPr bwMode="auto">
            <a:xfrm>
              <a:off x="392" y="2234"/>
              <a:ext cx="4939" cy="0"/>
            </a:xfrm>
            <a:prstGeom prst="line">
              <a:avLst/>
            </a:prstGeom>
            <a:noFill/>
            <a:ln w="12700">
              <a:solidFill>
                <a:schemeClr val="folHlink"/>
              </a:solidFill>
              <a:round/>
              <a:headEnd type="none" w="sm" len="sm"/>
              <a:tailEnd type="none" w="sm" len="sm"/>
            </a:ln>
            <a:effectLst/>
          </p:spPr>
          <p:txBody>
            <a:bodyPr wrap="none" anchor="ctr"/>
            <a:lstStyle/>
            <a:p>
              <a:pPr algn="l" eaLnBrk="1" hangingPunct="1">
                <a:defRPr/>
              </a:pPr>
              <a:endParaRPr kumimoji="0" lang="en-US" sz="1800" i="0">
                <a:solidFill>
                  <a:srgbClr val="EAEAEA"/>
                </a:solidFill>
              </a:endParaRPr>
            </a:p>
          </p:txBody>
        </p:sp>
        <p:sp>
          <p:nvSpPr>
            <p:cNvPr id="16" name="Line 19"/>
            <p:cNvSpPr>
              <a:spLocks noChangeShapeType="1"/>
            </p:cNvSpPr>
            <p:nvPr/>
          </p:nvSpPr>
          <p:spPr bwMode="auto">
            <a:xfrm>
              <a:off x="392" y="2129"/>
              <a:ext cx="4939" cy="0"/>
            </a:xfrm>
            <a:prstGeom prst="line">
              <a:avLst/>
            </a:prstGeom>
            <a:noFill/>
            <a:ln w="12700">
              <a:solidFill>
                <a:schemeClr val="tx2"/>
              </a:solidFill>
              <a:round/>
              <a:headEnd type="none" w="sm" len="sm"/>
              <a:tailEnd type="none" w="sm" len="sm"/>
            </a:ln>
            <a:effectLst/>
          </p:spPr>
          <p:txBody>
            <a:bodyPr wrap="none" anchor="ctr"/>
            <a:lstStyle/>
            <a:p>
              <a:pPr algn="l" eaLnBrk="1" hangingPunct="1">
                <a:defRPr/>
              </a:pPr>
              <a:endParaRPr kumimoji="0" lang="en-US" sz="1800" i="0">
                <a:solidFill>
                  <a:srgbClr val="EAEAEA"/>
                </a:solidFill>
              </a:endParaRPr>
            </a:p>
          </p:txBody>
        </p:sp>
        <p:sp>
          <p:nvSpPr>
            <p:cNvPr id="17" name="Line 20"/>
            <p:cNvSpPr>
              <a:spLocks noChangeShapeType="1"/>
            </p:cNvSpPr>
            <p:nvPr/>
          </p:nvSpPr>
          <p:spPr bwMode="auto">
            <a:xfrm>
              <a:off x="392" y="2177"/>
              <a:ext cx="4939" cy="0"/>
            </a:xfrm>
            <a:prstGeom prst="line">
              <a:avLst/>
            </a:prstGeom>
            <a:noFill/>
            <a:ln w="12700">
              <a:solidFill>
                <a:schemeClr val="tx2"/>
              </a:solidFill>
              <a:round/>
              <a:headEnd type="none" w="sm" len="sm"/>
              <a:tailEnd type="none" w="sm" len="sm"/>
            </a:ln>
            <a:effectLst/>
          </p:spPr>
          <p:txBody>
            <a:bodyPr wrap="none" anchor="ctr"/>
            <a:lstStyle/>
            <a:p>
              <a:pPr algn="l" eaLnBrk="1" hangingPunct="1">
                <a:defRPr/>
              </a:pPr>
              <a:endParaRPr kumimoji="0" lang="en-US" sz="1800" i="0">
                <a:solidFill>
                  <a:srgbClr val="EAEAEA"/>
                </a:solidFill>
              </a:endParaRPr>
            </a:p>
          </p:txBody>
        </p:sp>
        <p:sp>
          <p:nvSpPr>
            <p:cNvPr id="18" name="Line 21"/>
            <p:cNvSpPr>
              <a:spLocks noChangeShapeType="1"/>
            </p:cNvSpPr>
            <p:nvPr/>
          </p:nvSpPr>
          <p:spPr bwMode="auto">
            <a:xfrm>
              <a:off x="392" y="2225"/>
              <a:ext cx="4939" cy="0"/>
            </a:xfrm>
            <a:prstGeom prst="line">
              <a:avLst/>
            </a:prstGeom>
            <a:noFill/>
            <a:ln w="12700">
              <a:solidFill>
                <a:schemeClr val="tx2"/>
              </a:solidFill>
              <a:round/>
              <a:headEnd type="none" w="sm" len="sm"/>
              <a:tailEnd type="none" w="sm" len="sm"/>
            </a:ln>
            <a:effectLst/>
          </p:spPr>
          <p:txBody>
            <a:bodyPr wrap="none" anchor="ctr"/>
            <a:lstStyle/>
            <a:p>
              <a:pPr algn="l" eaLnBrk="1" hangingPunct="1">
                <a:defRPr/>
              </a:pPr>
              <a:endParaRPr kumimoji="0" lang="en-US" sz="1800" i="0">
                <a:solidFill>
                  <a:srgbClr val="EAEAEA"/>
                </a:solidFill>
              </a:endParaRPr>
            </a:p>
          </p:txBody>
        </p:sp>
      </p:grpSp>
      <p:sp>
        <p:nvSpPr>
          <p:cNvPr id="239624" name="Rectangle 8"/>
          <p:cNvSpPr>
            <a:spLocks noGrp="1" noChangeArrowheads="1"/>
          </p:cNvSpPr>
          <p:nvPr>
            <p:ph type="ctrTitle"/>
          </p:nvPr>
        </p:nvSpPr>
        <p:spPr>
          <a:xfrm>
            <a:off x="771525" y="1828800"/>
            <a:ext cx="8743950" cy="1143000"/>
          </a:xfrm>
        </p:spPr>
        <p:txBody>
          <a:bodyPr/>
          <a:lstStyle>
            <a:lvl1pPr>
              <a:defRPr/>
            </a:lvl1pPr>
          </a:lstStyle>
          <a:p>
            <a:r>
              <a:rPr lang="en-US"/>
              <a:t>Click to edit Master title style</a:t>
            </a:r>
          </a:p>
        </p:txBody>
      </p:sp>
      <p:sp>
        <p:nvSpPr>
          <p:cNvPr id="239625" name="Rectangle 9"/>
          <p:cNvSpPr>
            <a:spLocks noGrp="1" noChangeArrowheads="1"/>
          </p:cNvSpPr>
          <p:nvPr>
            <p:ph type="subTitle" idx="1"/>
          </p:nvPr>
        </p:nvSpPr>
        <p:spPr>
          <a:xfrm>
            <a:off x="1543050" y="3886200"/>
            <a:ext cx="7200900" cy="1752600"/>
          </a:xfrm>
        </p:spPr>
        <p:txBody>
          <a:bodyPr/>
          <a:lstStyle>
            <a:lvl1pPr marL="0" indent="0" algn="ctr">
              <a:buFontTx/>
              <a:buNone/>
              <a:defRPr/>
            </a:lvl1pPr>
          </a:lstStyle>
          <a:p>
            <a:r>
              <a:rPr lang="en-US"/>
              <a:t>Click to edit Master subtitle style</a:t>
            </a:r>
          </a:p>
        </p:txBody>
      </p:sp>
      <p:sp>
        <p:nvSpPr>
          <p:cNvPr id="19" name="Rectangle 10"/>
          <p:cNvSpPr>
            <a:spLocks noGrp="1" noChangeArrowheads="1"/>
          </p:cNvSpPr>
          <p:nvPr>
            <p:ph type="dt" sz="half" idx="10"/>
          </p:nvPr>
        </p:nvSpPr>
        <p:spPr>
          <a:xfrm>
            <a:off x="785813" y="6154738"/>
            <a:ext cx="2143125" cy="457200"/>
          </a:xfrm>
        </p:spPr>
        <p:txBody>
          <a:bodyPr/>
          <a:lstStyle>
            <a:lvl1pPr>
              <a:defRPr/>
            </a:lvl1pPr>
          </a:lstStyle>
          <a:p>
            <a:pPr>
              <a:defRPr/>
            </a:pPr>
            <a:fld id="{61CB6B01-919E-4219-901D-30D4AC1E8BAE}" type="datetimeFigureOut">
              <a:rPr lang="en-US"/>
              <a:pPr>
                <a:defRPr/>
              </a:pPr>
              <a:t>6/3/2012</a:t>
            </a:fld>
            <a:endParaRPr lang="en-US"/>
          </a:p>
        </p:txBody>
      </p:sp>
      <p:sp>
        <p:nvSpPr>
          <p:cNvPr id="20" name="Rectangle 11"/>
          <p:cNvSpPr>
            <a:spLocks noGrp="1" noChangeArrowheads="1"/>
          </p:cNvSpPr>
          <p:nvPr>
            <p:ph type="ftr" sz="quarter" idx="11"/>
          </p:nvPr>
        </p:nvSpPr>
        <p:spPr>
          <a:xfrm>
            <a:off x="3529013" y="6154738"/>
            <a:ext cx="3257550" cy="457200"/>
          </a:xfrm>
        </p:spPr>
        <p:txBody>
          <a:bodyPr/>
          <a:lstStyle>
            <a:lvl1pPr>
              <a:defRPr/>
            </a:lvl1pPr>
          </a:lstStyle>
          <a:p>
            <a:pPr>
              <a:defRPr/>
            </a:pPr>
            <a:endParaRPr lang="en-US"/>
          </a:p>
        </p:txBody>
      </p:sp>
      <p:sp>
        <p:nvSpPr>
          <p:cNvPr id="21" name="Rectangle 12"/>
          <p:cNvSpPr>
            <a:spLocks noGrp="1" noChangeArrowheads="1"/>
          </p:cNvSpPr>
          <p:nvPr>
            <p:ph type="sldNum" sz="quarter" idx="12"/>
          </p:nvPr>
        </p:nvSpPr>
        <p:spPr>
          <a:xfrm>
            <a:off x="7386638" y="6154738"/>
            <a:ext cx="2143125" cy="457200"/>
          </a:xfrm>
        </p:spPr>
        <p:txBody>
          <a:bodyPr/>
          <a:lstStyle>
            <a:lvl1pPr>
              <a:defRPr/>
            </a:lvl1pPr>
          </a:lstStyle>
          <a:p>
            <a:pPr>
              <a:defRPr/>
            </a:pPr>
            <a:fld id="{5C022651-241F-48A2-B2AC-65A3E0F8FB40}"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fld id="{1E355B7E-4941-45A9-8989-628E66720C47}" type="datetimeFigureOut">
              <a:rPr lang="en-US"/>
              <a:pPr>
                <a:defRPr/>
              </a:pPr>
              <a:t>6/3/2012</a:t>
            </a:fld>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0A6937A2-92B7-450E-85D3-05460F80705E}"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fld id="{CAE15C63-E5FD-4664-9BC1-DD968F9B1DB1}" type="datetimeFigureOut">
              <a:rPr lang="en-US"/>
              <a:pPr>
                <a:defRPr/>
              </a:pPr>
              <a:t>6/3/2012</a:t>
            </a:fld>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D1600A32-2A90-436C-9344-40C647CBF5BF}"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85813" y="1665288"/>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33988" y="1665288"/>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fld id="{1BABD99C-20C0-4EA9-9F8B-F2F5A9A66F02}" type="datetimeFigureOut">
              <a:rPr lang="en-US"/>
              <a:pPr>
                <a:defRPr/>
              </a:pPr>
              <a:t>6/3/2012</a:t>
            </a:fld>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CC5BD7A5-9E42-49B9-B544-07911F8DFA39}"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fld id="{F2FA63F0-7212-4A62-94BA-83FA67720026}" type="datetimeFigureOut">
              <a:rPr lang="en-US"/>
              <a:pPr>
                <a:defRPr/>
              </a:pPr>
              <a:t>6/3/2012</a:t>
            </a:fld>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27DE6481-3C39-4496-9314-80BD12566B7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BFF9779-67C1-45C2-BCA9-C99A5D6DCE66}"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fld id="{D2C20CB8-ABA9-419E-A553-C948989BFFDC}" type="datetimeFigureOut">
              <a:rPr lang="en-US"/>
              <a:pPr>
                <a:defRPr/>
              </a:pPr>
              <a:t>6/3/2012</a:t>
            </a:fld>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862422D1-9D20-487F-978C-371F5102A49F}"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fld id="{9467B4E1-D0DB-42B4-9CED-A1CD46BC161B}" type="datetimeFigureOut">
              <a:rPr lang="en-US"/>
              <a:pPr>
                <a:defRPr/>
              </a:pPr>
              <a:t>6/3/2012</a:t>
            </a:fld>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851EC58D-C8CA-44D1-81F9-2A4B6699F569}"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fld id="{EC73B77B-9421-4C1B-95F5-BCB0C5CEAD80}" type="datetimeFigureOut">
              <a:rPr lang="en-US"/>
              <a:pPr>
                <a:defRPr/>
              </a:pPr>
              <a:t>6/3/2012</a:t>
            </a:fld>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49A045F3-26C2-4B55-BE45-1D1DF0C45F51}"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fld id="{3ECE3BCA-1D58-4331-BDF0-7723619C7259}" type="datetimeFigureOut">
              <a:rPr lang="en-US"/>
              <a:pPr>
                <a:defRPr/>
              </a:pPr>
              <a:t>6/3/2012</a:t>
            </a:fld>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DC29F1C0-FA53-497B-A23E-5287C4821443}"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fld id="{ED708FF5-922A-4EBC-A1C8-E705DEEE537F}" type="datetimeFigureOut">
              <a:rPr lang="en-US"/>
              <a:pPr>
                <a:defRPr/>
              </a:pPr>
              <a:t>6/3/2012</a:t>
            </a:fld>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FB56A133-D7DE-4C97-9719-51810DA195E4}"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40600" y="350838"/>
            <a:ext cx="2189163" cy="54292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1525" y="350838"/>
            <a:ext cx="6416675" cy="54292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fld id="{19583D42-FAED-4694-B5FF-8A746AB5D564}" type="datetimeFigureOut">
              <a:rPr lang="en-US"/>
              <a:pPr>
                <a:defRPr/>
              </a:pPr>
              <a:t>6/3/2012</a:t>
            </a:fld>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B7C5EF88-2695-49B3-ABC4-23F884C24038}"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5"/>
            <a:ext cx="874395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5CD5A15-DD98-4E06-84A4-CC8985EED67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792CCBB-B48C-4688-AA99-401A53C4BFB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126867-E981-479C-B990-1C00008F96A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0" y="1600200"/>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19700" y="1600200"/>
            <a:ext cx="45529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5463DA-9758-4977-9A58-FCAC9CABD4E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1DFA063-A919-4412-A0B8-603E388762F4}"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BFF9779-67C1-45C2-BCA9-C99A5D6DCE6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1DFA063-A919-4412-A0B8-603E388762F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3D1D87F-5718-472C-969E-198112277A3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6BF5D3-0594-4D90-8AFF-B8BB576B8A5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D058C3-CB48-408C-ABE9-3868B06DC5E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1F76E6-6999-4AF9-B9E9-6DAB290D2F6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58075" y="274638"/>
            <a:ext cx="2314575"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14350" y="274638"/>
            <a:ext cx="6791325"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AC201C-3D4C-47EC-825F-FA435D9169D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1028700" y="1828800"/>
            <a:ext cx="92583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1028700" y="685800"/>
            <a:ext cx="86868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400300" y="3886200"/>
            <a:ext cx="72009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800100" y="6229350"/>
            <a:ext cx="21717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543300" y="6229350"/>
            <a:ext cx="32004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7429500" y="6229350"/>
            <a:ext cx="2057400" cy="514350"/>
          </a:xfrm>
        </p:spPr>
        <p:txBody>
          <a:bodyPr/>
          <a:lstStyle>
            <a:lvl1pPr>
              <a:defRPr>
                <a:solidFill>
                  <a:srgbClr val="5E574E"/>
                </a:solidFill>
              </a:defRPr>
            </a:lvl1pPr>
          </a:lstStyle>
          <a:p>
            <a:pPr>
              <a:defRPr/>
            </a:pPr>
            <a:fld id="{3C13A8C5-F07E-4F02-90F0-68B3056E7461}" type="slidenum">
              <a:rPr lang="en-US"/>
              <a:pPr>
                <a:defRPr/>
              </a:pPr>
              <a:t>‹#›</a:t>
            </a:fld>
            <a:endParaRPr lang="en-US"/>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6D9753-DFAA-467E-B6A8-7AC10202D95C}" type="slidenum">
              <a:rPr lang="en-US"/>
              <a:pPr>
                <a:defRPr/>
              </a:pPr>
              <a:t>‹#›</a:t>
            </a:fld>
            <a:endParaRPr lang="en-US"/>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CAF194-115D-464E-80CA-38ED1B402C3C}" type="slidenum">
              <a:rPr lang="en-US"/>
              <a:pPr>
                <a:defRPr/>
              </a:pPr>
              <a:t>‹#›</a:t>
            </a:fld>
            <a:endParaRPr 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3D1D87F-5718-472C-969E-198112277A37}"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0"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91125"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918181-EB60-4C3D-A99D-86E2D3A1C87F}" type="slidenum">
              <a:rPr lang="en-US"/>
              <a:pPr>
                <a:defRPr/>
              </a:pPr>
              <a:t>‹#›</a:t>
            </a:fld>
            <a:endParaRPr lang="en-US"/>
          </a:p>
        </p:txBody>
      </p:sp>
    </p:spTree>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FA7561-5AD5-4908-AE28-BD47296DCCDD}" type="slidenum">
              <a:rPr lang="en-US"/>
              <a:pPr>
                <a:defRPr/>
              </a:pPr>
              <a:t>‹#›</a:t>
            </a:fld>
            <a:endParaRPr lang="en-US"/>
          </a:p>
        </p:txBody>
      </p:sp>
    </p:spTree>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5A747C-20ED-4ADA-A381-5DAC7DEBE432}" type="slidenum">
              <a:rPr lang="en-US"/>
              <a:pPr>
                <a:defRPr/>
              </a:pPr>
              <a:t>‹#›</a:t>
            </a:fld>
            <a:endParaRPr lang="en-US"/>
          </a:p>
        </p:txBody>
      </p:sp>
    </p:spTree>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A228BD-26A4-48CC-89FB-1FE31C7B66AE}" type="slidenum">
              <a:rPr lang="en-US"/>
              <a:pPr>
                <a:defRPr/>
              </a:pPr>
              <a:t>‹#›</a:t>
            </a:fld>
            <a:endParaRPr lang="en-US"/>
          </a:p>
        </p:txBody>
      </p:sp>
    </p:spTree>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F096F-6DDE-4EE2-A998-DA737CECF179}" type="slidenum">
              <a:rPr lang="en-US"/>
              <a:pPr>
                <a:defRPr/>
              </a:pPr>
              <a:t>‹#›</a:t>
            </a:fld>
            <a:endParaRPr lang="en-US"/>
          </a:p>
        </p:txBody>
      </p:sp>
    </p:spTree>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70C6F-B78E-4E07-91AA-EA6D1E71932D}" type="slidenum">
              <a:rPr lang="en-US"/>
              <a:pPr>
                <a:defRPr/>
              </a:pPr>
              <a:t>‹#›</a:t>
            </a:fld>
            <a:endParaRPr lang="en-US"/>
          </a:p>
        </p:txBody>
      </p:sp>
    </p:spTree>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E27B1-0C1E-45C8-AC93-DC11C8F2B883}" type="slidenum">
              <a:rPr lang="en-US"/>
              <a:pPr>
                <a:defRPr/>
              </a:pPr>
              <a:t>‹#›</a:t>
            </a:fld>
            <a:endParaRPr lang="en-US"/>
          </a:p>
        </p:txBody>
      </p:sp>
    </p:spTree>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0"/>
            <a:ext cx="2314575"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791325"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FDDC9-2EB8-4D30-BFAF-0377EA617854}" type="slidenum">
              <a:rPr lang="en-US"/>
              <a:pPr>
                <a:defRPr/>
              </a:pPr>
              <a:t>‹#›</a:t>
            </a:fld>
            <a:endParaRPr lang="en-US"/>
          </a:p>
        </p:txBody>
      </p:sp>
    </p:spTree>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1028700" y="1828800"/>
            <a:ext cx="92583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1028700" y="685800"/>
            <a:ext cx="86868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400300" y="3886200"/>
            <a:ext cx="72009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800100" y="6229350"/>
            <a:ext cx="21717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543300" y="6229350"/>
            <a:ext cx="32004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7429500" y="6229350"/>
            <a:ext cx="2057400" cy="514350"/>
          </a:xfrm>
        </p:spPr>
        <p:txBody>
          <a:bodyPr/>
          <a:lstStyle>
            <a:lvl1pPr>
              <a:defRPr>
                <a:solidFill>
                  <a:srgbClr val="5E574E"/>
                </a:solidFill>
              </a:defRPr>
            </a:lvl1pPr>
          </a:lstStyle>
          <a:p>
            <a:pPr>
              <a:defRPr/>
            </a:pPr>
            <a:fld id="{6FDEE469-511C-47B1-A1EA-384431EBBE63}" type="slidenum">
              <a:rPr lang="en-US"/>
              <a:pPr>
                <a:defRPr/>
              </a:pPr>
              <a:t>‹#›</a:t>
            </a:fld>
            <a:endParaRPr lang="en-US"/>
          </a:p>
        </p:txBody>
      </p:sp>
    </p:spTree>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36E1D0-3EED-4035-9A72-15AB756F099F}" type="slidenum">
              <a:rPr lang="en-US">
                <a:solidFill>
                  <a:srgbClr val="5E574E"/>
                </a:solidFill>
              </a:rPr>
              <a:pPr>
                <a:defRPr/>
              </a:pPr>
              <a:t>‹#›</a:t>
            </a:fld>
            <a:endParaRPr lang="en-US">
              <a:solidFill>
                <a:srgbClr val="5E574E"/>
              </a:solidFill>
            </a:endParaRP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EC6BF5D3-0594-4D90-8AFF-B8BB576B8A5E}"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78A32F-EBD1-4FF4-ADD1-8FA2E7BF208C}" type="slidenum">
              <a:rPr lang="en-US">
                <a:solidFill>
                  <a:srgbClr val="5E574E"/>
                </a:solidFill>
              </a:rPr>
              <a:pPr>
                <a:defRPr/>
              </a:pPr>
              <a:t>‹#›</a:t>
            </a:fld>
            <a:endParaRPr lang="en-US">
              <a:solidFill>
                <a:srgbClr val="5E574E"/>
              </a:solidFill>
            </a:endParaRPr>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14350"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91125" y="1885950"/>
            <a:ext cx="4524375"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622345-FBA0-473E-8947-11DB195EF959}" type="slidenum">
              <a:rPr lang="en-US">
                <a:solidFill>
                  <a:srgbClr val="5E574E"/>
                </a:solidFill>
              </a:rPr>
              <a:pPr>
                <a:defRPr/>
              </a:pPr>
              <a:t>‹#›</a:t>
            </a:fld>
            <a:endParaRPr lang="en-US">
              <a:solidFill>
                <a:srgbClr val="5E574E"/>
              </a:solidFill>
            </a:endParaRPr>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1319E57-5D7C-4E44-BF18-D3E43C79FD04}" type="slidenum">
              <a:rPr lang="en-US">
                <a:solidFill>
                  <a:srgbClr val="5E574E"/>
                </a:solidFill>
              </a:rPr>
              <a:pPr>
                <a:defRPr/>
              </a:pPr>
              <a:t>‹#›</a:t>
            </a:fld>
            <a:endParaRPr lang="en-US">
              <a:solidFill>
                <a:srgbClr val="5E574E"/>
              </a:solidFill>
            </a:endParaRPr>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13BB17A-5882-4112-B3D6-0669135930B3}" type="slidenum">
              <a:rPr lang="en-US">
                <a:solidFill>
                  <a:srgbClr val="5E574E"/>
                </a:solidFill>
              </a:rPr>
              <a:pPr>
                <a:defRPr/>
              </a:pPr>
              <a:t>‹#›</a:t>
            </a:fld>
            <a:endParaRPr lang="en-US">
              <a:solidFill>
                <a:srgbClr val="5E574E"/>
              </a:solidFill>
            </a:endParaRPr>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F3C4CAE-462D-4F98-A8C0-B6A67AD0FA3A}" type="slidenum">
              <a:rPr lang="en-US">
                <a:solidFill>
                  <a:srgbClr val="5E574E"/>
                </a:solidFill>
              </a:rPr>
              <a:pPr>
                <a:defRPr/>
              </a:pPr>
              <a:t>‹#›</a:t>
            </a:fld>
            <a:endParaRPr lang="en-US">
              <a:solidFill>
                <a:srgbClr val="5E574E"/>
              </a:solidFill>
            </a:endParaRPr>
          </a:p>
        </p:txBody>
      </p:sp>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236D8D3-23E2-4022-A9EE-1E9EE9766071}" type="slidenum">
              <a:rPr lang="en-US">
                <a:solidFill>
                  <a:srgbClr val="5E574E"/>
                </a:solidFill>
              </a:rPr>
              <a:pPr>
                <a:defRPr/>
              </a:pPr>
              <a:t>‹#›</a:t>
            </a:fld>
            <a:endParaRPr lang="en-US">
              <a:solidFill>
                <a:srgbClr val="5E574E"/>
              </a:solidFill>
            </a:endParaRPr>
          </a:p>
        </p:txBody>
      </p:sp>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00F49EA-0F8A-46C9-8A07-99A8C818EAFF}" type="slidenum">
              <a:rPr lang="en-US">
                <a:solidFill>
                  <a:srgbClr val="5E574E"/>
                </a:solidFill>
              </a:rPr>
              <a:pPr>
                <a:defRPr/>
              </a:pPr>
              <a:t>‹#›</a:t>
            </a:fld>
            <a:endParaRPr lang="en-US">
              <a:solidFill>
                <a:srgbClr val="5E574E"/>
              </a:solidFill>
            </a:endParaRPr>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43702C-93BE-4829-85C8-F413956B3A7E}" type="slidenum">
              <a:rPr lang="en-US">
                <a:solidFill>
                  <a:srgbClr val="5E574E"/>
                </a:solidFill>
              </a:rPr>
              <a:pPr>
                <a:defRPr/>
              </a:pPr>
              <a:t>‹#›</a:t>
            </a:fld>
            <a:endParaRPr lang="en-US">
              <a:solidFill>
                <a:srgbClr val="5E574E"/>
              </a:solidFill>
            </a:endParaRPr>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00925" y="228600"/>
            <a:ext cx="2314575" cy="582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791325" cy="582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5E574E"/>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5E574E"/>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81476E-35BD-4A40-891F-EE0765EA24E0}" type="slidenum">
              <a:rPr lang="en-US">
                <a:solidFill>
                  <a:srgbClr val="5E574E"/>
                </a:solidFill>
              </a:rPr>
              <a:pPr>
                <a:defRPr/>
              </a:pPr>
              <a:t>‹#›</a:t>
            </a:fld>
            <a:endParaRPr lang="en-US">
              <a:solidFill>
                <a:srgbClr val="5E574E"/>
              </a:solidFill>
            </a:endParaRPr>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42863" y="-12700"/>
            <a:ext cx="10394951" cy="6940550"/>
            <a:chOff x="-12" y="-10"/>
            <a:chExt cx="5820" cy="4372"/>
          </a:xfrm>
        </p:grpSpPr>
        <p:sp>
          <p:nvSpPr>
            <p:cNvPr id="5" name="Rectangle 3"/>
            <p:cNvSpPr>
              <a:spLocks noChangeArrowheads="1"/>
            </p:cNvSpPr>
            <p:nvPr userDrawn="1"/>
          </p:nvSpPr>
          <p:spPr bwMode="ltGray">
            <a:xfrm>
              <a:off x="5520" y="-8"/>
              <a:ext cx="287" cy="4364"/>
            </a:xfrm>
            <a:prstGeom prst="rect">
              <a:avLst/>
            </a:prstGeom>
            <a:gradFill rotWithShape="0">
              <a:gsLst>
                <a:gs pos="0">
                  <a:schemeClr val="bg2"/>
                </a:gs>
                <a:gs pos="100000">
                  <a:srgbClr val="006600"/>
                </a:gs>
              </a:gsLst>
              <a:lin ang="0" scaled="1"/>
            </a:gradFill>
            <a:ln w="9525">
              <a:noFill/>
              <a:miter lim="800000"/>
              <a:headEnd/>
              <a:tailEnd/>
            </a:ln>
            <a:effectLst/>
          </p:spPr>
          <p:txBody>
            <a:bodyPr wrap="none" anchor="ctr"/>
            <a:lstStyle/>
            <a:p>
              <a:pPr>
                <a:defRPr/>
              </a:pPr>
              <a:endParaRPr lang="en-US"/>
            </a:p>
          </p:txBody>
        </p:sp>
        <p:sp>
          <p:nvSpPr>
            <p:cNvPr id="6" name="Rectangle 4"/>
            <p:cNvSpPr>
              <a:spLocks noChangeArrowheads="1"/>
            </p:cNvSpPr>
            <p:nvPr userDrawn="1"/>
          </p:nvSpPr>
          <p:spPr bwMode="ltGray">
            <a:xfrm>
              <a:off x="-8" y="-8"/>
              <a:ext cx="288" cy="4368"/>
            </a:xfrm>
            <a:prstGeom prst="rect">
              <a:avLst/>
            </a:prstGeom>
            <a:gradFill rotWithShape="0">
              <a:gsLst>
                <a:gs pos="0">
                  <a:srgbClr val="006600"/>
                </a:gs>
                <a:gs pos="100000">
                  <a:schemeClr val="bg2"/>
                </a:gs>
              </a:gsLst>
              <a:lin ang="0" scaled="1"/>
            </a:gradFill>
            <a:ln w="9525">
              <a:noFill/>
              <a:miter lim="800000"/>
              <a:headEnd/>
              <a:tailEnd/>
            </a:ln>
            <a:effectLst/>
          </p:spPr>
          <p:txBody>
            <a:bodyPr wrap="none" anchor="ctr"/>
            <a:lstStyle/>
            <a:p>
              <a:pPr>
                <a:defRPr/>
              </a:pPr>
              <a:endParaRPr lang="en-US"/>
            </a:p>
          </p:txBody>
        </p:sp>
        <p:sp>
          <p:nvSpPr>
            <p:cNvPr id="7" name="AutoShape 5"/>
            <p:cNvSpPr>
              <a:spLocks noChangeArrowheads="1"/>
            </p:cNvSpPr>
            <p:nvPr userDrawn="1"/>
          </p:nvSpPr>
          <p:spPr bwMode="ltGray">
            <a:xfrm rot="-10800000" flipH="1" flipV="1">
              <a:off x="2" y="-10"/>
              <a:ext cx="5798" cy="288"/>
            </a:xfrm>
            <a:custGeom>
              <a:avLst/>
              <a:gdLst>
                <a:gd name="G0" fmla="+- 1089 0 0"/>
                <a:gd name="G1" fmla="+- 21600 0 1089"/>
                <a:gd name="G2" fmla="*/ 1089 1 2"/>
                <a:gd name="G3" fmla="+- 21600 0 G2"/>
                <a:gd name="G4" fmla="+/ 1089 21600 2"/>
                <a:gd name="G5" fmla="+/ G1 0 2"/>
                <a:gd name="G6" fmla="*/ 21600 21600 1089"/>
                <a:gd name="G7" fmla="*/ G6 1 2"/>
                <a:gd name="G8" fmla="+- 21600 0 G7"/>
                <a:gd name="G9" fmla="*/ 21600 1 2"/>
                <a:gd name="G10" fmla="+- 1089 0 G9"/>
                <a:gd name="G11" fmla="?: G10 G8 0"/>
                <a:gd name="G12" fmla="?: G10 G7 21600"/>
                <a:gd name="T0" fmla="*/ 21055 w 21600"/>
                <a:gd name="T1" fmla="*/ 10800 h 21600"/>
                <a:gd name="T2" fmla="*/ 10800 w 21600"/>
                <a:gd name="T3" fmla="*/ 21600 h 21600"/>
                <a:gd name="T4" fmla="*/ 545 w 21600"/>
                <a:gd name="T5" fmla="*/ 10800 h 21600"/>
                <a:gd name="T6" fmla="*/ 10800 w 21600"/>
                <a:gd name="T7" fmla="*/ 0 h 21600"/>
                <a:gd name="T8" fmla="*/ 2345 w 21600"/>
                <a:gd name="T9" fmla="*/ 2345 h 21600"/>
                <a:gd name="T10" fmla="*/ 19255 w 21600"/>
                <a:gd name="T11" fmla="*/ 19255 h 21600"/>
              </a:gdLst>
              <a:ahLst/>
              <a:cxnLst>
                <a:cxn ang="0">
                  <a:pos x="T0" y="T1"/>
                </a:cxn>
                <a:cxn ang="0">
                  <a:pos x="T2" y="T3"/>
                </a:cxn>
                <a:cxn ang="0">
                  <a:pos x="T4" y="T5"/>
                </a:cxn>
                <a:cxn ang="0">
                  <a:pos x="T6" y="T7"/>
                </a:cxn>
              </a:cxnLst>
              <a:rect l="T8" t="T9" r="T10" b="T11"/>
              <a:pathLst>
                <a:path w="21600" h="21600">
                  <a:moveTo>
                    <a:pt x="0" y="0"/>
                  </a:moveTo>
                  <a:lnTo>
                    <a:pt x="1089" y="21600"/>
                  </a:lnTo>
                  <a:lnTo>
                    <a:pt x="20511" y="21600"/>
                  </a:lnTo>
                  <a:lnTo>
                    <a:pt x="21600" y="0"/>
                  </a:lnTo>
                  <a:close/>
                </a:path>
              </a:pathLst>
            </a:custGeom>
            <a:gradFill rotWithShape="0">
              <a:gsLst>
                <a:gs pos="0">
                  <a:srgbClr val="006600"/>
                </a:gs>
                <a:gs pos="100000">
                  <a:schemeClr val="bg2"/>
                </a:gs>
              </a:gsLst>
              <a:lin ang="5400000" scaled="1"/>
            </a:gradFill>
            <a:ln w="9525">
              <a:noFill/>
              <a:miter lim="800000"/>
              <a:headEnd/>
              <a:tailEnd/>
            </a:ln>
            <a:effectLst/>
          </p:spPr>
          <p:txBody>
            <a:bodyPr wrap="none" anchor="ctr"/>
            <a:lstStyle/>
            <a:p>
              <a:pPr>
                <a:defRPr/>
              </a:pPr>
              <a:endParaRPr lang="en-US"/>
            </a:p>
          </p:txBody>
        </p:sp>
        <p:sp>
          <p:nvSpPr>
            <p:cNvPr id="8" name="AutoShape 6"/>
            <p:cNvSpPr>
              <a:spLocks noChangeArrowheads="1"/>
            </p:cNvSpPr>
            <p:nvPr userDrawn="1"/>
          </p:nvSpPr>
          <p:spPr bwMode="ltGray">
            <a:xfrm flipV="1">
              <a:off x="-12" y="4072"/>
              <a:ext cx="5820" cy="290"/>
            </a:xfrm>
            <a:custGeom>
              <a:avLst/>
              <a:gdLst>
                <a:gd name="G0" fmla="+- 1100 0 0"/>
                <a:gd name="G1" fmla="+- 21600 0 1100"/>
                <a:gd name="G2" fmla="*/ 1100 1 2"/>
                <a:gd name="G3" fmla="+- 21600 0 G2"/>
                <a:gd name="G4" fmla="+/ 1100 21600 2"/>
                <a:gd name="G5" fmla="+/ G1 0 2"/>
                <a:gd name="G6" fmla="*/ 21600 21600 1100"/>
                <a:gd name="G7" fmla="*/ G6 1 2"/>
                <a:gd name="G8" fmla="+- 21600 0 G7"/>
                <a:gd name="G9" fmla="*/ 21600 1 2"/>
                <a:gd name="G10" fmla="+- 1100 0 G9"/>
                <a:gd name="G11" fmla="?: G10 G8 0"/>
                <a:gd name="G12" fmla="?: G10 G7 21600"/>
                <a:gd name="T0" fmla="*/ 21050 w 21600"/>
                <a:gd name="T1" fmla="*/ 10800 h 21600"/>
                <a:gd name="T2" fmla="*/ 10800 w 21600"/>
                <a:gd name="T3" fmla="*/ 21600 h 21600"/>
                <a:gd name="T4" fmla="*/ 550 w 21600"/>
                <a:gd name="T5" fmla="*/ 10800 h 21600"/>
                <a:gd name="T6" fmla="*/ 10800 w 21600"/>
                <a:gd name="T7" fmla="*/ 0 h 21600"/>
                <a:gd name="T8" fmla="*/ 2350 w 21600"/>
                <a:gd name="T9" fmla="*/ 2350 h 21600"/>
                <a:gd name="T10" fmla="*/ 19250 w 21600"/>
                <a:gd name="T11" fmla="*/ 19250 h 21600"/>
              </a:gdLst>
              <a:ahLst/>
              <a:cxnLst>
                <a:cxn ang="0">
                  <a:pos x="T0" y="T1"/>
                </a:cxn>
                <a:cxn ang="0">
                  <a:pos x="T2" y="T3"/>
                </a:cxn>
                <a:cxn ang="0">
                  <a:pos x="T4" y="T5"/>
                </a:cxn>
                <a:cxn ang="0">
                  <a:pos x="T6" y="T7"/>
                </a:cxn>
              </a:cxnLst>
              <a:rect l="T8" t="T9" r="T10" b="T11"/>
              <a:pathLst>
                <a:path w="21600" h="21600">
                  <a:moveTo>
                    <a:pt x="0" y="0"/>
                  </a:moveTo>
                  <a:lnTo>
                    <a:pt x="1100" y="21600"/>
                  </a:lnTo>
                  <a:lnTo>
                    <a:pt x="20500" y="21600"/>
                  </a:lnTo>
                  <a:lnTo>
                    <a:pt x="21600" y="0"/>
                  </a:lnTo>
                  <a:close/>
                </a:path>
              </a:pathLst>
            </a:custGeom>
            <a:gradFill rotWithShape="0">
              <a:gsLst>
                <a:gs pos="0">
                  <a:schemeClr val="bg2"/>
                </a:gs>
                <a:gs pos="100000">
                  <a:srgbClr val="006600"/>
                </a:gs>
              </a:gsLst>
              <a:lin ang="5400000" scaled="1"/>
            </a:gradFill>
            <a:ln w="9525">
              <a:noFill/>
              <a:miter lim="800000"/>
              <a:headEnd/>
              <a:tailEnd/>
            </a:ln>
            <a:effectLst/>
          </p:spPr>
          <p:txBody>
            <a:bodyPr wrap="none" anchor="ctr"/>
            <a:lstStyle/>
            <a:p>
              <a:pPr>
                <a:defRPr/>
              </a:pPr>
              <a:endParaRPr lang="en-US"/>
            </a:p>
          </p:txBody>
        </p:sp>
        <p:sp>
          <p:nvSpPr>
            <p:cNvPr id="9" name="Rectangle 7" descr="Green marble"/>
            <p:cNvSpPr>
              <a:spLocks noChangeArrowheads="1"/>
            </p:cNvSpPr>
            <p:nvPr userDrawn="1"/>
          </p:nvSpPr>
          <p:spPr bwMode="ltGray">
            <a:xfrm>
              <a:off x="184" y="176"/>
              <a:ext cx="5432" cy="3988"/>
            </a:xfrm>
            <a:prstGeom prst="rect">
              <a:avLst/>
            </a:prstGeom>
            <a:blipFill dpi="0" rotWithShape="0">
              <a:blip r:embed="rId2" cstate="print"/>
              <a:srcRect/>
              <a:tile tx="0" ty="0" sx="100000" sy="100000" flip="none" algn="tl"/>
            </a:blipFill>
            <a:ln w="12700">
              <a:noFill/>
              <a:miter lim="800000"/>
              <a:headEnd type="none" w="sm" len="sm"/>
              <a:tailEnd type="none" w="sm" len="sm"/>
            </a:ln>
            <a:effectLst/>
          </p:spPr>
          <p:txBody>
            <a:bodyPr wrap="none" anchor="ctr"/>
            <a:lstStyle/>
            <a:p>
              <a:pPr>
                <a:defRPr/>
              </a:pPr>
              <a:endParaRPr lang="en-US"/>
            </a:p>
          </p:txBody>
        </p:sp>
      </p:grpSp>
      <p:grpSp>
        <p:nvGrpSpPr>
          <p:cNvPr id="3" name="Group 13"/>
          <p:cNvGrpSpPr>
            <a:grpSpLocks/>
          </p:cNvGrpSpPr>
          <p:nvPr/>
        </p:nvGrpSpPr>
        <p:grpSpPr bwMode="auto">
          <a:xfrm>
            <a:off x="685800" y="3324225"/>
            <a:ext cx="9001125" cy="374650"/>
            <a:chOff x="384" y="2094"/>
            <a:chExt cx="5040" cy="236"/>
          </a:xfrm>
        </p:grpSpPr>
        <p:sp>
          <p:nvSpPr>
            <p:cNvPr id="11" name="Rectangle 14"/>
            <p:cNvSpPr>
              <a:spLocks noChangeArrowheads="1"/>
            </p:cNvSpPr>
            <p:nvPr/>
          </p:nvSpPr>
          <p:spPr bwMode="auto">
            <a:xfrm>
              <a:off x="384" y="2186"/>
              <a:ext cx="5040" cy="144"/>
            </a:xfrm>
            <a:prstGeom prst="rect">
              <a:avLst/>
            </a:prstGeom>
            <a:solidFill>
              <a:schemeClr val="bg2"/>
            </a:solidFill>
            <a:ln w="9525">
              <a:noFill/>
              <a:miter lim="800000"/>
              <a:headEnd/>
              <a:tailEnd/>
            </a:ln>
            <a:effectLst/>
          </p:spPr>
          <p:txBody>
            <a:bodyPr wrap="none" anchor="ctr"/>
            <a:lstStyle/>
            <a:p>
              <a:pPr>
                <a:defRPr/>
              </a:pPr>
              <a:endParaRPr lang="en-US"/>
            </a:p>
          </p:txBody>
        </p:sp>
        <p:sp>
          <p:nvSpPr>
            <p:cNvPr id="12" name="Rectangle 15"/>
            <p:cNvSpPr>
              <a:spLocks noChangeArrowheads="1"/>
            </p:cNvSpPr>
            <p:nvPr/>
          </p:nvSpPr>
          <p:spPr bwMode="auto">
            <a:xfrm>
              <a:off x="388" y="2094"/>
              <a:ext cx="4940" cy="175"/>
            </a:xfrm>
            <a:prstGeom prst="rect">
              <a:avLst/>
            </a:prstGeom>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n w="12700">
              <a:solidFill>
                <a:schemeClr val="folHlink"/>
              </a:solidFill>
              <a:miter lim="800000"/>
              <a:headEnd/>
              <a:tailEnd/>
            </a:ln>
            <a:effectLst/>
          </p:spPr>
          <p:txBody>
            <a:bodyPr wrap="none" anchor="ctr"/>
            <a:lstStyle/>
            <a:p>
              <a:pPr>
                <a:defRPr/>
              </a:pPr>
              <a:endParaRPr lang="en-US"/>
            </a:p>
          </p:txBody>
        </p:sp>
        <p:sp>
          <p:nvSpPr>
            <p:cNvPr id="13" name="Line 16"/>
            <p:cNvSpPr>
              <a:spLocks noChangeShapeType="1"/>
            </p:cNvSpPr>
            <p:nvPr/>
          </p:nvSpPr>
          <p:spPr bwMode="auto">
            <a:xfrm>
              <a:off x="392" y="2138"/>
              <a:ext cx="4939" cy="0"/>
            </a:xfrm>
            <a:prstGeom prst="line">
              <a:avLst/>
            </a:prstGeom>
            <a:noFill/>
            <a:ln w="12700">
              <a:solidFill>
                <a:schemeClr val="folHlink"/>
              </a:solidFill>
              <a:round/>
              <a:headEnd type="none" w="sm" len="sm"/>
              <a:tailEnd type="none" w="sm" len="sm"/>
            </a:ln>
            <a:effectLst/>
          </p:spPr>
          <p:txBody>
            <a:bodyPr wrap="none" anchor="ctr"/>
            <a:lstStyle/>
            <a:p>
              <a:pPr>
                <a:defRPr/>
              </a:pPr>
              <a:endParaRPr lang="en-US"/>
            </a:p>
          </p:txBody>
        </p:sp>
        <p:sp>
          <p:nvSpPr>
            <p:cNvPr id="14" name="Line 17"/>
            <p:cNvSpPr>
              <a:spLocks noChangeShapeType="1"/>
            </p:cNvSpPr>
            <p:nvPr/>
          </p:nvSpPr>
          <p:spPr bwMode="auto">
            <a:xfrm>
              <a:off x="392" y="2186"/>
              <a:ext cx="4939" cy="0"/>
            </a:xfrm>
            <a:prstGeom prst="line">
              <a:avLst/>
            </a:prstGeom>
            <a:noFill/>
            <a:ln w="12700">
              <a:solidFill>
                <a:schemeClr val="folHlink"/>
              </a:solidFill>
              <a:round/>
              <a:headEnd type="none" w="sm" len="sm"/>
              <a:tailEnd type="none" w="sm" len="sm"/>
            </a:ln>
            <a:effectLst/>
          </p:spPr>
          <p:txBody>
            <a:bodyPr wrap="none" anchor="ctr"/>
            <a:lstStyle/>
            <a:p>
              <a:pPr>
                <a:defRPr/>
              </a:pPr>
              <a:endParaRPr lang="en-US"/>
            </a:p>
          </p:txBody>
        </p:sp>
        <p:sp>
          <p:nvSpPr>
            <p:cNvPr id="15" name="Line 18"/>
            <p:cNvSpPr>
              <a:spLocks noChangeShapeType="1"/>
            </p:cNvSpPr>
            <p:nvPr/>
          </p:nvSpPr>
          <p:spPr bwMode="auto">
            <a:xfrm>
              <a:off x="392" y="2234"/>
              <a:ext cx="4939" cy="0"/>
            </a:xfrm>
            <a:prstGeom prst="line">
              <a:avLst/>
            </a:prstGeom>
            <a:noFill/>
            <a:ln w="12700">
              <a:solidFill>
                <a:schemeClr val="folHlink"/>
              </a:solidFill>
              <a:round/>
              <a:headEnd type="none" w="sm" len="sm"/>
              <a:tailEnd type="none" w="sm" len="sm"/>
            </a:ln>
            <a:effectLst/>
          </p:spPr>
          <p:txBody>
            <a:bodyPr wrap="none" anchor="ctr"/>
            <a:lstStyle/>
            <a:p>
              <a:pPr>
                <a:defRPr/>
              </a:pPr>
              <a:endParaRPr lang="en-US"/>
            </a:p>
          </p:txBody>
        </p:sp>
        <p:sp>
          <p:nvSpPr>
            <p:cNvPr id="16" name="Line 19"/>
            <p:cNvSpPr>
              <a:spLocks noChangeShapeType="1"/>
            </p:cNvSpPr>
            <p:nvPr/>
          </p:nvSpPr>
          <p:spPr bwMode="auto">
            <a:xfrm>
              <a:off x="392" y="2129"/>
              <a:ext cx="4939" cy="0"/>
            </a:xfrm>
            <a:prstGeom prst="line">
              <a:avLst/>
            </a:prstGeom>
            <a:noFill/>
            <a:ln w="12700">
              <a:solidFill>
                <a:schemeClr val="tx2"/>
              </a:solidFill>
              <a:round/>
              <a:headEnd type="none" w="sm" len="sm"/>
              <a:tailEnd type="none" w="sm" len="sm"/>
            </a:ln>
            <a:effectLst/>
          </p:spPr>
          <p:txBody>
            <a:bodyPr wrap="none" anchor="ctr"/>
            <a:lstStyle/>
            <a:p>
              <a:pPr>
                <a:defRPr/>
              </a:pPr>
              <a:endParaRPr lang="en-US"/>
            </a:p>
          </p:txBody>
        </p:sp>
        <p:sp>
          <p:nvSpPr>
            <p:cNvPr id="17" name="Line 20"/>
            <p:cNvSpPr>
              <a:spLocks noChangeShapeType="1"/>
            </p:cNvSpPr>
            <p:nvPr/>
          </p:nvSpPr>
          <p:spPr bwMode="auto">
            <a:xfrm>
              <a:off x="392" y="2177"/>
              <a:ext cx="4939" cy="0"/>
            </a:xfrm>
            <a:prstGeom prst="line">
              <a:avLst/>
            </a:prstGeom>
            <a:noFill/>
            <a:ln w="12700">
              <a:solidFill>
                <a:schemeClr val="tx2"/>
              </a:solidFill>
              <a:round/>
              <a:headEnd type="none" w="sm" len="sm"/>
              <a:tailEnd type="none" w="sm" len="sm"/>
            </a:ln>
            <a:effectLst/>
          </p:spPr>
          <p:txBody>
            <a:bodyPr wrap="none" anchor="ctr"/>
            <a:lstStyle/>
            <a:p>
              <a:pPr>
                <a:defRPr/>
              </a:pPr>
              <a:endParaRPr lang="en-US"/>
            </a:p>
          </p:txBody>
        </p:sp>
        <p:sp>
          <p:nvSpPr>
            <p:cNvPr id="18" name="Line 21"/>
            <p:cNvSpPr>
              <a:spLocks noChangeShapeType="1"/>
            </p:cNvSpPr>
            <p:nvPr/>
          </p:nvSpPr>
          <p:spPr bwMode="auto">
            <a:xfrm>
              <a:off x="392" y="2225"/>
              <a:ext cx="4939" cy="0"/>
            </a:xfrm>
            <a:prstGeom prst="line">
              <a:avLst/>
            </a:prstGeom>
            <a:noFill/>
            <a:ln w="12700">
              <a:solidFill>
                <a:schemeClr val="tx2"/>
              </a:solidFill>
              <a:round/>
              <a:headEnd type="none" w="sm" len="sm"/>
              <a:tailEnd type="none" w="sm" len="sm"/>
            </a:ln>
            <a:effectLst/>
          </p:spPr>
          <p:txBody>
            <a:bodyPr wrap="none" anchor="ctr"/>
            <a:lstStyle/>
            <a:p>
              <a:pPr>
                <a:defRPr/>
              </a:pPr>
              <a:endParaRPr lang="en-US"/>
            </a:p>
          </p:txBody>
        </p:sp>
      </p:grpSp>
      <p:sp>
        <p:nvSpPr>
          <p:cNvPr id="407560" name="Rectangle 8"/>
          <p:cNvSpPr>
            <a:spLocks noGrp="1" noChangeArrowheads="1"/>
          </p:cNvSpPr>
          <p:nvPr>
            <p:ph type="ctrTitle"/>
          </p:nvPr>
        </p:nvSpPr>
        <p:spPr>
          <a:xfrm>
            <a:off x="771525" y="1828800"/>
            <a:ext cx="8743950" cy="1143000"/>
          </a:xfrm>
        </p:spPr>
        <p:txBody>
          <a:bodyPr/>
          <a:lstStyle>
            <a:lvl1pPr>
              <a:defRPr/>
            </a:lvl1pPr>
          </a:lstStyle>
          <a:p>
            <a:r>
              <a:rPr lang="en-US"/>
              <a:t>Click to edit Master title style</a:t>
            </a:r>
          </a:p>
        </p:txBody>
      </p:sp>
      <p:sp>
        <p:nvSpPr>
          <p:cNvPr id="407561" name="Rectangle 9"/>
          <p:cNvSpPr>
            <a:spLocks noGrp="1" noChangeArrowheads="1"/>
          </p:cNvSpPr>
          <p:nvPr>
            <p:ph type="subTitle" idx="1"/>
          </p:nvPr>
        </p:nvSpPr>
        <p:spPr>
          <a:xfrm>
            <a:off x="1543050" y="3886200"/>
            <a:ext cx="7200900" cy="1752600"/>
          </a:xfrm>
        </p:spPr>
        <p:txBody>
          <a:bodyPr/>
          <a:lstStyle>
            <a:lvl1pPr marL="0" indent="0" algn="ctr">
              <a:buFontTx/>
              <a:buNone/>
              <a:defRPr/>
            </a:lvl1pPr>
          </a:lstStyle>
          <a:p>
            <a:r>
              <a:rPr lang="en-US"/>
              <a:t>Click to edit Master subtitle style</a:t>
            </a:r>
          </a:p>
        </p:txBody>
      </p:sp>
      <p:sp>
        <p:nvSpPr>
          <p:cNvPr id="19" name="Rectangle 10"/>
          <p:cNvSpPr>
            <a:spLocks noGrp="1" noChangeArrowheads="1"/>
          </p:cNvSpPr>
          <p:nvPr>
            <p:ph type="dt" sz="half" idx="10"/>
          </p:nvPr>
        </p:nvSpPr>
        <p:spPr>
          <a:xfrm>
            <a:off x="785813" y="6154738"/>
            <a:ext cx="2143125" cy="457200"/>
          </a:xfrm>
        </p:spPr>
        <p:txBody>
          <a:bodyPr/>
          <a:lstStyle>
            <a:lvl1pPr>
              <a:defRPr/>
            </a:lvl1pPr>
          </a:lstStyle>
          <a:p>
            <a:pPr>
              <a:defRPr/>
            </a:pPr>
            <a:endParaRPr lang="en-US">
              <a:solidFill>
                <a:srgbClr val="EAEAEA"/>
              </a:solidFill>
            </a:endParaRPr>
          </a:p>
        </p:txBody>
      </p:sp>
      <p:sp>
        <p:nvSpPr>
          <p:cNvPr id="20" name="Rectangle 11"/>
          <p:cNvSpPr>
            <a:spLocks noGrp="1" noChangeArrowheads="1"/>
          </p:cNvSpPr>
          <p:nvPr>
            <p:ph type="ftr" sz="quarter" idx="11"/>
          </p:nvPr>
        </p:nvSpPr>
        <p:spPr>
          <a:xfrm>
            <a:off x="3529013" y="6154738"/>
            <a:ext cx="3257550" cy="457200"/>
          </a:xfrm>
        </p:spPr>
        <p:txBody>
          <a:bodyPr/>
          <a:lstStyle>
            <a:lvl1pPr>
              <a:defRPr/>
            </a:lvl1pPr>
          </a:lstStyle>
          <a:p>
            <a:pPr algn="ctr">
              <a:defRPr/>
            </a:pPr>
            <a:endParaRPr lang="en-US">
              <a:solidFill>
                <a:srgbClr val="EAEAEA"/>
              </a:solidFill>
            </a:endParaRPr>
          </a:p>
        </p:txBody>
      </p:sp>
      <p:sp>
        <p:nvSpPr>
          <p:cNvPr id="21" name="Rectangle 12"/>
          <p:cNvSpPr>
            <a:spLocks noGrp="1" noChangeArrowheads="1"/>
          </p:cNvSpPr>
          <p:nvPr>
            <p:ph type="sldNum" sz="quarter" idx="12"/>
          </p:nvPr>
        </p:nvSpPr>
        <p:spPr>
          <a:xfrm>
            <a:off x="7386638" y="6154738"/>
            <a:ext cx="2143125" cy="457200"/>
          </a:xfrm>
        </p:spPr>
        <p:txBody>
          <a:bodyPr/>
          <a:lstStyle>
            <a:lvl1pPr>
              <a:defRPr/>
            </a:lvl1pPr>
          </a:lstStyle>
          <a:p>
            <a:pPr>
              <a:defRPr/>
            </a:pPr>
            <a:fld id="{926F8DAF-DA88-4FCF-B26C-100637FCC099}"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Arial"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8D058C3-CB48-408C-ABE9-3868B06DC5E3}" type="slidenum">
              <a:rPr lang="en-US" sz="1400" kern="1200">
                <a:solidFill>
                  <a:srgbClr val="000000"/>
                </a:solidFill>
                <a:latin typeface="Arial" charset="0"/>
                <a:ea typeface="+mn-ea"/>
                <a:cs typeface="+mn-cs"/>
              </a:rPr>
              <a:pPr algn="r" rtl="0" fontAlgn="base">
                <a:spcBef>
                  <a:spcPct val="0"/>
                </a:spcBef>
                <a:spcAft>
                  <a:spcPct val="0"/>
                </a:spcAft>
                <a:defRPr/>
              </a:pPr>
              <a:t>‹#›</a:t>
            </a:fld>
            <a:endParaRPr lang="en-US" sz="1400" kern="1200">
              <a:solidFill>
                <a:srgbClr val="000000"/>
              </a:solidFill>
              <a:latin typeface="Arial" charset="0"/>
              <a:ea typeface="+mn-ea"/>
              <a:cs typeface="+mn-cs"/>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lgn="ctr">
              <a:defRPr/>
            </a:pPr>
            <a:endParaRPr lang="en-US">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4FE56CBA-6FCC-4342-B0D8-E38410EA8364}"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lgn="ctr">
              <a:defRPr/>
            </a:pPr>
            <a:endParaRPr lang="en-US">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40A5365D-AEAB-44EA-88F1-2CF3CDB47BB2}"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85813" y="1665288"/>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33988" y="1665288"/>
            <a:ext cx="429577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11"/>
          <p:cNvSpPr>
            <a:spLocks noGrp="1" noChangeArrowheads="1"/>
          </p:cNvSpPr>
          <p:nvPr>
            <p:ph type="ftr" sz="quarter" idx="11"/>
          </p:nvPr>
        </p:nvSpPr>
        <p:spPr>
          <a:ln/>
        </p:spPr>
        <p:txBody>
          <a:bodyPr/>
          <a:lstStyle>
            <a:lvl1pPr>
              <a:defRPr/>
            </a:lvl1pPr>
          </a:lstStyle>
          <a:p>
            <a:pPr algn="ctr">
              <a:defRPr/>
            </a:pPr>
            <a:endParaRPr lang="en-US">
              <a:solidFill>
                <a:srgbClr val="EAEAEA"/>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C761CB62-71E9-4FF1-B7C3-7C3A59B72031}"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11"/>
          <p:cNvSpPr>
            <a:spLocks noGrp="1" noChangeArrowheads="1"/>
          </p:cNvSpPr>
          <p:nvPr>
            <p:ph type="ftr" sz="quarter" idx="11"/>
          </p:nvPr>
        </p:nvSpPr>
        <p:spPr>
          <a:ln/>
        </p:spPr>
        <p:txBody>
          <a:bodyPr/>
          <a:lstStyle>
            <a:lvl1pPr>
              <a:defRPr/>
            </a:lvl1pPr>
          </a:lstStyle>
          <a:p>
            <a:pPr algn="ctr">
              <a:defRPr/>
            </a:pPr>
            <a:endParaRPr lang="en-US">
              <a:solidFill>
                <a:srgbClr val="EAEAEA"/>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E4EA75CF-D11B-4FF0-BE3C-A02D09EC9D45}"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11"/>
          <p:cNvSpPr>
            <a:spLocks noGrp="1" noChangeArrowheads="1"/>
          </p:cNvSpPr>
          <p:nvPr>
            <p:ph type="ftr" sz="quarter" idx="11"/>
          </p:nvPr>
        </p:nvSpPr>
        <p:spPr>
          <a:ln/>
        </p:spPr>
        <p:txBody>
          <a:bodyPr/>
          <a:lstStyle>
            <a:lvl1pPr>
              <a:defRPr/>
            </a:lvl1pPr>
          </a:lstStyle>
          <a:p>
            <a:pPr algn="ctr">
              <a:defRPr/>
            </a:pPr>
            <a:endParaRPr lang="en-US">
              <a:solidFill>
                <a:srgbClr val="EAEAEA"/>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BDE8AB34-731B-45D0-BD37-7E3906BAA6A5}"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11"/>
          <p:cNvSpPr>
            <a:spLocks noGrp="1" noChangeArrowheads="1"/>
          </p:cNvSpPr>
          <p:nvPr>
            <p:ph type="ftr" sz="quarter" idx="11"/>
          </p:nvPr>
        </p:nvSpPr>
        <p:spPr>
          <a:ln/>
        </p:spPr>
        <p:txBody>
          <a:bodyPr/>
          <a:lstStyle>
            <a:lvl1pPr>
              <a:defRPr/>
            </a:lvl1pPr>
          </a:lstStyle>
          <a:p>
            <a:pPr algn="ctr">
              <a:defRPr/>
            </a:pPr>
            <a:endParaRPr lang="en-US">
              <a:solidFill>
                <a:srgbClr val="EAEAEA"/>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B4C46A76-E063-4EF8-A696-CEE5F70BADA9}"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11"/>
          <p:cNvSpPr>
            <a:spLocks noGrp="1" noChangeArrowheads="1"/>
          </p:cNvSpPr>
          <p:nvPr>
            <p:ph type="ftr" sz="quarter" idx="11"/>
          </p:nvPr>
        </p:nvSpPr>
        <p:spPr>
          <a:ln/>
        </p:spPr>
        <p:txBody>
          <a:bodyPr/>
          <a:lstStyle>
            <a:lvl1pPr>
              <a:defRPr/>
            </a:lvl1pPr>
          </a:lstStyle>
          <a:p>
            <a:pPr algn="ctr">
              <a:defRPr/>
            </a:pPr>
            <a:endParaRPr lang="en-US">
              <a:solidFill>
                <a:srgbClr val="EAEAEA"/>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FB209A8-46FB-4877-A5E6-774E739920C7}"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11"/>
          <p:cNvSpPr>
            <a:spLocks noGrp="1" noChangeArrowheads="1"/>
          </p:cNvSpPr>
          <p:nvPr>
            <p:ph type="ftr" sz="quarter" idx="11"/>
          </p:nvPr>
        </p:nvSpPr>
        <p:spPr>
          <a:ln/>
        </p:spPr>
        <p:txBody>
          <a:bodyPr/>
          <a:lstStyle>
            <a:lvl1pPr>
              <a:defRPr/>
            </a:lvl1pPr>
          </a:lstStyle>
          <a:p>
            <a:pPr algn="ctr">
              <a:defRPr/>
            </a:pPr>
            <a:endParaRPr lang="en-US">
              <a:solidFill>
                <a:srgbClr val="EAEAEA"/>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96924F8F-BE33-480D-8925-4D1336089C48}"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lgn="ctr">
              <a:defRPr/>
            </a:pPr>
            <a:endParaRPr lang="en-US">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B030DBE7-5C6B-4954-9558-8220CEB3AF96}"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40600" y="350838"/>
            <a:ext cx="2189163" cy="54292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71525" y="350838"/>
            <a:ext cx="6416675" cy="54292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lgn="ctr">
              <a:defRPr/>
            </a:pPr>
            <a:endParaRPr lang="en-US">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5852F85-C552-4945-8F42-BB4A95E190ED}" type="slidenum">
              <a:rPr lang="en-US">
                <a:solidFill>
                  <a:srgbClr val="EAEAEA"/>
                </a:solidFill>
              </a:rPr>
              <a:pPr>
                <a:defRPr/>
              </a:pPr>
              <a:t>‹#›</a:t>
            </a:fld>
            <a:endParaRPr lang="en-US">
              <a:solidFill>
                <a:srgbClr val="EAEAEA"/>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2.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2.jpe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1.pn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2.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2.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14350" y="274638"/>
            <a:ext cx="92583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514350" y="1600200"/>
            <a:ext cx="92583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39620" name="Rectangle 4"/>
          <p:cNvSpPr>
            <a:spLocks noGrp="1" noChangeArrowheads="1"/>
          </p:cNvSpPr>
          <p:nvPr>
            <p:ph type="dt" sz="half" idx="2"/>
          </p:nvPr>
        </p:nvSpPr>
        <p:spPr bwMode="auto">
          <a:xfrm>
            <a:off x="514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rtl="0" fontAlgn="base">
              <a:spcBef>
                <a:spcPct val="0"/>
              </a:spcBef>
              <a:spcAft>
                <a:spcPct val="0"/>
              </a:spcAft>
              <a:defRPr/>
            </a:pPr>
            <a:endParaRPr lang="en-US" kern="1200">
              <a:solidFill>
                <a:srgbClr val="000000"/>
              </a:solidFill>
              <a:latin typeface="Arial" charset="0"/>
              <a:ea typeface="+mn-ea"/>
              <a:cs typeface="+mn-cs"/>
            </a:endParaRPr>
          </a:p>
        </p:txBody>
      </p:sp>
      <p:sp>
        <p:nvSpPr>
          <p:cNvPr id="239621" name="Rectangle 5"/>
          <p:cNvSpPr>
            <a:spLocks noGrp="1" noChangeArrowheads="1"/>
          </p:cNvSpPr>
          <p:nvPr>
            <p:ph type="ftr" sz="quarter" idx="3"/>
          </p:nvPr>
        </p:nvSpPr>
        <p:spPr bwMode="auto">
          <a:xfrm>
            <a:off x="3514725" y="6245225"/>
            <a:ext cx="325755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rtl="0" fontAlgn="base">
              <a:spcBef>
                <a:spcPct val="0"/>
              </a:spcBef>
              <a:spcAft>
                <a:spcPct val="0"/>
              </a:spcAft>
              <a:defRPr/>
            </a:pPr>
            <a:endParaRPr lang="en-US" kern="1200">
              <a:solidFill>
                <a:srgbClr val="000000"/>
              </a:solidFill>
              <a:latin typeface="Arial" charset="0"/>
              <a:ea typeface="+mn-ea"/>
              <a:cs typeface="+mn-cs"/>
            </a:endParaRPr>
          </a:p>
        </p:txBody>
      </p:sp>
      <p:sp>
        <p:nvSpPr>
          <p:cNvPr id="239622" name="Rectangle 6"/>
          <p:cNvSpPr>
            <a:spLocks noGrp="1" noChangeArrowheads="1"/>
          </p:cNvSpPr>
          <p:nvPr>
            <p:ph type="sldNum" sz="quarter" idx="4"/>
          </p:nvPr>
        </p:nvSpPr>
        <p:spPr bwMode="auto">
          <a:xfrm>
            <a:off x="7372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rtl="0" fontAlgn="base">
              <a:spcBef>
                <a:spcPct val="0"/>
              </a:spcBef>
              <a:spcAft>
                <a:spcPct val="0"/>
              </a:spcAft>
              <a:defRPr/>
            </a:pPr>
            <a:fld id="{9E51E057-6A53-4F59-9C55-C20B5AE82C4E}" type="slidenum">
              <a:rPr lang="en-US" kern="1200">
                <a:solidFill>
                  <a:srgbClr val="000000"/>
                </a:solidFill>
                <a:latin typeface="Arial" charset="0"/>
                <a:ea typeface="+mn-ea"/>
                <a:cs typeface="+mn-cs"/>
              </a:rPr>
              <a:pPr rtl="0" fontAlgn="base">
                <a:spcBef>
                  <a:spcPct val="0"/>
                </a:spcBef>
                <a:spcAft>
                  <a:spcPct val="0"/>
                </a:spcAft>
                <a:defRPr/>
              </a:pPr>
              <a:t>‹#›</a:t>
            </a:fld>
            <a:endParaRPr lang="en-US" kern="1200">
              <a:solidFill>
                <a:srgbClr val="000000"/>
              </a:solidFill>
              <a:latin typeface="Arial" charset="0"/>
              <a:ea typeface="+mn-ea"/>
              <a:cs typeface="+mn-cs"/>
            </a:endParaRPr>
          </a:p>
        </p:txBody>
      </p:sp>
    </p:spTree>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42863" y="-12700"/>
            <a:ext cx="10394951" cy="6940550"/>
            <a:chOff x="-12" y="-10"/>
            <a:chExt cx="5820" cy="4372"/>
          </a:xfrm>
        </p:grpSpPr>
        <p:sp>
          <p:nvSpPr>
            <p:cNvPr id="406531" name="Rectangle 3"/>
            <p:cNvSpPr>
              <a:spLocks noChangeArrowheads="1"/>
            </p:cNvSpPr>
            <p:nvPr userDrawn="1"/>
          </p:nvSpPr>
          <p:spPr bwMode="invGray">
            <a:xfrm>
              <a:off x="5520" y="-8"/>
              <a:ext cx="287" cy="4364"/>
            </a:xfrm>
            <a:prstGeom prst="rect">
              <a:avLst/>
            </a:prstGeom>
            <a:gradFill rotWithShape="0">
              <a:gsLst>
                <a:gs pos="0">
                  <a:schemeClr val="bg2"/>
                </a:gs>
                <a:gs pos="100000">
                  <a:srgbClr val="006600"/>
                </a:gs>
              </a:gsLst>
              <a:lin ang="0" scaled="1"/>
            </a:gradFill>
            <a:ln w="9525">
              <a:noFill/>
              <a:miter lim="800000"/>
              <a:headEnd/>
              <a:tailEnd/>
            </a:ln>
            <a:effectLst/>
          </p:spPr>
          <p:txBody>
            <a:bodyPr wrap="none" anchor="ctr"/>
            <a:lstStyle/>
            <a:p>
              <a:pPr>
                <a:defRPr/>
              </a:pPr>
              <a:endParaRPr lang="en-US"/>
            </a:p>
          </p:txBody>
        </p:sp>
        <p:sp>
          <p:nvSpPr>
            <p:cNvPr id="406532" name="Rectangle 4"/>
            <p:cNvSpPr>
              <a:spLocks noChangeArrowheads="1"/>
            </p:cNvSpPr>
            <p:nvPr userDrawn="1"/>
          </p:nvSpPr>
          <p:spPr bwMode="invGray">
            <a:xfrm>
              <a:off x="-8" y="-8"/>
              <a:ext cx="288" cy="4368"/>
            </a:xfrm>
            <a:prstGeom prst="rect">
              <a:avLst/>
            </a:prstGeom>
            <a:gradFill rotWithShape="0">
              <a:gsLst>
                <a:gs pos="0">
                  <a:srgbClr val="006600"/>
                </a:gs>
                <a:gs pos="100000">
                  <a:schemeClr val="bg2"/>
                </a:gs>
              </a:gsLst>
              <a:lin ang="0" scaled="1"/>
            </a:gradFill>
            <a:ln w="9525">
              <a:noFill/>
              <a:miter lim="800000"/>
              <a:headEnd/>
              <a:tailEnd/>
            </a:ln>
            <a:effectLst/>
          </p:spPr>
          <p:txBody>
            <a:bodyPr wrap="none" anchor="ctr"/>
            <a:lstStyle/>
            <a:p>
              <a:pPr>
                <a:defRPr/>
              </a:pPr>
              <a:endParaRPr lang="en-US"/>
            </a:p>
          </p:txBody>
        </p:sp>
        <p:sp>
          <p:nvSpPr>
            <p:cNvPr id="406533" name="AutoShape 5"/>
            <p:cNvSpPr>
              <a:spLocks noChangeArrowheads="1"/>
            </p:cNvSpPr>
            <p:nvPr userDrawn="1"/>
          </p:nvSpPr>
          <p:spPr bwMode="invGray">
            <a:xfrm rot="-10800000" flipH="1" flipV="1">
              <a:off x="2" y="-10"/>
              <a:ext cx="5798" cy="288"/>
            </a:xfrm>
            <a:custGeom>
              <a:avLst/>
              <a:gdLst>
                <a:gd name="G0" fmla="+- 1089 0 0"/>
                <a:gd name="G1" fmla="+- 21600 0 1089"/>
                <a:gd name="G2" fmla="*/ 1089 1 2"/>
                <a:gd name="G3" fmla="+- 21600 0 G2"/>
                <a:gd name="G4" fmla="+/ 1089 21600 2"/>
                <a:gd name="G5" fmla="+/ G1 0 2"/>
                <a:gd name="G6" fmla="*/ 21600 21600 1089"/>
                <a:gd name="G7" fmla="*/ G6 1 2"/>
                <a:gd name="G8" fmla="+- 21600 0 G7"/>
                <a:gd name="G9" fmla="*/ 21600 1 2"/>
                <a:gd name="G10" fmla="+- 1089 0 G9"/>
                <a:gd name="G11" fmla="?: G10 G8 0"/>
                <a:gd name="G12" fmla="?: G10 G7 21600"/>
                <a:gd name="T0" fmla="*/ 21055 w 21600"/>
                <a:gd name="T1" fmla="*/ 10800 h 21600"/>
                <a:gd name="T2" fmla="*/ 10800 w 21600"/>
                <a:gd name="T3" fmla="*/ 21600 h 21600"/>
                <a:gd name="T4" fmla="*/ 545 w 21600"/>
                <a:gd name="T5" fmla="*/ 10800 h 21600"/>
                <a:gd name="T6" fmla="*/ 10800 w 21600"/>
                <a:gd name="T7" fmla="*/ 0 h 21600"/>
                <a:gd name="T8" fmla="*/ 2345 w 21600"/>
                <a:gd name="T9" fmla="*/ 2345 h 21600"/>
                <a:gd name="T10" fmla="*/ 19255 w 21600"/>
                <a:gd name="T11" fmla="*/ 19255 h 21600"/>
              </a:gdLst>
              <a:ahLst/>
              <a:cxnLst>
                <a:cxn ang="0">
                  <a:pos x="T0" y="T1"/>
                </a:cxn>
                <a:cxn ang="0">
                  <a:pos x="T2" y="T3"/>
                </a:cxn>
                <a:cxn ang="0">
                  <a:pos x="T4" y="T5"/>
                </a:cxn>
                <a:cxn ang="0">
                  <a:pos x="T6" y="T7"/>
                </a:cxn>
              </a:cxnLst>
              <a:rect l="T8" t="T9" r="T10" b="T11"/>
              <a:pathLst>
                <a:path w="21600" h="21600">
                  <a:moveTo>
                    <a:pt x="0" y="0"/>
                  </a:moveTo>
                  <a:lnTo>
                    <a:pt x="1089" y="21600"/>
                  </a:lnTo>
                  <a:lnTo>
                    <a:pt x="20511" y="21600"/>
                  </a:lnTo>
                  <a:lnTo>
                    <a:pt x="21600" y="0"/>
                  </a:lnTo>
                  <a:close/>
                </a:path>
              </a:pathLst>
            </a:custGeom>
            <a:gradFill rotWithShape="0">
              <a:gsLst>
                <a:gs pos="0">
                  <a:srgbClr val="006600"/>
                </a:gs>
                <a:gs pos="100000">
                  <a:schemeClr val="bg2"/>
                </a:gs>
              </a:gsLst>
              <a:lin ang="5400000" scaled="1"/>
            </a:gradFill>
            <a:ln w="9525">
              <a:noFill/>
              <a:miter lim="800000"/>
              <a:headEnd/>
              <a:tailEnd/>
            </a:ln>
            <a:effectLst/>
          </p:spPr>
          <p:txBody>
            <a:bodyPr wrap="none" anchor="ctr"/>
            <a:lstStyle/>
            <a:p>
              <a:pPr>
                <a:defRPr/>
              </a:pPr>
              <a:endParaRPr lang="en-US"/>
            </a:p>
          </p:txBody>
        </p:sp>
        <p:sp>
          <p:nvSpPr>
            <p:cNvPr id="406534" name="AutoShape 6"/>
            <p:cNvSpPr>
              <a:spLocks noChangeArrowheads="1"/>
            </p:cNvSpPr>
            <p:nvPr userDrawn="1"/>
          </p:nvSpPr>
          <p:spPr bwMode="invGray">
            <a:xfrm flipV="1">
              <a:off x="-12" y="4072"/>
              <a:ext cx="5820" cy="290"/>
            </a:xfrm>
            <a:custGeom>
              <a:avLst/>
              <a:gdLst>
                <a:gd name="G0" fmla="+- 1100 0 0"/>
                <a:gd name="G1" fmla="+- 21600 0 1100"/>
                <a:gd name="G2" fmla="*/ 1100 1 2"/>
                <a:gd name="G3" fmla="+- 21600 0 G2"/>
                <a:gd name="G4" fmla="+/ 1100 21600 2"/>
                <a:gd name="G5" fmla="+/ G1 0 2"/>
                <a:gd name="G6" fmla="*/ 21600 21600 1100"/>
                <a:gd name="G7" fmla="*/ G6 1 2"/>
                <a:gd name="G8" fmla="+- 21600 0 G7"/>
                <a:gd name="G9" fmla="*/ 21600 1 2"/>
                <a:gd name="G10" fmla="+- 1100 0 G9"/>
                <a:gd name="G11" fmla="?: G10 G8 0"/>
                <a:gd name="G12" fmla="?: G10 G7 21600"/>
                <a:gd name="T0" fmla="*/ 21050 w 21600"/>
                <a:gd name="T1" fmla="*/ 10800 h 21600"/>
                <a:gd name="T2" fmla="*/ 10800 w 21600"/>
                <a:gd name="T3" fmla="*/ 21600 h 21600"/>
                <a:gd name="T4" fmla="*/ 550 w 21600"/>
                <a:gd name="T5" fmla="*/ 10800 h 21600"/>
                <a:gd name="T6" fmla="*/ 10800 w 21600"/>
                <a:gd name="T7" fmla="*/ 0 h 21600"/>
                <a:gd name="T8" fmla="*/ 2350 w 21600"/>
                <a:gd name="T9" fmla="*/ 2350 h 21600"/>
                <a:gd name="T10" fmla="*/ 19250 w 21600"/>
                <a:gd name="T11" fmla="*/ 19250 h 21600"/>
              </a:gdLst>
              <a:ahLst/>
              <a:cxnLst>
                <a:cxn ang="0">
                  <a:pos x="T0" y="T1"/>
                </a:cxn>
                <a:cxn ang="0">
                  <a:pos x="T2" y="T3"/>
                </a:cxn>
                <a:cxn ang="0">
                  <a:pos x="T4" y="T5"/>
                </a:cxn>
                <a:cxn ang="0">
                  <a:pos x="T6" y="T7"/>
                </a:cxn>
              </a:cxnLst>
              <a:rect l="T8" t="T9" r="T10" b="T11"/>
              <a:pathLst>
                <a:path w="21600" h="21600">
                  <a:moveTo>
                    <a:pt x="0" y="0"/>
                  </a:moveTo>
                  <a:lnTo>
                    <a:pt x="1100" y="21600"/>
                  </a:lnTo>
                  <a:lnTo>
                    <a:pt x="20500" y="21600"/>
                  </a:lnTo>
                  <a:lnTo>
                    <a:pt x="21600" y="0"/>
                  </a:lnTo>
                  <a:close/>
                </a:path>
              </a:pathLst>
            </a:custGeom>
            <a:gradFill rotWithShape="0">
              <a:gsLst>
                <a:gs pos="0">
                  <a:schemeClr val="bg2"/>
                </a:gs>
                <a:gs pos="100000">
                  <a:srgbClr val="006600"/>
                </a:gs>
              </a:gsLst>
              <a:lin ang="5400000" scaled="1"/>
            </a:gradFill>
            <a:ln w="9525">
              <a:noFill/>
              <a:miter lim="800000"/>
              <a:headEnd/>
              <a:tailEnd/>
            </a:ln>
            <a:effectLst/>
          </p:spPr>
          <p:txBody>
            <a:bodyPr wrap="none" anchor="ctr"/>
            <a:lstStyle/>
            <a:p>
              <a:pPr>
                <a:defRPr/>
              </a:pPr>
              <a:endParaRPr lang="en-US"/>
            </a:p>
          </p:txBody>
        </p:sp>
        <p:sp>
          <p:nvSpPr>
            <p:cNvPr id="406535" name="Rectangle 7" descr="Green marble"/>
            <p:cNvSpPr>
              <a:spLocks noChangeArrowheads="1"/>
            </p:cNvSpPr>
            <p:nvPr userDrawn="1"/>
          </p:nvSpPr>
          <p:spPr bwMode="invGray">
            <a:xfrm>
              <a:off x="184" y="176"/>
              <a:ext cx="5432" cy="3988"/>
            </a:xfrm>
            <a:prstGeom prst="rect">
              <a:avLst/>
            </a:prstGeom>
            <a:blipFill dpi="0" rotWithShape="0">
              <a:blip r:embed="rId13" cstate="print"/>
              <a:srcRect/>
              <a:tile tx="0" ty="0" sx="100000" sy="100000" flip="none" algn="tl"/>
            </a:blipFill>
            <a:ln w="12700">
              <a:noFill/>
              <a:miter lim="800000"/>
              <a:headEnd type="none" w="sm" len="sm"/>
              <a:tailEnd type="none" w="sm" len="sm"/>
            </a:ln>
            <a:effectLst/>
          </p:spPr>
          <p:txBody>
            <a:bodyPr wrap="none" anchor="ctr"/>
            <a:lstStyle/>
            <a:p>
              <a:pPr>
                <a:defRPr/>
              </a:pPr>
              <a:endParaRPr lang="en-US"/>
            </a:p>
          </p:txBody>
        </p:sp>
      </p:grpSp>
      <p:sp>
        <p:nvSpPr>
          <p:cNvPr id="6147" name="Rectangle 8"/>
          <p:cNvSpPr>
            <a:spLocks noGrp="1" noChangeArrowheads="1"/>
          </p:cNvSpPr>
          <p:nvPr>
            <p:ph type="title"/>
          </p:nvPr>
        </p:nvSpPr>
        <p:spPr bwMode="auto">
          <a:xfrm>
            <a:off x="771525" y="350838"/>
            <a:ext cx="874395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8" name="Rectangle 9"/>
          <p:cNvSpPr>
            <a:spLocks noGrp="1" noChangeArrowheads="1"/>
          </p:cNvSpPr>
          <p:nvPr>
            <p:ph type="body" idx="1"/>
          </p:nvPr>
        </p:nvSpPr>
        <p:spPr bwMode="auto">
          <a:xfrm>
            <a:off x="785813" y="1665288"/>
            <a:ext cx="874395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06538" name="Rectangle 10"/>
          <p:cNvSpPr>
            <a:spLocks noGrp="1" noChangeArrowheads="1"/>
          </p:cNvSpPr>
          <p:nvPr>
            <p:ph type="dt" sz="half" idx="2"/>
          </p:nvPr>
        </p:nvSpPr>
        <p:spPr bwMode="auto">
          <a:xfrm>
            <a:off x="771525" y="616585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0" sz="1400" i="0">
                <a:solidFill>
                  <a:schemeClr val="tx1"/>
                </a:solidFill>
                <a:latin typeface="+mn-lt"/>
              </a:defRPr>
            </a:lvl1pPr>
          </a:lstStyle>
          <a:p>
            <a:pPr>
              <a:defRPr/>
            </a:pPr>
            <a:endParaRPr lang="en-US">
              <a:solidFill>
                <a:srgbClr val="EAEAEA"/>
              </a:solidFill>
            </a:endParaRPr>
          </a:p>
        </p:txBody>
      </p:sp>
      <p:sp>
        <p:nvSpPr>
          <p:cNvPr id="406539" name="Rectangle 11"/>
          <p:cNvSpPr>
            <a:spLocks noGrp="1" noChangeArrowheads="1"/>
          </p:cNvSpPr>
          <p:nvPr>
            <p:ph type="ftr" sz="quarter" idx="3"/>
          </p:nvPr>
        </p:nvSpPr>
        <p:spPr bwMode="auto">
          <a:xfrm>
            <a:off x="3514725" y="6165850"/>
            <a:ext cx="32575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i="0">
                <a:solidFill>
                  <a:schemeClr val="tx1"/>
                </a:solidFill>
                <a:latin typeface="+mn-lt"/>
              </a:defRPr>
            </a:lvl1pPr>
          </a:lstStyle>
          <a:p>
            <a:pPr>
              <a:defRPr/>
            </a:pPr>
            <a:endParaRPr lang="en-US">
              <a:solidFill>
                <a:srgbClr val="EAEAEA"/>
              </a:solidFill>
            </a:endParaRPr>
          </a:p>
        </p:txBody>
      </p:sp>
      <p:sp>
        <p:nvSpPr>
          <p:cNvPr id="406540" name="Rectangle 12"/>
          <p:cNvSpPr>
            <a:spLocks noGrp="1" noChangeArrowheads="1"/>
          </p:cNvSpPr>
          <p:nvPr>
            <p:ph type="sldNum" sz="quarter" idx="4"/>
          </p:nvPr>
        </p:nvSpPr>
        <p:spPr bwMode="auto">
          <a:xfrm>
            <a:off x="7372350" y="616585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i="0">
                <a:solidFill>
                  <a:schemeClr val="tx1"/>
                </a:solidFill>
                <a:latin typeface="+mn-lt"/>
              </a:defRPr>
            </a:lvl1pPr>
          </a:lstStyle>
          <a:p>
            <a:pPr>
              <a:defRPr/>
            </a:pPr>
            <a:fld id="{F9D1AE3E-F7C8-4442-B9BA-7F12D5DB9C42}" type="slidenum">
              <a:rPr lang="en-US">
                <a:solidFill>
                  <a:srgbClr val="EAEAEA"/>
                </a:solidFill>
              </a:rPr>
              <a:pPr>
                <a:defRPr/>
              </a:pPr>
              <a:t>‹#›</a:t>
            </a:fld>
            <a:endParaRPr lang="en-US">
              <a:solidFill>
                <a:srgbClr val="EAEAEA"/>
              </a:solidFill>
            </a:endParaRPr>
          </a:p>
        </p:txBody>
      </p:sp>
    </p:spTree>
  </p:cSld>
  <p:clrMap bg1="dk2" tx1="lt1" bg2="dk1" tx2="lt2" accent1="accent1" accent2="accent2" accent3="accent3" accent4="accent4" accent5="accent5" accent6="accent6" hlink="hlink" folHlink="folHlink"/>
  <p:sldLayoutIdLst>
    <p:sldLayoutId id="2147484168" r:id="rId1"/>
    <p:sldLayoutId id="2147484169" r:id="rId2"/>
    <p:sldLayoutId id="2147484170" r:id="rId3"/>
    <p:sldLayoutId id="2147484171" r:id="rId4"/>
    <p:sldLayoutId id="2147484172" r:id="rId5"/>
    <p:sldLayoutId id="2147484173" r:id="rId6"/>
    <p:sldLayoutId id="2147484174" r:id="rId7"/>
    <p:sldLayoutId id="2147484175" r:id="rId8"/>
    <p:sldLayoutId id="2147484176" r:id="rId9"/>
    <p:sldLayoutId id="2147484177" r:id="rId10"/>
    <p:sldLayoutId id="214748417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115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SzPct val="115000"/>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SzPct val="110000"/>
        <a:buChar char="•"/>
        <a:defRPr sz="2000">
          <a:solidFill>
            <a:schemeClr val="tx1"/>
          </a:solidFill>
          <a:latin typeface="+mn-lt"/>
        </a:defRPr>
      </a:lvl5pPr>
      <a:lvl6pPr marL="2514600" indent="-228600" algn="l" rtl="0" fontAlgn="base">
        <a:spcBef>
          <a:spcPct val="20000"/>
        </a:spcBef>
        <a:spcAft>
          <a:spcPct val="0"/>
        </a:spcAft>
        <a:buClr>
          <a:schemeClr val="tx2"/>
        </a:buClr>
        <a:buSzPct val="110000"/>
        <a:buChar char="•"/>
        <a:defRPr sz="2000">
          <a:solidFill>
            <a:schemeClr val="tx1"/>
          </a:solidFill>
          <a:latin typeface="+mn-lt"/>
        </a:defRPr>
      </a:lvl6pPr>
      <a:lvl7pPr marL="2971800" indent="-228600" algn="l" rtl="0" fontAlgn="base">
        <a:spcBef>
          <a:spcPct val="20000"/>
        </a:spcBef>
        <a:spcAft>
          <a:spcPct val="0"/>
        </a:spcAft>
        <a:buClr>
          <a:schemeClr val="tx2"/>
        </a:buClr>
        <a:buSzPct val="110000"/>
        <a:buChar char="•"/>
        <a:defRPr sz="2000">
          <a:solidFill>
            <a:schemeClr val="tx1"/>
          </a:solidFill>
          <a:latin typeface="+mn-lt"/>
        </a:defRPr>
      </a:lvl7pPr>
      <a:lvl8pPr marL="3429000" indent="-228600" algn="l" rtl="0" fontAlgn="base">
        <a:spcBef>
          <a:spcPct val="20000"/>
        </a:spcBef>
        <a:spcAft>
          <a:spcPct val="0"/>
        </a:spcAft>
        <a:buClr>
          <a:schemeClr val="tx2"/>
        </a:buClr>
        <a:buSzPct val="110000"/>
        <a:buChar char="•"/>
        <a:defRPr sz="2000">
          <a:solidFill>
            <a:schemeClr val="tx1"/>
          </a:solidFill>
          <a:latin typeface="+mn-lt"/>
        </a:defRPr>
      </a:lvl8pPr>
      <a:lvl9pPr marL="3886200" indent="-228600" algn="l" rtl="0" fontAlgn="base">
        <a:spcBef>
          <a:spcPct val="20000"/>
        </a:spcBef>
        <a:spcAft>
          <a:spcPct val="0"/>
        </a:spcAft>
        <a:buClr>
          <a:schemeClr val="tx2"/>
        </a:buClr>
        <a:buSzPct val="11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42863" y="-12700"/>
            <a:ext cx="10394951" cy="6940550"/>
            <a:chOff x="-12" y="-10"/>
            <a:chExt cx="5820" cy="4372"/>
          </a:xfrm>
        </p:grpSpPr>
        <p:sp>
          <p:nvSpPr>
            <p:cNvPr id="204803" name="Rectangle 3"/>
            <p:cNvSpPr>
              <a:spLocks noChangeArrowheads="1"/>
            </p:cNvSpPr>
            <p:nvPr userDrawn="1"/>
          </p:nvSpPr>
          <p:spPr bwMode="invGray">
            <a:xfrm>
              <a:off x="5520" y="-8"/>
              <a:ext cx="287" cy="4364"/>
            </a:xfrm>
            <a:prstGeom prst="rect">
              <a:avLst/>
            </a:prstGeom>
            <a:gradFill rotWithShape="0">
              <a:gsLst>
                <a:gs pos="0">
                  <a:schemeClr val="bg2"/>
                </a:gs>
                <a:gs pos="100000">
                  <a:srgbClr val="006600"/>
                </a:gs>
              </a:gsLst>
              <a:lin ang="0" scaled="1"/>
            </a:gradFill>
            <a:ln w="9525">
              <a:noFill/>
              <a:miter lim="800000"/>
              <a:headEnd/>
              <a:tailEnd/>
            </a:ln>
            <a:effectLst/>
          </p:spPr>
          <p:txBody>
            <a:bodyPr wrap="none" anchor="ctr"/>
            <a:lstStyle/>
            <a:p>
              <a:pPr>
                <a:defRPr/>
              </a:pPr>
              <a:endParaRPr lang="en-US"/>
            </a:p>
          </p:txBody>
        </p:sp>
        <p:sp>
          <p:nvSpPr>
            <p:cNvPr id="204804" name="Rectangle 4"/>
            <p:cNvSpPr>
              <a:spLocks noChangeArrowheads="1"/>
            </p:cNvSpPr>
            <p:nvPr userDrawn="1"/>
          </p:nvSpPr>
          <p:spPr bwMode="invGray">
            <a:xfrm>
              <a:off x="-8" y="-8"/>
              <a:ext cx="288" cy="4368"/>
            </a:xfrm>
            <a:prstGeom prst="rect">
              <a:avLst/>
            </a:prstGeom>
            <a:gradFill rotWithShape="0">
              <a:gsLst>
                <a:gs pos="0">
                  <a:srgbClr val="006600"/>
                </a:gs>
                <a:gs pos="100000">
                  <a:schemeClr val="bg2"/>
                </a:gs>
              </a:gsLst>
              <a:lin ang="0" scaled="1"/>
            </a:gradFill>
            <a:ln w="9525">
              <a:noFill/>
              <a:miter lim="800000"/>
              <a:headEnd/>
              <a:tailEnd/>
            </a:ln>
            <a:effectLst/>
          </p:spPr>
          <p:txBody>
            <a:bodyPr wrap="none" anchor="ctr"/>
            <a:lstStyle/>
            <a:p>
              <a:pPr>
                <a:defRPr/>
              </a:pPr>
              <a:endParaRPr lang="en-US"/>
            </a:p>
          </p:txBody>
        </p:sp>
        <p:sp>
          <p:nvSpPr>
            <p:cNvPr id="204805" name="AutoShape 5"/>
            <p:cNvSpPr>
              <a:spLocks noChangeArrowheads="1"/>
            </p:cNvSpPr>
            <p:nvPr userDrawn="1"/>
          </p:nvSpPr>
          <p:spPr bwMode="invGray">
            <a:xfrm rot="-10800000" flipH="1" flipV="1">
              <a:off x="2" y="-10"/>
              <a:ext cx="5798" cy="288"/>
            </a:xfrm>
            <a:custGeom>
              <a:avLst/>
              <a:gdLst>
                <a:gd name="G0" fmla="+- 1089 0 0"/>
                <a:gd name="G1" fmla="+- 21600 0 1089"/>
                <a:gd name="G2" fmla="*/ 1089 1 2"/>
                <a:gd name="G3" fmla="+- 21600 0 G2"/>
                <a:gd name="G4" fmla="+/ 1089 21600 2"/>
                <a:gd name="G5" fmla="+/ G1 0 2"/>
                <a:gd name="G6" fmla="*/ 21600 21600 1089"/>
                <a:gd name="G7" fmla="*/ G6 1 2"/>
                <a:gd name="G8" fmla="+- 21600 0 G7"/>
                <a:gd name="G9" fmla="*/ 21600 1 2"/>
                <a:gd name="G10" fmla="+- 1089 0 G9"/>
                <a:gd name="G11" fmla="?: G10 G8 0"/>
                <a:gd name="G12" fmla="?: G10 G7 21600"/>
                <a:gd name="T0" fmla="*/ 21055 w 21600"/>
                <a:gd name="T1" fmla="*/ 10800 h 21600"/>
                <a:gd name="T2" fmla="*/ 10800 w 21600"/>
                <a:gd name="T3" fmla="*/ 21600 h 21600"/>
                <a:gd name="T4" fmla="*/ 545 w 21600"/>
                <a:gd name="T5" fmla="*/ 10800 h 21600"/>
                <a:gd name="T6" fmla="*/ 10800 w 21600"/>
                <a:gd name="T7" fmla="*/ 0 h 21600"/>
                <a:gd name="T8" fmla="*/ 2345 w 21600"/>
                <a:gd name="T9" fmla="*/ 2345 h 21600"/>
                <a:gd name="T10" fmla="*/ 19255 w 21600"/>
                <a:gd name="T11" fmla="*/ 19255 h 21600"/>
              </a:gdLst>
              <a:ahLst/>
              <a:cxnLst>
                <a:cxn ang="0">
                  <a:pos x="T0" y="T1"/>
                </a:cxn>
                <a:cxn ang="0">
                  <a:pos x="T2" y="T3"/>
                </a:cxn>
                <a:cxn ang="0">
                  <a:pos x="T4" y="T5"/>
                </a:cxn>
                <a:cxn ang="0">
                  <a:pos x="T6" y="T7"/>
                </a:cxn>
              </a:cxnLst>
              <a:rect l="T8" t="T9" r="T10" b="T11"/>
              <a:pathLst>
                <a:path w="21600" h="21600">
                  <a:moveTo>
                    <a:pt x="0" y="0"/>
                  </a:moveTo>
                  <a:lnTo>
                    <a:pt x="1089" y="21600"/>
                  </a:lnTo>
                  <a:lnTo>
                    <a:pt x="20511" y="21600"/>
                  </a:lnTo>
                  <a:lnTo>
                    <a:pt x="21600" y="0"/>
                  </a:lnTo>
                  <a:close/>
                </a:path>
              </a:pathLst>
            </a:custGeom>
            <a:gradFill rotWithShape="0">
              <a:gsLst>
                <a:gs pos="0">
                  <a:srgbClr val="006600"/>
                </a:gs>
                <a:gs pos="100000">
                  <a:schemeClr val="bg2"/>
                </a:gs>
              </a:gsLst>
              <a:lin ang="5400000" scaled="1"/>
            </a:gradFill>
            <a:ln w="9525">
              <a:noFill/>
              <a:miter lim="800000"/>
              <a:headEnd/>
              <a:tailEnd/>
            </a:ln>
            <a:effectLst/>
          </p:spPr>
          <p:txBody>
            <a:bodyPr wrap="none" anchor="ctr"/>
            <a:lstStyle/>
            <a:p>
              <a:pPr>
                <a:defRPr/>
              </a:pPr>
              <a:endParaRPr lang="en-US"/>
            </a:p>
          </p:txBody>
        </p:sp>
        <p:sp>
          <p:nvSpPr>
            <p:cNvPr id="204806" name="AutoShape 6"/>
            <p:cNvSpPr>
              <a:spLocks noChangeArrowheads="1"/>
            </p:cNvSpPr>
            <p:nvPr userDrawn="1"/>
          </p:nvSpPr>
          <p:spPr bwMode="invGray">
            <a:xfrm flipV="1">
              <a:off x="-12" y="4072"/>
              <a:ext cx="5820" cy="290"/>
            </a:xfrm>
            <a:custGeom>
              <a:avLst/>
              <a:gdLst>
                <a:gd name="G0" fmla="+- 1100 0 0"/>
                <a:gd name="G1" fmla="+- 21600 0 1100"/>
                <a:gd name="G2" fmla="*/ 1100 1 2"/>
                <a:gd name="G3" fmla="+- 21600 0 G2"/>
                <a:gd name="G4" fmla="+/ 1100 21600 2"/>
                <a:gd name="G5" fmla="+/ G1 0 2"/>
                <a:gd name="G6" fmla="*/ 21600 21600 1100"/>
                <a:gd name="G7" fmla="*/ G6 1 2"/>
                <a:gd name="G8" fmla="+- 21600 0 G7"/>
                <a:gd name="G9" fmla="*/ 21600 1 2"/>
                <a:gd name="G10" fmla="+- 1100 0 G9"/>
                <a:gd name="G11" fmla="?: G10 G8 0"/>
                <a:gd name="G12" fmla="?: G10 G7 21600"/>
                <a:gd name="T0" fmla="*/ 21050 w 21600"/>
                <a:gd name="T1" fmla="*/ 10800 h 21600"/>
                <a:gd name="T2" fmla="*/ 10800 w 21600"/>
                <a:gd name="T3" fmla="*/ 21600 h 21600"/>
                <a:gd name="T4" fmla="*/ 550 w 21600"/>
                <a:gd name="T5" fmla="*/ 10800 h 21600"/>
                <a:gd name="T6" fmla="*/ 10800 w 21600"/>
                <a:gd name="T7" fmla="*/ 0 h 21600"/>
                <a:gd name="T8" fmla="*/ 2350 w 21600"/>
                <a:gd name="T9" fmla="*/ 2350 h 21600"/>
                <a:gd name="T10" fmla="*/ 19250 w 21600"/>
                <a:gd name="T11" fmla="*/ 19250 h 21600"/>
              </a:gdLst>
              <a:ahLst/>
              <a:cxnLst>
                <a:cxn ang="0">
                  <a:pos x="T0" y="T1"/>
                </a:cxn>
                <a:cxn ang="0">
                  <a:pos x="T2" y="T3"/>
                </a:cxn>
                <a:cxn ang="0">
                  <a:pos x="T4" y="T5"/>
                </a:cxn>
                <a:cxn ang="0">
                  <a:pos x="T6" y="T7"/>
                </a:cxn>
              </a:cxnLst>
              <a:rect l="T8" t="T9" r="T10" b="T11"/>
              <a:pathLst>
                <a:path w="21600" h="21600">
                  <a:moveTo>
                    <a:pt x="0" y="0"/>
                  </a:moveTo>
                  <a:lnTo>
                    <a:pt x="1100" y="21600"/>
                  </a:lnTo>
                  <a:lnTo>
                    <a:pt x="20500" y="21600"/>
                  </a:lnTo>
                  <a:lnTo>
                    <a:pt x="21600" y="0"/>
                  </a:lnTo>
                  <a:close/>
                </a:path>
              </a:pathLst>
            </a:custGeom>
            <a:gradFill rotWithShape="0">
              <a:gsLst>
                <a:gs pos="0">
                  <a:schemeClr val="bg2"/>
                </a:gs>
                <a:gs pos="100000">
                  <a:srgbClr val="006600"/>
                </a:gs>
              </a:gsLst>
              <a:lin ang="5400000" scaled="1"/>
            </a:gradFill>
            <a:ln w="9525">
              <a:noFill/>
              <a:miter lim="800000"/>
              <a:headEnd/>
              <a:tailEnd/>
            </a:ln>
            <a:effectLst/>
          </p:spPr>
          <p:txBody>
            <a:bodyPr wrap="none" anchor="ctr"/>
            <a:lstStyle/>
            <a:p>
              <a:pPr>
                <a:defRPr/>
              </a:pPr>
              <a:endParaRPr lang="en-US"/>
            </a:p>
          </p:txBody>
        </p:sp>
        <p:sp>
          <p:nvSpPr>
            <p:cNvPr id="204807" name="Rectangle 7" descr="Green marble"/>
            <p:cNvSpPr>
              <a:spLocks noChangeArrowheads="1"/>
            </p:cNvSpPr>
            <p:nvPr userDrawn="1"/>
          </p:nvSpPr>
          <p:spPr bwMode="invGray">
            <a:xfrm>
              <a:off x="184" y="176"/>
              <a:ext cx="5432" cy="3988"/>
            </a:xfrm>
            <a:prstGeom prst="rect">
              <a:avLst/>
            </a:prstGeom>
            <a:blipFill dpi="0" rotWithShape="0">
              <a:blip r:embed="rId13" cstate="print"/>
              <a:srcRect/>
              <a:tile tx="0" ty="0" sx="100000" sy="100000" flip="none" algn="tl"/>
            </a:blipFill>
            <a:ln w="12700">
              <a:noFill/>
              <a:miter lim="800000"/>
              <a:headEnd type="none" w="sm" len="sm"/>
              <a:tailEnd type="none" w="sm" len="sm"/>
            </a:ln>
            <a:effectLst/>
          </p:spPr>
          <p:txBody>
            <a:bodyPr wrap="none" anchor="ctr"/>
            <a:lstStyle/>
            <a:p>
              <a:pPr>
                <a:defRPr/>
              </a:pPr>
              <a:endParaRPr lang="en-US"/>
            </a:p>
          </p:txBody>
        </p:sp>
      </p:grpSp>
      <p:sp>
        <p:nvSpPr>
          <p:cNvPr id="7171" name="Rectangle 8"/>
          <p:cNvSpPr>
            <a:spLocks noGrp="1" noChangeArrowheads="1"/>
          </p:cNvSpPr>
          <p:nvPr>
            <p:ph type="title"/>
          </p:nvPr>
        </p:nvSpPr>
        <p:spPr bwMode="auto">
          <a:xfrm>
            <a:off x="771525" y="350838"/>
            <a:ext cx="874395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2" name="Rectangle 9"/>
          <p:cNvSpPr>
            <a:spLocks noGrp="1" noChangeArrowheads="1"/>
          </p:cNvSpPr>
          <p:nvPr>
            <p:ph type="body" idx="1"/>
          </p:nvPr>
        </p:nvSpPr>
        <p:spPr bwMode="auto">
          <a:xfrm>
            <a:off x="785813" y="1665288"/>
            <a:ext cx="874395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4810" name="Rectangle 10"/>
          <p:cNvSpPr>
            <a:spLocks noGrp="1" noChangeArrowheads="1"/>
          </p:cNvSpPr>
          <p:nvPr>
            <p:ph type="dt" sz="half" idx="2"/>
          </p:nvPr>
        </p:nvSpPr>
        <p:spPr bwMode="auto">
          <a:xfrm>
            <a:off x="771525" y="616585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0" sz="1400" i="0">
                <a:solidFill>
                  <a:srgbClr val="EAEAEA"/>
                </a:solidFill>
                <a:latin typeface="+mn-lt"/>
              </a:defRPr>
            </a:lvl1pPr>
          </a:lstStyle>
          <a:p>
            <a:pPr>
              <a:defRPr/>
            </a:pPr>
            <a:endParaRPr lang="en-US"/>
          </a:p>
        </p:txBody>
      </p:sp>
      <p:sp>
        <p:nvSpPr>
          <p:cNvPr id="204811" name="Rectangle 11"/>
          <p:cNvSpPr>
            <a:spLocks noGrp="1" noChangeArrowheads="1"/>
          </p:cNvSpPr>
          <p:nvPr>
            <p:ph type="ftr" sz="quarter" idx="3"/>
          </p:nvPr>
        </p:nvSpPr>
        <p:spPr bwMode="auto">
          <a:xfrm>
            <a:off x="3514725" y="6165850"/>
            <a:ext cx="32575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i="0">
                <a:solidFill>
                  <a:srgbClr val="EAEAEA"/>
                </a:solidFill>
                <a:latin typeface="+mn-lt"/>
              </a:defRPr>
            </a:lvl1pPr>
          </a:lstStyle>
          <a:p>
            <a:pPr>
              <a:defRPr/>
            </a:pPr>
            <a:endParaRPr lang="en-US"/>
          </a:p>
        </p:txBody>
      </p:sp>
      <p:sp>
        <p:nvSpPr>
          <p:cNvPr id="204812" name="Rectangle 12"/>
          <p:cNvSpPr>
            <a:spLocks noGrp="1" noChangeArrowheads="1"/>
          </p:cNvSpPr>
          <p:nvPr>
            <p:ph type="sldNum" sz="quarter" idx="4"/>
          </p:nvPr>
        </p:nvSpPr>
        <p:spPr bwMode="auto">
          <a:xfrm>
            <a:off x="7372350" y="616585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i="0">
                <a:solidFill>
                  <a:srgbClr val="EAEAEA"/>
                </a:solidFill>
                <a:latin typeface="+mn-lt"/>
              </a:defRPr>
            </a:lvl1pPr>
          </a:lstStyle>
          <a:p>
            <a:pPr>
              <a:defRPr/>
            </a:pPr>
            <a:fld id="{CF396C6D-3827-408A-B6A5-EF116395397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180" r:id="rId1"/>
    <p:sldLayoutId id="2147484181" r:id="rId2"/>
    <p:sldLayoutId id="2147484182" r:id="rId3"/>
    <p:sldLayoutId id="2147484183" r:id="rId4"/>
    <p:sldLayoutId id="2147484184" r:id="rId5"/>
    <p:sldLayoutId id="2147484185" r:id="rId6"/>
    <p:sldLayoutId id="2147484186" r:id="rId7"/>
    <p:sldLayoutId id="2147484187" r:id="rId8"/>
    <p:sldLayoutId id="2147484188" r:id="rId9"/>
    <p:sldLayoutId id="2147484189" r:id="rId10"/>
    <p:sldLayoutId id="214748419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115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SzPct val="115000"/>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SzPct val="110000"/>
        <a:buChar char="•"/>
        <a:defRPr sz="2000">
          <a:solidFill>
            <a:schemeClr val="tx1"/>
          </a:solidFill>
          <a:latin typeface="+mn-lt"/>
        </a:defRPr>
      </a:lvl5pPr>
      <a:lvl6pPr marL="2514600" indent="-228600" algn="l" rtl="0" fontAlgn="base">
        <a:spcBef>
          <a:spcPct val="20000"/>
        </a:spcBef>
        <a:spcAft>
          <a:spcPct val="0"/>
        </a:spcAft>
        <a:buClr>
          <a:schemeClr val="tx2"/>
        </a:buClr>
        <a:buSzPct val="110000"/>
        <a:buChar char="•"/>
        <a:defRPr sz="2000">
          <a:solidFill>
            <a:schemeClr val="tx1"/>
          </a:solidFill>
          <a:latin typeface="+mn-lt"/>
        </a:defRPr>
      </a:lvl6pPr>
      <a:lvl7pPr marL="2971800" indent="-228600" algn="l" rtl="0" fontAlgn="base">
        <a:spcBef>
          <a:spcPct val="20000"/>
        </a:spcBef>
        <a:spcAft>
          <a:spcPct val="0"/>
        </a:spcAft>
        <a:buClr>
          <a:schemeClr val="tx2"/>
        </a:buClr>
        <a:buSzPct val="110000"/>
        <a:buChar char="•"/>
        <a:defRPr sz="2000">
          <a:solidFill>
            <a:schemeClr val="tx1"/>
          </a:solidFill>
          <a:latin typeface="+mn-lt"/>
        </a:defRPr>
      </a:lvl7pPr>
      <a:lvl8pPr marL="3429000" indent="-228600" algn="l" rtl="0" fontAlgn="base">
        <a:spcBef>
          <a:spcPct val="20000"/>
        </a:spcBef>
        <a:spcAft>
          <a:spcPct val="0"/>
        </a:spcAft>
        <a:buClr>
          <a:schemeClr val="tx2"/>
        </a:buClr>
        <a:buSzPct val="110000"/>
        <a:buChar char="•"/>
        <a:defRPr sz="2000">
          <a:solidFill>
            <a:schemeClr val="tx1"/>
          </a:solidFill>
          <a:latin typeface="+mn-lt"/>
        </a:defRPr>
      </a:lvl8pPr>
      <a:lvl9pPr marL="3886200" indent="-228600" algn="l" rtl="0" fontAlgn="base">
        <a:spcBef>
          <a:spcPct val="20000"/>
        </a:spcBef>
        <a:spcAft>
          <a:spcPct val="0"/>
        </a:spcAft>
        <a:buClr>
          <a:schemeClr val="tx2"/>
        </a:buClr>
        <a:buSzPct val="11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6370" name="Title Placeholder 1"/>
          <p:cNvSpPr>
            <a:spLocks noGrp="1"/>
          </p:cNvSpPr>
          <p:nvPr>
            <p:ph type="title"/>
          </p:nvPr>
        </p:nvSpPr>
        <p:spPr bwMode="auto">
          <a:xfrm>
            <a:off x="514350" y="274638"/>
            <a:ext cx="92583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26371" name="Text Placeholder 2"/>
          <p:cNvSpPr>
            <a:spLocks noGrp="1"/>
          </p:cNvSpPr>
          <p:nvPr>
            <p:ph type="body" idx="1"/>
          </p:nvPr>
        </p:nvSpPr>
        <p:spPr bwMode="auto">
          <a:xfrm>
            <a:off x="514350" y="1600201"/>
            <a:ext cx="92583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514350" y="6356351"/>
            <a:ext cx="24003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eaLnBrk="1" hangingPunct="1">
              <a:defRPr/>
            </a:pPr>
            <a:fld id="{DE76F322-80AC-4C5A-8764-899CE77B289D}" type="datetimeFigureOut">
              <a:rPr kumimoji="0" lang="en-US" i="0">
                <a:solidFill>
                  <a:srgbClr val="000000">
                    <a:tint val="75000"/>
                  </a:srgbClr>
                </a:solidFill>
              </a:rPr>
              <a:pPr eaLnBrk="1" hangingPunct="1">
                <a:defRPr/>
              </a:pPr>
              <a:t>6/3/2012</a:t>
            </a:fld>
            <a:endParaRPr kumimoji="0" lang="en-US" i="0">
              <a:solidFill>
                <a:srgbClr val="000000">
                  <a:tint val="75000"/>
                </a:srgbClr>
              </a:solidFill>
            </a:endParaRPr>
          </a:p>
        </p:txBody>
      </p:sp>
      <p:sp>
        <p:nvSpPr>
          <p:cNvPr id="5" name="Footer Placeholder 4"/>
          <p:cNvSpPr>
            <a:spLocks noGrp="1"/>
          </p:cNvSpPr>
          <p:nvPr>
            <p:ph type="ftr" sz="quarter" idx="3"/>
          </p:nvPr>
        </p:nvSpPr>
        <p:spPr>
          <a:xfrm>
            <a:off x="3514725" y="6356351"/>
            <a:ext cx="325755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eaLnBrk="1" hangingPunct="1">
              <a:defRPr/>
            </a:pPr>
            <a:endParaRPr kumimoji="0" lang="en-US" i="0">
              <a:solidFill>
                <a:srgbClr val="000000">
                  <a:tint val="75000"/>
                </a:srgbClr>
              </a:solidFill>
            </a:endParaRPr>
          </a:p>
        </p:txBody>
      </p:sp>
      <p:sp>
        <p:nvSpPr>
          <p:cNvPr id="6" name="Slide Number Placeholder 5"/>
          <p:cNvSpPr>
            <a:spLocks noGrp="1"/>
          </p:cNvSpPr>
          <p:nvPr>
            <p:ph type="sldNum" sz="quarter" idx="4"/>
          </p:nvPr>
        </p:nvSpPr>
        <p:spPr>
          <a:xfrm>
            <a:off x="7372350" y="6356351"/>
            <a:ext cx="24003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eaLnBrk="1" hangingPunct="1">
              <a:defRPr/>
            </a:pPr>
            <a:fld id="{0592F32B-BC43-4882-9F27-9FCF7973DA70}" type="slidenum">
              <a:rPr kumimoji="0" lang="en-US" i="0">
                <a:solidFill>
                  <a:srgbClr val="000000">
                    <a:tint val="75000"/>
                  </a:srgbClr>
                </a:solidFill>
              </a:rPr>
              <a:pPr eaLnBrk="1" hangingPunct="1">
                <a:defRPr/>
              </a:pPr>
              <a:t>‹#›</a:t>
            </a:fld>
            <a:endParaRPr kumimoji="0" lang="en-US" i="0">
              <a:solidFill>
                <a:srgbClr val="000000">
                  <a:tint val="75000"/>
                </a:srgbClr>
              </a:solidFill>
            </a:endParaRPr>
          </a:p>
        </p:txBody>
      </p:sp>
    </p:spTree>
  </p:cSld>
  <p:clrMap bg1="lt1" tx1="dk1" bg2="lt2" tx2="dk2" accent1="accent1" accent2="accent2" accent3="accent3" accent4="accent4" accent5="accent5" accent6="accent6" hlink="hlink" folHlink="folHlink"/>
  <p:sldLayoutIdLst>
    <p:sldLayoutId id="2147484192" r:id="rId1"/>
    <p:sldLayoutId id="2147484193" r:id="rId2"/>
    <p:sldLayoutId id="2147484194" r:id="rId3"/>
    <p:sldLayoutId id="2147484195" r:id="rId4"/>
    <p:sldLayoutId id="2147484196" r:id="rId5"/>
    <p:sldLayoutId id="2147484197" r:id="rId6"/>
    <p:sldLayoutId id="2147484198" r:id="rId7"/>
    <p:sldLayoutId id="2147484199" r:id="rId8"/>
    <p:sldLayoutId id="2147484200" r:id="rId9"/>
    <p:sldLayoutId id="2147484201" r:id="rId10"/>
    <p:sldLayoutId id="2147484202" r:id="rId11"/>
  </p:sldLayoutIdLst>
  <p:txStyles>
    <p:titleStyle>
      <a:lvl1pPr algn="ctr" rtl="0" fontAlgn="base">
        <a:spcBef>
          <a:spcPct val="0"/>
        </a:spcBef>
        <a:spcAft>
          <a:spcPct val="0"/>
        </a:spcAft>
        <a:defRPr sz="44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a:solidFill>
            <a:schemeClr val="tx1"/>
          </a:solidFill>
          <a:latin typeface="+mn-lt"/>
        </a:defRPr>
      </a:lvl2pPr>
      <a:lvl3pPr marL="1143000" indent="-228600" algn="l" rtl="0" fontAlgn="base">
        <a:spcBef>
          <a:spcPct val="20000"/>
        </a:spcBef>
        <a:spcAft>
          <a:spcPct val="0"/>
        </a:spcAft>
        <a:buFont typeface="Arial" charset="0"/>
        <a:buChar char="•"/>
        <a:defRPr sz="2400">
          <a:solidFill>
            <a:schemeClr val="tx1"/>
          </a:solidFill>
          <a:latin typeface="+mn-lt"/>
        </a:defRPr>
      </a:lvl3pPr>
      <a:lvl4pPr marL="1600200" indent="-228600" algn="l" rtl="0" fontAlgn="base">
        <a:spcBef>
          <a:spcPct val="20000"/>
        </a:spcBef>
        <a:spcAft>
          <a:spcPct val="0"/>
        </a:spcAft>
        <a:buFont typeface="Arial" charset="0"/>
        <a:buChar char="–"/>
        <a:defRPr sz="2000">
          <a:solidFill>
            <a:schemeClr val="tx1"/>
          </a:solidFill>
          <a:latin typeface="+mn-lt"/>
        </a:defRPr>
      </a:lvl4pPr>
      <a:lvl5pPr marL="2057400" indent="-228600" algn="l" rtl="0" fontAlgn="base">
        <a:spcBef>
          <a:spcPct val="20000"/>
        </a:spcBef>
        <a:spcAft>
          <a:spcPct val="0"/>
        </a:spcAft>
        <a:buFont typeface="Arial" charset="0"/>
        <a:buChar char="»"/>
        <a:defRPr sz="2000">
          <a:solidFill>
            <a:schemeClr val="tx1"/>
          </a:solidFill>
          <a:latin typeface="+mn-lt"/>
        </a:defRPr>
      </a:lvl5pPr>
      <a:lvl6pPr marL="2514600" indent="-228600" algn="l" rtl="0" fontAlgn="base">
        <a:spcBef>
          <a:spcPct val="20000"/>
        </a:spcBef>
        <a:spcAft>
          <a:spcPct val="0"/>
        </a:spcAft>
        <a:buFont typeface="Arial" charset="0"/>
        <a:buChar char="»"/>
        <a:defRPr sz="2000">
          <a:solidFill>
            <a:schemeClr val="tx1"/>
          </a:solidFill>
          <a:latin typeface="+mn-lt"/>
        </a:defRPr>
      </a:lvl6pPr>
      <a:lvl7pPr marL="2971800" indent="-228600" algn="l" rtl="0" fontAlgn="base">
        <a:spcBef>
          <a:spcPct val="20000"/>
        </a:spcBef>
        <a:spcAft>
          <a:spcPct val="0"/>
        </a:spcAft>
        <a:buFont typeface="Arial" charset="0"/>
        <a:buChar char="»"/>
        <a:defRPr sz="2000">
          <a:solidFill>
            <a:schemeClr val="tx1"/>
          </a:solidFill>
          <a:latin typeface="+mn-lt"/>
        </a:defRPr>
      </a:lvl7pPr>
      <a:lvl8pPr marL="3429000" indent="-228600" algn="l" rtl="0" fontAlgn="base">
        <a:spcBef>
          <a:spcPct val="20000"/>
        </a:spcBef>
        <a:spcAft>
          <a:spcPct val="0"/>
        </a:spcAft>
        <a:buFont typeface="Arial" charset="0"/>
        <a:buChar char="»"/>
        <a:defRPr sz="2000">
          <a:solidFill>
            <a:schemeClr val="tx1"/>
          </a:solidFill>
          <a:latin typeface="+mn-lt"/>
        </a:defRPr>
      </a:lvl8pPr>
      <a:lvl9pPr marL="3886200" indent="-228600" algn="l" rtl="0" fontAlgn="base">
        <a:spcBef>
          <a:spcPct val="20000"/>
        </a:spcBef>
        <a:spcAft>
          <a:spcPct val="0"/>
        </a:spcAft>
        <a:buFont typeface="Arial"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bwMode="auto">
          <a:xfrm>
            <a:off x="457200" y="228600"/>
            <a:ext cx="874395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48483" name="Rectangle 3"/>
          <p:cNvSpPr>
            <a:spLocks noGrp="1" noChangeArrowheads="1"/>
          </p:cNvSpPr>
          <p:nvPr>
            <p:ph type="body" idx="1"/>
          </p:nvPr>
        </p:nvSpPr>
        <p:spPr bwMode="auto">
          <a:xfrm>
            <a:off x="514350" y="1885950"/>
            <a:ext cx="920115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2756" name="Rectangle 4"/>
          <p:cNvSpPr>
            <a:spLocks noGrp="1" noChangeArrowheads="1"/>
          </p:cNvSpPr>
          <p:nvPr>
            <p:ph type="dt" sz="half" idx="2"/>
          </p:nvPr>
        </p:nvSpPr>
        <p:spPr bwMode="auto">
          <a:xfrm>
            <a:off x="4857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a:p>
        </p:txBody>
      </p:sp>
      <p:sp>
        <p:nvSpPr>
          <p:cNvPr id="202757" name="Rectangle 5"/>
          <p:cNvSpPr>
            <a:spLocks noGrp="1" noChangeArrowheads="1"/>
          </p:cNvSpPr>
          <p:nvPr>
            <p:ph type="ftr" sz="quarter" idx="3"/>
          </p:nvPr>
        </p:nvSpPr>
        <p:spPr bwMode="auto">
          <a:xfrm>
            <a:off x="3514725" y="6229350"/>
            <a:ext cx="325755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a:p>
        </p:txBody>
      </p:sp>
      <p:sp>
        <p:nvSpPr>
          <p:cNvPr id="202758" name="Rectangle 6"/>
          <p:cNvSpPr>
            <a:spLocks noGrp="1" noChangeArrowheads="1"/>
          </p:cNvSpPr>
          <p:nvPr>
            <p:ph type="sldNum" sz="quarter" idx="4"/>
          </p:nvPr>
        </p:nvSpPr>
        <p:spPr bwMode="auto">
          <a:xfrm>
            <a:off x="75723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F58806BE-398D-4508-9FFA-239A21730255}" type="slidenum">
              <a:rPr lang="en-US"/>
              <a:pPr>
                <a:defRPr/>
              </a:pPr>
              <a:t>‹#›</a:t>
            </a:fld>
            <a:endParaRPr lang="en-US"/>
          </a:p>
        </p:txBody>
      </p:sp>
      <p:pic>
        <p:nvPicPr>
          <p:cNvPr id="148487"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1028700" y="1314450"/>
            <a:ext cx="92583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204" r:id="rId1"/>
    <p:sldLayoutId id="2147484205" r:id="rId2"/>
    <p:sldLayoutId id="2147484206" r:id="rId3"/>
    <p:sldLayoutId id="2147484207" r:id="rId4"/>
    <p:sldLayoutId id="2147484208" r:id="rId5"/>
    <p:sldLayoutId id="2147484209" r:id="rId6"/>
    <p:sldLayoutId id="2147484210" r:id="rId7"/>
    <p:sldLayoutId id="2147484211" r:id="rId8"/>
    <p:sldLayoutId id="2147484212" r:id="rId9"/>
    <p:sldLayoutId id="2147484213" r:id="rId10"/>
    <p:sldLayoutId id="2147484214"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xfrm>
            <a:off x="457200" y="228600"/>
            <a:ext cx="874395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87043" name="Rectangle 3"/>
          <p:cNvSpPr>
            <a:spLocks noGrp="1" noChangeArrowheads="1"/>
          </p:cNvSpPr>
          <p:nvPr>
            <p:ph type="body" idx="1"/>
          </p:nvPr>
        </p:nvSpPr>
        <p:spPr bwMode="auto">
          <a:xfrm>
            <a:off x="514350" y="1885950"/>
            <a:ext cx="920115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2756" name="Rectangle 4"/>
          <p:cNvSpPr>
            <a:spLocks noGrp="1" noChangeArrowheads="1"/>
          </p:cNvSpPr>
          <p:nvPr>
            <p:ph type="dt" sz="half" idx="2"/>
          </p:nvPr>
        </p:nvSpPr>
        <p:spPr bwMode="auto">
          <a:xfrm>
            <a:off x="4857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rtl="0" fontAlgn="base">
              <a:spcAft>
                <a:spcPct val="0"/>
              </a:spcAft>
              <a:defRPr/>
            </a:pPr>
            <a:endParaRPr lang="en-US" kern="1200">
              <a:latin typeface="Arial" charset="0"/>
              <a:ea typeface="+mn-ea"/>
              <a:cs typeface="+mn-cs"/>
            </a:endParaRPr>
          </a:p>
        </p:txBody>
      </p:sp>
      <p:sp>
        <p:nvSpPr>
          <p:cNvPr id="202757" name="Rectangle 5"/>
          <p:cNvSpPr>
            <a:spLocks noGrp="1" noChangeArrowheads="1"/>
          </p:cNvSpPr>
          <p:nvPr>
            <p:ph type="ftr" sz="quarter" idx="3"/>
          </p:nvPr>
        </p:nvSpPr>
        <p:spPr bwMode="auto">
          <a:xfrm>
            <a:off x="3514725" y="6229350"/>
            <a:ext cx="325755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rtl="0" fontAlgn="base">
              <a:spcAft>
                <a:spcPct val="0"/>
              </a:spcAft>
              <a:defRPr/>
            </a:pPr>
            <a:endParaRPr lang="en-US" kern="1200">
              <a:latin typeface="Arial" charset="0"/>
              <a:ea typeface="+mn-ea"/>
              <a:cs typeface="+mn-cs"/>
            </a:endParaRPr>
          </a:p>
        </p:txBody>
      </p:sp>
      <p:sp>
        <p:nvSpPr>
          <p:cNvPr id="202758" name="Rectangle 6"/>
          <p:cNvSpPr>
            <a:spLocks noGrp="1" noChangeArrowheads="1"/>
          </p:cNvSpPr>
          <p:nvPr>
            <p:ph type="sldNum" sz="quarter" idx="4"/>
          </p:nvPr>
        </p:nvSpPr>
        <p:spPr bwMode="auto">
          <a:xfrm>
            <a:off x="75723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rtl="0" fontAlgn="base">
              <a:spcAft>
                <a:spcPct val="0"/>
              </a:spcAft>
              <a:defRPr/>
            </a:pPr>
            <a:fld id="{AA56CC07-3103-485A-ADA5-45B8860A5491}" type="slidenum">
              <a:rPr lang="en-US" kern="1200">
                <a:latin typeface="Arial" charset="0"/>
                <a:ea typeface="+mn-ea"/>
                <a:cs typeface="+mn-cs"/>
              </a:rPr>
              <a:pPr rtl="0" fontAlgn="base">
                <a:spcAft>
                  <a:spcPct val="0"/>
                </a:spcAft>
                <a:defRPr/>
              </a:pPr>
              <a:t>‹#›</a:t>
            </a:fld>
            <a:endParaRPr lang="en-US" kern="1200">
              <a:latin typeface="Arial" charset="0"/>
              <a:ea typeface="+mn-ea"/>
              <a:cs typeface="+mn-cs"/>
            </a:endParaRPr>
          </a:p>
        </p:txBody>
      </p:sp>
      <p:pic>
        <p:nvPicPr>
          <p:cNvPr id="87047"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1028700" y="1314450"/>
            <a:ext cx="92583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514350" y="274638"/>
            <a:ext cx="92583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1619" name="Rectangle 3"/>
          <p:cNvSpPr>
            <a:spLocks noGrp="1" noChangeArrowheads="1"/>
          </p:cNvSpPr>
          <p:nvPr>
            <p:ph type="body" idx="1"/>
          </p:nvPr>
        </p:nvSpPr>
        <p:spPr bwMode="auto">
          <a:xfrm>
            <a:off x="514350" y="1600200"/>
            <a:ext cx="92583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19492" name="Rectangle 4"/>
          <p:cNvSpPr>
            <a:spLocks noGrp="1" noChangeArrowheads="1"/>
          </p:cNvSpPr>
          <p:nvPr>
            <p:ph type="dt" sz="half" idx="2"/>
          </p:nvPr>
        </p:nvSpPr>
        <p:spPr bwMode="auto">
          <a:xfrm>
            <a:off x="514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0" sz="1400" i="0">
                <a:solidFill>
                  <a:srgbClr val="000000"/>
                </a:solidFill>
              </a:defRPr>
            </a:lvl1pPr>
          </a:lstStyle>
          <a:p>
            <a:pPr rtl="0" fontAlgn="base">
              <a:spcBef>
                <a:spcPct val="0"/>
              </a:spcBef>
              <a:spcAft>
                <a:spcPct val="0"/>
              </a:spcAft>
              <a:defRPr/>
            </a:pPr>
            <a:endParaRPr lang="en-US" kern="1200">
              <a:latin typeface="Arial" charset="0"/>
              <a:ea typeface="+mn-ea"/>
              <a:cs typeface="+mn-cs"/>
            </a:endParaRPr>
          </a:p>
        </p:txBody>
      </p:sp>
      <p:sp>
        <p:nvSpPr>
          <p:cNvPr id="319493" name="Rectangle 5"/>
          <p:cNvSpPr>
            <a:spLocks noGrp="1" noChangeArrowheads="1"/>
          </p:cNvSpPr>
          <p:nvPr>
            <p:ph type="ftr" sz="quarter" idx="3"/>
          </p:nvPr>
        </p:nvSpPr>
        <p:spPr bwMode="auto">
          <a:xfrm>
            <a:off x="3514725" y="6245225"/>
            <a:ext cx="325755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0" sz="1400" i="0">
                <a:solidFill>
                  <a:srgbClr val="000000"/>
                </a:solidFill>
              </a:defRPr>
            </a:lvl1pPr>
          </a:lstStyle>
          <a:p>
            <a:pPr rtl="0" fontAlgn="base">
              <a:spcBef>
                <a:spcPct val="0"/>
              </a:spcBef>
              <a:spcAft>
                <a:spcPct val="0"/>
              </a:spcAft>
              <a:defRPr/>
            </a:pPr>
            <a:endParaRPr lang="en-US" kern="1200">
              <a:latin typeface="Arial" charset="0"/>
              <a:ea typeface="+mn-ea"/>
              <a:cs typeface="+mn-cs"/>
            </a:endParaRPr>
          </a:p>
        </p:txBody>
      </p:sp>
      <p:sp>
        <p:nvSpPr>
          <p:cNvPr id="319494" name="Rectangle 6"/>
          <p:cNvSpPr>
            <a:spLocks noGrp="1" noChangeArrowheads="1"/>
          </p:cNvSpPr>
          <p:nvPr>
            <p:ph type="sldNum" sz="quarter" idx="4"/>
          </p:nvPr>
        </p:nvSpPr>
        <p:spPr bwMode="auto">
          <a:xfrm>
            <a:off x="7372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i="0">
                <a:solidFill>
                  <a:srgbClr val="000000"/>
                </a:solidFill>
              </a:defRPr>
            </a:lvl1pPr>
          </a:lstStyle>
          <a:p>
            <a:pPr rtl="0" fontAlgn="base">
              <a:spcBef>
                <a:spcPct val="0"/>
              </a:spcBef>
              <a:spcAft>
                <a:spcPct val="0"/>
              </a:spcAft>
              <a:defRPr/>
            </a:pPr>
            <a:fld id="{CDB37110-43E8-48E2-A868-9CB8C9B5310F}" type="slidenum">
              <a:rPr lang="en-US" kern="1200">
                <a:latin typeface="Arial" charset="0"/>
                <a:ea typeface="+mn-ea"/>
                <a:cs typeface="+mn-cs"/>
              </a:rPr>
              <a:pPr rtl="0" fontAlgn="base">
                <a:spcBef>
                  <a:spcPct val="0"/>
                </a:spcBef>
                <a:spcAft>
                  <a:spcPct val="0"/>
                </a:spcAft>
                <a:defRPr/>
              </a:pPr>
              <a:t>‹#›</a:t>
            </a:fld>
            <a:endParaRPr lang="en-US" kern="1200">
              <a:latin typeface="Arial" charset="0"/>
              <a:ea typeface="+mn-ea"/>
              <a:cs typeface="+mn-cs"/>
            </a:endParaRPr>
          </a:p>
        </p:txBody>
      </p:sp>
    </p:spTree>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14350" y="274638"/>
            <a:ext cx="92583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514350" y="1600200"/>
            <a:ext cx="92583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39620" name="Rectangle 4"/>
          <p:cNvSpPr>
            <a:spLocks noGrp="1" noChangeArrowheads="1"/>
          </p:cNvSpPr>
          <p:nvPr>
            <p:ph type="dt" sz="half" idx="2"/>
          </p:nvPr>
        </p:nvSpPr>
        <p:spPr bwMode="auto">
          <a:xfrm>
            <a:off x="514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eaLnBrk="1" hangingPunct="1">
              <a:defRPr/>
            </a:pPr>
            <a:endParaRPr lang="en-US">
              <a:solidFill>
                <a:srgbClr val="000000"/>
              </a:solidFill>
            </a:endParaRPr>
          </a:p>
        </p:txBody>
      </p:sp>
      <p:sp>
        <p:nvSpPr>
          <p:cNvPr id="239621" name="Rectangle 5"/>
          <p:cNvSpPr>
            <a:spLocks noGrp="1" noChangeArrowheads="1"/>
          </p:cNvSpPr>
          <p:nvPr>
            <p:ph type="ftr" sz="quarter" idx="3"/>
          </p:nvPr>
        </p:nvSpPr>
        <p:spPr bwMode="auto">
          <a:xfrm>
            <a:off x="3514725" y="6245225"/>
            <a:ext cx="325755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defRPr/>
            </a:pPr>
            <a:endParaRPr lang="en-US">
              <a:solidFill>
                <a:srgbClr val="000000"/>
              </a:solidFill>
            </a:endParaRPr>
          </a:p>
        </p:txBody>
      </p:sp>
      <p:sp>
        <p:nvSpPr>
          <p:cNvPr id="239622" name="Rectangle 6"/>
          <p:cNvSpPr>
            <a:spLocks noGrp="1" noChangeArrowheads="1"/>
          </p:cNvSpPr>
          <p:nvPr>
            <p:ph type="sldNum" sz="quarter" idx="4"/>
          </p:nvPr>
        </p:nvSpPr>
        <p:spPr bwMode="auto">
          <a:xfrm>
            <a:off x="7372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E34F8460-D1C9-4013-8BAC-EECAF710881F}" type="slidenum">
              <a:rPr lang="en-US">
                <a:solidFill>
                  <a:srgbClr val="000000"/>
                </a:solidFill>
              </a:rPr>
              <a:pPr eaLnBrk="1" hangingPunct="1">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42863" y="-12700"/>
            <a:ext cx="10394951" cy="6940550"/>
            <a:chOff x="-12" y="-10"/>
            <a:chExt cx="5820" cy="4372"/>
          </a:xfrm>
        </p:grpSpPr>
        <p:sp>
          <p:nvSpPr>
            <p:cNvPr id="238595" name="Rectangle 3"/>
            <p:cNvSpPr>
              <a:spLocks noChangeArrowheads="1"/>
            </p:cNvSpPr>
            <p:nvPr userDrawn="1"/>
          </p:nvSpPr>
          <p:spPr bwMode="invGray">
            <a:xfrm>
              <a:off x="5520" y="-8"/>
              <a:ext cx="287" cy="4364"/>
            </a:xfrm>
            <a:prstGeom prst="rect">
              <a:avLst/>
            </a:prstGeom>
            <a:gradFill rotWithShape="0">
              <a:gsLst>
                <a:gs pos="0">
                  <a:schemeClr val="bg2"/>
                </a:gs>
                <a:gs pos="100000">
                  <a:srgbClr val="006600"/>
                </a:gs>
              </a:gsLst>
              <a:lin ang="0" scaled="1"/>
            </a:gradFill>
            <a:ln w="9525">
              <a:noFill/>
              <a:miter lim="800000"/>
              <a:headEnd/>
              <a:tailEnd/>
            </a:ln>
            <a:effectLst/>
          </p:spPr>
          <p:txBody>
            <a:bodyPr wrap="none" anchor="ctr"/>
            <a:lstStyle/>
            <a:p>
              <a:pPr algn="l" eaLnBrk="1" hangingPunct="1">
                <a:defRPr/>
              </a:pPr>
              <a:endParaRPr kumimoji="0" lang="en-US" sz="1800" i="0">
                <a:solidFill>
                  <a:srgbClr val="EAEAEA"/>
                </a:solidFill>
              </a:endParaRPr>
            </a:p>
          </p:txBody>
        </p:sp>
        <p:sp>
          <p:nvSpPr>
            <p:cNvPr id="238596" name="Rectangle 4"/>
            <p:cNvSpPr>
              <a:spLocks noChangeArrowheads="1"/>
            </p:cNvSpPr>
            <p:nvPr userDrawn="1"/>
          </p:nvSpPr>
          <p:spPr bwMode="invGray">
            <a:xfrm>
              <a:off x="-8" y="-8"/>
              <a:ext cx="288" cy="4368"/>
            </a:xfrm>
            <a:prstGeom prst="rect">
              <a:avLst/>
            </a:prstGeom>
            <a:gradFill rotWithShape="0">
              <a:gsLst>
                <a:gs pos="0">
                  <a:srgbClr val="006600"/>
                </a:gs>
                <a:gs pos="100000">
                  <a:schemeClr val="bg2"/>
                </a:gs>
              </a:gsLst>
              <a:lin ang="0" scaled="1"/>
            </a:gradFill>
            <a:ln w="9525">
              <a:noFill/>
              <a:miter lim="800000"/>
              <a:headEnd/>
              <a:tailEnd/>
            </a:ln>
            <a:effectLst/>
          </p:spPr>
          <p:txBody>
            <a:bodyPr wrap="none" anchor="ctr"/>
            <a:lstStyle/>
            <a:p>
              <a:pPr algn="l" eaLnBrk="1" hangingPunct="1">
                <a:defRPr/>
              </a:pPr>
              <a:endParaRPr kumimoji="0" lang="en-US" sz="1800" i="0">
                <a:solidFill>
                  <a:srgbClr val="EAEAEA"/>
                </a:solidFill>
              </a:endParaRPr>
            </a:p>
          </p:txBody>
        </p:sp>
        <p:sp>
          <p:nvSpPr>
            <p:cNvPr id="238597" name="AutoShape 5"/>
            <p:cNvSpPr>
              <a:spLocks noChangeArrowheads="1"/>
            </p:cNvSpPr>
            <p:nvPr userDrawn="1"/>
          </p:nvSpPr>
          <p:spPr bwMode="invGray">
            <a:xfrm rot="-10800000" flipH="1" flipV="1">
              <a:off x="2" y="-10"/>
              <a:ext cx="5798" cy="288"/>
            </a:xfrm>
            <a:custGeom>
              <a:avLst/>
              <a:gdLst>
                <a:gd name="G0" fmla="+- 1089 0 0"/>
                <a:gd name="G1" fmla="+- 21600 0 1089"/>
                <a:gd name="G2" fmla="*/ 1089 1 2"/>
                <a:gd name="G3" fmla="+- 21600 0 G2"/>
                <a:gd name="G4" fmla="+/ 1089 21600 2"/>
                <a:gd name="G5" fmla="+/ G1 0 2"/>
                <a:gd name="G6" fmla="*/ 21600 21600 1089"/>
                <a:gd name="G7" fmla="*/ G6 1 2"/>
                <a:gd name="G8" fmla="+- 21600 0 G7"/>
                <a:gd name="G9" fmla="*/ 21600 1 2"/>
                <a:gd name="G10" fmla="+- 1089 0 G9"/>
                <a:gd name="G11" fmla="?: G10 G8 0"/>
                <a:gd name="G12" fmla="?: G10 G7 21600"/>
                <a:gd name="T0" fmla="*/ 21055 w 21600"/>
                <a:gd name="T1" fmla="*/ 10800 h 21600"/>
                <a:gd name="T2" fmla="*/ 10800 w 21600"/>
                <a:gd name="T3" fmla="*/ 21600 h 21600"/>
                <a:gd name="T4" fmla="*/ 545 w 21600"/>
                <a:gd name="T5" fmla="*/ 10800 h 21600"/>
                <a:gd name="T6" fmla="*/ 10800 w 21600"/>
                <a:gd name="T7" fmla="*/ 0 h 21600"/>
                <a:gd name="T8" fmla="*/ 2345 w 21600"/>
                <a:gd name="T9" fmla="*/ 2345 h 21600"/>
                <a:gd name="T10" fmla="*/ 19255 w 21600"/>
                <a:gd name="T11" fmla="*/ 19255 h 21600"/>
              </a:gdLst>
              <a:ahLst/>
              <a:cxnLst>
                <a:cxn ang="0">
                  <a:pos x="T0" y="T1"/>
                </a:cxn>
                <a:cxn ang="0">
                  <a:pos x="T2" y="T3"/>
                </a:cxn>
                <a:cxn ang="0">
                  <a:pos x="T4" y="T5"/>
                </a:cxn>
                <a:cxn ang="0">
                  <a:pos x="T6" y="T7"/>
                </a:cxn>
              </a:cxnLst>
              <a:rect l="T8" t="T9" r="T10" b="T11"/>
              <a:pathLst>
                <a:path w="21600" h="21600">
                  <a:moveTo>
                    <a:pt x="0" y="0"/>
                  </a:moveTo>
                  <a:lnTo>
                    <a:pt x="1089" y="21600"/>
                  </a:lnTo>
                  <a:lnTo>
                    <a:pt x="20511" y="21600"/>
                  </a:lnTo>
                  <a:lnTo>
                    <a:pt x="21600" y="0"/>
                  </a:lnTo>
                  <a:close/>
                </a:path>
              </a:pathLst>
            </a:custGeom>
            <a:gradFill rotWithShape="0">
              <a:gsLst>
                <a:gs pos="0">
                  <a:srgbClr val="006600"/>
                </a:gs>
                <a:gs pos="100000">
                  <a:schemeClr val="bg2"/>
                </a:gs>
              </a:gsLst>
              <a:lin ang="5400000" scaled="1"/>
            </a:gradFill>
            <a:ln w="9525">
              <a:noFill/>
              <a:miter lim="800000"/>
              <a:headEnd/>
              <a:tailEnd/>
            </a:ln>
            <a:effectLst/>
          </p:spPr>
          <p:txBody>
            <a:bodyPr wrap="none" anchor="ctr"/>
            <a:lstStyle/>
            <a:p>
              <a:pPr algn="l" eaLnBrk="1" hangingPunct="1">
                <a:defRPr/>
              </a:pPr>
              <a:endParaRPr kumimoji="0" lang="en-US" sz="1800" i="0">
                <a:solidFill>
                  <a:srgbClr val="EAEAEA"/>
                </a:solidFill>
              </a:endParaRPr>
            </a:p>
          </p:txBody>
        </p:sp>
        <p:sp>
          <p:nvSpPr>
            <p:cNvPr id="238598" name="AutoShape 6"/>
            <p:cNvSpPr>
              <a:spLocks noChangeArrowheads="1"/>
            </p:cNvSpPr>
            <p:nvPr userDrawn="1"/>
          </p:nvSpPr>
          <p:spPr bwMode="invGray">
            <a:xfrm flipV="1">
              <a:off x="-12" y="4072"/>
              <a:ext cx="5820" cy="290"/>
            </a:xfrm>
            <a:custGeom>
              <a:avLst/>
              <a:gdLst>
                <a:gd name="G0" fmla="+- 1100 0 0"/>
                <a:gd name="G1" fmla="+- 21600 0 1100"/>
                <a:gd name="G2" fmla="*/ 1100 1 2"/>
                <a:gd name="G3" fmla="+- 21600 0 G2"/>
                <a:gd name="G4" fmla="+/ 1100 21600 2"/>
                <a:gd name="G5" fmla="+/ G1 0 2"/>
                <a:gd name="G6" fmla="*/ 21600 21600 1100"/>
                <a:gd name="G7" fmla="*/ G6 1 2"/>
                <a:gd name="G8" fmla="+- 21600 0 G7"/>
                <a:gd name="G9" fmla="*/ 21600 1 2"/>
                <a:gd name="G10" fmla="+- 1100 0 G9"/>
                <a:gd name="G11" fmla="?: G10 G8 0"/>
                <a:gd name="G12" fmla="?: G10 G7 21600"/>
                <a:gd name="T0" fmla="*/ 21050 w 21600"/>
                <a:gd name="T1" fmla="*/ 10800 h 21600"/>
                <a:gd name="T2" fmla="*/ 10800 w 21600"/>
                <a:gd name="T3" fmla="*/ 21600 h 21600"/>
                <a:gd name="T4" fmla="*/ 550 w 21600"/>
                <a:gd name="T5" fmla="*/ 10800 h 21600"/>
                <a:gd name="T6" fmla="*/ 10800 w 21600"/>
                <a:gd name="T7" fmla="*/ 0 h 21600"/>
                <a:gd name="T8" fmla="*/ 2350 w 21600"/>
                <a:gd name="T9" fmla="*/ 2350 h 21600"/>
                <a:gd name="T10" fmla="*/ 19250 w 21600"/>
                <a:gd name="T11" fmla="*/ 19250 h 21600"/>
              </a:gdLst>
              <a:ahLst/>
              <a:cxnLst>
                <a:cxn ang="0">
                  <a:pos x="T0" y="T1"/>
                </a:cxn>
                <a:cxn ang="0">
                  <a:pos x="T2" y="T3"/>
                </a:cxn>
                <a:cxn ang="0">
                  <a:pos x="T4" y="T5"/>
                </a:cxn>
                <a:cxn ang="0">
                  <a:pos x="T6" y="T7"/>
                </a:cxn>
              </a:cxnLst>
              <a:rect l="T8" t="T9" r="T10" b="T11"/>
              <a:pathLst>
                <a:path w="21600" h="21600">
                  <a:moveTo>
                    <a:pt x="0" y="0"/>
                  </a:moveTo>
                  <a:lnTo>
                    <a:pt x="1100" y="21600"/>
                  </a:lnTo>
                  <a:lnTo>
                    <a:pt x="20500" y="21600"/>
                  </a:lnTo>
                  <a:lnTo>
                    <a:pt x="21600" y="0"/>
                  </a:lnTo>
                  <a:close/>
                </a:path>
              </a:pathLst>
            </a:custGeom>
            <a:gradFill rotWithShape="0">
              <a:gsLst>
                <a:gs pos="0">
                  <a:schemeClr val="bg2"/>
                </a:gs>
                <a:gs pos="100000">
                  <a:srgbClr val="006600"/>
                </a:gs>
              </a:gsLst>
              <a:lin ang="5400000" scaled="1"/>
            </a:gradFill>
            <a:ln w="9525">
              <a:noFill/>
              <a:miter lim="800000"/>
              <a:headEnd/>
              <a:tailEnd/>
            </a:ln>
            <a:effectLst/>
          </p:spPr>
          <p:txBody>
            <a:bodyPr wrap="none" anchor="ctr"/>
            <a:lstStyle/>
            <a:p>
              <a:pPr algn="l" eaLnBrk="1" hangingPunct="1">
                <a:defRPr/>
              </a:pPr>
              <a:endParaRPr kumimoji="0" lang="en-US" sz="1800" i="0">
                <a:solidFill>
                  <a:srgbClr val="EAEAEA"/>
                </a:solidFill>
              </a:endParaRPr>
            </a:p>
          </p:txBody>
        </p:sp>
        <p:sp>
          <p:nvSpPr>
            <p:cNvPr id="238599" name="Rectangle 7" descr="Green marble"/>
            <p:cNvSpPr>
              <a:spLocks noChangeArrowheads="1"/>
            </p:cNvSpPr>
            <p:nvPr userDrawn="1"/>
          </p:nvSpPr>
          <p:spPr bwMode="invGray">
            <a:xfrm>
              <a:off x="184" y="176"/>
              <a:ext cx="5432" cy="3988"/>
            </a:xfrm>
            <a:prstGeom prst="rect">
              <a:avLst/>
            </a:prstGeom>
            <a:blipFill dpi="0" rotWithShape="0">
              <a:blip r:embed="rId13" cstate="print"/>
              <a:srcRect/>
              <a:tile tx="0" ty="0" sx="100000" sy="100000" flip="none" algn="tl"/>
            </a:blipFill>
            <a:ln w="12700">
              <a:noFill/>
              <a:miter lim="800000"/>
              <a:headEnd type="none" w="sm" len="sm"/>
              <a:tailEnd type="none" w="sm" len="sm"/>
            </a:ln>
            <a:effectLst/>
          </p:spPr>
          <p:txBody>
            <a:bodyPr wrap="none" anchor="ctr"/>
            <a:lstStyle/>
            <a:p>
              <a:pPr algn="l" eaLnBrk="1" hangingPunct="1">
                <a:defRPr/>
              </a:pPr>
              <a:endParaRPr kumimoji="0" lang="en-US" sz="1800" i="0">
                <a:solidFill>
                  <a:srgbClr val="EAEAEA"/>
                </a:solidFill>
              </a:endParaRPr>
            </a:p>
          </p:txBody>
        </p:sp>
      </p:grpSp>
      <p:sp>
        <p:nvSpPr>
          <p:cNvPr id="148483" name="Rectangle 8"/>
          <p:cNvSpPr>
            <a:spLocks noGrp="1" noChangeArrowheads="1"/>
          </p:cNvSpPr>
          <p:nvPr>
            <p:ph type="title"/>
          </p:nvPr>
        </p:nvSpPr>
        <p:spPr bwMode="auto">
          <a:xfrm>
            <a:off x="771525" y="350838"/>
            <a:ext cx="874395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48484" name="Rectangle 9"/>
          <p:cNvSpPr>
            <a:spLocks noGrp="1" noChangeArrowheads="1"/>
          </p:cNvSpPr>
          <p:nvPr>
            <p:ph type="body" idx="1"/>
          </p:nvPr>
        </p:nvSpPr>
        <p:spPr bwMode="auto">
          <a:xfrm>
            <a:off x="785813" y="1665288"/>
            <a:ext cx="874395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38602" name="Rectangle 10"/>
          <p:cNvSpPr>
            <a:spLocks noGrp="1" noChangeArrowheads="1"/>
          </p:cNvSpPr>
          <p:nvPr>
            <p:ph type="dt" sz="half" idx="2"/>
          </p:nvPr>
        </p:nvSpPr>
        <p:spPr bwMode="auto">
          <a:xfrm>
            <a:off x="771525" y="616585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EAEAEA"/>
                </a:solidFill>
                <a:latin typeface="+mn-lt"/>
              </a:defRPr>
            </a:lvl1pPr>
          </a:lstStyle>
          <a:p>
            <a:pPr algn="l" eaLnBrk="1" hangingPunct="1">
              <a:defRPr/>
            </a:pPr>
            <a:fld id="{BDA1192D-5BD4-44F3-8E51-9FF4A207BBD8}" type="datetimeFigureOut">
              <a:rPr kumimoji="0" lang="en-US" i="0"/>
              <a:pPr algn="l" eaLnBrk="1" hangingPunct="1">
                <a:defRPr/>
              </a:pPr>
              <a:t>6/3/2012</a:t>
            </a:fld>
            <a:endParaRPr kumimoji="0" lang="en-US" i="0"/>
          </a:p>
        </p:txBody>
      </p:sp>
      <p:sp>
        <p:nvSpPr>
          <p:cNvPr id="238603" name="Rectangle 11"/>
          <p:cNvSpPr>
            <a:spLocks noGrp="1" noChangeArrowheads="1"/>
          </p:cNvSpPr>
          <p:nvPr>
            <p:ph type="ftr" sz="quarter" idx="3"/>
          </p:nvPr>
        </p:nvSpPr>
        <p:spPr bwMode="auto">
          <a:xfrm>
            <a:off x="3514725" y="6165850"/>
            <a:ext cx="32575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EAEAEA"/>
                </a:solidFill>
                <a:latin typeface="+mn-lt"/>
              </a:defRPr>
            </a:lvl1pPr>
          </a:lstStyle>
          <a:p>
            <a:pPr eaLnBrk="1" hangingPunct="1">
              <a:defRPr/>
            </a:pPr>
            <a:endParaRPr kumimoji="0" lang="en-US" i="0"/>
          </a:p>
        </p:txBody>
      </p:sp>
      <p:sp>
        <p:nvSpPr>
          <p:cNvPr id="238604" name="Rectangle 12"/>
          <p:cNvSpPr>
            <a:spLocks noGrp="1" noChangeArrowheads="1"/>
          </p:cNvSpPr>
          <p:nvPr>
            <p:ph type="sldNum" sz="quarter" idx="4"/>
          </p:nvPr>
        </p:nvSpPr>
        <p:spPr bwMode="auto">
          <a:xfrm>
            <a:off x="7372350" y="616585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EAEAEA"/>
                </a:solidFill>
                <a:latin typeface="+mn-lt"/>
              </a:defRPr>
            </a:lvl1pPr>
          </a:lstStyle>
          <a:p>
            <a:pPr eaLnBrk="1" hangingPunct="1">
              <a:defRPr/>
            </a:pPr>
            <a:fld id="{F795002E-051B-410E-BC25-B9516C7C5A94}" type="slidenum">
              <a:rPr kumimoji="0" lang="en-US" i="0"/>
              <a:pPr eaLnBrk="1" hangingPunct="1">
                <a:defRPr/>
              </a:pPr>
              <a:t>‹#›</a:t>
            </a:fld>
            <a:endParaRPr kumimoji="0" lang="en-US" i="0"/>
          </a:p>
        </p:txBody>
      </p:sp>
    </p:spTree>
  </p:cSld>
  <p:clrMap bg1="dk2" tx1="lt1" bg2="dk1" tx2="lt2" accent1="accent1" accent2="accent2" accent3="accent3" accent4="accent4" accent5="accent5" accent6="accent6" hlink="hlink" folHlink="folHlink"/>
  <p:sldLayoutIdLst>
    <p:sldLayoutId id="2147484000" r:id="rId1"/>
    <p:sldLayoutId id="2147484001" r:id="rId2"/>
    <p:sldLayoutId id="2147484002" r:id="rId3"/>
    <p:sldLayoutId id="2147484003" r:id="rId4"/>
    <p:sldLayoutId id="2147484004" r:id="rId5"/>
    <p:sldLayoutId id="2147484005" r:id="rId6"/>
    <p:sldLayoutId id="2147484006" r:id="rId7"/>
    <p:sldLayoutId id="2147484007" r:id="rId8"/>
    <p:sldLayoutId id="2147484008" r:id="rId9"/>
    <p:sldLayoutId id="2147484009" r:id="rId10"/>
    <p:sldLayoutId id="214748401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115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SzPct val="115000"/>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SzPct val="110000"/>
        <a:buChar char="•"/>
        <a:defRPr sz="2000">
          <a:solidFill>
            <a:schemeClr val="tx1"/>
          </a:solidFill>
          <a:latin typeface="+mn-lt"/>
        </a:defRPr>
      </a:lvl5pPr>
      <a:lvl6pPr marL="2514600" indent="-228600" algn="l" rtl="0" fontAlgn="base">
        <a:spcBef>
          <a:spcPct val="20000"/>
        </a:spcBef>
        <a:spcAft>
          <a:spcPct val="0"/>
        </a:spcAft>
        <a:buClr>
          <a:schemeClr val="tx2"/>
        </a:buClr>
        <a:buSzPct val="110000"/>
        <a:buChar char="•"/>
        <a:defRPr sz="2000">
          <a:solidFill>
            <a:schemeClr val="tx1"/>
          </a:solidFill>
          <a:latin typeface="+mn-lt"/>
        </a:defRPr>
      </a:lvl6pPr>
      <a:lvl7pPr marL="2971800" indent="-228600" algn="l" rtl="0" fontAlgn="base">
        <a:spcBef>
          <a:spcPct val="20000"/>
        </a:spcBef>
        <a:spcAft>
          <a:spcPct val="0"/>
        </a:spcAft>
        <a:buClr>
          <a:schemeClr val="tx2"/>
        </a:buClr>
        <a:buSzPct val="110000"/>
        <a:buChar char="•"/>
        <a:defRPr sz="2000">
          <a:solidFill>
            <a:schemeClr val="tx1"/>
          </a:solidFill>
          <a:latin typeface="+mn-lt"/>
        </a:defRPr>
      </a:lvl7pPr>
      <a:lvl8pPr marL="3429000" indent="-228600" algn="l" rtl="0" fontAlgn="base">
        <a:spcBef>
          <a:spcPct val="20000"/>
        </a:spcBef>
        <a:spcAft>
          <a:spcPct val="0"/>
        </a:spcAft>
        <a:buClr>
          <a:schemeClr val="tx2"/>
        </a:buClr>
        <a:buSzPct val="110000"/>
        <a:buChar char="•"/>
        <a:defRPr sz="2000">
          <a:solidFill>
            <a:schemeClr val="tx1"/>
          </a:solidFill>
          <a:latin typeface="+mn-lt"/>
        </a:defRPr>
      </a:lvl8pPr>
      <a:lvl9pPr marL="3886200" indent="-228600" algn="l" rtl="0" fontAlgn="base">
        <a:spcBef>
          <a:spcPct val="20000"/>
        </a:spcBef>
        <a:spcAft>
          <a:spcPct val="0"/>
        </a:spcAft>
        <a:buClr>
          <a:schemeClr val="tx2"/>
        </a:buClr>
        <a:buSzPct val="11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14350" y="274638"/>
            <a:ext cx="92583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514350" y="1600200"/>
            <a:ext cx="92583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39620" name="Rectangle 4"/>
          <p:cNvSpPr>
            <a:spLocks noGrp="1" noChangeArrowheads="1"/>
          </p:cNvSpPr>
          <p:nvPr>
            <p:ph type="dt" sz="half" idx="2"/>
          </p:nvPr>
        </p:nvSpPr>
        <p:spPr bwMode="auto">
          <a:xfrm>
            <a:off x="514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eaLnBrk="1" hangingPunct="1">
              <a:defRPr/>
            </a:pPr>
            <a:endParaRPr kumimoji="0" lang="en-US" i="0">
              <a:solidFill>
                <a:srgbClr val="000000"/>
              </a:solidFill>
            </a:endParaRPr>
          </a:p>
        </p:txBody>
      </p:sp>
      <p:sp>
        <p:nvSpPr>
          <p:cNvPr id="239621" name="Rectangle 5"/>
          <p:cNvSpPr>
            <a:spLocks noGrp="1" noChangeArrowheads="1"/>
          </p:cNvSpPr>
          <p:nvPr>
            <p:ph type="ftr" sz="quarter" idx="3"/>
          </p:nvPr>
        </p:nvSpPr>
        <p:spPr bwMode="auto">
          <a:xfrm>
            <a:off x="3514725" y="6245225"/>
            <a:ext cx="325755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eaLnBrk="1" hangingPunct="1">
              <a:defRPr/>
            </a:pPr>
            <a:endParaRPr kumimoji="0" lang="en-US" i="0">
              <a:solidFill>
                <a:srgbClr val="000000"/>
              </a:solidFill>
            </a:endParaRPr>
          </a:p>
        </p:txBody>
      </p:sp>
      <p:sp>
        <p:nvSpPr>
          <p:cNvPr id="239622" name="Rectangle 6"/>
          <p:cNvSpPr>
            <a:spLocks noGrp="1" noChangeArrowheads="1"/>
          </p:cNvSpPr>
          <p:nvPr>
            <p:ph type="sldNum" sz="quarter" idx="4"/>
          </p:nvPr>
        </p:nvSpPr>
        <p:spPr bwMode="auto">
          <a:xfrm>
            <a:off x="7372350" y="6245225"/>
            <a:ext cx="24003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9E51E057-6A53-4F59-9C55-C20B5AE82C4E}" type="slidenum">
              <a:rPr kumimoji="0" lang="en-US" i="0">
                <a:solidFill>
                  <a:srgbClr val="000000"/>
                </a:solidFill>
              </a:rPr>
              <a:pPr eaLnBrk="1" hangingPunct="1">
                <a:defRPr/>
              </a:pPr>
              <a:t>‹#›</a:t>
            </a:fld>
            <a:endParaRPr kumimoji="0" lang="en-US" i="0">
              <a:solidFill>
                <a:srgbClr val="000000"/>
              </a:solidFill>
            </a:endParaRPr>
          </a:p>
        </p:txBody>
      </p:sp>
    </p:spTree>
  </p:cSld>
  <p:clrMap bg1="lt1" tx1="dk1" bg2="lt2" tx2="dk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17" r:id="rId6"/>
    <p:sldLayoutId id="2147484018" r:id="rId7"/>
    <p:sldLayoutId id="2147484019" r:id="rId8"/>
    <p:sldLayoutId id="2147484020" r:id="rId9"/>
    <p:sldLayoutId id="2147484021" r:id="rId10"/>
    <p:sldLayoutId id="214748402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28600"/>
            <a:ext cx="874395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514350" y="1885950"/>
            <a:ext cx="920115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2756" name="Rectangle 4"/>
          <p:cNvSpPr>
            <a:spLocks noGrp="1" noChangeArrowheads="1"/>
          </p:cNvSpPr>
          <p:nvPr>
            <p:ph type="dt" sz="half" idx="2"/>
          </p:nvPr>
        </p:nvSpPr>
        <p:spPr bwMode="auto">
          <a:xfrm>
            <a:off x="4857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a:p>
        </p:txBody>
      </p:sp>
      <p:sp>
        <p:nvSpPr>
          <p:cNvPr id="202757" name="Rectangle 5"/>
          <p:cNvSpPr>
            <a:spLocks noGrp="1" noChangeArrowheads="1"/>
          </p:cNvSpPr>
          <p:nvPr>
            <p:ph type="ftr" sz="quarter" idx="3"/>
          </p:nvPr>
        </p:nvSpPr>
        <p:spPr bwMode="auto">
          <a:xfrm>
            <a:off x="3514725" y="6229350"/>
            <a:ext cx="325755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a:p>
        </p:txBody>
      </p:sp>
      <p:sp>
        <p:nvSpPr>
          <p:cNvPr id="202758" name="Rectangle 6"/>
          <p:cNvSpPr>
            <a:spLocks noGrp="1" noChangeArrowheads="1"/>
          </p:cNvSpPr>
          <p:nvPr>
            <p:ph type="sldNum" sz="quarter" idx="4"/>
          </p:nvPr>
        </p:nvSpPr>
        <p:spPr bwMode="auto">
          <a:xfrm>
            <a:off x="75723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10F28C54-ED74-42DD-A942-0C84C6D010F8}" type="slidenum">
              <a:rPr lang="en-US"/>
              <a:pPr>
                <a:defRPr/>
              </a:pPr>
              <a:t>‹#›</a:t>
            </a:fld>
            <a:endParaRPr lang="en-US"/>
          </a:p>
        </p:txBody>
      </p:sp>
      <p:pic>
        <p:nvPicPr>
          <p:cNvPr id="615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1028700" y="1314450"/>
            <a:ext cx="92583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36" r:id="rId1"/>
    <p:sldLayoutId id="2147484037" r:id="rId2"/>
    <p:sldLayoutId id="2147484038" r:id="rId3"/>
    <p:sldLayoutId id="2147484039" r:id="rId4"/>
    <p:sldLayoutId id="2147484040" r:id="rId5"/>
    <p:sldLayoutId id="2147484041" r:id="rId6"/>
    <p:sldLayoutId id="2147484042" r:id="rId7"/>
    <p:sldLayoutId id="2147484043" r:id="rId8"/>
    <p:sldLayoutId id="2147484044" r:id="rId9"/>
    <p:sldLayoutId id="2147484045" r:id="rId10"/>
    <p:sldLayoutId id="2147484046"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28600"/>
            <a:ext cx="874395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514350" y="1885950"/>
            <a:ext cx="920115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02756" name="Rectangle 4"/>
          <p:cNvSpPr>
            <a:spLocks noGrp="1" noChangeArrowheads="1"/>
          </p:cNvSpPr>
          <p:nvPr>
            <p:ph type="dt" sz="half" idx="2"/>
          </p:nvPr>
        </p:nvSpPr>
        <p:spPr bwMode="auto">
          <a:xfrm>
            <a:off x="4857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chemeClr val="bg2"/>
                </a:solidFill>
              </a:defRPr>
            </a:lvl1pPr>
          </a:lstStyle>
          <a:p>
            <a:pPr>
              <a:defRPr/>
            </a:pPr>
            <a:endParaRPr lang="en-US">
              <a:solidFill>
                <a:srgbClr val="5E574E"/>
              </a:solidFill>
            </a:endParaRPr>
          </a:p>
        </p:txBody>
      </p:sp>
      <p:sp>
        <p:nvSpPr>
          <p:cNvPr id="202757" name="Rectangle 5"/>
          <p:cNvSpPr>
            <a:spLocks noGrp="1" noChangeArrowheads="1"/>
          </p:cNvSpPr>
          <p:nvPr>
            <p:ph type="ftr" sz="quarter" idx="3"/>
          </p:nvPr>
        </p:nvSpPr>
        <p:spPr bwMode="auto">
          <a:xfrm>
            <a:off x="3514725" y="6229350"/>
            <a:ext cx="325755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chemeClr val="bg2"/>
                </a:solidFill>
              </a:defRPr>
            </a:lvl1pPr>
          </a:lstStyle>
          <a:p>
            <a:pPr>
              <a:defRPr/>
            </a:pPr>
            <a:endParaRPr lang="en-US">
              <a:solidFill>
                <a:srgbClr val="5E574E"/>
              </a:solidFill>
            </a:endParaRPr>
          </a:p>
        </p:txBody>
      </p:sp>
      <p:sp>
        <p:nvSpPr>
          <p:cNvPr id="202758" name="Rectangle 6"/>
          <p:cNvSpPr>
            <a:spLocks noGrp="1" noChangeArrowheads="1"/>
          </p:cNvSpPr>
          <p:nvPr>
            <p:ph type="sldNum" sz="quarter" idx="4"/>
          </p:nvPr>
        </p:nvSpPr>
        <p:spPr bwMode="auto">
          <a:xfrm>
            <a:off x="7572375" y="6229350"/>
            <a:ext cx="2143125"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chemeClr val="bg2"/>
                </a:solidFill>
              </a:defRPr>
            </a:lvl1pPr>
          </a:lstStyle>
          <a:p>
            <a:pPr>
              <a:defRPr/>
            </a:pPr>
            <a:fld id="{00B8D8B2-BB64-4ADF-A9B5-E1B800070EB6}" type="slidenum">
              <a:rPr lang="en-US">
                <a:solidFill>
                  <a:srgbClr val="5E574E"/>
                </a:solidFill>
              </a:rPr>
              <a:pPr>
                <a:defRPr/>
              </a:pPr>
              <a:t>‹#›</a:t>
            </a:fld>
            <a:endParaRPr lang="en-US">
              <a:solidFill>
                <a:srgbClr val="5E574E"/>
              </a:solidFill>
            </a:endParaRPr>
          </a:p>
        </p:txBody>
      </p:sp>
      <p:pic>
        <p:nvPicPr>
          <p:cNvPr id="103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1028700" y="1314450"/>
            <a:ext cx="92583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048" r:id="rId1"/>
    <p:sldLayoutId id="2147484049" r:id="rId2"/>
    <p:sldLayoutId id="2147484050" r:id="rId3"/>
    <p:sldLayoutId id="2147484051" r:id="rId4"/>
    <p:sldLayoutId id="2147484052" r:id="rId5"/>
    <p:sldLayoutId id="2147484053" r:id="rId6"/>
    <p:sldLayoutId id="2147484054" r:id="rId7"/>
    <p:sldLayoutId id="2147484055" r:id="rId8"/>
    <p:sldLayoutId id="2147484056" r:id="rId9"/>
    <p:sldLayoutId id="2147484057" r:id="rId10"/>
    <p:sldLayoutId id="2147484058"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42863" y="-12700"/>
            <a:ext cx="10394951" cy="6940550"/>
            <a:chOff x="-12" y="-10"/>
            <a:chExt cx="5820" cy="4372"/>
          </a:xfrm>
        </p:grpSpPr>
        <p:sp>
          <p:nvSpPr>
            <p:cNvPr id="406531" name="Rectangle 3"/>
            <p:cNvSpPr>
              <a:spLocks noChangeArrowheads="1"/>
            </p:cNvSpPr>
            <p:nvPr userDrawn="1"/>
          </p:nvSpPr>
          <p:spPr bwMode="invGray">
            <a:xfrm>
              <a:off x="5520" y="-8"/>
              <a:ext cx="287" cy="4364"/>
            </a:xfrm>
            <a:prstGeom prst="rect">
              <a:avLst/>
            </a:prstGeom>
            <a:gradFill rotWithShape="0">
              <a:gsLst>
                <a:gs pos="0">
                  <a:schemeClr val="bg2"/>
                </a:gs>
                <a:gs pos="100000">
                  <a:srgbClr val="006600"/>
                </a:gs>
              </a:gsLst>
              <a:lin ang="0" scaled="1"/>
            </a:gradFill>
            <a:ln w="9525">
              <a:noFill/>
              <a:miter lim="800000"/>
              <a:headEnd/>
              <a:tailEnd/>
            </a:ln>
            <a:effectLst/>
          </p:spPr>
          <p:txBody>
            <a:bodyPr wrap="none" anchor="ctr"/>
            <a:lstStyle/>
            <a:p>
              <a:pPr>
                <a:defRPr/>
              </a:pPr>
              <a:endParaRPr lang="en-US"/>
            </a:p>
          </p:txBody>
        </p:sp>
        <p:sp>
          <p:nvSpPr>
            <p:cNvPr id="406532" name="Rectangle 4"/>
            <p:cNvSpPr>
              <a:spLocks noChangeArrowheads="1"/>
            </p:cNvSpPr>
            <p:nvPr userDrawn="1"/>
          </p:nvSpPr>
          <p:spPr bwMode="invGray">
            <a:xfrm>
              <a:off x="-8" y="-8"/>
              <a:ext cx="288" cy="4368"/>
            </a:xfrm>
            <a:prstGeom prst="rect">
              <a:avLst/>
            </a:prstGeom>
            <a:gradFill rotWithShape="0">
              <a:gsLst>
                <a:gs pos="0">
                  <a:srgbClr val="006600"/>
                </a:gs>
                <a:gs pos="100000">
                  <a:schemeClr val="bg2"/>
                </a:gs>
              </a:gsLst>
              <a:lin ang="0" scaled="1"/>
            </a:gradFill>
            <a:ln w="9525">
              <a:noFill/>
              <a:miter lim="800000"/>
              <a:headEnd/>
              <a:tailEnd/>
            </a:ln>
            <a:effectLst/>
          </p:spPr>
          <p:txBody>
            <a:bodyPr wrap="none" anchor="ctr"/>
            <a:lstStyle/>
            <a:p>
              <a:pPr>
                <a:defRPr/>
              </a:pPr>
              <a:endParaRPr lang="en-US"/>
            </a:p>
          </p:txBody>
        </p:sp>
        <p:sp>
          <p:nvSpPr>
            <p:cNvPr id="406533" name="AutoShape 5"/>
            <p:cNvSpPr>
              <a:spLocks noChangeArrowheads="1"/>
            </p:cNvSpPr>
            <p:nvPr userDrawn="1"/>
          </p:nvSpPr>
          <p:spPr bwMode="invGray">
            <a:xfrm rot="-10800000" flipH="1" flipV="1">
              <a:off x="2" y="-10"/>
              <a:ext cx="5798" cy="288"/>
            </a:xfrm>
            <a:custGeom>
              <a:avLst/>
              <a:gdLst>
                <a:gd name="G0" fmla="+- 1089 0 0"/>
                <a:gd name="G1" fmla="+- 21600 0 1089"/>
                <a:gd name="G2" fmla="*/ 1089 1 2"/>
                <a:gd name="G3" fmla="+- 21600 0 G2"/>
                <a:gd name="G4" fmla="+/ 1089 21600 2"/>
                <a:gd name="G5" fmla="+/ G1 0 2"/>
                <a:gd name="G6" fmla="*/ 21600 21600 1089"/>
                <a:gd name="G7" fmla="*/ G6 1 2"/>
                <a:gd name="G8" fmla="+- 21600 0 G7"/>
                <a:gd name="G9" fmla="*/ 21600 1 2"/>
                <a:gd name="G10" fmla="+- 1089 0 G9"/>
                <a:gd name="G11" fmla="?: G10 G8 0"/>
                <a:gd name="G12" fmla="?: G10 G7 21600"/>
                <a:gd name="T0" fmla="*/ 21055 w 21600"/>
                <a:gd name="T1" fmla="*/ 10800 h 21600"/>
                <a:gd name="T2" fmla="*/ 10800 w 21600"/>
                <a:gd name="T3" fmla="*/ 21600 h 21600"/>
                <a:gd name="T4" fmla="*/ 545 w 21600"/>
                <a:gd name="T5" fmla="*/ 10800 h 21600"/>
                <a:gd name="T6" fmla="*/ 10800 w 21600"/>
                <a:gd name="T7" fmla="*/ 0 h 21600"/>
                <a:gd name="T8" fmla="*/ 2345 w 21600"/>
                <a:gd name="T9" fmla="*/ 2345 h 21600"/>
                <a:gd name="T10" fmla="*/ 19255 w 21600"/>
                <a:gd name="T11" fmla="*/ 19255 h 21600"/>
              </a:gdLst>
              <a:ahLst/>
              <a:cxnLst>
                <a:cxn ang="0">
                  <a:pos x="T0" y="T1"/>
                </a:cxn>
                <a:cxn ang="0">
                  <a:pos x="T2" y="T3"/>
                </a:cxn>
                <a:cxn ang="0">
                  <a:pos x="T4" y="T5"/>
                </a:cxn>
                <a:cxn ang="0">
                  <a:pos x="T6" y="T7"/>
                </a:cxn>
              </a:cxnLst>
              <a:rect l="T8" t="T9" r="T10" b="T11"/>
              <a:pathLst>
                <a:path w="21600" h="21600">
                  <a:moveTo>
                    <a:pt x="0" y="0"/>
                  </a:moveTo>
                  <a:lnTo>
                    <a:pt x="1089" y="21600"/>
                  </a:lnTo>
                  <a:lnTo>
                    <a:pt x="20511" y="21600"/>
                  </a:lnTo>
                  <a:lnTo>
                    <a:pt x="21600" y="0"/>
                  </a:lnTo>
                  <a:close/>
                </a:path>
              </a:pathLst>
            </a:custGeom>
            <a:gradFill rotWithShape="0">
              <a:gsLst>
                <a:gs pos="0">
                  <a:srgbClr val="006600"/>
                </a:gs>
                <a:gs pos="100000">
                  <a:schemeClr val="bg2"/>
                </a:gs>
              </a:gsLst>
              <a:lin ang="5400000" scaled="1"/>
            </a:gradFill>
            <a:ln w="9525">
              <a:noFill/>
              <a:miter lim="800000"/>
              <a:headEnd/>
              <a:tailEnd/>
            </a:ln>
            <a:effectLst/>
          </p:spPr>
          <p:txBody>
            <a:bodyPr wrap="none" anchor="ctr"/>
            <a:lstStyle/>
            <a:p>
              <a:pPr>
                <a:defRPr/>
              </a:pPr>
              <a:endParaRPr lang="en-US"/>
            </a:p>
          </p:txBody>
        </p:sp>
        <p:sp>
          <p:nvSpPr>
            <p:cNvPr id="406534" name="AutoShape 6"/>
            <p:cNvSpPr>
              <a:spLocks noChangeArrowheads="1"/>
            </p:cNvSpPr>
            <p:nvPr userDrawn="1"/>
          </p:nvSpPr>
          <p:spPr bwMode="invGray">
            <a:xfrm flipV="1">
              <a:off x="-12" y="4072"/>
              <a:ext cx="5820" cy="290"/>
            </a:xfrm>
            <a:custGeom>
              <a:avLst/>
              <a:gdLst>
                <a:gd name="G0" fmla="+- 1100 0 0"/>
                <a:gd name="G1" fmla="+- 21600 0 1100"/>
                <a:gd name="G2" fmla="*/ 1100 1 2"/>
                <a:gd name="G3" fmla="+- 21600 0 G2"/>
                <a:gd name="G4" fmla="+/ 1100 21600 2"/>
                <a:gd name="G5" fmla="+/ G1 0 2"/>
                <a:gd name="G6" fmla="*/ 21600 21600 1100"/>
                <a:gd name="G7" fmla="*/ G6 1 2"/>
                <a:gd name="G8" fmla="+- 21600 0 G7"/>
                <a:gd name="G9" fmla="*/ 21600 1 2"/>
                <a:gd name="G10" fmla="+- 1100 0 G9"/>
                <a:gd name="G11" fmla="?: G10 G8 0"/>
                <a:gd name="G12" fmla="?: G10 G7 21600"/>
                <a:gd name="T0" fmla="*/ 21050 w 21600"/>
                <a:gd name="T1" fmla="*/ 10800 h 21600"/>
                <a:gd name="T2" fmla="*/ 10800 w 21600"/>
                <a:gd name="T3" fmla="*/ 21600 h 21600"/>
                <a:gd name="T4" fmla="*/ 550 w 21600"/>
                <a:gd name="T5" fmla="*/ 10800 h 21600"/>
                <a:gd name="T6" fmla="*/ 10800 w 21600"/>
                <a:gd name="T7" fmla="*/ 0 h 21600"/>
                <a:gd name="T8" fmla="*/ 2350 w 21600"/>
                <a:gd name="T9" fmla="*/ 2350 h 21600"/>
                <a:gd name="T10" fmla="*/ 19250 w 21600"/>
                <a:gd name="T11" fmla="*/ 19250 h 21600"/>
              </a:gdLst>
              <a:ahLst/>
              <a:cxnLst>
                <a:cxn ang="0">
                  <a:pos x="T0" y="T1"/>
                </a:cxn>
                <a:cxn ang="0">
                  <a:pos x="T2" y="T3"/>
                </a:cxn>
                <a:cxn ang="0">
                  <a:pos x="T4" y="T5"/>
                </a:cxn>
                <a:cxn ang="0">
                  <a:pos x="T6" y="T7"/>
                </a:cxn>
              </a:cxnLst>
              <a:rect l="T8" t="T9" r="T10" b="T11"/>
              <a:pathLst>
                <a:path w="21600" h="21600">
                  <a:moveTo>
                    <a:pt x="0" y="0"/>
                  </a:moveTo>
                  <a:lnTo>
                    <a:pt x="1100" y="21600"/>
                  </a:lnTo>
                  <a:lnTo>
                    <a:pt x="20500" y="21600"/>
                  </a:lnTo>
                  <a:lnTo>
                    <a:pt x="21600" y="0"/>
                  </a:lnTo>
                  <a:close/>
                </a:path>
              </a:pathLst>
            </a:custGeom>
            <a:gradFill rotWithShape="0">
              <a:gsLst>
                <a:gs pos="0">
                  <a:schemeClr val="bg2"/>
                </a:gs>
                <a:gs pos="100000">
                  <a:srgbClr val="006600"/>
                </a:gs>
              </a:gsLst>
              <a:lin ang="5400000" scaled="1"/>
            </a:gradFill>
            <a:ln w="9525">
              <a:noFill/>
              <a:miter lim="800000"/>
              <a:headEnd/>
              <a:tailEnd/>
            </a:ln>
            <a:effectLst/>
          </p:spPr>
          <p:txBody>
            <a:bodyPr wrap="none" anchor="ctr"/>
            <a:lstStyle/>
            <a:p>
              <a:pPr>
                <a:defRPr/>
              </a:pPr>
              <a:endParaRPr lang="en-US"/>
            </a:p>
          </p:txBody>
        </p:sp>
        <p:sp>
          <p:nvSpPr>
            <p:cNvPr id="406535" name="Rectangle 7" descr="Green marble"/>
            <p:cNvSpPr>
              <a:spLocks noChangeArrowheads="1"/>
            </p:cNvSpPr>
            <p:nvPr userDrawn="1"/>
          </p:nvSpPr>
          <p:spPr bwMode="invGray">
            <a:xfrm>
              <a:off x="184" y="176"/>
              <a:ext cx="5432" cy="3988"/>
            </a:xfrm>
            <a:prstGeom prst="rect">
              <a:avLst/>
            </a:prstGeom>
            <a:blipFill dpi="0" rotWithShape="0">
              <a:blip r:embed="rId13" cstate="print"/>
              <a:srcRect/>
              <a:tile tx="0" ty="0" sx="100000" sy="100000" flip="none" algn="tl"/>
            </a:blipFill>
            <a:ln w="12700">
              <a:noFill/>
              <a:miter lim="800000"/>
              <a:headEnd type="none" w="sm" len="sm"/>
              <a:tailEnd type="none" w="sm" len="sm"/>
            </a:ln>
            <a:effectLst/>
          </p:spPr>
          <p:txBody>
            <a:bodyPr wrap="none" anchor="ctr"/>
            <a:lstStyle/>
            <a:p>
              <a:pPr>
                <a:defRPr/>
              </a:pPr>
              <a:endParaRPr lang="en-US"/>
            </a:p>
          </p:txBody>
        </p:sp>
      </p:grpSp>
      <p:sp>
        <p:nvSpPr>
          <p:cNvPr id="6147" name="Rectangle 8"/>
          <p:cNvSpPr>
            <a:spLocks noGrp="1" noChangeArrowheads="1"/>
          </p:cNvSpPr>
          <p:nvPr>
            <p:ph type="title"/>
          </p:nvPr>
        </p:nvSpPr>
        <p:spPr bwMode="auto">
          <a:xfrm>
            <a:off x="771525" y="350838"/>
            <a:ext cx="874395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8" name="Rectangle 9"/>
          <p:cNvSpPr>
            <a:spLocks noGrp="1" noChangeArrowheads="1"/>
          </p:cNvSpPr>
          <p:nvPr>
            <p:ph type="body" idx="1"/>
          </p:nvPr>
        </p:nvSpPr>
        <p:spPr bwMode="auto">
          <a:xfrm>
            <a:off x="785813" y="1665288"/>
            <a:ext cx="874395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06538" name="Rectangle 10"/>
          <p:cNvSpPr>
            <a:spLocks noGrp="1" noChangeArrowheads="1"/>
          </p:cNvSpPr>
          <p:nvPr>
            <p:ph type="dt" sz="half" idx="2"/>
          </p:nvPr>
        </p:nvSpPr>
        <p:spPr bwMode="auto">
          <a:xfrm>
            <a:off x="771525" y="616585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0" sz="1400" i="0">
                <a:solidFill>
                  <a:schemeClr val="tx1"/>
                </a:solidFill>
                <a:latin typeface="+mn-lt"/>
              </a:defRPr>
            </a:lvl1pPr>
          </a:lstStyle>
          <a:p>
            <a:pPr>
              <a:defRPr/>
            </a:pPr>
            <a:endParaRPr lang="en-US">
              <a:solidFill>
                <a:srgbClr val="EAEAEA"/>
              </a:solidFill>
            </a:endParaRPr>
          </a:p>
        </p:txBody>
      </p:sp>
      <p:sp>
        <p:nvSpPr>
          <p:cNvPr id="406539" name="Rectangle 11"/>
          <p:cNvSpPr>
            <a:spLocks noGrp="1" noChangeArrowheads="1"/>
          </p:cNvSpPr>
          <p:nvPr>
            <p:ph type="ftr" sz="quarter" idx="3"/>
          </p:nvPr>
        </p:nvSpPr>
        <p:spPr bwMode="auto">
          <a:xfrm>
            <a:off x="3514725" y="6165850"/>
            <a:ext cx="325755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400" i="0">
                <a:solidFill>
                  <a:schemeClr val="tx1"/>
                </a:solidFill>
                <a:latin typeface="+mn-lt"/>
              </a:defRPr>
            </a:lvl1pPr>
          </a:lstStyle>
          <a:p>
            <a:pPr>
              <a:defRPr/>
            </a:pPr>
            <a:endParaRPr lang="en-US">
              <a:solidFill>
                <a:srgbClr val="EAEAEA"/>
              </a:solidFill>
            </a:endParaRPr>
          </a:p>
        </p:txBody>
      </p:sp>
      <p:sp>
        <p:nvSpPr>
          <p:cNvPr id="406540" name="Rectangle 12"/>
          <p:cNvSpPr>
            <a:spLocks noGrp="1" noChangeArrowheads="1"/>
          </p:cNvSpPr>
          <p:nvPr>
            <p:ph type="sldNum" sz="quarter" idx="4"/>
          </p:nvPr>
        </p:nvSpPr>
        <p:spPr bwMode="auto">
          <a:xfrm>
            <a:off x="7372350" y="6165850"/>
            <a:ext cx="21431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400" i="0">
                <a:solidFill>
                  <a:schemeClr val="tx1"/>
                </a:solidFill>
                <a:latin typeface="+mn-lt"/>
              </a:defRPr>
            </a:lvl1pPr>
          </a:lstStyle>
          <a:p>
            <a:pPr>
              <a:defRPr/>
            </a:pPr>
            <a:fld id="{F9D1AE3E-F7C8-4442-B9BA-7F12D5DB9C42}" type="slidenum">
              <a:rPr lang="en-US">
                <a:solidFill>
                  <a:srgbClr val="EAEAEA"/>
                </a:solidFill>
              </a:rPr>
              <a:pPr>
                <a:defRPr/>
              </a:pPr>
              <a:t>‹#›</a:t>
            </a:fld>
            <a:endParaRPr lang="en-US">
              <a:solidFill>
                <a:srgbClr val="EAEAEA"/>
              </a:solidFill>
            </a:endParaRPr>
          </a:p>
        </p:txBody>
      </p:sp>
    </p:spTree>
  </p:cSld>
  <p:clrMap bg1="dk2" tx1="lt1" bg2="dk1" tx2="lt2" accent1="accent1" accent2="accent2" accent3="accent3" accent4="accent4" accent5="accent5" accent6="accent6" hlink="hlink" folHlink="folHlink"/>
  <p:sldLayoutIdLst>
    <p:sldLayoutId id="2147484060" r:id="rId1"/>
    <p:sldLayoutId id="2147484061" r:id="rId2"/>
    <p:sldLayoutId id="2147484062" r:id="rId3"/>
    <p:sldLayoutId id="2147484063" r:id="rId4"/>
    <p:sldLayoutId id="2147484064" r:id="rId5"/>
    <p:sldLayoutId id="2147484065" r:id="rId6"/>
    <p:sldLayoutId id="2147484066" r:id="rId7"/>
    <p:sldLayoutId id="2147484067" r:id="rId8"/>
    <p:sldLayoutId id="2147484068" r:id="rId9"/>
    <p:sldLayoutId id="2147484069" r:id="rId10"/>
    <p:sldLayoutId id="214748407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115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SzPct val="115000"/>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SzPct val="110000"/>
        <a:buChar char="•"/>
        <a:defRPr sz="2000">
          <a:solidFill>
            <a:schemeClr val="tx1"/>
          </a:solidFill>
          <a:latin typeface="+mn-lt"/>
        </a:defRPr>
      </a:lvl5pPr>
      <a:lvl6pPr marL="2514600" indent="-228600" algn="l" rtl="0" fontAlgn="base">
        <a:spcBef>
          <a:spcPct val="20000"/>
        </a:spcBef>
        <a:spcAft>
          <a:spcPct val="0"/>
        </a:spcAft>
        <a:buClr>
          <a:schemeClr val="tx2"/>
        </a:buClr>
        <a:buSzPct val="110000"/>
        <a:buChar char="•"/>
        <a:defRPr sz="2000">
          <a:solidFill>
            <a:schemeClr val="tx1"/>
          </a:solidFill>
          <a:latin typeface="+mn-lt"/>
        </a:defRPr>
      </a:lvl6pPr>
      <a:lvl7pPr marL="2971800" indent="-228600" algn="l" rtl="0" fontAlgn="base">
        <a:spcBef>
          <a:spcPct val="20000"/>
        </a:spcBef>
        <a:spcAft>
          <a:spcPct val="0"/>
        </a:spcAft>
        <a:buClr>
          <a:schemeClr val="tx2"/>
        </a:buClr>
        <a:buSzPct val="110000"/>
        <a:buChar char="•"/>
        <a:defRPr sz="2000">
          <a:solidFill>
            <a:schemeClr val="tx1"/>
          </a:solidFill>
          <a:latin typeface="+mn-lt"/>
        </a:defRPr>
      </a:lvl7pPr>
      <a:lvl8pPr marL="3429000" indent="-228600" algn="l" rtl="0" fontAlgn="base">
        <a:spcBef>
          <a:spcPct val="20000"/>
        </a:spcBef>
        <a:spcAft>
          <a:spcPct val="0"/>
        </a:spcAft>
        <a:buClr>
          <a:schemeClr val="tx2"/>
        </a:buClr>
        <a:buSzPct val="110000"/>
        <a:buChar char="•"/>
        <a:defRPr sz="2000">
          <a:solidFill>
            <a:schemeClr val="tx1"/>
          </a:solidFill>
          <a:latin typeface="+mn-lt"/>
        </a:defRPr>
      </a:lvl8pPr>
      <a:lvl9pPr marL="3886200" indent="-228600" algn="l" rtl="0" fontAlgn="base">
        <a:spcBef>
          <a:spcPct val="20000"/>
        </a:spcBef>
        <a:spcAft>
          <a:spcPct val="0"/>
        </a:spcAft>
        <a:buClr>
          <a:schemeClr val="tx2"/>
        </a:buClr>
        <a:buSzPct val="11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d.umn.edu/cla/faculty/troufs/anth1604/" TargetMode="Externa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06.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06.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06.xml"/></Relationships>
</file>

<file path=ppt/slides/_rels/slide103.xml.rels><?xml version="1.0" encoding="UTF-8" standalone="yes"?>
<Relationships xmlns="http://schemas.openxmlformats.org/package/2006/relationships"><Relationship Id="rId3" Type="http://schemas.openxmlformats.org/officeDocument/2006/relationships/hyperlink" Target="http://www.lawn-boy.com/productinfo/mowers/insight_features.html" TargetMode="External"/><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06.xml"/></Relationships>
</file>

<file path=ppt/slides/_rels/slide10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4.xml"/><Relationship Id="rId1" Type="http://schemas.openxmlformats.org/officeDocument/2006/relationships/slideLayout" Target="../slideLayouts/slideLayout18.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06.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06.xml"/></Relationships>
</file>

<file path=ppt/slides/_rels/slide10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109.xml.rels><?xml version="1.0" encoding="UTF-8" standalone="yes"?>
<Relationships xmlns="http://schemas.openxmlformats.org/package/2006/relationships"><Relationship Id="rId3" Type="http://schemas.openxmlformats.org/officeDocument/2006/relationships/hyperlink" Target="http://www.d.umn.edu/cla/faculty/troufs/anth1602/pcStonehenge.html" TargetMode="External"/><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2.xml"/></Relationships>
</file>

<file path=ppt/slides/_rels/slide1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hyperlink" Target="http://www.d.umn.edu/cla/faculty/troufs/anth1602/pcoven.html" TargetMode="External"/><Relationship Id="rId1" Type="http://schemas.openxmlformats.org/officeDocument/2006/relationships/slideLayout" Target="../slideLayouts/slideLayout18.xml"/></Relationships>
</file>

<file path=ppt/slides/_rels/slide1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www.d.umn.edu/cla/faculty/troufs/anth1602/pcoven.html" TargetMode="External"/><Relationship Id="rId1" Type="http://schemas.openxmlformats.org/officeDocument/2006/relationships/slideLayout" Target="../slideLayouts/slideLayout18.xml"/></Relationships>
</file>

<file path=ppt/slides/_rels/slide1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www.d.umn.edu/cla/faculty/troufs/anth1602/pcoven.html" TargetMode="External"/><Relationship Id="rId1" Type="http://schemas.openxmlformats.org/officeDocument/2006/relationships/slideLayout" Target="../slideLayouts/slideLayout18.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06.xml"/></Relationships>
</file>

<file path=ppt/slides/_rels/slide11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www.d.umn.edu/cla/faculty/troufs/anth1602/pcoven.html" TargetMode="External"/><Relationship Id="rId1" Type="http://schemas.openxmlformats.org/officeDocument/2006/relationships/slideLayout" Target="../slideLayouts/slideLayout18.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06.xml"/></Relationships>
</file>

<file path=ppt/slides/_rels/slide1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www.d.umn.edu/cla/faculty/troufs/anth1602/pcoven.html" TargetMode="External"/><Relationship Id="rId1" Type="http://schemas.openxmlformats.org/officeDocument/2006/relationships/slideLayout" Target="../slideLayouts/slideLayout18.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06.xml"/></Relationships>
</file>

<file path=ppt/slides/_rels/slide11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www.d.umn.edu/cla/faculty/troufs/anth1602/pcoven.html" TargetMode="External"/><Relationship Id="rId1" Type="http://schemas.openxmlformats.org/officeDocument/2006/relationships/slideLayout" Target="../slideLayouts/slideLayout18.xml"/><Relationship Id="rId4" Type="http://schemas.openxmlformats.org/officeDocument/2006/relationships/image" Target="../media/image35.jpeg"/></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06.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2.xml"/></Relationships>
</file>

<file path=ppt/slides/_rels/slide1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61.xml"/><Relationship Id="rId1" Type="http://schemas.openxmlformats.org/officeDocument/2006/relationships/slideLayout" Target="../slideLayouts/slideLayout18.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06.xml"/></Relationships>
</file>

<file path=ppt/slides/_rels/slide1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3.xml"/><Relationship Id="rId1" Type="http://schemas.openxmlformats.org/officeDocument/2006/relationships/slideLayout" Target="../slideLayouts/slideLayout18.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06.xml"/></Relationships>
</file>

<file path=ppt/slides/_rels/slide1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5.xml"/><Relationship Id="rId1" Type="http://schemas.openxmlformats.org/officeDocument/2006/relationships/slideLayout" Target="../slideLayouts/slideLayout18.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06.xml"/></Relationships>
</file>

<file path=ppt/slides/_rels/slide1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7.xml"/><Relationship Id="rId1" Type="http://schemas.openxmlformats.org/officeDocument/2006/relationships/slideLayout" Target="../slideLayouts/slideLayout18.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06.xml"/></Relationships>
</file>

<file path=ppt/slides/_rels/slide1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9.xml"/><Relationship Id="rId1" Type="http://schemas.openxmlformats.org/officeDocument/2006/relationships/slideLayout" Target="../slideLayouts/slideLayout73.xml"/></Relationships>
</file>

<file path=ppt/slides/_rels/slide1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0.xml"/><Relationship Id="rId1" Type="http://schemas.openxmlformats.org/officeDocument/2006/relationships/slideLayout" Target="../slideLayouts/slideLayout7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06.xml"/></Relationships>
</file>

<file path=ppt/slides/_rels/slide1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72.xml"/><Relationship Id="rId1" Type="http://schemas.openxmlformats.org/officeDocument/2006/relationships/slideLayout" Target="../slideLayouts/slideLayout73.xml"/></Relationships>
</file>

<file path=ppt/slides/_rels/slide1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3.xml"/><Relationship Id="rId1" Type="http://schemas.openxmlformats.org/officeDocument/2006/relationships/slideLayout" Target="../slideLayouts/slideLayout73.xml"/></Relationships>
</file>

<file path=ppt/slides/_rels/slide1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4.xml"/><Relationship Id="rId1" Type="http://schemas.openxmlformats.org/officeDocument/2006/relationships/slideLayout" Target="../slideLayouts/slideLayout73.xml"/></Relationships>
</file>

<file path=ppt/slides/_rels/slide1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75.xml"/><Relationship Id="rId1" Type="http://schemas.openxmlformats.org/officeDocument/2006/relationships/slideLayout" Target="../slideLayouts/slideLayout73.xml"/></Relationships>
</file>

<file path=ppt/slides/_rels/slide13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76.xml"/><Relationship Id="rId1" Type="http://schemas.openxmlformats.org/officeDocument/2006/relationships/slideLayout" Target="../slideLayouts/slideLayout73.xml"/><Relationship Id="rId4" Type="http://schemas.openxmlformats.org/officeDocument/2006/relationships/hyperlink" Target="http://hubpages.com/hub/Chicken-Breeds-Ameraucana-Araucana-and-Easter-Egger" TargetMode="Externa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06.xml"/></Relationships>
</file>

<file path=ppt/slides/_rels/slide13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8.xml"/><Relationship Id="rId1" Type="http://schemas.openxmlformats.org/officeDocument/2006/relationships/slideLayout" Target="../slideLayouts/slideLayout73.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06.xml"/></Relationships>
</file>

<file path=ppt/slides/_rels/slide1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0.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06.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06.xml"/></Relationships>
</file>

<file path=ppt/slides/_rels/slide1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3.xml"/><Relationship Id="rId1" Type="http://schemas.openxmlformats.org/officeDocument/2006/relationships/slideLayout" Target="../slideLayouts/slideLayout18.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06.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06.xml"/></Relationships>
</file>

<file path=ppt/slides/_rels/slide1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6.xml"/><Relationship Id="rId1" Type="http://schemas.openxmlformats.org/officeDocument/2006/relationships/slideLayout" Target="../slideLayouts/slideLayout18.xml"/><Relationship Id="rId4" Type="http://schemas.openxmlformats.org/officeDocument/2006/relationships/hyperlink" Target="http://en.wikipedia.org/wiki/Main_Page" TargetMode="Externa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06.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06.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06.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2.xml"/></Relationships>
</file>

<file path=ppt/slides/_rels/slide15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0.xml"/><Relationship Id="rId1" Type="http://schemas.openxmlformats.org/officeDocument/2006/relationships/slideLayout" Target="../slideLayouts/slideLayout73.xml"/></Relationships>
</file>

<file path=ppt/slides/_rels/slide1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91.xml"/><Relationship Id="rId1" Type="http://schemas.openxmlformats.org/officeDocument/2006/relationships/slideLayout" Target="../slideLayouts/slideLayout84.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06.xml"/></Relationships>
</file>

<file path=ppt/slides/_rels/slide153.xml.rels><?xml version="1.0" encoding="UTF-8" standalone="yes"?>
<Relationships xmlns="http://schemas.openxmlformats.org/package/2006/relationships"><Relationship Id="rId3" Type="http://schemas.openxmlformats.org/officeDocument/2006/relationships/hyperlink" Target="http://collections.mnhs.org/visualresources/search.cfm?bhcp=1" TargetMode="External"/><Relationship Id="rId2" Type="http://schemas.openxmlformats.org/officeDocument/2006/relationships/notesSlide" Target="../notesSlides/notesSlide93.xml"/><Relationship Id="rId1" Type="http://schemas.openxmlformats.org/officeDocument/2006/relationships/slideLayout" Target="../slideLayouts/slideLayout73.xml"/><Relationship Id="rId4" Type="http://schemas.openxmlformats.org/officeDocument/2006/relationships/image" Target="../media/image58.png"/></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06.xml"/></Relationships>
</file>

<file path=ppt/slides/_rels/slide1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95.xml"/><Relationship Id="rId1" Type="http://schemas.openxmlformats.org/officeDocument/2006/relationships/slideLayout" Target="../slideLayouts/slideLayout73.xml"/><Relationship Id="rId4" Type="http://schemas.openxmlformats.org/officeDocument/2006/relationships/hyperlink" Target="http://collections.mnhs.org/visualresources/search.cfm?bhcp=1" TargetMode="Externa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06.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06.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06.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06.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06.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06.xml"/></Relationships>
</file>

<file path=ppt/slides/_rels/slide16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2.xml"/><Relationship Id="rId1" Type="http://schemas.openxmlformats.org/officeDocument/2006/relationships/slideLayout" Target="../slideLayouts/slideLayout84.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06.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06.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06.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06.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06.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06.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06.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2.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06.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06.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06.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06.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06.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06.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06.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06.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06.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06.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2.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06.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06.xml"/></Relationships>
</file>

<file path=ppt/slides/_rels/slide182.xml.rels><?xml version="1.0" encoding="UTF-8" standalone="yes"?>
<Relationships xmlns="http://schemas.openxmlformats.org/package/2006/relationships"><Relationship Id="rId3" Type="http://schemas.openxmlformats.org/officeDocument/2006/relationships/hyperlink" Target="http://collections.mnhs.org/visualresources/search.cfm?bhcp=1" TargetMode="External"/><Relationship Id="rId2" Type="http://schemas.openxmlformats.org/officeDocument/2006/relationships/notesSlide" Target="../notesSlides/notesSlide122.xml"/><Relationship Id="rId1" Type="http://schemas.openxmlformats.org/officeDocument/2006/relationships/slideLayout" Target="../slideLayouts/slideLayout73.xml"/><Relationship Id="rId4" Type="http://schemas.openxmlformats.org/officeDocument/2006/relationships/image" Target="../media/image61.png"/></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06.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06.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06.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06.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106.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06.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06.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2.xml"/></Relationships>
</file>

<file path=ppt/slides/_rels/slide19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30.xml"/><Relationship Id="rId1" Type="http://schemas.openxmlformats.org/officeDocument/2006/relationships/slideLayout" Target="../slideLayouts/slideLayout73.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06.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06.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06.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06.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06.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06.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06.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06.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06.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d.umn.edu/cla/faculty/troufs/anth1604/"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d.umn.edu/cla/faculty/troufs/anth1604/" TargetMode="External"/><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84.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84.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106.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106.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106.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106.xml"/></Relationships>
</file>

<file path=ppt/slides/_rels/slide20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46.xml"/><Relationship Id="rId1" Type="http://schemas.openxmlformats.org/officeDocument/2006/relationships/slideLayout" Target="../slideLayouts/slideLayout84.xml"/><Relationship Id="rId4" Type="http://schemas.openxmlformats.org/officeDocument/2006/relationships/hyperlink" Target="http://www.mcleodhistory.org/" TargetMode="External"/></Relationships>
</file>

<file path=ppt/slides/_rels/slide20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47.xml"/><Relationship Id="rId1" Type="http://schemas.openxmlformats.org/officeDocument/2006/relationships/slideLayout" Target="../slideLayouts/slideLayout106.xml"/><Relationship Id="rId4" Type="http://schemas.openxmlformats.org/officeDocument/2006/relationships/hyperlink" Target="http://www.mcleodhistory.org/" TargetMode="External"/></Relationships>
</file>

<file path=ppt/slides/_rels/slide20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06.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06.xml"/></Relationships>
</file>

<file path=ppt/slides/_rels/slide21.xml.rels><?xml version="1.0" encoding="UTF-8" standalone="yes"?>
<Relationships xmlns="http://schemas.openxmlformats.org/package/2006/relationships"><Relationship Id="rId3" Type="http://schemas.openxmlformats.org/officeDocument/2006/relationships/hyperlink" Target="http://www.d.umn.edu/cla/faculty/troufs/anth1604/" TargetMode="External"/><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1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0.xml"/><Relationship Id="rId1" Type="http://schemas.openxmlformats.org/officeDocument/2006/relationships/slideLayout" Target="../slideLayouts/slideLayout84.xml"/><Relationship Id="rId4" Type="http://schemas.openxmlformats.org/officeDocument/2006/relationships/hyperlink" Target="http://www.mnsu.edu/emuseum/history/mncultures/littlecrow.html" TargetMode="External"/></Relationships>
</file>

<file path=ppt/slides/_rels/slide21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51.xml"/><Relationship Id="rId1" Type="http://schemas.openxmlformats.org/officeDocument/2006/relationships/slideLayout" Target="../slideLayouts/slideLayout84.xml"/></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06.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06.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106.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106.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106.xml"/></Relationships>
</file>

<file path=ppt/slides/_rels/slide21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7.xml"/><Relationship Id="rId1" Type="http://schemas.openxmlformats.org/officeDocument/2006/relationships/slideLayout" Target="../slideLayouts/slideLayout84.xml"/></Relationships>
</file>

<file path=ppt/slides/_rels/slide21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58.xml"/><Relationship Id="rId1" Type="http://schemas.openxmlformats.org/officeDocument/2006/relationships/slideLayout" Target="../slideLayouts/slideLayout84.xml"/><Relationship Id="rId4" Type="http://schemas.openxmlformats.org/officeDocument/2006/relationships/image" Target="../media/image67.png"/></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10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106.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106.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106.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106.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106.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106.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106.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106.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106.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10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106.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106.xml"/></Relationships>
</file>

<file path=ppt/slides/_rels/slide23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72.xml"/><Relationship Id="rId1" Type="http://schemas.openxmlformats.org/officeDocument/2006/relationships/slideLayout" Target="../slideLayouts/slideLayout73.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106.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106.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106.xml"/></Relationships>
</file>

<file path=ppt/slides/_rels/slide23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28.xml"/></Relationships>
</file>

<file path=ppt/slides/_rels/slide23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28.xml"/></Relationships>
</file>

<file path=ppt/slides/_rels/slide23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28.xml"/></Relationships>
</file>

<file path=ppt/slides/_rels/slide239.xml.rels><?xml version="1.0" encoding="UTF-8" standalone="yes"?>
<Relationships xmlns="http://schemas.openxmlformats.org/package/2006/relationships"><Relationship Id="rId3" Type="http://schemas.openxmlformats.org/officeDocument/2006/relationships/hyperlink" Target="http://en.wikipedia.org/wiki/Aguila_Azteca_Award" TargetMode="External"/><Relationship Id="rId2" Type="http://schemas.openxmlformats.org/officeDocument/2006/relationships/notesSlide" Target="../notesSlides/notesSlide176.xml"/><Relationship Id="rId1" Type="http://schemas.openxmlformats.org/officeDocument/2006/relationships/slideLayout" Target="../slideLayouts/slideLayout106.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2.xml"/></Relationships>
</file>

<file path=ppt/slides/_rels/slide24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28.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106.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106.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106.xml"/></Relationships>
</file>

<file path=ppt/slides/_rels/slide2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0.xml"/><Relationship Id="rId1" Type="http://schemas.openxmlformats.org/officeDocument/2006/relationships/slideLayout" Target="../slideLayouts/slideLayout73.xml"/></Relationships>
</file>

<file path=ppt/slides/_rels/slide2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81.xml"/><Relationship Id="rId1" Type="http://schemas.openxmlformats.org/officeDocument/2006/relationships/slideLayout" Target="../slideLayouts/slideLayout73.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106.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106.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106.xml"/></Relationships>
</file>

<file path=ppt/slides/_rels/slide24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85.xml"/><Relationship Id="rId1" Type="http://schemas.openxmlformats.org/officeDocument/2006/relationships/slideLayout" Target="../slideLayouts/slideLayout73.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2.xml"/></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106.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106.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106.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189.xml"/><Relationship Id="rId1" Type="http://schemas.openxmlformats.org/officeDocument/2006/relationships/slideLayout" Target="../slideLayouts/slideLayout106.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106.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106.xml"/></Relationships>
</file>

<file path=ppt/slides/_rels/slide258.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106.xml"/></Relationships>
</file>

<file path=ppt/slides/_rels/slide259.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106.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2.xml"/></Relationships>
</file>

<file path=ppt/slides/_rels/slide26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94.xml"/><Relationship Id="rId1" Type="http://schemas.openxmlformats.org/officeDocument/2006/relationships/slideLayout" Target="../slideLayouts/slideLayout73.xml"/><Relationship Id="rId5" Type="http://schemas.openxmlformats.org/officeDocument/2006/relationships/hyperlink" Target="http://www.mnhs.org/index.htm" TargetMode="External"/><Relationship Id="rId4" Type="http://schemas.openxmlformats.org/officeDocument/2006/relationships/hyperlink" Target="http://collections.mnhs.org/visualresources/" TargetMode="External"/></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139.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139.xml"/></Relationships>
</file>

<file path=ppt/slides/_rels/slide263.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139.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6.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2.xml"/></Relationships>
</file>

<file path=ppt/slides/_rels/slide26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2.xml"/></Relationships>
</file>

<file path=ppt/slides/_rels/slide26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2.xml"/></Relationships>
</file>

<file path=ppt/slides/_rels/slide26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2.xml"/></Relationships>
</file>

<file path=ppt/slides/_rels/slide270.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hyperlink" Target="http://www.d.umn.edu/cla/faculty/troufs/anth3635/cehandout_first-day.html" TargetMode="Externa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27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d.umn.edu/cla/faculty/troufs/anth3635/cehandout_first-day.html" TargetMode="Externa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27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2.xml"/></Relationships>
</file>

<file path=ppt/slides/_rels/slide27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2.xml"/></Relationships>
</file>

<file path=ppt/slides/_rels/slide27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2.xml"/></Relationships>
</file>

<file path=ppt/slides/_rels/slide27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2.xml"/></Relationships>
</file>

<file path=ppt/slides/_rels/slide27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2.xml"/></Relationships>
</file>

<file path=ppt/slides/_rels/slide27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d.umn.edu/cla/faculty/troufs/anth1604/" TargetMode="External"/><Relationship Id="rId1" Type="http://schemas.openxmlformats.org/officeDocument/2006/relationships/slideLayout" Target="../slideLayouts/slideLayout7.xml"/></Relationships>
</file>

<file path=ppt/slides/_rels/slide27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2.xml"/></Relationships>
</file>

<file path=ppt/slides/_rels/slide27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7.png"/><Relationship Id="rId1" Type="http://schemas.openxmlformats.org/officeDocument/2006/relationships/slideLayout" Target="../slideLayouts/slideLayout62.xml"/></Relationships>
</file>

<file path=ppt/slides/_rels/slide28.xml.rels><?xml version="1.0" encoding="UTF-8" standalone="yes"?>
<Relationships xmlns="http://schemas.openxmlformats.org/package/2006/relationships"><Relationship Id="rId3" Type="http://schemas.openxmlformats.org/officeDocument/2006/relationships/hyperlink" Target="http://www.usatoday.com/news/world/2003-06-28-gypsy-bride_x.htm" TargetMode="External"/><Relationship Id="rId2" Type="http://schemas.openxmlformats.org/officeDocument/2006/relationships/notesSlide" Target="../notesSlides/notesSlide3.xml"/><Relationship Id="rId1" Type="http://schemas.openxmlformats.org/officeDocument/2006/relationships/slideLayout" Target="../slideLayouts/slideLayout95.xml"/></Relationships>
</file>

<file path=ppt/slides/_rels/slide28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7.png"/><Relationship Id="rId1" Type="http://schemas.openxmlformats.org/officeDocument/2006/relationships/slideLayout" Target="../slideLayouts/slideLayout62.xml"/></Relationships>
</file>

<file path=ppt/slides/_rels/slide28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2.xml"/></Relationships>
</file>

<file path=ppt/slides/_rels/slide28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7.png"/><Relationship Id="rId1" Type="http://schemas.openxmlformats.org/officeDocument/2006/relationships/slideLayout" Target="../slideLayouts/slideLayout62.xml"/></Relationships>
</file>

<file path=ppt/slides/_rels/slide283.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8.xml"/></Relationships>
</file>

<file path=ppt/slides/_rels/slide28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7.png"/><Relationship Id="rId1" Type="http://schemas.openxmlformats.org/officeDocument/2006/relationships/slideLayout" Target="../slideLayouts/slideLayout62.xml"/></Relationships>
</file>

<file path=ppt/slides/_rels/slide28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8.xml"/></Relationships>
</file>

<file path=ppt/slides/_rels/slide28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8.xml"/></Relationships>
</file>

<file path=ppt/slides/_rels/slide28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8.xml"/></Relationships>
</file>

<file path=ppt/slides/_rels/slide28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8.xml"/></Relationships>
</file>

<file path=ppt/slides/_rels/slide28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2.xml"/></Relationships>
</file>

<file path=ppt/slides/_rels/slide29.xml.rels><?xml version="1.0" encoding="UTF-8" standalone="yes"?>
<Relationships xmlns="http://schemas.openxmlformats.org/package/2006/relationships"><Relationship Id="rId3" Type="http://schemas.openxmlformats.org/officeDocument/2006/relationships/hyperlink" Target="http://www.usatoday.com/news/world/2003-06-28-gypsy-bride_x.htm" TargetMode="External"/><Relationship Id="rId2" Type="http://schemas.openxmlformats.org/officeDocument/2006/relationships/notesSlide" Target="../notesSlides/notesSlide4.xml"/><Relationship Id="rId1" Type="http://schemas.openxmlformats.org/officeDocument/2006/relationships/slideLayout" Target="../slideLayouts/slideLayout95.xml"/><Relationship Id="rId4" Type="http://schemas.openxmlformats.org/officeDocument/2006/relationships/image" Target="../media/image11.png"/></Relationships>
</file>

<file path=ppt/slides/_rels/slide29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8.xml"/></Relationships>
</file>

<file path=ppt/slides/_rels/slide291.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8.xml"/></Relationships>
</file>

<file path=ppt/slides/_rels/slide2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d.umn.edu/cla/faculty/troufs/anth1604/" TargetMode="External"/><Relationship Id="rId1" Type="http://schemas.openxmlformats.org/officeDocument/2006/relationships/slideLayout" Target="../slideLayouts/slideLayout7.xml"/></Relationships>
</file>

<file path=ppt/slides/_rels/slide29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9.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5.xml.rels><?xml version="1.0" encoding="UTF-8" standalone="yes"?>
<Relationships xmlns="http://schemas.openxmlformats.org/package/2006/relationships"><Relationship Id="rId3" Type="http://schemas.openxmlformats.org/officeDocument/2006/relationships/hyperlink" Target="http://www.d.umn.edu/cla/faculty/troufs/anth1604/" TargetMode="External"/><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96.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95.xml"/></Relationships>
</file>

<file path=ppt/slides/_rels/slide297.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95.xml"/></Relationships>
</file>

<file path=ppt/slides/_rels/slide29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00.xml"/><Relationship Id="rId1" Type="http://schemas.openxmlformats.org/officeDocument/2006/relationships/slideLayout" Target="../slideLayouts/slideLayout95.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d.umn.edu/cla/faculty/troufs/anth1604/"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www.usatoday.com/news/world/2003-06-28-gypsy-bride_x.htm" TargetMode="External"/><Relationship Id="rId2" Type="http://schemas.openxmlformats.org/officeDocument/2006/relationships/notesSlide" Target="../notesSlides/notesSlide5.xml"/><Relationship Id="rId1" Type="http://schemas.openxmlformats.org/officeDocument/2006/relationships/slideLayout" Target="../slideLayouts/slideLayout95.xml"/></Relationships>
</file>

<file path=ppt/slides/_rels/slide31.xml.rels><?xml version="1.0" encoding="UTF-8" standalone="yes"?>
<Relationships xmlns="http://schemas.openxmlformats.org/package/2006/relationships"><Relationship Id="rId3" Type="http://schemas.openxmlformats.org/officeDocument/2006/relationships/hyperlink" Target="http://www.usatoday.com/news/world/2003-06-28-gypsy-bride_x.htm" TargetMode="External"/><Relationship Id="rId2" Type="http://schemas.openxmlformats.org/officeDocument/2006/relationships/notesSlide" Target="../notesSlides/notesSlide6.xml"/><Relationship Id="rId1" Type="http://schemas.openxmlformats.org/officeDocument/2006/relationships/slideLayout" Target="../slideLayouts/slideLayout95.xml"/><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3" Type="http://schemas.openxmlformats.org/officeDocument/2006/relationships/hyperlink" Target="http://www.usatoday.com/news/world/2003-06-28-gypsy-bride_x.htm" TargetMode="External"/><Relationship Id="rId2" Type="http://schemas.openxmlformats.org/officeDocument/2006/relationships/notesSlide" Target="../notesSlides/notesSlide7.xml"/><Relationship Id="rId1" Type="http://schemas.openxmlformats.org/officeDocument/2006/relationships/slideLayout" Target="../slideLayouts/slideLayout95.xml"/><Relationship Id="rId5" Type="http://schemas.openxmlformats.org/officeDocument/2006/relationships/image" Target="../media/image12.png"/><Relationship Id="rId4" Type="http://schemas.openxmlformats.org/officeDocument/2006/relationships/image" Target="../media/image11.png"/></Relationships>
</file>

<file path=ppt/slides/_rels/slide33.xml.rels><?xml version="1.0" encoding="UTF-8" standalone="yes"?>
<Relationships xmlns="http://schemas.openxmlformats.org/package/2006/relationships"><Relationship Id="rId3" Type="http://schemas.openxmlformats.org/officeDocument/2006/relationships/hyperlink" Target="http://www.usatoday.com/news/world/2003-06-28-gypsy-bride_x.htm" TargetMode="External"/><Relationship Id="rId2" Type="http://schemas.openxmlformats.org/officeDocument/2006/relationships/notesSlide" Target="../notesSlides/notesSlide8.xml"/><Relationship Id="rId1" Type="http://schemas.openxmlformats.org/officeDocument/2006/relationships/slideLayout" Target="../slideLayouts/slideLayout95.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95.xml"/><Relationship Id="rId4" Type="http://schemas.openxmlformats.org/officeDocument/2006/relationships/hyperlink" Target="http://www.usatoday.com/news/world/2003-06-28-gypsy-bride_x.htm"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95.xml"/><Relationship Id="rId5" Type="http://schemas.openxmlformats.org/officeDocument/2006/relationships/hyperlink" Target="http://www.usatoday.com/news/world/2003-06-28-gypsy-bride_x.htm" TargetMode="External"/><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3" Type="http://schemas.openxmlformats.org/officeDocument/2006/relationships/hyperlink" Target="http://www.usatoday.com/news/world/2003-06-28-gypsy-bride_x.htm" TargetMode="External"/><Relationship Id="rId2" Type="http://schemas.openxmlformats.org/officeDocument/2006/relationships/notesSlide" Target="../notesSlides/notesSlide11.xml"/><Relationship Id="rId1" Type="http://schemas.openxmlformats.org/officeDocument/2006/relationships/slideLayout" Target="../slideLayouts/slideLayout95.xml"/></Relationships>
</file>

<file path=ppt/slides/_rels/slide37.xml.rels><?xml version="1.0" encoding="UTF-8" standalone="yes"?>
<Relationships xmlns="http://schemas.openxmlformats.org/package/2006/relationships"><Relationship Id="rId3" Type="http://schemas.openxmlformats.org/officeDocument/2006/relationships/hyperlink" Target="http://www.usatoday.com/news/world/2003-06-28-gypsy-bride_x.htm" TargetMode="External"/><Relationship Id="rId2" Type="http://schemas.openxmlformats.org/officeDocument/2006/relationships/notesSlide" Target="../notesSlides/notesSlide12.xml"/><Relationship Id="rId1" Type="http://schemas.openxmlformats.org/officeDocument/2006/relationships/slideLayout" Target="../slideLayouts/slideLayout95.xml"/><Relationship Id="rId4" Type="http://schemas.openxmlformats.org/officeDocument/2006/relationships/image" Target="../media/image15.png"/></Relationships>
</file>

<file path=ppt/slides/_rels/slide38.xml.rels><?xml version="1.0" encoding="UTF-8" standalone="yes"?>
<Relationships xmlns="http://schemas.openxmlformats.org/package/2006/relationships"><Relationship Id="rId3" Type="http://schemas.openxmlformats.org/officeDocument/2006/relationships/hyperlink" Target="http://www.usatoday.com/news/world/2003-06-28-gypsy-bride_x.htm" TargetMode="External"/><Relationship Id="rId2" Type="http://schemas.openxmlformats.org/officeDocument/2006/relationships/notesSlide" Target="../notesSlides/notesSlide13.xml"/><Relationship Id="rId1" Type="http://schemas.openxmlformats.org/officeDocument/2006/relationships/slideLayout" Target="../slideLayouts/slideLayout95.xml"/><Relationship Id="rId5" Type="http://schemas.openxmlformats.org/officeDocument/2006/relationships/image" Target="../media/image16.png"/><Relationship Id="rId4" Type="http://schemas.openxmlformats.org/officeDocument/2006/relationships/image" Target="../media/image15.png"/></Relationships>
</file>

<file path=ppt/slides/_rels/slide39.xml.rels><?xml version="1.0" encoding="UTF-8" standalone="yes"?>
<Relationships xmlns="http://schemas.openxmlformats.org/package/2006/relationships"><Relationship Id="rId2" Type="http://schemas.openxmlformats.org/officeDocument/2006/relationships/hyperlink" Target="http://www.usatoday.com/news/world/2003-06-28-gypsy-bride_x.htm" TargetMode="External"/><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3" Type="http://schemas.openxmlformats.org/officeDocument/2006/relationships/hyperlink" Target="http://www.d.umn.edu/cla/faculty/troufs/anth1604/" TargetMode="External"/><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2.xml"/></Relationships>
</file>

<file path=ppt/slides/_rels/slide41.xml.rels><?xml version="1.0" encoding="UTF-8" standalone="yes"?>
<Relationships xmlns="http://schemas.openxmlformats.org/package/2006/relationships"><Relationship Id="rId2" Type="http://schemas.openxmlformats.org/officeDocument/2006/relationships/hyperlink" Target="http://www.usatoday.com/news/world/2003-06-28-gypsy-bride_x.htm" TargetMode="External"/><Relationship Id="rId1" Type="http://schemas.openxmlformats.org/officeDocument/2006/relationships/slideLayout" Target="../slideLayouts/slideLayout62.xml"/></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www.usatoday.com/news/world/2003-06-28-gypsy-bride_x.htm" TargetMode="External"/><Relationship Id="rId1" Type="http://schemas.openxmlformats.org/officeDocument/2006/relationships/slideLayout" Target="../slideLayouts/slideLayout62.xml"/></Relationships>
</file>

<file path=ppt/slides/_rels/slide43.xml.rels><?xml version="1.0" encoding="UTF-8" standalone="yes"?>
<Relationships xmlns="http://schemas.openxmlformats.org/package/2006/relationships"><Relationship Id="rId2" Type="http://schemas.openxmlformats.org/officeDocument/2006/relationships/hyperlink" Target="http://www.usatoday.com/news/world/2003-06-28-gypsy-bride_x.htm" TargetMode="External"/><Relationship Id="rId1" Type="http://schemas.openxmlformats.org/officeDocument/2006/relationships/slideLayout" Target="../slideLayouts/slideLayout62.xml"/></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www.usatoday.com/news/world/2003-06-28-gypsy-bride_x.htm" TargetMode="External"/><Relationship Id="rId1" Type="http://schemas.openxmlformats.org/officeDocument/2006/relationships/slideLayout" Target="../slideLayouts/slideLayout62.xml"/></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www.usatoday.com/news/world/2003-06-28-gypsy-bride_x.htm" TargetMode="External"/><Relationship Id="rId1" Type="http://schemas.openxmlformats.org/officeDocument/2006/relationships/slideLayout" Target="../slideLayouts/slideLayout62.xml"/></Relationships>
</file>

<file path=ppt/slides/_rels/slide46.xml.rels><?xml version="1.0" encoding="UTF-8" standalone="yes"?>
<Relationships xmlns="http://schemas.openxmlformats.org/package/2006/relationships"><Relationship Id="rId2" Type="http://schemas.openxmlformats.org/officeDocument/2006/relationships/hyperlink" Target="http://www.usatoday.com/news/world/2003-06-28-gypsy-bride_x.htm" TargetMode="External"/><Relationship Id="rId1" Type="http://schemas.openxmlformats.org/officeDocument/2006/relationships/slideLayout" Target="../slideLayouts/slideLayout62.xml"/></Relationships>
</file>

<file path=ppt/slides/_rels/slide4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www.d.umn.edu/cla/faculty/troufs/anth3635/cehandout_first-day.html" TargetMode="External"/><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www.d.umn.edu/cla/faculty/troufs/anth3635/cehandout_first-day.html" TargetMode="External"/><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d.umn.edu/cla/faculty/troufs/anth3635/cehandout_first-day.html" TargetMode="Externa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2.xml"/></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d.umn.edu/cla/faculty/troufs/anth3635/cehandout_first-day.html" TargetMode="Externa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www.d.umn.edu/cla/faculty/troufs/anth3635/cehandout_first-day.html" TargetMode="External"/><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www.d.umn.edu/cla/faculty/troufs/anth3635/cehandout_first-day.html" TargetMode="External"/><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www.d.umn.edu/cla/faculty/troufs/anth3635/cehandout_first-day.html" TargetMode="External"/><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www.d.umn.edu/cla/faculty/troufs/anth3635/cehandout_first-day.html" TargetMode="External"/><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www.d.umn.edu/cla/faculty/troufs/anth3635/cehandout_first-day.html" TargetMode="External"/><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www.d.umn.edu/cla/faculty/troufs/anth3635/cehandout_first-day.html" TargetMode="Externa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www.d.umn.edu/cla/faculty/troufs/anth3635/cehandout_first-day.html" TargetMode="External"/><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www.d.umn.edu/cla/faculty/troufs/anth3635/cehandout_first-day.html" TargetMode="External"/><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www.d.umn.edu/cla/faculty/troufs/anth3635/cehandout_first-day.html" TargetMode="Externa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2.xml"/></Relationships>
</file>

<file path=ppt/slides/_rels/slide6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www.d.umn.edu/cla/faculty/troufs/anth3635/cehandout_first-day.html" TargetMode="Externa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51.xml"/></Relationships>
</file>

<file path=ppt/slides/_rels/slide6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5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6.xml"/></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www.d.umn.edu/cla/faculty/troufs/anth1604/" TargetMode="Externa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6.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6.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6.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9.xml.rels><?xml version="1.0" encoding="UTF-8" standalone="yes"?>
<Relationships xmlns="http://schemas.openxmlformats.org/package/2006/relationships"><Relationship Id="rId3" Type="http://schemas.openxmlformats.org/officeDocument/2006/relationships/hyperlink" Target="http://www.d.umn.edu/cla/faculty/troufs/index.html" TargetMode="External"/><Relationship Id="rId2" Type="http://schemas.openxmlformats.org/officeDocument/2006/relationships/notesSlide" Target="../notesSlides/notesSlide20.xml"/><Relationship Id="rId1" Type="http://schemas.openxmlformats.org/officeDocument/2006/relationships/slideLayout" Target="../slideLayouts/slideLayout10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5.xml"/></Relationships>
</file>

<file path=ppt/slides/_rels/slide7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17.xml"/></Relationships>
</file>

<file path=ppt/slides/_rels/slide7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5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6.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6.xml"/></Relationships>
</file>

<file path=ppt/slides/_rels/slide7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7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06.xml"/></Relationships>
</file>

<file path=ppt/slides/_rels/slide8.xml.rels><?xml version="1.0" encoding="UTF-8" standalone="yes"?>
<Relationships xmlns="http://schemas.openxmlformats.org/package/2006/relationships"><Relationship Id="rId3" Type="http://schemas.openxmlformats.org/officeDocument/2006/relationships/hyperlink" Target="https://moodle.umn.edu/" TargetMode="External"/><Relationship Id="rId2" Type="http://schemas.openxmlformats.org/officeDocument/2006/relationships/notesSlide" Target="../notesSlides/notesSlide2.xml"/><Relationship Id="rId1" Type="http://schemas.openxmlformats.org/officeDocument/2006/relationships/slideLayout" Target="../slideLayouts/slideLayout9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06.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6.xml"/></Relationships>
</file>

<file path=ppt/slides/_rels/slide8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3.xml"/><Relationship Id="rId1" Type="http://schemas.openxmlformats.org/officeDocument/2006/relationships/slideLayout" Target="../slideLayouts/slideLayout10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06.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06.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0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6.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06.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0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06.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6.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06.xml"/></Relationships>
</file>

<file path=ppt/slides/_rels/slide9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3.xml"/><Relationship Id="rId1" Type="http://schemas.openxmlformats.org/officeDocument/2006/relationships/slideLayout" Target="../slideLayouts/slideLayout106.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06.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06.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06.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06.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06.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0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45116"/>
        </a:solidFill>
        <a:effectLst/>
      </p:bgPr>
    </p:bg>
    <p:spTree>
      <p:nvGrpSpPr>
        <p:cNvPr id="1" name=""/>
        <p:cNvGrpSpPr/>
        <p:nvPr/>
      </p:nvGrpSpPr>
      <p:grpSpPr>
        <a:xfrm>
          <a:off x="0" y="0"/>
          <a:ext cx="0" cy="0"/>
          <a:chOff x="0" y="0"/>
          <a:chExt cx="0" cy="0"/>
        </a:xfrm>
      </p:grpSpPr>
      <p:sp>
        <p:nvSpPr>
          <p:cNvPr id="16" name="Text Box 10"/>
          <p:cNvSpPr txBox="1">
            <a:spLocks noChangeArrowheads="1"/>
          </p:cNvSpPr>
          <p:nvPr/>
        </p:nvSpPr>
        <p:spPr bwMode="auto">
          <a:xfrm>
            <a:off x="2509783" y="6248400"/>
            <a:ext cx="5224572" cy="369332"/>
          </a:xfrm>
          <a:prstGeom prst="rect">
            <a:avLst/>
          </a:prstGeom>
          <a:noFill/>
          <a:ln w="9525">
            <a:noFill/>
            <a:miter lim="800000"/>
            <a:headEnd/>
            <a:tailEnd/>
          </a:ln>
        </p:spPr>
        <p:txBody>
          <a:bodyPr wrap="none">
            <a:spAutoFit/>
          </a:bodyPr>
          <a:lstStyle/>
          <a:p>
            <a:r>
              <a:rPr lang="en-US" sz="1800" i="0" dirty="0" smtClean="0">
                <a:solidFill>
                  <a:srgbClr val="000000"/>
                </a:solidFill>
                <a:hlinkClick r:id="rId2"/>
              </a:rPr>
              <a:t>http://www.d.umn.edu/cla/faculty/troufs/anth1604/</a:t>
            </a:r>
            <a:endParaRPr kumimoji="1" lang="en-US" sz="1800" i="0" dirty="0">
              <a:solidFill>
                <a:srgbClr val="000000"/>
              </a:solidFill>
            </a:endParaRPr>
          </a:p>
        </p:txBody>
      </p:sp>
      <p:pic>
        <p:nvPicPr>
          <p:cNvPr id="1026" name="Picture 2"/>
          <p:cNvPicPr>
            <a:picLocks noChangeAspect="1" noChangeArrowheads="1"/>
          </p:cNvPicPr>
          <p:nvPr/>
        </p:nvPicPr>
        <p:blipFill>
          <a:blip r:embed="rId3" cstate="print"/>
          <a:srcRect/>
          <a:stretch>
            <a:fillRect/>
          </a:stretch>
        </p:blipFill>
        <p:spPr bwMode="auto">
          <a:xfrm>
            <a:off x="3009900" y="732972"/>
            <a:ext cx="4267200" cy="5419344"/>
          </a:xfrm>
          <a:prstGeom prst="rect">
            <a:avLst/>
          </a:prstGeom>
          <a:noFill/>
          <a:ln w="9525">
            <a:noFill/>
            <a:miter lim="800000"/>
            <a:headEnd/>
            <a:tailEnd/>
          </a:ln>
        </p:spPr>
      </p:pic>
      <p:sp>
        <p:nvSpPr>
          <p:cNvPr id="15" name="Rectangle 14"/>
          <p:cNvSpPr/>
          <p:nvPr/>
        </p:nvSpPr>
        <p:spPr>
          <a:xfrm>
            <a:off x="4410350" y="4572000"/>
            <a:ext cx="1556836" cy="830997"/>
          </a:xfrm>
          <a:prstGeom prst="rect">
            <a:avLst/>
          </a:prstGeom>
        </p:spPr>
        <p:txBody>
          <a:bodyPr wrap="none">
            <a:spAutoFit/>
          </a:bodyPr>
          <a:lstStyle/>
          <a:p>
            <a:r>
              <a:rPr lang="en-US" sz="4800" b="1" i="0" dirty="0" smtClean="0"/>
              <a:t>2012</a:t>
            </a:r>
            <a:endParaRPr lang="en-US" sz="4800" b="1" i="0" dirty="0"/>
          </a:p>
        </p:txBody>
      </p:sp>
      <p:sp>
        <p:nvSpPr>
          <p:cNvPr id="12" name="Rectangle 5"/>
          <p:cNvSpPr>
            <a:spLocks noChangeArrowheads="1"/>
          </p:cNvSpPr>
          <p:nvPr/>
        </p:nvSpPr>
        <p:spPr bwMode="auto">
          <a:xfrm>
            <a:off x="2772196" y="5257800"/>
            <a:ext cx="4713150" cy="461665"/>
          </a:xfrm>
          <a:prstGeom prst="rect">
            <a:avLst/>
          </a:prstGeom>
          <a:noFill/>
          <a:ln w="9525">
            <a:noFill/>
            <a:miter lim="800000"/>
            <a:headEnd/>
            <a:tailEnd/>
          </a:ln>
          <a:effectLst/>
        </p:spPr>
        <p:txBody>
          <a:bodyPr wrap="none" anchor="ctr">
            <a:spAutoFit/>
          </a:bodyPr>
          <a:lstStyle/>
          <a:p>
            <a:pPr lvl="0"/>
            <a:r>
              <a:rPr lang="en-US" sz="2400" b="1" kern="0"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University of Minnesota Duluth</a:t>
            </a:r>
            <a:endParaRPr lang="en-US" sz="4000" dirty="0"/>
          </a:p>
        </p:txBody>
      </p:sp>
      <p:sp>
        <p:nvSpPr>
          <p:cNvPr id="13" name="Rectangle 12"/>
          <p:cNvSpPr>
            <a:spLocks noChangeArrowheads="1"/>
          </p:cNvSpPr>
          <p:nvPr/>
        </p:nvSpPr>
        <p:spPr bwMode="auto">
          <a:xfrm>
            <a:off x="4015014" y="5638800"/>
            <a:ext cx="2207078" cy="600164"/>
          </a:xfrm>
          <a:prstGeom prst="rect">
            <a:avLst/>
          </a:prstGeom>
          <a:noFill/>
          <a:ln w="9525">
            <a:noFill/>
            <a:miter lim="800000"/>
            <a:headEnd/>
            <a:tailEnd/>
          </a:ln>
        </p:spPr>
        <p:txBody>
          <a:bodyPr wrap="square">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1" lang="en-US" sz="2400" b="1" i="1" u="none" strike="noStrike" kern="0" cap="none" spc="0" normalizeH="0" baseline="0" noProof="0"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rPr>
              <a:t>Tim Roufs</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900" b="1" i="0" u="none" strike="noStrike" kern="0" cap="none" spc="0" normalizeH="0" baseline="0" noProof="0" dirty="0" smtClean="0">
                <a:ln>
                  <a:noFill/>
                </a:ln>
                <a:solidFill>
                  <a:srgbClr val="000000"/>
                </a:solidFill>
                <a:effectLst/>
                <a:uLnTx/>
                <a:uFillTx/>
              </a:rPr>
              <a:t>© </a:t>
            </a:r>
            <a:r>
              <a:rPr kumimoji="0" lang="en-US" sz="900" b="1" i="0" u="none" strike="noStrike" kern="0" cap="none" spc="0" normalizeH="0" baseline="0" noProof="0" dirty="0" smtClean="0">
                <a:ln>
                  <a:noFill/>
                </a:ln>
                <a:solidFill>
                  <a:srgbClr val="000000"/>
                </a:solidFill>
                <a:effectLst/>
                <a:uLnTx/>
                <a:uFillTx/>
              </a:rPr>
              <a:t>2010-2012</a:t>
            </a:r>
            <a:endParaRPr kumimoji="1" lang="en-US" sz="900" b="0" i="0" u="none" strike="noStrike" kern="0" cap="none" spc="0" normalizeH="0" baseline="0" noProof="0" dirty="0">
              <a:ln>
                <a:noFill/>
              </a:ln>
              <a:solidFill>
                <a:srgbClr val="FFFFFF"/>
              </a:solidFill>
              <a:effectLst/>
              <a:uLnTx/>
              <a:uFillTx/>
            </a:endParaRPr>
          </a:p>
        </p:txBody>
      </p:sp>
      <p:sp>
        <p:nvSpPr>
          <p:cNvPr id="21" name="Rectangle 2051"/>
          <p:cNvSpPr>
            <a:spLocks noChangeArrowheads="1"/>
          </p:cNvSpPr>
          <p:nvPr/>
        </p:nvSpPr>
        <p:spPr bwMode="auto">
          <a:xfrm>
            <a:off x="-24947" y="0"/>
            <a:ext cx="10287000" cy="6858000"/>
          </a:xfrm>
          <a:prstGeom prst="rect">
            <a:avLst/>
          </a:prstGeom>
          <a:solidFill>
            <a:srgbClr val="D45116">
              <a:alpha val="50000"/>
            </a:srgbClr>
          </a:solidFill>
          <a:ln w="9525">
            <a:noFill/>
            <a:miter lim="800000"/>
            <a:headEnd/>
            <a:tailEnd/>
          </a:ln>
        </p:spPr>
        <p:txBody>
          <a:bodyPr wrap="square" anchor="ctr">
            <a:noAutofit/>
          </a:bodyPr>
          <a:lstStyle/>
          <a:p>
            <a:pPr>
              <a:lnSpc>
                <a:spcPct val="120000"/>
              </a:lnSpc>
              <a:spcBef>
                <a:spcPts val="500"/>
              </a:spcBef>
              <a:spcAft>
                <a:spcPts val="500"/>
              </a:spcAft>
            </a:pPr>
            <a:endParaRPr lang="en-US" sz="4400" b="1" kern="1200" dirty="0">
              <a:solidFill>
                <a:srgbClr val="000000"/>
              </a:solidFill>
              <a:latin typeface="Verdana" pitchFamily="34" charset="0"/>
              <a:ea typeface="+mn-ea"/>
              <a:cs typeface="+mn-cs"/>
            </a:endParaRPr>
          </a:p>
        </p:txBody>
      </p:sp>
      <p:sp>
        <p:nvSpPr>
          <p:cNvPr id="22" name="Rectangle 2051"/>
          <p:cNvSpPr>
            <a:spLocks noChangeArrowheads="1"/>
          </p:cNvSpPr>
          <p:nvPr/>
        </p:nvSpPr>
        <p:spPr bwMode="auto">
          <a:xfrm>
            <a:off x="1242786" y="2100942"/>
            <a:ext cx="7772400" cy="3124200"/>
          </a:xfrm>
          <a:prstGeom prst="rect">
            <a:avLst/>
          </a:prstGeom>
          <a:noFill/>
          <a:ln w="9525">
            <a:noFill/>
            <a:miter lim="800000"/>
            <a:headEnd/>
            <a:tailEnd/>
          </a:ln>
        </p:spPr>
        <p:txBody>
          <a:bodyPr wrap="square" anchor="ctr">
            <a:noAutofit/>
          </a:bodyPr>
          <a:lstStyle/>
          <a:p>
            <a:pPr>
              <a:lnSpc>
                <a:spcPct val="120000"/>
              </a:lnSpc>
              <a:spcBef>
                <a:spcPts val="500"/>
              </a:spcBef>
              <a:spcAft>
                <a:spcPts val="500"/>
              </a:spcAft>
            </a:pPr>
            <a:r>
              <a:rPr lang="en-US" sz="5400" b="1" kern="0"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a:rPr>
              <a:t>Welcome to </a:t>
            </a:r>
          </a:p>
          <a:p>
            <a:pPr>
              <a:lnSpc>
                <a:spcPct val="120000"/>
              </a:lnSpc>
              <a:spcBef>
                <a:spcPts val="500"/>
              </a:spcBef>
              <a:spcAft>
                <a:spcPts val="500"/>
              </a:spcAft>
            </a:pPr>
            <a:r>
              <a:rPr lang="en-US" sz="5400" b="1" kern="0"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a:ea typeface="+mn-ea"/>
                <a:cs typeface="+mn-cs"/>
              </a:rPr>
              <a:t>Cultural Anthropology</a:t>
            </a:r>
            <a:endParaRPr lang="en-US" sz="5400" b="1" kern="1200" dirty="0">
              <a:solidFill>
                <a:srgbClr val="000000"/>
              </a:solidFill>
              <a:latin typeface="Verdana" pitchFamily="34" charset="0"/>
              <a:ea typeface="+mn-ea"/>
              <a:cs typeface="+mn-cs"/>
            </a:endParaRPr>
          </a:p>
        </p:txBody>
      </p:sp>
    </p:spTree>
    <p:extLst>
      <p:ext uri="{BB962C8B-B14F-4D97-AF65-F5344CB8AC3E}">
        <p14:creationId xmlns:p14="http://schemas.microsoft.com/office/powerpoint/2010/main" val="4072217765"/>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3"/>
          <p:cNvSpPr>
            <a:spLocks noChangeArrowheads="1"/>
          </p:cNvSpPr>
          <p:nvPr/>
        </p:nvSpPr>
        <p:spPr bwMode="auto">
          <a:xfrm>
            <a:off x="1257300" y="685800"/>
            <a:ext cx="7772400" cy="400110"/>
          </a:xfrm>
          <a:prstGeom prst="rect">
            <a:avLst/>
          </a:prstGeom>
          <a:noFill/>
          <a:ln w="9525">
            <a:noFill/>
            <a:miter lim="800000"/>
            <a:headEnd/>
            <a:tailEnd/>
          </a:ln>
        </p:spPr>
        <p:txBody>
          <a:bodyPr wrap="square" anchor="ctr">
            <a:noAutofit/>
          </a:bodyPr>
          <a:lstStyle/>
          <a:p>
            <a:pPr eaLnBrk="1" hangingPunct="1"/>
            <a:r>
              <a:rPr kumimoji="0" lang="en-US" sz="2000" b="1" i="0" dirty="0" smtClean="0">
                <a:solidFill>
                  <a:srgbClr val="FFFFFF"/>
                </a:solidFill>
              </a:rPr>
              <a:t>Your Moodle screen will look something like this . . .</a:t>
            </a:r>
          </a:p>
        </p:txBody>
      </p:sp>
      <p:pic>
        <p:nvPicPr>
          <p:cNvPr id="1026" name="Picture 2" descr="Cultural Anthropology Moodle Site, top of p.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9870" y="1395186"/>
            <a:ext cx="7620000" cy="4762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2400" b="1" i="0" dirty="0" smtClean="0">
                <a:solidFill>
                  <a:srgbClr val="000000"/>
                </a:solidFill>
                <a:latin typeface="Arial" pitchFamily="34" charset="0"/>
                <a:cs typeface="Arial" pitchFamily="34" charset="0"/>
              </a:rPr>
              <a:t>And so the anthropologists went out and studied the “tribe” of lawnmowers</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And they watched them mow lawns</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And they mowed some lawns themselves</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And they administered questionnaires about lawn mowers and lawn mowing</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They interviewed the lawnmower people</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And they took a lot of videos and still photographs</a:t>
            </a:r>
          </a:p>
        </p:txBody>
      </p:sp>
    </p:spTree>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899886"/>
            <a:ext cx="8229600" cy="5257800"/>
          </a:xfrm>
          <a:prstGeom prst="rect">
            <a:avLst/>
          </a:prstGeom>
          <a:noFill/>
          <a:ln w="9525">
            <a:noFill/>
            <a:miter lim="800000"/>
            <a:headEnd/>
            <a:tailEnd/>
          </a:ln>
        </p:spPr>
        <p:txBody>
          <a:bodyPr wrap="square" anchor="ctr">
            <a:noAutofit/>
          </a:bodyPr>
          <a:lstStyle/>
          <a:p>
            <a:pPr eaLnBrk="1" hangingPunct="1"/>
            <a:r>
              <a:rPr kumimoji="0" lang="en-US" sz="2400" b="1" i="0" dirty="0" smtClean="0">
                <a:solidFill>
                  <a:srgbClr val="000000"/>
                </a:solidFill>
                <a:latin typeface="Arial" pitchFamily="34" charset="0"/>
                <a:cs typeface="Arial" pitchFamily="34" charset="0"/>
              </a:rPr>
              <a:t>And they discovered that </a:t>
            </a:r>
            <a:r>
              <a:rPr kumimoji="0" lang="en-US" sz="3200" b="1" dirty="0" smtClean="0">
                <a:solidFill>
                  <a:srgbClr val="000000"/>
                </a:solidFill>
                <a:latin typeface="Arial" pitchFamily="34" charset="0"/>
                <a:cs typeface="Arial" pitchFamily="34" charset="0"/>
              </a:rPr>
              <a:t>women</a:t>
            </a:r>
            <a:r>
              <a:rPr kumimoji="0" lang="en-US" sz="3200" b="1" i="0" dirty="0" smtClean="0">
                <a:solidFill>
                  <a:srgbClr val="000000"/>
                </a:solidFill>
                <a:latin typeface="Arial" pitchFamily="34" charset="0"/>
                <a:cs typeface="Arial" pitchFamily="34" charset="0"/>
              </a:rPr>
              <a:t> </a:t>
            </a:r>
            <a:r>
              <a:rPr kumimoji="0" lang="en-US" sz="2400" b="1" i="0" dirty="0" smtClean="0">
                <a:solidFill>
                  <a:srgbClr val="000000"/>
                </a:solidFill>
                <a:latin typeface="Arial" pitchFamily="34" charset="0"/>
                <a:cs typeface="Arial" pitchFamily="34" charset="0"/>
              </a:rPr>
              <a:t>often mow lawns</a:t>
            </a:r>
          </a:p>
          <a:p>
            <a:pPr eaLnBrk="1" hangingPunct="1"/>
            <a:endParaRPr kumimoji="0" lang="en-US" sz="1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And the women often had a different relationship than the men to the gas engines</a:t>
            </a:r>
            <a:br>
              <a:rPr kumimoji="0" lang="en-US" sz="2400" b="1" i="0" dirty="0" smtClean="0">
                <a:solidFill>
                  <a:srgbClr val="000000"/>
                </a:solidFill>
                <a:latin typeface="Arial" pitchFamily="34" charset="0"/>
                <a:cs typeface="Arial" pitchFamily="34" charset="0"/>
              </a:rPr>
            </a:br>
            <a:r>
              <a:rPr kumimoji="0" lang="en-US" sz="1800" i="0" dirty="0" smtClean="0">
                <a:solidFill>
                  <a:srgbClr val="000000"/>
                </a:solidFill>
                <a:latin typeface="Arial" pitchFamily="34" charset="0"/>
                <a:cs typeface="Arial" pitchFamily="34" charset="0"/>
              </a:rPr>
              <a:t>(For e.g., they didn’t particularly get a thrill out of gapping the plugs, changing the oil, stabilizing the fuel, and the like. </a:t>
            </a:r>
          </a:p>
          <a:p>
            <a:pPr eaLnBrk="1" hangingPunct="1"/>
            <a:r>
              <a:rPr kumimoji="0" lang="en-US" sz="1800" i="0" dirty="0" smtClean="0">
                <a:solidFill>
                  <a:srgbClr val="000000"/>
                </a:solidFill>
                <a:latin typeface="Arial" pitchFamily="34" charset="0"/>
                <a:cs typeface="Arial" pitchFamily="34" charset="0"/>
              </a:rPr>
              <a:t> And, they didn’t have a “cylinder index” of manhood to have to worry about.)</a:t>
            </a:r>
            <a:endParaRPr kumimoji="0" lang="en-US" sz="2400" i="0" dirty="0" smtClean="0">
              <a:solidFill>
                <a:srgbClr val="000000"/>
              </a:solidFill>
              <a:latin typeface="Arial" pitchFamily="34" charset="0"/>
              <a:cs typeface="Arial" pitchFamily="34" charset="0"/>
            </a:endParaRPr>
          </a:p>
          <a:p>
            <a:pPr eaLnBrk="1" hangingPunct="1"/>
            <a:endParaRPr kumimoji="0" lang="en-US" sz="16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And they found out that the ladies liked a starting “handle” rather than a little knob, and a handle that adjusted to their </a:t>
            </a:r>
            <a:r>
              <a:rPr kumimoji="0" lang="en-US" sz="1800" i="0" dirty="0" smtClean="0">
                <a:solidFill>
                  <a:srgbClr val="000000"/>
                </a:solidFill>
                <a:latin typeface="Arial" pitchFamily="34" charset="0"/>
                <a:cs typeface="Arial" pitchFamily="34" charset="0"/>
              </a:rPr>
              <a:t>(generally) </a:t>
            </a:r>
            <a:r>
              <a:rPr kumimoji="0" lang="en-US" sz="2400" b="1" i="0" dirty="0" smtClean="0">
                <a:solidFill>
                  <a:srgbClr val="000000"/>
                </a:solidFill>
                <a:latin typeface="Arial" pitchFamily="34" charset="0"/>
                <a:cs typeface="Arial" pitchFamily="34" charset="0"/>
              </a:rPr>
              <a:t>smaller height</a:t>
            </a:r>
          </a:p>
          <a:p>
            <a:pPr eaLnBrk="1" hangingPunct="1"/>
            <a:endParaRPr kumimoji="0" lang="en-US" sz="16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And they liked a mower that cut close to </a:t>
            </a:r>
          </a:p>
          <a:p>
            <a:pPr eaLnBrk="1" hangingPunct="1"/>
            <a:r>
              <a:rPr kumimoji="0" lang="en-US" sz="2400" b="1" i="0" dirty="0" smtClean="0">
                <a:solidFill>
                  <a:srgbClr val="000000"/>
                </a:solidFill>
                <a:latin typeface="Arial" pitchFamily="34" charset="0"/>
                <a:cs typeface="Arial" pitchFamily="34" charset="0"/>
              </a:rPr>
              <a:t>the trees and buildings . . .</a:t>
            </a:r>
          </a:p>
          <a:p>
            <a:pPr eaLnBrk="1" hangingPunct="1"/>
            <a:r>
              <a:rPr kumimoji="0" lang="en-US" sz="2400" b="1" i="0" dirty="0" smtClean="0">
                <a:solidFill>
                  <a:srgbClr val="000000"/>
                </a:solidFill>
                <a:latin typeface="Arial" pitchFamily="34" charset="0"/>
                <a:cs typeface="Arial" pitchFamily="34" charset="0"/>
              </a:rPr>
              <a:t>as, for some reason the mowing men </a:t>
            </a:r>
          </a:p>
          <a:p>
            <a:pPr eaLnBrk="1" hangingPunct="1"/>
            <a:r>
              <a:rPr kumimoji="0" lang="en-US" sz="2400" b="1" i="0" dirty="0" smtClean="0">
                <a:solidFill>
                  <a:srgbClr val="000000"/>
                </a:solidFill>
                <a:latin typeface="Arial" pitchFamily="34" charset="0"/>
                <a:cs typeface="Arial" pitchFamily="34" charset="0"/>
              </a:rPr>
              <a:t>didn’t trim grass there.</a:t>
            </a:r>
          </a:p>
        </p:txBody>
      </p:sp>
    </p:spTree>
  </p:cSld>
  <p:clrMapOvr>
    <a:masterClrMapping/>
  </p:clrMapOvr>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endParaRPr kumimoji="0" lang="en-US" sz="16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And, in general, they learned a lot about the lawnmower people</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And Toro, who now owned Lawn Boy, redesigned the mower, and the anthropological artifact arrived . . .</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3200" b="1" i="0" dirty="0" smtClean="0">
                <a:solidFill>
                  <a:srgbClr val="000000"/>
                </a:solidFill>
                <a:latin typeface="Arial" pitchFamily="34" charset="0"/>
                <a:cs typeface="Arial" pitchFamily="34" charset="0"/>
              </a:rPr>
              <a:t>an anthropological masterpiece</a:t>
            </a:r>
          </a:p>
          <a:p>
            <a:pPr eaLnBrk="1" hangingPunct="1"/>
            <a:endParaRPr kumimoji="0" lang="en-US" sz="18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ready to become part of that talking to trees and animals</a:t>
            </a:r>
          </a:p>
        </p:txBody>
      </p:sp>
    </p:spTree>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1485900" y="685800"/>
            <a:ext cx="7315200" cy="5486400"/>
          </a:xfrm>
          <a:prstGeom prst="rect">
            <a:avLst/>
          </a:prstGeom>
          <a:noFill/>
          <a:ln w="9525">
            <a:noFill/>
            <a:miter lim="800000"/>
            <a:headEnd/>
            <a:tailEnd/>
          </a:ln>
        </p:spPr>
      </p:pic>
      <p:sp>
        <p:nvSpPr>
          <p:cNvPr id="9" name="Text Box 3"/>
          <p:cNvSpPr txBox="1">
            <a:spLocks noChangeArrowheads="1"/>
          </p:cNvSpPr>
          <p:nvPr/>
        </p:nvSpPr>
        <p:spPr bwMode="auto">
          <a:xfrm>
            <a:off x="3612875" y="6400800"/>
            <a:ext cx="2978700" cy="215444"/>
          </a:xfrm>
          <a:prstGeom prst="rect">
            <a:avLst/>
          </a:prstGeom>
          <a:noFill/>
          <a:ln w="9525">
            <a:noFill/>
            <a:miter lim="800000"/>
            <a:headEnd/>
            <a:tailEnd/>
          </a:ln>
        </p:spPr>
        <p:txBody>
          <a:bodyPr wrap="none">
            <a:spAutoFit/>
          </a:bodyPr>
          <a:lstStyle/>
          <a:p>
            <a:r>
              <a:rPr lang="en-US" sz="800" i="0" dirty="0">
                <a:solidFill>
                  <a:srgbClr val="FFFFFF"/>
                </a:solidFill>
                <a:hlinkClick r:id="rId3"/>
              </a:rPr>
              <a:t>www.lawn-boy.com/productinfo/mowers/insight_features.html</a:t>
            </a:r>
            <a:endParaRPr lang="en-US" sz="800" i="0" dirty="0">
              <a:solidFill>
                <a:srgbClr val="FFFFFF"/>
              </a:solidFill>
            </a:endParaRPr>
          </a:p>
        </p:txBody>
      </p:sp>
    </p:spTree>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endParaRPr kumimoji="0" lang="en-US" sz="1600" b="1" i="0" dirty="0" smtClean="0">
              <a:solidFill>
                <a:srgbClr val="000000"/>
              </a:solidFill>
              <a:latin typeface="Arial" pitchFamily="34" charset="0"/>
              <a:cs typeface="Arial" pitchFamily="34" charset="0"/>
            </a:endParaRPr>
          </a:p>
          <a:p>
            <a:pPr eaLnBrk="1" hangingPunct="1"/>
            <a:r>
              <a:rPr kumimoji="0" lang="en-US" sz="3200" b="1" i="0" dirty="0" smtClean="0">
                <a:solidFill>
                  <a:srgbClr val="000000"/>
                </a:solidFill>
                <a:latin typeface="Arial" pitchFamily="34" charset="0"/>
                <a:cs typeface="Arial" pitchFamily="34" charset="0"/>
              </a:rPr>
              <a:t>And, one of the best listener-animals </a:t>
            </a:r>
          </a:p>
          <a:p>
            <a:pPr eaLnBrk="1" hangingPunct="1"/>
            <a:r>
              <a:rPr kumimoji="0" lang="en-US" sz="3200" b="1" i="0" dirty="0" smtClean="0">
                <a:solidFill>
                  <a:srgbClr val="000000"/>
                </a:solidFill>
                <a:latin typeface="Arial" pitchFamily="34" charset="0"/>
                <a:cs typeface="Arial" pitchFamily="34" charset="0"/>
              </a:rPr>
              <a:t>is “Duncan” a pretty big Newfoundland . . .</a:t>
            </a:r>
          </a:p>
          <a:p>
            <a:pPr eaLnBrk="1" hangingPunct="1"/>
            <a:r>
              <a:rPr kumimoji="0" lang="en-US" sz="3200" b="1" i="0" dirty="0" smtClean="0">
                <a:solidFill>
                  <a:srgbClr val="000000"/>
                </a:solidFill>
                <a:latin typeface="Arial" pitchFamily="34" charset="0"/>
                <a:cs typeface="Arial" pitchFamily="34" charset="0"/>
              </a:rPr>
              <a:t>well, actually, just a “normal” Newfoundland</a:t>
            </a:r>
          </a:p>
          <a:p>
            <a:pPr eaLnBrk="1" hangingPunct="1"/>
            <a:endParaRPr kumimoji="0" lang="en-US" sz="1800" b="1" i="0" dirty="0" smtClean="0">
              <a:solidFill>
                <a:srgbClr val="000000"/>
              </a:solidFill>
              <a:latin typeface="Arial" pitchFamily="34" charset="0"/>
              <a:cs typeface="Arial" pitchFamily="34" charset="0"/>
            </a:endParaRPr>
          </a:p>
          <a:p>
            <a:pPr eaLnBrk="1" hangingPunct="1"/>
            <a:r>
              <a:rPr kumimoji="0" lang="en-US" sz="2400" b="1" i="0" dirty="0" smtClean="0">
                <a:solidFill>
                  <a:srgbClr val="FFFFFF"/>
                </a:solidFill>
                <a:latin typeface="Arial" pitchFamily="34" charset="0"/>
                <a:cs typeface="Arial" pitchFamily="34" charset="0"/>
              </a:rPr>
              <a:t>Normal </a:t>
            </a:r>
            <a:r>
              <a:rPr kumimoji="0" lang="en-US" sz="2400" b="1" i="0" dirty="0" err="1" smtClean="0">
                <a:solidFill>
                  <a:srgbClr val="FFFFFF"/>
                </a:solidFill>
                <a:latin typeface="Arial" pitchFamily="34" charset="0"/>
                <a:cs typeface="Arial" pitchFamily="34" charset="0"/>
              </a:rPr>
              <a:t>Newfoundlands</a:t>
            </a:r>
            <a:r>
              <a:rPr kumimoji="0" lang="en-US" sz="2400" b="1" i="0" dirty="0" smtClean="0">
                <a:solidFill>
                  <a:srgbClr val="FFFFFF"/>
                </a:solidFill>
                <a:latin typeface="Arial" pitchFamily="34" charset="0"/>
                <a:cs typeface="Arial" pitchFamily="34" charset="0"/>
              </a:rPr>
              <a:t> are bred as water-rescue dogs, and they have webbed feet, and a second coat of hair so they can swim in Lake Superior in the winter, and all of that sort of thing.</a:t>
            </a:r>
          </a:p>
          <a:p>
            <a:pPr eaLnBrk="1" hangingPunct="1"/>
            <a:endParaRPr kumimoji="0" lang="en-US" sz="1800" b="1" i="0" dirty="0" smtClean="0">
              <a:solidFill>
                <a:srgbClr val="FFFFFF"/>
              </a:solidFill>
              <a:latin typeface="Arial" pitchFamily="34" charset="0"/>
              <a:cs typeface="Arial" pitchFamily="34" charset="0"/>
            </a:endParaRPr>
          </a:p>
          <a:p>
            <a:pPr eaLnBrk="1" hangingPunct="1"/>
            <a:r>
              <a:rPr kumimoji="0" lang="en-US" sz="2400" b="1" i="0" dirty="0" smtClean="0">
                <a:solidFill>
                  <a:srgbClr val="FFFFFF"/>
                </a:solidFill>
                <a:latin typeface="Arial" pitchFamily="34" charset="0"/>
                <a:cs typeface="Arial" pitchFamily="34" charset="0"/>
              </a:rPr>
              <a:t>Basically, </a:t>
            </a:r>
            <a:r>
              <a:rPr kumimoji="0" lang="en-US" sz="2400" b="1" i="0" dirty="0" err="1" smtClean="0">
                <a:solidFill>
                  <a:srgbClr val="FFFFFF"/>
                </a:solidFill>
                <a:latin typeface="Arial" pitchFamily="34" charset="0"/>
                <a:cs typeface="Arial" pitchFamily="34" charset="0"/>
              </a:rPr>
              <a:t>Newfondlands</a:t>
            </a:r>
            <a:r>
              <a:rPr kumimoji="0" lang="en-US" sz="2400" b="1" i="0" dirty="0" smtClean="0">
                <a:solidFill>
                  <a:srgbClr val="FFFFFF"/>
                </a:solidFill>
                <a:latin typeface="Arial" pitchFamily="34" charset="0"/>
                <a:cs typeface="Arial" pitchFamily="34" charset="0"/>
              </a:rPr>
              <a:t> LOVE water.</a:t>
            </a:r>
          </a:p>
        </p:txBody>
      </p:sp>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61794" name="Picture 3"/>
          <p:cNvPicPr>
            <a:picLocks noChangeAspect="1" noChangeArrowheads="1"/>
          </p:cNvPicPr>
          <p:nvPr/>
        </p:nvPicPr>
        <p:blipFill>
          <a:blip r:embed="rId3" cstate="print"/>
          <a:srcRect/>
          <a:stretch>
            <a:fillRect/>
          </a:stretch>
        </p:blipFill>
        <p:spPr bwMode="auto">
          <a:xfrm>
            <a:off x="1333500" y="990600"/>
            <a:ext cx="7589838" cy="48228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endParaRPr kumimoji="0" lang="en-US" sz="16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And, one of the best listener-animals </a:t>
            </a:r>
          </a:p>
          <a:p>
            <a:pPr eaLnBrk="1" hangingPunct="1"/>
            <a:r>
              <a:rPr kumimoji="0" lang="en-US" sz="2400" b="1" i="0" dirty="0" smtClean="0">
                <a:solidFill>
                  <a:srgbClr val="000000"/>
                </a:solidFill>
                <a:latin typeface="Arial" pitchFamily="34" charset="0"/>
                <a:cs typeface="Arial" pitchFamily="34" charset="0"/>
              </a:rPr>
              <a:t>is “Duncan” a pretty big Newfoundland . . .</a:t>
            </a:r>
          </a:p>
          <a:p>
            <a:pPr eaLnBrk="1" hangingPunct="1"/>
            <a:r>
              <a:rPr kumimoji="0" lang="en-US" sz="2400" b="1" i="0" dirty="0" smtClean="0">
                <a:solidFill>
                  <a:srgbClr val="000000"/>
                </a:solidFill>
                <a:latin typeface="Arial" pitchFamily="34" charset="0"/>
                <a:cs typeface="Arial" pitchFamily="34" charset="0"/>
              </a:rPr>
              <a:t>well, actually, just a “normal” Newfoundland</a:t>
            </a:r>
          </a:p>
          <a:p>
            <a:pPr eaLnBrk="1" hangingPunct="1"/>
            <a:endParaRPr kumimoji="0" lang="en-US" sz="18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Normal </a:t>
            </a:r>
            <a:r>
              <a:rPr kumimoji="0" lang="en-US" sz="2400" b="1" i="0" dirty="0" err="1" smtClean="0">
                <a:solidFill>
                  <a:srgbClr val="000000"/>
                </a:solidFill>
                <a:latin typeface="Arial" pitchFamily="34" charset="0"/>
                <a:cs typeface="Arial" pitchFamily="34" charset="0"/>
              </a:rPr>
              <a:t>Newfoundlands</a:t>
            </a:r>
            <a:r>
              <a:rPr kumimoji="0" lang="en-US" sz="2400" b="1" i="0" dirty="0" smtClean="0">
                <a:solidFill>
                  <a:srgbClr val="000000"/>
                </a:solidFill>
                <a:latin typeface="Arial" pitchFamily="34" charset="0"/>
                <a:cs typeface="Arial" pitchFamily="34" charset="0"/>
              </a:rPr>
              <a:t> are bred as water-rescue dogs, and they have webbed feet, </a:t>
            </a:r>
          </a:p>
          <a:p>
            <a:pPr eaLnBrk="1" hangingPunct="1"/>
            <a:r>
              <a:rPr kumimoji="0" lang="en-US" sz="2400" b="1" i="0" dirty="0" smtClean="0">
                <a:solidFill>
                  <a:srgbClr val="000000"/>
                </a:solidFill>
                <a:latin typeface="Arial" pitchFamily="34" charset="0"/>
                <a:cs typeface="Arial" pitchFamily="34" charset="0"/>
              </a:rPr>
              <a:t>and a second coat of hair </a:t>
            </a:r>
          </a:p>
          <a:p>
            <a:pPr eaLnBrk="1" hangingPunct="1"/>
            <a:r>
              <a:rPr kumimoji="0" lang="en-US" sz="2400" b="1" i="0" dirty="0" smtClean="0">
                <a:solidFill>
                  <a:srgbClr val="000000"/>
                </a:solidFill>
                <a:latin typeface="Arial" pitchFamily="34" charset="0"/>
                <a:cs typeface="Arial" pitchFamily="34" charset="0"/>
              </a:rPr>
              <a:t>so they can swim in Lake Superior in the winter, </a:t>
            </a:r>
          </a:p>
          <a:p>
            <a:pPr eaLnBrk="1" hangingPunct="1"/>
            <a:r>
              <a:rPr kumimoji="0" lang="en-US" sz="2400" b="1" i="0" dirty="0" smtClean="0">
                <a:solidFill>
                  <a:srgbClr val="000000"/>
                </a:solidFill>
                <a:latin typeface="Arial" pitchFamily="34" charset="0"/>
                <a:cs typeface="Arial" pitchFamily="34" charset="0"/>
              </a:rPr>
              <a:t>and all of that sort of thing</a:t>
            </a:r>
          </a:p>
          <a:p>
            <a:pPr eaLnBrk="1" hangingPunct="1"/>
            <a:endParaRPr kumimoji="0" lang="en-US" sz="18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Basically, </a:t>
            </a:r>
            <a:r>
              <a:rPr kumimoji="0" lang="en-US" sz="2400" b="1" i="0" dirty="0" err="1" smtClean="0">
                <a:solidFill>
                  <a:srgbClr val="000000"/>
                </a:solidFill>
                <a:latin typeface="Arial" pitchFamily="34" charset="0"/>
                <a:cs typeface="Arial" pitchFamily="34" charset="0"/>
              </a:rPr>
              <a:t>Newfoundlands</a:t>
            </a:r>
            <a:r>
              <a:rPr kumimoji="0" lang="en-US" sz="2400" b="1" i="0" dirty="0" smtClean="0">
                <a:solidFill>
                  <a:srgbClr val="000000"/>
                </a:solidFill>
                <a:latin typeface="Arial" pitchFamily="34" charset="0"/>
                <a:cs typeface="Arial" pitchFamily="34" charset="0"/>
              </a:rPr>
              <a:t> LOVE water</a:t>
            </a:r>
          </a:p>
        </p:txBody>
      </p:sp>
    </p:spTree>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endParaRPr kumimoji="0" lang="en-US" sz="1600" b="1" i="0" dirty="0" smtClean="0">
              <a:solidFill>
                <a:srgbClr val="000000"/>
              </a:solidFill>
              <a:latin typeface="Arial" pitchFamily="34" charset="0"/>
              <a:cs typeface="Arial" pitchFamily="34" charset="0"/>
            </a:endParaRPr>
          </a:p>
          <a:p>
            <a:pPr eaLnBrk="1" hangingPunct="1"/>
            <a:r>
              <a:rPr kumimoji="0" lang="en-US" sz="3200" b="1" i="0" dirty="0" smtClean="0">
                <a:solidFill>
                  <a:srgbClr val="000000"/>
                </a:solidFill>
                <a:latin typeface="Arial" pitchFamily="34" charset="0"/>
                <a:cs typeface="Arial" pitchFamily="34" charset="0"/>
              </a:rPr>
              <a:t>And, the best-listener-animal, Duncan, has his own “Newfoundland Crossing” sign, right by “Stonehenge”</a:t>
            </a:r>
          </a:p>
          <a:p>
            <a:pPr eaLnBrk="1" hangingPunct="1"/>
            <a:endParaRPr kumimoji="0" lang="en-US" sz="1600" b="1" i="0" dirty="0" smtClean="0">
              <a:solidFill>
                <a:srgbClr val="000000"/>
              </a:solidFill>
              <a:latin typeface="Arial" pitchFamily="34" charset="0"/>
              <a:cs typeface="Arial" pitchFamily="34" charset="0"/>
            </a:endParaRPr>
          </a:p>
          <a:p>
            <a:pPr eaLnBrk="1" hangingPunct="1"/>
            <a:r>
              <a:rPr kumimoji="0" lang="en-US" sz="2400" b="1" i="0" dirty="0" smtClean="0">
                <a:solidFill>
                  <a:srgbClr val="FFFFFF"/>
                </a:solidFill>
                <a:latin typeface="Arial" pitchFamily="34" charset="0"/>
                <a:cs typeface="Arial" pitchFamily="34" charset="0"/>
              </a:rPr>
              <a:t>“Stonehenge” is my prehistoric Irish version of the English Stonehenge </a:t>
            </a:r>
          </a:p>
          <a:p>
            <a:pPr eaLnBrk="1" hangingPunct="1"/>
            <a:r>
              <a:rPr kumimoji="0" lang="en-US" sz="2400" b="1" i="0" dirty="0" smtClean="0">
                <a:solidFill>
                  <a:srgbClr val="FFFFFF"/>
                </a:solidFill>
                <a:latin typeface="Arial" pitchFamily="34" charset="0"/>
                <a:cs typeface="Arial" pitchFamily="34" charset="0"/>
              </a:rPr>
              <a:t>(but that Stonehenge is actually pre-British)</a:t>
            </a:r>
          </a:p>
          <a:p>
            <a:pPr eaLnBrk="1" hangingPunct="1"/>
            <a:endParaRPr kumimoji="0" lang="en-US" sz="1600" b="1" i="0" dirty="0" smtClean="0">
              <a:solidFill>
                <a:srgbClr val="FFFFFF"/>
              </a:solidFill>
              <a:latin typeface="Arial" pitchFamily="34" charset="0"/>
              <a:cs typeface="Arial" pitchFamily="34" charset="0"/>
            </a:endParaRPr>
          </a:p>
          <a:p>
            <a:pPr eaLnBrk="1" hangingPunct="1"/>
            <a:r>
              <a:rPr kumimoji="0" lang="en-US" sz="2400" b="1" i="0" dirty="0" smtClean="0">
                <a:solidFill>
                  <a:srgbClr val="FFFFFF"/>
                </a:solidFill>
                <a:latin typeface="Arial" pitchFamily="34" charset="0"/>
                <a:cs typeface="Arial" pitchFamily="34" charset="0"/>
              </a:rPr>
              <a:t>“Stonehenge” Duluth has a dozen standing-stones (</a:t>
            </a:r>
            <a:r>
              <a:rPr kumimoji="0" lang="en-US" sz="2400" b="1" i="0" dirty="0" err="1" smtClean="0">
                <a:solidFill>
                  <a:srgbClr val="FFFFFF"/>
                </a:solidFill>
                <a:latin typeface="Arial" pitchFamily="34" charset="0"/>
                <a:cs typeface="Arial" pitchFamily="34" charset="0"/>
              </a:rPr>
              <a:t>menhir</a:t>
            </a:r>
            <a:r>
              <a:rPr kumimoji="0" lang="en-US" sz="2400" b="1" i="0" dirty="0" smtClean="0">
                <a:solidFill>
                  <a:srgbClr val="FFFFFF"/>
                </a:solidFill>
                <a:latin typeface="Arial" pitchFamily="34" charset="0"/>
                <a:cs typeface="Arial" pitchFamily="34" charset="0"/>
              </a:rPr>
              <a:t>), just like the real thing.</a:t>
            </a:r>
          </a:p>
          <a:p>
            <a:pPr eaLnBrk="1" hangingPunct="1"/>
            <a:endParaRPr kumimoji="0" lang="en-US" sz="1600" b="1" i="0" dirty="0" smtClean="0">
              <a:solidFill>
                <a:srgbClr val="FFFFFF"/>
              </a:solidFill>
              <a:latin typeface="Arial" pitchFamily="34" charset="0"/>
              <a:cs typeface="Arial" pitchFamily="34" charset="0"/>
            </a:endParaRPr>
          </a:p>
          <a:p>
            <a:pPr eaLnBrk="1" hangingPunct="1"/>
            <a:r>
              <a:rPr kumimoji="0" lang="en-US" sz="2400" b="1" i="0" dirty="0" smtClean="0">
                <a:solidFill>
                  <a:srgbClr val="FFFFFF"/>
                </a:solidFill>
                <a:latin typeface="Arial" pitchFamily="34" charset="0"/>
                <a:cs typeface="Arial" pitchFamily="34" charset="0"/>
              </a:rPr>
              <a:t>And a wood-fired oven (with a 6 foot X </a:t>
            </a:r>
            <a:r>
              <a:rPr kumimoji="0" lang="en-US" sz="2400" b="1" dirty="0" smtClean="0">
                <a:solidFill>
                  <a:srgbClr val="FFFFFF"/>
                </a:solidFill>
                <a:latin typeface="Arial" pitchFamily="34" charset="0"/>
                <a:cs typeface="Arial" pitchFamily="34" charset="0"/>
              </a:rPr>
              <a:t>ca</a:t>
            </a:r>
            <a:r>
              <a:rPr kumimoji="0" lang="en-US" sz="2400" b="1" i="0" dirty="0" smtClean="0">
                <a:solidFill>
                  <a:srgbClr val="FFFFFF"/>
                </a:solidFill>
                <a:latin typeface="Arial" pitchFamily="34" charset="0"/>
                <a:cs typeface="Arial" pitchFamily="34" charset="0"/>
              </a:rPr>
              <a:t>. 3 foot baking chamber).</a:t>
            </a:r>
          </a:p>
          <a:p>
            <a:pPr eaLnBrk="1" hangingPunct="1"/>
            <a:endParaRPr kumimoji="0" lang="en-US" sz="1600" b="1" i="0" dirty="0" smtClean="0">
              <a:solidFill>
                <a:srgbClr val="FFFFFF"/>
              </a:solidFill>
              <a:latin typeface="Arial" pitchFamily="34" charset="0"/>
              <a:cs typeface="Arial" pitchFamily="34" charset="0"/>
            </a:endParaRPr>
          </a:p>
          <a:p>
            <a:pPr eaLnBrk="1" hangingPunct="1"/>
            <a:r>
              <a:rPr kumimoji="0" lang="en-US" sz="2400" b="1" i="0" dirty="0" smtClean="0">
                <a:solidFill>
                  <a:srgbClr val="FFFFFF"/>
                </a:solidFill>
                <a:latin typeface="Arial" pitchFamily="34" charset="0"/>
                <a:cs typeface="Arial" pitchFamily="34" charset="0"/>
              </a:rPr>
              <a:t>And a nine-ton lintel on top of the oven.</a:t>
            </a:r>
          </a:p>
        </p:txBody>
      </p:sp>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712706" name="Picture 2"/>
          <p:cNvPicPr>
            <a:picLocks noChangeAspect="1" noChangeArrowheads="1"/>
          </p:cNvPicPr>
          <p:nvPr/>
        </p:nvPicPr>
        <p:blipFill>
          <a:blip r:embed="rId2" cstate="print"/>
          <a:srcRect/>
          <a:stretch>
            <a:fillRect/>
          </a:stretch>
        </p:blipFill>
        <p:spPr bwMode="auto">
          <a:xfrm>
            <a:off x="2792413" y="152400"/>
            <a:ext cx="4637087" cy="6477000"/>
          </a:xfrm>
          <a:prstGeom prst="rect">
            <a:avLst/>
          </a:prstGeom>
          <a:noFill/>
          <a:ln w="28575">
            <a:noFill/>
            <a:miter lim="800000"/>
            <a:headEnd/>
            <a:tailEnd/>
          </a:ln>
        </p:spPr>
      </p:pic>
      <p:sp>
        <p:nvSpPr>
          <p:cNvPr id="377859" name="Oval 3"/>
          <p:cNvSpPr>
            <a:spLocks noChangeArrowheads="1"/>
          </p:cNvSpPr>
          <p:nvPr/>
        </p:nvSpPr>
        <p:spPr bwMode="auto">
          <a:xfrm>
            <a:off x="4381500" y="4710113"/>
            <a:ext cx="1109663" cy="514350"/>
          </a:xfrm>
          <a:prstGeom prst="ellipse">
            <a:avLst/>
          </a:prstGeom>
          <a:noFill/>
          <a:ln w="76200">
            <a:solidFill>
              <a:schemeClr val="accent1"/>
            </a:solidFill>
            <a:round/>
            <a:headEnd/>
            <a:tailEnd/>
          </a:ln>
        </p:spPr>
        <p:txBody>
          <a:bodyPr wrap="none" anchor="ctr"/>
          <a:lstStyle/>
          <a:p>
            <a:endParaRPr lang="en-US"/>
          </a:p>
        </p:txBody>
      </p:sp>
      <p:sp>
        <p:nvSpPr>
          <p:cNvPr id="4" name="Rectangle 3"/>
          <p:cNvSpPr/>
          <p:nvPr/>
        </p:nvSpPr>
        <p:spPr>
          <a:xfrm>
            <a:off x="6544943" y="4764107"/>
            <a:ext cx="2519921" cy="1323439"/>
          </a:xfrm>
          <a:prstGeom prst="rect">
            <a:avLst/>
          </a:prstGeom>
          <a:solidFill>
            <a:srgbClr val="FFFFFF"/>
          </a:solidFill>
        </p:spPr>
        <p:txBody>
          <a:bodyPr wrap="none" lIns="228600" tIns="228600" rIns="228600" bIns="228600">
            <a:spAutoFit/>
          </a:bodyPr>
          <a:lstStyle/>
          <a:p>
            <a:pPr eaLnBrk="1" hangingPunct="1"/>
            <a:r>
              <a:rPr kumimoji="0" lang="en-US" sz="2800" b="1" i="0" dirty="0" smtClean="0">
                <a:solidFill>
                  <a:srgbClr val="000000"/>
                </a:solidFill>
                <a:latin typeface="Arial" pitchFamily="34" charset="0"/>
                <a:cs typeface="Arial" pitchFamily="34" charset="0"/>
              </a:rPr>
              <a:t>Stonehenge</a:t>
            </a:r>
          </a:p>
          <a:p>
            <a:pPr eaLnBrk="1" hangingPunct="1"/>
            <a:r>
              <a:rPr kumimoji="0" lang="en-US" sz="2800" b="1" i="0" dirty="0" smtClean="0">
                <a:solidFill>
                  <a:srgbClr val="000000"/>
                </a:solidFill>
                <a:latin typeface="Arial" pitchFamily="34" charset="0"/>
                <a:cs typeface="Arial" pitchFamily="34" charset="0"/>
              </a:rPr>
              <a:t>the original</a:t>
            </a:r>
            <a:endParaRPr kumimoji="0" lang="en-US" sz="2800" b="1" i="0" dirty="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78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7859" grpId="0" animBg="1"/>
    </p:bldLst>
  </p:timing>
</p:sld>
</file>

<file path=ppt/slides/slide10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713730" name="Picture 4"/>
          <p:cNvPicPr>
            <a:picLocks noChangeAspect="1" noChangeArrowheads="1"/>
          </p:cNvPicPr>
          <p:nvPr/>
        </p:nvPicPr>
        <p:blipFill>
          <a:blip r:embed="rId2" cstate="print"/>
          <a:srcRect/>
          <a:stretch>
            <a:fillRect/>
          </a:stretch>
        </p:blipFill>
        <p:spPr bwMode="auto">
          <a:xfrm>
            <a:off x="1257300" y="1162050"/>
            <a:ext cx="7772400" cy="4857750"/>
          </a:xfrm>
          <a:prstGeom prst="rect">
            <a:avLst/>
          </a:prstGeom>
          <a:noFill/>
          <a:ln w="9525">
            <a:noFill/>
            <a:miter lim="800000"/>
            <a:headEnd/>
            <a:tailEnd/>
          </a:ln>
        </p:spPr>
      </p:pic>
      <p:sp>
        <p:nvSpPr>
          <p:cNvPr id="713731" name="Text Box 5"/>
          <p:cNvSpPr txBox="1">
            <a:spLocks noChangeArrowheads="1"/>
          </p:cNvSpPr>
          <p:nvPr/>
        </p:nvSpPr>
        <p:spPr bwMode="auto">
          <a:xfrm>
            <a:off x="2705100" y="6400800"/>
            <a:ext cx="4819650" cy="276225"/>
          </a:xfrm>
          <a:prstGeom prst="rect">
            <a:avLst/>
          </a:prstGeom>
          <a:noFill/>
          <a:ln w="9525">
            <a:noFill/>
            <a:miter lim="800000"/>
            <a:headEnd/>
            <a:tailEnd/>
          </a:ln>
        </p:spPr>
        <p:txBody>
          <a:bodyPr wrap="none">
            <a:spAutoFit/>
          </a:bodyPr>
          <a:lstStyle/>
          <a:p>
            <a:r>
              <a:rPr lang="en-US" sz="1200" b="1" i="0">
                <a:hlinkClick r:id="rId3"/>
              </a:rPr>
              <a:t>www.d.umn.edu/cla/faculty/troufs/anth1602/pcStonehenge.html</a:t>
            </a:r>
            <a:endParaRPr lang="en-US" sz="1200" b="1" i="0"/>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3"/>
          <p:cNvSpPr>
            <a:spLocks noChangeArrowheads="1"/>
          </p:cNvSpPr>
          <p:nvPr/>
        </p:nvSpPr>
        <p:spPr bwMode="auto">
          <a:xfrm>
            <a:off x="1257300" y="685800"/>
            <a:ext cx="7772400" cy="400110"/>
          </a:xfrm>
          <a:prstGeom prst="rect">
            <a:avLst/>
          </a:prstGeom>
          <a:noFill/>
          <a:ln w="9525">
            <a:noFill/>
            <a:miter lim="800000"/>
            <a:headEnd/>
            <a:tailEnd/>
          </a:ln>
        </p:spPr>
        <p:txBody>
          <a:bodyPr wrap="square" anchor="ctr">
            <a:noAutofit/>
          </a:bodyPr>
          <a:lstStyle/>
          <a:p>
            <a:pPr eaLnBrk="1" hangingPunct="1"/>
            <a:r>
              <a:rPr kumimoji="0" lang="en-US" sz="2000" b="1" i="0" dirty="0" smtClean="0">
                <a:solidFill>
                  <a:srgbClr val="FFFFFF"/>
                </a:solidFill>
              </a:rPr>
              <a:t>Your Moodle screen will look something like this . . .</a:t>
            </a:r>
          </a:p>
        </p:txBody>
      </p:sp>
      <p:pic>
        <p:nvPicPr>
          <p:cNvPr id="1026" name="Picture 2" descr="Cultural Anthropology Moodle Site, top of p.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7300" y="1301754"/>
            <a:ext cx="7772400" cy="48577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3038928" y="4662714"/>
            <a:ext cx="4158342" cy="400110"/>
          </a:xfrm>
          <a:prstGeom prst="rect">
            <a:avLst/>
          </a:prstGeom>
          <a:solidFill>
            <a:srgbClr val="FFC000"/>
          </a:solidFill>
          <a:ln w="76200">
            <a:solidFill>
              <a:srgbClr val="000000"/>
            </a:solidFill>
            <a:miter lim="800000"/>
            <a:headEnd/>
            <a:tailEnd/>
          </a:ln>
        </p:spPr>
        <p:txBody>
          <a:bodyPr wrap="square" lIns="228600" tIns="228600" rIns="228600" bIns="228600" anchor="ctr">
            <a:noAutofit/>
          </a:bodyPr>
          <a:lstStyle/>
          <a:p>
            <a:pPr eaLnBrk="1" hangingPunct="1"/>
            <a:r>
              <a:rPr kumimoji="0" lang="en-US" sz="2000" b="1" i="0" dirty="0" smtClean="0">
                <a:solidFill>
                  <a:srgbClr val="FFFFFF"/>
                </a:solidFill>
              </a:rPr>
              <a:t>scroll down</a:t>
            </a:r>
          </a:p>
        </p:txBody>
      </p:sp>
      <p:sp>
        <p:nvSpPr>
          <p:cNvPr id="5" name="Striped Right Arrow 4"/>
          <p:cNvSpPr/>
          <p:nvPr/>
        </p:nvSpPr>
        <p:spPr bwMode="auto">
          <a:xfrm rot="5400000">
            <a:off x="7893957" y="4510317"/>
            <a:ext cx="2148114" cy="609600"/>
          </a:xfrm>
          <a:prstGeom prst="stripedRightArrow">
            <a:avLst/>
          </a:prstGeom>
          <a:solidFill>
            <a:srgbClr val="FFC000"/>
          </a:solidFill>
          <a:ln w="762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p>
        </p:txBody>
      </p:sp>
    </p:spTree>
    <p:extLst>
      <p:ext uri="{BB962C8B-B14F-4D97-AF65-F5344CB8AC3E}">
        <p14:creationId xmlns:p14="http://schemas.microsoft.com/office/powerpoint/2010/main" val="367636391"/>
      </p:ext>
    </p:extLst>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14754" name="Text Box 5"/>
          <p:cNvSpPr txBox="1">
            <a:spLocks noChangeArrowheads="1"/>
          </p:cNvSpPr>
          <p:nvPr/>
        </p:nvSpPr>
        <p:spPr bwMode="auto">
          <a:xfrm>
            <a:off x="2781300" y="6553200"/>
            <a:ext cx="4656138" cy="276225"/>
          </a:xfrm>
          <a:prstGeom prst="rect">
            <a:avLst/>
          </a:prstGeom>
          <a:noFill/>
          <a:ln w="9525">
            <a:noFill/>
            <a:miter lim="800000"/>
            <a:headEnd/>
            <a:tailEnd/>
          </a:ln>
        </p:spPr>
        <p:txBody>
          <a:bodyPr wrap="none">
            <a:spAutoFit/>
          </a:bodyPr>
          <a:lstStyle/>
          <a:p>
            <a:r>
              <a:rPr lang="en-US" sz="1200" b="1" i="0">
                <a:hlinkClick r:id="rId2"/>
              </a:rPr>
              <a:t>www.d.umn.edu/cla/faculty/troufs/anth1602/pcoven.html#title</a:t>
            </a:r>
            <a:endParaRPr lang="en-US" sz="1200" b="1" i="0"/>
          </a:p>
        </p:txBody>
      </p:sp>
      <p:pic>
        <p:nvPicPr>
          <p:cNvPr id="714755" name="Picture 3" descr="P1010147.JPG"/>
          <p:cNvPicPr>
            <a:picLocks noChangeAspect="1"/>
          </p:cNvPicPr>
          <p:nvPr/>
        </p:nvPicPr>
        <p:blipFill>
          <a:blip r:embed="rId3" cstate="print"/>
          <a:srcRect/>
          <a:stretch>
            <a:fillRect/>
          </a:stretch>
        </p:blipFill>
        <p:spPr bwMode="auto">
          <a:xfrm>
            <a:off x="1333500" y="533400"/>
            <a:ext cx="7589838" cy="5692775"/>
          </a:xfrm>
          <a:prstGeom prst="rect">
            <a:avLst/>
          </a:prstGeom>
          <a:noFill/>
          <a:ln w="9525">
            <a:noFill/>
            <a:miter lim="800000"/>
            <a:headEnd/>
            <a:tailEnd/>
          </a:ln>
        </p:spPr>
      </p:pic>
      <p:sp>
        <p:nvSpPr>
          <p:cNvPr id="6" name="Rectangle 5"/>
          <p:cNvSpPr/>
          <p:nvPr/>
        </p:nvSpPr>
        <p:spPr>
          <a:xfrm>
            <a:off x="6370217" y="4764107"/>
            <a:ext cx="2869375" cy="1323439"/>
          </a:xfrm>
          <a:prstGeom prst="rect">
            <a:avLst/>
          </a:prstGeom>
          <a:solidFill>
            <a:srgbClr val="FFFFFF"/>
          </a:solidFill>
        </p:spPr>
        <p:txBody>
          <a:bodyPr wrap="none" lIns="228600" tIns="228600" rIns="228600" bIns="228600">
            <a:spAutoFit/>
          </a:bodyPr>
          <a:lstStyle/>
          <a:p>
            <a:pPr eaLnBrk="1" hangingPunct="1"/>
            <a:r>
              <a:rPr kumimoji="0" lang="en-US" sz="2800" b="1" i="0" dirty="0" smtClean="0">
                <a:solidFill>
                  <a:srgbClr val="000000"/>
                </a:solidFill>
                <a:latin typeface="Arial" pitchFamily="34" charset="0"/>
                <a:cs typeface="Arial" pitchFamily="34" charset="0"/>
              </a:rPr>
              <a:t>“Stonehenge”</a:t>
            </a:r>
          </a:p>
          <a:p>
            <a:pPr eaLnBrk="1" hangingPunct="1"/>
            <a:r>
              <a:rPr kumimoji="0" lang="en-US" sz="2800" b="1" i="0" dirty="0" smtClean="0">
                <a:solidFill>
                  <a:srgbClr val="000000"/>
                </a:solidFill>
                <a:latin typeface="Arial" pitchFamily="34" charset="0"/>
                <a:cs typeface="Arial" pitchFamily="34" charset="0"/>
              </a:rPr>
              <a:t>Duluth</a:t>
            </a:r>
            <a:endParaRPr kumimoji="0" lang="en-US" sz="2800" b="1" i="0" dirty="0">
              <a:solidFill>
                <a:srgbClr val="000000"/>
              </a:solidFill>
            </a:endParaRPr>
          </a:p>
        </p:txBody>
      </p:sp>
    </p:spTree>
  </p:cSld>
  <p:clrMapOvr>
    <a:masterClrMapping/>
  </p:clrMapOvr>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163842" name="Text Box 5"/>
          <p:cNvSpPr txBox="1">
            <a:spLocks noChangeArrowheads="1"/>
          </p:cNvSpPr>
          <p:nvPr/>
        </p:nvSpPr>
        <p:spPr bwMode="auto">
          <a:xfrm>
            <a:off x="2781300" y="6553200"/>
            <a:ext cx="4656138" cy="276225"/>
          </a:xfrm>
          <a:prstGeom prst="rect">
            <a:avLst/>
          </a:prstGeom>
          <a:noFill/>
          <a:ln w="9525">
            <a:noFill/>
            <a:miter lim="800000"/>
            <a:headEnd/>
            <a:tailEnd/>
          </a:ln>
        </p:spPr>
        <p:txBody>
          <a:bodyPr wrap="none">
            <a:spAutoFit/>
          </a:bodyPr>
          <a:lstStyle/>
          <a:p>
            <a:r>
              <a:rPr lang="en-US" sz="1200" b="1">
                <a:hlinkClick r:id="rId2"/>
              </a:rPr>
              <a:t>www.d.umn.edu/cla/faculty/troufs/anth1602/pcoven.html#title</a:t>
            </a:r>
            <a:endParaRPr lang="en-US" sz="1200" b="1"/>
          </a:p>
        </p:txBody>
      </p:sp>
      <p:pic>
        <p:nvPicPr>
          <p:cNvPr id="5122" name="Picture 2"/>
          <p:cNvPicPr>
            <a:picLocks noChangeAspect="1" noChangeArrowheads="1"/>
          </p:cNvPicPr>
          <p:nvPr/>
        </p:nvPicPr>
        <p:blipFill>
          <a:blip r:embed="rId3" cstate="print"/>
          <a:srcRect/>
          <a:stretch>
            <a:fillRect/>
          </a:stretch>
        </p:blipFill>
        <p:spPr bwMode="auto">
          <a:xfrm>
            <a:off x="1242786" y="329946"/>
            <a:ext cx="7772400" cy="584225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163842" name="Text Box 5"/>
          <p:cNvSpPr txBox="1">
            <a:spLocks noChangeArrowheads="1"/>
          </p:cNvSpPr>
          <p:nvPr/>
        </p:nvSpPr>
        <p:spPr bwMode="auto">
          <a:xfrm>
            <a:off x="2781300" y="6553200"/>
            <a:ext cx="4656138" cy="276225"/>
          </a:xfrm>
          <a:prstGeom prst="rect">
            <a:avLst/>
          </a:prstGeom>
          <a:noFill/>
          <a:ln w="9525">
            <a:noFill/>
            <a:miter lim="800000"/>
            <a:headEnd/>
            <a:tailEnd/>
          </a:ln>
        </p:spPr>
        <p:txBody>
          <a:bodyPr wrap="none">
            <a:spAutoFit/>
          </a:bodyPr>
          <a:lstStyle/>
          <a:p>
            <a:r>
              <a:rPr lang="en-US" sz="1200" b="1">
                <a:hlinkClick r:id="rId2"/>
              </a:rPr>
              <a:t>www.d.umn.edu/cla/faculty/troufs/anth1602/pcoven.html#title</a:t>
            </a:r>
            <a:endParaRPr lang="en-US" sz="1200" b="1"/>
          </a:p>
        </p:txBody>
      </p:sp>
      <p:pic>
        <p:nvPicPr>
          <p:cNvPr id="6146" name="Picture 2"/>
          <p:cNvPicPr>
            <a:picLocks noChangeAspect="1" noChangeArrowheads="1"/>
          </p:cNvPicPr>
          <p:nvPr/>
        </p:nvPicPr>
        <p:blipFill>
          <a:blip r:embed="rId3" cstate="print"/>
          <a:srcRect/>
          <a:stretch>
            <a:fillRect/>
          </a:stretch>
        </p:blipFill>
        <p:spPr bwMode="auto">
          <a:xfrm>
            <a:off x="1242786" y="319314"/>
            <a:ext cx="7772400" cy="58293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endParaRPr kumimoji="0" lang="en-US" sz="16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And, the best-listener-animal, Duncan, has his own “Newfoundland Crossing” sign, right by “Stonehenge”</a:t>
            </a:r>
          </a:p>
          <a:p>
            <a:pPr eaLnBrk="1" hangingPunct="1"/>
            <a:endParaRPr kumimoji="0" lang="en-US" sz="16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“Stonehenge” is my prehistoric Irish version of the English Stonehenge </a:t>
            </a:r>
          </a:p>
          <a:p>
            <a:pPr eaLnBrk="1" hangingPunct="1"/>
            <a:r>
              <a:rPr kumimoji="0" lang="en-US" sz="2400" b="1" i="0" dirty="0" smtClean="0">
                <a:solidFill>
                  <a:srgbClr val="000000"/>
                </a:solidFill>
                <a:latin typeface="Arial" pitchFamily="34" charset="0"/>
                <a:cs typeface="Arial" pitchFamily="34" charset="0"/>
              </a:rPr>
              <a:t>(but that Stonehenge is actually pre-British)</a:t>
            </a:r>
          </a:p>
          <a:p>
            <a:pPr eaLnBrk="1" hangingPunct="1"/>
            <a:endParaRPr kumimoji="0" lang="en-US" sz="16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“Stonehenge” Duluth has a dozen standing-stones (</a:t>
            </a:r>
            <a:r>
              <a:rPr kumimoji="0" lang="en-US" sz="2400" b="1" i="0" dirty="0" err="1" smtClean="0">
                <a:solidFill>
                  <a:srgbClr val="000000"/>
                </a:solidFill>
                <a:latin typeface="Arial" pitchFamily="34" charset="0"/>
                <a:cs typeface="Arial" pitchFamily="34" charset="0"/>
              </a:rPr>
              <a:t>menhir</a:t>
            </a:r>
            <a:r>
              <a:rPr kumimoji="0" lang="en-US" sz="2400" b="1" i="0" dirty="0" smtClean="0">
                <a:solidFill>
                  <a:srgbClr val="000000"/>
                </a:solidFill>
                <a:latin typeface="Arial" pitchFamily="34" charset="0"/>
                <a:cs typeface="Arial" pitchFamily="34" charset="0"/>
              </a:rPr>
              <a:t>), just like the real thing</a:t>
            </a:r>
          </a:p>
          <a:p>
            <a:pPr eaLnBrk="1" hangingPunct="1"/>
            <a:endParaRPr kumimoji="0" lang="en-US" sz="16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And a wood-fired oven </a:t>
            </a:r>
          </a:p>
          <a:p>
            <a:pPr eaLnBrk="1" hangingPunct="1"/>
            <a:r>
              <a:rPr kumimoji="0" lang="en-US" sz="2400" b="1" i="0" dirty="0" smtClean="0">
                <a:solidFill>
                  <a:srgbClr val="000000"/>
                </a:solidFill>
                <a:latin typeface="Arial" pitchFamily="34" charset="0"/>
                <a:cs typeface="Arial" pitchFamily="34" charset="0"/>
              </a:rPr>
              <a:t>(with a 6 foot X </a:t>
            </a:r>
            <a:r>
              <a:rPr kumimoji="0" lang="en-US" sz="2400" b="1" dirty="0" smtClean="0">
                <a:solidFill>
                  <a:srgbClr val="000000"/>
                </a:solidFill>
                <a:latin typeface="Arial" pitchFamily="34" charset="0"/>
                <a:cs typeface="Arial" pitchFamily="34" charset="0"/>
              </a:rPr>
              <a:t>ca</a:t>
            </a:r>
            <a:r>
              <a:rPr kumimoji="0" lang="en-US" sz="2400" b="1" i="0" dirty="0" smtClean="0">
                <a:solidFill>
                  <a:srgbClr val="000000"/>
                </a:solidFill>
                <a:latin typeface="Arial" pitchFamily="34" charset="0"/>
                <a:cs typeface="Arial" pitchFamily="34" charset="0"/>
              </a:rPr>
              <a:t>. 3 foot baking chamber)</a:t>
            </a:r>
          </a:p>
          <a:p>
            <a:pPr eaLnBrk="1" hangingPunct="1"/>
            <a:endParaRPr kumimoji="0" lang="en-US" sz="16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And a nine-ton lintel on top of the oven</a:t>
            </a:r>
          </a:p>
        </p:txBody>
      </p:sp>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163842" name="Text Box 5"/>
          <p:cNvSpPr txBox="1">
            <a:spLocks noChangeArrowheads="1"/>
          </p:cNvSpPr>
          <p:nvPr/>
        </p:nvSpPr>
        <p:spPr bwMode="auto">
          <a:xfrm>
            <a:off x="2781300" y="6553200"/>
            <a:ext cx="4656138" cy="276225"/>
          </a:xfrm>
          <a:prstGeom prst="rect">
            <a:avLst/>
          </a:prstGeom>
          <a:noFill/>
          <a:ln w="9525">
            <a:noFill/>
            <a:miter lim="800000"/>
            <a:headEnd/>
            <a:tailEnd/>
          </a:ln>
        </p:spPr>
        <p:txBody>
          <a:bodyPr wrap="none">
            <a:spAutoFit/>
          </a:bodyPr>
          <a:lstStyle/>
          <a:p>
            <a:r>
              <a:rPr lang="en-US" sz="1200" b="1">
                <a:hlinkClick r:id="rId2"/>
              </a:rPr>
              <a:t>www.d.umn.edu/cla/faculty/troufs/anth1602/pcoven.html#title</a:t>
            </a:r>
            <a:endParaRPr lang="en-US" sz="1200" b="1"/>
          </a:p>
        </p:txBody>
      </p:sp>
      <p:pic>
        <p:nvPicPr>
          <p:cNvPr id="5" name="Picture 4" descr="P1010145.JPG"/>
          <p:cNvPicPr>
            <a:picLocks noChangeAspect="1"/>
          </p:cNvPicPr>
          <p:nvPr/>
        </p:nvPicPr>
        <p:blipFill>
          <a:blip r:embed="rId3" cstate="print"/>
          <a:stretch>
            <a:fillRect/>
          </a:stretch>
        </p:blipFill>
        <p:spPr>
          <a:xfrm>
            <a:off x="2171700" y="1219200"/>
            <a:ext cx="5943600" cy="4457700"/>
          </a:xfrm>
          <a:prstGeom prst="rect">
            <a:avLst/>
          </a:prstGeom>
          <a:scene3d>
            <a:camera prst="orthographicFront">
              <a:rot lat="0" lon="0" rev="16200000"/>
            </a:camera>
            <a:lightRig rig="threePt" dir="t"/>
          </a:scene3d>
        </p:spPr>
      </p:pic>
      <p:sp>
        <p:nvSpPr>
          <p:cNvPr id="6" name="Oval 5"/>
          <p:cNvSpPr>
            <a:spLocks noChangeArrowheads="1"/>
          </p:cNvSpPr>
          <p:nvPr/>
        </p:nvSpPr>
        <p:spPr bwMode="auto">
          <a:xfrm>
            <a:off x="5524500" y="228600"/>
            <a:ext cx="1752600" cy="1219200"/>
          </a:xfrm>
          <a:prstGeom prst="ellipse">
            <a:avLst/>
          </a:prstGeom>
          <a:noFill/>
          <a:ln w="76200" algn="ctr">
            <a:solidFill>
              <a:schemeClr val="accent2"/>
            </a:solidFill>
            <a:round/>
            <a:headEnd/>
            <a:tailEnd/>
          </a:ln>
        </p:spPr>
        <p:txBody>
          <a:bodyPr/>
          <a:lstStyle/>
          <a:p>
            <a:endParaRPr lang="en-US"/>
          </a:p>
        </p:txBody>
      </p:sp>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endParaRPr kumimoji="0" lang="en-US" sz="16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One day I came by the “Newfoundland Crossing” sign heading by “Stonehenge” on the way to the back yard to talk to the animals and trees</a:t>
            </a:r>
          </a:p>
          <a:p>
            <a:pPr eaLnBrk="1" hangingPunct="1"/>
            <a:endParaRPr kumimoji="0" lang="en-US" sz="16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Passing by the “Newfoundland Crossing” sign one would expect to pass by a Newfoundland, so when I caught what I though was “Duncan” </a:t>
            </a:r>
            <a:r>
              <a:rPr kumimoji="0" lang="en-US" sz="1800" i="0" dirty="0" smtClean="0">
                <a:solidFill>
                  <a:srgbClr val="000000"/>
                </a:solidFill>
                <a:latin typeface="Arial" pitchFamily="34" charset="0"/>
                <a:cs typeface="Arial" pitchFamily="34" charset="0"/>
              </a:rPr>
              <a:t>(who actually lives in Lakeside, normally) </a:t>
            </a:r>
            <a:r>
              <a:rPr kumimoji="0" lang="en-US" sz="2400" b="1" i="0" dirty="0" smtClean="0">
                <a:solidFill>
                  <a:srgbClr val="000000"/>
                </a:solidFill>
                <a:latin typeface="Arial" pitchFamily="34" charset="0"/>
                <a:cs typeface="Arial" pitchFamily="34" charset="0"/>
              </a:rPr>
              <a:t>in the little pond that we have to water the deer and ducks and other animals, I didn’t think twice—as after all, </a:t>
            </a:r>
            <a:r>
              <a:rPr kumimoji="0" lang="en-US" sz="2400" b="1" i="0" dirty="0" err="1" smtClean="0">
                <a:solidFill>
                  <a:srgbClr val="000000"/>
                </a:solidFill>
                <a:latin typeface="Arial" pitchFamily="34" charset="0"/>
                <a:cs typeface="Arial" pitchFamily="34" charset="0"/>
              </a:rPr>
              <a:t>Newfoundlands</a:t>
            </a:r>
            <a:r>
              <a:rPr kumimoji="0" lang="en-US" sz="2400" b="1" i="0" dirty="0" smtClean="0">
                <a:solidFill>
                  <a:srgbClr val="000000"/>
                </a:solidFill>
                <a:latin typeface="Arial" pitchFamily="34" charset="0"/>
                <a:cs typeface="Arial" pitchFamily="34" charset="0"/>
              </a:rPr>
              <a:t> are bred to be water dogs</a:t>
            </a:r>
          </a:p>
          <a:p>
            <a:pPr eaLnBrk="1" hangingPunct="1"/>
            <a:endParaRPr kumimoji="0" lang="en-US" sz="16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But still, for a split second I though it was unusual as Duncan does not usually go in the pond</a:t>
            </a:r>
          </a:p>
        </p:txBody>
      </p:sp>
    </p:spTree>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163842" name="Text Box 5"/>
          <p:cNvSpPr txBox="1">
            <a:spLocks noChangeArrowheads="1"/>
          </p:cNvSpPr>
          <p:nvPr/>
        </p:nvSpPr>
        <p:spPr bwMode="auto">
          <a:xfrm>
            <a:off x="2781300" y="6553200"/>
            <a:ext cx="4656138" cy="276225"/>
          </a:xfrm>
          <a:prstGeom prst="rect">
            <a:avLst/>
          </a:prstGeom>
          <a:noFill/>
          <a:ln w="9525">
            <a:noFill/>
            <a:miter lim="800000"/>
            <a:headEnd/>
            <a:tailEnd/>
          </a:ln>
        </p:spPr>
        <p:txBody>
          <a:bodyPr wrap="none">
            <a:spAutoFit/>
          </a:bodyPr>
          <a:lstStyle/>
          <a:p>
            <a:r>
              <a:rPr lang="en-US" sz="1200" b="1">
                <a:hlinkClick r:id="rId2"/>
              </a:rPr>
              <a:t>www.d.umn.edu/cla/faculty/troufs/anth1602/pcoven.html#title</a:t>
            </a:r>
            <a:endParaRPr lang="en-US" sz="1200" b="1"/>
          </a:p>
        </p:txBody>
      </p:sp>
      <p:pic>
        <p:nvPicPr>
          <p:cNvPr id="5" name="Picture 4" descr="P1010145.JPG"/>
          <p:cNvPicPr>
            <a:picLocks noChangeAspect="1"/>
          </p:cNvPicPr>
          <p:nvPr/>
        </p:nvPicPr>
        <p:blipFill>
          <a:blip r:embed="rId3" cstate="print"/>
          <a:stretch>
            <a:fillRect/>
          </a:stretch>
        </p:blipFill>
        <p:spPr>
          <a:xfrm>
            <a:off x="2171700" y="1219200"/>
            <a:ext cx="5943600" cy="4457700"/>
          </a:xfrm>
          <a:prstGeom prst="rect">
            <a:avLst/>
          </a:prstGeom>
          <a:scene3d>
            <a:camera prst="orthographicFront">
              <a:rot lat="0" lon="0" rev="16200000"/>
            </a:camera>
            <a:lightRig rig="threePt" dir="t"/>
          </a:scene3d>
        </p:spPr>
      </p:pic>
      <p:sp>
        <p:nvSpPr>
          <p:cNvPr id="6" name="Oval 5"/>
          <p:cNvSpPr>
            <a:spLocks noChangeArrowheads="1"/>
          </p:cNvSpPr>
          <p:nvPr/>
        </p:nvSpPr>
        <p:spPr bwMode="auto">
          <a:xfrm>
            <a:off x="5524500" y="228600"/>
            <a:ext cx="1752600" cy="1219200"/>
          </a:xfrm>
          <a:prstGeom prst="ellipse">
            <a:avLst/>
          </a:prstGeom>
          <a:noFill/>
          <a:ln w="76200" algn="ctr">
            <a:solidFill>
              <a:schemeClr val="accent2"/>
            </a:solidFill>
            <a:round/>
            <a:headEnd/>
            <a:tailEnd/>
          </a:ln>
        </p:spPr>
        <p:txBody>
          <a:bodyPr/>
          <a:lstStyle/>
          <a:p>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endParaRPr kumimoji="0" lang="en-US" sz="16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But it was a really hot August day, and even </a:t>
            </a:r>
            <a:r>
              <a:rPr kumimoji="0" lang="en-US" sz="2800" b="1" dirty="0" smtClean="0">
                <a:solidFill>
                  <a:srgbClr val="000000"/>
                </a:solidFill>
                <a:latin typeface="Arial" pitchFamily="34" charset="0"/>
                <a:cs typeface="Arial" pitchFamily="34" charset="0"/>
              </a:rPr>
              <a:t>people </a:t>
            </a:r>
            <a:r>
              <a:rPr kumimoji="0" lang="en-US" sz="2400" b="1" i="0" dirty="0" smtClean="0">
                <a:solidFill>
                  <a:srgbClr val="000000"/>
                </a:solidFill>
                <a:latin typeface="Arial" pitchFamily="34" charset="0"/>
                <a:cs typeface="Arial" pitchFamily="34" charset="0"/>
              </a:rPr>
              <a:t>were acting a little funny . . .</a:t>
            </a:r>
          </a:p>
          <a:p>
            <a:pPr eaLnBrk="1" hangingPunct="1"/>
            <a:r>
              <a:rPr kumimoji="0" lang="en-US" sz="2400" b="1" i="0" dirty="0" smtClean="0">
                <a:solidFill>
                  <a:srgbClr val="000000"/>
                </a:solidFill>
                <a:latin typeface="Arial" pitchFamily="34" charset="0"/>
                <a:cs typeface="Arial" pitchFamily="34" charset="0"/>
              </a:rPr>
              <a:t>so only for a split second did I worry about Duncan in the pond</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Until, a second split second later, I thought . . . </a:t>
            </a:r>
          </a:p>
          <a:p>
            <a:pPr eaLnBrk="1" hangingPunct="1"/>
            <a:endParaRPr kumimoji="0" lang="en-US" sz="1600" b="1" i="0" dirty="0" smtClean="0">
              <a:solidFill>
                <a:srgbClr val="000000"/>
              </a:solidFill>
              <a:latin typeface="Arial" pitchFamily="34" charset="0"/>
              <a:cs typeface="Arial" pitchFamily="34" charset="0"/>
            </a:endParaRPr>
          </a:p>
          <a:p>
            <a:pPr eaLnBrk="1" hangingPunct="1"/>
            <a:r>
              <a:rPr kumimoji="0" lang="en-US" sz="3200" b="1" i="0" dirty="0" smtClean="0">
                <a:solidFill>
                  <a:srgbClr val="000000"/>
                </a:solidFill>
                <a:latin typeface="Arial" pitchFamily="34" charset="0"/>
                <a:cs typeface="Arial" pitchFamily="34" charset="0"/>
              </a:rPr>
              <a:t>“What the hell . . .</a:t>
            </a:r>
          </a:p>
          <a:p>
            <a:pPr eaLnBrk="1" hangingPunct="1"/>
            <a:r>
              <a:rPr kumimoji="0" lang="en-US" sz="3200" b="1" i="0" dirty="0" smtClean="0">
                <a:solidFill>
                  <a:srgbClr val="000000"/>
                </a:solidFill>
                <a:latin typeface="Arial" pitchFamily="34" charset="0"/>
                <a:cs typeface="Arial" pitchFamily="34" charset="0"/>
              </a:rPr>
              <a:t>Duncan doesn’t have peaked ears!!!!</a:t>
            </a:r>
          </a:p>
          <a:p>
            <a:pPr eaLnBrk="1" hangingPunct="1"/>
            <a:endParaRPr kumimoji="0" lang="en-US" sz="16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His ears are big and floppy like every other Newfoundland . . .</a:t>
            </a:r>
          </a:p>
        </p:txBody>
      </p:sp>
    </p:spTree>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163842" name="Text Box 5"/>
          <p:cNvSpPr txBox="1">
            <a:spLocks noChangeArrowheads="1"/>
          </p:cNvSpPr>
          <p:nvPr/>
        </p:nvSpPr>
        <p:spPr bwMode="auto">
          <a:xfrm>
            <a:off x="2781300" y="6553200"/>
            <a:ext cx="4656138" cy="276225"/>
          </a:xfrm>
          <a:prstGeom prst="rect">
            <a:avLst/>
          </a:prstGeom>
          <a:noFill/>
          <a:ln w="9525">
            <a:noFill/>
            <a:miter lim="800000"/>
            <a:headEnd/>
            <a:tailEnd/>
          </a:ln>
        </p:spPr>
        <p:txBody>
          <a:bodyPr wrap="none">
            <a:spAutoFit/>
          </a:bodyPr>
          <a:lstStyle/>
          <a:p>
            <a:r>
              <a:rPr lang="en-US" sz="1200" b="1">
                <a:hlinkClick r:id="rId2"/>
              </a:rPr>
              <a:t>www.d.umn.edu/cla/faculty/troufs/anth1602/pcoven.html#title</a:t>
            </a:r>
            <a:endParaRPr lang="en-US" sz="1200" b="1"/>
          </a:p>
        </p:txBody>
      </p:sp>
      <p:pic>
        <p:nvPicPr>
          <p:cNvPr id="5" name="Picture 4" descr="P1010145.JPG"/>
          <p:cNvPicPr>
            <a:picLocks noChangeAspect="1"/>
          </p:cNvPicPr>
          <p:nvPr/>
        </p:nvPicPr>
        <p:blipFill>
          <a:blip r:embed="rId3" cstate="print"/>
          <a:stretch>
            <a:fillRect/>
          </a:stretch>
        </p:blipFill>
        <p:spPr>
          <a:xfrm>
            <a:off x="2171700" y="1219200"/>
            <a:ext cx="5943600" cy="4457700"/>
          </a:xfrm>
          <a:prstGeom prst="rect">
            <a:avLst/>
          </a:prstGeom>
          <a:scene3d>
            <a:camera prst="orthographicFront">
              <a:rot lat="0" lon="0" rev="16200000"/>
            </a:camera>
            <a:lightRig rig="threePt" dir="t"/>
          </a:scene3d>
        </p:spPr>
      </p:pic>
      <p:sp>
        <p:nvSpPr>
          <p:cNvPr id="6" name="Oval 5"/>
          <p:cNvSpPr>
            <a:spLocks noChangeArrowheads="1"/>
          </p:cNvSpPr>
          <p:nvPr/>
        </p:nvSpPr>
        <p:spPr bwMode="auto">
          <a:xfrm>
            <a:off x="5524500" y="228600"/>
            <a:ext cx="1752600" cy="1219200"/>
          </a:xfrm>
          <a:prstGeom prst="ellipse">
            <a:avLst/>
          </a:prstGeom>
          <a:noFill/>
          <a:ln w="76200" algn="ctr">
            <a:solidFill>
              <a:schemeClr val="accent2"/>
            </a:solidFill>
            <a:round/>
            <a:headEnd/>
            <a:tailEnd/>
          </a:ln>
        </p:spPr>
        <p:txBody>
          <a:bodyPr/>
          <a:lstStyle/>
          <a:p>
            <a:endParaRPr lang="en-US"/>
          </a:p>
        </p:txBody>
      </p:sp>
      <p:pic>
        <p:nvPicPr>
          <p:cNvPr id="7" name="Picture 3"/>
          <p:cNvPicPr>
            <a:picLocks noChangeAspect="1" noChangeArrowheads="1"/>
          </p:cNvPicPr>
          <p:nvPr/>
        </p:nvPicPr>
        <p:blipFill>
          <a:blip r:embed="rId4" cstate="print"/>
          <a:srcRect/>
          <a:stretch>
            <a:fillRect/>
          </a:stretch>
        </p:blipFill>
        <p:spPr bwMode="auto">
          <a:xfrm>
            <a:off x="3344862" y="1600200"/>
            <a:ext cx="8047038" cy="4822825"/>
          </a:xfrm>
          <a:prstGeom prst="rect">
            <a:avLst/>
          </a:prstGeom>
          <a:noFill/>
          <a:ln w="9525">
            <a:noFill/>
            <a:miter lim="800000"/>
            <a:headEnd/>
            <a:tailEnd/>
          </a:ln>
        </p:spPr>
      </p:pic>
      <p:sp>
        <p:nvSpPr>
          <p:cNvPr id="8" name="Rectangle 7"/>
          <p:cNvSpPr>
            <a:spLocks noChangeArrowheads="1"/>
          </p:cNvSpPr>
          <p:nvPr/>
        </p:nvSpPr>
        <p:spPr bwMode="auto">
          <a:xfrm>
            <a:off x="6438900" y="1600200"/>
            <a:ext cx="4953000" cy="4876800"/>
          </a:xfrm>
          <a:prstGeom prst="rect">
            <a:avLst/>
          </a:prstGeom>
          <a:solidFill>
            <a:srgbClr val="0C0600"/>
          </a:solidFill>
          <a:ln w="9525" algn="ctr">
            <a:noFill/>
            <a:round/>
            <a:headEnd/>
            <a:tailEnd/>
          </a:ln>
        </p:spPr>
        <p:txBody>
          <a:bodyPr/>
          <a:lstStyle/>
          <a:p>
            <a:endParaRPr lang="en-US"/>
          </a:p>
        </p:txBody>
      </p:sp>
    </p:spTree>
  </p:cSld>
  <p:clrMapOvr>
    <a:masterClrMapping/>
  </p:clrMapOvr>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3200" b="1" i="0" dirty="0" smtClean="0">
                <a:solidFill>
                  <a:srgbClr val="000000"/>
                </a:solidFill>
                <a:latin typeface="Arial" pitchFamily="34" charset="0"/>
                <a:cs typeface="Arial" pitchFamily="34" charset="0"/>
              </a:rPr>
              <a:t>As it turns out, </a:t>
            </a:r>
          </a:p>
          <a:p>
            <a:pPr eaLnBrk="1" hangingPunct="1"/>
            <a:r>
              <a:rPr kumimoji="0" lang="en-US" sz="3200" b="1" i="0" dirty="0" smtClean="0">
                <a:solidFill>
                  <a:srgbClr val="000000"/>
                </a:solidFill>
                <a:latin typeface="Arial" pitchFamily="34" charset="0"/>
                <a:cs typeface="Arial" pitchFamily="34" charset="0"/>
              </a:rPr>
              <a:t>it was so hot a bear arrived early to soak in the little pond</a:t>
            </a:r>
          </a:p>
          <a:p>
            <a:pPr eaLnBrk="1" hangingPunct="1"/>
            <a:r>
              <a:rPr kumimoji="0" lang="en-US" sz="1800" i="0" dirty="0" smtClean="0">
                <a:solidFill>
                  <a:srgbClr val="000000"/>
                </a:solidFill>
                <a:latin typeface="Arial" pitchFamily="34" charset="0"/>
                <a:cs typeface="Arial" pitchFamily="34" charset="0"/>
              </a:rPr>
              <a:t>(they usually don’t arrive until about October)</a:t>
            </a:r>
          </a:p>
        </p:txBody>
      </p:sp>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 name="Rectangle 3"/>
          <p:cNvSpPr>
            <a:spLocks noChangeArrowheads="1"/>
          </p:cNvSpPr>
          <p:nvPr/>
        </p:nvSpPr>
        <p:spPr bwMode="auto">
          <a:xfrm>
            <a:off x="1257300" y="609600"/>
            <a:ext cx="7772400" cy="400110"/>
          </a:xfrm>
          <a:prstGeom prst="rect">
            <a:avLst/>
          </a:prstGeom>
          <a:noFill/>
          <a:ln w="9525">
            <a:noFill/>
            <a:miter lim="800000"/>
            <a:headEnd/>
            <a:tailEnd/>
          </a:ln>
        </p:spPr>
        <p:txBody>
          <a:bodyPr wrap="square" anchor="ctr">
            <a:noAutofit/>
          </a:bodyPr>
          <a:lstStyle/>
          <a:p>
            <a:pPr eaLnBrk="1" hangingPunct="1"/>
            <a:r>
              <a:rPr kumimoji="0" lang="en-US" sz="2000" b="1" i="0" dirty="0" smtClean="0">
                <a:solidFill>
                  <a:srgbClr val="FFFFFF"/>
                </a:solidFill>
              </a:rPr>
              <a:t>“Block 1” contains the basic information on the course . .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2786" y="1778864"/>
            <a:ext cx="7772400" cy="4375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a:spLocks noChangeArrowheads="1"/>
          </p:cNvSpPr>
          <p:nvPr/>
        </p:nvSpPr>
        <p:spPr bwMode="auto">
          <a:xfrm>
            <a:off x="2966358" y="3424404"/>
            <a:ext cx="4158342" cy="400110"/>
          </a:xfrm>
          <a:prstGeom prst="rect">
            <a:avLst/>
          </a:prstGeom>
          <a:solidFill>
            <a:srgbClr val="FFC000"/>
          </a:solidFill>
          <a:ln w="76200">
            <a:solidFill>
              <a:srgbClr val="000000"/>
            </a:solidFill>
            <a:miter lim="800000"/>
            <a:headEnd/>
            <a:tailEnd/>
          </a:ln>
        </p:spPr>
        <p:txBody>
          <a:bodyPr wrap="square" lIns="228600" tIns="228600" rIns="228600" bIns="228600" anchor="ctr">
            <a:noAutofit/>
          </a:bodyPr>
          <a:lstStyle/>
          <a:p>
            <a:pPr eaLnBrk="1" hangingPunct="1"/>
            <a:r>
              <a:rPr kumimoji="0" lang="en-US" sz="2000" b="1" i="0" dirty="0" smtClean="0">
                <a:solidFill>
                  <a:srgbClr val="FFFFFF"/>
                </a:solidFill>
              </a:rPr>
              <a:t>“Block 1”</a:t>
            </a:r>
          </a:p>
        </p:txBody>
      </p:sp>
    </p:spTree>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9202" name="Picture 3" descr="bear_in_pool"/>
          <p:cNvPicPr>
            <a:picLocks noChangeAspect="1" noChangeArrowheads="1"/>
          </p:cNvPicPr>
          <p:nvPr/>
        </p:nvPicPr>
        <p:blipFill>
          <a:blip r:embed="rId3" cstate="print"/>
          <a:srcRect/>
          <a:stretch>
            <a:fillRect/>
          </a:stretch>
        </p:blipFill>
        <p:spPr bwMode="auto">
          <a:xfrm>
            <a:off x="1363663" y="1054100"/>
            <a:ext cx="7589837" cy="48133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And for almost an hour the bear soaked in the little pond, and wouldn’t get out . . . </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Until he decided to have some sunflower seeds . . .</a:t>
            </a:r>
            <a:endParaRPr kumimoji="0" lang="en-US" sz="1800" i="0" dirty="0" smtClean="0">
              <a:solidFill>
                <a:srgbClr val="000000"/>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81250" name="Picture 3" descr="bear_lunch_P1010032"/>
          <p:cNvPicPr>
            <a:picLocks noChangeAspect="1" noChangeArrowheads="1"/>
          </p:cNvPicPr>
          <p:nvPr/>
        </p:nvPicPr>
        <p:blipFill>
          <a:blip r:embed="rId3" cstate="print"/>
          <a:srcRect/>
          <a:stretch>
            <a:fillRect/>
          </a:stretch>
        </p:blipFill>
        <p:spPr bwMode="auto">
          <a:xfrm>
            <a:off x="2781300" y="457200"/>
            <a:ext cx="4665663" cy="5943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And he must have liked it all</a:t>
            </a:r>
          </a:p>
          <a:p>
            <a:pPr eaLnBrk="1" hangingPunct="1"/>
            <a:r>
              <a:rPr kumimoji="0" lang="en-US" sz="2400" b="1" i="0" dirty="0" smtClean="0">
                <a:solidFill>
                  <a:srgbClr val="000000"/>
                </a:solidFill>
                <a:latin typeface="Arial" pitchFamily="34" charset="0"/>
                <a:cs typeface="Arial" pitchFamily="34" charset="0"/>
              </a:rPr>
              <a:t>because the next day he brought his friends over</a:t>
            </a:r>
          </a:p>
        </p:txBody>
      </p:sp>
    </p:spTree>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83298" name="Picture 2"/>
          <p:cNvPicPr>
            <a:picLocks noChangeAspect="1" noChangeArrowheads="1"/>
          </p:cNvPicPr>
          <p:nvPr/>
        </p:nvPicPr>
        <p:blipFill>
          <a:blip r:embed="rId3" cstate="print"/>
          <a:srcRect/>
          <a:stretch>
            <a:fillRect/>
          </a:stretch>
        </p:blipFill>
        <p:spPr bwMode="auto">
          <a:xfrm>
            <a:off x="1333500" y="762000"/>
            <a:ext cx="7589838" cy="53879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i="0" dirty="0" smtClean="0">
                <a:solidFill>
                  <a:srgbClr val="000000"/>
                </a:solidFill>
                <a:latin typeface="Arial" pitchFamily="34" charset="0"/>
                <a:cs typeface="Arial" pitchFamily="34" charset="0"/>
              </a:rPr>
              <a:t>This is all happening, by the way, </a:t>
            </a:r>
          </a:p>
          <a:p>
            <a:pPr eaLnBrk="1" hangingPunct="1"/>
            <a:r>
              <a:rPr kumimoji="0" lang="en-US" sz="2400" i="0" dirty="0" smtClean="0">
                <a:solidFill>
                  <a:srgbClr val="000000"/>
                </a:solidFill>
                <a:latin typeface="Arial" pitchFamily="34" charset="0"/>
                <a:cs typeface="Arial" pitchFamily="34" charset="0"/>
              </a:rPr>
              <a:t>less than the length of a football field away from UMD’s Parking Lot W</a:t>
            </a:r>
          </a:p>
          <a:p>
            <a:pPr eaLnBrk="1" hangingPunct="1"/>
            <a:r>
              <a:rPr kumimoji="0" lang="en-US" sz="2400" i="0" dirty="0" smtClean="0">
                <a:solidFill>
                  <a:srgbClr val="000000"/>
                </a:solidFill>
                <a:latin typeface="Arial" pitchFamily="34" charset="0"/>
                <a:cs typeface="Arial" pitchFamily="34" charset="0"/>
              </a:rPr>
              <a:t> </a:t>
            </a:r>
          </a:p>
          <a:p>
            <a:pPr eaLnBrk="1" hangingPunct="1"/>
            <a:r>
              <a:rPr kumimoji="0" lang="en-US" sz="2400" i="0" dirty="0" smtClean="0">
                <a:solidFill>
                  <a:srgbClr val="000000"/>
                </a:solidFill>
                <a:latin typeface="Arial" pitchFamily="34" charset="0"/>
                <a:cs typeface="Arial" pitchFamily="34" charset="0"/>
              </a:rPr>
              <a:t>So if you live in the dorms </a:t>
            </a:r>
          </a:p>
          <a:p>
            <a:pPr eaLnBrk="1" hangingPunct="1"/>
            <a:r>
              <a:rPr kumimoji="0" lang="en-US" sz="2400" i="0" dirty="0" smtClean="0">
                <a:solidFill>
                  <a:srgbClr val="000000"/>
                </a:solidFill>
                <a:latin typeface="Arial" pitchFamily="34" charset="0"/>
                <a:cs typeface="Arial" pitchFamily="34" charset="0"/>
              </a:rPr>
              <a:t>you too could one day be talking with the bears</a:t>
            </a:r>
          </a:p>
        </p:txBody>
      </p:sp>
    </p:spTree>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srcRect/>
          <a:stretch>
            <a:fillRect/>
          </a:stretch>
        </p:blipFill>
        <p:spPr bwMode="auto">
          <a:xfrm>
            <a:off x="5442" y="228600"/>
            <a:ext cx="10287000" cy="5971282"/>
          </a:xfrm>
          <a:prstGeom prst="rect">
            <a:avLst/>
          </a:prstGeom>
          <a:noFill/>
          <a:ln w="9525">
            <a:noFill/>
            <a:miter lim="800000"/>
            <a:headEnd/>
            <a:tailEnd/>
          </a:ln>
        </p:spPr>
      </p:pic>
      <p:sp>
        <p:nvSpPr>
          <p:cNvPr id="4" name="Rectangle 3"/>
          <p:cNvSpPr/>
          <p:nvPr/>
        </p:nvSpPr>
        <p:spPr>
          <a:xfrm rot="1201454">
            <a:off x="1815272" y="3572730"/>
            <a:ext cx="2510046" cy="369332"/>
          </a:xfrm>
          <a:prstGeom prst="rect">
            <a:avLst/>
          </a:prstGeom>
        </p:spPr>
        <p:txBody>
          <a:bodyPr wrap="none">
            <a:spAutoFit/>
          </a:bodyPr>
          <a:lstStyle/>
          <a:p>
            <a:pPr algn="l" eaLnBrk="1" hangingPunct="1"/>
            <a:r>
              <a:rPr kumimoji="0" lang="en-US" sz="1800" b="1" i="0" dirty="0" smtClean="0">
                <a:solidFill>
                  <a:srgbClr val="FFFFFF"/>
                </a:solidFill>
                <a:latin typeface="Arial" pitchFamily="34" charset="0"/>
                <a:cs typeface="Arial" pitchFamily="34" charset="0"/>
              </a:rPr>
              <a:t>UMD’s Parking Lot W</a:t>
            </a:r>
            <a:endParaRPr kumimoji="0" lang="en-US" sz="1800" b="1" i="0" dirty="0">
              <a:solidFill>
                <a:srgbClr val="FFFFFF"/>
              </a:solidFill>
            </a:endParaRPr>
          </a:p>
        </p:txBody>
      </p:sp>
      <p:sp>
        <p:nvSpPr>
          <p:cNvPr id="5" name="Rectangle 4"/>
          <p:cNvSpPr/>
          <p:nvPr/>
        </p:nvSpPr>
        <p:spPr>
          <a:xfrm rot="538426">
            <a:off x="2108146" y="4446193"/>
            <a:ext cx="753732" cy="338554"/>
          </a:xfrm>
          <a:prstGeom prst="rect">
            <a:avLst/>
          </a:prstGeom>
        </p:spPr>
        <p:txBody>
          <a:bodyPr wrap="none">
            <a:spAutoFit/>
          </a:bodyPr>
          <a:lstStyle/>
          <a:p>
            <a:pPr algn="l" eaLnBrk="1" hangingPunct="1"/>
            <a:r>
              <a:rPr kumimoji="0" lang="en-US" sz="1600" b="1" i="0" dirty="0" smtClean="0">
                <a:solidFill>
                  <a:srgbClr val="FFFFFF"/>
                </a:solidFill>
                <a:latin typeface="Arial" pitchFamily="34" charset="0"/>
                <a:cs typeface="Arial" pitchFamily="34" charset="0"/>
              </a:rPr>
              <a:t>Bears</a:t>
            </a:r>
            <a:endParaRPr kumimoji="0" lang="en-US" sz="1600" b="1" i="0" dirty="0">
              <a:solidFill>
                <a:srgbClr val="FFFFFF"/>
              </a:solidFill>
            </a:endParaRPr>
          </a:p>
        </p:txBody>
      </p:sp>
    </p:spTree>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And who knows, maybe you’ll be lucky and see some of the other animals that hang around the back yard,</a:t>
            </a:r>
          </a:p>
          <a:p>
            <a:pPr eaLnBrk="1" hangingPunct="1"/>
            <a:r>
              <a:rPr kumimoji="0" lang="en-US" sz="2400" b="1" i="0" dirty="0" smtClean="0">
                <a:solidFill>
                  <a:srgbClr val="000000"/>
                </a:solidFill>
                <a:latin typeface="Arial" pitchFamily="34" charset="0"/>
                <a:cs typeface="Arial" pitchFamily="34" charset="0"/>
              </a:rPr>
              <a:t>presumably waiting to hear a little lecture on anthropology or something like that</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There area a LOT of animals, mostly friendly . . .</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Two of my favorites were “</a:t>
            </a:r>
            <a:r>
              <a:rPr kumimoji="0" lang="en-US" sz="2400" b="1" i="0" dirty="0" err="1" smtClean="0">
                <a:solidFill>
                  <a:srgbClr val="000000"/>
                </a:solidFill>
                <a:latin typeface="Arial" pitchFamily="34" charset="0"/>
                <a:cs typeface="Arial" pitchFamily="34" charset="0"/>
              </a:rPr>
              <a:t>Fawzi</a:t>
            </a:r>
            <a:r>
              <a:rPr kumimoji="0" lang="en-US" sz="2400" b="1" i="0" dirty="0" smtClean="0">
                <a:solidFill>
                  <a:srgbClr val="000000"/>
                </a:solidFill>
                <a:latin typeface="Arial" pitchFamily="34" charset="0"/>
                <a:cs typeface="Arial" pitchFamily="34" charset="0"/>
              </a:rPr>
              <a:t>” the pheasant</a:t>
            </a:r>
            <a:br>
              <a:rPr kumimoji="0" lang="en-US" sz="2400" b="1" i="0" dirty="0" smtClean="0">
                <a:solidFill>
                  <a:srgbClr val="000000"/>
                </a:solidFill>
                <a:latin typeface="Arial" pitchFamily="34" charset="0"/>
                <a:cs typeface="Arial" pitchFamily="34" charset="0"/>
              </a:rPr>
            </a:br>
            <a:r>
              <a:rPr kumimoji="0" lang="en-US" sz="2000" i="0" dirty="0" smtClean="0">
                <a:solidFill>
                  <a:srgbClr val="000000"/>
                </a:solidFill>
                <a:latin typeface="Arial" pitchFamily="34" charset="0"/>
                <a:cs typeface="Arial" pitchFamily="34" charset="0"/>
              </a:rPr>
              <a:t>(who local “birders” think was an escapee from a game farm)</a:t>
            </a:r>
            <a:r>
              <a:rPr kumimoji="0" lang="en-US" sz="2400" b="1" i="0" dirty="0" smtClean="0">
                <a:solidFill>
                  <a:srgbClr val="000000"/>
                </a:solidFill>
                <a:latin typeface="Arial" pitchFamily="34" charset="0"/>
                <a:cs typeface="Arial" pitchFamily="34" charset="0"/>
              </a:rPr>
              <a:t/>
            </a:r>
            <a:br>
              <a:rPr kumimoji="0" lang="en-US" sz="2400" b="1" i="0" dirty="0" smtClean="0">
                <a:solidFill>
                  <a:srgbClr val="000000"/>
                </a:solidFill>
                <a:latin typeface="Arial" pitchFamily="34" charset="0"/>
                <a:cs typeface="Arial" pitchFamily="34" charset="0"/>
              </a:rPr>
            </a:br>
            <a:r>
              <a:rPr kumimoji="0" lang="en-US" sz="2400" b="1" i="0" dirty="0" smtClean="0">
                <a:solidFill>
                  <a:srgbClr val="000000"/>
                </a:solidFill>
                <a:latin typeface="Arial" pitchFamily="34" charset="0"/>
                <a:cs typeface="Arial" pitchFamily="34" charset="0"/>
              </a:rPr>
              <a:t>and a beautiful stag that came every year </a:t>
            </a:r>
          </a:p>
          <a:p>
            <a:pPr eaLnBrk="1" hangingPunct="1"/>
            <a:r>
              <a:rPr kumimoji="0" lang="en-US" sz="2400" b="1" i="0" dirty="0" smtClean="0">
                <a:solidFill>
                  <a:srgbClr val="000000"/>
                </a:solidFill>
                <a:latin typeface="Arial" pitchFamily="34" charset="0"/>
                <a:cs typeface="Arial" pitchFamily="34" charset="0"/>
              </a:rPr>
              <a:t>until the third season of the fall bow-and-arrow hunt in the City of Duluth . . .</a:t>
            </a:r>
          </a:p>
        </p:txBody>
      </p:sp>
    </p:spTree>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cstate="print"/>
          <a:srcRect/>
          <a:stretch>
            <a:fillRect/>
          </a:stretch>
        </p:blipFill>
        <p:spPr bwMode="auto">
          <a:xfrm>
            <a:off x="1333500" y="304800"/>
            <a:ext cx="7589838" cy="62992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cstate="print"/>
          <a:srcRect/>
          <a:stretch>
            <a:fillRect/>
          </a:stretch>
        </p:blipFill>
        <p:spPr bwMode="auto">
          <a:xfrm>
            <a:off x="1333500" y="304800"/>
            <a:ext cx="7589838" cy="6299200"/>
          </a:xfrm>
          <a:prstGeom prst="rect">
            <a:avLst/>
          </a:prstGeom>
          <a:noFill/>
          <a:ln w="9525">
            <a:noFill/>
            <a:miter lim="800000"/>
            <a:headEnd/>
            <a:tailEnd/>
          </a:ln>
        </p:spPr>
      </p:pic>
      <p:sp>
        <p:nvSpPr>
          <p:cNvPr id="3" name="Oval 2"/>
          <p:cNvSpPr>
            <a:spLocks noChangeArrowheads="1"/>
          </p:cNvSpPr>
          <p:nvPr/>
        </p:nvSpPr>
        <p:spPr bwMode="auto">
          <a:xfrm>
            <a:off x="2458356" y="1937658"/>
            <a:ext cx="2209800" cy="1676400"/>
          </a:xfrm>
          <a:prstGeom prst="ellipse">
            <a:avLst/>
          </a:prstGeom>
          <a:noFill/>
          <a:ln w="76200">
            <a:solidFill>
              <a:schemeClr val="accent1"/>
            </a:solidFill>
            <a:round/>
            <a:headEnd/>
            <a:tailEnd/>
          </a:ln>
        </p:spPr>
        <p:txBody>
          <a:bodyPr wrap="none" anchor="ctr"/>
          <a:lstStyle/>
          <a:p>
            <a:endParaRPr lang="en-US"/>
          </a:p>
        </p:txBody>
      </p:sp>
      <p:sp>
        <p:nvSpPr>
          <p:cNvPr id="4" name="Oval 3"/>
          <p:cNvSpPr>
            <a:spLocks noChangeArrowheads="1"/>
          </p:cNvSpPr>
          <p:nvPr/>
        </p:nvSpPr>
        <p:spPr bwMode="auto">
          <a:xfrm rot="1002681">
            <a:off x="6882406" y="3157390"/>
            <a:ext cx="1816196" cy="827697"/>
          </a:xfrm>
          <a:prstGeom prst="ellipse">
            <a:avLst/>
          </a:prstGeom>
          <a:noFill/>
          <a:ln w="76200">
            <a:solidFill>
              <a:schemeClr val="accent1"/>
            </a:solidFill>
            <a:round/>
            <a:headEnd/>
            <a:tailEnd/>
          </a:ln>
        </p:spPr>
        <p:txBody>
          <a:bodyPr wrap="none" anchor="ctr"/>
          <a:lstStyle/>
          <a:p>
            <a:endParaRPr lang="en-US"/>
          </a:p>
        </p:txBody>
      </p:sp>
      <p:sp>
        <p:nvSpPr>
          <p:cNvPr id="5" name="Rectangle 4"/>
          <p:cNvSpPr/>
          <p:nvPr/>
        </p:nvSpPr>
        <p:spPr>
          <a:xfrm>
            <a:off x="7215414" y="3000828"/>
            <a:ext cx="646331" cy="923330"/>
          </a:xfrm>
          <a:prstGeom prst="rect">
            <a:avLst/>
          </a:prstGeom>
          <a:noFill/>
        </p:spPr>
        <p:txBody>
          <a:bodyPr wrap="none" lIns="91440" tIns="45720" rIns="91440" bIns="45720">
            <a:spAutoFit/>
          </a:bodyPr>
          <a:lstStyle/>
          <a:p>
            <a:r>
              <a:rPr lang="en-US" sz="5400" b="1" dirty="0">
                <a:ln w="10541" cmpd="sng">
                  <a:solidFill>
                    <a:srgbClr val="FF6600">
                      <a:shade val="88000"/>
                      <a:satMod val="110000"/>
                    </a:srgbClr>
                  </a:solidFill>
                  <a:prstDash val="solid"/>
                </a:ln>
                <a:gradFill>
                  <a:gsLst>
                    <a:gs pos="0">
                      <a:srgbClr val="FF6600">
                        <a:tint val="40000"/>
                        <a:satMod val="250000"/>
                      </a:srgbClr>
                    </a:gs>
                    <a:gs pos="9000">
                      <a:srgbClr val="FF6600">
                        <a:tint val="52000"/>
                        <a:satMod val="300000"/>
                      </a:srgbClr>
                    </a:gs>
                    <a:gs pos="50000">
                      <a:srgbClr val="FF6600">
                        <a:shade val="20000"/>
                        <a:satMod val="300000"/>
                      </a:srgbClr>
                    </a:gs>
                    <a:gs pos="79000">
                      <a:srgbClr val="FF6600">
                        <a:tint val="52000"/>
                        <a:satMod val="300000"/>
                      </a:srgbClr>
                    </a:gs>
                    <a:gs pos="100000">
                      <a:srgbClr val="FF6600">
                        <a:tint val="40000"/>
                        <a:satMod val="250000"/>
                      </a:srgbClr>
                    </a:gs>
                  </a:gsLst>
                  <a:lin ang="5400000"/>
                </a:gradFill>
              </a:rPr>
              <a:t>X</a:t>
            </a:r>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 name="Rectangle 3"/>
          <p:cNvSpPr>
            <a:spLocks noChangeArrowheads="1"/>
          </p:cNvSpPr>
          <p:nvPr/>
        </p:nvSpPr>
        <p:spPr bwMode="auto">
          <a:xfrm>
            <a:off x="1242786" y="4019490"/>
            <a:ext cx="7772400" cy="400110"/>
          </a:xfrm>
          <a:prstGeom prst="rect">
            <a:avLst/>
          </a:prstGeom>
          <a:noFill/>
          <a:ln w="9525">
            <a:noFill/>
            <a:miter lim="800000"/>
            <a:headEnd/>
            <a:tailEnd/>
          </a:ln>
        </p:spPr>
        <p:txBody>
          <a:bodyPr wrap="square" anchor="ctr">
            <a:noAutofit/>
          </a:bodyPr>
          <a:lstStyle/>
          <a:p>
            <a:pPr eaLnBrk="1" hangingPunct="1"/>
            <a:r>
              <a:rPr kumimoji="0" lang="en-US" sz="2000" b="1" i="0" dirty="0" smtClean="0">
                <a:solidFill>
                  <a:srgbClr val="FFFFFF"/>
                </a:solidFill>
              </a:rPr>
              <a:t>And the listing for Week 1 will look something like this . . .</a:t>
            </a:r>
          </a:p>
        </p:txBody>
      </p:sp>
    </p:spTree>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In the end, my friends will tell you . . . </a:t>
            </a:r>
          </a:p>
          <a:p>
            <a:pPr eaLnBrk="1" hangingPunct="1"/>
            <a:r>
              <a:rPr kumimoji="0" lang="en-US" sz="2400" b="1" i="0" dirty="0" smtClean="0">
                <a:solidFill>
                  <a:srgbClr val="000000"/>
                </a:solidFill>
                <a:latin typeface="Arial" pitchFamily="34" charset="0"/>
                <a:cs typeface="Arial" pitchFamily="34" charset="0"/>
              </a:rPr>
              <a:t>I really like the chickens best</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My wife and I are licensed urban chicken farmers</a:t>
            </a:r>
          </a:p>
          <a:p>
            <a:pPr eaLnBrk="1" hangingPunct="1"/>
            <a:r>
              <a:rPr kumimoji="0" lang="en-US" sz="2400" b="1" i="0" dirty="0" smtClean="0">
                <a:solidFill>
                  <a:srgbClr val="000000"/>
                </a:solidFill>
                <a:latin typeface="Arial" pitchFamily="34" charset="0"/>
                <a:cs typeface="Arial" pitchFamily="34" charset="0"/>
              </a:rPr>
              <a:t/>
            </a:r>
            <a:br>
              <a:rPr kumimoji="0" lang="en-US" sz="2400" b="1" i="0" dirty="0" smtClean="0">
                <a:solidFill>
                  <a:srgbClr val="000000"/>
                </a:solidFill>
                <a:latin typeface="Arial" pitchFamily="34" charset="0"/>
                <a:cs typeface="Arial" pitchFamily="34" charset="0"/>
              </a:rPr>
            </a:br>
            <a:r>
              <a:rPr kumimoji="0" lang="en-US" sz="2000" i="0" dirty="0" smtClean="0">
                <a:solidFill>
                  <a:srgbClr val="000000"/>
                </a:solidFill>
                <a:latin typeface="Arial" pitchFamily="34" charset="0"/>
                <a:cs typeface="Arial" pitchFamily="34" charset="0"/>
              </a:rPr>
              <a:t>The license to have 5 chickens in Duluth costs $10.00 a year, </a:t>
            </a:r>
          </a:p>
          <a:p>
            <a:pPr eaLnBrk="1" hangingPunct="1"/>
            <a:r>
              <a:rPr kumimoji="0" lang="en-US" sz="2000" i="0" dirty="0" smtClean="0">
                <a:solidFill>
                  <a:srgbClr val="000000"/>
                </a:solidFill>
                <a:latin typeface="Arial" pitchFamily="34" charset="0"/>
                <a:cs typeface="Arial" pitchFamily="34" charset="0"/>
              </a:rPr>
              <a:t>which, if my math is correct, is $2 per chicken per year</a:t>
            </a:r>
          </a:p>
          <a:p>
            <a:pPr eaLnBrk="1" hangingPunct="1"/>
            <a:r>
              <a:rPr kumimoji="0" lang="en-US" sz="2000" i="0" dirty="0" smtClean="0">
                <a:solidFill>
                  <a:srgbClr val="000000"/>
                </a:solidFill>
                <a:latin typeface="Arial" pitchFamily="34" charset="0"/>
                <a:cs typeface="Arial" pitchFamily="34" charset="0"/>
              </a:rPr>
              <a:t> </a:t>
            </a:r>
          </a:p>
          <a:p>
            <a:pPr eaLnBrk="1" hangingPunct="1"/>
            <a:r>
              <a:rPr kumimoji="0" lang="en-US" sz="2000" i="0" dirty="0" smtClean="0">
                <a:solidFill>
                  <a:srgbClr val="000000"/>
                </a:solidFill>
                <a:latin typeface="Arial" pitchFamily="34" charset="0"/>
                <a:cs typeface="Arial" pitchFamily="34" charset="0"/>
              </a:rPr>
              <a:t>The chickens themselves cost $2.35, </a:t>
            </a:r>
          </a:p>
          <a:p>
            <a:pPr eaLnBrk="1" hangingPunct="1"/>
            <a:r>
              <a:rPr kumimoji="0" lang="en-US" sz="2000" i="0" dirty="0" smtClean="0">
                <a:solidFill>
                  <a:srgbClr val="000000"/>
                </a:solidFill>
                <a:latin typeface="Arial" pitchFamily="34" charset="0"/>
                <a:cs typeface="Arial" pitchFamily="34" charset="0"/>
              </a:rPr>
              <a:t>and you only have to pay for them once</a:t>
            </a:r>
            <a:endParaRPr kumimoji="0" lang="en-US" sz="2400" i="0" dirty="0" smtClean="0">
              <a:solidFill>
                <a:srgbClr val="000000"/>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5" name="Picture 4" descr="P1010050.JPG"/>
          <p:cNvPicPr>
            <a:picLocks noChangeAspect="1"/>
          </p:cNvPicPr>
          <p:nvPr/>
        </p:nvPicPr>
        <p:blipFill>
          <a:blip r:embed="rId3" cstate="print"/>
          <a:stretch>
            <a:fillRect/>
          </a:stretch>
        </p:blipFill>
        <p:spPr>
          <a:xfrm rot="5400000">
            <a:off x="571500" y="0"/>
            <a:ext cx="9144000" cy="6858000"/>
          </a:xfrm>
          <a:prstGeom prst="rect">
            <a:avLst/>
          </a:prstGeom>
        </p:spPr>
      </p:pic>
    </p:spTree>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 name="Picture 3" descr="P1010189.JPG"/>
          <p:cNvPicPr>
            <a:picLocks noChangeAspect="1"/>
          </p:cNvPicPr>
          <p:nvPr/>
        </p:nvPicPr>
        <p:blipFill>
          <a:blip r:embed="rId3" cstate="print">
            <a:lum bright="-4000" contrast="22000"/>
          </a:blip>
          <a:stretch>
            <a:fillRect/>
          </a:stretch>
        </p:blipFill>
        <p:spPr>
          <a:xfrm>
            <a:off x="571500" y="0"/>
            <a:ext cx="9144000" cy="6858000"/>
          </a:xfrm>
          <a:prstGeom prst="rect">
            <a:avLst/>
          </a:prstGeom>
        </p:spPr>
      </p:pic>
    </p:spTree>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showMasterSp="0" show="0">
  <p:cSld>
    <p:bg>
      <p:bgPr>
        <a:solidFill>
          <a:srgbClr val="000000"/>
        </a:solidFill>
        <a:effectLst/>
      </p:bgPr>
    </p:bg>
    <p:spTree>
      <p:nvGrpSpPr>
        <p:cNvPr id="1" name=""/>
        <p:cNvGrpSpPr/>
        <p:nvPr/>
      </p:nvGrpSpPr>
      <p:grpSpPr>
        <a:xfrm>
          <a:off x="0" y="0"/>
          <a:ext cx="0" cy="0"/>
          <a:chOff x="0" y="0"/>
          <a:chExt cx="0" cy="0"/>
        </a:xfrm>
      </p:grpSpPr>
      <p:pic>
        <p:nvPicPr>
          <p:cNvPr id="6" name="Picture 5" descr="P1010112.JPG"/>
          <p:cNvPicPr>
            <a:picLocks noChangeAspect="1"/>
          </p:cNvPicPr>
          <p:nvPr/>
        </p:nvPicPr>
        <p:blipFill>
          <a:blip r:embed="rId3" cstate="print"/>
          <a:stretch>
            <a:fillRect/>
          </a:stretch>
        </p:blipFill>
        <p:spPr>
          <a:xfrm>
            <a:off x="571500" y="0"/>
            <a:ext cx="9144000" cy="6858000"/>
          </a:xfrm>
          <a:prstGeom prst="rect">
            <a:avLst/>
          </a:prstGeom>
        </p:spPr>
      </p:pic>
    </p:spTree>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 name="Picture 3" descr="P1010121.JPG"/>
          <p:cNvPicPr>
            <a:picLocks noChangeAspect="1"/>
          </p:cNvPicPr>
          <p:nvPr/>
        </p:nvPicPr>
        <p:blipFill>
          <a:blip r:embed="rId3" cstate="print"/>
          <a:stretch>
            <a:fillRect/>
          </a:stretch>
        </p:blipFill>
        <p:spPr>
          <a:xfrm>
            <a:off x="571500" y="0"/>
            <a:ext cx="9144000" cy="6858000"/>
          </a:xfrm>
          <a:prstGeom prst="rect">
            <a:avLst/>
          </a:prstGeom>
        </p:spPr>
      </p:pic>
    </p:spTree>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srcRect/>
          <a:stretch>
            <a:fillRect/>
          </a:stretch>
        </p:blipFill>
        <p:spPr bwMode="auto">
          <a:xfrm>
            <a:off x="1239156" y="319314"/>
            <a:ext cx="7772400" cy="6160423"/>
          </a:xfrm>
          <a:prstGeom prst="rect">
            <a:avLst/>
          </a:prstGeom>
          <a:noFill/>
          <a:ln w="9525">
            <a:noFill/>
            <a:miter lim="800000"/>
            <a:headEnd/>
            <a:tailEnd/>
          </a:ln>
        </p:spPr>
      </p:pic>
      <p:sp>
        <p:nvSpPr>
          <p:cNvPr id="5" name="Rectangle 4"/>
          <p:cNvSpPr/>
          <p:nvPr/>
        </p:nvSpPr>
        <p:spPr>
          <a:xfrm>
            <a:off x="2561772" y="6537793"/>
            <a:ext cx="5143500" cy="215444"/>
          </a:xfrm>
          <a:prstGeom prst="rect">
            <a:avLst/>
          </a:prstGeom>
        </p:spPr>
        <p:txBody>
          <a:bodyPr>
            <a:spAutoFit/>
          </a:bodyPr>
          <a:lstStyle/>
          <a:p>
            <a:r>
              <a:rPr lang="en-US" sz="800" i="0" dirty="0" smtClean="0">
                <a:solidFill>
                  <a:srgbClr val="FFFFFF"/>
                </a:solidFill>
                <a:hlinkClick r:id="rId4"/>
              </a:rPr>
              <a:t>http://hubpages.com/hub/Chicken-Breeds-Ameraucana-Araucana-and-Easter-Egger</a:t>
            </a:r>
            <a:endParaRPr lang="en-US" sz="800" i="0" dirty="0">
              <a:solidFill>
                <a:srgbClr val="FFFFFF"/>
              </a:solidFill>
            </a:endParaRPr>
          </a:p>
        </p:txBody>
      </p:sp>
    </p:spTree>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endParaRPr kumimoji="0" lang="en-US" sz="3200" b="1" i="0" dirty="0" smtClean="0">
              <a:solidFill>
                <a:srgbClr val="000000"/>
              </a:solidFill>
              <a:latin typeface="Arial" pitchFamily="34" charset="0"/>
              <a:cs typeface="Arial" pitchFamily="34" charset="0"/>
            </a:endParaRPr>
          </a:p>
          <a:p>
            <a:pPr eaLnBrk="1" hangingPunct="1"/>
            <a:r>
              <a:rPr kumimoji="0" lang="en-US" sz="3200" b="1" i="0" dirty="0" smtClean="0">
                <a:solidFill>
                  <a:srgbClr val="000000"/>
                </a:solidFill>
                <a:latin typeface="Arial" pitchFamily="34" charset="0"/>
                <a:cs typeface="Arial" pitchFamily="34" charset="0"/>
              </a:rPr>
              <a:t>EVERYBODY seems to like the chickens</a:t>
            </a:r>
          </a:p>
          <a:p>
            <a:pPr eaLnBrk="1" hangingPunct="1"/>
            <a:endParaRPr kumimoji="0" lang="en-US" sz="3200" b="1" i="0" dirty="0" smtClean="0">
              <a:solidFill>
                <a:srgbClr val="000000"/>
              </a:solidFill>
              <a:latin typeface="Arial" pitchFamily="34" charset="0"/>
              <a:cs typeface="Arial" pitchFamily="34" charset="0"/>
            </a:endParaRPr>
          </a:p>
          <a:p>
            <a:pPr eaLnBrk="1" hangingPunct="1"/>
            <a:r>
              <a:rPr kumimoji="0" lang="en-US" sz="3200" b="1" i="0" dirty="0" smtClean="0">
                <a:solidFill>
                  <a:srgbClr val="000000"/>
                </a:solidFill>
                <a:latin typeface="Arial" pitchFamily="34" charset="0"/>
                <a:cs typeface="Arial" pitchFamily="34" charset="0"/>
              </a:rPr>
              <a:t>Even Duncan . . .</a:t>
            </a:r>
          </a:p>
        </p:txBody>
      </p:sp>
    </p:spTree>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 name="Picture 3" descr="P1010052.JPG"/>
          <p:cNvPicPr>
            <a:picLocks noChangeAspect="1"/>
          </p:cNvPicPr>
          <p:nvPr/>
        </p:nvPicPr>
        <p:blipFill>
          <a:blip r:embed="rId3" cstate="print"/>
          <a:stretch>
            <a:fillRect/>
          </a:stretch>
        </p:blipFill>
        <p:spPr>
          <a:xfrm rot="5400000">
            <a:off x="571500" y="0"/>
            <a:ext cx="9144000" cy="6858000"/>
          </a:xfrm>
          <a:prstGeom prst="rect">
            <a:avLst/>
          </a:prstGeom>
        </p:spPr>
      </p:pic>
    </p:spTree>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endParaRPr kumimoji="0" lang="en-US" sz="2800" b="1" i="0" dirty="0" smtClean="0">
              <a:solidFill>
                <a:srgbClr val="000000"/>
              </a:solidFill>
              <a:latin typeface="Arial" pitchFamily="34" charset="0"/>
              <a:cs typeface="Arial" pitchFamily="34" charset="0"/>
            </a:endParaRPr>
          </a:p>
          <a:p>
            <a:pPr eaLnBrk="1" hangingPunct="1"/>
            <a:r>
              <a:rPr kumimoji="0" lang="en-US" sz="2800" b="1" i="0" dirty="0" smtClean="0">
                <a:solidFill>
                  <a:srgbClr val="000000"/>
                </a:solidFill>
                <a:latin typeface="Arial" pitchFamily="34" charset="0"/>
                <a:cs typeface="Arial" pitchFamily="34" charset="0"/>
              </a:rPr>
              <a:t>Duncan is pretty good at protecting people, </a:t>
            </a:r>
          </a:p>
          <a:p>
            <a:pPr eaLnBrk="1" hangingPunct="1"/>
            <a:r>
              <a:rPr kumimoji="0" lang="en-US" sz="2800" b="1" i="0" dirty="0" smtClean="0">
                <a:solidFill>
                  <a:srgbClr val="000000"/>
                </a:solidFill>
                <a:latin typeface="Arial" pitchFamily="34" charset="0"/>
                <a:cs typeface="Arial" pitchFamily="34" charset="0"/>
              </a:rPr>
              <a:t>but he was NOWHERE in sight </a:t>
            </a:r>
          </a:p>
          <a:p>
            <a:pPr eaLnBrk="1" hangingPunct="1"/>
            <a:r>
              <a:rPr kumimoji="0" lang="en-US" sz="2800" b="1" i="0" dirty="0" smtClean="0">
                <a:solidFill>
                  <a:srgbClr val="000000"/>
                </a:solidFill>
                <a:latin typeface="Arial" pitchFamily="34" charset="0"/>
                <a:cs typeface="Arial" pitchFamily="34" charset="0"/>
              </a:rPr>
              <a:t>the day the cougar came by </a:t>
            </a:r>
          </a:p>
          <a:p>
            <a:pPr eaLnBrk="1" hangingPunct="1"/>
            <a:r>
              <a:rPr kumimoji="0" lang="en-US" sz="2800" b="1" i="0" dirty="0" smtClean="0">
                <a:solidFill>
                  <a:srgbClr val="000000"/>
                </a:solidFill>
                <a:latin typeface="Arial" pitchFamily="34" charset="0"/>
                <a:cs typeface="Arial" pitchFamily="34" charset="0"/>
              </a:rPr>
              <a:t>to check things out . . .</a:t>
            </a:r>
          </a:p>
          <a:p>
            <a:pPr eaLnBrk="1" hangingPunct="1"/>
            <a:endParaRPr kumimoji="0" lang="en-US" sz="2800" b="1" i="0" dirty="0" smtClean="0">
              <a:solidFill>
                <a:srgbClr val="000000"/>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85346" name="Picture 2"/>
          <p:cNvPicPr>
            <a:picLocks noChangeAspect="1" noChangeArrowheads="1"/>
          </p:cNvPicPr>
          <p:nvPr/>
        </p:nvPicPr>
        <p:blipFill>
          <a:blip r:embed="rId3" cstate="print"/>
          <a:srcRect/>
          <a:stretch>
            <a:fillRect/>
          </a:stretch>
        </p:blipFill>
        <p:spPr bwMode="auto">
          <a:xfrm>
            <a:off x="2573338" y="1590675"/>
            <a:ext cx="5084762" cy="3667125"/>
          </a:xfrm>
          <a:prstGeom prst="rect">
            <a:avLst/>
          </a:prstGeom>
          <a:noFill/>
          <a:ln w="9525">
            <a:noFill/>
            <a:miter lim="800000"/>
            <a:headEnd/>
            <a:tailEnd/>
          </a:ln>
        </p:spPr>
      </p:pic>
      <p:sp>
        <p:nvSpPr>
          <p:cNvPr id="185347" name="Rectangle 3"/>
          <p:cNvSpPr>
            <a:spLocks noChangeArrowheads="1"/>
          </p:cNvSpPr>
          <p:nvPr/>
        </p:nvSpPr>
        <p:spPr bwMode="auto">
          <a:xfrm>
            <a:off x="2571750" y="5892800"/>
            <a:ext cx="5143500" cy="584200"/>
          </a:xfrm>
          <a:prstGeom prst="rect">
            <a:avLst/>
          </a:prstGeom>
          <a:noFill/>
          <a:ln w="9525">
            <a:noFill/>
            <a:miter lim="800000"/>
            <a:headEnd/>
            <a:tailEnd/>
          </a:ln>
        </p:spPr>
        <p:txBody>
          <a:bodyPr>
            <a:spAutoFit/>
          </a:bodyPr>
          <a:lstStyle/>
          <a:p>
            <a:r>
              <a:rPr lang="en-US" sz="1600">
                <a:solidFill>
                  <a:srgbClr val="FFFFFF"/>
                </a:solidFill>
              </a:rPr>
              <a:t>Duluth News Tribune</a:t>
            </a:r>
            <a:br>
              <a:rPr lang="en-US" sz="1600">
                <a:solidFill>
                  <a:srgbClr val="FFFFFF"/>
                </a:solidFill>
              </a:rPr>
            </a:br>
            <a:r>
              <a:rPr lang="en-US" sz="1600" i="0">
                <a:solidFill>
                  <a:srgbClr val="FFFFFF"/>
                </a:solidFill>
              </a:rPr>
              <a:t>(Thursday, October 11, 2007, pp. A1, A5)</a:t>
            </a: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 name="Rectangle 3"/>
          <p:cNvSpPr>
            <a:spLocks noChangeArrowheads="1"/>
          </p:cNvSpPr>
          <p:nvPr/>
        </p:nvSpPr>
        <p:spPr bwMode="auto">
          <a:xfrm>
            <a:off x="1104900" y="609600"/>
            <a:ext cx="8077200" cy="400110"/>
          </a:xfrm>
          <a:prstGeom prst="rect">
            <a:avLst/>
          </a:prstGeom>
          <a:noFill/>
          <a:ln w="9525">
            <a:noFill/>
            <a:miter lim="800000"/>
            <a:headEnd/>
            <a:tailEnd/>
          </a:ln>
        </p:spPr>
        <p:txBody>
          <a:bodyPr wrap="square" anchor="ctr">
            <a:noAutofit/>
          </a:bodyPr>
          <a:lstStyle/>
          <a:p>
            <a:pPr eaLnBrk="1" hangingPunct="1"/>
            <a:r>
              <a:rPr kumimoji="0" lang="en-US" sz="2000" b="1" i="0" dirty="0" smtClean="0">
                <a:solidFill>
                  <a:srgbClr val="FFFFFF"/>
                </a:solidFill>
              </a:rPr>
              <a:t>And the listing for Week 1 Day 1 will look something like this . .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8272" y="1792401"/>
            <a:ext cx="7772400" cy="4361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I have to say, to be honest about it, that although the cougar was a stunningly beautiful animal . . . </a:t>
            </a:r>
          </a:p>
          <a:p>
            <a:pPr eaLnBrk="1" hangingPunct="1"/>
            <a:r>
              <a:rPr kumimoji="0" lang="en-US" sz="2400" b="1" i="0" dirty="0" smtClean="0">
                <a:solidFill>
                  <a:srgbClr val="000000"/>
                </a:solidFill>
                <a:latin typeface="Arial" pitchFamily="34" charset="0"/>
                <a:cs typeface="Arial" pitchFamily="34" charset="0"/>
              </a:rPr>
              <a:t>it scared the living cr.. right out of me </a:t>
            </a:r>
          </a:p>
          <a:p>
            <a:pPr eaLnBrk="1" hangingPunct="1"/>
            <a:r>
              <a:rPr kumimoji="0" lang="en-US" sz="2400" b="1" i="0" dirty="0" smtClean="0">
                <a:solidFill>
                  <a:srgbClr val="000000"/>
                </a:solidFill>
                <a:latin typeface="Arial" pitchFamily="34" charset="0"/>
                <a:cs typeface="Arial" pitchFamily="34" charset="0"/>
              </a:rPr>
              <a:t>when I looked up </a:t>
            </a:r>
          </a:p>
          <a:p>
            <a:pPr eaLnBrk="1" hangingPunct="1"/>
            <a:r>
              <a:rPr kumimoji="0" lang="en-US" sz="2400" b="1" i="0" dirty="0" smtClean="0">
                <a:solidFill>
                  <a:srgbClr val="000000"/>
                </a:solidFill>
                <a:latin typeface="Arial" pitchFamily="34" charset="0"/>
                <a:cs typeface="Arial" pitchFamily="34" charset="0"/>
              </a:rPr>
              <a:t>and it was looking me in the eye </a:t>
            </a:r>
          </a:p>
          <a:p>
            <a:pPr eaLnBrk="1" hangingPunct="1"/>
            <a:r>
              <a:rPr kumimoji="0" lang="en-US" sz="2400" b="1" i="0" dirty="0" smtClean="0">
                <a:solidFill>
                  <a:srgbClr val="000000"/>
                </a:solidFill>
                <a:latin typeface="Arial" pitchFamily="34" charset="0"/>
                <a:cs typeface="Arial" pitchFamily="34" charset="0"/>
              </a:rPr>
              <a:t>from about twenty feet away</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But it must not have liked the little anthropology stories that I was telling it because it hasn’t been back, and it’s been five or so years now since the first visit</a:t>
            </a:r>
          </a:p>
          <a:p>
            <a:pPr eaLnBrk="1" hangingPunct="1"/>
            <a:endParaRPr kumimoji="0" lang="en-US" sz="2400" b="1" i="0" dirty="0" smtClean="0">
              <a:solidFill>
                <a:srgbClr val="000000"/>
              </a:solidFill>
              <a:latin typeface="Arial" pitchFamily="34" charset="0"/>
              <a:cs typeface="Arial" pitchFamily="34" charset="0"/>
            </a:endParaRPr>
          </a:p>
          <a:p>
            <a:pPr eaLnBrk="1" hangingPunct="1"/>
            <a:endParaRPr kumimoji="0" lang="en-US" sz="2400" b="1" i="0" dirty="0" smtClean="0">
              <a:solidFill>
                <a:srgbClr val="000000"/>
              </a:solidFill>
              <a:latin typeface="Arial" pitchFamily="34" charset="0"/>
              <a:cs typeface="Arial" pitchFamily="34" charset="0"/>
            </a:endParaRPr>
          </a:p>
          <a:p>
            <a:pPr eaLnBrk="1" hangingPunct="1"/>
            <a:endParaRPr kumimoji="0" lang="en-US" sz="2400" b="1" i="0" dirty="0" smtClean="0">
              <a:solidFill>
                <a:srgbClr val="000000"/>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But lots of other animals make up for it . . . </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including a nice pair of greenhead mallards that stop by every once in awhile in the spring</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FFFFFF"/>
                </a:solidFill>
                <a:latin typeface="Arial" pitchFamily="34" charset="0"/>
                <a:cs typeface="Arial" pitchFamily="34" charset="0"/>
              </a:rPr>
              <a:t>and the raccoon.</a:t>
            </a:r>
          </a:p>
          <a:p>
            <a:pPr eaLnBrk="1" hangingPunct="1"/>
            <a:endParaRPr kumimoji="0" lang="en-US" sz="2400" b="1" i="0" dirty="0" smtClean="0">
              <a:solidFill>
                <a:srgbClr val="FFFFFF"/>
              </a:solidFill>
              <a:latin typeface="Arial" pitchFamily="34" charset="0"/>
              <a:cs typeface="Arial" pitchFamily="34" charset="0"/>
            </a:endParaRPr>
          </a:p>
          <a:p>
            <a:pPr eaLnBrk="1" hangingPunct="1"/>
            <a:r>
              <a:rPr kumimoji="0" lang="en-US" sz="2400" b="1" i="0" dirty="0" smtClean="0">
                <a:solidFill>
                  <a:srgbClr val="FFFFFF"/>
                </a:solidFill>
                <a:latin typeface="Arial" pitchFamily="34" charset="0"/>
                <a:cs typeface="Arial" pitchFamily="34" charset="0"/>
              </a:rPr>
              <a:t>But the fox, well, the fox got a chicken.  It was a sad day all around the neighborhood.  It took the chicken as I was working on a new chicken house door—not forty feet away.  It’s indeed a sly fox, but a sly fox without the least bit of fear of humans.</a:t>
            </a:r>
          </a:p>
          <a:p>
            <a:pPr eaLnBrk="1" hangingPunct="1"/>
            <a:endParaRPr kumimoji="0" lang="en-US" sz="2400" b="1" i="0" dirty="0" smtClean="0">
              <a:solidFill>
                <a:srgbClr val="FFFFFF"/>
              </a:solidFill>
              <a:latin typeface="Arial" pitchFamily="34" charset="0"/>
              <a:cs typeface="Arial" pitchFamily="34" charset="0"/>
            </a:endParaRPr>
          </a:p>
          <a:p>
            <a:pPr eaLnBrk="1" hangingPunct="1"/>
            <a:r>
              <a:rPr kumimoji="0" lang="en-US" sz="2400" b="1" i="0" dirty="0" smtClean="0">
                <a:solidFill>
                  <a:srgbClr val="FFFFFF"/>
                </a:solidFill>
                <a:latin typeface="Arial" pitchFamily="34" charset="0"/>
                <a:cs typeface="Arial" pitchFamily="34" charset="0"/>
              </a:rPr>
              <a:t>But enough . . . on to more pleasant things.</a:t>
            </a:r>
          </a:p>
          <a:p>
            <a:pPr eaLnBrk="1" hangingPunct="1"/>
            <a:endParaRPr kumimoji="0" lang="en-US" sz="2400" b="1" i="0" dirty="0" smtClean="0">
              <a:solidFill>
                <a:srgbClr val="000000"/>
              </a:solidFill>
              <a:latin typeface="Arial" pitchFamily="34" charset="0"/>
              <a:cs typeface="Arial" pitchFamily="34" charset="0"/>
            </a:endParaRPr>
          </a:p>
          <a:p>
            <a:pPr eaLnBrk="1" hangingPunct="1"/>
            <a:endParaRPr kumimoji="0" lang="en-US" sz="2400" b="1" i="0" dirty="0" smtClean="0">
              <a:solidFill>
                <a:srgbClr val="000000"/>
              </a:solidFill>
              <a:latin typeface="Arial" pitchFamily="34" charset="0"/>
              <a:cs typeface="Arial" pitchFamily="34" charset="0"/>
            </a:endParaRPr>
          </a:p>
          <a:p>
            <a:pPr eaLnBrk="1" hangingPunct="1"/>
            <a:endParaRPr kumimoji="0" lang="en-US" sz="2400" b="1" i="0" dirty="0" smtClean="0">
              <a:solidFill>
                <a:srgbClr val="000000"/>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cstate="print"/>
          <a:srcRect/>
          <a:stretch>
            <a:fillRect/>
          </a:stretch>
        </p:blipFill>
        <p:spPr bwMode="auto">
          <a:xfrm>
            <a:off x="1257300" y="0"/>
            <a:ext cx="7772400" cy="641592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But lots of other animals make up for it . . . </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including a nice pair of greenhead mallards that stop by every once in awhile in the spring </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and the raccoon</a:t>
            </a:r>
          </a:p>
          <a:p>
            <a:pPr eaLnBrk="1" hangingPunct="1"/>
            <a:endParaRPr kumimoji="0" lang="en-US" sz="2400" b="1" i="0" dirty="0" smtClean="0">
              <a:solidFill>
                <a:srgbClr val="000000"/>
              </a:solidFill>
              <a:latin typeface="Arial" pitchFamily="34" charset="0"/>
              <a:cs typeface="Arial" pitchFamily="34" charset="0"/>
            </a:endParaRPr>
          </a:p>
          <a:p>
            <a:pPr eaLnBrk="1" hangingPunct="1"/>
            <a:endParaRPr kumimoji="0" lang="en-US" sz="2400" b="1" i="0" dirty="0" smtClean="0">
              <a:solidFill>
                <a:srgbClr val="000000"/>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3200" b="1" i="0" dirty="0" smtClean="0">
                <a:solidFill>
                  <a:srgbClr val="000000"/>
                </a:solidFill>
                <a:latin typeface="Arial" pitchFamily="34" charset="0"/>
                <a:cs typeface="Arial" pitchFamily="34" charset="0"/>
              </a:rPr>
              <a:t>But the fox, well, the fox got a chicken </a:t>
            </a:r>
            <a:r>
              <a:rPr kumimoji="0" lang="en-US" sz="2400" b="1" i="0" dirty="0" smtClean="0">
                <a:solidFill>
                  <a:srgbClr val="000000"/>
                </a:solidFill>
                <a:latin typeface="Arial" pitchFamily="34" charset="0"/>
                <a:cs typeface="Arial" pitchFamily="34" charset="0"/>
              </a:rPr>
              <a:t> </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FFFFFF"/>
                </a:solidFill>
                <a:latin typeface="Arial" pitchFamily="34" charset="0"/>
                <a:cs typeface="Arial" pitchFamily="34" charset="0"/>
              </a:rPr>
              <a:t>It was a sad day all around the neighborhood.  It took the chicken as I was working on a new chicken house door—not forty feet away.  It’s indeed a sly fox, but a sly fox without the least bit of fear of humans.</a:t>
            </a:r>
          </a:p>
          <a:p>
            <a:pPr eaLnBrk="1" hangingPunct="1"/>
            <a:endParaRPr kumimoji="0" lang="en-US" sz="2400" b="1" i="0" dirty="0" smtClean="0">
              <a:solidFill>
                <a:srgbClr val="FFFFFF"/>
              </a:solidFill>
              <a:latin typeface="Arial" pitchFamily="34" charset="0"/>
              <a:cs typeface="Arial" pitchFamily="34" charset="0"/>
            </a:endParaRPr>
          </a:p>
          <a:p>
            <a:pPr eaLnBrk="1" hangingPunct="1"/>
            <a:r>
              <a:rPr kumimoji="0" lang="en-US" sz="2400" b="1" i="0" dirty="0" smtClean="0">
                <a:solidFill>
                  <a:srgbClr val="FFFFFF"/>
                </a:solidFill>
                <a:latin typeface="Arial" pitchFamily="34" charset="0"/>
                <a:cs typeface="Arial" pitchFamily="34" charset="0"/>
              </a:rPr>
              <a:t>But enough . . . on to more pleasant things.</a:t>
            </a:r>
          </a:p>
        </p:txBody>
      </p:sp>
    </p:spTree>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cstate="print"/>
          <a:srcRect/>
          <a:stretch>
            <a:fillRect/>
          </a:stretch>
        </p:blipFill>
        <p:spPr bwMode="auto">
          <a:xfrm>
            <a:off x="1257300" y="838200"/>
            <a:ext cx="7772400" cy="5294948"/>
          </a:xfrm>
          <a:prstGeom prst="rect">
            <a:avLst/>
          </a:prstGeom>
          <a:noFill/>
          <a:ln w="9525">
            <a:noFill/>
            <a:miter lim="800000"/>
            <a:headEnd/>
            <a:tailEnd/>
          </a:ln>
        </p:spPr>
      </p:pic>
      <p:sp>
        <p:nvSpPr>
          <p:cNvPr id="5" name="Rectangle 4"/>
          <p:cNvSpPr/>
          <p:nvPr/>
        </p:nvSpPr>
        <p:spPr>
          <a:xfrm>
            <a:off x="3626184" y="6368665"/>
            <a:ext cx="3008658" cy="246221"/>
          </a:xfrm>
          <a:prstGeom prst="rect">
            <a:avLst/>
          </a:prstGeom>
        </p:spPr>
        <p:txBody>
          <a:bodyPr wrap="square">
            <a:spAutoFit/>
          </a:bodyPr>
          <a:lstStyle/>
          <a:p>
            <a:pPr eaLnBrk="1" hangingPunct="1"/>
            <a:r>
              <a:rPr kumimoji="0" lang="en-US" sz="1000" b="1" i="0" dirty="0" smtClean="0">
                <a:solidFill>
                  <a:srgbClr val="FFFFFF"/>
                </a:solidFill>
                <a:latin typeface="Arial" pitchFamily="34" charset="0"/>
                <a:cs typeface="Arial" pitchFamily="34" charset="0"/>
                <a:hlinkClick r:id="rId4"/>
              </a:rPr>
              <a:t>Wikipedia</a:t>
            </a:r>
            <a:endParaRPr kumimoji="0" lang="en-US" sz="1000" i="0" dirty="0">
              <a:solidFill>
                <a:srgbClr val="FFFFFF"/>
              </a:solidFill>
            </a:endParaRPr>
          </a:p>
        </p:txBody>
      </p:sp>
    </p:spTree>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3200" b="1" i="0" dirty="0" smtClean="0">
                <a:solidFill>
                  <a:srgbClr val="000000"/>
                </a:solidFill>
                <a:latin typeface="Arial" pitchFamily="34" charset="0"/>
                <a:cs typeface="Arial" pitchFamily="34" charset="0"/>
              </a:rPr>
              <a:t>But the fox, well, the fox got a chicken </a:t>
            </a:r>
            <a:r>
              <a:rPr kumimoji="0" lang="en-US" sz="2400" b="1" i="0" dirty="0" smtClean="0">
                <a:solidFill>
                  <a:srgbClr val="000000"/>
                </a:solidFill>
                <a:latin typeface="Arial" pitchFamily="34" charset="0"/>
                <a:cs typeface="Arial" pitchFamily="34" charset="0"/>
              </a:rPr>
              <a:t> </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It was a big-sad day all around the neighborhood </a:t>
            </a:r>
          </a:p>
          <a:p>
            <a:pPr eaLnBrk="1" hangingPunct="1"/>
            <a:r>
              <a:rPr kumimoji="0" lang="en-US" sz="2400" b="1" i="0" dirty="0" smtClean="0">
                <a:solidFill>
                  <a:srgbClr val="000000"/>
                </a:solidFill>
                <a:latin typeface="Arial" pitchFamily="34" charset="0"/>
                <a:cs typeface="Arial" pitchFamily="34" charset="0"/>
              </a:rPr>
              <a:t> </a:t>
            </a:r>
          </a:p>
          <a:p>
            <a:pPr eaLnBrk="1" hangingPunct="1"/>
            <a:r>
              <a:rPr kumimoji="0" lang="en-US" sz="2400" b="1" i="0" dirty="0" smtClean="0">
                <a:solidFill>
                  <a:srgbClr val="000000"/>
                </a:solidFill>
                <a:latin typeface="Arial" pitchFamily="34" charset="0"/>
                <a:cs typeface="Arial" pitchFamily="34" charset="0"/>
              </a:rPr>
              <a:t>The fox took the chicken as I was working on a new chicken house door—not forty feet away  </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It’s indeed a sly fox . . .</a:t>
            </a:r>
          </a:p>
          <a:p>
            <a:pPr eaLnBrk="1" hangingPunct="1"/>
            <a:r>
              <a:rPr kumimoji="0" lang="en-US" sz="2400" b="1" i="0" dirty="0" smtClean="0">
                <a:solidFill>
                  <a:srgbClr val="000000"/>
                </a:solidFill>
                <a:latin typeface="Arial" pitchFamily="34" charset="0"/>
                <a:cs typeface="Arial" pitchFamily="34" charset="0"/>
              </a:rPr>
              <a:t>but a sly fox without the least bit of fear of humans</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FFFFFF"/>
                </a:solidFill>
                <a:latin typeface="Arial" pitchFamily="34" charset="0"/>
                <a:cs typeface="Arial" pitchFamily="34" charset="0"/>
              </a:rPr>
              <a:t>But enough . . . on to more pleasant things</a:t>
            </a:r>
          </a:p>
        </p:txBody>
      </p:sp>
    </p:spTree>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3200" b="1" i="0" dirty="0" smtClean="0">
                <a:solidFill>
                  <a:srgbClr val="FFCF89"/>
                </a:solidFill>
                <a:latin typeface="Arial" pitchFamily="34" charset="0"/>
                <a:cs typeface="Arial" pitchFamily="34" charset="0"/>
              </a:rPr>
              <a:t>But the fox, well, the fox got a chicken </a:t>
            </a:r>
            <a:r>
              <a:rPr kumimoji="0" lang="en-US" sz="2400" b="1" i="0" dirty="0" smtClean="0">
                <a:solidFill>
                  <a:srgbClr val="FFCF89"/>
                </a:solidFill>
                <a:latin typeface="Arial" pitchFamily="34" charset="0"/>
                <a:cs typeface="Arial" pitchFamily="34" charset="0"/>
              </a:rPr>
              <a:t> </a:t>
            </a:r>
          </a:p>
          <a:p>
            <a:pPr eaLnBrk="1" hangingPunct="1"/>
            <a:endParaRPr kumimoji="0" lang="en-US" sz="2400" b="1" i="0" dirty="0" smtClean="0">
              <a:solidFill>
                <a:srgbClr val="FFCF89"/>
              </a:solidFill>
              <a:latin typeface="Arial" pitchFamily="34" charset="0"/>
              <a:cs typeface="Arial" pitchFamily="34" charset="0"/>
            </a:endParaRPr>
          </a:p>
          <a:p>
            <a:pPr eaLnBrk="1" hangingPunct="1"/>
            <a:r>
              <a:rPr kumimoji="0" lang="en-US" sz="2400" b="1" i="0" dirty="0" smtClean="0">
                <a:solidFill>
                  <a:srgbClr val="FFCF89"/>
                </a:solidFill>
                <a:latin typeface="Arial" pitchFamily="34" charset="0"/>
                <a:cs typeface="Arial" pitchFamily="34" charset="0"/>
              </a:rPr>
              <a:t>It was a big-sad day all around the neighborhood </a:t>
            </a:r>
          </a:p>
          <a:p>
            <a:pPr eaLnBrk="1" hangingPunct="1"/>
            <a:r>
              <a:rPr kumimoji="0" lang="en-US" sz="2400" b="1" i="0" dirty="0" smtClean="0">
                <a:solidFill>
                  <a:srgbClr val="FFCF89"/>
                </a:solidFill>
                <a:latin typeface="Arial" pitchFamily="34" charset="0"/>
                <a:cs typeface="Arial" pitchFamily="34" charset="0"/>
              </a:rPr>
              <a:t> </a:t>
            </a:r>
          </a:p>
          <a:p>
            <a:pPr eaLnBrk="1" hangingPunct="1"/>
            <a:r>
              <a:rPr kumimoji="0" lang="en-US" sz="2400" b="1" i="0" dirty="0" smtClean="0">
                <a:solidFill>
                  <a:srgbClr val="FFCF89"/>
                </a:solidFill>
                <a:latin typeface="Arial" pitchFamily="34" charset="0"/>
                <a:cs typeface="Arial" pitchFamily="34" charset="0"/>
              </a:rPr>
              <a:t>The fox took the chicken as I was working on a new chicken house door—not forty feet away  </a:t>
            </a:r>
          </a:p>
          <a:p>
            <a:pPr eaLnBrk="1" hangingPunct="1"/>
            <a:endParaRPr kumimoji="0" lang="en-US" sz="2400" b="1" i="0" dirty="0" smtClean="0">
              <a:solidFill>
                <a:srgbClr val="FFCF89"/>
              </a:solidFill>
              <a:latin typeface="Arial" pitchFamily="34" charset="0"/>
              <a:cs typeface="Arial" pitchFamily="34" charset="0"/>
            </a:endParaRPr>
          </a:p>
          <a:p>
            <a:pPr eaLnBrk="1" hangingPunct="1"/>
            <a:r>
              <a:rPr kumimoji="0" lang="en-US" sz="2400" b="1" i="0" dirty="0" smtClean="0">
                <a:solidFill>
                  <a:srgbClr val="FFCF89"/>
                </a:solidFill>
                <a:latin typeface="Arial" pitchFamily="34" charset="0"/>
                <a:cs typeface="Arial" pitchFamily="34" charset="0"/>
              </a:rPr>
              <a:t>It’s indeed a sly fox . . . </a:t>
            </a:r>
          </a:p>
          <a:p>
            <a:pPr eaLnBrk="1" hangingPunct="1"/>
            <a:r>
              <a:rPr kumimoji="0" lang="en-US" sz="2400" b="1" i="0" dirty="0" smtClean="0">
                <a:solidFill>
                  <a:srgbClr val="FFCF89"/>
                </a:solidFill>
                <a:latin typeface="Arial" pitchFamily="34" charset="0"/>
                <a:cs typeface="Arial" pitchFamily="34" charset="0"/>
              </a:rPr>
              <a:t>but a sly fox without the least bit of fear of humans</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800" b="1" i="0" dirty="0" smtClean="0">
                <a:solidFill>
                  <a:srgbClr val="000000"/>
                </a:solidFill>
                <a:latin typeface="Arial" pitchFamily="34" charset="0"/>
                <a:cs typeface="Arial" pitchFamily="34" charset="0"/>
              </a:rPr>
              <a:t>But enough! . . . on to more pleasant things</a:t>
            </a:r>
          </a:p>
        </p:txBody>
      </p:sp>
    </p:spTree>
  </p:cSld>
  <p:clrMapOvr>
    <a:masterClrMapping/>
  </p:clrMapOv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200150" y="2857500"/>
            <a:ext cx="8743950" cy="1143000"/>
          </a:xfrm>
        </p:spPr>
        <p:txBody>
          <a:bodyPr/>
          <a:lstStyle/>
          <a:p>
            <a:r>
              <a:rPr lang="en-US" i="1" smtClean="0"/>
              <a:t/>
            </a:r>
            <a:br>
              <a:rPr lang="en-US" i="1" smtClean="0"/>
            </a:br>
            <a:endParaRPr lang="en-US" i="1" smtClean="0"/>
          </a:p>
        </p:txBody>
      </p:sp>
      <p:sp>
        <p:nvSpPr>
          <p:cNvPr id="171010" name="Rectangle 3"/>
          <p:cNvSpPr>
            <a:spLocks noChangeArrowheads="1"/>
          </p:cNvSpPr>
          <p:nvPr/>
        </p:nvSpPr>
        <p:spPr bwMode="auto">
          <a:xfrm>
            <a:off x="1485900" y="820056"/>
            <a:ext cx="7315200" cy="752475"/>
          </a:xfrm>
          <a:prstGeom prst="rect">
            <a:avLst/>
          </a:prstGeom>
          <a:noFill/>
          <a:ln w="9525">
            <a:noFill/>
            <a:miter lim="800000"/>
            <a:headEnd/>
            <a:tailEnd/>
          </a:ln>
        </p:spPr>
        <p:txBody>
          <a:bodyPr anchor="ctr">
            <a:spAutoFit/>
          </a:bodyPr>
          <a:lstStyle/>
          <a:p>
            <a:pPr>
              <a:lnSpc>
                <a:spcPct val="120000"/>
              </a:lnSpc>
            </a:pPr>
            <a:r>
              <a:rPr lang="en-US" sz="4000" b="1" dirty="0">
                <a:solidFill>
                  <a:srgbClr val="000000"/>
                </a:solidFill>
                <a:latin typeface="Verdana" pitchFamily="34" charset="0"/>
              </a:rPr>
              <a:t>FAQs</a:t>
            </a:r>
          </a:p>
        </p:txBody>
      </p:sp>
      <p:sp>
        <p:nvSpPr>
          <p:cNvPr id="522244" name="Rectangle 3"/>
          <p:cNvSpPr>
            <a:spLocks noChangeArrowheads="1"/>
          </p:cNvSpPr>
          <p:nvPr/>
        </p:nvSpPr>
        <p:spPr bwMode="auto">
          <a:xfrm>
            <a:off x="1028700" y="1449873"/>
            <a:ext cx="8229600" cy="4918269"/>
          </a:xfrm>
          <a:prstGeom prst="rect">
            <a:avLst/>
          </a:prstGeom>
          <a:noFill/>
          <a:ln w="9525">
            <a:noFill/>
            <a:miter lim="800000"/>
            <a:headEnd/>
            <a:tailEnd/>
          </a:ln>
        </p:spPr>
        <p:txBody>
          <a:bodyPr wrap="square" anchor="ctr">
            <a:spAutoFit/>
          </a:bodyPr>
          <a:lstStyle/>
          <a:p>
            <a:pPr indent="347663" algn="l">
              <a:lnSpc>
                <a:spcPct val="160000"/>
              </a:lnSpc>
              <a:buFontTx/>
              <a:buChar char="•"/>
              <a:tabLst>
                <a:tab pos="347663" algn="l"/>
              </a:tabLst>
              <a:defRPr/>
            </a:pPr>
            <a:r>
              <a:rPr lang="en-US" sz="2800" b="1" dirty="0" smtClean="0">
                <a:solidFill>
                  <a:srgbClr val="FFCF89"/>
                </a:solidFill>
                <a:latin typeface="Verdana" pitchFamily="34" charset="0"/>
              </a:rPr>
              <a:t>Where </a:t>
            </a:r>
            <a:r>
              <a:rPr lang="en-US" sz="2800" b="1" dirty="0">
                <a:solidFill>
                  <a:srgbClr val="FFCF89"/>
                </a:solidFill>
                <a:latin typeface="Verdana" pitchFamily="34" charset="0"/>
              </a:rPr>
              <a:t>did you grow </a:t>
            </a:r>
            <a:r>
              <a:rPr lang="en-US" sz="2800" b="1" dirty="0" smtClean="0">
                <a:solidFill>
                  <a:srgbClr val="FFCF89"/>
                </a:solidFill>
                <a:latin typeface="Verdana" pitchFamily="34" charset="0"/>
              </a:rPr>
              <a:t>up?</a:t>
            </a:r>
            <a:endParaRPr lang="en-US" sz="2800" b="1" dirty="0">
              <a:solidFill>
                <a:srgbClr val="FFCF89"/>
              </a:solidFill>
              <a:latin typeface="Verdana" pitchFamily="34" charset="0"/>
            </a:endParaRPr>
          </a:p>
          <a:p>
            <a:pPr indent="347663" algn="l">
              <a:lnSpc>
                <a:spcPct val="160000"/>
              </a:lnSpc>
              <a:buFontTx/>
              <a:buChar char="•"/>
              <a:tabLst>
                <a:tab pos="347663" algn="l"/>
              </a:tabLst>
              <a:defRPr/>
            </a:pPr>
            <a:r>
              <a:rPr lang="en-US" sz="2800" b="1" dirty="0" smtClean="0">
                <a:solidFill>
                  <a:srgbClr val="FFCF89"/>
                </a:solidFill>
                <a:latin typeface="Verdana" pitchFamily="34" charset="0"/>
              </a:rPr>
              <a:t>Where </a:t>
            </a:r>
            <a:r>
              <a:rPr lang="en-US" sz="2800" b="1" dirty="0">
                <a:solidFill>
                  <a:srgbClr val="FFCF89"/>
                </a:solidFill>
                <a:latin typeface="Verdana" pitchFamily="34" charset="0"/>
              </a:rPr>
              <a:t>did you go to </a:t>
            </a:r>
            <a:r>
              <a:rPr lang="en-US" sz="2800" b="1" dirty="0" smtClean="0">
                <a:solidFill>
                  <a:srgbClr val="FFCF89"/>
                </a:solidFill>
                <a:latin typeface="Verdana" pitchFamily="34" charset="0"/>
              </a:rPr>
              <a:t>school?</a:t>
            </a:r>
            <a:endParaRPr lang="en-US" sz="2800" b="1" dirty="0">
              <a:solidFill>
                <a:srgbClr val="FFCF89"/>
              </a:solidFill>
              <a:latin typeface="Verdana" pitchFamily="34" charset="0"/>
            </a:endParaRPr>
          </a:p>
          <a:p>
            <a:pPr indent="347663" algn="l">
              <a:lnSpc>
                <a:spcPct val="160000"/>
              </a:lnSpc>
              <a:buFontTx/>
              <a:buChar char="•"/>
              <a:tabLst>
                <a:tab pos="347663" algn="l"/>
              </a:tabLst>
              <a:defRPr/>
            </a:pPr>
            <a:r>
              <a:rPr lang="en-US" sz="2800" b="1" dirty="0" smtClean="0">
                <a:solidFill>
                  <a:srgbClr val="FFCF89"/>
                </a:solidFill>
                <a:latin typeface="Verdana" pitchFamily="34" charset="0"/>
              </a:rPr>
              <a:t>How </a:t>
            </a:r>
            <a:r>
              <a:rPr lang="en-US" sz="2800" b="1" dirty="0">
                <a:solidFill>
                  <a:srgbClr val="FFCF89"/>
                </a:solidFill>
                <a:latin typeface="Verdana" pitchFamily="34" charset="0"/>
              </a:rPr>
              <a:t>long have you been at </a:t>
            </a:r>
            <a:r>
              <a:rPr lang="en-US" sz="2800" b="1" dirty="0" smtClean="0">
                <a:solidFill>
                  <a:srgbClr val="FFCF89"/>
                </a:solidFill>
                <a:latin typeface="Verdana" pitchFamily="34" charset="0"/>
              </a:rPr>
              <a:t>UMD? </a:t>
            </a:r>
            <a:endParaRPr lang="en-US" sz="2800" b="1" dirty="0">
              <a:solidFill>
                <a:srgbClr val="FFCF89"/>
              </a:solidFill>
              <a:latin typeface="Verdana" pitchFamily="34" charset="0"/>
            </a:endParaRPr>
          </a:p>
          <a:p>
            <a:pPr indent="347663" algn="l">
              <a:lnSpc>
                <a:spcPct val="160000"/>
              </a:lnSpc>
              <a:buFontTx/>
              <a:buChar char="•"/>
              <a:tabLst>
                <a:tab pos="347663" algn="l"/>
              </a:tabLst>
              <a:defRPr/>
            </a:pPr>
            <a:r>
              <a:rPr lang="en-US" sz="2800" b="1" dirty="0" smtClean="0">
                <a:solidFill>
                  <a:srgbClr val="FFCF89"/>
                </a:solidFill>
                <a:latin typeface="Verdana" pitchFamily="34" charset="0"/>
              </a:rPr>
              <a:t>What </a:t>
            </a:r>
            <a:r>
              <a:rPr lang="en-US" sz="2800" b="1" dirty="0">
                <a:solidFill>
                  <a:srgbClr val="FFCF89"/>
                </a:solidFill>
                <a:latin typeface="Verdana" pitchFamily="34" charset="0"/>
              </a:rPr>
              <a:t>are your favorite things to </a:t>
            </a:r>
            <a:r>
              <a:rPr lang="en-US" sz="2800" b="1" dirty="0" smtClean="0">
                <a:solidFill>
                  <a:srgbClr val="FFCF89"/>
                </a:solidFill>
                <a:latin typeface="Verdana" pitchFamily="34" charset="0"/>
              </a:rPr>
              <a:t>do?</a:t>
            </a:r>
            <a:endParaRPr lang="en-US" sz="2800" b="1" dirty="0">
              <a:solidFill>
                <a:srgbClr val="FFCF89"/>
              </a:solidFill>
              <a:latin typeface="Verdana" pitchFamily="34" charset="0"/>
            </a:endParaRPr>
          </a:p>
          <a:p>
            <a:pPr indent="347663" algn="l">
              <a:lnSpc>
                <a:spcPct val="160000"/>
              </a:lnSpc>
              <a:buFontTx/>
              <a:buChar char="•"/>
              <a:tabLst>
                <a:tab pos="347663" algn="l"/>
              </a:tabLst>
              <a:defRPr/>
            </a:pPr>
            <a:r>
              <a:rPr lang="en-US" sz="2800" b="1" dirty="0" smtClean="0">
                <a:solidFill>
                  <a:srgbClr val="000000"/>
                </a:solidFill>
                <a:latin typeface="Verdana" pitchFamily="34" charset="0"/>
              </a:rPr>
              <a:t>How </a:t>
            </a:r>
            <a:r>
              <a:rPr lang="en-US" sz="2800" b="1" dirty="0">
                <a:solidFill>
                  <a:srgbClr val="000000"/>
                </a:solidFill>
                <a:latin typeface="Verdana" pitchFamily="34" charset="0"/>
              </a:rPr>
              <a:t>did you get into anthropology?</a:t>
            </a:r>
          </a:p>
          <a:p>
            <a:pPr indent="347663" algn="l">
              <a:lnSpc>
                <a:spcPct val="160000"/>
              </a:lnSpc>
              <a:buFontTx/>
              <a:buChar char="•"/>
              <a:tabLst>
                <a:tab pos="347663" algn="l"/>
              </a:tabLst>
              <a:defRPr/>
            </a:pPr>
            <a:r>
              <a:rPr lang="en-US" sz="2800" b="1" dirty="0" smtClean="0">
                <a:solidFill>
                  <a:srgbClr val="FFCF89"/>
                </a:solidFill>
                <a:latin typeface="Verdana" pitchFamily="34" charset="0"/>
              </a:rPr>
              <a:t>Where </a:t>
            </a:r>
            <a:r>
              <a:rPr lang="en-US" sz="2800" b="1" dirty="0">
                <a:solidFill>
                  <a:srgbClr val="FFCF89"/>
                </a:solidFill>
                <a:latin typeface="Verdana" pitchFamily="34" charset="0"/>
              </a:rPr>
              <a:t>have you been?</a:t>
            </a:r>
          </a:p>
          <a:p>
            <a:pPr marL="0" lvl="6" indent="347663">
              <a:lnSpc>
                <a:spcPct val="160000"/>
              </a:lnSpc>
              <a:buFontTx/>
              <a:buChar char="•"/>
              <a:tabLst>
                <a:tab pos="347663" algn="l"/>
              </a:tabLst>
              <a:defRPr/>
            </a:pPr>
            <a:r>
              <a:rPr lang="en-US" sz="2800" b="1" dirty="0">
                <a:solidFill>
                  <a:srgbClr val="FFCF89"/>
                </a:solidFill>
                <a:latin typeface="Verdana" pitchFamily="34" charset="0"/>
              </a:rPr>
              <a:t>What are your pet peeves?</a:t>
            </a:r>
          </a:p>
        </p:txBody>
      </p:sp>
    </p:spTree>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I grew up in Winsted, Minnesota, in the valley of the</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6000" b="1" i="0" dirty="0" smtClean="0">
                <a:solidFill>
                  <a:srgbClr val="000000"/>
                </a:solidFill>
                <a:latin typeface="Arial" pitchFamily="34" charset="0"/>
                <a:cs typeface="Arial" pitchFamily="34" charset="0"/>
              </a:rPr>
              <a:t>Jolly . . .</a:t>
            </a:r>
          </a:p>
          <a:p>
            <a:pPr eaLnBrk="1" hangingPunct="1"/>
            <a:endParaRPr kumimoji="0" lang="en-US" sz="2400" b="1" i="0" dirty="0" smtClean="0">
              <a:solidFill>
                <a:srgbClr val="000000"/>
              </a:solidFill>
              <a:latin typeface="Arial" pitchFamily="34" charset="0"/>
              <a:cs typeface="Arial" pitchFamily="34" charset="0"/>
            </a:endParaRPr>
          </a:p>
          <a:p>
            <a:pPr eaLnBrk="1" hangingPunct="1"/>
            <a:endParaRPr kumimoji="0" lang="en-US" sz="2400" b="1" i="0" dirty="0" smtClean="0">
              <a:solidFill>
                <a:srgbClr val="000000"/>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 name="Rectangle 3"/>
          <p:cNvSpPr>
            <a:spLocks noChangeArrowheads="1"/>
          </p:cNvSpPr>
          <p:nvPr/>
        </p:nvSpPr>
        <p:spPr bwMode="auto">
          <a:xfrm>
            <a:off x="1104900" y="609600"/>
            <a:ext cx="8077200" cy="400110"/>
          </a:xfrm>
          <a:prstGeom prst="rect">
            <a:avLst/>
          </a:prstGeom>
          <a:noFill/>
          <a:ln w="9525">
            <a:noFill/>
            <a:miter lim="800000"/>
            <a:headEnd/>
            <a:tailEnd/>
          </a:ln>
        </p:spPr>
        <p:txBody>
          <a:bodyPr wrap="square" anchor="ctr">
            <a:noAutofit/>
          </a:bodyPr>
          <a:lstStyle/>
          <a:p>
            <a:pPr eaLnBrk="1" hangingPunct="1"/>
            <a:r>
              <a:rPr kumimoji="0" lang="en-US" sz="2000" b="1" i="0" dirty="0" smtClean="0">
                <a:solidFill>
                  <a:srgbClr val="FFFFFF"/>
                </a:solidFill>
              </a:rPr>
              <a:t>And the listing for Week 1 Day 1 will look something like this . . .</a:t>
            </a:r>
          </a:p>
        </p:txBody>
      </p:sp>
      <p:pic>
        <p:nvPicPr>
          <p:cNvPr id="4098" name="Picture 2"/>
          <p:cNvPicPr>
            <a:picLocks noChangeAspect="1" noChangeArrowheads="1"/>
          </p:cNvPicPr>
          <p:nvPr/>
        </p:nvPicPr>
        <p:blipFill>
          <a:blip r:embed="rId2" cstate="print"/>
          <a:srcRect/>
          <a:stretch>
            <a:fillRect/>
          </a:stretch>
        </p:blipFill>
        <p:spPr bwMode="auto">
          <a:xfrm>
            <a:off x="1242786" y="1296306"/>
            <a:ext cx="7772400" cy="4857750"/>
          </a:xfrm>
          <a:prstGeom prst="rect">
            <a:avLst/>
          </a:prstGeom>
          <a:noFill/>
          <a:ln w="9525">
            <a:noFill/>
            <a:miter lim="800000"/>
            <a:headEnd/>
            <a:tailEnd/>
          </a:ln>
        </p:spPr>
      </p:pic>
      <p:sp>
        <p:nvSpPr>
          <p:cNvPr id="4" name="Rectangle 3"/>
          <p:cNvSpPr>
            <a:spLocks noChangeArrowheads="1"/>
          </p:cNvSpPr>
          <p:nvPr/>
        </p:nvSpPr>
        <p:spPr bwMode="auto">
          <a:xfrm>
            <a:off x="1228272" y="2914471"/>
            <a:ext cx="7772400" cy="1200329"/>
          </a:xfrm>
          <a:prstGeom prst="rect">
            <a:avLst/>
          </a:prstGeom>
          <a:solidFill>
            <a:srgbClr val="FFCC00"/>
          </a:solidFill>
          <a:ln w="9525">
            <a:gradFill>
              <a:gsLst>
                <a:gs pos="0">
                  <a:srgbClr val="FFCF89"/>
                </a:gs>
                <a:gs pos="50000">
                  <a:schemeClr val="accent1">
                    <a:shade val="67500"/>
                    <a:satMod val="115000"/>
                  </a:schemeClr>
                </a:gs>
                <a:gs pos="100000">
                  <a:schemeClr val="accent1">
                    <a:shade val="100000"/>
                    <a:satMod val="115000"/>
                  </a:schemeClr>
                </a:gs>
              </a:gsLst>
              <a:lin ang="5400000" scaled="0"/>
            </a:gradFill>
            <a:miter lim="800000"/>
            <a:headEnd/>
            <a:tailEnd/>
          </a:ln>
        </p:spPr>
        <p:txBody>
          <a:bodyPr wrap="square" anchor="ctr">
            <a:spAutoFit/>
          </a:bodyPr>
          <a:lstStyle/>
          <a:p>
            <a:pPr eaLnBrk="1" hangingPunct="1"/>
            <a:r>
              <a:rPr kumimoji="0" lang="en-US" sz="3600" b="1" i="0" dirty="0" smtClean="0">
                <a:solidFill>
                  <a:srgbClr val="000000"/>
                </a:solidFill>
                <a:latin typeface="Arial"/>
              </a:rPr>
              <a:t>There are usually three main parts to the listing of a day . . . </a:t>
            </a:r>
          </a:p>
        </p:txBody>
      </p:sp>
    </p:spTree>
  </p:cSld>
  <p:clrMapOvr>
    <a:masterClrMapping/>
  </p:clrMapOv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cstate="print"/>
          <a:srcRect/>
          <a:stretch>
            <a:fillRect/>
          </a:stretch>
        </p:blipFill>
        <p:spPr bwMode="auto">
          <a:xfrm>
            <a:off x="571500" y="-14514"/>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3" cstate="print"/>
          <a:srcRect/>
          <a:stretch>
            <a:fillRect/>
          </a:stretch>
        </p:blipFill>
        <p:spPr bwMode="auto">
          <a:xfrm>
            <a:off x="564777" y="0"/>
            <a:ext cx="9379323" cy="6858000"/>
          </a:xfrm>
          <a:prstGeom prst="rect">
            <a:avLst/>
          </a:prstGeom>
          <a:noFill/>
          <a:ln w="9525">
            <a:noFill/>
            <a:miter lim="800000"/>
            <a:headEnd/>
            <a:tailEnd/>
          </a:ln>
        </p:spPr>
      </p:pic>
      <p:sp>
        <p:nvSpPr>
          <p:cNvPr id="4" name="Rectangle 3"/>
          <p:cNvSpPr/>
          <p:nvPr/>
        </p:nvSpPr>
        <p:spPr bwMode="auto">
          <a:xfrm>
            <a:off x="4288608" y="4648200"/>
            <a:ext cx="274320" cy="27432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4800"/>
          </a:p>
        </p:txBody>
      </p:sp>
    </p:spTree>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Winsted was a wonderful place to grow up, </a:t>
            </a:r>
          </a:p>
          <a:p>
            <a:pPr eaLnBrk="1" hangingPunct="1"/>
            <a:r>
              <a:rPr kumimoji="0" lang="en-US" sz="2400" b="1" i="0" dirty="0" smtClean="0">
                <a:solidFill>
                  <a:srgbClr val="000000"/>
                </a:solidFill>
                <a:latin typeface="Arial" pitchFamily="34" charset="0"/>
                <a:cs typeface="Arial" pitchFamily="34" charset="0"/>
              </a:rPr>
              <a:t>except that I had a little problem once in awhile </a:t>
            </a:r>
          </a:p>
          <a:p>
            <a:pPr eaLnBrk="1" hangingPunct="1"/>
            <a:r>
              <a:rPr kumimoji="0" lang="en-US" sz="2400" b="1" i="0" dirty="0" smtClean="0">
                <a:solidFill>
                  <a:srgbClr val="000000"/>
                </a:solidFill>
                <a:latin typeface="Arial" pitchFamily="34" charset="0"/>
                <a:cs typeface="Arial" pitchFamily="34" charset="0"/>
              </a:rPr>
              <a:t>with the adults, </a:t>
            </a:r>
          </a:p>
          <a:p>
            <a:pPr eaLnBrk="1" hangingPunct="1"/>
            <a:r>
              <a:rPr kumimoji="0" lang="en-US" sz="2400" b="1" i="0" dirty="0" smtClean="0">
                <a:solidFill>
                  <a:srgbClr val="000000"/>
                </a:solidFill>
                <a:latin typeface="Arial" pitchFamily="34" charset="0"/>
                <a:cs typeface="Arial" pitchFamily="34" charset="0"/>
              </a:rPr>
              <a:t>especially my grandmother who loved me dearly</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When I was growing up the Green Giant had a canning factory in Winsted, </a:t>
            </a:r>
          </a:p>
          <a:p>
            <a:pPr eaLnBrk="1" hangingPunct="1"/>
            <a:r>
              <a:rPr kumimoji="0" lang="en-US" sz="2400" b="1" i="0" dirty="0" smtClean="0">
                <a:solidFill>
                  <a:srgbClr val="000000"/>
                </a:solidFill>
                <a:latin typeface="Arial" pitchFamily="34" charset="0"/>
                <a:cs typeface="Arial" pitchFamily="34" charset="0"/>
              </a:rPr>
              <a:t>where they canned their #1 “</a:t>
            </a:r>
            <a:r>
              <a:rPr kumimoji="0" lang="en-US" sz="2400" b="1" i="0" dirty="0" err="1" smtClean="0">
                <a:solidFill>
                  <a:srgbClr val="000000"/>
                </a:solidFill>
                <a:latin typeface="Arial" pitchFamily="34" charset="0"/>
                <a:cs typeface="Arial" pitchFamily="34" charset="0"/>
              </a:rPr>
              <a:t>Niblets</a:t>
            </a:r>
            <a:r>
              <a:rPr kumimoji="0" lang="en-US" sz="2400" b="1" i="0" dirty="0" smtClean="0">
                <a:solidFill>
                  <a:srgbClr val="000000"/>
                </a:solidFill>
                <a:latin typeface="Arial" pitchFamily="34" charset="0"/>
                <a:cs typeface="Arial" pitchFamily="34" charset="0"/>
              </a:rPr>
              <a:t>” corn . . . </a:t>
            </a:r>
          </a:p>
          <a:p>
            <a:pPr eaLnBrk="1" hangingPunct="1"/>
            <a:endParaRPr kumimoji="0" lang="en-US" sz="3200" b="1" i="0" dirty="0" smtClean="0">
              <a:solidFill>
                <a:srgbClr val="000000"/>
              </a:solidFill>
              <a:latin typeface="Arial" pitchFamily="34" charset="0"/>
              <a:cs typeface="Arial" pitchFamily="34" charset="0"/>
            </a:endParaRPr>
          </a:p>
          <a:p>
            <a:pPr eaLnBrk="1" hangingPunct="1"/>
            <a:endParaRPr kumimoji="0" lang="en-US" sz="2400" b="1" i="0" dirty="0" smtClean="0">
              <a:solidFill>
                <a:srgbClr val="000000"/>
              </a:solidFill>
              <a:latin typeface="Arial" pitchFamily="34" charset="0"/>
              <a:cs typeface="Arial" pitchFamily="34" charset="0"/>
            </a:endParaRPr>
          </a:p>
          <a:p>
            <a:pPr eaLnBrk="1" hangingPunct="1"/>
            <a:endParaRPr kumimoji="0" lang="en-US" sz="2400" b="1" i="0" dirty="0" smtClean="0">
              <a:solidFill>
                <a:srgbClr val="000000"/>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2932113" y="5578475"/>
            <a:ext cx="4463080" cy="1200329"/>
          </a:xfrm>
          <a:prstGeom prst="rect">
            <a:avLst/>
          </a:prstGeom>
          <a:noFill/>
          <a:ln w="28575">
            <a:noFill/>
            <a:miter lim="800000"/>
            <a:headEnd/>
            <a:tailEnd/>
          </a:ln>
        </p:spPr>
        <p:txBody>
          <a:bodyPr wrap="none" anchor="ctr">
            <a:spAutoFit/>
          </a:bodyPr>
          <a:lstStyle/>
          <a:p>
            <a:r>
              <a:rPr lang="en-US" sz="1200" dirty="0">
                <a:solidFill>
                  <a:srgbClr val="FFFFFF"/>
                </a:solidFill>
              </a:rPr>
              <a:t>Green Giant display of canned goods in a grocery store</a:t>
            </a:r>
            <a:br>
              <a:rPr lang="en-US" sz="1200" dirty="0">
                <a:solidFill>
                  <a:srgbClr val="FFFFFF"/>
                </a:solidFill>
              </a:rPr>
            </a:br>
            <a:r>
              <a:rPr lang="en-US" sz="1200" dirty="0">
                <a:solidFill>
                  <a:srgbClr val="FFFFFF"/>
                </a:solidFill>
              </a:rPr>
              <a:t>Photographer: Norton &amp; Peel </a:t>
            </a:r>
            <a:br>
              <a:rPr lang="en-US" sz="1200" dirty="0">
                <a:solidFill>
                  <a:srgbClr val="FFFFFF"/>
                </a:solidFill>
              </a:rPr>
            </a:br>
            <a:r>
              <a:rPr lang="en-US" sz="1200" dirty="0">
                <a:solidFill>
                  <a:srgbClr val="FFFFFF"/>
                </a:solidFill>
              </a:rPr>
              <a:t>Photograph Collection 1969 </a:t>
            </a:r>
            <a:br>
              <a:rPr lang="en-US" sz="1200" dirty="0">
                <a:solidFill>
                  <a:srgbClr val="FFFFFF"/>
                </a:solidFill>
              </a:rPr>
            </a:br>
            <a:r>
              <a:rPr lang="en-US" sz="1200" dirty="0">
                <a:solidFill>
                  <a:srgbClr val="FFFFFF"/>
                </a:solidFill>
              </a:rPr>
              <a:t>Location  no. Norton &amp; Peel 310790 </a:t>
            </a:r>
            <a:br>
              <a:rPr lang="en-US" sz="1200" dirty="0">
                <a:solidFill>
                  <a:srgbClr val="FFFFFF"/>
                </a:solidFill>
              </a:rPr>
            </a:br>
            <a:r>
              <a:rPr lang="en-US" sz="1200" dirty="0">
                <a:solidFill>
                  <a:srgbClr val="FFFFFF"/>
                </a:solidFill>
              </a:rPr>
              <a:t>Negative no. NP310790 </a:t>
            </a:r>
          </a:p>
          <a:p>
            <a:r>
              <a:rPr lang="en-US" sz="1200" dirty="0">
                <a:solidFill>
                  <a:srgbClr val="FFFFFF"/>
                </a:solidFill>
                <a:hlinkClick r:id="rId3"/>
              </a:rPr>
              <a:t>http://collections.mnhs.org/visualresources/search.cfm?bhcp=1</a:t>
            </a:r>
            <a:endParaRPr lang="en-US" sz="1200" dirty="0">
              <a:solidFill>
                <a:srgbClr val="FFFFFF"/>
              </a:solidFill>
            </a:endParaRPr>
          </a:p>
        </p:txBody>
      </p:sp>
      <p:pic>
        <p:nvPicPr>
          <p:cNvPr id="3074" name="Picture 2"/>
          <p:cNvPicPr>
            <a:picLocks noChangeAspect="1" noChangeArrowheads="1"/>
          </p:cNvPicPr>
          <p:nvPr/>
        </p:nvPicPr>
        <p:blipFill>
          <a:blip r:embed="rId4" cstate="print"/>
          <a:srcRect/>
          <a:stretch>
            <a:fillRect/>
          </a:stretch>
        </p:blipFill>
        <p:spPr bwMode="auto">
          <a:xfrm>
            <a:off x="1714500" y="0"/>
            <a:ext cx="6804819" cy="539886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2400" b="1" i="0" dirty="0" smtClean="0">
                <a:solidFill>
                  <a:srgbClr val="000000"/>
                </a:solidFill>
                <a:latin typeface="Arial" pitchFamily="34" charset="0"/>
                <a:cs typeface="Arial" pitchFamily="34" charset="0"/>
              </a:rPr>
              <a:t>Those were the days before mechanical corn pickers, and to pick corn the Jolly Green Giant imported people “from Jamaica”</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I didn’t have the foggiest idea where Jamaica might be </a:t>
            </a:r>
            <a:r>
              <a:rPr kumimoji="0" lang="en-US" sz="1800" i="0" dirty="0" smtClean="0">
                <a:solidFill>
                  <a:srgbClr val="000000"/>
                </a:solidFill>
                <a:latin typeface="Arial" pitchFamily="34" charset="0"/>
                <a:cs typeface="Arial" pitchFamily="34" charset="0"/>
              </a:rPr>
              <a:t>(I was only in the second grade when I started to take notice of all of this)</a:t>
            </a:r>
            <a:endParaRPr kumimoji="0" lang="en-US" sz="2400"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but I knew Jamaica must be </a:t>
            </a:r>
            <a:r>
              <a:rPr kumimoji="0" lang="en-US" sz="2400" b="1" dirty="0" smtClean="0">
                <a:solidFill>
                  <a:srgbClr val="000000"/>
                </a:solidFill>
                <a:latin typeface="Arial" pitchFamily="34" charset="0"/>
                <a:cs typeface="Arial" pitchFamily="34" charset="0"/>
              </a:rPr>
              <a:t>pretty far</a:t>
            </a:r>
            <a:r>
              <a:rPr kumimoji="0" lang="en-US" sz="2400" b="1" i="0" dirty="0" smtClean="0">
                <a:solidFill>
                  <a:srgbClr val="000000"/>
                </a:solidFill>
                <a:latin typeface="Arial" pitchFamily="34" charset="0"/>
                <a:cs typeface="Arial" pitchFamily="34" charset="0"/>
              </a:rPr>
              <a:t> away as they Jamaicans didn’t look like </a:t>
            </a:r>
            <a:r>
              <a:rPr kumimoji="0" lang="en-US" sz="2400" b="1" dirty="0" smtClean="0">
                <a:solidFill>
                  <a:srgbClr val="000000"/>
                </a:solidFill>
                <a:latin typeface="Arial" pitchFamily="34" charset="0"/>
                <a:cs typeface="Arial" pitchFamily="34" charset="0"/>
              </a:rPr>
              <a:t>anybody</a:t>
            </a:r>
            <a:r>
              <a:rPr kumimoji="0" lang="en-US" sz="2400" b="1" i="0" dirty="0" smtClean="0">
                <a:solidFill>
                  <a:srgbClr val="000000"/>
                </a:solidFill>
                <a:latin typeface="Arial" pitchFamily="34" charset="0"/>
                <a:cs typeface="Arial" pitchFamily="34" charset="0"/>
              </a:rPr>
              <a:t> local . . .</a:t>
            </a:r>
          </a:p>
        </p:txBody>
      </p:sp>
    </p:spTree>
  </p:cSld>
  <p:clrMapOvr>
    <a:masterClrMapping/>
  </p:clrMapOv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3" cstate="print"/>
          <a:srcRect/>
          <a:stretch>
            <a:fillRect/>
          </a:stretch>
        </p:blipFill>
        <p:spPr bwMode="auto">
          <a:xfrm>
            <a:off x="2600325" y="685800"/>
            <a:ext cx="5086350" cy="4572000"/>
          </a:xfrm>
          <a:prstGeom prst="rect">
            <a:avLst/>
          </a:prstGeom>
          <a:noFill/>
          <a:ln w="28575">
            <a:noFill/>
            <a:miter lim="800000"/>
            <a:headEnd/>
            <a:tailEnd/>
          </a:ln>
        </p:spPr>
      </p:pic>
      <p:sp>
        <p:nvSpPr>
          <p:cNvPr id="71683" name="Rectangle 3"/>
          <p:cNvSpPr>
            <a:spLocks noChangeArrowheads="1"/>
          </p:cNvSpPr>
          <p:nvPr/>
        </p:nvSpPr>
        <p:spPr bwMode="auto">
          <a:xfrm>
            <a:off x="2932113" y="5578475"/>
            <a:ext cx="4421187" cy="1189038"/>
          </a:xfrm>
          <a:prstGeom prst="rect">
            <a:avLst/>
          </a:prstGeom>
          <a:noFill/>
          <a:ln w="28575">
            <a:noFill/>
            <a:miter lim="800000"/>
            <a:headEnd/>
            <a:tailEnd/>
          </a:ln>
        </p:spPr>
        <p:txBody>
          <a:bodyPr wrap="none" anchor="ctr">
            <a:spAutoFit/>
          </a:bodyPr>
          <a:lstStyle/>
          <a:p>
            <a:r>
              <a:rPr lang="en-US" sz="1200">
                <a:solidFill>
                  <a:srgbClr val="FFFFFF"/>
                </a:solidFill>
              </a:rPr>
              <a:t>Minnesota Historical Society</a:t>
            </a:r>
          </a:p>
          <a:p>
            <a:r>
              <a:rPr lang="en-US" sz="1200">
                <a:solidFill>
                  <a:srgbClr val="FFFFFF"/>
                </a:solidFill>
              </a:rPr>
              <a:t>Visual Resources Database</a:t>
            </a:r>
          </a:p>
          <a:p>
            <a:r>
              <a:rPr lang="en-US" sz="1200">
                <a:solidFill>
                  <a:srgbClr val="FFFFFF"/>
                </a:solidFill>
              </a:rPr>
              <a:t>Migrant, Green Giant, LeSueur, Minn. 1953</a:t>
            </a:r>
          </a:p>
          <a:p>
            <a:r>
              <a:rPr lang="en-US" sz="800">
                <a:solidFill>
                  <a:srgbClr val="FFFFFF"/>
                </a:solidFill>
              </a:rPr>
              <a:t>Location no. AV1988.151.12</a:t>
            </a:r>
          </a:p>
          <a:p>
            <a:r>
              <a:rPr lang="en-US" sz="800">
                <a:solidFill>
                  <a:srgbClr val="FFFFFF"/>
                </a:solidFill>
              </a:rPr>
              <a:t>Photographer: Jerome Liebling </a:t>
            </a:r>
            <a:br>
              <a:rPr lang="en-US" sz="800">
                <a:solidFill>
                  <a:srgbClr val="FFFFFF"/>
                </a:solidFill>
              </a:rPr>
            </a:br>
            <a:r>
              <a:rPr lang="en-US" sz="800">
                <a:solidFill>
                  <a:srgbClr val="FFFFFF"/>
                </a:solidFill>
              </a:rPr>
              <a:t>Fine Art Photo Collection 1953</a:t>
            </a:r>
          </a:p>
          <a:p>
            <a:r>
              <a:rPr lang="en-US" sz="1200">
                <a:solidFill>
                  <a:srgbClr val="FFFFFF"/>
                </a:solidFill>
                <a:hlinkClick r:id="rId4"/>
              </a:rPr>
              <a:t>http://collections.mnhs.org/visualresources/search.cfm?bhcp=1</a:t>
            </a:r>
            <a:endParaRPr lang="en-US" sz="1200">
              <a:solidFill>
                <a:srgbClr val="FFFFFF"/>
              </a:solidFill>
            </a:endParaRPr>
          </a:p>
        </p:txBody>
      </p:sp>
    </p:spTree>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And this is where I got my start in Anthropology . . .</a:t>
            </a:r>
          </a:p>
          <a:p>
            <a:pPr eaLnBrk="1" hangingPunct="1"/>
            <a:r>
              <a:rPr kumimoji="0" lang="en-US" sz="2400" b="1" i="0" dirty="0" smtClean="0">
                <a:solidFill>
                  <a:srgbClr val="000000"/>
                </a:solidFill>
                <a:latin typeface="Arial" pitchFamily="34" charset="0"/>
                <a:cs typeface="Arial" pitchFamily="34" charset="0"/>
              </a:rPr>
              <a:t>in the 2</a:t>
            </a:r>
            <a:r>
              <a:rPr kumimoji="0" lang="en-US" sz="2400" b="1" i="0" baseline="30000" dirty="0" smtClean="0">
                <a:solidFill>
                  <a:srgbClr val="000000"/>
                </a:solidFill>
                <a:latin typeface="Arial" pitchFamily="34" charset="0"/>
                <a:cs typeface="Arial" pitchFamily="34" charset="0"/>
              </a:rPr>
              <a:t>nd</a:t>
            </a:r>
            <a:r>
              <a:rPr kumimoji="0" lang="en-US" sz="2400" b="1" i="0" dirty="0" smtClean="0">
                <a:solidFill>
                  <a:srgbClr val="000000"/>
                </a:solidFill>
                <a:latin typeface="Arial" pitchFamily="34" charset="0"/>
                <a:cs typeface="Arial" pitchFamily="34" charset="0"/>
              </a:rPr>
              <a:t> Grade . . .</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FFFFFF"/>
                </a:solidFill>
                <a:latin typeface="Arial" pitchFamily="34" charset="0"/>
                <a:cs typeface="Arial" pitchFamily="34" charset="0"/>
              </a:rPr>
              <a:t>Remember?</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3200" b="1" i="0" dirty="0" smtClean="0">
                <a:solidFill>
                  <a:srgbClr val="FFFFFF"/>
                </a:solidFill>
                <a:latin typeface="Arial" pitchFamily="34" charset="0"/>
                <a:cs typeface="Arial" pitchFamily="34" charset="0"/>
              </a:rPr>
              <a:t>American Anthropology is Four-Fold:</a:t>
            </a:r>
          </a:p>
          <a:p>
            <a:pPr eaLnBrk="1" hangingPunct="1"/>
            <a:endParaRPr kumimoji="0" lang="en-US" sz="3200" b="1" i="0" dirty="0" smtClean="0">
              <a:solidFill>
                <a:srgbClr val="FFFFFF"/>
              </a:solidFill>
              <a:latin typeface="Arial" pitchFamily="34" charset="0"/>
              <a:cs typeface="Arial" pitchFamily="34" charset="0"/>
            </a:endParaRPr>
          </a:p>
          <a:p>
            <a:pPr eaLnBrk="1" hangingPunct="1"/>
            <a:r>
              <a:rPr kumimoji="0" lang="en-US" sz="3200" b="1" i="0" dirty="0" smtClean="0">
                <a:solidFill>
                  <a:srgbClr val="FFFFFF"/>
                </a:solidFill>
                <a:latin typeface="Arial" pitchFamily="34" charset="0"/>
                <a:cs typeface="Arial" pitchFamily="34" charset="0"/>
              </a:rPr>
              <a:t>Cultural Anthropology</a:t>
            </a:r>
          </a:p>
          <a:p>
            <a:pPr eaLnBrk="1" hangingPunct="1"/>
            <a:r>
              <a:rPr kumimoji="0" lang="en-US" sz="3200" b="1" i="0" dirty="0" smtClean="0">
                <a:solidFill>
                  <a:srgbClr val="FFFFFF"/>
                </a:solidFill>
                <a:latin typeface="Arial" pitchFamily="34" charset="0"/>
                <a:cs typeface="Arial" pitchFamily="34" charset="0"/>
              </a:rPr>
              <a:t>Physical Anthropology</a:t>
            </a:r>
          </a:p>
          <a:p>
            <a:pPr eaLnBrk="1" hangingPunct="1"/>
            <a:r>
              <a:rPr kumimoji="0" lang="en-US" sz="3200" b="1" i="0" dirty="0" smtClean="0">
                <a:solidFill>
                  <a:srgbClr val="FFFFFF"/>
                </a:solidFill>
                <a:latin typeface="Arial" pitchFamily="34" charset="0"/>
                <a:cs typeface="Arial" pitchFamily="34" charset="0"/>
              </a:rPr>
              <a:t>Archaeology</a:t>
            </a:r>
          </a:p>
          <a:p>
            <a:pPr eaLnBrk="1" hangingPunct="1"/>
            <a:r>
              <a:rPr kumimoji="0" lang="en-US" sz="3200" b="1" i="0" dirty="0" smtClean="0">
                <a:solidFill>
                  <a:srgbClr val="FFFFFF"/>
                </a:solidFill>
                <a:latin typeface="Arial" pitchFamily="34" charset="0"/>
                <a:cs typeface="Arial" pitchFamily="34" charset="0"/>
              </a:rPr>
              <a:t>Linguistics</a:t>
            </a:r>
          </a:p>
          <a:p>
            <a:pPr eaLnBrk="1" hangingPunct="1"/>
            <a:endParaRPr kumimoji="0" lang="en-US" sz="3200" b="1" i="0" dirty="0" smtClean="0">
              <a:solidFill>
                <a:srgbClr val="FFFFFF"/>
              </a:solidFill>
              <a:latin typeface="Arial" pitchFamily="34" charset="0"/>
              <a:cs typeface="Arial" pitchFamily="34" charset="0"/>
            </a:endParaRPr>
          </a:p>
          <a:p>
            <a:pPr eaLnBrk="1" hangingPunct="1"/>
            <a:endParaRPr kumimoji="0" lang="en-US" sz="2400" b="1" i="0" dirty="0" smtClean="0">
              <a:solidFill>
                <a:srgbClr val="000000"/>
              </a:solidFill>
              <a:latin typeface="Arial" pitchFamily="34" charset="0"/>
              <a:cs typeface="Arial" pitchFamily="34" charset="0"/>
            </a:endParaRPr>
          </a:p>
          <a:p>
            <a:pPr eaLnBrk="1" hangingPunct="1"/>
            <a:endParaRPr kumimoji="0" lang="en-US" sz="2400" b="1" i="0" dirty="0" smtClean="0">
              <a:solidFill>
                <a:srgbClr val="000000"/>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And this is where I got my start in Anthropology . . .</a:t>
            </a:r>
          </a:p>
          <a:p>
            <a:pPr eaLnBrk="1" hangingPunct="1"/>
            <a:r>
              <a:rPr kumimoji="0" lang="en-US" sz="2400" b="1" i="0" dirty="0" smtClean="0">
                <a:solidFill>
                  <a:srgbClr val="000000"/>
                </a:solidFill>
                <a:latin typeface="Arial" pitchFamily="34" charset="0"/>
                <a:cs typeface="Arial" pitchFamily="34" charset="0"/>
              </a:rPr>
              <a:t>in the 2</a:t>
            </a:r>
            <a:r>
              <a:rPr kumimoji="0" lang="en-US" sz="2400" b="1" i="0" baseline="30000" dirty="0" smtClean="0">
                <a:solidFill>
                  <a:srgbClr val="000000"/>
                </a:solidFill>
                <a:latin typeface="Arial" pitchFamily="34" charset="0"/>
                <a:cs typeface="Arial" pitchFamily="34" charset="0"/>
              </a:rPr>
              <a:t>nd</a:t>
            </a:r>
            <a:r>
              <a:rPr kumimoji="0" lang="en-US" sz="2400" b="1" i="0" dirty="0" smtClean="0">
                <a:solidFill>
                  <a:srgbClr val="000000"/>
                </a:solidFill>
                <a:latin typeface="Arial" pitchFamily="34" charset="0"/>
                <a:cs typeface="Arial" pitchFamily="34" charset="0"/>
              </a:rPr>
              <a:t> Grade . . .</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Remember?</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3200" b="1" i="0" dirty="0" smtClean="0">
                <a:solidFill>
                  <a:srgbClr val="000000"/>
                </a:solidFill>
                <a:latin typeface="Arial" pitchFamily="34" charset="0"/>
                <a:cs typeface="Arial" pitchFamily="34" charset="0"/>
              </a:rPr>
              <a:t>American Anthropology is Four-Fold:</a:t>
            </a:r>
          </a:p>
          <a:p>
            <a:pPr eaLnBrk="1" hangingPunct="1"/>
            <a:endParaRPr kumimoji="0" lang="en-US" sz="3200" b="1" i="0" dirty="0" smtClean="0">
              <a:solidFill>
                <a:srgbClr val="000000"/>
              </a:solidFill>
              <a:latin typeface="Arial" pitchFamily="34" charset="0"/>
              <a:cs typeface="Arial" pitchFamily="34" charset="0"/>
            </a:endParaRPr>
          </a:p>
          <a:p>
            <a:pPr eaLnBrk="1" hangingPunct="1"/>
            <a:r>
              <a:rPr kumimoji="0" lang="en-US" sz="3200" b="1" i="0" dirty="0" smtClean="0">
                <a:solidFill>
                  <a:srgbClr val="000000"/>
                </a:solidFill>
                <a:latin typeface="Arial" pitchFamily="34" charset="0"/>
                <a:cs typeface="Arial" pitchFamily="34" charset="0"/>
              </a:rPr>
              <a:t>Cultural Anthropology</a:t>
            </a:r>
          </a:p>
          <a:p>
            <a:pPr eaLnBrk="1" hangingPunct="1"/>
            <a:r>
              <a:rPr kumimoji="0" lang="en-US" sz="3200" b="1" i="0" dirty="0" smtClean="0">
                <a:solidFill>
                  <a:srgbClr val="000000"/>
                </a:solidFill>
                <a:latin typeface="Arial" pitchFamily="34" charset="0"/>
                <a:cs typeface="Arial" pitchFamily="34" charset="0"/>
              </a:rPr>
              <a:t>Physical Anthropology</a:t>
            </a:r>
          </a:p>
          <a:p>
            <a:pPr eaLnBrk="1" hangingPunct="1"/>
            <a:r>
              <a:rPr kumimoji="0" lang="en-US" sz="3200" b="1" i="0" dirty="0" smtClean="0">
                <a:solidFill>
                  <a:srgbClr val="000000"/>
                </a:solidFill>
                <a:latin typeface="Arial" pitchFamily="34" charset="0"/>
                <a:cs typeface="Arial" pitchFamily="34" charset="0"/>
              </a:rPr>
              <a:t>Archaeology</a:t>
            </a:r>
          </a:p>
          <a:p>
            <a:pPr eaLnBrk="1" hangingPunct="1"/>
            <a:r>
              <a:rPr kumimoji="0" lang="en-US" sz="3200" b="1" i="0" dirty="0" smtClean="0">
                <a:solidFill>
                  <a:srgbClr val="000000"/>
                </a:solidFill>
                <a:latin typeface="Arial" pitchFamily="34" charset="0"/>
                <a:cs typeface="Arial" pitchFamily="34" charset="0"/>
              </a:rPr>
              <a:t>Linguistics</a:t>
            </a:r>
          </a:p>
          <a:p>
            <a:pPr eaLnBrk="1" hangingPunct="1"/>
            <a:endParaRPr kumimoji="0" lang="en-US" sz="3200" b="1" i="0" dirty="0" smtClean="0">
              <a:solidFill>
                <a:srgbClr val="000000"/>
              </a:solidFill>
              <a:latin typeface="Arial" pitchFamily="34" charset="0"/>
              <a:cs typeface="Arial" pitchFamily="34" charset="0"/>
            </a:endParaRPr>
          </a:p>
          <a:p>
            <a:pPr eaLnBrk="1" hangingPunct="1"/>
            <a:endParaRPr kumimoji="0" lang="en-US" sz="2400" b="1" i="0" dirty="0" smtClean="0">
              <a:solidFill>
                <a:srgbClr val="000000"/>
              </a:solidFill>
              <a:latin typeface="Arial" pitchFamily="34" charset="0"/>
              <a:cs typeface="Arial" pitchFamily="34" charset="0"/>
            </a:endParaRPr>
          </a:p>
          <a:p>
            <a:pPr eaLnBrk="1" hangingPunct="1"/>
            <a:endParaRPr kumimoji="0" lang="en-US" sz="2400" b="1" i="0" dirty="0" smtClean="0">
              <a:solidFill>
                <a:srgbClr val="000000"/>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 My cultural career in Cultural Anthropology began when my grandmother </a:t>
            </a:r>
          </a:p>
          <a:p>
            <a:pPr eaLnBrk="1" hangingPunct="1"/>
            <a:r>
              <a:rPr kumimoji="0" lang="en-US" sz="2400" b="1" i="0" dirty="0" smtClean="0">
                <a:solidFill>
                  <a:srgbClr val="000000"/>
                </a:solidFill>
                <a:latin typeface="Arial" pitchFamily="34" charset="0"/>
                <a:cs typeface="Arial" pitchFamily="34" charset="0"/>
              </a:rPr>
              <a:t>backed up by lots of other adults</a:t>
            </a:r>
          </a:p>
          <a:p>
            <a:pPr eaLnBrk="1" hangingPunct="1"/>
            <a:r>
              <a:rPr kumimoji="0" lang="en-US" sz="2400" b="1" i="0" dirty="0" smtClean="0">
                <a:solidFill>
                  <a:srgbClr val="000000"/>
                </a:solidFill>
                <a:latin typeface="Arial" pitchFamily="34" charset="0"/>
                <a:cs typeface="Arial" pitchFamily="34" charset="0"/>
              </a:rPr>
              <a:t>said that I shouldn't talk to the Jamaicans</a:t>
            </a:r>
            <a:br>
              <a:rPr kumimoji="0" lang="en-US" sz="2400" b="1" i="0" dirty="0" smtClean="0">
                <a:solidFill>
                  <a:srgbClr val="000000"/>
                </a:solidFill>
                <a:latin typeface="Arial" pitchFamily="34" charset="0"/>
                <a:cs typeface="Arial" pitchFamily="34" charset="0"/>
              </a:rPr>
            </a:br>
            <a:r>
              <a:rPr kumimoji="0" lang="en-US" sz="3200" b="1" i="0" dirty="0" smtClean="0">
                <a:solidFill>
                  <a:srgbClr val="000000"/>
                </a:solidFill>
                <a:latin typeface="Arial" pitchFamily="34" charset="0"/>
                <a:cs typeface="Arial" pitchFamily="34" charset="0"/>
              </a:rPr>
              <a:t>“because they kidnap little boys”</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Now I was only in the 2</a:t>
            </a:r>
            <a:r>
              <a:rPr kumimoji="0" lang="en-US" sz="2400" b="1" i="0" baseline="30000" dirty="0" smtClean="0">
                <a:solidFill>
                  <a:srgbClr val="000000"/>
                </a:solidFill>
                <a:latin typeface="Arial" pitchFamily="34" charset="0"/>
                <a:cs typeface="Arial" pitchFamily="34" charset="0"/>
              </a:rPr>
              <a:t>nd</a:t>
            </a:r>
            <a:r>
              <a:rPr kumimoji="0" lang="en-US" sz="2400" b="1" i="0" dirty="0" smtClean="0">
                <a:solidFill>
                  <a:srgbClr val="000000"/>
                </a:solidFill>
                <a:latin typeface="Arial" pitchFamily="34" charset="0"/>
                <a:cs typeface="Arial" pitchFamily="34" charset="0"/>
              </a:rPr>
              <a:t> grade</a:t>
            </a:r>
          </a:p>
          <a:p>
            <a:pPr eaLnBrk="1" hangingPunct="1"/>
            <a:r>
              <a:rPr kumimoji="0" lang="en-US" sz="3200" b="1" i="0" dirty="0" smtClean="0">
                <a:solidFill>
                  <a:srgbClr val="000000"/>
                </a:solidFill>
                <a:latin typeface="Arial" pitchFamily="34" charset="0"/>
                <a:cs typeface="Arial" pitchFamily="34" charset="0"/>
              </a:rPr>
              <a:t>so it didn’t occur to me </a:t>
            </a:r>
            <a:r>
              <a:rPr kumimoji="0" lang="en-US" sz="2800" b="1" i="0" dirty="0" smtClean="0">
                <a:solidFill>
                  <a:srgbClr val="000000"/>
                </a:solidFill>
                <a:latin typeface="Arial" pitchFamily="34" charset="0"/>
                <a:cs typeface="Arial" pitchFamily="34" charset="0"/>
              </a:rPr>
              <a:t>that there were no little boys missing in Winsted . . .</a:t>
            </a:r>
            <a:endParaRPr kumimoji="0" lang="en-US" sz="2400" b="1" i="0" dirty="0" smtClean="0">
              <a:solidFill>
                <a:srgbClr val="000000"/>
              </a:solidFill>
              <a:latin typeface="Arial" pitchFamily="34" charset="0"/>
              <a:cs typeface="Arial" pitchFamily="34" charset="0"/>
            </a:endParaRPr>
          </a:p>
          <a:p>
            <a:pPr eaLnBrk="1" hangingPunct="1"/>
            <a:endParaRPr kumimoji="0" lang="en-US" sz="2400" b="1" i="0" dirty="0" smtClean="0">
              <a:solidFill>
                <a:srgbClr val="000000"/>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2400" b="1" i="0" dirty="0" smtClean="0">
                <a:solidFill>
                  <a:srgbClr val="000000"/>
                </a:solidFill>
                <a:latin typeface="Arial" pitchFamily="34" charset="0"/>
                <a:cs typeface="Arial" pitchFamily="34" charset="0"/>
              </a:rPr>
              <a:t>I lived about the length of a football field </a:t>
            </a:r>
          </a:p>
          <a:p>
            <a:pPr eaLnBrk="1" hangingPunct="1"/>
            <a:r>
              <a:rPr kumimoji="0" lang="en-US" sz="2400" b="1" i="0" dirty="0" smtClean="0">
                <a:solidFill>
                  <a:srgbClr val="000000"/>
                </a:solidFill>
                <a:latin typeface="Arial" pitchFamily="34" charset="0"/>
                <a:cs typeface="Arial" pitchFamily="34" charset="0"/>
              </a:rPr>
              <a:t>from the city park </a:t>
            </a:r>
          </a:p>
          <a:p>
            <a:pPr eaLnBrk="1" hangingPunct="1"/>
            <a:r>
              <a:rPr kumimoji="0" lang="en-US" sz="2400" b="1" i="0" dirty="0" smtClean="0">
                <a:solidFill>
                  <a:srgbClr val="000000"/>
                </a:solidFill>
                <a:latin typeface="Arial" pitchFamily="34" charset="0"/>
                <a:cs typeface="Arial" pitchFamily="34" charset="0"/>
              </a:rPr>
              <a:t>which was on the lake </a:t>
            </a:r>
          </a:p>
          <a:p>
            <a:pPr eaLnBrk="1" hangingPunct="1"/>
            <a:r>
              <a:rPr kumimoji="0" lang="en-US" sz="2400" b="1" i="0" dirty="0" smtClean="0">
                <a:solidFill>
                  <a:srgbClr val="000000"/>
                </a:solidFill>
                <a:latin typeface="Arial" pitchFamily="34" charset="0"/>
                <a:cs typeface="Arial" pitchFamily="34" charset="0"/>
              </a:rPr>
              <a:t>and that was where </a:t>
            </a:r>
          </a:p>
          <a:p>
            <a:pPr eaLnBrk="1" hangingPunct="1"/>
            <a:r>
              <a:rPr kumimoji="0" lang="en-US" sz="2400" b="1" i="0" dirty="0" smtClean="0">
                <a:solidFill>
                  <a:srgbClr val="000000"/>
                </a:solidFill>
                <a:latin typeface="Arial" pitchFamily="34" charset="0"/>
                <a:cs typeface="Arial" pitchFamily="34" charset="0"/>
              </a:rPr>
              <a:t>most of the Jamaicans </a:t>
            </a:r>
          </a:p>
          <a:p>
            <a:pPr eaLnBrk="1" hangingPunct="1"/>
            <a:r>
              <a:rPr kumimoji="0" lang="en-US" sz="2400" b="1" i="0" dirty="0" smtClean="0">
                <a:solidFill>
                  <a:srgbClr val="000000"/>
                </a:solidFill>
                <a:latin typeface="Arial" pitchFamily="34" charset="0"/>
                <a:cs typeface="Arial" pitchFamily="34" charset="0"/>
              </a:rPr>
              <a:t>came at evening to cool off . . .</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1242786" y="1296306"/>
            <a:ext cx="7772400" cy="4857750"/>
          </a:xfrm>
          <a:prstGeom prst="rect">
            <a:avLst/>
          </a:prstGeom>
          <a:noFill/>
          <a:ln w="9525">
            <a:noFill/>
            <a:miter lim="800000"/>
            <a:headEnd/>
            <a:tailEnd/>
          </a:ln>
        </p:spPr>
      </p:pic>
      <p:sp>
        <p:nvSpPr>
          <p:cNvPr id="7" name="Rounded Rectangle 6"/>
          <p:cNvSpPr/>
          <p:nvPr/>
        </p:nvSpPr>
        <p:spPr bwMode="auto">
          <a:xfrm>
            <a:off x="1318986" y="4085772"/>
            <a:ext cx="7620000" cy="304800"/>
          </a:xfrm>
          <a:prstGeom prst="roundRect">
            <a:avLst/>
          </a:prstGeom>
          <a:noFill/>
          <a:ln w="762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eaLnBrk="1" hangingPunct="1"/>
            <a:endParaRPr kumimoji="0" lang="en-US" sz="1800" i="0" smtClean="0">
              <a:solidFill>
                <a:srgbClr val="000000"/>
              </a:solidFill>
            </a:endParaRPr>
          </a:p>
        </p:txBody>
      </p:sp>
      <p:sp>
        <p:nvSpPr>
          <p:cNvPr id="8" name="Rectangle 3"/>
          <p:cNvSpPr>
            <a:spLocks noChangeArrowheads="1"/>
          </p:cNvSpPr>
          <p:nvPr/>
        </p:nvSpPr>
        <p:spPr bwMode="auto">
          <a:xfrm>
            <a:off x="1213758" y="4611469"/>
            <a:ext cx="7772400" cy="646331"/>
          </a:xfrm>
          <a:prstGeom prst="rect">
            <a:avLst/>
          </a:prstGeom>
          <a:solidFill>
            <a:srgbClr val="FFCC00"/>
          </a:solidFill>
          <a:ln w="9525">
            <a:gradFill>
              <a:gsLst>
                <a:gs pos="0">
                  <a:srgbClr val="FFCF89"/>
                </a:gs>
                <a:gs pos="50000">
                  <a:schemeClr val="accent1">
                    <a:shade val="67500"/>
                    <a:satMod val="115000"/>
                  </a:schemeClr>
                </a:gs>
                <a:gs pos="100000">
                  <a:schemeClr val="accent1">
                    <a:shade val="100000"/>
                    <a:satMod val="115000"/>
                  </a:schemeClr>
                </a:gs>
              </a:gsLst>
              <a:lin ang="5400000" scaled="0"/>
            </a:gradFill>
            <a:miter lim="800000"/>
            <a:headEnd/>
            <a:tailEnd/>
          </a:ln>
        </p:spPr>
        <p:txBody>
          <a:bodyPr wrap="square" anchor="ctr">
            <a:spAutoFit/>
          </a:bodyPr>
          <a:lstStyle/>
          <a:p>
            <a:pPr eaLnBrk="1" hangingPunct="1"/>
            <a:r>
              <a:rPr kumimoji="0" lang="en-US" sz="3600" b="1" i="0" dirty="0" smtClean="0">
                <a:solidFill>
                  <a:srgbClr val="000000"/>
                </a:solidFill>
                <a:latin typeface="Arial"/>
              </a:rPr>
              <a:t>1. Topic(s) for the Day . . .</a:t>
            </a:r>
          </a:p>
        </p:txBody>
      </p:sp>
      <p:sp>
        <p:nvSpPr>
          <p:cNvPr id="9" name="Rectangle 3"/>
          <p:cNvSpPr>
            <a:spLocks noChangeArrowheads="1"/>
          </p:cNvSpPr>
          <p:nvPr/>
        </p:nvSpPr>
        <p:spPr bwMode="auto">
          <a:xfrm>
            <a:off x="1104900" y="609600"/>
            <a:ext cx="8077200" cy="400110"/>
          </a:xfrm>
          <a:prstGeom prst="rect">
            <a:avLst/>
          </a:prstGeom>
          <a:noFill/>
          <a:ln w="9525">
            <a:noFill/>
            <a:miter lim="800000"/>
            <a:headEnd/>
            <a:tailEnd/>
          </a:ln>
        </p:spPr>
        <p:txBody>
          <a:bodyPr wrap="square" anchor="ctr">
            <a:noAutofit/>
          </a:bodyPr>
          <a:lstStyle/>
          <a:p>
            <a:pPr eaLnBrk="1" hangingPunct="1"/>
            <a:r>
              <a:rPr kumimoji="0" lang="en-US" sz="2000" b="1" i="0" dirty="0" smtClean="0">
                <a:solidFill>
                  <a:srgbClr val="FFFFFF"/>
                </a:solidFill>
              </a:rPr>
              <a:t>And the listing for Week 1 Day 1 will look something like this . . .</a:t>
            </a:r>
          </a:p>
        </p:txBody>
      </p:sp>
    </p:spTree>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 They came down by the lake because they only had little shacks to live in, with only a little light bulb in the room and not much of anything else</a:t>
            </a:r>
          </a:p>
          <a:p>
            <a:pPr eaLnBrk="1" hangingPunct="1"/>
            <a:r>
              <a:rPr kumimoji="0" lang="en-US" sz="2400" b="1" i="0" dirty="0" smtClean="0">
                <a:solidFill>
                  <a:srgbClr val="000000"/>
                </a:solidFill>
                <a:latin typeface="Arial" pitchFamily="34" charset="0"/>
                <a:cs typeface="Arial" pitchFamily="34" charset="0"/>
              </a:rPr>
              <a:t>  </a:t>
            </a:r>
          </a:p>
          <a:p>
            <a:pPr eaLnBrk="1" hangingPunct="1"/>
            <a:r>
              <a:rPr kumimoji="0" lang="en-US" sz="2400" b="1" i="0" dirty="0" smtClean="0">
                <a:solidFill>
                  <a:srgbClr val="000000"/>
                </a:solidFill>
                <a:latin typeface="Arial" pitchFamily="34" charset="0"/>
                <a:cs typeface="Arial" pitchFamily="34" charset="0"/>
              </a:rPr>
              <a:t>And it was really hot in those little shacks  </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1800" i="0" dirty="0" smtClean="0">
                <a:solidFill>
                  <a:srgbClr val="000000"/>
                </a:solidFill>
                <a:latin typeface="Arial" pitchFamily="34" charset="0"/>
                <a:cs typeface="Arial" pitchFamily="34" charset="0"/>
              </a:rPr>
              <a:t>I don’t remember too many details of the shacks as they existed at the time, but after the mechanical corn pickers arrived on the scene in Winsted the father of a girl in my class bought two of those little shacks and moved them to another lake and made a little cabin out of them</a:t>
            </a:r>
          </a:p>
          <a:p>
            <a:pPr eaLnBrk="1" hangingPunct="1"/>
            <a:r>
              <a:rPr kumimoji="0" lang="en-US" sz="1800" i="0" dirty="0" smtClean="0">
                <a:solidFill>
                  <a:srgbClr val="000000"/>
                </a:solidFill>
                <a:latin typeface="Arial" pitchFamily="34" charset="0"/>
                <a:cs typeface="Arial" pitchFamily="34" charset="0"/>
              </a:rPr>
              <a:t> </a:t>
            </a:r>
          </a:p>
          <a:p>
            <a:pPr eaLnBrk="1" hangingPunct="1"/>
            <a:r>
              <a:rPr kumimoji="0" lang="en-US" sz="1800" i="0" dirty="0" smtClean="0">
                <a:solidFill>
                  <a:srgbClr val="000000"/>
                </a:solidFill>
                <a:latin typeface="Arial" pitchFamily="34" charset="0"/>
                <a:cs typeface="Arial" pitchFamily="34" charset="0"/>
              </a:rPr>
              <a:t>It was a popular place for lots of folks, especially high school students; </a:t>
            </a:r>
          </a:p>
          <a:p>
            <a:pPr eaLnBrk="1" hangingPunct="1"/>
            <a:r>
              <a:rPr kumimoji="0" lang="en-US" sz="1800" i="0" dirty="0" smtClean="0">
                <a:solidFill>
                  <a:srgbClr val="000000"/>
                </a:solidFill>
                <a:latin typeface="Arial" pitchFamily="34" charset="0"/>
                <a:cs typeface="Arial" pitchFamily="34" charset="0"/>
              </a:rPr>
              <a:t>and by then we were sophomores in high school and could appreciate a cabin on the lake even if it didn’t have a lot of things, like running water, at first</a:t>
            </a:r>
            <a:endParaRPr kumimoji="0" lang="en-US" sz="2400" i="0" dirty="0" smtClean="0">
              <a:solidFill>
                <a:srgbClr val="000000"/>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So anyway, the Jamaican corn pickers </a:t>
            </a:r>
          </a:p>
          <a:p>
            <a:pPr eaLnBrk="1" hangingPunct="1"/>
            <a:r>
              <a:rPr kumimoji="0" lang="en-US" sz="2400" b="1" i="0" dirty="0" smtClean="0">
                <a:solidFill>
                  <a:srgbClr val="000000"/>
                </a:solidFill>
                <a:latin typeface="Arial" pitchFamily="34" charset="0"/>
                <a:cs typeface="Arial" pitchFamily="34" charset="0"/>
              </a:rPr>
              <a:t>came down by the lake</a:t>
            </a:r>
          </a:p>
          <a:p>
            <a:pPr eaLnBrk="1" hangingPunct="1"/>
            <a:r>
              <a:rPr kumimoji="0" lang="en-US" sz="2400" b="1" i="0" dirty="0" smtClean="0">
                <a:solidFill>
                  <a:srgbClr val="000000"/>
                </a:solidFill>
                <a:latin typeface="Arial" pitchFamily="34" charset="0"/>
                <a:cs typeface="Arial" pitchFamily="34" charset="0"/>
              </a:rPr>
              <a:t>right close to where I lived, to cool off</a:t>
            </a:r>
          </a:p>
          <a:p>
            <a:pPr eaLnBrk="1" hangingPunct="1"/>
            <a:r>
              <a:rPr kumimoji="0" lang="en-US" sz="2400" b="1" i="0" dirty="0" smtClean="0">
                <a:solidFill>
                  <a:srgbClr val="000000"/>
                </a:solidFill>
                <a:latin typeface="Arial" pitchFamily="34" charset="0"/>
                <a:cs typeface="Arial" pitchFamily="34" charset="0"/>
              </a:rPr>
              <a:t> and to sing, and to tell stories, and to laugh, and to have lunch</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The next picture is an aerial photo of the Winsted Lake </a:t>
            </a:r>
            <a:r>
              <a:rPr kumimoji="0" lang="en-US" sz="1800" i="0" dirty="0" smtClean="0">
                <a:solidFill>
                  <a:srgbClr val="000000"/>
                </a:solidFill>
                <a:latin typeface="Arial" pitchFamily="34" charset="0"/>
                <a:cs typeface="Arial" pitchFamily="34" charset="0"/>
              </a:rPr>
              <a:t>(actually, technically, Lake Eleanor, but nobody called it that, and most probably didn’t even know that it was “supposed” to be Lake Eleanor) </a:t>
            </a:r>
          </a:p>
          <a:p>
            <a:pPr eaLnBrk="1" hangingPunct="1"/>
            <a:r>
              <a:rPr kumimoji="0" lang="en-US" sz="2400" b="1" i="0" dirty="0" smtClean="0">
                <a:solidFill>
                  <a:srgbClr val="000000"/>
                </a:solidFill>
                <a:latin typeface="Arial" pitchFamily="34" charset="0"/>
                <a:cs typeface="Arial" pitchFamily="34" charset="0"/>
              </a:rPr>
              <a:t>and the yellow arrow is where the </a:t>
            </a:r>
          </a:p>
          <a:p>
            <a:pPr eaLnBrk="1" hangingPunct="1"/>
            <a:r>
              <a:rPr kumimoji="0" lang="en-US" sz="2400" b="1" i="0" dirty="0" smtClean="0">
                <a:solidFill>
                  <a:srgbClr val="000000"/>
                </a:solidFill>
                <a:latin typeface="Arial" pitchFamily="34" charset="0"/>
                <a:cs typeface="Arial" pitchFamily="34" charset="0"/>
              </a:rPr>
              <a:t>Jamaican corn pickers would spend their evenings . . .</a:t>
            </a:r>
          </a:p>
          <a:p>
            <a:pPr eaLnBrk="1" hangingPunct="1"/>
            <a:r>
              <a:rPr kumimoji="0" lang="en-US" sz="2400" b="1" i="0" dirty="0" smtClean="0">
                <a:solidFill>
                  <a:srgbClr val="000000"/>
                </a:solidFill>
                <a:latin typeface="Arial" pitchFamily="34" charset="0"/>
                <a:cs typeface="Arial" pitchFamily="34" charset="0"/>
              </a:rPr>
              <a:t>and the green arrow is where I lived . . .</a:t>
            </a:r>
            <a:endParaRPr kumimoji="0" lang="en-US" sz="2400" i="0" dirty="0" smtClean="0">
              <a:solidFill>
                <a:srgbClr val="000000"/>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4754" name="Rectangle 3"/>
          <p:cNvSpPr>
            <a:spLocks noChangeArrowheads="1"/>
          </p:cNvSpPr>
          <p:nvPr/>
        </p:nvSpPr>
        <p:spPr bwMode="auto">
          <a:xfrm>
            <a:off x="876300" y="387350"/>
            <a:ext cx="8520113" cy="984250"/>
          </a:xfrm>
          <a:prstGeom prst="rect">
            <a:avLst/>
          </a:prstGeom>
          <a:noFill/>
          <a:ln w="9525">
            <a:noFill/>
            <a:miter lim="800000"/>
            <a:headEnd/>
            <a:tailEnd/>
          </a:ln>
        </p:spPr>
        <p:txBody>
          <a:bodyPr anchor="ctr">
            <a:spAutoFit/>
          </a:bodyPr>
          <a:lstStyle/>
          <a:p>
            <a:pPr algn="l">
              <a:lnSpc>
                <a:spcPct val="120000"/>
              </a:lnSpc>
              <a:spcBef>
                <a:spcPts val="500"/>
              </a:spcBef>
              <a:spcAft>
                <a:spcPts val="500"/>
              </a:spcAft>
            </a:pPr>
            <a:r>
              <a:rPr lang="en-US" sz="5400">
                <a:solidFill>
                  <a:srgbClr val="FFFFFF"/>
                </a:solidFill>
                <a:latin typeface="Verdana" pitchFamily="34" charset="0"/>
              </a:rPr>
              <a:t>“archaeology” …</a:t>
            </a:r>
          </a:p>
        </p:txBody>
      </p:sp>
      <p:pic>
        <p:nvPicPr>
          <p:cNvPr id="74755" name="Picture 2"/>
          <p:cNvPicPr>
            <a:picLocks noChangeAspect="1" noChangeArrowheads="1"/>
          </p:cNvPicPr>
          <p:nvPr/>
        </p:nvPicPr>
        <p:blipFill>
          <a:blip r:embed="rId3" cstate="print"/>
          <a:srcRect/>
          <a:stretch>
            <a:fillRect/>
          </a:stretch>
        </p:blipFill>
        <p:spPr bwMode="auto">
          <a:xfrm>
            <a:off x="695325" y="257175"/>
            <a:ext cx="8896350" cy="6343650"/>
          </a:xfrm>
          <a:prstGeom prst="rect">
            <a:avLst/>
          </a:prstGeom>
          <a:noFill/>
          <a:ln w="28575">
            <a:noFill/>
            <a:miter lim="800000"/>
            <a:headEnd/>
            <a:tailEnd/>
          </a:ln>
        </p:spPr>
      </p:pic>
      <p:sp>
        <p:nvSpPr>
          <p:cNvPr id="13" name="Striped Right Arrow 12"/>
          <p:cNvSpPr/>
          <p:nvPr/>
        </p:nvSpPr>
        <p:spPr bwMode="auto">
          <a:xfrm rot="10433662">
            <a:off x="2650804" y="2539976"/>
            <a:ext cx="2148114" cy="609600"/>
          </a:xfrm>
          <a:prstGeom prst="stripedRightArrow">
            <a:avLst/>
          </a:prstGeom>
          <a:solidFill>
            <a:srgbClr val="FFCC00"/>
          </a:solidFill>
          <a:ln w="762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p>
        </p:txBody>
      </p:sp>
      <p:sp>
        <p:nvSpPr>
          <p:cNvPr id="14" name="Striped Right Arrow 13"/>
          <p:cNvSpPr/>
          <p:nvPr/>
        </p:nvSpPr>
        <p:spPr bwMode="auto">
          <a:xfrm rot="10433662">
            <a:off x="2511859" y="2213452"/>
            <a:ext cx="2148114" cy="609600"/>
          </a:xfrm>
          <a:prstGeom prst="stripedRightArrow">
            <a:avLst/>
          </a:prstGeom>
          <a:solidFill>
            <a:srgbClr val="92D050"/>
          </a:solidFill>
          <a:ln w="762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p>
        </p:txBody>
      </p:sp>
    </p:spTree>
  </p:cSld>
  <p:clrMapOvr>
    <a:masterClrMapping/>
  </p:clrMapOvr>
  <p:transition/>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So anyway, you can see how it was almost inevitable that a curious young second-grader would sneak down and peek through the bushes </a:t>
            </a:r>
          </a:p>
          <a:p>
            <a:pPr eaLnBrk="1" hangingPunct="1"/>
            <a:r>
              <a:rPr kumimoji="0" lang="en-US" sz="2400" b="1" i="0" dirty="0" smtClean="0">
                <a:solidFill>
                  <a:srgbClr val="000000"/>
                </a:solidFill>
                <a:latin typeface="Arial" pitchFamily="34" charset="0"/>
                <a:cs typeface="Arial" pitchFamily="34" charset="0"/>
              </a:rPr>
              <a:t>to see what these guys were up to</a:t>
            </a:r>
          </a:p>
          <a:p>
            <a:pPr eaLnBrk="1" hangingPunct="1"/>
            <a:r>
              <a:rPr kumimoji="0" lang="en-US" sz="3200" b="1" i="0" dirty="0" smtClean="0">
                <a:solidFill>
                  <a:srgbClr val="000000"/>
                </a:solidFill>
                <a:latin typeface="Arial" pitchFamily="34" charset="0"/>
                <a:cs typeface="Arial" pitchFamily="34" charset="0"/>
              </a:rPr>
              <a:t> EVEN THOUGH that meant possibly being kidnapped</a:t>
            </a:r>
            <a:endParaRPr kumimoji="0" lang="en-US" sz="3200" i="0" dirty="0" smtClean="0">
              <a:solidFill>
                <a:srgbClr val="000000"/>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I wasn’t sure what kidnappers looked like, exactly, </a:t>
            </a:r>
          </a:p>
          <a:p>
            <a:pPr eaLnBrk="1" hangingPunct="1"/>
            <a:r>
              <a:rPr kumimoji="0" lang="en-US" sz="2400" b="1" i="0" dirty="0" smtClean="0">
                <a:solidFill>
                  <a:srgbClr val="000000"/>
                </a:solidFill>
                <a:latin typeface="Arial" pitchFamily="34" charset="0"/>
                <a:cs typeface="Arial" pitchFamily="34" charset="0"/>
              </a:rPr>
              <a:t>but after watching the Jamaican corn pickers </a:t>
            </a:r>
          </a:p>
          <a:p>
            <a:pPr eaLnBrk="1" hangingPunct="1"/>
            <a:r>
              <a:rPr kumimoji="0" lang="en-US" sz="2400" b="1" i="0" dirty="0" smtClean="0">
                <a:solidFill>
                  <a:srgbClr val="000000"/>
                </a:solidFill>
                <a:latin typeface="Arial" pitchFamily="34" charset="0"/>
                <a:cs typeface="Arial" pitchFamily="34" charset="0"/>
              </a:rPr>
              <a:t>for a long </a:t>
            </a:r>
            <a:r>
              <a:rPr kumimoji="0" lang="en-US" sz="2400" b="1" i="0" dirty="0" err="1" smtClean="0">
                <a:solidFill>
                  <a:srgbClr val="000000"/>
                </a:solidFill>
                <a:latin typeface="Arial" pitchFamily="34" charset="0"/>
                <a:cs typeface="Arial" pitchFamily="34" charset="0"/>
              </a:rPr>
              <a:t>long</a:t>
            </a:r>
            <a:r>
              <a:rPr kumimoji="0" lang="en-US" sz="2400" b="1" i="0" dirty="0" smtClean="0">
                <a:solidFill>
                  <a:srgbClr val="000000"/>
                </a:solidFill>
                <a:latin typeface="Arial" pitchFamily="34" charset="0"/>
                <a:cs typeface="Arial" pitchFamily="34" charset="0"/>
              </a:rPr>
              <a:t> time</a:t>
            </a:r>
          </a:p>
          <a:p>
            <a:pPr eaLnBrk="1" hangingPunct="1"/>
            <a:r>
              <a:rPr kumimoji="0" lang="en-US" sz="2400" b="1" i="0" dirty="0" smtClean="0">
                <a:solidFill>
                  <a:srgbClr val="000000"/>
                </a:solidFill>
                <a:latin typeface="Arial" pitchFamily="34" charset="0"/>
                <a:cs typeface="Arial" pitchFamily="34" charset="0"/>
              </a:rPr>
              <a:t>when they weren’t picking corn</a:t>
            </a:r>
          </a:p>
          <a:p>
            <a:pPr eaLnBrk="1" hangingPunct="1"/>
            <a:r>
              <a:rPr kumimoji="0" lang="en-US" sz="2400" b="1" i="0" dirty="0" smtClean="0">
                <a:solidFill>
                  <a:srgbClr val="000000"/>
                </a:solidFill>
                <a:latin typeface="Arial" pitchFamily="34" charset="0"/>
                <a:cs typeface="Arial" pitchFamily="34" charset="0"/>
              </a:rPr>
              <a:t>it slowly began to seem to me that these people </a:t>
            </a:r>
          </a:p>
          <a:p>
            <a:pPr eaLnBrk="1" hangingPunct="1"/>
            <a:r>
              <a:rPr kumimoji="0" lang="en-US" sz="2400" b="1" i="0" dirty="0" smtClean="0">
                <a:solidFill>
                  <a:srgbClr val="000000"/>
                </a:solidFill>
                <a:latin typeface="Arial" pitchFamily="34" charset="0"/>
                <a:cs typeface="Arial" pitchFamily="34" charset="0"/>
              </a:rPr>
              <a:t>that the adults told us never to talk to </a:t>
            </a:r>
          </a:p>
          <a:p>
            <a:pPr eaLnBrk="1" hangingPunct="1"/>
            <a:r>
              <a:rPr kumimoji="0" lang="en-US" sz="2400" b="1" i="0" dirty="0" smtClean="0">
                <a:solidFill>
                  <a:srgbClr val="000000"/>
                </a:solidFill>
                <a:latin typeface="Arial" pitchFamily="34" charset="0"/>
                <a:cs typeface="Arial" pitchFamily="34" charset="0"/>
              </a:rPr>
              <a:t>were actually pretty much like real human beings </a:t>
            </a:r>
            <a:endParaRPr kumimoji="0" lang="en-US" sz="2400" i="0" dirty="0" smtClean="0">
              <a:solidFill>
                <a:srgbClr val="000000"/>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Well you know how it is with 2</a:t>
            </a:r>
            <a:r>
              <a:rPr kumimoji="0" lang="en-US" sz="2400" b="1" i="0" baseline="30000" dirty="0" smtClean="0">
                <a:solidFill>
                  <a:srgbClr val="000000"/>
                </a:solidFill>
                <a:latin typeface="Arial" pitchFamily="34" charset="0"/>
                <a:cs typeface="Arial" pitchFamily="34" charset="0"/>
              </a:rPr>
              <a:t>nd</a:t>
            </a:r>
            <a:r>
              <a:rPr kumimoji="0" lang="en-US" sz="2400" b="1" i="0" dirty="0" smtClean="0">
                <a:solidFill>
                  <a:srgbClr val="000000"/>
                </a:solidFill>
                <a:latin typeface="Arial" pitchFamily="34" charset="0"/>
                <a:cs typeface="Arial" pitchFamily="34" charset="0"/>
              </a:rPr>
              <a:t> grade boys, </a:t>
            </a:r>
          </a:p>
          <a:p>
            <a:pPr eaLnBrk="1" hangingPunct="1"/>
            <a:r>
              <a:rPr kumimoji="0" lang="en-US" sz="2400" b="1" i="0" dirty="0" smtClean="0">
                <a:solidFill>
                  <a:srgbClr val="000000"/>
                </a:solidFill>
                <a:latin typeface="Arial" pitchFamily="34" charset="0"/>
                <a:cs typeface="Arial" pitchFamily="34" charset="0"/>
              </a:rPr>
              <a:t>and before I knew it I was actually talking with them</a:t>
            </a:r>
          </a:p>
          <a:p>
            <a:pPr eaLnBrk="1" hangingPunct="1"/>
            <a:r>
              <a:rPr kumimoji="0" lang="en-US" sz="2400" b="1" i="0" dirty="0" smtClean="0">
                <a:solidFill>
                  <a:srgbClr val="000000"/>
                </a:solidFill>
                <a:latin typeface="Arial" pitchFamily="34" charset="0"/>
                <a:cs typeface="Arial" pitchFamily="34" charset="0"/>
              </a:rPr>
              <a:t> </a:t>
            </a:r>
          </a:p>
          <a:p>
            <a:pPr eaLnBrk="1" hangingPunct="1"/>
            <a:r>
              <a:rPr kumimoji="0" lang="en-US" sz="2400" b="1" i="0" dirty="0" smtClean="0">
                <a:solidFill>
                  <a:srgbClr val="000000"/>
                </a:solidFill>
                <a:latin typeface="Arial" pitchFamily="34" charset="0"/>
                <a:cs typeface="Arial" pitchFamily="34" charset="0"/>
              </a:rPr>
              <a:t>I don’t remember exactly the first one I talked with, </a:t>
            </a:r>
          </a:p>
          <a:p>
            <a:pPr eaLnBrk="1" hangingPunct="1"/>
            <a:r>
              <a:rPr kumimoji="0" lang="en-US" sz="2400" b="1" i="0" dirty="0" smtClean="0">
                <a:solidFill>
                  <a:srgbClr val="000000"/>
                </a:solidFill>
                <a:latin typeface="Arial" pitchFamily="34" charset="0"/>
                <a:cs typeface="Arial" pitchFamily="34" charset="0"/>
              </a:rPr>
              <a:t>but it was probably one of them who was going to the bathroom near the bushes that I used to hide behind</a:t>
            </a:r>
          </a:p>
          <a:p>
            <a:pPr eaLnBrk="1" hangingPunct="1"/>
            <a:endParaRPr kumimoji="0" lang="en-US" sz="16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Anyway, eventually I just went over and joined them</a:t>
            </a:r>
          </a:p>
          <a:p>
            <a:pPr eaLnBrk="1" hangingPunct="1"/>
            <a:r>
              <a:rPr kumimoji="0" lang="en-US" sz="2400" b="1" i="0" dirty="0" smtClean="0">
                <a:solidFill>
                  <a:srgbClr val="000000"/>
                </a:solidFill>
                <a:latin typeface="Arial" pitchFamily="34" charset="0"/>
                <a:cs typeface="Arial" pitchFamily="34" charset="0"/>
              </a:rPr>
              <a:t> </a:t>
            </a:r>
          </a:p>
          <a:p>
            <a:pPr eaLnBrk="1" hangingPunct="1"/>
            <a:r>
              <a:rPr kumimoji="0" lang="en-US" sz="2400" b="1" i="0" dirty="0" smtClean="0">
                <a:solidFill>
                  <a:srgbClr val="000000"/>
                </a:solidFill>
                <a:latin typeface="Arial" pitchFamily="34" charset="0"/>
                <a:cs typeface="Arial" pitchFamily="34" charset="0"/>
              </a:rPr>
              <a:t>I really liked to hear them sing</a:t>
            </a:r>
          </a:p>
          <a:p>
            <a:pPr eaLnBrk="1" hangingPunct="1"/>
            <a:r>
              <a:rPr kumimoji="0" lang="en-US" sz="2400" b="1" i="0" dirty="0" smtClean="0">
                <a:solidFill>
                  <a:srgbClr val="000000"/>
                </a:solidFill>
                <a:latin typeface="Arial" pitchFamily="34" charset="0"/>
                <a:cs typeface="Arial" pitchFamily="34" charset="0"/>
              </a:rPr>
              <a:t> </a:t>
            </a:r>
          </a:p>
          <a:p>
            <a:pPr eaLnBrk="1" hangingPunct="1"/>
            <a:r>
              <a:rPr kumimoji="0" lang="en-US" sz="1800" i="0" dirty="0" smtClean="0">
                <a:solidFill>
                  <a:srgbClr val="000000"/>
                </a:solidFill>
                <a:latin typeface="Arial" pitchFamily="34" charset="0"/>
                <a:cs typeface="Arial" pitchFamily="34" charset="0"/>
              </a:rPr>
              <a:t>(And this was long before Harry </a:t>
            </a:r>
            <a:r>
              <a:rPr kumimoji="0" lang="en-US" sz="1800" i="0" dirty="0" err="1" smtClean="0">
                <a:solidFill>
                  <a:srgbClr val="000000"/>
                </a:solidFill>
                <a:latin typeface="Arial" pitchFamily="34" charset="0"/>
                <a:cs typeface="Arial" pitchFamily="34" charset="0"/>
              </a:rPr>
              <a:t>Belefonte</a:t>
            </a:r>
            <a:r>
              <a:rPr kumimoji="0" lang="en-US" sz="1800" i="0" dirty="0" smtClean="0">
                <a:solidFill>
                  <a:srgbClr val="000000"/>
                </a:solidFill>
                <a:latin typeface="Arial" pitchFamily="34" charset="0"/>
                <a:cs typeface="Arial" pitchFamily="34" charset="0"/>
              </a:rPr>
              <a:t> was singing “Day-O” </a:t>
            </a:r>
          </a:p>
          <a:p>
            <a:pPr eaLnBrk="1" hangingPunct="1"/>
            <a:r>
              <a:rPr kumimoji="0" lang="en-US" sz="1400" i="0" dirty="0" smtClean="0">
                <a:solidFill>
                  <a:srgbClr val="000000"/>
                </a:solidFill>
                <a:latin typeface="Arial" pitchFamily="34" charset="0"/>
                <a:cs typeface="Arial" pitchFamily="34" charset="0"/>
              </a:rPr>
              <a:t>[“Jamaica Farewell”]</a:t>
            </a:r>
          </a:p>
          <a:p>
            <a:pPr eaLnBrk="1" hangingPunct="1"/>
            <a:r>
              <a:rPr kumimoji="0" lang="en-US" sz="1800" i="0" dirty="0" smtClean="0">
                <a:solidFill>
                  <a:srgbClr val="000000"/>
                </a:solidFill>
                <a:latin typeface="Arial" pitchFamily="34" charset="0"/>
                <a:cs typeface="Arial" pitchFamily="34" charset="0"/>
              </a:rPr>
              <a:t>—at least long before he was singing it in Winsted, MN.)</a:t>
            </a:r>
          </a:p>
        </p:txBody>
      </p:sp>
    </p:spTree>
  </p:cSld>
  <p:clrMapOvr>
    <a:masterClrMapping/>
  </p:clrMapOvr>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I got to know the Jamaican corn pickers about as well as any young boy could know an adult.  </a:t>
            </a:r>
          </a:p>
          <a:p>
            <a:pPr eaLnBrk="1" hangingPunct="1"/>
            <a:r>
              <a:rPr kumimoji="0" lang="en-US" sz="2400" b="1" i="0" dirty="0" smtClean="0">
                <a:solidFill>
                  <a:srgbClr val="000000"/>
                </a:solidFill>
                <a:latin typeface="Arial" pitchFamily="34" charset="0"/>
                <a:cs typeface="Arial" pitchFamily="34" charset="0"/>
              </a:rPr>
              <a:t>I </a:t>
            </a:r>
            <a:r>
              <a:rPr kumimoji="0" lang="en-US" sz="3200" b="1" dirty="0" smtClean="0">
                <a:solidFill>
                  <a:srgbClr val="000000"/>
                </a:solidFill>
                <a:latin typeface="Arial" pitchFamily="34" charset="0"/>
                <a:cs typeface="Arial" pitchFamily="34" charset="0"/>
              </a:rPr>
              <a:t>loved</a:t>
            </a:r>
            <a:r>
              <a:rPr kumimoji="0" lang="en-US" sz="3200" b="1" i="0" dirty="0" smtClean="0">
                <a:solidFill>
                  <a:srgbClr val="000000"/>
                </a:solidFill>
                <a:latin typeface="Arial" pitchFamily="34" charset="0"/>
                <a:cs typeface="Arial" pitchFamily="34" charset="0"/>
              </a:rPr>
              <a:t> </a:t>
            </a:r>
            <a:r>
              <a:rPr kumimoji="0" lang="en-US" sz="2400" b="1" i="0" dirty="0" smtClean="0">
                <a:solidFill>
                  <a:srgbClr val="000000"/>
                </a:solidFill>
                <a:latin typeface="Arial" pitchFamily="34" charset="0"/>
                <a:cs typeface="Arial" pitchFamily="34" charset="0"/>
              </a:rPr>
              <a:t>to hear them sing, </a:t>
            </a:r>
          </a:p>
          <a:p>
            <a:pPr eaLnBrk="1" hangingPunct="1"/>
            <a:r>
              <a:rPr kumimoji="0" lang="en-US" sz="2400" b="1" i="0" dirty="0" smtClean="0">
                <a:solidFill>
                  <a:srgbClr val="000000"/>
                </a:solidFill>
                <a:latin typeface="Arial" pitchFamily="34" charset="0"/>
                <a:cs typeface="Arial" pitchFamily="34" charset="0"/>
              </a:rPr>
              <a:t>and talk and laugh with one another</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I went there—snuck down there—for several years, during the “corn pack” </a:t>
            </a:r>
            <a:r>
              <a:rPr kumimoji="0" lang="en-US" sz="1800" b="1" i="0" dirty="0" smtClean="0">
                <a:solidFill>
                  <a:srgbClr val="000000"/>
                </a:solidFill>
                <a:latin typeface="Arial" pitchFamily="34" charset="0"/>
                <a:cs typeface="Arial" pitchFamily="34" charset="0"/>
              </a:rPr>
              <a:t>(aka “the pack”) </a:t>
            </a:r>
            <a:r>
              <a:rPr kumimoji="0" lang="en-US" sz="2400" b="1" i="0" dirty="0" smtClean="0">
                <a:solidFill>
                  <a:srgbClr val="000000"/>
                </a:solidFill>
                <a:latin typeface="Arial" pitchFamily="34" charset="0"/>
                <a:cs typeface="Arial" pitchFamily="34" charset="0"/>
              </a:rPr>
              <a:t>in the fall</a:t>
            </a:r>
          </a:p>
          <a:p>
            <a:pPr eaLnBrk="1" hangingPunct="1"/>
            <a:endParaRPr kumimoji="0" lang="en-US" sz="1600" b="1" i="0" dirty="0" smtClean="0">
              <a:solidFill>
                <a:srgbClr val="000000"/>
              </a:solidFill>
              <a:latin typeface="Arial" pitchFamily="34" charset="0"/>
              <a:cs typeface="Arial" pitchFamily="34" charset="0"/>
            </a:endParaRPr>
          </a:p>
          <a:p>
            <a:pPr eaLnBrk="1" hangingPunct="1"/>
            <a:r>
              <a:rPr kumimoji="0" lang="en-US" sz="2400" b="1" i="0" dirty="0" smtClean="0">
                <a:solidFill>
                  <a:srgbClr val="FFFFFF"/>
                </a:solidFill>
                <a:latin typeface="Arial" pitchFamily="34" charset="0"/>
                <a:cs typeface="Arial" pitchFamily="34" charset="0"/>
              </a:rPr>
              <a:t>But you can see, I really had a </a:t>
            </a:r>
            <a:r>
              <a:rPr kumimoji="0" lang="en-US" sz="3200" b="1" dirty="0" smtClean="0">
                <a:solidFill>
                  <a:srgbClr val="FFFFFF"/>
                </a:solidFill>
                <a:latin typeface="Arial" pitchFamily="34" charset="0"/>
                <a:cs typeface="Arial" pitchFamily="34" charset="0"/>
              </a:rPr>
              <a:t>big</a:t>
            </a:r>
            <a:r>
              <a:rPr kumimoji="0" lang="en-US" sz="3200" b="1" i="0" dirty="0" smtClean="0">
                <a:solidFill>
                  <a:srgbClr val="FFFFFF"/>
                </a:solidFill>
                <a:latin typeface="Arial" pitchFamily="34" charset="0"/>
                <a:cs typeface="Arial" pitchFamily="34" charset="0"/>
              </a:rPr>
              <a:t> </a:t>
            </a:r>
            <a:r>
              <a:rPr kumimoji="0" lang="en-US" sz="2400" b="1" i="0" dirty="0" smtClean="0">
                <a:solidFill>
                  <a:srgbClr val="FFFFFF"/>
                </a:solidFill>
                <a:latin typeface="Arial" pitchFamily="34" charset="0"/>
                <a:cs typeface="Arial" pitchFamily="34" charset="0"/>
              </a:rPr>
              <a:t>problem</a:t>
            </a:r>
          </a:p>
          <a:p>
            <a:pPr eaLnBrk="1" hangingPunct="1"/>
            <a:r>
              <a:rPr kumimoji="0" lang="en-US" sz="2400" b="1" i="0" dirty="0" smtClean="0">
                <a:solidFill>
                  <a:srgbClr val="FFFFFF"/>
                </a:solidFill>
                <a:latin typeface="Arial" pitchFamily="34" charset="0"/>
                <a:cs typeface="Arial" pitchFamily="34" charset="0"/>
              </a:rPr>
              <a:t>  </a:t>
            </a:r>
          </a:p>
          <a:p>
            <a:pPr eaLnBrk="1" hangingPunct="1"/>
            <a:r>
              <a:rPr kumimoji="0" lang="en-US" sz="2000" b="1" i="0" dirty="0" smtClean="0">
                <a:solidFill>
                  <a:srgbClr val="FFFFFF"/>
                </a:solidFill>
                <a:latin typeface="Arial" pitchFamily="34" charset="0"/>
                <a:cs typeface="Arial" pitchFamily="34" charset="0"/>
              </a:rPr>
              <a:t>Years later I learned in Introduction to Psychology as a sophomore at Notre Dame University that I had been experiencing what is called “cognitive dissonance”</a:t>
            </a:r>
            <a:endParaRPr kumimoji="0" lang="en-US" sz="2400" i="0" dirty="0" smtClean="0">
              <a:solidFill>
                <a:srgbClr val="FFFFFF"/>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endParaRPr kumimoji="0" lang="en-US" sz="2400" b="1" i="0" dirty="0" smtClean="0">
              <a:solidFill>
                <a:srgbClr val="FFCF89"/>
              </a:solidFill>
              <a:latin typeface="Arial" pitchFamily="34" charset="0"/>
              <a:cs typeface="Arial" pitchFamily="34" charset="0"/>
            </a:endParaRPr>
          </a:p>
          <a:p>
            <a:pPr eaLnBrk="1" hangingPunct="1"/>
            <a:r>
              <a:rPr kumimoji="0" lang="en-US" sz="2400" b="1" i="0" dirty="0" smtClean="0">
                <a:solidFill>
                  <a:srgbClr val="FFCF89"/>
                </a:solidFill>
                <a:latin typeface="Arial" pitchFamily="34" charset="0"/>
                <a:cs typeface="Arial" pitchFamily="34" charset="0"/>
              </a:rPr>
              <a:t>I got to know the Jamaican corn pickers about as well as any young boy could know an adult.  </a:t>
            </a:r>
          </a:p>
          <a:p>
            <a:pPr eaLnBrk="1" hangingPunct="1"/>
            <a:r>
              <a:rPr kumimoji="0" lang="en-US" sz="2400" b="1" i="0" dirty="0" smtClean="0">
                <a:solidFill>
                  <a:srgbClr val="FFCF89"/>
                </a:solidFill>
                <a:latin typeface="Arial" pitchFamily="34" charset="0"/>
                <a:cs typeface="Arial" pitchFamily="34" charset="0"/>
              </a:rPr>
              <a:t>I </a:t>
            </a:r>
            <a:r>
              <a:rPr kumimoji="0" lang="en-US" sz="3200" b="1" dirty="0" smtClean="0">
                <a:solidFill>
                  <a:srgbClr val="FFCF89"/>
                </a:solidFill>
                <a:latin typeface="Arial" pitchFamily="34" charset="0"/>
                <a:cs typeface="Arial" pitchFamily="34" charset="0"/>
              </a:rPr>
              <a:t>loved</a:t>
            </a:r>
            <a:r>
              <a:rPr kumimoji="0" lang="en-US" sz="3200" b="1" i="0" dirty="0" smtClean="0">
                <a:solidFill>
                  <a:srgbClr val="FFCF89"/>
                </a:solidFill>
                <a:latin typeface="Arial" pitchFamily="34" charset="0"/>
                <a:cs typeface="Arial" pitchFamily="34" charset="0"/>
              </a:rPr>
              <a:t> </a:t>
            </a:r>
            <a:r>
              <a:rPr kumimoji="0" lang="en-US" sz="2400" b="1" i="0" dirty="0" smtClean="0">
                <a:solidFill>
                  <a:srgbClr val="FFCF89"/>
                </a:solidFill>
                <a:latin typeface="Arial" pitchFamily="34" charset="0"/>
                <a:cs typeface="Arial" pitchFamily="34" charset="0"/>
              </a:rPr>
              <a:t>to hear them sing, </a:t>
            </a:r>
          </a:p>
          <a:p>
            <a:pPr eaLnBrk="1" hangingPunct="1"/>
            <a:r>
              <a:rPr kumimoji="0" lang="en-US" sz="2400" b="1" i="0" dirty="0" smtClean="0">
                <a:solidFill>
                  <a:srgbClr val="FFCF89"/>
                </a:solidFill>
                <a:latin typeface="Arial" pitchFamily="34" charset="0"/>
                <a:cs typeface="Arial" pitchFamily="34" charset="0"/>
              </a:rPr>
              <a:t>and talk and laugh with one another</a:t>
            </a:r>
          </a:p>
          <a:p>
            <a:pPr eaLnBrk="1" hangingPunct="1"/>
            <a:endParaRPr kumimoji="0" lang="en-US" sz="2400" b="1" i="0" dirty="0" smtClean="0">
              <a:solidFill>
                <a:srgbClr val="FFCF89"/>
              </a:solidFill>
              <a:latin typeface="Arial" pitchFamily="34" charset="0"/>
              <a:cs typeface="Arial" pitchFamily="34" charset="0"/>
            </a:endParaRPr>
          </a:p>
          <a:p>
            <a:pPr eaLnBrk="1" hangingPunct="1"/>
            <a:r>
              <a:rPr kumimoji="0" lang="en-US" sz="2400" b="1" i="0" dirty="0" smtClean="0">
                <a:solidFill>
                  <a:srgbClr val="FFCF89"/>
                </a:solidFill>
                <a:latin typeface="Arial" pitchFamily="34" charset="0"/>
                <a:cs typeface="Arial" pitchFamily="34" charset="0"/>
              </a:rPr>
              <a:t>I went there—snuck down there—for several years, during the “corn pack” </a:t>
            </a:r>
            <a:r>
              <a:rPr kumimoji="0" lang="en-US" sz="1800" b="1" i="0" dirty="0" smtClean="0">
                <a:solidFill>
                  <a:srgbClr val="FFCF89"/>
                </a:solidFill>
                <a:latin typeface="Arial" pitchFamily="34" charset="0"/>
                <a:cs typeface="Arial" pitchFamily="34" charset="0"/>
              </a:rPr>
              <a:t>(aka “the pack”) </a:t>
            </a:r>
            <a:r>
              <a:rPr kumimoji="0" lang="en-US" sz="2400" b="1" i="0" dirty="0" smtClean="0">
                <a:solidFill>
                  <a:srgbClr val="FFCF89"/>
                </a:solidFill>
                <a:latin typeface="Arial" pitchFamily="34" charset="0"/>
                <a:cs typeface="Arial" pitchFamily="34" charset="0"/>
              </a:rPr>
              <a:t>in the fall</a:t>
            </a:r>
          </a:p>
          <a:p>
            <a:pPr eaLnBrk="1" hangingPunct="1"/>
            <a:endParaRPr kumimoji="0" lang="en-US" sz="16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But you can see, I really had a </a:t>
            </a:r>
            <a:r>
              <a:rPr kumimoji="0" lang="en-US" sz="3200" b="1" dirty="0" smtClean="0">
                <a:solidFill>
                  <a:srgbClr val="000000"/>
                </a:solidFill>
                <a:latin typeface="Arial" pitchFamily="34" charset="0"/>
                <a:cs typeface="Arial" pitchFamily="34" charset="0"/>
              </a:rPr>
              <a:t>big</a:t>
            </a:r>
            <a:r>
              <a:rPr kumimoji="0" lang="en-US" sz="3200" b="1" i="0" dirty="0" smtClean="0">
                <a:solidFill>
                  <a:srgbClr val="000000"/>
                </a:solidFill>
                <a:latin typeface="Arial" pitchFamily="34" charset="0"/>
                <a:cs typeface="Arial" pitchFamily="34" charset="0"/>
              </a:rPr>
              <a:t> </a:t>
            </a:r>
            <a:r>
              <a:rPr kumimoji="0" lang="en-US" sz="2400" b="1" i="0" dirty="0" smtClean="0">
                <a:solidFill>
                  <a:srgbClr val="000000"/>
                </a:solidFill>
                <a:latin typeface="Arial" pitchFamily="34" charset="0"/>
                <a:cs typeface="Arial" pitchFamily="34" charset="0"/>
              </a:rPr>
              <a:t>problem</a:t>
            </a:r>
          </a:p>
          <a:p>
            <a:pPr eaLnBrk="1" hangingPunct="1"/>
            <a:r>
              <a:rPr kumimoji="0" lang="en-US" sz="2400" b="1" i="0" dirty="0" smtClean="0">
                <a:solidFill>
                  <a:srgbClr val="000000"/>
                </a:solidFill>
                <a:latin typeface="Arial" pitchFamily="34" charset="0"/>
                <a:cs typeface="Arial" pitchFamily="34" charset="0"/>
              </a:rPr>
              <a:t>  </a:t>
            </a:r>
          </a:p>
          <a:p>
            <a:pPr eaLnBrk="1" hangingPunct="1"/>
            <a:r>
              <a:rPr kumimoji="0" lang="en-US" sz="2000" b="1" i="0" dirty="0" smtClean="0">
                <a:solidFill>
                  <a:srgbClr val="000000"/>
                </a:solidFill>
                <a:latin typeface="Arial" pitchFamily="34" charset="0"/>
                <a:cs typeface="Arial" pitchFamily="34" charset="0"/>
              </a:rPr>
              <a:t>Years later I learned in Introduction to Psychology as a sophomore at Notre Dame University that I had been experiencing what is called “cognitive dissonance”</a:t>
            </a:r>
            <a:endParaRPr kumimoji="0" lang="en-US" sz="2400" i="0" dirty="0" smtClean="0">
              <a:solidFill>
                <a:srgbClr val="000000"/>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2400" b="1" i="0" dirty="0" smtClean="0">
                <a:solidFill>
                  <a:srgbClr val="000000"/>
                </a:solidFill>
                <a:latin typeface="Arial" pitchFamily="34" charset="0"/>
                <a:cs typeface="Arial" pitchFamily="34" charset="0"/>
              </a:rPr>
              <a:t>But chances are that even if I had known I was experiencing “cognitive dissonance,” </a:t>
            </a:r>
          </a:p>
          <a:p>
            <a:pPr eaLnBrk="1" hangingPunct="1"/>
            <a:r>
              <a:rPr kumimoji="0" lang="en-US" sz="2400" b="1" i="0" dirty="0" smtClean="0">
                <a:solidFill>
                  <a:srgbClr val="000000"/>
                </a:solidFill>
                <a:latin typeface="Arial" pitchFamily="34" charset="0"/>
                <a:cs typeface="Arial" pitchFamily="34" charset="0"/>
              </a:rPr>
              <a:t>at that time, in 1950, </a:t>
            </a:r>
          </a:p>
          <a:p>
            <a:pPr eaLnBrk="1" hangingPunct="1"/>
            <a:r>
              <a:rPr kumimoji="0" lang="en-US" sz="2400" b="1" i="0" dirty="0" smtClean="0">
                <a:solidFill>
                  <a:srgbClr val="000000"/>
                </a:solidFill>
                <a:latin typeface="Arial" pitchFamily="34" charset="0"/>
                <a:cs typeface="Arial" pitchFamily="34" charset="0"/>
              </a:rPr>
              <a:t>I  wouldn't really have understood what it meant</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What I did understand, even in the 2</a:t>
            </a:r>
            <a:r>
              <a:rPr kumimoji="0" lang="en-US" sz="2400" b="1" i="0" baseline="30000" dirty="0" smtClean="0">
                <a:solidFill>
                  <a:srgbClr val="000000"/>
                </a:solidFill>
                <a:latin typeface="Arial" pitchFamily="34" charset="0"/>
                <a:cs typeface="Arial" pitchFamily="34" charset="0"/>
              </a:rPr>
              <a:t>nd</a:t>
            </a:r>
            <a:r>
              <a:rPr kumimoji="0" lang="en-US" sz="2400" b="1" i="0" dirty="0" smtClean="0">
                <a:solidFill>
                  <a:srgbClr val="000000"/>
                </a:solidFill>
                <a:latin typeface="Arial" pitchFamily="34" charset="0"/>
                <a:cs typeface="Arial" pitchFamily="34" charset="0"/>
              </a:rPr>
              <a:t> and 3</a:t>
            </a:r>
            <a:r>
              <a:rPr kumimoji="0" lang="en-US" sz="2400" b="1" i="0" baseline="30000" dirty="0" smtClean="0">
                <a:solidFill>
                  <a:srgbClr val="000000"/>
                </a:solidFill>
                <a:latin typeface="Arial" pitchFamily="34" charset="0"/>
                <a:cs typeface="Arial" pitchFamily="34" charset="0"/>
              </a:rPr>
              <a:t>rd</a:t>
            </a:r>
            <a:r>
              <a:rPr kumimoji="0" lang="en-US" sz="2400" b="1" i="0" dirty="0" smtClean="0">
                <a:solidFill>
                  <a:srgbClr val="000000"/>
                </a:solidFill>
                <a:latin typeface="Arial" pitchFamily="34" charset="0"/>
                <a:cs typeface="Arial" pitchFamily="34" charset="0"/>
              </a:rPr>
              <a:t> grades, was that I had a </a:t>
            </a:r>
            <a:r>
              <a:rPr kumimoji="0" lang="en-US" sz="3200" b="1" dirty="0" smtClean="0">
                <a:solidFill>
                  <a:srgbClr val="000000"/>
                </a:solidFill>
                <a:latin typeface="Arial" pitchFamily="34" charset="0"/>
                <a:cs typeface="Arial" pitchFamily="34" charset="0"/>
              </a:rPr>
              <a:t>big</a:t>
            </a:r>
            <a:r>
              <a:rPr kumimoji="0" lang="en-US" sz="3200" b="1" i="0" dirty="0" smtClean="0">
                <a:solidFill>
                  <a:srgbClr val="000000"/>
                </a:solidFill>
                <a:latin typeface="Arial" pitchFamily="34" charset="0"/>
                <a:cs typeface="Arial" pitchFamily="34" charset="0"/>
              </a:rPr>
              <a:t> </a:t>
            </a:r>
            <a:r>
              <a:rPr kumimoji="0" lang="en-US" sz="2400" b="1" i="0" dirty="0" smtClean="0">
                <a:solidFill>
                  <a:srgbClr val="000000"/>
                </a:solidFill>
                <a:latin typeface="Arial" pitchFamily="34" charset="0"/>
                <a:cs typeface="Arial" pitchFamily="34" charset="0"/>
              </a:rPr>
              <a:t>problem</a:t>
            </a:r>
          </a:p>
          <a:p>
            <a:pPr eaLnBrk="1" hangingPunct="1"/>
            <a:r>
              <a:rPr kumimoji="0" lang="en-US" sz="2400" b="1" i="0" dirty="0" smtClean="0">
                <a:solidFill>
                  <a:srgbClr val="000000"/>
                </a:solidFill>
                <a:latin typeface="Arial" pitchFamily="34" charset="0"/>
                <a:cs typeface="Arial" pitchFamily="34" charset="0"/>
              </a:rPr>
              <a:t>—and that was that I was beginning to see that what my grandmother and her friends were telling me </a:t>
            </a:r>
          </a:p>
          <a:p>
            <a:pPr eaLnBrk="1" hangingPunct="1"/>
            <a:r>
              <a:rPr kumimoji="0" lang="en-US" sz="3200" b="1" dirty="0" smtClean="0">
                <a:solidFill>
                  <a:srgbClr val="000000"/>
                </a:solidFill>
                <a:latin typeface="Arial" pitchFamily="34" charset="0"/>
                <a:cs typeface="Arial" pitchFamily="34" charset="0"/>
              </a:rPr>
              <a:t>wasn’t true</a:t>
            </a:r>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but that I couldn’t tell them it wasn’t true because I wasn’t supposed to be down there in the city park talking to “the Jamaicans” to know about it</a:t>
            </a:r>
            <a:endParaRPr kumimoji="0" lang="en-US" sz="2400" i="0" dirty="0" smtClean="0">
              <a:solidFill>
                <a:srgbClr val="000000"/>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2400" b="1" i="0" dirty="0" smtClean="0">
                <a:solidFill>
                  <a:srgbClr val="000000"/>
                </a:solidFill>
                <a:latin typeface="Arial" pitchFamily="34" charset="0"/>
                <a:cs typeface="Arial" pitchFamily="34" charset="0"/>
              </a:rPr>
              <a:t>One time, in the 3</a:t>
            </a:r>
            <a:r>
              <a:rPr kumimoji="0" lang="en-US" sz="2400" b="1" i="0" baseline="30000" dirty="0" smtClean="0">
                <a:solidFill>
                  <a:srgbClr val="000000"/>
                </a:solidFill>
                <a:latin typeface="Arial" pitchFamily="34" charset="0"/>
                <a:cs typeface="Arial" pitchFamily="34" charset="0"/>
              </a:rPr>
              <a:t>rd</a:t>
            </a:r>
            <a:r>
              <a:rPr kumimoji="0" lang="en-US" sz="2400" b="1" i="0" dirty="0" smtClean="0">
                <a:solidFill>
                  <a:srgbClr val="000000"/>
                </a:solidFill>
                <a:latin typeface="Arial" pitchFamily="34" charset="0"/>
                <a:cs typeface="Arial" pitchFamily="34" charset="0"/>
              </a:rPr>
              <a:t> grade, I had one of those life-changing experiences.  Probably my first, I don’t know.</a:t>
            </a:r>
          </a:p>
          <a:p>
            <a:pPr eaLnBrk="1" hangingPunct="1"/>
            <a:endParaRPr kumimoji="0" lang="en-US" sz="1600" b="1" i="0" dirty="0" smtClean="0">
              <a:solidFill>
                <a:srgbClr val="000000"/>
              </a:solidFill>
              <a:latin typeface="Arial" pitchFamily="34" charset="0"/>
              <a:cs typeface="Arial" pitchFamily="34" charset="0"/>
            </a:endParaRPr>
          </a:p>
          <a:p>
            <a:pPr eaLnBrk="1" hangingPunct="1"/>
            <a:r>
              <a:rPr kumimoji="0" lang="en-US" sz="2400" b="1" i="0" dirty="0" smtClean="0">
                <a:solidFill>
                  <a:srgbClr val="FFFFFF"/>
                </a:solidFill>
                <a:latin typeface="Arial" pitchFamily="34" charset="0"/>
                <a:cs typeface="Arial" pitchFamily="34" charset="0"/>
              </a:rPr>
              <a:t>I remember one of the Jamaican men talking to me about his “boy” “back home.”  </a:t>
            </a:r>
          </a:p>
          <a:p>
            <a:pPr eaLnBrk="1" hangingPunct="1"/>
            <a:r>
              <a:rPr kumimoji="0" lang="en-US" sz="2400" b="1" i="0" dirty="0" smtClean="0">
                <a:solidFill>
                  <a:srgbClr val="FFFFFF"/>
                </a:solidFill>
                <a:latin typeface="Arial" pitchFamily="34" charset="0"/>
                <a:cs typeface="Arial" pitchFamily="34" charset="0"/>
              </a:rPr>
              <a:t>I still had no idea where “back home” was, </a:t>
            </a:r>
          </a:p>
          <a:p>
            <a:pPr eaLnBrk="1" hangingPunct="1"/>
            <a:r>
              <a:rPr kumimoji="0" lang="en-US" sz="2400" b="1" i="0" dirty="0" smtClean="0">
                <a:solidFill>
                  <a:srgbClr val="FFFFFF"/>
                </a:solidFill>
                <a:latin typeface="Arial" pitchFamily="34" charset="0"/>
                <a:cs typeface="Arial" pitchFamily="34" charset="0"/>
              </a:rPr>
              <a:t>but I knew that it must be at least someplace on the other side of Minneapolis.</a:t>
            </a:r>
          </a:p>
          <a:p>
            <a:pPr eaLnBrk="1" hangingPunct="1"/>
            <a:endParaRPr kumimoji="0" lang="en-US" sz="1600" b="1" i="0" dirty="0" smtClean="0">
              <a:solidFill>
                <a:srgbClr val="FFFFFF"/>
              </a:solidFill>
              <a:latin typeface="Arial" pitchFamily="34" charset="0"/>
              <a:cs typeface="Arial" pitchFamily="34" charset="0"/>
            </a:endParaRPr>
          </a:p>
          <a:p>
            <a:pPr eaLnBrk="1" hangingPunct="1"/>
            <a:r>
              <a:rPr kumimoji="0" lang="en-US" sz="2400" b="1" i="0" dirty="0" smtClean="0">
                <a:solidFill>
                  <a:srgbClr val="FFFFFF"/>
                </a:solidFill>
                <a:latin typeface="Arial" pitchFamily="34" charset="0"/>
                <a:cs typeface="Arial" pitchFamily="34" charset="0"/>
              </a:rPr>
              <a:t>I remember the man telling me about his boy, </a:t>
            </a:r>
          </a:p>
          <a:p>
            <a:pPr eaLnBrk="1" hangingPunct="1"/>
            <a:r>
              <a:rPr kumimoji="0" lang="en-US" sz="2400" b="1" i="0" dirty="0" smtClean="0">
                <a:solidFill>
                  <a:srgbClr val="FFFFFF"/>
                </a:solidFill>
                <a:latin typeface="Arial" pitchFamily="34" charset="0"/>
                <a:cs typeface="Arial" pitchFamily="34" charset="0"/>
              </a:rPr>
              <a:t>and about how I reminded him of his son.  </a:t>
            </a:r>
          </a:p>
          <a:p>
            <a:pPr eaLnBrk="1" hangingPunct="1"/>
            <a:r>
              <a:rPr kumimoji="0" lang="en-US" sz="3200" b="1" i="0" dirty="0" smtClean="0">
                <a:solidFill>
                  <a:srgbClr val="FFFFFF"/>
                </a:solidFill>
                <a:latin typeface="Arial" pitchFamily="34" charset="0"/>
                <a:cs typeface="Arial" pitchFamily="34" charset="0"/>
              </a:rPr>
              <a:t>After a little bit of that he started to cry.</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1242786" y="1296306"/>
            <a:ext cx="7772400" cy="4857750"/>
          </a:xfrm>
          <a:prstGeom prst="rect">
            <a:avLst/>
          </a:prstGeom>
          <a:noFill/>
          <a:ln w="9525">
            <a:noFill/>
            <a:miter lim="800000"/>
            <a:headEnd/>
            <a:tailEnd/>
          </a:ln>
        </p:spPr>
      </p:pic>
      <p:sp>
        <p:nvSpPr>
          <p:cNvPr id="8" name="Rounded Rectangle 7"/>
          <p:cNvSpPr/>
          <p:nvPr/>
        </p:nvSpPr>
        <p:spPr bwMode="auto">
          <a:xfrm>
            <a:off x="1318986" y="4238172"/>
            <a:ext cx="7620000" cy="304800"/>
          </a:xfrm>
          <a:prstGeom prst="roundRect">
            <a:avLst/>
          </a:prstGeom>
          <a:noFill/>
          <a:ln w="762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eaLnBrk="1" hangingPunct="1"/>
            <a:endParaRPr kumimoji="0" lang="en-US" sz="1800" i="0" smtClean="0">
              <a:solidFill>
                <a:srgbClr val="000000"/>
              </a:solidFill>
            </a:endParaRPr>
          </a:p>
        </p:txBody>
      </p:sp>
      <p:sp>
        <p:nvSpPr>
          <p:cNvPr id="9" name="Rectangle 3"/>
          <p:cNvSpPr>
            <a:spLocks noChangeArrowheads="1"/>
          </p:cNvSpPr>
          <p:nvPr/>
        </p:nvSpPr>
        <p:spPr bwMode="auto">
          <a:xfrm>
            <a:off x="1213758" y="4840069"/>
            <a:ext cx="7772400" cy="646331"/>
          </a:xfrm>
          <a:prstGeom prst="rect">
            <a:avLst/>
          </a:prstGeom>
          <a:gradFill>
            <a:gsLst>
              <a:gs pos="37000">
                <a:srgbClr val="FFC000"/>
              </a:gs>
              <a:gs pos="50000">
                <a:srgbClr val="FFCC00"/>
              </a:gs>
              <a:gs pos="71000">
                <a:srgbClr val="FFCC00"/>
              </a:gs>
            </a:gsLst>
            <a:lin ang="5400000" scaled="0"/>
          </a:gradFill>
          <a:ln w="9525">
            <a:gradFill>
              <a:gsLst>
                <a:gs pos="0">
                  <a:srgbClr val="FFCF89"/>
                </a:gs>
                <a:gs pos="50000">
                  <a:schemeClr val="accent1">
                    <a:shade val="67500"/>
                    <a:satMod val="115000"/>
                  </a:schemeClr>
                </a:gs>
                <a:gs pos="100000">
                  <a:schemeClr val="accent1">
                    <a:shade val="100000"/>
                    <a:satMod val="115000"/>
                  </a:schemeClr>
                </a:gs>
              </a:gsLst>
              <a:lin ang="5400000" scaled="0"/>
            </a:gradFill>
            <a:miter lim="800000"/>
            <a:headEnd/>
            <a:tailEnd/>
          </a:ln>
        </p:spPr>
        <p:txBody>
          <a:bodyPr wrap="square" anchor="ctr">
            <a:spAutoFit/>
          </a:bodyPr>
          <a:lstStyle/>
          <a:p>
            <a:pPr eaLnBrk="1" hangingPunct="1"/>
            <a:r>
              <a:rPr kumimoji="0" lang="en-US" sz="3600" b="1" i="0" dirty="0" smtClean="0">
                <a:solidFill>
                  <a:srgbClr val="000000"/>
                </a:solidFill>
                <a:latin typeface="Arial"/>
              </a:rPr>
              <a:t>2. Reading Assignments . . . </a:t>
            </a:r>
          </a:p>
        </p:txBody>
      </p:sp>
      <p:sp>
        <p:nvSpPr>
          <p:cNvPr id="10" name="Rectangle 3"/>
          <p:cNvSpPr>
            <a:spLocks noChangeArrowheads="1"/>
          </p:cNvSpPr>
          <p:nvPr/>
        </p:nvSpPr>
        <p:spPr bwMode="auto">
          <a:xfrm>
            <a:off x="1104900" y="609600"/>
            <a:ext cx="8077200" cy="400110"/>
          </a:xfrm>
          <a:prstGeom prst="rect">
            <a:avLst/>
          </a:prstGeom>
          <a:noFill/>
          <a:ln w="9525">
            <a:noFill/>
            <a:miter lim="800000"/>
            <a:headEnd/>
            <a:tailEnd/>
          </a:ln>
        </p:spPr>
        <p:txBody>
          <a:bodyPr wrap="square" anchor="ctr">
            <a:noAutofit/>
          </a:bodyPr>
          <a:lstStyle/>
          <a:p>
            <a:pPr eaLnBrk="1" hangingPunct="1"/>
            <a:r>
              <a:rPr kumimoji="0" lang="en-US" sz="2000" b="1" i="0" dirty="0" smtClean="0">
                <a:solidFill>
                  <a:srgbClr val="FFFFFF"/>
                </a:solidFill>
              </a:rPr>
              <a:t>And the listing for Week 1 Day 1 will look something like this . . .</a:t>
            </a:r>
          </a:p>
        </p:txBody>
      </p:sp>
    </p:spTree>
  </p:cSld>
  <p:clrMapOvr>
    <a:masterClrMapping/>
  </p:clrMapOvr>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2400" b="1" i="0" dirty="0" smtClean="0">
                <a:solidFill>
                  <a:srgbClr val="FFCF89"/>
                </a:solidFill>
                <a:latin typeface="Arial" pitchFamily="34" charset="0"/>
                <a:cs typeface="Arial" pitchFamily="34" charset="0"/>
              </a:rPr>
              <a:t>One time, in the 3</a:t>
            </a:r>
            <a:r>
              <a:rPr kumimoji="0" lang="en-US" sz="2400" b="1" i="0" baseline="30000" dirty="0" smtClean="0">
                <a:solidFill>
                  <a:srgbClr val="FFCF89"/>
                </a:solidFill>
                <a:latin typeface="Arial" pitchFamily="34" charset="0"/>
                <a:cs typeface="Arial" pitchFamily="34" charset="0"/>
              </a:rPr>
              <a:t>rd</a:t>
            </a:r>
            <a:r>
              <a:rPr kumimoji="0" lang="en-US" sz="2400" b="1" i="0" dirty="0" smtClean="0">
                <a:solidFill>
                  <a:srgbClr val="FFCF89"/>
                </a:solidFill>
                <a:latin typeface="Arial" pitchFamily="34" charset="0"/>
                <a:cs typeface="Arial" pitchFamily="34" charset="0"/>
              </a:rPr>
              <a:t> grade, I had one of those life-changing experiences.  Probably my first, I don’t know.</a:t>
            </a:r>
          </a:p>
          <a:p>
            <a:pPr eaLnBrk="1" hangingPunct="1"/>
            <a:endParaRPr kumimoji="0" lang="en-US" sz="16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I remember one of the Jamaican men talking to me about his “boy” “back home.”  </a:t>
            </a:r>
          </a:p>
          <a:p>
            <a:pPr eaLnBrk="1" hangingPunct="1"/>
            <a:r>
              <a:rPr kumimoji="0" lang="en-US" sz="2400" b="1" i="0" dirty="0" smtClean="0">
                <a:solidFill>
                  <a:srgbClr val="000000"/>
                </a:solidFill>
                <a:latin typeface="Arial" pitchFamily="34" charset="0"/>
                <a:cs typeface="Arial" pitchFamily="34" charset="0"/>
              </a:rPr>
              <a:t>I still had no idea where “back home” was, </a:t>
            </a:r>
          </a:p>
          <a:p>
            <a:pPr eaLnBrk="1" hangingPunct="1"/>
            <a:r>
              <a:rPr kumimoji="0" lang="en-US" sz="2400" b="1" i="0" dirty="0" smtClean="0">
                <a:solidFill>
                  <a:srgbClr val="000000"/>
                </a:solidFill>
                <a:latin typeface="Arial" pitchFamily="34" charset="0"/>
                <a:cs typeface="Arial" pitchFamily="34" charset="0"/>
              </a:rPr>
              <a:t>but I knew that it must be at least someplace on the other side of Minneapolis</a:t>
            </a:r>
          </a:p>
          <a:p>
            <a:pPr eaLnBrk="1" hangingPunct="1"/>
            <a:endParaRPr kumimoji="0" lang="en-US" sz="16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I remember the man telling me about his boy, </a:t>
            </a:r>
          </a:p>
          <a:p>
            <a:pPr eaLnBrk="1" hangingPunct="1"/>
            <a:r>
              <a:rPr kumimoji="0" lang="en-US" sz="2400" b="1" i="0" dirty="0" smtClean="0">
                <a:solidFill>
                  <a:srgbClr val="000000"/>
                </a:solidFill>
                <a:latin typeface="Arial" pitchFamily="34" charset="0"/>
                <a:cs typeface="Arial" pitchFamily="34" charset="0"/>
              </a:rPr>
              <a:t>and about how I reminded him of his son</a:t>
            </a:r>
          </a:p>
          <a:p>
            <a:pPr eaLnBrk="1" hangingPunct="1"/>
            <a:r>
              <a:rPr kumimoji="0" lang="en-US" sz="2400" b="1" i="0" dirty="0" smtClean="0">
                <a:solidFill>
                  <a:srgbClr val="000000"/>
                </a:solidFill>
                <a:latin typeface="Arial" pitchFamily="34" charset="0"/>
                <a:cs typeface="Arial" pitchFamily="34" charset="0"/>
              </a:rPr>
              <a:t> </a:t>
            </a:r>
          </a:p>
          <a:p>
            <a:pPr eaLnBrk="1" hangingPunct="1"/>
            <a:r>
              <a:rPr kumimoji="0" lang="en-US" sz="3200" b="1" i="0" dirty="0" smtClean="0">
                <a:solidFill>
                  <a:srgbClr val="000000"/>
                </a:solidFill>
                <a:latin typeface="Arial" pitchFamily="34" charset="0"/>
                <a:cs typeface="Arial" pitchFamily="34" charset="0"/>
              </a:rPr>
              <a:t>After a little bit of that he started to cry.</a:t>
            </a:r>
          </a:p>
        </p:txBody>
      </p:sp>
    </p:spTree>
  </p:cSld>
  <p:clrMapOvr>
    <a:masterClrMapping/>
  </p:clrMapOvr>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2800" b="1" i="0" dirty="0" smtClean="0">
                <a:solidFill>
                  <a:srgbClr val="000000"/>
                </a:solidFill>
                <a:latin typeface="Arial" pitchFamily="34" charset="0"/>
                <a:cs typeface="Arial" pitchFamily="34" charset="0"/>
              </a:rPr>
              <a:t>That was the first adult male I ever saw cry</a:t>
            </a:r>
          </a:p>
          <a:p>
            <a:pPr eaLnBrk="1" hangingPunct="1"/>
            <a:r>
              <a:rPr kumimoji="0" lang="en-US" sz="2800" b="1" i="0" dirty="0" smtClean="0">
                <a:solidFill>
                  <a:srgbClr val="000000"/>
                </a:solidFill>
                <a:latin typeface="Arial" pitchFamily="34" charset="0"/>
                <a:cs typeface="Arial" pitchFamily="34" charset="0"/>
              </a:rPr>
              <a:t>—other than my father who cried a lot</a:t>
            </a:r>
          </a:p>
          <a:p>
            <a:pPr eaLnBrk="1" hangingPunct="1"/>
            <a:r>
              <a:rPr kumimoji="0" lang="en-US" sz="2800" b="1" i="0" dirty="0" smtClean="0">
                <a:solidFill>
                  <a:srgbClr val="000000"/>
                </a:solidFill>
                <a:latin typeface="Arial" pitchFamily="34" charset="0"/>
                <a:cs typeface="Arial" pitchFamily="34" charset="0"/>
              </a:rPr>
              <a:t> when my sister died </a:t>
            </a:r>
          </a:p>
          <a:p>
            <a:pPr eaLnBrk="1" hangingPunct="1"/>
            <a:r>
              <a:rPr kumimoji="0" lang="en-US" sz="2800" b="1" i="0" dirty="0" smtClean="0">
                <a:solidFill>
                  <a:srgbClr val="000000"/>
                </a:solidFill>
                <a:latin typeface="Arial" pitchFamily="34" charset="0"/>
                <a:cs typeface="Arial" pitchFamily="34" charset="0"/>
              </a:rPr>
              <a:t>when she was just a day old</a:t>
            </a:r>
          </a:p>
          <a:p>
            <a:pPr eaLnBrk="1" hangingPunct="1"/>
            <a:endParaRPr kumimoji="0" lang="en-US" sz="2800" b="1" i="0" dirty="0" smtClean="0">
              <a:solidFill>
                <a:srgbClr val="000000"/>
              </a:solidFill>
              <a:latin typeface="Arial" pitchFamily="34" charset="0"/>
              <a:cs typeface="Arial" pitchFamily="34" charset="0"/>
            </a:endParaRPr>
          </a:p>
          <a:p>
            <a:pPr eaLnBrk="1" hangingPunct="1"/>
            <a:r>
              <a:rPr kumimoji="0" lang="en-US" sz="2800" b="1" i="0" dirty="0" smtClean="0">
                <a:solidFill>
                  <a:srgbClr val="000000"/>
                </a:solidFill>
                <a:latin typeface="Arial" pitchFamily="34" charset="0"/>
                <a:cs typeface="Arial" pitchFamily="34" charset="0"/>
              </a:rPr>
              <a:t>And </a:t>
            </a:r>
            <a:r>
              <a:rPr kumimoji="0" lang="en-US" sz="2800" b="1" dirty="0" smtClean="0">
                <a:solidFill>
                  <a:srgbClr val="000000"/>
                </a:solidFill>
                <a:latin typeface="Arial" pitchFamily="34" charset="0"/>
                <a:cs typeface="Arial" pitchFamily="34" charset="0"/>
              </a:rPr>
              <a:t>everybody</a:t>
            </a:r>
            <a:r>
              <a:rPr kumimoji="0" lang="en-US" sz="2800" b="1" i="0" dirty="0" smtClean="0">
                <a:solidFill>
                  <a:srgbClr val="000000"/>
                </a:solidFill>
                <a:latin typeface="Arial" pitchFamily="34" charset="0"/>
                <a:cs typeface="Arial" pitchFamily="34" charset="0"/>
              </a:rPr>
              <a:t> cried about that</a:t>
            </a:r>
          </a:p>
        </p:txBody>
      </p:sp>
    </p:spTree>
  </p:cSld>
  <p:clrMapOvr>
    <a:masterClrMapping/>
  </p:clrMapOvr>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2400" b="1" i="0" dirty="0" smtClean="0">
                <a:solidFill>
                  <a:srgbClr val="000000"/>
                </a:solidFill>
                <a:latin typeface="Arial" pitchFamily="34" charset="0"/>
                <a:cs typeface="Arial" pitchFamily="34" charset="0"/>
              </a:rPr>
              <a:t>Even at that young age I concluded that a man that cries like Mr. Jamaica isn’t going to kidnap anybody, and especially not anyone that reminds him of his son </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1800" i="0" dirty="0" smtClean="0">
                <a:solidFill>
                  <a:srgbClr val="000000"/>
                </a:solidFill>
                <a:latin typeface="Arial" pitchFamily="34" charset="0"/>
                <a:cs typeface="Arial" pitchFamily="34" charset="0"/>
              </a:rPr>
              <a:t>(I know now that that was faulty logic, </a:t>
            </a:r>
          </a:p>
          <a:p>
            <a:pPr eaLnBrk="1" hangingPunct="1"/>
            <a:r>
              <a:rPr kumimoji="0" lang="en-US" sz="1800" i="0" dirty="0" smtClean="0">
                <a:solidFill>
                  <a:srgbClr val="000000"/>
                </a:solidFill>
                <a:latin typeface="Arial" pitchFamily="34" charset="0"/>
                <a:cs typeface="Arial" pitchFamily="34" charset="0"/>
              </a:rPr>
              <a:t>the part about “especially not anyone that reminds him of his son.)</a:t>
            </a:r>
          </a:p>
          <a:p>
            <a:pPr eaLnBrk="1" hangingPunct="1"/>
            <a:endParaRPr kumimoji="0" lang="en-US" sz="18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Literally from that day onward, every time I heard one of the adults say we shouldn’t talk with the Jamaicans because they would kidnap us or “who knows what” </a:t>
            </a:r>
            <a:r>
              <a:rPr kumimoji="0" lang="en-US" sz="1600" i="0" dirty="0" smtClean="0">
                <a:solidFill>
                  <a:srgbClr val="000000"/>
                </a:solidFill>
                <a:latin typeface="Arial" pitchFamily="34" charset="0"/>
                <a:cs typeface="Arial" pitchFamily="34" charset="0"/>
              </a:rPr>
              <a:t>(and we kids didn’t know exactly “what” was “who knows </a:t>
            </a:r>
            <a:r>
              <a:rPr kumimoji="0" lang="en-US" sz="1600" dirty="0" smtClean="0">
                <a:solidFill>
                  <a:srgbClr val="000000"/>
                </a:solidFill>
                <a:latin typeface="Arial" pitchFamily="34" charset="0"/>
                <a:cs typeface="Arial" pitchFamily="34" charset="0"/>
              </a:rPr>
              <a:t>what</a:t>
            </a:r>
            <a:r>
              <a:rPr kumimoji="0" lang="en-US" sz="1600" i="0" dirty="0" smtClean="0">
                <a:solidFill>
                  <a:srgbClr val="000000"/>
                </a:solidFill>
                <a:latin typeface="Arial" pitchFamily="34" charset="0"/>
                <a:cs typeface="Arial" pitchFamily="34" charset="0"/>
              </a:rPr>
              <a:t>” in those days, </a:t>
            </a:r>
          </a:p>
          <a:p>
            <a:pPr eaLnBrk="1" hangingPunct="1"/>
            <a:r>
              <a:rPr kumimoji="0" lang="en-US" sz="1600" i="0" dirty="0" smtClean="0">
                <a:solidFill>
                  <a:srgbClr val="000000"/>
                </a:solidFill>
                <a:latin typeface="Arial" pitchFamily="34" charset="0"/>
                <a:cs typeface="Arial" pitchFamily="34" charset="0"/>
              </a:rPr>
              <a:t>at least not in Winsted, but in retrospect, the adults probably did)</a:t>
            </a:r>
            <a:endParaRPr kumimoji="0" lang="en-US" sz="2400"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 I thought . . .</a:t>
            </a:r>
          </a:p>
          <a:p>
            <a:pPr eaLnBrk="1" hangingPunct="1"/>
            <a:r>
              <a:rPr kumimoji="0" lang="en-US" sz="2800" b="1" i="0" dirty="0" smtClean="0">
                <a:solidFill>
                  <a:srgbClr val="000000"/>
                </a:solidFill>
                <a:latin typeface="Arial" pitchFamily="34" charset="0"/>
                <a:cs typeface="Arial" pitchFamily="34" charset="0"/>
              </a:rPr>
              <a:t>“When I grow up I’m going to tell them what the Jamaicans are really like.  They’re nice.”</a:t>
            </a:r>
          </a:p>
        </p:txBody>
      </p:sp>
    </p:spTree>
  </p:cSld>
  <p:clrMapOvr>
    <a:masterClrMapping/>
  </p:clrMapOvr>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2400" b="1" i="0" dirty="0" smtClean="0">
                <a:solidFill>
                  <a:srgbClr val="FFCF89"/>
                </a:solidFill>
                <a:latin typeface="Arial" pitchFamily="34" charset="0"/>
                <a:cs typeface="Arial" pitchFamily="34" charset="0"/>
              </a:rPr>
              <a:t>Even at that young age I concluded that a man that cries like Mr. Jamaica isn’t going to kidnap anybody, and especially not anyone that reminds him of his son </a:t>
            </a:r>
          </a:p>
          <a:p>
            <a:pPr eaLnBrk="1" hangingPunct="1"/>
            <a:endParaRPr kumimoji="0" lang="en-US" sz="2400" b="1" i="0" dirty="0" smtClean="0">
              <a:solidFill>
                <a:srgbClr val="FFCF89"/>
              </a:solidFill>
              <a:latin typeface="Arial" pitchFamily="34" charset="0"/>
              <a:cs typeface="Arial" pitchFamily="34" charset="0"/>
            </a:endParaRPr>
          </a:p>
          <a:p>
            <a:pPr eaLnBrk="1" hangingPunct="1"/>
            <a:r>
              <a:rPr kumimoji="0" lang="en-US" sz="1800" i="0" dirty="0" smtClean="0">
                <a:solidFill>
                  <a:srgbClr val="FFCF89"/>
                </a:solidFill>
                <a:latin typeface="Arial" pitchFamily="34" charset="0"/>
                <a:cs typeface="Arial" pitchFamily="34" charset="0"/>
              </a:rPr>
              <a:t>(I know now that that was faulty logic, </a:t>
            </a:r>
          </a:p>
          <a:p>
            <a:pPr eaLnBrk="1" hangingPunct="1"/>
            <a:r>
              <a:rPr kumimoji="0" lang="en-US" sz="1800" i="0" dirty="0" smtClean="0">
                <a:solidFill>
                  <a:srgbClr val="FFCF89"/>
                </a:solidFill>
                <a:latin typeface="Arial" pitchFamily="34" charset="0"/>
                <a:cs typeface="Arial" pitchFamily="34" charset="0"/>
              </a:rPr>
              <a:t>the part about “especially not anyone that reminds him of his son.)</a:t>
            </a:r>
          </a:p>
          <a:p>
            <a:pPr eaLnBrk="1" hangingPunct="1"/>
            <a:endParaRPr kumimoji="0" lang="en-US" sz="1800" b="1" i="0" dirty="0" smtClean="0">
              <a:solidFill>
                <a:srgbClr val="FFCF89"/>
              </a:solidFill>
              <a:latin typeface="Arial" pitchFamily="34" charset="0"/>
              <a:cs typeface="Arial" pitchFamily="34" charset="0"/>
            </a:endParaRPr>
          </a:p>
          <a:p>
            <a:pPr eaLnBrk="1" hangingPunct="1"/>
            <a:r>
              <a:rPr kumimoji="0" lang="en-US" sz="2400" b="1" i="0" dirty="0" smtClean="0">
                <a:solidFill>
                  <a:srgbClr val="FFCF89"/>
                </a:solidFill>
                <a:latin typeface="Arial" pitchFamily="34" charset="0"/>
                <a:cs typeface="Arial" pitchFamily="34" charset="0"/>
              </a:rPr>
              <a:t>Literally from that day onward, every time I heard one of the adults say we shouldn’t talk with the Jamaicans because they would kidnap us or “who knows what” </a:t>
            </a:r>
            <a:r>
              <a:rPr kumimoji="0" lang="en-US" sz="1600" i="0" dirty="0" smtClean="0">
                <a:solidFill>
                  <a:srgbClr val="FFCF89"/>
                </a:solidFill>
                <a:latin typeface="Arial" pitchFamily="34" charset="0"/>
                <a:cs typeface="Arial" pitchFamily="34" charset="0"/>
              </a:rPr>
              <a:t>(and we kids didn’t know exactly “what” was “who knows </a:t>
            </a:r>
            <a:r>
              <a:rPr kumimoji="0" lang="en-US" sz="1600" dirty="0" smtClean="0">
                <a:solidFill>
                  <a:srgbClr val="FFCF89"/>
                </a:solidFill>
                <a:latin typeface="Arial" pitchFamily="34" charset="0"/>
                <a:cs typeface="Arial" pitchFamily="34" charset="0"/>
              </a:rPr>
              <a:t>what</a:t>
            </a:r>
            <a:r>
              <a:rPr kumimoji="0" lang="en-US" sz="1600" i="0" dirty="0" smtClean="0">
                <a:solidFill>
                  <a:srgbClr val="FFCF89"/>
                </a:solidFill>
                <a:latin typeface="Arial" pitchFamily="34" charset="0"/>
                <a:cs typeface="Arial" pitchFamily="34" charset="0"/>
              </a:rPr>
              <a:t>” in those days, </a:t>
            </a:r>
          </a:p>
          <a:p>
            <a:pPr eaLnBrk="1" hangingPunct="1"/>
            <a:r>
              <a:rPr kumimoji="0" lang="en-US" sz="1600" i="0" dirty="0" smtClean="0">
                <a:solidFill>
                  <a:srgbClr val="FFCF89"/>
                </a:solidFill>
                <a:latin typeface="Arial" pitchFamily="34" charset="0"/>
                <a:cs typeface="Arial" pitchFamily="34" charset="0"/>
              </a:rPr>
              <a:t>at least not in Winsted, but in retrospect, the adults probably did)</a:t>
            </a:r>
            <a:endParaRPr kumimoji="0" lang="en-US" sz="2400" i="0" dirty="0" smtClean="0">
              <a:solidFill>
                <a:srgbClr val="FFCF89"/>
              </a:solidFill>
              <a:latin typeface="Arial" pitchFamily="34" charset="0"/>
              <a:cs typeface="Arial" pitchFamily="34" charset="0"/>
            </a:endParaRPr>
          </a:p>
          <a:p>
            <a:pPr eaLnBrk="1" hangingPunct="1"/>
            <a:r>
              <a:rPr kumimoji="0" lang="en-US" sz="2400" b="1" i="0" dirty="0" smtClean="0">
                <a:solidFill>
                  <a:srgbClr val="FFCF89"/>
                </a:solidFill>
                <a:latin typeface="Arial" pitchFamily="34" charset="0"/>
                <a:cs typeface="Arial" pitchFamily="34" charset="0"/>
              </a:rPr>
              <a:t> I thought . . .</a:t>
            </a:r>
          </a:p>
          <a:p>
            <a:pPr eaLnBrk="1" hangingPunct="1"/>
            <a:r>
              <a:rPr kumimoji="0" lang="en-US" sz="2800" b="1" i="0" dirty="0" smtClean="0">
                <a:solidFill>
                  <a:srgbClr val="000000"/>
                </a:solidFill>
                <a:latin typeface="Arial" pitchFamily="34" charset="0"/>
                <a:cs typeface="Arial" pitchFamily="34" charset="0"/>
              </a:rPr>
              <a:t>“When I grow up I’m going to tell them what the Jamaicans are really like.  They’re nice.”</a:t>
            </a:r>
          </a:p>
        </p:txBody>
      </p:sp>
    </p:spTree>
  </p:cSld>
  <p:clrMapOvr>
    <a:masterClrMapping/>
  </p:clrMapOvr>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2400" b="1" i="0" dirty="0" smtClean="0">
                <a:solidFill>
                  <a:srgbClr val="000000"/>
                </a:solidFill>
                <a:latin typeface="Arial" pitchFamily="34" charset="0"/>
                <a:cs typeface="Arial" pitchFamily="34" charset="0"/>
              </a:rPr>
              <a:t>But I was afraid to say that because then my grandmother and the other adults would know that I had been </a:t>
            </a:r>
            <a:r>
              <a:rPr kumimoji="0" lang="en-US" sz="2400" b="1" dirty="0" smtClean="0">
                <a:solidFill>
                  <a:srgbClr val="000000"/>
                </a:solidFill>
                <a:latin typeface="Arial" pitchFamily="34" charset="0"/>
                <a:cs typeface="Arial" pitchFamily="34" charset="0"/>
              </a:rPr>
              <a:t>disobedient</a:t>
            </a:r>
            <a:endParaRPr kumimoji="0" lang="en-US" sz="2400" b="1" i="0" dirty="0" smtClean="0">
              <a:solidFill>
                <a:srgbClr val="000000"/>
              </a:solidFill>
              <a:latin typeface="Arial" pitchFamily="34" charset="0"/>
              <a:cs typeface="Arial" pitchFamily="34" charset="0"/>
            </a:endParaRP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And since 2</a:t>
            </a:r>
            <a:r>
              <a:rPr kumimoji="0" lang="en-US" sz="2400" b="1" i="0" baseline="30000" dirty="0" smtClean="0">
                <a:solidFill>
                  <a:srgbClr val="000000"/>
                </a:solidFill>
                <a:latin typeface="Arial" pitchFamily="34" charset="0"/>
                <a:cs typeface="Arial" pitchFamily="34" charset="0"/>
              </a:rPr>
              <a:t>nd</a:t>
            </a:r>
            <a:r>
              <a:rPr kumimoji="0" lang="en-US" sz="2400" b="1" i="0" dirty="0" smtClean="0">
                <a:solidFill>
                  <a:srgbClr val="000000"/>
                </a:solidFill>
                <a:latin typeface="Arial" pitchFamily="34" charset="0"/>
                <a:cs typeface="Arial" pitchFamily="34" charset="0"/>
              </a:rPr>
              <a:t> graders didn’t go to Confession in those days, I was pretty much stuck with my big secret of knowing that what the adults were saying about the Jamaicans wasn’t true, but not being able to say it</a:t>
            </a:r>
          </a:p>
          <a:p>
            <a:pPr eaLnBrk="1" hangingPunct="1"/>
            <a:endParaRPr kumimoji="0" lang="en-US" sz="2400" b="1" i="0" dirty="0" smtClean="0">
              <a:solidFill>
                <a:srgbClr val="FFFFFF"/>
              </a:solidFill>
              <a:latin typeface="Arial" pitchFamily="34" charset="0"/>
              <a:cs typeface="Arial" pitchFamily="34" charset="0"/>
            </a:endParaRPr>
          </a:p>
          <a:p>
            <a:pPr eaLnBrk="1" hangingPunct="1"/>
            <a:r>
              <a:rPr kumimoji="0" lang="en-US" sz="3200" b="1" i="0" dirty="0" smtClean="0">
                <a:solidFill>
                  <a:srgbClr val="FFFFFF"/>
                </a:solidFill>
                <a:latin typeface="Arial" pitchFamily="34" charset="0"/>
                <a:cs typeface="Arial" pitchFamily="34" charset="0"/>
              </a:rPr>
              <a:t>I was in a real double bind!</a:t>
            </a:r>
          </a:p>
        </p:txBody>
      </p:sp>
    </p:spTree>
  </p:cSld>
  <p:clrMapOvr>
    <a:masterClrMapping/>
  </p:clrMapOvr>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2400" b="1" i="0" dirty="0" smtClean="0">
                <a:solidFill>
                  <a:srgbClr val="FFCF89"/>
                </a:solidFill>
                <a:latin typeface="Arial" pitchFamily="34" charset="0"/>
                <a:cs typeface="Arial" pitchFamily="34" charset="0"/>
              </a:rPr>
              <a:t>But I was afraid to say that because then my grandmother and the other adults would know that I had been </a:t>
            </a:r>
            <a:r>
              <a:rPr kumimoji="0" lang="en-US" sz="2400" b="1" dirty="0" smtClean="0">
                <a:solidFill>
                  <a:srgbClr val="FFCF89"/>
                </a:solidFill>
                <a:latin typeface="Arial" pitchFamily="34" charset="0"/>
                <a:cs typeface="Arial" pitchFamily="34" charset="0"/>
              </a:rPr>
              <a:t>disobedient</a:t>
            </a:r>
            <a:endParaRPr kumimoji="0" lang="en-US" sz="2400" b="1" i="0" dirty="0" smtClean="0">
              <a:solidFill>
                <a:srgbClr val="FFCF89"/>
              </a:solidFill>
              <a:latin typeface="Arial" pitchFamily="34" charset="0"/>
              <a:cs typeface="Arial" pitchFamily="34" charset="0"/>
            </a:endParaRPr>
          </a:p>
          <a:p>
            <a:pPr eaLnBrk="1" hangingPunct="1"/>
            <a:endParaRPr kumimoji="0" lang="en-US" sz="2400" b="1" i="0" dirty="0" smtClean="0">
              <a:solidFill>
                <a:srgbClr val="FFCF89"/>
              </a:solidFill>
              <a:latin typeface="Arial" pitchFamily="34" charset="0"/>
              <a:cs typeface="Arial" pitchFamily="34" charset="0"/>
            </a:endParaRPr>
          </a:p>
          <a:p>
            <a:pPr eaLnBrk="1" hangingPunct="1"/>
            <a:r>
              <a:rPr kumimoji="0" lang="en-US" sz="2400" b="1" i="0" dirty="0" smtClean="0">
                <a:solidFill>
                  <a:srgbClr val="FFCF89"/>
                </a:solidFill>
                <a:latin typeface="Arial" pitchFamily="34" charset="0"/>
                <a:cs typeface="Arial" pitchFamily="34" charset="0"/>
              </a:rPr>
              <a:t>And since 2</a:t>
            </a:r>
            <a:r>
              <a:rPr kumimoji="0" lang="en-US" sz="2400" b="1" i="0" baseline="30000" dirty="0" smtClean="0">
                <a:solidFill>
                  <a:srgbClr val="FFCF89"/>
                </a:solidFill>
                <a:latin typeface="Arial" pitchFamily="34" charset="0"/>
                <a:cs typeface="Arial" pitchFamily="34" charset="0"/>
              </a:rPr>
              <a:t>nd</a:t>
            </a:r>
            <a:r>
              <a:rPr kumimoji="0" lang="en-US" sz="2400" b="1" i="0" dirty="0" smtClean="0">
                <a:solidFill>
                  <a:srgbClr val="FFCF89"/>
                </a:solidFill>
                <a:latin typeface="Arial" pitchFamily="34" charset="0"/>
                <a:cs typeface="Arial" pitchFamily="34" charset="0"/>
              </a:rPr>
              <a:t> graders didn’t go to Confession in those days, I was pretty much stuck with my big secret of knowing that what the adults were saying about the Jamaicans wasn’t true, but not being able to say it</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3200" b="1" i="0" dirty="0" smtClean="0">
                <a:solidFill>
                  <a:srgbClr val="000000"/>
                </a:solidFill>
                <a:latin typeface="Arial" pitchFamily="34" charset="0"/>
                <a:cs typeface="Arial" pitchFamily="34" charset="0"/>
              </a:rPr>
              <a:t>I was in a real double bind!</a:t>
            </a:r>
          </a:p>
        </p:txBody>
      </p:sp>
    </p:spTree>
  </p:cSld>
  <p:clrMapOvr>
    <a:masterClrMapping/>
  </p:clrMapOvr>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2400" b="1" i="0" dirty="0" smtClean="0">
                <a:solidFill>
                  <a:srgbClr val="000000"/>
                </a:solidFill>
                <a:latin typeface="Arial" pitchFamily="34" charset="0"/>
                <a:cs typeface="Arial" pitchFamily="34" charset="0"/>
              </a:rPr>
              <a:t>By the time I was </a:t>
            </a:r>
            <a:r>
              <a:rPr kumimoji="0" lang="en-US" sz="2400" b="1" dirty="0" smtClean="0">
                <a:solidFill>
                  <a:srgbClr val="000000"/>
                </a:solidFill>
                <a:latin typeface="Arial" pitchFamily="34" charset="0"/>
                <a:cs typeface="Arial" pitchFamily="34" charset="0"/>
              </a:rPr>
              <a:t>in the 3</a:t>
            </a:r>
            <a:r>
              <a:rPr kumimoji="0" lang="en-US" sz="2400" b="1" baseline="30000" dirty="0" smtClean="0">
                <a:solidFill>
                  <a:srgbClr val="000000"/>
                </a:solidFill>
                <a:latin typeface="Arial" pitchFamily="34" charset="0"/>
                <a:cs typeface="Arial" pitchFamily="34" charset="0"/>
              </a:rPr>
              <a:t>rd</a:t>
            </a:r>
            <a:r>
              <a:rPr kumimoji="0" lang="en-US" sz="2400" b="1" dirty="0" smtClean="0">
                <a:solidFill>
                  <a:srgbClr val="000000"/>
                </a:solidFill>
                <a:latin typeface="Arial" pitchFamily="34" charset="0"/>
                <a:cs typeface="Arial" pitchFamily="34" charset="0"/>
              </a:rPr>
              <a:t> grade</a:t>
            </a:r>
            <a:r>
              <a:rPr kumimoji="0" lang="en-US" sz="2400" b="1" i="0" dirty="0" smtClean="0">
                <a:solidFill>
                  <a:srgbClr val="000000"/>
                </a:solidFill>
                <a:latin typeface="Arial" pitchFamily="34" charset="0"/>
                <a:cs typeface="Arial" pitchFamily="34" charset="0"/>
              </a:rPr>
              <a:t>, I </a:t>
            </a:r>
            <a:r>
              <a:rPr kumimoji="0" lang="en-US" sz="3200" b="1" dirty="0" smtClean="0">
                <a:solidFill>
                  <a:srgbClr val="000000"/>
                </a:solidFill>
                <a:latin typeface="Arial" pitchFamily="34" charset="0"/>
                <a:cs typeface="Arial" pitchFamily="34" charset="0"/>
              </a:rPr>
              <a:t>knew</a:t>
            </a:r>
            <a:r>
              <a:rPr kumimoji="0" lang="en-US" sz="3200" b="1" i="0" dirty="0" smtClean="0">
                <a:solidFill>
                  <a:srgbClr val="000000"/>
                </a:solidFill>
                <a:latin typeface="Arial" pitchFamily="34" charset="0"/>
                <a:cs typeface="Arial" pitchFamily="34" charset="0"/>
              </a:rPr>
              <a:t> </a:t>
            </a:r>
            <a:r>
              <a:rPr kumimoji="0" lang="en-US" sz="2400" b="1" i="0" dirty="0" smtClean="0">
                <a:solidFill>
                  <a:srgbClr val="000000"/>
                </a:solidFill>
                <a:latin typeface="Arial" pitchFamily="34" charset="0"/>
                <a:cs typeface="Arial" pitchFamily="34" charset="0"/>
              </a:rPr>
              <a:t>that when I grew up I was going to tell people that the Jamaicans were just like everybody else— that they laughed, they cried (even the MEN), they sang, they told stories, they kidded one another . . . and they even peed in the bushes like the Winsted </a:t>
            </a:r>
            <a:r>
              <a:rPr kumimoji="0" lang="en-US" sz="2400" b="1" i="0" dirty="0" err="1" smtClean="0">
                <a:solidFill>
                  <a:srgbClr val="000000"/>
                </a:solidFill>
                <a:latin typeface="Arial" pitchFamily="34" charset="0"/>
                <a:cs typeface="Arial" pitchFamily="34" charset="0"/>
              </a:rPr>
              <a:t>menfolk</a:t>
            </a:r>
            <a:r>
              <a:rPr kumimoji="0" lang="en-US" sz="2400" b="1" i="0" dirty="0" smtClean="0">
                <a:solidFill>
                  <a:srgbClr val="000000"/>
                </a:solidFill>
                <a:latin typeface="Arial" pitchFamily="34" charset="0"/>
                <a:cs typeface="Arial" pitchFamily="34" charset="0"/>
              </a:rPr>
              <a:t> did when they went hunting and fishing</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 And I thought that even though I </a:t>
            </a:r>
            <a:r>
              <a:rPr kumimoji="0" lang="en-US" sz="2400" b="1" dirty="0" smtClean="0">
                <a:solidFill>
                  <a:srgbClr val="000000"/>
                </a:solidFill>
                <a:latin typeface="Arial" pitchFamily="34" charset="0"/>
                <a:cs typeface="Arial" pitchFamily="34" charset="0"/>
              </a:rPr>
              <a:t>still</a:t>
            </a:r>
            <a:r>
              <a:rPr kumimoji="0" lang="en-US" sz="2400" b="1" i="0" dirty="0" smtClean="0">
                <a:solidFill>
                  <a:srgbClr val="000000"/>
                </a:solidFill>
                <a:latin typeface="Arial" pitchFamily="34" charset="0"/>
                <a:cs typeface="Arial" pitchFamily="34" charset="0"/>
              </a:rPr>
              <a:t> didn’t know at that time where Jamaica was</a:t>
            </a:r>
          </a:p>
        </p:txBody>
      </p:sp>
    </p:spTree>
  </p:cSld>
  <p:clrMapOvr>
    <a:masterClrMapping/>
  </p:clrMapOvr>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2400" b="1" i="0" dirty="0" smtClean="0">
                <a:solidFill>
                  <a:srgbClr val="000000"/>
                </a:solidFill>
                <a:latin typeface="Arial" pitchFamily="34" charset="0"/>
                <a:cs typeface="Arial" pitchFamily="34" charset="0"/>
              </a:rPr>
              <a:t>And, of course, I had no idea what anthropology was, or even that there were adults who had a job where they could tell others about how other people were humans too</a:t>
            </a:r>
          </a:p>
        </p:txBody>
      </p:sp>
    </p:spTree>
  </p:cSld>
  <p:clrMapOvr>
    <a:masterClrMapping/>
  </p:clrMapOvr>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2400" b="1" i="0" dirty="0" smtClean="0">
                <a:solidFill>
                  <a:srgbClr val="000000"/>
                </a:solidFill>
                <a:latin typeface="Arial" pitchFamily="34" charset="0"/>
                <a:cs typeface="Arial" pitchFamily="34" charset="0"/>
              </a:rPr>
              <a:t>Now it was also with the Jamaicans that I got my start as a “Physical Anthropologist”</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800" b="1" i="0" dirty="0" smtClean="0">
                <a:solidFill>
                  <a:srgbClr val="FFFFFF"/>
                </a:solidFill>
                <a:latin typeface="Arial" pitchFamily="34" charset="0"/>
                <a:cs typeface="Arial" pitchFamily="34" charset="0"/>
              </a:rPr>
              <a:t>REM: American Anthropology is Four-Fold:</a:t>
            </a:r>
          </a:p>
          <a:p>
            <a:pPr eaLnBrk="1" hangingPunct="1"/>
            <a:endParaRPr kumimoji="0" lang="en-US" sz="3200" b="1" i="0" dirty="0" smtClean="0">
              <a:solidFill>
                <a:srgbClr val="FFFFFF"/>
              </a:solidFill>
              <a:latin typeface="Arial" pitchFamily="34" charset="0"/>
              <a:cs typeface="Arial" pitchFamily="34" charset="0"/>
            </a:endParaRPr>
          </a:p>
          <a:p>
            <a:pPr eaLnBrk="1" hangingPunct="1"/>
            <a:r>
              <a:rPr kumimoji="0" lang="en-US" sz="3200" b="1" i="0" dirty="0" smtClean="0">
                <a:solidFill>
                  <a:srgbClr val="FFFFFF"/>
                </a:solidFill>
                <a:latin typeface="Arial" pitchFamily="34" charset="0"/>
                <a:cs typeface="Arial" pitchFamily="34" charset="0"/>
              </a:rPr>
              <a:t>Cultural Anthropology</a:t>
            </a:r>
          </a:p>
          <a:p>
            <a:pPr eaLnBrk="1" hangingPunct="1"/>
            <a:r>
              <a:rPr kumimoji="0" lang="en-US" sz="3200" b="1" i="0" dirty="0" smtClean="0">
                <a:solidFill>
                  <a:srgbClr val="FFFFFF"/>
                </a:solidFill>
                <a:latin typeface="Arial" pitchFamily="34" charset="0"/>
                <a:cs typeface="Arial" pitchFamily="34" charset="0"/>
              </a:rPr>
              <a:t>Physical Anthropology</a:t>
            </a:r>
          </a:p>
          <a:p>
            <a:pPr eaLnBrk="1" hangingPunct="1"/>
            <a:r>
              <a:rPr kumimoji="0" lang="en-US" sz="3200" b="1" i="0" dirty="0" smtClean="0">
                <a:solidFill>
                  <a:srgbClr val="FFFFFF"/>
                </a:solidFill>
                <a:latin typeface="Arial" pitchFamily="34" charset="0"/>
                <a:cs typeface="Arial" pitchFamily="34" charset="0"/>
              </a:rPr>
              <a:t>Archaeology</a:t>
            </a:r>
          </a:p>
          <a:p>
            <a:pPr eaLnBrk="1" hangingPunct="1"/>
            <a:r>
              <a:rPr kumimoji="0" lang="en-US" sz="3200" b="1" i="0" dirty="0" smtClean="0">
                <a:solidFill>
                  <a:srgbClr val="FFFFFF"/>
                </a:solidFill>
                <a:latin typeface="Arial" pitchFamily="34" charset="0"/>
                <a:cs typeface="Arial" pitchFamily="34" charset="0"/>
              </a:rPr>
              <a:t>Linguistics</a:t>
            </a:r>
            <a:endParaRPr kumimoji="0" lang="en-US" sz="2400" b="1" i="0" dirty="0" smtClean="0">
              <a:solidFill>
                <a:srgbClr val="FFFFFF"/>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2400" b="1" i="0" dirty="0" smtClean="0">
                <a:solidFill>
                  <a:srgbClr val="000000"/>
                </a:solidFill>
                <a:latin typeface="Arial" pitchFamily="34" charset="0"/>
                <a:cs typeface="Arial" pitchFamily="34" charset="0"/>
              </a:rPr>
              <a:t>Now it was also with the Jamaicans that I got my start as a “Physical Anthropologist”</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800" b="1" i="0" dirty="0" smtClean="0">
                <a:solidFill>
                  <a:srgbClr val="000000"/>
                </a:solidFill>
                <a:latin typeface="Arial" pitchFamily="34" charset="0"/>
                <a:cs typeface="Arial" pitchFamily="34" charset="0"/>
              </a:rPr>
              <a:t>REM: American Anthropology is Four-Fold:</a:t>
            </a:r>
          </a:p>
          <a:p>
            <a:pPr eaLnBrk="1" hangingPunct="1"/>
            <a:endParaRPr kumimoji="0" lang="en-US" sz="3200" b="1" i="0" dirty="0" smtClean="0">
              <a:solidFill>
                <a:srgbClr val="000000"/>
              </a:solidFill>
              <a:latin typeface="Arial" pitchFamily="34" charset="0"/>
              <a:cs typeface="Arial" pitchFamily="34" charset="0"/>
            </a:endParaRPr>
          </a:p>
          <a:p>
            <a:pPr eaLnBrk="1" hangingPunct="1"/>
            <a:r>
              <a:rPr kumimoji="0" lang="en-US" sz="3200" b="1" i="0" dirty="0" smtClean="0">
                <a:solidFill>
                  <a:srgbClr val="FFCF89"/>
                </a:solidFill>
                <a:latin typeface="Arial" pitchFamily="34" charset="0"/>
                <a:cs typeface="Arial" pitchFamily="34" charset="0"/>
              </a:rPr>
              <a:t>Cultural Anthropology</a:t>
            </a:r>
          </a:p>
          <a:p>
            <a:pPr eaLnBrk="1" hangingPunct="1"/>
            <a:r>
              <a:rPr kumimoji="0" lang="en-US" sz="3200" b="1" i="0" dirty="0" smtClean="0">
                <a:solidFill>
                  <a:srgbClr val="000000"/>
                </a:solidFill>
                <a:latin typeface="Arial" pitchFamily="34" charset="0"/>
                <a:cs typeface="Arial" pitchFamily="34" charset="0"/>
              </a:rPr>
              <a:t>Physical Anthropology</a:t>
            </a:r>
          </a:p>
          <a:p>
            <a:pPr eaLnBrk="1" hangingPunct="1"/>
            <a:r>
              <a:rPr kumimoji="0" lang="en-US" sz="3200" b="1" i="0" dirty="0" smtClean="0">
                <a:solidFill>
                  <a:srgbClr val="FFCF89"/>
                </a:solidFill>
                <a:latin typeface="Arial" pitchFamily="34" charset="0"/>
                <a:cs typeface="Arial" pitchFamily="34" charset="0"/>
              </a:rPr>
              <a:t>Archaeology</a:t>
            </a:r>
          </a:p>
          <a:p>
            <a:pPr eaLnBrk="1" hangingPunct="1"/>
            <a:r>
              <a:rPr kumimoji="0" lang="en-US" sz="3200" b="1" i="0" dirty="0" smtClean="0">
                <a:solidFill>
                  <a:srgbClr val="FFCF89"/>
                </a:solidFill>
                <a:latin typeface="Arial" pitchFamily="34" charset="0"/>
                <a:cs typeface="Arial" pitchFamily="34" charset="0"/>
              </a:rPr>
              <a:t>Linguistics</a:t>
            </a:r>
            <a:endParaRPr kumimoji="0" lang="en-US" sz="2400" b="1" i="0" dirty="0" smtClean="0">
              <a:solidFill>
                <a:srgbClr val="FFCF89"/>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1242786" y="1296306"/>
            <a:ext cx="7772400" cy="4857750"/>
          </a:xfrm>
          <a:prstGeom prst="rect">
            <a:avLst/>
          </a:prstGeom>
          <a:noFill/>
          <a:ln w="9525">
            <a:noFill/>
            <a:miter lim="800000"/>
            <a:headEnd/>
            <a:tailEnd/>
          </a:ln>
        </p:spPr>
      </p:pic>
      <p:sp>
        <p:nvSpPr>
          <p:cNvPr id="8" name="Rectangle 3"/>
          <p:cNvSpPr>
            <a:spLocks noChangeArrowheads="1"/>
          </p:cNvSpPr>
          <p:nvPr/>
        </p:nvSpPr>
        <p:spPr bwMode="auto">
          <a:xfrm>
            <a:off x="1213758" y="3200400"/>
            <a:ext cx="7772400" cy="646331"/>
          </a:xfrm>
          <a:prstGeom prst="rect">
            <a:avLst/>
          </a:prstGeom>
          <a:gradFill>
            <a:gsLst>
              <a:gs pos="37000">
                <a:srgbClr val="FFC000"/>
              </a:gs>
              <a:gs pos="50000">
                <a:srgbClr val="FFCC00"/>
              </a:gs>
              <a:gs pos="71000">
                <a:srgbClr val="FFCC00"/>
              </a:gs>
            </a:gsLst>
            <a:lin ang="5400000" scaled="0"/>
          </a:gradFill>
          <a:ln w="9525">
            <a:gradFill>
              <a:gsLst>
                <a:gs pos="0">
                  <a:srgbClr val="FFCF89"/>
                </a:gs>
                <a:gs pos="50000">
                  <a:schemeClr val="accent1">
                    <a:shade val="67500"/>
                    <a:satMod val="115000"/>
                  </a:schemeClr>
                </a:gs>
                <a:gs pos="100000">
                  <a:schemeClr val="accent1">
                    <a:shade val="100000"/>
                    <a:satMod val="115000"/>
                  </a:schemeClr>
                </a:gs>
              </a:gsLst>
              <a:lin ang="5400000" scaled="0"/>
            </a:gradFill>
            <a:miter lim="800000"/>
            <a:headEnd/>
            <a:tailEnd/>
          </a:ln>
        </p:spPr>
        <p:txBody>
          <a:bodyPr wrap="square" anchor="ctr">
            <a:spAutoFit/>
          </a:bodyPr>
          <a:lstStyle/>
          <a:p>
            <a:pPr eaLnBrk="1" hangingPunct="1"/>
            <a:r>
              <a:rPr kumimoji="0" lang="en-US" sz="3600" b="1" i="0" dirty="0" smtClean="0">
                <a:solidFill>
                  <a:srgbClr val="000000"/>
                </a:solidFill>
                <a:latin typeface="Arial"/>
              </a:rPr>
              <a:t>and (sometimes) 3. Activities . . . </a:t>
            </a:r>
          </a:p>
        </p:txBody>
      </p:sp>
      <p:sp>
        <p:nvSpPr>
          <p:cNvPr id="9" name="Rounded Rectangle 8"/>
          <p:cNvSpPr/>
          <p:nvPr/>
        </p:nvSpPr>
        <p:spPr bwMode="auto">
          <a:xfrm>
            <a:off x="2643414" y="4455886"/>
            <a:ext cx="4876800" cy="1135742"/>
          </a:xfrm>
          <a:prstGeom prst="roundRect">
            <a:avLst/>
          </a:prstGeom>
          <a:noFill/>
          <a:ln w="762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eaLnBrk="1" hangingPunct="1"/>
            <a:endParaRPr kumimoji="0" lang="en-US" sz="1800" i="0" smtClean="0">
              <a:solidFill>
                <a:srgbClr val="000000"/>
              </a:solidFill>
            </a:endParaRPr>
          </a:p>
        </p:txBody>
      </p:sp>
      <p:sp>
        <p:nvSpPr>
          <p:cNvPr id="10" name="Rectangle 3"/>
          <p:cNvSpPr>
            <a:spLocks noChangeArrowheads="1"/>
          </p:cNvSpPr>
          <p:nvPr/>
        </p:nvSpPr>
        <p:spPr bwMode="auto">
          <a:xfrm>
            <a:off x="1104900" y="609600"/>
            <a:ext cx="8077200" cy="400110"/>
          </a:xfrm>
          <a:prstGeom prst="rect">
            <a:avLst/>
          </a:prstGeom>
          <a:noFill/>
          <a:ln w="9525">
            <a:noFill/>
            <a:miter lim="800000"/>
            <a:headEnd/>
            <a:tailEnd/>
          </a:ln>
        </p:spPr>
        <p:txBody>
          <a:bodyPr wrap="square" anchor="ctr">
            <a:noAutofit/>
          </a:bodyPr>
          <a:lstStyle/>
          <a:p>
            <a:pPr eaLnBrk="1" hangingPunct="1"/>
            <a:r>
              <a:rPr kumimoji="0" lang="en-US" sz="2000" b="1" i="0" dirty="0" smtClean="0">
                <a:solidFill>
                  <a:srgbClr val="FFFFFF"/>
                </a:solidFill>
              </a:rPr>
              <a:t>And the listing for Week 1 Day 1 will look something like this . . .</a:t>
            </a:r>
          </a:p>
        </p:txBody>
      </p:sp>
    </p:spTree>
  </p:cSld>
  <p:clrMapOvr>
    <a:masterClrMapping/>
  </p:clrMapOvr>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2400" b="1" i="0" dirty="0" smtClean="0">
                <a:solidFill>
                  <a:srgbClr val="000000"/>
                </a:solidFill>
                <a:latin typeface="Arial" pitchFamily="34" charset="0"/>
                <a:cs typeface="Arial" pitchFamily="34" charset="0"/>
              </a:rPr>
              <a:t>One time I was down in the city park sitting with the Jamaicans in the shade of the old wooden bandstand that was there, not too far from the lake, </a:t>
            </a:r>
          </a:p>
          <a:p>
            <a:pPr eaLnBrk="1" hangingPunct="1"/>
            <a:r>
              <a:rPr kumimoji="0" lang="en-US" sz="2400" b="1" i="0" dirty="0" smtClean="0">
                <a:solidFill>
                  <a:srgbClr val="000000"/>
                </a:solidFill>
                <a:latin typeface="Arial" pitchFamily="34" charset="0"/>
                <a:cs typeface="Arial" pitchFamily="34" charset="0"/>
              </a:rPr>
              <a:t>listening to the men sing</a:t>
            </a:r>
          </a:p>
          <a:p>
            <a:pPr eaLnBrk="1" hangingPunct="1"/>
            <a:endParaRPr kumimoji="0" lang="en-US" sz="16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It was wonderful</a:t>
            </a:r>
          </a:p>
          <a:p>
            <a:pPr eaLnBrk="1" hangingPunct="1"/>
            <a:endParaRPr kumimoji="0" lang="en-US" sz="16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And as they sang I remember wondering what that fuzzy hair they had felt like  </a:t>
            </a:r>
          </a:p>
          <a:p>
            <a:pPr eaLnBrk="1" hangingPunct="1"/>
            <a:endParaRPr kumimoji="0" lang="en-US" sz="16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I had often wondered that before, by this time, but I recall it was at that time when they were all singing and eating some kind of luncheon meat on plain crackers </a:t>
            </a:r>
          </a:p>
          <a:p>
            <a:pPr eaLnBrk="1" hangingPunct="1"/>
            <a:r>
              <a:rPr kumimoji="0" lang="en-US" sz="1800" i="0" dirty="0" smtClean="0">
                <a:solidFill>
                  <a:srgbClr val="000000"/>
                </a:solidFill>
                <a:latin typeface="Arial" pitchFamily="34" charset="0"/>
                <a:cs typeface="Arial" pitchFamily="34" charset="0"/>
              </a:rPr>
              <a:t>(I loved plain crackers as a young boy) </a:t>
            </a:r>
          </a:p>
          <a:p>
            <a:pPr eaLnBrk="1" hangingPunct="1"/>
            <a:r>
              <a:rPr kumimoji="0" lang="en-US" sz="2400" b="1" i="0" dirty="0" smtClean="0">
                <a:solidFill>
                  <a:srgbClr val="000000"/>
                </a:solidFill>
                <a:latin typeface="Arial" pitchFamily="34" charset="0"/>
                <a:cs typeface="Arial" pitchFamily="34" charset="0"/>
              </a:rPr>
              <a:t>that I asked one of them if I could feel his fuzzy hair</a:t>
            </a:r>
          </a:p>
        </p:txBody>
      </p:sp>
    </p:spTree>
  </p:cSld>
  <p:clrMapOvr>
    <a:masterClrMapping/>
  </p:clrMapOvr>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2400" b="1" i="0" dirty="0" smtClean="0">
                <a:solidFill>
                  <a:srgbClr val="000000"/>
                </a:solidFill>
                <a:latin typeface="Arial" pitchFamily="34" charset="0"/>
                <a:cs typeface="Arial" pitchFamily="34" charset="0"/>
              </a:rPr>
              <a:t>He more or less </a:t>
            </a:r>
            <a:r>
              <a:rPr kumimoji="0" lang="en-US" sz="2400" b="1" i="0" dirty="0" err="1" smtClean="0">
                <a:solidFill>
                  <a:srgbClr val="000000"/>
                </a:solidFill>
                <a:latin typeface="Arial" pitchFamily="34" charset="0"/>
                <a:cs typeface="Arial" pitchFamily="34" charset="0"/>
              </a:rPr>
              <a:t>hollared</a:t>
            </a:r>
            <a:r>
              <a:rPr kumimoji="0" lang="en-US" sz="2400" b="1" i="0" dirty="0" smtClean="0">
                <a:solidFill>
                  <a:srgbClr val="000000"/>
                </a:solidFill>
                <a:latin typeface="Arial" pitchFamily="34" charset="0"/>
                <a:cs typeface="Arial" pitchFamily="34" charset="0"/>
              </a:rPr>
              <a:t> out something like, </a:t>
            </a:r>
          </a:p>
          <a:p>
            <a:pPr eaLnBrk="1" hangingPunct="1"/>
            <a:r>
              <a:rPr kumimoji="0" lang="en-US" sz="2400" b="1" i="0" dirty="0" smtClean="0">
                <a:solidFill>
                  <a:srgbClr val="000000"/>
                </a:solidFill>
                <a:latin typeface="Arial" pitchFamily="34" charset="0"/>
                <a:cs typeface="Arial" pitchFamily="34" charset="0"/>
              </a:rPr>
              <a:t>“</a:t>
            </a:r>
            <a:r>
              <a:rPr kumimoji="0" lang="en-US" sz="2400" b="1" i="0" dirty="0" err="1" smtClean="0">
                <a:solidFill>
                  <a:srgbClr val="000000"/>
                </a:solidFill>
                <a:latin typeface="Arial" pitchFamily="34" charset="0"/>
                <a:cs typeface="Arial" pitchFamily="34" charset="0"/>
              </a:rPr>
              <a:t>D’ja</a:t>
            </a:r>
            <a:r>
              <a:rPr kumimoji="0" lang="en-US" sz="2400" b="1" i="0" dirty="0" smtClean="0">
                <a:solidFill>
                  <a:srgbClr val="000000"/>
                </a:solidFill>
                <a:latin typeface="Arial" pitchFamily="34" charset="0"/>
                <a:cs typeface="Arial" pitchFamily="34" charset="0"/>
              </a:rPr>
              <a:t> hear that?  Timmy wants to feel my hair?”</a:t>
            </a:r>
          </a:p>
          <a:p>
            <a:pPr eaLnBrk="1" hangingPunct="1"/>
            <a:endParaRPr kumimoji="0" lang="en-US" sz="16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And I remember they all laughed out loud </a:t>
            </a:r>
          </a:p>
          <a:p>
            <a:pPr eaLnBrk="1" hangingPunct="1"/>
            <a:r>
              <a:rPr kumimoji="0" lang="en-US" sz="2400" b="1" i="0" dirty="0" smtClean="0">
                <a:solidFill>
                  <a:srgbClr val="000000"/>
                </a:solidFill>
                <a:latin typeface="Arial" pitchFamily="34" charset="0"/>
                <a:cs typeface="Arial" pitchFamily="34" charset="0"/>
              </a:rPr>
              <a:t>and that I wished I hadn’t asked  </a:t>
            </a:r>
          </a:p>
          <a:p>
            <a:pPr eaLnBrk="1" hangingPunct="1"/>
            <a:r>
              <a:rPr kumimoji="0" lang="en-US" sz="2400" b="1" i="0" dirty="0" smtClean="0">
                <a:solidFill>
                  <a:srgbClr val="000000"/>
                </a:solidFill>
                <a:latin typeface="Arial" pitchFamily="34" charset="0"/>
                <a:cs typeface="Arial" pitchFamily="34" charset="0"/>
              </a:rPr>
              <a:t>But then he stood up, tall, took off his hat, and made a big bow and said it would be OK</a:t>
            </a:r>
          </a:p>
          <a:p>
            <a:pPr eaLnBrk="1" hangingPunct="1"/>
            <a:endParaRPr kumimoji="0" lang="en-US" sz="16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And I felt his hair</a:t>
            </a:r>
          </a:p>
          <a:p>
            <a:pPr eaLnBrk="1" hangingPunct="1"/>
            <a:endParaRPr kumimoji="0" lang="en-US" sz="16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It felt funny</a:t>
            </a:r>
          </a:p>
          <a:p>
            <a:pPr eaLnBrk="1" hangingPunct="1"/>
            <a:endParaRPr kumimoji="0" lang="en-US" sz="16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And I felt funny</a:t>
            </a:r>
          </a:p>
          <a:p>
            <a:pPr eaLnBrk="1" hangingPunct="1"/>
            <a:endParaRPr kumimoji="0" lang="en-US" sz="16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Scared . . . actually</a:t>
            </a:r>
          </a:p>
        </p:txBody>
      </p:sp>
    </p:spTree>
  </p:cSld>
  <p:clrMapOvr>
    <a:masterClrMapping/>
  </p:clrMapOvr>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2932113" y="5578475"/>
            <a:ext cx="4463080" cy="1200329"/>
          </a:xfrm>
          <a:prstGeom prst="rect">
            <a:avLst/>
          </a:prstGeom>
          <a:noFill/>
          <a:ln w="28575">
            <a:noFill/>
            <a:miter lim="800000"/>
            <a:headEnd/>
            <a:tailEnd/>
          </a:ln>
        </p:spPr>
        <p:txBody>
          <a:bodyPr wrap="none" anchor="ctr">
            <a:spAutoFit/>
          </a:bodyPr>
          <a:lstStyle/>
          <a:p>
            <a:r>
              <a:rPr lang="en-US" sz="1200" dirty="0">
                <a:solidFill>
                  <a:srgbClr val="FFFFFF"/>
                </a:solidFill>
              </a:rPr>
              <a:t>Minnesota Historical Society</a:t>
            </a:r>
          </a:p>
          <a:p>
            <a:r>
              <a:rPr lang="en-US" sz="1200" dirty="0">
                <a:solidFill>
                  <a:srgbClr val="FFFFFF"/>
                </a:solidFill>
              </a:rPr>
              <a:t>Visual Resources Database</a:t>
            </a:r>
          </a:p>
          <a:p>
            <a:r>
              <a:rPr lang="en-US" sz="1200" dirty="0">
                <a:solidFill>
                  <a:srgbClr val="FFFFFF"/>
                </a:solidFill>
              </a:rPr>
              <a:t>Migrant, Green Giant, </a:t>
            </a:r>
            <a:r>
              <a:rPr lang="en-US" sz="1200" dirty="0" err="1">
                <a:solidFill>
                  <a:srgbClr val="FFFFFF"/>
                </a:solidFill>
              </a:rPr>
              <a:t>LeSueur</a:t>
            </a:r>
            <a:r>
              <a:rPr lang="en-US" sz="1200" dirty="0">
                <a:solidFill>
                  <a:srgbClr val="FFFFFF"/>
                </a:solidFill>
              </a:rPr>
              <a:t>, Minn. 1953</a:t>
            </a:r>
          </a:p>
          <a:p>
            <a:r>
              <a:rPr lang="en-US" sz="800" dirty="0">
                <a:solidFill>
                  <a:srgbClr val="FFFFFF"/>
                </a:solidFill>
              </a:rPr>
              <a:t>Location no. AV1988.151.12</a:t>
            </a:r>
          </a:p>
          <a:p>
            <a:r>
              <a:rPr lang="en-US" sz="800" dirty="0">
                <a:solidFill>
                  <a:srgbClr val="FFFFFF"/>
                </a:solidFill>
              </a:rPr>
              <a:t>Photographer: Jerome </a:t>
            </a:r>
            <a:r>
              <a:rPr lang="en-US" sz="800" dirty="0" err="1">
                <a:solidFill>
                  <a:srgbClr val="FFFFFF"/>
                </a:solidFill>
              </a:rPr>
              <a:t>Liebling</a:t>
            </a:r>
            <a:r>
              <a:rPr lang="en-US" sz="800" dirty="0">
                <a:solidFill>
                  <a:srgbClr val="FFFFFF"/>
                </a:solidFill>
              </a:rPr>
              <a:t> </a:t>
            </a:r>
            <a:br>
              <a:rPr lang="en-US" sz="800" dirty="0">
                <a:solidFill>
                  <a:srgbClr val="FFFFFF"/>
                </a:solidFill>
              </a:rPr>
            </a:br>
            <a:r>
              <a:rPr lang="en-US" sz="800" dirty="0">
                <a:solidFill>
                  <a:srgbClr val="FFFFFF"/>
                </a:solidFill>
              </a:rPr>
              <a:t>Fine Art Photo Collection 1953</a:t>
            </a:r>
          </a:p>
          <a:p>
            <a:r>
              <a:rPr lang="en-US" sz="1200" dirty="0">
                <a:solidFill>
                  <a:srgbClr val="FFFFFF"/>
                </a:solidFill>
                <a:hlinkClick r:id="rId3"/>
              </a:rPr>
              <a:t>http://collections.mnhs.org/visualresources/search.cfm?bhcp=1</a:t>
            </a:r>
            <a:endParaRPr lang="en-US" sz="1200" dirty="0">
              <a:solidFill>
                <a:srgbClr val="FFFFFF"/>
              </a:solidFill>
            </a:endParaRPr>
          </a:p>
        </p:txBody>
      </p:sp>
      <p:pic>
        <p:nvPicPr>
          <p:cNvPr id="2050" name="Picture 2"/>
          <p:cNvPicPr>
            <a:picLocks noChangeAspect="1" noChangeArrowheads="1"/>
          </p:cNvPicPr>
          <p:nvPr/>
        </p:nvPicPr>
        <p:blipFill>
          <a:blip r:embed="rId4" cstate="print"/>
          <a:srcRect/>
          <a:stretch>
            <a:fillRect/>
          </a:stretch>
        </p:blipFill>
        <p:spPr bwMode="auto">
          <a:xfrm>
            <a:off x="3433763" y="762000"/>
            <a:ext cx="3419475" cy="4572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2400" b="1" i="0" dirty="0" smtClean="0">
                <a:solidFill>
                  <a:srgbClr val="000000"/>
                </a:solidFill>
                <a:latin typeface="Arial" pitchFamily="34" charset="0"/>
                <a:cs typeface="Arial" pitchFamily="34" charset="0"/>
              </a:rPr>
              <a:t>But then they all started laughing some more  </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And I remember several of them took off their hats </a:t>
            </a:r>
          </a:p>
          <a:p>
            <a:pPr eaLnBrk="1" hangingPunct="1"/>
            <a:r>
              <a:rPr kumimoji="0" lang="en-US" sz="2400" b="1" i="0" dirty="0" smtClean="0">
                <a:solidFill>
                  <a:srgbClr val="000000"/>
                </a:solidFill>
                <a:latin typeface="Arial" pitchFamily="34" charset="0"/>
                <a:cs typeface="Arial" pitchFamily="34" charset="0"/>
              </a:rPr>
              <a:t>and put their heads down </a:t>
            </a:r>
          </a:p>
          <a:p>
            <a:pPr eaLnBrk="1" hangingPunct="1"/>
            <a:r>
              <a:rPr kumimoji="0" lang="en-US" sz="2400" b="1" i="0" dirty="0" smtClean="0">
                <a:solidFill>
                  <a:srgbClr val="000000"/>
                </a:solidFill>
                <a:latin typeface="Arial" pitchFamily="34" charset="0"/>
                <a:cs typeface="Arial" pitchFamily="34" charset="0"/>
              </a:rPr>
              <a:t>and called me over to feel their hair</a:t>
            </a:r>
          </a:p>
        </p:txBody>
      </p:sp>
    </p:spTree>
  </p:cSld>
  <p:clrMapOvr>
    <a:masterClrMapping/>
  </p:clrMapOvr>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2400" b="1" i="0" dirty="0" smtClean="0">
                <a:solidFill>
                  <a:srgbClr val="000000"/>
                </a:solidFill>
                <a:latin typeface="Arial" pitchFamily="34" charset="0"/>
                <a:cs typeface="Arial" pitchFamily="34" charset="0"/>
              </a:rPr>
              <a:t>Those are the specific things and times that I remember, but I also remember this general feeling of whatever sadness is to a grade school kid anytime I heard an adult say bad things about my friends</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And when I ever felt that way I </a:t>
            </a:r>
            <a:r>
              <a:rPr kumimoji="0" lang="en-US" sz="2400" b="1" dirty="0" smtClean="0">
                <a:solidFill>
                  <a:srgbClr val="000000"/>
                </a:solidFill>
                <a:latin typeface="Arial" pitchFamily="34" charset="0"/>
                <a:cs typeface="Arial" pitchFamily="34" charset="0"/>
              </a:rPr>
              <a:t>knew</a:t>
            </a:r>
            <a:r>
              <a:rPr kumimoji="0" lang="en-US" sz="2400" b="1" i="0" dirty="0" smtClean="0">
                <a:solidFill>
                  <a:srgbClr val="000000"/>
                </a:solidFill>
                <a:latin typeface="Arial" pitchFamily="34" charset="0"/>
                <a:cs typeface="Arial" pitchFamily="34" charset="0"/>
              </a:rPr>
              <a:t> that when I grew up I would be able to explain to people how nice the Jamaicans really were</a:t>
            </a:r>
          </a:p>
        </p:txBody>
      </p:sp>
    </p:spTree>
  </p:cSld>
  <p:clrMapOvr>
    <a:masterClrMapping/>
  </p:clrMapOvr>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2400" b="1" i="0" dirty="0" smtClean="0">
                <a:solidFill>
                  <a:srgbClr val="000000"/>
                </a:solidFill>
                <a:latin typeface="Arial" pitchFamily="34" charset="0"/>
                <a:cs typeface="Arial" pitchFamily="34" charset="0"/>
              </a:rPr>
              <a:t>Yes, I remember thinking even then </a:t>
            </a:r>
          </a:p>
          <a:p>
            <a:pPr eaLnBrk="1" hangingPunct="1"/>
            <a:r>
              <a:rPr kumimoji="0" lang="en-US" sz="2400" b="1" i="0" dirty="0" smtClean="0">
                <a:solidFill>
                  <a:srgbClr val="000000"/>
                </a:solidFill>
                <a:latin typeface="Arial" pitchFamily="34" charset="0"/>
                <a:cs typeface="Arial" pitchFamily="34" charset="0"/>
              </a:rPr>
              <a:t>that when I grew up </a:t>
            </a:r>
          </a:p>
          <a:p>
            <a:pPr eaLnBrk="1" hangingPunct="1"/>
            <a:r>
              <a:rPr kumimoji="0" lang="en-US" sz="2400" b="1" i="0" dirty="0" smtClean="0">
                <a:solidFill>
                  <a:srgbClr val="000000"/>
                </a:solidFill>
                <a:latin typeface="Arial" pitchFamily="34" charset="0"/>
                <a:cs typeface="Arial" pitchFamily="34" charset="0"/>
              </a:rPr>
              <a:t>I was going to tell everybody about how nice the Jamaicans are, </a:t>
            </a:r>
          </a:p>
          <a:p>
            <a:pPr eaLnBrk="1" hangingPunct="1"/>
            <a:r>
              <a:rPr kumimoji="0" lang="en-US" sz="2400" b="1" i="0" dirty="0" smtClean="0">
                <a:solidFill>
                  <a:srgbClr val="000000"/>
                </a:solidFill>
                <a:latin typeface="Arial" pitchFamily="34" charset="0"/>
                <a:cs typeface="Arial" pitchFamily="34" charset="0"/>
              </a:rPr>
              <a:t>and as a “participant-observer” (of sorts) </a:t>
            </a:r>
          </a:p>
          <a:p>
            <a:pPr eaLnBrk="1" hangingPunct="1"/>
            <a:r>
              <a:rPr kumimoji="0" lang="en-US" sz="2400" b="1" i="0" dirty="0" smtClean="0">
                <a:solidFill>
                  <a:srgbClr val="000000"/>
                </a:solidFill>
                <a:latin typeface="Arial" pitchFamily="34" charset="0"/>
                <a:cs typeface="Arial" pitchFamily="34" charset="0"/>
              </a:rPr>
              <a:t>I felt pretty confident that they would listen</a:t>
            </a:r>
          </a:p>
        </p:txBody>
      </p:sp>
    </p:spTree>
  </p:cSld>
  <p:clrMapOvr>
    <a:masterClrMapping/>
  </p:clrMapOvr>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2400" b="1" i="0" dirty="0" smtClean="0">
                <a:solidFill>
                  <a:srgbClr val="000000"/>
                </a:solidFill>
                <a:latin typeface="Arial" pitchFamily="34" charset="0"/>
                <a:cs typeface="Arial" pitchFamily="34" charset="0"/>
              </a:rPr>
              <a:t>And, in a sense, my “career” in anthropology was launched, </a:t>
            </a:r>
          </a:p>
          <a:p>
            <a:pPr eaLnBrk="1" hangingPunct="1"/>
            <a:r>
              <a:rPr kumimoji="0" lang="en-US" sz="2400" b="1" i="0" dirty="0" smtClean="0">
                <a:solidFill>
                  <a:srgbClr val="000000"/>
                </a:solidFill>
                <a:latin typeface="Arial" pitchFamily="34" charset="0"/>
                <a:cs typeface="Arial" pitchFamily="34" charset="0"/>
              </a:rPr>
              <a:t>and several events and situations</a:t>
            </a:r>
          </a:p>
          <a:p>
            <a:pPr eaLnBrk="1" hangingPunct="1"/>
            <a:r>
              <a:rPr kumimoji="0" lang="en-US" sz="2400" b="1" i="0" dirty="0" smtClean="0">
                <a:solidFill>
                  <a:srgbClr val="000000"/>
                </a:solidFill>
                <a:latin typeface="Arial" pitchFamily="34" charset="0"/>
                <a:cs typeface="Arial" pitchFamily="34" charset="0"/>
              </a:rPr>
              <a:t>in subsequent years built upon that wonderful foundation set forever </a:t>
            </a:r>
          </a:p>
          <a:p>
            <a:pPr eaLnBrk="1" hangingPunct="1"/>
            <a:r>
              <a:rPr kumimoji="0" lang="en-US" sz="2400" b="1" i="0" dirty="0" smtClean="0">
                <a:solidFill>
                  <a:srgbClr val="000000"/>
                </a:solidFill>
                <a:latin typeface="Arial" pitchFamily="34" charset="0"/>
                <a:cs typeface="Arial" pitchFamily="34" charset="0"/>
              </a:rPr>
              <a:t>by the shores of “Winsted Lake”</a:t>
            </a:r>
          </a:p>
          <a:p>
            <a:pPr eaLnBrk="1" hangingPunct="1"/>
            <a:endParaRPr kumimoji="0" lang="en-US" sz="1600" b="1" i="0" dirty="0" smtClean="0">
              <a:solidFill>
                <a:srgbClr val="000000"/>
              </a:solidFill>
              <a:latin typeface="Arial" pitchFamily="34" charset="0"/>
              <a:cs typeface="Arial" pitchFamily="34" charset="0"/>
            </a:endParaRPr>
          </a:p>
          <a:p>
            <a:pPr eaLnBrk="1" hangingPunct="1"/>
            <a:r>
              <a:rPr kumimoji="0" lang="en-US" sz="2800" b="1" i="0" dirty="0" smtClean="0">
                <a:solidFill>
                  <a:srgbClr val="FFFFFF"/>
                </a:solidFill>
                <a:latin typeface="Arial" pitchFamily="34" charset="0"/>
                <a:cs typeface="Arial" pitchFamily="34" charset="0"/>
              </a:rPr>
              <a:t>And, I thought, </a:t>
            </a:r>
          </a:p>
          <a:p>
            <a:pPr eaLnBrk="1" hangingPunct="1"/>
            <a:r>
              <a:rPr kumimoji="0" lang="en-US" sz="2800" b="1" i="0" dirty="0" smtClean="0">
                <a:solidFill>
                  <a:srgbClr val="FFFFFF"/>
                </a:solidFill>
                <a:latin typeface="Arial" pitchFamily="34" charset="0"/>
                <a:cs typeface="Arial" pitchFamily="34" charset="0"/>
              </a:rPr>
              <a:t>“If I ever get to Minneapolis </a:t>
            </a:r>
          </a:p>
          <a:p>
            <a:pPr eaLnBrk="1" hangingPunct="1"/>
            <a:r>
              <a:rPr kumimoji="0" lang="en-US" sz="1800" i="0" dirty="0" smtClean="0">
                <a:solidFill>
                  <a:srgbClr val="FFFFFF"/>
                </a:solidFill>
                <a:latin typeface="Arial" pitchFamily="34" charset="0"/>
                <a:cs typeface="Arial" pitchFamily="34" charset="0"/>
              </a:rPr>
              <a:t>(which on a </a:t>
            </a:r>
            <a:r>
              <a:rPr kumimoji="0" lang="en-US" sz="1800" dirty="0" smtClean="0">
                <a:solidFill>
                  <a:srgbClr val="FFFFFF"/>
                </a:solidFill>
                <a:latin typeface="Arial" pitchFamily="34" charset="0"/>
                <a:cs typeface="Arial" pitchFamily="34" charset="0"/>
              </a:rPr>
              <a:t>really </a:t>
            </a:r>
            <a:r>
              <a:rPr kumimoji="0" lang="en-US" sz="1800" i="0" dirty="0" smtClean="0">
                <a:solidFill>
                  <a:srgbClr val="FFFFFF"/>
                </a:solidFill>
                <a:latin typeface="Arial" pitchFamily="34" charset="0"/>
                <a:cs typeface="Arial" pitchFamily="34" charset="0"/>
              </a:rPr>
              <a:t>dark night we could see </a:t>
            </a:r>
            <a:r>
              <a:rPr kumimoji="0" lang="en-US" sz="1800" dirty="0" smtClean="0">
                <a:solidFill>
                  <a:srgbClr val="FFFFFF"/>
                </a:solidFill>
                <a:latin typeface="Arial" pitchFamily="34" charset="0"/>
                <a:cs typeface="Arial" pitchFamily="34" charset="0"/>
              </a:rPr>
              <a:t>faintly</a:t>
            </a:r>
            <a:r>
              <a:rPr kumimoji="0" lang="en-US" sz="1800" i="0" dirty="0" smtClean="0">
                <a:solidFill>
                  <a:srgbClr val="FFFFFF"/>
                </a:solidFill>
                <a:latin typeface="Arial" pitchFamily="34" charset="0"/>
                <a:cs typeface="Arial" pitchFamily="34" charset="0"/>
              </a:rPr>
              <a:t> glowing in the skies behind “The Point” of Winsted Lake) </a:t>
            </a:r>
          </a:p>
          <a:p>
            <a:pPr eaLnBrk="1" hangingPunct="1"/>
            <a:r>
              <a:rPr kumimoji="0" lang="en-US" sz="2800" b="1" i="0" dirty="0" smtClean="0">
                <a:solidFill>
                  <a:srgbClr val="FFFFFF"/>
                </a:solidFill>
                <a:latin typeface="Arial" pitchFamily="34" charset="0"/>
                <a:cs typeface="Arial" pitchFamily="34" charset="0"/>
              </a:rPr>
              <a:t>I’m going to find out just where Jamaica is.”</a:t>
            </a:r>
          </a:p>
        </p:txBody>
      </p:sp>
    </p:spTree>
  </p:cSld>
  <p:clrMapOvr>
    <a:masterClrMapping/>
  </p:clrMapOvr>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2400" b="1" i="0" dirty="0" smtClean="0">
                <a:solidFill>
                  <a:srgbClr val="FFCF89"/>
                </a:solidFill>
                <a:latin typeface="Arial" pitchFamily="34" charset="0"/>
                <a:cs typeface="Arial" pitchFamily="34" charset="0"/>
              </a:rPr>
              <a:t>And, in a sense, my “career” in anthropology was launched, </a:t>
            </a:r>
          </a:p>
          <a:p>
            <a:pPr eaLnBrk="1" hangingPunct="1"/>
            <a:r>
              <a:rPr kumimoji="0" lang="en-US" sz="2400" b="1" i="0" dirty="0" smtClean="0">
                <a:solidFill>
                  <a:srgbClr val="FFCF89"/>
                </a:solidFill>
                <a:latin typeface="Arial" pitchFamily="34" charset="0"/>
                <a:cs typeface="Arial" pitchFamily="34" charset="0"/>
              </a:rPr>
              <a:t>and several events and situations</a:t>
            </a:r>
          </a:p>
          <a:p>
            <a:pPr eaLnBrk="1" hangingPunct="1"/>
            <a:r>
              <a:rPr kumimoji="0" lang="en-US" sz="2400" b="1" i="0" dirty="0" smtClean="0">
                <a:solidFill>
                  <a:srgbClr val="FFCF89"/>
                </a:solidFill>
                <a:latin typeface="Arial" pitchFamily="34" charset="0"/>
                <a:cs typeface="Arial" pitchFamily="34" charset="0"/>
              </a:rPr>
              <a:t>in subsequent years built upon that wonderful foundation set forever </a:t>
            </a:r>
          </a:p>
          <a:p>
            <a:pPr eaLnBrk="1" hangingPunct="1"/>
            <a:r>
              <a:rPr kumimoji="0" lang="en-US" sz="2400" b="1" i="0" dirty="0" smtClean="0">
                <a:solidFill>
                  <a:srgbClr val="FFCF89"/>
                </a:solidFill>
                <a:latin typeface="Arial" pitchFamily="34" charset="0"/>
                <a:cs typeface="Arial" pitchFamily="34" charset="0"/>
              </a:rPr>
              <a:t>by the shores of “Winsted Lake”</a:t>
            </a:r>
          </a:p>
          <a:p>
            <a:pPr eaLnBrk="1" hangingPunct="1"/>
            <a:endParaRPr kumimoji="0" lang="en-US" sz="1600" b="1" i="0" dirty="0" smtClean="0">
              <a:solidFill>
                <a:srgbClr val="000000"/>
              </a:solidFill>
              <a:latin typeface="Arial" pitchFamily="34" charset="0"/>
              <a:cs typeface="Arial" pitchFamily="34" charset="0"/>
            </a:endParaRPr>
          </a:p>
          <a:p>
            <a:pPr eaLnBrk="1" hangingPunct="1"/>
            <a:r>
              <a:rPr kumimoji="0" lang="en-US" sz="2800" b="1" i="0" dirty="0" smtClean="0">
                <a:solidFill>
                  <a:srgbClr val="000000"/>
                </a:solidFill>
                <a:latin typeface="Arial" pitchFamily="34" charset="0"/>
                <a:cs typeface="Arial" pitchFamily="34" charset="0"/>
              </a:rPr>
              <a:t>And, I thought, </a:t>
            </a:r>
          </a:p>
          <a:p>
            <a:pPr eaLnBrk="1" hangingPunct="1"/>
            <a:r>
              <a:rPr kumimoji="0" lang="en-US" sz="2800" b="1" i="0" dirty="0" smtClean="0">
                <a:solidFill>
                  <a:srgbClr val="000000"/>
                </a:solidFill>
                <a:latin typeface="Arial" pitchFamily="34" charset="0"/>
                <a:cs typeface="Arial" pitchFamily="34" charset="0"/>
              </a:rPr>
              <a:t>“If I ever get to Minneapolis </a:t>
            </a:r>
          </a:p>
          <a:p>
            <a:pPr eaLnBrk="1" hangingPunct="1"/>
            <a:r>
              <a:rPr kumimoji="0" lang="en-US" sz="1800" i="0" dirty="0" smtClean="0">
                <a:solidFill>
                  <a:srgbClr val="000000"/>
                </a:solidFill>
                <a:latin typeface="Arial" pitchFamily="34" charset="0"/>
                <a:cs typeface="Arial" pitchFamily="34" charset="0"/>
              </a:rPr>
              <a:t>(which on a </a:t>
            </a:r>
            <a:r>
              <a:rPr kumimoji="0" lang="en-US" sz="1800" dirty="0" smtClean="0">
                <a:solidFill>
                  <a:srgbClr val="000000"/>
                </a:solidFill>
                <a:latin typeface="Arial" pitchFamily="34" charset="0"/>
                <a:cs typeface="Arial" pitchFamily="34" charset="0"/>
              </a:rPr>
              <a:t>really </a:t>
            </a:r>
            <a:r>
              <a:rPr kumimoji="0" lang="en-US" sz="1800" i="0" dirty="0" smtClean="0">
                <a:solidFill>
                  <a:srgbClr val="000000"/>
                </a:solidFill>
                <a:latin typeface="Arial" pitchFamily="34" charset="0"/>
                <a:cs typeface="Arial" pitchFamily="34" charset="0"/>
              </a:rPr>
              <a:t>dark night we could see </a:t>
            </a:r>
            <a:r>
              <a:rPr kumimoji="0" lang="en-US" sz="1800" dirty="0" smtClean="0">
                <a:solidFill>
                  <a:srgbClr val="000000"/>
                </a:solidFill>
                <a:latin typeface="Arial" pitchFamily="34" charset="0"/>
                <a:cs typeface="Arial" pitchFamily="34" charset="0"/>
              </a:rPr>
              <a:t>faintly</a:t>
            </a:r>
            <a:r>
              <a:rPr kumimoji="0" lang="en-US" sz="1800" i="0" dirty="0" smtClean="0">
                <a:solidFill>
                  <a:srgbClr val="000000"/>
                </a:solidFill>
                <a:latin typeface="Arial" pitchFamily="34" charset="0"/>
                <a:cs typeface="Arial" pitchFamily="34" charset="0"/>
              </a:rPr>
              <a:t> glowing in the skies behind “The Point” of Winsted Lake) </a:t>
            </a:r>
          </a:p>
          <a:p>
            <a:pPr eaLnBrk="1" hangingPunct="1"/>
            <a:r>
              <a:rPr kumimoji="0" lang="en-US" sz="2800" b="1" i="0" dirty="0" smtClean="0">
                <a:solidFill>
                  <a:srgbClr val="000000"/>
                </a:solidFill>
                <a:latin typeface="Arial" pitchFamily="34" charset="0"/>
                <a:cs typeface="Arial" pitchFamily="34" charset="0"/>
              </a:rPr>
              <a:t>I’m going to find out just where Jamaica is”</a:t>
            </a:r>
          </a:p>
        </p:txBody>
      </p:sp>
    </p:spTree>
  </p:cSld>
  <p:clrMapOvr>
    <a:masterClrMapping/>
  </p:clrMapOvr>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2400" b="1" i="0" dirty="0" smtClean="0">
                <a:solidFill>
                  <a:srgbClr val="000000"/>
                </a:solidFill>
                <a:latin typeface="Arial" pitchFamily="34" charset="0"/>
                <a:cs typeface="Arial" pitchFamily="34" charset="0"/>
              </a:rPr>
              <a:t>It wasn’t only the Jamaicans that</a:t>
            </a:r>
          </a:p>
          <a:p>
            <a:pPr eaLnBrk="1" hangingPunct="1"/>
            <a:r>
              <a:rPr kumimoji="0" lang="en-US" sz="2400" b="1" i="0" dirty="0" smtClean="0">
                <a:solidFill>
                  <a:srgbClr val="000000"/>
                </a:solidFill>
                <a:latin typeface="Arial" pitchFamily="34" charset="0"/>
                <a:cs typeface="Arial" pitchFamily="34" charset="0"/>
              </a:rPr>
              <a:t>some people in Winsted said bad things about </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They also said things about </a:t>
            </a:r>
          </a:p>
          <a:p>
            <a:pPr eaLnBrk="1" hangingPunct="1"/>
            <a:r>
              <a:rPr kumimoji="0" lang="en-US" sz="3200" b="1" i="0" dirty="0" smtClean="0">
                <a:solidFill>
                  <a:srgbClr val="000000"/>
                </a:solidFill>
                <a:latin typeface="Arial" pitchFamily="34" charset="0"/>
                <a:cs typeface="Arial" pitchFamily="34" charset="0"/>
              </a:rPr>
              <a:t>“The Gypsies”</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We had what the adults always called “The Gypsies” come to town with the Carnival, </a:t>
            </a:r>
          </a:p>
          <a:p>
            <a:pPr eaLnBrk="1" hangingPunct="1"/>
            <a:r>
              <a:rPr kumimoji="0" lang="en-US" sz="2400" b="1" i="0" dirty="0" smtClean="0">
                <a:solidFill>
                  <a:srgbClr val="000000"/>
                </a:solidFill>
                <a:latin typeface="Arial" pitchFamily="34" charset="0"/>
                <a:cs typeface="Arial" pitchFamily="34" charset="0"/>
              </a:rPr>
              <a:t>for “Winsted Homecoming Days” in those days </a:t>
            </a:r>
          </a:p>
        </p:txBody>
      </p:sp>
    </p:spTree>
  </p:cSld>
  <p:clrMapOvr>
    <a:masterClrMapping/>
  </p:clrMapOvr>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2400" b="1" i="0" dirty="0" smtClean="0">
                <a:solidFill>
                  <a:srgbClr val="000000"/>
                </a:solidFill>
                <a:latin typeface="Arial" pitchFamily="34" charset="0"/>
                <a:cs typeface="Arial" pitchFamily="34" charset="0"/>
              </a:rPr>
              <a:t>And once in awhile, at other times of the year, </a:t>
            </a:r>
          </a:p>
          <a:p>
            <a:pPr eaLnBrk="1" hangingPunct="1"/>
            <a:r>
              <a:rPr kumimoji="0" lang="en-US" sz="2400" b="1" i="0" dirty="0" smtClean="0">
                <a:solidFill>
                  <a:srgbClr val="000000"/>
                </a:solidFill>
                <a:latin typeface="Arial" pitchFamily="34" charset="0"/>
                <a:cs typeface="Arial" pitchFamily="34" charset="0"/>
              </a:rPr>
              <a:t>“The Gypsies are in Town” </a:t>
            </a:r>
          </a:p>
          <a:p>
            <a:pPr eaLnBrk="1" hangingPunct="1"/>
            <a:r>
              <a:rPr kumimoji="0" lang="en-US" sz="2400" b="1" i="0" dirty="0" smtClean="0">
                <a:solidFill>
                  <a:srgbClr val="000000"/>
                </a:solidFill>
                <a:latin typeface="Arial" pitchFamily="34" charset="0"/>
                <a:cs typeface="Arial" pitchFamily="34" charset="0"/>
              </a:rPr>
              <a:t>would spread faster than the “Gypsies” themselves</a:t>
            </a:r>
          </a:p>
          <a:p>
            <a:pPr eaLnBrk="1" hangingPunct="1"/>
            <a:r>
              <a:rPr kumimoji="0" lang="en-US" sz="2400" b="1" i="0" dirty="0" smtClean="0">
                <a:solidFill>
                  <a:srgbClr val="000000"/>
                </a:solidFill>
                <a:latin typeface="Arial" pitchFamily="34" charset="0"/>
                <a:cs typeface="Arial" pitchFamily="34" charset="0"/>
              </a:rPr>
              <a:t> as they went from door to door selling wooden outdoor furniture </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I don’t know much about the people selling furniture</a:t>
            </a:r>
          </a:p>
          <a:p>
            <a:pPr eaLnBrk="1" hangingPunct="1"/>
            <a:r>
              <a:rPr kumimoji="0" lang="en-US" sz="2400" b="1" i="0" dirty="0" smtClean="0">
                <a:solidFill>
                  <a:srgbClr val="000000"/>
                </a:solidFill>
                <a:latin typeface="Arial" pitchFamily="34" charset="0"/>
                <a:cs typeface="Arial" pitchFamily="34" charset="0"/>
              </a:rPr>
              <a:t>—probably hand-made woven willow furniture—</a:t>
            </a:r>
          </a:p>
          <a:p>
            <a:pPr eaLnBrk="1" hangingPunct="1"/>
            <a:r>
              <a:rPr kumimoji="0" lang="en-US" sz="2400" b="1" i="0" dirty="0" smtClean="0">
                <a:solidFill>
                  <a:srgbClr val="000000"/>
                </a:solidFill>
                <a:latin typeface="Arial" pitchFamily="34" charset="0"/>
                <a:cs typeface="Arial" pitchFamily="34" charset="0"/>
              </a:rPr>
              <a:t>but I do know a lot about “The Gypsies” who came to town with “The Carnival”</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1242786" y="1296306"/>
            <a:ext cx="7772400" cy="4857750"/>
          </a:xfrm>
          <a:prstGeom prst="rect">
            <a:avLst/>
          </a:prstGeom>
          <a:noFill/>
          <a:ln w="9525">
            <a:noFill/>
            <a:miter lim="800000"/>
            <a:headEnd/>
            <a:tailEnd/>
          </a:ln>
        </p:spPr>
      </p:pic>
      <p:sp>
        <p:nvSpPr>
          <p:cNvPr id="10" name="Rectangle 3"/>
          <p:cNvSpPr>
            <a:spLocks noChangeArrowheads="1"/>
          </p:cNvSpPr>
          <p:nvPr/>
        </p:nvSpPr>
        <p:spPr bwMode="auto">
          <a:xfrm>
            <a:off x="1104900" y="609600"/>
            <a:ext cx="8077200" cy="400110"/>
          </a:xfrm>
          <a:prstGeom prst="rect">
            <a:avLst/>
          </a:prstGeom>
          <a:noFill/>
          <a:ln w="9525">
            <a:noFill/>
            <a:miter lim="800000"/>
            <a:headEnd/>
            <a:tailEnd/>
          </a:ln>
        </p:spPr>
        <p:txBody>
          <a:bodyPr wrap="square" anchor="ctr">
            <a:noAutofit/>
          </a:bodyPr>
          <a:lstStyle/>
          <a:p>
            <a:pPr eaLnBrk="1" hangingPunct="1"/>
            <a:r>
              <a:rPr kumimoji="0" lang="en-US" sz="2000" b="1" i="0" dirty="0" smtClean="0">
                <a:solidFill>
                  <a:srgbClr val="FFFFFF"/>
                </a:solidFill>
              </a:rPr>
              <a:t>And the listing for Week 1 Day 1 will look something like this . . .</a:t>
            </a:r>
          </a:p>
        </p:txBody>
      </p:sp>
      <p:sp>
        <p:nvSpPr>
          <p:cNvPr id="6" name="Rectangle 5"/>
          <p:cNvSpPr>
            <a:spLocks noChangeArrowheads="1"/>
          </p:cNvSpPr>
          <p:nvPr/>
        </p:nvSpPr>
        <p:spPr bwMode="auto">
          <a:xfrm>
            <a:off x="1242786" y="1309914"/>
            <a:ext cx="7772400" cy="4847772"/>
          </a:xfrm>
          <a:prstGeom prst="rect">
            <a:avLst/>
          </a:prstGeom>
          <a:solidFill>
            <a:srgbClr val="FFCC00">
              <a:alpha val="75000"/>
            </a:srgbClr>
          </a:solidFill>
          <a:ln w="9525">
            <a:gradFill>
              <a:gsLst>
                <a:gs pos="0">
                  <a:srgbClr val="FFCF89"/>
                </a:gs>
                <a:gs pos="50000">
                  <a:schemeClr val="accent1">
                    <a:shade val="67500"/>
                    <a:satMod val="115000"/>
                  </a:schemeClr>
                </a:gs>
                <a:gs pos="100000">
                  <a:schemeClr val="accent1">
                    <a:shade val="100000"/>
                    <a:satMod val="115000"/>
                  </a:schemeClr>
                </a:gs>
              </a:gsLst>
              <a:lin ang="5400000" scaled="0"/>
            </a:gradFill>
            <a:miter lim="800000"/>
            <a:headEnd/>
            <a:tailEnd/>
          </a:ln>
        </p:spPr>
        <p:txBody>
          <a:bodyPr wrap="square" anchor="t" anchorCtr="0">
            <a:noAutofit/>
          </a:bodyPr>
          <a:lstStyle/>
          <a:p>
            <a:pPr eaLnBrk="1" hangingPunct="1"/>
            <a:endParaRPr kumimoji="0" lang="en-US" sz="3600" b="1" i="0" dirty="0" smtClean="0">
              <a:solidFill>
                <a:srgbClr val="000000"/>
              </a:solidFill>
              <a:latin typeface="Arial"/>
            </a:endParaRPr>
          </a:p>
          <a:p>
            <a:pPr eaLnBrk="1" hangingPunct="1"/>
            <a:r>
              <a:rPr kumimoji="0" lang="en-US" sz="3600" b="1" i="0" dirty="0" smtClean="0">
                <a:solidFill>
                  <a:srgbClr val="000000"/>
                </a:solidFill>
                <a:latin typeface="Arial"/>
              </a:rPr>
              <a:t>The first week . . . </a:t>
            </a:r>
          </a:p>
          <a:p>
            <a:pPr marL="1204913" lvl="2" indent="-290513" algn="l" eaLnBrk="1" hangingPunct="1">
              <a:buFont typeface="Arial" pitchFamily="34" charset="0"/>
              <a:buChar char="•"/>
              <a:tabLst>
                <a:tab pos="1379538" algn="l"/>
              </a:tabLst>
            </a:pPr>
            <a:r>
              <a:rPr kumimoji="0" lang="en-US" sz="3200" b="1" i="0" dirty="0" smtClean="0">
                <a:solidFill>
                  <a:srgbClr val="000000"/>
                </a:solidFill>
                <a:latin typeface="Arial"/>
              </a:rPr>
              <a:t>introduce yourself</a:t>
            </a:r>
          </a:p>
          <a:p>
            <a:pPr marL="1204913" lvl="2" indent="-290513" algn="l" eaLnBrk="1" hangingPunct="1">
              <a:buFont typeface="Arial" pitchFamily="34" charset="0"/>
              <a:buChar char="•"/>
              <a:tabLst>
                <a:tab pos="1379538" algn="l"/>
              </a:tabLst>
            </a:pPr>
            <a:r>
              <a:rPr kumimoji="0" lang="en-US" sz="2400" b="1" i="0" dirty="0" smtClean="0">
                <a:solidFill>
                  <a:srgbClr val="FFFFFF">
                    <a:lumMod val="65000"/>
                  </a:srgbClr>
                </a:solidFill>
                <a:latin typeface="Arial"/>
              </a:rPr>
              <a:t>do the Pre-Assessment</a:t>
            </a:r>
          </a:p>
          <a:p>
            <a:pPr marL="1204913" lvl="2" indent="-290513" algn="l" eaLnBrk="1" hangingPunct="1">
              <a:buFont typeface="Arial" pitchFamily="34" charset="0"/>
              <a:buChar char="•"/>
              <a:tabLst>
                <a:tab pos="1379538" algn="l"/>
              </a:tabLst>
            </a:pPr>
            <a:r>
              <a:rPr kumimoji="0" lang="en-US" sz="2400" b="1" i="0" dirty="0" smtClean="0">
                <a:solidFill>
                  <a:srgbClr val="FFFFFF">
                    <a:lumMod val="65000"/>
                  </a:srgbClr>
                </a:solidFill>
                <a:latin typeface="Arial"/>
              </a:rPr>
              <a:t>join in on the Forum Discussion</a:t>
            </a:r>
          </a:p>
          <a:p>
            <a:pPr marL="1204913" lvl="2" indent="-290513" algn="l" eaLnBrk="1" hangingPunct="1">
              <a:buFont typeface="Arial" pitchFamily="34" charset="0"/>
              <a:buChar char="•"/>
              <a:tabLst>
                <a:tab pos="1379538" algn="l"/>
              </a:tabLst>
            </a:pPr>
            <a:r>
              <a:rPr kumimoji="0" lang="en-US" sz="2400" b="1" i="0" dirty="0" smtClean="0">
                <a:solidFill>
                  <a:srgbClr val="FFFFFF">
                    <a:lumMod val="65000"/>
                  </a:srgbClr>
                </a:solidFill>
                <a:latin typeface="Arial"/>
              </a:rPr>
              <a:t>and, just for the fun of it, have a look around at the rest of the materials</a:t>
            </a:r>
          </a:p>
        </p:txBody>
      </p:sp>
    </p:spTree>
  </p:cSld>
  <p:clrMapOvr>
    <a:masterClrMapping/>
  </p:clrMapOvr>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2932113" y="5578475"/>
            <a:ext cx="4463080" cy="1200329"/>
          </a:xfrm>
          <a:prstGeom prst="rect">
            <a:avLst/>
          </a:prstGeom>
          <a:noFill/>
          <a:ln w="28575">
            <a:noFill/>
            <a:miter lim="800000"/>
            <a:headEnd/>
            <a:tailEnd/>
          </a:ln>
        </p:spPr>
        <p:txBody>
          <a:bodyPr wrap="none" anchor="ctr">
            <a:spAutoFit/>
          </a:bodyPr>
          <a:lstStyle/>
          <a:p>
            <a:r>
              <a:rPr lang="en-US" sz="1200" dirty="0">
                <a:solidFill>
                  <a:srgbClr val="FFFFFF"/>
                </a:solidFill>
              </a:rPr>
              <a:t>Minnesota Historical Society</a:t>
            </a:r>
          </a:p>
          <a:p>
            <a:r>
              <a:rPr lang="en-US" sz="1200" dirty="0">
                <a:solidFill>
                  <a:srgbClr val="FFFFFF"/>
                </a:solidFill>
              </a:rPr>
              <a:t>Visual Resources Database</a:t>
            </a:r>
          </a:p>
          <a:p>
            <a:r>
              <a:rPr lang="en-US" sz="1200" dirty="0">
                <a:solidFill>
                  <a:srgbClr val="FFFFFF"/>
                </a:solidFill>
              </a:rPr>
              <a:t>Scene in a gypsy camp, Jefferson Highway. </a:t>
            </a:r>
          </a:p>
          <a:p>
            <a:r>
              <a:rPr lang="en-US" sz="800" dirty="0">
                <a:solidFill>
                  <a:srgbClr val="FFFFFF"/>
                </a:solidFill>
              </a:rPr>
              <a:t>Photograph Collection 1933 </a:t>
            </a:r>
            <a:br>
              <a:rPr lang="en-US" sz="800" dirty="0">
                <a:solidFill>
                  <a:srgbClr val="FFFFFF"/>
                </a:solidFill>
              </a:rPr>
            </a:br>
            <a:r>
              <a:rPr lang="en-US" sz="800" dirty="0">
                <a:solidFill>
                  <a:srgbClr val="FFFFFF"/>
                </a:solidFill>
              </a:rPr>
              <a:t>Location no. GT3.19 r4 </a:t>
            </a:r>
            <a:br>
              <a:rPr lang="en-US" sz="800" dirty="0">
                <a:solidFill>
                  <a:srgbClr val="FFFFFF"/>
                </a:solidFill>
              </a:rPr>
            </a:br>
            <a:r>
              <a:rPr lang="en-US" sz="800" dirty="0">
                <a:solidFill>
                  <a:srgbClr val="FFFFFF"/>
                </a:solidFill>
              </a:rPr>
              <a:t>Negative no. 88510 </a:t>
            </a:r>
          </a:p>
          <a:p>
            <a:pPr algn="l"/>
            <a:r>
              <a:rPr lang="en-US" sz="1200" dirty="0">
                <a:solidFill>
                  <a:srgbClr val="FFFFFF"/>
                </a:solidFill>
              </a:rPr>
              <a:t>http://collections.mnhs.org/visualresources/search.cfm?bhcp=1</a:t>
            </a:r>
          </a:p>
        </p:txBody>
      </p:sp>
      <p:pic>
        <p:nvPicPr>
          <p:cNvPr id="5122" name="Picture 2"/>
          <p:cNvPicPr>
            <a:picLocks noChangeAspect="1" noChangeArrowheads="1"/>
          </p:cNvPicPr>
          <p:nvPr/>
        </p:nvPicPr>
        <p:blipFill>
          <a:blip r:embed="rId3" cstate="print"/>
          <a:srcRect/>
          <a:stretch>
            <a:fillRect/>
          </a:stretch>
        </p:blipFill>
        <p:spPr bwMode="auto">
          <a:xfrm>
            <a:off x="1562100" y="305634"/>
            <a:ext cx="7086600" cy="5104566"/>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2400" b="1" i="0" dirty="0" smtClean="0">
                <a:solidFill>
                  <a:srgbClr val="000000"/>
                </a:solidFill>
                <a:latin typeface="Arial" pitchFamily="34" charset="0"/>
                <a:cs typeface="Arial" pitchFamily="34" charset="0"/>
              </a:rPr>
              <a:t>And I know about them for the very same reason I know about the Jamaicans . . .</a:t>
            </a:r>
          </a:p>
          <a:p>
            <a:pPr eaLnBrk="1" hangingPunct="1"/>
            <a:r>
              <a:rPr kumimoji="0" lang="en-US" sz="3200" b="1" i="0" dirty="0" smtClean="0">
                <a:solidFill>
                  <a:srgbClr val="000000"/>
                </a:solidFill>
                <a:latin typeface="Arial" pitchFamily="34" charset="0"/>
                <a:cs typeface="Arial" pitchFamily="34" charset="0"/>
              </a:rPr>
              <a:t>I used to sneak out and talk with them</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I used to sneak down to where they were “setting up” </a:t>
            </a:r>
            <a:r>
              <a:rPr kumimoji="0" lang="en-US" sz="2000" i="0" dirty="0" smtClean="0">
                <a:solidFill>
                  <a:srgbClr val="000000"/>
                </a:solidFill>
                <a:latin typeface="Arial" pitchFamily="34" charset="0"/>
                <a:cs typeface="Arial" pitchFamily="34" charset="0"/>
              </a:rPr>
              <a:t>[the carnival rides] </a:t>
            </a:r>
            <a:r>
              <a:rPr kumimoji="0" lang="en-US" sz="2400" b="1" i="0" dirty="0" smtClean="0">
                <a:solidFill>
                  <a:srgbClr val="000000"/>
                </a:solidFill>
                <a:latin typeface="Arial" pitchFamily="34" charset="0"/>
                <a:cs typeface="Arial" pitchFamily="34" charset="0"/>
              </a:rPr>
              <a:t>and talk with them, </a:t>
            </a:r>
          </a:p>
          <a:p>
            <a:pPr eaLnBrk="1" hangingPunct="1"/>
            <a:r>
              <a:rPr kumimoji="0" lang="en-US" sz="2400" b="1" i="0" dirty="0" smtClean="0">
                <a:solidFill>
                  <a:srgbClr val="000000"/>
                </a:solidFill>
                <a:latin typeface="Arial" pitchFamily="34" charset="0"/>
                <a:cs typeface="Arial" pitchFamily="34" charset="0"/>
              </a:rPr>
              <a:t>and with the families that lived in little trailers that travelled with “The Carnival” </a:t>
            </a:r>
          </a:p>
        </p:txBody>
      </p:sp>
    </p:spTree>
  </p:cSld>
  <p:clrMapOvr>
    <a:masterClrMapping/>
  </p:clrMapOvr>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2400" b="1" i="0" dirty="0" smtClean="0">
                <a:solidFill>
                  <a:srgbClr val="000000"/>
                </a:solidFill>
                <a:latin typeface="Arial" pitchFamily="34" charset="0"/>
                <a:cs typeface="Arial" pitchFamily="34" charset="0"/>
              </a:rPr>
              <a:t>“The Gypsies”</a:t>
            </a:r>
          </a:p>
          <a:p>
            <a:pPr eaLnBrk="1" hangingPunct="1"/>
            <a:r>
              <a:rPr kumimoji="0" lang="en-US" sz="2400" b="1" i="0" dirty="0" smtClean="0">
                <a:solidFill>
                  <a:srgbClr val="000000"/>
                </a:solidFill>
                <a:latin typeface="Arial" pitchFamily="34" charset="0"/>
                <a:cs typeface="Arial" pitchFamily="34" charset="0"/>
              </a:rPr>
              <a:t>—as I remember—</a:t>
            </a:r>
          </a:p>
          <a:p>
            <a:pPr eaLnBrk="1" hangingPunct="1"/>
            <a:r>
              <a:rPr kumimoji="0" lang="en-US" sz="2400" b="1" i="0" dirty="0" smtClean="0">
                <a:solidFill>
                  <a:srgbClr val="000000"/>
                </a:solidFill>
                <a:latin typeface="Arial" pitchFamily="34" charset="0"/>
                <a:cs typeface="Arial" pitchFamily="34" charset="0"/>
              </a:rPr>
              <a:t>weren’t as gentle as the Jamaicans, </a:t>
            </a:r>
          </a:p>
          <a:p>
            <a:pPr eaLnBrk="1" hangingPunct="1"/>
            <a:r>
              <a:rPr kumimoji="0" lang="en-US" sz="2400" b="1" i="0" dirty="0" smtClean="0">
                <a:solidFill>
                  <a:srgbClr val="000000"/>
                </a:solidFill>
                <a:latin typeface="Arial" pitchFamily="34" charset="0"/>
                <a:cs typeface="Arial" pitchFamily="34" charset="0"/>
              </a:rPr>
              <a:t>and they didn’t sing, and joke, </a:t>
            </a:r>
          </a:p>
          <a:p>
            <a:pPr eaLnBrk="1" hangingPunct="1"/>
            <a:r>
              <a:rPr kumimoji="0" lang="en-US" sz="2400" b="1" i="0" dirty="0" smtClean="0">
                <a:solidFill>
                  <a:srgbClr val="000000"/>
                </a:solidFill>
                <a:latin typeface="Arial" pitchFamily="34" charset="0"/>
                <a:cs typeface="Arial" pitchFamily="34" charset="0"/>
              </a:rPr>
              <a:t>and things like the Jamaicans, </a:t>
            </a:r>
          </a:p>
          <a:p>
            <a:pPr eaLnBrk="1" hangingPunct="1"/>
            <a:r>
              <a:rPr kumimoji="0" lang="en-US" sz="2400" b="1" i="0" dirty="0" smtClean="0">
                <a:solidFill>
                  <a:srgbClr val="000000"/>
                </a:solidFill>
                <a:latin typeface="Arial" pitchFamily="34" charset="0"/>
                <a:cs typeface="Arial" pitchFamily="34" charset="0"/>
              </a:rPr>
              <a:t>but in retrospect that was probably because when I was down watching them “set up” they were </a:t>
            </a:r>
            <a:r>
              <a:rPr kumimoji="0" lang="en-US" sz="2400" b="1" dirty="0" smtClean="0">
                <a:solidFill>
                  <a:srgbClr val="000000"/>
                </a:solidFill>
                <a:latin typeface="Arial" pitchFamily="34" charset="0"/>
                <a:cs typeface="Arial" pitchFamily="34" charset="0"/>
              </a:rPr>
              <a:t>working</a:t>
            </a:r>
            <a:r>
              <a:rPr kumimoji="0" lang="en-US" sz="2400" b="1" i="0" dirty="0" smtClean="0">
                <a:solidFill>
                  <a:srgbClr val="000000"/>
                </a:solidFill>
                <a:latin typeface="Arial" pitchFamily="34" charset="0"/>
                <a:cs typeface="Arial" pitchFamily="34" charset="0"/>
              </a:rPr>
              <a:t>, not relaxing after work</a:t>
            </a:r>
          </a:p>
          <a:p>
            <a:pPr eaLnBrk="1" hangingPunct="1"/>
            <a:r>
              <a:rPr kumimoji="0" lang="en-US" sz="2400" b="1" i="0" dirty="0" smtClean="0">
                <a:solidFill>
                  <a:srgbClr val="000000"/>
                </a:solidFill>
                <a:latin typeface="Arial" pitchFamily="34" charset="0"/>
                <a:cs typeface="Arial" pitchFamily="34" charset="0"/>
              </a:rPr>
              <a:t> </a:t>
            </a:r>
          </a:p>
          <a:p>
            <a:pPr eaLnBrk="1" hangingPunct="1"/>
            <a:r>
              <a:rPr kumimoji="0" lang="en-US" sz="2400" b="1" i="0" dirty="0" smtClean="0">
                <a:solidFill>
                  <a:srgbClr val="000000"/>
                </a:solidFill>
                <a:latin typeface="Arial" pitchFamily="34" charset="0"/>
                <a:cs typeface="Arial" pitchFamily="34" charset="0"/>
              </a:rPr>
              <a:t>But I don’t really know; that’s just a guess</a:t>
            </a:r>
          </a:p>
        </p:txBody>
      </p:sp>
    </p:spTree>
  </p:cSld>
  <p:clrMapOvr>
    <a:masterClrMapping/>
  </p:clrMapOvr>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2400" b="1" i="0" dirty="0" smtClean="0">
                <a:solidFill>
                  <a:srgbClr val="000000"/>
                </a:solidFill>
                <a:latin typeface="Arial" pitchFamily="34" charset="0"/>
                <a:cs typeface="Arial" pitchFamily="34" charset="0"/>
              </a:rPr>
              <a:t>I was older then, too.  I was in the 3</a:t>
            </a:r>
            <a:r>
              <a:rPr kumimoji="0" lang="en-US" sz="2400" b="1" i="0" baseline="30000" dirty="0" smtClean="0">
                <a:solidFill>
                  <a:srgbClr val="000000"/>
                </a:solidFill>
                <a:latin typeface="Arial" pitchFamily="34" charset="0"/>
                <a:cs typeface="Arial" pitchFamily="34" charset="0"/>
              </a:rPr>
              <a:t>rd</a:t>
            </a:r>
            <a:r>
              <a:rPr kumimoji="0" lang="en-US" sz="2400" b="1" i="0" dirty="0" smtClean="0">
                <a:solidFill>
                  <a:srgbClr val="000000"/>
                </a:solidFill>
                <a:latin typeface="Arial" pitchFamily="34" charset="0"/>
                <a:cs typeface="Arial" pitchFamily="34" charset="0"/>
              </a:rPr>
              <a:t> grade, but I talked with them even in the 4</a:t>
            </a:r>
            <a:r>
              <a:rPr kumimoji="0" lang="en-US" sz="2400" b="1" i="0" baseline="30000" dirty="0" smtClean="0">
                <a:solidFill>
                  <a:srgbClr val="000000"/>
                </a:solidFill>
                <a:latin typeface="Arial" pitchFamily="34" charset="0"/>
                <a:cs typeface="Arial" pitchFamily="34" charset="0"/>
              </a:rPr>
              <a:t>th</a:t>
            </a:r>
            <a:r>
              <a:rPr kumimoji="0" lang="en-US" sz="2400" b="1" i="0" dirty="0" smtClean="0">
                <a:solidFill>
                  <a:srgbClr val="000000"/>
                </a:solidFill>
                <a:latin typeface="Arial" pitchFamily="34" charset="0"/>
                <a:cs typeface="Arial" pitchFamily="34" charset="0"/>
              </a:rPr>
              <a:t> grade</a:t>
            </a:r>
          </a:p>
          <a:p>
            <a:pPr eaLnBrk="1" hangingPunct="1"/>
            <a:endParaRPr kumimoji="0" lang="en-US" sz="16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I remember the “Gypsy” moms and grandmothers looking after their children like my mom and grandmother did</a:t>
            </a:r>
          </a:p>
          <a:p>
            <a:pPr eaLnBrk="1" hangingPunct="1"/>
            <a:r>
              <a:rPr kumimoji="0" lang="en-US" sz="2400" b="1" i="0" dirty="0" smtClean="0">
                <a:solidFill>
                  <a:srgbClr val="000000"/>
                </a:solidFill>
                <a:latin typeface="Arial" pitchFamily="34" charset="0"/>
                <a:cs typeface="Arial" pitchFamily="34" charset="0"/>
              </a:rPr>
              <a:t>—and I can only now imagine what “The Gypsy” grandmothers were telling their grandchildren about </a:t>
            </a:r>
            <a:r>
              <a:rPr kumimoji="0" lang="en-US" sz="3200" b="1" i="0" dirty="0" smtClean="0">
                <a:solidFill>
                  <a:srgbClr val="000000"/>
                </a:solidFill>
                <a:latin typeface="Arial" pitchFamily="34" charset="0"/>
                <a:cs typeface="Arial" pitchFamily="34" charset="0"/>
              </a:rPr>
              <a:t>us</a:t>
            </a:r>
            <a:r>
              <a:rPr kumimoji="0" lang="en-US" sz="2400" b="1" i="0" dirty="0" smtClean="0">
                <a:solidFill>
                  <a:srgbClr val="000000"/>
                </a:solidFill>
                <a:latin typeface="Arial" pitchFamily="34" charset="0"/>
                <a:cs typeface="Arial" pitchFamily="34" charset="0"/>
              </a:rPr>
              <a:t> . . .</a:t>
            </a:r>
          </a:p>
        </p:txBody>
      </p:sp>
    </p:spTree>
  </p:cSld>
  <p:clrMapOvr>
    <a:masterClrMapping/>
  </p:clrMapOvr>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2400" b="1" i="0" dirty="0" smtClean="0">
                <a:solidFill>
                  <a:srgbClr val="000000"/>
                </a:solidFill>
                <a:latin typeface="Arial" pitchFamily="34" charset="0"/>
                <a:cs typeface="Arial" pitchFamily="34" charset="0"/>
              </a:rPr>
              <a:t>I remember less about the people with “The Carnival”</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  I didn’t spend as much time there as with the Jamaicans by the lake.  And they were only in town for a week or two</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 And they also spoke in a way that I couldn’t understand much of what they were saying</a:t>
            </a:r>
          </a:p>
        </p:txBody>
      </p:sp>
    </p:spTree>
  </p:cSld>
  <p:clrMapOvr>
    <a:masterClrMapping/>
  </p:clrMapOvr>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2400" b="1" i="0" dirty="0" smtClean="0">
                <a:solidFill>
                  <a:srgbClr val="000000"/>
                </a:solidFill>
                <a:latin typeface="Arial" pitchFamily="34" charset="0"/>
                <a:cs typeface="Arial" pitchFamily="34" charset="0"/>
              </a:rPr>
              <a:t>But I do remember that one of “The Gypsy” girls about my age was very kind . . . </a:t>
            </a:r>
          </a:p>
          <a:p>
            <a:pPr eaLnBrk="1" hangingPunct="1"/>
            <a:r>
              <a:rPr kumimoji="0" lang="en-US" sz="2400" b="1" i="0" dirty="0" smtClean="0">
                <a:solidFill>
                  <a:srgbClr val="000000"/>
                </a:solidFill>
                <a:latin typeface="Arial" pitchFamily="34" charset="0"/>
                <a:cs typeface="Arial" pitchFamily="34" charset="0"/>
              </a:rPr>
              <a:t>and kind of cute, </a:t>
            </a:r>
          </a:p>
          <a:p>
            <a:pPr eaLnBrk="1" hangingPunct="1"/>
            <a:r>
              <a:rPr kumimoji="0" lang="en-US" sz="2400" b="1" i="0" dirty="0" smtClean="0">
                <a:solidFill>
                  <a:srgbClr val="000000"/>
                </a:solidFill>
                <a:latin typeface="Arial" pitchFamily="34" charset="0"/>
                <a:cs typeface="Arial" pitchFamily="34" charset="0"/>
              </a:rPr>
              <a:t>or as cute as a girl can be to a 3</a:t>
            </a:r>
            <a:r>
              <a:rPr kumimoji="0" lang="en-US" sz="2400" b="1" i="0" baseline="30000" dirty="0" smtClean="0">
                <a:solidFill>
                  <a:srgbClr val="000000"/>
                </a:solidFill>
                <a:latin typeface="Arial" pitchFamily="34" charset="0"/>
                <a:cs typeface="Arial" pitchFamily="34" charset="0"/>
              </a:rPr>
              <a:t>rd</a:t>
            </a:r>
            <a:r>
              <a:rPr kumimoji="0" lang="en-US" sz="2400" b="1" i="0" dirty="0" smtClean="0">
                <a:solidFill>
                  <a:srgbClr val="000000"/>
                </a:solidFill>
                <a:latin typeface="Arial" pitchFamily="34" charset="0"/>
                <a:cs typeface="Arial" pitchFamily="34" charset="0"/>
              </a:rPr>
              <a:t> grader </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AND I remember she took my hand, right there by the concession stand of the little league ball park, and told my fortune</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  For free</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I don’t remember what she said the future would bring</a:t>
            </a:r>
          </a:p>
        </p:txBody>
      </p:sp>
    </p:spTree>
  </p:cSld>
  <p:clrMapOvr>
    <a:masterClrMapping/>
  </p:clrMapOvr>
  <p:transition/>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2400" b="1" i="0" dirty="0" smtClean="0">
                <a:solidFill>
                  <a:srgbClr val="000000"/>
                </a:solidFill>
                <a:latin typeface="Arial" pitchFamily="34" charset="0"/>
                <a:cs typeface="Arial" pitchFamily="34" charset="0"/>
              </a:rPr>
              <a:t>And, of course, I didn’t know ‘till college that they weren’t and didn’t want to be “Gypsies”</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I didn’t know that until I left Winsted</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I didn’t know that they were, and wanted to be . . .</a:t>
            </a:r>
          </a:p>
          <a:p>
            <a:pPr eaLnBrk="1" hangingPunct="1"/>
            <a:r>
              <a:rPr kumimoji="0" lang="en-US" sz="3200" b="1" i="0" dirty="0" smtClean="0">
                <a:solidFill>
                  <a:srgbClr val="000000"/>
                </a:solidFill>
                <a:latin typeface="Arial" pitchFamily="34" charset="0"/>
                <a:cs typeface="Arial" pitchFamily="34" charset="0"/>
              </a:rPr>
              <a:t>“The Romani”</a:t>
            </a:r>
          </a:p>
        </p:txBody>
      </p:sp>
    </p:spTree>
  </p:cSld>
  <p:clrMapOvr>
    <a:masterClrMapping/>
  </p:clrMapOvr>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3200" b="1" i="0" dirty="0" smtClean="0">
                <a:solidFill>
                  <a:srgbClr val="000000"/>
                </a:solidFill>
                <a:latin typeface="Arial" pitchFamily="34" charset="0"/>
                <a:cs typeface="Arial" pitchFamily="34" charset="0"/>
              </a:rPr>
              <a:t>But my future in archaeology was clearer  </a:t>
            </a:r>
          </a:p>
          <a:p>
            <a:pPr eaLnBrk="1" hangingPunct="1"/>
            <a:endParaRPr kumimoji="0" lang="en-US" sz="3200" b="1" i="0" dirty="0" smtClean="0">
              <a:solidFill>
                <a:srgbClr val="000000"/>
              </a:solidFill>
              <a:latin typeface="Arial" pitchFamily="34" charset="0"/>
              <a:cs typeface="Arial" pitchFamily="34" charset="0"/>
            </a:endParaRPr>
          </a:p>
          <a:p>
            <a:pPr eaLnBrk="1" hangingPunct="1"/>
            <a:r>
              <a:rPr kumimoji="0" lang="en-US" sz="3200" b="1" i="0" dirty="0" smtClean="0">
                <a:solidFill>
                  <a:srgbClr val="000000"/>
                </a:solidFill>
                <a:latin typeface="Arial" pitchFamily="34" charset="0"/>
                <a:cs typeface="Arial" pitchFamily="34" charset="0"/>
              </a:rPr>
              <a:t>Crystal-ball clear . . .</a:t>
            </a:r>
          </a:p>
          <a:p>
            <a:pPr eaLnBrk="1" hangingPunct="1"/>
            <a:endParaRPr kumimoji="0" lang="en-US" sz="3200" b="1" i="0" dirty="0" smtClean="0">
              <a:solidFill>
                <a:srgbClr val="000000"/>
              </a:solidFill>
              <a:latin typeface="Arial" pitchFamily="34" charset="0"/>
              <a:cs typeface="Arial" pitchFamily="34" charset="0"/>
            </a:endParaRPr>
          </a:p>
          <a:p>
            <a:pPr eaLnBrk="1" hangingPunct="1"/>
            <a:r>
              <a:rPr kumimoji="0" lang="en-US" sz="3200" b="1" i="0" dirty="0" smtClean="0">
                <a:solidFill>
                  <a:srgbClr val="000000"/>
                </a:solidFill>
                <a:latin typeface="Arial" pitchFamily="34" charset="0"/>
                <a:cs typeface="Arial" pitchFamily="34" charset="0"/>
              </a:rPr>
              <a:t>I was older at the time</a:t>
            </a:r>
          </a:p>
          <a:p>
            <a:pPr eaLnBrk="1" hangingPunct="1"/>
            <a:endParaRPr kumimoji="0" lang="en-US" sz="3200" b="1" i="0" dirty="0" smtClean="0">
              <a:solidFill>
                <a:srgbClr val="000000"/>
              </a:solidFill>
              <a:latin typeface="Arial" pitchFamily="34" charset="0"/>
              <a:cs typeface="Arial" pitchFamily="34" charset="0"/>
            </a:endParaRPr>
          </a:p>
          <a:p>
            <a:pPr eaLnBrk="1" hangingPunct="1"/>
            <a:r>
              <a:rPr kumimoji="0" lang="en-US" sz="3200" b="1" i="0" dirty="0" smtClean="0">
                <a:solidFill>
                  <a:srgbClr val="FFFFFF"/>
                </a:solidFill>
                <a:latin typeface="Arial" pitchFamily="34" charset="0"/>
                <a:cs typeface="Arial" pitchFamily="34" charset="0"/>
              </a:rPr>
              <a:t>But I was still in 3</a:t>
            </a:r>
            <a:r>
              <a:rPr kumimoji="0" lang="en-US" sz="3200" b="1" i="0" baseline="30000" dirty="0" smtClean="0">
                <a:solidFill>
                  <a:srgbClr val="FFFFFF"/>
                </a:solidFill>
                <a:latin typeface="Arial" pitchFamily="34" charset="0"/>
                <a:cs typeface="Arial" pitchFamily="34" charset="0"/>
              </a:rPr>
              <a:t>rd</a:t>
            </a:r>
            <a:r>
              <a:rPr kumimoji="0" lang="en-US" sz="3200" b="1" i="0" dirty="0" smtClean="0">
                <a:solidFill>
                  <a:srgbClr val="FFFFFF"/>
                </a:solidFill>
                <a:latin typeface="Arial" pitchFamily="34" charset="0"/>
                <a:cs typeface="Arial" pitchFamily="34" charset="0"/>
              </a:rPr>
              <a:t> grade.</a:t>
            </a:r>
            <a:endParaRPr kumimoji="0" lang="en-US" sz="2400" b="1" i="0" dirty="0" smtClean="0">
              <a:solidFill>
                <a:srgbClr val="FFFFFF"/>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3200" b="1" i="0" dirty="0" smtClean="0">
                <a:solidFill>
                  <a:srgbClr val="000000"/>
                </a:solidFill>
                <a:latin typeface="Arial" pitchFamily="34" charset="0"/>
                <a:cs typeface="Arial" pitchFamily="34" charset="0"/>
              </a:rPr>
              <a:t>But my future in archaeology was clearer  </a:t>
            </a:r>
          </a:p>
          <a:p>
            <a:pPr eaLnBrk="1" hangingPunct="1"/>
            <a:endParaRPr kumimoji="0" lang="en-US" sz="3200" b="1" i="0" dirty="0" smtClean="0">
              <a:solidFill>
                <a:srgbClr val="000000"/>
              </a:solidFill>
              <a:latin typeface="Arial" pitchFamily="34" charset="0"/>
              <a:cs typeface="Arial" pitchFamily="34" charset="0"/>
            </a:endParaRPr>
          </a:p>
          <a:p>
            <a:pPr eaLnBrk="1" hangingPunct="1"/>
            <a:r>
              <a:rPr kumimoji="0" lang="en-US" sz="3200" b="1" i="0" dirty="0" smtClean="0">
                <a:solidFill>
                  <a:srgbClr val="000000"/>
                </a:solidFill>
                <a:latin typeface="Arial" pitchFamily="34" charset="0"/>
                <a:cs typeface="Arial" pitchFamily="34" charset="0"/>
              </a:rPr>
              <a:t>Crystal-ball clear . . .</a:t>
            </a:r>
          </a:p>
          <a:p>
            <a:pPr eaLnBrk="1" hangingPunct="1"/>
            <a:endParaRPr kumimoji="0" lang="en-US" sz="3200" b="1" i="0" dirty="0" smtClean="0">
              <a:solidFill>
                <a:srgbClr val="000000"/>
              </a:solidFill>
              <a:latin typeface="Arial" pitchFamily="34" charset="0"/>
              <a:cs typeface="Arial" pitchFamily="34" charset="0"/>
            </a:endParaRPr>
          </a:p>
          <a:p>
            <a:pPr eaLnBrk="1" hangingPunct="1"/>
            <a:r>
              <a:rPr kumimoji="0" lang="en-US" sz="3200" b="1" i="0" dirty="0" smtClean="0">
                <a:solidFill>
                  <a:srgbClr val="000000"/>
                </a:solidFill>
                <a:latin typeface="Arial" pitchFamily="34" charset="0"/>
                <a:cs typeface="Arial" pitchFamily="34" charset="0"/>
              </a:rPr>
              <a:t>I was older at the time</a:t>
            </a:r>
          </a:p>
          <a:p>
            <a:pPr eaLnBrk="1" hangingPunct="1"/>
            <a:endParaRPr kumimoji="0" lang="en-US" sz="3200" b="1" i="0" dirty="0" smtClean="0">
              <a:solidFill>
                <a:srgbClr val="000000"/>
              </a:solidFill>
              <a:latin typeface="Arial" pitchFamily="34" charset="0"/>
              <a:cs typeface="Arial" pitchFamily="34" charset="0"/>
            </a:endParaRPr>
          </a:p>
          <a:p>
            <a:pPr eaLnBrk="1" hangingPunct="1"/>
            <a:r>
              <a:rPr kumimoji="0" lang="en-US" sz="3200" b="1" i="0" dirty="0" smtClean="0">
                <a:solidFill>
                  <a:srgbClr val="000000"/>
                </a:solidFill>
                <a:latin typeface="Arial" pitchFamily="34" charset="0"/>
                <a:cs typeface="Arial" pitchFamily="34" charset="0"/>
              </a:rPr>
              <a:t>But I was still in 3</a:t>
            </a:r>
            <a:r>
              <a:rPr kumimoji="0" lang="en-US" sz="3200" b="1" i="0" baseline="30000" dirty="0" smtClean="0">
                <a:solidFill>
                  <a:srgbClr val="000000"/>
                </a:solidFill>
                <a:latin typeface="Arial" pitchFamily="34" charset="0"/>
                <a:cs typeface="Arial" pitchFamily="34" charset="0"/>
              </a:rPr>
              <a:t>rd</a:t>
            </a:r>
            <a:r>
              <a:rPr kumimoji="0" lang="en-US" sz="3200" b="1" i="0" dirty="0" smtClean="0">
                <a:solidFill>
                  <a:srgbClr val="000000"/>
                </a:solidFill>
                <a:latin typeface="Arial" pitchFamily="34" charset="0"/>
                <a:cs typeface="Arial" pitchFamily="34" charset="0"/>
              </a:rPr>
              <a:t> grade</a:t>
            </a:r>
            <a:endParaRPr kumimoji="0" lang="en-US" sz="2400" b="1" i="0" dirty="0" smtClean="0">
              <a:solidFill>
                <a:srgbClr val="FFFFFF"/>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lnSpc>
                <a:spcPct val="150000"/>
              </a:lnSpc>
            </a:pPr>
            <a:r>
              <a:rPr kumimoji="0" lang="en-US" sz="3200" b="1" i="0" dirty="0" smtClean="0">
                <a:solidFill>
                  <a:srgbClr val="000000"/>
                </a:solidFill>
                <a:latin typeface="Arial" pitchFamily="34" charset="0"/>
                <a:cs typeface="Arial" pitchFamily="34" charset="0"/>
              </a:rPr>
              <a:t>My career in Archaeology, </a:t>
            </a:r>
          </a:p>
          <a:p>
            <a:pPr eaLnBrk="1" hangingPunct="1">
              <a:lnSpc>
                <a:spcPct val="150000"/>
              </a:lnSpc>
            </a:pPr>
            <a:r>
              <a:rPr kumimoji="0" lang="en-US" sz="3200" b="1" i="0" dirty="0" smtClean="0">
                <a:solidFill>
                  <a:srgbClr val="000000"/>
                </a:solidFill>
                <a:latin typeface="Arial" pitchFamily="34" charset="0"/>
                <a:cs typeface="Arial" pitchFamily="34" charset="0"/>
              </a:rPr>
              <a:t>the third of the four-fold disciplines </a:t>
            </a:r>
          </a:p>
          <a:p>
            <a:pPr eaLnBrk="1" hangingPunct="1">
              <a:lnSpc>
                <a:spcPct val="150000"/>
              </a:lnSpc>
            </a:pPr>
            <a:r>
              <a:rPr kumimoji="0" lang="en-US" sz="3200" b="1" i="0" dirty="0" smtClean="0">
                <a:solidFill>
                  <a:srgbClr val="000000"/>
                </a:solidFill>
                <a:latin typeface="Arial" pitchFamily="34" charset="0"/>
                <a:cs typeface="Arial" pitchFamily="34" charset="0"/>
              </a:rPr>
              <a:t>of American Anthropology, </a:t>
            </a:r>
          </a:p>
          <a:p>
            <a:pPr eaLnBrk="1" hangingPunct="1">
              <a:lnSpc>
                <a:spcPct val="150000"/>
              </a:lnSpc>
            </a:pPr>
            <a:r>
              <a:rPr kumimoji="0" lang="en-US" sz="3200" b="1" i="0" dirty="0" smtClean="0">
                <a:solidFill>
                  <a:srgbClr val="000000"/>
                </a:solidFill>
                <a:latin typeface="Arial" pitchFamily="34" charset="0"/>
                <a:cs typeface="Arial" pitchFamily="34" charset="0"/>
              </a:rPr>
              <a:t>began precisely on . . .</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rgbClr val="D45116"/>
        </a:solidFill>
        <a:effectLst/>
      </p:bgPr>
    </p:bg>
    <p:spTree>
      <p:nvGrpSpPr>
        <p:cNvPr id="1" name=""/>
        <p:cNvGrpSpPr/>
        <p:nvPr/>
      </p:nvGrpSpPr>
      <p:grpSpPr>
        <a:xfrm>
          <a:off x="0" y="0"/>
          <a:ext cx="0" cy="0"/>
          <a:chOff x="0" y="0"/>
          <a:chExt cx="0" cy="0"/>
        </a:xfrm>
      </p:grpSpPr>
      <p:sp>
        <p:nvSpPr>
          <p:cNvPr id="16" name="Text Box 10"/>
          <p:cNvSpPr txBox="1">
            <a:spLocks noChangeArrowheads="1"/>
          </p:cNvSpPr>
          <p:nvPr/>
        </p:nvSpPr>
        <p:spPr bwMode="auto">
          <a:xfrm>
            <a:off x="2509783" y="6248400"/>
            <a:ext cx="5224572" cy="369332"/>
          </a:xfrm>
          <a:prstGeom prst="rect">
            <a:avLst/>
          </a:prstGeom>
          <a:noFill/>
          <a:ln w="9525">
            <a:noFill/>
            <a:miter lim="800000"/>
            <a:headEnd/>
            <a:tailEnd/>
          </a:ln>
        </p:spPr>
        <p:txBody>
          <a:bodyPr wrap="none">
            <a:spAutoFit/>
          </a:bodyPr>
          <a:lstStyle/>
          <a:p>
            <a:r>
              <a:rPr lang="en-US" sz="1800" i="0" dirty="0" smtClean="0">
                <a:solidFill>
                  <a:srgbClr val="000000"/>
                </a:solidFill>
                <a:hlinkClick r:id="rId2"/>
              </a:rPr>
              <a:t>http://www.d.umn.edu/cla/faculty/troufs/anth1604/</a:t>
            </a:r>
            <a:endParaRPr kumimoji="1" lang="en-US" sz="1800" i="0" dirty="0">
              <a:solidFill>
                <a:srgbClr val="000000"/>
              </a:solidFill>
            </a:endParaRPr>
          </a:p>
        </p:txBody>
      </p:sp>
      <p:pic>
        <p:nvPicPr>
          <p:cNvPr id="1026" name="Picture 2"/>
          <p:cNvPicPr>
            <a:picLocks noChangeAspect="1" noChangeArrowheads="1"/>
          </p:cNvPicPr>
          <p:nvPr/>
        </p:nvPicPr>
        <p:blipFill>
          <a:blip r:embed="rId3" cstate="print"/>
          <a:srcRect/>
          <a:stretch>
            <a:fillRect/>
          </a:stretch>
        </p:blipFill>
        <p:spPr bwMode="auto">
          <a:xfrm>
            <a:off x="3009900" y="732972"/>
            <a:ext cx="4267200" cy="5419344"/>
          </a:xfrm>
          <a:prstGeom prst="rect">
            <a:avLst/>
          </a:prstGeom>
          <a:noFill/>
          <a:ln w="9525">
            <a:noFill/>
            <a:miter lim="800000"/>
            <a:headEnd/>
            <a:tailEnd/>
          </a:ln>
        </p:spPr>
      </p:pic>
      <p:sp>
        <p:nvSpPr>
          <p:cNvPr id="15" name="Rectangle 14"/>
          <p:cNvSpPr/>
          <p:nvPr/>
        </p:nvSpPr>
        <p:spPr>
          <a:xfrm>
            <a:off x="4410350" y="4572000"/>
            <a:ext cx="1556836" cy="830997"/>
          </a:xfrm>
          <a:prstGeom prst="rect">
            <a:avLst/>
          </a:prstGeom>
        </p:spPr>
        <p:txBody>
          <a:bodyPr wrap="none">
            <a:spAutoFit/>
          </a:bodyPr>
          <a:lstStyle/>
          <a:p>
            <a:r>
              <a:rPr lang="en-US" sz="4800" b="1" i="0" dirty="0" smtClean="0"/>
              <a:t>2012</a:t>
            </a:r>
            <a:endParaRPr lang="en-US" sz="4800" b="1" i="0" dirty="0"/>
          </a:p>
        </p:txBody>
      </p:sp>
      <p:sp>
        <p:nvSpPr>
          <p:cNvPr id="12" name="Rectangle 5"/>
          <p:cNvSpPr>
            <a:spLocks noChangeArrowheads="1"/>
          </p:cNvSpPr>
          <p:nvPr/>
        </p:nvSpPr>
        <p:spPr bwMode="auto">
          <a:xfrm>
            <a:off x="2772196" y="5257800"/>
            <a:ext cx="4713150" cy="461665"/>
          </a:xfrm>
          <a:prstGeom prst="rect">
            <a:avLst/>
          </a:prstGeom>
          <a:noFill/>
          <a:ln w="9525">
            <a:noFill/>
            <a:miter lim="800000"/>
            <a:headEnd/>
            <a:tailEnd/>
          </a:ln>
          <a:effectLst/>
        </p:spPr>
        <p:txBody>
          <a:bodyPr wrap="none" anchor="ctr">
            <a:spAutoFit/>
          </a:bodyPr>
          <a:lstStyle/>
          <a:p>
            <a:pPr lvl="0"/>
            <a:r>
              <a:rPr lang="en-US" sz="2400" b="1" kern="0"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University of Minnesota Duluth</a:t>
            </a:r>
            <a:endParaRPr lang="en-US" sz="4000" dirty="0"/>
          </a:p>
        </p:txBody>
      </p:sp>
      <p:sp>
        <p:nvSpPr>
          <p:cNvPr id="13" name="Rectangle 12"/>
          <p:cNvSpPr>
            <a:spLocks noChangeArrowheads="1"/>
          </p:cNvSpPr>
          <p:nvPr/>
        </p:nvSpPr>
        <p:spPr bwMode="auto">
          <a:xfrm>
            <a:off x="4015014" y="5638800"/>
            <a:ext cx="2207078" cy="600164"/>
          </a:xfrm>
          <a:prstGeom prst="rect">
            <a:avLst/>
          </a:prstGeom>
          <a:noFill/>
          <a:ln w="9525">
            <a:noFill/>
            <a:miter lim="800000"/>
            <a:headEnd/>
            <a:tailEnd/>
          </a:ln>
        </p:spPr>
        <p:txBody>
          <a:bodyPr wrap="square">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1" lang="en-US" sz="2400" b="1" i="1" u="none" strike="noStrike" kern="0" cap="none" spc="0" normalizeH="0" baseline="0" noProof="0"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rPr>
              <a:t>Tim Roufs</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900" b="1" i="0" u="none" strike="noStrike" kern="0" cap="none" spc="0" normalizeH="0" baseline="0" noProof="0" dirty="0" smtClean="0">
                <a:ln>
                  <a:noFill/>
                </a:ln>
                <a:solidFill>
                  <a:srgbClr val="000000"/>
                </a:solidFill>
                <a:effectLst/>
                <a:uLnTx/>
                <a:uFillTx/>
              </a:rPr>
              <a:t>© </a:t>
            </a:r>
            <a:r>
              <a:rPr kumimoji="0" lang="en-US" sz="900" b="1" i="0" u="none" strike="noStrike" kern="0" cap="none" spc="0" normalizeH="0" baseline="0" noProof="0" dirty="0" smtClean="0">
                <a:ln>
                  <a:noFill/>
                </a:ln>
                <a:solidFill>
                  <a:srgbClr val="000000"/>
                </a:solidFill>
                <a:effectLst/>
                <a:uLnTx/>
                <a:uFillTx/>
              </a:rPr>
              <a:t>2010-2012</a:t>
            </a:r>
            <a:endParaRPr kumimoji="1" lang="en-US" sz="900" b="0" i="0" u="none" strike="noStrike" kern="0" cap="none" spc="0" normalizeH="0" baseline="0" noProof="0" dirty="0">
              <a:ln>
                <a:noFill/>
              </a:ln>
              <a:solidFill>
                <a:srgbClr val="FFFFFF"/>
              </a:solidFill>
              <a:effectLst/>
              <a:uLnTx/>
              <a:uFillTx/>
            </a:endParaRPr>
          </a:p>
        </p:txBody>
      </p:sp>
    </p:spTree>
    <p:extLst>
      <p:ext uri="{BB962C8B-B14F-4D97-AF65-F5344CB8AC3E}">
        <p14:creationId xmlns:p14="http://schemas.microsoft.com/office/powerpoint/2010/main" val="2013256315"/>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45116"/>
        </a:solidFill>
        <a:effectLst/>
      </p:bgPr>
    </p:bg>
    <p:spTree>
      <p:nvGrpSpPr>
        <p:cNvPr id="1" name=""/>
        <p:cNvGrpSpPr/>
        <p:nvPr/>
      </p:nvGrpSpPr>
      <p:grpSpPr>
        <a:xfrm>
          <a:off x="0" y="0"/>
          <a:ext cx="0" cy="0"/>
          <a:chOff x="0" y="0"/>
          <a:chExt cx="0" cy="0"/>
        </a:xfrm>
      </p:grpSpPr>
      <p:sp>
        <p:nvSpPr>
          <p:cNvPr id="16" name="Text Box 10"/>
          <p:cNvSpPr txBox="1">
            <a:spLocks noChangeArrowheads="1"/>
          </p:cNvSpPr>
          <p:nvPr/>
        </p:nvSpPr>
        <p:spPr bwMode="auto">
          <a:xfrm>
            <a:off x="2509783" y="6248400"/>
            <a:ext cx="5224572" cy="369332"/>
          </a:xfrm>
          <a:prstGeom prst="rect">
            <a:avLst/>
          </a:prstGeom>
          <a:noFill/>
          <a:ln w="9525">
            <a:noFill/>
            <a:miter lim="800000"/>
            <a:headEnd/>
            <a:tailEnd/>
          </a:ln>
        </p:spPr>
        <p:txBody>
          <a:bodyPr wrap="none">
            <a:spAutoFit/>
          </a:bodyPr>
          <a:lstStyle/>
          <a:p>
            <a:r>
              <a:rPr lang="en-US" sz="1800" i="0" dirty="0" smtClean="0">
                <a:solidFill>
                  <a:srgbClr val="000000"/>
                </a:solidFill>
                <a:hlinkClick r:id="rId2"/>
              </a:rPr>
              <a:t>http://www.d.umn.edu/cla/faculty/troufs/anth1604/</a:t>
            </a:r>
            <a:endParaRPr lang="en-US" sz="1800" i="0" dirty="0">
              <a:solidFill>
                <a:srgbClr val="000000"/>
              </a:solidFill>
            </a:endParaRPr>
          </a:p>
        </p:txBody>
      </p:sp>
      <p:pic>
        <p:nvPicPr>
          <p:cNvPr id="1026" name="Picture 2"/>
          <p:cNvPicPr>
            <a:picLocks noChangeAspect="1" noChangeArrowheads="1"/>
          </p:cNvPicPr>
          <p:nvPr/>
        </p:nvPicPr>
        <p:blipFill>
          <a:blip r:embed="rId3" cstate="print"/>
          <a:srcRect/>
          <a:stretch>
            <a:fillRect/>
          </a:stretch>
        </p:blipFill>
        <p:spPr bwMode="auto">
          <a:xfrm>
            <a:off x="3009900" y="732972"/>
            <a:ext cx="4267200" cy="5419344"/>
          </a:xfrm>
          <a:prstGeom prst="rect">
            <a:avLst/>
          </a:prstGeom>
          <a:noFill/>
          <a:ln w="9525">
            <a:noFill/>
            <a:miter lim="800000"/>
            <a:headEnd/>
            <a:tailEnd/>
          </a:ln>
        </p:spPr>
      </p:pic>
      <p:sp>
        <p:nvSpPr>
          <p:cNvPr id="15" name="Rectangle 14"/>
          <p:cNvSpPr/>
          <p:nvPr/>
        </p:nvSpPr>
        <p:spPr>
          <a:xfrm>
            <a:off x="4410350" y="4572000"/>
            <a:ext cx="1556836" cy="830997"/>
          </a:xfrm>
          <a:prstGeom prst="rect">
            <a:avLst/>
          </a:prstGeom>
        </p:spPr>
        <p:txBody>
          <a:bodyPr wrap="none">
            <a:spAutoFit/>
          </a:bodyPr>
          <a:lstStyle/>
          <a:p>
            <a:r>
              <a:rPr lang="en-US" sz="4800" b="1" i="0" dirty="0" smtClean="0"/>
              <a:t>2012</a:t>
            </a:r>
            <a:endParaRPr lang="en-US" sz="4800" b="1" i="0" dirty="0"/>
          </a:p>
        </p:txBody>
      </p:sp>
      <p:sp>
        <p:nvSpPr>
          <p:cNvPr id="12" name="Rectangle 5"/>
          <p:cNvSpPr>
            <a:spLocks noChangeArrowheads="1"/>
          </p:cNvSpPr>
          <p:nvPr/>
        </p:nvSpPr>
        <p:spPr bwMode="auto">
          <a:xfrm>
            <a:off x="2772196" y="5257800"/>
            <a:ext cx="4713150" cy="461665"/>
          </a:xfrm>
          <a:prstGeom prst="rect">
            <a:avLst/>
          </a:prstGeom>
          <a:noFill/>
          <a:ln w="9525">
            <a:noFill/>
            <a:miter lim="800000"/>
            <a:headEnd/>
            <a:tailEnd/>
          </a:ln>
          <a:effectLst/>
        </p:spPr>
        <p:txBody>
          <a:bodyPr wrap="none" anchor="ctr">
            <a:spAutoFit/>
          </a:bodyPr>
          <a:lstStyle/>
          <a:p>
            <a:r>
              <a:rPr lang="en-US" sz="2400" b="1" kern="0"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University of Minnesota Duluth</a:t>
            </a:r>
            <a:endParaRPr lang="en-US" sz="4000" dirty="0"/>
          </a:p>
        </p:txBody>
      </p:sp>
      <p:sp>
        <p:nvSpPr>
          <p:cNvPr id="13" name="Rectangle 12"/>
          <p:cNvSpPr>
            <a:spLocks noChangeArrowheads="1"/>
          </p:cNvSpPr>
          <p:nvPr/>
        </p:nvSpPr>
        <p:spPr bwMode="auto">
          <a:xfrm>
            <a:off x="4015014" y="5638800"/>
            <a:ext cx="2207078" cy="600164"/>
          </a:xfrm>
          <a:prstGeom prst="rect">
            <a:avLst/>
          </a:prstGeom>
          <a:noFill/>
          <a:ln w="9525">
            <a:noFill/>
            <a:miter lim="800000"/>
            <a:headEnd/>
            <a:tailEnd/>
          </a:ln>
        </p:spPr>
        <p:txBody>
          <a:bodyPr wrap="square">
            <a:spAutoFit/>
          </a:bodyPr>
          <a:lstStyle/>
          <a:p>
            <a:pPr fontAlgn="auto">
              <a:spcBef>
                <a:spcPts val="0"/>
              </a:spcBef>
              <a:spcAft>
                <a:spcPts val="0"/>
              </a:spcAft>
              <a:defRPr/>
            </a:pPr>
            <a:r>
              <a:rPr lang="en-US" sz="2400" b="1" kern="0"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Tim Roufs</a:t>
            </a:r>
          </a:p>
          <a:p>
            <a:pPr fontAlgn="auto">
              <a:spcBef>
                <a:spcPts val="0"/>
              </a:spcBef>
              <a:spcAft>
                <a:spcPts val="0"/>
              </a:spcAft>
              <a:defRPr/>
            </a:pPr>
            <a:r>
              <a:rPr kumimoji="0" lang="en-US" sz="900" b="1" i="0" kern="0" dirty="0" smtClean="0">
                <a:solidFill>
                  <a:srgbClr val="000000"/>
                </a:solidFill>
              </a:rPr>
              <a:t>© 2010-2012</a:t>
            </a:r>
            <a:endParaRPr lang="en-US" sz="900" i="0" kern="0" dirty="0">
              <a:solidFill>
                <a:srgbClr val="FFFFFF"/>
              </a:solidFill>
            </a:endParaRPr>
          </a:p>
        </p:txBody>
      </p:sp>
    </p:spTree>
    <p:extLst>
      <p:ext uri="{BB962C8B-B14F-4D97-AF65-F5344CB8AC3E}">
        <p14:creationId xmlns:p14="http://schemas.microsoft.com/office/powerpoint/2010/main" val="1748275817"/>
      </p:ext>
    </p:extLst>
  </p:cSld>
  <p:clrMapOvr>
    <a:masterClrMapping/>
  </p:clrMapOvr>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2706" name="Rectangle 3"/>
          <p:cNvSpPr>
            <a:spLocks noChangeArrowheads="1"/>
          </p:cNvSpPr>
          <p:nvPr/>
        </p:nvSpPr>
        <p:spPr bwMode="auto">
          <a:xfrm>
            <a:off x="952500" y="1166228"/>
            <a:ext cx="8520113" cy="488532"/>
          </a:xfrm>
          <a:prstGeom prst="rect">
            <a:avLst/>
          </a:prstGeom>
          <a:noFill/>
          <a:ln w="9525">
            <a:noFill/>
            <a:miter lim="800000"/>
            <a:headEnd/>
            <a:tailEnd/>
          </a:ln>
        </p:spPr>
        <p:txBody>
          <a:bodyPr anchor="ctr">
            <a:spAutoFit/>
          </a:bodyPr>
          <a:lstStyle/>
          <a:p>
            <a:pPr>
              <a:lnSpc>
                <a:spcPct val="120000"/>
              </a:lnSpc>
              <a:spcBef>
                <a:spcPts val="500"/>
              </a:spcBef>
              <a:spcAft>
                <a:spcPts val="500"/>
              </a:spcAft>
            </a:pPr>
            <a:r>
              <a:rPr lang="en-US" sz="2400" dirty="0">
                <a:solidFill>
                  <a:srgbClr val="FFFFFF"/>
                </a:solidFill>
                <a:latin typeface="Verdana" pitchFamily="34" charset="0"/>
              </a:rPr>
              <a:t>The early </a:t>
            </a:r>
            <a:r>
              <a:rPr lang="en-US" sz="2400" dirty="0" smtClean="0">
                <a:solidFill>
                  <a:srgbClr val="FFFFFF"/>
                </a:solidFill>
                <a:latin typeface="Verdana" pitchFamily="34" charset="0"/>
              </a:rPr>
              <a:t>years . . .</a:t>
            </a:r>
            <a:endParaRPr lang="en-US" sz="2400" dirty="0">
              <a:solidFill>
                <a:srgbClr val="FFFFFF"/>
              </a:solidFill>
              <a:latin typeface="Verdana" pitchFamily="34" charset="0"/>
            </a:endParaRPr>
          </a:p>
        </p:txBody>
      </p:sp>
      <p:sp>
        <p:nvSpPr>
          <p:cNvPr id="5" name="Rectangle 4"/>
          <p:cNvSpPr>
            <a:spLocks noChangeArrowheads="1"/>
          </p:cNvSpPr>
          <p:nvPr/>
        </p:nvSpPr>
        <p:spPr bwMode="auto">
          <a:xfrm>
            <a:off x="861559" y="1667570"/>
            <a:ext cx="8520113" cy="422488"/>
          </a:xfrm>
          <a:prstGeom prst="rect">
            <a:avLst/>
          </a:prstGeom>
          <a:noFill/>
          <a:ln w="9525">
            <a:noFill/>
            <a:miter lim="800000"/>
            <a:headEnd/>
            <a:tailEnd/>
          </a:ln>
        </p:spPr>
        <p:txBody>
          <a:bodyPr anchor="ctr">
            <a:spAutoFit/>
          </a:bodyPr>
          <a:lstStyle/>
          <a:p>
            <a:pPr>
              <a:lnSpc>
                <a:spcPct val="120000"/>
              </a:lnSpc>
              <a:spcBef>
                <a:spcPts val="500"/>
              </a:spcBef>
              <a:spcAft>
                <a:spcPts val="500"/>
              </a:spcAft>
            </a:pPr>
            <a:r>
              <a:rPr lang="en-US" sz="2000" i="0" dirty="0">
                <a:solidFill>
                  <a:srgbClr val="FFFFFF"/>
                </a:solidFill>
                <a:latin typeface="Verdana" pitchFamily="34" charset="0"/>
              </a:rPr>
              <a:t>“archaeology”</a:t>
            </a:r>
          </a:p>
        </p:txBody>
      </p:sp>
      <p:sp>
        <p:nvSpPr>
          <p:cNvPr id="7" name="Rectangle 6"/>
          <p:cNvSpPr>
            <a:spLocks noChangeArrowheads="1"/>
          </p:cNvSpPr>
          <p:nvPr/>
        </p:nvSpPr>
        <p:spPr bwMode="auto">
          <a:xfrm>
            <a:off x="876300" y="4823594"/>
            <a:ext cx="8520113" cy="1530034"/>
          </a:xfrm>
          <a:prstGeom prst="rect">
            <a:avLst/>
          </a:prstGeom>
          <a:noFill/>
          <a:ln w="9525">
            <a:noFill/>
            <a:miter lim="800000"/>
            <a:headEnd/>
            <a:tailEnd/>
          </a:ln>
        </p:spPr>
        <p:txBody>
          <a:bodyPr anchor="ctr">
            <a:spAutoFit/>
          </a:bodyPr>
          <a:lstStyle/>
          <a:p>
            <a:pPr>
              <a:lnSpc>
                <a:spcPct val="120000"/>
              </a:lnSpc>
              <a:spcBef>
                <a:spcPts val="500"/>
              </a:spcBef>
              <a:spcAft>
                <a:spcPts val="500"/>
              </a:spcAft>
            </a:pPr>
            <a:r>
              <a:rPr lang="en-US" sz="2800" dirty="0" smtClean="0">
                <a:solidFill>
                  <a:srgbClr val="000000"/>
                </a:solidFill>
                <a:latin typeface="Verdana" pitchFamily="34" charset="0"/>
              </a:rPr>
              <a:t>at about</a:t>
            </a:r>
          </a:p>
          <a:p>
            <a:pPr>
              <a:lnSpc>
                <a:spcPct val="120000"/>
              </a:lnSpc>
              <a:spcBef>
                <a:spcPts val="500"/>
              </a:spcBef>
              <a:spcAft>
                <a:spcPts val="500"/>
              </a:spcAft>
            </a:pPr>
            <a:r>
              <a:rPr lang="en-US" sz="4800" b="1" dirty="0" smtClean="0">
                <a:solidFill>
                  <a:srgbClr val="000000"/>
                </a:solidFill>
                <a:latin typeface="Verdana" pitchFamily="34" charset="0"/>
              </a:rPr>
              <a:t>10:30 a.m.</a:t>
            </a:r>
            <a:endParaRPr lang="en-US" sz="4800" b="1" dirty="0">
              <a:solidFill>
                <a:srgbClr val="000000"/>
              </a:solidFill>
              <a:latin typeface="Verdana" pitchFamily="34" charset="0"/>
            </a:endParaRPr>
          </a:p>
        </p:txBody>
      </p:sp>
      <p:sp>
        <p:nvSpPr>
          <p:cNvPr id="8" name="Rectangle 7"/>
          <p:cNvSpPr>
            <a:spLocks noChangeArrowheads="1"/>
          </p:cNvSpPr>
          <p:nvPr/>
        </p:nvSpPr>
        <p:spPr bwMode="auto">
          <a:xfrm>
            <a:off x="861559" y="2701410"/>
            <a:ext cx="8520113" cy="2109232"/>
          </a:xfrm>
          <a:prstGeom prst="rect">
            <a:avLst/>
          </a:prstGeom>
          <a:noFill/>
          <a:ln w="9525">
            <a:noFill/>
            <a:miter lim="800000"/>
            <a:headEnd/>
            <a:tailEnd/>
          </a:ln>
        </p:spPr>
        <p:txBody>
          <a:bodyPr anchor="ctr">
            <a:spAutoFit/>
          </a:bodyPr>
          <a:lstStyle/>
          <a:p>
            <a:pPr>
              <a:lnSpc>
                <a:spcPct val="120000"/>
              </a:lnSpc>
              <a:spcBef>
                <a:spcPts val="500"/>
              </a:spcBef>
              <a:spcAft>
                <a:spcPts val="500"/>
              </a:spcAft>
            </a:pPr>
            <a:r>
              <a:rPr lang="en-US" sz="5400" b="1" dirty="0">
                <a:solidFill>
                  <a:srgbClr val="FFFFFF"/>
                </a:solidFill>
                <a:latin typeface="Verdana" pitchFamily="34" charset="0"/>
              </a:rPr>
              <a:t>Good Friday</a:t>
            </a:r>
          </a:p>
          <a:p>
            <a:pPr>
              <a:lnSpc>
                <a:spcPct val="120000"/>
              </a:lnSpc>
              <a:spcBef>
                <a:spcPts val="500"/>
              </a:spcBef>
              <a:spcAft>
                <a:spcPts val="500"/>
              </a:spcAft>
            </a:pPr>
            <a:r>
              <a:rPr lang="en-US" sz="5400" b="1" dirty="0">
                <a:solidFill>
                  <a:srgbClr val="FFFFFF"/>
                </a:solidFill>
                <a:latin typeface="Verdana" pitchFamily="34" charset="0"/>
              </a:rPr>
              <a:t>1952</a:t>
            </a:r>
          </a:p>
        </p:txBody>
      </p:sp>
    </p:spTree>
  </p:cSld>
  <p:clrMapOvr>
    <a:masterClrMapping/>
  </p:clrMapOvr>
  <p:transition/>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2706" name="Rectangle 3"/>
          <p:cNvSpPr>
            <a:spLocks noChangeArrowheads="1"/>
          </p:cNvSpPr>
          <p:nvPr/>
        </p:nvSpPr>
        <p:spPr bwMode="auto">
          <a:xfrm>
            <a:off x="952500" y="1166228"/>
            <a:ext cx="8520113" cy="488532"/>
          </a:xfrm>
          <a:prstGeom prst="rect">
            <a:avLst/>
          </a:prstGeom>
          <a:noFill/>
          <a:ln w="9525">
            <a:noFill/>
            <a:miter lim="800000"/>
            <a:headEnd/>
            <a:tailEnd/>
          </a:ln>
        </p:spPr>
        <p:txBody>
          <a:bodyPr anchor="ctr">
            <a:spAutoFit/>
          </a:bodyPr>
          <a:lstStyle/>
          <a:p>
            <a:pPr>
              <a:lnSpc>
                <a:spcPct val="120000"/>
              </a:lnSpc>
              <a:spcBef>
                <a:spcPts val="500"/>
              </a:spcBef>
              <a:spcAft>
                <a:spcPts val="500"/>
              </a:spcAft>
            </a:pPr>
            <a:r>
              <a:rPr lang="en-US" sz="2400" dirty="0">
                <a:solidFill>
                  <a:srgbClr val="FFFFFF"/>
                </a:solidFill>
                <a:latin typeface="Verdana" pitchFamily="34" charset="0"/>
              </a:rPr>
              <a:t>The early </a:t>
            </a:r>
            <a:r>
              <a:rPr lang="en-US" sz="2400" dirty="0" smtClean="0">
                <a:solidFill>
                  <a:srgbClr val="FFFFFF"/>
                </a:solidFill>
                <a:latin typeface="Verdana" pitchFamily="34" charset="0"/>
              </a:rPr>
              <a:t>years . . .</a:t>
            </a:r>
            <a:endParaRPr lang="en-US" sz="2400" dirty="0">
              <a:solidFill>
                <a:srgbClr val="FFFFFF"/>
              </a:solidFill>
              <a:latin typeface="Verdana" pitchFamily="34" charset="0"/>
            </a:endParaRPr>
          </a:p>
        </p:txBody>
      </p:sp>
      <p:sp>
        <p:nvSpPr>
          <p:cNvPr id="5" name="Rectangle 4"/>
          <p:cNvSpPr>
            <a:spLocks noChangeArrowheads="1"/>
          </p:cNvSpPr>
          <p:nvPr/>
        </p:nvSpPr>
        <p:spPr bwMode="auto">
          <a:xfrm>
            <a:off x="861559" y="1667570"/>
            <a:ext cx="8520113" cy="422488"/>
          </a:xfrm>
          <a:prstGeom prst="rect">
            <a:avLst/>
          </a:prstGeom>
          <a:noFill/>
          <a:ln w="9525">
            <a:noFill/>
            <a:miter lim="800000"/>
            <a:headEnd/>
            <a:tailEnd/>
          </a:ln>
        </p:spPr>
        <p:txBody>
          <a:bodyPr anchor="ctr">
            <a:spAutoFit/>
          </a:bodyPr>
          <a:lstStyle/>
          <a:p>
            <a:pPr>
              <a:lnSpc>
                <a:spcPct val="120000"/>
              </a:lnSpc>
              <a:spcBef>
                <a:spcPts val="500"/>
              </a:spcBef>
              <a:spcAft>
                <a:spcPts val="500"/>
              </a:spcAft>
            </a:pPr>
            <a:r>
              <a:rPr lang="en-US" sz="2000" i="0" dirty="0">
                <a:solidFill>
                  <a:srgbClr val="FFFFFF"/>
                </a:solidFill>
                <a:latin typeface="Verdana" pitchFamily="34" charset="0"/>
              </a:rPr>
              <a:t>“archaeology”</a:t>
            </a:r>
          </a:p>
        </p:txBody>
      </p:sp>
      <p:sp>
        <p:nvSpPr>
          <p:cNvPr id="7" name="Rectangle 6"/>
          <p:cNvSpPr>
            <a:spLocks noChangeArrowheads="1"/>
          </p:cNvSpPr>
          <p:nvPr/>
        </p:nvSpPr>
        <p:spPr bwMode="auto">
          <a:xfrm>
            <a:off x="876300" y="4823594"/>
            <a:ext cx="8520113" cy="1530034"/>
          </a:xfrm>
          <a:prstGeom prst="rect">
            <a:avLst/>
          </a:prstGeom>
          <a:noFill/>
          <a:ln w="9525">
            <a:noFill/>
            <a:miter lim="800000"/>
            <a:headEnd/>
            <a:tailEnd/>
          </a:ln>
        </p:spPr>
        <p:txBody>
          <a:bodyPr anchor="ctr">
            <a:spAutoFit/>
          </a:bodyPr>
          <a:lstStyle/>
          <a:p>
            <a:pPr>
              <a:lnSpc>
                <a:spcPct val="120000"/>
              </a:lnSpc>
              <a:spcBef>
                <a:spcPts val="500"/>
              </a:spcBef>
              <a:spcAft>
                <a:spcPts val="500"/>
              </a:spcAft>
            </a:pPr>
            <a:r>
              <a:rPr lang="en-US" sz="2800" dirty="0" smtClean="0">
                <a:solidFill>
                  <a:srgbClr val="FFFFFF"/>
                </a:solidFill>
                <a:latin typeface="Verdana" pitchFamily="34" charset="0"/>
              </a:rPr>
              <a:t>at about</a:t>
            </a:r>
          </a:p>
          <a:p>
            <a:pPr>
              <a:lnSpc>
                <a:spcPct val="120000"/>
              </a:lnSpc>
              <a:spcBef>
                <a:spcPts val="500"/>
              </a:spcBef>
              <a:spcAft>
                <a:spcPts val="500"/>
              </a:spcAft>
            </a:pPr>
            <a:r>
              <a:rPr lang="en-US" sz="4800" b="1" dirty="0" smtClean="0">
                <a:solidFill>
                  <a:srgbClr val="FFFFFF"/>
                </a:solidFill>
                <a:latin typeface="Verdana" pitchFamily="34" charset="0"/>
              </a:rPr>
              <a:t>10:30 a.m.</a:t>
            </a:r>
            <a:endParaRPr lang="en-US" sz="4800" b="1" dirty="0">
              <a:solidFill>
                <a:srgbClr val="FFFFFF"/>
              </a:solidFill>
              <a:latin typeface="Verdana" pitchFamily="34" charset="0"/>
            </a:endParaRPr>
          </a:p>
        </p:txBody>
      </p:sp>
      <p:sp>
        <p:nvSpPr>
          <p:cNvPr id="8" name="Rectangle 7"/>
          <p:cNvSpPr>
            <a:spLocks noChangeArrowheads="1"/>
          </p:cNvSpPr>
          <p:nvPr/>
        </p:nvSpPr>
        <p:spPr bwMode="auto">
          <a:xfrm>
            <a:off x="861559" y="2701410"/>
            <a:ext cx="8520113" cy="2109232"/>
          </a:xfrm>
          <a:prstGeom prst="rect">
            <a:avLst/>
          </a:prstGeom>
          <a:noFill/>
          <a:ln w="9525">
            <a:noFill/>
            <a:miter lim="800000"/>
            <a:headEnd/>
            <a:tailEnd/>
          </a:ln>
        </p:spPr>
        <p:txBody>
          <a:bodyPr anchor="ctr">
            <a:spAutoFit/>
          </a:bodyPr>
          <a:lstStyle/>
          <a:p>
            <a:pPr>
              <a:lnSpc>
                <a:spcPct val="120000"/>
              </a:lnSpc>
              <a:spcBef>
                <a:spcPts val="500"/>
              </a:spcBef>
              <a:spcAft>
                <a:spcPts val="500"/>
              </a:spcAft>
            </a:pPr>
            <a:r>
              <a:rPr lang="en-US" sz="5400" b="1" dirty="0">
                <a:solidFill>
                  <a:srgbClr val="FFFFFF"/>
                </a:solidFill>
                <a:latin typeface="Verdana" pitchFamily="34" charset="0"/>
              </a:rPr>
              <a:t>Good Friday</a:t>
            </a:r>
          </a:p>
          <a:p>
            <a:pPr>
              <a:lnSpc>
                <a:spcPct val="120000"/>
              </a:lnSpc>
              <a:spcBef>
                <a:spcPts val="500"/>
              </a:spcBef>
              <a:spcAft>
                <a:spcPts val="500"/>
              </a:spcAft>
            </a:pPr>
            <a:r>
              <a:rPr lang="en-US" sz="5400" b="1" dirty="0">
                <a:solidFill>
                  <a:srgbClr val="FFFFFF"/>
                </a:solidFill>
                <a:latin typeface="Verdana" pitchFamily="34" charset="0"/>
              </a:rPr>
              <a:t>1952</a:t>
            </a:r>
          </a:p>
        </p:txBody>
      </p:sp>
    </p:spTree>
  </p:cSld>
  <p:clrMapOvr>
    <a:masterClrMapping/>
  </p:clrMapOvr>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2400" b="1" i="0" dirty="0" smtClean="0">
                <a:solidFill>
                  <a:srgbClr val="000000"/>
                </a:solidFill>
                <a:latin typeface="Arial" pitchFamily="34" charset="0"/>
                <a:cs typeface="Arial" pitchFamily="34" charset="0"/>
              </a:rPr>
              <a:t>The reason that I remember that my </a:t>
            </a:r>
          </a:p>
          <a:p>
            <a:pPr eaLnBrk="1" hangingPunct="1"/>
            <a:r>
              <a:rPr kumimoji="0" lang="en-US" sz="2400" b="1" i="0" dirty="0" smtClean="0">
                <a:solidFill>
                  <a:srgbClr val="000000"/>
                </a:solidFill>
                <a:latin typeface="Arial" pitchFamily="34" charset="0"/>
                <a:cs typeface="Arial" pitchFamily="34" charset="0"/>
              </a:rPr>
              <a:t>“Archaeological career” began about 10:30 a.m. on Good Friday in 1952 had to do with local customs . . .</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Winsted was a German Catholic village at the time, and EVERYONE was expected to go to Church from 12:00 noon until 3:00 p.m. on Good Friday</a:t>
            </a:r>
          </a:p>
        </p:txBody>
      </p:sp>
    </p:spTree>
  </p:cSld>
  <p:clrMapOvr>
    <a:masterClrMapping/>
  </p:clrMapOvr>
  <p:transition/>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2400" b="1" i="0" dirty="0" smtClean="0">
                <a:solidFill>
                  <a:srgbClr val="000000"/>
                </a:solidFill>
                <a:latin typeface="Arial" pitchFamily="34" charset="0"/>
                <a:cs typeface="Arial" pitchFamily="34" charset="0"/>
              </a:rPr>
              <a:t>In 1952 I was old enough to figure out that not everyone in Winsted could fit in the Catholic Church</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000" i="0" dirty="0" smtClean="0">
                <a:solidFill>
                  <a:srgbClr val="000000"/>
                </a:solidFill>
                <a:latin typeface="Arial" pitchFamily="34" charset="0"/>
                <a:cs typeface="Arial" pitchFamily="34" charset="0"/>
              </a:rPr>
              <a:t>(My father’s mother—a very kind, quiet woman who was in fact one of the town’s grandmas, and the whole town called here “Grandma Roufs”—was one of the very few people in town who were not Catholic, in 1952, so it was easy to see that with “the whole town Catholic,” the people of the town simply wouldn’t fit in the Church)</a:t>
            </a:r>
          </a:p>
          <a:p>
            <a:pPr eaLnBrk="1" hangingPunct="1"/>
            <a:endParaRPr kumimoji="0" lang="en-US" sz="2000"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I honestly don’t remember if I or my good friend Bobby figured that out, but one of us did, and we essentially reasoned that since the whole town wouldn’t fit in the Church for the three-hour Good Friday service, </a:t>
            </a:r>
          </a:p>
          <a:p>
            <a:pPr eaLnBrk="1" hangingPunct="1"/>
            <a:r>
              <a:rPr kumimoji="0" lang="en-US" sz="2400" b="1" i="0" dirty="0" smtClean="0">
                <a:solidFill>
                  <a:srgbClr val="000000"/>
                </a:solidFill>
                <a:latin typeface="Arial" pitchFamily="34" charset="0"/>
                <a:cs typeface="Arial" pitchFamily="34" charset="0"/>
              </a:rPr>
              <a:t>it might as well be us who were among those who couldn’t fit in</a:t>
            </a:r>
            <a:endParaRPr kumimoji="0" lang="en-US" sz="2800" b="1" i="0" dirty="0" smtClean="0">
              <a:solidFill>
                <a:srgbClr val="000000"/>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2400" b="1" i="0" dirty="0" smtClean="0">
                <a:solidFill>
                  <a:srgbClr val="000000"/>
                </a:solidFill>
                <a:latin typeface="Arial" pitchFamily="34" charset="0"/>
                <a:cs typeface="Arial" pitchFamily="34" charset="0"/>
              </a:rPr>
              <a:t>So, needing some place to go </a:t>
            </a:r>
            <a:r>
              <a:rPr kumimoji="0" lang="en-US" sz="1800" i="0" dirty="0" smtClean="0">
                <a:solidFill>
                  <a:srgbClr val="000000"/>
                </a:solidFill>
                <a:latin typeface="Arial" pitchFamily="34" charset="0"/>
                <a:cs typeface="Arial" pitchFamily="34" charset="0"/>
              </a:rPr>
              <a:t>(or to hide out?) </a:t>
            </a:r>
            <a:r>
              <a:rPr kumimoji="0" lang="en-US" sz="2400" b="1" i="0" dirty="0" smtClean="0">
                <a:solidFill>
                  <a:srgbClr val="000000"/>
                </a:solidFill>
                <a:latin typeface="Arial" pitchFamily="34" charset="0"/>
                <a:cs typeface="Arial" pitchFamily="34" charset="0"/>
              </a:rPr>
              <a:t>we decided to “dig for Indian graves” </a:t>
            </a:r>
          </a:p>
          <a:p>
            <a:pPr eaLnBrk="1" hangingPunct="1"/>
            <a:r>
              <a:rPr kumimoji="0" lang="en-US" sz="2400" b="1" i="0" dirty="0" smtClean="0">
                <a:solidFill>
                  <a:srgbClr val="000000"/>
                </a:solidFill>
                <a:latin typeface="Arial" pitchFamily="34" charset="0"/>
                <a:cs typeface="Arial" pitchFamily="34" charset="0"/>
              </a:rPr>
              <a:t>over at “Old Man </a:t>
            </a:r>
            <a:r>
              <a:rPr kumimoji="0" lang="en-US" sz="2400" b="1" i="0" dirty="0" err="1" smtClean="0">
                <a:solidFill>
                  <a:srgbClr val="000000"/>
                </a:solidFill>
                <a:latin typeface="Arial" pitchFamily="34" charset="0"/>
                <a:cs typeface="Arial" pitchFamily="34" charset="0"/>
              </a:rPr>
              <a:t>Littfin’s</a:t>
            </a:r>
            <a:r>
              <a:rPr kumimoji="0" lang="en-US" sz="2400" b="1" i="0" dirty="0" smtClean="0">
                <a:solidFill>
                  <a:srgbClr val="000000"/>
                </a:solidFill>
                <a:latin typeface="Arial" pitchFamily="34" charset="0"/>
                <a:cs typeface="Arial" pitchFamily="34" charset="0"/>
              </a:rPr>
              <a:t>” farm</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Now one might think that is sort of a wild thing to for two 3</a:t>
            </a:r>
            <a:r>
              <a:rPr kumimoji="0" lang="en-US" sz="2400" b="1" i="0" baseline="30000" dirty="0" smtClean="0">
                <a:solidFill>
                  <a:srgbClr val="000000"/>
                </a:solidFill>
                <a:latin typeface="Arial" pitchFamily="34" charset="0"/>
                <a:cs typeface="Arial" pitchFamily="34" charset="0"/>
              </a:rPr>
              <a:t>rd</a:t>
            </a:r>
            <a:r>
              <a:rPr kumimoji="0" lang="en-US" sz="2400" b="1" i="0" dirty="0" smtClean="0">
                <a:solidFill>
                  <a:srgbClr val="000000"/>
                </a:solidFill>
                <a:latin typeface="Arial" pitchFamily="34" charset="0"/>
                <a:cs typeface="Arial" pitchFamily="34" charset="0"/>
              </a:rPr>
              <a:t> graders to be thinking of, </a:t>
            </a:r>
          </a:p>
          <a:p>
            <a:pPr eaLnBrk="1" hangingPunct="1"/>
            <a:r>
              <a:rPr kumimoji="0" lang="en-US" sz="2400" b="1" i="0" dirty="0" smtClean="0">
                <a:solidFill>
                  <a:srgbClr val="000000"/>
                </a:solidFill>
                <a:latin typeface="Arial" pitchFamily="34" charset="0"/>
                <a:cs typeface="Arial" pitchFamily="34" charset="0"/>
              </a:rPr>
              <a:t>but it wasn’t—at least in Winsted</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“Old Man </a:t>
            </a:r>
            <a:r>
              <a:rPr kumimoji="0" lang="en-US" sz="2400" b="1" i="0" dirty="0" err="1" smtClean="0">
                <a:solidFill>
                  <a:srgbClr val="000000"/>
                </a:solidFill>
                <a:latin typeface="Arial" pitchFamily="34" charset="0"/>
                <a:cs typeface="Arial" pitchFamily="34" charset="0"/>
              </a:rPr>
              <a:t>Littfin</a:t>
            </a:r>
            <a:r>
              <a:rPr kumimoji="0" lang="en-US" sz="2400" b="1" i="0" dirty="0" smtClean="0">
                <a:solidFill>
                  <a:srgbClr val="000000"/>
                </a:solidFill>
                <a:latin typeface="Arial" pitchFamily="34" charset="0"/>
                <a:cs typeface="Arial" pitchFamily="34" charset="0"/>
              </a:rPr>
              <a:t>” </a:t>
            </a:r>
            <a:r>
              <a:rPr kumimoji="0" lang="en-US" sz="2000" i="0" dirty="0" smtClean="0">
                <a:solidFill>
                  <a:srgbClr val="000000"/>
                </a:solidFill>
                <a:latin typeface="Arial" pitchFamily="34" charset="0"/>
                <a:cs typeface="Arial" pitchFamily="34" charset="0"/>
              </a:rPr>
              <a:t>(whose title, by the was a term of endearment, and well-liked—sort of the male version of “Grandma Roufs”) </a:t>
            </a:r>
            <a:r>
              <a:rPr kumimoji="0" lang="en-US" sz="2400" b="1" i="0" dirty="0" smtClean="0">
                <a:solidFill>
                  <a:srgbClr val="000000"/>
                </a:solidFill>
                <a:latin typeface="Arial" pitchFamily="34" charset="0"/>
                <a:cs typeface="Arial" pitchFamily="34" charset="0"/>
              </a:rPr>
              <a:t>had a private museum of “Indian relics” that he picked up on his farm while plowing.  Eventually his granddaughter gave several five-gallon pails of arrowheads, for e.g., to the McLeod County Historical Society in Hutchinson</a:t>
            </a:r>
            <a:endParaRPr kumimoji="0" lang="en-US" sz="2800" i="0" dirty="0" smtClean="0">
              <a:solidFill>
                <a:srgbClr val="000000"/>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lnSpc>
                <a:spcPct val="150000"/>
              </a:lnSpc>
            </a:pPr>
            <a:r>
              <a:rPr kumimoji="0" lang="en-US" sz="2800" b="1" i="0" dirty="0" smtClean="0">
                <a:solidFill>
                  <a:srgbClr val="000000"/>
                </a:solidFill>
                <a:latin typeface="Arial" pitchFamily="34" charset="0"/>
                <a:cs typeface="Arial" pitchFamily="34" charset="0"/>
              </a:rPr>
              <a:t>And over at the </a:t>
            </a:r>
          </a:p>
          <a:p>
            <a:pPr eaLnBrk="1" hangingPunct="1">
              <a:lnSpc>
                <a:spcPct val="150000"/>
              </a:lnSpc>
            </a:pPr>
            <a:r>
              <a:rPr kumimoji="0" lang="en-US" sz="2800" b="1" i="0" dirty="0" smtClean="0">
                <a:solidFill>
                  <a:srgbClr val="000000"/>
                </a:solidFill>
                <a:latin typeface="Arial" pitchFamily="34" charset="0"/>
                <a:cs typeface="Arial" pitchFamily="34" charset="0"/>
              </a:rPr>
              <a:t>McLeod County Historical Society </a:t>
            </a:r>
          </a:p>
          <a:p>
            <a:pPr eaLnBrk="1" hangingPunct="1">
              <a:lnSpc>
                <a:spcPct val="150000"/>
              </a:lnSpc>
            </a:pPr>
            <a:r>
              <a:rPr kumimoji="0" lang="en-US" sz="2800" b="1" i="0" dirty="0" smtClean="0">
                <a:solidFill>
                  <a:srgbClr val="000000"/>
                </a:solidFill>
                <a:latin typeface="Arial" pitchFamily="34" charset="0"/>
                <a:cs typeface="Arial" pitchFamily="34" charset="0"/>
              </a:rPr>
              <a:t>in Hutchinson those items are still known as</a:t>
            </a:r>
          </a:p>
          <a:p>
            <a:pPr eaLnBrk="1" hangingPunct="1">
              <a:lnSpc>
                <a:spcPct val="150000"/>
              </a:lnSpc>
            </a:pPr>
            <a:r>
              <a:rPr kumimoji="0" lang="en-US" sz="2800" b="1" i="0" dirty="0" smtClean="0">
                <a:solidFill>
                  <a:srgbClr val="000000"/>
                </a:solidFill>
                <a:latin typeface="Arial" pitchFamily="34" charset="0"/>
                <a:cs typeface="Arial" pitchFamily="34" charset="0"/>
              </a:rPr>
              <a:t>“The </a:t>
            </a:r>
            <a:r>
              <a:rPr kumimoji="0" lang="en-US" sz="2800" b="1" i="0" dirty="0" err="1" smtClean="0">
                <a:solidFill>
                  <a:srgbClr val="000000"/>
                </a:solidFill>
                <a:latin typeface="Arial" pitchFamily="34" charset="0"/>
                <a:cs typeface="Arial" pitchFamily="34" charset="0"/>
              </a:rPr>
              <a:t>Littfin</a:t>
            </a:r>
            <a:r>
              <a:rPr kumimoji="0" lang="en-US" sz="2800" b="1" i="0" dirty="0" smtClean="0">
                <a:solidFill>
                  <a:srgbClr val="000000"/>
                </a:solidFill>
                <a:latin typeface="Arial" pitchFamily="34" charset="0"/>
                <a:cs typeface="Arial" pitchFamily="34" charset="0"/>
              </a:rPr>
              <a:t> Collection”</a:t>
            </a:r>
            <a:endParaRPr kumimoji="0" lang="en-US" sz="3200" i="0" dirty="0" smtClean="0">
              <a:solidFill>
                <a:srgbClr val="000000"/>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a:stretch>
            <a:fillRect/>
          </a:stretch>
        </p:blipFill>
        <p:spPr bwMode="auto">
          <a:xfrm>
            <a:off x="1257300" y="1143000"/>
            <a:ext cx="7772400" cy="4857750"/>
          </a:xfrm>
          <a:prstGeom prst="rect">
            <a:avLst/>
          </a:prstGeom>
          <a:noFill/>
          <a:ln w="9525">
            <a:noFill/>
            <a:miter lim="800000"/>
            <a:headEnd/>
            <a:tailEnd/>
          </a:ln>
        </p:spPr>
      </p:pic>
      <p:sp>
        <p:nvSpPr>
          <p:cNvPr id="9" name="Rectangle 5"/>
          <p:cNvSpPr>
            <a:spLocks noChangeArrowheads="1"/>
          </p:cNvSpPr>
          <p:nvPr/>
        </p:nvSpPr>
        <p:spPr bwMode="auto">
          <a:xfrm>
            <a:off x="2571750" y="6399442"/>
            <a:ext cx="5143500" cy="215444"/>
          </a:xfrm>
          <a:prstGeom prst="rect">
            <a:avLst/>
          </a:prstGeom>
          <a:noFill/>
          <a:ln w="9525">
            <a:noFill/>
            <a:miter lim="800000"/>
            <a:headEnd/>
            <a:tailEnd/>
          </a:ln>
        </p:spPr>
        <p:txBody>
          <a:bodyPr>
            <a:spAutoFit/>
          </a:bodyPr>
          <a:lstStyle/>
          <a:p>
            <a:r>
              <a:rPr lang="en-US" sz="800" dirty="0" smtClean="0">
                <a:hlinkClick r:id="rId4"/>
              </a:rPr>
              <a:t>http://www.mcleodhistory.org/</a:t>
            </a:r>
            <a:endParaRPr lang="en-US" sz="800" dirty="0"/>
          </a:p>
        </p:txBody>
      </p:sp>
    </p:spTree>
  </p:cSld>
  <p:clrMapOvr>
    <a:masterClrMapping/>
  </p:clrMapOvr>
  <p:transition/>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2400" b="1" i="0" dirty="0" smtClean="0">
                <a:solidFill>
                  <a:srgbClr val="000000"/>
                </a:solidFill>
                <a:latin typeface="Arial" pitchFamily="34" charset="0"/>
                <a:cs typeface="Arial" pitchFamily="34" charset="0"/>
              </a:rPr>
              <a:t>And Old Man </a:t>
            </a:r>
            <a:r>
              <a:rPr kumimoji="0" lang="en-US" sz="2400" b="1" i="0" dirty="0" err="1" smtClean="0">
                <a:solidFill>
                  <a:srgbClr val="000000"/>
                </a:solidFill>
                <a:latin typeface="Arial" pitchFamily="34" charset="0"/>
                <a:cs typeface="Arial" pitchFamily="34" charset="0"/>
              </a:rPr>
              <a:t>Littfin’s</a:t>
            </a:r>
            <a:r>
              <a:rPr kumimoji="0" lang="en-US" sz="2400" b="1" i="0" dirty="0" smtClean="0">
                <a:solidFill>
                  <a:srgbClr val="000000"/>
                </a:solidFill>
                <a:latin typeface="Arial" pitchFamily="34" charset="0"/>
                <a:cs typeface="Arial" pitchFamily="34" charset="0"/>
              </a:rPr>
              <a:t> farm was the “place to go” to look for arrowheads, anytime, but especially in the spring when he was plowing the fields and when they were percolating up</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FFFFFF"/>
                </a:solidFill>
                <a:latin typeface="Arial" pitchFamily="34" charset="0"/>
                <a:cs typeface="Arial" pitchFamily="34" charset="0"/>
              </a:rPr>
              <a:t>His farm was on the site of a </a:t>
            </a:r>
            <a:r>
              <a:rPr kumimoji="0" lang="en-US" sz="2400" b="1" i="0" dirty="0" err="1" smtClean="0">
                <a:solidFill>
                  <a:srgbClr val="FFFFFF"/>
                </a:solidFill>
                <a:latin typeface="Arial" pitchFamily="34" charset="0"/>
                <a:cs typeface="Arial" pitchFamily="34" charset="0"/>
              </a:rPr>
              <a:t>Lakotah</a:t>
            </a:r>
            <a:r>
              <a:rPr kumimoji="0" lang="en-US" sz="2400" b="1" i="0" dirty="0" smtClean="0">
                <a:solidFill>
                  <a:srgbClr val="FFFFFF"/>
                </a:solidFill>
                <a:latin typeface="Arial" pitchFamily="34" charset="0"/>
                <a:cs typeface="Arial" pitchFamily="34" charset="0"/>
              </a:rPr>
              <a:t> Village.  And my oldest cousins told of how they remember the old people in town talking about the last Indian people who lived “on the point.”</a:t>
            </a:r>
            <a:endParaRPr kumimoji="0" lang="en-US" sz="2800" i="0" dirty="0" smtClean="0">
              <a:solidFill>
                <a:srgbClr val="FFFFFF"/>
              </a:solidFill>
              <a:latin typeface="Arial" pitchFamily="34" charset="0"/>
              <a:cs typeface="Arial" pitchFamily="34" charset="0"/>
            </a:endParaRPr>
          </a:p>
        </p:txBody>
      </p:sp>
      <p:pic>
        <p:nvPicPr>
          <p:cNvPr id="3" name="Picture 3"/>
          <p:cNvPicPr>
            <a:picLocks noChangeAspect="1" noChangeArrowheads="1"/>
          </p:cNvPicPr>
          <p:nvPr/>
        </p:nvPicPr>
        <p:blipFill>
          <a:blip r:embed="rId3" cstate="print"/>
          <a:srcRect/>
          <a:stretch>
            <a:fillRect/>
          </a:stretch>
        </p:blipFill>
        <p:spPr bwMode="auto">
          <a:xfrm>
            <a:off x="3343728" y="3897084"/>
            <a:ext cx="3562350" cy="2076450"/>
          </a:xfrm>
          <a:prstGeom prst="rect">
            <a:avLst/>
          </a:prstGeom>
          <a:noFill/>
          <a:ln w="9525">
            <a:noFill/>
            <a:miter lim="800000"/>
            <a:headEnd/>
            <a:tailEnd/>
          </a:ln>
        </p:spPr>
      </p:pic>
      <p:sp>
        <p:nvSpPr>
          <p:cNvPr id="4" name="Rectangle 5"/>
          <p:cNvSpPr>
            <a:spLocks noChangeArrowheads="1"/>
          </p:cNvSpPr>
          <p:nvPr/>
        </p:nvSpPr>
        <p:spPr bwMode="auto">
          <a:xfrm>
            <a:off x="2571750" y="6399442"/>
            <a:ext cx="5143500" cy="215444"/>
          </a:xfrm>
          <a:prstGeom prst="rect">
            <a:avLst/>
          </a:prstGeom>
          <a:noFill/>
          <a:ln w="9525">
            <a:noFill/>
            <a:miter lim="800000"/>
            <a:headEnd/>
            <a:tailEnd/>
          </a:ln>
        </p:spPr>
        <p:txBody>
          <a:bodyPr>
            <a:spAutoFit/>
          </a:bodyPr>
          <a:lstStyle/>
          <a:p>
            <a:r>
              <a:rPr lang="en-US" sz="800" dirty="0" smtClean="0">
                <a:hlinkClick r:id="rId4"/>
              </a:rPr>
              <a:t>http://www.mcleodhistory.org/</a:t>
            </a:r>
            <a:endParaRPr lang="en-US" sz="800" dirty="0"/>
          </a:p>
        </p:txBody>
      </p:sp>
    </p:spTree>
  </p:cSld>
  <p:clrMapOvr>
    <a:masterClrMapping/>
  </p:clrMapOvr>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2400" b="1" i="0" dirty="0" smtClean="0">
                <a:solidFill>
                  <a:srgbClr val="000000"/>
                </a:solidFill>
                <a:latin typeface="Arial" pitchFamily="34" charset="0"/>
                <a:cs typeface="Arial" pitchFamily="34" charset="0"/>
              </a:rPr>
              <a:t>And Old Man </a:t>
            </a:r>
            <a:r>
              <a:rPr kumimoji="0" lang="en-US" sz="2400" b="1" i="0" dirty="0" err="1" smtClean="0">
                <a:solidFill>
                  <a:srgbClr val="000000"/>
                </a:solidFill>
                <a:latin typeface="Arial" pitchFamily="34" charset="0"/>
                <a:cs typeface="Arial" pitchFamily="34" charset="0"/>
              </a:rPr>
              <a:t>Littfin’s</a:t>
            </a:r>
            <a:r>
              <a:rPr kumimoji="0" lang="en-US" sz="2400" b="1" i="0" dirty="0" smtClean="0">
                <a:solidFill>
                  <a:srgbClr val="000000"/>
                </a:solidFill>
                <a:latin typeface="Arial" pitchFamily="34" charset="0"/>
                <a:cs typeface="Arial" pitchFamily="34" charset="0"/>
              </a:rPr>
              <a:t> farm was the “place to go” to look for arrowheads, anytime, but especially in the spring when he was plowing the fields and when they were percolating up</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His farm was on the site of a </a:t>
            </a:r>
            <a:r>
              <a:rPr kumimoji="0" lang="en-US" sz="2400" b="1" i="0" dirty="0" err="1" smtClean="0">
                <a:solidFill>
                  <a:srgbClr val="000000"/>
                </a:solidFill>
                <a:latin typeface="Arial" pitchFamily="34" charset="0"/>
                <a:cs typeface="Arial" pitchFamily="34" charset="0"/>
              </a:rPr>
              <a:t>Lakotah</a:t>
            </a:r>
            <a:r>
              <a:rPr kumimoji="0" lang="en-US" sz="2400" b="1" i="0" dirty="0" smtClean="0">
                <a:solidFill>
                  <a:srgbClr val="000000"/>
                </a:solidFill>
                <a:latin typeface="Arial" pitchFamily="34" charset="0"/>
                <a:cs typeface="Arial" pitchFamily="34" charset="0"/>
              </a:rPr>
              <a:t> Village.  </a:t>
            </a:r>
          </a:p>
          <a:p>
            <a:pPr eaLnBrk="1" hangingPunct="1"/>
            <a:r>
              <a:rPr kumimoji="0" lang="en-US" sz="2400" b="1" i="0" dirty="0" smtClean="0">
                <a:solidFill>
                  <a:srgbClr val="000000"/>
                </a:solidFill>
                <a:latin typeface="Arial" pitchFamily="34" charset="0"/>
                <a:cs typeface="Arial" pitchFamily="34" charset="0"/>
              </a:rPr>
              <a:t>And my oldest cousins even told of how they remember the old people in town </a:t>
            </a:r>
          </a:p>
          <a:p>
            <a:pPr eaLnBrk="1" hangingPunct="1"/>
            <a:r>
              <a:rPr kumimoji="0" lang="en-US" sz="2400" b="1" i="0" dirty="0" smtClean="0">
                <a:solidFill>
                  <a:srgbClr val="000000"/>
                </a:solidFill>
                <a:latin typeface="Arial" pitchFamily="34" charset="0"/>
                <a:cs typeface="Arial" pitchFamily="34" charset="0"/>
              </a:rPr>
              <a:t>talking about </a:t>
            </a:r>
          </a:p>
          <a:p>
            <a:pPr eaLnBrk="1" hangingPunct="1"/>
            <a:r>
              <a:rPr kumimoji="0" lang="en-US" sz="2400" b="1" i="0" dirty="0" smtClean="0">
                <a:solidFill>
                  <a:srgbClr val="000000"/>
                </a:solidFill>
                <a:latin typeface="Arial" pitchFamily="34" charset="0"/>
                <a:cs typeface="Arial" pitchFamily="34" charset="0"/>
              </a:rPr>
              <a:t>“the last Indian”</a:t>
            </a:r>
          </a:p>
          <a:p>
            <a:pPr eaLnBrk="1" hangingPunct="1"/>
            <a:r>
              <a:rPr kumimoji="0" lang="en-US" sz="2400" b="1" i="0" dirty="0" smtClean="0">
                <a:solidFill>
                  <a:srgbClr val="000000"/>
                </a:solidFill>
                <a:latin typeface="Arial" pitchFamily="34" charset="0"/>
                <a:cs typeface="Arial" pitchFamily="34" charset="0"/>
              </a:rPr>
              <a:t>who lived “on the point”</a:t>
            </a:r>
            <a:endParaRPr kumimoji="0" lang="en-US" sz="2800" i="0" dirty="0" smtClean="0">
              <a:solidFill>
                <a:srgbClr val="000000"/>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2400" b="1" i="0" dirty="0" smtClean="0">
                <a:solidFill>
                  <a:srgbClr val="000000"/>
                </a:solidFill>
                <a:latin typeface="Arial" pitchFamily="34" charset="0"/>
                <a:cs typeface="Arial" pitchFamily="34" charset="0"/>
              </a:rPr>
              <a:t>And one of the Indians in everyone’s memory, </a:t>
            </a:r>
          </a:p>
          <a:p>
            <a:pPr eaLnBrk="1" hangingPunct="1"/>
            <a:r>
              <a:rPr kumimoji="0" lang="en-US" sz="2400" b="1" i="0" dirty="0" smtClean="0">
                <a:solidFill>
                  <a:srgbClr val="000000"/>
                </a:solidFill>
                <a:latin typeface="Arial" pitchFamily="34" charset="0"/>
                <a:cs typeface="Arial" pitchFamily="34" charset="0"/>
              </a:rPr>
              <a:t>if only from local folklore, </a:t>
            </a:r>
          </a:p>
          <a:p>
            <a:pPr eaLnBrk="1" hangingPunct="1"/>
            <a:r>
              <a:rPr kumimoji="0" lang="en-US" sz="2400" b="1" i="0" dirty="0" smtClean="0">
                <a:solidFill>
                  <a:srgbClr val="000000"/>
                </a:solidFill>
                <a:latin typeface="Arial" pitchFamily="34" charset="0"/>
                <a:cs typeface="Arial" pitchFamily="34" charset="0"/>
              </a:rPr>
              <a:t>was “Chief Little Crow,” </a:t>
            </a:r>
          </a:p>
          <a:p>
            <a:pPr eaLnBrk="1" hangingPunct="1"/>
            <a:r>
              <a:rPr kumimoji="0" lang="en-US" sz="2400" b="1" i="0" dirty="0" smtClean="0">
                <a:solidFill>
                  <a:srgbClr val="000000"/>
                </a:solidFill>
                <a:latin typeface="Arial" pitchFamily="34" charset="0"/>
                <a:cs typeface="Arial" pitchFamily="34" charset="0"/>
              </a:rPr>
              <a:t>who everyone said “was shot in the back by a farmer while picking berries over by ‘Hutch”’  </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“Hutch” was Hutchinson, the same place where part of  “Old Man </a:t>
            </a:r>
            <a:r>
              <a:rPr kumimoji="0" lang="en-US" sz="2400" b="1" i="0" dirty="0" err="1" smtClean="0">
                <a:solidFill>
                  <a:srgbClr val="000000"/>
                </a:solidFill>
                <a:latin typeface="Arial" pitchFamily="34" charset="0"/>
                <a:cs typeface="Arial" pitchFamily="34" charset="0"/>
              </a:rPr>
              <a:t>Littfin’s</a:t>
            </a:r>
            <a:r>
              <a:rPr kumimoji="0" lang="en-US" sz="2400" b="1" i="0" dirty="0" smtClean="0">
                <a:solidFill>
                  <a:srgbClr val="000000"/>
                </a:solidFill>
                <a:latin typeface="Arial" pitchFamily="34" charset="0"/>
                <a:cs typeface="Arial" pitchFamily="34" charset="0"/>
              </a:rPr>
              <a:t>” arrowhead collection ended up</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And every now and then one would hear the rumor </a:t>
            </a:r>
          </a:p>
          <a:p>
            <a:pPr eaLnBrk="1" hangingPunct="1"/>
            <a:r>
              <a:rPr kumimoji="0" lang="en-US" sz="2400" b="1" i="0" dirty="0" smtClean="0">
                <a:solidFill>
                  <a:srgbClr val="000000"/>
                </a:solidFill>
                <a:latin typeface="Arial" pitchFamily="34" charset="0"/>
                <a:cs typeface="Arial" pitchFamily="34" charset="0"/>
              </a:rPr>
              <a:t>that Little Crow’s body was on display </a:t>
            </a:r>
          </a:p>
          <a:p>
            <a:pPr eaLnBrk="1" hangingPunct="1"/>
            <a:r>
              <a:rPr kumimoji="0" lang="en-US" sz="2400" b="1" i="0" dirty="0" smtClean="0">
                <a:solidFill>
                  <a:srgbClr val="000000"/>
                </a:solidFill>
                <a:latin typeface="Arial" pitchFamily="34" charset="0"/>
                <a:cs typeface="Arial" pitchFamily="34" charset="0"/>
              </a:rPr>
              <a:t>someplace in “The Cities”</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45116"/>
        </a:solidFill>
        <a:effectLst/>
      </p:bgPr>
    </p:bg>
    <p:spTree>
      <p:nvGrpSpPr>
        <p:cNvPr id="1" name=""/>
        <p:cNvGrpSpPr/>
        <p:nvPr/>
      </p:nvGrpSpPr>
      <p:grpSpPr>
        <a:xfrm>
          <a:off x="0" y="0"/>
          <a:ext cx="0" cy="0"/>
          <a:chOff x="0" y="0"/>
          <a:chExt cx="0" cy="0"/>
        </a:xfrm>
      </p:grpSpPr>
      <p:pic>
        <p:nvPicPr>
          <p:cNvPr id="1027" name="Picture 3"/>
          <p:cNvPicPr preferRelativeResize="0">
            <a:picLocks noChangeArrowheads="1"/>
          </p:cNvPicPr>
          <p:nvPr/>
        </p:nvPicPr>
        <p:blipFill>
          <a:blip r:embed="rId2" cstate="print"/>
          <a:srcRect/>
          <a:stretch>
            <a:fillRect/>
          </a:stretch>
        </p:blipFill>
        <p:spPr bwMode="auto">
          <a:xfrm>
            <a:off x="1257300" y="1599872"/>
            <a:ext cx="3276600" cy="4554184"/>
          </a:xfrm>
          <a:prstGeom prst="rect">
            <a:avLst/>
          </a:prstGeom>
          <a:noFill/>
          <a:ln w="12700">
            <a:solidFill>
              <a:srgbClr val="000000"/>
            </a:solidFill>
            <a:miter lim="800000"/>
            <a:headEnd/>
            <a:tailEnd/>
          </a:ln>
        </p:spPr>
      </p:pic>
      <p:sp>
        <p:nvSpPr>
          <p:cNvPr id="16" name="Text Box 10"/>
          <p:cNvSpPr txBox="1">
            <a:spLocks noChangeArrowheads="1"/>
          </p:cNvSpPr>
          <p:nvPr/>
        </p:nvSpPr>
        <p:spPr bwMode="auto">
          <a:xfrm>
            <a:off x="2509783" y="6248400"/>
            <a:ext cx="5224572" cy="369332"/>
          </a:xfrm>
          <a:prstGeom prst="rect">
            <a:avLst/>
          </a:prstGeom>
          <a:noFill/>
          <a:ln w="9525">
            <a:noFill/>
            <a:miter lim="800000"/>
            <a:headEnd/>
            <a:tailEnd/>
          </a:ln>
        </p:spPr>
        <p:txBody>
          <a:bodyPr wrap="none">
            <a:spAutoFit/>
          </a:bodyPr>
          <a:lstStyle/>
          <a:p>
            <a:r>
              <a:rPr lang="en-US" sz="1800" i="0" dirty="0" smtClean="0">
                <a:solidFill>
                  <a:srgbClr val="000000"/>
                </a:solidFill>
                <a:hlinkClick r:id="rId3"/>
              </a:rPr>
              <a:t>http://www.d.umn.edu/cla/faculty/troufs/anth1604/</a:t>
            </a:r>
            <a:endParaRPr lang="en-US" sz="1800" i="0" dirty="0">
              <a:solidFill>
                <a:srgbClr val="000000"/>
              </a:solidFill>
            </a:endParaRPr>
          </a:p>
        </p:txBody>
      </p:sp>
      <p:pic>
        <p:nvPicPr>
          <p:cNvPr id="1026" name="Picture 2"/>
          <p:cNvPicPr>
            <a:picLocks noChangeAspect="1" noChangeArrowheads="1"/>
          </p:cNvPicPr>
          <p:nvPr/>
        </p:nvPicPr>
        <p:blipFill>
          <a:blip r:embed="rId4" cstate="print"/>
          <a:srcRect/>
          <a:stretch>
            <a:fillRect/>
          </a:stretch>
        </p:blipFill>
        <p:spPr bwMode="auto">
          <a:xfrm>
            <a:off x="4914900" y="732972"/>
            <a:ext cx="4267200" cy="5419344"/>
          </a:xfrm>
          <a:prstGeom prst="rect">
            <a:avLst/>
          </a:prstGeom>
          <a:noFill/>
          <a:ln w="9525">
            <a:noFill/>
            <a:miter lim="800000"/>
            <a:headEnd/>
            <a:tailEnd/>
          </a:ln>
        </p:spPr>
      </p:pic>
      <p:sp>
        <p:nvSpPr>
          <p:cNvPr id="18" name="Rectangle 2051"/>
          <p:cNvSpPr>
            <a:spLocks noChangeArrowheads="1"/>
          </p:cNvSpPr>
          <p:nvPr/>
        </p:nvSpPr>
        <p:spPr bwMode="auto">
          <a:xfrm>
            <a:off x="9072" y="0"/>
            <a:ext cx="10287000" cy="6858000"/>
          </a:xfrm>
          <a:prstGeom prst="rect">
            <a:avLst/>
          </a:prstGeom>
          <a:solidFill>
            <a:srgbClr val="D45116">
              <a:alpha val="50000"/>
            </a:srgbClr>
          </a:solidFill>
          <a:ln w="9525">
            <a:noFill/>
            <a:miter lim="800000"/>
            <a:headEnd/>
            <a:tailEnd/>
          </a:ln>
        </p:spPr>
        <p:txBody>
          <a:bodyPr wrap="square" anchor="ctr">
            <a:noAutofit/>
          </a:bodyPr>
          <a:lstStyle/>
          <a:p>
            <a:pPr>
              <a:lnSpc>
                <a:spcPct val="120000"/>
              </a:lnSpc>
              <a:spcBef>
                <a:spcPts val="500"/>
              </a:spcBef>
              <a:spcAft>
                <a:spcPts val="500"/>
              </a:spcAft>
            </a:pPr>
            <a:endParaRPr lang="en-US" sz="4400" b="1" dirty="0">
              <a:solidFill>
                <a:srgbClr val="000000"/>
              </a:solidFill>
              <a:latin typeface="Verdana" pitchFamily="34" charset="0"/>
            </a:endParaRPr>
          </a:p>
        </p:txBody>
      </p:sp>
      <p:sp>
        <p:nvSpPr>
          <p:cNvPr id="6" name="Rectangle 2051"/>
          <p:cNvSpPr>
            <a:spLocks noChangeArrowheads="1"/>
          </p:cNvSpPr>
          <p:nvPr/>
        </p:nvSpPr>
        <p:spPr bwMode="auto">
          <a:xfrm>
            <a:off x="1242786" y="2667000"/>
            <a:ext cx="7772400" cy="3124200"/>
          </a:xfrm>
          <a:prstGeom prst="rect">
            <a:avLst/>
          </a:prstGeom>
          <a:noFill/>
          <a:ln w="9525">
            <a:noFill/>
            <a:miter lim="800000"/>
            <a:headEnd/>
            <a:tailEnd/>
          </a:ln>
        </p:spPr>
        <p:txBody>
          <a:bodyPr wrap="square" anchor="ctr">
            <a:noAutofit/>
          </a:bodyPr>
          <a:lstStyle/>
          <a:p>
            <a:pPr>
              <a:lnSpc>
                <a:spcPct val="120000"/>
              </a:lnSpc>
              <a:spcBef>
                <a:spcPts val="500"/>
              </a:spcBef>
              <a:spcAft>
                <a:spcPts val="500"/>
              </a:spcAft>
            </a:pPr>
            <a:r>
              <a:rPr lang="en-US" sz="4400" b="1" kern="0"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a:rPr>
              <a:t>Introduction to You:</a:t>
            </a:r>
          </a:p>
          <a:p>
            <a:pPr>
              <a:lnSpc>
                <a:spcPct val="120000"/>
              </a:lnSpc>
              <a:spcBef>
                <a:spcPts val="500"/>
              </a:spcBef>
              <a:spcAft>
                <a:spcPts val="500"/>
              </a:spcAft>
            </a:pPr>
            <a:r>
              <a:rPr lang="en-US" sz="4400" b="1" kern="0"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a:rPr>
              <a:t>Meet Yourselves</a:t>
            </a:r>
            <a:endParaRPr lang="en-US" sz="4400" b="1" dirty="0">
              <a:solidFill>
                <a:srgbClr val="000000"/>
              </a:solidFill>
              <a:latin typeface="Verdana" pitchFamily="34" charset="0"/>
            </a:endParaRPr>
          </a:p>
        </p:txBody>
      </p:sp>
    </p:spTree>
  </p:cSld>
  <p:clrMapOvr>
    <a:masterClrMapping/>
  </p:clrMapOvr>
  <p:transition/>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94564" name="Picture 4"/>
          <p:cNvPicPr>
            <a:picLocks noChangeAspect="1" noChangeArrowheads="1"/>
          </p:cNvPicPr>
          <p:nvPr/>
        </p:nvPicPr>
        <p:blipFill>
          <a:blip r:embed="rId3" cstate="print"/>
          <a:srcRect/>
          <a:stretch>
            <a:fillRect/>
          </a:stretch>
        </p:blipFill>
        <p:spPr bwMode="auto">
          <a:xfrm>
            <a:off x="1257300" y="1285422"/>
            <a:ext cx="7772400" cy="4857750"/>
          </a:xfrm>
          <a:prstGeom prst="rect">
            <a:avLst/>
          </a:prstGeom>
          <a:noFill/>
          <a:ln w="28575">
            <a:noFill/>
            <a:miter lim="800000"/>
            <a:headEnd/>
            <a:tailEnd/>
          </a:ln>
        </p:spPr>
      </p:pic>
      <p:sp>
        <p:nvSpPr>
          <p:cNvPr id="73732" name="Rectangle 5"/>
          <p:cNvSpPr>
            <a:spLocks noChangeArrowheads="1"/>
          </p:cNvSpPr>
          <p:nvPr/>
        </p:nvSpPr>
        <p:spPr bwMode="auto">
          <a:xfrm>
            <a:off x="2571750" y="6399442"/>
            <a:ext cx="5143500" cy="215444"/>
          </a:xfrm>
          <a:prstGeom prst="rect">
            <a:avLst/>
          </a:prstGeom>
          <a:noFill/>
          <a:ln w="9525">
            <a:noFill/>
            <a:miter lim="800000"/>
            <a:headEnd/>
            <a:tailEnd/>
          </a:ln>
        </p:spPr>
        <p:txBody>
          <a:bodyPr>
            <a:spAutoFit/>
          </a:bodyPr>
          <a:lstStyle/>
          <a:p>
            <a:r>
              <a:rPr lang="en-US" sz="800" dirty="0">
                <a:hlinkClick r:id="rId4"/>
              </a:rPr>
              <a:t>www.mnsu.edu/emuseum/history/mncultures/littlecrow.html</a:t>
            </a:r>
            <a:endParaRPr lang="en-US" sz="800" dirty="0"/>
          </a:p>
        </p:txBody>
      </p:sp>
      <p:sp>
        <p:nvSpPr>
          <p:cNvPr id="5" name="Rectangle 3"/>
          <p:cNvSpPr>
            <a:spLocks noChangeArrowheads="1"/>
          </p:cNvSpPr>
          <p:nvPr/>
        </p:nvSpPr>
        <p:spPr bwMode="auto">
          <a:xfrm>
            <a:off x="876300" y="685800"/>
            <a:ext cx="8520112" cy="356508"/>
          </a:xfrm>
          <a:prstGeom prst="rect">
            <a:avLst/>
          </a:prstGeom>
          <a:noFill/>
          <a:ln w="9525">
            <a:noFill/>
            <a:miter lim="800000"/>
            <a:headEnd/>
            <a:tailEnd/>
          </a:ln>
        </p:spPr>
        <p:txBody>
          <a:bodyPr anchor="ctr">
            <a:spAutoFit/>
          </a:bodyPr>
          <a:lstStyle/>
          <a:p>
            <a:pPr>
              <a:lnSpc>
                <a:spcPct val="120000"/>
              </a:lnSpc>
              <a:spcBef>
                <a:spcPts val="500"/>
              </a:spcBef>
              <a:spcAft>
                <a:spcPts val="500"/>
              </a:spcAft>
            </a:pPr>
            <a:r>
              <a:rPr lang="en-US" sz="1600" dirty="0">
                <a:solidFill>
                  <a:srgbClr val="FFFFFF"/>
                </a:solidFill>
                <a:latin typeface="Verdana" pitchFamily="34" charset="0"/>
              </a:rPr>
              <a:t>“archaeology” . . .</a:t>
            </a:r>
          </a:p>
        </p:txBody>
      </p:sp>
    </p:spTree>
  </p:cSld>
  <p:clrMapOvr>
    <a:masterClrMapping/>
  </p:clrMapOvr>
  <p:transition/>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3" cstate="print"/>
          <a:srcRect/>
          <a:stretch>
            <a:fillRect/>
          </a:stretch>
        </p:blipFill>
        <p:spPr bwMode="auto">
          <a:xfrm>
            <a:off x="805452" y="0"/>
            <a:ext cx="8681448" cy="6858000"/>
          </a:xfrm>
          <a:prstGeom prst="rect">
            <a:avLst/>
          </a:prstGeom>
          <a:noFill/>
          <a:ln w="9525">
            <a:noFill/>
            <a:miter lim="800000"/>
            <a:headEnd/>
            <a:tailEnd/>
          </a:ln>
        </p:spPr>
      </p:pic>
      <p:sp>
        <p:nvSpPr>
          <p:cNvPr id="3" name="Rectangle 2"/>
          <p:cNvSpPr/>
          <p:nvPr/>
        </p:nvSpPr>
        <p:spPr bwMode="auto">
          <a:xfrm>
            <a:off x="5096328" y="4834710"/>
            <a:ext cx="274320" cy="27432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4800"/>
          </a:p>
        </p:txBody>
      </p:sp>
      <p:sp>
        <p:nvSpPr>
          <p:cNvPr id="4" name="Rectangle 3"/>
          <p:cNvSpPr/>
          <p:nvPr/>
        </p:nvSpPr>
        <p:spPr>
          <a:xfrm>
            <a:off x="3917856" y="4876800"/>
            <a:ext cx="1454244" cy="369332"/>
          </a:xfrm>
          <a:prstGeom prst="rect">
            <a:avLst/>
          </a:prstGeom>
        </p:spPr>
        <p:txBody>
          <a:bodyPr wrap="none">
            <a:spAutoFit/>
          </a:bodyPr>
          <a:lstStyle/>
          <a:p>
            <a:pPr algn="l" eaLnBrk="1" hangingPunct="1"/>
            <a:r>
              <a:rPr kumimoji="0" lang="en-US" sz="1800" b="1" i="0" dirty="0" smtClean="0">
                <a:solidFill>
                  <a:srgbClr val="000000"/>
                </a:solidFill>
                <a:latin typeface="Arial" pitchFamily="34" charset="0"/>
                <a:cs typeface="Arial" pitchFamily="34" charset="0"/>
              </a:rPr>
              <a:t>Hutchinson</a:t>
            </a:r>
            <a:endParaRPr kumimoji="0" lang="en-US" sz="1800" i="0" dirty="0">
              <a:solidFill>
                <a:srgbClr val="000000"/>
              </a:solidFill>
            </a:endParaRPr>
          </a:p>
        </p:txBody>
      </p:sp>
      <p:sp>
        <p:nvSpPr>
          <p:cNvPr id="5" name="Rectangle 4"/>
          <p:cNvSpPr/>
          <p:nvPr/>
        </p:nvSpPr>
        <p:spPr>
          <a:xfrm>
            <a:off x="5067300" y="4724400"/>
            <a:ext cx="1080296" cy="369332"/>
          </a:xfrm>
          <a:prstGeom prst="rect">
            <a:avLst/>
          </a:prstGeom>
        </p:spPr>
        <p:txBody>
          <a:bodyPr wrap="none">
            <a:spAutoFit/>
          </a:bodyPr>
          <a:lstStyle/>
          <a:p>
            <a:pPr algn="l" eaLnBrk="1" hangingPunct="1"/>
            <a:r>
              <a:rPr kumimoji="0" lang="en-US" sz="1800" b="1" i="0" dirty="0" smtClean="0">
                <a:solidFill>
                  <a:srgbClr val="000000"/>
                </a:solidFill>
                <a:latin typeface="Arial" pitchFamily="34" charset="0"/>
                <a:cs typeface="Arial" pitchFamily="34" charset="0"/>
              </a:rPr>
              <a:t>Winsted</a:t>
            </a:r>
            <a:endParaRPr kumimoji="0" lang="en-US" sz="1800" i="0" dirty="0">
              <a:solidFill>
                <a:srgbClr val="000000"/>
              </a:solidFill>
            </a:endParaRPr>
          </a:p>
        </p:txBody>
      </p:sp>
    </p:spTree>
  </p:cSld>
  <p:clrMapOvr>
    <a:masterClrMapping/>
  </p:clrMapOvr>
  <p:transition/>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2400" b="1" i="0" dirty="0" smtClean="0">
                <a:solidFill>
                  <a:srgbClr val="000000"/>
                </a:solidFill>
                <a:latin typeface="Arial" pitchFamily="34" charset="0"/>
                <a:cs typeface="Arial" pitchFamily="34" charset="0"/>
              </a:rPr>
              <a:t>So everyone knew at least about Chief Little Crow, </a:t>
            </a:r>
          </a:p>
          <a:p>
            <a:pPr eaLnBrk="1" hangingPunct="1"/>
            <a:r>
              <a:rPr kumimoji="0" lang="en-US" sz="2400" b="1" i="0" dirty="0" smtClean="0">
                <a:solidFill>
                  <a:srgbClr val="000000"/>
                </a:solidFill>
                <a:latin typeface="Arial" pitchFamily="34" charset="0"/>
                <a:cs typeface="Arial" pitchFamily="34" charset="0"/>
              </a:rPr>
              <a:t>and, of course everyone knew of the old Indian Village that used to be on “The Point,” </a:t>
            </a:r>
          </a:p>
          <a:p>
            <a:pPr eaLnBrk="1" hangingPunct="1"/>
            <a:r>
              <a:rPr kumimoji="0" lang="en-US" sz="2400" b="1" i="0" dirty="0" smtClean="0">
                <a:solidFill>
                  <a:srgbClr val="000000"/>
                </a:solidFill>
                <a:latin typeface="Arial" pitchFamily="34" charset="0"/>
                <a:cs typeface="Arial" pitchFamily="34" charset="0"/>
              </a:rPr>
              <a:t>and everyone knew of the really wonderful “Indian artifact” collection of Old Man </a:t>
            </a:r>
            <a:r>
              <a:rPr kumimoji="0" lang="en-US" sz="2400" b="1" i="0" dirty="0" err="1" smtClean="0">
                <a:solidFill>
                  <a:srgbClr val="000000"/>
                </a:solidFill>
                <a:latin typeface="Arial" pitchFamily="34" charset="0"/>
                <a:cs typeface="Arial" pitchFamily="34" charset="0"/>
              </a:rPr>
              <a:t>Littifin</a:t>
            </a:r>
            <a:r>
              <a:rPr kumimoji="0" lang="en-US" sz="2400" b="1" i="0" dirty="0" smtClean="0">
                <a:solidFill>
                  <a:srgbClr val="000000"/>
                </a:solidFill>
                <a:latin typeface="Arial" pitchFamily="34" charset="0"/>
                <a:cs typeface="Arial" pitchFamily="34" charset="0"/>
              </a:rPr>
              <a:t>  </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And there was this not-too-often mentioned mystery of where Little Crow’s bones were</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3200" b="1" i="0" dirty="0" smtClean="0">
                <a:solidFill>
                  <a:srgbClr val="FFFFFF"/>
                </a:solidFill>
                <a:latin typeface="Arial" pitchFamily="34" charset="0"/>
                <a:cs typeface="Arial" pitchFamily="34" charset="0"/>
              </a:rPr>
              <a:t>And they were someplace on display!</a:t>
            </a:r>
            <a:endParaRPr kumimoji="0" lang="en-US" sz="3600" i="0" dirty="0" smtClean="0">
              <a:solidFill>
                <a:srgbClr val="FFFFFF"/>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2400" b="1" i="0" dirty="0" smtClean="0">
                <a:solidFill>
                  <a:srgbClr val="000000"/>
                </a:solidFill>
                <a:latin typeface="Arial" pitchFamily="34" charset="0"/>
                <a:cs typeface="Arial" pitchFamily="34" charset="0"/>
              </a:rPr>
              <a:t>So everyone knew at least about Chief Little Crow, </a:t>
            </a:r>
          </a:p>
          <a:p>
            <a:pPr eaLnBrk="1" hangingPunct="1"/>
            <a:r>
              <a:rPr kumimoji="0" lang="en-US" sz="2400" b="1" i="0" dirty="0" smtClean="0">
                <a:solidFill>
                  <a:srgbClr val="000000"/>
                </a:solidFill>
                <a:latin typeface="Arial" pitchFamily="34" charset="0"/>
                <a:cs typeface="Arial" pitchFamily="34" charset="0"/>
              </a:rPr>
              <a:t>and, of course everyone knew of the old Indian Village that used to be on “The Point,” </a:t>
            </a:r>
          </a:p>
          <a:p>
            <a:pPr eaLnBrk="1" hangingPunct="1"/>
            <a:r>
              <a:rPr kumimoji="0" lang="en-US" sz="2400" b="1" i="0" dirty="0" smtClean="0">
                <a:solidFill>
                  <a:srgbClr val="000000"/>
                </a:solidFill>
                <a:latin typeface="Arial" pitchFamily="34" charset="0"/>
                <a:cs typeface="Arial" pitchFamily="34" charset="0"/>
              </a:rPr>
              <a:t>and everyone knew of the really wonderful “Indian artifact” collection of Old Man </a:t>
            </a:r>
            <a:r>
              <a:rPr kumimoji="0" lang="en-US" sz="2400" b="1" i="0" dirty="0" err="1" smtClean="0">
                <a:solidFill>
                  <a:srgbClr val="000000"/>
                </a:solidFill>
                <a:latin typeface="Arial" pitchFamily="34" charset="0"/>
                <a:cs typeface="Arial" pitchFamily="34" charset="0"/>
              </a:rPr>
              <a:t>Littifin</a:t>
            </a:r>
            <a:r>
              <a:rPr kumimoji="0" lang="en-US" sz="2400" b="1" i="0" dirty="0" smtClean="0">
                <a:solidFill>
                  <a:srgbClr val="000000"/>
                </a:solidFill>
                <a:latin typeface="Arial" pitchFamily="34" charset="0"/>
                <a:cs typeface="Arial" pitchFamily="34" charset="0"/>
              </a:rPr>
              <a:t>  </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And there was this not-too-often mentioned mystery of where Little Crow’s bones were</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3200" b="1" i="0" dirty="0" smtClean="0">
                <a:solidFill>
                  <a:srgbClr val="000000"/>
                </a:solidFill>
                <a:latin typeface="Arial" pitchFamily="34" charset="0"/>
                <a:cs typeface="Arial" pitchFamily="34" charset="0"/>
              </a:rPr>
              <a:t>And they were someplace on display!</a:t>
            </a:r>
            <a:endParaRPr kumimoji="0" lang="en-US" sz="3600" i="0" dirty="0" smtClean="0">
              <a:solidFill>
                <a:srgbClr val="000000"/>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2400" b="1" i="0" dirty="0" smtClean="0">
                <a:solidFill>
                  <a:srgbClr val="000000"/>
                </a:solidFill>
                <a:latin typeface="Arial" pitchFamily="34" charset="0"/>
                <a:cs typeface="Arial" pitchFamily="34" charset="0"/>
              </a:rPr>
              <a:t>So it was only natural for a couple of 3</a:t>
            </a:r>
            <a:r>
              <a:rPr kumimoji="0" lang="en-US" sz="2400" b="1" i="0" baseline="30000" dirty="0" smtClean="0">
                <a:solidFill>
                  <a:srgbClr val="000000"/>
                </a:solidFill>
                <a:latin typeface="Arial" pitchFamily="34" charset="0"/>
                <a:cs typeface="Arial" pitchFamily="34" charset="0"/>
              </a:rPr>
              <a:t>rd</a:t>
            </a:r>
            <a:r>
              <a:rPr kumimoji="0" lang="en-US" sz="2400" b="1" i="0" dirty="0" smtClean="0">
                <a:solidFill>
                  <a:srgbClr val="000000"/>
                </a:solidFill>
                <a:latin typeface="Arial" pitchFamily="34" charset="0"/>
                <a:cs typeface="Arial" pitchFamily="34" charset="0"/>
              </a:rPr>
              <a:t> graders who wanted to help ease the overcrowding in church to think about “digging up Indian graves”</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latin typeface="Arial" pitchFamily="34" charset="0"/>
                <a:cs typeface="Arial" pitchFamily="34" charset="0"/>
              </a:rPr>
              <a:t>(NOTICE:  This sort of thing is ILLEGAL nowadays)</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FFFFFF"/>
                </a:solidFill>
                <a:latin typeface="Arial" pitchFamily="34" charset="0"/>
                <a:cs typeface="Arial" pitchFamily="34" charset="0"/>
              </a:rPr>
              <a:t>So we got a couple of shovels of some kind </a:t>
            </a:r>
          </a:p>
          <a:p>
            <a:pPr eaLnBrk="1" hangingPunct="1"/>
            <a:r>
              <a:rPr kumimoji="0" lang="en-US" sz="2400" b="1" i="0" dirty="0" smtClean="0">
                <a:solidFill>
                  <a:srgbClr val="FFFFFF"/>
                </a:solidFill>
                <a:latin typeface="Arial" pitchFamily="34" charset="0"/>
                <a:cs typeface="Arial" pitchFamily="34" charset="0"/>
              </a:rPr>
              <a:t>and set off for “The Point.”</a:t>
            </a:r>
            <a:endParaRPr kumimoji="0" lang="en-US" sz="2800" i="0" dirty="0" smtClean="0">
              <a:solidFill>
                <a:srgbClr val="FFFFFF"/>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2400" b="1" i="0" dirty="0" smtClean="0">
                <a:solidFill>
                  <a:srgbClr val="000000"/>
                </a:solidFill>
                <a:latin typeface="Arial" pitchFamily="34" charset="0"/>
                <a:cs typeface="Arial" pitchFamily="34" charset="0"/>
              </a:rPr>
              <a:t>So it was only natural for a couple of 3</a:t>
            </a:r>
            <a:r>
              <a:rPr kumimoji="0" lang="en-US" sz="2400" b="1" i="0" baseline="30000" dirty="0" smtClean="0">
                <a:solidFill>
                  <a:srgbClr val="000000"/>
                </a:solidFill>
                <a:latin typeface="Arial" pitchFamily="34" charset="0"/>
                <a:cs typeface="Arial" pitchFamily="34" charset="0"/>
              </a:rPr>
              <a:t>rd</a:t>
            </a:r>
            <a:r>
              <a:rPr kumimoji="0" lang="en-US" sz="2400" b="1" i="0" dirty="0" smtClean="0">
                <a:solidFill>
                  <a:srgbClr val="000000"/>
                </a:solidFill>
                <a:latin typeface="Arial" pitchFamily="34" charset="0"/>
                <a:cs typeface="Arial" pitchFamily="34" charset="0"/>
              </a:rPr>
              <a:t> graders who wanted to help ease the overcrowding in church to think about “digging up Indian graves.”</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latin typeface="Arial" pitchFamily="34" charset="0"/>
                <a:cs typeface="Arial" pitchFamily="34" charset="0"/>
              </a:rPr>
              <a:t>(NOTICE:  This sort of thing is ILLEGAL nowadays)</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So we got a couple of shovels of some kind </a:t>
            </a:r>
          </a:p>
          <a:p>
            <a:pPr eaLnBrk="1" hangingPunct="1"/>
            <a:r>
              <a:rPr kumimoji="0" lang="en-US" sz="2400" b="1" i="0" dirty="0" smtClean="0">
                <a:solidFill>
                  <a:srgbClr val="000000"/>
                </a:solidFill>
                <a:latin typeface="Arial" pitchFamily="34" charset="0"/>
                <a:cs typeface="Arial" pitchFamily="34" charset="0"/>
              </a:rPr>
              <a:t>and set off for “The Point”</a:t>
            </a:r>
            <a:endParaRPr kumimoji="0" lang="en-US" sz="2800" i="0" dirty="0" smtClean="0">
              <a:solidFill>
                <a:srgbClr val="000000"/>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2400" b="1" i="0" dirty="0" smtClean="0">
                <a:solidFill>
                  <a:srgbClr val="000000"/>
                </a:solidFill>
                <a:latin typeface="Arial" pitchFamily="34" charset="0"/>
                <a:cs typeface="Arial" pitchFamily="34" charset="0"/>
              </a:rPr>
              <a:t>It hadn’t occurred to us </a:t>
            </a:r>
          </a:p>
          <a:p>
            <a:pPr eaLnBrk="1" hangingPunct="1"/>
            <a:r>
              <a:rPr kumimoji="0" lang="en-US" sz="2400" b="1" i="0" dirty="0" smtClean="0">
                <a:solidFill>
                  <a:srgbClr val="000000"/>
                </a:solidFill>
                <a:latin typeface="Arial" pitchFamily="34" charset="0"/>
                <a:cs typeface="Arial" pitchFamily="34" charset="0"/>
              </a:rPr>
              <a:t>that at </a:t>
            </a:r>
            <a:r>
              <a:rPr kumimoji="0" lang="en-US" sz="2400" b="1" dirty="0" smtClean="0">
                <a:solidFill>
                  <a:srgbClr val="000000"/>
                </a:solidFill>
                <a:latin typeface="Arial" pitchFamily="34" charset="0"/>
                <a:cs typeface="Arial" pitchFamily="34" charset="0"/>
              </a:rPr>
              <a:t>about precisely  </a:t>
            </a:r>
            <a:r>
              <a:rPr kumimoji="0" lang="en-US" sz="2400" b="1" i="0" dirty="0" smtClean="0">
                <a:solidFill>
                  <a:srgbClr val="000000"/>
                </a:solidFill>
                <a:latin typeface="Arial" pitchFamily="34" charset="0"/>
                <a:cs typeface="Arial" pitchFamily="34" charset="0"/>
              </a:rPr>
              <a:t>3:04 </a:t>
            </a:r>
          </a:p>
          <a:p>
            <a:pPr eaLnBrk="1" hangingPunct="1"/>
            <a:r>
              <a:rPr kumimoji="0" lang="en-US" sz="2400" b="1" i="0" dirty="0" smtClean="0">
                <a:solidFill>
                  <a:srgbClr val="000000"/>
                </a:solidFill>
                <a:latin typeface="Arial" pitchFamily="34" charset="0"/>
                <a:cs typeface="Arial" pitchFamily="34" charset="0"/>
              </a:rPr>
              <a:t>somewhere around 450 people </a:t>
            </a:r>
          </a:p>
          <a:p>
            <a:pPr eaLnBrk="1" hangingPunct="1"/>
            <a:r>
              <a:rPr kumimoji="0" lang="en-US" sz="2400" b="1" i="0" dirty="0" smtClean="0">
                <a:solidFill>
                  <a:srgbClr val="000000"/>
                </a:solidFill>
                <a:latin typeface="Arial" pitchFamily="34" charset="0"/>
                <a:cs typeface="Arial" pitchFamily="34" charset="0"/>
              </a:rPr>
              <a:t>would be coming out of the overcrowded church </a:t>
            </a:r>
          </a:p>
          <a:p>
            <a:pPr eaLnBrk="1" hangingPunct="1"/>
            <a:r>
              <a:rPr kumimoji="0" lang="en-US" sz="2400" b="1" i="0" dirty="0" smtClean="0">
                <a:solidFill>
                  <a:srgbClr val="000000"/>
                </a:solidFill>
                <a:latin typeface="Arial" pitchFamily="34" charset="0"/>
                <a:cs typeface="Arial" pitchFamily="34" charset="0"/>
              </a:rPr>
              <a:t>and walking down the front stairs </a:t>
            </a:r>
          </a:p>
          <a:p>
            <a:pPr eaLnBrk="1" hangingPunct="1"/>
            <a:r>
              <a:rPr kumimoji="0" lang="en-US" sz="2400" b="1" i="0" dirty="0" smtClean="0">
                <a:solidFill>
                  <a:srgbClr val="000000"/>
                </a:solidFill>
                <a:latin typeface="Arial" pitchFamily="34" charset="0"/>
                <a:cs typeface="Arial" pitchFamily="34" charset="0"/>
              </a:rPr>
              <a:t>with a view straight on of . . . </a:t>
            </a:r>
          </a:p>
          <a:p>
            <a:pPr eaLnBrk="1" hangingPunct="1"/>
            <a:r>
              <a:rPr kumimoji="0" lang="en-US" sz="2400" b="1" i="0" dirty="0" smtClean="0">
                <a:solidFill>
                  <a:srgbClr val="000000"/>
                </a:solidFill>
                <a:latin typeface="Arial" pitchFamily="34" charset="0"/>
                <a:cs typeface="Arial" pitchFamily="34" charset="0"/>
              </a:rPr>
              <a:t>“The Point”</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 . . and two little kids digging something</a:t>
            </a:r>
            <a:endParaRPr kumimoji="0" lang="en-US" sz="2800" i="0" dirty="0" smtClean="0">
              <a:solidFill>
                <a:srgbClr val="000000"/>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4754" name="Rectangle 3"/>
          <p:cNvSpPr>
            <a:spLocks noChangeArrowheads="1"/>
          </p:cNvSpPr>
          <p:nvPr/>
        </p:nvSpPr>
        <p:spPr bwMode="auto">
          <a:xfrm>
            <a:off x="876300" y="387350"/>
            <a:ext cx="8520113" cy="984250"/>
          </a:xfrm>
          <a:prstGeom prst="rect">
            <a:avLst/>
          </a:prstGeom>
          <a:noFill/>
          <a:ln w="9525">
            <a:noFill/>
            <a:miter lim="800000"/>
            <a:headEnd/>
            <a:tailEnd/>
          </a:ln>
        </p:spPr>
        <p:txBody>
          <a:bodyPr anchor="ctr">
            <a:spAutoFit/>
          </a:bodyPr>
          <a:lstStyle/>
          <a:p>
            <a:pPr algn="l">
              <a:lnSpc>
                <a:spcPct val="120000"/>
              </a:lnSpc>
              <a:spcBef>
                <a:spcPts val="500"/>
              </a:spcBef>
              <a:spcAft>
                <a:spcPts val="500"/>
              </a:spcAft>
            </a:pPr>
            <a:r>
              <a:rPr lang="en-US" sz="5400">
                <a:solidFill>
                  <a:srgbClr val="FFFFFF"/>
                </a:solidFill>
                <a:latin typeface="Verdana" pitchFamily="34" charset="0"/>
              </a:rPr>
              <a:t>“archaeology” …</a:t>
            </a:r>
          </a:p>
        </p:txBody>
      </p:sp>
      <p:pic>
        <p:nvPicPr>
          <p:cNvPr id="74755" name="Picture 2"/>
          <p:cNvPicPr>
            <a:picLocks noChangeAspect="1" noChangeArrowheads="1"/>
          </p:cNvPicPr>
          <p:nvPr/>
        </p:nvPicPr>
        <p:blipFill>
          <a:blip r:embed="rId3" cstate="print"/>
          <a:srcRect/>
          <a:stretch>
            <a:fillRect/>
          </a:stretch>
        </p:blipFill>
        <p:spPr bwMode="auto">
          <a:xfrm>
            <a:off x="695325" y="242661"/>
            <a:ext cx="8896350" cy="6343650"/>
          </a:xfrm>
          <a:prstGeom prst="rect">
            <a:avLst/>
          </a:prstGeom>
          <a:noFill/>
          <a:ln w="28575">
            <a:noFill/>
            <a:miter lim="800000"/>
            <a:headEnd/>
            <a:tailEnd/>
          </a:ln>
        </p:spPr>
      </p:pic>
      <p:sp>
        <p:nvSpPr>
          <p:cNvPr id="8" name="Oval 7"/>
          <p:cNvSpPr>
            <a:spLocks noChangeArrowheads="1"/>
          </p:cNvSpPr>
          <p:nvPr/>
        </p:nvSpPr>
        <p:spPr bwMode="auto">
          <a:xfrm>
            <a:off x="4533900" y="457200"/>
            <a:ext cx="533400" cy="609600"/>
          </a:xfrm>
          <a:prstGeom prst="ellipse">
            <a:avLst/>
          </a:prstGeom>
          <a:noFill/>
          <a:ln w="76200" algn="ctr">
            <a:solidFill>
              <a:srgbClr val="FFC000"/>
            </a:solidFill>
            <a:round/>
            <a:headEnd/>
            <a:tailEnd/>
          </a:ln>
        </p:spPr>
        <p:txBody>
          <a:bodyPr/>
          <a:lstStyle/>
          <a:p>
            <a:endParaRPr lang="en-US" sz="4800">
              <a:solidFill>
                <a:srgbClr val="FFFFFF"/>
              </a:solidFill>
            </a:endParaRPr>
          </a:p>
        </p:txBody>
      </p:sp>
      <p:sp>
        <p:nvSpPr>
          <p:cNvPr id="9" name="Oval 8"/>
          <p:cNvSpPr>
            <a:spLocks noChangeArrowheads="1"/>
          </p:cNvSpPr>
          <p:nvPr/>
        </p:nvSpPr>
        <p:spPr bwMode="auto">
          <a:xfrm rot="1106006">
            <a:off x="4975225" y="1938338"/>
            <a:ext cx="914400" cy="2163762"/>
          </a:xfrm>
          <a:prstGeom prst="ellipse">
            <a:avLst/>
          </a:prstGeom>
          <a:noFill/>
          <a:ln w="76200" algn="ctr">
            <a:solidFill>
              <a:srgbClr val="FFC000"/>
            </a:solidFill>
            <a:round/>
            <a:headEnd/>
            <a:tailEnd/>
          </a:ln>
        </p:spPr>
        <p:txBody>
          <a:bodyPr/>
          <a:lstStyle/>
          <a:p>
            <a:endParaRPr lang="en-US" sz="4800">
              <a:solidFill>
                <a:srgbClr val="FFFFFF"/>
              </a:solidFill>
            </a:endParaRPr>
          </a:p>
        </p:txBody>
      </p:sp>
      <p:sp>
        <p:nvSpPr>
          <p:cNvPr id="10" name="Oval 9"/>
          <p:cNvSpPr>
            <a:spLocks noChangeArrowheads="1"/>
          </p:cNvSpPr>
          <p:nvPr/>
        </p:nvSpPr>
        <p:spPr bwMode="auto">
          <a:xfrm>
            <a:off x="2019300" y="2133600"/>
            <a:ext cx="533400" cy="609600"/>
          </a:xfrm>
          <a:prstGeom prst="ellipse">
            <a:avLst/>
          </a:prstGeom>
          <a:noFill/>
          <a:ln w="76200" algn="ctr">
            <a:solidFill>
              <a:srgbClr val="FFC000"/>
            </a:solidFill>
            <a:round/>
            <a:headEnd/>
            <a:tailEnd/>
          </a:ln>
        </p:spPr>
        <p:txBody>
          <a:bodyPr/>
          <a:lstStyle/>
          <a:p>
            <a:endParaRPr lang="en-US" sz="4800">
              <a:solidFill>
                <a:srgbClr val="FFFFFF"/>
              </a:solidFill>
            </a:endParaRPr>
          </a:p>
        </p:txBody>
      </p:sp>
      <p:sp>
        <p:nvSpPr>
          <p:cNvPr id="11" name="Oval 10"/>
          <p:cNvSpPr>
            <a:spLocks noChangeArrowheads="1"/>
          </p:cNvSpPr>
          <p:nvPr/>
        </p:nvSpPr>
        <p:spPr bwMode="auto">
          <a:xfrm>
            <a:off x="6627588" y="3414486"/>
            <a:ext cx="533400" cy="609600"/>
          </a:xfrm>
          <a:prstGeom prst="ellipse">
            <a:avLst/>
          </a:prstGeom>
          <a:noFill/>
          <a:ln w="76200" algn="ctr">
            <a:solidFill>
              <a:srgbClr val="FFC000"/>
            </a:solidFill>
            <a:round/>
            <a:headEnd/>
            <a:tailEnd/>
          </a:ln>
        </p:spPr>
        <p:txBody>
          <a:bodyPr/>
          <a:lstStyle/>
          <a:p>
            <a:endParaRPr lang="en-US" sz="4800">
              <a:solidFill>
                <a:srgbClr val="FFFFFF"/>
              </a:solidFill>
            </a:endParaRPr>
          </a:p>
        </p:txBody>
      </p:sp>
      <p:sp>
        <p:nvSpPr>
          <p:cNvPr id="13" name="Rectangle 12"/>
          <p:cNvSpPr/>
          <p:nvPr/>
        </p:nvSpPr>
        <p:spPr>
          <a:xfrm>
            <a:off x="7119695" y="3447871"/>
            <a:ext cx="2246064" cy="1200329"/>
          </a:xfrm>
          <a:prstGeom prst="rect">
            <a:avLst/>
          </a:prstGeom>
        </p:spPr>
        <p:txBody>
          <a:bodyPr wrap="none">
            <a:spAutoFit/>
          </a:bodyPr>
          <a:lstStyle/>
          <a:p>
            <a:pPr eaLnBrk="1" hangingPunct="1"/>
            <a:r>
              <a:rPr lang="en-US" sz="1800" i="0" dirty="0" smtClean="0">
                <a:solidFill>
                  <a:srgbClr val="FFFFFF"/>
                </a:solidFill>
                <a:latin typeface="Verdana" pitchFamily="34" charset="0"/>
              </a:rPr>
              <a:t>“Grandma Roufs’”</a:t>
            </a:r>
          </a:p>
          <a:p>
            <a:pPr eaLnBrk="1" hangingPunct="1"/>
            <a:r>
              <a:rPr lang="en-US" sz="1800" i="0" dirty="0" smtClean="0">
                <a:solidFill>
                  <a:srgbClr val="FFFFFF"/>
                </a:solidFill>
                <a:latin typeface="Verdana" pitchFamily="34" charset="0"/>
              </a:rPr>
              <a:t>mother was born</a:t>
            </a:r>
          </a:p>
          <a:p>
            <a:pPr eaLnBrk="1" hangingPunct="1"/>
            <a:r>
              <a:rPr lang="en-US" sz="1800" i="0" dirty="0" smtClean="0">
                <a:solidFill>
                  <a:srgbClr val="FFFFFF"/>
                </a:solidFill>
                <a:latin typeface="Verdana" pitchFamily="34" charset="0"/>
              </a:rPr>
              <a:t>in this little farm</a:t>
            </a:r>
          </a:p>
          <a:p>
            <a:pPr eaLnBrk="1" hangingPunct="1"/>
            <a:r>
              <a:rPr lang="en-US" sz="1800" i="0" dirty="0" smtClean="0">
                <a:solidFill>
                  <a:srgbClr val="FFFFFF"/>
                </a:solidFill>
                <a:latin typeface="Verdana" pitchFamily="34" charset="0"/>
              </a:rPr>
              <a:t>house</a:t>
            </a:r>
            <a:endParaRPr kumimoji="0" lang="en-US" sz="1800" i="0" dirty="0">
              <a:solidFill>
                <a:srgbClr val="000000"/>
              </a:solidFill>
            </a:endParaRPr>
          </a:p>
        </p:txBody>
      </p:sp>
      <p:sp>
        <p:nvSpPr>
          <p:cNvPr id="15" name="Rectangle 14"/>
          <p:cNvSpPr/>
          <p:nvPr/>
        </p:nvSpPr>
        <p:spPr>
          <a:xfrm>
            <a:off x="4172677" y="3124200"/>
            <a:ext cx="2190023" cy="461665"/>
          </a:xfrm>
          <a:prstGeom prst="rect">
            <a:avLst/>
          </a:prstGeom>
        </p:spPr>
        <p:txBody>
          <a:bodyPr wrap="none">
            <a:spAutoFit/>
          </a:bodyPr>
          <a:lstStyle/>
          <a:p>
            <a:pPr eaLnBrk="1" hangingPunct="1"/>
            <a:r>
              <a:rPr lang="en-US" sz="2400" b="1" i="0" dirty="0" smtClean="0">
                <a:solidFill>
                  <a:srgbClr val="FFFFFF"/>
                </a:solidFill>
                <a:latin typeface="Verdana" pitchFamily="34" charset="0"/>
              </a:rPr>
              <a:t>“The Point”</a:t>
            </a:r>
            <a:endParaRPr kumimoji="0" lang="en-US" sz="2400" b="1" i="0" dirty="0">
              <a:solidFill>
                <a:srgbClr val="000000"/>
              </a:solidFill>
            </a:endParaRPr>
          </a:p>
        </p:txBody>
      </p:sp>
      <p:sp>
        <p:nvSpPr>
          <p:cNvPr id="16" name="Rectangle 15"/>
          <p:cNvSpPr/>
          <p:nvPr/>
        </p:nvSpPr>
        <p:spPr>
          <a:xfrm>
            <a:off x="1610157" y="2205335"/>
            <a:ext cx="1399743" cy="461665"/>
          </a:xfrm>
          <a:prstGeom prst="rect">
            <a:avLst/>
          </a:prstGeom>
        </p:spPr>
        <p:txBody>
          <a:bodyPr wrap="none">
            <a:spAutoFit/>
          </a:bodyPr>
          <a:lstStyle/>
          <a:p>
            <a:pPr eaLnBrk="1" hangingPunct="1"/>
            <a:r>
              <a:rPr lang="en-US" sz="2400" b="1" i="0" dirty="0" smtClean="0">
                <a:solidFill>
                  <a:srgbClr val="FFFFFF"/>
                </a:solidFill>
                <a:latin typeface="Verdana" pitchFamily="34" charset="0"/>
              </a:rPr>
              <a:t>Church</a:t>
            </a:r>
            <a:endParaRPr kumimoji="0" lang="en-US" sz="2400" b="1" i="0" dirty="0">
              <a:solidFill>
                <a:srgbClr val="000000"/>
              </a:solidFill>
            </a:endParaRPr>
          </a:p>
        </p:txBody>
      </p:sp>
      <p:sp>
        <p:nvSpPr>
          <p:cNvPr id="17" name="Rectangle 16"/>
          <p:cNvSpPr/>
          <p:nvPr/>
        </p:nvSpPr>
        <p:spPr>
          <a:xfrm rot="2814701">
            <a:off x="4726753" y="1200101"/>
            <a:ext cx="1391728" cy="923330"/>
          </a:xfrm>
          <a:prstGeom prst="rect">
            <a:avLst/>
          </a:prstGeom>
        </p:spPr>
        <p:txBody>
          <a:bodyPr wrap="none">
            <a:spAutoFit/>
          </a:bodyPr>
          <a:lstStyle/>
          <a:p>
            <a:pPr eaLnBrk="1" hangingPunct="1"/>
            <a:r>
              <a:rPr lang="en-US" sz="1800" b="1" i="0" dirty="0" smtClean="0">
                <a:solidFill>
                  <a:srgbClr val="FFFFFF"/>
                </a:solidFill>
                <a:latin typeface="Verdana" pitchFamily="34" charset="0"/>
              </a:rPr>
              <a:t>“Old Man</a:t>
            </a:r>
          </a:p>
          <a:p>
            <a:pPr eaLnBrk="1" hangingPunct="1"/>
            <a:r>
              <a:rPr lang="en-US" sz="1800" b="1" i="0" dirty="0" err="1" smtClean="0">
                <a:solidFill>
                  <a:srgbClr val="FFFFFF"/>
                </a:solidFill>
                <a:latin typeface="Verdana" pitchFamily="34" charset="0"/>
              </a:rPr>
              <a:t>Littfin’s</a:t>
            </a:r>
            <a:r>
              <a:rPr lang="en-US" sz="1800" b="1" i="0" dirty="0" smtClean="0">
                <a:solidFill>
                  <a:srgbClr val="FFFFFF"/>
                </a:solidFill>
                <a:latin typeface="Verdana" pitchFamily="34" charset="0"/>
              </a:rPr>
              <a:t>” </a:t>
            </a:r>
          </a:p>
          <a:p>
            <a:pPr eaLnBrk="1" hangingPunct="1"/>
            <a:r>
              <a:rPr lang="en-US" sz="1800" b="1" i="0" dirty="0" smtClean="0">
                <a:solidFill>
                  <a:srgbClr val="FFFFFF"/>
                </a:solidFill>
                <a:latin typeface="Verdana" pitchFamily="34" charset="0"/>
              </a:rPr>
              <a:t>farm</a:t>
            </a:r>
            <a:endParaRPr kumimoji="0" lang="en-US" sz="1800" b="1" i="0" dirty="0">
              <a:solidFill>
                <a:srgbClr val="000000"/>
              </a:solidFill>
            </a:endParaRPr>
          </a:p>
        </p:txBody>
      </p:sp>
    </p:spTree>
  </p:cSld>
  <p:clrMapOvr>
    <a:masterClrMapping/>
  </p:clrMapOvr>
  <p:transition/>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4754" name="Rectangle 3"/>
          <p:cNvSpPr>
            <a:spLocks noChangeArrowheads="1"/>
          </p:cNvSpPr>
          <p:nvPr/>
        </p:nvSpPr>
        <p:spPr bwMode="auto">
          <a:xfrm>
            <a:off x="876300" y="387350"/>
            <a:ext cx="8520113" cy="984250"/>
          </a:xfrm>
          <a:prstGeom prst="rect">
            <a:avLst/>
          </a:prstGeom>
          <a:noFill/>
          <a:ln w="9525">
            <a:noFill/>
            <a:miter lim="800000"/>
            <a:headEnd/>
            <a:tailEnd/>
          </a:ln>
        </p:spPr>
        <p:txBody>
          <a:bodyPr anchor="ctr">
            <a:spAutoFit/>
          </a:bodyPr>
          <a:lstStyle/>
          <a:p>
            <a:pPr algn="l">
              <a:lnSpc>
                <a:spcPct val="120000"/>
              </a:lnSpc>
              <a:spcBef>
                <a:spcPts val="500"/>
              </a:spcBef>
              <a:spcAft>
                <a:spcPts val="500"/>
              </a:spcAft>
            </a:pPr>
            <a:r>
              <a:rPr lang="en-US" sz="5400">
                <a:solidFill>
                  <a:srgbClr val="FFFFFF"/>
                </a:solidFill>
                <a:latin typeface="Verdana" pitchFamily="34" charset="0"/>
              </a:rPr>
              <a:t>“archaeology” …</a:t>
            </a:r>
          </a:p>
        </p:txBody>
      </p:sp>
      <p:pic>
        <p:nvPicPr>
          <p:cNvPr id="74755" name="Picture 2"/>
          <p:cNvPicPr>
            <a:picLocks noChangeAspect="1" noChangeArrowheads="1"/>
          </p:cNvPicPr>
          <p:nvPr/>
        </p:nvPicPr>
        <p:blipFill>
          <a:blip r:embed="rId3" cstate="print"/>
          <a:srcRect/>
          <a:stretch>
            <a:fillRect/>
          </a:stretch>
        </p:blipFill>
        <p:spPr bwMode="auto">
          <a:xfrm>
            <a:off x="695325" y="257175"/>
            <a:ext cx="8896350" cy="6343650"/>
          </a:xfrm>
          <a:prstGeom prst="rect">
            <a:avLst/>
          </a:prstGeom>
          <a:noFill/>
          <a:ln w="28575">
            <a:noFill/>
            <a:miter lim="800000"/>
            <a:headEnd/>
            <a:tailEnd/>
          </a:ln>
        </p:spPr>
      </p:pic>
      <p:pic>
        <p:nvPicPr>
          <p:cNvPr id="12" name="Picture 2"/>
          <p:cNvPicPr>
            <a:picLocks noChangeAspect="1" noChangeArrowheads="1"/>
          </p:cNvPicPr>
          <p:nvPr/>
        </p:nvPicPr>
        <p:blipFill>
          <a:blip r:embed="rId4" cstate="print"/>
          <a:srcRect/>
          <a:stretch>
            <a:fillRect/>
          </a:stretch>
        </p:blipFill>
        <p:spPr bwMode="auto">
          <a:xfrm>
            <a:off x="2400300" y="1042120"/>
            <a:ext cx="2971800" cy="2920280"/>
          </a:xfrm>
          <a:prstGeom prst="rect">
            <a:avLst/>
          </a:prstGeom>
          <a:noFill/>
          <a:ln w="28575">
            <a:noFill/>
            <a:miter lim="800000"/>
            <a:headEnd/>
            <a:tailEnd/>
          </a:ln>
        </p:spPr>
      </p:pic>
      <p:sp>
        <p:nvSpPr>
          <p:cNvPr id="13" name="Rectangle 12"/>
          <p:cNvSpPr/>
          <p:nvPr/>
        </p:nvSpPr>
        <p:spPr>
          <a:xfrm>
            <a:off x="2705100" y="3048000"/>
            <a:ext cx="2172390" cy="830997"/>
          </a:xfrm>
          <a:prstGeom prst="rect">
            <a:avLst/>
          </a:prstGeom>
        </p:spPr>
        <p:txBody>
          <a:bodyPr wrap="none">
            <a:spAutoFit/>
          </a:bodyPr>
          <a:lstStyle/>
          <a:p>
            <a:pPr eaLnBrk="1" hangingPunct="1"/>
            <a:r>
              <a:rPr lang="en-US" sz="1600" b="1" i="0" dirty="0" smtClean="0">
                <a:solidFill>
                  <a:srgbClr val="FFFFFF"/>
                </a:solidFill>
                <a:latin typeface="Verdana" pitchFamily="34" charset="0"/>
              </a:rPr>
              <a:t>Modern-day view</a:t>
            </a:r>
          </a:p>
          <a:p>
            <a:pPr eaLnBrk="1" hangingPunct="1"/>
            <a:r>
              <a:rPr lang="en-US" sz="1600" b="1" i="0" dirty="0" smtClean="0">
                <a:solidFill>
                  <a:srgbClr val="FFFFFF"/>
                </a:solidFill>
                <a:latin typeface="Verdana" pitchFamily="34" charset="0"/>
              </a:rPr>
              <a:t> of the church</a:t>
            </a:r>
          </a:p>
          <a:p>
            <a:pPr eaLnBrk="1" hangingPunct="1"/>
            <a:r>
              <a:rPr lang="en-US" sz="1600" b="1" i="0" dirty="0" smtClean="0">
                <a:solidFill>
                  <a:srgbClr val="FFFFFF"/>
                </a:solidFill>
                <a:latin typeface="Verdana" pitchFamily="34" charset="0"/>
              </a:rPr>
              <a:t>from “The Point”</a:t>
            </a:r>
            <a:endParaRPr kumimoji="0" lang="en-US" sz="1600" b="1" i="0" dirty="0">
              <a:solidFill>
                <a:srgbClr val="000000"/>
              </a:solidFill>
            </a:endParaRPr>
          </a:p>
        </p:txBody>
      </p:sp>
      <p:sp>
        <p:nvSpPr>
          <p:cNvPr id="8" name="Oval 7"/>
          <p:cNvSpPr>
            <a:spLocks noChangeArrowheads="1"/>
          </p:cNvSpPr>
          <p:nvPr/>
        </p:nvSpPr>
        <p:spPr bwMode="auto">
          <a:xfrm>
            <a:off x="2019300" y="2133600"/>
            <a:ext cx="533400" cy="609600"/>
          </a:xfrm>
          <a:prstGeom prst="ellipse">
            <a:avLst/>
          </a:prstGeom>
          <a:noFill/>
          <a:ln w="76200" algn="ctr">
            <a:solidFill>
              <a:srgbClr val="FFFFFF"/>
            </a:solidFill>
            <a:round/>
            <a:headEnd/>
            <a:tailEnd/>
          </a:ln>
        </p:spPr>
        <p:txBody>
          <a:bodyPr/>
          <a:lstStyle/>
          <a:p>
            <a:endParaRPr lang="en-US" sz="4800">
              <a:solidFill>
                <a:srgbClr val="FFFFFF"/>
              </a:solidFill>
            </a:endParaRPr>
          </a:p>
        </p:txBody>
      </p:sp>
      <p:sp>
        <p:nvSpPr>
          <p:cNvPr id="11" name="Oval 10"/>
          <p:cNvSpPr>
            <a:spLocks noChangeArrowheads="1"/>
          </p:cNvSpPr>
          <p:nvPr/>
        </p:nvSpPr>
        <p:spPr bwMode="auto">
          <a:xfrm rot="1106006">
            <a:off x="4975225" y="1938338"/>
            <a:ext cx="914400" cy="2163762"/>
          </a:xfrm>
          <a:prstGeom prst="ellipse">
            <a:avLst/>
          </a:prstGeom>
          <a:noFill/>
          <a:ln w="76200" algn="ctr">
            <a:solidFill>
              <a:srgbClr val="FFFFFF"/>
            </a:solidFill>
            <a:round/>
            <a:headEnd/>
            <a:tailEnd/>
          </a:ln>
        </p:spPr>
        <p:txBody>
          <a:bodyPr/>
          <a:lstStyle/>
          <a:p>
            <a:endParaRPr lang="en-US" sz="4800">
              <a:solidFill>
                <a:srgbClr val="FFFFFF"/>
              </a:solidFill>
            </a:endParaRPr>
          </a:p>
        </p:txBody>
      </p:sp>
    </p:spTree>
  </p:cSld>
  <p:clrMapOvr>
    <a:masterClrMapping/>
  </p:clrMapOvr>
  <p:transition/>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295400"/>
            <a:ext cx="8229600" cy="5029200"/>
          </a:xfrm>
          <a:prstGeom prst="rect">
            <a:avLst/>
          </a:prstGeom>
          <a:noFill/>
          <a:ln w="9525">
            <a:noFill/>
            <a:miter lim="800000"/>
            <a:headEnd/>
            <a:tailEnd/>
          </a:ln>
        </p:spPr>
        <p:txBody>
          <a:bodyPr wrap="square" anchor="ctr">
            <a:noAutofit/>
          </a:bodyPr>
          <a:lstStyle/>
          <a:p>
            <a:pPr eaLnBrk="1" hangingPunct="1"/>
            <a:r>
              <a:rPr kumimoji="0" lang="en-US" sz="2400" b="1" i="0" dirty="0" smtClean="0">
                <a:solidFill>
                  <a:srgbClr val="000000"/>
                </a:solidFill>
                <a:latin typeface="Arial" pitchFamily="34" charset="0"/>
                <a:cs typeface="Arial" pitchFamily="34" charset="0"/>
              </a:rPr>
              <a:t>And, of course, as is normal in little villages, </a:t>
            </a:r>
          </a:p>
          <a:p>
            <a:pPr eaLnBrk="1" hangingPunct="1"/>
            <a:r>
              <a:rPr kumimoji="0" lang="en-US" sz="2400" b="1" i="0" dirty="0" smtClean="0">
                <a:solidFill>
                  <a:srgbClr val="000000"/>
                </a:solidFill>
                <a:latin typeface="Arial" pitchFamily="34" charset="0"/>
                <a:cs typeface="Arial" pitchFamily="34" charset="0"/>
              </a:rPr>
              <a:t>it didn’t take long at all before all of the “inquisitive” villagers knew WHO the two little guys were, </a:t>
            </a:r>
          </a:p>
          <a:p>
            <a:pPr eaLnBrk="1" hangingPunct="1"/>
            <a:r>
              <a:rPr kumimoji="0" lang="en-US" sz="2400" b="1" i="0" dirty="0" smtClean="0">
                <a:solidFill>
                  <a:srgbClr val="000000"/>
                </a:solidFill>
                <a:latin typeface="Arial" pitchFamily="34" charset="0"/>
                <a:cs typeface="Arial" pitchFamily="34" charset="0"/>
              </a:rPr>
              <a:t>and—we were told later, </a:t>
            </a:r>
            <a:r>
              <a:rPr kumimoji="0" lang="en-US" sz="2400" b="1" dirty="0" smtClean="0">
                <a:solidFill>
                  <a:srgbClr val="000000"/>
                </a:solidFill>
                <a:latin typeface="Arial" pitchFamily="34" charset="0"/>
                <a:cs typeface="Arial" pitchFamily="34" charset="0"/>
              </a:rPr>
              <a:t>several</a:t>
            </a:r>
            <a:r>
              <a:rPr kumimoji="0" lang="en-US" sz="2400" b="1" i="0" dirty="0" smtClean="0">
                <a:solidFill>
                  <a:srgbClr val="000000"/>
                </a:solidFill>
                <a:latin typeface="Arial" pitchFamily="34" charset="0"/>
                <a:cs typeface="Arial" pitchFamily="34" charset="0"/>
              </a:rPr>
              <a:t> times </a:t>
            </a:r>
            <a:r>
              <a:rPr kumimoji="0" lang="en-US" sz="2400" b="1" dirty="0" smtClean="0">
                <a:solidFill>
                  <a:srgbClr val="000000"/>
                </a:solidFill>
                <a:latin typeface="Arial" pitchFamily="34" charset="0"/>
                <a:cs typeface="Arial" pitchFamily="34" charset="0"/>
              </a:rPr>
              <a:t>a year</a:t>
            </a:r>
            <a:r>
              <a:rPr kumimoji="0" lang="en-US" sz="2400" b="1" i="0" dirty="0" smtClean="0">
                <a:solidFill>
                  <a:srgbClr val="000000"/>
                </a:solidFill>
                <a:latin typeface="Arial" pitchFamily="34" charset="0"/>
                <a:cs typeface="Arial" pitchFamily="34" charset="0"/>
              </a:rPr>
              <a:t>, for the duration of our days in Winsted—</a:t>
            </a:r>
          </a:p>
          <a:p>
            <a:pPr eaLnBrk="1" hangingPunct="1"/>
            <a:r>
              <a:rPr kumimoji="0" lang="en-US" sz="2400" b="1" i="0" dirty="0" smtClean="0">
                <a:solidFill>
                  <a:srgbClr val="000000"/>
                </a:solidFill>
                <a:latin typeface="Arial" pitchFamily="34" charset="0"/>
                <a:cs typeface="Arial" pitchFamily="34" charset="0"/>
              </a:rPr>
              <a:t>that “the whole town” was curious </a:t>
            </a:r>
          </a:p>
          <a:p>
            <a:pPr eaLnBrk="1" hangingPunct="1"/>
            <a:r>
              <a:rPr kumimoji="0" lang="en-US" sz="2400" b="1" i="0" dirty="0" smtClean="0">
                <a:solidFill>
                  <a:srgbClr val="000000"/>
                </a:solidFill>
                <a:latin typeface="Arial" pitchFamily="34" charset="0"/>
                <a:cs typeface="Arial" pitchFamily="34" charset="0"/>
              </a:rPr>
              <a:t>about </a:t>
            </a:r>
            <a:r>
              <a:rPr kumimoji="0" lang="en-US" sz="2400" b="1" dirty="0" smtClean="0">
                <a:solidFill>
                  <a:srgbClr val="000000"/>
                </a:solidFill>
                <a:latin typeface="Arial" pitchFamily="34" charset="0"/>
                <a:cs typeface="Arial" pitchFamily="34" charset="0"/>
              </a:rPr>
              <a:t>what</a:t>
            </a:r>
            <a:r>
              <a:rPr kumimoji="0" lang="en-US" sz="2400" b="1" i="0" dirty="0" smtClean="0">
                <a:solidFill>
                  <a:srgbClr val="000000"/>
                </a:solidFill>
                <a:latin typeface="Arial" pitchFamily="34" charset="0"/>
                <a:cs typeface="Arial" pitchFamily="34" charset="0"/>
              </a:rPr>
              <a:t> we were doing </a:t>
            </a:r>
          </a:p>
          <a:p>
            <a:pPr eaLnBrk="1" hangingPunct="1"/>
            <a:endParaRPr kumimoji="0" lang="en-US" sz="16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And we were told—another untruth it turned out—that “the whole town was watching”</a:t>
            </a:r>
            <a:endParaRPr kumimoji="0" lang="en-US" sz="3200" b="1" i="0" dirty="0" smtClean="0">
              <a:solidFill>
                <a:srgbClr val="000000"/>
              </a:solidFill>
              <a:latin typeface="Arial" pitchFamily="34" charset="0"/>
              <a:cs typeface="Arial" pitchFamily="34" charset="0"/>
            </a:endParaRPr>
          </a:p>
          <a:p>
            <a:pPr eaLnBrk="1" hangingPunct="1"/>
            <a:endParaRPr kumimoji="0" lang="en-US" sz="1600" b="1" i="0" dirty="0" smtClean="0">
              <a:solidFill>
                <a:srgbClr val="000000"/>
              </a:solidFill>
              <a:latin typeface="Arial" pitchFamily="34" charset="0"/>
              <a:cs typeface="Arial" pitchFamily="34" charset="0"/>
            </a:endParaRPr>
          </a:p>
          <a:p>
            <a:pPr eaLnBrk="1" hangingPunct="1"/>
            <a:r>
              <a:rPr kumimoji="0" lang="en-US" sz="3200" b="1" i="0" dirty="0" smtClean="0">
                <a:solidFill>
                  <a:srgbClr val="FFFFFF"/>
                </a:solidFill>
                <a:latin typeface="Arial" pitchFamily="34" charset="0"/>
                <a:cs typeface="Arial" pitchFamily="34" charset="0"/>
              </a:rPr>
              <a:t>In reality it was probably </a:t>
            </a:r>
          </a:p>
          <a:p>
            <a:pPr eaLnBrk="1" hangingPunct="1"/>
            <a:r>
              <a:rPr kumimoji="0" lang="en-US" sz="3200" b="1" i="0" dirty="0" smtClean="0">
                <a:solidFill>
                  <a:srgbClr val="FFFFFF"/>
                </a:solidFill>
                <a:latin typeface="Arial" pitchFamily="34" charset="0"/>
                <a:cs typeface="Arial" pitchFamily="34" charset="0"/>
              </a:rPr>
              <a:t>only about 450 people.</a:t>
            </a:r>
            <a:endParaRPr kumimoji="0" lang="en-US" sz="3600" i="0" dirty="0" smtClean="0">
              <a:solidFill>
                <a:srgbClr val="FFFFFF"/>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bg>
      <p:bgPr>
        <a:solidFill>
          <a:srgbClr val="FFFF00"/>
        </a:solidFill>
        <a:effectLst/>
      </p:bgPr>
    </p:bg>
    <p:spTree>
      <p:nvGrpSpPr>
        <p:cNvPr id="1" name=""/>
        <p:cNvGrpSpPr/>
        <p:nvPr/>
      </p:nvGrpSpPr>
      <p:grpSpPr>
        <a:xfrm>
          <a:off x="0" y="0"/>
          <a:ext cx="0" cy="0"/>
          <a:chOff x="0" y="0"/>
          <a:chExt cx="0" cy="0"/>
        </a:xfrm>
      </p:grpSpPr>
    </p:spTree>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295400"/>
            <a:ext cx="8229600" cy="5029200"/>
          </a:xfrm>
          <a:prstGeom prst="rect">
            <a:avLst/>
          </a:prstGeom>
          <a:noFill/>
          <a:ln w="9525">
            <a:noFill/>
            <a:miter lim="800000"/>
            <a:headEnd/>
            <a:tailEnd/>
          </a:ln>
        </p:spPr>
        <p:txBody>
          <a:bodyPr wrap="square" anchor="ctr">
            <a:noAutofit/>
          </a:bodyPr>
          <a:lstStyle/>
          <a:p>
            <a:pPr eaLnBrk="1" hangingPunct="1"/>
            <a:r>
              <a:rPr kumimoji="0" lang="en-US" sz="2400" b="1" i="0" dirty="0" smtClean="0">
                <a:solidFill>
                  <a:srgbClr val="FFCF89"/>
                </a:solidFill>
                <a:latin typeface="Arial" pitchFamily="34" charset="0"/>
                <a:cs typeface="Arial" pitchFamily="34" charset="0"/>
              </a:rPr>
              <a:t>And, of course, as is normal in little villages, </a:t>
            </a:r>
          </a:p>
          <a:p>
            <a:pPr eaLnBrk="1" hangingPunct="1"/>
            <a:r>
              <a:rPr kumimoji="0" lang="en-US" sz="2400" b="1" i="0" dirty="0" smtClean="0">
                <a:solidFill>
                  <a:srgbClr val="FFCF89"/>
                </a:solidFill>
                <a:latin typeface="Arial" pitchFamily="34" charset="0"/>
                <a:cs typeface="Arial" pitchFamily="34" charset="0"/>
              </a:rPr>
              <a:t>it didn’t take long at all before all of the “inquisitive” villagers knew WHO the two little guys were, </a:t>
            </a:r>
          </a:p>
          <a:p>
            <a:pPr eaLnBrk="1" hangingPunct="1"/>
            <a:r>
              <a:rPr kumimoji="0" lang="en-US" sz="2400" b="1" i="0" dirty="0" smtClean="0">
                <a:solidFill>
                  <a:srgbClr val="FFCF89"/>
                </a:solidFill>
                <a:latin typeface="Arial" pitchFamily="34" charset="0"/>
                <a:cs typeface="Arial" pitchFamily="34" charset="0"/>
              </a:rPr>
              <a:t>and—we were told later, </a:t>
            </a:r>
            <a:r>
              <a:rPr kumimoji="0" lang="en-US" sz="2400" b="1" dirty="0" smtClean="0">
                <a:solidFill>
                  <a:srgbClr val="FFCF89"/>
                </a:solidFill>
                <a:latin typeface="Arial" pitchFamily="34" charset="0"/>
                <a:cs typeface="Arial" pitchFamily="34" charset="0"/>
              </a:rPr>
              <a:t>several</a:t>
            </a:r>
            <a:r>
              <a:rPr kumimoji="0" lang="en-US" sz="2400" b="1" i="0" dirty="0" smtClean="0">
                <a:solidFill>
                  <a:srgbClr val="FFCF89"/>
                </a:solidFill>
                <a:latin typeface="Arial" pitchFamily="34" charset="0"/>
                <a:cs typeface="Arial" pitchFamily="34" charset="0"/>
              </a:rPr>
              <a:t> times </a:t>
            </a:r>
            <a:r>
              <a:rPr kumimoji="0" lang="en-US" sz="2400" b="1" dirty="0" smtClean="0">
                <a:solidFill>
                  <a:srgbClr val="FFCF89"/>
                </a:solidFill>
                <a:latin typeface="Arial" pitchFamily="34" charset="0"/>
                <a:cs typeface="Arial" pitchFamily="34" charset="0"/>
              </a:rPr>
              <a:t>a year</a:t>
            </a:r>
            <a:r>
              <a:rPr kumimoji="0" lang="en-US" sz="2400" b="1" i="0" dirty="0" smtClean="0">
                <a:solidFill>
                  <a:srgbClr val="FFCF89"/>
                </a:solidFill>
                <a:latin typeface="Arial" pitchFamily="34" charset="0"/>
                <a:cs typeface="Arial" pitchFamily="34" charset="0"/>
              </a:rPr>
              <a:t>, for the duration of our days in Winsted—</a:t>
            </a:r>
          </a:p>
          <a:p>
            <a:pPr eaLnBrk="1" hangingPunct="1"/>
            <a:r>
              <a:rPr kumimoji="0" lang="en-US" sz="2400" b="1" i="0" dirty="0" smtClean="0">
                <a:solidFill>
                  <a:srgbClr val="FFCF89"/>
                </a:solidFill>
                <a:latin typeface="Arial" pitchFamily="34" charset="0"/>
                <a:cs typeface="Arial" pitchFamily="34" charset="0"/>
              </a:rPr>
              <a:t>that “the whole town” was curious </a:t>
            </a:r>
          </a:p>
          <a:p>
            <a:pPr eaLnBrk="1" hangingPunct="1"/>
            <a:r>
              <a:rPr kumimoji="0" lang="en-US" sz="2400" b="1" i="0" dirty="0" smtClean="0">
                <a:solidFill>
                  <a:srgbClr val="FFCF89"/>
                </a:solidFill>
                <a:latin typeface="Arial" pitchFamily="34" charset="0"/>
                <a:cs typeface="Arial" pitchFamily="34" charset="0"/>
              </a:rPr>
              <a:t>about </a:t>
            </a:r>
            <a:r>
              <a:rPr kumimoji="0" lang="en-US" sz="2400" b="1" dirty="0" smtClean="0">
                <a:solidFill>
                  <a:srgbClr val="FFCF89"/>
                </a:solidFill>
                <a:latin typeface="Arial" pitchFamily="34" charset="0"/>
                <a:cs typeface="Arial" pitchFamily="34" charset="0"/>
              </a:rPr>
              <a:t>what</a:t>
            </a:r>
            <a:r>
              <a:rPr kumimoji="0" lang="en-US" sz="2400" b="1" i="0" dirty="0" smtClean="0">
                <a:solidFill>
                  <a:srgbClr val="FFCF89"/>
                </a:solidFill>
                <a:latin typeface="Arial" pitchFamily="34" charset="0"/>
                <a:cs typeface="Arial" pitchFamily="34" charset="0"/>
              </a:rPr>
              <a:t> we were doing </a:t>
            </a:r>
          </a:p>
          <a:p>
            <a:pPr eaLnBrk="1" hangingPunct="1"/>
            <a:endParaRPr kumimoji="0" lang="en-US" sz="1600" b="1" i="0" dirty="0" smtClean="0">
              <a:solidFill>
                <a:srgbClr val="FFCF89"/>
              </a:solidFill>
              <a:latin typeface="Arial" pitchFamily="34" charset="0"/>
              <a:cs typeface="Arial" pitchFamily="34" charset="0"/>
            </a:endParaRPr>
          </a:p>
          <a:p>
            <a:pPr eaLnBrk="1" hangingPunct="1"/>
            <a:r>
              <a:rPr kumimoji="0" lang="en-US" sz="2400" b="1" i="0" dirty="0" smtClean="0">
                <a:solidFill>
                  <a:srgbClr val="FFCF89"/>
                </a:solidFill>
                <a:latin typeface="Arial" pitchFamily="34" charset="0"/>
                <a:cs typeface="Arial" pitchFamily="34" charset="0"/>
              </a:rPr>
              <a:t>And we were told—another untruth it turned out—that “the whole town was watching”</a:t>
            </a:r>
            <a:endParaRPr kumimoji="0" lang="en-US" sz="3200" b="1" i="0" dirty="0" smtClean="0">
              <a:solidFill>
                <a:srgbClr val="FFCF89"/>
              </a:solidFill>
              <a:latin typeface="Arial" pitchFamily="34" charset="0"/>
              <a:cs typeface="Arial" pitchFamily="34" charset="0"/>
            </a:endParaRPr>
          </a:p>
          <a:p>
            <a:pPr eaLnBrk="1" hangingPunct="1"/>
            <a:endParaRPr kumimoji="0" lang="en-US" sz="1600" b="1" i="0" dirty="0" smtClean="0">
              <a:solidFill>
                <a:srgbClr val="000000"/>
              </a:solidFill>
              <a:latin typeface="Arial" pitchFamily="34" charset="0"/>
              <a:cs typeface="Arial" pitchFamily="34" charset="0"/>
            </a:endParaRPr>
          </a:p>
          <a:p>
            <a:pPr eaLnBrk="1" hangingPunct="1"/>
            <a:r>
              <a:rPr kumimoji="0" lang="en-US" sz="3200" b="1" i="0" dirty="0" smtClean="0">
                <a:solidFill>
                  <a:srgbClr val="000000"/>
                </a:solidFill>
                <a:latin typeface="Arial" pitchFamily="34" charset="0"/>
                <a:cs typeface="Arial" pitchFamily="34" charset="0"/>
              </a:rPr>
              <a:t>In reality it was probably </a:t>
            </a:r>
          </a:p>
          <a:p>
            <a:pPr eaLnBrk="1" hangingPunct="1"/>
            <a:r>
              <a:rPr kumimoji="0" lang="en-US" sz="3200" b="1" i="0" dirty="0" smtClean="0">
                <a:solidFill>
                  <a:srgbClr val="000000"/>
                </a:solidFill>
                <a:latin typeface="Arial" pitchFamily="34" charset="0"/>
                <a:cs typeface="Arial" pitchFamily="34" charset="0"/>
              </a:rPr>
              <a:t>only about 450 people</a:t>
            </a:r>
            <a:endParaRPr kumimoji="0" lang="en-US" sz="3600" i="0" dirty="0" smtClean="0">
              <a:solidFill>
                <a:srgbClr val="000000"/>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lnSpc>
                <a:spcPct val="150000"/>
              </a:lnSpc>
            </a:pPr>
            <a:r>
              <a:rPr kumimoji="0" lang="en-US" sz="2800" b="1" i="0" dirty="0" smtClean="0">
                <a:solidFill>
                  <a:srgbClr val="000000"/>
                </a:solidFill>
                <a:latin typeface="Arial" pitchFamily="34" charset="0"/>
                <a:cs typeface="Arial" pitchFamily="34" charset="0"/>
              </a:rPr>
              <a:t>My first encounter with </a:t>
            </a:r>
          </a:p>
          <a:p>
            <a:pPr eaLnBrk="1" hangingPunct="1">
              <a:lnSpc>
                <a:spcPct val="150000"/>
              </a:lnSpc>
            </a:pPr>
            <a:r>
              <a:rPr kumimoji="0" lang="en-US" sz="3600" b="1" i="0" dirty="0" smtClean="0">
                <a:solidFill>
                  <a:srgbClr val="000000"/>
                </a:solidFill>
                <a:latin typeface="Arial" pitchFamily="34" charset="0"/>
                <a:cs typeface="Arial" pitchFamily="34" charset="0"/>
              </a:rPr>
              <a:t>Linguistics</a:t>
            </a:r>
          </a:p>
          <a:p>
            <a:pPr eaLnBrk="1" hangingPunct="1">
              <a:lnSpc>
                <a:spcPct val="150000"/>
              </a:lnSpc>
            </a:pPr>
            <a:r>
              <a:rPr kumimoji="0" lang="en-US" sz="2800" b="1" i="0" dirty="0" smtClean="0">
                <a:solidFill>
                  <a:srgbClr val="000000"/>
                </a:solidFill>
                <a:latin typeface="Arial" pitchFamily="34" charset="0"/>
                <a:cs typeface="Arial" pitchFamily="34" charset="0"/>
              </a:rPr>
              <a:t>—the fourth of the four-fold American Anthropology focus—</a:t>
            </a:r>
          </a:p>
          <a:p>
            <a:pPr eaLnBrk="1" hangingPunct="1">
              <a:lnSpc>
                <a:spcPct val="150000"/>
              </a:lnSpc>
            </a:pPr>
            <a:r>
              <a:rPr kumimoji="0" lang="en-US" sz="2800" b="1" i="0" dirty="0" smtClean="0">
                <a:solidFill>
                  <a:srgbClr val="000000"/>
                </a:solidFill>
                <a:latin typeface="Arial" pitchFamily="34" charset="0"/>
                <a:cs typeface="Arial" pitchFamily="34" charset="0"/>
              </a:rPr>
              <a:t>was by comparison rather straightforward . . .</a:t>
            </a:r>
            <a:endParaRPr kumimoji="0" lang="en-US" sz="3200" i="0" dirty="0" smtClean="0">
              <a:solidFill>
                <a:srgbClr val="000000"/>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2800" b="1" i="0" dirty="0" smtClean="0">
                <a:solidFill>
                  <a:srgbClr val="000000"/>
                </a:solidFill>
                <a:latin typeface="Arial" pitchFamily="34" charset="0"/>
                <a:cs typeface="Arial" pitchFamily="34" charset="0"/>
              </a:rPr>
              <a:t>In that same year as </a:t>
            </a:r>
          </a:p>
          <a:p>
            <a:pPr eaLnBrk="1" hangingPunct="1"/>
            <a:r>
              <a:rPr kumimoji="0" lang="en-US" sz="2800" b="1" i="0" dirty="0" smtClean="0">
                <a:solidFill>
                  <a:srgbClr val="000000"/>
                </a:solidFill>
                <a:latin typeface="Arial" pitchFamily="34" charset="0"/>
                <a:cs typeface="Arial" pitchFamily="34" charset="0"/>
              </a:rPr>
              <a:t>the great Good Friday excavation</a:t>
            </a:r>
          </a:p>
          <a:p>
            <a:pPr eaLnBrk="1" hangingPunct="1"/>
            <a:endParaRPr kumimoji="0" lang="en-US" sz="1600" b="1" i="0" dirty="0" smtClean="0">
              <a:solidFill>
                <a:srgbClr val="000000"/>
              </a:solidFill>
              <a:latin typeface="Arial" pitchFamily="34" charset="0"/>
              <a:cs typeface="Arial" pitchFamily="34" charset="0"/>
            </a:endParaRPr>
          </a:p>
          <a:p>
            <a:pPr eaLnBrk="1" hangingPunct="1"/>
            <a:r>
              <a:rPr kumimoji="0" lang="en-US" sz="2800" b="1" i="0" dirty="0" smtClean="0">
                <a:solidFill>
                  <a:srgbClr val="000000"/>
                </a:solidFill>
                <a:latin typeface="Arial" pitchFamily="34" charset="0"/>
                <a:cs typeface="Arial" pitchFamily="34" charset="0"/>
              </a:rPr>
              <a:t>1952</a:t>
            </a:r>
          </a:p>
          <a:p>
            <a:pPr eaLnBrk="1" hangingPunct="1"/>
            <a:endParaRPr kumimoji="0" lang="en-US" sz="1600" b="1" i="0" dirty="0" smtClean="0">
              <a:solidFill>
                <a:srgbClr val="000000"/>
              </a:solidFill>
              <a:latin typeface="Arial" pitchFamily="34" charset="0"/>
              <a:cs typeface="Arial" pitchFamily="34" charset="0"/>
            </a:endParaRPr>
          </a:p>
          <a:p>
            <a:pPr eaLnBrk="1" hangingPunct="1"/>
            <a:r>
              <a:rPr kumimoji="0" lang="en-US" sz="2800" b="1" i="0" dirty="0" smtClean="0">
                <a:solidFill>
                  <a:srgbClr val="000000"/>
                </a:solidFill>
                <a:latin typeface="Arial" pitchFamily="34" charset="0"/>
                <a:cs typeface="Arial" pitchFamily="34" charset="0"/>
              </a:rPr>
              <a:t>little Timmy takes up Latin with Sister </a:t>
            </a:r>
            <a:r>
              <a:rPr kumimoji="0" lang="en-US" sz="2800" b="1" i="0" dirty="0" err="1" smtClean="0">
                <a:solidFill>
                  <a:srgbClr val="000000"/>
                </a:solidFill>
                <a:latin typeface="Arial" pitchFamily="34" charset="0"/>
                <a:cs typeface="Arial" pitchFamily="34" charset="0"/>
              </a:rPr>
              <a:t>Orentia</a:t>
            </a:r>
            <a:endParaRPr kumimoji="0" lang="en-US" sz="2800" b="1" i="0" dirty="0" smtClean="0">
              <a:solidFill>
                <a:srgbClr val="000000"/>
              </a:solidFill>
              <a:latin typeface="Arial" pitchFamily="34" charset="0"/>
              <a:cs typeface="Arial" pitchFamily="34" charset="0"/>
            </a:endParaRPr>
          </a:p>
          <a:p>
            <a:pPr eaLnBrk="1" hangingPunct="1"/>
            <a:r>
              <a:rPr kumimoji="0" lang="en-US" sz="2800" b="1" i="0" dirty="0" smtClean="0">
                <a:solidFill>
                  <a:srgbClr val="000000"/>
                </a:solidFill>
                <a:latin typeface="Arial" pitchFamily="34" charset="0"/>
                <a:cs typeface="Arial" pitchFamily="34" charset="0"/>
              </a:rPr>
              <a:t>to become an altar boy</a:t>
            </a:r>
          </a:p>
          <a:p>
            <a:pPr eaLnBrk="1" hangingPunct="1"/>
            <a:endParaRPr kumimoji="0" lang="en-US" sz="16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(thereby assuring his folks </a:t>
            </a:r>
          </a:p>
          <a:p>
            <a:pPr eaLnBrk="1" hangingPunct="1"/>
            <a:r>
              <a:rPr kumimoji="0" lang="en-US" sz="2400" b="1" i="0" dirty="0" smtClean="0">
                <a:solidFill>
                  <a:srgbClr val="000000"/>
                </a:solidFill>
                <a:latin typeface="Arial" pitchFamily="34" charset="0"/>
                <a:cs typeface="Arial" pitchFamily="34" charset="0"/>
              </a:rPr>
              <a:t>that he </a:t>
            </a:r>
            <a:r>
              <a:rPr kumimoji="0" lang="en-US" sz="3200" b="1" dirty="0" smtClean="0">
                <a:solidFill>
                  <a:srgbClr val="000000"/>
                </a:solidFill>
                <a:latin typeface="Arial" pitchFamily="34" charset="0"/>
                <a:cs typeface="Arial" pitchFamily="34" charset="0"/>
              </a:rPr>
              <a:t>will</a:t>
            </a:r>
            <a:r>
              <a:rPr kumimoji="0" lang="en-US" sz="2400" b="1" i="0" dirty="0" smtClean="0">
                <a:solidFill>
                  <a:srgbClr val="000000"/>
                </a:solidFill>
                <a:latin typeface="Arial" pitchFamily="34" charset="0"/>
                <a:cs typeface="Arial" pitchFamily="34" charset="0"/>
              </a:rPr>
              <a:t> be </a:t>
            </a:r>
          </a:p>
          <a:p>
            <a:pPr eaLnBrk="1" hangingPunct="1"/>
            <a:r>
              <a:rPr kumimoji="0" lang="en-US" sz="2400" b="1" i="0" dirty="0" smtClean="0">
                <a:solidFill>
                  <a:srgbClr val="000000"/>
                </a:solidFill>
                <a:latin typeface="Arial" pitchFamily="34" charset="0"/>
                <a:cs typeface="Arial" pitchFamily="34" charset="0"/>
              </a:rPr>
              <a:t>at the next year’s Good Friday services)</a:t>
            </a:r>
          </a:p>
        </p:txBody>
      </p:sp>
    </p:spTree>
  </p:cSld>
  <p:clrMapOvr>
    <a:masterClrMapping/>
  </p:clrMapOvr>
  <p:transition/>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3200" b="1" i="0" dirty="0" smtClean="0">
                <a:solidFill>
                  <a:srgbClr val="000000"/>
                </a:solidFill>
                <a:latin typeface="Arial" pitchFamily="34" charset="0"/>
                <a:cs typeface="Arial" pitchFamily="34" charset="0"/>
              </a:rPr>
              <a:t>In the meantime, other events “transpire” . . . </a:t>
            </a:r>
          </a:p>
        </p:txBody>
      </p:sp>
    </p:spTree>
  </p:cSld>
  <p:clrMapOvr>
    <a:masterClrMapping/>
  </p:clrMapOvr>
  <p:transition/>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2400" b="1" i="0" dirty="0" smtClean="0">
                <a:solidFill>
                  <a:srgbClr val="000000"/>
                </a:solidFill>
                <a:latin typeface="Arial" pitchFamily="34" charset="0"/>
                <a:cs typeface="Arial" pitchFamily="34" charset="0"/>
              </a:rPr>
              <a:t>It must have been about two or three years later we were over by Maple Plain at a Pee-Wee baseball  tournament</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It was the kind of tournament where you play a game in the morning and if you win you sit around waiting for the next game, sometimes two, to get over,</a:t>
            </a:r>
          </a:p>
          <a:p>
            <a:pPr eaLnBrk="1" hangingPunct="1"/>
            <a:r>
              <a:rPr kumimoji="0" lang="en-US" sz="2400" b="1" i="0" dirty="0" smtClean="0">
                <a:solidFill>
                  <a:srgbClr val="000000"/>
                </a:solidFill>
                <a:latin typeface="Arial" pitchFamily="34" charset="0"/>
                <a:cs typeface="Arial" pitchFamily="34" charset="0"/>
              </a:rPr>
              <a:t>so you can play for “The Championship” </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000" i="0" dirty="0" smtClean="0">
                <a:solidFill>
                  <a:srgbClr val="000000"/>
                </a:solidFill>
                <a:latin typeface="Arial" pitchFamily="34" charset="0"/>
                <a:cs typeface="Arial" pitchFamily="34" charset="0"/>
              </a:rPr>
              <a:t>[the “championship” of the </a:t>
            </a:r>
            <a:r>
              <a:rPr kumimoji="0" lang="en-US" sz="2000" dirty="0" smtClean="0">
                <a:solidFill>
                  <a:srgbClr val="000000"/>
                </a:solidFill>
                <a:latin typeface="Arial" pitchFamily="34" charset="0"/>
                <a:cs typeface="Arial" pitchFamily="34" charset="0"/>
              </a:rPr>
              <a:t>weekend</a:t>
            </a:r>
            <a:r>
              <a:rPr kumimoji="0" lang="en-US" sz="2000" i="0" dirty="0" smtClean="0">
                <a:solidFill>
                  <a:srgbClr val="000000"/>
                </a:solidFill>
                <a:latin typeface="Arial" pitchFamily="34" charset="0"/>
                <a:cs typeface="Arial" pitchFamily="34" charset="0"/>
              </a:rPr>
              <a:t> Pee-Wee tournament, </a:t>
            </a:r>
          </a:p>
          <a:p>
            <a:pPr eaLnBrk="1" hangingPunct="1"/>
            <a:r>
              <a:rPr kumimoji="0" lang="en-US" sz="2000" i="0" dirty="0" smtClean="0">
                <a:solidFill>
                  <a:srgbClr val="000000"/>
                </a:solidFill>
                <a:latin typeface="Arial" pitchFamily="34" charset="0"/>
                <a:cs typeface="Arial" pitchFamily="34" charset="0"/>
              </a:rPr>
              <a:t>not the championship of the state or region]</a:t>
            </a:r>
            <a:endParaRPr kumimoji="0" lang="en-US" sz="2800" i="0" dirty="0" smtClean="0">
              <a:solidFill>
                <a:srgbClr val="000000"/>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2400" b="1" i="0" dirty="0" smtClean="0">
                <a:solidFill>
                  <a:srgbClr val="000000"/>
                </a:solidFill>
                <a:latin typeface="Arial" pitchFamily="34" charset="0"/>
                <a:cs typeface="Arial" pitchFamily="34" charset="0"/>
              </a:rPr>
              <a:t>It happened that on that weekend </a:t>
            </a:r>
          </a:p>
          <a:p>
            <a:pPr eaLnBrk="1" hangingPunct="1"/>
            <a:r>
              <a:rPr kumimoji="0" lang="en-US" sz="2400" b="1" i="0" dirty="0" smtClean="0">
                <a:solidFill>
                  <a:srgbClr val="000000"/>
                </a:solidFill>
                <a:latin typeface="Arial" pitchFamily="34" charset="0"/>
                <a:cs typeface="Arial" pitchFamily="34" charset="0"/>
              </a:rPr>
              <a:t>we won the first game</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I was roaming around the nearby railroad tracks </a:t>
            </a:r>
          </a:p>
          <a:p>
            <a:pPr eaLnBrk="1" hangingPunct="1"/>
            <a:r>
              <a:rPr kumimoji="0" lang="en-US" sz="2400" b="1" i="0" dirty="0" smtClean="0">
                <a:solidFill>
                  <a:srgbClr val="000000"/>
                </a:solidFill>
                <a:latin typeface="Arial" pitchFamily="34" charset="0"/>
                <a:cs typeface="Arial" pitchFamily="34" charset="0"/>
              </a:rPr>
              <a:t>in between games and came upon “a bum” making lunch on an open fire in a little woods near the tracks</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We were also warned about </a:t>
            </a:r>
          </a:p>
          <a:p>
            <a:pPr eaLnBrk="1" hangingPunct="1"/>
            <a:r>
              <a:rPr kumimoji="0" lang="en-US" sz="2400" b="1" i="0" dirty="0" smtClean="0">
                <a:solidFill>
                  <a:srgbClr val="000000"/>
                </a:solidFill>
                <a:latin typeface="Arial" pitchFamily="34" charset="0"/>
                <a:cs typeface="Arial" pitchFamily="34" charset="0"/>
              </a:rPr>
              <a:t>“The Bums” who stopped off in Winsted</a:t>
            </a:r>
          </a:p>
          <a:p>
            <a:pPr eaLnBrk="1" hangingPunct="1"/>
            <a:r>
              <a:rPr kumimoji="0" lang="en-US" sz="2000" i="0" dirty="0" smtClean="0">
                <a:solidFill>
                  <a:srgbClr val="000000"/>
                </a:solidFill>
                <a:latin typeface="Arial" pitchFamily="34" charset="0"/>
                <a:cs typeface="Arial" pitchFamily="34" charset="0"/>
              </a:rPr>
              <a:t>[The Luce Line train still came through Winsted in those days]</a:t>
            </a:r>
            <a:endParaRPr kumimoji="0" lang="en-US" sz="2400" i="0" dirty="0" smtClean="0">
              <a:solidFill>
                <a:srgbClr val="000000"/>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2400" b="1" i="0" dirty="0" smtClean="0">
                <a:solidFill>
                  <a:srgbClr val="000000"/>
                </a:solidFill>
                <a:latin typeface="Arial" pitchFamily="34" charset="0"/>
                <a:cs typeface="Arial" pitchFamily="34" charset="0"/>
              </a:rPr>
              <a:t>But “Bums” didn’t seem to be so intent on “kidnapping little boys,” so we didn’t pay too much attention </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And there </a:t>
            </a:r>
            <a:r>
              <a:rPr kumimoji="0" lang="en-US" sz="2400" b="1" dirty="0" smtClean="0">
                <a:solidFill>
                  <a:srgbClr val="000000"/>
                </a:solidFill>
                <a:latin typeface="Arial" pitchFamily="34" charset="0"/>
                <a:cs typeface="Arial" pitchFamily="34" charset="0"/>
              </a:rPr>
              <a:t>weren’t </a:t>
            </a:r>
            <a:r>
              <a:rPr kumimoji="0" lang="en-US" sz="2400" b="1" i="0" dirty="0" smtClean="0">
                <a:solidFill>
                  <a:srgbClr val="000000"/>
                </a:solidFill>
                <a:latin typeface="Arial" pitchFamily="34" charset="0"/>
                <a:cs typeface="Arial" pitchFamily="34" charset="0"/>
              </a:rPr>
              <a:t>many “bums” in Winsted anyway, and those that came didn’t seem to follow any calendar, like the Jamaicans and “Gypsies” did</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I forget exactly how I got to talking with “The Bum” over by Maple Plain, but before long I was sitting next to the fire having a sandwich with him</a:t>
            </a:r>
          </a:p>
        </p:txBody>
      </p:sp>
    </p:spTree>
  </p:cSld>
  <p:clrMapOvr>
    <a:masterClrMapping/>
  </p:clrMapOvr>
  <p:transition/>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2400" b="1" i="0" dirty="0" smtClean="0">
                <a:solidFill>
                  <a:srgbClr val="000000"/>
                </a:solidFill>
                <a:latin typeface="Arial" pitchFamily="34" charset="0"/>
                <a:cs typeface="Arial" pitchFamily="34" charset="0"/>
              </a:rPr>
              <a:t>I don’t remember too much about the conversation, but I still remember that he told me that he was “a bum”</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He told me that he was from the “Eddy’s Bread family,” and at one time was “well to do”</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He told me that alcohol was his problem</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He told me never to let alcohol “get a hold” of me</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3200" b="1" i="0" dirty="0" smtClean="0">
                <a:solidFill>
                  <a:srgbClr val="000000"/>
                </a:solidFill>
                <a:latin typeface="Arial" pitchFamily="34" charset="0"/>
                <a:cs typeface="Arial" pitchFamily="34" charset="0"/>
              </a:rPr>
              <a:t>And he cried</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800" b="1" i="0" dirty="0" smtClean="0">
                <a:solidFill>
                  <a:srgbClr val="FFFFFF"/>
                </a:solidFill>
                <a:latin typeface="Arial" pitchFamily="34" charset="0"/>
                <a:cs typeface="Arial" pitchFamily="34" charset="0"/>
              </a:rPr>
              <a:t>Like the Jamaican</a:t>
            </a:r>
          </a:p>
        </p:txBody>
      </p:sp>
    </p:spTree>
  </p:cSld>
  <p:clrMapOvr>
    <a:masterClrMapping/>
  </p:clrMapOvr>
  <p:transition/>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2400" b="1" i="0" dirty="0" smtClean="0">
                <a:solidFill>
                  <a:srgbClr val="000000"/>
                </a:solidFill>
                <a:latin typeface="Arial" pitchFamily="34" charset="0"/>
                <a:cs typeface="Arial" pitchFamily="34" charset="0"/>
              </a:rPr>
              <a:t>I don’t remember too much about the conversation, but I still remember that he told me that he was “a bum”</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He told me that he was from the “Eddy’s Bread family,” and at one time was “well to do”</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He told me that alcohol was his problem</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He told me never to let alcohol “get a hold” of me</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3200" b="1" i="0" dirty="0" smtClean="0">
                <a:solidFill>
                  <a:srgbClr val="000000"/>
                </a:solidFill>
                <a:latin typeface="Arial" pitchFamily="34" charset="0"/>
                <a:cs typeface="Arial" pitchFamily="34" charset="0"/>
              </a:rPr>
              <a:t>And he cried</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800" b="1" i="0" dirty="0" smtClean="0">
                <a:solidFill>
                  <a:srgbClr val="000000"/>
                </a:solidFill>
                <a:latin typeface="Arial" pitchFamily="34" charset="0"/>
                <a:cs typeface="Arial" pitchFamily="34" charset="0"/>
              </a:rPr>
              <a:t>Like the Jamaican</a:t>
            </a:r>
          </a:p>
        </p:txBody>
      </p:sp>
    </p:spTree>
  </p:cSld>
  <p:clrMapOvr>
    <a:masterClrMapping/>
  </p:clrMapOvr>
  <p:transition/>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4856"/>
            <a:ext cx="8229600" cy="5029200"/>
          </a:xfrm>
          <a:prstGeom prst="rect">
            <a:avLst/>
          </a:prstGeom>
          <a:noFill/>
          <a:ln w="9525">
            <a:noFill/>
            <a:miter lim="800000"/>
            <a:headEnd/>
            <a:tailEnd/>
          </a:ln>
        </p:spPr>
        <p:txBody>
          <a:bodyPr wrap="square" anchor="ctr">
            <a:noAutofit/>
          </a:bodyPr>
          <a:lstStyle/>
          <a:p>
            <a:pPr eaLnBrk="1" hangingPunct="1"/>
            <a:r>
              <a:rPr kumimoji="0" lang="en-US" sz="2400" b="1" i="0" dirty="0" smtClean="0">
                <a:solidFill>
                  <a:srgbClr val="000000"/>
                </a:solidFill>
                <a:latin typeface="Arial" pitchFamily="34" charset="0"/>
                <a:cs typeface="Arial" pitchFamily="34" charset="0"/>
              </a:rPr>
              <a:t>I don’t remember how we did in the final game of that week’s Pee-Wee “championships”</a:t>
            </a:r>
          </a:p>
          <a:p>
            <a:pPr eaLnBrk="1" hangingPunct="1"/>
            <a:endParaRPr kumimoji="0" lang="en-US" sz="16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But even when I got to college </a:t>
            </a:r>
          </a:p>
          <a:p>
            <a:pPr eaLnBrk="1" hangingPunct="1"/>
            <a:r>
              <a:rPr kumimoji="0" lang="en-US" sz="2400" b="1" i="0" dirty="0" smtClean="0">
                <a:solidFill>
                  <a:srgbClr val="000000"/>
                </a:solidFill>
                <a:latin typeface="Arial" pitchFamily="34" charset="0"/>
                <a:cs typeface="Arial" pitchFamily="34" charset="0"/>
              </a:rPr>
              <a:t>I remembered the “Eddy’s Bread guy”</a:t>
            </a:r>
          </a:p>
          <a:p>
            <a:pPr eaLnBrk="1" hangingPunct="1"/>
            <a:endParaRPr kumimoji="0" lang="en-US" sz="16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And I remembered the other bums that would stop by a diner-type café that my dad owned,</a:t>
            </a:r>
            <a:br>
              <a:rPr kumimoji="0" lang="en-US" sz="2400" b="1" i="0" dirty="0" smtClean="0">
                <a:solidFill>
                  <a:srgbClr val="000000"/>
                </a:solidFill>
                <a:latin typeface="Arial" pitchFamily="34" charset="0"/>
                <a:cs typeface="Arial" pitchFamily="34" charset="0"/>
              </a:rPr>
            </a:br>
            <a:r>
              <a:rPr kumimoji="0" lang="en-US" sz="1800" i="0" dirty="0" smtClean="0">
                <a:solidFill>
                  <a:srgbClr val="000000"/>
                </a:solidFill>
                <a:latin typeface="Arial" pitchFamily="34" charset="0"/>
                <a:cs typeface="Arial" pitchFamily="34" charset="0"/>
              </a:rPr>
              <a:t>— run for my entire life in Winsted by a German lady from town — </a:t>
            </a:r>
            <a:endParaRPr kumimoji="0" lang="en-US" sz="2400"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asking for </a:t>
            </a:r>
            <a:r>
              <a:rPr kumimoji="0" lang="en-US" sz="1800" i="0" dirty="0" smtClean="0">
                <a:solidFill>
                  <a:srgbClr val="000000"/>
                </a:solidFill>
                <a:latin typeface="Arial" pitchFamily="34" charset="0"/>
                <a:cs typeface="Arial" pitchFamily="34" charset="0"/>
              </a:rPr>
              <a:t>(and getting) </a:t>
            </a:r>
            <a:r>
              <a:rPr kumimoji="0" lang="en-US" sz="2400" b="1" i="0" dirty="0" smtClean="0">
                <a:solidFill>
                  <a:srgbClr val="000000"/>
                </a:solidFill>
                <a:latin typeface="Arial" pitchFamily="34" charset="0"/>
                <a:cs typeface="Arial" pitchFamily="34" charset="0"/>
              </a:rPr>
              <a:t>a meal from my dad, </a:t>
            </a:r>
          </a:p>
          <a:p>
            <a:pPr eaLnBrk="1" hangingPunct="1"/>
            <a:r>
              <a:rPr kumimoji="0" lang="en-US" sz="2400" b="1" i="0" dirty="0" smtClean="0">
                <a:solidFill>
                  <a:srgbClr val="000000"/>
                </a:solidFill>
                <a:latin typeface="Arial" pitchFamily="34" charset="0"/>
                <a:cs typeface="Arial" pitchFamily="34" charset="0"/>
              </a:rPr>
              <a:t>usually in exchange for a little wood splitting</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those “bums” were really nice also . . .</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bg>
      <p:bgPr>
        <a:solidFill>
          <a:srgbClr val="FFFF00"/>
        </a:solidFill>
        <a:effectLst/>
      </p:bgPr>
    </p:bg>
    <p:spTree>
      <p:nvGrpSpPr>
        <p:cNvPr id="1" name=""/>
        <p:cNvGrpSpPr/>
        <p:nvPr/>
      </p:nvGrpSpPr>
      <p:grpSpPr>
        <a:xfrm>
          <a:off x="0" y="0"/>
          <a:ext cx="0" cy="0"/>
          <a:chOff x="0" y="0"/>
          <a:chExt cx="0" cy="0"/>
        </a:xfrm>
      </p:grpSpPr>
    </p:spTree>
  </p:cSld>
  <p:clrMapOvr>
    <a:masterClrMapping/>
  </p:clrMapOvr>
  <p:transition/>
</p:sld>
</file>

<file path=ppt/slides/slide23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3200" b="1" i="0" dirty="0" smtClean="0">
                <a:solidFill>
                  <a:srgbClr val="000000"/>
                </a:solidFill>
                <a:latin typeface="Arial" pitchFamily="34" charset="0"/>
                <a:cs typeface="Arial" pitchFamily="34" charset="0"/>
              </a:rPr>
              <a:t>And the “bums” I met personally </a:t>
            </a:r>
          </a:p>
          <a:p>
            <a:pPr eaLnBrk="1" hangingPunct="1"/>
            <a:r>
              <a:rPr kumimoji="0" lang="en-US" sz="3200" b="1" i="0" dirty="0" smtClean="0">
                <a:solidFill>
                  <a:srgbClr val="000000"/>
                </a:solidFill>
                <a:latin typeface="Arial" pitchFamily="34" charset="0"/>
                <a:cs typeface="Arial" pitchFamily="34" charset="0"/>
              </a:rPr>
              <a:t> really never seemed to be like </a:t>
            </a:r>
          </a:p>
          <a:p>
            <a:pPr eaLnBrk="1" hangingPunct="1"/>
            <a:r>
              <a:rPr kumimoji="0" lang="en-US" sz="3200" b="1" i="0" dirty="0" smtClean="0">
                <a:solidFill>
                  <a:srgbClr val="000000"/>
                </a:solidFill>
                <a:latin typeface="Arial" pitchFamily="34" charset="0"/>
                <a:cs typeface="Arial" pitchFamily="34" charset="0"/>
              </a:rPr>
              <a:t>the “bums” </a:t>
            </a:r>
            <a:r>
              <a:rPr kumimoji="0" lang="en-US" sz="3200" b="1" dirty="0" smtClean="0">
                <a:solidFill>
                  <a:srgbClr val="000000"/>
                </a:solidFill>
                <a:latin typeface="Arial" pitchFamily="34" charset="0"/>
                <a:cs typeface="Arial" pitchFamily="34" charset="0"/>
              </a:rPr>
              <a:t>that people talked about</a:t>
            </a:r>
            <a:r>
              <a:rPr kumimoji="0" lang="en-US" sz="3200" b="1" i="0" dirty="0" smtClean="0">
                <a:solidFill>
                  <a:srgbClr val="000000"/>
                </a:solidFill>
                <a:latin typeface="Arial" pitchFamily="34" charset="0"/>
                <a:cs typeface="Arial" pitchFamily="34" charset="0"/>
              </a:rPr>
              <a:t> . . .</a:t>
            </a:r>
          </a:p>
        </p:txBody>
      </p:sp>
    </p:spTree>
  </p:cSld>
  <p:clrMapOvr>
    <a:masterClrMapping/>
  </p:clrMapOvr>
  <p:transition/>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3200" b="1" i="0" dirty="0" smtClean="0">
                <a:solidFill>
                  <a:srgbClr val="000000"/>
                </a:solidFill>
                <a:latin typeface="Arial" pitchFamily="34" charset="0"/>
                <a:cs typeface="Arial" pitchFamily="34" charset="0"/>
              </a:rPr>
              <a:t>And at Notre Dame </a:t>
            </a:r>
          </a:p>
          <a:p>
            <a:pPr eaLnBrk="1" hangingPunct="1"/>
            <a:r>
              <a:rPr kumimoji="0" lang="en-US" sz="3200" b="1" i="0" dirty="0" smtClean="0">
                <a:solidFill>
                  <a:srgbClr val="000000"/>
                </a:solidFill>
                <a:latin typeface="Arial" pitchFamily="34" charset="0"/>
                <a:cs typeface="Arial" pitchFamily="34" charset="0"/>
              </a:rPr>
              <a:t>one of my very first college papers, </a:t>
            </a:r>
          </a:p>
          <a:p>
            <a:pPr eaLnBrk="1" hangingPunct="1"/>
            <a:r>
              <a:rPr kumimoji="0" lang="en-US" sz="3200" b="1" i="0" dirty="0" smtClean="0">
                <a:solidFill>
                  <a:srgbClr val="000000"/>
                </a:solidFill>
                <a:latin typeface="Arial" pitchFamily="34" charset="0"/>
                <a:cs typeface="Arial" pitchFamily="34" charset="0"/>
              </a:rPr>
              <a:t>in sociology was on </a:t>
            </a:r>
          </a:p>
          <a:p>
            <a:pPr eaLnBrk="1" hangingPunct="1"/>
            <a:r>
              <a:rPr kumimoji="0" lang="en-US" sz="3200" b="1" i="0" dirty="0" err="1" smtClean="0">
                <a:solidFill>
                  <a:srgbClr val="000000"/>
                </a:solidFill>
                <a:latin typeface="Arial" pitchFamily="34" charset="0"/>
                <a:cs typeface="Arial" pitchFamily="34" charset="0"/>
              </a:rPr>
              <a:t>Nels</a:t>
            </a:r>
            <a:r>
              <a:rPr kumimoji="0" lang="en-US" sz="3200" b="1" i="0" dirty="0" smtClean="0">
                <a:solidFill>
                  <a:srgbClr val="000000"/>
                </a:solidFill>
                <a:latin typeface="Arial" pitchFamily="34" charset="0"/>
                <a:cs typeface="Arial" pitchFamily="34" charset="0"/>
              </a:rPr>
              <a:t> Anderson’s book</a:t>
            </a:r>
          </a:p>
          <a:p>
            <a:pPr eaLnBrk="1" hangingPunct="1"/>
            <a:endParaRPr kumimoji="0" lang="en-US" sz="1600" b="1" i="0" dirty="0" smtClean="0">
              <a:solidFill>
                <a:srgbClr val="000000"/>
              </a:solidFill>
              <a:latin typeface="Arial" pitchFamily="34" charset="0"/>
              <a:cs typeface="Arial" pitchFamily="34" charset="0"/>
            </a:endParaRPr>
          </a:p>
          <a:p>
            <a:pPr eaLnBrk="1" hangingPunct="1"/>
            <a:r>
              <a:rPr kumimoji="0" lang="en-US" sz="3200" b="1" dirty="0" smtClean="0">
                <a:solidFill>
                  <a:srgbClr val="000000"/>
                </a:solidFill>
                <a:latin typeface="Arial" pitchFamily="34" charset="0"/>
                <a:cs typeface="Arial" pitchFamily="34" charset="0"/>
              </a:rPr>
              <a:t>The Hobo: The Sociology of the Homeless Man</a:t>
            </a:r>
            <a:endParaRPr kumimoji="0" lang="en-US" sz="3200" b="1" i="0" dirty="0" smtClean="0">
              <a:solidFill>
                <a:srgbClr val="000000"/>
              </a:solidFill>
              <a:latin typeface="Arial" pitchFamily="34" charset="0"/>
              <a:cs typeface="Arial" pitchFamily="34" charset="0"/>
            </a:endParaRPr>
          </a:p>
          <a:p>
            <a:pPr eaLnBrk="1" hangingPunct="1"/>
            <a:endParaRPr kumimoji="0" lang="en-US" sz="1600" b="1" i="0" dirty="0" smtClean="0">
              <a:solidFill>
                <a:srgbClr val="000000"/>
              </a:solidFill>
              <a:latin typeface="Arial" pitchFamily="34" charset="0"/>
              <a:cs typeface="Arial" pitchFamily="34" charset="0"/>
            </a:endParaRPr>
          </a:p>
          <a:p>
            <a:pPr eaLnBrk="1" hangingPunct="1"/>
            <a:r>
              <a:rPr kumimoji="0" lang="en-US" sz="2000" i="0" dirty="0" smtClean="0">
                <a:solidFill>
                  <a:srgbClr val="000000"/>
                </a:solidFill>
                <a:latin typeface="Arial" pitchFamily="34" charset="0"/>
                <a:cs typeface="Arial" pitchFamily="34" charset="0"/>
              </a:rPr>
              <a:t>-- for my mentor William V. “Bill” </a:t>
            </a:r>
            <a:r>
              <a:rPr kumimoji="0" lang="en-US" sz="2000" i="0" dirty="0" err="1" smtClean="0">
                <a:solidFill>
                  <a:srgbClr val="000000"/>
                </a:solidFill>
                <a:latin typeface="Arial" pitchFamily="34" charset="0"/>
                <a:cs typeface="Arial" pitchFamily="34" charset="0"/>
              </a:rPr>
              <a:t>D’Antonio</a:t>
            </a:r>
            <a:r>
              <a:rPr kumimoji="0" lang="en-US" sz="2000" i="0" dirty="0" smtClean="0">
                <a:solidFill>
                  <a:srgbClr val="000000"/>
                </a:solidFill>
                <a:latin typeface="Arial" pitchFamily="34" charset="0"/>
                <a:cs typeface="Arial" pitchFamily="34" charset="0"/>
              </a:rPr>
              <a:t>, </a:t>
            </a:r>
          </a:p>
          <a:p>
            <a:pPr eaLnBrk="1" hangingPunct="1"/>
            <a:r>
              <a:rPr kumimoji="0" lang="en-US" sz="2000" i="0" dirty="0" smtClean="0">
                <a:solidFill>
                  <a:srgbClr val="000000"/>
                </a:solidFill>
                <a:latin typeface="Arial" pitchFamily="34" charset="0"/>
                <a:cs typeface="Arial" pitchFamily="34" charset="0"/>
              </a:rPr>
              <a:t>later a long-time CEO of the American Sociological Association . . .</a:t>
            </a:r>
            <a:r>
              <a:rPr kumimoji="0" lang="en-US" sz="2000" i="0" dirty="0" smtClean="0">
                <a:solidFill>
                  <a:srgbClr val="FFFFFF"/>
                </a:solidFill>
                <a:latin typeface="Arial" pitchFamily="34" charset="0"/>
                <a:cs typeface="Arial" pitchFamily="34" charset="0"/>
              </a:rPr>
              <a:t>. </a:t>
            </a:r>
          </a:p>
        </p:txBody>
      </p:sp>
    </p:spTree>
  </p:cSld>
  <p:clrMapOvr>
    <a:masterClrMapping/>
  </p:clrMapOvr>
  <p:transition/>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5" name="Picture 4" descr="The_Hobo_N_Anderson.jpg"/>
          <p:cNvPicPr>
            <a:picLocks noChangeAspect="1"/>
          </p:cNvPicPr>
          <p:nvPr/>
        </p:nvPicPr>
        <p:blipFill>
          <a:blip r:embed="rId3" cstate="print"/>
          <a:stretch>
            <a:fillRect/>
          </a:stretch>
        </p:blipFill>
        <p:spPr>
          <a:xfrm>
            <a:off x="1104900" y="410028"/>
            <a:ext cx="3873500" cy="5778500"/>
          </a:xfrm>
          <a:prstGeom prst="rect">
            <a:avLst/>
          </a:prstGeom>
        </p:spPr>
      </p:pic>
      <p:sp>
        <p:nvSpPr>
          <p:cNvPr id="6" name="Rectangle 5"/>
          <p:cNvSpPr>
            <a:spLocks noChangeArrowheads="1"/>
          </p:cNvSpPr>
          <p:nvPr/>
        </p:nvSpPr>
        <p:spPr bwMode="auto">
          <a:xfrm>
            <a:off x="5067300" y="4010561"/>
            <a:ext cx="4343400" cy="1323439"/>
          </a:xfrm>
          <a:prstGeom prst="rect">
            <a:avLst/>
          </a:prstGeom>
          <a:noFill/>
          <a:ln w="28575">
            <a:noFill/>
            <a:miter lim="800000"/>
            <a:headEnd/>
            <a:tailEnd/>
          </a:ln>
        </p:spPr>
        <p:txBody>
          <a:bodyPr wrap="square" anchor="ctr">
            <a:spAutoFit/>
          </a:bodyPr>
          <a:lstStyle/>
          <a:p>
            <a:r>
              <a:rPr lang="en-US" sz="2000" b="1" i="0" dirty="0" smtClean="0">
                <a:solidFill>
                  <a:srgbClr val="FFFFFF"/>
                </a:solidFill>
              </a:rPr>
              <a:t>Occasionally</a:t>
            </a:r>
          </a:p>
          <a:p>
            <a:r>
              <a:rPr lang="en-US" sz="2000" b="1" i="0" dirty="0" smtClean="0">
                <a:solidFill>
                  <a:srgbClr val="FFFFFF"/>
                </a:solidFill>
              </a:rPr>
              <a:t> we had “bums” </a:t>
            </a:r>
          </a:p>
          <a:p>
            <a:r>
              <a:rPr lang="en-US" sz="2000" b="1" i="0" dirty="0" smtClean="0">
                <a:solidFill>
                  <a:srgbClr val="FFFFFF"/>
                </a:solidFill>
              </a:rPr>
              <a:t>passing through </a:t>
            </a:r>
          </a:p>
          <a:p>
            <a:r>
              <a:rPr lang="en-US" sz="2000" b="1" i="0" dirty="0" smtClean="0">
                <a:solidFill>
                  <a:srgbClr val="FFFFFF"/>
                </a:solidFill>
              </a:rPr>
              <a:t>on the Luce Line Railroad . . . </a:t>
            </a:r>
            <a:endParaRPr lang="en-US" sz="2000" b="1" i="0" dirty="0">
              <a:solidFill>
                <a:srgbClr val="FFFFFF"/>
              </a:solidFill>
            </a:endParaRPr>
          </a:p>
        </p:txBody>
      </p:sp>
    </p:spTree>
  </p:cSld>
  <p:clrMapOvr>
    <a:masterClrMapping/>
  </p:clrMapOvr>
  <p:transition/>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spcAft>
                <a:spcPts val="500"/>
              </a:spcAft>
            </a:pPr>
            <a:endParaRPr kumimoji="0" lang="en-US" sz="1600" b="1" dirty="0" smtClean="0">
              <a:solidFill>
                <a:srgbClr val="000000"/>
              </a:solidFill>
              <a:latin typeface="Arial" pitchFamily="34" charset="0"/>
              <a:cs typeface="Arial" pitchFamily="34" charset="0"/>
            </a:endParaRPr>
          </a:p>
          <a:p>
            <a:pPr eaLnBrk="1" hangingPunct="1">
              <a:spcAft>
                <a:spcPts val="500"/>
              </a:spcAft>
            </a:pPr>
            <a:r>
              <a:rPr kumimoji="0" lang="en-US" sz="2800" b="1" i="0" dirty="0" smtClean="0">
                <a:solidFill>
                  <a:srgbClr val="000000"/>
                </a:solidFill>
                <a:latin typeface="Arial" pitchFamily="34" charset="0"/>
                <a:cs typeface="Arial" pitchFamily="34" charset="0"/>
              </a:rPr>
              <a:t>and while doing that paper, </a:t>
            </a:r>
          </a:p>
          <a:p>
            <a:pPr eaLnBrk="1" hangingPunct="1">
              <a:spcAft>
                <a:spcPts val="500"/>
              </a:spcAft>
            </a:pPr>
            <a:r>
              <a:rPr kumimoji="0" lang="en-US" sz="2800" b="1" i="0" dirty="0" smtClean="0">
                <a:solidFill>
                  <a:srgbClr val="000000"/>
                </a:solidFill>
                <a:latin typeface="Arial" pitchFamily="34" charset="0"/>
                <a:cs typeface="Arial" pitchFamily="34" charset="0"/>
              </a:rPr>
              <a:t>arguing that Anderson argued </a:t>
            </a:r>
          </a:p>
          <a:p>
            <a:pPr eaLnBrk="1" hangingPunct="1">
              <a:spcAft>
                <a:spcPts val="500"/>
              </a:spcAft>
            </a:pPr>
            <a:r>
              <a:rPr kumimoji="0" lang="en-US" sz="2800" b="1" i="0" dirty="0" smtClean="0">
                <a:solidFill>
                  <a:srgbClr val="000000"/>
                </a:solidFill>
                <a:latin typeface="Arial" pitchFamily="34" charset="0"/>
                <a:cs typeface="Arial" pitchFamily="34" charset="0"/>
              </a:rPr>
              <a:t>that real-life bums aren’t “bums,” </a:t>
            </a:r>
          </a:p>
          <a:p>
            <a:pPr eaLnBrk="1" hangingPunct="1">
              <a:spcAft>
                <a:spcPts val="500"/>
              </a:spcAft>
            </a:pPr>
            <a:r>
              <a:rPr kumimoji="0" lang="en-US" sz="2800" b="1" i="0" dirty="0" smtClean="0">
                <a:solidFill>
                  <a:srgbClr val="000000"/>
                </a:solidFill>
                <a:latin typeface="Arial" pitchFamily="34" charset="0"/>
                <a:cs typeface="Arial" pitchFamily="34" charset="0"/>
              </a:rPr>
              <a:t>that I remembered well </a:t>
            </a:r>
          </a:p>
          <a:p>
            <a:pPr eaLnBrk="1" hangingPunct="1">
              <a:spcAft>
                <a:spcPts val="500"/>
              </a:spcAft>
            </a:pPr>
            <a:r>
              <a:rPr kumimoji="0" lang="en-US" sz="2800" b="1" i="0" dirty="0" smtClean="0">
                <a:solidFill>
                  <a:srgbClr val="000000"/>
                </a:solidFill>
                <a:latin typeface="Arial" pitchFamily="34" charset="0"/>
                <a:cs typeface="Arial" pitchFamily="34" charset="0"/>
              </a:rPr>
              <a:t>the real-life “bums” in my real-life past</a:t>
            </a:r>
          </a:p>
          <a:p>
            <a:pPr eaLnBrk="1" hangingPunct="1">
              <a:spcAft>
                <a:spcPts val="500"/>
              </a:spcAft>
            </a:pPr>
            <a:endParaRPr kumimoji="0" lang="en-US" sz="1600" b="1" i="0" dirty="0" smtClean="0">
              <a:solidFill>
                <a:srgbClr val="000000"/>
              </a:solidFill>
              <a:latin typeface="Arial" pitchFamily="34" charset="0"/>
              <a:cs typeface="Arial" pitchFamily="34" charset="0"/>
            </a:endParaRPr>
          </a:p>
          <a:p>
            <a:pPr eaLnBrk="1" hangingPunct="1">
              <a:spcAft>
                <a:spcPts val="500"/>
              </a:spcAft>
            </a:pPr>
            <a:r>
              <a:rPr kumimoji="0" lang="en-US" sz="2800" b="1" i="0" dirty="0" smtClean="0">
                <a:solidFill>
                  <a:srgbClr val="FFFFFF"/>
                </a:solidFill>
                <a:latin typeface="Arial" pitchFamily="34" charset="0"/>
                <a:cs typeface="Arial" pitchFamily="34" charset="0"/>
              </a:rPr>
              <a:t>And, thought I, if this is sociology, </a:t>
            </a:r>
          </a:p>
          <a:p>
            <a:pPr eaLnBrk="1" hangingPunct="1">
              <a:spcAft>
                <a:spcPts val="500"/>
              </a:spcAft>
            </a:pPr>
            <a:r>
              <a:rPr kumimoji="0" lang="en-US" sz="2800" b="1" i="0" dirty="0" smtClean="0">
                <a:solidFill>
                  <a:srgbClr val="FFFFFF"/>
                </a:solidFill>
                <a:latin typeface="Arial" pitchFamily="34" charset="0"/>
                <a:cs typeface="Arial" pitchFamily="34" charset="0"/>
              </a:rPr>
              <a:t>then I guess I’m a sociologist. </a:t>
            </a:r>
          </a:p>
        </p:txBody>
      </p:sp>
    </p:spTree>
  </p:cSld>
  <p:clrMapOvr>
    <a:masterClrMapping/>
  </p:clrMapOvr>
  <p:transition/>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spcAft>
                <a:spcPts val="500"/>
              </a:spcAft>
            </a:pPr>
            <a:endParaRPr kumimoji="0" lang="en-US" sz="1600" b="1" dirty="0" smtClean="0">
              <a:solidFill>
                <a:srgbClr val="000000"/>
              </a:solidFill>
              <a:latin typeface="Arial" pitchFamily="34" charset="0"/>
              <a:cs typeface="Arial" pitchFamily="34" charset="0"/>
            </a:endParaRPr>
          </a:p>
          <a:p>
            <a:pPr eaLnBrk="1" hangingPunct="1">
              <a:spcAft>
                <a:spcPts val="500"/>
              </a:spcAft>
            </a:pPr>
            <a:r>
              <a:rPr kumimoji="0" lang="en-US" sz="2800" b="1" i="0" dirty="0" smtClean="0">
                <a:solidFill>
                  <a:srgbClr val="D79694"/>
                </a:solidFill>
                <a:latin typeface="Arial" pitchFamily="34" charset="0"/>
                <a:cs typeface="Arial" pitchFamily="34" charset="0"/>
              </a:rPr>
              <a:t>and while doing that paper, </a:t>
            </a:r>
          </a:p>
          <a:p>
            <a:pPr eaLnBrk="1" hangingPunct="1">
              <a:spcAft>
                <a:spcPts val="500"/>
              </a:spcAft>
            </a:pPr>
            <a:r>
              <a:rPr kumimoji="0" lang="en-US" sz="2800" b="1" i="0" dirty="0" smtClean="0">
                <a:solidFill>
                  <a:srgbClr val="D79694"/>
                </a:solidFill>
                <a:latin typeface="Arial" pitchFamily="34" charset="0"/>
                <a:cs typeface="Arial" pitchFamily="34" charset="0"/>
              </a:rPr>
              <a:t>arguing that Anderson argued </a:t>
            </a:r>
          </a:p>
          <a:p>
            <a:pPr eaLnBrk="1" hangingPunct="1">
              <a:spcAft>
                <a:spcPts val="500"/>
              </a:spcAft>
            </a:pPr>
            <a:r>
              <a:rPr kumimoji="0" lang="en-US" sz="2800" b="1" i="0" dirty="0" smtClean="0">
                <a:solidFill>
                  <a:srgbClr val="D79694"/>
                </a:solidFill>
                <a:latin typeface="Arial" pitchFamily="34" charset="0"/>
                <a:cs typeface="Arial" pitchFamily="34" charset="0"/>
              </a:rPr>
              <a:t>that real-life bums aren’t “bums,” </a:t>
            </a:r>
          </a:p>
          <a:p>
            <a:pPr eaLnBrk="1" hangingPunct="1">
              <a:spcAft>
                <a:spcPts val="500"/>
              </a:spcAft>
            </a:pPr>
            <a:r>
              <a:rPr kumimoji="0" lang="en-US" sz="2800" b="1" i="0" dirty="0" smtClean="0">
                <a:solidFill>
                  <a:srgbClr val="D79694"/>
                </a:solidFill>
                <a:latin typeface="Arial" pitchFamily="34" charset="0"/>
                <a:cs typeface="Arial" pitchFamily="34" charset="0"/>
              </a:rPr>
              <a:t>that I remembered well </a:t>
            </a:r>
          </a:p>
          <a:p>
            <a:pPr eaLnBrk="1" hangingPunct="1">
              <a:spcAft>
                <a:spcPts val="500"/>
              </a:spcAft>
            </a:pPr>
            <a:r>
              <a:rPr kumimoji="0" lang="en-US" sz="2800" b="1" i="0" dirty="0" smtClean="0">
                <a:solidFill>
                  <a:srgbClr val="D79694"/>
                </a:solidFill>
                <a:latin typeface="Arial" pitchFamily="34" charset="0"/>
                <a:cs typeface="Arial" pitchFamily="34" charset="0"/>
              </a:rPr>
              <a:t>the real-life “bums” in my real-life past</a:t>
            </a:r>
          </a:p>
          <a:p>
            <a:pPr eaLnBrk="1" hangingPunct="1">
              <a:spcAft>
                <a:spcPts val="500"/>
              </a:spcAft>
            </a:pPr>
            <a:endParaRPr kumimoji="0" lang="en-US" sz="1600" b="1" i="0" dirty="0" smtClean="0">
              <a:solidFill>
                <a:srgbClr val="000000"/>
              </a:solidFill>
              <a:latin typeface="Arial" pitchFamily="34" charset="0"/>
              <a:cs typeface="Arial" pitchFamily="34" charset="0"/>
            </a:endParaRPr>
          </a:p>
          <a:p>
            <a:pPr eaLnBrk="1" hangingPunct="1">
              <a:spcAft>
                <a:spcPts val="500"/>
              </a:spcAft>
            </a:pPr>
            <a:r>
              <a:rPr kumimoji="0" lang="en-US" sz="2800" b="1" i="0" dirty="0" smtClean="0">
                <a:solidFill>
                  <a:srgbClr val="000000"/>
                </a:solidFill>
                <a:latin typeface="Arial" pitchFamily="34" charset="0"/>
                <a:cs typeface="Arial" pitchFamily="34" charset="0"/>
              </a:rPr>
              <a:t>And, thought I, if this is sociology, </a:t>
            </a:r>
          </a:p>
          <a:p>
            <a:pPr eaLnBrk="1" hangingPunct="1">
              <a:spcAft>
                <a:spcPts val="500"/>
              </a:spcAft>
            </a:pPr>
            <a:r>
              <a:rPr kumimoji="0" lang="en-US" sz="2800" b="1" i="0" dirty="0" smtClean="0">
                <a:solidFill>
                  <a:srgbClr val="000000"/>
                </a:solidFill>
                <a:latin typeface="Arial" pitchFamily="34" charset="0"/>
                <a:cs typeface="Arial" pitchFamily="34" charset="0"/>
              </a:rPr>
              <a:t>then I guess I’m a sociologist</a:t>
            </a:r>
          </a:p>
        </p:txBody>
      </p:sp>
    </p:spTree>
  </p:cSld>
  <p:clrMapOvr>
    <a:masterClrMapping/>
  </p:clrMapOvr>
  <p:transition/>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And at Notre Dame I studied internationally-oriented sociology, graduating with a degree in Sociology</a:t>
            </a:r>
          </a:p>
          <a:p>
            <a:pPr eaLnBrk="1" hangingPunct="1"/>
            <a:endParaRPr kumimoji="0" lang="en-US" sz="2400" b="1" i="0" dirty="0" smtClean="0">
              <a:solidFill>
                <a:srgbClr val="000000"/>
              </a:solidFill>
              <a:latin typeface="Arial" pitchFamily="34" charset="0"/>
              <a:cs typeface="Arial" pitchFamily="34" charset="0"/>
            </a:endParaRP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3200" b="1" i="0" dirty="0" smtClean="0">
                <a:solidFill>
                  <a:srgbClr val="000000"/>
                </a:solidFill>
                <a:latin typeface="Arial" pitchFamily="34" charset="0"/>
                <a:cs typeface="Arial" pitchFamily="34" charset="0"/>
              </a:rPr>
              <a:t>William Liu</a:t>
            </a:r>
          </a:p>
          <a:p>
            <a:pPr eaLnBrk="1" hangingPunct="1"/>
            <a:r>
              <a:rPr kumimoji="0" lang="en-US" sz="2000" i="0" dirty="0" smtClean="0">
                <a:solidFill>
                  <a:srgbClr val="000000"/>
                </a:solidFill>
                <a:latin typeface="Arial" pitchFamily="34" charset="0"/>
                <a:cs typeface="Arial" pitchFamily="34" charset="0"/>
              </a:rPr>
              <a:t>— U.S.A. representative for the social sciences to China, after the ping-pong diplomacy of Richard M. Nixon —</a:t>
            </a:r>
          </a:p>
          <a:p>
            <a:pPr eaLnBrk="1" hangingPunct="1"/>
            <a:r>
              <a:rPr kumimoji="0" lang="en-US" sz="2400" b="1" i="0" dirty="0" smtClean="0">
                <a:solidFill>
                  <a:srgbClr val="000000"/>
                </a:solidFill>
                <a:latin typeface="Arial" pitchFamily="34" charset="0"/>
                <a:cs typeface="Arial" pitchFamily="34" charset="0"/>
              </a:rPr>
              <a:t>was my senior honors director, my research mentor, and good friend . . .</a:t>
            </a:r>
          </a:p>
        </p:txBody>
      </p:sp>
    </p:spTree>
  </p:cSld>
  <p:clrMapOvr>
    <a:masterClrMapping/>
  </p:clrMapOvr>
  <p:transition/>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31491" name="Picture 3"/>
          <p:cNvPicPr>
            <a:picLocks noChangeAspect="1" noChangeArrowheads="1"/>
          </p:cNvPicPr>
          <p:nvPr/>
        </p:nvPicPr>
        <p:blipFill>
          <a:blip r:embed="rId2" cstate="print"/>
          <a:srcRect/>
          <a:stretch>
            <a:fillRect/>
          </a:stretch>
        </p:blipFill>
        <p:spPr bwMode="auto">
          <a:xfrm>
            <a:off x="2674657" y="217716"/>
            <a:ext cx="4911328" cy="5486400"/>
          </a:xfrm>
          <a:prstGeom prst="rect">
            <a:avLst/>
          </a:prstGeom>
          <a:noFill/>
          <a:ln w="9525">
            <a:noFill/>
            <a:miter lim="800000"/>
            <a:headEnd/>
            <a:tailEnd/>
          </a:ln>
          <a:effectLst/>
        </p:spPr>
      </p:pic>
      <p:sp>
        <p:nvSpPr>
          <p:cNvPr id="831493" name="Rectangle 5"/>
          <p:cNvSpPr>
            <a:spLocks noChangeArrowheads="1"/>
          </p:cNvSpPr>
          <p:nvPr/>
        </p:nvSpPr>
        <p:spPr bwMode="auto">
          <a:xfrm>
            <a:off x="4080898" y="5845314"/>
            <a:ext cx="2126993" cy="707886"/>
          </a:xfrm>
          <a:prstGeom prst="rect">
            <a:avLst/>
          </a:prstGeom>
          <a:noFill/>
          <a:ln w="9525">
            <a:noFill/>
            <a:miter lim="800000"/>
            <a:headEnd/>
            <a:tailEnd/>
          </a:ln>
          <a:effectLst/>
        </p:spPr>
        <p:txBody>
          <a:bodyPr wrap="none" anchor="ctr">
            <a:spAutoFit/>
          </a:bodyPr>
          <a:lstStyle/>
          <a:p>
            <a:pPr eaLnBrk="1" hangingPunct="1"/>
            <a:r>
              <a:rPr kumimoji="0" lang="en-US" sz="1600" b="1" i="0" dirty="0">
                <a:solidFill>
                  <a:srgbClr val="FFFFFF"/>
                </a:solidFill>
              </a:rPr>
              <a:t>William T. Liu, Ph.D.</a:t>
            </a:r>
            <a:endParaRPr kumimoji="0" lang="en-US" sz="1600" i="0" dirty="0">
              <a:solidFill>
                <a:srgbClr val="FFFFFF"/>
              </a:solidFill>
            </a:endParaRPr>
          </a:p>
          <a:p>
            <a:pPr eaLnBrk="1" hangingPunct="1"/>
            <a:r>
              <a:rPr kumimoji="0" lang="en-US" sz="1200" i="0" dirty="0">
                <a:solidFill>
                  <a:srgbClr val="FFFFFF"/>
                </a:solidFill>
              </a:rPr>
              <a:t>Professor Emeritus</a:t>
            </a:r>
          </a:p>
          <a:p>
            <a:pPr eaLnBrk="1" hangingPunct="1"/>
            <a:r>
              <a:rPr kumimoji="0" lang="en-US" sz="1200" i="0" dirty="0">
                <a:solidFill>
                  <a:srgbClr val="FFFFFF"/>
                </a:solidFill>
              </a:rPr>
              <a:t>1930 - 2008</a:t>
            </a:r>
          </a:p>
        </p:txBody>
      </p:sp>
    </p:spTree>
  </p:cSld>
  <p:clrMapOvr>
    <a:masterClrMapping/>
  </p:clrMapOvr>
  <p:transition/>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4714875" y="3505200"/>
            <a:ext cx="5143500" cy="1477328"/>
          </a:xfrm>
          <a:prstGeom prst="rect">
            <a:avLst/>
          </a:prstGeom>
        </p:spPr>
        <p:txBody>
          <a:bodyPr>
            <a:spAutoFit/>
          </a:bodyPr>
          <a:lstStyle/>
          <a:p>
            <a:pPr eaLnBrk="1" hangingPunct="1"/>
            <a:r>
              <a:rPr kumimoji="0" lang="en-US" sz="1800" b="1" dirty="0" smtClean="0">
                <a:solidFill>
                  <a:srgbClr val="FFFFFF"/>
                </a:solidFill>
              </a:rPr>
              <a:t>The Essence of Chinese Cuisine</a:t>
            </a:r>
            <a:r>
              <a:rPr kumimoji="0" lang="en-US" sz="1800" b="1" i="0" dirty="0" smtClean="0">
                <a:solidFill>
                  <a:srgbClr val="FFFFFF"/>
                </a:solidFill>
              </a:rPr>
              <a:t>.</a:t>
            </a:r>
          </a:p>
          <a:p>
            <a:pPr eaLnBrk="1" hangingPunct="1"/>
            <a:r>
              <a:rPr kumimoji="0" lang="en-US" sz="1800" b="1" i="0" dirty="0" smtClean="0">
                <a:solidFill>
                  <a:srgbClr val="FFFFFF"/>
                </a:solidFill>
              </a:rPr>
              <a:t> </a:t>
            </a:r>
          </a:p>
          <a:p>
            <a:pPr eaLnBrk="1" hangingPunct="1"/>
            <a:r>
              <a:rPr kumimoji="0" lang="en-US" sz="1800" b="1" i="0" dirty="0" smtClean="0">
                <a:solidFill>
                  <a:srgbClr val="FFFFFF"/>
                </a:solidFill>
              </a:rPr>
              <a:t>1970. William T Liu and May L. Liu.</a:t>
            </a:r>
          </a:p>
          <a:p>
            <a:pPr eaLnBrk="1" hangingPunct="1"/>
            <a:endParaRPr kumimoji="0" lang="en-US" sz="1800" b="1" i="0" dirty="0" smtClean="0">
              <a:solidFill>
                <a:srgbClr val="FFFFFF"/>
              </a:solidFill>
            </a:endParaRPr>
          </a:p>
          <a:p>
            <a:pPr eaLnBrk="1" hangingPunct="1"/>
            <a:r>
              <a:rPr kumimoji="0" lang="en-US" sz="1600" b="1" i="0" dirty="0" smtClean="0">
                <a:solidFill>
                  <a:srgbClr val="FFFFFF"/>
                </a:solidFill>
              </a:rPr>
              <a:t>Nashville/London: Aurora.</a:t>
            </a:r>
            <a:endParaRPr kumimoji="0" lang="en-US" sz="1600" b="1" i="0" dirty="0">
              <a:solidFill>
                <a:srgbClr val="FFFFFF"/>
              </a:solidFill>
            </a:endParaRPr>
          </a:p>
        </p:txBody>
      </p:sp>
      <p:pic>
        <p:nvPicPr>
          <p:cNvPr id="6" name="Picture 5" descr="Liu_Essence1_500.jpg"/>
          <p:cNvPicPr>
            <a:picLocks noChangeAspect="1"/>
          </p:cNvPicPr>
          <p:nvPr/>
        </p:nvPicPr>
        <p:blipFill>
          <a:blip r:embed="rId2" cstate="print"/>
          <a:stretch>
            <a:fillRect/>
          </a:stretch>
        </p:blipFill>
        <p:spPr>
          <a:xfrm>
            <a:off x="1028700" y="914400"/>
            <a:ext cx="3984401" cy="5029200"/>
          </a:xfrm>
          <a:prstGeom prst="rect">
            <a:avLst/>
          </a:prstGeom>
        </p:spPr>
      </p:pic>
    </p:spTree>
  </p:cSld>
  <p:clrMapOvr>
    <a:masterClrMapping/>
  </p:clrMapOvr>
  <p:transition/>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4714875" y="3505200"/>
            <a:ext cx="5143500" cy="1477328"/>
          </a:xfrm>
          <a:prstGeom prst="rect">
            <a:avLst/>
          </a:prstGeom>
        </p:spPr>
        <p:txBody>
          <a:bodyPr>
            <a:spAutoFit/>
          </a:bodyPr>
          <a:lstStyle/>
          <a:p>
            <a:pPr eaLnBrk="1" hangingPunct="1"/>
            <a:r>
              <a:rPr kumimoji="0" lang="en-US" sz="1800" b="1" dirty="0" smtClean="0">
                <a:solidFill>
                  <a:srgbClr val="FFFFFF"/>
                </a:solidFill>
              </a:rPr>
              <a:t>The Essence of Chinese Cuisine</a:t>
            </a:r>
            <a:r>
              <a:rPr kumimoji="0" lang="en-US" sz="1800" b="1" i="0" dirty="0" smtClean="0">
                <a:solidFill>
                  <a:srgbClr val="FFFFFF"/>
                </a:solidFill>
              </a:rPr>
              <a:t>.</a:t>
            </a:r>
          </a:p>
          <a:p>
            <a:pPr eaLnBrk="1" hangingPunct="1"/>
            <a:r>
              <a:rPr kumimoji="0" lang="en-US" sz="1800" b="1" i="0" dirty="0" smtClean="0">
                <a:solidFill>
                  <a:srgbClr val="FFFFFF"/>
                </a:solidFill>
              </a:rPr>
              <a:t> </a:t>
            </a:r>
          </a:p>
          <a:p>
            <a:pPr eaLnBrk="1" hangingPunct="1"/>
            <a:r>
              <a:rPr kumimoji="0" lang="en-US" sz="1800" b="1" i="0" dirty="0" smtClean="0">
                <a:solidFill>
                  <a:srgbClr val="FFFFFF"/>
                </a:solidFill>
              </a:rPr>
              <a:t>1970. William T Liu and May L. Liu.</a:t>
            </a:r>
          </a:p>
          <a:p>
            <a:pPr eaLnBrk="1" hangingPunct="1"/>
            <a:endParaRPr kumimoji="0" lang="en-US" sz="1800" b="1" i="0" dirty="0" smtClean="0">
              <a:solidFill>
                <a:srgbClr val="FFFFFF"/>
              </a:solidFill>
            </a:endParaRPr>
          </a:p>
          <a:p>
            <a:pPr eaLnBrk="1" hangingPunct="1"/>
            <a:r>
              <a:rPr kumimoji="0" lang="en-US" sz="1600" b="1" i="0" dirty="0" smtClean="0">
                <a:solidFill>
                  <a:srgbClr val="FFFFFF"/>
                </a:solidFill>
              </a:rPr>
              <a:t>Nashville/London: Aurora.</a:t>
            </a:r>
            <a:endParaRPr kumimoji="0" lang="en-US" sz="1600" b="1" i="0" dirty="0">
              <a:solidFill>
                <a:srgbClr val="FFFFFF"/>
              </a:solidFill>
            </a:endParaRPr>
          </a:p>
        </p:txBody>
      </p:sp>
      <p:pic>
        <p:nvPicPr>
          <p:cNvPr id="6" name="Picture 5" descr="Liu_Essence1_500.jpg"/>
          <p:cNvPicPr>
            <a:picLocks noChangeAspect="1"/>
          </p:cNvPicPr>
          <p:nvPr/>
        </p:nvPicPr>
        <p:blipFill>
          <a:blip r:embed="rId2" cstate="print"/>
          <a:stretch>
            <a:fillRect/>
          </a:stretch>
        </p:blipFill>
        <p:spPr>
          <a:xfrm>
            <a:off x="1028700" y="914400"/>
            <a:ext cx="3984401" cy="5029200"/>
          </a:xfrm>
          <a:prstGeom prst="rect">
            <a:avLst/>
          </a:prstGeom>
        </p:spPr>
      </p:pic>
      <p:pic>
        <p:nvPicPr>
          <p:cNvPr id="4" name="Picture 3" descr="Liu_Essence2_500.jpg"/>
          <p:cNvPicPr>
            <a:picLocks noChangeAspect="1"/>
          </p:cNvPicPr>
          <p:nvPr/>
        </p:nvPicPr>
        <p:blipFill>
          <a:blip r:embed="rId3" cstate="print"/>
          <a:stretch>
            <a:fillRect/>
          </a:stretch>
        </p:blipFill>
        <p:spPr>
          <a:xfrm>
            <a:off x="2743201" y="685800"/>
            <a:ext cx="4844741" cy="5486400"/>
          </a:xfrm>
          <a:prstGeom prst="rect">
            <a:avLst/>
          </a:prstGeom>
        </p:spPr>
      </p:pic>
    </p:spTree>
  </p:cSld>
  <p:clrMapOvr>
    <a:masterClrMapping/>
  </p:clrMapOvr>
  <p:transition/>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2400" b="1" i="0" dirty="0" smtClean="0">
                <a:solidFill>
                  <a:srgbClr val="000000"/>
                </a:solidFill>
                <a:latin typeface="Arial" pitchFamily="34" charset="0"/>
                <a:cs typeface="Arial" pitchFamily="34" charset="0"/>
              </a:rPr>
              <a:t>and at Notre Dame . . . </a:t>
            </a:r>
          </a:p>
          <a:p>
            <a:pPr eaLnBrk="1" hangingPunct="1"/>
            <a:endParaRPr kumimoji="0" lang="en-US" sz="3200" b="1" i="0" dirty="0" smtClean="0">
              <a:solidFill>
                <a:srgbClr val="000000"/>
              </a:solidFill>
              <a:latin typeface="Arial" pitchFamily="34" charset="0"/>
              <a:cs typeface="Arial" pitchFamily="34" charset="0"/>
            </a:endParaRPr>
          </a:p>
          <a:p>
            <a:pPr eaLnBrk="1" hangingPunct="1"/>
            <a:r>
              <a:rPr kumimoji="0" lang="en-US" sz="3200" b="1" i="0" dirty="0" smtClean="0">
                <a:solidFill>
                  <a:srgbClr val="000000"/>
                </a:solidFill>
                <a:latin typeface="Arial" pitchFamily="34" charset="0"/>
                <a:cs typeface="Arial" pitchFamily="34" charset="0"/>
              </a:rPr>
              <a:t>Julian </a:t>
            </a:r>
            <a:r>
              <a:rPr kumimoji="0" lang="en-US" sz="3200" b="1" i="0" dirty="0" err="1" smtClean="0">
                <a:solidFill>
                  <a:srgbClr val="000000"/>
                </a:solidFill>
                <a:latin typeface="Arial" pitchFamily="34" charset="0"/>
                <a:cs typeface="Arial" pitchFamily="34" charset="0"/>
              </a:rPr>
              <a:t>Samora</a:t>
            </a:r>
            <a:endParaRPr kumimoji="0" lang="en-US" sz="3200" b="1" i="0" dirty="0" smtClean="0">
              <a:solidFill>
                <a:srgbClr val="000000"/>
              </a:solidFill>
              <a:latin typeface="Arial" pitchFamily="34" charset="0"/>
              <a:cs typeface="Arial" pitchFamily="34" charset="0"/>
            </a:endParaRPr>
          </a:p>
          <a:p>
            <a:pPr eaLnBrk="1" hangingPunct="1"/>
            <a:r>
              <a:rPr kumimoji="0" lang="en-US" sz="2000" i="0" dirty="0" smtClean="0">
                <a:solidFill>
                  <a:srgbClr val="000000"/>
                </a:solidFill>
                <a:latin typeface="Arial" pitchFamily="34" charset="0"/>
                <a:cs typeface="Arial" pitchFamily="34" charset="0"/>
              </a:rPr>
              <a:t>— an anthropologist, and the first U.S. recipient of Mexico’s </a:t>
            </a:r>
            <a:r>
              <a:rPr kumimoji="0" lang="en-US" sz="2000" i="0" dirty="0" err="1" smtClean="0">
                <a:solidFill>
                  <a:srgbClr val="EAEAEA"/>
                </a:solidFill>
                <a:hlinkClick r:id="rId3" tooltip="Aguila Azteca Award"/>
              </a:rPr>
              <a:t>Aguila</a:t>
            </a:r>
            <a:r>
              <a:rPr kumimoji="0" lang="en-US" sz="2000" i="0" dirty="0" smtClean="0">
                <a:solidFill>
                  <a:srgbClr val="EAEAEA"/>
                </a:solidFill>
                <a:hlinkClick r:id="rId3" tooltip="Aguila Azteca Award"/>
              </a:rPr>
              <a:t> Azteca Award</a:t>
            </a:r>
            <a:r>
              <a:rPr kumimoji="0" lang="en-US" sz="2000" i="0" dirty="0" smtClean="0">
                <a:solidFill>
                  <a:srgbClr val="000000"/>
                </a:solidFill>
                <a:latin typeface="Arial" pitchFamily="34" charset="0"/>
                <a:cs typeface="Arial" pitchFamily="34" charset="0"/>
              </a:rPr>
              <a:t>, the highest award given to </a:t>
            </a:r>
            <a:r>
              <a:rPr kumimoji="0" lang="en-US" sz="2000" i="0" dirty="0" err="1" smtClean="0">
                <a:solidFill>
                  <a:srgbClr val="000000"/>
                </a:solidFill>
                <a:latin typeface="Arial" pitchFamily="34" charset="0"/>
                <a:cs typeface="Arial" pitchFamily="34" charset="0"/>
              </a:rPr>
              <a:t>foreiners</a:t>
            </a:r>
            <a:r>
              <a:rPr kumimoji="0" lang="en-US" sz="2000" i="0" dirty="0" smtClean="0">
                <a:solidFill>
                  <a:srgbClr val="000000"/>
                </a:solidFill>
                <a:latin typeface="Arial" pitchFamily="34" charset="0"/>
                <a:cs typeface="Arial" pitchFamily="34" charset="0"/>
              </a:rPr>
              <a:t>  by that country —</a:t>
            </a:r>
          </a:p>
          <a:p>
            <a:pPr eaLnBrk="1" hangingPunct="1"/>
            <a:r>
              <a:rPr kumimoji="0" lang="en-US" sz="2400" b="1" i="0" dirty="0" smtClean="0">
                <a:solidFill>
                  <a:srgbClr val="000000"/>
                </a:solidFill>
                <a:latin typeface="Arial" pitchFamily="34" charset="0"/>
                <a:cs typeface="Arial" pitchFamily="34" charset="0"/>
              </a:rPr>
              <a:t>was my advisor and </a:t>
            </a:r>
          </a:p>
          <a:p>
            <a:pPr eaLnBrk="1" hangingPunct="1"/>
            <a:r>
              <a:rPr kumimoji="0" lang="en-US" sz="2400" b="1" i="0" dirty="0" smtClean="0">
                <a:solidFill>
                  <a:srgbClr val="000000"/>
                </a:solidFill>
                <a:latin typeface="Arial" pitchFamily="34" charset="0"/>
                <a:cs typeface="Arial" pitchFamily="34" charset="0"/>
              </a:rPr>
              <a:t>primary anthropology professor . . .</a:t>
            </a: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sp>
        <p:nvSpPr>
          <p:cNvPr id="8" name="Rectangle 3"/>
          <p:cNvSpPr>
            <a:spLocks noChangeArrowheads="1"/>
          </p:cNvSpPr>
          <p:nvPr/>
        </p:nvSpPr>
        <p:spPr bwMode="auto">
          <a:xfrm>
            <a:off x="1104900" y="609600"/>
            <a:ext cx="8077200" cy="400110"/>
          </a:xfrm>
          <a:prstGeom prst="rect">
            <a:avLst/>
          </a:prstGeom>
          <a:noFill/>
          <a:ln w="9525">
            <a:noFill/>
            <a:miter lim="800000"/>
            <a:headEnd/>
            <a:tailEnd/>
          </a:ln>
        </p:spPr>
        <p:txBody>
          <a:bodyPr wrap="square" anchor="ctr">
            <a:noAutofit/>
          </a:bodyPr>
          <a:lstStyle/>
          <a:p>
            <a:pPr eaLnBrk="1" hangingPunct="1"/>
            <a:r>
              <a:rPr kumimoji="0" lang="en-US" sz="2000" b="1" i="0" dirty="0" smtClean="0">
                <a:solidFill>
                  <a:srgbClr val="FFFFFF"/>
                </a:solidFill>
              </a:rPr>
              <a:t>And the listing for Week 1 Day 1 will look something like this . . .</a:t>
            </a:r>
          </a:p>
        </p:txBody>
      </p:sp>
      <p:pic>
        <p:nvPicPr>
          <p:cNvPr id="9" name="Picture 2"/>
          <p:cNvPicPr>
            <a:picLocks noChangeAspect="1" noChangeArrowheads="1"/>
          </p:cNvPicPr>
          <p:nvPr/>
        </p:nvPicPr>
        <p:blipFill>
          <a:blip r:embed="rId2" cstate="print"/>
          <a:srcRect/>
          <a:stretch>
            <a:fillRect/>
          </a:stretch>
        </p:blipFill>
        <p:spPr bwMode="auto">
          <a:xfrm>
            <a:off x="1242786" y="1296306"/>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253670" y="413658"/>
            <a:ext cx="7772400" cy="5733344"/>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and later at the University of Minnesota</a:t>
            </a:r>
          </a:p>
          <a:p>
            <a:pPr eaLnBrk="1" hangingPunct="1"/>
            <a:r>
              <a:rPr kumimoji="0" lang="en-US" sz="1800" i="0" dirty="0" smtClean="0">
                <a:solidFill>
                  <a:srgbClr val="000000"/>
                </a:solidFill>
                <a:latin typeface="Arial" pitchFamily="34" charset="0"/>
                <a:cs typeface="Arial" pitchFamily="34" charset="0"/>
              </a:rPr>
              <a:t>— as a National Institutes of General Medical Sciences Graduate Fellow in Anthropology —</a:t>
            </a:r>
          </a:p>
          <a:p>
            <a:pPr eaLnBrk="1" hangingPunct="1"/>
            <a:r>
              <a:rPr kumimoji="0" lang="en-US" sz="2400" b="1" i="0" dirty="0" smtClean="0">
                <a:solidFill>
                  <a:srgbClr val="000000"/>
                </a:solidFill>
                <a:latin typeface="Arial" pitchFamily="34" charset="0"/>
                <a:cs typeface="Arial" pitchFamily="34" charset="0"/>
              </a:rPr>
              <a:t>I studied with . . .</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Frank C. Miller</a:t>
            </a:r>
          </a:p>
          <a:p>
            <a:pPr eaLnBrk="1" hangingPunct="1"/>
            <a:r>
              <a:rPr kumimoji="0" lang="en-US" sz="2400" b="1" i="0" dirty="0" err="1" smtClean="0">
                <a:solidFill>
                  <a:srgbClr val="000000"/>
                </a:solidFill>
                <a:latin typeface="Arial" pitchFamily="34" charset="0"/>
                <a:cs typeface="Arial" pitchFamily="34" charset="0"/>
              </a:rPr>
              <a:t>Pertti</a:t>
            </a:r>
            <a:r>
              <a:rPr kumimoji="0" lang="en-US" sz="2400" b="1" i="0" dirty="0" smtClean="0">
                <a:solidFill>
                  <a:srgbClr val="000000"/>
                </a:solidFill>
                <a:latin typeface="Arial" pitchFamily="34" charset="0"/>
                <a:cs typeface="Arial" pitchFamily="34" charset="0"/>
              </a:rPr>
              <a:t> J. </a:t>
            </a:r>
            <a:r>
              <a:rPr kumimoji="0" lang="en-US" sz="2400" b="1" i="0" dirty="0" err="1" smtClean="0">
                <a:solidFill>
                  <a:srgbClr val="000000"/>
                </a:solidFill>
                <a:latin typeface="Arial" pitchFamily="34" charset="0"/>
                <a:cs typeface="Arial" pitchFamily="34" charset="0"/>
              </a:rPr>
              <a:t>Pelto</a:t>
            </a:r>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E. Adamson </a:t>
            </a:r>
            <a:r>
              <a:rPr kumimoji="0" lang="en-US" sz="2400" b="1" i="0" dirty="0" err="1" smtClean="0">
                <a:solidFill>
                  <a:srgbClr val="000000"/>
                </a:solidFill>
                <a:latin typeface="Arial" pitchFamily="34" charset="0"/>
                <a:cs typeface="Arial" pitchFamily="34" charset="0"/>
              </a:rPr>
              <a:t>Hoebel</a:t>
            </a:r>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Robert F. Spencer</a:t>
            </a:r>
          </a:p>
          <a:p>
            <a:pPr eaLnBrk="1" hangingPunct="1"/>
            <a:r>
              <a:rPr kumimoji="0" lang="en-US" sz="2400" b="1" i="0" dirty="0" smtClean="0">
                <a:solidFill>
                  <a:srgbClr val="000000"/>
                </a:solidFill>
                <a:latin typeface="Arial" pitchFamily="34" charset="0"/>
                <a:cs typeface="Arial" pitchFamily="34" charset="0"/>
              </a:rPr>
              <a:t>Robert C. </a:t>
            </a:r>
            <a:r>
              <a:rPr kumimoji="0" lang="en-US" sz="2400" b="1" i="0" dirty="0" err="1" smtClean="0">
                <a:solidFill>
                  <a:srgbClr val="000000"/>
                </a:solidFill>
                <a:latin typeface="Arial" pitchFamily="34" charset="0"/>
                <a:cs typeface="Arial" pitchFamily="34" charset="0"/>
              </a:rPr>
              <a:t>Kiste</a:t>
            </a:r>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Michael Z. </a:t>
            </a:r>
            <a:r>
              <a:rPr kumimoji="0" lang="en-US" sz="2400" b="1" i="0" dirty="0" err="1" smtClean="0">
                <a:solidFill>
                  <a:srgbClr val="000000"/>
                </a:solidFill>
                <a:latin typeface="Arial" pitchFamily="34" charset="0"/>
                <a:cs typeface="Arial" pitchFamily="34" charset="0"/>
              </a:rPr>
              <a:t>Salovesh</a:t>
            </a:r>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Don Martindale</a:t>
            </a:r>
          </a:p>
          <a:p>
            <a:pPr eaLnBrk="1" hangingPunct="1"/>
            <a:r>
              <a:rPr kumimoji="0" lang="en-US" sz="2400" b="1" i="0" dirty="0" smtClean="0">
                <a:solidFill>
                  <a:srgbClr val="000000"/>
                </a:solidFill>
                <a:latin typeface="Arial" pitchFamily="34" charset="0"/>
                <a:cs typeface="Arial" pitchFamily="34" charset="0"/>
              </a:rPr>
              <a:t>Richard E. W. Adams</a:t>
            </a:r>
          </a:p>
          <a:p>
            <a:pPr eaLnBrk="1" hangingPunct="1"/>
            <a:r>
              <a:rPr kumimoji="0" lang="en-US" sz="2400" b="1" i="0" dirty="0" smtClean="0">
                <a:solidFill>
                  <a:srgbClr val="000000"/>
                </a:solidFill>
                <a:latin typeface="Arial" pitchFamily="34" charset="0"/>
                <a:cs typeface="Arial" pitchFamily="34" charset="0"/>
              </a:rPr>
              <a:t>Ward J. Barrett</a:t>
            </a:r>
          </a:p>
          <a:p>
            <a:pPr eaLnBrk="1" hangingPunct="1"/>
            <a:r>
              <a:rPr kumimoji="0" lang="en-US" sz="2400" b="1" i="0" dirty="0" smtClean="0">
                <a:solidFill>
                  <a:srgbClr val="000000"/>
                </a:solidFill>
                <a:latin typeface="Arial" pitchFamily="34" charset="0"/>
                <a:cs typeface="Arial" pitchFamily="34" charset="0"/>
              </a:rPr>
              <a:t> </a:t>
            </a:r>
          </a:p>
          <a:p>
            <a:pPr eaLnBrk="1" hangingPunct="1"/>
            <a:endParaRPr kumimoji="0" lang="en-US" sz="3200" b="1" i="0" dirty="0" smtClean="0">
              <a:solidFill>
                <a:srgbClr val="000000"/>
              </a:solidFill>
              <a:latin typeface="Arial" pitchFamily="34" charset="0"/>
              <a:cs typeface="Arial" pitchFamily="34" charset="0"/>
            </a:endParaRPr>
          </a:p>
          <a:p>
            <a:pPr eaLnBrk="1" hangingPunct="1"/>
            <a:endParaRPr kumimoji="0" lang="en-US" sz="2400" b="1" i="0" dirty="0" smtClean="0">
              <a:solidFill>
                <a:srgbClr val="000000"/>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2400" b="1" i="0" dirty="0" smtClean="0">
                <a:solidFill>
                  <a:srgbClr val="000000"/>
                </a:solidFill>
                <a:latin typeface="Arial" pitchFamily="34" charset="0"/>
                <a:cs typeface="Arial" pitchFamily="34" charset="0"/>
              </a:rPr>
              <a:t>All the while I was growing up my father, and godfather-uncle, the assistant priests, and other gentlemen of the town would help Father </a:t>
            </a:r>
            <a:r>
              <a:rPr kumimoji="0" lang="en-US" sz="2400" b="1" i="0" dirty="0" err="1" smtClean="0">
                <a:solidFill>
                  <a:srgbClr val="000000"/>
                </a:solidFill>
                <a:latin typeface="Arial" pitchFamily="34" charset="0"/>
                <a:cs typeface="Arial" pitchFamily="34" charset="0"/>
              </a:rPr>
              <a:t>Cassian</a:t>
            </a:r>
            <a:r>
              <a:rPr kumimoji="0" lang="en-US" sz="2400" b="1" i="0" dirty="0" smtClean="0">
                <a:solidFill>
                  <a:srgbClr val="000000"/>
                </a:solidFill>
                <a:latin typeface="Arial" pitchFamily="34" charset="0"/>
                <a:cs typeface="Arial" pitchFamily="34" charset="0"/>
              </a:rPr>
              <a:t> </a:t>
            </a:r>
            <a:r>
              <a:rPr kumimoji="0" lang="en-US" sz="2400" b="1" i="0" dirty="0" err="1" smtClean="0">
                <a:solidFill>
                  <a:srgbClr val="000000"/>
                </a:solidFill>
                <a:latin typeface="Arial" pitchFamily="34" charset="0"/>
                <a:cs typeface="Arial" pitchFamily="34" charset="0"/>
              </a:rPr>
              <a:t>Osendorf</a:t>
            </a:r>
            <a:r>
              <a:rPr kumimoji="0" lang="en-US" sz="2400" b="1" i="0" dirty="0" smtClean="0">
                <a:solidFill>
                  <a:srgbClr val="000000"/>
                </a:solidFill>
                <a:latin typeface="Arial" pitchFamily="34" charset="0"/>
                <a:cs typeface="Arial" pitchFamily="34" charset="0"/>
              </a:rPr>
              <a:t>, OSB, of the Red Lake Catholic Indian Mission, “collect clothing for the Indians”</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They were, I am told, helping out by playing poker and drinking whiskey at my godfather-uncle’s cabin, </a:t>
            </a:r>
          </a:p>
          <a:p>
            <a:pPr eaLnBrk="1" hangingPunct="1"/>
            <a:r>
              <a:rPr kumimoji="0" lang="en-US" sz="2400" b="1" i="0" dirty="0" smtClean="0">
                <a:solidFill>
                  <a:srgbClr val="000000"/>
                </a:solidFill>
                <a:latin typeface="Arial" pitchFamily="34" charset="0"/>
                <a:cs typeface="Arial" pitchFamily="34" charset="0"/>
              </a:rPr>
              <a:t>to help everyone relax, or something like that</a:t>
            </a:r>
          </a:p>
        </p:txBody>
      </p:sp>
    </p:spTree>
  </p:cSld>
  <p:clrMapOvr>
    <a:masterClrMapping/>
  </p:clrMapOvr>
  <p:transition/>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2400" b="1" i="0" dirty="0" smtClean="0">
                <a:solidFill>
                  <a:srgbClr val="000000"/>
                </a:solidFill>
                <a:latin typeface="Arial" pitchFamily="34" charset="0"/>
                <a:cs typeface="Arial" pitchFamily="34" charset="0"/>
              </a:rPr>
              <a:t>But in the serious times when Father </a:t>
            </a:r>
            <a:r>
              <a:rPr kumimoji="0" lang="en-US" sz="2400" b="1" i="0" dirty="0" err="1" smtClean="0">
                <a:solidFill>
                  <a:srgbClr val="000000"/>
                </a:solidFill>
                <a:latin typeface="Arial" pitchFamily="34" charset="0"/>
                <a:cs typeface="Arial" pitchFamily="34" charset="0"/>
              </a:rPr>
              <a:t>Cassian</a:t>
            </a:r>
            <a:r>
              <a:rPr kumimoji="0" lang="en-US" sz="2400" b="1" i="0" dirty="0" smtClean="0">
                <a:solidFill>
                  <a:srgbClr val="000000"/>
                </a:solidFill>
                <a:latin typeface="Arial" pitchFamily="34" charset="0"/>
                <a:cs typeface="Arial" pitchFamily="34" charset="0"/>
              </a:rPr>
              <a:t> was around the family, we learned an awful lot about the conditions of life at Red Lake, </a:t>
            </a:r>
          </a:p>
          <a:p>
            <a:pPr eaLnBrk="1" hangingPunct="1"/>
            <a:r>
              <a:rPr kumimoji="0" lang="en-US" sz="2400" b="1" i="0" dirty="0" smtClean="0">
                <a:solidFill>
                  <a:srgbClr val="000000"/>
                </a:solidFill>
                <a:latin typeface="Arial" pitchFamily="34" charset="0"/>
                <a:cs typeface="Arial" pitchFamily="34" charset="0"/>
              </a:rPr>
              <a:t>conditions that were not widely reported on </a:t>
            </a:r>
          </a:p>
          <a:p>
            <a:pPr eaLnBrk="1" hangingPunct="1"/>
            <a:r>
              <a:rPr kumimoji="0" lang="en-US" sz="2400" b="1" i="0" dirty="0" smtClean="0">
                <a:solidFill>
                  <a:srgbClr val="000000"/>
                </a:solidFill>
                <a:latin typeface="Arial" pitchFamily="34" charset="0"/>
                <a:cs typeface="Arial" pitchFamily="34" charset="0"/>
              </a:rPr>
              <a:t>or known about in those days</a:t>
            </a:r>
          </a:p>
          <a:p>
            <a:pPr eaLnBrk="1" hangingPunct="1"/>
            <a:endParaRPr kumimoji="0" lang="en-US" sz="2400" b="1" i="0" dirty="0" smtClean="0">
              <a:solidFill>
                <a:srgbClr val="000000"/>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 name="Rectangle 3"/>
          <p:cNvSpPr/>
          <p:nvPr/>
        </p:nvSpPr>
        <p:spPr>
          <a:xfrm>
            <a:off x="5257113" y="3733800"/>
            <a:ext cx="3930883" cy="1631216"/>
          </a:xfrm>
          <a:prstGeom prst="rect">
            <a:avLst/>
          </a:prstGeom>
        </p:spPr>
        <p:txBody>
          <a:bodyPr wrap="none">
            <a:spAutoFit/>
          </a:bodyPr>
          <a:lstStyle/>
          <a:p>
            <a:pPr eaLnBrk="1" hangingPunct="1"/>
            <a:r>
              <a:rPr kumimoji="0" lang="en-US" sz="2000" b="1" i="0" dirty="0" smtClean="0">
                <a:solidFill>
                  <a:srgbClr val="FFFFFF"/>
                </a:solidFill>
              </a:rPr>
              <a:t>Father </a:t>
            </a:r>
            <a:r>
              <a:rPr kumimoji="0" lang="en-US" sz="2000" b="1" i="0" dirty="0" err="1" smtClean="0">
                <a:solidFill>
                  <a:srgbClr val="FFFFFF"/>
                </a:solidFill>
              </a:rPr>
              <a:t>Cassian</a:t>
            </a:r>
            <a:r>
              <a:rPr kumimoji="0" lang="en-US" sz="2000" b="1" i="0" dirty="0" smtClean="0">
                <a:solidFill>
                  <a:srgbClr val="FFFFFF"/>
                </a:solidFill>
              </a:rPr>
              <a:t> </a:t>
            </a:r>
            <a:r>
              <a:rPr kumimoji="0" lang="en-US" sz="2000" b="1" i="0" dirty="0" err="1" smtClean="0">
                <a:solidFill>
                  <a:srgbClr val="FFFFFF"/>
                </a:solidFill>
              </a:rPr>
              <a:t>Osendorf</a:t>
            </a:r>
            <a:r>
              <a:rPr kumimoji="0" lang="en-US" sz="2000" b="1" i="0" dirty="0" smtClean="0">
                <a:solidFill>
                  <a:srgbClr val="FFFFFF"/>
                </a:solidFill>
              </a:rPr>
              <a:t>, OSB</a:t>
            </a:r>
          </a:p>
          <a:p>
            <a:pPr eaLnBrk="1" hangingPunct="1"/>
            <a:endParaRPr kumimoji="0" lang="en-US" sz="2000" b="1" i="0" dirty="0" smtClean="0">
              <a:solidFill>
                <a:srgbClr val="FFFFFF"/>
              </a:solidFill>
            </a:endParaRPr>
          </a:p>
          <a:p>
            <a:pPr eaLnBrk="1" hangingPunct="1"/>
            <a:r>
              <a:rPr kumimoji="0" lang="en-US" sz="2000" i="0" dirty="0" smtClean="0">
                <a:solidFill>
                  <a:srgbClr val="FFFFFF"/>
                </a:solidFill>
              </a:rPr>
              <a:t>was a missionary at</a:t>
            </a:r>
          </a:p>
          <a:p>
            <a:pPr eaLnBrk="1" hangingPunct="1"/>
            <a:r>
              <a:rPr kumimoji="0" lang="en-US" sz="2000" i="0" dirty="0" smtClean="0">
                <a:solidFill>
                  <a:srgbClr val="FFFFFF"/>
                </a:solidFill>
              </a:rPr>
              <a:t>Red Lake Mission, 1956 –</a:t>
            </a:r>
          </a:p>
          <a:p>
            <a:pPr eaLnBrk="1" hangingPunct="1"/>
            <a:endParaRPr kumimoji="0" lang="en-US" sz="2000" i="0" dirty="0">
              <a:solidFill>
                <a:srgbClr val="FFFFFF"/>
              </a:solidFill>
            </a:endParaRPr>
          </a:p>
        </p:txBody>
      </p:sp>
      <p:pic>
        <p:nvPicPr>
          <p:cNvPr id="2050" name="Picture 2"/>
          <p:cNvPicPr>
            <a:picLocks noChangeAspect="1" noChangeArrowheads="1"/>
          </p:cNvPicPr>
          <p:nvPr/>
        </p:nvPicPr>
        <p:blipFill>
          <a:blip r:embed="rId3" cstate="print"/>
          <a:srcRect/>
          <a:stretch>
            <a:fillRect/>
          </a:stretch>
        </p:blipFill>
        <p:spPr bwMode="auto">
          <a:xfrm>
            <a:off x="1333500" y="632101"/>
            <a:ext cx="3507134" cy="4782456"/>
          </a:xfrm>
          <a:prstGeom prst="rect">
            <a:avLst/>
          </a:prstGeom>
          <a:noFill/>
          <a:ln w="9525">
            <a:noFill/>
            <a:miter lim="800000"/>
            <a:headEnd/>
            <a:tailEnd/>
          </a:ln>
        </p:spPr>
      </p:pic>
      <p:sp>
        <p:nvSpPr>
          <p:cNvPr id="6" name="Rectangle 5"/>
          <p:cNvSpPr/>
          <p:nvPr/>
        </p:nvSpPr>
        <p:spPr>
          <a:xfrm>
            <a:off x="800100" y="5414557"/>
            <a:ext cx="4552950" cy="1200329"/>
          </a:xfrm>
          <a:prstGeom prst="rect">
            <a:avLst/>
          </a:prstGeom>
        </p:spPr>
        <p:txBody>
          <a:bodyPr wrap="square">
            <a:spAutoFit/>
          </a:bodyPr>
          <a:lstStyle/>
          <a:p>
            <a:pPr eaLnBrk="1" hangingPunct="1"/>
            <a:r>
              <a:rPr kumimoji="0" lang="en-US" sz="2400" i="0" dirty="0" smtClean="0">
                <a:solidFill>
                  <a:srgbClr val="FFFFFF"/>
                </a:solidFill>
              </a:rPr>
              <a:t>Indian children at Red Lake</a:t>
            </a:r>
          </a:p>
          <a:p>
            <a:pPr eaLnBrk="1" hangingPunct="1"/>
            <a:r>
              <a:rPr kumimoji="0" lang="en-US" sz="1200" i="0" dirty="0" smtClean="0">
                <a:solidFill>
                  <a:srgbClr val="FFFFFF"/>
                </a:solidFill>
              </a:rPr>
              <a:t>.</a:t>
            </a:r>
            <a:br>
              <a:rPr kumimoji="0" lang="en-US" sz="1200" i="0" dirty="0" smtClean="0">
                <a:solidFill>
                  <a:srgbClr val="FFFFFF"/>
                </a:solidFill>
              </a:rPr>
            </a:br>
            <a:r>
              <a:rPr kumimoji="0" lang="en-US" sz="1200" i="0" dirty="0" smtClean="0">
                <a:solidFill>
                  <a:srgbClr val="FFFFFF"/>
                </a:solidFill>
              </a:rPr>
              <a:t>Minnesota Historical  Society Photograph Collection 1956 </a:t>
            </a:r>
            <a:br>
              <a:rPr kumimoji="0" lang="en-US" sz="1200" i="0" dirty="0" smtClean="0">
                <a:solidFill>
                  <a:srgbClr val="FFFFFF"/>
                </a:solidFill>
              </a:rPr>
            </a:br>
            <a:r>
              <a:rPr kumimoji="0" lang="en-US" sz="1200" i="0" dirty="0" smtClean="0">
                <a:solidFill>
                  <a:srgbClr val="FFFFFF"/>
                </a:solidFill>
              </a:rPr>
              <a:t>Location  no. E97.1 r95 </a:t>
            </a:r>
            <a:br>
              <a:rPr kumimoji="0" lang="en-US" sz="1200" i="0" dirty="0" smtClean="0">
                <a:solidFill>
                  <a:srgbClr val="FFFFFF"/>
                </a:solidFill>
              </a:rPr>
            </a:br>
            <a:r>
              <a:rPr kumimoji="0" lang="en-US" sz="1200" i="0" dirty="0" smtClean="0">
                <a:solidFill>
                  <a:srgbClr val="FFFFFF"/>
                </a:solidFill>
              </a:rPr>
              <a:t>Negative no. 58528</a:t>
            </a:r>
            <a:endParaRPr kumimoji="0" lang="en-US" sz="1200" i="0" dirty="0">
              <a:solidFill>
                <a:srgbClr val="FFFFFF"/>
              </a:solidFill>
            </a:endParaRPr>
          </a:p>
        </p:txBody>
      </p:sp>
    </p:spTree>
  </p:cSld>
  <p:clrMapOvr>
    <a:masterClrMapping/>
  </p:clrMapOvr>
  <p:transition/>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srcRect/>
          <a:stretch>
            <a:fillRect/>
          </a:stretch>
        </p:blipFill>
        <p:spPr bwMode="auto">
          <a:xfrm>
            <a:off x="1743528" y="667656"/>
            <a:ext cx="6773333" cy="4572000"/>
          </a:xfrm>
          <a:prstGeom prst="rect">
            <a:avLst/>
          </a:prstGeom>
          <a:noFill/>
          <a:ln w="9525">
            <a:noFill/>
            <a:miter lim="800000"/>
            <a:headEnd/>
            <a:tailEnd/>
          </a:ln>
        </p:spPr>
      </p:pic>
      <p:sp>
        <p:nvSpPr>
          <p:cNvPr id="7" name="Rectangle 6"/>
          <p:cNvSpPr/>
          <p:nvPr/>
        </p:nvSpPr>
        <p:spPr>
          <a:xfrm>
            <a:off x="2547258" y="5418057"/>
            <a:ext cx="5143500" cy="1200329"/>
          </a:xfrm>
          <a:prstGeom prst="rect">
            <a:avLst/>
          </a:prstGeom>
        </p:spPr>
        <p:txBody>
          <a:bodyPr>
            <a:spAutoFit/>
          </a:bodyPr>
          <a:lstStyle/>
          <a:p>
            <a:pPr eaLnBrk="1" hangingPunct="1"/>
            <a:r>
              <a:rPr kumimoji="0" lang="en-US" sz="2400" b="1" i="0" dirty="0" smtClean="0">
                <a:solidFill>
                  <a:srgbClr val="FFFFFF"/>
                </a:solidFill>
              </a:rPr>
              <a:t>Indian family at </a:t>
            </a:r>
            <a:r>
              <a:rPr kumimoji="0" lang="en-US" sz="2400" b="1" i="0" dirty="0" err="1" smtClean="0">
                <a:solidFill>
                  <a:srgbClr val="FFFFFF"/>
                </a:solidFill>
              </a:rPr>
              <a:t>Redby</a:t>
            </a:r>
            <a:endParaRPr kumimoji="0" lang="en-US" sz="2400" b="1" i="0" dirty="0" smtClean="0">
              <a:solidFill>
                <a:srgbClr val="FFFFFF"/>
              </a:solidFill>
            </a:endParaRPr>
          </a:p>
          <a:p>
            <a:pPr eaLnBrk="1" hangingPunct="1"/>
            <a:r>
              <a:rPr kumimoji="0" lang="en-US" sz="1200" i="0" dirty="0" smtClean="0">
                <a:solidFill>
                  <a:srgbClr val="FFFFFF"/>
                </a:solidFill>
              </a:rPr>
              <a:t/>
            </a:r>
            <a:br>
              <a:rPr kumimoji="0" lang="en-US" sz="1200" i="0" dirty="0" smtClean="0">
                <a:solidFill>
                  <a:srgbClr val="FFFFFF"/>
                </a:solidFill>
              </a:rPr>
            </a:br>
            <a:r>
              <a:rPr kumimoji="0" lang="en-US" sz="1200" i="0" dirty="0" smtClean="0">
                <a:solidFill>
                  <a:srgbClr val="FFFFFF"/>
                </a:solidFill>
              </a:rPr>
              <a:t> Minnesota Historical Society  Photograph Collection 1956 </a:t>
            </a:r>
            <a:br>
              <a:rPr kumimoji="0" lang="en-US" sz="1200" i="0" dirty="0" smtClean="0">
                <a:solidFill>
                  <a:srgbClr val="FFFFFF"/>
                </a:solidFill>
              </a:rPr>
            </a:br>
            <a:r>
              <a:rPr kumimoji="0" lang="en-US" sz="1200" i="0" dirty="0" smtClean="0">
                <a:solidFill>
                  <a:srgbClr val="FFFFFF"/>
                </a:solidFill>
              </a:rPr>
              <a:t>Location  no. E97.1 r93 </a:t>
            </a:r>
            <a:br>
              <a:rPr kumimoji="0" lang="en-US" sz="1200" i="0" dirty="0" smtClean="0">
                <a:solidFill>
                  <a:srgbClr val="FFFFFF"/>
                </a:solidFill>
              </a:rPr>
            </a:br>
            <a:r>
              <a:rPr kumimoji="0" lang="en-US" sz="1200" i="0" dirty="0" smtClean="0">
                <a:solidFill>
                  <a:srgbClr val="FFFFFF"/>
                </a:solidFill>
              </a:rPr>
              <a:t>Negative no. 58529 </a:t>
            </a:r>
            <a:endParaRPr kumimoji="0" lang="en-US" sz="1200" i="0" dirty="0">
              <a:solidFill>
                <a:srgbClr val="FFFFFF"/>
              </a:solidFill>
            </a:endParaRPr>
          </a:p>
        </p:txBody>
      </p:sp>
    </p:spTree>
  </p:cSld>
  <p:clrMapOvr>
    <a:masterClrMapping/>
  </p:clrMapOvr>
  <p:transition/>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2400" b="1" i="0" dirty="0" smtClean="0">
                <a:solidFill>
                  <a:srgbClr val="000000"/>
                </a:solidFill>
                <a:latin typeface="Arial" pitchFamily="34" charset="0"/>
                <a:cs typeface="Arial" pitchFamily="34" charset="0"/>
              </a:rPr>
              <a:t>And in the last few years, since going deaf, I thought a lot about Sharon, the tall, classmate, “the deaf girl” I sat behind in an early grade—during my early years as a cultural-physical-archaeological explorer</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And I remember that in those days some people thought that Sharon, the gangly “deaf girl” with stringy red hair, who was always kind to me in the second grade, couldn’t hear because of god’s punishment for what one or other of her parents or some other relative had done. . . .</a:t>
            </a:r>
          </a:p>
        </p:txBody>
      </p:sp>
    </p:spTree>
  </p:cSld>
  <p:clrMapOvr>
    <a:masterClrMapping/>
  </p:clrMapOvr>
  <p:transition/>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lnSpc>
                <a:spcPct val="150000"/>
              </a:lnSpc>
            </a:pPr>
            <a:r>
              <a:rPr kumimoji="0" lang="en-US" sz="2400" b="1" i="0" dirty="0" smtClean="0">
                <a:solidFill>
                  <a:srgbClr val="000000"/>
                </a:solidFill>
                <a:latin typeface="Arial" pitchFamily="34" charset="0"/>
                <a:cs typeface="Arial" pitchFamily="34" charset="0"/>
              </a:rPr>
              <a:t>And that bothered me even then, </a:t>
            </a:r>
          </a:p>
          <a:p>
            <a:pPr eaLnBrk="1" hangingPunct="1">
              <a:lnSpc>
                <a:spcPct val="150000"/>
              </a:lnSpc>
            </a:pPr>
            <a:r>
              <a:rPr kumimoji="0" lang="en-US" sz="2400" b="1" i="0" dirty="0" smtClean="0">
                <a:solidFill>
                  <a:srgbClr val="000000"/>
                </a:solidFill>
                <a:latin typeface="Arial" pitchFamily="34" charset="0"/>
                <a:cs typeface="Arial" pitchFamily="34" charset="0"/>
              </a:rPr>
              <a:t>but probably mostly because </a:t>
            </a:r>
          </a:p>
          <a:p>
            <a:pPr eaLnBrk="1" hangingPunct="1">
              <a:lnSpc>
                <a:spcPct val="150000"/>
              </a:lnSpc>
            </a:pPr>
            <a:r>
              <a:rPr kumimoji="0" lang="en-US" sz="2400" b="1" i="0" dirty="0" smtClean="0">
                <a:solidFill>
                  <a:srgbClr val="000000"/>
                </a:solidFill>
                <a:latin typeface="Arial" pitchFamily="34" charset="0"/>
                <a:cs typeface="Arial" pitchFamily="34" charset="0"/>
              </a:rPr>
              <a:t>my mom and dad </a:t>
            </a:r>
            <a:r>
              <a:rPr kumimoji="0" lang="en-US" sz="2400" b="1" dirty="0" smtClean="0">
                <a:solidFill>
                  <a:srgbClr val="000000"/>
                </a:solidFill>
                <a:latin typeface="Arial" pitchFamily="34" charset="0"/>
                <a:cs typeface="Arial" pitchFamily="34" charset="0"/>
              </a:rPr>
              <a:t>said</a:t>
            </a:r>
            <a:r>
              <a:rPr kumimoji="0" lang="en-US" sz="2400" b="1" i="0" dirty="0" smtClean="0">
                <a:solidFill>
                  <a:srgbClr val="000000"/>
                </a:solidFill>
                <a:latin typeface="Arial" pitchFamily="34" charset="0"/>
                <a:cs typeface="Arial" pitchFamily="34" charset="0"/>
              </a:rPr>
              <a:t> it should bother me</a:t>
            </a:r>
          </a:p>
        </p:txBody>
      </p:sp>
    </p:spTree>
  </p:cSld>
  <p:clrMapOvr>
    <a:masterClrMapping/>
  </p:clrMapOvr>
  <p:transition/>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2400" b="1" i="0" dirty="0" smtClean="0">
                <a:solidFill>
                  <a:srgbClr val="000000"/>
                </a:solidFill>
                <a:latin typeface="Arial" pitchFamily="34" charset="0"/>
                <a:cs typeface="Arial" pitchFamily="34" charset="0"/>
              </a:rPr>
              <a:t>Sharon didn’t stay with our class long.  I think she came and went in the second grade . . .</a:t>
            </a:r>
          </a:p>
          <a:p>
            <a:pPr eaLnBrk="1" hangingPunct="1"/>
            <a:r>
              <a:rPr kumimoji="0" lang="en-US" sz="2400" b="1" i="0" dirty="0" smtClean="0">
                <a:solidFill>
                  <a:srgbClr val="000000"/>
                </a:solidFill>
                <a:latin typeface="Arial" pitchFamily="34" charset="0"/>
                <a:cs typeface="Arial" pitchFamily="34" charset="0"/>
              </a:rPr>
              <a:t>or maybe it was the third</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But I remember that some people weren’t kind to her</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And I know, but I don’t know why, she never returned.</a:t>
            </a:r>
          </a:p>
          <a:p>
            <a:pPr eaLnBrk="1" hangingPunct="1"/>
            <a:endParaRPr kumimoji="0" lang="en-US" sz="2400" b="1" i="0" dirty="0" smtClean="0">
              <a:solidFill>
                <a:srgbClr val="000000"/>
              </a:solidFill>
              <a:latin typeface="Arial" pitchFamily="34" charset="0"/>
              <a:cs typeface="Arial" pitchFamily="34" charset="0"/>
            </a:endParaRPr>
          </a:p>
          <a:p>
            <a:pPr eaLnBrk="1" hangingPunct="1"/>
            <a:r>
              <a:rPr kumimoji="0" lang="en-US" sz="2400" b="1" i="0" dirty="0" smtClean="0">
                <a:solidFill>
                  <a:srgbClr val="000000"/>
                </a:solidFill>
                <a:latin typeface="Arial" pitchFamily="34" charset="0"/>
                <a:cs typeface="Arial" pitchFamily="34" charset="0"/>
              </a:rPr>
              <a:t>Perhaps she went to the School for the Deaf at Faribault . . . </a:t>
            </a:r>
          </a:p>
        </p:txBody>
      </p:sp>
    </p:spTree>
  </p:cSld>
  <p:clrMapOvr>
    <a:masterClrMapping/>
  </p:clrMapOvr>
  <p:transition/>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1242786" y="1147536"/>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3"/>
          <p:cNvSpPr>
            <a:spLocks noChangeArrowheads="1"/>
          </p:cNvSpPr>
          <p:nvPr/>
        </p:nvSpPr>
        <p:spPr bwMode="auto">
          <a:xfrm>
            <a:off x="1104900" y="609600"/>
            <a:ext cx="8077200" cy="400110"/>
          </a:xfrm>
          <a:prstGeom prst="rect">
            <a:avLst/>
          </a:prstGeom>
          <a:noFill/>
          <a:ln w="9525">
            <a:noFill/>
            <a:miter lim="800000"/>
            <a:headEnd/>
            <a:tailEnd/>
          </a:ln>
        </p:spPr>
        <p:txBody>
          <a:bodyPr wrap="square" anchor="ctr">
            <a:noAutofit/>
          </a:bodyPr>
          <a:lstStyle/>
          <a:p>
            <a:pPr eaLnBrk="1" hangingPunct="1"/>
            <a:r>
              <a:rPr kumimoji="0" lang="en-US" sz="2000" b="1" i="0" dirty="0" smtClean="0">
                <a:solidFill>
                  <a:srgbClr val="FFFFFF"/>
                </a:solidFill>
              </a:rPr>
              <a:t>And the listing for Week 1 Day 1 will look something like this . . .</a:t>
            </a:r>
          </a:p>
        </p:txBody>
      </p:sp>
      <p:pic>
        <p:nvPicPr>
          <p:cNvPr id="9" name="Picture 2"/>
          <p:cNvPicPr>
            <a:picLocks noChangeAspect="1" noChangeArrowheads="1"/>
          </p:cNvPicPr>
          <p:nvPr/>
        </p:nvPicPr>
        <p:blipFill>
          <a:blip r:embed="rId2" cstate="print"/>
          <a:srcRect/>
          <a:stretch>
            <a:fillRect/>
          </a:stretch>
        </p:blipFill>
        <p:spPr bwMode="auto">
          <a:xfrm>
            <a:off x="1242786" y="1296306"/>
            <a:ext cx="7772400" cy="4857750"/>
          </a:xfrm>
          <a:prstGeom prst="rect">
            <a:avLst/>
          </a:prstGeom>
          <a:noFill/>
          <a:ln w="9525">
            <a:noFill/>
            <a:miter lim="800000"/>
            <a:headEnd/>
            <a:tailEnd/>
          </a:ln>
        </p:spPr>
      </p:pic>
      <p:sp>
        <p:nvSpPr>
          <p:cNvPr id="5" name="Rectangle 4"/>
          <p:cNvSpPr>
            <a:spLocks noChangeArrowheads="1"/>
          </p:cNvSpPr>
          <p:nvPr/>
        </p:nvSpPr>
        <p:spPr bwMode="auto">
          <a:xfrm>
            <a:off x="1242786" y="1309914"/>
            <a:ext cx="7772400" cy="4847772"/>
          </a:xfrm>
          <a:prstGeom prst="rect">
            <a:avLst/>
          </a:prstGeom>
          <a:solidFill>
            <a:srgbClr val="FFCC00">
              <a:alpha val="75000"/>
            </a:srgbClr>
          </a:solidFill>
          <a:ln w="9525">
            <a:gradFill>
              <a:gsLst>
                <a:gs pos="0">
                  <a:srgbClr val="FFCF89"/>
                </a:gs>
                <a:gs pos="50000">
                  <a:schemeClr val="accent1">
                    <a:shade val="67500"/>
                    <a:satMod val="115000"/>
                  </a:schemeClr>
                </a:gs>
                <a:gs pos="100000">
                  <a:schemeClr val="accent1">
                    <a:shade val="100000"/>
                    <a:satMod val="115000"/>
                  </a:schemeClr>
                </a:gs>
              </a:gsLst>
              <a:lin ang="5400000" scaled="0"/>
            </a:gradFill>
            <a:miter lim="800000"/>
            <a:headEnd/>
            <a:tailEnd/>
          </a:ln>
        </p:spPr>
        <p:txBody>
          <a:bodyPr wrap="square" anchor="t" anchorCtr="0">
            <a:noAutofit/>
          </a:bodyPr>
          <a:lstStyle/>
          <a:p>
            <a:pPr eaLnBrk="1" hangingPunct="1"/>
            <a:endParaRPr kumimoji="0" lang="en-US" sz="3600" b="1" i="0" dirty="0" smtClean="0">
              <a:solidFill>
                <a:srgbClr val="000000"/>
              </a:solidFill>
              <a:latin typeface="Arial"/>
            </a:endParaRPr>
          </a:p>
          <a:p>
            <a:pPr eaLnBrk="1" hangingPunct="1"/>
            <a:r>
              <a:rPr kumimoji="0" lang="en-US" sz="3600" b="1" i="0" dirty="0" smtClean="0">
                <a:solidFill>
                  <a:srgbClr val="000000"/>
                </a:solidFill>
                <a:latin typeface="Arial"/>
              </a:rPr>
              <a:t>The first week . . . </a:t>
            </a:r>
          </a:p>
          <a:p>
            <a:pPr marL="1204913" lvl="2" indent="-290513" algn="l" eaLnBrk="1" hangingPunct="1">
              <a:buFont typeface="Arial" pitchFamily="34" charset="0"/>
              <a:buChar char="•"/>
              <a:tabLst>
                <a:tab pos="1379538" algn="l"/>
              </a:tabLst>
            </a:pPr>
            <a:r>
              <a:rPr kumimoji="0" lang="en-US" sz="3200" b="1" i="0" dirty="0" smtClean="0">
                <a:solidFill>
                  <a:srgbClr val="000000"/>
                </a:solidFill>
                <a:latin typeface="Arial"/>
              </a:rPr>
              <a:t>introduce yourself</a:t>
            </a:r>
          </a:p>
          <a:p>
            <a:pPr marL="1204913" lvl="2" indent="-290513" algn="l" eaLnBrk="1" hangingPunct="1">
              <a:buFont typeface="Arial" pitchFamily="34" charset="0"/>
              <a:buChar char="•"/>
              <a:tabLst>
                <a:tab pos="1379538" algn="l"/>
              </a:tabLst>
            </a:pPr>
            <a:r>
              <a:rPr kumimoji="0" lang="en-US" sz="2400" b="1" i="0" dirty="0" smtClean="0">
                <a:solidFill>
                  <a:srgbClr val="FFFFFF">
                    <a:lumMod val="65000"/>
                  </a:srgbClr>
                </a:solidFill>
                <a:latin typeface="Arial"/>
              </a:rPr>
              <a:t>do the Pre-Assessment</a:t>
            </a:r>
          </a:p>
          <a:p>
            <a:pPr marL="1204913" lvl="2" indent="-290513" algn="l" eaLnBrk="1" hangingPunct="1">
              <a:buFont typeface="Arial" pitchFamily="34" charset="0"/>
              <a:buChar char="•"/>
              <a:tabLst>
                <a:tab pos="1379538" algn="l"/>
              </a:tabLst>
            </a:pPr>
            <a:r>
              <a:rPr kumimoji="0" lang="en-US" sz="2400" b="1" i="0" dirty="0" smtClean="0">
                <a:solidFill>
                  <a:srgbClr val="FFFFFF">
                    <a:lumMod val="65000"/>
                  </a:srgbClr>
                </a:solidFill>
                <a:latin typeface="Arial"/>
              </a:rPr>
              <a:t>join in on the Forum Discussion</a:t>
            </a:r>
          </a:p>
          <a:p>
            <a:pPr marL="1204913" lvl="2" indent="-290513" algn="l" eaLnBrk="1" hangingPunct="1">
              <a:buFont typeface="Arial" pitchFamily="34" charset="0"/>
              <a:buChar char="•"/>
              <a:tabLst>
                <a:tab pos="1379538" algn="l"/>
              </a:tabLst>
            </a:pPr>
            <a:r>
              <a:rPr kumimoji="0" lang="en-US" sz="2400" b="1" i="0" dirty="0" smtClean="0">
                <a:solidFill>
                  <a:srgbClr val="FFFFFF">
                    <a:lumMod val="65000"/>
                  </a:srgbClr>
                </a:solidFill>
                <a:latin typeface="Arial"/>
              </a:rPr>
              <a:t>and, just for the fun of it, have a look around at the rest of the materials</a:t>
            </a:r>
          </a:p>
        </p:txBody>
      </p:sp>
      <p:pic>
        <p:nvPicPr>
          <p:cNvPr id="5122" name="Picture 2"/>
          <p:cNvPicPr>
            <a:picLocks noChangeAspect="1" noChangeArrowheads="1"/>
          </p:cNvPicPr>
          <p:nvPr/>
        </p:nvPicPr>
        <p:blipFill>
          <a:blip r:embed="rId3" cstate="print"/>
          <a:srcRect/>
          <a:stretch>
            <a:fillRect/>
          </a:stretch>
        </p:blipFill>
        <p:spPr bwMode="auto">
          <a:xfrm>
            <a:off x="1638300" y="4714875"/>
            <a:ext cx="7010400" cy="1152525"/>
          </a:xfrm>
          <a:prstGeom prst="rect">
            <a:avLst/>
          </a:prstGeom>
          <a:noFill/>
          <a:ln w="9525">
            <a:noFill/>
            <a:miter lim="800000"/>
            <a:headEnd/>
            <a:tailEnd/>
          </a:ln>
        </p:spPr>
      </p:pic>
      <p:sp>
        <p:nvSpPr>
          <p:cNvPr id="10" name="Striped Right Arrow 9"/>
          <p:cNvSpPr/>
          <p:nvPr/>
        </p:nvSpPr>
        <p:spPr bwMode="auto">
          <a:xfrm rot="10800000">
            <a:off x="5549898" y="5119914"/>
            <a:ext cx="2148114" cy="609600"/>
          </a:xfrm>
          <a:prstGeom prst="stripedRightArrow">
            <a:avLst/>
          </a:prstGeom>
          <a:solidFill>
            <a:srgbClr val="FFCC00"/>
          </a:solidFill>
          <a:ln w="762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p>
        </p:txBody>
      </p:sp>
    </p:spTree>
  </p:cSld>
  <p:clrMapOvr>
    <a:masterClrMapping/>
  </p:clrMapOvr>
  <p:transition/>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4400" b="1" i="0" dirty="0" smtClean="0">
                <a:solidFill>
                  <a:srgbClr val="000000"/>
                </a:solidFill>
                <a:latin typeface="Arial" pitchFamily="34" charset="0"/>
                <a:cs typeface="Arial" pitchFamily="34" charset="0"/>
              </a:rPr>
              <a:t>OH . . . !</a:t>
            </a:r>
          </a:p>
          <a:p>
            <a:pPr eaLnBrk="1" hangingPunct="1"/>
            <a:endParaRPr kumimoji="0" lang="en-US" sz="3600" b="1" i="0" dirty="0" smtClean="0">
              <a:solidFill>
                <a:srgbClr val="000000"/>
              </a:solidFill>
              <a:latin typeface="Arial" pitchFamily="34" charset="0"/>
              <a:cs typeface="Arial" pitchFamily="34" charset="0"/>
            </a:endParaRPr>
          </a:p>
          <a:p>
            <a:pPr eaLnBrk="1" hangingPunct="1"/>
            <a:r>
              <a:rPr kumimoji="0" lang="en-US" sz="4000" b="1" i="0" dirty="0" smtClean="0">
                <a:solidFill>
                  <a:srgbClr val="000000"/>
                </a:solidFill>
                <a:latin typeface="Arial" pitchFamily="34" charset="0"/>
                <a:cs typeface="Arial" pitchFamily="34" charset="0"/>
              </a:rPr>
              <a:t>The questions . . .</a:t>
            </a:r>
          </a:p>
        </p:txBody>
      </p:sp>
    </p:spTree>
  </p:cSld>
  <p:clrMapOvr>
    <a:masterClrMapping/>
  </p:clrMapOvr>
  <p:transition/>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200150" y="2857500"/>
            <a:ext cx="8743950" cy="1143000"/>
          </a:xfrm>
        </p:spPr>
        <p:txBody>
          <a:bodyPr/>
          <a:lstStyle/>
          <a:p>
            <a:r>
              <a:rPr lang="en-US" i="1" smtClean="0"/>
              <a:t/>
            </a:r>
            <a:br>
              <a:rPr lang="en-US" i="1" smtClean="0"/>
            </a:br>
            <a:endParaRPr lang="en-US" i="1" smtClean="0"/>
          </a:p>
        </p:txBody>
      </p:sp>
      <p:sp>
        <p:nvSpPr>
          <p:cNvPr id="171010" name="Rectangle 3"/>
          <p:cNvSpPr>
            <a:spLocks noChangeArrowheads="1"/>
          </p:cNvSpPr>
          <p:nvPr/>
        </p:nvSpPr>
        <p:spPr bwMode="auto">
          <a:xfrm>
            <a:off x="1485900" y="820056"/>
            <a:ext cx="7315200" cy="752475"/>
          </a:xfrm>
          <a:prstGeom prst="rect">
            <a:avLst/>
          </a:prstGeom>
          <a:noFill/>
          <a:ln w="9525">
            <a:noFill/>
            <a:miter lim="800000"/>
            <a:headEnd/>
            <a:tailEnd/>
          </a:ln>
        </p:spPr>
        <p:txBody>
          <a:bodyPr anchor="ctr">
            <a:spAutoFit/>
          </a:bodyPr>
          <a:lstStyle/>
          <a:p>
            <a:pPr>
              <a:lnSpc>
                <a:spcPct val="120000"/>
              </a:lnSpc>
            </a:pPr>
            <a:r>
              <a:rPr lang="en-US" sz="4000" b="1" dirty="0">
                <a:solidFill>
                  <a:srgbClr val="000000"/>
                </a:solidFill>
                <a:latin typeface="Verdana" pitchFamily="34" charset="0"/>
              </a:rPr>
              <a:t>FAQs</a:t>
            </a:r>
          </a:p>
        </p:txBody>
      </p:sp>
      <p:sp>
        <p:nvSpPr>
          <p:cNvPr id="522244" name="Rectangle 3"/>
          <p:cNvSpPr>
            <a:spLocks noChangeArrowheads="1"/>
          </p:cNvSpPr>
          <p:nvPr/>
        </p:nvSpPr>
        <p:spPr bwMode="auto">
          <a:xfrm>
            <a:off x="1028700" y="1351385"/>
            <a:ext cx="8229600" cy="5115246"/>
          </a:xfrm>
          <a:prstGeom prst="rect">
            <a:avLst/>
          </a:prstGeom>
          <a:noFill/>
          <a:ln w="9525">
            <a:noFill/>
            <a:miter lim="800000"/>
            <a:headEnd/>
            <a:tailEnd/>
          </a:ln>
        </p:spPr>
        <p:txBody>
          <a:bodyPr wrap="square" anchor="ctr">
            <a:spAutoFit/>
          </a:bodyPr>
          <a:lstStyle/>
          <a:p>
            <a:pPr indent="347663" algn="l">
              <a:lnSpc>
                <a:spcPct val="160000"/>
              </a:lnSpc>
              <a:buFontTx/>
              <a:buChar char="•"/>
              <a:tabLst>
                <a:tab pos="347663" algn="l"/>
              </a:tabLst>
              <a:defRPr/>
            </a:pPr>
            <a:r>
              <a:rPr lang="en-US" sz="2800" b="1" dirty="0" smtClean="0">
                <a:solidFill>
                  <a:srgbClr val="FFCF89"/>
                </a:solidFill>
                <a:latin typeface="Verdana" pitchFamily="34" charset="0"/>
              </a:rPr>
              <a:t>Where </a:t>
            </a:r>
            <a:r>
              <a:rPr lang="en-US" sz="2800" b="1" dirty="0">
                <a:solidFill>
                  <a:srgbClr val="FFCF89"/>
                </a:solidFill>
                <a:latin typeface="Verdana" pitchFamily="34" charset="0"/>
              </a:rPr>
              <a:t>did you grow </a:t>
            </a:r>
            <a:r>
              <a:rPr lang="en-US" sz="2800" b="1" dirty="0" smtClean="0">
                <a:solidFill>
                  <a:srgbClr val="FFCF89"/>
                </a:solidFill>
                <a:latin typeface="Verdana" pitchFamily="34" charset="0"/>
              </a:rPr>
              <a:t>up?</a:t>
            </a:r>
            <a:endParaRPr lang="en-US" sz="2800" b="1" dirty="0">
              <a:solidFill>
                <a:srgbClr val="FFCF89"/>
              </a:solidFill>
              <a:latin typeface="Verdana" pitchFamily="34" charset="0"/>
            </a:endParaRPr>
          </a:p>
          <a:p>
            <a:pPr indent="347663" algn="l">
              <a:lnSpc>
                <a:spcPct val="160000"/>
              </a:lnSpc>
              <a:buFontTx/>
              <a:buChar char="•"/>
              <a:tabLst>
                <a:tab pos="347663" algn="l"/>
              </a:tabLst>
              <a:defRPr/>
            </a:pPr>
            <a:r>
              <a:rPr lang="en-US" sz="2800" b="1" dirty="0" smtClean="0">
                <a:solidFill>
                  <a:srgbClr val="FFCF89"/>
                </a:solidFill>
                <a:latin typeface="Verdana" pitchFamily="34" charset="0"/>
              </a:rPr>
              <a:t>Where </a:t>
            </a:r>
            <a:r>
              <a:rPr lang="en-US" sz="2800" b="1" dirty="0">
                <a:solidFill>
                  <a:srgbClr val="FFCF89"/>
                </a:solidFill>
                <a:latin typeface="Verdana" pitchFamily="34" charset="0"/>
              </a:rPr>
              <a:t>did you go to </a:t>
            </a:r>
            <a:r>
              <a:rPr lang="en-US" sz="2800" b="1" dirty="0" smtClean="0">
                <a:solidFill>
                  <a:srgbClr val="FFCF89"/>
                </a:solidFill>
                <a:latin typeface="Verdana" pitchFamily="34" charset="0"/>
              </a:rPr>
              <a:t>school?</a:t>
            </a:r>
            <a:endParaRPr lang="en-US" sz="2800" b="1" dirty="0">
              <a:solidFill>
                <a:srgbClr val="FFCF89"/>
              </a:solidFill>
              <a:latin typeface="Verdana" pitchFamily="34" charset="0"/>
            </a:endParaRPr>
          </a:p>
          <a:p>
            <a:pPr indent="347663" algn="l">
              <a:lnSpc>
                <a:spcPct val="160000"/>
              </a:lnSpc>
              <a:buFontTx/>
              <a:buChar char="•"/>
              <a:tabLst>
                <a:tab pos="347663" algn="l"/>
              </a:tabLst>
              <a:defRPr/>
            </a:pPr>
            <a:r>
              <a:rPr lang="en-US" sz="2800" b="1" dirty="0" smtClean="0">
                <a:solidFill>
                  <a:srgbClr val="FFCF89"/>
                </a:solidFill>
                <a:latin typeface="Verdana" pitchFamily="34" charset="0"/>
              </a:rPr>
              <a:t>How </a:t>
            </a:r>
            <a:r>
              <a:rPr lang="en-US" sz="2800" b="1" dirty="0">
                <a:solidFill>
                  <a:srgbClr val="FFCF89"/>
                </a:solidFill>
                <a:latin typeface="Verdana" pitchFamily="34" charset="0"/>
              </a:rPr>
              <a:t>long have you been at </a:t>
            </a:r>
            <a:r>
              <a:rPr lang="en-US" sz="2800" b="1" dirty="0" smtClean="0">
                <a:solidFill>
                  <a:srgbClr val="FFCF89"/>
                </a:solidFill>
                <a:latin typeface="Verdana" pitchFamily="34" charset="0"/>
              </a:rPr>
              <a:t>UMD? </a:t>
            </a:r>
            <a:endParaRPr lang="en-US" sz="2800" b="1" dirty="0">
              <a:solidFill>
                <a:srgbClr val="FFCF89"/>
              </a:solidFill>
              <a:latin typeface="Verdana" pitchFamily="34" charset="0"/>
            </a:endParaRPr>
          </a:p>
          <a:p>
            <a:pPr indent="347663" algn="l">
              <a:lnSpc>
                <a:spcPct val="160000"/>
              </a:lnSpc>
              <a:buFontTx/>
              <a:buChar char="•"/>
              <a:tabLst>
                <a:tab pos="347663" algn="l"/>
              </a:tabLst>
              <a:defRPr/>
            </a:pPr>
            <a:r>
              <a:rPr lang="en-US" sz="2800" b="1" dirty="0" smtClean="0">
                <a:solidFill>
                  <a:srgbClr val="FFCF89"/>
                </a:solidFill>
                <a:latin typeface="Verdana" pitchFamily="34" charset="0"/>
              </a:rPr>
              <a:t>What </a:t>
            </a:r>
            <a:r>
              <a:rPr lang="en-US" sz="2800" b="1" dirty="0">
                <a:solidFill>
                  <a:srgbClr val="FFCF89"/>
                </a:solidFill>
                <a:latin typeface="Verdana" pitchFamily="34" charset="0"/>
              </a:rPr>
              <a:t>are your favorite things to </a:t>
            </a:r>
            <a:r>
              <a:rPr lang="en-US" sz="2800" b="1" dirty="0" smtClean="0">
                <a:solidFill>
                  <a:srgbClr val="FFCF89"/>
                </a:solidFill>
                <a:latin typeface="Verdana" pitchFamily="34" charset="0"/>
              </a:rPr>
              <a:t>do?</a:t>
            </a:r>
            <a:endParaRPr lang="en-US" sz="2800" b="1" dirty="0">
              <a:solidFill>
                <a:srgbClr val="FFCF89"/>
              </a:solidFill>
              <a:latin typeface="Verdana" pitchFamily="34" charset="0"/>
            </a:endParaRPr>
          </a:p>
          <a:p>
            <a:pPr indent="347663" algn="l">
              <a:lnSpc>
                <a:spcPct val="160000"/>
              </a:lnSpc>
              <a:buFontTx/>
              <a:buChar char="•"/>
              <a:tabLst>
                <a:tab pos="347663" algn="l"/>
              </a:tabLst>
              <a:defRPr/>
            </a:pPr>
            <a:r>
              <a:rPr lang="en-US" sz="2800" b="1" dirty="0" smtClean="0">
                <a:solidFill>
                  <a:srgbClr val="FFCF89"/>
                </a:solidFill>
                <a:latin typeface="Verdana" pitchFamily="34" charset="0"/>
              </a:rPr>
              <a:t>How </a:t>
            </a:r>
            <a:r>
              <a:rPr lang="en-US" sz="2800" b="1" dirty="0">
                <a:solidFill>
                  <a:srgbClr val="FFCF89"/>
                </a:solidFill>
                <a:latin typeface="Verdana" pitchFamily="34" charset="0"/>
              </a:rPr>
              <a:t>did you get into anthropology?</a:t>
            </a:r>
          </a:p>
          <a:p>
            <a:pPr indent="347663" algn="l">
              <a:lnSpc>
                <a:spcPct val="160000"/>
              </a:lnSpc>
              <a:buFontTx/>
              <a:buChar char="•"/>
              <a:tabLst>
                <a:tab pos="347663" algn="l"/>
              </a:tabLst>
              <a:defRPr/>
            </a:pPr>
            <a:r>
              <a:rPr lang="en-US" sz="3600" b="1" dirty="0" smtClean="0">
                <a:solidFill>
                  <a:srgbClr val="000000"/>
                </a:solidFill>
                <a:latin typeface="Verdana" pitchFamily="34" charset="0"/>
              </a:rPr>
              <a:t>Where </a:t>
            </a:r>
            <a:r>
              <a:rPr lang="en-US" sz="3600" b="1" dirty="0">
                <a:solidFill>
                  <a:srgbClr val="000000"/>
                </a:solidFill>
                <a:latin typeface="Verdana" pitchFamily="34" charset="0"/>
              </a:rPr>
              <a:t>have you been?</a:t>
            </a:r>
          </a:p>
          <a:p>
            <a:pPr marL="0" lvl="6" indent="347663">
              <a:lnSpc>
                <a:spcPct val="160000"/>
              </a:lnSpc>
              <a:buFontTx/>
              <a:buChar char="•"/>
              <a:tabLst>
                <a:tab pos="347663" algn="l"/>
              </a:tabLst>
              <a:defRPr/>
            </a:pPr>
            <a:r>
              <a:rPr lang="en-US" sz="2800" b="1" dirty="0">
                <a:solidFill>
                  <a:srgbClr val="FFCF89"/>
                </a:solidFill>
                <a:latin typeface="Verdana" pitchFamily="34" charset="0"/>
              </a:rPr>
              <a:t>What are your pet peeves?</a:t>
            </a:r>
          </a:p>
        </p:txBody>
      </p:sp>
    </p:spTree>
  </p:cSld>
  <p:clrMapOvr>
    <a:masterClrMapping/>
  </p:clrMapOvr>
  <p:transition/>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3600" b="1" i="0" dirty="0" smtClean="0">
                <a:solidFill>
                  <a:srgbClr val="000000"/>
                </a:solidFill>
                <a:latin typeface="Arial" pitchFamily="34" charset="0"/>
                <a:cs typeface="Arial" pitchFamily="34" charset="0"/>
              </a:rPr>
              <a:t>Lots of places . . .</a:t>
            </a:r>
          </a:p>
          <a:p>
            <a:pPr eaLnBrk="1" hangingPunct="1"/>
            <a:r>
              <a:rPr kumimoji="0" lang="en-US" sz="2400" i="0" dirty="0" smtClean="0">
                <a:solidFill>
                  <a:srgbClr val="000000"/>
                </a:solidFill>
                <a:latin typeface="Arial" pitchFamily="34" charset="0"/>
                <a:cs typeface="Arial" pitchFamily="34" charset="0"/>
              </a:rPr>
              <a:t>like 30 or 40 cultures/countries . . .</a:t>
            </a:r>
          </a:p>
          <a:p>
            <a:pPr eaLnBrk="1" hangingPunct="1"/>
            <a:r>
              <a:rPr kumimoji="0" lang="en-US" sz="2400" i="0" dirty="0" smtClean="0">
                <a:solidFill>
                  <a:srgbClr val="000000"/>
                </a:solidFill>
                <a:latin typeface="Arial" pitchFamily="34" charset="0"/>
                <a:cs typeface="Arial" pitchFamily="34" charset="0"/>
              </a:rPr>
              <a:t>the number depending on </a:t>
            </a:r>
          </a:p>
          <a:p>
            <a:pPr eaLnBrk="1" hangingPunct="1"/>
            <a:r>
              <a:rPr kumimoji="0" lang="en-US" sz="2400" i="0" dirty="0" smtClean="0">
                <a:solidFill>
                  <a:srgbClr val="000000"/>
                </a:solidFill>
                <a:latin typeface="Arial" pitchFamily="34" charset="0"/>
                <a:cs typeface="Arial" pitchFamily="34" charset="0"/>
              </a:rPr>
              <a:t>what your “units of analysis” are</a:t>
            </a:r>
          </a:p>
          <a:p>
            <a:pPr eaLnBrk="1" hangingPunct="1"/>
            <a:r>
              <a:rPr kumimoji="0" lang="en-US" sz="1600" i="0" dirty="0" smtClean="0">
                <a:solidFill>
                  <a:srgbClr val="000000"/>
                </a:solidFill>
                <a:latin typeface="Arial" pitchFamily="34" charset="0"/>
                <a:cs typeface="Arial" pitchFamily="34" charset="0"/>
              </a:rPr>
              <a:t>[more on “units of analysis” Week 1]</a:t>
            </a:r>
          </a:p>
          <a:p>
            <a:pPr eaLnBrk="1" hangingPunct="1"/>
            <a:endParaRPr kumimoji="0" lang="en-US" sz="3600" b="1" i="0" dirty="0" smtClean="0">
              <a:solidFill>
                <a:srgbClr val="000000"/>
              </a:solidFill>
              <a:latin typeface="Arial" pitchFamily="34" charset="0"/>
              <a:cs typeface="Arial" pitchFamily="34" charset="0"/>
            </a:endParaRPr>
          </a:p>
          <a:p>
            <a:pPr eaLnBrk="1" hangingPunct="1"/>
            <a:r>
              <a:rPr kumimoji="0" lang="en-US" sz="2800" i="0" dirty="0" smtClean="0">
                <a:solidFill>
                  <a:srgbClr val="000000"/>
                </a:solidFill>
                <a:latin typeface="Arial" pitchFamily="34" charset="0"/>
                <a:cs typeface="Arial" pitchFamily="34" charset="0"/>
              </a:rPr>
              <a:t>I’ll talk about these places and peoples as it seems fitting and appropriate as we go along in the semester . . .</a:t>
            </a:r>
          </a:p>
        </p:txBody>
      </p:sp>
    </p:spTree>
  </p:cSld>
  <p:clrMapOvr>
    <a:masterClrMapping/>
  </p:clrMapOvr>
  <p:transition/>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200150" y="2857500"/>
            <a:ext cx="8743950" cy="1143000"/>
          </a:xfrm>
        </p:spPr>
        <p:txBody>
          <a:bodyPr/>
          <a:lstStyle/>
          <a:p>
            <a:r>
              <a:rPr lang="en-US" i="1" smtClean="0"/>
              <a:t/>
            </a:r>
            <a:br>
              <a:rPr lang="en-US" i="1" smtClean="0"/>
            </a:br>
            <a:endParaRPr lang="en-US" i="1" smtClean="0"/>
          </a:p>
        </p:txBody>
      </p:sp>
      <p:sp>
        <p:nvSpPr>
          <p:cNvPr id="171010" name="Rectangle 3"/>
          <p:cNvSpPr>
            <a:spLocks noChangeArrowheads="1"/>
          </p:cNvSpPr>
          <p:nvPr/>
        </p:nvSpPr>
        <p:spPr bwMode="auto">
          <a:xfrm>
            <a:off x="1485900" y="762000"/>
            <a:ext cx="7315200" cy="752475"/>
          </a:xfrm>
          <a:prstGeom prst="rect">
            <a:avLst/>
          </a:prstGeom>
          <a:noFill/>
          <a:ln w="9525">
            <a:noFill/>
            <a:miter lim="800000"/>
            <a:headEnd/>
            <a:tailEnd/>
          </a:ln>
        </p:spPr>
        <p:txBody>
          <a:bodyPr anchor="ctr">
            <a:spAutoFit/>
          </a:bodyPr>
          <a:lstStyle/>
          <a:p>
            <a:pPr>
              <a:lnSpc>
                <a:spcPct val="120000"/>
              </a:lnSpc>
            </a:pPr>
            <a:r>
              <a:rPr lang="en-US" sz="4000" b="1" dirty="0">
                <a:solidFill>
                  <a:srgbClr val="000000"/>
                </a:solidFill>
                <a:latin typeface="Verdana" pitchFamily="34" charset="0"/>
              </a:rPr>
              <a:t>FAQs</a:t>
            </a:r>
          </a:p>
        </p:txBody>
      </p:sp>
      <p:sp>
        <p:nvSpPr>
          <p:cNvPr id="522244" name="Rectangle 3"/>
          <p:cNvSpPr>
            <a:spLocks noChangeArrowheads="1"/>
          </p:cNvSpPr>
          <p:nvPr/>
        </p:nvSpPr>
        <p:spPr bwMode="auto">
          <a:xfrm>
            <a:off x="1028700" y="1295400"/>
            <a:ext cx="8229600" cy="5115246"/>
          </a:xfrm>
          <a:prstGeom prst="rect">
            <a:avLst/>
          </a:prstGeom>
          <a:noFill/>
          <a:ln w="9525">
            <a:noFill/>
            <a:miter lim="800000"/>
            <a:headEnd/>
            <a:tailEnd/>
          </a:ln>
        </p:spPr>
        <p:txBody>
          <a:bodyPr wrap="square" anchor="ctr">
            <a:spAutoFit/>
          </a:bodyPr>
          <a:lstStyle/>
          <a:p>
            <a:pPr indent="347663" algn="l">
              <a:lnSpc>
                <a:spcPct val="160000"/>
              </a:lnSpc>
              <a:buFontTx/>
              <a:buChar char="•"/>
              <a:tabLst>
                <a:tab pos="347663" algn="l"/>
              </a:tabLst>
              <a:defRPr/>
            </a:pPr>
            <a:r>
              <a:rPr lang="en-US" sz="2800" b="1" dirty="0" smtClean="0">
                <a:solidFill>
                  <a:srgbClr val="FFCF89"/>
                </a:solidFill>
                <a:latin typeface="Verdana" pitchFamily="34" charset="0"/>
              </a:rPr>
              <a:t>Where </a:t>
            </a:r>
            <a:r>
              <a:rPr lang="en-US" sz="2800" b="1" dirty="0">
                <a:solidFill>
                  <a:srgbClr val="FFCF89"/>
                </a:solidFill>
                <a:latin typeface="Verdana" pitchFamily="34" charset="0"/>
              </a:rPr>
              <a:t>did you grow </a:t>
            </a:r>
            <a:r>
              <a:rPr lang="en-US" sz="2800" b="1" dirty="0" smtClean="0">
                <a:solidFill>
                  <a:srgbClr val="FFCF89"/>
                </a:solidFill>
                <a:latin typeface="Verdana" pitchFamily="34" charset="0"/>
              </a:rPr>
              <a:t>up?</a:t>
            </a:r>
            <a:endParaRPr lang="en-US" sz="2800" b="1" dirty="0">
              <a:solidFill>
                <a:srgbClr val="FFCF89"/>
              </a:solidFill>
              <a:latin typeface="Verdana" pitchFamily="34" charset="0"/>
            </a:endParaRPr>
          </a:p>
          <a:p>
            <a:pPr indent="347663" algn="l">
              <a:lnSpc>
                <a:spcPct val="160000"/>
              </a:lnSpc>
              <a:buFontTx/>
              <a:buChar char="•"/>
              <a:tabLst>
                <a:tab pos="347663" algn="l"/>
              </a:tabLst>
              <a:defRPr/>
            </a:pPr>
            <a:r>
              <a:rPr lang="en-US" sz="2800" b="1" dirty="0" smtClean="0">
                <a:solidFill>
                  <a:srgbClr val="FFCF89"/>
                </a:solidFill>
                <a:latin typeface="Verdana" pitchFamily="34" charset="0"/>
              </a:rPr>
              <a:t>Where </a:t>
            </a:r>
            <a:r>
              <a:rPr lang="en-US" sz="2800" b="1" dirty="0">
                <a:solidFill>
                  <a:srgbClr val="FFCF89"/>
                </a:solidFill>
                <a:latin typeface="Verdana" pitchFamily="34" charset="0"/>
              </a:rPr>
              <a:t>did you go to </a:t>
            </a:r>
            <a:r>
              <a:rPr lang="en-US" sz="2800" b="1" dirty="0" smtClean="0">
                <a:solidFill>
                  <a:srgbClr val="FFCF89"/>
                </a:solidFill>
                <a:latin typeface="Verdana" pitchFamily="34" charset="0"/>
              </a:rPr>
              <a:t>school?</a:t>
            </a:r>
            <a:endParaRPr lang="en-US" sz="2800" b="1" dirty="0">
              <a:solidFill>
                <a:srgbClr val="FFCF89"/>
              </a:solidFill>
              <a:latin typeface="Verdana" pitchFamily="34" charset="0"/>
            </a:endParaRPr>
          </a:p>
          <a:p>
            <a:pPr indent="347663" algn="l">
              <a:lnSpc>
                <a:spcPct val="160000"/>
              </a:lnSpc>
              <a:buFontTx/>
              <a:buChar char="•"/>
              <a:tabLst>
                <a:tab pos="347663" algn="l"/>
              </a:tabLst>
              <a:defRPr/>
            </a:pPr>
            <a:r>
              <a:rPr lang="en-US" sz="2800" b="1" dirty="0" smtClean="0">
                <a:solidFill>
                  <a:srgbClr val="FFCF89"/>
                </a:solidFill>
                <a:latin typeface="Verdana" pitchFamily="34" charset="0"/>
              </a:rPr>
              <a:t>How </a:t>
            </a:r>
            <a:r>
              <a:rPr lang="en-US" sz="2800" b="1" dirty="0">
                <a:solidFill>
                  <a:srgbClr val="FFCF89"/>
                </a:solidFill>
                <a:latin typeface="Verdana" pitchFamily="34" charset="0"/>
              </a:rPr>
              <a:t>long have you been at </a:t>
            </a:r>
            <a:r>
              <a:rPr lang="en-US" sz="2800" b="1" dirty="0" smtClean="0">
                <a:solidFill>
                  <a:srgbClr val="FFCF89"/>
                </a:solidFill>
                <a:latin typeface="Verdana" pitchFamily="34" charset="0"/>
              </a:rPr>
              <a:t>UMD? </a:t>
            </a:r>
            <a:endParaRPr lang="en-US" sz="2800" b="1" dirty="0">
              <a:solidFill>
                <a:srgbClr val="FFCF89"/>
              </a:solidFill>
              <a:latin typeface="Verdana" pitchFamily="34" charset="0"/>
            </a:endParaRPr>
          </a:p>
          <a:p>
            <a:pPr indent="347663" algn="l">
              <a:lnSpc>
                <a:spcPct val="160000"/>
              </a:lnSpc>
              <a:buFontTx/>
              <a:buChar char="•"/>
              <a:tabLst>
                <a:tab pos="347663" algn="l"/>
              </a:tabLst>
              <a:defRPr/>
            </a:pPr>
            <a:r>
              <a:rPr lang="en-US" sz="2800" b="1" dirty="0" smtClean="0">
                <a:solidFill>
                  <a:srgbClr val="FFCF89"/>
                </a:solidFill>
                <a:latin typeface="Verdana" pitchFamily="34" charset="0"/>
              </a:rPr>
              <a:t>What </a:t>
            </a:r>
            <a:r>
              <a:rPr lang="en-US" sz="2800" b="1" dirty="0">
                <a:solidFill>
                  <a:srgbClr val="FFCF89"/>
                </a:solidFill>
                <a:latin typeface="Verdana" pitchFamily="34" charset="0"/>
              </a:rPr>
              <a:t>are your favorite things to </a:t>
            </a:r>
            <a:r>
              <a:rPr lang="en-US" sz="2800" b="1" dirty="0" smtClean="0">
                <a:solidFill>
                  <a:srgbClr val="FFCF89"/>
                </a:solidFill>
                <a:latin typeface="Verdana" pitchFamily="34" charset="0"/>
              </a:rPr>
              <a:t>do?</a:t>
            </a:r>
            <a:endParaRPr lang="en-US" sz="2800" b="1" dirty="0">
              <a:solidFill>
                <a:srgbClr val="FFCF89"/>
              </a:solidFill>
              <a:latin typeface="Verdana" pitchFamily="34" charset="0"/>
            </a:endParaRPr>
          </a:p>
          <a:p>
            <a:pPr indent="347663" algn="l">
              <a:lnSpc>
                <a:spcPct val="160000"/>
              </a:lnSpc>
              <a:buFontTx/>
              <a:buChar char="•"/>
              <a:tabLst>
                <a:tab pos="347663" algn="l"/>
              </a:tabLst>
              <a:defRPr/>
            </a:pPr>
            <a:r>
              <a:rPr lang="en-US" sz="2800" b="1" dirty="0" smtClean="0">
                <a:solidFill>
                  <a:srgbClr val="FFCF89"/>
                </a:solidFill>
                <a:latin typeface="Verdana" pitchFamily="34" charset="0"/>
              </a:rPr>
              <a:t>How </a:t>
            </a:r>
            <a:r>
              <a:rPr lang="en-US" sz="2800" b="1" dirty="0">
                <a:solidFill>
                  <a:srgbClr val="FFCF89"/>
                </a:solidFill>
                <a:latin typeface="Verdana" pitchFamily="34" charset="0"/>
              </a:rPr>
              <a:t>did you get into anthropology?</a:t>
            </a:r>
          </a:p>
          <a:p>
            <a:pPr indent="347663" algn="l">
              <a:lnSpc>
                <a:spcPct val="160000"/>
              </a:lnSpc>
              <a:buFontTx/>
              <a:buChar char="•"/>
              <a:tabLst>
                <a:tab pos="347663" algn="l"/>
              </a:tabLst>
              <a:defRPr/>
            </a:pPr>
            <a:r>
              <a:rPr lang="en-US" sz="2800" b="1" dirty="0" smtClean="0">
                <a:solidFill>
                  <a:srgbClr val="FFCF89"/>
                </a:solidFill>
                <a:latin typeface="Verdana" pitchFamily="34" charset="0"/>
              </a:rPr>
              <a:t>Where </a:t>
            </a:r>
            <a:r>
              <a:rPr lang="en-US" sz="2800" b="1" dirty="0">
                <a:solidFill>
                  <a:srgbClr val="FFCF89"/>
                </a:solidFill>
                <a:latin typeface="Verdana" pitchFamily="34" charset="0"/>
              </a:rPr>
              <a:t>have you been?</a:t>
            </a:r>
          </a:p>
          <a:p>
            <a:pPr marL="0" lvl="6" indent="347663">
              <a:lnSpc>
                <a:spcPct val="160000"/>
              </a:lnSpc>
              <a:buFontTx/>
              <a:buChar char="•"/>
              <a:tabLst>
                <a:tab pos="347663" algn="l"/>
              </a:tabLst>
              <a:defRPr/>
            </a:pPr>
            <a:r>
              <a:rPr lang="en-US" sz="3600" b="1" dirty="0">
                <a:solidFill>
                  <a:srgbClr val="000000"/>
                </a:solidFill>
                <a:latin typeface="Verdana" pitchFamily="34" charset="0"/>
              </a:rPr>
              <a:t>What are your pet peeves?</a:t>
            </a:r>
          </a:p>
        </p:txBody>
      </p:sp>
    </p:spTree>
  </p:cSld>
  <p:clrMapOvr>
    <a:masterClrMapping/>
  </p:clrMapOvr>
  <p:transition/>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spcAft>
                <a:spcPts val="500"/>
              </a:spcAft>
            </a:pPr>
            <a:r>
              <a:rPr kumimoji="0" lang="en-US" sz="2800" b="1" i="0" dirty="0" smtClean="0">
                <a:solidFill>
                  <a:srgbClr val="000000"/>
                </a:solidFill>
                <a:latin typeface="Arial" pitchFamily="34" charset="0"/>
                <a:cs typeface="Arial" pitchFamily="34" charset="0"/>
              </a:rPr>
              <a:t>Somebody asked me for the first time about my pet peeves in class about five years ago, </a:t>
            </a:r>
          </a:p>
          <a:p>
            <a:pPr eaLnBrk="1" hangingPunct="1">
              <a:spcAft>
                <a:spcPts val="500"/>
              </a:spcAft>
            </a:pPr>
            <a:r>
              <a:rPr kumimoji="0" lang="en-US" sz="2800" b="1" i="0" dirty="0" smtClean="0">
                <a:solidFill>
                  <a:srgbClr val="000000"/>
                </a:solidFill>
                <a:latin typeface="Arial" pitchFamily="34" charset="0"/>
                <a:cs typeface="Arial" pitchFamily="34" charset="0"/>
              </a:rPr>
              <a:t>and I though it was a good questions because I couldn’t think of any</a:t>
            </a:r>
          </a:p>
          <a:p>
            <a:pPr eaLnBrk="1" hangingPunct="1">
              <a:spcAft>
                <a:spcPts val="500"/>
              </a:spcAft>
            </a:pPr>
            <a:r>
              <a:rPr kumimoji="0" lang="en-US" sz="2800" b="1" i="0" dirty="0" smtClean="0">
                <a:solidFill>
                  <a:srgbClr val="000000"/>
                </a:solidFill>
                <a:latin typeface="Arial" pitchFamily="34" charset="0"/>
                <a:cs typeface="Arial" pitchFamily="34" charset="0"/>
              </a:rPr>
              <a:t>—or rather it took me a full day of thinking to come up with a genuine “pet peeve” . . .</a:t>
            </a:r>
          </a:p>
          <a:p>
            <a:pPr eaLnBrk="1" hangingPunct="1"/>
            <a:endParaRPr kumimoji="0" lang="en-US" sz="2400" b="1" i="0" dirty="0" smtClean="0">
              <a:solidFill>
                <a:srgbClr val="000000"/>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2800" b="1" i="0" dirty="0" smtClean="0">
                <a:solidFill>
                  <a:srgbClr val="000000"/>
                </a:solidFill>
                <a:latin typeface="Arial" pitchFamily="34" charset="0"/>
                <a:cs typeface="Arial" pitchFamily="34" charset="0"/>
              </a:rPr>
              <a:t>. . . you know when you buy two half-gallon cartons of milk in those paper cartons, and they’re glued together with a waxed cardboard strip?</a:t>
            </a:r>
          </a:p>
          <a:p>
            <a:pPr eaLnBrk="1" hangingPunct="1"/>
            <a:endParaRPr kumimoji="0" lang="en-US" sz="2800" b="1" i="0" dirty="0" smtClean="0">
              <a:solidFill>
                <a:srgbClr val="000000"/>
              </a:solidFill>
              <a:latin typeface="Arial" pitchFamily="34" charset="0"/>
              <a:cs typeface="Arial" pitchFamily="34" charset="0"/>
            </a:endParaRPr>
          </a:p>
          <a:p>
            <a:pPr eaLnBrk="1" hangingPunct="1"/>
            <a:r>
              <a:rPr kumimoji="0" lang="en-US" sz="2800" b="1" i="0" dirty="0" smtClean="0">
                <a:solidFill>
                  <a:srgbClr val="FFFFFF"/>
                </a:solidFill>
                <a:latin typeface="Arial" pitchFamily="34" charset="0"/>
                <a:cs typeface="Arial" pitchFamily="34" charset="0"/>
              </a:rPr>
              <a:t>Well, my pet peeve is when people put the two half-gallon cartons of milk into the refrigerator without taking that glued-on strip off.</a:t>
            </a:r>
          </a:p>
          <a:p>
            <a:pPr eaLnBrk="1" hangingPunct="1"/>
            <a:endParaRPr kumimoji="0" lang="en-US" sz="2400" b="1" i="0" dirty="0" smtClean="0">
              <a:solidFill>
                <a:srgbClr val="000000"/>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2800" b="1" i="0" dirty="0" smtClean="0">
                <a:solidFill>
                  <a:srgbClr val="000000"/>
                </a:solidFill>
                <a:latin typeface="Arial" pitchFamily="34" charset="0"/>
                <a:cs typeface="Arial" pitchFamily="34" charset="0"/>
              </a:rPr>
              <a:t>. . . you know when you buy two half-gallon cartons of milk in those paper cartons, and they’re glued together with a waxed cardboard strip?</a:t>
            </a:r>
          </a:p>
          <a:p>
            <a:pPr eaLnBrk="1" hangingPunct="1"/>
            <a:endParaRPr kumimoji="0" lang="en-US" sz="2800" b="1" i="0" dirty="0" smtClean="0">
              <a:solidFill>
                <a:srgbClr val="000000"/>
              </a:solidFill>
              <a:latin typeface="Arial" pitchFamily="34" charset="0"/>
              <a:cs typeface="Arial" pitchFamily="34" charset="0"/>
            </a:endParaRPr>
          </a:p>
          <a:p>
            <a:pPr eaLnBrk="1" hangingPunct="1"/>
            <a:r>
              <a:rPr kumimoji="0" lang="en-US" sz="2800" b="1" i="0" dirty="0" smtClean="0">
                <a:solidFill>
                  <a:srgbClr val="000000"/>
                </a:solidFill>
                <a:latin typeface="Arial" pitchFamily="34" charset="0"/>
                <a:cs typeface="Arial" pitchFamily="34" charset="0"/>
              </a:rPr>
              <a:t>Well, my pet peeve is when people put the two half-gallon cartons of milk into the refrigerator without taking that glued-on strip off</a:t>
            </a:r>
          </a:p>
          <a:p>
            <a:pPr eaLnBrk="1" hangingPunct="1"/>
            <a:endParaRPr kumimoji="0" lang="en-US" sz="2400" b="1" i="0" dirty="0" smtClean="0">
              <a:solidFill>
                <a:srgbClr val="000000"/>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2800" b="1" i="0" dirty="0" smtClean="0">
                <a:solidFill>
                  <a:srgbClr val="000000"/>
                </a:solidFill>
                <a:latin typeface="Arial" pitchFamily="34" charset="0"/>
                <a:cs typeface="Arial" pitchFamily="34" charset="0"/>
              </a:rPr>
              <a:t>Oh </a:t>
            </a:r>
            <a:r>
              <a:rPr kumimoji="0" lang="en-US" sz="2800" b="1" i="0" dirty="0" err="1" smtClean="0">
                <a:solidFill>
                  <a:srgbClr val="000000"/>
                </a:solidFill>
                <a:latin typeface="Arial" pitchFamily="34" charset="0"/>
                <a:cs typeface="Arial" pitchFamily="34" charset="0"/>
              </a:rPr>
              <a:t>ya</a:t>
            </a:r>
            <a:r>
              <a:rPr kumimoji="0" lang="en-US" sz="2800" b="1" i="0" dirty="0" smtClean="0">
                <a:solidFill>
                  <a:srgbClr val="000000"/>
                </a:solidFill>
                <a:latin typeface="Arial" pitchFamily="34" charset="0"/>
                <a:cs typeface="Arial" pitchFamily="34" charset="0"/>
              </a:rPr>
              <a:t> . . .</a:t>
            </a:r>
          </a:p>
          <a:p>
            <a:pPr eaLnBrk="1" hangingPunct="1"/>
            <a:endParaRPr kumimoji="0" lang="en-US" sz="2800" b="1" i="0" dirty="0" smtClean="0">
              <a:solidFill>
                <a:srgbClr val="000000"/>
              </a:solidFill>
              <a:latin typeface="Arial" pitchFamily="34" charset="0"/>
              <a:cs typeface="Arial" pitchFamily="34" charset="0"/>
            </a:endParaRPr>
          </a:p>
          <a:p>
            <a:pPr eaLnBrk="1" hangingPunct="1"/>
            <a:r>
              <a:rPr kumimoji="0" lang="en-US" sz="2800" b="1" i="0" dirty="0" smtClean="0">
                <a:solidFill>
                  <a:srgbClr val="000000"/>
                </a:solidFill>
                <a:latin typeface="Arial" pitchFamily="34" charset="0"/>
                <a:cs typeface="Arial" pitchFamily="34" charset="0"/>
              </a:rPr>
              <a:t>To those of you who may know one or more of the elders from Winsted, MN . . . </a:t>
            </a:r>
          </a:p>
          <a:p>
            <a:pPr eaLnBrk="1" hangingPunct="1"/>
            <a:endParaRPr kumimoji="0" lang="en-US" sz="2800" b="1" i="0" dirty="0" smtClean="0">
              <a:solidFill>
                <a:srgbClr val="000000"/>
              </a:solidFill>
              <a:latin typeface="Arial" pitchFamily="34" charset="0"/>
              <a:cs typeface="Arial" pitchFamily="34" charset="0"/>
            </a:endParaRPr>
          </a:p>
          <a:p>
            <a:pPr eaLnBrk="1" hangingPunct="1"/>
            <a:r>
              <a:rPr kumimoji="0" lang="en-US" sz="2800" b="1" i="0" dirty="0" smtClean="0">
                <a:solidFill>
                  <a:srgbClr val="000000"/>
                </a:solidFill>
                <a:latin typeface="Arial" pitchFamily="34" charset="0"/>
                <a:cs typeface="Arial" pitchFamily="34" charset="0"/>
              </a:rPr>
              <a:t>for the record I should say . . . </a:t>
            </a:r>
          </a:p>
          <a:p>
            <a:pPr eaLnBrk="1" hangingPunct="1"/>
            <a:endParaRPr kumimoji="0" lang="en-US" sz="2800" b="1" i="0" dirty="0" smtClean="0">
              <a:solidFill>
                <a:srgbClr val="000000"/>
              </a:solidFill>
              <a:latin typeface="Arial" pitchFamily="34" charset="0"/>
              <a:cs typeface="Arial" pitchFamily="34" charset="0"/>
            </a:endParaRPr>
          </a:p>
          <a:p>
            <a:pPr eaLnBrk="1" hangingPunct="1"/>
            <a:r>
              <a:rPr kumimoji="0" lang="en-US" sz="3200" b="1" i="0" dirty="0" smtClean="0">
                <a:solidFill>
                  <a:srgbClr val="FFFFFF"/>
                </a:solidFill>
                <a:latin typeface="Arial" pitchFamily="34" charset="0"/>
                <a:cs typeface="Arial" pitchFamily="34" charset="0"/>
              </a:rPr>
              <a:t>I did NOT “burn the town hall down” . . . </a:t>
            </a:r>
            <a:endParaRPr kumimoji="0" lang="en-US" sz="2800" b="1" i="0" dirty="0" smtClean="0">
              <a:solidFill>
                <a:srgbClr val="FFFFFF"/>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2800" b="1" i="0" dirty="0" smtClean="0">
                <a:solidFill>
                  <a:srgbClr val="000000"/>
                </a:solidFill>
                <a:latin typeface="Arial" pitchFamily="34" charset="0"/>
                <a:cs typeface="Arial" pitchFamily="34" charset="0"/>
              </a:rPr>
              <a:t>Oh </a:t>
            </a:r>
            <a:r>
              <a:rPr kumimoji="0" lang="en-US" sz="2800" b="1" i="0" dirty="0" err="1" smtClean="0">
                <a:solidFill>
                  <a:srgbClr val="000000"/>
                </a:solidFill>
                <a:latin typeface="Arial" pitchFamily="34" charset="0"/>
                <a:cs typeface="Arial" pitchFamily="34" charset="0"/>
              </a:rPr>
              <a:t>ya</a:t>
            </a:r>
            <a:r>
              <a:rPr kumimoji="0" lang="en-US" sz="2800" b="1" i="0" dirty="0" smtClean="0">
                <a:solidFill>
                  <a:srgbClr val="000000"/>
                </a:solidFill>
                <a:latin typeface="Arial" pitchFamily="34" charset="0"/>
                <a:cs typeface="Arial" pitchFamily="34" charset="0"/>
              </a:rPr>
              <a:t> . . .</a:t>
            </a:r>
          </a:p>
          <a:p>
            <a:pPr eaLnBrk="1" hangingPunct="1"/>
            <a:endParaRPr kumimoji="0" lang="en-US" sz="2800" b="1" i="0" dirty="0" smtClean="0">
              <a:solidFill>
                <a:srgbClr val="000000"/>
              </a:solidFill>
              <a:latin typeface="Arial" pitchFamily="34" charset="0"/>
              <a:cs typeface="Arial" pitchFamily="34" charset="0"/>
            </a:endParaRPr>
          </a:p>
          <a:p>
            <a:pPr eaLnBrk="1" hangingPunct="1"/>
            <a:r>
              <a:rPr kumimoji="0" lang="en-US" sz="2800" b="1" i="0" dirty="0" smtClean="0">
                <a:solidFill>
                  <a:srgbClr val="000000"/>
                </a:solidFill>
                <a:latin typeface="Arial" pitchFamily="34" charset="0"/>
                <a:cs typeface="Arial" pitchFamily="34" charset="0"/>
              </a:rPr>
              <a:t>To those of you who may know one or more of the elders from Winsted, MN . . . </a:t>
            </a:r>
          </a:p>
          <a:p>
            <a:pPr eaLnBrk="1" hangingPunct="1"/>
            <a:endParaRPr kumimoji="0" lang="en-US" sz="2800" b="1" i="0" dirty="0" smtClean="0">
              <a:solidFill>
                <a:srgbClr val="000000"/>
              </a:solidFill>
              <a:latin typeface="Arial" pitchFamily="34" charset="0"/>
              <a:cs typeface="Arial" pitchFamily="34" charset="0"/>
            </a:endParaRPr>
          </a:p>
          <a:p>
            <a:pPr eaLnBrk="1" hangingPunct="1"/>
            <a:r>
              <a:rPr kumimoji="0" lang="en-US" sz="2800" b="1" i="0" dirty="0" smtClean="0">
                <a:solidFill>
                  <a:srgbClr val="000000"/>
                </a:solidFill>
                <a:latin typeface="Arial" pitchFamily="34" charset="0"/>
                <a:cs typeface="Arial" pitchFamily="34" charset="0"/>
              </a:rPr>
              <a:t>for the record I should say . . . </a:t>
            </a:r>
          </a:p>
          <a:p>
            <a:pPr eaLnBrk="1" hangingPunct="1"/>
            <a:endParaRPr kumimoji="0" lang="en-US" sz="2800" b="1" i="0" dirty="0" smtClean="0">
              <a:solidFill>
                <a:srgbClr val="000000"/>
              </a:solidFill>
              <a:latin typeface="Arial" pitchFamily="34" charset="0"/>
              <a:cs typeface="Arial" pitchFamily="34" charset="0"/>
            </a:endParaRPr>
          </a:p>
          <a:p>
            <a:pPr eaLnBrk="1" hangingPunct="1"/>
            <a:r>
              <a:rPr kumimoji="0" lang="en-US" sz="3200" b="1" i="0" dirty="0" smtClean="0">
                <a:solidFill>
                  <a:srgbClr val="000000"/>
                </a:solidFill>
                <a:latin typeface="Arial" pitchFamily="34" charset="0"/>
                <a:cs typeface="Arial" pitchFamily="34" charset="0"/>
              </a:rPr>
              <a:t>I did NOT “burn the town hall down” . . . </a:t>
            </a:r>
            <a:endParaRPr kumimoji="0" lang="en-US" sz="2800" b="1" i="0" dirty="0" smtClean="0">
              <a:solidFill>
                <a:srgbClr val="000000"/>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2800" b="1" i="0" dirty="0" smtClean="0">
                <a:solidFill>
                  <a:srgbClr val="000000"/>
                </a:solidFill>
                <a:latin typeface="Arial" pitchFamily="34" charset="0"/>
                <a:cs typeface="Arial" pitchFamily="34" charset="0"/>
              </a:rPr>
              <a:t>But there </a:t>
            </a:r>
            <a:r>
              <a:rPr kumimoji="0" lang="en-US" sz="2800" b="1" dirty="0" smtClean="0">
                <a:solidFill>
                  <a:srgbClr val="000000"/>
                </a:solidFill>
                <a:latin typeface="Arial" pitchFamily="34" charset="0"/>
                <a:cs typeface="Arial" pitchFamily="34" charset="0"/>
              </a:rPr>
              <a:t>was </a:t>
            </a:r>
            <a:r>
              <a:rPr kumimoji="0" lang="en-US" sz="2800" b="1" i="0" dirty="0" smtClean="0">
                <a:solidFill>
                  <a:srgbClr val="000000"/>
                </a:solidFill>
                <a:latin typeface="Arial" pitchFamily="34" charset="0"/>
                <a:cs typeface="Arial" pitchFamily="34" charset="0"/>
              </a:rPr>
              <a:t> a cute small little white New England type “town hall” right across from the Catholic Church, and it DID catch on fire . . . </a:t>
            </a:r>
          </a:p>
          <a:p>
            <a:pPr eaLnBrk="1" hangingPunct="1"/>
            <a:endParaRPr kumimoji="0" lang="en-US" sz="2800" b="1" i="0" dirty="0" smtClean="0">
              <a:solidFill>
                <a:srgbClr val="000000"/>
              </a:solidFill>
              <a:latin typeface="Arial" pitchFamily="34" charset="0"/>
              <a:cs typeface="Arial" pitchFamily="34" charset="0"/>
            </a:endParaRPr>
          </a:p>
          <a:p>
            <a:pPr eaLnBrk="1" hangingPunct="1"/>
            <a:r>
              <a:rPr kumimoji="0" lang="en-US" sz="2800" b="1" i="0" dirty="0" smtClean="0">
                <a:solidFill>
                  <a:srgbClr val="000000"/>
                </a:solidFill>
                <a:latin typeface="Arial" pitchFamily="34" charset="0"/>
                <a:cs typeface="Arial" pitchFamily="34" charset="0"/>
              </a:rPr>
              <a:t>But it was an accident as I was cleaning up the backyard and “burning leaves” . . . </a:t>
            </a:r>
          </a:p>
          <a:p>
            <a:pPr eaLnBrk="1" hangingPunct="1"/>
            <a:endParaRPr kumimoji="0" lang="en-US" sz="2800" b="1" i="0" dirty="0" smtClean="0">
              <a:solidFill>
                <a:srgbClr val="000000"/>
              </a:solidFill>
              <a:latin typeface="Arial" pitchFamily="34" charset="0"/>
              <a:cs typeface="Arial" pitchFamily="34" charset="0"/>
            </a:endParaRPr>
          </a:p>
          <a:p>
            <a:pPr eaLnBrk="1" hangingPunct="1"/>
            <a:r>
              <a:rPr kumimoji="0" lang="en-US" sz="2000" i="0" dirty="0" smtClean="0">
                <a:solidFill>
                  <a:srgbClr val="000000"/>
                </a:solidFill>
                <a:latin typeface="Arial" pitchFamily="34" charset="0"/>
                <a:cs typeface="Arial" pitchFamily="34" charset="0"/>
              </a:rPr>
              <a:t>In those days most everyone “burned leaves” in the fall </a:t>
            </a:r>
          </a:p>
          <a:p>
            <a:pPr eaLnBrk="1" hangingPunct="1"/>
            <a:endParaRPr kumimoji="0" lang="en-US" sz="2000" i="0" dirty="0" smtClean="0">
              <a:solidFill>
                <a:srgbClr val="000000"/>
              </a:solidFill>
              <a:latin typeface="Arial" pitchFamily="34" charset="0"/>
              <a:cs typeface="Arial" pitchFamily="34" charset="0"/>
            </a:endParaRPr>
          </a:p>
          <a:p>
            <a:pPr eaLnBrk="1" hangingPunct="1"/>
            <a:r>
              <a:rPr kumimoji="0" lang="en-US" sz="2000" i="0" dirty="0" smtClean="0">
                <a:solidFill>
                  <a:srgbClr val="000000"/>
                </a:solidFill>
                <a:latin typeface="Arial" pitchFamily="34" charset="0"/>
                <a:cs typeface="Arial" pitchFamily="34" charset="0"/>
              </a:rPr>
              <a:t>The smell of burning leaves was a big part of the fall </a:t>
            </a:r>
          </a:p>
          <a:p>
            <a:pPr eaLnBrk="1" hangingPunct="1"/>
            <a:r>
              <a:rPr kumimoji="0" lang="en-US" sz="2000" i="0" dirty="0" smtClean="0">
                <a:solidFill>
                  <a:srgbClr val="000000"/>
                </a:solidFill>
                <a:latin typeface="Arial" pitchFamily="34" charset="0"/>
                <a:cs typeface="Arial" pitchFamily="34" charset="0"/>
              </a:rPr>
              <a:t>in small-town America</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3"/>
          <p:cNvSpPr>
            <a:spLocks noChangeArrowheads="1"/>
          </p:cNvSpPr>
          <p:nvPr/>
        </p:nvSpPr>
        <p:spPr bwMode="auto">
          <a:xfrm>
            <a:off x="1104900" y="609600"/>
            <a:ext cx="8077200" cy="400110"/>
          </a:xfrm>
          <a:prstGeom prst="rect">
            <a:avLst/>
          </a:prstGeom>
          <a:noFill/>
          <a:ln w="9525">
            <a:noFill/>
            <a:miter lim="800000"/>
            <a:headEnd/>
            <a:tailEnd/>
          </a:ln>
        </p:spPr>
        <p:txBody>
          <a:bodyPr wrap="square" anchor="ctr">
            <a:noAutofit/>
          </a:bodyPr>
          <a:lstStyle/>
          <a:p>
            <a:pPr eaLnBrk="1" hangingPunct="1"/>
            <a:r>
              <a:rPr kumimoji="0" lang="en-US" sz="2000" b="1" i="0" dirty="0" smtClean="0">
                <a:solidFill>
                  <a:srgbClr val="FFFFFF"/>
                </a:solidFill>
              </a:rPr>
              <a:t>And the listing for Week 1 Day 1 will look something like this . . .</a:t>
            </a:r>
          </a:p>
        </p:txBody>
      </p:sp>
      <p:pic>
        <p:nvPicPr>
          <p:cNvPr id="9" name="Picture 2"/>
          <p:cNvPicPr>
            <a:picLocks noChangeAspect="1" noChangeArrowheads="1"/>
          </p:cNvPicPr>
          <p:nvPr/>
        </p:nvPicPr>
        <p:blipFill>
          <a:blip r:embed="rId2" cstate="print"/>
          <a:srcRect/>
          <a:stretch>
            <a:fillRect/>
          </a:stretch>
        </p:blipFill>
        <p:spPr bwMode="auto">
          <a:xfrm>
            <a:off x="1242786" y="1296306"/>
            <a:ext cx="7772400" cy="4857750"/>
          </a:xfrm>
          <a:prstGeom prst="rect">
            <a:avLst/>
          </a:prstGeom>
          <a:noFill/>
          <a:ln w="9525">
            <a:noFill/>
            <a:miter lim="800000"/>
            <a:headEnd/>
            <a:tailEnd/>
          </a:ln>
        </p:spPr>
      </p:pic>
      <p:sp>
        <p:nvSpPr>
          <p:cNvPr id="5" name="Rectangle 4"/>
          <p:cNvSpPr>
            <a:spLocks noChangeArrowheads="1"/>
          </p:cNvSpPr>
          <p:nvPr/>
        </p:nvSpPr>
        <p:spPr bwMode="auto">
          <a:xfrm>
            <a:off x="1242786" y="1309914"/>
            <a:ext cx="7772400" cy="4847772"/>
          </a:xfrm>
          <a:prstGeom prst="rect">
            <a:avLst/>
          </a:prstGeom>
          <a:solidFill>
            <a:srgbClr val="FFCC00">
              <a:alpha val="75000"/>
            </a:srgbClr>
          </a:solidFill>
          <a:ln w="9525">
            <a:gradFill>
              <a:gsLst>
                <a:gs pos="0">
                  <a:srgbClr val="FFCF89"/>
                </a:gs>
                <a:gs pos="50000">
                  <a:schemeClr val="accent1">
                    <a:shade val="67500"/>
                    <a:satMod val="115000"/>
                  </a:schemeClr>
                </a:gs>
                <a:gs pos="100000">
                  <a:schemeClr val="accent1">
                    <a:shade val="100000"/>
                    <a:satMod val="115000"/>
                  </a:schemeClr>
                </a:gs>
              </a:gsLst>
              <a:lin ang="5400000" scaled="0"/>
            </a:gradFill>
            <a:miter lim="800000"/>
            <a:headEnd/>
            <a:tailEnd/>
          </a:ln>
        </p:spPr>
        <p:txBody>
          <a:bodyPr wrap="square" anchor="t" anchorCtr="0">
            <a:noAutofit/>
          </a:bodyPr>
          <a:lstStyle/>
          <a:p>
            <a:pPr eaLnBrk="1" hangingPunct="1"/>
            <a:endParaRPr kumimoji="0" lang="en-US" sz="3600" b="1" i="0" dirty="0" smtClean="0">
              <a:solidFill>
                <a:srgbClr val="000000"/>
              </a:solidFill>
              <a:latin typeface="Arial"/>
            </a:endParaRPr>
          </a:p>
          <a:p>
            <a:pPr eaLnBrk="1" hangingPunct="1"/>
            <a:r>
              <a:rPr kumimoji="0" lang="en-US" sz="3600" b="1" i="0" dirty="0" smtClean="0">
                <a:solidFill>
                  <a:srgbClr val="000000"/>
                </a:solidFill>
                <a:latin typeface="Arial"/>
              </a:rPr>
              <a:t>The first week . . . </a:t>
            </a:r>
          </a:p>
          <a:p>
            <a:pPr marL="1204913" lvl="2" indent="-290513" algn="l" eaLnBrk="1" hangingPunct="1">
              <a:buFont typeface="Arial" pitchFamily="34" charset="0"/>
              <a:buChar char="•"/>
              <a:tabLst>
                <a:tab pos="1379538" algn="l"/>
              </a:tabLst>
            </a:pPr>
            <a:r>
              <a:rPr kumimoji="0" lang="en-US" sz="3200" b="1" i="0" dirty="0" smtClean="0">
                <a:solidFill>
                  <a:srgbClr val="000000"/>
                </a:solidFill>
                <a:latin typeface="Arial"/>
              </a:rPr>
              <a:t>introduce yourself</a:t>
            </a:r>
          </a:p>
          <a:p>
            <a:pPr marL="1204913" lvl="2" indent="-290513" algn="l" eaLnBrk="1" hangingPunct="1">
              <a:buFont typeface="Arial" pitchFamily="34" charset="0"/>
              <a:buChar char="•"/>
              <a:tabLst>
                <a:tab pos="1379538" algn="l"/>
              </a:tabLst>
            </a:pPr>
            <a:r>
              <a:rPr kumimoji="0" lang="en-US" sz="2400" b="1" i="0" dirty="0" smtClean="0">
                <a:solidFill>
                  <a:srgbClr val="FFFFFF">
                    <a:lumMod val="65000"/>
                  </a:srgbClr>
                </a:solidFill>
                <a:latin typeface="Arial"/>
              </a:rPr>
              <a:t>do the Pre-Assessment</a:t>
            </a:r>
          </a:p>
          <a:p>
            <a:pPr marL="1204913" lvl="2" indent="-290513" algn="l" eaLnBrk="1" hangingPunct="1">
              <a:buFont typeface="Arial" pitchFamily="34" charset="0"/>
              <a:buChar char="•"/>
              <a:tabLst>
                <a:tab pos="1379538" algn="l"/>
              </a:tabLst>
            </a:pPr>
            <a:r>
              <a:rPr kumimoji="0" lang="en-US" sz="2400" b="1" i="0" dirty="0" smtClean="0">
                <a:solidFill>
                  <a:srgbClr val="FFFFFF">
                    <a:lumMod val="65000"/>
                  </a:srgbClr>
                </a:solidFill>
                <a:latin typeface="Arial"/>
              </a:rPr>
              <a:t>join in on the Forum Discussion</a:t>
            </a:r>
          </a:p>
          <a:p>
            <a:pPr marL="1204913" lvl="2" indent="-290513" algn="l" eaLnBrk="1" hangingPunct="1">
              <a:buFont typeface="Arial" pitchFamily="34" charset="0"/>
              <a:buChar char="•"/>
              <a:tabLst>
                <a:tab pos="1379538" algn="l"/>
              </a:tabLst>
            </a:pPr>
            <a:r>
              <a:rPr kumimoji="0" lang="en-US" sz="2400" b="1" i="0" dirty="0" smtClean="0">
                <a:solidFill>
                  <a:srgbClr val="FFFFFF">
                    <a:lumMod val="65000"/>
                  </a:srgbClr>
                </a:solidFill>
                <a:latin typeface="Arial"/>
              </a:rPr>
              <a:t>and, just for the fun of it, have a look around at the rest of the materials</a:t>
            </a:r>
          </a:p>
        </p:txBody>
      </p:sp>
      <p:pic>
        <p:nvPicPr>
          <p:cNvPr id="5122" name="Picture 2"/>
          <p:cNvPicPr>
            <a:picLocks noChangeAspect="1" noChangeArrowheads="1"/>
          </p:cNvPicPr>
          <p:nvPr/>
        </p:nvPicPr>
        <p:blipFill>
          <a:blip r:embed="rId3" cstate="print"/>
          <a:srcRect/>
          <a:stretch>
            <a:fillRect/>
          </a:stretch>
        </p:blipFill>
        <p:spPr bwMode="auto">
          <a:xfrm>
            <a:off x="1638300" y="4714875"/>
            <a:ext cx="7010400" cy="1152525"/>
          </a:xfrm>
          <a:prstGeom prst="rect">
            <a:avLst/>
          </a:prstGeom>
          <a:noFill/>
          <a:ln w="9525">
            <a:noFill/>
            <a:miter lim="800000"/>
            <a:headEnd/>
            <a:tailEnd/>
          </a:ln>
        </p:spPr>
      </p:pic>
      <p:sp>
        <p:nvSpPr>
          <p:cNvPr id="10" name="Striped Right Arrow 9"/>
          <p:cNvSpPr/>
          <p:nvPr/>
        </p:nvSpPr>
        <p:spPr bwMode="auto">
          <a:xfrm rot="10800000">
            <a:off x="6812616" y="5348514"/>
            <a:ext cx="2148114" cy="609600"/>
          </a:xfrm>
          <a:prstGeom prst="stripedRightArrow">
            <a:avLst/>
          </a:prstGeom>
          <a:solidFill>
            <a:srgbClr val="FFCC00"/>
          </a:solidFill>
          <a:ln w="762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p>
        </p:txBody>
      </p:sp>
      <p:sp>
        <p:nvSpPr>
          <p:cNvPr id="7" name="Rectangle 6"/>
          <p:cNvSpPr/>
          <p:nvPr/>
        </p:nvSpPr>
        <p:spPr>
          <a:xfrm>
            <a:off x="1226464" y="2896850"/>
            <a:ext cx="7772400" cy="1446550"/>
          </a:xfrm>
          <a:prstGeom prst="rect">
            <a:avLst/>
          </a:prstGeom>
          <a:solidFill>
            <a:srgbClr val="FF0000"/>
          </a:solidFill>
        </p:spPr>
        <p:txBody>
          <a:bodyPr wrap="square">
            <a:spAutoFit/>
          </a:bodyPr>
          <a:lstStyle/>
          <a:p>
            <a:pPr marL="1204913" lvl="2" indent="-290513" algn="l" eaLnBrk="1" hangingPunct="1">
              <a:buFont typeface="Arial" pitchFamily="34" charset="0"/>
              <a:buChar char="•"/>
              <a:tabLst>
                <a:tab pos="1379538" algn="l"/>
              </a:tabLst>
            </a:pPr>
            <a:r>
              <a:rPr kumimoji="0" lang="en-US" sz="3200" b="1" i="0" dirty="0" smtClean="0">
                <a:solidFill>
                  <a:srgbClr val="000000"/>
                </a:solidFill>
                <a:latin typeface="Arial"/>
              </a:rPr>
              <a:t>be sure to Update Your Moodle Profile </a:t>
            </a:r>
            <a:br>
              <a:rPr kumimoji="0" lang="en-US" sz="3200" b="1" i="0" dirty="0" smtClean="0">
                <a:solidFill>
                  <a:srgbClr val="000000"/>
                </a:solidFill>
                <a:latin typeface="Arial"/>
              </a:rPr>
            </a:br>
            <a:r>
              <a:rPr kumimoji="0" lang="en-US" sz="2400" b="1" i="0" dirty="0" smtClean="0">
                <a:solidFill>
                  <a:srgbClr val="000000"/>
                </a:solidFill>
                <a:latin typeface="Arial"/>
              </a:rPr>
              <a:t>as part of your introduction</a:t>
            </a:r>
            <a:endParaRPr kumimoji="0" lang="en-US" sz="3200" b="1" i="0" dirty="0" smtClean="0">
              <a:solidFill>
                <a:srgbClr val="000000"/>
              </a:solidFill>
              <a:latin typeface="Arial"/>
            </a:endParaRPr>
          </a:p>
        </p:txBody>
      </p:sp>
    </p:spTree>
  </p:cSld>
  <p:clrMapOvr>
    <a:masterClrMapping/>
  </p:clrMapOvr>
  <p:transition/>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257300" y="999649"/>
            <a:ext cx="7772400" cy="4639151"/>
          </a:xfrm>
          <a:prstGeom prst="rect">
            <a:avLst/>
          </a:prstGeom>
          <a:noFill/>
          <a:ln w="9525">
            <a:noFill/>
            <a:miter lim="800000"/>
            <a:headEnd/>
            <a:tailEnd/>
          </a:ln>
        </p:spPr>
      </p:pic>
      <p:sp>
        <p:nvSpPr>
          <p:cNvPr id="4" name="Rectangle 3"/>
          <p:cNvSpPr/>
          <p:nvPr/>
        </p:nvSpPr>
        <p:spPr>
          <a:xfrm>
            <a:off x="2552700" y="5766881"/>
            <a:ext cx="5143500" cy="938719"/>
          </a:xfrm>
          <a:prstGeom prst="rect">
            <a:avLst/>
          </a:prstGeom>
        </p:spPr>
        <p:txBody>
          <a:bodyPr>
            <a:spAutoFit/>
          </a:bodyPr>
          <a:lstStyle/>
          <a:p>
            <a:pPr eaLnBrk="1" hangingPunct="1"/>
            <a:r>
              <a:rPr kumimoji="0" lang="en-US" sz="1100" i="0" dirty="0" smtClean="0">
                <a:solidFill>
                  <a:srgbClr val="FFFFFF"/>
                </a:solidFill>
              </a:rPr>
              <a:t>East side First Street, Winsted.</a:t>
            </a:r>
            <a:br>
              <a:rPr kumimoji="0" lang="en-US" sz="1100" i="0" dirty="0" smtClean="0">
                <a:solidFill>
                  <a:srgbClr val="FFFFFF"/>
                </a:solidFill>
              </a:rPr>
            </a:br>
            <a:r>
              <a:rPr kumimoji="0" lang="en-US" sz="1100" i="0" dirty="0" smtClean="0">
                <a:solidFill>
                  <a:srgbClr val="FFFFFF"/>
                </a:solidFill>
              </a:rPr>
              <a:t>Photograph Collection, Postcard ca. 1915 </a:t>
            </a:r>
            <a:br>
              <a:rPr kumimoji="0" lang="en-US" sz="1100" i="0" dirty="0" smtClean="0">
                <a:solidFill>
                  <a:srgbClr val="FFFFFF"/>
                </a:solidFill>
              </a:rPr>
            </a:br>
            <a:r>
              <a:rPr kumimoji="0" lang="en-US" sz="1100" i="0" dirty="0" smtClean="0">
                <a:solidFill>
                  <a:srgbClr val="FFFFFF"/>
                </a:solidFill>
                <a:hlinkClick r:id="rId4"/>
              </a:rPr>
              <a:t>Visual Resources Database</a:t>
            </a:r>
            <a:br>
              <a:rPr kumimoji="0" lang="en-US" sz="1100" i="0" dirty="0" smtClean="0">
                <a:solidFill>
                  <a:srgbClr val="FFFFFF"/>
                </a:solidFill>
                <a:hlinkClick r:id="rId4"/>
              </a:rPr>
            </a:br>
            <a:r>
              <a:rPr kumimoji="0" lang="en-US" sz="1100" i="0" dirty="0" smtClean="0">
                <a:solidFill>
                  <a:srgbClr val="FFFFFF"/>
                </a:solidFill>
                <a:hlinkClick r:id="rId5"/>
              </a:rPr>
              <a:t>Minnesota Historical Society</a:t>
            </a:r>
            <a:endParaRPr kumimoji="0" lang="en-US" sz="1100" i="0" dirty="0" smtClean="0">
              <a:solidFill>
                <a:srgbClr val="FFFFFF"/>
              </a:solidFill>
            </a:endParaRPr>
          </a:p>
          <a:p>
            <a:pPr eaLnBrk="1" hangingPunct="1"/>
            <a:r>
              <a:rPr kumimoji="0" lang="en-US" sz="1100" i="0" dirty="0" smtClean="0">
                <a:solidFill>
                  <a:srgbClr val="FFFFFF"/>
                </a:solidFill>
              </a:rPr>
              <a:t>Location no. MM1.9 WN r5 </a:t>
            </a:r>
            <a:endParaRPr kumimoji="0" lang="en-US" sz="1800" i="0" dirty="0">
              <a:solidFill>
                <a:srgbClr val="FFFFFF"/>
              </a:solidFill>
            </a:endParaRPr>
          </a:p>
        </p:txBody>
      </p:sp>
      <p:sp>
        <p:nvSpPr>
          <p:cNvPr id="5" name="AutoShape 10"/>
          <p:cNvSpPr>
            <a:spLocks noChangeArrowheads="1"/>
          </p:cNvSpPr>
          <p:nvPr/>
        </p:nvSpPr>
        <p:spPr bwMode="auto">
          <a:xfrm rot="12420304">
            <a:off x="3168570" y="2908172"/>
            <a:ext cx="380343" cy="1552977"/>
          </a:xfrm>
          <a:prstGeom prst="upArrow">
            <a:avLst>
              <a:gd name="adj1" fmla="val 50000"/>
              <a:gd name="adj2" fmla="val 130622"/>
            </a:avLst>
          </a:prstGeom>
          <a:solidFill>
            <a:srgbClr val="FFCC00"/>
          </a:solidFill>
          <a:ln w="28575">
            <a:solidFill>
              <a:srgbClr val="000000"/>
            </a:solidFill>
            <a:miter lim="800000"/>
            <a:headEnd/>
            <a:tailEnd/>
          </a:ln>
        </p:spPr>
        <p:txBody>
          <a:bodyPr wrap="none" anchor="ctr"/>
          <a:lstStyle/>
          <a:p>
            <a:pPr eaLnBrk="1" hangingPunct="1">
              <a:defRPr/>
            </a:pPr>
            <a:endParaRPr lang="en-US" sz="48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602114" name="Rectangle 3"/>
          <p:cNvSpPr>
            <a:spLocks noChangeArrowheads="1"/>
          </p:cNvSpPr>
          <p:nvPr/>
        </p:nvSpPr>
        <p:spPr bwMode="auto">
          <a:xfrm>
            <a:off x="861559" y="2483984"/>
            <a:ext cx="8520113" cy="687388"/>
          </a:xfrm>
          <a:prstGeom prst="rect">
            <a:avLst/>
          </a:prstGeom>
          <a:noFill/>
          <a:ln w="9525">
            <a:noFill/>
            <a:miter lim="800000"/>
            <a:headEnd/>
            <a:tailEnd/>
          </a:ln>
        </p:spPr>
        <p:txBody>
          <a:bodyPr anchor="ctr">
            <a:spAutoFit/>
          </a:bodyPr>
          <a:lstStyle/>
          <a:p>
            <a:pPr>
              <a:lnSpc>
                <a:spcPct val="120000"/>
              </a:lnSpc>
              <a:spcBef>
                <a:spcPts val="500"/>
              </a:spcBef>
              <a:spcAft>
                <a:spcPts val="500"/>
              </a:spcAft>
            </a:pPr>
            <a:r>
              <a:rPr lang="en-US" sz="3600" b="1" i="0" dirty="0" smtClean="0">
                <a:solidFill>
                  <a:srgbClr val="FFFFFF"/>
                </a:solidFill>
                <a:latin typeface="Verdana" pitchFamily="34" charset="0"/>
              </a:rPr>
              <a:t>And the </a:t>
            </a:r>
            <a:r>
              <a:rPr lang="en-US" sz="3600" b="1" i="0" dirty="0">
                <a:solidFill>
                  <a:srgbClr val="FFFFFF"/>
                </a:solidFill>
                <a:latin typeface="Verdana" pitchFamily="34" charset="0"/>
              </a:rPr>
              <a:t>later </a:t>
            </a:r>
            <a:r>
              <a:rPr lang="en-US" sz="3600" b="1" i="0" dirty="0" smtClean="0">
                <a:solidFill>
                  <a:srgbClr val="FFFFFF"/>
                </a:solidFill>
                <a:latin typeface="Verdana" pitchFamily="34" charset="0"/>
              </a:rPr>
              <a:t>years?</a:t>
            </a:r>
            <a:endParaRPr lang="en-US" sz="3600" b="1" i="0" dirty="0">
              <a:solidFill>
                <a:srgbClr val="FFFFFF"/>
              </a:solidFill>
              <a:latin typeface="Verdana" pitchFamily="34" charset="0"/>
            </a:endParaRPr>
          </a:p>
        </p:txBody>
      </p:sp>
      <p:sp>
        <p:nvSpPr>
          <p:cNvPr id="5" name="Rectangle 4"/>
          <p:cNvSpPr>
            <a:spLocks noChangeArrowheads="1"/>
          </p:cNvSpPr>
          <p:nvPr/>
        </p:nvSpPr>
        <p:spPr bwMode="auto">
          <a:xfrm>
            <a:off x="876300" y="3505200"/>
            <a:ext cx="8520113" cy="1082675"/>
          </a:xfrm>
          <a:prstGeom prst="rect">
            <a:avLst/>
          </a:prstGeom>
          <a:noFill/>
          <a:ln w="9525">
            <a:noFill/>
            <a:miter lim="800000"/>
            <a:headEnd/>
            <a:tailEnd/>
          </a:ln>
        </p:spPr>
        <p:txBody>
          <a:bodyPr anchor="ctr">
            <a:spAutoFit/>
          </a:bodyPr>
          <a:lstStyle/>
          <a:p>
            <a:pPr>
              <a:lnSpc>
                <a:spcPct val="120000"/>
              </a:lnSpc>
              <a:spcBef>
                <a:spcPts val="500"/>
              </a:spcBef>
              <a:spcAft>
                <a:spcPts val="500"/>
              </a:spcAft>
            </a:pPr>
            <a:r>
              <a:rPr lang="en-US" sz="6000" b="1" i="0" dirty="0">
                <a:solidFill>
                  <a:srgbClr val="000000"/>
                </a:solidFill>
                <a:latin typeface="Verdana" pitchFamily="34" charset="0"/>
              </a:rPr>
              <a:t>later</a:t>
            </a:r>
          </a:p>
        </p:txBody>
      </p:sp>
      <p:sp>
        <p:nvSpPr>
          <p:cNvPr id="6" name="Rectangle 5"/>
          <p:cNvSpPr>
            <a:spLocks noChangeArrowheads="1"/>
          </p:cNvSpPr>
          <p:nvPr/>
        </p:nvSpPr>
        <p:spPr bwMode="auto">
          <a:xfrm>
            <a:off x="876300" y="4875212"/>
            <a:ext cx="8520113" cy="687388"/>
          </a:xfrm>
          <a:prstGeom prst="rect">
            <a:avLst/>
          </a:prstGeom>
          <a:noFill/>
          <a:ln w="9525">
            <a:noFill/>
            <a:miter lim="800000"/>
            <a:headEnd/>
            <a:tailEnd/>
          </a:ln>
        </p:spPr>
        <p:txBody>
          <a:bodyPr anchor="ctr">
            <a:spAutoFit/>
          </a:bodyPr>
          <a:lstStyle/>
          <a:p>
            <a:pPr>
              <a:lnSpc>
                <a:spcPct val="120000"/>
              </a:lnSpc>
              <a:spcBef>
                <a:spcPts val="500"/>
              </a:spcBef>
              <a:spcAft>
                <a:spcPts val="500"/>
              </a:spcAft>
            </a:pPr>
            <a:r>
              <a:rPr lang="en-US" sz="3600" i="0" dirty="0">
                <a:solidFill>
                  <a:srgbClr val="000000"/>
                </a:solidFill>
                <a:latin typeface="Verdana" pitchFamily="34" charset="0"/>
              </a:rPr>
              <a:t>(</a:t>
            </a:r>
            <a:r>
              <a:rPr lang="en-US" sz="3600" i="0" dirty="0" smtClean="0">
                <a:solidFill>
                  <a:srgbClr val="000000"/>
                </a:solidFill>
                <a:latin typeface="Verdana" pitchFamily="34" charset="0"/>
              </a:rPr>
              <a:t>maybe . . .)</a:t>
            </a:r>
            <a:endParaRPr lang="en-US" sz="3600" i="0" dirty="0">
              <a:solidFill>
                <a:srgbClr val="000000"/>
              </a:solidFill>
              <a:latin typeface="Verdana"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6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602114" name="Rectangle 3"/>
          <p:cNvSpPr>
            <a:spLocks noChangeArrowheads="1"/>
          </p:cNvSpPr>
          <p:nvPr/>
        </p:nvSpPr>
        <p:spPr bwMode="auto">
          <a:xfrm>
            <a:off x="861559" y="2483984"/>
            <a:ext cx="8520113" cy="687388"/>
          </a:xfrm>
          <a:prstGeom prst="rect">
            <a:avLst/>
          </a:prstGeom>
          <a:noFill/>
          <a:ln w="9525">
            <a:noFill/>
            <a:miter lim="800000"/>
            <a:headEnd/>
            <a:tailEnd/>
          </a:ln>
        </p:spPr>
        <p:txBody>
          <a:bodyPr anchor="ctr">
            <a:spAutoFit/>
          </a:bodyPr>
          <a:lstStyle/>
          <a:p>
            <a:pPr>
              <a:lnSpc>
                <a:spcPct val="120000"/>
              </a:lnSpc>
              <a:spcBef>
                <a:spcPts val="500"/>
              </a:spcBef>
              <a:spcAft>
                <a:spcPts val="500"/>
              </a:spcAft>
            </a:pPr>
            <a:r>
              <a:rPr lang="en-US" sz="3600" b="1" i="0" dirty="0" smtClean="0">
                <a:solidFill>
                  <a:srgbClr val="FFFFFF"/>
                </a:solidFill>
                <a:latin typeface="Verdana" pitchFamily="34" charset="0"/>
              </a:rPr>
              <a:t>And the </a:t>
            </a:r>
            <a:r>
              <a:rPr lang="en-US" sz="3600" b="1" i="0" dirty="0">
                <a:solidFill>
                  <a:srgbClr val="FFFFFF"/>
                </a:solidFill>
                <a:latin typeface="Verdana" pitchFamily="34" charset="0"/>
              </a:rPr>
              <a:t>later </a:t>
            </a:r>
            <a:r>
              <a:rPr lang="en-US" sz="3600" b="1" i="0" dirty="0" smtClean="0">
                <a:solidFill>
                  <a:srgbClr val="FFFFFF"/>
                </a:solidFill>
                <a:latin typeface="Verdana" pitchFamily="34" charset="0"/>
              </a:rPr>
              <a:t>years?</a:t>
            </a:r>
            <a:endParaRPr lang="en-US" sz="3600" b="1" i="0" dirty="0">
              <a:solidFill>
                <a:srgbClr val="FFFFFF"/>
              </a:solidFill>
              <a:latin typeface="Verdana" pitchFamily="34" charset="0"/>
            </a:endParaRPr>
          </a:p>
        </p:txBody>
      </p:sp>
      <p:sp>
        <p:nvSpPr>
          <p:cNvPr id="5" name="Rectangle 4"/>
          <p:cNvSpPr>
            <a:spLocks noChangeArrowheads="1"/>
          </p:cNvSpPr>
          <p:nvPr/>
        </p:nvSpPr>
        <p:spPr bwMode="auto">
          <a:xfrm>
            <a:off x="876300" y="3505200"/>
            <a:ext cx="8520113" cy="1082675"/>
          </a:xfrm>
          <a:prstGeom prst="rect">
            <a:avLst/>
          </a:prstGeom>
          <a:noFill/>
          <a:ln w="9525">
            <a:noFill/>
            <a:miter lim="800000"/>
            <a:headEnd/>
            <a:tailEnd/>
          </a:ln>
        </p:spPr>
        <p:txBody>
          <a:bodyPr anchor="ctr">
            <a:spAutoFit/>
          </a:bodyPr>
          <a:lstStyle/>
          <a:p>
            <a:pPr>
              <a:lnSpc>
                <a:spcPct val="120000"/>
              </a:lnSpc>
              <a:spcBef>
                <a:spcPts val="500"/>
              </a:spcBef>
              <a:spcAft>
                <a:spcPts val="500"/>
              </a:spcAft>
            </a:pPr>
            <a:r>
              <a:rPr lang="en-US" sz="6000" b="1" i="0">
                <a:solidFill>
                  <a:srgbClr val="FFFFFF"/>
                </a:solidFill>
                <a:latin typeface="Verdana" pitchFamily="34" charset="0"/>
              </a:rPr>
              <a:t>later</a:t>
            </a:r>
          </a:p>
        </p:txBody>
      </p:sp>
      <p:sp>
        <p:nvSpPr>
          <p:cNvPr id="6" name="Rectangle 5"/>
          <p:cNvSpPr>
            <a:spLocks noChangeArrowheads="1"/>
          </p:cNvSpPr>
          <p:nvPr/>
        </p:nvSpPr>
        <p:spPr bwMode="auto">
          <a:xfrm>
            <a:off x="876300" y="4875212"/>
            <a:ext cx="8520113" cy="687388"/>
          </a:xfrm>
          <a:prstGeom prst="rect">
            <a:avLst/>
          </a:prstGeom>
          <a:noFill/>
          <a:ln w="9525">
            <a:noFill/>
            <a:miter lim="800000"/>
            <a:headEnd/>
            <a:tailEnd/>
          </a:ln>
        </p:spPr>
        <p:txBody>
          <a:bodyPr anchor="ctr">
            <a:spAutoFit/>
          </a:bodyPr>
          <a:lstStyle/>
          <a:p>
            <a:pPr>
              <a:lnSpc>
                <a:spcPct val="120000"/>
              </a:lnSpc>
              <a:spcBef>
                <a:spcPts val="500"/>
              </a:spcBef>
              <a:spcAft>
                <a:spcPts val="500"/>
              </a:spcAft>
            </a:pPr>
            <a:r>
              <a:rPr lang="en-US" sz="3600" i="0" dirty="0">
                <a:solidFill>
                  <a:srgbClr val="000000"/>
                </a:solidFill>
                <a:latin typeface="Verdana" pitchFamily="34" charset="0"/>
              </a:rPr>
              <a:t>(</a:t>
            </a:r>
            <a:r>
              <a:rPr lang="en-US" sz="3600" i="0" dirty="0" smtClean="0">
                <a:solidFill>
                  <a:srgbClr val="000000"/>
                </a:solidFill>
                <a:latin typeface="Verdana" pitchFamily="34" charset="0"/>
              </a:rPr>
              <a:t>maybe . . .)</a:t>
            </a:r>
            <a:endParaRPr lang="en-US" sz="3600" i="0" dirty="0">
              <a:solidFill>
                <a:srgbClr val="000000"/>
              </a:solidFill>
              <a:latin typeface="Verdana"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6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602114" name="Rectangle 3"/>
          <p:cNvSpPr>
            <a:spLocks noChangeArrowheads="1"/>
          </p:cNvSpPr>
          <p:nvPr/>
        </p:nvSpPr>
        <p:spPr bwMode="auto">
          <a:xfrm>
            <a:off x="861559" y="2483984"/>
            <a:ext cx="8520113" cy="687388"/>
          </a:xfrm>
          <a:prstGeom prst="rect">
            <a:avLst/>
          </a:prstGeom>
          <a:noFill/>
          <a:ln w="9525">
            <a:noFill/>
            <a:miter lim="800000"/>
            <a:headEnd/>
            <a:tailEnd/>
          </a:ln>
        </p:spPr>
        <p:txBody>
          <a:bodyPr anchor="ctr">
            <a:spAutoFit/>
          </a:bodyPr>
          <a:lstStyle/>
          <a:p>
            <a:pPr>
              <a:lnSpc>
                <a:spcPct val="120000"/>
              </a:lnSpc>
              <a:spcBef>
                <a:spcPts val="500"/>
              </a:spcBef>
              <a:spcAft>
                <a:spcPts val="500"/>
              </a:spcAft>
            </a:pPr>
            <a:r>
              <a:rPr lang="en-US" sz="3600" b="1" i="0" dirty="0" smtClean="0">
                <a:solidFill>
                  <a:srgbClr val="FFFFFF"/>
                </a:solidFill>
                <a:latin typeface="Verdana" pitchFamily="34" charset="0"/>
              </a:rPr>
              <a:t>And the </a:t>
            </a:r>
            <a:r>
              <a:rPr lang="en-US" sz="3600" b="1" i="0" dirty="0">
                <a:solidFill>
                  <a:srgbClr val="FFFFFF"/>
                </a:solidFill>
                <a:latin typeface="Verdana" pitchFamily="34" charset="0"/>
              </a:rPr>
              <a:t>later </a:t>
            </a:r>
            <a:r>
              <a:rPr lang="en-US" sz="3600" b="1" i="0" dirty="0" smtClean="0">
                <a:solidFill>
                  <a:srgbClr val="FFFFFF"/>
                </a:solidFill>
                <a:latin typeface="Verdana" pitchFamily="34" charset="0"/>
              </a:rPr>
              <a:t>years?</a:t>
            </a:r>
            <a:endParaRPr lang="en-US" sz="3600" b="1" i="0" dirty="0">
              <a:solidFill>
                <a:srgbClr val="FFFFFF"/>
              </a:solidFill>
              <a:latin typeface="Verdana" pitchFamily="34" charset="0"/>
            </a:endParaRPr>
          </a:p>
        </p:txBody>
      </p:sp>
      <p:sp>
        <p:nvSpPr>
          <p:cNvPr id="5" name="Rectangle 4"/>
          <p:cNvSpPr>
            <a:spLocks noChangeArrowheads="1"/>
          </p:cNvSpPr>
          <p:nvPr/>
        </p:nvSpPr>
        <p:spPr bwMode="auto">
          <a:xfrm>
            <a:off x="876300" y="3505200"/>
            <a:ext cx="8520113" cy="1082675"/>
          </a:xfrm>
          <a:prstGeom prst="rect">
            <a:avLst/>
          </a:prstGeom>
          <a:noFill/>
          <a:ln w="9525">
            <a:noFill/>
            <a:miter lim="800000"/>
            <a:headEnd/>
            <a:tailEnd/>
          </a:ln>
        </p:spPr>
        <p:txBody>
          <a:bodyPr anchor="ctr">
            <a:spAutoFit/>
          </a:bodyPr>
          <a:lstStyle/>
          <a:p>
            <a:pPr>
              <a:lnSpc>
                <a:spcPct val="120000"/>
              </a:lnSpc>
              <a:spcBef>
                <a:spcPts val="500"/>
              </a:spcBef>
              <a:spcAft>
                <a:spcPts val="500"/>
              </a:spcAft>
            </a:pPr>
            <a:r>
              <a:rPr lang="en-US" sz="6000" b="1" i="0">
                <a:solidFill>
                  <a:srgbClr val="FFFFFF"/>
                </a:solidFill>
                <a:latin typeface="Verdana" pitchFamily="34" charset="0"/>
              </a:rPr>
              <a:t>later</a:t>
            </a:r>
          </a:p>
        </p:txBody>
      </p:sp>
      <p:sp>
        <p:nvSpPr>
          <p:cNvPr id="6" name="Rectangle 5"/>
          <p:cNvSpPr>
            <a:spLocks noChangeArrowheads="1"/>
          </p:cNvSpPr>
          <p:nvPr/>
        </p:nvSpPr>
        <p:spPr bwMode="auto">
          <a:xfrm>
            <a:off x="876300" y="4875212"/>
            <a:ext cx="8520113" cy="687388"/>
          </a:xfrm>
          <a:prstGeom prst="rect">
            <a:avLst/>
          </a:prstGeom>
          <a:noFill/>
          <a:ln w="9525">
            <a:noFill/>
            <a:miter lim="800000"/>
            <a:headEnd/>
            <a:tailEnd/>
          </a:ln>
        </p:spPr>
        <p:txBody>
          <a:bodyPr anchor="ctr">
            <a:spAutoFit/>
          </a:bodyPr>
          <a:lstStyle/>
          <a:p>
            <a:pPr>
              <a:lnSpc>
                <a:spcPct val="120000"/>
              </a:lnSpc>
              <a:spcBef>
                <a:spcPts val="500"/>
              </a:spcBef>
              <a:spcAft>
                <a:spcPts val="500"/>
              </a:spcAft>
            </a:pPr>
            <a:r>
              <a:rPr lang="en-US" sz="3600" i="0" dirty="0">
                <a:solidFill>
                  <a:srgbClr val="FFFFFF"/>
                </a:solidFill>
                <a:latin typeface="Verdana" pitchFamily="34" charset="0"/>
              </a:rPr>
              <a:t>(</a:t>
            </a:r>
            <a:r>
              <a:rPr lang="en-US" sz="3600" i="0" dirty="0" smtClean="0">
                <a:solidFill>
                  <a:srgbClr val="FFFFFF"/>
                </a:solidFill>
                <a:latin typeface="Verdana" pitchFamily="34" charset="0"/>
              </a:rPr>
              <a:t>maybe . . .)</a:t>
            </a:r>
            <a:endParaRPr lang="en-US" sz="3600" i="0" dirty="0">
              <a:solidFill>
                <a:srgbClr val="FFFFFF"/>
              </a:solidFill>
              <a:latin typeface="Verdana"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64.xml><?xml version="1.0" encoding="utf-8"?>
<p:sld xmlns:a="http://schemas.openxmlformats.org/drawingml/2006/main" xmlns:r="http://schemas.openxmlformats.org/officeDocument/2006/relationships" xmlns:p="http://schemas.openxmlformats.org/presentationml/2006/main" show="0">
  <p:cSld>
    <p:bg>
      <p:bgPr>
        <a:solidFill>
          <a:schemeClr val="accent2"/>
        </a:solidFill>
        <a:effectLst/>
      </p:bgPr>
    </p:bg>
    <p:spTree>
      <p:nvGrpSpPr>
        <p:cNvPr id="1" name=""/>
        <p:cNvGrpSpPr/>
        <p:nvPr/>
      </p:nvGrpSpPr>
      <p:grpSpPr>
        <a:xfrm>
          <a:off x="0" y="0"/>
          <a:ext cx="0" cy="0"/>
          <a:chOff x="0" y="0"/>
          <a:chExt cx="0" cy="0"/>
        </a:xfrm>
      </p:grpSpPr>
    </p:spTree>
  </p:cSld>
  <p:clrMapOvr>
    <a:masterClrMapping/>
  </p:clrMapOvr>
  <p:transition/>
</p:sld>
</file>

<file path=ppt/slides/slide265.xml><?xml version="1.0" encoding="utf-8"?>
<p:sld xmlns:a="http://schemas.openxmlformats.org/drawingml/2006/main" xmlns:r="http://schemas.openxmlformats.org/officeDocument/2006/relationships" xmlns:p="http://schemas.openxmlformats.org/presentationml/2006/main" show="0">
  <p:cSld>
    <p:bg>
      <p:bgPr>
        <a:solidFill>
          <a:schemeClr val="accent2"/>
        </a:solidFill>
        <a:effectLst/>
      </p:bgPr>
    </p:bg>
    <p:spTree>
      <p:nvGrpSpPr>
        <p:cNvPr id="1" name=""/>
        <p:cNvGrpSpPr/>
        <p:nvPr/>
      </p:nvGrpSpPr>
      <p:grpSpPr>
        <a:xfrm>
          <a:off x="0" y="0"/>
          <a:ext cx="0" cy="0"/>
          <a:chOff x="0" y="0"/>
          <a:chExt cx="0" cy="0"/>
        </a:xfrm>
      </p:grpSpPr>
    </p:spTree>
  </p:cSld>
  <p:clrMapOvr>
    <a:masterClrMapping/>
  </p:clrMapOvr>
  <p:transition/>
</p:sld>
</file>

<file path=ppt/slides/slide26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1268184" y="1285422"/>
            <a:ext cx="7772400" cy="4857750"/>
          </a:xfrm>
          <a:prstGeom prst="rect">
            <a:avLst/>
          </a:prstGeom>
          <a:noFill/>
          <a:ln w="9525">
            <a:noFill/>
            <a:miter lim="800000"/>
            <a:headEnd/>
            <a:tailEnd/>
          </a:ln>
        </p:spPr>
      </p:pic>
      <p:sp>
        <p:nvSpPr>
          <p:cNvPr id="5" name="Text Box 4"/>
          <p:cNvSpPr txBox="1">
            <a:spLocks noChangeArrowheads="1"/>
          </p:cNvSpPr>
          <p:nvPr/>
        </p:nvSpPr>
        <p:spPr bwMode="auto">
          <a:xfrm>
            <a:off x="2987233" y="733961"/>
            <a:ext cx="4289956" cy="1323439"/>
          </a:xfrm>
          <a:prstGeom prst="rect">
            <a:avLst/>
          </a:prstGeom>
          <a:solidFill>
            <a:srgbClr val="FFCC00"/>
          </a:solidFill>
          <a:ln w="76200">
            <a:solidFill>
              <a:srgbClr val="FFCC00"/>
            </a:solidFill>
            <a:miter lim="800000"/>
            <a:headEnd/>
            <a:tailEnd/>
          </a:ln>
        </p:spPr>
        <p:txBody>
          <a:bodyPr wrap="none">
            <a:spAutoFit/>
          </a:bodyPr>
          <a:lstStyle/>
          <a:p>
            <a:r>
              <a:rPr lang="en-US" sz="4000" b="1" i="0" dirty="0" smtClean="0">
                <a:solidFill>
                  <a:srgbClr val="0C0600"/>
                </a:solidFill>
              </a:rPr>
              <a:t>Back to the main</a:t>
            </a:r>
          </a:p>
          <a:p>
            <a:r>
              <a:rPr lang="en-US" sz="4000" b="1" i="0" dirty="0" smtClean="0">
                <a:solidFill>
                  <a:srgbClr val="0C0600"/>
                </a:solidFill>
              </a:rPr>
              <a:t>Moodle page</a:t>
            </a:r>
            <a:endParaRPr lang="en-US" sz="4000" b="1" i="0" dirty="0">
              <a:solidFill>
                <a:srgbClr val="0C0600"/>
              </a:solidFill>
            </a:endParaRPr>
          </a:p>
        </p:txBody>
      </p:sp>
    </p:spTree>
  </p:cSld>
  <p:clrMapOvr>
    <a:masterClrMapping/>
  </p:clrMapOvr>
  <p:transition/>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1268184" y="1285422"/>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1268184" y="1285422"/>
            <a:ext cx="7772400" cy="4857750"/>
          </a:xfrm>
          <a:prstGeom prst="rect">
            <a:avLst/>
          </a:prstGeom>
          <a:noFill/>
          <a:ln w="9525">
            <a:noFill/>
            <a:miter lim="800000"/>
            <a:headEnd/>
            <a:tailEnd/>
          </a:ln>
        </p:spPr>
      </p:pic>
      <p:sp>
        <p:nvSpPr>
          <p:cNvPr id="3" name="Text Box 4"/>
          <p:cNvSpPr txBox="1">
            <a:spLocks noChangeArrowheads="1"/>
          </p:cNvSpPr>
          <p:nvPr/>
        </p:nvSpPr>
        <p:spPr bwMode="auto">
          <a:xfrm>
            <a:off x="1609272" y="2943761"/>
            <a:ext cx="7086600" cy="1323439"/>
          </a:xfrm>
          <a:prstGeom prst="rect">
            <a:avLst/>
          </a:prstGeom>
          <a:solidFill>
            <a:srgbClr val="FFFFFF"/>
          </a:solidFill>
          <a:ln w="76200">
            <a:solidFill>
              <a:srgbClr val="FFCC00"/>
            </a:solidFill>
            <a:miter lim="800000"/>
            <a:headEnd/>
            <a:tailEnd/>
          </a:ln>
        </p:spPr>
        <p:txBody>
          <a:bodyPr wrap="square">
            <a:spAutoFit/>
          </a:bodyPr>
          <a:lstStyle/>
          <a:p>
            <a:r>
              <a:rPr lang="en-US" sz="4000" b="1" i="0" dirty="0" smtClean="0"/>
              <a:t>requirements, due dates, options, and grades</a:t>
            </a:r>
            <a:endParaRPr lang="en-US" sz="4000" b="1" i="0" dirty="0"/>
          </a:p>
        </p:txBody>
      </p:sp>
    </p:spTree>
  </p:cSld>
  <p:clrMapOvr>
    <a:masterClrMapping/>
  </p:clrMapOvr>
  <p:transition/>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624642" name="Text Box 2"/>
          <p:cNvSpPr txBox="1">
            <a:spLocks noChangeArrowheads="1"/>
          </p:cNvSpPr>
          <p:nvPr/>
        </p:nvSpPr>
        <p:spPr bwMode="auto">
          <a:xfrm>
            <a:off x="5622925" y="5105400"/>
            <a:ext cx="182563" cy="762000"/>
          </a:xfrm>
          <a:prstGeom prst="rect">
            <a:avLst/>
          </a:prstGeom>
          <a:noFill/>
          <a:ln w="9525">
            <a:noFill/>
            <a:miter lim="800000"/>
            <a:headEnd/>
            <a:tailEnd/>
          </a:ln>
        </p:spPr>
        <p:txBody>
          <a:bodyPr wrap="none" anchor="ctr">
            <a:spAutoFit/>
          </a:bodyPr>
          <a:lstStyle/>
          <a:p>
            <a:endParaRPr lang="en-US" sz="4400"/>
          </a:p>
        </p:txBody>
      </p:sp>
      <p:sp>
        <p:nvSpPr>
          <p:cNvPr id="624643" name="Text Box 3"/>
          <p:cNvSpPr txBox="1">
            <a:spLocks noChangeArrowheads="1"/>
          </p:cNvSpPr>
          <p:nvPr/>
        </p:nvSpPr>
        <p:spPr bwMode="auto">
          <a:xfrm>
            <a:off x="6994525" y="2590800"/>
            <a:ext cx="185738" cy="762000"/>
          </a:xfrm>
          <a:prstGeom prst="rect">
            <a:avLst/>
          </a:prstGeom>
          <a:noFill/>
          <a:ln w="9525">
            <a:noFill/>
            <a:miter lim="800000"/>
            <a:headEnd/>
            <a:tailEnd/>
          </a:ln>
        </p:spPr>
        <p:txBody>
          <a:bodyPr wrap="none" anchor="ctr">
            <a:spAutoFit/>
          </a:bodyPr>
          <a:lstStyle/>
          <a:p>
            <a:endParaRPr lang="en-US" sz="4400"/>
          </a:p>
        </p:txBody>
      </p:sp>
      <p:pic>
        <p:nvPicPr>
          <p:cNvPr id="7" name="Picture 2"/>
          <p:cNvPicPr>
            <a:picLocks noChangeAspect="1" noChangeArrowheads="1"/>
          </p:cNvPicPr>
          <p:nvPr/>
        </p:nvPicPr>
        <p:blipFill>
          <a:blip r:embed="rId2" cstate="print"/>
          <a:srcRect/>
          <a:stretch>
            <a:fillRect/>
          </a:stretch>
        </p:blipFill>
        <p:spPr bwMode="auto">
          <a:xfrm>
            <a:off x="1268184" y="1285422"/>
            <a:ext cx="7772400" cy="4857750"/>
          </a:xfrm>
          <a:prstGeom prst="rect">
            <a:avLst/>
          </a:prstGeom>
          <a:noFill/>
          <a:ln w="9525">
            <a:noFill/>
            <a:miter lim="800000"/>
            <a:headEnd/>
            <a:tailEnd/>
          </a:ln>
        </p:spPr>
      </p:pic>
      <p:sp>
        <p:nvSpPr>
          <p:cNvPr id="8" name="Freeform 7"/>
          <p:cNvSpPr/>
          <p:nvPr/>
        </p:nvSpPr>
        <p:spPr bwMode="auto">
          <a:xfrm>
            <a:off x="1187754" y="1738086"/>
            <a:ext cx="820661" cy="365276"/>
          </a:xfrm>
          <a:custGeom>
            <a:avLst/>
            <a:gdLst>
              <a:gd name="connsiteX0" fmla="*/ 553962 w 590248"/>
              <a:gd name="connsiteY0" fmla="*/ 94343 h 365276"/>
              <a:gd name="connsiteX1" fmla="*/ 336248 w 590248"/>
              <a:gd name="connsiteY1" fmla="*/ 7257 h 365276"/>
              <a:gd name="connsiteX2" fmla="*/ 162076 w 590248"/>
              <a:gd name="connsiteY2" fmla="*/ 50800 h 365276"/>
              <a:gd name="connsiteX3" fmla="*/ 74991 w 590248"/>
              <a:gd name="connsiteY3" fmla="*/ 50800 h 365276"/>
              <a:gd name="connsiteX4" fmla="*/ 2419 w 590248"/>
              <a:gd name="connsiteY4" fmla="*/ 195943 h 365276"/>
              <a:gd name="connsiteX5" fmla="*/ 89505 w 590248"/>
              <a:gd name="connsiteY5" fmla="*/ 341086 h 365276"/>
              <a:gd name="connsiteX6" fmla="*/ 263676 w 590248"/>
              <a:gd name="connsiteY6" fmla="*/ 341086 h 365276"/>
              <a:gd name="connsiteX7" fmla="*/ 437848 w 590248"/>
              <a:gd name="connsiteY7" fmla="*/ 326572 h 365276"/>
              <a:gd name="connsiteX8" fmla="*/ 524934 w 590248"/>
              <a:gd name="connsiteY8" fmla="*/ 254000 h 365276"/>
              <a:gd name="connsiteX9" fmla="*/ 553962 w 590248"/>
              <a:gd name="connsiteY9" fmla="*/ 210457 h 365276"/>
              <a:gd name="connsiteX10" fmla="*/ 553962 w 590248"/>
              <a:gd name="connsiteY10" fmla="*/ 94343 h 365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90248" h="365276">
                <a:moveTo>
                  <a:pt x="553962" y="94343"/>
                </a:moveTo>
                <a:cubicBezTo>
                  <a:pt x="517676" y="60476"/>
                  <a:pt x="401562" y="14514"/>
                  <a:pt x="336248" y="7257"/>
                </a:cubicBezTo>
                <a:cubicBezTo>
                  <a:pt x="270934" y="0"/>
                  <a:pt x="205619" y="43543"/>
                  <a:pt x="162076" y="50800"/>
                </a:cubicBezTo>
                <a:cubicBezTo>
                  <a:pt x="118533" y="58057"/>
                  <a:pt x="101600" y="26610"/>
                  <a:pt x="74991" y="50800"/>
                </a:cubicBezTo>
                <a:cubicBezTo>
                  <a:pt x="48382" y="74990"/>
                  <a:pt x="0" y="147562"/>
                  <a:pt x="2419" y="195943"/>
                </a:cubicBezTo>
                <a:cubicBezTo>
                  <a:pt x="4838" y="244324"/>
                  <a:pt x="45962" y="316896"/>
                  <a:pt x="89505" y="341086"/>
                </a:cubicBezTo>
                <a:cubicBezTo>
                  <a:pt x="133048" y="365276"/>
                  <a:pt x="205619" y="343505"/>
                  <a:pt x="263676" y="341086"/>
                </a:cubicBezTo>
                <a:cubicBezTo>
                  <a:pt x="321733" y="338667"/>
                  <a:pt x="394305" y="341086"/>
                  <a:pt x="437848" y="326572"/>
                </a:cubicBezTo>
                <a:cubicBezTo>
                  <a:pt x="481391" y="312058"/>
                  <a:pt x="505582" y="273353"/>
                  <a:pt x="524934" y="254000"/>
                </a:cubicBezTo>
                <a:cubicBezTo>
                  <a:pt x="544286" y="234648"/>
                  <a:pt x="549124" y="229809"/>
                  <a:pt x="553962" y="210457"/>
                </a:cubicBezTo>
                <a:cubicBezTo>
                  <a:pt x="558800" y="191105"/>
                  <a:pt x="590248" y="128210"/>
                  <a:pt x="553962" y="94343"/>
                </a:cubicBezTo>
                <a:close/>
              </a:path>
            </a:pathLst>
          </a:custGeom>
          <a:noFill/>
          <a:ln w="762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p>
        </p:txBody>
      </p:sp>
      <p:sp>
        <p:nvSpPr>
          <p:cNvPr id="10" name="Striped Right Arrow 9"/>
          <p:cNvSpPr/>
          <p:nvPr/>
        </p:nvSpPr>
        <p:spPr bwMode="auto">
          <a:xfrm rot="10478956">
            <a:off x="2124531" y="1501369"/>
            <a:ext cx="2148114" cy="609600"/>
          </a:xfrm>
          <a:prstGeom prst="stripedRightArrow">
            <a:avLst/>
          </a:prstGeom>
          <a:solidFill>
            <a:srgbClr val="FFC000"/>
          </a:solidFill>
          <a:ln w="762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3"/>
          <p:cNvSpPr>
            <a:spLocks noChangeArrowheads="1"/>
          </p:cNvSpPr>
          <p:nvPr/>
        </p:nvSpPr>
        <p:spPr bwMode="auto">
          <a:xfrm>
            <a:off x="1104900" y="609600"/>
            <a:ext cx="8077200" cy="400110"/>
          </a:xfrm>
          <a:prstGeom prst="rect">
            <a:avLst/>
          </a:prstGeom>
          <a:noFill/>
          <a:ln w="9525">
            <a:noFill/>
            <a:miter lim="800000"/>
            <a:headEnd/>
            <a:tailEnd/>
          </a:ln>
        </p:spPr>
        <p:txBody>
          <a:bodyPr wrap="square" anchor="ctr">
            <a:noAutofit/>
          </a:bodyPr>
          <a:lstStyle/>
          <a:p>
            <a:pPr eaLnBrk="1" hangingPunct="1"/>
            <a:r>
              <a:rPr kumimoji="0" lang="en-US" sz="2000" b="1" i="0" dirty="0" smtClean="0">
                <a:solidFill>
                  <a:srgbClr val="FFFFFF"/>
                </a:solidFill>
              </a:rPr>
              <a:t>And the listing for Week 1 Day 1 will look something like this . . .</a:t>
            </a:r>
          </a:p>
        </p:txBody>
      </p:sp>
      <p:pic>
        <p:nvPicPr>
          <p:cNvPr id="9" name="Picture 2"/>
          <p:cNvPicPr>
            <a:picLocks noChangeAspect="1" noChangeArrowheads="1"/>
          </p:cNvPicPr>
          <p:nvPr/>
        </p:nvPicPr>
        <p:blipFill>
          <a:blip r:embed="rId2" cstate="print"/>
          <a:srcRect/>
          <a:stretch>
            <a:fillRect/>
          </a:stretch>
        </p:blipFill>
        <p:spPr bwMode="auto">
          <a:xfrm>
            <a:off x="1242786" y="1296306"/>
            <a:ext cx="7772400" cy="4857750"/>
          </a:xfrm>
          <a:prstGeom prst="rect">
            <a:avLst/>
          </a:prstGeom>
          <a:noFill/>
          <a:ln w="9525">
            <a:noFill/>
            <a:miter lim="800000"/>
            <a:headEnd/>
            <a:tailEnd/>
          </a:ln>
        </p:spPr>
      </p:pic>
      <p:sp>
        <p:nvSpPr>
          <p:cNvPr id="5" name="Rectangle 4"/>
          <p:cNvSpPr>
            <a:spLocks noChangeArrowheads="1"/>
          </p:cNvSpPr>
          <p:nvPr/>
        </p:nvSpPr>
        <p:spPr bwMode="auto">
          <a:xfrm>
            <a:off x="1242786" y="1309914"/>
            <a:ext cx="7772400" cy="4847772"/>
          </a:xfrm>
          <a:prstGeom prst="rect">
            <a:avLst/>
          </a:prstGeom>
          <a:solidFill>
            <a:srgbClr val="FFCC00">
              <a:alpha val="75000"/>
            </a:srgbClr>
          </a:solidFill>
          <a:ln w="9525">
            <a:gradFill>
              <a:gsLst>
                <a:gs pos="0">
                  <a:srgbClr val="FFCF89"/>
                </a:gs>
                <a:gs pos="50000">
                  <a:schemeClr val="accent1">
                    <a:shade val="67500"/>
                    <a:satMod val="115000"/>
                  </a:schemeClr>
                </a:gs>
                <a:gs pos="100000">
                  <a:schemeClr val="accent1">
                    <a:shade val="100000"/>
                    <a:satMod val="115000"/>
                  </a:schemeClr>
                </a:gs>
              </a:gsLst>
              <a:lin ang="5400000" scaled="0"/>
            </a:gradFill>
            <a:miter lim="800000"/>
            <a:headEnd/>
            <a:tailEnd/>
          </a:ln>
        </p:spPr>
        <p:txBody>
          <a:bodyPr wrap="square" anchor="t" anchorCtr="0">
            <a:noAutofit/>
          </a:bodyPr>
          <a:lstStyle/>
          <a:p>
            <a:pPr eaLnBrk="1" hangingPunct="1"/>
            <a:endParaRPr kumimoji="0" lang="en-US" sz="3600" b="1" i="0" dirty="0" smtClean="0">
              <a:solidFill>
                <a:srgbClr val="000000"/>
              </a:solidFill>
              <a:latin typeface="Arial"/>
            </a:endParaRPr>
          </a:p>
          <a:p>
            <a:pPr eaLnBrk="1" hangingPunct="1"/>
            <a:r>
              <a:rPr kumimoji="0" lang="en-US" sz="3600" b="1" i="0" dirty="0" smtClean="0">
                <a:solidFill>
                  <a:srgbClr val="000000"/>
                </a:solidFill>
                <a:latin typeface="Arial"/>
              </a:rPr>
              <a:t>The first week . . . </a:t>
            </a:r>
          </a:p>
          <a:p>
            <a:pPr marL="1204913" lvl="2" indent="-290513" algn="l" eaLnBrk="1" hangingPunct="1">
              <a:buFont typeface="Arial" pitchFamily="34" charset="0"/>
              <a:buChar char="•"/>
              <a:tabLst>
                <a:tab pos="1379538" algn="l"/>
              </a:tabLst>
            </a:pPr>
            <a:r>
              <a:rPr kumimoji="0" lang="en-US" sz="3200" b="1" i="0" dirty="0" smtClean="0">
                <a:solidFill>
                  <a:srgbClr val="000000"/>
                </a:solidFill>
                <a:latin typeface="Arial"/>
              </a:rPr>
              <a:t>introduce yourself</a:t>
            </a:r>
          </a:p>
          <a:p>
            <a:pPr marL="1204913" lvl="2" indent="-290513" algn="l" eaLnBrk="1" hangingPunct="1">
              <a:buFont typeface="Arial" pitchFamily="34" charset="0"/>
              <a:buChar char="•"/>
              <a:tabLst>
                <a:tab pos="1379538" algn="l"/>
              </a:tabLst>
            </a:pPr>
            <a:r>
              <a:rPr kumimoji="0" lang="en-US" sz="2400" b="1" i="0" dirty="0" smtClean="0">
                <a:solidFill>
                  <a:srgbClr val="FFFFFF">
                    <a:lumMod val="65000"/>
                  </a:srgbClr>
                </a:solidFill>
                <a:latin typeface="Arial"/>
              </a:rPr>
              <a:t>do the Pre-Assessment</a:t>
            </a:r>
          </a:p>
          <a:p>
            <a:pPr marL="1204913" lvl="2" indent="-290513" algn="l" eaLnBrk="1" hangingPunct="1">
              <a:buFont typeface="Arial" pitchFamily="34" charset="0"/>
              <a:buChar char="•"/>
              <a:tabLst>
                <a:tab pos="1379538" algn="l"/>
              </a:tabLst>
            </a:pPr>
            <a:r>
              <a:rPr kumimoji="0" lang="en-US" sz="2400" b="1" i="0" dirty="0" smtClean="0">
                <a:solidFill>
                  <a:srgbClr val="FFFFFF">
                    <a:lumMod val="65000"/>
                  </a:srgbClr>
                </a:solidFill>
                <a:latin typeface="Arial"/>
              </a:rPr>
              <a:t>join in on the Forum Discussion</a:t>
            </a:r>
          </a:p>
          <a:p>
            <a:pPr marL="1204913" lvl="2" indent="-290513" algn="l" eaLnBrk="1" hangingPunct="1">
              <a:buFont typeface="Arial" pitchFamily="34" charset="0"/>
              <a:buChar char="•"/>
              <a:tabLst>
                <a:tab pos="1379538" algn="l"/>
              </a:tabLst>
            </a:pPr>
            <a:r>
              <a:rPr kumimoji="0" lang="en-US" sz="2400" b="1" i="0" dirty="0" smtClean="0">
                <a:solidFill>
                  <a:srgbClr val="FFFFFF">
                    <a:lumMod val="65000"/>
                  </a:srgbClr>
                </a:solidFill>
                <a:latin typeface="Arial"/>
              </a:rPr>
              <a:t>and, just for the fun of it, have a look around at the rest of the materials</a:t>
            </a:r>
          </a:p>
        </p:txBody>
      </p:sp>
      <p:sp>
        <p:nvSpPr>
          <p:cNvPr id="13" name="Rectangle 12"/>
          <p:cNvSpPr>
            <a:spLocks noChangeArrowheads="1"/>
          </p:cNvSpPr>
          <p:nvPr/>
        </p:nvSpPr>
        <p:spPr bwMode="auto">
          <a:xfrm>
            <a:off x="1228272" y="1306286"/>
            <a:ext cx="7772400" cy="4851400"/>
          </a:xfrm>
          <a:prstGeom prst="rect">
            <a:avLst/>
          </a:prstGeom>
          <a:solidFill>
            <a:srgbClr val="FFCC00">
              <a:alpha val="75000"/>
            </a:srgbClr>
          </a:solidFill>
          <a:ln w="9525">
            <a:gradFill>
              <a:gsLst>
                <a:gs pos="0">
                  <a:srgbClr val="FFCF89"/>
                </a:gs>
                <a:gs pos="50000">
                  <a:schemeClr val="accent1">
                    <a:shade val="67500"/>
                    <a:satMod val="115000"/>
                  </a:schemeClr>
                </a:gs>
                <a:gs pos="100000">
                  <a:schemeClr val="accent1">
                    <a:shade val="100000"/>
                    <a:satMod val="115000"/>
                  </a:schemeClr>
                </a:gs>
              </a:gsLst>
              <a:lin ang="5400000" scaled="0"/>
            </a:gradFill>
            <a:miter lim="800000"/>
            <a:headEnd/>
            <a:tailEnd/>
          </a:ln>
        </p:spPr>
        <p:txBody>
          <a:bodyPr wrap="square" anchor="t" anchorCtr="0">
            <a:noAutofit/>
          </a:bodyPr>
          <a:lstStyle/>
          <a:p>
            <a:pPr eaLnBrk="1" hangingPunct="1"/>
            <a:endParaRPr kumimoji="0" lang="en-US" sz="3600" b="1" i="0" dirty="0" smtClean="0">
              <a:solidFill>
                <a:srgbClr val="000000"/>
              </a:solidFill>
              <a:latin typeface="Arial"/>
            </a:endParaRPr>
          </a:p>
          <a:p>
            <a:pPr marL="1204913" lvl="2" indent="-290513" algn="l" eaLnBrk="1" hangingPunct="1">
              <a:buFont typeface="Arial" pitchFamily="34" charset="0"/>
              <a:buChar char="•"/>
              <a:tabLst>
                <a:tab pos="1379538" algn="l"/>
              </a:tabLst>
            </a:pPr>
            <a:endParaRPr kumimoji="0" lang="en-US" sz="3200" b="1" i="0" dirty="0" smtClean="0">
              <a:solidFill>
                <a:srgbClr val="0C0600"/>
              </a:solidFill>
              <a:latin typeface="Arial"/>
            </a:endParaRPr>
          </a:p>
          <a:p>
            <a:pPr marL="1204913" lvl="2" indent="-290513" algn="l" eaLnBrk="1" hangingPunct="1">
              <a:buFont typeface="Arial" pitchFamily="34" charset="0"/>
              <a:buChar char="•"/>
              <a:tabLst>
                <a:tab pos="1379538" algn="l"/>
              </a:tabLst>
            </a:pPr>
            <a:endParaRPr kumimoji="0" lang="en-US" sz="3200" b="1" i="0" dirty="0" smtClean="0">
              <a:solidFill>
                <a:srgbClr val="0C0600"/>
              </a:solidFill>
              <a:latin typeface="Arial"/>
            </a:endParaRPr>
          </a:p>
          <a:p>
            <a:pPr marL="1204913" lvl="2" indent="-290513" algn="l" eaLnBrk="1" hangingPunct="1">
              <a:buFont typeface="Arial" pitchFamily="34" charset="0"/>
              <a:buChar char="•"/>
              <a:tabLst>
                <a:tab pos="1379538" algn="l"/>
              </a:tabLst>
            </a:pPr>
            <a:endParaRPr kumimoji="0" lang="en-US" sz="3200" b="1" i="0" dirty="0" smtClean="0">
              <a:solidFill>
                <a:srgbClr val="0C0600"/>
              </a:solidFill>
              <a:latin typeface="Arial"/>
            </a:endParaRPr>
          </a:p>
          <a:p>
            <a:pPr marL="1204913" lvl="2" indent="-290513" algn="l" eaLnBrk="1" hangingPunct="1">
              <a:buFont typeface="Arial" pitchFamily="34" charset="0"/>
              <a:buChar char="•"/>
              <a:tabLst>
                <a:tab pos="1379538" algn="l"/>
              </a:tabLst>
            </a:pPr>
            <a:endParaRPr kumimoji="0" lang="en-US" sz="1600" b="1" i="0" dirty="0" smtClean="0">
              <a:solidFill>
                <a:srgbClr val="0C0600"/>
              </a:solidFill>
              <a:latin typeface="Arial"/>
            </a:endParaRPr>
          </a:p>
          <a:p>
            <a:pPr marL="1204913" lvl="2" indent="-290513" algn="l" eaLnBrk="1" hangingPunct="1">
              <a:buFont typeface="Arial" pitchFamily="34" charset="0"/>
              <a:buChar char="•"/>
              <a:tabLst>
                <a:tab pos="1379538" algn="l"/>
              </a:tabLst>
            </a:pPr>
            <a:r>
              <a:rPr kumimoji="0" lang="en-US" sz="3200" b="1" i="0" dirty="0" smtClean="0">
                <a:solidFill>
                  <a:srgbClr val="0C0600"/>
                </a:solidFill>
                <a:latin typeface="Arial"/>
              </a:rPr>
              <a:t>and, just for the fun of it, have a look around at the rest of the materials</a:t>
            </a:r>
          </a:p>
        </p:txBody>
      </p:sp>
    </p:spTree>
  </p:cSld>
  <p:clrMapOvr>
    <a:masterClrMapping/>
  </p:clrMapOvr>
  <p:transition/>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624642" name="Text Box 2"/>
          <p:cNvSpPr txBox="1">
            <a:spLocks noChangeArrowheads="1"/>
          </p:cNvSpPr>
          <p:nvPr/>
        </p:nvSpPr>
        <p:spPr bwMode="auto">
          <a:xfrm>
            <a:off x="5622925" y="5105400"/>
            <a:ext cx="182563" cy="762000"/>
          </a:xfrm>
          <a:prstGeom prst="rect">
            <a:avLst/>
          </a:prstGeom>
          <a:noFill/>
          <a:ln w="9525">
            <a:noFill/>
            <a:miter lim="800000"/>
            <a:headEnd/>
            <a:tailEnd/>
          </a:ln>
        </p:spPr>
        <p:txBody>
          <a:bodyPr wrap="none" anchor="ctr">
            <a:spAutoFit/>
          </a:bodyPr>
          <a:lstStyle/>
          <a:p>
            <a:endParaRPr lang="en-US" sz="4400"/>
          </a:p>
        </p:txBody>
      </p:sp>
      <p:sp>
        <p:nvSpPr>
          <p:cNvPr id="624643" name="Text Box 3"/>
          <p:cNvSpPr txBox="1">
            <a:spLocks noChangeArrowheads="1"/>
          </p:cNvSpPr>
          <p:nvPr/>
        </p:nvSpPr>
        <p:spPr bwMode="auto">
          <a:xfrm>
            <a:off x="6994525" y="2590800"/>
            <a:ext cx="185738" cy="762000"/>
          </a:xfrm>
          <a:prstGeom prst="rect">
            <a:avLst/>
          </a:prstGeom>
          <a:noFill/>
          <a:ln w="9525">
            <a:noFill/>
            <a:miter lim="800000"/>
            <a:headEnd/>
            <a:tailEnd/>
          </a:ln>
        </p:spPr>
        <p:txBody>
          <a:bodyPr wrap="none" anchor="ctr">
            <a:spAutoFit/>
          </a:bodyPr>
          <a:lstStyle/>
          <a:p>
            <a:endParaRPr lang="en-US" sz="4400"/>
          </a:p>
        </p:txBody>
      </p:sp>
      <p:sp>
        <p:nvSpPr>
          <p:cNvPr id="11" name="Text Box 4"/>
          <p:cNvSpPr txBox="1">
            <a:spLocks noChangeArrowheads="1"/>
          </p:cNvSpPr>
          <p:nvPr/>
        </p:nvSpPr>
        <p:spPr bwMode="auto">
          <a:xfrm>
            <a:off x="2522217" y="6339114"/>
            <a:ext cx="5209439" cy="276999"/>
          </a:xfrm>
          <a:prstGeom prst="rect">
            <a:avLst/>
          </a:prstGeom>
          <a:noFill/>
          <a:ln w="9525">
            <a:noFill/>
            <a:miter lim="800000"/>
            <a:headEnd/>
            <a:tailEnd/>
          </a:ln>
        </p:spPr>
        <p:txBody>
          <a:bodyPr wrap="none">
            <a:spAutoFit/>
          </a:bodyPr>
          <a:lstStyle/>
          <a:p>
            <a:r>
              <a:rPr lang="en-US" sz="1200" i="0" dirty="0" smtClean="0">
                <a:hlinkClick r:id="rId2"/>
              </a:rPr>
              <a:t>http://www.d.umn.edu/cla/faculty/troufs/anth3635/cehandout_first-day.html</a:t>
            </a:r>
            <a:endParaRPr lang="en-US" sz="1200" i="0" dirty="0"/>
          </a:p>
        </p:txBody>
      </p:sp>
      <p:sp>
        <p:nvSpPr>
          <p:cNvPr id="7" name="Rectangle 6"/>
          <p:cNvSpPr/>
          <p:nvPr/>
        </p:nvSpPr>
        <p:spPr>
          <a:xfrm>
            <a:off x="2411950" y="467249"/>
            <a:ext cx="5445722" cy="461665"/>
          </a:xfrm>
          <a:prstGeom prst="rect">
            <a:avLst/>
          </a:prstGeom>
        </p:spPr>
        <p:txBody>
          <a:bodyPr wrap="none">
            <a:spAutoFit/>
          </a:bodyPr>
          <a:lstStyle/>
          <a:p>
            <a:pPr algn="l" eaLnBrk="1" hangingPunct="1"/>
            <a:r>
              <a:rPr kumimoji="0" lang="en-US" sz="2400" b="1" i="0" dirty="0" smtClean="0">
                <a:solidFill>
                  <a:srgbClr val="FFFFFF"/>
                </a:solidFill>
              </a:rPr>
              <a:t>“First-Day” Handout information . . .</a:t>
            </a:r>
            <a:endParaRPr kumimoji="0" lang="en-US" sz="2400" i="0" dirty="0">
              <a:solidFill>
                <a:srgbClr val="000000"/>
              </a:solidFill>
            </a:endParaRPr>
          </a:p>
        </p:txBody>
      </p:sp>
      <p:pic>
        <p:nvPicPr>
          <p:cNvPr id="5122" name="Picture 2" descr="Moodle Gradeb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6936" y="1314450"/>
            <a:ext cx="7620000" cy="50101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4"/>
          <p:cNvSpPr txBox="1">
            <a:spLocks noChangeArrowheads="1"/>
          </p:cNvSpPr>
          <p:nvPr/>
        </p:nvSpPr>
        <p:spPr bwMode="auto">
          <a:xfrm>
            <a:off x="1634740" y="152400"/>
            <a:ext cx="6995826" cy="1323439"/>
          </a:xfrm>
          <a:prstGeom prst="rect">
            <a:avLst/>
          </a:prstGeom>
          <a:solidFill>
            <a:srgbClr val="FFFFFF"/>
          </a:solidFill>
          <a:ln w="76200">
            <a:solidFill>
              <a:srgbClr val="FFCC00"/>
            </a:solidFill>
            <a:miter lim="800000"/>
            <a:headEnd/>
            <a:tailEnd/>
          </a:ln>
        </p:spPr>
        <p:txBody>
          <a:bodyPr wrap="none">
            <a:spAutoFit/>
          </a:bodyPr>
          <a:lstStyle/>
          <a:p>
            <a:r>
              <a:rPr lang="en-US" sz="4000" b="1" i="0" dirty="0" smtClean="0">
                <a:solidFill>
                  <a:srgbClr val="0C0600"/>
                </a:solidFill>
              </a:rPr>
              <a:t>Your                  Gradebook</a:t>
            </a:r>
          </a:p>
          <a:p>
            <a:r>
              <a:rPr lang="en-US" sz="4000" b="1" i="0" dirty="0" smtClean="0">
                <a:solidFill>
                  <a:srgbClr val="0C0600"/>
                </a:solidFill>
              </a:rPr>
              <a:t>will look something like this</a:t>
            </a:r>
            <a:endParaRPr lang="en-US" sz="4000" b="1" i="0" dirty="0">
              <a:solidFill>
                <a:srgbClr val="0C0600"/>
              </a:solidFill>
            </a:endParaRPr>
          </a:p>
        </p:txBody>
      </p:sp>
      <p:pic>
        <p:nvPicPr>
          <p:cNvPr id="12" name="Picture 11" descr="Moodle_logo_240.png"/>
          <p:cNvPicPr>
            <a:picLocks noChangeAspect="1"/>
          </p:cNvPicPr>
          <p:nvPr/>
        </p:nvPicPr>
        <p:blipFill>
          <a:blip r:embed="rId4" cstate="print"/>
          <a:stretch>
            <a:fillRect/>
          </a:stretch>
        </p:blipFill>
        <p:spPr>
          <a:xfrm>
            <a:off x="3191328" y="241302"/>
            <a:ext cx="2286000" cy="571500"/>
          </a:xfrm>
          <a:prstGeom prst="rect">
            <a:avLst/>
          </a:prstGeom>
        </p:spPr>
      </p:pic>
    </p:spTree>
  </p:cSld>
  <p:clrMapOvr>
    <a:masterClrMapping/>
  </p:clrMapOvr>
  <p:transition/>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624642" name="Text Box 2"/>
          <p:cNvSpPr txBox="1">
            <a:spLocks noChangeArrowheads="1"/>
          </p:cNvSpPr>
          <p:nvPr/>
        </p:nvSpPr>
        <p:spPr bwMode="auto">
          <a:xfrm>
            <a:off x="5622925" y="5105400"/>
            <a:ext cx="182563" cy="762000"/>
          </a:xfrm>
          <a:prstGeom prst="rect">
            <a:avLst/>
          </a:prstGeom>
          <a:noFill/>
          <a:ln w="9525">
            <a:noFill/>
            <a:miter lim="800000"/>
            <a:headEnd/>
            <a:tailEnd/>
          </a:ln>
        </p:spPr>
        <p:txBody>
          <a:bodyPr wrap="none" anchor="ctr">
            <a:spAutoFit/>
          </a:bodyPr>
          <a:lstStyle/>
          <a:p>
            <a:endParaRPr lang="en-US" sz="4400"/>
          </a:p>
        </p:txBody>
      </p:sp>
      <p:sp>
        <p:nvSpPr>
          <p:cNvPr id="624643" name="Text Box 3"/>
          <p:cNvSpPr txBox="1">
            <a:spLocks noChangeArrowheads="1"/>
          </p:cNvSpPr>
          <p:nvPr/>
        </p:nvSpPr>
        <p:spPr bwMode="auto">
          <a:xfrm>
            <a:off x="6994525" y="2590800"/>
            <a:ext cx="185738" cy="762000"/>
          </a:xfrm>
          <a:prstGeom prst="rect">
            <a:avLst/>
          </a:prstGeom>
          <a:noFill/>
          <a:ln w="9525">
            <a:noFill/>
            <a:miter lim="800000"/>
            <a:headEnd/>
            <a:tailEnd/>
          </a:ln>
        </p:spPr>
        <p:txBody>
          <a:bodyPr wrap="none" anchor="ctr">
            <a:spAutoFit/>
          </a:bodyPr>
          <a:lstStyle/>
          <a:p>
            <a:endParaRPr lang="en-US" sz="4400"/>
          </a:p>
        </p:txBody>
      </p:sp>
      <p:sp>
        <p:nvSpPr>
          <p:cNvPr id="11" name="Text Box 4"/>
          <p:cNvSpPr txBox="1">
            <a:spLocks noChangeArrowheads="1"/>
          </p:cNvSpPr>
          <p:nvPr/>
        </p:nvSpPr>
        <p:spPr bwMode="auto">
          <a:xfrm>
            <a:off x="2522217" y="6339114"/>
            <a:ext cx="5209439" cy="276999"/>
          </a:xfrm>
          <a:prstGeom prst="rect">
            <a:avLst/>
          </a:prstGeom>
          <a:noFill/>
          <a:ln w="9525">
            <a:noFill/>
            <a:miter lim="800000"/>
            <a:headEnd/>
            <a:tailEnd/>
          </a:ln>
        </p:spPr>
        <p:txBody>
          <a:bodyPr wrap="none">
            <a:spAutoFit/>
          </a:bodyPr>
          <a:lstStyle/>
          <a:p>
            <a:r>
              <a:rPr lang="en-US" sz="1200" i="0" dirty="0" smtClean="0">
                <a:hlinkClick r:id="rId2"/>
              </a:rPr>
              <a:t>http://www.d.umn.edu/cla/faculty/troufs/anth3635/cehandout_first-day.html</a:t>
            </a:r>
            <a:endParaRPr lang="en-US" sz="1200" i="0" dirty="0"/>
          </a:p>
        </p:txBody>
      </p:sp>
      <p:sp>
        <p:nvSpPr>
          <p:cNvPr id="7" name="Rectangle 6"/>
          <p:cNvSpPr/>
          <p:nvPr/>
        </p:nvSpPr>
        <p:spPr>
          <a:xfrm>
            <a:off x="2411950" y="467249"/>
            <a:ext cx="5445722" cy="461665"/>
          </a:xfrm>
          <a:prstGeom prst="rect">
            <a:avLst/>
          </a:prstGeom>
        </p:spPr>
        <p:txBody>
          <a:bodyPr wrap="none">
            <a:spAutoFit/>
          </a:bodyPr>
          <a:lstStyle/>
          <a:p>
            <a:pPr algn="l" eaLnBrk="1" hangingPunct="1"/>
            <a:r>
              <a:rPr kumimoji="0" lang="en-US" sz="2400" b="1" i="0" dirty="0" smtClean="0">
                <a:solidFill>
                  <a:srgbClr val="FFFFFF"/>
                </a:solidFill>
              </a:rPr>
              <a:t>“First-Day” Handout information . . .</a:t>
            </a:r>
            <a:endParaRPr kumimoji="0" lang="en-US" sz="2400" i="0" dirty="0">
              <a:solidFill>
                <a:srgbClr val="000000"/>
              </a:solidFill>
            </a:endParaRPr>
          </a:p>
        </p:txBody>
      </p:sp>
      <p:pic>
        <p:nvPicPr>
          <p:cNvPr id="4098" name="Picture 2"/>
          <p:cNvPicPr>
            <a:picLocks noChangeAspect="1" noChangeArrowheads="1"/>
          </p:cNvPicPr>
          <p:nvPr/>
        </p:nvPicPr>
        <p:blipFill>
          <a:blip r:embed="rId3" cstate="print"/>
          <a:srcRect/>
          <a:stretch>
            <a:fillRect/>
          </a:stretch>
        </p:blipFill>
        <p:spPr bwMode="auto">
          <a:xfrm>
            <a:off x="1239156" y="1291770"/>
            <a:ext cx="7772400" cy="4857750"/>
          </a:xfrm>
          <a:prstGeom prst="rect">
            <a:avLst/>
          </a:prstGeom>
          <a:noFill/>
          <a:ln w="9525">
            <a:noFill/>
            <a:miter lim="800000"/>
            <a:headEnd/>
            <a:tailEnd/>
          </a:ln>
        </p:spPr>
      </p:pic>
      <p:sp>
        <p:nvSpPr>
          <p:cNvPr id="8" name="Text Box 4"/>
          <p:cNvSpPr txBox="1">
            <a:spLocks noChangeArrowheads="1"/>
          </p:cNvSpPr>
          <p:nvPr/>
        </p:nvSpPr>
        <p:spPr bwMode="auto">
          <a:xfrm>
            <a:off x="1634740" y="152400"/>
            <a:ext cx="6995826" cy="1323439"/>
          </a:xfrm>
          <a:prstGeom prst="rect">
            <a:avLst/>
          </a:prstGeom>
          <a:solidFill>
            <a:srgbClr val="FFFFFF"/>
          </a:solidFill>
          <a:ln w="76200">
            <a:solidFill>
              <a:srgbClr val="FFCC00"/>
            </a:solidFill>
            <a:miter lim="800000"/>
            <a:headEnd/>
            <a:tailEnd/>
          </a:ln>
        </p:spPr>
        <p:txBody>
          <a:bodyPr wrap="none">
            <a:spAutoFit/>
          </a:bodyPr>
          <a:lstStyle/>
          <a:p>
            <a:r>
              <a:rPr lang="en-US" sz="4000" b="1" i="0" dirty="0" smtClean="0">
                <a:solidFill>
                  <a:srgbClr val="0C0600"/>
                </a:solidFill>
              </a:rPr>
              <a:t>Your                  Gradebook</a:t>
            </a:r>
          </a:p>
          <a:p>
            <a:r>
              <a:rPr lang="en-US" sz="4000" b="1" i="0" dirty="0" smtClean="0">
                <a:solidFill>
                  <a:srgbClr val="0C0600"/>
                </a:solidFill>
              </a:rPr>
              <a:t>will look something like this</a:t>
            </a:r>
            <a:endParaRPr lang="en-US" sz="4000" b="1" i="0" dirty="0">
              <a:solidFill>
                <a:srgbClr val="0C0600"/>
              </a:solidFill>
            </a:endParaRPr>
          </a:p>
        </p:txBody>
      </p:sp>
      <p:pic>
        <p:nvPicPr>
          <p:cNvPr id="9" name="Picture 8" descr="Moodle_logo_240.png"/>
          <p:cNvPicPr>
            <a:picLocks noChangeAspect="1"/>
          </p:cNvPicPr>
          <p:nvPr/>
        </p:nvPicPr>
        <p:blipFill>
          <a:blip r:embed="rId4" cstate="print"/>
          <a:stretch>
            <a:fillRect/>
          </a:stretch>
        </p:blipFill>
        <p:spPr>
          <a:xfrm>
            <a:off x="3238500" y="166914"/>
            <a:ext cx="2286000" cy="571500"/>
          </a:xfrm>
          <a:prstGeom prst="rect">
            <a:avLst/>
          </a:prstGeom>
        </p:spPr>
      </p:pic>
      <p:sp>
        <p:nvSpPr>
          <p:cNvPr id="10" name="Text Box 4"/>
          <p:cNvSpPr txBox="1">
            <a:spLocks noChangeArrowheads="1"/>
          </p:cNvSpPr>
          <p:nvPr/>
        </p:nvSpPr>
        <p:spPr bwMode="auto">
          <a:xfrm>
            <a:off x="1823348" y="3505200"/>
            <a:ext cx="6596752" cy="1938992"/>
          </a:xfrm>
          <a:prstGeom prst="rect">
            <a:avLst/>
          </a:prstGeom>
          <a:solidFill>
            <a:srgbClr val="FFFFFF"/>
          </a:solidFill>
          <a:ln w="76200">
            <a:solidFill>
              <a:srgbClr val="FFCC00"/>
            </a:solidFill>
            <a:miter lim="800000"/>
            <a:headEnd/>
            <a:tailEnd/>
          </a:ln>
        </p:spPr>
        <p:txBody>
          <a:bodyPr wrap="square">
            <a:spAutoFit/>
          </a:bodyPr>
          <a:lstStyle/>
          <a:p>
            <a:r>
              <a:rPr lang="en-US" sz="4000" b="1" i="0" dirty="0" smtClean="0"/>
              <a:t>it lists course requirements, due dates, options, and grades . . .</a:t>
            </a:r>
            <a:endParaRPr lang="en-US" sz="4000" b="1" i="0" dirty="0"/>
          </a:p>
        </p:txBody>
      </p:sp>
    </p:spTree>
  </p:cSld>
  <p:clrMapOvr>
    <a:masterClrMapping/>
  </p:clrMapOvr>
  <p:transition/>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1268184" y="1285422"/>
            <a:ext cx="7772400" cy="4857750"/>
          </a:xfrm>
          <a:prstGeom prst="rect">
            <a:avLst/>
          </a:prstGeom>
          <a:noFill/>
          <a:ln w="9525">
            <a:noFill/>
            <a:miter lim="800000"/>
            <a:headEnd/>
            <a:tailEnd/>
          </a:ln>
        </p:spPr>
      </p:pic>
      <p:sp>
        <p:nvSpPr>
          <p:cNvPr id="5" name="Text Box 4"/>
          <p:cNvSpPr txBox="1">
            <a:spLocks noChangeArrowheads="1"/>
          </p:cNvSpPr>
          <p:nvPr/>
        </p:nvSpPr>
        <p:spPr bwMode="auto">
          <a:xfrm>
            <a:off x="2987233" y="733961"/>
            <a:ext cx="4289956" cy="1323439"/>
          </a:xfrm>
          <a:prstGeom prst="rect">
            <a:avLst/>
          </a:prstGeom>
          <a:solidFill>
            <a:srgbClr val="FFCC00"/>
          </a:solidFill>
          <a:ln w="76200">
            <a:solidFill>
              <a:srgbClr val="FFCC00"/>
            </a:solidFill>
            <a:miter lim="800000"/>
            <a:headEnd/>
            <a:tailEnd/>
          </a:ln>
        </p:spPr>
        <p:txBody>
          <a:bodyPr wrap="none">
            <a:spAutoFit/>
          </a:bodyPr>
          <a:lstStyle/>
          <a:p>
            <a:r>
              <a:rPr lang="en-US" sz="4000" b="1" i="0" dirty="0" smtClean="0">
                <a:solidFill>
                  <a:srgbClr val="0C0600"/>
                </a:solidFill>
              </a:rPr>
              <a:t>Back to the main</a:t>
            </a:r>
          </a:p>
          <a:p>
            <a:r>
              <a:rPr lang="en-US" sz="4000" b="1" i="0" dirty="0" smtClean="0">
                <a:solidFill>
                  <a:srgbClr val="0C0600"/>
                </a:solidFill>
              </a:rPr>
              <a:t>Moodle page</a:t>
            </a:r>
            <a:endParaRPr lang="en-US" sz="4000" b="1" i="0" dirty="0">
              <a:solidFill>
                <a:srgbClr val="0C0600"/>
              </a:solidFill>
            </a:endParaRPr>
          </a:p>
        </p:txBody>
      </p:sp>
    </p:spTree>
  </p:cSld>
  <p:clrMapOvr>
    <a:masterClrMapping/>
  </p:clrMapOvr>
  <p:transition/>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1268184" y="1285422"/>
            <a:ext cx="7772400" cy="4857750"/>
          </a:xfrm>
          <a:prstGeom prst="rect">
            <a:avLst/>
          </a:prstGeom>
          <a:noFill/>
          <a:ln w="9525">
            <a:noFill/>
            <a:miter lim="800000"/>
            <a:headEnd/>
            <a:tailEnd/>
          </a:ln>
        </p:spPr>
      </p:pic>
      <p:sp>
        <p:nvSpPr>
          <p:cNvPr id="5" name="Text Box 4"/>
          <p:cNvSpPr txBox="1">
            <a:spLocks noChangeArrowheads="1"/>
          </p:cNvSpPr>
          <p:nvPr/>
        </p:nvSpPr>
        <p:spPr bwMode="auto">
          <a:xfrm>
            <a:off x="2987233" y="733961"/>
            <a:ext cx="4289956" cy="1323439"/>
          </a:xfrm>
          <a:prstGeom prst="rect">
            <a:avLst/>
          </a:prstGeom>
          <a:solidFill>
            <a:srgbClr val="FFCC00"/>
          </a:solidFill>
          <a:ln w="76200">
            <a:solidFill>
              <a:srgbClr val="FFCC00"/>
            </a:solidFill>
            <a:miter lim="800000"/>
            <a:headEnd/>
            <a:tailEnd/>
          </a:ln>
        </p:spPr>
        <p:txBody>
          <a:bodyPr wrap="none">
            <a:spAutoFit/>
          </a:bodyPr>
          <a:lstStyle/>
          <a:p>
            <a:r>
              <a:rPr lang="en-US" sz="4000" b="1" i="0" dirty="0" smtClean="0">
                <a:solidFill>
                  <a:srgbClr val="0C0600"/>
                </a:solidFill>
              </a:rPr>
              <a:t>Back to the main</a:t>
            </a:r>
          </a:p>
          <a:p>
            <a:r>
              <a:rPr lang="en-US" sz="4000" b="1" i="0" dirty="0" smtClean="0">
                <a:solidFill>
                  <a:srgbClr val="0C0600"/>
                </a:solidFill>
              </a:rPr>
              <a:t>Moodle page</a:t>
            </a:r>
            <a:endParaRPr lang="en-US" sz="4000" b="1" i="0" dirty="0">
              <a:solidFill>
                <a:srgbClr val="0C0600"/>
              </a:solidFill>
            </a:endParaRPr>
          </a:p>
        </p:txBody>
      </p:sp>
      <p:sp>
        <p:nvSpPr>
          <p:cNvPr id="4" name="Rectangle 3"/>
          <p:cNvSpPr>
            <a:spLocks noChangeArrowheads="1"/>
          </p:cNvSpPr>
          <p:nvPr/>
        </p:nvSpPr>
        <p:spPr bwMode="auto">
          <a:xfrm>
            <a:off x="1213758" y="4535269"/>
            <a:ext cx="7772400" cy="646331"/>
          </a:xfrm>
          <a:prstGeom prst="rect">
            <a:avLst/>
          </a:prstGeom>
          <a:solidFill>
            <a:srgbClr val="FFCC00"/>
          </a:solidFill>
          <a:ln w="9525">
            <a:gradFill>
              <a:gsLst>
                <a:gs pos="0">
                  <a:srgbClr val="FFCF89"/>
                </a:gs>
                <a:gs pos="50000">
                  <a:schemeClr val="accent1">
                    <a:shade val="67500"/>
                    <a:satMod val="115000"/>
                  </a:schemeClr>
                </a:gs>
                <a:gs pos="100000">
                  <a:schemeClr val="accent1">
                    <a:shade val="100000"/>
                    <a:satMod val="115000"/>
                  </a:schemeClr>
                </a:gs>
              </a:gsLst>
              <a:lin ang="5400000" scaled="0"/>
            </a:gradFill>
            <a:miter lim="800000"/>
            <a:headEnd/>
            <a:tailEnd/>
          </a:ln>
        </p:spPr>
        <p:txBody>
          <a:bodyPr wrap="square" anchor="ctr">
            <a:spAutoFit/>
          </a:bodyPr>
          <a:lstStyle/>
          <a:p>
            <a:pPr eaLnBrk="1" hangingPunct="1"/>
            <a:r>
              <a:rPr kumimoji="0" lang="en-US" sz="3600" b="1" i="0" dirty="0" smtClean="0">
                <a:solidFill>
                  <a:srgbClr val="000000"/>
                </a:solidFill>
                <a:latin typeface="Arial"/>
              </a:rPr>
              <a:t>REM</a:t>
            </a:r>
          </a:p>
        </p:txBody>
      </p:sp>
      <p:sp>
        <p:nvSpPr>
          <p:cNvPr id="6" name="Striped Right Arrow 5"/>
          <p:cNvSpPr/>
          <p:nvPr/>
        </p:nvSpPr>
        <p:spPr bwMode="auto">
          <a:xfrm rot="5400000">
            <a:off x="7329714" y="3924300"/>
            <a:ext cx="3276600" cy="609600"/>
          </a:xfrm>
          <a:prstGeom prst="stripedRightArrow">
            <a:avLst/>
          </a:prstGeom>
          <a:solidFill>
            <a:srgbClr val="FFC000"/>
          </a:solidFill>
          <a:ln w="762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p>
        </p:txBody>
      </p:sp>
    </p:spTree>
  </p:cSld>
  <p:clrMapOvr>
    <a:masterClrMapping/>
  </p:clrMapOvr>
  <p:transition/>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1242786" y="1296306"/>
            <a:ext cx="7772400" cy="4857750"/>
          </a:xfrm>
          <a:prstGeom prst="rect">
            <a:avLst/>
          </a:prstGeom>
          <a:noFill/>
          <a:ln w="9525">
            <a:noFill/>
            <a:miter lim="800000"/>
            <a:headEnd/>
            <a:tailEnd/>
          </a:ln>
        </p:spPr>
      </p:pic>
      <p:sp>
        <p:nvSpPr>
          <p:cNvPr id="8" name="Rounded Rectangle 7"/>
          <p:cNvSpPr/>
          <p:nvPr/>
        </p:nvSpPr>
        <p:spPr bwMode="auto">
          <a:xfrm>
            <a:off x="1318986" y="4238172"/>
            <a:ext cx="7620000" cy="304800"/>
          </a:xfrm>
          <a:prstGeom prst="roundRect">
            <a:avLst/>
          </a:prstGeom>
          <a:noFill/>
          <a:ln w="762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eaLnBrk="1" hangingPunct="1"/>
            <a:endParaRPr kumimoji="0" lang="en-US" sz="1800" i="0" smtClean="0">
              <a:solidFill>
                <a:srgbClr val="000000"/>
              </a:solidFill>
            </a:endParaRPr>
          </a:p>
        </p:txBody>
      </p:sp>
      <p:sp>
        <p:nvSpPr>
          <p:cNvPr id="9" name="Rectangle 3"/>
          <p:cNvSpPr>
            <a:spLocks noChangeArrowheads="1"/>
          </p:cNvSpPr>
          <p:nvPr/>
        </p:nvSpPr>
        <p:spPr bwMode="auto">
          <a:xfrm>
            <a:off x="1213758" y="4840069"/>
            <a:ext cx="7772400" cy="646331"/>
          </a:xfrm>
          <a:prstGeom prst="rect">
            <a:avLst/>
          </a:prstGeom>
          <a:gradFill>
            <a:gsLst>
              <a:gs pos="37000">
                <a:srgbClr val="FFC000"/>
              </a:gs>
              <a:gs pos="50000">
                <a:srgbClr val="FFCC00"/>
              </a:gs>
              <a:gs pos="71000">
                <a:srgbClr val="FFCC00"/>
              </a:gs>
            </a:gsLst>
            <a:lin ang="5400000" scaled="0"/>
          </a:gradFill>
          <a:ln w="9525">
            <a:gradFill>
              <a:gsLst>
                <a:gs pos="0">
                  <a:srgbClr val="FFCF89"/>
                </a:gs>
                <a:gs pos="50000">
                  <a:schemeClr val="accent1">
                    <a:shade val="67500"/>
                    <a:satMod val="115000"/>
                  </a:schemeClr>
                </a:gs>
                <a:gs pos="100000">
                  <a:schemeClr val="accent1">
                    <a:shade val="100000"/>
                    <a:satMod val="115000"/>
                  </a:schemeClr>
                </a:gs>
              </a:gsLst>
              <a:lin ang="5400000" scaled="0"/>
            </a:gradFill>
            <a:miter lim="800000"/>
            <a:headEnd/>
            <a:tailEnd/>
          </a:ln>
        </p:spPr>
        <p:txBody>
          <a:bodyPr wrap="square" anchor="ctr">
            <a:spAutoFit/>
          </a:bodyPr>
          <a:lstStyle/>
          <a:p>
            <a:pPr eaLnBrk="1" hangingPunct="1"/>
            <a:r>
              <a:rPr kumimoji="0" lang="en-US" sz="3600" b="1" i="0" dirty="0" smtClean="0">
                <a:solidFill>
                  <a:srgbClr val="000000"/>
                </a:solidFill>
                <a:latin typeface="Arial"/>
              </a:rPr>
              <a:t>2. Reading Assignments . . . </a:t>
            </a:r>
          </a:p>
        </p:txBody>
      </p:sp>
      <p:sp>
        <p:nvSpPr>
          <p:cNvPr id="10" name="Rectangle 3"/>
          <p:cNvSpPr>
            <a:spLocks noChangeArrowheads="1"/>
          </p:cNvSpPr>
          <p:nvPr/>
        </p:nvSpPr>
        <p:spPr bwMode="auto">
          <a:xfrm>
            <a:off x="1104900" y="609600"/>
            <a:ext cx="8077200" cy="400110"/>
          </a:xfrm>
          <a:prstGeom prst="rect">
            <a:avLst/>
          </a:prstGeom>
          <a:noFill/>
          <a:ln w="9525">
            <a:noFill/>
            <a:miter lim="800000"/>
            <a:headEnd/>
            <a:tailEnd/>
          </a:ln>
        </p:spPr>
        <p:txBody>
          <a:bodyPr wrap="square" anchor="ctr">
            <a:noAutofit/>
          </a:bodyPr>
          <a:lstStyle/>
          <a:p>
            <a:pPr eaLnBrk="1" hangingPunct="1"/>
            <a:r>
              <a:rPr kumimoji="0" lang="en-US" sz="2000" b="1" i="0" dirty="0" smtClean="0">
                <a:solidFill>
                  <a:srgbClr val="FFFFFF"/>
                </a:solidFill>
              </a:rPr>
              <a:t>And the listing for Week 1 Day 1 will look something like this . . .</a:t>
            </a:r>
          </a:p>
        </p:txBody>
      </p:sp>
    </p:spTree>
  </p:cSld>
  <p:clrMapOvr>
    <a:masterClrMapping/>
  </p:clrMapOvr>
  <p:transition/>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3"/>
          <p:cNvSpPr>
            <a:spLocks noChangeArrowheads="1"/>
          </p:cNvSpPr>
          <p:nvPr/>
        </p:nvSpPr>
        <p:spPr bwMode="auto">
          <a:xfrm>
            <a:off x="1104900" y="609600"/>
            <a:ext cx="8077200" cy="400110"/>
          </a:xfrm>
          <a:prstGeom prst="rect">
            <a:avLst/>
          </a:prstGeom>
          <a:noFill/>
          <a:ln w="9525">
            <a:noFill/>
            <a:miter lim="800000"/>
            <a:headEnd/>
            <a:tailEnd/>
          </a:ln>
        </p:spPr>
        <p:txBody>
          <a:bodyPr wrap="square" anchor="ctr">
            <a:noAutofit/>
          </a:bodyPr>
          <a:lstStyle/>
          <a:p>
            <a:pPr eaLnBrk="1" hangingPunct="1"/>
            <a:r>
              <a:rPr kumimoji="0" lang="en-US" sz="2000" b="1" i="0" dirty="0" smtClean="0">
                <a:solidFill>
                  <a:srgbClr val="FFFFFF"/>
                </a:solidFill>
              </a:rPr>
              <a:t>Reading Assignment </a:t>
            </a:r>
          </a:p>
          <a:p>
            <a:pPr eaLnBrk="1" hangingPunct="1"/>
            <a:r>
              <a:rPr kumimoji="0" lang="en-US" sz="2000" b="1" i="0" dirty="0" smtClean="0">
                <a:solidFill>
                  <a:srgbClr val="FFFFFF"/>
                </a:solidFill>
              </a:rPr>
              <a:t>for Week 1 Day 1 will look something like this . . .</a:t>
            </a:r>
          </a:p>
        </p:txBody>
      </p:sp>
      <p:pic>
        <p:nvPicPr>
          <p:cNvPr id="12290" name="Picture 2"/>
          <p:cNvPicPr>
            <a:picLocks noChangeAspect="1" noChangeArrowheads="1"/>
          </p:cNvPicPr>
          <p:nvPr/>
        </p:nvPicPr>
        <p:blipFill>
          <a:blip r:embed="rId2" cstate="print"/>
          <a:srcRect/>
          <a:stretch>
            <a:fillRect/>
          </a:stretch>
        </p:blipFill>
        <p:spPr bwMode="auto">
          <a:xfrm>
            <a:off x="1246416" y="1291770"/>
            <a:ext cx="7772400" cy="4857750"/>
          </a:xfrm>
          <a:prstGeom prst="rect">
            <a:avLst/>
          </a:prstGeom>
          <a:noFill/>
          <a:ln w="9525">
            <a:noFill/>
            <a:miter lim="800000"/>
            <a:headEnd/>
            <a:tailEnd/>
          </a:ln>
        </p:spPr>
      </p:pic>
      <p:sp>
        <p:nvSpPr>
          <p:cNvPr id="11" name="Rectangle 3"/>
          <p:cNvSpPr>
            <a:spLocks noChangeArrowheads="1"/>
          </p:cNvSpPr>
          <p:nvPr/>
        </p:nvSpPr>
        <p:spPr bwMode="auto">
          <a:xfrm>
            <a:off x="1239156" y="6059269"/>
            <a:ext cx="7772400" cy="646331"/>
          </a:xfrm>
          <a:prstGeom prst="rect">
            <a:avLst/>
          </a:prstGeom>
          <a:solidFill>
            <a:srgbClr val="FFCC00"/>
          </a:solidFill>
          <a:ln w="9525">
            <a:gradFill>
              <a:gsLst>
                <a:gs pos="0">
                  <a:srgbClr val="FFCF89"/>
                </a:gs>
                <a:gs pos="50000">
                  <a:schemeClr val="accent1">
                    <a:shade val="67500"/>
                    <a:satMod val="115000"/>
                  </a:schemeClr>
                </a:gs>
                <a:gs pos="100000">
                  <a:schemeClr val="accent1">
                    <a:shade val="100000"/>
                    <a:satMod val="115000"/>
                  </a:schemeClr>
                </a:gs>
              </a:gsLst>
              <a:lin ang="5400000" scaled="0"/>
            </a:gradFill>
            <a:miter lim="800000"/>
            <a:headEnd/>
            <a:tailEnd/>
          </a:ln>
        </p:spPr>
        <p:txBody>
          <a:bodyPr wrap="square" anchor="ctr">
            <a:spAutoFit/>
          </a:bodyPr>
          <a:lstStyle/>
          <a:p>
            <a:pPr eaLnBrk="1" hangingPunct="1"/>
            <a:r>
              <a:rPr kumimoji="0" lang="en-US" sz="3600" b="1" i="0" dirty="0" smtClean="0">
                <a:solidFill>
                  <a:srgbClr val="000000"/>
                </a:solidFill>
                <a:latin typeface="Arial"/>
              </a:rPr>
              <a:t>Reading Assignments for Week 1</a:t>
            </a:r>
          </a:p>
        </p:txBody>
      </p:sp>
    </p:spTree>
  </p:cSld>
  <p:clrMapOvr>
    <a:masterClrMapping/>
  </p:clrMapOvr>
  <p:transition/>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cstate="print"/>
          <a:srcRect/>
          <a:stretch>
            <a:fillRect/>
          </a:stretch>
        </p:blipFill>
        <p:spPr bwMode="auto">
          <a:xfrm>
            <a:off x="1242786" y="1296306"/>
            <a:ext cx="7772400" cy="4857750"/>
          </a:xfrm>
          <a:prstGeom prst="rect">
            <a:avLst/>
          </a:prstGeom>
          <a:noFill/>
          <a:ln w="9525">
            <a:noFill/>
            <a:miter lim="800000"/>
            <a:headEnd/>
            <a:tailEnd/>
          </a:ln>
        </p:spPr>
      </p:pic>
      <p:sp>
        <p:nvSpPr>
          <p:cNvPr id="8" name="Rectangle 3"/>
          <p:cNvSpPr>
            <a:spLocks noChangeArrowheads="1"/>
          </p:cNvSpPr>
          <p:nvPr/>
        </p:nvSpPr>
        <p:spPr bwMode="auto">
          <a:xfrm>
            <a:off x="1213758" y="3200400"/>
            <a:ext cx="7772400" cy="646331"/>
          </a:xfrm>
          <a:prstGeom prst="rect">
            <a:avLst/>
          </a:prstGeom>
          <a:gradFill>
            <a:gsLst>
              <a:gs pos="37000">
                <a:srgbClr val="FFC000"/>
              </a:gs>
              <a:gs pos="50000">
                <a:srgbClr val="FFCC00"/>
              </a:gs>
              <a:gs pos="71000">
                <a:srgbClr val="FFCC00"/>
              </a:gs>
            </a:gsLst>
            <a:lin ang="5400000" scaled="0"/>
          </a:gradFill>
          <a:ln w="9525">
            <a:gradFill>
              <a:gsLst>
                <a:gs pos="0">
                  <a:srgbClr val="FFCF89"/>
                </a:gs>
                <a:gs pos="50000">
                  <a:schemeClr val="accent1">
                    <a:shade val="67500"/>
                    <a:satMod val="115000"/>
                  </a:schemeClr>
                </a:gs>
                <a:gs pos="100000">
                  <a:schemeClr val="accent1">
                    <a:shade val="100000"/>
                    <a:satMod val="115000"/>
                  </a:schemeClr>
                </a:gs>
              </a:gsLst>
              <a:lin ang="5400000" scaled="0"/>
            </a:gradFill>
            <a:miter lim="800000"/>
            <a:headEnd/>
            <a:tailEnd/>
          </a:ln>
        </p:spPr>
        <p:txBody>
          <a:bodyPr wrap="square" anchor="ctr">
            <a:spAutoFit/>
          </a:bodyPr>
          <a:lstStyle/>
          <a:p>
            <a:pPr eaLnBrk="1" hangingPunct="1"/>
            <a:r>
              <a:rPr kumimoji="0" lang="en-US" sz="3600" b="1" i="0" dirty="0" smtClean="0">
                <a:solidFill>
                  <a:srgbClr val="000000"/>
                </a:solidFill>
                <a:latin typeface="Arial"/>
              </a:rPr>
              <a:t>and (sometimes) 3. Activities . . . </a:t>
            </a:r>
          </a:p>
        </p:txBody>
      </p:sp>
      <p:sp>
        <p:nvSpPr>
          <p:cNvPr id="9" name="Rounded Rectangle 8"/>
          <p:cNvSpPr/>
          <p:nvPr/>
        </p:nvSpPr>
        <p:spPr bwMode="auto">
          <a:xfrm>
            <a:off x="2643414" y="4455886"/>
            <a:ext cx="4876800" cy="1135742"/>
          </a:xfrm>
          <a:prstGeom prst="roundRect">
            <a:avLst/>
          </a:prstGeom>
          <a:noFill/>
          <a:ln w="762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eaLnBrk="1" hangingPunct="1"/>
            <a:endParaRPr kumimoji="0" lang="en-US" sz="1800" i="0" smtClean="0">
              <a:solidFill>
                <a:srgbClr val="000000"/>
              </a:solidFill>
            </a:endParaRPr>
          </a:p>
        </p:txBody>
      </p:sp>
      <p:sp>
        <p:nvSpPr>
          <p:cNvPr id="10" name="Rectangle 3"/>
          <p:cNvSpPr>
            <a:spLocks noChangeArrowheads="1"/>
          </p:cNvSpPr>
          <p:nvPr/>
        </p:nvSpPr>
        <p:spPr bwMode="auto">
          <a:xfrm>
            <a:off x="1104900" y="609600"/>
            <a:ext cx="8077200" cy="400110"/>
          </a:xfrm>
          <a:prstGeom prst="rect">
            <a:avLst/>
          </a:prstGeom>
          <a:noFill/>
          <a:ln w="9525">
            <a:noFill/>
            <a:miter lim="800000"/>
            <a:headEnd/>
            <a:tailEnd/>
          </a:ln>
        </p:spPr>
        <p:txBody>
          <a:bodyPr wrap="square" anchor="ctr">
            <a:noAutofit/>
          </a:bodyPr>
          <a:lstStyle/>
          <a:p>
            <a:pPr eaLnBrk="1" hangingPunct="1"/>
            <a:r>
              <a:rPr kumimoji="0" lang="en-US" sz="2000" b="1" i="0" dirty="0" smtClean="0">
                <a:solidFill>
                  <a:srgbClr val="FFFFFF"/>
                </a:solidFill>
              </a:rPr>
              <a:t>And the listing for Week 1 Day 1 will look something like this . . .</a:t>
            </a:r>
          </a:p>
        </p:txBody>
      </p:sp>
      <p:sp>
        <p:nvSpPr>
          <p:cNvPr id="6" name="Rectangle 5"/>
          <p:cNvSpPr>
            <a:spLocks noChangeArrowheads="1"/>
          </p:cNvSpPr>
          <p:nvPr/>
        </p:nvSpPr>
        <p:spPr bwMode="auto">
          <a:xfrm>
            <a:off x="767442" y="3276600"/>
            <a:ext cx="8719458" cy="646331"/>
          </a:xfrm>
          <a:prstGeom prst="rect">
            <a:avLst/>
          </a:prstGeom>
          <a:gradFill>
            <a:gsLst>
              <a:gs pos="37000">
                <a:srgbClr val="FFC000"/>
              </a:gs>
              <a:gs pos="50000">
                <a:srgbClr val="FFCC00"/>
              </a:gs>
              <a:gs pos="71000">
                <a:srgbClr val="FFCC00"/>
              </a:gs>
            </a:gsLst>
            <a:lin ang="5400000" scaled="0"/>
          </a:gradFill>
          <a:ln w="9525">
            <a:gradFill>
              <a:gsLst>
                <a:gs pos="0">
                  <a:srgbClr val="FFCF89"/>
                </a:gs>
                <a:gs pos="50000">
                  <a:schemeClr val="accent1">
                    <a:shade val="67500"/>
                    <a:satMod val="115000"/>
                  </a:schemeClr>
                </a:gs>
                <a:gs pos="100000">
                  <a:schemeClr val="accent1">
                    <a:shade val="100000"/>
                    <a:satMod val="115000"/>
                  </a:schemeClr>
                </a:gs>
              </a:gsLst>
              <a:lin ang="5400000" scaled="0"/>
            </a:gradFill>
            <a:miter lim="800000"/>
            <a:headEnd/>
            <a:tailEnd/>
          </a:ln>
        </p:spPr>
        <p:txBody>
          <a:bodyPr wrap="square" anchor="ctr">
            <a:spAutoFit/>
          </a:bodyPr>
          <a:lstStyle/>
          <a:p>
            <a:pPr eaLnBrk="1" hangingPunct="1"/>
            <a:r>
              <a:rPr kumimoji="0" lang="en-US" sz="3600" b="1" i="0" dirty="0" smtClean="0">
                <a:solidFill>
                  <a:srgbClr val="000000"/>
                </a:solidFill>
                <a:latin typeface="Arial"/>
              </a:rPr>
              <a:t>REM: Don’t‘ forget the Activities . . . </a:t>
            </a:r>
          </a:p>
        </p:txBody>
      </p:sp>
    </p:spTree>
  </p:cSld>
  <p:clrMapOvr>
    <a:masterClrMapping/>
  </p:clrMapOvr>
  <p:transition/>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bg>
      <p:bgPr>
        <a:solidFill>
          <a:srgbClr val="D45116"/>
        </a:solidFill>
        <a:effectLst/>
      </p:bgPr>
    </p:bg>
    <p:spTree>
      <p:nvGrpSpPr>
        <p:cNvPr id="1" name=""/>
        <p:cNvGrpSpPr/>
        <p:nvPr/>
      </p:nvGrpSpPr>
      <p:grpSpPr>
        <a:xfrm>
          <a:off x="0" y="0"/>
          <a:ext cx="0" cy="0"/>
          <a:chOff x="0" y="0"/>
          <a:chExt cx="0" cy="0"/>
        </a:xfrm>
      </p:grpSpPr>
      <p:sp>
        <p:nvSpPr>
          <p:cNvPr id="16" name="Text Box 10"/>
          <p:cNvSpPr txBox="1">
            <a:spLocks noChangeArrowheads="1"/>
          </p:cNvSpPr>
          <p:nvPr/>
        </p:nvSpPr>
        <p:spPr bwMode="auto">
          <a:xfrm>
            <a:off x="2509783" y="6248400"/>
            <a:ext cx="5224572" cy="369332"/>
          </a:xfrm>
          <a:prstGeom prst="rect">
            <a:avLst/>
          </a:prstGeom>
          <a:noFill/>
          <a:ln w="9525">
            <a:noFill/>
            <a:miter lim="800000"/>
            <a:headEnd/>
            <a:tailEnd/>
          </a:ln>
        </p:spPr>
        <p:txBody>
          <a:bodyPr wrap="none">
            <a:spAutoFit/>
          </a:bodyPr>
          <a:lstStyle/>
          <a:p>
            <a:r>
              <a:rPr lang="en-US" sz="1800" i="0" dirty="0" smtClean="0">
                <a:solidFill>
                  <a:srgbClr val="000000"/>
                </a:solidFill>
                <a:hlinkClick r:id="rId2"/>
              </a:rPr>
              <a:t>http://www.d.umn.edu/cla/faculty/troufs/anth1604/</a:t>
            </a:r>
            <a:endParaRPr lang="en-US" sz="1800" i="0" dirty="0">
              <a:solidFill>
                <a:srgbClr val="000000"/>
              </a:solidFill>
            </a:endParaRPr>
          </a:p>
        </p:txBody>
      </p:sp>
      <p:pic>
        <p:nvPicPr>
          <p:cNvPr id="1026" name="Picture 2"/>
          <p:cNvPicPr>
            <a:picLocks noChangeAspect="1" noChangeArrowheads="1"/>
          </p:cNvPicPr>
          <p:nvPr/>
        </p:nvPicPr>
        <p:blipFill>
          <a:blip r:embed="rId3" cstate="print"/>
          <a:srcRect/>
          <a:stretch>
            <a:fillRect/>
          </a:stretch>
        </p:blipFill>
        <p:spPr bwMode="auto">
          <a:xfrm>
            <a:off x="3009900" y="732972"/>
            <a:ext cx="4267200" cy="5419344"/>
          </a:xfrm>
          <a:prstGeom prst="rect">
            <a:avLst/>
          </a:prstGeom>
          <a:noFill/>
          <a:ln w="9525">
            <a:noFill/>
            <a:miter lim="800000"/>
            <a:headEnd/>
            <a:tailEnd/>
          </a:ln>
        </p:spPr>
      </p:pic>
      <p:sp>
        <p:nvSpPr>
          <p:cNvPr id="15" name="Rectangle 14"/>
          <p:cNvSpPr/>
          <p:nvPr/>
        </p:nvSpPr>
        <p:spPr>
          <a:xfrm>
            <a:off x="4410350" y="4572000"/>
            <a:ext cx="1556836" cy="830997"/>
          </a:xfrm>
          <a:prstGeom prst="rect">
            <a:avLst/>
          </a:prstGeom>
        </p:spPr>
        <p:txBody>
          <a:bodyPr wrap="none">
            <a:spAutoFit/>
          </a:bodyPr>
          <a:lstStyle/>
          <a:p>
            <a:r>
              <a:rPr lang="en-US" sz="4800" b="1" i="0" dirty="0" smtClean="0"/>
              <a:t>2012</a:t>
            </a:r>
            <a:endParaRPr lang="en-US" sz="4800" b="1" i="0" dirty="0"/>
          </a:p>
        </p:txBody>
      </p:sp>
      <p:sp>
        <p:nvSpPr>
          <p:cNvPr id="12" name="Rectangle 5"/>
          <p:cNvSpPr>
            <a:spLocks noChangeArrowheads="1"/>
          </p:cNvSpPr>
          <p:nvPr/>
        </p:nvSpPr>
        <p:spPr bwMode="auto">
          <a:xfrm>
            <a:off x="2772196" y="5257800"/>
            <a:ext cx="4713150" cy="461665"/>
          </a:xfrm>
          <a:prstGeom prst="rect">
            <a:avLst/>
          </a:prstGeom>
          <a:noFill/>
          <a:ln w="9525">
            <a:noFill/>
            <a:miter lim="800000"/>
            <a:headEnd/>
            <a:tailEnd/>
          </a:ln>
          <a:effectLst/>
        </p:spPr>
        <p:txBody>
          <a:bodyPr wrap="none" anchor="ctr">
            <a:spAutoFit/>
          </a:bodyPr>
          <a:lstStyle/>
          <a:p>
            <a:r>
              <a:rPr lang="en-US" sz="2400" b="1" kern="0"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University of Minnesota Duluth</a:t>
            </a:r>
            <a:endParaRPr lang="en-US" sz="4000" dirty="0"/>
          </a:p>
        </p:txBody>
      </p:sp>
      <p:sp>
        <p:nvSpPr>
          <p:cNvPr id="13" name="Rectangle 12"/>
          <p:cNvSpPr>
            <a:spLocks noChangeArrowheads="1"/>
          </p:cNvSpPr>
          <p:nvPr/>
        </p:nvSpPr>
        <p:spPr bwMode="auto">
          <a:xfrm>
            <a:off x="4015014" y="5638800"/>
            <a:ext cx="2207078" cy="600164"/>
          </a:xfrm>
          <a:prstGeom prst="rect">
            <a:avLst/>
          </a:prstGeom>
          <a:noFill/>
          <a:ln w="9525">
            <a:noFill/>
            <a:miter lim="800000"/>
            <a:headEnd/>
            <a:tailEnd/>
          </a:ln>
        </p:spPr>
        <p:txBody>
          <a:bodyPr wrap="square">
            <a:spAutoFit/>
          </a:bodyPr>
          <a:lstStyle/>
          <a:p>
            <a:pPr fontAlgn="auto">
              <a:spcBef>
                <a:spcPts val="0"/>
              </a:spcBef>
              <a:spcAft>
                <a:spcPts val="0"/>
              </a:spcAft>
              <a:defRPr/>
            </a:pPr>
            <a:r>
              <a:rPr lang="en-US" sz="2400" b="1" kern="0"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Tim Roufs</a:t>
            </a:r>
          </a:p>
          <a:p>
            <a:pPr fontAlgn="auto">
              <a:spcBef>
                <a:spcPts val="0"/>
              </a:spcBef>
              <a:spcAft>
                <a:spcPts val="0"/>
              </a:spcAft>
              <a:defRPr/>
            </a:pPr>
            <a:r>
              <a:rPr kumimoji="0" lang="en-US" sz="900" b="1" i="0" kern="0" dirty="0" smtClean="0">
                <a:solidFill>
                  <a:srgbClr val="000000"/>
                </a:solidFill>
              </a:rPr>
              <a:t>© 2010-2012</a:t>
            </a:r>
            <a:endParaRPr lang="en-US" sz="900" i="0" kern="0" dirty="0">
              <a:solidFill>
                <a:srgbClr val="FFFFFF"/>
              </a:solidFill>
            </a:endParaRPr>
          </a:p>
        </p:txBody>
      </p:sp>
      <p:sp>
        <p:nvSpPr>
          <p:cNvPr id="8" name="Rectangle 2051"/>
          <p:cNvSpPr>
            <a:spLocks noChangeArrowheads="1"/>
          </p:cNvSpPr>
          <p:nvPr/>
        </p:nvSpPr>
        <p:spPr bwMode="auto">
          <a:xfrm>
            <a:off x="1242786" y="2667000"/>
            <a:ext cx="7772400" cy="3124200"/>
          </a:xfrm>
          <a:prstGeom prst="rect">
            <a:avLst/>
          </a:prstGeom>
          <a:noFill/>
          <a:ln w="9525">
            <a:noFill/>
            <a:miter lim="800000"/>
            <a:headEnd/>
            <a:tailEnd/>
          </a:ln>
        </p:spPr>
        <p:txBody>
          <a:bodyPr wrap="square" anchor="ctr">
            <a:noAutofit/>
          </a:bodyPr>
          <a:lstStyle/>
          <a:p>
            <a:pPr>
              <a:lnSpc>
                <a:spcPct val="120000"/>
              </a:lnSpc>
              <a:spcBef>
                <a:spcPts val="500"/>
              </a:spcBef>
              <a:spcAft>
                <a:spcPts val="500"/>
              </a:spcAft>
            </a:pPr>
            <a:r>
              <a:rPr lang="en-US" b="1" kern="0"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a:rPr>
              <a:t>Other Useful Sites</a:t>
            </a:r>
            <a:endParaRPr lang="en-US" b="1" dirty="0">
              <a:solidFill>
                <a:srgbClr val="000000"/>
              </a:solidFill>
              <a:latin typeface="Verdana" pitchFamily="34" charset="0"/>
            </a:endParaRPr>
          </a:p>
        </p:txBody>
      </p:sp>
    </p:spTree>
    <p:extLst>
      <p:ext uri="{BB962C8B-B14F-4D97-AF65-F5344CB8AC3E}">
        <p14:creationId xmlns:p14="http://schemas.microsoft.com/office/powerpoint/2010/main" val="3616262109"/>
      </p:ext>
    </p:extLst>
  </p:cSld>
  <p:clrMapOvr>
    <a:masterClrMapping/>
  </p:clrMapOvr>
  <p:transition/>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1268184" y="1285422"/>
            <a:ext cx="7772400" cy="4857750"/>
          </a:xfrm>
          <a:prstGeom prst="rect">
            <a:avLst/>
          </a:prstGeom>
          <a:noFill/>
          <a:ln w="9525">
            <a:noFill/>
            <a:miter lim="800000"/>
            <a:headEnd/>
            <a:tailEnd/>
          </a:ln>
        </p:spPr>
      </p:pic>
      <p:sp>
        <p:nvSpPr>
          <p:cNvPr id="7" name="Rectangle 6"/>
          <p:cNvSpPr>
            <a:spLocks noChangeArrowheads="1"/>
          </p:cNvSpPr>
          <p:nvPr/>
        </p:nvSpPr>
        <p:spPr bwMode="auto">
          <a:xfrm>
            <a:off x="1928586" y="3113544"/>
            <a:ext cx="6324600" cy="2677656"/>
          </a:xfrm>
          <a:prstGeom prst="rect">
            <a:avLst/>
          </a:prstGeom>
          <a:solidFill>
            <a:srgbClr val="FFC000"/>
          </a:solidFill>
          <a:ln w="76200">
            <a:solidFill>
              <a:srgbClr val="000000"/>
            </a:solidFill>
            <a:miter lim="800000"/>
            <a:headEnd/>
            <a:tailEnd/>
          </a:ln>
        </p:spPr>
        <p:txBody>
          <a:bodyPr wrap="square" lIns="228600" tIns="228600" rIns="228600" bIns="228600" anchor="ctr">
            <a:spAutoFit/>
          </a:bodyPr>
          <a:lstStyle/>
          <a:p>
            <a:pPr eaLnBrk="1" hangingPunct="1"/>
            <a:r>
              <a:rPr kumimoji="0" lang="en-US" sz="2400" b="1" i="0" dirty="0" smtClean="0">
                <a:solidFill>
                  <a:srgbClr val="FFFFFF"/>
                </a:solidFill>
              </a:rPr>
              <a:t>At the very top of “Block 1” you will see an alphabet.  Clicking on a letter will bring you to a page that indexes course WebPages for virtually all of the scheduled topics and items in the course. </a:t>
            </a:r>
          </a:p>
        </p:txBody>
      </p:sp>
      <p:sp>
        <p:nvSpPr>
          <p:cNvPr id="8" name="Striped Right Arrow 7"/>
          <p:cNvSpPr/>
          <p:nvPr/>
        </p:nvSpPr>
        <p:spPr bwMode="auto">
          <a:xfrm rot="10800000">
            <a:off x="6805386" y="1796142"/>
            <a:ext cx="2148114" cy="609600"/>
          </a:xfrm>
          <a:prstGeom prst="stripedRightArrow">
            <a:avLst/>
          </a:prstGeom>
          <a:solidFill>
            <a:srgbClr val="FFCC00"/>
          </a:solidFill>
          <a:ln w="762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p>
        </p:txBody>
      </p:sp>
      <p:sp>
        <p:nvSpPr>
          <p:cNvPr id="9" name="Rectangle 8"/>
          <p:cNvSpPr/>
          <p:nvPr/>
        </p:nvSpPr>
        <p:spPr bwMode="auto">
          <a:xfrm>
            <a:off x="3599542" y="1905000"/>
            <a:ext cx="2991758" cy="355600"/>
          </a:xfrm>
          <a:prstGeom prst="rect">
            <a:avLst/>
          </a:prstGeom>
          <a:noFill/>
          <a:ln w="76200" cap="flat" cmpd="sng" algn="ctr">
            <a:solidFill>
              <a:srgbClr val="FFCC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eaLnBrk="1" hangingPunct="1"/>
            <a:endParaRPr kumimoji="0" lang="en-US" sz="1800" i="0" smtClean="0">
              <a:solidFill>
                <a:srgbClr val="000000"/>
              </a:solidFill>
            </a:endParaRPr>
          </a:p>
        </p:txBody>
      </p:sp>
    </p:spTree>
  </p:cSld>
  <p:clrMapOvr>
    <a:masterClrMapping/>
  </p:clrMapOvr>
  <p:transition/>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1268184" y="1285422"/>
            <a:ext cx="7772400" cy="4857750"/>
          </a:xfrm>
          <a:prstGeom prst="rect">
            <a:avLst/>
          </a:prstGeom>
          <a:noFill/>
          <a:ln w="9525">
            <a:noFill/>
            <a:miter lim="800000"/>
            <a:headEnd/>
            <a:tailEnd/>
          </a:ln>
        </p:spPr>
      </p:pic>
      <p:sp>
        <p:nvSpPr>
          <p:cNvPr id="7" name="Rectangle 6"/>
          <p:cNvSpPr>
            <a:spLocks noChangeArrowheads="1"/>
          </p:cNvSpPr>
          <p:nvPr/>
        </p:nvSpPr>
        <p:spPr bwMode="auto">
          <a:xfrm>
            <a:off x="1928586" y="3113544"/>
            <a:ext cx="6324600" cy="2677656"/>
          </a:xfrm>
          <a:prstGeom prst="rect">
            <a:avLst/>
          </a:prstGeom>
          <a:solidFill>
            <a:srgbClr val="FFC000"/>
          </a:solidFill>
          <a:ln w="76200">
            <a:solidFill>
              <a:srgbClr val="000000"/>
            </a:solidFill>
            <a:miter lim="800000"/>
            <a:headEnd/>
            <a:tailEnd/>
          </a:ln>
        </p:spPr>
        <p:txBody>
          <a:bodyPr wrap="square" lIns="228600" tIns="228600" rIns="228600" bIns="228600" anchor="ctr">
            <a:spAutoFit/>
          </a:bodyPr>
          <a:lstStyle/>
          <a:p>
            <a:pPr eaLnBrk="1" hangingPunct="1"/>
            <a:r>
              <a:rPr kumimoji="0" lang="en-US" sz="2400" b="1" i="0" dirty="0" smtClean="0">
                <a:solidFill>
                  <a:srgbClr val="FFFFFF"/>
                </a:solidFill>
              </a:rPr>
              <a:t>At the very top of “Block 1” you will see an alphabet.  Clicking on a letter will bring you to a page that indexes course WebPages for virtually all of the scheduled topics and items in the course. </a:t>
            </a:r>
          </a:p>
        </p:txBody>
      </p:sp>
      <p:pic>
        <p:nvPicPr>
          <p:cNvPr id="6" name="Picture 5"/>
          <p:cNvPicPr>
            <a:picLocks noChangeAspect="1" noChangeArrowheads="1"/>
          </p:cNvPicPr>
          <p:nvPr/>
        </p:nvPicPr>
        <p:blipFill>
          <a:blip r:embed="rId3" cstate="print"/>
          <a:srcRect/>
          <a:stretch>
            <a:fillRect/>
          </a:stretch>
        </p:blipFill>
        <p:spPr bwMode="auto">
          <a:xfrm>
            <a:off x="556986" y="1857103"/>
            <a:ext cx="9144000" cy="505097"/>
          </a:xfrm>
          <a:prstGeom prst="rect">
            <a:avLst/>
          </a:prstGeom>
          <a:noFill/>
          <a:ln w="76200">
            <a:solidFill>
              <a:srgbClr val="FFC000"/>
            </a:solidFill>
            <a:miter lim="800000"/>
            <a:headEnd/>
            <a:tailEnd/>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6" name="Rectangle 3"/>
          <p:cNvSpPr>
            <a:spLocks noChangeArrowheads="1"/>
          </p:cNvSpPr>
          <p:nvPr/>
        </p:nvSpPr>
        <p:spPr bwMode="auto">
          <a:xfrm>
            <a:off x="1025070" y="3406260"/>
            <a:ext cx="8229600" cy="980682"/>
          </a:xfrm>
          <a:prstGeom prst="rect">
            <a:avLst/>
          </a:prstGeom>
          <a:noFill/>
          <a:ln w="9525">
            <a:noFill/>
            <a:miter lim="800000"/>
            <a:headEnd/>
            <a:tailEnd/>
          </a:ln>
        </p:spPr>
        <p:txBody>
          <a:bodyPr wrap="square" anchor="ctr">
            <a:noAutofit/>
          </a:bodyPr>
          <a:lstStyle/>
          <a:p>
            <a:pPr eaLnBrk="1" hangingPunct="1"/>
            <a:r>
              <a:rPr kumimoji="0" lang="en-US" sz="3600" b="1" i="0" dirty="0" smtClean="0">
                <a:solidFill>
                  <a:srgbClr val="FFFFFF"/>
                </a:solidFill>
                <a:latin typeface="Times New Roman"/>
              </a:rPr>
              <a:t>You may also access your Moodle folder </a:t>
            </a:r>
            <a:r>
              <a:rPr kumimoji="0" lang="en-US" sz="3600" b="1" dirty="0" smtClean="0">
                <a:solidFill>
                  <a:srgbClr val="FFFFFF"/>
                </a:solidFill>
                <a:latin typeface="Times New Roman"/>
              </a:rPr>
              <a:t>via</a:t>
            </a:r>
            <a:r>
              <a:rPr kumimoji="0" lang="en-US" sz="3600" b="1" i="0" dirty="0" smtClean="0">
                <a:solidFill>
                  <a:srgbClr val="FFFFFF"/>
                </a:solidFill>
                <a:latin typeface="Times New Roman"/>
              </a:rPr>
              <a:t> the  Main UMD WebPage  . . .</a:t>
            </a:r>
          </a:p>
        </p:txBody>
      </p:sp>
      <p:sp>
        <p:nvSpPr>
          <p:cNvPr id="7" name="Text Box 7">
            <a:hlinkClick r:id="rId3"/>
          </p:cNvPr>
          <p:cNvSpPr txBox="1">
            <a:spLocks noChangeArrowheads="1"/>
          </p:cNvSpPr>
          <p:nvPr/>
        </p:nvSpPr>
        <p:spPr bwMode="auto">
          <a:xfrm>
            <a:off x="4250252" y="6272702"/>
            <a:ext cx="1752788" cy="338554"/>
          </a:xfrm>
          <a:prstGeom prst="rect">
            <a:avLst/>
          </a:prstGeom>
          <a:noFill/>
          <a:ln w="9525">
            <a:noFill/>
            <a:miter lim="800000"/>
            <a:headEnd/>
            <a:tailEnd/>
          </a:ln>
        </p:spPr>
        <p:txBody>
          <a:bodyPr wrap="none">
            <a:spAutoFit/>
          </a:bodyPr>
          <a:lstStyle/>
          <a:p>
            <a:r>
              <a:rPr lang="en-US" sz="1600" b="1" i="0" dirty="0" smtClean="0">
                <a:solidFill>
                  <a:srgbClr val="EAEAEA"/>
                </a:solidFill>
              </a:rPr>
              <a:t>www.d.umn.edu</a:t>
            </a:r>
            <a:endParaRPr lang="en-US" sz="1600" b="1" i="0" dirty="0">
              <a:solidFill>
                <a:srgbClr val="000000"/>
              </a:solidFill>
            </a:endParaRPr>
          </a:p>
        </p:txBody>
      </p:sp>
    </p:spTree>
  </p:cSld>
  <p:clrMapOvr>
    <a:masterClrMapping/>
  </p:clrMapOvr>
  <p:transition/>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1268184" y="1285422"/>
            <a:ext cx="7772400" cy="4857750"/>
          </a:xfrm>
          <a:prstGeom prst="rect">
            <a:avLst/>
          </a:prstGeom>
          <a:noFill/>
          <a:ln w="9525">
            <a:noFill/>
            <a:miter lim="800000"/>
            <a:headEnd/>
            <a:tailEnd/>
          </a:ln>
        </p:spPr>
      </p:pic>
      <p:pic>
        <p:nvPicPr>
          <p:cNvPr id="6" name="Picture 5"/>
          <p:cNvPicPr>
            <a:picLocks noChangeAspect="1" noChangeArrowheads="1"/>
          </p:cNvPicPr>
          <p:nvPr/>
        </p:nvPicPr>
        <p:blipFill>
          <a:blip r:embed="rId3" cstate="print"/>
          <a:srcRect/>
          <a:stretch>
            <a:fillRect/>
          </a:stretch>
        </p:blipFill>
        <p:spPr bwMode="auto">
          <a:xfrm>
            <a:off x="556986" y="1857103"/>
            <a:ext cx="9144000" cy="505097"/>
          </a:xfrm>
          <a:prstGeom prst="rect">
            <a:avLst/>
          </a:prstGeom>
          <a:noFill/>
          <a:ln w="76200">
            <a:solidFill>
              <a:srgbClr val="FFC000"/>
            </a:solidFill>
            <a:miter lim="800000"/>
            <a:headEnd/>
            <a:tailEnd/>
          </a:ln>
        </p:spPr>
      </p:pic>
      <p:sp>
        <p:nvSpPr>
          <p:cNvPr id="5" name="Rectangle 4"/>
          <p:cNvSpPr>
            <a:spLocks noChangeArrowheads="1"/>
          </p:cNvSpPr>
          <p:nvPr/>
        </p:nvSpPr>
        <p:spPr bwMode="auto">
          <a:xfrm>
            <a:off x="1957614" y="3124200"/>
            <a:ext cx="6324600" cy="892552"/>
          </a:xfrm>
          <a:prstGeom prst="rect">
            <a:avLst/>
          </a:prstGeom>
          <a:solidFill>
            <a:srgbClr val="FFC000"/>
          </a:solidFill>
          <a:ln w="76200">
            <a:solidFill>
              <a:srgbClr val="000000"/>
            </a:solidFill>
            <a:miter lim="800000"/>
            <a:headEnd/>
            <a:tailEnd/>
          </a:ln>
        </p:spPr>
        <p:txBody>
          <a:bodyPr wrap="square" lIns="228600" tIns="228600" rIns="228600" bIns="228600" anchor="ctr">
            <a:spAutoFit/>
          </a:bodyPr>
          <a:lstStyle/>
          <a:p>
            <a:pPr eaLnBrk="1" hangingPunct="1"/>
            <a:r>
              <a:rPr kumimoji="0" lang="en-US" sz="2800" b="1" i="0" dirty="0" smtClean="0">
                <a:solidFill>
                  <a:srgbClr val="FFFFFF"/>
                </a:solidFill>
              </a:rPr>
              <a:t>This information is very  useful</a:t>
            </a:r>
          </a:p>
        </p:txBody>
      </p:sp>
    </p:spTree>
  </p:cSld>
  <p:clrMapOvr>
    <a:masterClrMapping/>
  </p:clrMapOvr>
  <p:transition/>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1268184" y="1285422"/>
            <a:ext cx="7772400" cy="4857750"/>
          </a:xfrm>
          <a:prstGeom prst="rect">
            <a:avLst/>
          </a:prstGeom>
          <a:noFill/>
          <a:ln w="9525">
            <a:noFill/>
            <a:miter lim="800000"/>
            <a:headEnd/>
            <a:tailEnd/>
          </a:ln>
        </p:spPr>
      </p:pic>
      <p:sp>
        <p:nvSpPr>
          <p:cNvPr id="7" name="Rectangle 6"/>
          <p:cNvSpPr/>
          <p:nvPr/>
        </p:nvSpPr>
        <p:spPr>
          <a:xfrm>
            <a:off x="2590800" y="3387804"/>
            <a:ext cx="5143500" cy="1107996"/>
          </a:xfrm>
          <a:prstGeom prst="rect">
            <a:avLst/>
          </a:prstGeom>
          <a:solidFill>
            <a:srgbClr val="FFFFFF"/>
          </a:solidFill>
        </p:spPr>
        <p:txBody>
          <a:bodyPr>
            <a:spAutoFit/>
          </a:bodyPr>
          <a:lstStyle/>
          <a:p>
            <a:pPr eaLnBrk="1" hangingPunct="1"/>
            <a:r>
              <a:rPr kumimoji="0" lang="en-US" b="1" i="0" dirty="0" smtClean="0">
                <a:solidFill>
                  <a:srgbClr val="000000"/>
                </a:solidFill>
              </a:rPr>
              <a:t>Useful ?</a:t>
            </a:r>
            <a:endParaRPr kumimoji="0" lang="en-US" b="1" i="0" dirty="0">
              <a:solidFill>
                <a:srgbClr val="000000"/>
              </a:solidFill>
            </a:endParaRPr>
          </a:p>
        </p:txBody>
      </p:sp>
    </p:spTree>
  </p:cSld>
  <p:clrMapOvr>
    <a:masterClrMapping/>
  </p:clrMapOvr>
  <p:transition/>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1268184" y="1285422"/>
            <a:ext cx="7772400" cy="4857750"/>
          </a:xfrm>
          <a:prstGeom prst="rect">
            <a:avLst/>
          </a:prstGeom>
          <a:noFill/>
          <a:ln w="9525">
            <a:noFill/>
            <a:miter lim="800000"/>
            <a:headEnd/>
            <a:tailEnd/>
          </a:ln>
        </p:spPr>
      </p:pic>
      <p:pic>
        <p:nvPicPr>
          <p:cNvPr id="6" name="Picture 5"/>
          <p:cNvPicPr>
            <a:picLocks noChangeAspect="1" noChangeArrowheads="1"/>
          </p:cNvPicPr>
          <p:nvPr/>
        </p:nvPicPr>
        <p:blipFill>
          <a:blip r:embed="rId3" cstate="print"/>
          <a:srcRect/>
          <a:stretch>
            <a:fillRect/>
          </a:stretch>
        </p:blipFill>
        <p:spPr bwMode="auto">
          <a:xfrm>
            <a:off x="556986" y="1857103"/>
            <a:ext cx="9144000" cy="505097"/>
          </a:xfrm>
          <a:prstGeom prst="rect">
            <a:avLst/>
          </a:prstGeom>
          <a:noFill/>
          <a:ln w="76200">
            <a:solidFill>
              <a:srgbClr val="FFC000"/>
            </a:solidFill>
            <a:miter lim="800000"/>
            <a:headEnd/>
            <a:tailEnd/>
          </a:ln>
        </p:spPr>
      </p:pic>
      <p:sp>
        <p:nvSpPr>
          <p:cNvPr id="5" name="Rectangle 4"/>
          <p:cNvSpPr>
            <a:spLocks noChangeArrowheads="1"/>
          </p:cNvSpPr>
          <p:nvPr/>
        </p:nvSpPr>
        <p:spPr bwMode="auto">
          <a:xfrm>
            <a:off x="1957614" y="3106056"/>
            <a:ext cx="6324600" cy="892552"/>
          </a:xfrm>
          <a:prstGeom prst="rect">
            <a:avLst/>
          </a:prstGeom>
          <a:solidFill>
            <a:srgbClr val="FFC000"/>
          </a:solidFill>
          <a:ln w="76200">
            <a:solidFill>
              <a:srgbClr val="000000"/>
            </a:solidFill>
            <a:miter lim="800000"/>
            <a:headEnd/>
            <a:tailEnd/>
          </a:ln>
        </p:spPr>
        <p:txBody>
          <a:bodyPr wrap="square" lIns="228600" tIns="228600" rIns="228600" bIns="228600" anchor="ctr">
            <a:spAutoFit/>
          </a:bodyPr>
          <a:lstStyle/>
          <a:p>
            <a:pPr eaLnBrk="1" hangingPunct="1"/>
            <a:r>
              <a:rPr kumimoji="0" lang="en-US" sz="2800" b="1" i="0" dirty="0" smtClean="0">
                <a:solidFill>
                  <a:srgbClr val="FFFFFF"/>
                </a:solidFill>
              </a:rPr>
              <a:t>How useful?</a:t>
            </a:r>
          </a:p>
        </p:txBody>
      </p:sp>
    </p:spTree>
  </p:cSld>
  <p:clrMapOvr>
    <a:masterClrMapping/>
  </p:clrMapOvr>
  <p:transition/>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showMasterSp="0">
  <p:cSld>
    <p:bg>
      <p:bgPr>
        <a:solidFill>
          <a:srgbClr val="D45116"/>
        </a:solidFill>
        <a:effectLst/>
      </p:bgPr>
    </p:bg>
    <p:spTree>
      <p:nvGrpSpPr>
        <p:cNvPr id="1" name=""/>
        <p:cNvGrpSpPr/>
        <p:nvPr/>
      </p:nvGrpSpPr>
      <p:grpSpPr>
        <a:xfrm>
          <a:off x="0" y="0"/>
          <a:ext cx="0" cy="0"/>
          <a:chOff x="0" y="0"/>
          <a:chExt cx="0" cy="0"/>
        </a:xfrm>
      </p:grpSpPr>
      <p:sp>
        <p:nvSpPr>
          <p:cNvPr id="217090" name="Text Box 2"/>
          <p:cNvSpPr txBox="1">
            <a:spLocks noChangeArrowheads="1"/>
          </p:cNvSpPr>
          <p:nvPr/>
        </p:nvSpPr>
        <p:spPr bwMode="auto">
          <a:xfrm>
            <a:off x="5622925" y="5105400"/>
            <a:ext cx="182563" cy="762000"/>
          </a:xfrm>
          <a:prstGeom prst="rect">
            <a:avLst/>
          </a:prstGeom>
          <a:noFill/>
          <a:ln w="9525">
            <a:noFill/>
            <a:miter lim="800000"/>
            <a:headEnd/>
            <a:tailEnd/>
          </a:ln>
        </p:spPr>
        <p:txBody>
          <a:bodyPr wrap="none" anchor="ctr">
            <a:spAutoFit/>
          </a:bodyPr>
          <a:lstStyle/>
          <a:p>
            <a:endParaRPr lang="en-US" sz="4400"/>
          </a:p>
        </p:txBody>
      </p:sp>
      <p:sp>
        <p:nvSpPr>
          <p:cNvPr id="217091" name="Text Box 3"/>
          <p:cNvSpPr txBox="1">
            <a:spLocks noChangeArrowheads="1"/>
          </p:cNvSpPr>
          <p:nvPr/>
        </p:nvSpPr>
        <p:spPr bwMode="auto">
          <a:xfrm>
            <a:off x="6994525" y="2590800"/>
            <a:ext cx="185738" cy="762000"/>
          </a:xfrm>
          <a:prstGeom prst="rect">
            <a:avLst/>
          </a:prstGeom>
          <a:noFill/>
          <a:ln w="9525">
            <a:noFill/>
            <a:miter lim="800000"/>
            <a:headEnd/>
            <a:tailEnd/>
          </a:ln>
        </p:spPr>
        <p:txBody>
          <a:bodyPr wrap="none" anchor="ctr">
            <a:spAutoFit/>
          </a:bodyPr>
          <a:lstStyle/>
          <a:p>
            <a:endParaRPr lang="en-US" sz="4400"/>
          </a:p>
        </p:txBody>
      </p:sp>
      <p:pic>
        <p:nvPicPr>
          <p:cNvPr id="13314" name="Picture 2"/>
          <p:cNvPicPr>
            <a:picLocks noChangeAspect="1" noChangeArrowheads="1"/>
          </p:cNvPicPr>
          <p:nvPr/>
        </p:nvPicPr>
        <p:blipFill>
          <a:blip r:embed="rId2" cstate="print"/>
          <a:srcRect/>
          <a:stretch>
            <a:fillRect/>
          </a:stretch>
        </p:blipFill>
        <p:spPr bwMode="auto">
          <a:xfrm>
            <a:off x="1242786" y="1294494"/>
            <a:ext cx="7772400" cy="4857750"/>
          </a:xfrm>
          <a:prstGeom prst="rect">
            <a:avLst/>
          </a:prstGeom>
          <a:noFill/>
          <a:ln w="9525">
            <a:noFill/>
            <a:miter lim="800000"/>
            <a:headEnd/>
            <a:tailEnd/>
          </a:ln>
        </p:spPr>
      </p:pic>
      <p:sp>
        <p:nvSpPr>
          <p:cNvPr id="8" name="Oval 7"/>
          <p:cNvSpPr>
            <a:spLocks noChangeArrowheads="1"/>
          </p:cNvSpPr>
          <p:nvPr/>
        </p:nvSpPr>
        <p:spPr bwMode="auto">
          <a:xfrm>
            <a:off x="7857672" y="5606142"/>
            <a:ext cx="976086" cy="656772"/>
          </a:xfrm>
          <a:prstGeom prst="ellipse">
            <a:avLst/>
          </a:prstGeom>
          <a:noFill/>
          <a:ln w="76200">
            <a:solidFill>
              <a:srgbClr val="D45116"/>
            </a:solidFill>
            <a:round/>
            <a:headEnd/>
            <a:tailEnd/>
          </a:ln>
        </p:spPr>
        <p:txBody>
          <a:bodyPr wrap="none" anchor="ctr"/>
          <a:lstStyle/>
          <a:p>
            <a:pPr algn="l"/>
            <a:endParaRPr lang="en-US">
              <a:solidFill>
                <a:srgbClr val="EAEAEA"/>
              </a:solidFill>
            </a:endParaRPr>
          </a:p>
        </p:txBody>
      </p:sp>
      <p:sp>
        <p:nvSpPr>
          <p:cNvPr id="9" name="Rectangle 8"/>
          <p:cNvSpPr/>
          <p:nvPr/>
        </p:nvSpPr>
        <p:spPr>
          <a:xfrm>
            <a:off x="3924300" y="5521404"/>
            <a:ext cx="3657600" cy="1107996"/>
          </a:xfrm>
          <a:prstGeom prst="rect">
            <a:avLst/>
          </a:prstGeom>
          <a:solidFill>
            <a:srgbClr val="FFFFFF"/>
          </a:solidFill>
          <a:ln w="76200">
            <a:solidFill>
              <a:srgbClr val="D45116"/>
            </a:solidFill>
          </a:ln>
        </p:spPr>
        <p:txBody>
          <a:bodyPr wrap="square">
            <a:spAutoFit/>
          </a:bodyPr>
          <a:lstStyle/>
          <a:p>
            <a:pPr eaLnBrk="1" hangingPunct="1"/>
            <a:r>
              <a:rPr kumimoji="0" lang="en-US" b="1" i="0" dirty="0" smtClean="0">
                <a:solidFill>
                  <a:srgbClr val="000000"/>
                </a:solidFill>
              </a:rPr>
              <a:t>516,403</a:t>
            </a:r>
            <a:endParaRPr kumimoji="0" lang="en-US" b="1" i="0" dirty="0">
              <a:solidFill>
                <a:srgbClr val="000000"/>
              </a:solidFill>
            </a:endParaRPr>
          </a:p>
        </p:txBody>
      </p:sp>
      <p:sp>
        <p:nvSpPr>
          <p:cNvPr id="10" name="Rectangle 9"/>
          <p:cNvSpPr>
            <a:spLocks noChangeArrowheads="1"/>
          </p:cNvSpPr>
          <p:nvPr/>
        </p:nvSpPr>
        <p:spPr bwMode="auto">
          <a:xfrm>
            <a:off x="1972128" y="3784602"/>
            <a:ext cx="6324600" cy="1077218"/>
          </a:xfrm>
          <a:prstGeom prst="rect">
            <a:avLst/>
          </a:prstGeom>
          <a:solidFill>
            <a:srgbClr val="FFC000"/>
          </a:solidFill>
          <a:ln w="76200">
            <a:solidFill>
              <a:srgbClr val="000000"/>
            </a:solidFill>
            <a:miter lim="800000"/>
            <a:headEnd/>
            <a:tailEnd/>
          </a:ln>
        </p:spPr>
        <p:txBody>
          <a:bodyPr wrap="square" lIns="228600" tIns="228600" rIns="228600" bIns="228600" anchor="ctr">
            <a:spAutoFit/>
          </a:bodyPr>
          <a:lstStyle/>
          <a:p>
            <a:pPr eaLnBrk="1" hangingPunct="1"/>
            <a:r>
              <a:rPr kumimoji="0" lang="en-US" sz="2000" b="1" i="0" dirty="0" smtClean="0">
                <a:solidFill>
                  <a:srgbClr val="FFFFFF"/>
                </a:solidFill>
              </a:rPr>
              <a:t>the Cultural Anthropology course site has had almost a half million site visits to date  . . .</a:t>
            </a:r>
          </a:p>
        </p:txBody>
      </p:sp>
    </p:spTree>
  </p:cSld>
  <p:clrMapOvr>
    <a:masterClrMapping/>
  </p:clrMapOvr>
  <p:transition/>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1268184" y="1285422"/>
            <a:ext cx="7772400" cy="4857750"/>
          </a:xfrm>
          <a:prstGeom prst="rect">
            <a:avLst/>
          </a:prstGeom>
          <a:noFill/>
          <a:ln w="9525">
            <a:noFill/>
            <a:miter lim="800000"/>
            <a:headEnd/>
            <a:tailEnd/>
          </a:ln>
        </p:spPr>
      </p:pic>
      <p:pic>
        <p:nvPicPr>
          <p:cNvPr id="6" name="Picture 5"/>
          <p:cNvPicPr>
            <a:picLocks noChangeAspect="1" noChangeArrowheads="1"/>
          </p:cNvPicPr>
          <p:nvPr/>
        </p:nvPicPr>
        <p:blipFill>
          <a:blip r:embed="rId3" cstate="print"/>
          <a:srcRect/>
          <a:stretch>
            <a:fillRect/>
          </a:stretch>
        </p:blipFill>
        <p:spPr bwMode="auto">
          <a:xfrm>
            <a:off x="556986" y="1857103"/>
            <a:ext cx="9144000" cy="505097"/>
          </a:xfrm>
          <a:prstGeom prst="rect">
            <a:avLst/>
          </a:prstGeom>
          <a:noFill/>
          <a:ln w="76200">
            <a:solidFill>
              <a:srgbClr val="FFC000"/>
            </a:solidFill>
            <a:miter lim="800000"/>
            <a:headEnd/>
            <a:tailEnd/>
          </a:ln>
        </p:spPr>
      </p:pic>
      <p:sp>
        <p:nvSpPr>
          <p:cNvPr id="7" name="Rectangle 6"/>
          <p:cNvSpPr>
            <a:spLocks noChangeArrowheads="1"/>
          </p:cNvSpPr>
          <p:nvPr/>
        </p:nvSpPr>
        <p:spPr bwMode="auto">
          <a:xfrm>
            <a:off x="1986642" y="3242608"/>
            <a:ext cx="6324600" cy="1938992"/>
          </a:xfrm>
          <a:prstGeom prst="rect">
            <a:avLst/>
          </a:prstGeom>
          <a:solidFill>
            <a:srgbClr val="FFC000"/>
          </a:solidFill>
          <a:ln w="76200">
            <a:solidFill>
              <a:srgbClr val="000000"/>
            </a:solidFill>
            <a:miter lim="800000"/>
            <a:headEnd/>
            <a:tailEnd/>
          </a:ln>
        </p:spPr>
        <p:txBody>
          <a:bodyPr wrap="square" lIns="228600" tIns="228600" rIns="228600" bIns="228600" anchor="ctr">
            <a:spAutoFit/>
          </a:bodyPr>
          <a:lstStyle/>
          <a:p>
            <a:pPr eaLnBrk="1" hangingPunct="1"/>
            <a:r>
              <a:rPr kumimoji="0" lang="en-US" sz="3200" b="1" i="0" dirty="0" smtClean="0">
                <a:solidFill>
                  <a:srgbClr val="FFFFFF"/>
                </a:solidFill>
              </a:rPr>
              <a:t>to access a topic simply click on a letter to go to an index page . . .</a:t>
            </a:r>
          </a:p>
        </p:txBody>
      </p:sp>
      <p:sp>
        <p:nvSpPr>
          <p:cNvPr id="8" name="Oval 9"/>
          <p:cNvSpPr>
            <a:spLocks noChangeArrowheads="1"/>
          </p:cNvSpPr>
          <p:nvPr/>
        </p:nvSpPr>
        <p:spPr bwMode="auto">
          <a:xfrm>
            <a:off x="4504872" y="1904275"/>
            <a:ext cx="533400" cy="443411"/>
          </a:xfrm>
          <a:prstGeom prst="ellipse">
            <a:avLst/>
          </a:prstGeom>
          <a:noFill/>
          <a:ln w="76200">
            <a:solidFill>
              <a:schemeClr val="tx1"/>
            </a:solidFill>
            <a:round/>
            <a:headEnd/>
            <a:tailEnd/>
          </a:ln>
        </p:spPr>
        <p:txBody>
          <a:bodyPr wrap="none" anchor="ctr"/>
          <a:lstStyle/>
          <a:p>
            <a:endParaRPr lang="en-US"/>
          </a:p>
        </p:txBody>
      </p:sp>
      <p:sp>
        <p:nvSpPr>
          <p:cNvPr id="9" name="Striped Right Arrow 8"/>
          <p:cNvSpPr/>
          <p:nvPr/>
        </p:nvSpPr>
        <p:spPr bwMode="auto">
          <a:xfrm rot="12916584">
            <a:off x="4938779" y="2393949"/>
            <a:ext cx="1267322" cy="636430"/>
          </a:xfrm>
          <a:prstGeom prst="stripedRightArrow">
            <a:avLst/>
          </a:prstGeom>
          <a:solidFill>
            <a:srgbClr val="FFCC00"/>
          </a:solidFill>
          <a:ln w="762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p>
        </p:txBody>
      </p:sp>
    </p:spTree>
  </p:cSld>
  <p:clrMapOvr>
    <a:masterClrMapping/>
  </p:clrMapOvr>
  <p:transition/>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18114" name="Text Box 2"/>
          <p:cNvSpPr txBox="1">
            <a:spLocks noChangeArrowheads="1"/>
          </p:cNvSpPr>
          <p:nvPr/>
        </p:nvSpPr>
        <p:spPr bwMode="auto">
          <a:xfrm>
            <a:off x="5622925" y="5105400"/>
            <a:ext cx="182563" cy="762000"/>
          </a:xfrm>
          <a:prstGeom prst="rect">
            <a:avLst/>
          </a:prstGeom>
          <a:noFill/>
          <a:ln w="9525">
            <a:noFill/>
            <a:miter lim="800000"/>
            <a:headEnd/>
            <a:tailEnd/>
          </a:ln>
        </p:spPr>
        <p:txBody>
          <a:bodyPr wrap="none" anchor="ctr">
            <a:spAutoFit/>
          </a:bodyPr>
          <a:lstStyle/>
          <a:p>
            <a:endParaRPr lang="en-US" sz="4400"/>
          </a:p>
        </p:txBody>
      </p:sp>
      <p:sp>
        <p:nvSpPr>
          <p:cNvPr id="218115" name="Text Box 3"/>
          <p:cNvSpPr txBox="1">
            <a:spLocks noChangeArrowheads="1"/>
          </p:cNvSpPr>
          <p:nvPr/>
        </p:nvSpPr>
        <p:spPr bwMode="auto">
          <a:xfrm>
            <a:off x="6994525" y="2590800"/>
            <a:ext cx="185738" cy="762000"/>
          </a:xfrm>
          <a:prstGeom prst="rect">
            <a:avLst/>
          </a:prstGeom>
          <a:noFill/>
          <a:ln w="9525">
            <a:noFill/>
            <a:miter lim="800000"/>
            <a:headEnd/>
            <a:tailEnd/>
          </a:ln>
        </p:spPr>
        <p:txBody>
          <a:bodyPr wrap="none" anchor="ctr">
            <a:spAutoFit/>
          </a:bodyPr>
          <a:lstStyle/>
          <a:p>
            <a:endParaRPr lang="en-US" sz="4400"/>
          </a:p>
        </p:txBody>
      </p:sp>
      <p:pic>
        <p:nvPicPr>
          <p:cNvPr id="17410" name="Picture 2"/>
          <p:cNvPicPr>
            <a:picLocks noChangeAspect="1" noChangeArrowheads="1"/>
          </p:cNvPicPr>
          <p:nvPr/>
        </p:nvPicPr>
        <p:blipFill>
          <a:blip r:embed="rId2" cstate="print"/>
          <a:srcRect/>
          <a:stretch>
            <a:fillRect/>
          </a:stretch>
        </p:blipFill>
        <p:spPr bwMode="auto">
          <a:xfrm>
            <a:off x="1253670" y="1299936"/>
            <a:ext cx="7772400" cy="4857750"/>
          </a:xfrm>
          <a:prstGeom prst="rect">
            <a:avLst/>
          </a:prstGeom>
          <a:noFill/>
          <a:ln w="9525">
            <a:noFill/>
            <a:miter lim="800000"/>
            <a:headEnd/>
            <a:tailEnd/>
          </a:ln>
        </p:spPr>
      </p:pic>
      <p:sp>
        <p:nvSpPr>
          <p:cNvPr id="7" name="Rectangle 6"/>
          <p:cNvSpPr>
            <a:spLocks noChangeArrowheads="1"/>
          </p:cNvSpPr>
          <p:nvPr/>
        </p:nvSpPr>
        <p:spPr bwMode="auto">
          <a:xfrm>
            <a:off x="1014186" y="1068050"/>
            <a:ext cx="8229600" cy="1446550"/>
          </a:xfrm>
          <a:prstGeom prst="rect">
            <a:avLst/>
          </a:prstGeom>
          <a:solidFill>
            <a:srgbClr val="FFC000"/>
          </a:solidFill>
          <a:ln w="76200">
            <a:solidFill>
              <a:srgbClr val="000000"/>
            </a:solidFill>
            <a:miter lim="800000"/>
            <a:headEnd/>
            <a:tailEnd/>
          </a:ln>
        </p:spPr>
        <p:txBody>
          <a:bodyPr wrap="square" lIns="228600" tIns="228600" rIns="228600" bIns="228600" anchor="ctr">
            <a:spAutoFit/>
          </a:bodyPr>
          <a:lstStyle/>
          <a:p>
            <a:pPr eaLnBrk="1" hangingPunct="1"/>
            <a:r>
              <a:rPr kumimoji="0" lang="en-US" sz="3200" b="1" i="0" dirty="0" smtClean="0">
                <a:solidFill>
                  <a:srgbClr val="FFFFFF"/>
                </a:solidFill>
              </a:rPr>
              <a:t>and from the index page click on the item you want . . . </a:t>
            </a:r>
          </a:p>
        </p:txBody>
      </p:sp>
    </p:spTree>
  </p:cSld>
  <p:clrMapOvr>
    <a:masterClrMapping/>
  </p:clrMapOvr>
  <p:transition/>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18114" name="Text Box 2"/>
          <p:cNvSpPr txBox="1">
            <a:spLocks noChangeArrowheads="1"/>
          </p:cNvSpPr>
          <p:nvPr/>
        </p:nvSpPr>
        <p:spPr bwMode="auto">
          <a:xfrm>
            <a:off x="5622925" y="5105400"/>
            <a:ext cx="182563" cy="762000"/>
          </a:xfrm>
          <a:prstGeom prst="rect">
            <a:avLst/>
          </a:prstGeom>
          <a:noFill/>
          <a:ln w="9525">
            <a:noFill/>
            <a:miter lim="800000"/>
            <a:headEnd/>
            <a:tailEnd/>
          </a:ln>
        </p:spPr>
        <p:txBody>
          <a:bodyPr wrap="none" anchor="ctr">
            <a:spAutoFit/>
          </a:bodyPr>
          <a:lstStyle/>
          <a:p>
            <a:endParaRPr lang="en-US" sz="4400"/>
          </a:p>
        </p:txBody>
      </p:sp>
      <p:sp>
        <p:nvSpPr>
          <p:cNvPr id="218115" name="Text Box 3"/>
          <p:cNvSpPr txBox="1">
            <a:spLocks noChangeArrowheads="1"/>
          </p:cNvSpPr>
          <p:nvPr/>
        </p:nvSpPr>
        <p:spPr bwMode="auto">
          <a:xfrm>
            <a:off x="6994525" y="2590800"/>
            <a:ext cx="185738" cy="762000"/>
          </a:xfrm>
          <a:prstGeom prst="rect">
            <a:avLst/>
          </a:prstGeom>
          <a:noFill/>
          <a:ln w="9525">
            <a:noFill/>
            <a:miter lim="800000"/>
            <a:headEnd/>
            <a:tailEnd/>
          </a:ln>
        </p:spPr>
        <p:txBody>
          <a:bodyPr wrap="none" anchor="ctr">
            <a:spAutoFit/>
          </a:bodyPr>
          <a:lstStyle/>
          <a:p>
            <a:endParaRPr lang="en-US" sz="4400"/>
          </a:p>
        </p:txBody>
      </p:sp>
      <p:pic>
        <p:nvPicPr>
          <p:cNvPr id="17410" name="Picture 2"/>
          <p:cNvPicPr>
            <a:picLocks noChangeAspect="1" noChangeArrowheads="1"/>
          </p:cNvPicPr>
          <p:nvPr/>
        </p:nvPicPr>
        <p:blipFill>
          <a:blip r:embed="rId2" cstate="print"/>
          <a:srcRect/>
          <a:stretch>
            <a:fillRect/>
          </a:stretch>
        </p:blipFill>
        <p:spPr bwMode="auto">
          <a:xfrm>
            <a:off x="1253670" y="1299936"/>
            <a:ext cx="7772400" cy="4857750"/>
          </a:xfrm>
          <a:prstGeom prst="rect">
            <a:avLst/>
          </a:prstGeom>
          <a:noFill/>
          <a:ln w="9525">
            <a:noFill/>
            <a:miter lim="800000"/>
            <a:headEnd/>
            <a:tailEnd/>
          </a:ln>
        </p:spPr>
      </p:pic>
      <p:sp>
        <p:nvSpPr>
          <p:cNvPr id="7" name="Rectangle 6"/>
          <p:cNvSpPr>
            <a:spLocks noChangeArrowheads="1"/>
          </p:cNvSpPr>
          <p:nvPr/>
        </p:nvSpPr>
        <p:spPr bwMode="auto">
          <a:xfrm>
            <a:off x="1014186" y="1068050"/>
            <a:ext cx="8229600" cy="1446550"/>
          </a:xfrm>
          <a:prstGeom prst="rect">
            <a:avLst/>
          </a:prstGeom>
          <a:solidFill>
            <a:srgbClr val="FFC000"/>
          </a:solidFill>
          <a:ln w="76200">
            <a:solidFill>
              <a:srgbClr val="000000"/>
            </a:solidFill>
            <a:miter lim="800000"/>
            <a:headEnd/>
            <a:tailEnd/>
          </a:ln>
        </p:spPr>
        <p:txBody>
          <a:bodyPr wrap="square" lIns="228600" tIns="228600" rIns="228600" bIns="228600" anchor="ctr">
            <a:spAutoFit/>
          </a:bodyPr>
          <a:lstStyle/>
          <a:p>
            <a:pPr eaLnBrk="1" hangingPunct="1"/>
            <a:r>
              <a:rPr kumimoji="0" lang="en-US" sz="3200" b="1" i="0" dirty="0" smtClean="0">
                <a:solidFill>
                  <a:srgbClr val="FFFFFF"/>
                </a:solidFill>
              </a:rPr>
              <a:t>and from the index page click on the item you want . . . </a:t>
            </a:r>
          </a:p>
        </p:txBody>
      </p:sp>
      <p:sp>
        <p:nvSpPr>
          <p:cNvPr id="6" name="Rectangle 3"/>
          <p:cNvSpPr>
            <a:spLocks noChangeArrowheads="1"/>
          </p:cNvSpPr>
          <p:nvPr/>
        </p:nvSpPr>
        <p:spPr bwMode="auto">
          <a:xfrm>
            <a:off x="4305300" y="3505200"/>
            <a:ext cx="4158342" cy="400110"/>
          </a:xfrm>
          <a:prstGeom prst="rect">
            <a:avLst/>
          </a:prstGeom>
          <a:solidFill>
            <a:srgbClr val="FFC000"/>
          </a:solidFill>
          <a:ln w="76200">
            <a:solidFill>
              <a:srgbClr val="000000"/>
            </a:solidFill>
            <a:miter lim="800000"/>
            <a:headEnd/>
            <a:tailEnd/>
          </a:ln>
        </p:spPr>
        <p:txBody>
          <a:bodyPr wrap="square" lIns="228600" tIns="228600" rIns="228600" bIns="228600" anchor="ctr">
            <a:noAutofit/>
          </a:bodyPr>
          <a:lstStyle/>
          <a:p>
            <a:pPr eaLnBrk="1" hangingPunct="1"/>
            <a:r>
              <a:rPr kumimoji="0" lang="en-US" sz="2000" b="1" i="0" dirty="0" smtClean="0">
                <a:solidFill>
                  <a:srgbClr val="FFFFFF"/>
                </a:solidFill>
              </a:rPr>
              <a:t>scroll down for more items</a:t>
            </a:r>
          </a:p>
        </p:txBody>
      </p:sp>
      <p:sp>
        <p:nvSpPr>
          <p:cNvPr id="8" name="Striped Right Arrow 7"/>
          <p:cNvSpPr/>
          <p:nvPr/>
        </p:nvSpPr>
        <p:spPr bwMode="auto">
          <a:xfrm rot="5400000">
            <a:off x="7893957" y="4510317"/>
            <a:ext cx="2148114" cy="609600"/>
          </a:xfrm>
          <a:prstGeom prst="stripedRightArrow">
            <a:avLst/>
          </a:prstGeom>
          <a:solidFill>
            <a:srgbClr val="FFC000"/>
          </a:solidFill>
          <a:ln w="762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p>
        </p:txBody>
      </p:sp>
    </p:spTree>
  </p:cSld>
  <p:clrMapOvr>
    <a:masterClrMapping/>
  </p:clrMapOvr>
  <p:transition/>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19138" name="Text Box 2"/>
          <p:cNvSpPr txBox="1">
            <a:spLocks noChangeArrowheads="1"/>
          </p:cNvSpPr>
          <p:nvPr/>
        </p:nvSpPr>
        <p:spPr bwMode="auto">
          <a:xfrm>
            <a:off x="5622925" y="5105400"/>
            <a:ext cx="182563" cy="762000"/>
          </a:xfrm>
          <a:prstGeom prst="rect">
            <a:avLst/>
          </a:prstGeom>
          <a:noFill/>
          <a:ln w="9525">
            <a:noFill/>
            <a:miter lim="800000"/>
            <a:headEnd/>
            <a:tailEnd/>
          </a:ln>
        </p:spPr>
        <p:txBody>
          <a:bodyPr wrap="none" anchor="ctr">
            <a:spAutoFit/>
          </a:bodyPr>
          <a:lstStyle/>
          <a:p>
            <a:endParaRPr lang="en-US" sz="4400"/>
          </a:p>
        </p:txBody>
      </p:sp>
      <p:sp>
        <p:nvSpPr>
          <p:cNvPr id="219139" name="Text Box 3"/>
          <p:cNvSpPr txBox="1">
            <a:spLocks noChangeArrowheads="1"/>
          </p:cNvSpPr>
          <p:nvPr/>
        </p:nvSpPr>
        <p:spPr bwMode="auto">
          <a:xfrm>
            <a:off x="6994525" y="2590800"/>
            <a:ext cx="185738" cy="762000"/>
          </a:xfrm>
          <a:prstGeom prst="rect">
            <a:avLst/>
          </a:prstGeom>
          <a:noFill/>
          <a:ln w="9525">
            <a:noFill/>
            <a:miter lim="800000"/>
            <a:headEnd/>
            <a:tailEnd/>
          </a:ln>
        </p:spPr>
        <p:txBody>
          <a:bodyPr wrap="none" anchor="ctr">
            <a:spAutoFit/>
          </a:bodyPr>
          <a:lstStyle/>
          <a:p>
            <a:endParaRPr lang="en-US" sz="4400"/>
          </a:p>
        </p:txBody>
      </p:sp>
      <p:pic>
        <p:nvPicPr>
          <p:cNvPr id="18434" name="Picture 2"/>
          <p:cNvPicPr>
            <a:picLocks noChangeAspect="1" noChangeArrowheads="1"/>
          </p:cNvPicPr>
          <p:nvPr/>
        </p:nvPicPr>
        <p:blipFill>
          <a:blip r:embed="rId2" cstate="print"/>
          <a:srcRect/>
          <a:stretch>
            <a:fillRect/>
          </a:stretch>
        </p:blipFill>
        <p:spPr bwMode="auto">
          <a:xfrm>
            <a:off x="1231902" y="1285422"/>
            <a:ext cx="7772400" cy="4857750"/>
          </a:xfrm>
          <a:prstGeom prst="rect">
            <a:avLst/>
          </a:prstGeom>
          <a:noFill/>
          <a:ln w="9525">
            <a:noFill/>
            <a:miter lim="800000"/>
            <a:headEnd/>
            <a:tailEnd/>
          </a:ln>
        </p:spPr>
      </p:pic>
      <p:sp>
        <p:nvSpPr>
          <p:cNvPr id="8" name="Rectangle 3"/>
          <p:cNvSpPr>
            <a:spLocks noChangeArrowheads="1"/>
          </p:cNvSpPr>
          <p:nvPr/>
        </p:nvSpPr>
        <p:spPr bwMode="auto">
          <a:xfrm>
            <a:off x="4533900" y="2286000"/>
            <a:ext cx="4158342" cy="400110"/>
          </a:xfrm>
          <a:prstGeom prst="rect">
            <a:avLst/>
          </a:prstGeom>
          <a:solidFill>
            <a:srgbClr val="FFC000"/>
          </a:solidFill>
          <a:ln w="76200">
            <a:solidFill>
              <a:srgbClr val="000000"/>
            </a:solidFill>
            <a:miter lim="800000"/>
            <a:headEnd/>
            <a:tailEnd/>
          </a:ln>
        </p:spPr>
        <p:txBody>
          <a:bodyPr wrap="square" lIns="228600" tIns="228600" rIns="228600" bIns="228600" anchor="ctr">
            <a:noAutofit/>
          </a:bodyPr>
          <a:lstStyle/>
          <a:p>
            <a:pPr eaLnBrk="1" hangingPunct="1"/>
            <a:r>
              <a:rPr kumimoji="0" lang="en-US" sz="2000" b="1" i="0" dirty="0" smtClean="0">
                <a:solidFill>
                  <a:srgbClr val="FFFFFF"/>
                </a:solidFill>
              </a:rPr>
              <a:t>click on item . . . and . . .</a:t>
            </a:r>
          </a:p>
        </p:txBody>
      </p:sp>
      <p:sp>
        <p:nvSpPr>
          <p:cNvPr id="9" name="Freeform 8"/>
          <p:cNvSpPr/>
          <p:nvPr/>
        </p:nvSpPr>
        <p:spPr bwMode="auto">
          <a:xfrm>
            <a:off x="2351314" y="2276324"/>
            <a:ext cx="1978781" cy="437848"/>
          </a:xfrm>
          <a:custGeom>
            <a:avLst/>
            <a:gdLst>
              <a:gd name="connsiteX0" fmla="*/ 798286 w 1978781"/>
              <a:gd name="connsiteY0" fmla="*/ 45962 h 437848"/>
              <a:gd name="connsiteX1" fmla="*/ 304800 w 1978781"/>
              <a:gd name="connsiteY1" fmla="*/ 2419 h 437848"/>
              <a:gd name="connsiteX2" fmla="*/ 58057 w 1978781"/>
              <a:gd name="connsiteY2" fmla="*/ 60476 h 437848"/>
              <a:gd name="connsiteX3" fmla="*/ 29029 w 1978781"/>
              <a:gd name="connsiteY3" fmla="*/ 249162 h 437848"/>
              <a:gd name="connsiteX4" fmla="*/ 232229 w 1978781"/>
              <a:gd name="connsiteY4" fmla="*/ 408819 h 437848"/>
              <a:gd name="connsiteX5" fmla="*/ 638629 w 1978781"/>
              <a:gd name="connsiteY5" fmla="*/ 423333 h 437848"/>
              <a:gd name="connsiteX6" fmla="*/ 943429 w 1978781"/>
              <a:gd name="connsiteY6" fmla="*/ 408819 h 437848"/>
              <a:gd name="connsiteX7" fmla="*/ 1233715 w 1978781"/>
              <a:gd name="connsiteY7" fmla="*/ 394305 h 437848"/>
              <a:gd name="connsiteX8" fmla="*/ 1436915 w 1978781"/>
              <a:gd name="connsiteY8" fmla="*/ 365276 h 437848"/>
              <a:gd name="connsiteX9" fmla="*/ 1669143 w 1978781"/>
              <a:gd name="connsiteY9" fmla="*/ 379790 h 437848"/>
              <a:gd name="connsiteX10" fmla="*/ 1756229 w 1978781"/>
              <a:gd name="connsiteY10" fmla="*/ 379790 h 437848"/>
              <a:gd name="connsiteX11" fmla="*/ 1828800 w 1978781"/>
              <a:gd name="connsiteY11" fmla="*/ 350762 h 437848"/>
              <a:gd name="connsiteX12" fmla="*/ 1872343 w 1978781"/>
              <a:gd name="connsiteY12" fmla="*/ 307219 h 437848"/>
              <a:gd name="connsiteX13" fmla="*/ 1959429 w 1978781"/>
              <a:gd name="connsiteY13" fmla="*/ 220133 h 437848"/>
              <a:gd name="connsiteX14" fmla="*/ 1756229 w 1978781"/>
              <a:gd name="connsiteY14" fmla="*/ 60476 h 437848"/>
              <a:gd name="connsiteX15" fmla="*/ 1611086 w 1978781"/>
              <a:gd name="connsiteY15" fmla="*/ 74990 h 437848"/>
              <a:gd name="connsiteX16" fmla="*/ 1465943 w 1978781"/>
              <a:gd name="connsiteY16" fmla="*/ 89505 h 437848"/>
              <a:gd name="connsiteX17" fmla="*/ 1277257 w 1978781"/>
              <a:gd name="connsiteY17" fmla="*/ 74990 h 437848"/>
              <a:gd name="connsiteX18" fmla="*/ 1161143 w 1978781"/>
              <a:gd name="connsiteY18" fmla="*/ 74990 h 437848"/>
              <a:gd name="connsiteX19" fmla="*/ 1059543 w 1978781"/>
              <a:gd name="connsiteY19" fmla="*/ 60476 h 437848"/>
              <a:gd name="connsiteX20" fmla="*/ 1016000 w 1978781"/>
              <a:gd name="connsiteY20" fmla="*/ 31447 h 437848"/>
              <a:gd name="connsiteX21" fmla="*/ 870857 w 1978781"/>
              <a:gd name="connsiteY21" fmla="*/ 60476 h 437848"/>
              <a:gd name="connsiteX22" fmla="*/ 798286 w 1978781"/>
              <a:gd name="connsiteY22" fmla="*/ 45962 h 43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78781" h="437848">
                <a:moveTo>
                  <a:pt x="798286" y="45962"/>
                </a:moveTo>
                <a:cubicBezTo>
                  <a:pt x="703943" y="36286"/>
                  <a:pt x="428171" y="0"/>
                  <a:pt x="304800" y="2419"/>
                </a:cubicBezTo>
                <a:cubicBezTo>
                  <a:pt x="181429" y="4838"/>
                  <a:pt x="104019" y="19352"/>
                  <a:pt x="58057" y="60476"/>
                </a:cubicBezTo>
                <a:cubicBezTo>
                  <a:pt x="12095" y="101600"/>
                  <a:pt x="0" y="191105"/>
                  <a:pt x="29029" y="249162"/>
                </a:cubicBezTo>
                <a:cubicBezTo>
                  <a:pt x="58058" y="307219"/>
                  <a:pt x="130629" y="379791"/>
                  <a:pt x="232229" y="408819"/>
                </a:cubicBezTo>
                <a:cubicBezTo>
                  <a:pt x="333829" y="437848"/>
                  <a:pt x="520096" y="423333"/>
                  <a:pt x="638629" y="423333"/>
                </a:cubicBezTo>
                <a:cubicBezTo>
                  <a:pt x="757162" y="423333"/>
                  <a:pt x="943429" y="408819"/>
                  <a:pt x="943429" y="408819"/>
                </a:cubicBezTo>
                <a:cubicBezTo>
                  <a:pt x="1042610" y="403981"/>
                  <a:pt x="1151467" y="401562"/>
                  <a:pt x="1233715" y="394305"/>
                </a:cubicBezTo>
                <a:cubicBezTo>
                  <a:pt x="1315963" y="387048"/>
                  <a:pt x="1364344" y="367695"/>
                  <a:pt x="1436915" y="365276"/>
                </a:cubicBezTo>
                <a:cubicBezTo>
                  <a:pt x="1509486" y="362857"/>
                  <a:pt x="1615924" y="377371"/>
                  <a:pt x="1669143" y="379790"/>
                </a:cubicBezTo>
                <a:cubicBezTo>
                  <a:pt x="1722362" y="382209"/>
                  <a:pt x="1729620" y="384628"/>
                  <a:pt x="1756229" y="379790"/>
                </a:cubicBezTo>
                <a:cubicBezTo>
                  <a:pt x="1782839" y="374952"/>
                  <a:pt x="1809448" y="362857"/>
                  <a:pt x="1828800" y="350762"/>
                </a:cubicBezTo>
                <a:cubicBezTo>
                  <a:pt x="1848152" y="338667"/>
                  <a:pt x="1872343" y="307219"/>
                  <a:pt x="1872343" y="307219"/>
                </a:cubicBezTo>
                <a:cubicBezTo>
                  <a:pt x="1894114" y="285448"/>
                  <a:pt x="1978781" y="261257"/>
                  <a:pt x="1959429" y="220133"/>
                </a:cubicBezTo>
                <a:cubicBezTo>
                  <a:pt x="1940077" y="179009"/>
                  <a:pt x="1814286" y="84666"/>
                  <a:pt x="1756229" y="60476"/>
                </a:cubicBezTo>
                <a:cubicBezTo>
                  <a:pt x="1698172" y="36286"/>
                  <a:pt x="1611086" y="74990"/>
                  <a:pt x="1611086" y="74990"/>
                </a:cubicBezTo>
                <a:cubicBezTo>
                  <a:pt x="1562705" y="79828"/>
                  <a:pt x="1521581" y="89505"/>
                  <a:pt x="1465943" y="89505"/>
                </a:cubicBezTo>
                <a:cubicBezTo>
                  <a:pt x="1410305" y="89505"/>
                  <a:pt x="1328057" y="77409"/>
                  <a:pt x="1277257" y="74990"/>
                </a:cubicBezTo>
                <a:cubicBezTo>
                  <a:pt x="1226457" y="72571"/>
                  <a:pt x="1197429" y="77409"/>
                  <a:pt x="1161143" y="74990"/>
                </a:cubicBezTo>
                <a:cubicBezTo>
                  <a:pt x="1124857" y="72571"/>
                  <a:pt x="1083733" y="67733"/>
                  <a:pt x="1059543" y="60476"/>
                </a:cubicBezTo>
                <a:cubicBezTo>
                  <a:pt x="1035353" y="53219"/>
                  <a:pt x="1047448" y="31447"/>
                  <a:pt x="1016000" y="31447"/>
                </a:cubicBezTo>
                <a:cubicBezTo>
                  <a:pt x="984552" y="31447"/>
                  <a:pt x="907143" y="60476"/>
                  <a:pt x="870857" y="60476"/>
                </a:cubicBezTo>
                <a:cubicBezTo>
                  <a:pt x="834571" y="60476"/>
                  <a:pt x="892629" y="55638"/>
                  <a:pt x="798286" y="45962"/>
                </a:cubicBezTo>
                <a:close/>
              </a:path>
            </a:pathLst>
          </a:custGeom>
          <a:noFill/>
          <a:ln w="76200" cap="flat" cmpd="sng" algn="ctr">
            <a:solidFill>
              <a:srgbClr val="FFCC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p>
        </p:txBody>
      </p:sp>
    </p:spTree>
  </p:cSld>
  <p:clrMapOvr>
    <a:masterClrMapping/>
  </p:clrMapOvr>
  <p:transition/>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19138" name="Text Box 2"/>
          <p:cNvSpPr txBox="1">
            <a:spLocks noChangeArrowheads="1"/>
          </p:cNvSpPr>
          <p:nvPr/>
        </p:nvSpPr>
        <p:spPr bwMode="auto">
          <a:xfrm>
            <a:off x="5622925" y="5105400"/>
            <a:ext cx="182563" cy="762000"/>
          </a:xfrm>
          <a:prstGeom prst="rect">
            <a:avLst/>
          </a:prstGeom>
          <a:noFill/>
          <a:ln w="9525">
            <a:noFill/>
            <a:miter lim="800000"/>
            <a:headEnd/>
            <a:tailEnd/>
          </a:ln>
        </p:spPr>
        <p:txBody>
          <a:bodyPr wrap="none" anchor="ctr">
            <a:spAutoFit/>
          </a:bodyPr>
          <a:lstStyle/>
          <a:p>
            <a:endParaRPr lang="en-US" sz="4400"/>
          </a:p>
        </p:txBody>
      </p:sp>
      <p:sp>
        <p:nvSpPr>
          <p:cNvPr id="219139" name="Text Box 3"/>
          <p:cNvSpPr txBox="1">
            <a:spLocks noChangeArrowheads="1"/>
          </p:cNvSpPr>
          <p:nvPr/>
        </p:nvSpPr>
        <p:spPr bwMode="auto">
          <a:xfrm>
            <a:off x="6994525" y="2590800"/>
            <a:ext cx="185738" cy="762000"/>
          </a:xfrm>
          <a:prstGeom prst="rect">
            <a:avLst/>
          </a:prstGeom>
          <a:noFill/>
          <a:ln w="9525">
            <a:noFill/>
            <a:miter lim="800000"/>
            <a:headEnd/>
            <a:tailEnd/>
          </a:ln>
        </p:spPr>
        <p:txBody>
          <a:bodyPr wrap="none" anchor="ctr">
            <a:spAutoFit/>
          </a:bodyPr>
          <a:lstStyle/>
          <a:p>
            <a:endParaRPr lang="en-US" sz="4400"/>
          </a:p>
        </p:txBody>
      </p:sp>
      <p:sp>
        <p:nvSpPr>
          <p:cNvPr id="6" name="Rectangle 3"/>
          <p:cNvSpPr>
            <a:spLocks noChangeArrowheads="1"/>
          </p:cNvSpPr>
          <p:nvPr/>
        </p:nvSpPr>
        <p:spPr bwMode="auto">
          <a:xfrm>
            <a:off x="3057072" y="156365"/>
            <a:ext cx="4158342" cy="1015663"/>
          </a:xfrm>
          <a:prstGeom prst="rect">
            <a:avLst/>
          </a:prstGeom>
          <a:solidFill>
            <a:srgbClr val="FFC000"/>
          </a:solidFill>
          <a:ln w="76200">
            <a:solidFill>
              <a:srgbClr val="000000"/>
            </a:solidFill>
            <a:miter lim="800000"/>
            <a:headEnd/>
            <a:tailEnd/>
          </a:ln>
        </p:spPr>
        <p:txBody>
          <a:bodyPr wrap="square" lIns="228600" tIns="228600" rIns="228600" bIns="228600" anchor="ctr">
            <a:spAutoFit/>
          </a:bodyPr>
          <a:lstStyle/>
          <a:p>
            <a:pPr eaLnBrk="1" hangingPunct="1"/>
            <a:r>
              <a:rPr kumimoji="0" lang="en-US" sz="3600" b="1" i="0" dirty="0" err="1" smtClean="0">
                <a:solidFill>
                  <a:srgbClr val="FFFFFF"/>
                </a:solidFill>
              </a:rPr>
              <a:t>voilà</a:t>
            </a:r>
            <a:endParaRPr kumimoji="0" lang="en-US" sz="3600" b="1" i="0" dirty="0" smtClean="0">
              <a:solidFill>
                <a:srgbClr val="FFFFFF"/>
              </a:solidFill>
            </a:endParaRPr>
          </a:p>
        </p:txBody>
      </p:sp>
      <p:pic>
        <p:nvPicPr>
          <p:cNvPr id="2" name="Picture 2"/>
          <p:cNvPicPr>
            <a:picLocks noChangeAspect="1" noChangeArrowheads="1"/>
          </p:cNvPicPr>
          <p:nvPr/>
        </p:nvPicPr>
        <p:blipFill>
          <a:blip r:embed="rId2" cstate="print"/>
          <a:srcRect/>
          <a:stretch>
            <a:fillRect/>
          </a:stretch>
        </p:blipFill>
        <p:spPr bwMode="auto">
          <a:xfrm>
            <a:off x="1242786" y="1314450"/>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cstate="print"/>
          <a:srcRect/>
          <a:stretch>
            <a:fillRect/>
          </a:stretch>
        </p:blipFill>
        <p:spPr bwMode="auto">
          <a:xfrm>
            <a:off x="1268184" y="1285422"/>
            <a:ext cx="7772400" cy="4857750"/>
          </a:xfrm>
          <a:prstGeom prst="rect">
            <a:avLst/>
          </a:prstGeom>
          <a:noFill/>
          <a:ln w="9525">
            <a:noFill/>
            <a:miter lim="800000"/>
            <a:headEnd/>
            <a:tailEnd/>
          </a:ln>
        </p:spPr>
      </p:pic>
      <p:sp>
        <p:nvSpPr>
          <p:cNvPr id="4" name="Rounded Rectangle 3"/>
          <p:cNvSpPr/>
          <p:nvPr/>
        </p:nvSpPr>
        <p:spPr bwMode="auto">
          <a:xfrm>
            <a:off x="3242129" y="1817910"/>
            <a:ext cx="3694339" cy="511632"/>
          </a:xfrm>
          <a:prstGeom prst="roundRect">
            <a:avLst/>
          </a:prstGeom>
          <a:noFill/>
          <a:ln w="76200" cap="flat" cmpd="sng" algn="ctr">
            <a:solidFill>
              <a:srgbClr val="D4511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auto">
              <a:spcBef>
                <a:spcPts val="0"/>
              </a:spcBef>
              <a:spcAft>
                <a:spcPts val="0"/>
              </a:spcAft>
            </a:pPr>
            <a:endParaRPr lang="en-US" kern="0" dirty="0">
              <a:solidFill>
                <a:srgbClr val="E25718"/>
              </a:solidFill>
            </a:endParaRPr>
          </a:p>
        </p:txBody>
      </p:sp>
      <p:sp>
        <p:nvSpPr>
          <p:cNvPr id="5" name="Oval 9"/>
          <p:cNvSpPr>
            <a:spLocks noChangeArrowheads="1"/>
          </p:cNvSpPr>
          <p:nvPr/>
        </p:nvSpPr>
        <p:spPr bwMode="auto">
          <a:xfrm>
            <a:off x="4548414" y="1890486"/>
            <a:ext cx="304800" cy="381000"/>
          </a:xfrm>
          <a:prstGeom prst="ellipse">
            <a:avLst/>
          </a:prstGeom>
          <a:noFill/>
          <a:ln w="76200">
            <a:solidFill>
              <a:schemeClr val="tx1"/>
            </a:solidFill>
            <a:round/>
            <a:headEnd/>
            <a:tailEnd/>
          </a:ln>
        </p:spPr>
        <p:txBody>
          <a:bodyPr wrap="none" anchor="ctr"/>
          <a:lstStyle/>
          <a:p>
            <a:endParaRPr lang="en-US"/>
          </a:p>
        </p:txBody>
      </p:sp>
      <p:sp>
        <p:nvSpPr>
          <p:cNvPr id="6" name="AutoShape 10"/>
          <p:cNvSpPr>
            <a:spLocks noChangeArrowheads="1"/>
          </p:cNvSpPr>
          <p:nvPr/>
        </p:nvSpPr>
        <p:spPr bwMode="auto">
          <a:xfrm rot="1608872">
            <a:off x="3206903" y="2251208"/>
            <a:ext cx="857250" cy="3973513"/>
          </a:xfrm>
          <a:prstGeom prst="upArrow">
            <a:avLst>
              <a:gd name="adj1" fmla="val 50000"/>
              <a:gd name="adj2" fmla="val 130622"/>
            </a:avLst>
          </a:prstGeom>
          <a:solidFill>
            <a:srgbClr val="D45116"/>
          </a:solidFill>
          <a:ln w="28575">
            <a:solidFill>
              <a:schemeClr val="tx1"/>
            </a:solidFill>
            <a:miter lim="800000"/>
            <a:headEnd/>
            <a:tailEn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6" name="Rectangle 3"/>
          <p:cNvSpPr>
            <a:spLocks noChangeArrowheads="1"/>
          </p:cNvSpPr>
          <p:nvPr/>
        </p:nvSpPr>
        <p:spPr bwMode="auto">
          <a:xfrm>
            <a:off x="1025070" y="395514"/>
            <a:ext cx="8229600" cy="857310"/>
          </a:xfrm>
          <a:prstGeom prst="rect">
            <a:avLst/>
          </a:prstGeom>
          <a:noFill/>
          <a:ln w="9525">
            <a:noFill/>
            <a:miter lim="800000"/>
            <a:headEnd/>
            <a:tailEnd/>
          </a:ln>
        </p:spPr>
        <p:txBody>
          <a:bodyPr wrap="square" anchor="ctr">
            <a:noAutofit/>
          </a:bodyPr>
          <a:lstStyle/>
          <a:p>
            <a:pPr eaLnBrk="1" hangingPunct="1"/>
            <a:r>
              <a:rPr kumimoji="0" lang="en-US" sz="2800" b="1" i="0" dirty="0" smtClean="0">
                <a:solidFill>
                  <a:srgbClr val="FFFFFF"/>
                </a:solidFill>
                <a:latin typeface="Times New Roman"/>
              </a:rPr>
              <a:t>At actual Main UMD WebPage  . . .</a:t>
            </a:r>
          </a:p>
          <a:p>
            <a:pPr eaLnBrk="1" hangingPunct="1"/>
            <a:r>
              <a:rPr kumimoji="0" lang="en-US" sz="2000" i="0" dirty="0" smtClean="0">
                <a:solidFill>
                  <a:srgbClr val="FFFFFF"/>
                </a:solidFill>
                <a:latin typeface="Times New Roman"/>
              </a:rPr>
              <a:t>(not necessarily this images change)</a:t>
            </a:r>
          </a:p>
        </p:txBody>
      </p:sp>
      <p:sp>
        <p:nvSpPr>
          <p:cNvPr id="7" name="Text Box 7">
            <a:hlinkClick r:id="rId3"/>
          </p:cNvPr>
          <p:cNvSpPr txBox="1">
            <a:spLocks noChangeArrowheads="1"/>
          </p:cNvSpPr>
          <p:nvPr/>
        </p:nvSpPr>
        <p:spPr bwMode="auto">
          <a:xfrm>
            <a:off x="4250252" y="6272702"/>
            <a:ext cx="1752788" cy="338554"/>
          </a:xfrm>
          <a:prstGeom prst="rect">
            <a:avLst/>
          </a:prstGeom>
          <a:noFill/>
          <a:ln w="9525">
            <a:noFill/>
            <a:miter lim="800000"/>
            <a:headEnd/>
            <a:tailEnd/>
          </a:ln>
        </p:spPr>
        <p:txBody>
          <a:bodyPr wrap="none">
            <a:spAutoFit/>
          </a:bodyPr>
          <a:lstStyle/>
          <a:p>
            <a:r>
              <a:rPr lang="en-US" sz="1600" b="1" i="0" dirty="0" smtClean="0">
                <a:solidFill>
                  <a:srgbClr val="EAEAEA"/>
                </a:solidFill>
              </a:rPr>
              <a:t>www.d.umn.edu</a:t>
            </a:r>
            <a:endParaRPr lang="en-US" sz="1600" b="1" i="0" dirty="0">
              <a:solidFill>
                <a:srgbClr val="000000"/>
              </a:solidFill>
            </a:endParaRPr>
          </a:p>
        </p:txBody>
      </p:sp>
      <p:pic>
        <p:nvPicPr>
          <p:cNvPr id="1026" name="Picture 2"/>
          <p:cNvPicPr>
            <a:picLocks noChangeAspect="1" noChangeArrowheads="1"/>
          </p:cNvPicPr>
          <p:nvPr/>
        </p:nvPicPr>
        <p:blipFill>
          <a:blip r:embed="rId4" cstate="print"/>
          <a:srcRect/>
          <a:stretch>
            <a:fillRect/>
          </a:stretch>
        </p:blipFill>
        <p:spPr bwMode="auto">
          <a:xfrm>
            <a:off x="1242786" y="1281852"/>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35522" name="Text Box 2"/>
          <p:cNvSpPr txBox="1">
            <a:spLocks noChangeArrowheads="1"/>
          </p:cNvSpPr>
          <p:nvPr/>
        </p:nvSpPr>
        <p:spPr bwMode="auto">
          <a:xfrm>
            <a:off x="5622925" y="5105400"/>
            <a:ext cx="182563" cy="762000"/>
          </a:xfrm>
          <a:prstGeom prst="rect">
            <a:avLst/>
          </a:prstGeom>
          <a:noFill/>
          <a:ln w="9525">
            <a:noFill/>
            <a:miter lim="800000"/>
            <a:headEnd/>
            <a:tailEnd/>
          </a:ln>
        </p:spPr>
        <p:txBody>
          <a:bodyPr wrap="none" anchor="ctr">
            <a:spAutoFit/>
          </a:bodyPr>
          <a:lstStyle/>
          <a:p>
            <a:endParaRPr lang="en-US" sz="4400"/>
          </a:p>
        </p:txBody>
      </p:sp>
      <p:sp>
        <p:nvSpPr>
          <p:cNvPr id="235523" name="Text Box 3"/>
          <p:cNvSpPr txBox="1">
            <a:spLocks noChangeArrowheads="1"/>
          </p:cNvSpPr>
          <p:nvPr/>
        </p:nvSpPr>
        <p:spPr bwMode="auto">
          <a:xfrm>
            <a:off x="6994525" y="2590800"/>
            <a:ext cx="185738" cy="762000"/>
          </a:xfrm>
          <a:prstGeom prst="rect">
            <a:avLst/>
          </a:prstGeom>
          <a:noFill/>
          <a:ln w="9525">
            <a:noFill/>
            <a:miter lim="800000"/>
            <a:headEnd/>
            <a:tailEnd/>
          </a:ln>
        </p:spPr>
        <p:txBody>
          <a:bodyPr wrap="none" anchor="ctr">
            <a:spAutoFit/>
          </a:bodyPr>
          <a:lstStyle/>
          <a:p>
            <a:endParaRPr lang="en-US" sz="4400"/>
          </a:p>
        </p:txBody>
      </p:sp>
      <p:pic>
        <p:nvPicPr>
          <p:cNvPr id="31746" name="Picture 2"/>
          <p:cNvPicPr>
            <a:picLocks noChangeAspect="1" noChangeArrowheads="1"/>
          </p:cNvPicPr>
          <p:nvPr/>
        </p:nvPicPr>
        <p:blipFill>
          <a:blip r:embed="rId2" cstate="print"/>
          <a:srcRect/>
          <a:stretch>
            <a:fillRect/>
          </a:stretch>
        </p:blipFill>
        <p:spPr bwMode="auto">
          <a:xfrm>
            <a:off x="1257300" y="1162050"/>
            <a:ext cx="7772400" cy="4857750"/>
          </a:xfrm>
          <a:prstGeom prst="rect">
            <a:avLst/>
          </a:prstGeom>
          <a:noFill/>
          <a:ln w="9525">
            <a:noFill/>
            <a:miter lim="800000"/>
            <a:headEnd/>
            <a:tailEnd/>
          </a:ln>
        </p:spPr>
      </p:pic>
      <p:sp>
        <p:nvSpPr>
          <p:cNvPr id="6" name="AutoShape 7"/>
          <p:cNvSpPr>
            <a:spLocks noChangeArrowheads="1"/>
          </p:cNvSpPr>
          <p:nvPr/>
        </p:nvSpPr>
        <p:spPr bwMode="auto">
          <a:xfrm>
            <a:off x="4610100" y="3962400"/>
            <a:ext cx="1143000" cy="2438400"/>
          </a:xfrm>
          <a:prstGeom prst="downArrow">
            <a:avLst>
              <a:gd name="adj1" fmla="val 50000"/>
              <a:gd name="adj2" fmla="val 53333"/>
            </a:avLst>
          </a:prstGeom>
          <a:solidFill>
            <a:srgbClr val="D45116"/>
          </a:solidFill>
          <a:ln w="76200">
            <a:solidFill>
              <a:srgbClr val="000000"/>
            </a:solidFill>
            <a:miter lim="800000"/>
            <a:headEnd/>
            <a:tailEnd/>
          </a:ln>
        </p:spPr>
        <p:txBody>
          <a:bodyPr wrap="none" anchor="ctr"/>
          <a:lstStyle/>
          <a:p>
            <a:pPr algn="l" eaLnBrk="1" hangingPunct="1"/>
            <a:endParaRPr kumimoji="0" lang="en-US" sz="1800" i="0">
              <a:solidFill>
                <a:srgbClr val="000000"/>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36546" name="Text Box 2"/>
          <p:cNvSpPr txBox="1">
            <a:spLocks noChangeArrowheads="1"/>
          </p:cNvSpPr>
          <p:nvPr/>
        </p:nvSpPr>
        <p:spPr bwMode="auto">
          <a:xfrm>
            <a:off x="5622925" y="5105400"/>
            <a:ext cx="182563" cy="762000"/>
          </a:xfrm>
          <a:prstGeom prst="rect">
            <a:avLst/>
          </a:prstGeom>
          <a:noFill/>
          <a:ln w="9525">
            <a:noFill/>
            <a:miter lim="800000"/>
            <a:headEnd/>
            <a:tailEnd/>
          </a:ln>
        </p:spPr>
        <p:txBody>
          <a:bodyPr wrap="none" anchor="ctr">
            <a:spAutoFit/>
          </a:bodyPr>
          <a:lstStyle/>
          <a:p>
            <a:endParaRPr lang="en-US" sz="4400"/>
          </a:p>
        </p:txBody>
      </p:sp>
      <p:sp>
        <p:nvSpPr>
          <p:cNvPr id="236547" name="Text Box 3"/>
          <p:cNvSpPr txBox="1">
            <a:spLocks noChangeArrowheads="1"/>
          </p:cNvSpPr>
          <p:nvPr/>
        </p:nvSpPr>
        <p:spPr bwMode="auto">
          <a:xfrm>
            <a:off x="6994525" y="2590800"/>
            <a:ext cx="185738" cy="762000"/>
          </a:xfrm>
          <a:prstGeom prst="rect">
            <a:avLst/>
          </a:prstGeom>
          <a:noFill/>
          <a:ln w="9525">
            <a:noFill/>
            <a:miter lim="800000"/>
            <a:headEnd/>
            <a:tailEnd/>
          </a:ln>
        </p:spPr>
        <p:txBody>
          <a:bodyPr wrap="none" anchor="ctr">
            <a:spAutoFit/>
          </a:bodyPr>
          <a:lstStyle/>
          <a:p>
            <a:endParaRPr lang="en-US" sz="4400"/>
          </a:p>
        </p:txBody>
      </p:sp>
      <p:pic>
        <p:nvPicPr>
          <p:cNvPr id="33794" name="Picture 2"/>
          <p:cNvPicPr>
            <a:picLocks noChangeAspect="1" noChangeArrowheads="1"/>
          </p:cNvPicPr>
          <p:nvPr/>
        </p:nvPicPr>
        <p:blipFill>
          <a:blip r:embed="rId2" cstate="print"/>
          <a:srcRect/>
          <a:stretch>
            <a:fillRect/>
          </a:stretch>
        </p:blipFill>
        <p:spPr bwMode="auto">
          <a:xfrm>
            <a:off x="1242786" y="1162050"/>
            <a:ext cx="7772400" cy="4857750"/>
          </a:xfrm>
          <a:prstGeom prst="rect">
            <a:avLst/>
          </a:prstGeom>
          <a:noFill/>
          <a:ln w="9525">
            <a:noFill/>
            <a:miter lim="800000"/>
            <a:headEnd/>
            <a:tailEnd/>
          </a:ln>
        </p:spPr>
      </p:pic>
      <p:sp>
        <p:nvSpPr>
          <p:cNvPr id="6" name="Oval 6"/>
          <p:cNvSpPr>
            <a:spLocks noChangeArrowheads="1"/>
          </p:cNvSpPr>
          <p:nvPr/>
        </p:nvSpPr>
        <p:spPr bwMode="auto">
          <a:xfrm>
            <a:off x="2374902" y="3472542"/>
            <a:ext cx="3824514" cy="1034257"/>
          </a:xfrm>
          <a:prstGeom prst="ellipse">
            <a:avLst/>
          </a:prstGeom>
          <a:noFill/>
          <a:ln w="76200">
            <a:solidFill>
              <a:srgbClr val="D45116"/>
            </a:solidFill>
            <a:round/>
            <a:headEnd/>
            <a:tailEnd/>
          </a:ln>
        </p:spPr>
        <p:txBody>
          <a:bodyPr wrap="none" anchor="ctr"/>
          <a:lstStyle/>
          <a:p>
            <a:pPr algn="l" eaLnBrk="1" hangingPunct="1"/>
            <a:endParaRPr kumimoji="0" lang="en-US" sz="1800" i="0">
              <a:solidFill>
                <a:srgbClr val="000000"/>
              </a:solidFill>
            </a:endParaRPr>
          </a:p>
        </p:txBody>
      </p:sp>
    </p:spTree>
  </p:cSld>
  <p:clrMapOvr>
    <a:masterClrMapping/>
  </p:clrMapOvr>
  <p:transition/>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bg>
      <p:bgPr>
        <a:solidFill>
          <a:srgbClr val="D45116"/>
        </a:solidFill>
        <a:effectLst/>
      </p:bgPr>
    </p:bg>
    <p:spTree>
      <p:nvGrpSpPr>
        <p:cNvPr id="1" name=""/>
        <p:cNvGrpSpPr/>
        <p:nvPr/>
      </p:nvGrpSpPr>
      <p:grpSpPr>
        <a:xfrm>
          <a:off x="0" y="0"/>
          <a:ext cx="0" cy="0"/>
          <a:chOff x="0" y="0"/>
          <a:chExt cx="0" cy="0"/>
        </a:xfrm>
      </p:grpSpPr>
      <p:sp>
        <p:nvSpPr>
          <p:cNvPr id="16" name="Text Box 10"/>
          <p:cNvSpPr txBox="1">
            <a:spLocks noChangeArrowheads="1"/>
          </p:cNvSpPr>
          <p:nvPr/>
        </p:nvSpPr>
        <p:spPr bwMode="auto">
          <a:xfrm>
            <a:off x="2509783" y="6248400"/>
            <a:ext cx="5224572" cy="369332"/>
          </a:xfrm>
          <a:prstGeom prst="rect">
            <a:avLst/>
          </a:prstGeom>
          <a:noFill/>
          <a:ln w="9525">
            <a:noFill/>
            <a:miter lim="800000"/>
            <a:headEnd/>
            <a:tailEnd/>
          </a:ln>
        </p:spPr>
        <p:txBody>
          <a:bodyPr wrap="none">
            <a:spAutoFit/>
          </a:bodyPr>
          <a:lstStyle/>
          <a:p>
            <a:r>
              <a:rPr lang="en-US" sz="1800" i="0" dirty="0" smtClean="0">
                <a:solidFill>
                  <a:srgbClr val="000000"/>
                </a:solidFill>
                <a:hlinkClick r:id="rId2"/>
              </a:rPr>
              <a:t>http://www.d.umn.edu/cla/faculty/troufs/anth1604/</a:t>
            </a:r>
            <a:endParaRPr lang="en-US" sz="1800" i="0" dirty="0">
              <a:solidFill>
                <a:srgbClr val="000000"/>
              </a:solidFill>
            </a:endParaRPr>
          </a:p>
        </p:txBody>
      </p:sp>
      <p:pic>
        <p:nvPicPr>
          <p:cNvPr id="1026" name="Picture 2"/>
          <p:cNvPicPr>
            <a:picLocks noChangeAspect="1" noChangeArrowheads="1"/>
          </p:cNvPicPr>
          <p:nvPr/>
        </p:nvPicPr>
        <p:blipFill>
          <a:blip r:embed="rId3" cstate="print"/>
          <a:srcRect/>
          <a:stretch>
            <a:fillRect/>
          </a:stretch>
        </p:blipFill>
        <p:spPr bwMode="auto">
          <a:xfrm>
            <a:off x="3009900" y="732972"/>
            <a:ext cx="4267200" cy="5419344"/>
          </a:xfrm>
          <a:prstGeom prst="rect">
            <a:avLst/>
          </a:prstGeom>
          <a:noFill/>
          <a:ln w="9525">
            <a:noFill/>
            <a:miter lim="800000"/>
            <a:headEnd/>
            <a:tailEnd/>
          </a:ln>
        </p:spPr>
      </p:pic>
      <p:sp>
        <p:nvSpPr>
          <p:cNvPr id="15" name="Rectangle 14"/>
          <p:cNvSpPr/>
          <p:nvPr/>
        </p:nvSpPr>
        <p:spPr>
          <a:xfrm>
            <a:off x="4410350" y="4572000"/>
            <a:ext cx="1556836" cy="830997"/>
          </a:xfrm>
          <a:prstGeom prst="rect">
            <a:avLst/>
          </a:prstGeom>
        </p:spPr>
        <p:txBody>
          <a:bodyPr wrap="none">
            <a:spAutoFit/>
          </a:bodyPr>
          <a:lstStyle/>
          <a:p>
            <a:r>
              <a:rPr lang="en-US" sz="4800" b="1" i="0" dirty="0" smtClean="0"/>
              <a:t>2012</a:t>
            </a:r>
            <a:endParaRPr lang="en-US" sz="4800" b="1" i="0" dirty="0"/>
          </a:p>
        </p:txBody>
      </p:sp>
      <p:sp>
        <p:nvSpPr>
          <p:cNvPr id="12" name="Rectangle 5"/>
          <p:cNvSpPr>
            <a:spLocks noChangeArrowheads="1"/>
          </p:cNvSpPr>
          <p:nvPr/>
        </p:nvSpPr>
        <p:spPr bwMode="auto">
          <a:xfrm>
            <a:off x="2772196" y="5257800"/>
            <a:ext cx="4713150" cy="461665"/>
          </a:xfrm>
          <a:prstGeom prst="rect">
            <a:avLst/>
          </a:prstGeom>
          <a:noFill/>
          <a:ln w="9525">
            <a:noFill/>
            <a:miter lim="800000"/>
            <a:headEnd/>
            <a:tailEnd/>
          </a:ln>
          <a:effectLst/>
        </p:spPr>
        <p:txBody>
          <a:bodyPr wrap="none" anchor="ctr">
            <a:spAutoFit/>
          </a:bodyPr>
          <a:lstStyle/>
          <a:p>
            <a:r>
              <a:rPr lang="en-US" sz="2400" b="1" kern="0"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University of Minnesota Duluth</a:t>
            </a:r>
            <a:endParaRPr lang="en-US" sz="4000" dirty="0"/>
          </a:p>
        </p:txBody>
      </p:sp>
      <p:sp>
        <p:nvSpPr>
          <p:cNvPr id="13" name="Rectangle 12"/>
          <p:cNvSpPr>
            <a:spLocks noChangeArrowheads="1"/>
          </p:cNvSpPr>
          <p:nvPr/>
        </p:nvSpPr>
        <p:spPr bwMode="auto">
          <a:xfrm>
            <a:off x="4015014" y="5638800"/>
            <a:ext cx="2207078" cy="600164"/>
          </a:xfrm>
          <a:prstGeom prst="rect">
            <a:avLst/>
          </a:prstGeom>
          <a:noFill/>
          <a:ln w="9525">
            <a:noFill/>
            <a:miter lim="800000"/>
            <a:headEnd/>
            <a:tailEnd/>
          </a:ln>
        </p:spPr>
        <p:txBody>
          <a:bodyPr wrap="square">
            <a:spAutoFit/>
          </a:bodyPr>
          <a:lstStyle/>
          <a:p>
            <a:pPr fontAlgn="auto">
              <a:spcBef>
                <a:spcPts val="0"/>
              </a:spcBef>
              <a:spcAft>
                <a:spcPts val="0"/>
              </a:spcAft>
              <a:defRPr/>
            </a:pPr>
            <a:r>
              <a:rPr lang="en-US" sz="2400" b="1" kern="0"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Tim Roufs</a:t>
            </a:r>
          </a:p>
          <a:p>
            <a:pPr fontAlgn="auto">
              <a:spcBef>
                <a:spcPts val="0"/>
              </a:spcBef>
              <a:spcAft>
                <a:spcPts val="0"/>
              </a:spcAft>
              <a:defRPr/>
            </a:pPr>
            <a:r>
              <a:rPr kumimoji="0" lang="en-US" sz="900" b="1" i="0" kern="0" dirty="0" smtClean="0">
                <a:solidFill>
                  <a:srgbClr val="000000"/>
                </a:solidFill>
              </a:rPr>
              <a:t>© 2010-2012</a:t>
            </a:r>
            <a:endParaRPr lang="en-US" sz="900" i="0" kern="0" dirty="0">
              <a:solidFill>
                <a:srgbClr val="FFFFFF"/>
              </a:solidFill>
            </a:endParaRPr>
          </a:p>
        </p:txBody>
      </p:sp>
      <p:sp>
        <p:nvSpPr>
          <p:cNvPr id="7" name="Rectangle 2051"/>
          <p:cNvSpPr>
            <a:spLocks noChangeArrowheads="1"/>
          </p:cNvSpPr>
          <p:nvPr/>
        </p:nvSpPr>
        <p:spPr bwMode="auto">
          <a:xfrm>
            <a:off x="1242786" y="2667000"/>
            <a:ext cx="7772400" cy="3124200"/>
          </a:xfrm>
          <a:prstGeom prst="rect">
            <a:avLst/>
          </a:prstGeom>
          <a:noFill/>
          <a:ln w="9525">
            <a:noFill/>
            <a:miter lim="800000"/>
            <a:headEnd/>
            <a:tailEnd/>
          </a:ln>
        </p:spPr>
        <p:txBody>
          <a:bodyPr wrap="square" anchor="ctr">
            <a:noAutofit/>
          </a:bodyPr>
          <a:lstStyle/>
          <a:p>
            <a:pPr>
              <a:lnSpc>
                <a:spcPct val="120000"/>
              </a:lnSpc>
              <a:spcBef>
                <a:spcPts val="500"/>
              </a:spcBef>
              <a:spcAft>
                <a:spcPts val="500"/>
              </a:spcAft>
            </a:pPr>
            <a:r>
              <a:rPr lang="en-US" b="1" kern="0"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a:rPr>
              <a:t>What do you expect to get out of this class?</a:t>
            </a:r>
          </a:p>
        </p:txBody>
      </p:sp>
    </p:spTree>
    <p:extLst>
      <p:ext uri="{BB962C8B-B14F-4D97-AF65-F5344CB8AC3E}">
        <p14:creationId xmlns:p14="http://schemas.microsoft.com/office/powerpoint/2010/main" val="1748275817"/>
      </p:ext>
    </p:extLst>
  </p:cSld>
  <p:clrMapOvr>
    <a:masterClrMapping/>
  </p:clrMapOvr>
  <p:transition/>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2"/>
          <p:cNvSpPr>
            <a:spLocks noGrp="1" noChangeArrowheads="1"/>
          </p:cNvSpPr>
          <p:nvPr>
            <p:ph type="title" idx="4294967295"/>
          </p:nvPr>
        </p:nvSpPr>
        <p:spPr>
          <a:xfrm>
            <a:off x="1200150" y="2857500"/>
            <a:ext cx="8743950" cy="1143000"/>
          </a:xfrm>
        </p:spPr>
        <p:txBody>
          <a:bodyPr/>
          <a:lstStyle/>
          <a:p>
            <a:pPr eaLnBrk="1" hangingPunct="1"/>
            <a:r>
              <a:rPr lang="en-US" i="1" smtClean="0"/>
              <a:t/>
            </a:r>
            <a:br>
              <a:rPr lang="en-US" i="1" smtClean="0"/>
            </a:br>
            <a:endParaRPr lang="en-US" i="1" smtClean="0"/>
          </a:p>
        </p:txBody>
      </p:sp>
      <p:pic>
        <p:nvPicPr>
          <p:cNvPr id="186370" name="Picture 2"/>
          <p:cNvPicPr>
            <a:picLocks noChangeAspect="1" noChangeArrowheads="1"/>
          </p:cNvPicPr>
          <p:nvPr/>
        </p:nvPicPr>
        <p:blipFill>
          <a:blip r:embed="rId2" cstate="print"/>
          <a:srcRect/>
          <a:stretch>
            <a:fillRect/>
          </a:stretch>
        </p:blipFill>
        <p:spPr bwMode="auto">
          <a:xfrm>
            <a:off x="38100" y="0"/>
            <a:ext cx="10058400" cy="6688138"/>
          </a:xfrm>
          <a:prstGeom prst="rect">
            <a:avLst/>
          </a:prstGeom>
          <a:noFill/>
          <a:ln w="9525">
            <a:noFill/>
            <a:miter lim="800000"/>
            <a:headEnd/>
            <a:tailEnd/>
          </a:ln>
        </p:spPr>
      </p:pic>
      <p:sp>
        <p:nvSpPr>
          <p:cNvPr id="6" name="Rectangle 3"/>
          <p:cNvSpPr>
            <a:spLocks noChangeArrowheads="1"/>
          </p:cNvSpPr>
          <p:nvPr/>
        </p:nvSpPr>
        <p:spPr bwMode="auto">
          <a:xfrm rot="19925762">
            <a:off x="1685420" y="1058736"/>
            <a:ext cx="3670266" cy="2090145"/>
          </a:xfrm>
          <a:prstGeom prst="rect">
            <a:avLst/>
          </a:prstGeom>
          <a:noFill/>
          <a:ln w="9525">
            <a:noFill/>
            <a:miter lim="800000"/>
            <a:headEnd/>
            <a:tailEnd/>
          </a:ln>
        </p:spPr>
        <p:txBody>
          <a:bodyPr anchor="ctr">
            <a:prstTxWarp prst="textSlantUp">
              <a:avLst>
                <a:gd name="adj" fmla="val 27356"/>
              </a:avLst>
            </a:prstTxWarp>
            <a:spAutoFit/>
          </a:bodyPr>
          <a:lstStyle/>
          <a:p>
            <a:pPr algn="ctr" rtl="0" eaLnBrk="0" fontAlgn="base" hangingPunct="0">
              <a:lnSpc>
                <a:spcPct val="120000"/>
              </a:lnSpc>
              <a:spcBef>
                <a:spcPts val="500"/>
              </a:spcBef>
              <a:spcAft>
                <a:spcPts val="500"/>
              </a:spcAft>
              <a:defRPr/>
            </a:pPr>
            <a:endParaRPr lang="en-US" sz="4400" kern="1200" dirty="0">
              <a:ln w="18415" cmpd="sng">
                <a:solidFill>
                  <a:srgbClr val="FFFFFF"/>
                </a:solidFill>
                <a:prstDash val="solid"/>
              </a:ln>
              <a:solidFill>
                <a:srgbClr val="FFC000"/>
              </a:solidFill>
              <a:effectLst>
                <a:outerShdw blurRad="63500" dir="3600000" algn="tl" rotWithShape="0">
                  <a:srgbClr val="000000">
                    <a:alpha val="70000"/>
                  </a:srgbClr>
                </a:outerShdw>
              </a:effectLst>
              <a:latin typeface="Verdana" pitchFamily="34" charset="0"/>
              <a:ea typeface="+mn-ea"/>
              <a:cs typeface="+mn-cs"/>
            </a:endParaRPr>
          </a:p>
          <a:p>
            <a:pPr algn="ctr" rtl="0" eaLnBrk="0" fontAlgn="base" hangingPunct="0">
              <a:lnSpc>
                <a:spcPct val="120000"/>
              </a:lnSpc>
              <a:spcBef>
                <a:spcPts val="500"/>
              </a:spcBef>
              <a:spcAft>
                <a:spcPts val="500"/>
              </a:spcAft>
              <a:defRPr/>
            </a:pPr>
            <a:r>
              <a:rPr lang="en-US" sz="6000" kern="1200" dirty="0">
                <a:ln w="18415" cmpd="sng">
                  <a:solidFill>
                    <a:srgbClr val="FFFFFF"/>
                  </a:solidFill>
                  <a:prstDash val="solid"/>
                </a:ln>
                <a:solidFill>
                  <a:srgbClr val="FFC000"/>
                </a:solidFill>
                <a:effectLst>
                  <a:outerShdw blurRad="63500" dir="3600000" algn="tl" rotWithShape="0">
                    <a:srgbClr val="000000">
                      <a:alpha val="70000"/>
                    </a:srgbClr>
                  </a:outerShdw>
                </a:effectLst>
                <a:latin typeface="Verdana" pitchFamily="34" charset="0"/>
                <a:ea typeface="+mn-ea"/>
                <a:cs typeface="+mn-cs"/>
              </a:rPr>
              <a:t>Laptops </a:t>
            </a:r>
          </a:p>
          <a:p>
            <a:pPr algn="ctr" rtl="0" eaLnBrk="0" fontAlgn="base" hangingPunct="0">
              <a:lnSpc>
                <a:spcPct val="120000"/>
              </a:lnSpc>
              <a:spcBef>
                <a:spcPts val="500"/>
              </a:spcBef>
              <a:spcAft>
                <a:spcPts val="500"/>
              </a:spcAft>
              <a:defRPr/>
            </a:pPr>
            <a:r>
              <a:rPr lang="en-US" sz="6000" kern="1200" dirty="0">
                <a:ln w="18415" cmpd="sng">
                  <a:solidFill>
                    <a:srgbClr val="FFFFFF"/>
                  </a:solidFill>
                  <a:prstDash val="solid"/>
                </a:ln>
                <a:solidFill>
                  <a:srgbClr val="FFC000"/>
                </a:solidFill>
                <a:effectLst>
                  <a:outerShdw blurRad="63500" dir="3600000" algn="tl" rotWithShape="0">
                    <a:srgbClr val="000000">
                      <a:alpha val="70000"/>
                    </a:srgbClr>
                  </a:outerShdw>
                </a:effectLst>
                <a:latin typeface="Verdana" pitchFamily="34" charset="0"/>
                <a:ea typeface="+mn-ea"/>
                <a:cs typeface="+mn-cs"/>
              </a:rPr>
              <a:t>Welcome</a:t>
            </a:r>
          </a:p>
        </p:txBody>
      </p:sp>
      <p:sp>
        <p:nvSpPr>
          <p:cNvPr id="186372" name="Rectangle 3"/>
          <p:cNvSpPr>
            <a:spLocks noChangeArrowheads="1"/>
          </p:cNvSpPr>
          <p:nvPr/>
        </p:nvSpPr>
        <p:spPr bwMode="auto">
          <a:xfrm>
            <a:off x="814388" y="5988050"/>
            <a:ext cx="8520112" cy="488950"/>
          </a:xfrm>
          <a:prstGeom prst="rect">
            <a:avLst/>
          </a:prstGeom>
          <a:noFill/>
          <a:ln w="9525">
            <a:noFill/>
            <a:miter lim="800000"/>
            <a:headEnd/>
            <a:tailEnd/>
          </a:ln>
        </p:spPr>
        <p:txBody>
          <a:bodyPr anchor="ctr">
            <a:spAutoFit/>
          </a:bodyPr>
          <a:lstStyle/>
          <a:p>
            <a:pPr algn="ctr" rtl="0" eaLnBrk="0" fontAlgn="base" hangingPunct="0">
              <a:lnSpc>
                <a:spcPct val="120000"/>
              </a:lnSpc>
              <a:spcBef>
                <a:spcPts val="500"/>
              </a:spcBef>
              <a:spcAft>
                <a:spcPts val="500"/>
              </a:spcAft>
            </a:pPr>
            <a:r>
              <a:rPr lang="en-US" sz="2400" kern="1200">
                <a:solidFill>
                  <a:srgbClr val="000000"/>
                </a:solidFill>
                <a:latin typeface="Verdana" pitchFamily="34" charset="0"/>
                <a:ea typeface="+mn-ea"/>
                <a:cs typeface="+mn-cs"/>
              </a:rPr>
              <a:t>(in fact, they’re encouraged)</a:t>
            </a:r>
          </a:p>
        </p:txBody>
      </p:sp>
    </p:spTree>
  </p:cSld>
  <p:clrMapOvr>
    <a:masterClrMapping/>
  </p:clrMapOvr>
  <p:transition/>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show="0">
  <p:cSld>
    <p:bg>
      <p:bgPr>
        <a:solidFill>
          <a:srgbClr val="FFC000"/>
        </a:solidFill>
        <a:effectLst/>
      </p:bgPr>
    </p:bg>
    <p:spTree>
      <p:nvGrpSpPr>
        <p:cNvPr id="1" name=""/>
        <p:cNvGrpSpPr/>
        <p:nvPr/>
      </p:nvGrpSpPr>
      <p:grpSpPr>
        <a:xfrm>
          <a:off x="0" y="0"/>
          <a:ext cx="0" cy="0"/>
          <a:chOff x="0" y="0"/>
          <a:chExt cx="0" cy="0"/>
        </a:xfrm>
      </p:grpSpPr>
    </p:spTree>
  </p:cSld>
  <p:clrMapOvr>
    <a:masterClrMapping/>
  </p:clrMapOvr>
  <p:transition/>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preferRelativeResize="0">
            <a:picLocks noChangeArrowheads="1"/>
          </p:cNvPicPr>
          <p:nvPr/>
        </p:nvPicPr>
        <p:blipFill>
          <a:blip r:embed="rId2" cstate="print"/>
          <a:srcRect/>
          <a:stretch>
            <a:fillRect/>
          </a:stretch>
        </p:blipFill>
        <p:spPr bwMode="auto">
          <a:xfrm>
            <a:off x="1257300" y="1599872"/>
            <a:ext cx="3276600" cy="4554184"/>
          </a:xfrm>
          <a:prstGeom prst="rect">
            <a:avLst/>
          </a:prstGeom>
          <a:noFill/>
          <a:ln w="12700">
            <a:solidFill>
              <a:srgbClr val="000000"/>
            </a:solidFill>
            <a:miter lim="800000"/>
            <a:headEnd/>
            <a:tailEnd/>
          </a:ln>
        </p:spPr>
      </p:pic>
      <p:sp>
        <p:nvSpPr>
          <p:cNvPr id="16" name="Text Box 10"/>
          <p:cNvSpPr txBox="1">
            <a:spLocks noChangeArrowheads="1"/>
          </p:cNvSpPr>
          <p:nvPr/>
        </p:nvSpPr>
        <p:spPr bwMode="auto">
          <a:xfrm>
            <a:off x="2509783" y="6248400"/>
            <a:ext cx="5224572" cy="369332"/>
          </a:xfrm>
          <a:prstGeom prst="rect">
            <a:avLst/>
          </a:prstGeom>
          <a:noFill/>
          <a:ln w="9525">
            <a:noFill/>
            <a:miter lim="800000"/>
            <a:headEnd/>
            <a:tailEnd/>
          </a:ln>
        </p:spPr>
        <p:txBody>
          <a:bodyPr wrap="none">
            <a:spAutoFit/>
          </a:bodyPr>
          <a:lstStyle/>
          <a:p>
            <a:r>
              <a:rPr lang="en-US" sz="1800" i="0" dirty="0" smtClean="0">
                <a:solidFill>
                  <a:srgbClr val="000000"/>
                </a:solidFill>
                <a:hlinkClick r:id="rId3"/>
              </a:rPr>
              <a:t>http://www.d.umn.edu/cla/faculty/troufs/anth1604/</a:t>
            </a:r>
            <a:endParaRPr kumimoji="1" lang="en-US" sz="1800" i="0" dirty="0">
              <a:solidFill>
                <a:srgbClr val="000000"/>
              </a:solidFill>
            </a:endParaRPr>
          </a:p>
        </p:txBody>
      </p:sp>
      <p:pic>
        <p:nvPicPr>
          <p:cNvPr id="1026" name="Picture 2"/>
          <p:cNvPicPr>
            <a:picLocks noChangeAspect="1" noChangeArrowheads="1"/>
          </p:cNvPicPr>
          <p:nvPr/>
        </p:nvPicPr>
        <p:blipFill>
          <a:blip r:embed="rId4" cstate="print"/>
          <a:srcRect/>
          <a:stretch>
            <a:fillRect/>
          </a:stretch>
        </p:blipFill>
        <p:spPr bwMode="auto">
          <a:xfrm>
            <a:off x="4914900" y="732972"/>
            <a:ext cx="4267200" cy="5419344"/>
          </a:xfrm>
          <a:prstGeom prst="rect">
            <a:avLst/>
          </a:prstGeom>
          <a:noFill/>
          <a:ln w="9525">
            <a:noFill/>
            <a:miter lim="800000"/>
            <a:headEnd/>
            <a:tailEnd/>
          </a:ln>
        </p:spPr>
      </p:pic>
      <p:sp>
        <p:nvSpPr>
          <p:cNvPr id="9" name="Rectangle 8"/>
          <p:cNvSpPr>
            <a:spLocks noChangeArrowheads="1"/>
          </p:cNvSpPr>
          <p:nvPr/>
        </p:nvSpPr>
        <p:spPr bwMode="auto">
          <a:xfrm>
            <a:off x="3760108" y="5486400"/>
            <a:ext cx="2207078" cy="600164"/>
          </a:xfrm>
          <a:prstGeom prst="rect">
            <a:avLst/>
          </a:prstGeom>
          <a:noFill/>
          <a:ln w="9525">
            <a:noFill/>
            <a:miter lim="800000"/>
            <a:headEnd/>
            <a:tailEnd/>
          </a:ln>
        </p:spPr>
        <p:txBody>
          <a:bodyPr wrap="square">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1" lang="en-US" sz="2400" b="1" i="1" u="none" strike="noStrike" kern="0" cap="none" spc="0" normalizeH="0" baseline="0" noProof="0"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rPr>
              <a:t>Tim Roufs</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900" b="1" i="0" u="none" strike="noStrike" kern="0" cap="none" spc="0" normalizeH="0" baseline="0" noProof="0" dirty="0" smtClean="0">
                <a:ln>
                  <a:noFill/>
                </a:ln>
                <a:solidFill>
                  <a:srgbClr val="000000"/>
                </a:solidFill>
                <a:effectLst/>
                <a:uLnTx/>
                <a:uFillTx/>
              </a:rPr>
              <a:t>© 2010-2011</a:t>
            </a:r>
            <a:endParaRPr kumimoji="1" lang="en-US" sz="900" b="0" i="0" u="none" strike="noStrike" kern="0" cap="none" spc="0" normalizeH="0" baseline="0" noProof="0" dirty="0">
              <a:ln>
                <a:noFill/>
              </a:ln>
              <a:solidFill>
                <a:srgbClr val="FFFFFF"/>
              </a:solidFill>
              <a:effectLst/>
              <a:uLnTx/>
              <a:uFillTx/>
            </a:endParaRPr>
          </a:p>
        </p:txBody>
      </p:sp>
      <p:sp>
        <p:nvSpPr>
          <p:cNvPr id="8" name="Rectangle 2051"/>
          <p:cNvSpPr>
            <a:spLocks noChangeArrowheads="1"/>
          </p:cNvSpPr>
          <p:nvPr/>
        </p:nvSpPr>
        <p:spPr bwMode="auto">
          <a:xfrm>
            <a:off x="1242786" y="1447800"/>
            <a:ext cx="7772400" cy="3124200"/>
          </a:xfrm>
          <a:prstGeom prst="rect">
            <a:avLst/>
          </a:prstGeom>
          <a:noFill/>
          <a:ln w="9525">
            <a:noFill/>
            <a:miter lim="800000"/>
            <a:headEnd/>
            <a:tailEnd/>
          </a:ln>
        </p:spPr>
        <p:txBody>
          <a:bodyPr wrap="square" anchor="ctr">
            <a:noAutofit/>
          </a:bodyPr>
          <a:lstStyle/>
          <a:p>
            <a:pPr>
              <a:lnSpc>
                <a:spcPct val="120000"/>
              </a:lnSpc>
              <a:spcBef>
                <a:spcPts val="500"/>
              </a:spcBef>
              <a:spcAft>
                <a:spcPts val="500"/>
              </a:spcAft>
            </a:pPr>
            <a:r>
              <a:rPr lang="en-US" sz="5400" b="1" kern="0"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a:rPr>
              <a:t>Welcome to </a:t>
            </a:r>
          </a:p>
          <a:p>
            <a:pPr>
              <a:lnSpc>
                <a:spcPct val="120000"/>
              </a:lnSpc>
              <a:spcBef>
                <a:spcPts val="500"/>
              </a:spcBef>
              <a:spcAft>
                <a:spcPts val="500"/>
              </a:spcAft>
            </a:pPr>
            <a:r>
              <a:rPr lang="en-US" sz="5400" b="1" kern="0"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a:rPr>
              <a:t>Cultural Anthropology</a:t>
            </a:r>
            <a:endParaRPr lang="en-US" sz="5400" b="1" dirty="0">
              <a:solidFill>
                <a:srgbClr val="000000"/>
              </a:solidFill>
              <a:latin typeface="Verdana" pitchFamily="34" charset="0"/>
            </a:endParaRPr>
          </a:p>
        </p:txBody>
      </p:sp>
      <p:sp>
        <p:nvSpPr>
          <p:cNvPr id="11" name="Rectangle 5"/>
          <p:cNvSpPr>
            <a:spLocks noChangeArrowheads="1"/>
          </p:cNvSpPr>
          <p:nvPr/>
        </p:nvSpPr>
        <p:spPr bwMode="auto">
          <a:xfrm>
            <a:off x="2170274" y="4281714"/>
            <a:ext cx="5917004" cy="923330"/>
          </a:xfrm>
          <a:prstGeom prst="rect">
            <a:avLst/>
          </a:prstGeom>
          <a:noFill/>
          <a:ln w="9525">
            <a:noFill/>
            <a:miter lim="800000"/>
            <a:headEnd/>
            <a:tailEnd/>
          </a:ln>
          <a:effectLst/>
        </p:spPr>
        <p:txBody>
          <a:bodyPr wrap="none" anchor="ctr">
            <a:spAutoFit/>
          </a:bodyPr>
          <a:lstStyle/>
          <a:p>
            <a:r>
              <a:rPr lang="en-US" sz="5400" b="1" kern="0"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Enjoy Your Stay !</a:t>
            </a:r>
            <a:endParaRPr lang="en-US" sz="5400" dirty="0"/>
          </a:p>
        </p:txBody>
      </p:sp>
    </p:spTree>
  </p:cSld>
  <p:clrMapOvr>
    <a:masterClrMapping/>
  </p:clrMapOvr>
  <p:transition/>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219200"/>
            <a:ext cx="8229600" cy="5029200"/>
          </a:xfrm>
          <a:prstGeom prst="rect">
            <a:avLst/>
          </a:prstGeom>
          <a:noFill/>
          <a:ln w="9525">
            <a:noFill/>
            <a:miter lim="800000"/>
            <a:headEnd/>
            <a:tailEnd/>
          </a:ln>
        </p:spPr>
        <p:txBody>
          <a:bodyPr wrap="square" anchor="ctr">
            <a:noAutofit/>
          </a:bodyPr>
          <a:lstStyle/>
          <a:p>
            <a:pPr eaLnBrk="1" hangingPunct="1"/>
            <a:r>
              <a:rPr kumimoji="0" lang="en-US" sz="3200" b="1" i="0" dirty="0" smtClean="0">
                <a:solidFill>
                  <a:srgbClr val="000000"/>
                </a:solidFill>
                <a:latin typeface="Arial" pitchFamily="34" charset="0"/>
                <a:cs typeface="Arial" pitchFamily="34" charset="0"/>
              </a:rPr>
              <a:t>Thanks for joining in</a:t>
            </a:r>
          </a:p>
          <a:p>
            <a:pPr eaLnBrk="1" hangingPunct="1"/>
            <a:endParaRPr kumimoji="0" lang="en-US" sz="1600" b="1" i="0" dirty="0" smtClean="0">
              <a:solidFill>
                <a:srgbClr val="000000"/>
              </a:solidFill>
              <a:latin typeface="Arial" pitchFamily="34" charset="0"/>
              <a:cs typeface="Arial" pitchFamily="34" charset="0"/>
            </a:endParaRPr>
          </a:p>
          <a:p>
            <a:pPr eaLnBrk="1" hangingPunct="1"/>
            <a:r>
              <a:rPr kumimoji="0" lang="en-US" sz="3200" b="1" i="0" dirty="0" smtClean="0">
                <a:solidFill>
                  <a:srgbClr val="FFFFFF"/>
                </a:solidFill>
                <a:latin typeface="Arial" pitchFamily="34" charset="0"/>
                <a:cs typeface="Arial" pitchFamily="34" charset="0"/>
              </a:rPr>
              <a:t>I hope you enjoy your stay.</a:t>
            </a:r>
          </a:p>
          <a:p>
            <a:pPr eaLnBrk="1" hangingPunct="1"/>
            <a:endParaRPr kumimoji="0" lang="en-US" sz="1600" b="1" i="0" dirty="0" smtClean="0">
              <a:solidFill>
                <a:srgbClr val="FFFFFF"/>
              </a:solidFill>
              <a:latin typeface="Arial" pitchFamily="34" charset="0"/>
              <a:cs typeface="Arial" pitchFamily="34" charset="0"/>
            </a:endParaRPr>
          </a:p>
          <a:p>
            <a:pPr eaLnBrk="1" hangingPunct="1"/>
            <a:r>
              <a:rPr kumimoji="0" lang="en-US" sz="3200" b="1" i="0" dirty="0" smtClean="0">
                <a:solidFill>
                  <a:srgbClr val="FFFFFF"/>
                </a:solidFill>
                <a:latin typeface="Arial" pitchFamily="34" charset="0"/>
                <a:cs typeface="Arial" pitchFamily="34" charset="0"/>
              </a:rPr>
              <a:t>If you have any questions, You will find the normal Instructor Contact Information in the General Block of the course. </a:t>
            </a:r>
          </a:p>
          <a:p>
            <a:pPr eaLnBrk="1" hangingPunct="1"/>
            <a:endParaRPr kumimoji="0" lang="en-US" sz="3200" b="1" i="0" dirty="0" smtClean="0">
              <a:solidFill>
                <a:srgbClr val="FFFFFF"/>
              </a:solidFill>
              <a:latin typeface="Arial" pitchFamily="34" charset="0"/>
              <a:cs typeface="Arial" pitchFamily="34" charset="0"/>
            </a:endParaRPr>
          </a:p>
          <a:p>
            <a:pPr eaLnBrk="1" hangingPunct="1"/>
            <a:r>
              <a:rPr kumimoji="0" lang="en-US" sz="3200" b="1" i="0" dirty="0" smtClean="0">
                <a:solidFill>
                  <a:srgbClr val="FFFFFF"/>
                </a:solidFill>
                <a:latin typeface="Arial" pitchFamily="34" charset="0"/>
                <a:cs typeface="Arial" pitchFamily="34" charset="0"/>
              </a:rPr>
              <a:t>Tim Roufs</a:t>
            </a:r>
          </a:p>
        </p:txBody>
      </p:sp>
    </p:spTree>
  </p:cSld>
  <p:clrMapOvr>
    <a:masterClrMapping/>
  </p:clrMapOvr>
  <p:transition/>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219200"/>
            <a:ext cx="8229600" cy="5029200"/>
          </a:xfrm>
          <a:prstGeom prst="rect">
            <a:avLst/>
          </a:prstGeom>
          <a:noFill/>
          <a:ln w="9525">
            <a:noFill/>
            <a:miter lim="800000"/>
            <a:headEnd/>
            <a:tailEnd/>
          </a:ln>
        </p:spPr>
        <p:txBody>
          <a:bodyPr wrap="square" anchor="ctr">
            <a:noAutofit/>
          </a:bodyPr>
          <a:lstStyle/>
          <a:p>
            <a:pPr eaLnBrk="1" hangingPunct="1"/>
            <a:r>
              <a:rPr kumimoji="0" lang="en-US" sz="3200" b="1" i="0" dirty="0" smtClean="0">
                <a:solidFill>
                  <a:srgbClr val="000000"/>
                </a:solidFill>
                <a:latin typeface="Arial" pitchFamily="34" charset="0"/>
                <a:cs typeface="Arial" pitchFamily="34" charset="0"/>
              </a:rPr>
              <a:t>Thanks for joining in</a:t>
            </a:r>
          </a:p>
          <a:p>
            <a:pPr eaLnBrk="1" hangingPunct="1"/>
            <a:endParaRPr kumimoji="0" lang="en-US" sz="1600" b="1" i="0" dirty="0" smtClean="0">
              <a:solidFill>
                <a:srgbClr val="000000"/>
              </a:solidFill>
              <a:latin typeface="Arial" pitchFamily="34" charset="0"/>
              <a:cs typeface="Arial" pitchFamily="34" charset="0"/>
            </a:endParaRPr>
          </a:p>
          <a:p>
            <a:pPr eaLnBrk="1" hangingPunct="1"/>
            <a:r>
              <a:rPr kumimoji="0" lang="en-US" sz="3200" b="1" i="0" dirty="0" smtClean="0">
                <a:solidFill>
                  <a:srgbClr val="000000"/>
                </a:solidFill>
                <a:latin typeface="Arial" pitchFamily="34" charset="0"/>
                <a:cs typeface="Arial" pitchFamily="34" charset="0"/>
              </a:rPr>
              <a:t>I hope you enjoy your stay</a:t>
            </a:r>
          </a:p>
          <a:p>
            <a:pPr eaLnBrk="1" hangingPunct="1"/>
            <a:endParaRPr kumimoji="0" lang="en-US" sz="1600" b="1" i="0" dirty="0" smtClean="0">
              <a:solidFill>
                <a:srgbClr val="000000"/>
              </a:solidFill>
              <a:latin typeface="Arial" pitchFamily="34" charset="0"/>
              <a:cs typeface="Arial" pitchFamily="34" charset="0"/>
            </a:endParaRPr>
          </a:p>
          <a:p>
            <a:pPr eaLnBrk="1" hangingPunct="1"/>
            <a:r>
              <a:rPr kumimoji="0" lang="en-US" sz="3200" b="1" i="0" dirty="0" smtClean="0">
                <a:solidFill>
                  <a:srgbClr val="000000"/>
                </a:solidFill>
                <a:latin typeface="Arial" pitchFamily="34" charset="0"/>
                <a:cs typeface="Arial" pitchFamily="34" charset="0"/>
              </a:rPr>
              <a:t>If you have any questions, you will find the normal Instructor Contact Information in the General Block of the course</a:t>
            </a:r>
          </a:p>
          <a:p>
            <a:pPr eaLnBrk="1" hangingPunct="1"/>
            <a:endParaRPr kumimoji="0" lang="en-US" sz="3200" b="1" i="0" dirty="0" smtClean="0">
              <a:solidFill>
                <a:srgbClr val="000000"/>
              </a:solidFill>
              <a:latin typeface="Arial" pitchFamily="34" charset="0"/>
              <a:cs typeface="Arial" pitchFamily="34" charset="0"/>
            </a:endParaRPr>
          </a:p>
          <a:p>
            <a:pPr eaLnBrk="1" hangingPunct="1"/>
            <a:r>
              <a:rPr kumimoji="0" lang="en-US" sz="3200" b="1" i="0" dirty="0" smtClean="0">
                <a:solidFill>
                  <a:srgbClr val="FFFFFF"/>
                </a:solidFill>
                <a:latin typeface="Arial" pitchFamily="34" charset="0"/>
                <a:cs typeface="Arial" pitchFamily="34" charset="0"/>
              </a:rPr>
              <a:t>Tim Roufs</a:t>
            </a:r>
          </a:p>
        </p:txBody>
      </p:sp>
    </p:spTree>
  </p:cSld>
  <p:clrMapOvr>
    <a:masterClrMapping/>
  </p:clrMapOvr>
  <p:transition/>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219200"/>
            <a:ext cx="8229600" cy="5029200"/>
          </a:xfrm>
          <a:prstGeom prst="rect">
            <a:avLst/>
          </a:prstGeom>
          <a:noFill/>
          <a:ln w="9525">
            <a:noFill/>
            <a:miter lim="800000"/>
            <a:headEnd/>
            <a:tailEnd/>
          </a:ln>
        </p:spPr>
        <p:txBody>
          <a:bodyPr wrap="square" anchor="ctr">
            <a:noAutofit/>
          </a:bodyPr>
          <a:lstStyle/>
          <a:p>
            <a:pPr eaLnBrk="1" hangingPunct="1"/>
            <a:r>
              <a:rPr kumimoji="0" lang="en-US" sz="3200" b="1" i="0" dirty="0" smtClean="0">
                <a:solidFill>
                  <a:srgbClr val="000000"/>
                </a:solidFill>
                <a:latin typeface="Arial" pitchFamily="34" charset="0"/>
                <a:cs typeface="Arial" pitchFamily="34" charset="0"/>
              </a:rPr>
              <a:t>Thanks for joining in</a:t>
            </a:r>
          </a:p>
          <a:p>
            <a:pPr eaLnBrk="1" hangingPunct="1"/>
            <a:endParaRPr kumimoji="0" lang="en-US" sz="1600" b="1" i="0" dirty="0" smtClean="0">
              <a:solidFill>
                <a:srgbClr val="000000"/>
              </a:solidFill>
              <a:latin typeface="Arial" pitchFamily="34" charset="0"/>
              <a:cs typeface="Arial" pitchFamily="34" charset="0"/>
            </a:endParaRPr>
          </a:p>
          <a:p>
            <a:pPr eaLnBrk="1" hangingPunct="1"/>
            <a:r>
              <a:rPr kumimoji="0" lang="en-US" sz="3200" b="1" i="0" dirty="0" smtClean="0">
                <a:solidFill>
                  <a:srgbClr val="000000"/>
                </a:solidFill>
                <a:latin typeface="Arial" pitchFamily="34" charset="0"/>
                <a:cs typeface="Arial" pitchFamily="34" charset="0"/>
              </a:rPr>
              <a:t>I hope you enjoy your stay</a:t>
            </a:r>
          </a:p>
          <a:p>
            <a:pPr eaLnBrk="1" hangingPunct="1"/>
            <a:endParaRPr kumimoji="0" lang="en-US" sz="1600" b="1" i="0" dirty="0" smtClean="0">
              <a:solidFill>
                <a:srgbClr val="000000"/>
              </a:solidFill>
              <a:latin typeface="Arial" pitchFamily="34" charset="0"/>
              <a:cs typeface="Arial" pitchFamily="34" charset="0"/>
            </a:endParaRPr>
          </a:p>
          <a:p>
            <a:pPr eaLnBrk="1" hangingPunct="1"/>
            <a:r>
              <a:rPr kumimoji="0" lang="en-US" sz="3200" b="1" i="0" dirty="0" smtClean="0">
                <a:solidFill>
                  <a:srgbClr val="000000"/>
                </a:solidFill>
                <a:latin typeface="Arial" pitchFamily="34" charset="0"/>
                <a:cs typeface="Arial" pitchFamily="34" charset="0"/>
              </a:rPr>
              <a:t>If you have any questions, you will find the normal Instructor Contact Information in the General Block of the</a:t>
            </a:r>
          </a:p>
          <a:p>
            <a:pPr eaLnBrk="1" hangingPunct="1"/>
            <a:endParaRPr kumimoji="0" lang="en-US" sz="3200" b="1" i="0" dirty="0" smtClean="0">
              <a:solidFill>
                <a:srgbClr val="000000"/>
              </a:solidFill>
              <a:latin typeface="Arial" pitchFamily="34" charset="0"/>
              <a:cs typeface="Arial" pitchFamily="34" charset="0"/>
            </a:endParaRPr>
          </a:p>
          <a:p>
            <a:pPr eaLnBrk="1" hangingPunct="1"/>
            <a:r>
              <a:rPr kumimoji="0" lang="en-US" sz="3200" b="1" i="0" dirty="0" smtClean="0">
                <a:solidFill>
                  <a:srgbClr val="000000"/>
                </a:solidFill>
                <a:latin typeface="Arial" pitchFamily="34" charset="0"/>
                <a:cs typeface="Arial" pitchFamily="34" charset="0"/>
              </a:rPr>
              <a:t>course management system</a:t>
            </a:r>
          </a:p>
          <a:p>
            <a:pPr eaLnBrk="1" hangingPunct="1"/>
            <a:endParaRPr kumimoji="0" lang="en-US" sz="3200" b="1" i="0" dirty="0" smtClean="0">
              <a:solidFill>
                <a:srgbClr val="000000"/>
              </a:solidFill>
              <a:latin typeface="Arial" pitchFamily="34" charset="0"/>
              <a:cs typeface="Arial" pitchFamily="34" charset="0"/>
            </a:endParaRPr>
          </a:p>
          <a:p>
            <a:pPr eaLnBrk="1" hangingPunct="1"/>
            <a:r>
              <a:rPr kumimoji="0" lang="en-US" sz="3200" b="1" i="0" dirty="0" smtClean="0">
                <a:solidFill>
                  <a:srgbClr val="000000"/>
                </a:solidFill>
                <a:latin typeface="Arial" pitchFamily="34" charset="0"/>
                <a:cs typeface="Arial" pitchFamily="34" charset="0"/>
              </a:rPr>
              <a:t>Tim Roufs</a:t>
            </a:r>
          </a:p>
        </p:txBody>
      </p:sp>
      <p:pic>
        <p:nvPicPr>
          <p:cNvPr id="11266" name="Picture 2"/>
          <p:cNvPicPr>
            <a:picLocks noChangeAspect="1" noChangeArrowheads="1"/>
          </p:cNvPicPr>
          <p:nvPr/>
        </p:nvPicPr>
        <p:blipFill>
          <a:blip r:embed="rId3" cstate="print"/>
          <a:srcRect/>
          <a:stretch>
            <a:fillRect/>
          </a:stretch>
        </p:blipFill>
        <p:spPr bwMode="auto">
          <a:xfrm>
            <a:off x="4047672" y="4205514"/>
            <a:ext cx="2150806" cy="533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0">
  <p:cSld>
    <p:bg>
      <p:bgPr>
        <a:solidFill>
          <a:srgbClr val="D45116"/>
        </a:solidFill>
        <a:effectLst/>
      </p:bgPr>
    </p:bg>
    <p:spTree>
      <p:nvGrpSpPr>
        <p:cNvPr id="1" name=""/>
        <p:cNvGrpSpPr/>
        <p:nvPr/>
      </p:nvGrpSpPr>
      <p:grpSpPr>
        <a:xfrm>
          <a:off x="0" y="0"/>
          <a:ext cx="0" cy="0"/>
          <a:chOff x="0" y="0"/>
          <a:chExt cx="0" cy="0"/>
        </a:xfrm>
      </p:grpSpPr>
      <p:sp>
        <p:nvSpPr>
          <p:cNvPr id="16" name="Text Box 10"/>
          <p:cNvSpPr txBox="1">
            <a:spLocks noChangeArrowheads="1"/>
          </p:cNvSpPr>
          <p:nvPr/>
        </p:nvSpPr>
        <p:spPr bwMode="auto">
          <a:xfrm>
            <a:off x="2509783" y="6248400"/>
            <a:ext cx="5224572" cy="369332"/>
          </a:xfrm>
          <a:prstGeom prst="rect">
            <a:avLst/>
          </a:prstGeom>
          <a:noFill/>
          <a:ln w="9525">
            <a:noFill/>
            <a:miter lim="800000"/>
            <a:headEnd/>
            <a:tailEnd/>
          </a:ln>
        </p:spPr>
        <p:txBody>
          <a:bodyPr wrap="none">
            <a:spAutoFit/>
          </a:bodyPr>
          <a:lstStyle/>
          <a:p>
            <a:r>
              <a:rPr lang="en-US" sz="1800" i="0" dirty="0" smtClean="0">
                <a:solidFill>
                  <a:srgbClr val="000000"/>
                </a:solidFill>
                <a:hlinkClick r:id="rId2"/>
              </a:rPr>
              <a:t>http://www.d.umn.edu/cla/faculty/troufs/anth1604/</a:t>
            </a:r>
            <a:endParaRPr kumimoji="1" lang="en-US" sz="1800" i="0" dirty="0">
              <a:solidFill>
                <a:srgbClr val="000000"/>
              </a:solidFill>
            </a:endParaRPr>
          </a:p>
        </p:txBody>
      </p:sp>
      <p:pic>
        <p:nvPicPr>
          <p:cNvPr id="1026" name="Picture 2"/>
          <p:cNvPicPr>
            <a:picLocks noChangeAspect="1" noChangeArrowheads="1"/>
          </p:cNvPicPr>
          <p:nvPr/>
        </p:nvPicPr>
        <p:blipFill>
          <a:blip r:embed="rId3" cstate="print"/>
          <a:srcRect/>
          <a:stretch>
            <a:fillRect/>
          </a:stretch>
        </p:blipFill>
        <p:spPr bwMode="auto">
          <a:xfrm>
            <a:off x="3009900" y="732972"/>
            <a:ext cx="4267200" cy="5419344"/>
          </a:xfrm>
          <a:prstGeom prst="rect">
            <a:avLst/>
          </a:prstGeom>
          <a:noFill/>
          <a:ln w="9525">
            <a:noFill/>
            <a:miter lim="800000"/>
            <a:headEnd/>
            <a:tailEnd/>
          </a:ln>
        </p:spPr>
      </p:pic>
      <p:sp>
        <p:nvSpPr>
          <p:cNvPr id="15" name="Rectangle 14"/>
          <p:cNvSpPr/>
          <p:nvPr/>
        </p:nvSpPr>
        <p:spPr>
          <a:xfrm>
            <a:off x="4410350" y="4572000"/>
            <a:ext cx="1556836" cy="830997"/>
          </a:xfrm>
          <a:prstGeom prst="rect">
            <a:avLst/>
          </a:prstGeom>
        </p:spPr>
        <p:txBody>
          <a:bodyPr wrap="none">
            <a:spAutoFit/>
          </a:bodyPr>
          <a:lstStyle/>
          <a:p>
            <a:r>
              <a:rPr lang="en-US" sz="4800" b="1" i="0" dirty="0" smtClean="0"/>
              <a:t>2012</a:t>
            </a:r>
            <a:endParaRPr lang="en-US" sz="4800" b="1" i="0" dirty="0"/>
          </a:p>
        </p:txBody>
      </p:sp>
      <p:sp>
        <p:nvSpPr>
          <p:cNvPr id="12" name="Rectangle 5"/>
          <p:cNvSpPr>
            <a:spLocks noChangeArrowheads="1"/>
          </p:cNvSpPr>
          <p:nvPr/>
        </p:nvSpPr>
        <p:spPr bwMode="auto">
          <a:xfrm>
            <a:off x="2772196" y="5257800"/>
            <a:ext cx="4713150" cy="461665"/>
          </a:xfrm>
          <a:prstGeom prst="rect">
            <a:avLst/>
          </a:prstGeom>
          <a:noFill/>
          <a:ln w="9525">
            <a:noFill/>
            <a:miter lim="800000"/>
            <a:headEnd/>
            <a:tailEnd/>
          </a:ln>
          <a:effectLst/>
        </p:spPr>
        <p:txBody>
          <a:bodyPr wrap="none" anchor="ctr">
            <a:spAutoFit/>
          </a:bodyPr>
          <a:lstStyle/>
          <a:p>
            <a:pPr lvl="0"/>
            <a:r>
              <a:rPr lang="en-US" sz="2400" b="1" kern="0"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University of Minnesota Duluth</a:t>
            </a:r>
            <a:endParaRPr lang="en-US" sz="4000" dirty="0"/>
          </a:p>
        </p:txBody>
      </p:sp>
      <p:sp>
        <p:nvSpPr>
          <p:cNvPr id="13" name="Rectangle 12"/>
          <p:cNvSpPr>
            <a:spLocks noChangeArrowheads="1"/>
          </p:cNvSpPr>
          <p:nvPr/>
        </p:nvSpPr>
        <p:spPr bwMode="auto">
          <a:xfrm>
            <a:off x="4015014" y="5638800"/>
            <a:ext cx="2207078" cy="600164"/>
          </a:xfrm>
          <a:prstGeom prst="rect">
            <a:avLst/>
          </a:prstGeom>
          <a:noFill/>
          <a:ln w="9525">
            <a:noFill/>
            <a:miter lim="800000"/>
            <a:headEnd/>
            <a:tailEnd/>
          </a:ln>
        </p:spPr>
        <p:txBody>
          <a:bodyPr wrap="square">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1" lang="en-US" sz="2400" b="1" i="1" u="none" strike="noStrike" kern="0" cap="none" spc="0" normalizeH="0" baseline="0" noProof="0"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rPr>
              <a:t>Tim Roufs</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900" b="1" i="0" u="none" strike="noStrike" kern="0" cap="none" spc="0" normalizeH="0" baseline="0" noProof="0" dirty="0" smtClean="0">
                <a:ln>
                  <a:noFill/>
                </a:ln>
                <a:solidFill>
                  <a:srgbClr val="000000"/>
                </a:solidFill>
                <a:effectLst/>
                <a:uLnTx/>
                <a:uFillTx/>
              </a:rPr>
              <a:t>© </a:t>
            </a:r>
            <a:r>
              <a:rPr kumimoji="0" lang="en-US" sz="900" b="1" i="0" u="none" strike="noStrike" kern="0" cap="none" spc="0" normalizeH="0" baseline="0" noProof="0" dirty="0" smtClean="0">
                <a:ln>
                  <a:noFill/>
                </a:ln>
                <a:solidFill>
                  <a:srgbClr val="000000"/>
                </a:solidFill>
                <a:effectLst/>
                <a:uLnTx/>
                <a:uFillTx/>
              </a:rPr>
              <a:t>2010-2012</a:t>
            </a:r>
            <a:endParaRPr kumimoji="1" lang="en-US" sz="900" b="0" i="0" u="none" strike="noStrike" kern="0" cap="none" spc="0" normalizeH="0" baseline="0" noProof="0" dirty="0">
              <a:ln>
                <a:noFill/>
              </a:ln>
              <a:solidFill>
                <a:srgbClr val="FFFFFF"/>
              </a:solidFill>
              <a:effectLst/>
              <a:uLnTx/>
              <a:uFillTx/>
            </a:endParaRPr>
          </a:p>
        </p:txBody>
      </p:sp>
    </p:spTree>
    <p:extLst>
      <p:ext uri="{BB962C8B-B14F-4D97-AF65-F5344CB8AC3E}">
        <p14:creationId xmlns:p14="http://schemas.microsoft.com/office/powerpoint/2010/main" val="311502395"/>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8" name="Text Box 7">
            <a:hlinkClick r:id="rId3"/>
          </p:cNvPr>
          <p:cNvSpPr txBox="1">
            <a:spLocks noChangeArrowheads="1"/>
          </p:cNvSpPr>
          <p:nvPr/>
        </p:nvSpPr>
        <p:spPr bwMode="auto">
          <a:xfrm>
            <a:off x="4250252" y="6272702"/>
            <a:ext cx="1752788" cy="338554"/>
          </a:xfrm>
          <a:prstGeom prst="rect">
            <a:avLst/>
          </a:prstGeom>
          <a:noFill/>
          <a:ln w="9525">
            <a:noFill/>
            <a:miter lim="800000"/>
            <a:headEnd/>
            <a:tailEnd/>
          </a:ln>
        </p:spPr>
        <p:txBody>
          <a:bodyPr wrap="none">
            <a:spAutoFit/>
          </a:bodyPr>
          <a:lstStyle/>
          <a:p>
            <a:r>
              <a:rPr lang="en-US" sz="1600" b="1" i="0" dirty="0" smtClean="0">
                <a:solidFill>
                  <a:srgbClr val="EAEAEA"/>
                </a:solidFill>
              </a:rPr>
              <a:t>www.d.umn.edu</a:t>
            </a:r>
            <a:endParaRPr lang="en-US" sz="1600" b="1" i="0" dirty="0">
              <a:solidFill>
                <a:srgbClr val="000000"/>
              </a:solidFill>
            </a:endParaRPr>
          </a:p>
        </p:txBody>
      </p:sp>
      <p:sp>
        <p:nvSpPr>
          <p:cNvPr id="5" name="Rectangle 3"/>
          <p:cNvSpPr>
            <a:spLocks noChangeArrowheads="1"/>
          </p:cNvSpPr>
          <p:nvPr/>
        </p:nvSpPr>
        <p:spPr bwMode="auto">
          <a:xfrm>
            <a:off x="1014186" y="3882570"/>
            <a:ext cx="8229600" cy="914400"/>
          </a:xfrm>
          <a:prstGeom prst="rect">
            <a:avLst/>
          </a:prstGeom>
          <a:noFill/>
          <a:ln w="9525">
            <a:noFill/>
            <a:miter lim="800000"/>
            <a:headEnd/>
            <a:tailEnd/>
          </a:ln>
        </p:spPr>
        <p:txBody>
          <a:bodyPr wrap="square" anchor="ctr">
            <a:noAutofit/>
          </a:bodyPr>
          <a:lstStyle/>
          <a:p>
            <a:pPr eaLnBrk="1" hangingPunct="1"/>
            <a:endParaRPr kumimoji="0" lang="en-US" sz="2800" b="1" i="0" dirty="0" smtClean="0">
              <a:solidFill>
                <a:srgbClr val="FFFFFF"/>
              </a:solidFill>
              <a:latin typeface="Times New Roman"/>
            </a:endParaRPr>
          </a:p>
          <a:p>
            <a:pPr eaLnBrk="1" hangingPunct="1"/>
            <a:r>
              <a:rPr kumimoji="0" lang="en-US" sz="2800" b="1" i="0" dirty="0" smtClean="0">
                <a:solidFill>
                  <a:srgbClr val="FFFFFF"/>
                </a:solidFill>
                <a:latin typeface="Times New Roman"/>
              </a:rPr>
              <a:t>click on “</a:t>
            </a:r>
            <a:r>
              <a:rPr kumimoji="0" lang="en-US" sz="2800" b="1" i="0" dirty="0" err="1" smtClean="0">
                <a:solidFill>
                  <a:srgbClr val="FFFFFF"/>
                </a:solidFill>
                <a:latin typeface="Times New Roman"/>
              </a:rPr>
              <a:t>OneStop</a:t>
            </a:r>
            <a:r>
              <a:rPr kumimoji="0" lang="en-US" sz="2800" b="1" i="0" dirty="0" smtClean="0">
                <a:solidFill>
                  <a:srgbClr val="FFFFFF"/>
                </a:solidFill>
                <a:latin typeface="Times New Roman"/>
              </a:rPr>
              <a:t> For Current Students” . . .</a:t>
            </a:r>
          </a:p>
          <a:p>
            <a:pPr eaLnBrk="1" hangingPunct="1"/>
            <a:r>
              <a:rPr kumimoji="0" lang="en-US" sz="2000" i="0" dirty="0" smtClean="0">
                <a:solidFill>
                  <a:srgbClr val="FFFFFF"/>
                </a:solidFill>
                <a:latin typeface="Times New Roman"/>
              </a:rPr>
              <a:t>(not the image that will appear)</a:t>
            </a:r>
          </a:p>
          <a:p>
            <a:pPr eaLnBrk="1" hangingPunct="1"/>
            <a:endParaRPr kumimoji="0" lang="en-US" sz="2800" b="1" i="0" dirty="0" smtClean="0">
              <a:solidFill>
                <a:srgbClr val="FFFFFF"/>
              </a:solidFill>
              <a:latin typeface="Times New Roman"/>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6" name="Rectangle 3"/>
          <p:cNvSpPr>
            <a:spLocks noChangeArrowheads="1"/>
          </p:cNvSpPr>
          <p:nvPr/>
        </p:nvSpPr>
        <p:spPr bwMode="auto">
          <a:xfrm>
            <a:off x="1025070" y="395514"/>
            <a:ext cx="8229600" cy="857310"/>
          </a:xfrm>
          <a:prstGeom prst="rect">
            <a:avLst/>
          </a:prstGeom>
          <a:noFill/>
          <a:ln w="9525">
            <a:noFill/>
            <a:miter lim="800000"/>
            <a:headEnd/>
            <a:tailEnd/>
          </a:ln>
        </p:spPr>
        <p:txBody>
          <a:bodyPr wrap="square" anchor="ctr">
            <a:noAutofit/>
          </a:bodyPr>
          <a:lstStyle/>
          <a:p>
            <a:pPr eaLnBrk="1" hangingPunct="1"/>
            <a:r>
              <a:rPr kumimoji="0" lang="en-US" sz="2800" b="1" i="0" dirty="0" smtClean="0">
                <a:solidFill>
                  <a:srgbClr val="FFFFFF"/>
                </a:solidFill>
                <a:latin typeface="Times New Roman"/>
              </a:rPr>
              <a:t>At actual Main UMD WebPage  . . .</a:t>
            </a:r>
          </a:p>
          <a:p>
            <a:pPr eaLnBrk="1" hangingPunct="1"/>
            <a:r>
              <a:rPr kumimoji="0" lang="en-US" sz="2000" i="0" dirty="0" smtClean="0">
                <a:solidFill>
                  <a:srgbClr val="FFFFFF"/>
                </a:solidFill>
                <a:latin typeface="Times New Roman"/>
              </a:rPr>
              <a:t>(not necessarily this images change)</a:t>
            </a:r>
          </a:p>
        </p:txBody>
      </p:sp>
      <p:sp>
        <p:nvSpPr>
          <p:cNvPr id="7" name="Text Box 7">
            <a:hlinkClick r:id="rId3"/>
          </p:cNvPr>
          <p:cNvSpPr txBox="1">
            <a:spLocks noChangeArrowheads="1"/>
          </p:cNvSpPr>
          <p:nvPr/>
        </p:nvSpPr>
        <p:spPr bwMode="auto">
          <a:xfrm>
            <a:off x="4250252" y="6272702"/>
            <a:ext cx="1752788" cy="338554"/>
          </a:xfrm>
          <a:prstGeom prst="rect">
            <a:avLst/>
          </a:prstGeom>
          <a:noFill/>
          <a:ln w="9525">
            <a:noFill/>
            <a:miter lim="800000"/>
            <a:headEnd/>
            <a:tailEnd/>
          </a:ln>
        </p:spPr>
        <p:txBody>
          <a:bodyPr wrap="none">
            <a:spAutoFit/>
          </a:bodyPr>
          <a:lstStyle/>
          <a:p>
            <a:r>
              <a:rPr lang="en-US" sz="1600" b="1" i="0" dirty="0" smtClean="0">
                <a:solidFill>
                  <a:srgbClr val="EAEAEA"/>
                </a:solidFill>
              </a:rPr>
              <a:t>www.d.umn.edu</a:t>
            </a:r>
            <a:endParaRPr lang="en-US" sz="1600" b="1" i="0" dirty="0">
              <a:solidFill>
                <a:srgbClr val="000000"/>
              </a:solidFill>
            </a:endParaRPr>
          </a:p>
        </p:txBody>
      </p:sp>
      <p:pic>
        <p:nvPicPr>
          <p:cNvPr id="1026" name="Picture 2"/>
          <p:cNvPicPr>
            <a:picLocks noChangeAspect="1" noChangeArrowheads="1"/>
          </p:cNvPicPr>
          <p:nvPr/>
        </p:nvPicPr>
        <p:blipFill>
          <a:blip r:embed="rId4" cstate="print"/>
          <a:srcRect/>
          <a:stretch>
            <a:fillRect/>
          </a:stretch>
        </p:blipFill>
        <p:spPr bwMode="auto">
          <a:xfrm>
            <a:off x="1242786" y="1281852"/>
            <a:ext cx="7772400" cy="4857750"/>
          </a:xfrm>
          <a:prstGeom prst="rect">
            <a:avLst/>
          </a:prstGeom>
          <a:noFill/>
          <a:ln w="9525">
            <a:noFill/>
            <a:miter lim="800000"/>
            <a:headEnd/>
            <a:tailEnd/>
          </a:ln>
        </p:spPr>
      </p:pic>
      <p:sp>
        <p:nvSpPr>
          <p:cNvPr id="5" name="Striped Right Arrow 4"/>
          <p:cNvSpPr/>
          <p:nvPr/>
        </p:nvSpPr>
        <p:spPr bwMode="auto">
          <a:xfrm rot="10800000">
            <a:off x="4011390" y="4996542"/>
            <a:ext cx="2148114" cy="609600"/>
          </a:xfrm>
          <a:prstGeom prst="stripedRightArrow">
            <a:avLst/>
          </a:prstGeom>
          <a:solidFill>
            <a:srgbClr val="FFCC00"/>
          </a:solidFill>
          <a:ln w="762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6" name="Rectangle 3"/>
          <p:cNvSpPr>
            <a:spLocks noChangeArrowheads="1"/>
          </p:cNvSpPr>
          <p:nvPr/>
        </p:nvSpPr>
        <p:spPr bwMode="auto">
          <a:xfrm>
            <a:off x="1025070" y="395514"/>
            <a:ext cx="8229600" cy="857310"/>
          </a:xfrm>
          <a:prstGeom prst="rect">
            <a:avLst/>
          </a:prstGeom>
          <a:noFill/>
          <a:ln w="9525">
            <a:noFill/>
            <a:miter lim="800000"/>
            <a:headEnd/>
            <a:tailEnd/>
          </a:ln>
        </p:spPr>
        <p:txBody>
          <a:bodyPr wrap="square" anchor="ctr">
            <a:noAutofit/>
          </a:bodyPr>
          <a:lstStyle/>
          <a:p>
            <a:pPr eaLnBrk="1" hangingPunct="1"/>
            <a:r>
              <a:rPr kumimoji="0" lang="en-US" sz="2800" b="1" i="0" dirty="0" smtClean="0">
                <a:solidFill>
                  <a:srgbClr val="FFFFFF"/>
                </a:solidFill>
                <a:latin typeface="Times New Roman"/>
              </a:rPr>
              <a:t>At actual Main UMD WebPage  . . .</a:t>
            </a:r>
          </a:p>
          <a:p>
            <a:pPr eaLnBrk="1" hangingPunct="1"/>
            <a:r>
              <a:rPr kumimoji="0" lang="en-US" sz="2000" i="0" dirty="0" smtClean="0">
                <a:solidFill>
                  <a:srgbClr val="FFFFFF"/>
                </a:solidFill>
                <a:latin typeface="Times New Roman"/>
              </a:rPr>
              <a:t>(not necessarily this images change)</a:t>
            </a:r>
          </a:p>
        </p:txBody>
      </p:sp>
      <p:sp>
        <p:nvSpPr>
          <p:cNvPr id="7" name="Text Box 7">
            <a:hlinkClick r:id="rId3"/>
          </p:cNvPr>
          <p:cNvSpPr txBox="1">
            <a:spLocks noChangeArrowheads="1"/>
          </p:cNvSpPr>
          <p:nvPr/>
        </p:nvSpPr>
        <p:spPr bwMode="auto">
          <a:xfrm>
            <a:off x="4250252" y="6272702"/>
            <a:ext cx="1752788" cy="338554"/>
          </a:xfrm>
          <a:prstGeom prst="rect">
            <a:avLst/>
          </a:prstGeom>
          <a:noFill/>
          <a:ln w="9525">
            <a:noFill/>
            <a:miter lim="800000"/>
            <a:headEnd/>
            <a:tailEnd/>
          </a:ln>
        </p:spPr>
        <p:txBody>
          <a:bodyPr wrap="none">
            <a:spAutoFit/>
          </a:bodyPr>
          <a:lstStyle/>
          <a:p>
            <a:r>
              <a:rPr lang="en-US" sz="1600" b="1" i="0" dirty="0" smtClean="0">
                <a:solidFill>
                  <a:srgbClr val="EAEAEA"/>
                </a:solidFill>
              </a:rPr>
              <a:t>www.d.umn.edu</a:t>
            </a:r>
            <a:endParaRPr lang="en-US" sz="1600" b="1" i="0" dirty="0">
              <a:solidFill>
                <a:srgbClr val="000000"/>
              </a:solidFill>
            </a:endParaRPr>
          </a:p>
        </p:txBody>
      </p:sp>
      <p:pic>
        <p:nvPicPr>
          <p:cNvPr id="9" name="Picture 2"/>
          <p:cNvPicPr>
            <a:picLocks noChangeAspect="1" noChangeArrowheads="1"/>
          </p:cNvPicPr>
          <p:nvPr/>
        </p:nvPicPr>
        <p:blipFill>
          <a:blip r:embed="rId4" cstate="print"/>
          <a:srcRect/>
          <a:stretch>
            <a:fillRect/>
          </a:stretch>
        </p:blipFill>
        <p:spPr bwMode="auto">
          <a:xfrm>
            <a:off x="1242786" y="1281852"/>
            <a:ext cx="7772400" cy="4857750"/>
          </a:xfrm>
          <a:prstGeom prst="rect">
            <a:avLst/>
          </a:prstGeom>
          <a:noFill/>
          <a:ln w="9525">
            <a:noFill/>
            <a:miter lim="800000"/>
            <a:headEnd/>
            <a:tailEnd/>
          </a:ln>
        </p:spPr>
      </p:pic>
      <p:pic>
        <p:nvPicPr>
          <p:cNvPr id="10" name="Picture 2"/>
          <p:cNvPicPr>
            <a:picLocks noChangeAspect="1" noChangeArrowheads="1"/>
          </p:cNvPicPr>
          <p:nvPr/>
        </p:nvPicPr>
        <p:blipFill>
          <a:blip r:embed="rId5" cstate="print"/>
          <a:srcRect/>
          <a:stretch>
            <a:fillRect/>
          </a:stretch>
        </p:blipFill>
        <p:spPr bwMode="auto">
          <a:xfrm>
            <a:off x="1819728" y="3958770"/>
            <a:ext cx="3356429" cy="2709778"/>
          </a:xfrm>
          <a:prstGeom prst="rect">
            <a:avLst/>
          </a:prstGeom>
          <a:noFill/>
          <a:ln w="76200">
            <a:solidFill>
              <a:srgbClr val="FFCC00"/>
            </a:solidFill>
            <a:miter lim="800000"/>
            <a:headEnd/>
            <a:tailEnd/>
          </a:ln>
        </p:spPr>
      </p:pic>
      <p:sp>
        <p:nvSpPr>
          <p:cNvPr id="11" name="Striped Right Arrow 10"/>
          <p:cNvSpPr/>
          <p:nvPr/>
        </p:nvSpPr>
        <p:spPr bwMode="auto">
          <a:xfrm rot="10800000">
            <a:off x="4011390" y="4738914"/>
            <a:ext cx="2148114" cy="609600"/>
          </a:xfrm>
          <a:prstGeom prst="stripedRightArrow">
            <a:avLst/>
          </a:prstGeom>
          <a:solidFill>
            <a:srgbClr val="FFCC00"/>
          </a:solidFill>
          <a:ln w="762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6" name="Rectangle 3"/>
          <p:cNvSpPr>
            <a:spLocks noChangeArrowheads="1"/>
          </p:cNvSpPr>
          <p:nvPr/>
        </p:nvSpPr>
        <p:spPr bwMode="auto">
          <a:xfrm>
            <a:off x="1014186" y="3990462"/>
            <a:ext cx="8229600" cy="400110"/>
          </a:xfrm>
          <a:prstGeom prst="rect">
            <a:avLst/>
          </a:prstGeom>
          <a:noFill/>
          <a:ln w="9525">
            <a:noFill/>
            <a:miter lim="800000"/>
            <a:headEnd/>
            <a:tailEnd/>
          </a:ln>
        </p:spPr>
        <p:txBody>
          <a:bodyPr wrap="square" anchor="ctr">
            <a:noAutofit/>
          </a:bodyPr>
          <a:lstStyle/>
          <a:p>
            <a:pPr eaLnBrk="1" hangingPunct="1"/>
            <a:r>
              <a:rPr kumimoji="0" lang="en-US" sz="2800" b="1" i="0" dirty="0" smtClean="0">
                <a:solidFill>
                  <a:srgbClr val="FFFFFF"/>
                </a:solidFill>
                <a:latin typeface="Times New Roman"/>
              </a:rPr>
              <a:t>click on “Technology Resources for Students” .  .  .</a:t>
            </a:r>
          </a:p>
        </p:txBody>
      </p:sp>
      <p:sp>
        <p:nvSpPr>
          <p:cNvPr id="11" name="Text Box 7">
            <a:hlinkClick r:id="rId3"/>
          </p:cNvPr>
          <p:cNvSpPr txBox="1">
            <a:spLocks noChangeArrowheads="1"/>
          </p:cNvSpPr>
          <p:nvPr/>
        </p:nvSpPr>
        <p:spPr bwMode="auto">
          <a:xfrm>
            <a:off x="3273222" y="6272702"/>
            <a:ext cx="3706848" cy="338554"/>
          </a:xfrm>
          <a:prstGeom prst="rect">
            <a:avLst/>
          </a:prstGeom>
          <a:noFill/>
          <a:ln w="9525">
            <a:noFill/>
            <a:miter lim="800000"/>
            <a:headEnd/>
            <a:tailEnd/>
          </a:ln>
        </p:spPr>
        <p:txBody>
          <a:bodyPr wrap="none">
            <a:spAutoFit/>
          </a:bodyPr>
          <a:lstStyle/>
          <a:p>
            <a:r>
              <a:rPr lang="en-US" sz="1600" b="1" i="0" dirty="0" smtClean="0">
                <a:solidFill>
                  <a:srgbClr val="EAEAEA"/>
                </a:solidFill>
              </a:rPr>
              <a:t>http://www.d.umn.edu/itss/students/</a:t>
            </a:r>
            <a:endParaRPr lang="en-US" sz="1600" b="1" i="0" dirty="0">
              <a:solidFill>
                <a:srgbClr val="000000"/>
              </a:solidFill>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6" name="Rectangle 3"/>
          <p:cNvSpPr>
            <a:spLocks noChangeArrowheads="1"/>
          </p:cNvSpPr>
          <p:nvPr/>
        </p:nvSpPr>
        <p:spPr bwMode="auto">
          <a:xfrm>
            <a:off x="1025070" y="742890"/>
            <a:ext cx="8229600" cy="400110"/>
          </a:xfrm>
          <a:prstGeom prst="rect">
            <a:avLst/>
          </a:prstGeom>
          <a:noFill/>
          <a:ln w="9525">
            <a:noFill/>
            <a:miter lim="800000"/>
            <a:headEnd/>
            <a:tailEnd/>
          </a:ln>
        </p:spPr>
        <p:txBody>
          <a:bodyPr wrap="square" anchor="ctr">
            <a:noAutofit/>
          </a:bodyPr>
          <a:lstStyle/>
          <a:p>
            <a:pPr eaLnBrk="1" hangingPunct="1"/>
            <a:r>
              <a:rPr kumimoji="0" lang="en-US" sz="2800" b="1" i="0" dirty="0" smtClean="0">
                <a:solidFill>
                  <a:srgbClr val="FFFFFF"/>
                </a:solidFill>
                <a:latin typeface="Times New Roman"/>
              </a:rPr>
              <a:t>click on “Technology Resources for Students” . . .</a:t>
            </a:r>
          </a:p>
        </p:txBody>
      </p:sp>
      <p:pic>
        <p:nvPicPr>
          <p:cNvPr id="7170" name="Picture 2"/>
          <p:cNvPicPr>
            <a:picLocks noChangeAspect="1" noChangeArrowheads="1"/>
          </p:cNvPicPr>
          <p:nvPr/>
        </p:nvPicPr>
        <p:blipFill>
          <a:blip r:embed="rId3" cstate="print"/>
          <a:srcRect/>
          <a:stretch>
            <a:fillRect/>
          </a:stretch>
        </p:blipFill>
        <p:spPr bwMode="auto">
          <a:xfrm>
            <a:off x="1250040" y="1296306"/>
            <a:ext cx="7772400" cy="4857750"/>
          </a:xfrm>
          <a:prstGeom prst="rect">
            <a:avLst/>
          </a:prstGeom>
          <a:noFill/>
          <a:ln w="9525">
            <a:noFill/>
            <a:miter lim="800000"/>
            <a:headEnd/>
            <a:tailEnd/>
          </a:ln>
        </p:spPr>
      </p:pic>
      <p:sp>
        <p:nvSpPr>
          <p:cNvPr id="10" name="Striped Right Arrow 9"/>
          <p:cNvSpPr/>
          <p:nvPr/>
        </p:nvSpPr>
        <p:spPr bwMode="auto">
          <a:xfrm rot="10800000">
            <a:off x="4766131" y="4510314"/>
            <a:ext cx="2148114" cy="609600"/>
          </a:xfrm>
          <a:prstGeom prst="stripedRightArrow">
            <a:avLst/>
          </a:prstGeom>
          <a:solidFill>
            <a:srgbClr val="FFCC00"/>
          </a:solidFill>
          <a:ln w="762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p>
        </p:txBody>
      </p:sp>
      <p:sp>
        <p:nvSpPr>
          <p:cNvPr id="11" name="Text Box 7">
            <a:hlinkClick r:id="rId4"/>
          </p:cNvPr>
          <p:cNvSpPr txBox="1">
            <a:spLocks noChangeArrowheads="1"/>
          </p:cNvSpPr>
          <p:nvPr/>
        </p:nvSpPr>
        <p:spPr bwMode="auto">
          <a:xfrm>
            <a:off x="3273222" y="6272702"/>
            <a:ext cx="3706848" cy="338554"/>
          </a:xfrm>
          <a:prstGeom prst="rect">
            <a:avLst/>
          </a:prstGeom>
          <a:noFill/>
          <a:ln w="9525">
            <a:noFill/>
            <a:miter lim="800000"/>
            <a:headEnd/>
            <a:tailEnd/>
          </a:ln>
        </p:spPr>
        <p:txBody>
          <a:bodyPr wrap="none">
            <a:spAutoFit/>
          </a:bodyPr>
          <a:lstStyle/>
          <a:p>
            <a:r>
              <a:rPr lang="en-US" sz="1600" b="1" i="0" dirty="0" smtClean="0">
                <a:solidFill>
                  <a:srgbClr val="EAEAEA"/>
                </a:solidFill>
              </a:rPr>
              <a:t>http://www.d.umn.edu/itss/students/</a:t>
            </a:r>
            <a:endParaRPr lang="en-US" sz="1600" b="1" i="0" dirty="0">
              <a:solidFill>
                <a:srgbClr val="000000"/>
              </a:solidFill>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6" name="Rectangle 3"/>
          <p:cNvSpPr>
            <a:spLocks noChangeArrowheads="1"/>
          </p:cNvSpPr>
          <p:nvPr/>
        </p:nvSpPr>
        <p:spPr bwMode="auto">
          <a:xfrm>
            <a:off x="1025070" y="742890"/>
            <a:ext cx="8229600" cy="400110"/>
          </a:xfrm>
          <a:prstGeom prst="rect">
            <a:avLst/>
          </a:prstGeom>
          <a:noFill/>
          <a:ln w="9525">
            <a:noFill/>
            <a:miter lim="800000"/>
            <a:headEnd/>
            <a:tailEnd/>
          </a:ln>
        </p:spPr>
        <p:txBody>
          <a:bodyPr wrap="square" anchor="ctr">
            <a:noAutofit/>
          </a:bodyPr>
          <a:lstStyle/>
          <a:p>
            <a:pPr eaLnBrk="1" hangingPunct="1"/>
            <a:r>
              <a:rPr kumimoji="0" lang="en-US" sz="2800" b="1" i="0" dirty="0" smtClean="0">
                <a:solidFill>
                  <a:srgbClr val="FFFFFF"/>
                </a:solidFill>
                <a:latin typeface="Times New Roman"/>
              </a:rPr>
              <a:t>click on “Technology Resources for Students” . . .</a:t>
            </a:r>
          </a:p>
        </p:txBody>
      </p:sp>
      <p:pic>
        <p:nvPicPr>
          <p:cNvPr id="7170" name="Picture 2"/>
          <p:cNvPicPr>
            <a:picLocks noChangeAspect="1" noChangeArrowheads="1"/>
          </p:cNvPicPr>
          <p:nvPr/>
        </p:nvPicPr>
        <p:blipFill>
          <a:blip r:embed="rId3" cstate="print"/>
          <a:srcRect/>
          <a:stretch>
            <a:fillRect/>
          </a:stretch>
        </p:blipFill>
        <p:spPr bwMode="auto">
          <a:xfrm>
            <a:off x="1250040" y="1296306"/>
            <a:ext cx="7772400" cy="4857750"/>
          </a:xfrm>
          <a:prstGeom prst="rect">
            <a:avLst/>
          </a:prstGeom>
          <a:noFill/>
          <a:ln w="9525">
            <a:noFill/>
            <a:miter lim="800000"/>
            <a:headEnd/>
            <a:tailEnd/>
          </a:ln>
        </p:spPr>
      </p:pic>
      <p:pic>
        <p:nvPicPr>
          <p:cNvPr id="8194" name="Picture 2"/>
          <p:cNvPicPr>
            <a:picLocks noChangeAspect="1" noChangeArrowheads="1"/>
          </p:cNvPicPr>
          <p:nvPr/>
        </p:nvPicPr>
        <p:blipFill>
          <a:blip r:embed="rId4" cstate="print"/>
          <a:srcRect/>
          <a:stretch>
            <a:fillRect/>
          </a:stretch>
        </p:blipFill>
        <p:spPr bwMode="auto">
          <a:xfrm>
            <a:off x="1771650" y="3472995"/>
            <a:ext cx="3067050" cy="1781175"/>
          </a:xfrm>
          <a:prstGeom prst="rect">
            <a:avLst/>
          </a:prstGeom>
          <a:noFill/>
          <a:ln w="76200">
            <a:solidFill>
              <a:srgbClr val="FFC000"/>
            </a:solidFill>
            <a:miter lim="800000"/>
            <a:headEnd/>
            <a:tailEnd/>
          </a:ln>
        </p:spPr>
      </p:pic>
      <p:sp>
        <p:nvSpPr>
          <p:cNvPr id="8" name="Striped Right Arrow 7"/>
          <p:cNvSpPr/>
          <p:nvPr/>
        </p:nvSpPr>
        <p:spPr bwMode="auto">
          <a:xfrm rot="10800000">
            <a:off x="4766131" y="4510314"/>
            <a:ext cx="2148114" cy="609600"/>
          </a:xfrm>
          <a:prstGeom prst="stripedRightArrow">
            <a:avLst/>
          </a:prstGeom>
          <a:solidFill>
            <a:srgbClr val="FFCC00"/>
          </a:solidFill>
          <a:ln w="762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p>
        </p:txBody>
      </p:sp>
      <p:sp>
        <p:nvSpPr>
          <p:cNvPr id="11" name="Text Box 7">
            <a:hlinkClick r:id="rId5"/>
          </p:cNvPr>
          <p:cNvSpPr txBox="1">
            <a:spLocks noChangeArrowheads="1"/>
          </p:cNvSpPr>
          <p:nvPr/>
        </p:nvSpPr>
        <p:spPr bwMode="auto">
          <a:xfrm>
            <a:off x="3273222" y="6272702"/>
            <a:ext cx="3706848" cy="338554"/>
          </a:xfrm>
          <a:prstGeom prst="rect">
            <a:avLst/>
          </a:prstGeom>
          <a:noFill/>
          <a:ln w="9525">
            <a:noFill/>
            <a:miter lim="800000"/>
            <a:headEnd/>
            <a:tailEnd/>
          </a:ln>
        </p:spPr>
        <p:txBody>
          <a:bodyPr wrap="none">
            <a:spAutoFit/>
          </a:bodyPr>
          <a:lstStyle/>
          <a:p>
            <a:r>
              <a:rPr lang="en-US" sz="1600" b="1" i="0" dirty="0" smtClean="0">
                <a:solidFill>
                  <a:srgbClr val="EAEAEA"/>
                </a:solidFill>
              </a:rPr>
              <a:t>http://www.d.umn.edu/itss/students/</a:t>
            </a:r>
            <a:endParaRPr lang="en-US" sz="1600" b="1" i="0" dirty="0">
              <a:solidFill>
                <a:srgbClr val="000000"/>
              </a:solidFill>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6" name="Rectangle 3"/>
          <p:cNvSpPr>
            <a:spLocks noChangeArrowheads="1"/>
          </p:cNvSpPr>
          <p:nvPr/>
        </p:nvSpPr>
        <p:spPr bwMode="auto">
          <a:xfrm>
            <a:off x="999672" y="3976914"/>
            <a:ext cx="8229600" cy="400110"/>
          </a:xfrm>
          <a:prstGeom prst="rect">
            <a:avLst/>
          </a:prstGeom>
          <a:noFill/>
          <a:ln w="9525">
            <a:noFill/>
            <a:miter lim="800000"/>
            <a:headEnd/>
            <a:tailEnd/>
          </a:ln>
        </p:spPr>
        <p:txBody>
          <a:bodyPr wrap="square" anchor="ctr">
            <a:noAutofit/>
          </a:bodyPr>
          <a:lstStyle/>
          <a:p>
            <a:pPr eaLnBrk="1" hangingPunct="1"/>
            <a:r>
              <a:rPr kumimoji="0" lang="en-US" sz="2800" b="1" i="0" dirty="0" smtClean="0">
                <a:solidFill>
                  <a:srgbClr val="FFFFFF"/>
                </a:solidFill>
                <a:latin typeface="Times New Roman"/>
              </a:rPr>
              <a:t>click on “Moodle Support” .  .  .</a:t>
            </a:r>
          </a:p>
        </p:txBody>
      </p:sp>
      <p:sp>
        <p:nvSpPr>
          <p:cNvPr id="9" name="Text Box 7">
            <a:hlinkClick r:id="rId3"/>
          </p:cNvPr>
          <p:cNvSpPr txBox="1">
            <a:spLocks noChangeArrowheads="1"/>
          </p:cNvSpPr>
          <p:nvPr/>
        </p:nvSpPr>
        <p:spPr bwMode="auto">
          <a:xfrm>
            <a:off x="3273222" y="6272702"/>
            <a:ext cx="3706848" cy="338554"/>
          </a:xfrm>
          <a:prstGeom prst="rect">
            <a:avLst/>
          </a:prstGeom>
          <a:noFill/>
          <a:ln w="9525">
            <a:noFill/>
            <a:miter lim="800000"/>
            <a:headEnd/>
            <a:tailEnd/>
          </a:ln>
        </p:spPr>
        <p:txBody>
          <a:bodyPr wrap="none">
            <a:spAutoFit/>
          </a:bodyPr>
          <a:lstStyle/>
          <a:p>
            <a:r>
              <a:rPr lang="en-US" sz="1600" b="1" i="0" dirty="0" smtClean="0">
                <a:solidFill>
                  <a:srgbClr val="EAEAEA"/>
                </a:solidFill>
              </a:rPr>
              <a:t>http://www.d.umn.edu/itss/students/</a:t>
            </a:r>
            <a:endParaRPr lang="en-US" sz="1600" b="1" i="0" dirty="0">
              <a:solidFill>
                <a:srgbClr val="000000"/>
              </a:solidFill>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6" name="Rectangle 3"/>
          <p:cNvSpPr>
            <a:spLocks noChangeArrowheads="1"/>
          </p:cNvSpPr>
          <p:nvPr/>
        </p:nvSpPr>
        <p:spPr bwMode="auto">
          <a:xfrm>
            <a:off x="1025070" y="742890"/>
            <a:ext cx="8229600" cy="400110"/>
          </a:xfrm>
          <a:prstGeom prst="rect">
            <a:avLst/>
          </a:prstGeom>
          <a:noFill/>
          <a:ln w="9525">
            <a:noFill/>
            <a:miter lim="800000"/>
            <a:headEnd/>
            <a:tailEnd/>
          </a:ln>
        </p:spPr>
        <p:txBody>
          <a:bodyPr wrap="square" anchor="ctr">
            <a:noAutofit/>
          </a:bodyPr>
          <a:lstStyle/>
          <a:p>
            <a:pPr eaLnBrk="1" hangingPunct="1"/>
            <a:r>
              <a:rPr kumimoji="0" lang="en-US" sz="2800" b="1" i="0" dirty="0" smtClean="0">
                <a:solidFill>
                  <a:srgbClr val="FFFFFF"/>
                </a:solidFill>
                <a:latin typeface="Times New Roman"/>
              </a:rPr>
              <a:t>click on “Moodle Support” . . .</a:t>
            </a:r>
          </a:p>
        </p:txBody>
      </p:sp>
      <p:sp>
        <p:nvSpPr>
          <p:cNvPr id="9" name="Text Box 7">
            <a:hlinkClick r:id="rId3"/>
          </p:cNvPr>
          <p:cNvSpPr txBox="1">
            <a:spLocks noChangeArrowheads="1"/>
          </p:cNvSpPr>
          <p:nvPr/>
        </p:nvSpPr>
        <p:spPr bwMode="auto">
          <a:xfrm>
            <a:off x="3273222" y="6272702"/>
            <a:ext cx="3706848" cy="338554"/>
          </a:xfrm>
          <a:prstGeom prst="rect">
            <a:avLst/>
          </a:prstGeom>
          <a:noFill/>
          <a:ln w="9525">
            <a:noFill/>
            <a:miter lim="800000"/>
            <a:headEnd/>
            <a:tailEnd/>
          </a:ln>
        </p:spPr>
        <p:txBody>
          <a:bodyPr wrap="none">
            <a:spAutoFit/>
          </a:bodyPr>
          <a:lstStyle/>
          <a:p>
            <a:r>
              <a:rPr lang="en-US" sz="1600" b="1" i="0" dirty="0" smtClean="0">
                <a:solidFill>
                  <a:srgbClr val="EAEAEA"/>
                </a:solidFill>
              </a:rPr>
              <a:t>http://www.d.umn.edu/itss/students/</a:t>
            </a:r>
            <a:endParaRPr lang="en-US" sz="1600" b="1" i="0" dirty="0">
              <a:solidFill>
                <a:srgbClr val="000000"/>
              </a:solidFill>
            </a:endParaRPr>
          </a:p>
        </p:txBody>
      </p:sp>
      <p:pic>
        <p:nvPicPr>
          <p:cNvPr id="9218" name="Picture 2"/>
          <p:cNvPicPr>
            <a:picLocks noChangeAspect="1" noChangeArrowheads="1"/>
          </p:cNvPicPr>
          <p:nvPr/>
        </p:nvPicPr>
        <p:blipFill>
          <a:blip r:embed="rId4" cstate="print"/>
          <a:srcRect/>
          <a:stretch>
            <a:fillRect/>
          </a:stretch>
        </p:blipFill>
        <p:spPr bwMode="auto">
          <a:xfrm>
            <a:off x="1228272" y="1291770"/>
            <a:ext cx="7772400" cy="4857750"/>
          </a:xfrm>
          <a:prstGeom prst="rect">
            <a:avLst/>
          </a:prstGeom>
          <a:noFill/>
          <a:ln w="9525">
            <a:noFill/>
            <a:miter lim="800000"/>
            <a:headEnd/>
            <a:tailEnd/>
          </a:ln>
        </p:spPr>
      </p:pic>
      <p:sp>
        <p:nvSpPr>
          <p:cNvPr id="11" name="Striped Right Arrow 10"/>
          <p:cNvSpPr/>
          <p:nvPr/>
        </p:nvSpPr>
        <p:spPr bwMode="auto">
          <a:xfrm rot="10800000">
            <a:off x="4595586" y="4731654"/>
            <a:ext cx="2148114" cy="609600"/>
          </a:xfrm>
          <a:prstGeom prst="stripedRightArrow">
            <a:avLst/>
          </a:prstGeom>
          <a:solidFill>
            <a:srgbClr val="FFCC00"/>
          </a:solidFill>
          <a:ln w="762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6" name="Rectangle 3"/>
          <p:cNvSpPr>
            <a:spLocks noChangeArrowheads="1"/>
          </p:cNvSpPr>
          <p:nvPr/>
        </p:nvSpPr>
        <p:spPr bwMode="auto">
          <a:xfrm>
            <a:off x="1025070" y="742890"/>
            <a:ext cx="8229600" cy="400110"/>
          </a:xfrm>
          <a:prstGeom prst="rect">
            <a:avLst/>
          </a:prstGeom>
          <a:noFill/>
          <a:ln w="9525">
            <a:noFill/>
            <a:miter lim="800000"/>
            <a:headEnd/>
            <a:tailEnd/>
          </a:ln>
        </p:spPr>
        <p:txBody>
          <a:bodyPr wrap="square" anchor="ctr">
            <a:noAutofit/>
          </a:bodyPr>
          <a:lstStyle/>
          <a:p>
            <a:pPr eaLnBrk="1" hangingPunct="1"/>
            <a:r>
              <a:rPr kumimoji="0" lang="en-US" sz="2800" b="1" i="0" dirty="0" smtClean="0">
                <a:solidFill>
                  <a:srgbClr val="FFFFFF"/>
                </a:solidFill>
                <a:latin typeface="Times New Roman"/>
              </a:rPr>
              <a:t>click on “Moodle Support” . . .</a:t>
            </a:r>
          </a:p>
        </p:txBody>
      </p:sp>
      <p:sp>
        <p:nvSpPr>
          <p:cNvPr id="9" name="Text Box 7">
            <a:hlinkClick r:id="rId3"/>
          </p:cNvPr>
          <p:cNvSpPr txBox="1">
            <a:spLocks noChangeArrowheads="1"/>
          </p:cNvSpPr>
          <p:nvPr/>
        </p:nvSpPr>
        <p:spPr bwMode="auto">
          <a:xfrm>
            <a:off x="3273222" y="6272702"/>
            <a:ext cx="3706848" cy="338554"/>
          </a:xfrm>
          <a:prstGeom prst="rect">
            <a:avLst/>
          </a:prstGeom>
          <a:noFill/>
          <a:ln w="9525">
            <a:noFill/>
            <a:miter lim="800000"/>
            <a:headEnd/>
            <a:tailEnd/>
          </a:ln>
        </p:spPr>
        <p:txBody>
          <a:bodyPr wrap="none">
            <a:spAutoFit/>
          </a:bodyPr>
          <a:lstStyle/>
          <a:p>
            <a:r>
              <a:rPr lang="en-US" sz="1600" b="1" i="0" dirty="0" smtClean="0">
                <a:solidFill>
                  <a:srgbClr val="EAEAEA"/>
                </a:solidFill>
              </a:rPr>
              <a:t>http://www.d.umn.edu/itss/students/</a:t>
            </a:r>
            <a:endParaRPr lang="en-US" sz="1600" b="1" i="0" dirty="0">
              <a:solidFill>
                <a:srgbClr val="000000"/>
              </a:solidFill>
            </a:endParaRPr>
          </a:p>
        </p:txBody>
      </p:sp>
      <p:pic>
        <p:nvPicPr>
          <p:cNvPr id="9218" name="Picture 2"/>
          <p:cNvPicPr>
            <a:picLocks noChangeAspect="1" noChangeArrowheads="1"/>
          </p:cNvPicPr>
          <p:nvPr/>
        </p:nvPicPr>
        <p:blipFill>
          <a:blip r:embed="rId4" cstate="print"/>
          <a:srcRect/>
          <a:stretch>
            <a:fillRect/>
          </a:stretch>
        </p:blipFill>
        <p:spPr bwMode="auto">
          <a:xfrm>
            <a:off x="1228272" y="1291770"/>
            <a:ext cx="7772400" cy="4857750"/>
          </a:xfrm>
          <a:prstGeom prst="rect">
            <a:avLst/>
          </a:prstGeom>
          <a:noFill/>
          <a:ln w="9525">
            <a:noFill/>
            <a:miter lim="800000"/>
            <a:headEnd/>
            <a:tailEnd/>
          </a:ln>
        </p:spPr>
      </p:pic>
      <p:pic>
        <p:nvPicPr>
          <p:cNvPr id="9219" name="Picture 3"/>
          <p:cNvPicPr>
            <a:picLocks noChangeAspect="1" noChangeArrowheads="1"/>
          </p:cNvPicPr>
          <p:nvPr/>
        </p:nvPicPr>
        <p:blipFill>
          <a:blip r:embed="rId5" cstate="print"/>
          <a:srcRect/>
          <a:stretch>
            <a:fillRect/>
          </a:stretch>
        </p:blipFill>
        <p:spPr bwMode="auto">
          <a:xfrm>
            <a:off x="3043011" y="4347030"/>
            <a:ext cx="4295775" cy="1104900"/>
          </a:xfrm>
          <a:prstGeom prst="rect">
            <a:avLst/>
          </a:prstGeom>
          <a:noFill/>
          <a:ln w="76200">
            <a:solidFill>
              <a:srgbClr val="FFCC00"/>
            </a:solidFill>
            <a:miter lim="800000"/>
            <a:headEnd/>
            <a:tailEnd/>
          </a:ln>
        </p:spPr>
      </p:pic>
      <p:sp>
        <p:nvSpPr>
          <p:cNvPr id="11" name="Striped Right Arrow 10"/>
          <p:cNvSpPr/>
          <p:nvPr/>
        </p:nvSpPr>
        <p:spPr bwMode="auto">
          <a:xfrm rot="10800000">
            <a:off x="5128986" y="4731654"/>
            <a:ext cx="2148114" cy="609600"/>
          </a:xfrm>
          <a:prstGeom prst="stripedRightArrow">
            <a:avLst/>
          </a:prstGeom>
          <a:solidFill>
            <a:srgbClr val="FFCC00"/>
          </a:solidFill>
          <a:ln w="762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3"/>
          <p:cNvSpPr>
            <a:spLocks noChangeArrowheads="1"/>
          </p:cNvSpPr>
          <p:nvPr/>
        </p:nvSpPr>
        <p:spPr bwMode="auto">
          <a:xfrm>
            <a:off x="513444" y="3105090"/>
            <a:ext cx="9220200" cy="400110"/>
          </a:xfrm>
          <a:prstGeom prst="rect">
            <a:avLst/>
          </a:prstGeom>
          <a:noFill/>
          <a:ln w="9525">
            <a:noFill/>
            <a:miter lim="800000"/>
            <a:headEnd/>
            <a:tailEnd/>
          </a:ln>
        </p:spPr>
        <p:txBody>
          <a:bodyPr wrap="square" anchor="ctr">
            <a:noAutofit/>
          </a:bodyPr>
          <a:lstStyle/>
          <a:p>
            <a:pPr eaLnBrk="1" hangingPunct="1"/>
            <a:r>
              <a:rPr kumimoji="0" lang="en-US" sz="2400" b="1" i="0" dirty="0" smtClean="0">
                <a:solidFill>
                  <a:srgbClr val="FFFFFF"/>
                </a:solidFill>
              </a:rPr>
              <a:t>Your log-in page will look something like the following .  .  .</a:t>
            </a:r>
          </a:p>
        </p:txBody>
      </p:sp>
      <p:sp>
        <p:nvSpPr>
          <p:cNvPr id="12" name="Text Box 7">
            <a:hlinkClick r:id="rId2"/>
          </p:cNvPr>
          <p:cNvSpPr txBox="1">
            <a:spLocks noChangeArrowheads="1"/>
          </p:cNvSpPr>
          <p:nvPr/>
        </p:nvSpPr>
        <p:spPr bwMode="auto">
          <a:xfrm>
            <a:off x="3841678" y="6272702"/>
            <a:ext cx="2569935" cy="338554"/>
          </a:xfrm>
          <a:prstGeom prst="rect">
            <a:avLst/>
          </a:prstGeom>
          <a:noFill/>
          <a:ln w="9525">
            <a:noFill/>
            <a:miter lim="800000"/>
            <a:headEnd/>
            <a:tailEnd/>
          </a:ln>
        </p:spPr>
        <p:txBody>
          <a:bodyPr wrap="none">
            <a:spAutoFit/>
          </a:bodyPr>
          <a:lstStyle/>
          <a:p>
            <a:pPr algn="r"/>
            <a:r>
              <a:rPr lang="en-US" sz="1600" b="1" i="0" dirty="0" smtClean="0">
                <a:solidFill>
                  <a:srgbClr val="FFFFFF"/>
                </a:solidFill>
              </a:rPr>
              <a:t>https://moodle.umn.edu/</a:t>
            </a:r>
            <a:endParaRPr lang="en-US" sz="1600" b="1" i="0" dirty="0">
              <a:solidFill>
                <a:srgbClr val="FFFFFF"/>
              </a:solidFill>
            </a:endParaRPr>
          </a:p>
        </p:txBody>
      </p:sp>
      <p:sp>
        <p:nvSpPr>
          <p:cNvPr id="4" name="Rectangle 3"/>
          <p:cNvSpPr>
            <a:spLocks noChangeArrowheads="1"/>
          </p:cNvSpPr>
          <p:nvPr/>
        </p:nvSpPr>
        <p:spPr bwMode="auto">
          <a:xfrm>
            <a:off x="1257300" y="3976914"/>
            <a:ext cx="7772400" cy="892552"/>
          </a:xfrm>
          <a:prstGeom prst="rect">
            <a:avLst/>
          </a:prstGeom>
          <a:noFill/>
          <a:ln w="9525">
            <a:noFill/>
            <a:miter lim="800000"/>
            <a:headEnd/>
            <a:tailEnd/>
          </a:ln>
        </p:spPr>
        <p:txBody>
          <a:bodyPr wrap="square" anchor="ctr">
            <a:spAutoFit/>
          </a:bodyPr>
          <a:lstStyle/>
          <a:p>
            <a:pPr eaLnBrk="1" hangingPunct="1"/>
            <a:r>
              <a:rPr kumimoji="0" lang="en-US" sz="2000" b="1" i="0" dirty="0" smtClean="0">
                <a:solidFill>
                  <a:srgbClr val="FFFFFF"/>
                </a:solidFill>
              </a:rPr>
              <a:t>Log in using your “x.500” information . . .</a:t>
            </a:r>
          </a:p>
          <a:p>
            <a:pPr eaLnBrk="1" hangingPunct="1"/>
            <a:endParaRPr kumimoji="0" lang="en-US" sz="1200" b="1" i="0" dirty="0" smtClean="0">
              <a:solidFill>
                <a:srgbClr val="FFFFFF"/>
              </a:solidFill>
            </a:endParaRPr>
          </a:p>
          <a:p>
            <a:pPr eaLnBrk="1" hangingPunct="1"/>
            <a:r>
              <a:rPr kumimoji="0" lang="en-US" sz="1800" i="0" dirty="0" smtClean="0">
                <a:solidFill>
                  <a:srgbClr val="FFFFFF"/>
                </a:solidFill>
              </a:rPr>
              <a:t>(that’s the log-in information you use for your e-mail)</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45116"/>
        </a:solidFill>
        <a:effectLst/>
      </p:bgPr>
    </p:bg>
    <p:spTree>
      <p:nvGrpSpPr>
        <p:cNvPr id="1" name=""/>
        <p:cNvGrpSpPr/>
        <p:nvPr/>
      </p:nvGrpSpPr>
      <p:grpSpPr>
        <a:xfrm>
          <a:off x="0" y="0"/>
          <a:ext cx="0" cy="0"/>
          <a:chOff x="0" y="0"/>
          <a:chExt cx="0" cy="0"/>
        </a:xfrm>
      </p:grpSpPr>
      <p:pic>
        <p:nvPicPr>
          <p:cNvPr id="1027" name="Picture 3"/>
          <p:cNvPicPr preferRelativeResize="0">
            <a:picLocks noChangeArrowheads="1"/>
          </p:cNvPicPr>
          <p:nvPr/>
        </p:nvPicPr>
        <p:blipFill>
          <a:blip r:embed="rId2" cstate="print"/>
          <a:srcRect/>
          <a:stretch>
            <a:fillRect/>
          </a:stretch>
        </p:blipFill>
        <p:spPr bwMode="auto">
          <a:xfrm>
            <a:off x="1257300" y="1599872"/>
            <a:ext cx="3276600" cy="4554184"/>
          </a:xfrm>
          <a:prstGeom prst="rect">
            <a:avLst/>
          </a:prstGeom>
          <a:noFill/>
          <a:ln w="12700">
            <a:solidFill>
              <a:srgbClr val="000000"/>
            </a:solidFill>
            <a:miter lim="800000"/>
            <a:headEnd/>
            <a:tailEnd/>
          </a:ln>
        </p:spPr>
      </p:pic>
      <p:sp>
        <p:nvSpPr>
          <p:cNvPr id="16" name="Text Box 10"/>
          <p:cNvSpPr txBox="1">
            <a:spLocks noChangeArrowheads="1"/>
          </p:cNvSpPr>
          <p:nvPr/>
        </p:nvSpPr>
        <p:spPr bwMode="auto">
          <a:xfrm>
            <a:off x="2509783" y="6248400"/>
            <a:ext cx="5224572" cy="369332"/>
          </a:xfrm>
          <a:prstGeom prst="rect">
            <a:avLst/>
          </a:prstGeom>
          <a:noFill/>
          <a:ln w="9525">
            <a:noFill/>
            <a:miter lim="800000"/>
            <a:headEnd/>
            <a:tailEnd/>
          </a:ln>
        </p:spPr>
        <p:txBody>
          <a:bodyPr wrap="none">
            <a:spAutoFit/>
          </a:bodyPr>
          <a:lstStyle/>
          <a:p>
            <a:r>
              <a:rPr lang="en-US" sz="1800" i="0" dirty="0" smtClean="0">
                <a:solidFill>
                  <a:srgbClr val="000000"/>
                </a:solidFill>
                <a:hlinkClick r:id="rId3"/>
              </a:rPr>
              <a:t>http://www.d.umn.edu/cla/faculty/troufs/anth1604/</a:t>
            </a:r>
            <a:endParaRPr kumimoji="1" lang="en-US" sz="1800" i="0" dirty="0">
              <a:solidFill>
                <a:srgbClr val="000000"/>
              </a:solidFill>
            </a:endParaRPr>
          </a:p>
        </p:txBody>
      </p:sp>
      <p:pic>
        <p:nvPicPr>
          <p:cNvPr id="1026" name="Picture 2"/>
          <p:cNvPicPr>
            <a:picLocks noChangeAspect="1" noChangeArrowheads="1"/>
          </p:cNvPicPr>
          <p:nvPr/>
        </p:nvPicPr>
        <p:blipFill>
          <a:blip r:embed="rId4" cstate="print"/>
          <a:srcRect/>
          <a:stretch>
            <a:fillRect/>
          </a:stretch>
        </p:blipFill>
        <p:spPr bwMode="auto">
          <a:xfrm>
            <a:off x="4914900" y="732972"/>
            <a:ext cx="4267200" cy="5419344"/>
          </a:xfrm>
          <a:prstGeom prst="rect">
            <a:avLst/>
          </a:prstGeom>
          <a:noFill/>
          <a:ln w="9525">
            <a:noFill/>
            <a:miter lim="800000"/>
            <a:headEnd/>
            <a:tailEnd/>
          </a:ln>
        </p:spPr>
      </p:pic>
      <p:sp>
        <p:nvSpPr>
          <p:cNvPr id="15" name="Rectangle 14"/>
          <p:cNvSpPr/>
          <p:nvPr/>
        </p:nvSpPr>
        <p:spPr>
          <a:xfrm>
            <a:off x="6420756" y="4572000"/>
            <a:ext cx="1556836" cy="830997"/>
          </a:xfrm>
          <a:prstGeom prst="rect">
            <a:avLst/>
          </a:prstGeom>
        </p:spPr>
        <p:txBody>
          <a:bodyPr wrap="none">
            <a:spAutoFit/>
          </a:bodyPr>
          <a:lstStyle/>
          <a:p>
            <a:r>
              <a:rPr lang="en-US" sz="4800" b="1" i="0" dirty="0" smtClean="0"/>
              <a:t>2012</a:t>
            </a:r>
            <a:endParaRPr lang="en-US" sz="4800" b="1" i="0" dirty="0"/>
          </a:p>
        </p:txBody>
      </p:sp>
      <p:sp>
        <p:nvSpPr>
          <p:cNvPr id="17" name="Rectangle 16"/>
          <p:cNvSpPr/>
          <p:nvPr/>
        </p:nvSpPr>
        <p:spPr>
          <a:xfrm>
            <a:off x="2215063" y="4572000"/>
            <a:ext cx="1556837" cy="830997"/>
          </a:xfrm>
          <a:prstGeom prst="rect">
            <a:avLst/>
          </a:prstGeom>
        </p:spPr>
        <p:txBody>
          <a:bodyPr wrap="none">
            <a:spAutoFit/>
          </a:bodyPr>
          <a:lstStyle/>
          <a:p>
            <a:r>
              <a:rPr lang="en-US" sz="4800" b="1" i="0" dirty="0" smtClean="0"/>
              <a:t>2009</a:t>
            </a:r>
            <a:endParaRPr lang="en-US" sz="4800" b="1" i="0" dirty="0"/>
          </a:p>
        </p:txBody>
      </p:sp>
      <p:sp>
        <p:nvSpPr>
          <p:cNvPr id="11" name="Rectangle 2051"/>
          <p:cNvSpPr>
            <a:spLocks noChangeArrowheads="1"/>
          </p:cNvSpPr>
          <p:nvPr/>
        </p:nvSpPr>
        <p:spPr bwMode="auto">
          <a:xfrm>
            <a:off x="9072" y="0"/>
            <a:ext cx="10287000" cy="6858000"/>
          </a:xfrm>
          <a:prstGeom prst="rect">
            <a:avLst/>
          </a:prstGeom>
          <a:solidFill>
            <a:srgbClr val="D45116">
              <a:alpha val="50000"/>
            </a:srgbClr>
          </a:solidFill>
          <a:ln w="9525">
            <a:noFill/>
            <a:miter lim="800000"/>
            <a:headEnd/>
            <a:tailEnd/>
          </a:ln>
        </p:spPr>
        <p:txBody>
          <a:bodyPr wrap="square" anchor="ctr">
            <a:noAutofit/>
          </a:bodyPr>
          <a:lstStyle/>
          <a:p>
            <a:pPr>
              <a:lnSpc>
                <a:spcPct val="120000"/>
              </a:lnSpc>
              <a:spcBef>
                <a:spcPts val="500"/>
              </a:spcBef>
              <a:spcAft>
                <a:spcPts val="500"/>
              </a:spcAft>
            </a:pPr>
            <a:endParaRPr lang="en-US" sz="4400" b="1" kern="1200" dirty="0">
              <a:solidFill>
                <a:srgbClr val="000000"/>
              </a:solidFill>
              <a:latin typeface="Verdana" pitchFamily="34" charset="0"/>
              <a:ea typeface="+mn-ea"/>
              <a:cs typeface="+mn-cs"/>
            </a:endParaRPr>
          </a:p>
        </p:txBody>
      </p:sp>
      <p:sp>
        <p:nvSpPr>
          <p:cNvPr id="12" name="Rectangle 5"/>
          <p:cNvSpPr>
            <a:spLocks noChangeArrowheads="1"/>
          </p:cNvSpPr>
          <p:nvPr/>
        </p:nvSpPr>
        <p:spPr bwMode="auto">
          <a:xfrm>
            <a:off x="2772196" y="5257800"/>
            <a:ext cx="4713150" cy="461665"/>
          </a:xfrm>
          <a:prstGeom prst="rect">
            <a:avLst/>
          </a:prstGeom>
          <a:noFill/>
          <a:ln w="9525">
            <a:noFill/>
            <a:miter lim="800000"/>
            <a:headEnd/>
            <a:tailEnd/>
          </a:ln>
          <a:effectLst/>
        </p:spPr>
        <p:txBody>
          <a:bodyPr wrap="none" anchor="ctr">
            <a:spAutoFit/>
          </a:bodyPr>
          <a:lstStyle/>
          <a:p>
            <a:pPr lvl="0"/>
            <a:r>
              <a:rPr lang="en-US" sz="2400" b="1" kern="0"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University of Minnesota Duluth</a:t>
            </a:r>
            <a:endParaRPr lang="en-US" sz="4000" dirty="0"/>
          </a:p>
        </p:txBody>
      </p:sp>
      <p:sp>
        <p:nvSpPr>
          <p:cNvPr id="13" name="Rectangle 12"/>
          <p:cNvSpPr>
            <a:spLocks noChangeArrowheads="1"/>
          </p:cNvSpPr>
          <p:nvPr/>
        </p:nvSpPr>
        <p:spPr bwMode="auto">
          <a:xfrm>
            <a:off x="4015014" y="5638800"/>
            <a:ext cx="2207078" cy="600164"/>
          </a:xfrm>
          <a:prstGeom prst="rect">
            <a:avLst/>
          </a:prstGeom>
          <a:noFill/>
          <a:ln w="9525">
            <a:noFill/>
            <a:miter lim="800000"/>
            <a:headEnd/>
            <a:tailEnd/>
          </a:ln>
        </p:spPr>
        <p:txBody>
          <a:bodyPr wrap="square">
            <a:spAutoFit/>
          </a:bodyPr>
          <a:lstStyle/>
          <a:p>
            <a:pPr marL="0" marR="0" lvl="0" indent="0" algn="ctr" defTabSz="914400" eaLnBrk="0" fontAlgn="auto" latinLnBrk="0" hangingPunct="0">
              <a:lnSpc>
                <a:spcPct val="100000"/>
              </a:lnSpc>
              <a:spcBef>
                <a:spcPts val="0"/>
              </a:spcBef>
              <a:spcAft>
                <a:spcPts val="0"/>
              </a:spcAft>
              <a:buClrTx/>
              <a:buSzTx/>
              <a:buFontTx/>
              <a:buNone/>
              <a:tabLst/>
              <a:defRPr/>
            </a:pPr>
            <a:r>
              <a:rPr kumimoji="1" lang="en-US" sz="2400" b="1" i="1" u="none" strike="noStrike" kern="0" cap="none" spc="0" normalizeH="0" baseline="0" noProof="0"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rPr>
              <a:t>Tim Roufs</a:t>
            </a:r>
          </a:p>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900" b="1" i="0" u="none" strike="noStrike" kern="0" cap="none" spc="0" normalizeH="0" baseline="0" noProof="0" dirty="0" smtClean="0">
                <a:ln>
                  <a:noFill/>
                </a:ln>
                <a:solidFill>
                  <a:srgbClr val="000000"/>
                </a:solidFill>
                <a:effectLst/>
                <a:uLnTx/>
                <a:uFillTx/>
              </a:rPr>
              <a:t>© 2010-2011</a:t>
            </a:r>
            <a:endParaRPr kumimoji="1" lang="en-US" sz="900" b="0" i="0" u="none" strike="noStrike" kern="0" cap="none" spc="0" normalizeH="0" baseline="0" noProof="0" dirty="0">
              <a:ln>
                <a:noFill/>
              </a:ln>
              <a:solidFill>
                <a:srgbClr val="FFFFFF"/>
              </a:solidFill>
              <a:effectLst/>
              <a:uLnTx/>
              <a:uFillTx/>
            </a:endParaRPr>
          </a:p>
        </p:txBody>
      </p:sp>
      <p:sp>
        <p:nvSpPr>
          <p:cNvPr id="18" name="Rectangle 2051"/>
          <p:cNvSpPr>
            <a:spLocks noChangeArrowheads="1"/>
          </p:cNvSpPr>
          <p:nvPr/>
        </p:nvSpPr>
        <p:spPr bwMode="auto">
          <a:xfrm>
            <a:off x="1242786" y="2962728"/>
            <a:ext cx="7772400" cy="2523672"/>
          </a:xfrm>
          <a:prstGeom prst="rect">
            <a:avLst/>
          </a:prstGeom>
          <a:noFill/>
          <a:ln w="9525">
            <a:noFill/>
            <a:miter lim="800000"/>
            <a:headEnd/>
            <a:tailEnd/>
          </a:ln>
        </p:spPr>
        <p:txBody>
          <a:bodyPr wrap="square" anchor="ctr">
            <a:noAutofit/>
          </a:bodyPr>
          <a:lstStyle/>
          <a:p>
            <a:pPr>
              <a:lnSpc>
                <a:spcPct val="120000"/>
              </a:lnSpc>
              <a:spcBef>
                <a:spcPts val="500"/>
              </a:spcBef>
              <a:spcAft>
                <a:spcPts val="500"/>
              </a:spcAft>
            </a:pPr>
            <a:r>
              <a:rPr lang="en-US" sz="4400" b="1" kern="0"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a:rPr>
              <a:t>Textbook</a:t>
            </a:r>
          </a:p>
          <a:p>
            <a:pPr>
              <a:lnSpc>
                <a:spcPct val="120000"/>
              </a:lnSpc>
              <a:spcBef>
                <a:spcPts val="500"/>
              </a:spcBef>
              <a:spcAft>
                <a:spcPts val="500"/>
              </a:spcAft>
            </a:pPr>
            <a:r>
              <a:rPr lang="en-US" sz="4400" b="1" kern="0"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a:rPr>
              <a:t>Course Materials ?</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3"/>
          <p:cNvSpPr>
            <a:spLocks noChangeArrowheads="1"/>
          </p:cNvSpPr>
          <p:nvPr/>
        </p:nvSpPr>
        <p:spPr bwMode="auto">
          <a:xfrm>
            <a:off x="1257300" y="685800"/>
            <a:ext cx="7772400" cy="400110"/>
          </a:xfrm>
          <a:prstGeom prst="rect">
            <a:avLst/>
          </a:prstGeom>
          <a:noFill/>
          <a:ln w="9525">
            <a:noFill/>
            <a:miter lim="800000"/>
            <a:headEnd/>
            <a:tailEnd/>
          </a:ln>
        </p:spPr>
        <p:txBody>
          <a:bodyPr wrap="square" anchor="ctr">
            <a:noAutofit/>
          </a:bodyPr>
          <a:lstStyle/>
          <a:p>
            <a:pPr eaLnBrk="1" hangingPunct="1"/>
            <a:r>
              <a:rPr kumimoji="0" lang="en-US" sz="2000" b="1" i="0" dirty="0" smtClean="0">
                <a:solidFill>
                  <a:srgbClr val="FFFFFF"/>
                </a:solidFill>
              </a:rPr>
              <a:t>Log in using your “x.500” information . . .</a:t>
            </a:r>
          </a:p>
        </p:txBody>
      </p:sp>
      <p:pic>
        <p:nvPicPr>
          <p:cNvPr id="3074" name="Picture 2"/>
          <p:cNvPicPr>
            <a:picLocks noChangeAspect="1" noChangeArrowheads="1"/>
          </p:cNvPicPr>
          <p:nvPr/>
        </p:nvPicPr>
        <p:blipFill>
          <a:blip r:embed="rId2" cstate="print"/>
          <a:srcRect/>
          <a:stretch>
            <a:fillRect/>
          </a:stretch>
        </p:blipFill>
        <p:spPr bwMode="auto">
          <a:xfrm>
            <a:off x="1242786" y="1277256"/>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3"/>
          <p:cNvSpPr>
            <a:spLocks noChangeArrowheads="1"/>
          </p:cNvSpPr>
          <p:nvPr/>
        </p:nvSpPr>
        <p:spPr bwMode="auto">
          <a:xfrm>
            <a:off x="527958" y="4004976"/>
            <a:ext cx="9220200" cy="400110"/>
          </a:xfrm>
          <a:prstGeom prst="rect">
            <a:avLst/>
          </a:prstGeom>
          <a:noFill/>
          <a:ln w="9525">
            <a:noFill/>
            <a:miter lim="800000"/>
            <a:headEnd/>
            <a:tailEnd/>
          </a:ln>
        </p:spPr>
        <p:txBody>
          <a:bodyPr wrap="square" anchor="ctr">
            <a:noAutofit/>
          </a:bodyPr>
          <a:lstStyle/>
          <a:p>
            <a:pPr eaLnBrk="1" hangingPunct="1"/>
            <a:r>
              <a:rPr kumimoji="0" lang="en-US" sz="2400" b="1" i="0" dirty="0" smtClean="0">
                <a:solidFill>
                  <a:srgbClr val="FFFFFF"/>
                </a:solidFill>
              </a:rPr>
              <a:t>Your Moodle “home” will look something like the following . . .</a:t>
            </a:r>
          </a:p>
        </p:txBody>
      </p:sp>
      <p:sp>
        <p:nvSpPr>
          <p:cNvPr id="12" name="Text Box 7">
            <a:hlinkClick r:id="rId2"/>
          </p:cNvPr>
          <p:cNvSpPr txBox="1">
            <a:spLocks noChangeArrowheads="1"/>
          </p:cNvSpPr>
          <p:nvPr/>
        </p:nvSpPr>
        <p:spPr bwMode="auto">
          <a:xfrm>
            <a:off x="3841678" y="6272702"/>
            <a:ext cx="2569935" cy="338554"/>
          </a:xfrm>
          <a:prstGeom prst="rect">
            <a:avLst/>
          </a:prstGeom>
          <a:noFill/>
          <a:ln w="9525">
            <a:noFill/>
            <a:miter lim="800000"/>
            <a:headEnd/>
            <a:tailEnd/>
          </a:ln>
        </p:spPr>
        <p:txBody>
          <a:bodyPr wrap="none">
            <a:spAutoFit/>
          </a:bodyPr>
          <a:lstStyle/>
          <a:p>
            <a:pPr algn="r"/>
            <a:r>
              <a:rPr lang="en-US" sz="1600" b="1" i="0" dirty="0" smtClean="0">
                <a:solidFill>
                  <a:srgbClr val="FFFFFF"/>
                </a:solidFill>
              </a:rPr>
              <a:t>https://moodle.umn.edu/</a:t>
            </a:r>
            <a:endParaRPr lang="en-US" sz="1600" b="1" i="0" dirty="0">
              <a:solidFill>
                <a:srgbClr val="FFFFFF"/>
              </a:solidFill>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2" name="Text Box 7">
            <a:hlinkClick r:id="rId2"/>
          </p:cNvPr>
          <p:cNvSpPr txBox="1">
            <a:spLocks noChangeArrowheads="1"/>
          </p:cNvSpPr>
          <p:nvPr/>
        </p:nvSpPr>
        <p:spPr bwMode="auto">
          <a:xfrm>
            <a:off x="3841678" y="6272702"/>
            <a:ext cx="2569935" cy="338554"/>
          </a:xfrm>
          <a:prstGeom prst="rect">
            <a:avLst/>
          </a:prstGeom>
          <a:noFill/>
          <a:ln w="9525">
            <a:noFill/>
            <a:miter lim="800000"/>
            <a:headEnd/>
            <a:tailEnd/>
          </a:ln>
        </p:spPr>
        <p:txBody>
          <a:bodyPr wrap="none">
            <a:spAutoFit/>
          </a:bodyPr>
          <a:lstStyle/>
          <a:p>
            <a:pPr algn="r"/>
            <a:r>
              <a:rPr lang="en-US" sz="1600" b="1" i="0" dirty="0" smtClean="0">
                <a:solidFill>
                  <a:srgbClr val="FFFFFF"/>
                </a:solidFill>
              </a:rPr>
              <a:t>https://moodle.umn.edu/</a:t>
            </a:r>
            <a:endParaRPr lang="en-US" sz="1600" b="1" i="0" dirty="0">
              <a:solidFill>
                <a:srgbClr val="FFFFFF"/>
              </a:solidFill>
            </a:endParaRPr>
          </a:p>
        </p:txBody>
      </p:sp>
      <p:sp>
        <p:nvSpPr>
          <p:cNvPr id="5" name="Rectangle 3"/>
          <p:cNvSpPr>
            <a:spLocks noChangeArrowheads="1"/>
          </p:cNvSpPr>
          <p:nvPr/>
        </p:nvSpPr>
        <p:spPr bwMode="auto">
          <a:xfrm>
            <a:off x="1133928" y="685800"/>
            <a:ext cx="8001000" cy="400110"/>
          </a:xfrm>
          <a:prstGeom prst="rect">
            <a:avLst/>
          </a:prstGeom>
          <a:noFill/>
          <a:ln w="9525">
            <a:noFill/>
            <a:miter lim="800000"/>
            <a:headEnd/>
            <a:tailEnd/>
          </a:ln>
        </p:spPr>
        <p:txBody>
          <a:bodyPr wrap="square" anchor="ctr">
            <a:noAutofit/>
          </a:bodyPr>
          <a:lstStyle/>
          <a:p>
            <a:pPr eaLnBrk="1" hangingPunct="1"/>
            <a:r>
              <a:rPr kumimoji="0" lang="en-US" sz="2400" b="1" i="0" dirty="0" smtClean="0">
                <a:solidFill>
                  <a:srgbClr val="FFFFFF"/>
                </a:solidFill>
              </a:rPr>
              <a:t>Your Moodle “home” will look something like this . . .</a:t>
            </a:r>
          </a:p>
        </p:txBody>
      </p:sp>
      <p:pic>
        <p:nvPicPr>
          <p:cNvPr id="1026" name="Picture 2"/>
          <p:cNvPicPr>
            <a:picLocks noChangeAspect="1" noChangeArrowheads="1"/>
          </p:cNvPicPr>
          <p:nvPr/>
        </p:nvPicPr>
        <p:blipFill>
          <a:blip r:embed="rId3" cstate="print"/>
          <a:srcRect/>
          <a:stretch>
            <a:fillRect/>
          </a:stretch>
        </p:blipFill>
        <p:spPr bwMode="auto">
          <a:xfrm>
            <a:off x="1242786" y="1295400"/>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3"/>
          <p:cNvSpPr>
            <a:spLocks noChangeArrowheads="1"/>
          </p:cNvSpPr>
          <p:nvPr/>
        </p:nvSpPr>
        <p:spPr bwMode="auto">
          <a:xfrm>
            <a:off x="1257300" y="4019490"/>
            <a:ext cx="7772400" cy="400110"/>
          </a:xfrm>
          <a:prstGeom prst="rect">
            <a:avLst/>
          </a:prstGeom>
          <a:noFill/>
          <a:ln w="9525">
            <a:noFill/>
            <a:miter lim="800000"/>
            <a:headEnd/>
            <a:tailEnd/>
          </a:ln>
        </p:spPr>
        <p:txBody>
          <a:bodyPr wrap="square" anchor="ctr">
            <a:noAutofit/>
          </a:bodyPr>
          <a:lstStyle/>
          <a:p>
            <a:pPr eaLnBrk="1" hangingPunct="1"/>
            <a:r>
              <a:rPr kumimoji="0" lang="en-US" sz="2400" b="1" i="0" dirty="0" smtClean="0">
                <a:solidFill>
                  <a:srgbClr val="FFFFFF"/>
                </a:solidFill>
              </a:rPr>
              <a:t>Select  Cultural Anthropology .  .  . </a:t>
            </a:r>
          </a:p>
        </p:txBody>
      </p:sp>
      <p:sp>
        <p:nvSpPr>
          <p:cNvPr id="12" name="Text Box 7">
            <a:hlinkClick r:id="rId2"/>
          </p:cNvPr>
          <p:cNvSpPr txBox="1">
            <a:spLocks noChangeArrowheads="1"/>
          </p:cNvSpPr>
          <p:nvPr/>
        </p:nvSpPr>
        <p:spPr bwMode="auto">
          <a:xfrm>
            <a:off x="3841678" y="6272702"/>
            <a:ext cx="2569935" cy="338554"/>
          </a:xfrm>
          <a:prstGeom prst="rect">
            <a:avLst/>
          </a:prstGeom>
          <a:noFill/>
          <a:ln w="9525">
            <a:noFill/>
            <a:miter lim="800000"/>
            <a:headEnd/>
            <a:tailEnd/>
          </a:ln>
        </p:spPr>
        <p:txBody>
          <a:bodyPr wrap="none">
            <a:spAutoFit/>
          </a:bodyPr>
          <a:lstStyle/>
          <a:p>
            <a:pPr algn="r"/>
            <a:r>
              <a:rPr lang="en-US" sz="1600" b="1" i="0" dirty="0" smtClean="0">
                <a:solidFill>
                  <a:srgbClr val="FFFFFF"/>
                </a:solidFill>
              </a:rPr>
              <a:t>https://moodle.umn.edu/</a:t>
            </a:r>
            <a:endParaRPr lang="en-US" sz="1600" b="1" i="0" dirty="0">
              <a:solidFill>
                <a:srgbClr val="FFFFFF"/>
              </a:solidFill>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2" name="Text Box 7">
            <a:hlinkClick r:id="rId2"/>
          </p:cNvPr>
          <p:cNvSpPr txBox="1">
            <a:spLocks noChangeArrowheads="1"/>
          </p:cNvSpPr>
          <p:nvPr/>
        </p:nvSpPr>
        <p:spPr bwMode="auto">
          <a:xfrm>
            <a:off x="3841678" y="6272702"/>
            <a:ext cx="2569935" cy="338554"/>
          </a:xfrm>
          <a:prstGeom prst="rect">
            <a:avLst/>
          </a:prstGeom>
          <a:noFill/>
          <a:ln w="9525">
            <a:noFill/>
            <a:miter lim="800000"/>
            <a:headEnd/>
            <a:tailEnd/>
          </a:ln>
        </p:spPr>
        <p:txBody>
          <a:bodyPr wrap="none">
            <a:spAutoFit/>
          </a:bodyPr>
          <a:lstStyle/>
          <a:p>
            <a:pPr algn="r"/>
            <a:r>
              <a:rPr lang="en-US" sz="1600" b="1" i="0" dirty="0" smtClean="0">
                <a:solidFill>
                  <a:srgbClr val="FFFFFF"/>
                </a:solidFill>
              </a:rPr>
              <a:t>https://moodle.umn.edu/</a:t>
            </a:r>
            <a:endParaRPr lang="en-US" sz="1600" b="1" i="0" dirty="0">
              <a:solidFill>
                <a:srgbClr val="FFFFFF"/>
              </a:solidFill>
            </a:endParaRPr>
          </a:p>
        </p:txBody>
      </p:sp>
      <p:sp>
        <p:nvSpPr>
          <p:cNvPr id="5" name="Rectangle 3"/>
          <p:cNvSpPr>
            <a:spLocks noChangeArrowheads="1"/>
          </p:cNvSpPr>
          <p:nvPr/>
        </p:nvSpPr>
        <p:spPr bwMode="auto">
          <a:xfrm>
            <a:off x="1133928" y="685800"/>
            <a:ext cx="8001000" cy="400110"/>
          </a:xfrm>
          <a:prstGeom prst="rect">
            <a:avLst/>
          </a:prstGeom>
          <a:noFill/>
          <a:ln w="9525">
            <a:noFill/>
            <a:miter lim="800000"/>
            <a:headEnd/>
            <a:tailEnd/>
          </a:ln>
        </p:spPr>
        <p:txBody>
          <a:bodyPr wrap="square" anchor="ctr">
            <a:noAutofit/>
          </a:bodyPr>
          <a:lstStyle/>
          <a:p>
            <a:pPr eaLnBrk="1" hangingPunct="1"/>
            <a:r>
              <a:rPr kumimoji="0" lang="en-US" sz="2400" b="1" i="0" dirty="0" smtClean="0">
                <a:solidFill>
                  <a:srgbClr val="FFFFFF"/>
                </a:solidFill>
              </a:rPr>
              <a:t>Your Moodle “home” will look something like this . . .</a:t>
            </a:r>
          </a:p>
        </p:txBody>
      </p:sp>
      <p:pic>
        <p:nvPicPr>
          <p:cNvPr id="1026" name="Picture 2"/>
          <p:cNvPicPr>
            <a:picLocks noChangeAspect="1" noChangeArrowheads="1"/>
          </p:cNvPicPr>
          <p:nvPr/>
        </p:nvPicPr>
        <p:blipFill>
          <a:blip r:embed="rId3" cstate="print"/>
          <a:srcRect/>
          <a:stretch>
            <a:fillRect/>
          </a:stretch>
        </p:blipFill>
        <p:spPr bwMode="auto">
          <a:xfrm>
            <a:off x="1242786" y="1295400"/>
            <a:ext cx="7772400" cy="4857750"/>
          </a:xfrm>
          <a:prstGeom prst="rect">
            <a:avLst/>
          </a:prstGeom>
          <a:noFill/>
          <a:ln w="9525">
            <a:noFill/>
            <a:miter lim="800000"/>
            <a:headEnd/>
            <a:tailEnd/>
          </a:ln>
        </p:spPr>
      </p:pic>
      <p:sp>
        <p:nvSpPr>
          <p:cNvPr id="6" name="Rectangle 5"/>
          <p:cNvSpPr/>
          <p:nvPr/>
        </p:nvSpPr>
        <p:spPr bwMode="auto">
          <a:xfrm>
            <a:off x="2734128" y="3458028"/>
            <a:ext cx="4619172" cy="939801"/>
          </a:xfrm>
          <a:prstGeom prst="rect">
            <a:avLst/>
          </a:prstGeom>
          <a:noFill/>
          <a:ln w="762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eaLnBrk="1" hangingPunct="1"/>
            <a:endParaRPr kumimoji="0" lang="en-US" sz="1800" i="0" smtClean="0">
              <a:solidFill>
                <a:srgbClr val="000000"/>
              </a:solidFill>
            </a:endParaRPr>
          </a:p>
        </p:txBody>
      </p:sp>
      <p:sp>
        <p:nvSpPr>
          <p:cNvPr id="7" name="Striped Right Arrow 6"/>
          <p:cNvSpPr/>
          <p:nvPr/>
        </p:nvSpPr>
        <p:spPr bwMode="auto">
          <a:xfrm rot="10800000">
            <a:off x="7567386" y="3352800"/>
            <a:ext cx="2148114" cy="609600"/>
          </a:xfrm>
          <a:prstGeom prst="stripedRightArrow">
            <a:avLst/>
          </a:prstGeom>
          <a:solidFill>
            <a:srgbClr val="FFC000"/>
          </a:solidFill>
          <a:ln w="762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2" name="Text Box 7">
            <a:hlinkClick r:id="rId2"/>
          </p:cNvPr>
          <p:cNvSpPr txBox="1">
            <a:spLocks noChangeArrowheads="1"/>
          </p:cNvSpPr>
          <p:nvPr/>
        </p:nvSpPr>
        <p:spPr bwMode="auto">
          <a:xfrm>
            <a:off x="3841678" y="6272702"/>
            <a:ext cx="2569935" cy="338554"/>
          </a:xfrm>
          <a:prstGeom prst="rect">
            <a:avLst/>
          </a:prstGeom>
          <a:noFill/>
          <a:ln w="9525">
            <a:noFill/>
            <a:miter lim="800000"/>
            <a:headEnd/>
            <a:tailEnd/>
          </a:ln>
        </p:spPr>
        <p:txBody>
          <a:bodyPr wrap="none">
            <a:spAutoFit/>
          </a:bodyPr>
          <a:lstStyle/>
          <a:p>
            <a:pPr algn="r"/>
            <a:r>
              <a:rPr lang="en-US" sz="1600" b="1" i="0" dirty="0" smtClean="0">
                <a:solidFill>
                  <a:srgbClr val="FFFFFF"/>
                </a:solidFill>
              </a:rPr>
              <a:t>https://moodle.umn.edu/</a:t>
            </a:r>
            <a:endParaRPr lang="en-US" sz="1600" b="1" i="0" dirty="0">
              <a:solidFill>
                <a:srgbClr val="FFFFFF"/>
              </a:solidFill>
            </a:endParaRPr>
          </a:p>
        </p:txBody>
      </p:sp>
      <p:sp>
        <p:nvSpPr>
          <p:cNvPr id="8" name="Rectangle 3"/>
          <p:cNvSpPr>
            <a:spLocks noChangeArrowheads="1"/>
          </p:cNvSpPr>
          <p:nvPr/>
        </p:nvSpPr>
        <p:spPr bwMode="auto">
          <a:xfrm>
            <a:off x="985158" y="729342"/>
            <a:ext cx="8305800" cy="400110"/>
          </a:xfrm>
          <a:prstGeom prst="rect">
            <a:avLst/>
          </a:prstGeom>
          <a:noFill/>
          <a:ln w="9525">
            <a:noFill/>
            <a:miter lim="800000"/>
            <a:headEnd/>
            <a:tailEnd/>
          </a:ln>
        </p:spPr>
        <p:txBody>
          <a:bodyPr wrap="square" anchor="ctr">
            <a:noAutofit/>
          </a:bodyPr>
          <a:lstStyle/>
          <a:p>
            <a:pPr eaLnBrk="1" hangingPunct="1"/>
            <a:r>
              <a:rPr kumimoji="0" lang="en-US" sz="2000" b="1" i="0" dirty="0" smtClean="0">
                <a:solidFill>
                  <a:srgbClr val="FFFFFF"/>
                </a:solidFill>
              </a:rPr>
              <a:t>The “First-Day” Handout information below the texts . . .</a:t>
            </a:r>
          </a:p>
        </p:txBody>
      </p:sp>
      <p:pic>
        <p:nvPicPr>
          <p:cNvPr id="2050" name="Picture 2"/>
          <p:cNvPicPr>
            <a:picLocks noChangeAspect="1" noChangeArrowheads="1"/>
          </p:cNvPicPr>
          <p:nvPr/>
        </p:nvPicPr>
        <p:blipFill>
          <a:blip r:embed="rId3" cstate="print"/>
          <a:srcRect/>
          <a:stretch>
            <a:fillRect/>
          </a:stretch>
        </p:blipFill>
        <p:spPr bwMode="auto">
          <a:xfrm>
            <a:off x="1242786" y="1296306"/>
            <a:ext cx="7772400" cy="4857750"/>
          </a:xfrm>
          <a:prstGeom prst="rect">
            <a:avLst/>
          </a:prstGeom>
          <a:noFill/>
          <a:ln w="9525">
            <a:noFill/>
            <a:miter lim="800000"/>
            <a:headEnd/>
            <a:tailEnd/>
          </a:ln>
        </p:spPr>
      </p:pic>
      <p:sp>
        <p:nvSpPr>
          <p:cNvPr id="11" name="Rectangle 10"/>
          <p:cNvSpPr/>
          <p:nvPr/>
        </p:nvSpPr>
        <p:spPr bwMode="auto">
          <a:xfrm>
            <a:off x="4127502" y="2790372"/>
            <a:ext cx="1752600" cy="410029"/>
          </a:xfrm>
          <a:prstGeom prst="rect">
            <a:avLst/>
          </a:prstGeom>
          <a:noFill/>
          <a:ln w="762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eaLnBrk="1" hangingPunct="1"/>
            <a:endParaRPr kumimoji="0" lang="en-US" sz="1800" i="0" smtClean="0">
              <a:solidFill>
                <a:srgbClr val="000000"/>
              </a:solidFill>
            </a:endParaRPr>
          </a:p>
        </p:txBody>
      </p:sp>
      <p:sp>
        <p:nvSpPr>
          <p:cNvPr id="13" name="Striped Right Arrow 12"/>
          <p:cNvSpPr/>
          <p:nvPr/>
        </p:nvSpPr>
        <p:spPr bwMode="auto">
          <a:xfrm rot="10800000">
            <a:off x="6119586" y="2743200"/>
            <a:ext cx="2148114" cy="609600"/>
          </a:xfrm>
          <a:prstGeom prst="stripedRightArrow">
            <a:avLst/>
          </a:prstGeom>
          <a:solidFill>
            <a:srgbClr val="FFC000"/>
          </a:solidFill>
          <a:ln w="762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3"/>
          <p:cNvSpPr>
            <a:spLocks noChangeArrowheads="1"/>
          </p:cNvSpPr>
          <p:nvPr/>
        </p:nvSpPr>
        <p:spPr bwMode="auto">
          <a:xfrm>
            <a:off x="1257300" y="729342"/>
            <a:ext cx="7772400" cy="400110"/>
          </a:xfrm>
          <a:prstGeom prst="rect">
            <a:avLst/>
          </a:prstGeom>
          <a:noFill/>
          <a:ln w="9525">
            <a:noFill/>
            <a:miter lim="800000"/>
            <a:headEnd/>
            <a:tailEnd/>
          </a:ln>
        </p:spPr>
        <p:txBody>
          <a:bodyPr wrap="square" anchor="ctr">
            <a:noAutofit/>
          </a:bodyPr>
          <a:lstStyle/>
          <a:p>
            <a:pPr eaLnBrk="1" hangingPunct="1"/>
            <a:r>
              <a:rPr kumimoji="0" lang="en-US" sz="2400" b="1" i="0" dirty="0" smtClean="0">
                <a:solidFill>
                  <a:srgbClr val="FFFFFF"/>
                </a:solidFill>
              </a:rPr>
              <a:t>Select Prehistoric Cultures . . .</a:t>
            </a:r>
          </a:p>
        </p:txBody>
      </p:sp>
      <p:sp>
        <p:nvSpPr>
          <p:cNvPr id="12" name="Text Box 7">
            <a:hlinkClick r:id="rId2"/>
          </p:cNvPr>
          <p:cNvSpPr txBox="1">
            <a:spLocks noChangeArrowheads="1"/>
          </p:cNvSpPr>
          <p:nvPr/>
        </p:nvSpPr>
        <p:spPr bwMode="auto">
          <a:xfrm>
            <a:off x="3841678" y="6272702"/>
            <a:ext cx="2569935" cy="338554"/>
          </a:xfrm>
          <a:prstGeom prst="rect">
            <a:avLst/>
          </a:prstGeom>
          <a:noFill/>
          <a:ln w="9525">
            <a:noFill/>
            <a:miter lim="800000"/>
            <a:headEnd/>
            <a:tailEnd/>
          </a:ln>
        </p:spPr>
        <p:txBody>
          <a:bodyPr wrap="none">
            <a:spAutoFit/>
          </a:bodyPr>
          <a:lstStyle/>
          <a:p>
            <a:pPr algn="r"/>
            <a:r>
              <a:rPr lang="en-US" sz="1600" b="1" i="0" dirty="0" smtClean="0">
                <a:solidFill>
                  <a:srgbClr val="FFFFFF"/>
                </a:solidFill>
              </a:rPr>
              <a:t>https://moodle.umn.edu/</a:t>
            </a:r>
            <a:endParaRPr lang="en-US" sz="1600" b="1" i="0" dirty="0">
              <a:solidFill>
                <a:srgbClr val="FFFFFF"/>
              </a:solidFill>
            </a:endParaRPr>
          </a:p>
        </p:txBody>
      </p:sp>
      <p:sp>
        <p:nvSpPr>
          <p:cNvPr id="4" name="Rectangle 3"/>
          <p:cNvSpPr>
            <a:spLocks noChangeArrowheads="1"/>
          </p:cNvSpPr>
          <p:nvPr/>
        </p:nvSpPr>
        <p:spPr bwMode="auto">
          <a:xfrm>
            <a:off x="1257300" y="2949476"/>
            <a:ext cx="7772400" cy="2062103"/>
          </a:xfrm>
          <a:prstGeom prst="rect">
            <a:avLst/>
          </a:prstGeom>
          <a:noFill/>
          <a:ln w="9525">
            <a:noFill/>
            <a:miter lim="800000"/>
            <a:headEnd/>
            <a:tailEnd/>
          </a:ln>
        </p:spPr>
        <p:txBody>
          <a:bodyPr wrap="square" anchor="ctr">
            <a:spAutoFit/>
          </a:bodyPr>
          <a:lstStyle/>
          <a:p>
            <a:pPr eaLnBrk="1" hangingPunct="1"/>
            <a:r>
              <a:rPr kumimoji="0" lang="en-US" sz="3200" b="1" i="0" dirty="0" smtClean="0">
                <a:solidFill>
                  <a:srgbClr val="FFFFFF"/>
                </a:solidFill>
              </a:rPr>
              <a:t>The “First-Day” Handout information contains the basic information . . . </a:t>
            </a:r>
          </a:p>
          <a:p>
            <a:pPr eaLnBrk="1" hangingPunct="1"/>
            <a:endParaRPr kumimoji="0" lang="en-US" sz="3200" b="1" i="0" dirty="0" smtClean="0">
              <a:solidFill>
                <a:srgbClr val="FFFFFF"/>
              </a:solidFill>
            </a:endParaRPr>
          </a:p>
          <a:p>
            <a:pPr eaLnBrk="1" hangingPunct="1"/>
            <a:r>
              <a:rPr kumimoji="0" lang="en-US" sz="3200" b="1" i="0" dirty="0" smtClean="0">
                <a:solidFill>
                  <a:srgbClr val="FFFFFF"/>
                </a:solidFill>
              </a:rPr>
              <a:t>It look something like the following . . .</a:t>
            </a: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624642" name="Text Box 2"/>
          <p:cNvSpPr txBox="1">
            <a:spLocks noChangeArrowheads="1"/>
          </p:cNvSpPr>
          <p:nvPr/>
        </p:nvSpPr>
        <p:spPr bwMode="auto">
          <a:xfrm>
            <a:off x="5622925" y="5105400"/>
            <a:ext cx="182563" cy="762000"/>
          </a:xfrm>
          <a:prstGeom prst="rect">
            <a:avLst/>
          </a:prstGeom>
          <a:noFill/>
          <a:ln w="9525">
            <a:noFill/>
            <a:miter lim="800000"/>
            <a:headEnd/>
            <a:tailEnd/>
          </a:ln>
        </p:spPr>
        <p:txBody>
          <a:bodyPr wrap="none" anchor="ctr">
            <a:spAutoFit/>
          </a:bodyPr>
          <a:lstStyle/>
          <a:p>
            <a:endParaRPr lang="en-US" sz="4400"/>
          </a:p>
        </p:txBody>
      </p:sp>
      <p:sp>
        <p:nvSpPr>
          <p:cNvPr id="624643" name="Text Box 3"/>
          <p:cNvSpPr txBox="1">
            <a:spLocks noChangeArrowheads="1"/>
          </p:cNvSpPr>
          <p:nvPr/>
        </p:nvSpPr>
        <p:spPr bwMode="auto">
          <a:xfrm>
            <a:off x="6994525" y="2590800"/>
            <a:ext cx="185738" cy="762000"/>
          </a:xfrm>
          <a:prstGeom prst="rect">
            <a:avLst/>
          </a:prstGeom>
          <a:noFill/>
          <a:ln w="9525">
            <a:noFill/>
            <a:miter lim="800000"/>
            <a:headEnd/>
            <a:tailEnd/>
          </a:ln>
        </p:spPr>
        <p:txBody>
          <a:bodyPr wrap="none" anchor="ctr">
            <a:spAutoFit/>
          </a:bodyPr>
          <a:lstStyle/>
          <a:p>
            <a:endParaRPr lang="en-US" sz="4400"/>
          </a:p>
        </p:txBody>
      </p:sp>
      <p:sp>
        <p:nvSpPr>
          <p:cNvPr id="11" name="Text Box 4"/>
          <p:cNvSpPr txBox="1">
            <a:spLocks noChangeArrowheads="1"/>
          </p:cNvSpPr>
          <p:nvPr/>
        </p:nvSpPr>
        <p:spPr bwMode="auto">
          <a:xfrm>
            <a:off x="2522217" y="6339114"/>
            <a:ext cx="5209439" cy="276999"/>
          </a:xfrm>
          <a:prstGeom prst="rect">
            <a:avLst/>
          </a:prstGeom>
          <a:noFill/>
          <a:ln w="9525">
            <a:noFill/>
            <a:miter lim="800000"/>
            <a:headEnd/>
            <a:tailEnd/>
          </a:ln>
        </p:spPr>
        <p:txBody>
          <a:bodyPr wrap="none">
            <a:spAutoFit/>
          </a:bodyPr>
          <a:lstStyle/>
          <a:p>
            <a:r>
              <a:rPr lang="en-US" sz="1200" i="0" dirty="0" smtClean="0">
                <a:hlinkClick r:id="rId2"/>
              </a:rPr>
              <a:t>http://www.d.umn.edu/cla/faculty/troufs/anth3635/cehandout_first-day.html</a:t>
            </a:r>
            <a:endParaRPr lang="en-US" sz="1200" i="0" dirty="0"/>
          </a:p>
        </p:txBody>
      </p:sp>
      <p:sp>
        <p:nvSpPr>
          <p:cNvPr id="7" name="Rectangle 6"/>
          <p:cNvSpPr/>
          <p:nvPr/>
        </p:nvSpPr>
        <p:spPr>
          <a:xfrm>
            <a:off x="2411950" y="467249"/>
            <a:ext cx="5445722" cy="461665"/>
          </a:xfrm>
          <a:prstGeom prst="rect">
            <a:avLst/>
          </a:prstGeom>
        </p:spPr>
        <p:txBody>
          <a:bodyPr wrap="none">
            <a:spAutoFit/>
          </a:bodyPr>
          <a:lstStyle/>
          <a:p>
            <a:pPr algn="l" eaLnBrk="1" hangingPunct="1"/>
            <a:r>
              <a:rPr kumimoji="0" lang="en-US" sz="2400" b="1" i="0" dirty="0" smtClean="0">
                <a:solidFill>
                  <a:srgbClr val="FFFFFF"/>
                </a:solidFill>
              </a:rPr>
              <a:t>“First-Day” Handout information . . .</a:t>
            </a:r>
            <a:endParaRPr kumimoji="0" lang="en-US" sz="2400" i="0" dirty="0">
              <a:solidFill>
                <a:srgbClr val="000000"/>
              </a:solidFill>
            </a:endParaRPr>
          </a:p>
        </p:txBody>
      </p:sp>
      <p:pic>
        <p:nvPicPr>
          <p:cNvPr id="3074" name="Picture 2"/>
          <p:cNvPicPr>
            <a:picLocks noChangeAspect="1" noChangeArrowheads="1"/>
          </p:cNvPicPr>
          <p:nvPr/>
        </p:nvPicPr>
        <p:blipFill>
          <a:blip r:embed="rId3" cstate="print"/>
          <a:srcRect/>
          <a:stretch>
            <a:fillRect/>
          </a:stretch>
        </p:blipFill>
        <p:spPr bwMode="auto">
          <a:xfrm>
            <a:off x="1260930" y="1285422"/>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624642" name="Text Box 2"/>
          <p:cNvSpPr txBox="1">
            <a:spLocks noChangeArrowheads="1"/>
          </p:cNvSpPr>
          <p:nvPr/>
        </p:nvSpPr>
        <p:spPr bwMode="auto">
          <a:xfrm>
            <a:off x="5622925" y="5105400"/>
            <a:ext cx="182563" cy="762000"/>
          </a:xfrm>
          <a:prstGeom prst="rect">
            <a:avLst/>
          </a:prstGeom>
          <a:noFill/>
          <a:ln w="9525">
            <a:noFill/>
            <a:miter lim="800000"/>
            <a:headEnd/>
            <a:tailEnd/>
          </a:ln>
        </p:spPr>
        <p:txBody>
          <a:bodyPr wrap="none" anchor="ctr">
            <a:spAutoFit/>
          </a:bodyPr>
          <a:lstStyle/>
          <a:p>
            <a:endParaRPr lang="en-US" sz="4400"/>
          </a:p>
        </p:txBody>
      </p:sp>
      <p:sp>
        <p:nvSpPr>
          <p:cNvPr id="624643" name="Text Box 3"/>
          <p:cNvSpPr txBox="1">
            <a:spLocks noChangeArrowheads="1"/>
          </p:cNvSpPr>
          <p:nvPr/>
        </p:nvSpPr>
        <p:spPr bwMode="auto">
          <a:xfrm>
            <a:off x="6994525" y="2590800"/>
            <a:ext cx="185738" cy="762000"/>
          </a:xfrm>
          <a:prstGeom prst="rect">
            <a:avLst/>
          </a:prstGeom>
          <a:noFill/>
          <a:ln w="9525">
            <a:noFill/>
            <a:miter lim="800000"/>
            <a:headEnd/>
            <a:tailEnd/>
          </a:ln>
        </p:spPr>
        <p:txBody>
          <a:bodyPr wrap="none" anchor="ctr">
            <a:spAutoFit/>
          </a:bodyPr>
          <a:lstStyle/>
          <a:p>
            <a:endParaRPr lang="en-US" sz="4400"/>
          </a:p>
        </p:txBody>
      </p:sp>
      <p:sp>
        <p:nvSpPr>
          <p:cNvPr id="11" name="Text Box 4"/>
          <p:cNvSpPr txBox="1">
            <a:spLocks noChangeArrowheads="1"/>
          </p:cNvSpPr>
          <p:nvPr/>
        </p:nvSpPr>
        <p:spPr bwMode="auto">
          <a:xfrm>
            <a:off x="2522217" y="6339114"/>
            <a:ext cx="5209439" cy="276999"/>
          </a:xfrm>
          <a:prstGeom prst="rect">
            <a:avLst/>
          </a:prstGeom>
          <a:noFill/>
          <a:ln w="9525">
            <a:noFill/>
            <a:miter lim="800000"/>
            <a:headEnd/>
            <a:tailEnd/>
          </a:ln>
        </p:spPr>
        <p:txBody>
          <a:bodyPr wrap="none">
            <a:spAutoFit/>
          </a:bodyPr>
          <a:lstStyle/>
          <a:p>
            <a:r>
              <a:rPr lang="en-US" sz="1200" i="0" dirty="0" smtClean="0">
                <a:hlinkClick r:id="rId2"/>
              </a:rPr>
              <a:t>http://www.d.umn.edu/cla/faculty/troufs/anth3635/cehandout_first-day.html</a:t>
            </a:r>
            <a:endParaRPr lang="en-US" sz="1200" i="0" dirty="0"/>
          </a:p>
        </p:txBody>
      </p:sp>
      <p:sp>
        <p:nvSpPr>
          <p:cNvPr id="7" name="Rectangle 6"/>
          <p:cNvSpPr/>
          <p:nvPr/>
        </p:nvSpPr>
        <p:spPr>
          <a:xfrm>
            <a:off x="2411950" y="467249"/>
            <a:ext cx="5445722" cy="461665"/>
          </a:xfrm>
          <a:prstGeom prst="rect">
            <a:avLst/>
          </a:prstGeom>
        </p:spPr>
        <p:txBody>
          <a:bodyPr wrap="none">
            <a:spAutoFit/>
          </a:bodyPr>
          <a:lstStyle/>
          <a:p>
            <a:pPr algn="l" eaLnBrk="1" hangingPunct="1"/>
            <a:r>
              <a:rPr kumimoji="0" lang="en-US" sz="2400" b="1" i="0" dirty="0" smtClean="0">
                <a:solidFill>
                  <a:srgbClr val="FFFFFF"/>
                </a:solidFill>
              </a:rPr>
              <a:t>“First-Day” Handout information . . .</a:t>
            </a:r>
            <a:endParaRPr kumimoji="0" lang="en-US" sz="2400" i="0" dirty="0">
              <a:solidFill>
                <a:srgbClr val="000000"/>
              </a:solidFill>
            </a:endParaRPr>
          </a:p>
        </p:txBody>
      </p:sp>
      <p:pic>
        <p:nvPicPr>
          <p:cNvPr id="3074" name="Picture 2"/>
          <p:cNvPicPr>
            <a:picLocks noChangeAspect="1" noChangeArrowheads="1"/>
          </p:cNvPicPr>
          <p:nvPr/>
        </p:nvPicPr>
        <p:blipFill>
          <a:blip r:embed="rId3" cstate="print"/>
          <a:srcRect/>
          <a:stretch>
            <a:fillRect/>
          </a:stretch>
        </p:blipFill>
        <p:spPr bwMode="auto">
          <a:xfrm>
            <a:off x="1260930" y="1285422"/>
            <a:ext cx="7772400" cy="4857750"/>
          </a:xfrm>
          <a:prstGeom prst="rect">
            <a:avLst/>
          </a:prstGeom>
          <a:noFill/>
          <a:ln w="9525">
            <a:noFill/>
            <a:miter lim="800000"/>
            <a:headEnd/>
            <a:tailEnd/>
          </a:ln>
        </p:spPr>
      </p:pic>
      <p:sp>
        <p:nvSpPr>
          <p:cNvPr id="8" name="Rectangle 3"/>
          <p:cNvSpPr>
            <a:spLocks noChangeArrowheads="1"/>
          </p:cNvSpPr>
          <p:nvPr/>
        </p:nvSpPr>
        <p:spPr bwMode="auto">
          <a:xfrm>
            <a:off x="3038928" y="4662714"/>
            <a:ext cx="4158342" cy="400110"/>
          </a:xfrm>
          <a:prstGeom prst="rect">
            <a:avLst/>
          </a:prstGeom>
          <a:solidFill>
            <a:srgbClr val="FFC000"/>
          </a:solidFill>
          <a:ln w="76200">
            <a:solidFill>
              <a:srgbClr val="000000"/>
            </a:solidFill>
            <a:miter lim="800000"/>
            <a:headEnd/>
            <a:tailEnd/>
          </a:ln>
        </p:spPr>
        <p:txBody>
          <a:bodyPr wrap="square" lIns="228600" tIns="228600" rIns="228600" bIns="228600" anchor="ctr">
            <a:noAutofit/>
          </a:bodyPr>
          <a:lstStyle/>
          <a:p>
            <a:pPr eaLnBrk="1" hangingPunct="1"/>
            <a:r>
              <a:rPr kumimoji="0" lang="en-US" sz="2000" b="1" i="0" dirty="0" smtClean="0">
                <a:solidFill>
                  <a:srgbClr val="FFFFFF"/>
                </a:solidFill>
              </a:rPr>
              <a:t>scroll down</a:t>
            </a:r>
          </a:p>
        </p:txBody>
      </p:sp>
      <p:sp>
        <p:nvSpPr>
          <p:cNvPr id="9" name="Striped Right Arrow 8"/>
          <p:cNvSpPr/>
          <p:nvPr/>
        </p:nvSpPr>
        <p:spPr bwMode="auto">
          <a:xfrm rot="5400000">
            <a:off x="7893957" y="4510317"/>
            <a:ext cx="2148114" cy="609600"/>
          </a:xfrm>
          <a:prstGeom prst="stripedRightArrow">
            <a:avLst/>
          </a:prstGeom>
          <a:solidFill>
            <a:srgbClr val="FFC000"/>
          </a:solidFill>
          <a:ln w="762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624642" name="Text Box 2"/>
          <p:cNvSpPr txBox="1">
            <a:spLocks noChangeArrowheads="1"/>
          </p:cNvSpPr>
          <p:nvPr/>
        </p:nvSpPr>
        <p:spPr bwMode="auto">
          <a:xfrm>
            <a:off x="5622925" y="5105400"/>
            <a:ext cx="182563" cy="762000"/>
          </a:xfrm>
          <a:prstGeom prst="rect">
            <a:avLst/>
          </a:prstGeom>
          <a:noFill/>
          <a:ln w="9525">
            <a:noFill/>
            <a:miter lim="800000"/>
            <a:headEnd/>
            <a:tailEnd/>
          </a:ln>
        </p:spPr>
        <p:txBody>
          <a:bodyPr wrap="none" anchor="ctr">
            <a:spAutoFit/>
          </a:bodyPr>
          <a:lstStyle/>
          <a:p>
            <a:endParaRPr lang="en-US" sz="4400"/>
          </a:p>
        </p:txBody>
      </p:sp>
      <p:sp>
        <p:nvSpPr>
          <p:cNvPr id="624643" name="Text Box 3"/>
          <p:cNvSpPr txBox="1">
            <a:spLocks noChangeArrowheads="1"/>
          </p:cNvSpPr>
          <p:nvPr/>
        </p:nvSpPr>
        <p:spPr bwMode="auto">
          <a:xfrm>
            <a:off x="6994525" y="2590800"/>
            <a:ext cx="185738" cy="762000"/>
          </a:xfrm>
          <a:prstGeom prst="rect">
            <a:avLst/>
          </a:prstGeom>
          <a:noFill/>
          <a:ln w="9525">
            <a:noFill/>
            <a:miter lim="800000"/>
            <a:headEnd/>
            <a:tailEnd/>
          </a:ln>
        </p:spPr>
        <p:txBody>
          <a:bodyPr wrap="none" anchor="ctr">
            <a:spAutoFit/>
          </a:bodyPr>
          <a:lstStyle/>
          <a:p>
            <a:endParaRPr lang="en-US" sz="4400"/>
          </a:p>
        </p:txBody>
      </p:sp>
      <p:sp>
        <p:nvSpPr>
          <p:cNvPr id="11" name="Text Box 4"/>
          <p:cNvSpPr txBox="1">
            <a:spLocks noChangeArrowheads="1"/>
          </p:cNvSpPr>
          <p:nvPr/>
        </p:nvSpPr>
        <p:spPr bwMode="auto">
          <a:xfrm>
            <a:off x="2522217" y="6339114"/>
            <a:ext cx="5209439" cy="276999"/>
          </a:xfrm>
          <a:prstGeom prst="rect">
            <a:avLst/>
          </a:prstGeom>
          <a:noFill/>
          <a:ln w="9525">
            <a:noFill/>
            <a:miter lim="800000"/>
            <a:headEnd/>
            <a:tailEnd/>
          </a:ln>
        </p:spPr>
        <p:txBody>
          <a:bodyPr wrap="none">
            <a:spAutoFit/>
          </a:bodyPr>
          <a:lstStyle/>
          <a:p>
            <a:r>
              <a:rPr lang="en-US" sz="1200" i="0" dirty="0" smtClean="0">
                <a:hlinkClick r:id="rId2"/>
              </a:rPr>
              <a:t>http://www.d.umn.edu/cla/faculty/troufs/anth3635/cehandout_first-day.html</a:t>
            </a:r>
            <a:endParaRPr lang="en-US" sz="1200" i="0" dirty="0"/>
          </a:p>
        </p:txBody>
      </p:sp>
      <p:sp>
        <p:nvSpPr>
          <p:cNvPr id="7" name="Rectangle 6"/>
          <p:cNvSpPr/>
          <p:nvPr/>
        </p:nvSpPr>
        <p:spPr>
          <a:xfrm>
            <a:off x="2411950" y="467249"/>
            <a:ext cx="5445722" cy="461665"/>
          </a:xfrm>
          <a:prstGeom prst="rect">
            <a:avLst/>
          </a:prstGeom>
        </p:spPr>
        <p:txBody>
          <a:bodyPr wrap="none">
            <a:spAutoFit/>
          </a:bodyPr>
          <a:lstStyle/>
          <a:p>
            <a:pPr algn="l" eaLnBrk="1" hangingPunct="1"/>
            <a:r>
              <a:rPr kumimoji="0" lang="en-US" sz="2400" b="1" i="0" dirty="0" smtClean="0">
                <a:solidFill>
                  <a:srgbClr val="FFFFFF"/>
                </a:solidFill>
              </a:rPr>
              <a:t>“First-Day” Handout information . . .</a:t>
            </a:r>
            <a:endParaRPr kumimoji="0" lang="en-US" sz="2400" i="0" dirty="0">
              <a:solidFill>
                <a:srgbClr val="000000"/>
              </a:solidFill>
            </a:endParaRPr>
          </a:p>
        </p:txBody>
      </p:sp>
      <p:pic>
        <p:nvPicPr>
          <p:cNvPr id="4098" name="Picture 2"/>
          <p:cNvPicPr>
            <a:picLocks noChangeAspect="1" noChangeArrowheads="1"/>
          </p:cNvPicPr>
          <p:nvPr/>
        </p:nvPicPr>
        <p:blipFill>
          <a:blip r:embed="rId3" cstate="print"/>
          <a:srcRect/>
          <a:stretch>
            <a:fillRect/>
          </a:stretch>
        </p:blipFill>
        <p:spPr bwMode="auto">
          <a:xfrm>
            <a:off x="1239156" y="1291770"/>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oodle_logo_240.png"/>
          <p:cNvPicPr>
            <a:picLocks noChangeAspect="1"/>
          </p:cNvPicPr>
          <p:nvPr/>
        </p:nvPicPr>
        <p:blipFill>
          <a:blip r:embed="rId2" cstate="print"/>
          <a:stretch>
            <a:fillRect/>
          </a:stretch>
        </p:blipFill>
        <p:spPr>
          <a:xfrm>
            <a:off x="3971472" y="3810000"/>
            <a:ext cx="2286000" cy="571500"/>
          </a:xfrm>
          <a:prstGeom prst="rect">
            <a:avLst/>
          </a:prstGeom>
        </p:spPr>
      </p:pic>
      <p:sp>
        <p:nvSpPr>
          <p:cNvPr id="8" name="Rectangle 3"/>
          <p:cNvSpPr>
            <a:spLocks noChangeArrowheads="1"/>
          </p:cNvSpPr>
          <p:nvPr/>
        </p:nvSpPr>
        <p:spPr bwMode="auto">
          <a:xfrm>
            <a:off x="1257300" y="1828800"/>
            <a:ext cx="7772400" cy="2046339"/>
          </a:xfrm>
          <a:prstGeom prst="rect">
            <a:avLst/>
          </a:prstGeom>
          <a:noFill/>
          <a:ln w="9525">
            <a:noFill/>
            <a:miter lim="800000"/>
            <a:headEnd/>
            <a:tailEnd/>
          </a:ln>
        </p:spPr>
        <p:txBody>
          <a:bodyPr wrap="none" anchor="ctr" anchorCtr="1">
            <a:noAutofit/>
          </a:bodyPr>
          <a:lstStyle/>
          <a:p>
            <a:pPr marL="2400300" indent="-2400300">
              <a:defRPr/>
            </a:pPr>
            <a:r>
              <a:rPr lang="en-US" sz="4400" b="1" i="0"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First thing . . . </a:t>
            </a:r>
          </a:p>
          <a:p>
            <a:pPr marL="2400300" indent="-2400300">
              <a:defRPr/>
            </a:pPr>
            <a:r>
              <a:rPr lang="en-US" sz="1800" i="0" dirty="0" smtClean="0">
                <a:ln w="6350">
                  <a:solidFill>
                    <a:srgbClr val="0C0600"/>
                  </a:solidFill>
                  <a:prstDash val="solid"/>
                  <a:miter lim="800000"/>
                </a:ln>
                <a:solidFill>
                  <a:srgbClr val="FFFFFF"/>
                </a:solidFill>
              </a:rPr>
              <a:t>(if you are not already in Moodle)</a:t>
            </a:r>
          </a:p>
          <a:p>
            <a:pPr marL="2400300" indent="-2400300">
              <a:defRPr/>
            </a:pPr>
            <a:r>
              <a:rPr lang="en-US" sz="4400" b="1" i="0"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go to your </a:t>
            </a:r>
            <a:endParaRPr lang="en-US" sz="4400" b="1" i="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endParaRPr>
          </a:p>
        </p:txBody>
      </p:sp>
      <p:sp>
        <p:nvSpPr>
          <p:cNvPr id="5" name="Rectangle 4"/>
          <p:cNvSpPr/>
          <p:nvPr/>
        </p:nvSpPr>
        <p:spPr>
          <a:xfrm>
            <a:off x="1485900" y="1143000"/>
            <a:ext cx="7315200" cy="2308324"/>
          </a:xfrm>
          <a:prstGeom prst="rect">
            <a:avLst/>
          </a:prstGeom>
        </p:spPr>
        <p:txBody>
          <a:bodyPr lIns="91440" tIns="45720" rIns="91440" anchor="ctr" anchorCtr="0">
            <a:noAutofit/>
          </a:bodyPr>
          <a:lstStyle/>
          <a:p>
            <a:pPr marL="2400300" indent="-2400300">
              <a:defRPr/>
            </a:pPr>
            <a:endParaRPr lang="en-US" sz="48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endParaRPr>
          </a:p>
        </p:txBody>
      </p:sp>
      <p:sp>
        <p:nvSpPr>
          <p:cNvPr id="6" name="Rectangle 3"/>
          <p:cNvSpPr>
            <a:spLocks noChangeArrowheads="1"/>
          </p:cNvSpPr>
          <p:nvPr/>
        </p:nvSpPr>
        <p:spPr bwMode="auto">
          <a:xfrm>
            <a:off x="1253670" y="4638043"/>
            <a:ext cx="7772400" cy="1200329"/>
          </a:xfrm>
          <a:prstGeom prst="rect">
            <a:avLst/>
          </a:prstGeom>
          <a:noFill/>
          <a:ln w="9525">
            <a:noFill/>
            <a:miter lim="800000"/>
            <a:headEnd/>
            <a:tailEnd/>
          </a:ln>
        </p:spPr>
        <p:txBody>
          <a:bodyPr wrap="none" anchor="ctr" anchorCtr="1">
            <a:noAutofit/>
          </a:bodyPr>
          <a:lstStyle/>
          <a:p>
            <a:pPr marL="2400300" indent="-2400300">
              <a:defRPr/>
            </a:pPr>
            <a:r>
              <a:rPr lang="en-US" sz="4400" b="1" i="0"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course management site</a:t>
            </a:r>
          </a:p>
          <a:p>
            <a:pPr marL="2400300" indent="-2400300">
              <a:defRPr/>
            </a:pPr>
            <a:r>
              <a:rPr lang="en-US" sz="4400" b="1" i="0"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and check it out . . .</a:t>
            </a:r>
            <a:endParaRPr lang="en-US" sz="4400" b="1" i="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624642" name="Text Box 2"/>
          <p:cNvSpPr txBox="1">
            <a:spLocks noChangeArrowheads="1"/>
          </p:cNvSpPr>
          <p:nvPr/>
        </p:nvSpPr>
        <p:spPr bwMode="auto">
          <a:xfrm>
            <a:off x="5622925" y="5105400"/>
            <a:ext cx="182563" cy="762000"/>
          </a:xfrm>
          <a:prstGeom prst="rect">
            <a:avLst/>
          </a:prstGeom>
          <a:noFill/>
          <a:ln w="9525">
            <a:noFill/>
            <a:miter lim="800000"/>
            <a:headEnd/>
            <a:tailEnd/>
          </a:ln>
        </p:spPr>
        <p:txBody>
          <a:bodyPr wrap="none" anchor="ctr">
            <a:spAutoFit/>
          </a:bodyPr>
          <a:lstStyle/>
          <a:p>
            <a:endParaRPr lang="en-US" sz="4400"/>
          </a:p>
        </p:txBody>
      </p:sp>
      <p:sp>
        <p:nvSpPr>
          <p:cNvPr id="624643" name="Text Box 3"/>
          <p:cNvSpPr txBox="1">
            <a:spLocks noChangeArrowheads="1"/>
          </p:cNvSpPr>
          <p:nvPr/>
        </p:nvSpPr>
        <p:spPr bwMode="auto">
          <a:xfrm>
            <a:off x="6994525" y="2590800"/>
            <a:ext cx="185738" cy="762000"/>
          </a:xfrm>
          <a:prstGeom prst="rect">
            <a:avLst/>
          </a:prstGeom>
          <a:noFill/>
          <a:ln w="9525">
            <a:noFill/>
            <a:miter lim="800000"/>
            <a:headEnd/>
            <a:tailEnd/>
          </a:ln>
        </p:spPr>
        <p:txBody>
          <a:bodyPr wrap="none" anchor="ctr">
            <a:spAutoFit/>
          </a:bodyPr>
          <a:lstStyle/>
          <a:p>
            <a:endParaRPr lang="en-US" sz="4400"/>
          </a:p>
        </p:txBody>
      </p:sp>
      <p:sp>
        <p:nvSpPr>
          <p:cNvPr id="11" name="Text Box 4"/>
          <p:cNvSpPr txBox="1">
            <a:spLocks noChangeArrowheads="1"/>
          </p:cNvSpPr>
          <p:nvPr/>
        </p:nvSpPr>
        <p:spPr bwMode="auto">
          <a:xfrm>
            <a:off x="2522217" y="6339114"/>
            <a:ext cx="5209439" cy="276999"/>
          </a:xfrm>
          <a:prstGeom prst="rect">
            <a:avLst/>
          </a:prstGeom>
          <a:noFill/>
          <a:ln w="9525">
            <a:noFill/>
            <a:miter lim="800000"/>
            <a:headEnd/>
            <a:tailEnd/>
          </a:ln>
        </p:spPr>
        <p:txBody>
          <a:bodyPr wrap="none">
            <a:spAutoFit/>
          </a:bodyPr>
          <a:lstStyle/>
          <a:p>
            <a:r>
              <a:rPr lang="en-US" sz="1200" i="0" dirty="0" smtClean="0">
                <a:hlinkClick r:id="rId2"/>
              </a:rPr>
              <a:t>http://www.d.umn.edu/cla/faculty/troufs/anth3635/cehandout_first-day.html</a:t>
            </a:r>
            <a:endParaRPr lang="en-US" sz="1200" i="0" dirty="0"/>
          </a:p>
        </p:txBody>
      </p:sp>
      <p:sp>
        <p:nvSpPr>
          <p:cNvPr id="7" name="Rectangle 6"/>
          <p:cNvSpPr/>
          <p:nvPr/>
        </p:nvSpPr>
        <p:spPr>
          <a:xfrm>
            <a:off x="2411950" y="467249"/>
            <a:ext cx="5445722" cy="461665"/>
          </a:xfrm>
          <a:prstGeom prst="rect">
            <a:avLst/>
          </a:prstGeom>
        </p:spPr>
        <p:txBody>
          <a:bodyPr wrap="none">
            <a:spAutoFit/>
          </a:bodyPr>
          <a:lstStyle/>
          <a:p>
            <a:pPr algn="l" eaLnBrk="1" hangingPunct="1"/>
            <a:r>
              <a:rPr kumimoji="0" lang="en-US" sz="2400" b="1" i="0" dirty="0" smtClean="0">
                <a:solidFill>
                  <a:srgbClr val="FFFFFF"/>
                </a:solidFill>
              </a:rPr>
              <a:t>“First-Day” Handout information . . .</a:t>
            </a:r>
            <a:endParaRPr kumimoji="0" lang="en-US" sz="2400" i="0" dirty="0">
              <a:solidFill>
                <a:srgbClr val="000000"/>
              </a:solidFill>
            </a:endParaRPr>
          </a:p>
        </p:txBody>
      </p:sp>
      <p:pic>
        <p:nvPicPr>
          <p:cNvPr id="4098" name="Picture 2"/>
          <p:cNvPicPr>
            <a:picLocks noChangeAspect="1" noChangeArrowheads="1"/>
          </p:cNvPicPr>
          <p:nvPr/>
        </p:nvPicPr>
        <p:blipFill>
          <a:blip r:embed="rId3" cstate="print"/>
          <a:srcRect/>
          <a:stretch>
            <a:fillRect/>
          </a:stretch>
        </p:blipFill>
        <p:spPr bwMode="auto">
          <a:xfrm>
            <a:off x="1239156" y="1291770"/>
            <a:ext cx="7772400" cy="4857750"/>
          </a:xfrm>
          <a:prstGeom prst="rect">
            <a:avLst/>
          </a:prstGeom>
          <a:noFill/>
          <a:ln w="9525">
            <a:noFill/>
            <a:miter lim="800000"/>
            <a:headEnd/>
            <a:tailEnd/>
          </a:ln>
        </p:spPr>
      </p:pic>
      <p:sp>
        <p:nvSpPr>
          <p:cNvPr id="8" name="Rectangle 3"/>
          <p:cNvSpPr>
            <a:spLocks noChangeArrowheads="1"/>
          </p:cNvSpPr>
          <p:nvPr/>
        </p:nvSpPr>
        <p:spPr bwMode="auto">
          <a:xfrm>
            <a:off x="3038928" y="4662714"/>
            <a:ext cx="4158342" cy="400110"/>
          </a:xfrm>
          <a:prstGeom prst="rect">
            <a:avLst/>
          </a:prstGeom>
          <a:solidFill>
            <a:srgbClr val="FFC000"/>
          </a:solidFill>
          <a:ln w="76200">
            <a:solidFill>
              <a:srgbClr val="000000"/>
            </a:solidFill>
            <a:miter lim="800000"/>
            <a:headEnd/>
            <a:tailEnd/>
          </a:ln>
        </p:spPr>
        <p:txBody>
          <a:bodyPr wrap="square" lIns="228600" tIns="228600" rIns="228600" bIns="228600" anchor="ctr">
            <a:noAutofit/>
          </a:bodyPr>
          <a:lstStyle/>
          <a:p>
            <a:pPr eaLnBrk="1" hangingPunct="1"/>
            <a:r>
              <a:rPr kumimoji="0" lang="en-US" sz="2000" b="1" i="0" dirty="0" smtClean="0">
                <a:solidFill>
                  <a:srgbClr val="FFFFFF"/>
                </a:solidFill>
              </a:rPr>
              <a:t>scroll down</a:t>
            </a:r>
          </a:p>
        </p:txBody>
      </p:sp>
      <p:sp>
        <p:nvSpPr>
          <p:cNvPr id="9" name="Striped Right Arrow 8"/>
          <p:cNvSpPr/>
          <p:nvPr/>
        </p:nvSpPr>
        <p:spPr bwMode="auto">
          <a:xfrm rot="5400000">
            <a:off x="7893957" y="4510317"/>
            <a:ext cx="2148114" cy="609600"/>
          </a:xfrm>
          <a:prstGeom prst="stripedRightArrow">
            <a:avLst/>
          </a:prstGeom>
          <a:solidFill>
            <a:srgbClr val="FFC000"/>
          </a:solidFill>
          <a:ln w="762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624642" name="Text Box 2"/>
          <p:cNvSpPr txBox="1">
            <a:spLocks noChangeArrowheads="1"/>
          </p:cNvSpPr>
          <p:nvPr/>
        </p:nvSpPr>
        <p:spPr bwMode="auto">
          <a:xfrm>
            <a:off x="5622925" y="5105400"/>
            <a:ext cx="182563" cy="762000"/>
          </a:xfrm>
          <a:prstGeom prst="rect">
            <a:avLst/>
          </a:prstGeom>
          <a:noFill/>
          <a:ln w="9525">
            <a:noFill/>
            <a:miter lim="800000"/>
            <a:headEnd/>
            <a:tailEnd/>
          </a:ln>
        </p:spPr>
        <p:txBody>
          <a:bodyPr wrap="none" anchor="ctr">
            <a:spAutoFit/>
          </a:bodyPr>
          <a:lstStyle/>
          <a:p>
            <a:endParaRPr lang="en-US" sz="4400"/>
          </a:p>
        </p:txBody>
      </p:sp>
      <p:sp>
        <p:nvSpPr>
          <p:cNvPr id="624643" name="Text Box 3"/>
          <p:cNvSpPr txBox="1">
            <a:spLocks noChangeArrowheads="1"/>
          </p:cNvSpPr>
          <p:nvPr/>
        </p:nvSpPr>
        <p:spPr bwMode="auto">
          <a:xfrm>
            <a:off x="6994525" y="2590800"/>
            <a:ext cx="185738" cy="762000"/>
          </a:xfrm>
          <a:prstGeom prst="rect">
            <a:avLst/>
          </a:prstGeom>
          <a:noFill/>
          <a:ln w="9525">
            <a:noFill/>
            <a:miter lim="800000"/>
            <a:headEnd/>
            <a:tailEnd/>
          </a:ln>
        </p:spPr>
        <p:txBody>
          <a:bodyPr wrap="none" anchor="ctr">
            <a:spAutoFit/>
          </a:bodyPr>
          <a:lstStyle/>
          <a:p>
            <a:endParaRPr lang="en-US" sz="4400"/>
          </a:p>
        </p:txBody>
      </p:sp>
      <p:sp>
        <p:nvSpPr>
          <p:cNvPr id="11" name="Text Box 4"/>
          <p:cNvSpPr txBox="1">
            <a:spLocks noChangeArrowheads="1"/>
          </p:cNvSpPr>
          <p:nvPr/>
        </p:nvSpPr>
        <p:spPr bwMode="auto">
          <a:xfrm>
            <a:off x="2522217" y="6339114"/>
            <a:ext cx="5209439" cy="276999"/>
          </a:xfrm>
          <a:prstGeom prst="rect">
            <a:avLst/>
          </a:prstGeom>
          <a:noFill/>
          <a:ln w="9525">
            <a:noFill/>
            <a:miter lim="800000"/>
            <a:headEnd/>
            <a:tailEnd/>
          </a:ln>
        </p:spPr>
        <p:txBody>
          <a:bodyPr wrap="none">
            <a:spAutoFit/>
          </a:bodyPr>
          <a:lstStyle/>
          <a:p>
            <a:r>
              <a:rPr lang="en-US" sz="1200" i="0" dirty="0" smtClean="0">
                <a:hlinkClick r:id="rId2"/>
              </a:rPr>
              <a:t>http://www.d.umn.edu/cla/faculty/troufs/anth3635/cehandout_first-day.html</a:t>
            </a:r>
            <a:endParaRPr lang="en-US" sz="1200" i="0" dirty="0"/>
          </a:p>
        </p:txBody>
      </p:sp>
      <p:sp>
        <p:nvSpPr>
          <p:cNvPr id="7" name="Rectangle 6"/>
          <p:cNvSpPr/>
          <p:nvPr/>
        </p:nvSpPr>
        <p:spPr>
          <a:xfrm>
            <a:off x="2411950" y="467249"/>
            <a:ext cx="5445722" cy="461665"/>
          </a:xfrm>
          <a:prstGeom prst="rect">
            <a:avLst/>
          </a:prstGeom>
        </p:spPr>
        <p:txBody>
          <a:bodyPr wrap="none">
            <a:spAutoFit/>
          </a:bodyPr>
          <a:lstStyle/>
          <a:p>
            <a:pPr algn="l" eaLnBrk="1" hangingPunct="1"/>
            <a:r>
              <a:rPr kumimoji="0" lang="en-US" sz="2400" b="1" i="0" dirty="0" smtClean="0">
                <a:solidFill>
                  <a:srgbClr val="FFFFFF"/>
                </a:solidFill>
              </a:rPr>
              <a:t>“First-Day” Handout information . . .</a:t>
            </a:r>
            <a:endParaRPr kumimoji="0" lang="en-US" sz="2400" i="0" dirty="0">
              <a:solidFill>
                <a:srgbClr val="000000"/>
              </a:solidFill>
            </a:endParaRPr>
          </a:p>
        </p:txBody>
      </p:sp>
      <p:pic>
        <p:nvPicPr>
          <p:cNvPr id="6146" name="Picture 2"/>
          <p:cNvPicPr>
            <a:picLocks noChangeAspect="1" noChangeArrowheads="1"/>
          </p:cNvPicPr>
          <p:nvPr/>
        </p:nvPicPr>
        <p:blipFill>
          <a:blip r:embed="rId3" cstate="print"/>
          <a:srcRect/>
          <a:stretch>
            <a:fillRect/>
          </a:stretch>
        </p:blipFill>
        <p:spPr bwMode="auto">
          <a:xfrm>
            <a:off x="1242786" y="1296306"/>
            <a:ext cx="7772400" cy="4857750"/>
          </a:xfrm>
          <a:prstGeom prst="rect">
            <a:avLst/>
          </a:prstGeom>
          <a:noFill/>
          <a:ln w="9525">
            <a:noFill/>
            <a:miter lim="800000"/>
            <a:headEnd/>
            <a:tailEnd/>
          </a:ln>
        </p:spPr>
      </p:pic>
      <p:sp>
        <p:nvSpPr>
          <p:cNvPr id="8" name="Text Box 4"/>
          <p:cNvSpPr txBox="1">
            <a:spLocks noChangeArrowheads="1"/>
          </p:cNvSpPr>
          <p:nvPr/>
        </p:nvSpPr>
        <p:spPr bwMode="auto">
          <a:xfrm>
            <a:off x="2294168" y="4854714"/>
            <a:ext cx="5676939" cy="707886"/>
          </a:xfrm>
          <a:prstGeom prst="rect">
            <a:avLst/>
          </a:prstGeom>
          <a:noFill/>
          <a:ln w="9525">
            <a:noFill/>
            <a:miter lim="800000"/>
            <a:headEnd/>
            <a:tailEnd/>
          </a:ln>
        </p:spPr>
        <p:txBody>
          <a:bodyPr wrap="none">
            <a:spAutoFit/>
          </a:bodyPr>
          <a:lstStyle/>
          <a:p>
            <a:r>
              <a:rPr lang="en-US" sz="4000" b="1" i="0" dirty="0" smtClean="0"/>
              <a:t>Basic Text Information</a:t>
            </a:r>
            <a:endParaRPr lang="en-US" sz="4000" b="1" i="0" dirty="0"/>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624642" name="Text Box 2"/>
          <p:cNvSpPr txBox="1">
            <a:spLocks noChangeArrowheads="1"/>
          </p:cNvSpPr>
          <p:nvPr/>
        </p:nvSpPr>
        <p:spPr bwMode="auto">
          <a:xfrm>
            <a:off x="5622925" y="5105400"/>
            <a:ext cx="182563" cy="762000"/>
          </a:xfrm>
          <a:prstGeom prst="rect">
            <a:avLst/>
          </a:prstGeom>
          <a:noFill/>
          <a:ln w="9525">
            <a:noFill/>
            <a:miter lim="800000"/>
            <a:headEnd/>
            <a:tailEnd/>
          </a:ln>
        </p:spPr>
        <p:txBody>
          <a:bodyPr wrap="none" anchor="ctr">
            <a:spAutoFit/>
          </a:bodyPr>
          <a:lstStyle/>
          <a:p>
            <a:endParaRPr lang="en-US" sz="4400"/>
          </a:p>
        </p:txBody>
      </p:sp>
      <p:sp>
        <p:nvSpPr>
          <p:cNvPr id="624643" name="Text Box 3"/>
          <p:cNvSpPr txBox="1">
            <a:spLocks noChangeArrowheads="1"/>
          </p:cNvSpPr>
          <p:nvPr/>
        </p:nvSpPr>
        <p:spPr bwMode="auto">
          <a:xfrm>
            <a:off x="6994525" y="2590800"/>
            <a:ext cx="185738" cy="762000"/>
          </a:xfrm>
          <a:prstGeom prst="rect">
            <a:avLst/>
          </a:prstGeom>
          <a:noFill/>
          <a:ln w="9525">
            <a:noFill/>
            <a:miter lim="800000"/>
            <a:headEnd/>
            <a:tailEnd/>
          </a:ln>
        </p:spPr>
        <p:txBody>
          <a:bodyPr wrap="none" anchor="ctr">
            <a:spAutoFit/>
          </a:bodyPr>
          <a:lstStyle/>
          <a:p>
            <a:endParaRPr lang="en-US" sz="4400"/>
          </a:p>
        </p:txBody>
      </p:sp>
      <p:sp>
        <p:nvSpPr>
          <p:cNvPr id="11" name="Text Box 4"/>
          <p:cNvSpPr txBox="1">
            <a:spLocks noChangeArrowheads="1"/>
          </p:cNvSpPr>
          <p:nvPr/>
        </p:nvSpPr>
        <p:spPr bwMode="auto">
          <a:xfrm>
            <a:off x="2522217" y="6339114"/>
            <a:ext cx="5209439" cy="276999"/>
          </a:xfrm>
          <a:prstGeom prst="rect">
            <a:avLst/>
          </a:prstGeom>
          <a:noFill/>
          <a:ln w="9525">
            <a:noFill/>
            <a:miter lim="800000"/>
            <a:headEnd/>
            <a:tailEnd/>
          </a:ln>
        </p:spPr>
        <p:txBody>
          <a:bodyPr wrap="none">
            <a:spAutoFit/>
          </a:bodyPr>
          <a:lstStyle/>
          <a:p>
            <a:r>
              <a:rPr lang="en-US" sz="1200" i="0" dirty="0" smtClean="0">
                <a:hlinkClick r:id="rId2"/>
              </a:rPr>
              <a:t>http://www.d.umn.edu/cla/faculty/troufs/anth3635/cehandout_first-day.html</a:t>
            </a:r>
            <a:endParaRPr lang="en-US" sz="1200" i="0" dirty="0"/>
          </a:p>
        </p:txBody>
      </p:sp>
      <p:sp>
        <p:nvSpPr>
          <p:cNvPr id="7" name="Rectangle 6"/>
          <p:cNvSpPr/>
          <p:nvPr/>
        </p:nvSpPr>
        <p:spPr>
          <a:xfrm>
            <a:off x="2411950" y="467249"/>
            <a:ext cx="5445722" cy="461665"/>
          </a:xfrm>
          <a:prstGeom prst="rect">
            <a:avLst/>
          </a:prstGeom>
        </p:spPr>
        <p:txBody>
          <a:bodyPr wrap="none">
            <a:spAutoFit/>
          </a:bodyPr>
          <a:lstStyle/>
          <a:p>
            <a:pPr algn="l" eaLnBrk="1" hangingPunct="1"/>
            <a:r>
              <a:rPr kumimoji="0" lang="en-US" sz="2400" b="1" i="0" dirty="0" smtClean="0">
                <a:solidFill>
                  <a:srgbClr val="FFFFFF"/>
                </a:solidFill>
              </a:rPr>
              <a:t>“First-Day” Handout information . . .</a:t>
            </a:r>
            <a:endParaRPr kumimoji="0" lang="en-US" sz="2400" i="0" dirty="0">
              <a:solidFill>
                <a:srgbClr val="000000"/>
              </a:solidFill>
            </a:endParaRPr>
          </a:p>
        </p:txBody>
      </p:sp>
      <p:pic>
        <p:nvPicPr>
          <p:cNvPr id="6146" name="Picture 2"/>
          <p:cNvPicPr>
            <a:picLocks noChangeAspect="1" noChangeArrowheads="1"/>
          </p:cNvPicPr>
          <p:nvPr/>
        </p:nvPicPr>
        <p:blipFill>
          <a:blip r:embed="rId3" cstate="print"/>
          <a:srcRect/>
          <a:stretch>
            <a:fillRect/>
          </a:stretch>
        </p:blipFill>
        <p:spPr bwMode="auto">
          <a:xfrm>
            <a:off x="1242786" y="1296306"/>
            <a:ext cx="7772400" cy="4857750"/>
          </a:xfrm>
          <a:prstGeom prst="rect">
            <a:avLst/>
          </a:prstGeom>
          <a:noFill/>
          <a:ln w="9525">
            <a:noFill/>
            <a:miter lim="800000"/>
            <a:headEnd/>
            <a:tailEnd/>
          </a:ln>
        </p:spPr>
      </p:pic>
      <p:sp>
        <p:nvSpPr>
          <p:cNvPr id="9" name="Text Box 4"/>
          <p:cNvSpPr txBox="1">
            <a:spLocks noChangeArrowheads="1"/>
          </p:cNvSpPr>
          <p:nvPr/>
        </p:nvSpPr>
        <p:spPr bwMode="auto">
          <a:xfrm>
            <a:off x="2033814" y="4495800"/>
            <a:ext cx="6196946" cy="1323439"/>
          </a:xfrm>
          <a:prstGeom prst="rect">
            <a:avLst/>
          </a:prstGeom>
          <a:solidFill>
            <a:srgbClr val="FFFFFF"/>
          </a:solidFill>
          <a:ln w="76200">
            <a:solidFill>
              <a:srgbClr val="FFCC00"/>
            </a:solidFill>
            <a:miter lim="800000"/>
            <a:headEnd/>
            <a:tailEnd/>
          </a:ln>
        </p:spPr>
        <p:txBody>
          <a:bodyPr wrap="square">
            <a:spAutoFit/>
          </a:bodyPr>
          <a:lstStyle/>
          <a:p>
            <a:r>
              <a:rPr lang="en-US" sz="4000" b="1" i="0" dirty="0" smtClean="0">
                <a:solidFill>
                  <a:srgbClr val="0C0600"/>
                </a:solidFill>
              </a:rPr>
              <a:t>including information on purchasing texts . . .</a:t>
            </a:r>
            <a:endParaRPr lang="en-US" sz="4000" b="1" i="0" dirty="0">
              <a:solidFill>
                <a:srgbClr val="0C0600"/>
              </a:solidFill>
            </a:endParaRP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624642" name="Text Box 2"/>
          <p:cNvSpPr txBox="1">
            <a:spLocks noChangeArrowheads="1"/>
          </p:cNvSpPr>
          <p:nvPr/>
        </p:nvSpPr>
        <p:spPr bwMode="auto">
          <a:xfrm>
            <a:off x="5622925" y="5105400"/>
            <a:ext cx="182563" cy="762000"/>
          </a:xfrm>
          <a:prstGeom prst="rect">
            <a:avLst/>
          </a:prstGeom>
          <a:noFill/>
          <a:ln w="9525">
            <a:noFill/>
            <a:miter lim="800000"/>
            <a:headEnd/>
            <a:tailEnd/>
          </a:ln>
        </p:spPr>
        <p:txBody>
          <a:bodyPr wrap="none" anchor="ctr">
            <a:spAutoFit/>
          </a:bodyPr>
          <a:lstStyle/>
          <a:p>
            <a:endParaRPr lang="en-US" sz="4400"/>
          </a:p>
        </p:txBody>
      </p:sp>
      <p:sp>
        <p:nvSpPr>
          <p:cNvPr id="624643" name="Text Box 3"/>
          <p:cNvSpPr txBox="1">
            <a:spLocks noChangeArrowheads="1"/>
          </p:cNvSpPr>
          <p:nvPr/>
        </p:nvSpPr>
        <p:spPr bwMode="auto">
          <a:xfrm>
            <a:off x="6994525" y="2590800"/>
            <a:ext cx="185738" cy="762000"/>
          </a:xfrm>
          <a:prstGeom prst="rect">
            <a:avLst/>
          </a:prstGeom>
          <a:noFill/>
          <a:ln w="9525">
            <a:noFill/>
            <a:miter lim="800000"/>
            <a:headEnd/>
            <a:tailEnd/>
          </a:ln>
        </p:spPr>
        <p:txBody>
          <a:bodyPr wrap="none" anchor="ctr">
            <a:spAutoFit/>
          </a:bodyPr>
          <a:lstStyle/>
          <a:p>
            <a:endParaRPr lang="en-US" sz="4400"/>
          </a:p>
        </p:txBody>
      </p:sp>
      <p:sp>
        <p:nvSpPr>
          <p:cNvPr id="11" name="Text Box 4"/>
          <p:cNvSpPr txBox="1">
            <a:spLocks noChangeArrowheads="1"/>
          </p:cNvSpPr>
          <p:nvPr/>
        </p:nvSpPr>
        <p:spPr bwMode="auto">
          <a:xfrm>
            <a:off x="2522217" y="6339114"/>
            <a:ext cx="5209439" cy="276999"/>
          </a:xfrm>
          <a:prstGeom prst="rect">
            <a:avLst/>
          </a:prstGeom>
          <a:noFill/>
          <a:ln w="9525">
            <a:noFill/>
            <a:miter lim="800000"/>
            <a:headEnd/>
            <a:tailEnd/>
          </a:ln>
        </p:spPr>
        <p:txBody>
          <a:bodyPr wrap="none">
            <a:spAutoFit/>
          </a:bodyPr>
          <a:lstStyle/>
          <a:p>
            <a:r>
              <a:rPr lang="en-US" sz="1200" i="0" dirty="0" smtClean="0">
                <a:hlinkClick r:id="rId2"/>
              </a:rPr>
              <a:t>http://www.d.umn.edu/cla/faculty/troufs/anth3635/cehandout_first-day.html</a:t>
            </a:r>
            <a:endParaRPr lang="en-US" sz="1200" i="0" dirty="0"/>
          </a:p>
        </p:txBody>
      </p:sp>
      <p:sp>
        <p:nvSpPr>
          <p:cNvPr id="7" name="Rectangle 6"/>
          <p:cNvSpPr/>
          <p:nvPr/>
        </p:nvSpPr>
        <p:spPr>
          <a:xfrm>
            <a:off x="2411950" y="467249"/>
            <a:ext cx="5445722" cy="461665"/>
          </a:xfrm>
          <a:prstGeom prst="rect">
            <a:avLst/>
          </a:prstGeom>
        </p:spPr>
        <p:txBody>
          <a:bodyPr wrap="none">
            <a:spAutoFit/>
          </a:bodyPr>
          <a:lstStyle/>
          <a:p>
            <a:pPr algn="l" eaLnBrk="1" hangingPunct="1"/>
            <a:r>
              <a:rPr kumimoji="0" lang="en-US" sz="2400" b="1" i="0" dirty="0" smtClean="0">
                <a:solidFill>
                  <a:srgbClr val="FFFFFF"/>
                </a:solidFill>
              </a:rPr>
              <a:t>“First-Day” Handout information . . .</a:t>
            </a:r>
            <a:endParaRPr kumimoji="0" lang="en-US" sz="2400" i="0" dirty="0">
              <a:solidFill>
                <a:srgbClr val="000000"/>
              </a:solidFill>
            </a:endParaRPr>
          </a:p>
        </p:txBody>
      </p:sp>
      <p:pic>
        <p:nvPicPr>
          <p:cNvPr id="7170" name="Picture 2"/>
          <p:cNvPicPr>
            <a:picLocks noChangeAspect="1" noChangeArrowheads="1"/>
          </p:cNvPicPr>
          <p:nvPr/>
        </p:nvPicPr>
        <p:blipFill>
          <a:blip r:embed="rId3" cstate="print"/>
          <a:srcRect/>
          <a:stretch>
            <a:fillRect/>
          </a:stretch>
        </p:blipFill>
        <p:spPr bwMode="auto">
          <a:xfrm>
            <a:off x="1253670" y="1291770"/>
            <a:ext cx="7772400" cy="4857750"/>
          </a:xfrm>
          <a:prstGeom prst="rect">
            <a:avLst/>
          </a:prstGeom>
          <a:noFill/>
          <a:ln w="9525">
            <a:noFill/>
            <a:miter lim="800000"/>
            <a:headEnd/>
            <a:tailEnd/>
          </a:ln>
        </p:spPr>
      </p:pic>
      <p:sp>
        <p:nvSpPr>
          <p:cNvPr id="8" name="Text Box 4"/>
          <p:cNvSpPr txBox="1">
            <a:spLocks noChangeArrowheads="1"/>
          </p:cNvSpPr>
          <p:nvPr/>
        </p:nvSpPr>
        <p:spPr bwMode="auto">
          <a:xfrm>
            <a:off x="2276733" y="3810000"/>
            <a:ext cx="5711820" cy="707886"/>
          </a:xfrm>
          <a:prstGeom prst="rect">
            <a:avLst/>
          </a:prstGeom>
          <a:noFill/>
          <a:ln w="9525">
            <a:noFill/>
            <a:miter lim="800000"/>
            <a:headEnd/>
            <a:tailEnd/>
          </a:ln>
        </p:spPr>
        <p:txBody>
          <a:bodyPr wrap="none">
            <a:spAutoFit/>
          </a:bodyPr>
          <a:lstStyle/>
          <a:p>
            <a:r>
              <a:rPr lang="en-US" sz="4000" b="1" i="0" dirty="0" smtClean="0"/>
              <a:t>Governing Procedures</a:t>
            </a:r>
            <a:endParaRPr lang="en-US" sz="4000" b="1" i="0" dirty="0"/>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624642" name="Text Box 2"/>
          <p:cNvSpPr txBox="1">
            <a:spLocks noChangeArrowheads="1"/>
          </p:cNvSpPr>
          <p:nvPr/>
        </p:nvSpPr>
        <p:spPr bwMode="auto">
          <a:xfrm>
            <a:off x="5622925" y="5105400"/>
            <a:ext cx="182563" cy="762000"/>
          </a:xfrm>
          <a:prstGeom prst="rect">
            <a:avLst/>
          </a:prstGeom>
          <a:noFill/>
          <a:ln w="9525">
            <a:noFill/>
            <a:miter lim="800000"/>
            <a:headEnd/>
            <a:tailEnd/>
          </a:ln>
        </p:spPr>
        <p:txBody>
          <a:bodyPr wrap="none" anchor="ctr">
            <a:spAutoFit/>
          </a:bodyPr>
          <a:lstStyle/>
          <a:p>
            <a:endParaRPr lang="en-US" sz="4400"/>
          </a:p>
        </p:txBody>
      </p:sp>
      <p:sp>
        <p:nvSpPr>
          <p:cNvPr id="624643" name="Text Box 3"/>
          <p:cNvSpPr txBox="1">
            <a:spLocks noChangeArrowheads="1"/>
          </p:cNvSpPr>
          <p:nvPr/>
        </p:nvSpPr>
        <p:spPr bwMode="auto">
          <a:xfrm>
            <a:off x="6994525" y="2590800"/>
            <a:ext cx="185738" cy="762000"/>
          </a:xfrm>
          <a:prstGeom prst="rect">
            <a:avLst/>
          </a:prstGeom>
          <a:noFill/>
          <a:ln w="9525">
            <a:noFill/>
            <a:miter lim="800000"/>
            <a:headEnd/>
            <a:tailEnd/>
          </a:ln>
        </p:spPr>
        <p:txBody>
          <a:bodyPr wrap="none" anchor="ctr">
            <a:spAutoFit/>
          </a:bodyPr>
          <a:lstStyle/>
          <a:p>
            <a:endParaRPr lang="en-US" sz="4400"/>
          </a:p>
        </p:txBody>
      </p:sp>
      <p:sp>
        <p:nvSpPr>
          <p:cNvPr id="11" name="Text Box 4"/>
          <p:cNvSpPr txBox="1">
            <a:spLocks noChangeArrowheads="1"/>
          </p:cNvSpPr>
          <p:nvPr/>
        </p:nvSpPr>
        <p:spPr bwMode="auto">
          <a:xfrm>
            <a:off x="2522217" y="6339114"/>
            <a:ext cx="5209439" cy="276999"/>
          </a:xfrm>
          <a:prstGeom prst="rect">
            <a:avLst/>
          </a:prstGeom>
          <a:noFill/>
          <a:ln w="9525">
            <a:noFill/>
            <a:miter lim="800000"/>
            <a:headEnd/>
            <a:tailEnd/>
          </a:ln>
        </p:spPr>
        <p:txBody>
          <a:bodyPr wrap="none">
            <a:spAutoFit/>
          </a:bodyPr>
          <a:lstStyle/>
          <a:p>
            <a:r>
              <a:rPr lang="en-US" sz="1200" i="0" dirty="0" smtClean="0">
                <a:hlinkClick r:id="rId2"/>
              </a:rPr>
              <a:t>http://www.d.umn.edu/cla/faculty/troufs/anth3635/cehandout_first-day.html</a:t>
            </a:r>
            <a:endParaRPr lang="en-US" sz="1200" i="0" dirty="0"/>
          </a:p>
        </p:txBody>
      </p:sp>
      <p:sp>
        <p:nvSpPr>
          <p:cNvPr id="7" name="Rectangle 6"/>
          <p:cNvSpPr/>
          <p:nvPr/>
        </p:nvSpPr>
        <p:spPr>
          <a:xfrm>
            <a:off x="2411950" y="467249"/>
            <a:ext cx="5445722" cy="461665"/>
          </a:xfrm>
          <a:prstGeom prst="rect">
            <a:avLst/>
          </a:prstGeom>
        </p:spPr>
        <p:txBody>
          <a:bodyPr wrap="none">
            <a:spAutoFit/>
          </a:bodyPr>
          <a:lstStyle/>
          <a:p>
            <a:pPr algn="l" eaLnBrk="1" hangingPunct="1"/>
            <a:r>
              <a:rPr kumimoji="0" lang="en-US" sz="2400" b="1" i="0" dirty="0" smtClean="0">
                <a:solidFill>
                  <a:srgbClr val="FFFFFF"/>
                </a:solidFill>
              </a:rPr>
              <a:t>“First-Day” Handout information . . .</a:t>
            </a:r>
            <a:endParaRPr kumimoji="0" lang="en-US" sz="2400" i="0" dirty="0">
              <a:solidFill>
                <a:srgbClr val="000000"/>
              </a:solidFill>
            </a:endParaRPr>
          </a:p>
        </p:txBody>
      </p:sp>
      <p:pic>
        <p:nvPicPr>
          <p:cNvPr id="8194" name="Picture 2"/>
          <p:cNvPicPr>
            <a:picLocks noChangeAspect="1" noChangeArrowheads="1"/>
          </p:cNvPicPr>
          <p:nvPr/>
        </p:nvPicPr>
        <p:blipFill>
          <a:blip r:embed="rId3" cstate="print"/>
          <a:srcRect/>
          <a:stretch>
            <a:fillRect/>
          </a:stretch>
        </p:blipFill>
        <p:spPr bwMode="auto">
          <a:xfrm>
            <a:off x="1242786" y="1295400"/>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624642" name="Text Box 2"/>
          <p:cNvSpPr txBox="1">
            <a:spLocks noChangeArrowheads="1"/>
          </p:cNvSpPr>
          <p:nvPr/>
        </p:nvSpPr>
        <p:spPr bwMode="auto">
          <a:xfrm>
            <a:off x="5622925" y="5105400"/>
            <a:ext cx="182563" cy="762000"/>
          </a:xfrm>
          <a:prstGeom prst="rect">
            <a:avLst/>
          </a:prstGeom>
          <a:noFill/>
          <a:ln w="9525">
            <a:noFill/>
            <a:miter lim="800000"/>
            <a:headEnd/>
            <a:tailEnd/>
          </a:ln>
        </p:spPr>
        <p:txBody>
          <a:bodyPr wrap="none" anchor="ctr">
            <a:spAutoFit/>
          </a:bodyPr>
          <a:lstStyle/>
          <a:p>
            <a:endParaRPr lang="en-US" sz="4400"/>
          </a:p>
        </p:txBody>
      </p:sp>
      <p:sp>
        <p:nvSpPr>
          <p:cNvPr id="624643" name="Text Box 3"/>
          <p:cNvSpPr txBox="1">
            <a:spLocks noChangeArrowheads="1"/>
          </p:cNvSpPr>
          <p:nvPr/>
        </p:nvSpPr>
        <p:spPr bwMode="auto">
          <a:xfrm>
            <a:off x="6994525" y="2590800"/>
            <a:ext cx="185738" cy="762000"/>
          </a:xfrm>
          <a:prstGeom prst="rect">
            <a:avLst/>
          </a:prstGeom>
          <a:noFill/>
          <a:ln w="9525">
            <a:noFill/>
            <a:miter lim="800000"/>
            <a:headEnd/>
            <a:tailEnd/>
          </a:ln>
        </p:spPr>
        <p:txBody>
          <a:bodyPr wrap="none" anchor="ctr">
            <a:spAutoFit/>
          </a:bodyPr>
          <a:lstStyle/>
          <a:p>
            <a:endParaRPr lang="en-US" sz="4400"/>
          </a:p>
        </p:txBody>
      </p:sp>
      <p:sp>
        <p:nvSpPr>
          <p:cNvPr id="11" name="Text Box 4"/>
          <p:cNvSpPr txBox="1">
            <a:spLocks noChangeArrowheads="1"/>
          </p:cNvSpPr>
          <p:nvPr/>
        </p:nvSpPr>
        <p:spPr bwMode="auto">
          <a:xfrm>
            <a:off x="2522217" y="6339114"/>
            <a:ext cx="5209439" cy="276999"/>
          </a:xfrm>
          <a:prstGeom prst="rect">
            <a:avLst/>
          </a:prstGeom>
          <a:noFill/>
          <a:ln w="9525">
            <a:noFill/>
            <a:miter lim="800000"/>
            <a:headEnd/>
            <a:tailEnd/>
          </a:ln>
        </p:spPr>
        <p:txBody>
          <a:bodyPr wrap="none">
            <a:spAutoFit/>
          </a:bodyPr>
          <a:lstStyle/>
          <a:p>
            <a:r>
              <a:rPr lang="en-US" sz="1200" i="0" dirty="0" smtClean="0">
                <a:hlinkClick r:id="rId2"/>
              </a:rPr>
              <a:t>http://www.d.umn.edu/cla/faculty/troufs/anth3635/cehandout_first-day.html</a:t>
            </a:r>
            <a:endParaRPr lang="en-US" sz="1200" i="0" dirty="0"/>
          </a:p>
        </p:txBody>
      </p:sp>
      <p:pic>
        <p:nvPicPr>
          <p:cNvPr id="14339" name="Picture 3"/>
          <p:cNvPicPr>
            <a:picLocks noChangeAspect="1" noChangeArrowheads="1"/>
          </p:cNvPicPr>
          <p:nvPr/>
        </p:nvPicPr>
        <p:blipFill>
          <a:blip r:embed="rId3" cstate="print"/>
          <a:srcRect/>
          <a:stretch>
            <a:fillRect/>
          </a:stretch>
        </p:blipFill>
        <p:spPr bwMode="auto">
          <a:xfrm>
            <a:off x="1242786" y="1296306"/>
            <a:ext cx="7772400" cy="4857750"/>
          </a:xfrm>
          <a:prstGeom prst="rect">
            <a:avLst/>
          </a:prstGeom>
          <a:noFill/>
          <a:ln w="9525">
            <a:noFill/>
            <a:miter lim="800000"/>
            <a:headEnd/>
            <a:tailEnd/>
          </a:ln>
        </p:spPr>
      </p:pic>
      <p:sp>
        <p:nvSpPr>
          <p:cNvPr id="10" name="Text Box 4"/>
          <p:cNvSpPr txBox="1">
            <a:spLocks noChangeArrowheads="1"/>
          </p:cNvSpPr>
          <p:nvPr/>
        </p:nvSpPr>
        <p:spPr bwMode="auto">
          <a:xfrm>
            <a:off x="1662783" y="418190"/>
            <a:ext cx="6939721" cy="1323439"/>
          </a:xfrm>
          <a:prstGeom prst="rect">
            <a:avLst/>
          </a:prstGeom>
          <a:solidFill>
            <a:srgbClr val="FFFFFF"/>
          </a:solidFill>
          <a:ln w="76200">
            <a:solidFill>
              <a:srgbClr val="FFCC00"/>
            </a:solidFill>
            <a:miter lim="800000"/>
            <a:headEnd/>
            <a:tailEnd/>
          </a:ln>
        </p:spPr>
        <p:txBody>
          <a:bodyPr wrap="none">
            <a:spAutoFit/>
          </a:bodyPr>
          <a:lstStyle/>
          <a:p>
            <a:r>
              <a:rPr lang="en-US" sz="4000" b="1" i="0" dirty="0" smtClean="0">
                <a:solidFill>
                  <a:srgbClr val="0C0600"/>
                </a:solidFill>
              </a:rPr>
              <a:t>Governing Procedures</a:t>
            </a:r>
          </a:p>
          <a:p>
            <a:r>
              <a:rPr lang="en-US" sz="4000" b="1" i="0" dirty="0" smtClean="0">
                <a:solidFill>
                  <a:srgbClr val="0C0600"/>
                </a:solidFill>
              </a:rPr>
              <a:t>note on Extra Credit Papers</a:t>
            </a:r>
            <a:endParaRPr lang="en-US" sz="4000" b="1" i="0" dirty="0">
              <a:solidFill>
                <a:srgbClr val="0C0600"/>
              </a:solidFill>
            </a:endParaRPr>
          </a:p>
        </p:txBody>
      </p:sp>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624642" name="Text Box 2"/>
          <p:cNvSpPr txBox="1">
            <a:spLocks noChangeArrowheads="1"/>
          </p:cNvSpPr>
          <p:nvPr/>
        </p:nvSpPr>
        <p:spPr bwMode="auto">
          <a:xfrm>
            <a:off x="5622925" y="5105400"/>
            <a:ext cx="182563" cy="762000"/>
          </a:xfrm>
          <a:prstGeom prst="rect">
            <a:avLst/>
          </a:prstGeom>
          <a:noFill/>
          <a:ln w="9525">
            <a:noFill/>
            <a:miter lim="800000"/>
            <a:headEnd/>
            <a:tailEnd/>
          </a:ln>
        </p:spPr>
        <p:txBody>
          <a:bodyPr wrap="none" anchor="ctr">
            <a:spAutoFit/>
          </a:bodyPr>
          <a:lstStyle/>
          <a:p>
            <a:endParaRPr lang="en-US" sz="4400"/>
          </a:p>
        </p:txBody>
      </p:sp>
      <p:sp>
        <p:nvSpPr>
          <p:cNvPr id="624643" name="Text Box 3"/>
          <p:cNvSpPr txBox="1">
            <a:spLocks noChangeArrowheads="1"/>
          </p:cNvSpPr>
          <p:nvPr/>
        </p:nvSpPr>
        <p:spPr bwMode="auto">
          <a:xfrm>
            <a:off x="6994525" y="2590800"/>
            <a:ext cx="185738" cy="762000"/>
          </a:xfrm>
          <a:prstGeom prst="rect">
            <a:avLst/>
          </a:prstGeom>
          <a:noFill/>
          <a:ln w="9525">
            <a:noFill/>
            <a:miter lim="800000"/>
            <a:headEnd/>
            <a:tailEnd/>
          </a:ln>
        </p:spPr>
        <p:txBody>
          <a:bodyPr wrap="none" anchor="ctr">
            <a:spAutoFit/>
          </a:bodyPr>
          <a:lstStyle/>
          <a:p>
            <a:endParaRPr lang="en-US" sz="4400"/>
          </a:p>
        </p:txBody>
      </p:sp>
      <p:sp>
        <p:nvSpPr>
          <p:cNvPr id="11" name="Text Box 4"/>
          <p:cNvSpPr txBox="1">
            <a:spLocks noChangeArrowheads="1"/>
          </p:cNvSpPr>
          <p:nvPr/>
        </p:nvSpPr>
        <p:spPr bwMode="auto">
          <a:xfrm>
            <a:off x="2522217" y="6339114"/>
            <a:ext cx="5209439" cy="276999"/>
          </a:xfrm>
          <a:prstGeom prst="rect">
            <a:avLst/>
          </a:prstGeom>
          <a:noFill/>
          <a:ln w="9525">
            <a:noFill/>
            <a:miter lim="800000"/>
            <a:headEnd/>
            <a:tailEnd/>
          </a:ln>
        </p:spPr>
        <p:txBody>
          <a:bodyPr wrap="none">
            <a:spAutoFit/>
          </a:bodyPr>
          <a:lstStyle/>
          <a:p>
            <a:r>
              <a:rPr lang="en-US" sz="1200" i="0" dirty="0" smtClean="0">
                <a:hlinkClick r:id="rId2"/>
              </a:rPr>
              <a:t>http://www.d.umn.edu/cla/faculty/troufs/anth3635/cehandout_first-day.html</a:t>
            </a:r>
            <a:endParaRPr lang="en-US" sz="1200" i="0" dirty="0"/>
          </a:p>
        </p:txBody>
      </p:sp>
      <p:pic>
        <p:nvPicPr>
          <p:cNvPr id="16386" name="Picture 2"/>
          <p:cNvPicPr>
            <a:picLocks noChangeAspect="1" noChangeArrowheads="1"/>
          </p:cNvPicPr>
          <p:nvPr/>
        </p:nvPicPr>
        <p:blipFill>
          <a:blip r:embed="rId3" cstate="print"/>
          <a:srcRect/>
          <a:stretch>
            <a:fillRect/>
          </a:stretch>
        </p:blipFill>
        <p:spPr bwMode="auto">
          <a:xfrm>
            <a:off x="1242786" y="1291770"/>
            <a:ext cx="7772400" cy="4857750"/>
          </a:xfrm>
          <a:prstGeom prst="rect">
            <a:avLst/>
          </a:prstGeom>
          <a:noFill/>
          <a:ln w="9525">
            <a:noFill/>
            <a:miter lim="800000"/>
            <a:headEnd/>
            <a:tailEnd/>
          </a:ln>
        </p:spPr>
      </p:pic>
      <p:sp>
        <p:nvSpPr>
          <p:cNvPr id="8" name="Text Box 4"/>
          <p:cNvSpPr txBox="1">
            <a:spLocks noChangeArrowheads="1"/>
          </p:cNvSpPr>
          <p:nvPr/>
        </p:nvSpPr>
        <p:spPr bwMode="auto">
          <a:xfrm>
            <a:off x="1609272" y="1343561"/>
            <a:ext cx="7086600" cy="1323439"/>
          </a:xfrm>
          <a:prstGeom prst="rect">
            <a:avLst/>
          </a:prstGeom>
          <a:solidFill>
            <a:srgbClr val="FFFFFF"/>
          </a:solidFill>
          <a:ln w="76200">
            <a:solidFill>
              <a:srgbClr val="FFCC00"/>
            </a:solidFill>
            <a:miter lim="800000"/>
            <a:headEnd/>
            <a:tailEnd/>
          </a:ln>
        </p:spPr>
        <p:txBody>
          <a:bodyPr wrap="square">
            <a:spAutoFit/>
          </a:bodyPr>
          <a:lstStyle/>
          <a:p>
            <a:r>
              <a:rPr lang="en-US" sz="4000" b="1" i="0" dirty="0" smtClean="0"/>
              <a:t>Special Facilities</a:t>
            </a:r>
          </a:p>
          <a:p>
            <a:r>
              <a:rPr lang="en-US" sz="4000" b="1" i="0" dirty="0" smtClean="0"/>
              <a:t>Information</a:t>
            </a:r>
            <a:endParaRPr lang="en-US" sz="4000" b="1" i="0" dirty="0"/>
          </a:p>
        </p:txBody>
      </p:sp>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624642" name="Text Box 2"/>
          <p:cNvSpPr txBox="1">
            <a:spLocks noChangeArrowheads="1"/>
          </p:cNvSpPr>
          <p:nvPr/>
        </p:nvSpPr>
        <p:spPr bwMode="auto">
          <a:xfrm>
            <a:off x="5622925" y="5105400"/>
            <a:ext cx="182563" cy="762000"/>
          </a:xfrm>
          <a:prstGeom prst="rect">
            <a:avLst/>
          </a:prstGeom>
          <a:noFill/>
          <a:ln w="9525">
            <a:noFill/>
            <a:miter lim="800000"/>
            <a:headEnd/>
            <a:tailEnd/>
          </a:ln>
        </p:spPr>
        <p:txBody>
          <a:bodyPr wrap="none" anchor="ctr">
            <a:spAutoFit/>
          </a:bodyPr>
          <a:lstStyle/>
          <a:p>
            <a:endParaRPr lang="en-US" sz="4400"/>
          </a:p>
        </p:txBody>
      </p:sp>
      <p:sp>
        <p:nvSpPr>
          <p:cNvPr id="624643" name="Text Box 3"/>
          <p:cNvSpPr txBox="1">
            <a:spLocks noChangeArrowheads="1"/>
          </p:cNvSpPr>
          <p:nvPr/>
        </p:nvSpPr>
        <p:spPr bwMode="auto">
          <a:xfrm>
            <a:off x="6994525" y="2590800"/>
            <a:ext cx="185738" cy="762000"/>
          </a:xfrm>
          <a:prstGeom prst="rect">
            <a:avLst/>
          </a:prstGeom>
          <a:noFill/>
          <a:ln w="9525">
            <a:noFill/>
            <a:miter lim="800000"/>
            <a:headEnd/>
            <a:tailEnd/>
          </a:ln>
        </p:spPr>
        <p:txBody>
          <a:bodyPr wrap="none" anchor="ctr">
            <a:spAutoFit/>
          </a:bodyPr>
          <a:lstStyle/>
          <a:p>
            <a:endParaRPr lang="en-US" sz="4400"/>
          </a:p>
        </p:txBody>
      </p:sp>
      <p:sp>
        <p:nvSpPr>
          <p:cNvPr id="11" name="Text Box 4"/>
          <p:cNvSpPr txBox="1">
            <a:spLocks noChangeArrowheads="1"/>
          </p:cNvSpPr>
          <p:nvPr/>
        </p:nvSpPr>
        <p:spPr bwMode="auto">
          <a:xfrm>
            <a:off x="2522217" y="6339114"/>
            <a:ext cx="5209439" cy="276999"/>
          </a:xfrm>
          <a:prstGeom prst="rect">
            <a:avLst/>
          </a:prstGeom>
          <a:noFill/>
          <a:ln w="9525">
            <a:noFill/>
            <a:miter lim="800000"/>
            <a:headEnd/>
            <a:tailEnd/>
          </a:ln>
        </p:spPr>
        <p:txBody>
          <a:bodyPr wrap="none">
            <a:spAutoFit/>
          </a:bodyPr>
          <a:lstStyle/>
          <a:p>
            <a:r>
              <a:rPr lang="en-US" sz="1200" i="0" dirty="0" smtClean="0">
                <a:hlinkClick r:id="rId2"/>
              </a:rPr>
              <a:t>http://www.d.umn.edu/cla/faculty/troufs/anth3635/cehandout_first-day.html</a:t>
            </a:r>
            <a:endParaRPr lang="en-US" sz="1200" i="0" dirty="0"/>
          </a:p>
        </p:txBody>
      </p:sp>
      <p:sp>
        <p:nvSpPr>
          <p:cNvPr id="7" name="Rectangle 6"/>
          <p:cNvSpPr/>
          <p:nvPr/>
        </p:nvSpPr>
        <p:spPr>
          <a:xfrm>
            <a:off x="2411950" y="467249"/>
            <a:ext cx="5445722" cy="461665"/>
          </a:xfrm>
          <a:prstGeom prst="rect">
            <a:avLst/>
          </a:prstGeom>
        </p:spPr>
        <p:txBody>
          <a:bodyPr wrap="none">
            <a:spAutoFit/>
          </a:bodyPr>
          <a:lstStyle/>
          <a:p>
            <a:pPr algn="l" eaLnBrk="1" hangingPunct="1"/>
            <a:r>
              <a:rPr kumimoji="0" lang="en-US" sz="2400" b="1" i="0" dirty="0" smtClean="0">
                <a:solidFill>
                  <a:srgbClr val="FFFFFF"/>
                </a:solidFill>
              </a:rPr>
              <a:t>“First-Day” Handout information . . .</a:t>
            </a:r>
            <a:endParaRPr kumimoji="0" lang="en-US" sz="2400" i="0" dirty="0">
              <a:solidFill>
                <a:srgbClr val="000000"/>
              </a:solidFill>
            </a:endParaRPr>
          </a:p>
        </p:txBody>
      </p:sp>
      <p:pic>
        <p:nvPicPr>
          <p:cNvPr id="8194" name="Picture 2"/>
          <p:cNvPicPr>
            <a:picLocks noChangeAspect="1" noChangeArrowheads="1"/>
          </p:cNvPicPr>
          <p:nvPr/>
        </p:nvPicPr>
        <p:blipFill>
          <a:blip r:embed="rId3" cstate="print"/>
          <a:srcRect/>
          <a:stretch>
            <a:fillRect/>
          </a:stretch>
        </p:blipFill>
        <p:spPr bwMode="auto">
          <a:xfrm>
            <a:off x="1242786" y="1295400"/>
            <a:ext cx="7772400" cy="4857750"/>
          </a:xfrm>
          <a:prstGeom prst="rect">
            <a:avLst/>
          </a:prstGeom>
          <a:noFill/>
          <a:ln w="9525">
            <a:noFill/>
            <a:miter lim="800000"/>
            <a:headEnd/>
            <a:tailEnd/>
          </a:ln>
        </p:spPr>
      </p:pic>
      <p:sp>
        <p:nvSpPr>
          <p:cNvPr id="8" name="Striped Right Arrow 7"/>
          <p:cNvSpPr/>
          <p:nvPr/>
        </p:nvSpPr>
        <p:spPr bwMode="auto">
          <a:xfrm rot="16200000">
            <a:off x="7893957" y="4510317"/>
            <a:ext cx="2148114" cy="609600"/>
          </a:xfrm>
          <a:prstGeom prst="stripedRightArrow">
            <a:avLst/>
          </a:prstGeom>
          <a:solidFill>
            <a:srgbClr val="FFC000"/>
          </a:solidFill>
          <a:ln w="762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p>
        </p:txBody>
      </p:sp>
      <p:sp>
        <p:nvSpPr>
          <p:cNvPr id="9" name="Rectangle 3"/>
          <p:cNvSpPr>
            <a:spLocks noChangeArrowheads="1"/>
          </p:cNvSpPr>
          <p:nvPr/>
        </p:nvSpPr>
        <p:spPr bwMode="auto">
          <a:xfrm>
            <a:off x="3038928" y="4662714"/>
            <a:ext cx="4158342" cy="400110"/>
          </a:xfrm>
          <a:prstGeom prst="rect">
            <a:avLst/>
          </a:prstGeom>
          <a:solidFill>
            <a:srgbClr val="FFC000"/>
          </a:solidFill>
          <a:ln w="76200">
            <a:solidFill>
              <a:srgbClr val="000000"/>
            </a:solidFill>
            <a:miter lim="800000"/>
            <a:headEnd/>
            <a:tailEnd/>
          </a:ln>
        </p:spPr>
        <p:txBody>
          <a:bodyPr wrap="square" lIns="228600" tIns="228600" rIns="228600" bIns="228600" anchor="ctr">
            <a:noAutofit/>
          </a:bodyPr>
          <a:lstStyle/>
          <a:p>
            <a:pPr eaLnBrk="1" hangingPunct="1"/>
            <a:r>
              <a:rPr kumimoji="0" lang="en-US" sz="2000" b="1" i="0" dirty="0" smtClean="0">
                <a:solidFill>
                  <a:srgbClr val="FFFFFF"/>
                </a:solidFill>
              </a:rPr>
              <a:t>scroll down</a:t>
            </a: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624642" name="Text Box 2"/>
          <p:cNvSpPr txBox="1">
            <a:spLocks noChangeArrowheads="1"/>
          </p:cNvSpPr>
          <p:nvPr/>
        </p:nvSpPr>
        <p:spPr bwMode="auto">
          <a:xfrm>
            <a:off x="5622925" y="5105400"/>
            <a:ext cx="182563" cy="762000"/>
          </a:xfrm>
          <a:prstGeom prst="rect">
            <a:avLst/>
          </a:prstGeom>
          <a:noFill/>
          <a:ln w="9525">
            <a:noFill/>
            <a:miter lim="800000"/>
            <a:headEnd/>
            <a:tailEnd/>
          </a:ln>
        </p:spPr>
        <p:txBody>
          <a:bodyPr wrap="none" anchor="ctr">
            <a:spAutoFit/>
          </a:bodyPr>
          <a:lstStyle/>
          <a:p>
            <a:endParaRPr lang="en-US" sz="4400"/>
          </a:p>
        </p:txBody>
      </p:sp>
      <p:sp>
        <p:nvSpPr>
          <p:cNvPr id="624643" name="Text Box 3"/>
          <p:cNvSpPr txBox="1">
            <a:spLocks noChangeArrowheads="1"/>
          </p:cNvSpPr>
          <p:nvPr/>
        </p:nvSpPr>
        <p:spPr bwMode="auto">
          <a:xfrm>
            <a:off x="6994525" y="2590800"/>
            <a:ext cx="185738" cy="762000"/>
          </a:xfrm>
          <a:prstGeom prst="rect">
            <a:avLst/>
          </a:prstGeom>
          <a:noFill/>
          <a:ln w="9525">
            <a:noFill/>
            <a:miter lim="800000"/>
            <a:headEnd/>
            <a:tailEnd/>
          </a:ln>
        </p:spPr>
        <p:txBody>
          <a:bodyPr wrap="none" anchor="ctr">
            <a:spAutoFit/>
          </a:bodyPr>
          <a:lstStyle/>
          <a:p>
            <a:endParaRPr lang="en-US" sz="4400"/>
          </a:p>
        </p:txBody>
      </p:sp>
      <p:sp>
        <p:nvSpPr>
          <p:cNvPr id="11" name="Text Box 4"/>
          <p:cNvSpPr txBox="1">
            <a:spLocks noChangeArrowheads="1"/>
          </p:cNvSpPr>
          <p:nvPr/>
        </p:nvSpPr>
        <p:spPr bwMode="auto">
          <a:xfrm>
            <a:off x="2522217" y="6339114"/>
            <a:ext cx="5209439" cy="276999"/>
          </a:xfrm>
          <a:prstGeom prst="rect">
            <a:avLst/>
          </a:prstGeom>
          <a:noFill/>
          <a:ln w="9525">
            <a:noFill/>
            <a:miter lim="800000"/>
            <a:headEnd/>
            <a:tailEnd/>
          </a:ln>
        </p:spPr>
        <p:txBody>
          <a:bodyPr wrap="none">
            <a:spAutoFit/>
          </a:bodyPr>
          <a:lstStyle/>
          <a:p>
            <a:r>
              <a:rPr lang="en-US" sz="1200" i="0" dirty="0" smtClean="0">
                <a:hlinkClick r:id="rId2"/>
              </a:rPr>
              <a:t>http://www.d.umn.edu/cla/faculty/troufs/anth3635/cehandout_first-day.html</a:t>
            </a:r>
            <a:endParaRPr lang="en-US" sz="1200" i="0" dirty="0"/>
          </a:p>
        </p:txBody>
      </p:sp>
      <p:sp>
        <p:nvSpPr>
          <p:cNvPr id="9" name="Text Box 4"/>
          <p:cNvSpPr txBox="1">
            <a:spLocks noChangeArrowheads="1"/>
          </p:cNvSpPr>
          <p:nvPr/>
        </p:nvSpPr>
        <p:spPr bwMode="auto">
          <a:xfrm>
            <a:off x="1847923" y="418190"/>
            <a:ext cx="6569427" cy="707886"/>
          </a:xfrm>
          <a:prstGeom prst="rect">
            <a:avLst/>
          </a:prstGeom>
          <a:noFill/>
          <a:ln w="9525">
            <a:noFill/>
            <a:miter lim="800000"/>
            <a:headEnd/>
            <a:tailEnd/>
          </a:ln>
        </p:spPr>
        <p:txBody>
          <a:bodyPr wrap="none">
            <a:spAutoFit/>
          </a:bodyPr>
          <a:lstStyle/>
          <a:p>
            <a:r>
              <a:rPr lang="en-US" sz="4000" b="1" i="0" dirty="0" smtClean="0"/>
              <a:t>Basic Contact Information</a:t>
            </a:r>
            <a:endParaRPr lang="en-US" sz="4000" b="1" i="0" dirty="0"/>
          </a:p>
        </p:txBody>
      </p:sp>
      <p:pic>
        <p:nvPicPr>
          <p:cNvPr id="9218" name="Picture 2"/>
          <p:cNvPicPr>
            <a:picLocks noChangeAspect="1" noChangeArrowheads="1"/>
          </p:cNvPicPr>
          <p:nvPr/>
        </p:nvPicPr>
        <p:blipFill>
          <a:blip r:embed="rId3" cstate="print"/>
          <a:srcRect/>
          <a:stretch>
            <a:fillRect/>
          </a:stretch>
        </p:blipFill>
        <p:spPr bwMode="auto">
          <a:xfrm>
            <a:off x="1228272" y="1285730"/>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624642" name="Text Box 2"/>
          <p:cNvSpPr txBox="1">
            <a:spLocks noChangeArrowheads="1"/>
          </p:cNvSpPr>
          <p:nvPr/>
        </p:nvSpPr>
        <p:spPr bwMode="auto">
          <a:xfrm>
            <a:off x="5622925" y="5105400"/>
            <a:ext cx="182563" cy="762000"/>
          </a:xfrm>
          <a:prstGeom prst="rect">
            <a:avLst/>
          </a:prstGeom>
          <a:noFill/>
          <a:ln w="9525">
            <a:noFill/>
            <a:miter lim="800000"/>
            <a:headEnd/>
            <a:tailEnd/>
          </a:ln>
        </p:spPr>
        <p:txBody>
          <a:bodyPr wrap="none" anchor="ctr">
            <a:spAutoFit/>
          </a:bodyPr>
          <a:lstStyle/>
          <a:p>
            <a:endParaRPr lang="en-US" sz="4400"/>
          </a:p>
        </p:txBody>
      </p:sp>
      <p:sp>
        <p:nvSpPr>
          <p:cNvPr id="624643" name="Text Box 3"/>
          <p:cNvSpPr txBox="1">
            <a:spLocks noChangeArrowheads="1"/>
          </p:cNvSpPr>
          <p:nvPr/>
        </p:nvSpPr>
        <p:spPr bwMode="auto">
          <a:xfrm>
            <a:off x="6994525" y="2590800"/>
            <a:ext cx="185738" cy="762000"/>
          </a:xfrm>
          <a:prstGeom prst="rect">
            <a:avLst/>
          </a:prstGeom>
          <a:noFill/>
          <a:ln w="9525">
            <a:noFill/>
            <a:miter lim="800000"/>
            <a:headEnd/>
            <a:tailEnd/>
          </a:ln>
        </p:spPr>
        <p:txBody>
          <a:bodyPr wrap="none" anchor="ctr">
            <a:spAutoFit/>
          </a:bodyPr>
          <a:lstStyle/>
          <a:p>
            <a:endParaRPr lang="en-US" sz="4400"/>
          </a:p>
        </p:txBody>
      </p:sp>
      <p:sp>
        <p:nvSpPr>
          <p:cNvPr id="11" name="Text Box 4"/>
          <p:cNvSpPr txBox="1">
            <a:spLocks noChangeArrowheads="1"/>
          </p:cNvSpPr>
          <p:nvPr/>
        </p:nvSpPr>
        <p:spPr bwMode="auto">
          <a:xfrm>
            <a:off x="2522217" y="6339114"/>
            <a:ext cx="5209439" cy="276999"/>
          </a:xfrm>
          <a:prstGeom prst="rect">
            <a:avLst/>
          </a:prstGeom>
          <a:noFill/>
          <a:ln w="9525">
            <a:noFill/>
            <a:miter lim="800000"/>
            <a:headEnd/>
            <a:tailEnd/>
          </a:ln>
        </p:spPr>
        <p:txBody>
          <a:bodyPr wrap="none">
            <a:spAutoFit/>
          </a:bodyPr>
          <a:lstStyle/>
          <a:p>
            <a:r>
              <a:rPr lang="en-US" sz="1200" i="0" dirty="0" smtClean="0">
                <a:hlinkClick r:id="rId2"/>
              </a:rPr>
              <a:t>http://www.d.umn.edu/cla/faculty/troufs/anth3635/cehandout_first-day.html</a:t>
            </a:r>
            <a:endParaRPr lang="en-US" sz="1200" i="0" dirty="0"/>
          </a:p>
        </p:txBody>
      </p:sp>
      <p:sp>
        <p:nvSpPr>
          <p:cNvPr id="9" name="Text Box 4"/>
          <p:cNvSpPr txBox="1">
            <a:spLocks noChangeArrowheads="1"/>
          </p:cNvSpPr>
          <p:nvPr/>
        </p:nvSpPr>
        <p:spPr bwMode="auto">
          <a:xfrm>
            <a:off x="1847923" y="418190"/>
            <a:ext cx="6569427" cy="707886"/>
          </a:xfrm>
          <a:prstGeom prst="rect">
            <a:avLst/>
          </a:prstGeom>
          <a:noFill/>
          <a:ln w="9525">
            <a:noFill/>
            <a:miter lim="800000"/>
            <a:headEnd/>
            <a:tailEnd/>
          </a:ln>
        </p:spPr>
        <p:txBody>
          <a:bodyPr wrap="none">
            <a:spAutoFit/>
          </a:bodyPr>
          <a:lstStyle/>
          <a:p>
            <a:r>
              <a:rPr lang="en-US" sz="4000" b="1" i="0" dirty="0" smtClean="0"/>
              <a:t>Basic Contact Information</a:t>
            </a:r>
            <a:endParaRPr lang="en-US" sz="4000" b="1" i="0" dirty="0"/>
          </a:p>
        </p:txBody>
      </p:sp>
      <p:pic>
        <p:nvPicPr>
          <p:cNvPr id="9218" name="Picture 2"/>
          <p:cNvPicPr>
            <a:picLocks noChangeAspect="1" noChangeArrowheads="1"/>
          </p:cNvPicPr>
          <p:nvPr/>
        </p:nvPicPr>
        <p:blipFill>
          <a:blip r:embed="rId3" cstate="print"/>
          <a:srcRect/>
          <a:stretch>
            <a:fillRect/>
          </a:stretch>
        </p:blipFill>
        <p:spPr bwMode="auto">
          <a:xfrm>
            <a:off x="1228272" y="1285730"/>
            <a:ext cx="7772400" cy="4857750"/>
          </a:xfrm>
          <a:prstGeom prst="rect">
            <a:avLst/>
          </a:prstGeom>
          <a:noFill/>
          <a:ln w="9525">
            <a:noFill/>
            <a:miter lim="800000"/>
            <a:headEnd/>
            <a:tailEnd/>
          </a:ln>
        </p:spPr>
      </p:pic>
      <p:sp>
        <p:nvSpPr>
          <p:cNvPr id="7" name="Rectangle 6"/>
          <p:cNvSpPr/>
          <p:nvPr/>
        </p:nvSpPr>
        <p:spPr bwMode="auto">
          <a:xfrm>
            <a:off x="3575958" y="2394857"/>
            <a:ext cx="3062514" cy="410029"/>
          </a:xfrm>
          <a:prstGeom prst="rect">
            <a:avLst/>
          </a:prstGeom>
          <a:noFill/>
          <a:ln w="762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eaLnBrk="1" hangingPunct="1"/>
            <a:endParaRPr kumimoji="0" lang="en-US" sz="1800" i="0" smtClean="0">
              <a:solidFill>
                <a:srgbClr val="000000"/>
              </a:solidFill>
            </a:endParaRPr>
          </a:p>
        </p:txBody>
      </p:sp>
      <p:sp>
        <p:nvSpPr>
          <p:cNvPr id="8" name="Striped Right Arrow 7"/>
          <p:cNvSpPr/>
          <p:nvPr/>
        </p:nvSpPr>
        <p:spPr bwMode="auto">
          <a:xfrm rot="10800000">
            <a:off x="6787230" y="2286000"/>
            <a:ext cx="2148114" cy="609600"/>
          </a:xfrm>
          <a:prstGeom prst="stripedRightArrow">
            <a:avLst/>
          </a:prstGeom>
          <a:solidFill>
            <a:srgbClr val="FFC000"/>
          </a:solidFill>
          <a:ln w="762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oodle_logo_240.png"/>
          <p:cNvPicPr>
            <a:picLocks noChangeAspect="1"/>
          </p:cNvPicPr>
          <p:nvPr/>
        </p:nvPicPr>
        <p:blipFill>
          <a:blip r:embed="rId2" cstate="print"/>
          <a:stretch>
            <a:fillRect/>
          </a:stretch>
        </p:blipFill>
        <p:spPr>
          <a:xfrm>
            <a:off x="3971472" y="3804558"/>
            <a:ext cx="2286000" cy="571500"/>
          </a:xfrm>
          <a:prstGeom prst="rect">
            <a:avLst/>
          </a:prstGeom>
        </p:spPr>
      </p:pic>
      <p:sp>
        <p:nvSpPr>
          <p:cNvPr id="5" name="Rectangle 4"/>
          <p:cNvSpPr/>
          <p:nvPr/>
        </p:nvSpPr>
        <p:spPr>
          <a:xfrm>
            <a:off x="1485900" y="2743200"/>
            <a:ext cx="7315200" cy="830997"/>
          </a:xfrm>
          <a:prstGeom prst="rect">
            <a:avLst/>
          </a:prstGeom>
        </p:spPr>
        <p:txBody>
          <a:bodyPr lIns="91440" tIns="45720" rIns="91440">
            <a:spAutoFit/>
          </a:bodyPr>
          <a:lstStyle/>
          <a:p>
            <a:pPr marL="2400300" indent="-2400300">
              <a:defRPr/>
            </a:pPr>
            <a:r>
              <a:rPr lang="en-US" sz="4800" b="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How do you find </a:t>
            </a:r>
            <a:endParaRPr lang="en-US" sz="48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endParaRPr>
          </a:p>
        </p:txBody>
      </p:sp>
      <p:sp>
        <p:nvSpPr>
          <p:cNvPr id="6" name="Rectangle 5"/>
          <p:cNvSpPr/>
          <p:nvPr/>
        </p:nvSpPr>
        <p:spPr>
          <a:xfrm>
            <a:off x="1496784" y="4593717"/>
            <a:ext cx="7315200" cy="830997"/>
          </a:xfrm>
          <a:prstGeom prst="rect">
            <a:avLst/>
          </a:prstGeom>
        </p:spPr>
        <p:txBody>
          <a:bodyPr lIns="91440" tIns="45720" rIns="91440">
            <a:spAutoFit/>
          </a:bodyPr>
          <a:lstStyle/>
          <a:p>
            <a:pPr marL="2400300" indent="-2400300">
              <a:defRPr/>
            </a:pPr>
            <a:r>
              <a:rPr lang="en-US" sz="4800" b="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in the first place?</a:t>
            </a:r>
            <a:endParaRPr lang="en-US" sz="48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endParaRP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624642" name="Text Box 2"/>
          <p:cNvSpPr txBox="1">
            <a:spLocks noChangeArrowheads="1"/>
          </p:cNvSpPr>
          <p:nvPr/>
        </p:nvSpPr>
        <p:spPr bwMode="auto">
          <a:xfrm>
            <a:off x="5622925" y="5105400"/>
            <a:ext cx="182563" cy="762000"/>
          </a:xfrm>
          <a:prstGeom prst="rect">
            <a:avLst/>
          </a:prstGeom>
          <a:noFill/>
          <a:ln w="9525">
            <a:noFill/>
            <a:miter lim="800000"/>
            <a:headEnd/>
            <a:tailEnd/>
          </a:ln>
        </p:spPr>
        <p:txBody>
          <a:bodyPr wrap="none" anchor="ctr">
            <a:spAutoFit/>
          </a:bodyPr>
          <a:lstStyle/>
          <a:p>
            <a:endParaRPr lang="en-US" sz="4400"/>
          </a:p>
        </p:txBody>
      </p:sp>
      <p:sp>
        <p:nvSpPr>
          <p:cNvPr id="624643" name="Text Box 3"/>
          <p:cNvSpPr txBox="1">
            <a:spLocks noChangeArrowheads="1"/>
          </p:cNvSpPr>
          <p:nvPr/>
        </p:nvSpPr>
        <p:spPr bwMode="auto">
          <a:xfrm>
            <a:off x="6994525" y="2590800"/>
            <a:ext cx="185738" cy="762000"/>
          </a:xfrm>
          <a:prstGeom prst="rect">
            <a:avLst/>
          </a:prstGeom>
          <a:noFill/>
          <a:ln w="9525">
            <a:noFill/>
            <a:miter lim="800000"/>
            <a:headEnd/>
            <a:tailEnd/>
          </a:ln>
        </p:spPr>
        <p:txBody>
          <a:bodyPr wrap="none" anchor="ctr">
            <a:spAutoFit/>
          </a:bodyPr>
          <a:lstStyle/>
          <a:p>
            <a:endParaRPr lang="en-US" sz="4400"/>
          </a:p>
        </p:txBody>
      </p:sp>
      <p:sp>
        <p:nvSpPr>
          <p:cNvPr id="11" name="Text Box 4"/>
          <p:cNvSpPr txBox="1">
            <a:spLocks noChangeArrowheads="1"/>
          </p:cNvSpPr>
          <p:nvPr/>
        </p:nvSpPr>
        <p:spPr bwMode="auto">
          <a:xfrm>
            <a:off x="2522217" y="6339114"/>
            <a:ext cx="5209439" cy="276999"/>
          </a:xfrm>
          <a:prstGeom prst="rect">
            <a:avLst/>
          </a:prstGeom>
          <a:noFill/>
          <a:ln w="9525">
            <a:noFill/>
            <a:miter lim="800000"/>
            <a:headEnd/>
            <a:tailEnd/>
          </a:ln>
        </p:spPr>
        <p:txBody>
          <a:bodyPr wrap="none">
            <a:spAutoFit/>
          </a:bodyPr>
          <a:lstStyle/>
          <a:p>
            <a:r>
              <a:rPr lang="en-US" sz="1200" i="0" dirty="0" smtClean="0">
                <a:hlinkClick r:id="rId2"/>
              </a:rPr>
              <a:t>http://www.d.umn.edu/cla/faculty/troufs/anth3635/cehandout_first-day.html</a:t>
            </a:r>
            <a:endParaRPr lang="en-US" sz="1200" i="0" dirty="0"/>
          </a:p>
        </p:txBody>
      </p:sp>
      <p:sp>
        <p:nvSpPr>
          <p:cNvPr id="9" name="Text Box 4"/>
          <p:cNvSpPr txBox="1">
            <a:spLocks noChangeArrowheads="1"/>
          </p:cNvSpPr>
          <p:nvPr/>
        </p:nvSpPr>
        <p:spPr bwMode="auto">
          <a:xfrm>
            <a:off x="1847923" y="418190"/>
            <a:ext cx="6569427" cy="707886"/>
          </a:xfrm>
          <a:prstGeom prst="rect">
            <a:avLst/>
          </a:prstGeom>
          <a:noFill/>
          <a:ln w="9525">
            <a:noFill/>
            <a:miter lim="800000"/>
            <a:headEnd/>
            <a:tailEnd/>
          </a:ln>
        </p:spPr>
        <p:txBody>
          <a:bodyPr wrap="none">
            <a:spAutoFit/>
          </a:bodyPr>
          <a:lstStyle/>
          <a:p>
            <a:r>
              <a:rPr lang="en-US" sz="4000" b="1" i="0" dirty="0" smtClean="0"/>
              <a:t>Basic Contact Information</a:t>
            </a:r>
            <a:endParaRPr lang="en-US" sz="4000" b="1" i="0" dirty="0"/>
          </a:p>
        </p:txBody>
      </p:sp>
      <p:pic>
        <p:nvPicPr>
          <p:cNvPr id="9218" name="Picture 2"/>
          <p:cNvPicPr>
            <a:picLocks noChangeAspect="1" noChangeArrowheads="1"/>
          </p:cNvPicPr>
          <p:nvPr/>
        </p:nvPicPr>
        <p:blipFill>
          <a:blip r:embed="rId3" cstate="print"/>
          <a:srcRect/>
          <a:stretch>
            <a:fillRect/>
          </a:stretch>
        </p:blipFill>
        <p:spPr bwMode="auto">
          <a:xfrm>
            <a:off x="1228272" y="1285730"/>
            <a:ext cx="7772400" cy="4857750"/>
          </a:xfrm>
          <a:prstGeom prst="rect">
            <a:avLst/>
          </a:prstGeom>
          <a:noFill/>
          <a:ln w="9525">
            <a:noFill/>
            <a:miter lim="800000"/>
            <a:headEnd/>
            <a:tailEnd/>
          </a:ln>
        </p:spPr>
      </p:pic>
      <p:sp>
        <p:nvSpPr>
          <p:cNvPr id="7" name="Rectangle 6"/>
          <p:cNvSpPr/>
          <p:nvPr/>
        </p:nvSpPr>
        <p:spPr bwMode="auto">
          <a:xfrm>
            <a:off x="3575958" y="2394857"/>
            <a:ext cx="3062514" cy="410029"/>
          </a:xfrm>
          <a:prstGeom prst="rect">
            <a:avLst/>
          </a:prstGeom>
          <a:noFill/>
          <a:ln w="762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l" eaLnBrk="1" hangingPunct="1"/>
            <a:endParaRPr kumimoji="0" lang="en-US" sz="1800" i="0" smtClean="0">
              <a:solidFill>
                <a:srgbClr val="000000"/>
              </a:solidFill>
            </a:endParaRPr>
          </a:p>
        </p:txBody>
      </p:sp>
      <p:sp>
        <p:nvSpPr>
          <p:cNvPr id="8" name="Striped Right Arrow 7"/>
          <p:cNvSpPr/>
          <p:nvPr/>
        </p:nvSpPr>
        <p:spPr bwMode="auto">
          <a:xfrm rot="10800000">
            <a:off x="6787230" y="2286000"/>
            <a:ext cx="2148114" cy="609600"/>
          </a:xfrm>
          <a:prstGeom prst="stripedRightArrow">
            <a:avLst/>
          </a:prstGeom>
          <a:solidFill>
            <a:srgbClr val="FFC000"/>
          </a:solidFill>
          <a:ln w="762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p>
        </p:txBody>
      </p:sp>
      <p:sp>
        <p:nvSpPr>
          <p:cNvPr id="10" name="Rectangle 9"/>
          <p:cNvSpPr/>
          <p:nvPr/>
        </p:nvSpPr>
        <p:spPr>
          <a:xfrm>
            <a:off x="3898608" y="2971800"/>
            <a:ext cx="2489785" cy="1107996"/>
          </a:xfrm>
          <a:prstGeom prst="rect">
            <a:avLst/>
          </a:prstGeom>
          <a:solidFill>
            <a:schemeClr val="bg1"/>
          </a:solidFill>
        </p:spPr>
        <p:txBody>
          <a:bodyPr wrap="none">
            <a:spAutoFit/>
          </a:bodyPr>
          <a:lstStyle/>
          <a:p>
            <a:r>
              <a:rPr lang="en-US" b="1" i="0" dirty="0" smtClean="0"/>
              <a:t>Why?</a:t>
            </a:r>
            <a:endParaRPr lang="en-US" dirty="0"/>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5" name="Picture 4" descr="CK_and_TR_reading_a_IMAG0104.jpg"/>
          <p:cNvPicPr>
            <a:picLocks noChangeAspect="1"/>
          </p:cNvPicPr>
          <p:nvPr/>
        </p:nvPicPr>
        <p:blipFill>
          <a:blip r:embed="rId3" cstate="print"/>
          <a:stretch>
            <a:fillRect/>
          </a:stretch>
        </p:blipFill>
        <p:spPr>
          <a:xfrm>
            <a:off x="5442" y="-14513"/>
            <a:ext cx="10287000" cy="6879431"/>
          </a:xfrm>
          <a:prstGeom prst="rect">
            <a:avLst/>
          </a:prstGeom>
        </p:spPr>
      </p:pic>
      <p:sp>
        <p:nvSpPr>
          <p:cNvPr id="4" name="TextBox 3"/>
          <p:cNvSpPr txBox="1"/>
          <p:nvPr/>
        </p:nvSpPr>
        <p:spPr>
          <a:xfrm>
            <a:off x="0" y="0"/>
            <a:ext cx="10287000" cy="6858000"/>
          </a:xfrm>
          <a:prstGeom prst="rect">
            <a:avLst/>
          </a:prstGeom>
          <a:solidFill>
            <a:srgbClr val="FFFFFF">
              <a:alpha val="39000"/>
            </a:srgbClr>
          </a:solidFill>
        </p:spPr>
        <p:txBody>
          <a:bodyPr wrap="none" rtlCol="0">
            <a:noAutofit/>
          </a:bodyPr>
          <a:lstStyle/>
          <a:p>
            <a:pPr algn="l" eaLnBrk="1" hangingPunct="1"/>
            <a:endParaRPr kumimoji="0" lang="en-US" sz="1800" i="0" dirty="0">
              <a:solidFill>
                <a:srgbClr val="EAEAEA"/>
              </a:solidFill>
            </a:endParaRPr>
          </a:p>
        </p:txBody>
      </p:sp>
      <p:sp>
        <p:nvSpPr>
          <p:cNvPr id="6" name="Rectangle 5"/>
          <p:cNvSpPr/>
          <p:nvPr/>
        </p:nvSpPr>
        <p:spPr>
          <a:xfrm>
            <a:off x="1485900" y="3664803"/>
            <a:ext cx="7315200" cy="830997"/>
          </a:xfrm>
          <a:prstGeom prst="rect">
            <a:avLst/>
          </a:prstGeom>
        </p:spPr>
        <p:txBody>
          <a:bodyPr lIns="91440" tIns="45720" rIns="91440">
            <a:spAutoFit/>
          </a:bodyPr>
          <a:lstStyle/>
          <a:p>
            <a:pPr marL="2400300" indent="-2400300">
              <a:defRPr/>
            </a:pPr>
            <a:r>
              <a:rPr lang="en-US" sz="4800" b="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Meet Your Professor . . .</a:t>
            </a:r>
            <a:endParaRPr lang="en-US" sz="48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endParaRPr>
          </a:p>
        </p:txBody>
      </p:sp>
      <p:sp>
        <p:nvSpPr>
          <p:cNvPr id="7" name="Rectangle 8"/>
          <p:cNvSpPr>
            <a:spLocks noChangeArrowheads="1"/>
          </p:cNvSpPr>
          <p:nvPr/>
        </p:nvSpPr>
        <p:spPr bwMode="auto">
          <a:xfrm>
            <a:off x="3521058" y="5791200"/>
            <a:ext cx="3207929" cy="338554"/>
          </a:xfrm>
          <a:prstGeom prst="rect">
            <a:avLst/>
          </a:prstGeom>
          <a:noFill/>
          <a:ln w="9525">
            <a:noFill/>
            <a:miter lim="800000"/>
            <a:headEnd/>
            <a:tailEnd/>
          </a:ln>
        </p:spPr>
        <p:txBody>
          <a:bodyPr wrap="none" anchor="ctr">
            <a:spAutoFit/>
          </a:bodyPr>
          <a:lstStyle/>
          <a:p>
            <a:r>
              <a:rPr lang="en-US" sz="1600" b="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University of Minnesota Duluth</a:t>
            </a:r>
            <a:endParaRPr lang="en-US" sz="2800" i="0" dirty="0">
              <a:solidFill>
                <a:srgbClr val="FFFFFF"/>
              </a:solidFill>
            </a:endParaRPr>
          </a:p>
        </p:txBody>
      </p:sp>
      <p:sp>
        <p:nvSpPr>
          <p:cNvPr id="8" name="Rectangle 11"/>
          <p:cNvSpPr>
            <a:spLocks noChangeArrowheads="1"/>
          </p:cNvSpPr>
          <p:nvPr/>
        </p:nvSpPr>
        <p:spPr bwMode="auto">
          <a:xfrm>
            <a:off x="4305300" y="6151602"/>
            <a:ext cx="1644650" cy="553998"/>
          </a:xfrm>
          <a:prstGeom prst="rect">
            <a:avLst/>
          </a:prstGeom>
          <a:noFill/>
          <a:ln w="9525">
            <a:noFill/>
            <a:miter lim="800000"/>
            <a:headEnd/>
            <a:tailEnd/>
          </a:ln>
        </p:spPr>
        <p:txBody>
          <a:bodyPr>
            <a:spAutoFit/>
          </a:bodyPr>
          <a:lstStyle/>
          <a:p>
            <a:r>
              <a:rPr lang="en-US" sz="1800" b="1"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Tim Roufs</a:t>
            </a:r>
          </a:p>
          <a:p>
            <a:r>
              <a:rPr kumimoji="0" lang="en-US" sz="1200" b="1" i="0" dirty="0" smtClean="0">
                <a:solidFill>
                  <a:srgbClr val="EAEAEA"/>
                </a:solidFill>
              </a:rPr>
              <a:t>© 2010</a:t>
            </a:r>
            <a:endParaRPr lang="en-US" sz="1200" i="0" dirty="0">
              <a:solidFill>
                <a:srgbClr val="FFFFFF"/>
              </a:solidFill>
            </a:endParaRPr>
          </a:p>
        </p:txBody>
      </p:sp>
    </p:spTree>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5" name="Picture 4" descr="CK_and_TR_reading_a_IMAG0104.jpg"/>
          <p:cNvPicPr>
            <a:picLocks noChangeAspect="1"/>
          </p:cNvPicPr>
          <p:nvPr/>
        </p:nvPicPr>
        <p:blipFill>
          <a:blip r:embed="rId3" cstate="print"/>
          <a:stretch>
            <a:fillRect/>
          </a:stretch>
        </p:blipFill>
        <p:spPr>
          <a:xfrm>
            <a:off x="5442" y="-14513"/>
            <a:ext cx="10287000" cy="6879431"/>
          </a:xfrm>
          <a:prstGeom prst="rect">
            <a:avLst/>
          </a:prstGeom>
        </p:spPr>
      </p:pic>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4400" b="1" i="0" dirty="0" smtClean="0">
                <a:solidFill>
                  <a:srgbClr val="000000"/>
                </a:solidFill>
                <a:latin typeface="Arial" pitchFamily="34" charset="0"/>
                <a:cs typeface="Arial" pitchFamily="34" charset="0"/>
              </a:rPr>
              <a:t>Hi.</a:t>
            </a:r>
          </a:p>
          <a:p>
            <a:pPr eaLnBrk="1" hangingPunct="1"/>
            <a:r>
              <a:rPr kumimoji="0" lang="en-US" sz="4400" b="1" i="0" dirty="0" smtClean="0">
                <a:solidFill>
                  <a:srgbClr val="000000"/>
                </a:solidFill>
                <a:latin typeface="Arial" pitchFamily="34" charset="0"/>
                <a:cs typeface="Arial" pitchFamily="34" charset="0"/>
              </a:rPr>
              <a:t>  </a:t>
            </a:r>
          </a:p>
          <a:p>
            <a:pPr eaLnBrk="1" hangingPunct="1"/>
            <a:r>
              <a:rPr kumimoji="0" lang="en-US" sz="4400" b="1" i="0" dirty="0" smtClean="0">
                <a:solidFill>
                  <a:srgbClr val="000000"/>
                </a:solidFill>
                <a:latin typeface="Arial" pitchFamily="34" charset="0"/>
                <a:cs typeface="Arial" pitchFamily="34" charset="0"/>
              </a:rPr>
              <a:t>I'm Tim Roufs.</a:t>
            </a:r>
            <a:endParaRPr kumimoji="0" lang="en-US" sz="3200" i="0" dirty="0" smtClean="0">
              <a:solidFill>
                <a:srgbClr val="000000"/>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D45116"/>
        </a:solidFill>
        <a:effectLst/>
      </p:bgPr>
    </p:bg>
    <p:spTree>
      <p:nvGrpSpPr>
        <p:cNvPr id="1" name=""/>
        <p:cNvGrpSpPr/>
        <p:nvPr/>
      </p:nvGrpSpPr>
      <p:grpSpPr>
        <a:xfrm>
          <a:off x="0" y="0"/>
          <a:ext cx="0" cy="0"/>
          <a:chOff x="0" y="0"/>
          <a:chExt cx="0" cy="0"/>
        </a:xfrm>
      </p:grpSpPr>
      <p:sp>
        <p:nvSpPr>
          <p:cNvPr id="16" name="Text Box 10"/>
          <p:cNvSpPr txBox="1">
            <a:spLocks noChangeArrowheads="1"/>
          </p:cNvSpPr>
          <p:nvPr/>
        </p:nvSpPr>
        <p:spPr bwMode="auto">
          <a:xfrm>
            <a:off x="2509783" y="6248400"/>
            <a:ext cx="5224572" cy="369332"/>
          </a:xfrm>
          <a:prstGeom prst="rect">
            <a:avLst/>
          </a:prstGeom>
          <a:noFill/>
          <a:ln w="9525">
            <a:noFill/>
            <a:miter lim="800000"/>
            <a:headEnd/>
            <a:tailEnd/>
          </a:ln>
        </p:spPr>
        <p:txBody>
          <a:bodyPr wrap="none">
            <a:spAutoFit/>
          </a:bodyPr>
          <a:lstStyle/>
          <a:p>
            <a:r>
              <a:rPr lang="en-US" sz="1800" i="0" dirty="0" smtClean="0">
                <a:solidFill>
                  <a:srgbClr val="000000"/>
                </a:solidFill>
                <a:hlinkClick r:id="rId2"/>
              </a:rPr>
              <a:t>http://www.d.umn.edu/cla/faculty/troufs/anth1604/</a:t>
            </a:r>
            <a:endParaRPr lang="en-US" sz="1800" i="0" dirty="0">
              <a:solidFill>
                <a:srgbClr val="000000"/>
              </a:solidFill>
            </a:endParaRPr>
          </a:p>
        </p:txBody>
      </p:sp>
      <p:pic>
        <p:nvPicPr>
          <p:cNvPr id="1026" name="Picture 2"/>
          <p:cNvPicPr>
            <a:picLocks noChangeAspect="1" noChangeArrowheads="1"/>
          </p:cNvPicPr>
          <p:nvPr/>
        </p:nvPicPr>
        <p:blipFill>
          <a:blip r:embed="rId3" cstate="print"/>
          <a:srcRect/>
          <a:stretch>
            <a:fillRect/>
          </a:stretch>
        </p:blipFill>
        <p:spPr bwMode="auto">
          <a:xfrm>
            <a:off x="3009900" y="732972"/>
            <a:ext cx="4267200" cy="5419344"/>
          </a:xfrm>
          <a:prstGeom prst="rect">
            <a:avLst/>
          </a:prstGeom>
          <a:noFill/>
          <a:ln w="9525">
            <a:noFill/>
            <a:miter lim="800000"/>
            <a:headEnd/>
            <a:tailEnd/>
          </a:ln>
        </p:spPr>
      </p:pic>
      <p:sp>
        <p:nvSpPr>
          <p:cNvPr id="12" name="Rectangle 5"/>
          <p:cNvSpPr>
            <a:spLocks noChangeArrowheads="1"/>
          </p:cNvSpPr>
          <p:nvPr/>
        </p:nvSpPr>
        <p:spPr bwMode="auto">
          <a:xfrm>
            <a:off x="2772196" y="5257800"/>
            <a:ext cx="4713150" cy="461665"/>
          </a:xfrm>
          <a:prstGeom prst="rect">
            <a:avLst/>
          </a:prstGeom>
          <a:noFill/>
          <a:ln w="9525">
            <a:noFill/>
            <a:miter lim="800000"/>
            <a:headEnd/>
            <a:tailEnd/>
          </a:ln>
          <a:effectLst/>
        </p:spPr>
        <p:txBody>
          <a:bodyPr wrap="none" anchor="ctr">
            <a:spAutoFit/>
          </a:bodyPr>
          <a:lstStyle/>
          <a:p>
            <a:r>
              <a:rPr lang="en-US" sz="2400" b="1" kern="0"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University of Minnesota Duluth</a:t>
            </a:r>
            <a:endParaRPr lang="en-US" sz="4000" dirty="0"/>
          </a:p>
        </p:txBody>
      </p:sp>
      <p:sp>
        <p:nvSpPr>
          <p:cNvPr id="13" name="Rectangle 12"/>
          <p:cNvSpPr>
            <a:spLocks noChangeArrowheads="1"/>
          </p:cNvSpPr>
          <p:nvPr/>
        </p:nvSpPr>
        <p:spPr bwMode="auto">
          <a:xfrm>
            <a:off x="4015014" y="5638800"/>
            <a:ext cx="2207078" cy="600164"/>
          </a:xfrm>
          <a:prstGeom prst="rect">
            <a:avLst/>
          </a:prstGeom>
          <a:noFill/>
          <a:ln w="9525">
            <a:noFill/>
            <a:miter lim="800000"/>
            <a:headEnd/>
            <a:tailEnd/>
          </a:ln>
        </p:spPr>
        <p:txBody>
          <a:bodyPr wrap="square">
            <a:spAutoFit/>
          </a:bodyPr>
          <a:lstStyle/>
          <a:p>
            <a:pPr fontAlgn="auto">
              <a:spcBef>
                <a:spcPts val="0"/>
              </a:spcBef>
              <a:spcAft>
                <a:spcPts val="0"/>
              </a:spcAft>
              <a:defRPr/>
            </a:pPr>
            <a:r>
              <a:rPr lang="en-US" sz="2400" b="1" kern="0"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rPr>
              <a:t>Tim Roufs</a:t>
            </a:r>
          </a:p>
          <a:p>
            <a:pPr fontAlgn="auto">
              <a:spcBef>
                <a:spcPts val="0"/>
              </a:spcBef>
              <a:spcAft>
                <a:spcPts val="0"/>
              </a:spcAft>
              <a:defRPr/>
            </a:pPr>
            <a:r>
              <a:rPr kumimoji="0" lang="en-US" sz="900" b="1" i="0" kern="0" dirty="0" smtClean="0">
                <a:solidFill>
                  <a:srgbClr val="000000"/>
                </a:solidFill>
              </a:rPr>
              <a:t>© 2010-2012</a:t>
            </a:r>
            <a:endParaRPr lang="en-US" sz="900" i="0" kern="0" dirty="0">
              <a:solidFill>
                <a:srgbClr val="FFFFFF"/>
              </a:solidFill>
            </a:endParaRPr>
          </a:p>
        </p:txBody>
      </p:sp>
      <p:sp>
        <p:nvSpPr>
          <p:cNvPr id="7" name="Rectangle 2051"/>
          <p:cNvSpPr>
            <a:spLocks noChangeArrowheads="1"/>
          </p:cNvSpPr>
          <p:nvPr/>
        </p:nvSpPr>
        <p:spPr bwMode="auto">
          <a:xfrm>
            <a:off x="1242786" y="2962728"/>
            <a:ext cx="7772400" cy="2523672"/>
          </a:xfrm>
          <a:prstGeom prst="rect">
            <a:avLst/>
          </a:prstGeom>
          <a:noFill/>
          <a:ln w="9525">
            <a:noFill/>
            <a:miter lim="800000"/>
            <a:headEnd/>
            <a:tailEnd/>
          </a:ln>
        </p:spPr>
        <p:txBody>
          <a:bodyPr wrap="square" anchor="ctr">
            <a:noAutofit/>
          </a:bodyPr>
          <a:lstStyle/>
          <a:p>
            <a:pPr>
              <a:lnSpc>
                <a:spcPct val="120000"/>
              </a:lnSpc>
              <a:spcBef>
                <a:spcPts val="500"/>
              </a:spcBef>
              <a:spcAft>
                <a:spcPts val="500"/>
              </a:spcAft>
            </a:pPr>
            <a:r>
              <a:rPr lang="en-US" sz="4400" b="1" kern="0" dirty="0" smtClean="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a:rPr>
              <a:t>What would you like to know about your profs?</a:t>
            </a:r>
          </a:p>
        </p:txBody>
      </p:sp>
    </p:spTree>
    <p:extLst>
      <p:ext uri="{BB962C8B-B14F-4D97-AF65-F5344CB8AC3E}">
        <p14:creationId xmlns:p14="http://schemas.microsoft.com/office/powerpoint/2010/main" val="1748275817"/>
      </p:ext>
    </p:extLst>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3200" b="1" i="0" dirty="0" smtClean="0">
                <a:solidFill>
                  <a:srgbClr val="000000"/>
                </a:solidFill>
                <a:latin typeface="Arial" pitchFamily="34" charset="0"/>
                <a:cs typeface="Arial" pitchFamily="34" charset="0"/>
              </a:rPr>
              <a:t>When I ask students in face-to-face (f2f) classes "What would you like to know about your professor?" </a:t>
            </a:r>
          </a:p>
          <a:p>
            <a:pPr eaLnBrk="1" hangingPunct="1"/>
            <a:r>
              <a:rPr kumimoji="0" lang="en-US" sz="3200" b="1" i="0" dirty="0" smtClean="0">
                <a:solidFill>
                  <a:srgbClr val="000000"/>
                </a:solidFill>
                <a:latin typeface="Arial" pitchFamily="34" charset="0"/>
                <a:cs typeface="Arial" pitchFamily="34" charset="0"/>
              </a:rPr>
              <a:t>they usually uniformly ask "safe" questions </a:t>
            </a:r>
          </a:p>
          <a:p>
            <a:pPr eaLnBrk="1" hangingPunct="1"/>
            <a:endParaRPr kumimoji="0" lang="en-US" sz="1600" b="1" i="0" dirty="0" smtClean="0">
              <a:solidFill>
                <a:srgbClr val="000000"/>
              </a:solidFill>
              <a:latin typeface="Arial" pitchFamily="34" charset="0"/>
              <a:cs typeface="Arial" pitchFamily="34" charset="0"/>
            </a:endParaRPr>
          </a:p>
          <a:p>
            <a:pPr eaLnBrk="1" hangingPunct="1"/>
            <a:r>
              <a:rPr kumimoji="0" lang="en-US" sz="2400" i="0" dirty="0" smtClean="0">
                <a:solidFill>
                  <a:srgbClr val="000000"/>
                </a:solidFill>
                <a:latin typeface="Arial" pitchFamily="34" charset="0"/>
                <a:cs typeface="Arial" pitchFamily="34" charset="0"/>
              </a:rPr>
              <a:t>(which anthropologically-speaking is probably a good approach, although it's difficult for the last person to think of a "safe" question that hasn't been asked by one of the other students)</a:t>
            </a:r>
            <a:endParaRPr kumimoji="0" lang="en-US" sz="1600" i="0" dirty="0" smtClean="0">
              <a:solidFill>
                <a:srgbClr val="000000"/>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3200" b="1" i="0" dirty="0" smtClean="0">
                <a:solidFill>
                  <a:srgbClr val="000000"/>
                </a:solidFill>
                <a:latin typeface="Arial" pitchFamily="34" charset="0"/>
                <a:cs typeface="Arial" pitchFamily="34" charset="0"/>
              </a:rPr>
              <a:t>They ask questions like  </a:t>
            </a:r>
          </a:p>
          <a:p>
            <a:pPr eaLnBrk="1" hangingPunct="1"/>
            <a:endParaRPr kumimoji="0" lang="en-US" sz="1600" b="1" i="0" dirty="0" smtClean="0">
              <a:solidFill>
                <a:srgbClr val="000000"/>
              </a:solidFill>
              <a:latin typeface="Arial" pitchFamily="34" charset="0"/>
              <a:cs typeface="Arial" pitchFamily="34" charset="0"/>
            </a:endParaRPr>
          </a:p>
          <a:p>
            <a:pPr eaLnBrk="1" hangingPunct="1"/>
            <a:r>
              <a:rPr kumimoji="0" lang="en-US" sz="3200" b="1" i="0" dirty="0" smtClean="0">
                <a:solidFill>
                  <a:srgbClr val="000000"/>
                </a:solidFill>
                <a:latin typeface="Arial" pitchFamily="34" charset="0"/>
                <a:cs typeface="Arial" pitchFamily="34" charset="0"/>
              </a:rPr>
              <a:t>"Where were you born?" . . . </a:t>
            </a:r>
          </a:p>
          <a:p>
            <a:pPr eaLnBrk="1" hangingPunct="1"/>
            <a:endParaRPr kumimoji="0" lang="en-US" sz="1600" b="1" i="0" dirty="0" smtClean="0">
              <a:solidFill>
                <a:srgbClr val="000000"/>
              </a:solidFill>
              <a:latin typeface="Arial" pitchFamily="34" charset="0"/>
              <a:cs typeface="Arial" pitchFamily="34" charset="0"/>
            </a:endParaRPr>
          </a:p>
          <a:p>
            <a:pPr eaLnBrk="1" hangingPunct="1"/>
            <a:r>
              <a:rPr kumimoji="0" lang="en-US" sz="3200" b="1" i="0" dirty="0" smtClean="0">
                <a:solidFill>
                  <a:srgbClr val="000000"/>
                </a:solidFill>
                <a:latin typeface="Arial" pitchFamily="34" charset="0"/>
                <a:cs typeface="Arial" pitchFamily="34" charset="0"/>
              </a:rPr>
              <a:t>"Where did you go to school?" . . . </a:t>
            </a:r>
          </a:p>
          <a:p>
            <a:pPr eaLnBrk="1" hangingPunct="1"/>
            <a:endParaRPr kumimoji="0" lang="en-US" sz="1600" b="1" i="0" dirty="0" smtClean="0">
              <a:solidFill>
                <a:srgbClr val="000000"/>
              </a:solidFill>
              <a:latin typeface="Arial" pitchFamily="34" charset="0"/>
              <a:cs typeface="Arial" pitchFamily="34" charset="0"/>
            </a:endParaRPr>
          </a:p>
          <a:p>
            <a:pPr eaLnBrk="1" hangingPunct="1"/>
            <a:r>
              <a:rPr kumimoji="0" lang="en-US" sz="3200" b="1" i="0" dirty="0" smtClean="0">
                <a:solidFill>
                  <a:srgbClr val="000000"/>
                </a:solidFill>
                <a:latin typeface="Arial" pitchFamily="34" charset="0"/>
                <a:cs typeface="Arial" pitchFamily="34" charset="0"/>
              </a:rPr>
              <a:t>"How long have you been teaching at UMD?" . . .</a:t>
            </a:r>
          </a:p>
          <a:p>
            <a:pPr eaLnBrk="1" hangingPunct="1"/>
            <a:endParaRPr kumimoji="0" lang="en-US" sz="1600" b="1" i="0" dirty="0" smtClean="0">
              <a:solidFill>
                <a:srgbClr val="000000"/>
              </a:solidFill>
              <a:latin typeface="Arial" pitchFamily="34" charset="0"/>
              <a:cs typeface="Arial" pitchFamily="34" charset="0"/>
            </a:endParaRPr>
          </a:p>
          <a:p>
            <a:pPr eaLnBrk="1" hangingPunct="1"/>
            <a:r>
              <a:rPr kumimoji="0" lang="en-US" sz="3200" b="1" i="0" dirty="0" smtClean="0">
                <a:solidFill>
                  <a:srgbClr val="000000"/>
                </a:solidFill>
                <a:latin typeface="Arial" pitchFamily="34" charset="0"/>
                <a:cs typeface="Arial" pitchFamily="34" charset="0"/>
              </a:rPr>
              <a:t>“Where have you been?” . . . </a:t>
            </a:r>
          </a:p>
          <a:p>
            <a:pPr eaLnBrk="1" hangingPunct="1"/>
            <a:endParaRPr kumimoji="0" lang="en-US" sz="1600" b="1" i="0" dirty="0" smtClean="0">
              <a:solidFill>
                <a:srgbClr val="000000"/>
              </a:solidFill>
              <a:latin typeface="Arial" pitchFamily="34" charset="0"/>
              <a:cs typeface="Arial" pitchFamily="34" charset="0"/>
            </a:endParaRPr>
          </a:p>
          <a:p>
            <a:pPr eaLnBrk="1" hangingPunct="1"/>
            <a:r>
              <a:rPr kumimoji="0" lang="en-US" sz="3200" b="1" i="0" dirty="0" smtClean="0">
                <a:solidFill>
                  <a:srgbClr val="000000"/>
                </a:solidFill>
                <a:latin typeface="Arial" pitchFamily="34" charset="0"/>
                <a:cs typeface="Arial" pitchFamily="34" charset="0"/>
              </a:rPr>
              <a:t>and that sort of thing . . .</a:t>
            </a:r>
            <a:endParaRPr kumimoji="0" lang="en-US" sz="2000" i="0" dirty="0" smtClean="0">
              <a:solidFill>
                <a:srgbClr val="000000"/>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3200" b="1" i="0" dirty="0" smtClean="0">
                <a:solidFill>
                  <a:srgbClr val="000000"/>
                </a:solidFill>
                <a:latin typeface="Arial" pitchFamily="34" charset="0"/>
                <a:cs typeface="Arial" pitchFamily="34" charset="0"/>
              </a:rPr>
              <a:t>To me, </a:t>
            </a:r>
            <a:r>
              <a:rPr kumimoji="0" lang="en-US" sz="2400" i="0" dirty="0" smtClean="0">
                <a:solidFill>
                  <a:srgbClr val="000000"/>
                </a:solidFill>
                <a:latin typeface="Arial" pitchFamily="34" charset="0"/>
                <a:cs typeface="Arial" pitchFamily="34" charset="0"/>
              </a:rPr>
              <a:t>(judging by the looks on the faces of most in class) </a:t>
            </a:r>
            <a:r>
              <a:rPr kumimoji="0" lang="en-US" sz="3200" b="1" i="0" dirty="0" smtClean="0">
                <a:solidFill>
                  <a:srgbClr val="000000"/>
                </a:solidFill>
                <a:latin typeface="Arial" pitchFamily="34" charset="0"/>
                <a:cs typeface="Arial" pitchFamily="34" charset="0"/>
              </a:rPr>
              <a:t>those questions, while safe, are actually pretty boring </a:t>
            </a:r>
          </a:p>
          <a:p>
            <a:pPr eaLnBrk="1" hangingPunct="1"/>
            <a:endParaRPr kumimoji="0" lang="en-US" sz="1600" b="1" i="0" dirty="0" smtClean="0">
              <a:solidFill>
                <a:srgbClr val="000000"/>
              </a:solidFill>
              <a:latin typeface="Arial" pitchFamily="34" charset="0"/>
              <a:cs typeface="Arial" pitchFamily="34" charset="0"/>
            </a:endParaRPr>
          </a:p>
          <a:p>
            <a:pPr eaLnBrk="1" hangingPunct="1"/>
            <a:r>
              <a:rPr kumimoji="0" lang="en-US" sz="3200" b="1" i="0" dirty="0" smtClean="0">
                <a:solidFill>
                  <a:srgbClr val="FFFFFF"/>
                </a:solidFill>
                <a:latin typeface="Arial" pitchFamily="34" charset="0"/>
                <a:cs typeface="Arial" pitchFamily="34" charset="0"/>
              </a:rPr>
              <a:t>But one or two folks seem to like to know about that sort of thing. </a:t>
            </a:r>
          </a:p>
          <a:p>
            <a:pPr eaLnBrk="1" hangingPunct="1"/>
            <a:endParaRPr kumimoji="0" lang="en-US" sz="1600" b="1" i="0" dirty="0" smtClean="0">
              <a:solidFill>
                <a:srgbClr val="FFFFFF"/>
              </a:solidFill>
              <a:latin typeface="Arial" pitchFamily="34" charset="0"/>
              <a:cs typeface="Arial" pitchFamily="34" charset="0"/>
            </a:endParaRPr>
          </a:p>
          <a:p>
            <a:pPr eaLnBrk="1" hangingPunct="1"/>
            <a:r>
              <a:rPr kumimoji="0" lang="en-US" sz="3200" b="1" i="0" dirty="0" smtClean="0">
                <a:solidFill>
                  <a:srgbClr val="FFFFFF"/>
                </a:solidFill>
                <a:latin typeface="Arial" pitchFamily="34" charset="0"/>
                <a:cs typeface="Arial" pitchFamily="34" charset="0"/>
              </a:rPr>
              <a:t>If you do, more than you probably really want or need to know is on </a:t>
            </a:r>
          </a:p>
          <a:p>
            <a:pPr eaLnBrk="1" hangingPunct="1"/>
            <a:r>
              <a:rPr kumimoji="0" lang="en-US" sz="3200" b="1" i="0" dirty="0" smtClean="0">
                <a:solidFill>
                  <a:srgbClr val="FFFFFF"/>
                </a:solidFill>
                <a:latin typeface="Arial" pitchFamily="34" charset="0"/>
                <a:cs typeface="Arial" pitchFamily="34" charset="0"/>
              </a:rPr>
              <a:t>my UMD biography page . . .</a:t>
            </a: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1200150" y="2857500"/>
            <a:ext cx="8743950" cy="1143000"/>
          </a:xfrm>
        </p:spPr>
        <p:txBody>
          <a:bodyPr/>
          <a:lstStyle/>
          <a:p>
            <a:r>
              <a:rPr lang="en-US" i="1" dirty="0" smtClean="0"/>
              <a:t/>
            </a:r>
            <a:br>
              <a:rPr lang="en-US" i="1" dirty="0" smtClean="0"/>
            </a:br>
            <a:endParaRPr lang="en-US" i="1" dirty="0" smtClean="0"/>
          </a:p>
        </p:txBody>
      </p:sp>
      <p:sp>
        <p:nvSpPr>
          <p:cNvPr id="171010" name="Rectangle 3"/>
          <p:cNvSpPr>
            <a:spLocks noChangeArrowheads="1"/>
          </p:cNvSpPr>
          <p:nvPr/>
        </p:nvSpPr>
        <p:spPr bwMode="auto">
          <a:xfrm>
            <a:off x="1485900" y="1004888"/>
            <a:ext cx="7315200" cy="752475"/>
          </a:xfrm>
          <a:prstGeom prst="rect">
            <a:avLst/>
          </a:prstGeom>
          <a:noFill/>
          <a:ln w="9525">
            <a:noFill/>
            <a:miter lim="800000"/>
            <a:headEnd/>
            <a:tailEnd/>
          </a:ln>
        </p:spPr>
        <p:txBody>
          <a:bodyPr anchor="ctr">
            <a:spAutoFit/>
          </a:bodyPr>
          <a:lstStyle/>
          <a:p>
            <a:pPr>
              <a:lnSpc>
                <a:spcPct val="120000"/>
              </a:lnSpc>
            </a:pPr>
            <a:r>
              <a:rPr lang="en-US" sz="4000" b="1" dirty="0">
                <a:solidFill>
                  <a:srgbClr val="000000"/>
                </a:solidFill>
                <a:latin typeface="Verdana" pitchFamily="34" charset="0"/>
              </a:rPr>
              <a:t>FAQs</a:t>
            </a:r>
          </a:p>
        </p:txBody>
      </p:sp>
      <p:sp>
        <p:nvSpPr>
          <p:cNvPr id="522244" name="Rectangle 3"/>
          <p:cNvSpPr>
            <a:spLocks noChangeArrowheads="1"/>
          </p:cNvSpPr>
          <p:nvPr/>
        </p:nvSpPr>
        <p:spPr bwMode="auto">
          <a:xfrm>
            <a:off x="1485900" y="1571435"/>
            <a:ext cx="7315200" cy="4819781"/>
          </a:xfrm>
          <a:prstGeom prst="rect">
            <a:avLst/>
          </a:prstGeom>
          <a:noFill/>
          <a:ln w="9525">
            <a:noFill/>
            <a:miter lim="800000"/>
            <a:headEnd/>
            <a:tailEnd/>
          </a:ln>
        </p:spPr>
        <p:txBody>
          <a:bodyPr anchor="ctr">
            <a:spAutoFit/>
          </a:bodyPr>
          <a:lstStyle/>
          <a:p>
            <a:pPr indent="231775" algn="l">
              <a:lnSpc>
                <a:spcPct val="160000"/>
              </a:lnSpc>
              <a:buFontTx/>
              <a:buChar char="•"/>
              <a:tabLst>
                <a:tab pos="231775" algn="l"/>
              </a:tabLst>
              <a:defRPr/>
            </a:pPr>
            <a:r>
              <a:rPr lang="en-US" sz="2400" b="1" dirty="0">
                <a:solidFill>
                  <a:srgbClr val="000000"/>
                </a:solidFill>
                <a:latin typeface="Verdana" pitchFamily="34" charset="0"/>
              </a:rPr>
              <a:t> Where did you grow </a:t>
            </a:r>
            <a:r>
              <a:rPr lang="en-US" sz="2400" b="1" dirty="0" smtClean="0">
                <a:solidFill>
                  <a:srgbClr val="000000"/>
                </a:solidFill>
                <a:latin typeface="Verdana" pitchFamily="34" charset="0"/>
              </a:rPr>
              <a:t>up ?</a:t>
            </a:r>
            <a:endParaRPr lang="en-US" sz="2400" b="1" dirty="0">
              <a:solidFill>
                <a:srgbClr val="000000"/>
              </a:solidFill>
              <a:latin typeface="Verdana" pitchFamily="34" charset="0"/>
            </a:endParaRPr>
          </a:p>
          <a:p>
            <a:pPr indent="231775" algn="l">
              <a:lnSpc>
                <a:spcPct val="160000"/>
              </a:lnSpc>
              <a:buFontTx/>
              <a:buChar char="•"/>
              <a:tabLst>
                <a:tab pos="231775" algn="l"/>
              </a:tabLst>
              <a:defRPr/>
            </a:pPr>
            <a:r>
              <a:rPr lang="en-US" sz="2400" b="1" dirty="0">
                <a:solidFill>
                  <a:srgbClr val="000000"/>
                </a:solidFill>
                <a:latin typeface="Verdana" pitchFamily="34" charset="0"/>
              </a:rPr>
              <a:t> Where did you go to </a:t>
            </a:r>
            <a:r>
              <a:rPr lang="en-US" sz="2400" b="1" dirty="0" smtClean="0">
                <a:solidFill>
                  <a:srgbClr val="000000"/>
                </a:solidFill>
                <a:latin typeface="Verdana" pitchFamily="34" charset="0"/>
              </a:rPr>
              <a:t>school ?</a:t>
            </a:r>
            <a:endParaRPr lang="en-US" sz="2400" b="1" dirty="0">
              <a:solidFill>
                <a:srgbClr val="000000"/>
              </a:solidFill>
              <a:latin typeface="Verdana" pitchFamily="34" charset="0"/>
            </a:endParaRPr>
          </a:p>
          <a:p>
            <a:pPr indent="231775" algn="l">
              <a:lnSpc>
                <a:spcPct val="160000"/>
              </a:lnSpc>
              <a:buFontTx/>
              <a:buChar char="•"/>
              <a:tabLst>
                <a:tab pos="231775" algn="l"/>
              </a:tabLst>
              <a:defRPr/>
            </a:pPr>
            <a:r>
              <a:rPr lang="en-US" sz="2400" b="1" dirty="0">
                <a:solidFill>
                  <a:srgbClr val="000000"/>
                </a:solidFill>
                <a:latin typeface="Verdana" pitchFamily="34" charset="0"/>
              </a:rPr>
              <a:t> How long have you been at </a:t>
            </a:r>
            <a:r>
              <a:rPr lang="en-US" sz="2400" b="1" dirty="0" smtClean="0">
                <a:solidFill>
                  <a:srgbClr val="000000"/>
                </a:solidFill>
                <a:latin typeface="Verdana" pitchFamily="34" charset="0"/>
              </a:rPr>
              <a:t>UMD ? </a:t>
            </a:r>
            <a:endParaRPr lang="en-US" sz="2400" b="1" dirty="0">
              <a:solidFill>
                <a:srgbClr val="000000"/>
              </a:solidFill>
              <a:latin typeface="Verdana" pitchFamily="34" charset="0"/>
            </a:endParaRPr>
          </a:p>
          <a:p>
            <a:pPr indent="231775" algn="l">
              <a:lnSpc>
                <a:spcPct val="160000"/>
              </a:lnSpc>
              <a:buFontTx/>
              <a:buChar char="•"/>
              <a:tabLst>
                <a:tab pos="231775" algn="l"/>
              </a:tabLst>
              <a:defRPr/>
            </a:pPr>
            <a:r>
              <a:rPr lang="en-US" sz="2400" b="1" dirty="0">
                <a:solidFill>
                  <a:srgbClr val="FFFFFF"/>
                </a:solidFill>
                <a:latin typeface="Verdana" pitchFamily="34" charset="0"/>
              </a:rPr>
              <a:t> What are your favorite things to do?</a:t>
            </a:r>
          </a:p>
          <a:p>
            <a:pPr indent="231775" algn="l">
              <a:lnSpc>
                <a:spcPct val="160000"/>
              </a:lnSpc>
              <a:buFontTx/>
              <a:buChar char="•"/>
              <a:tabLst>
                <a:tab pos="231775" algn="l"/>
              </a:tabLst>
              <a:defRPr/>
            </a:pPr>
            <a:r>
              <a:rPr lang="en-US" sz="2400" b="1" dirty="0">
                <a:solidFill>
                  <a:srgbClr val="FFFFFF"/>
                </a:solidFill>
                <a:latin typeface="Verdana" pitchFamily="34" charset="0"/>
              </a:rPr>
              <a:t> How did you get into anthropology?</a:t>
            </a:r>
          </a:p>
          <a:p>
            <a:pPr indent="231775" algn="l">
              <a:lnSpc>
                <a:spcPct val="160000"/>
              </a:lnSpc>
              <a:buFontTx/>
              <a:buChar char="•"/>
              <a:tabLst>
                <a:tab pos="231775" algn="l"/>
              </a:tabLst>
              <a:defRPr/>
            </a:pPr>
            <a:r>
              <a:rPr lang="en-US" sz="2400" b="1" dirty="0">
                <a:solidFill>
                  <a:srgbClr val="FFFFFF"/>
                </a:solidFill>
                <a:latin typeface="Verdana" pitchFamily="34" charset="0"/>
              </a:rPr>
              <a:t> Where have you been?</a:t>
            </a:r>
          </a:p>
          <a:p>
            <a:pPr lvl="6" indent="347663">
              <a:lnSpc>
                <a:spcPct val="160000"/>
              </a:lnSpc>
              <a:buFontTx/>
              <a:buChar char="•"/>
              <a:tabLst>
                <a:tab pos="231775" algn="l"/>
              </a:tabLst>
              <a:defRPr/>
            </a:pPr>
            <a:r>
              <a:rPr lang="en-US" sz="2400" b="1" dirty="0">
                <a:solidFill>
                  <a:srgbClr val="FFFFFF"/>
                </a:solidFill>
                <a:latin typeface="Verdana" pitchFamily="34" charset="0"/>
              </a:rPr>
              <a:t>What are your pet peeves?</a:t>
            </a:r>
          </a:p>
        </p:txBody>
      </p:sp>
      <p:sp>
        <p:nvSpPr>
          <p:cNvPr id="5" name="TextBox 4"/>
          <p:cNvSpPr txBox="1"/>
          <p:nvPr/>
        </p:nvSpPr>
        <p:spPr>
          <a:xfrm>
            <a:off x="2171700" y="2177142"/>
            <a:ext cx="4114800" cy="1015663"/>
          </a:xfrm>
          <a:prstGeom prst="rect">
            <a:avLst/>
          </a:prstGeom>
          <a:solidFill>
            <a:srgbClr val="FFFFFF"/>
          </a:solidFill>
        </p:spPr>
        <p:txBody>
          <a:bodyPr wrap="square" rtlCol="0">
            <a:spAutoFit/>
          </a:bodyPr>
          <a:lstStyle/>
          <a:p>
            <a:r>
              <a:rPr lang="en-US" sz="6000" b="1" dirty="0"/>
              <a:t>boring</a:t>
            </a:r>
            <a:r>
              <a:rPr lang="en-US" sz="3200" b="1" dirty="0"/>
              <a:t> </a:t>
            </a:r>
            <a:r>
              <a:rPr lang="en-US" sz="3200" b="1" dirty="0" smtClean="0"/>
              <a:t> ???</a:t>
            </a:r>
            <a:r>
              <a:rPr lang="en-US" sz="6000" b="1" dirty="0" smtClean="0"/>
              <a:t> </a:t>
            </a:r>
            <a:endParaRPr lang="en-US" sz="60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3200" b="1" i="0" dirty="0" smtClean="0">
                <a:solidFill>
                  <a:srgbClr val="000000"/>
                </a:solidFill>
                <a:latin typeface="Arial" pitchFamily="34" charset="0"/>
                <a:cs typeface="Arial" pitchFamily="34" charset="0"/>
              </a:rPr>
              <a:t>To me, </a:t>
            </a:r>
            <a:r>
              <a:rPr kumimoji="0" lang="en-US" sz="2400" i="0" dirty="0" smtClean="0">
                <a:solidFill>
                  <a:srgbClr val="000000"/>
                </a:solidFill>
                <a:latin typeface="Arial" pitchFamily="34" charset="0"/>
                <a:cs typeface="Arial" pitchFamily="34" charset="0"/>
              </a:rPr>
              <a:t>(judging by the looks on the faces of most in class) </a:t>
            </a:r>
            <a:r>
              <a:rPr kumimoji="0" lang="en-US" sz="3200" b="1" i="0" dirty="0" smtClean="0">
                <a:solidFill>
                  <a:srgbClr val="000000"/>
                </a:solidFill>
                <a:latin typeface="Arial" pitchFamily="34" charset="0"/>
                <a:cs typeface="Arial" pitchFamily="34" charset="0"/>
              </a:rPr>
              <a:t>those questions, while safe, are actually pretty boring. </a:t>
            </a:r>
          </a:p>
          <a:p>
            <a:pPr eaLnBrk="1" hangingPunct="1"/>
            <a:endParaRPr kumimoji="0" lang="en-US" sz="1600" b="1" i="0" dirty="0" smtClean="0">
              <a:solidFill>
                <a:srgbClr val="000000"/>
              </a:solidFill>
              <a:latin typeface="Arial" pitchFamily="34" charset="0"/>
              <a:cs typeface="Arial" pitchFamily="34" charset="0"/>
            </a:endParaRPr>
          </a:p>
          <a:p>
            <a:pPr eaLnBrk="1" hangingPunct="1"/>
            <a:r>
              <a:rPr kumimoji="0" lang="en-US" sz="3200" b="1" i="0" dirty="0" smtClean="0">
                <a:solidFill>
                  <a:srgbClr val="000000"/>
                </a:solidFill>
                <a:latin typeface="Arial" pitchFamily="34" charset="0"/>
                <a:cs typeface="Arial" pitchFamily="34" charset="0"/>
              </a:rPr>
              <a:t>But one or two folks seem to like to know about that sort of thing </a:t>
            </a:r>
          </a:p>
          <a:p>
            <a:pPr eaLnBrk="1" hangingPunct="1"/>
            <a:endParaRPr kumimoji="0" lang="en-US" sz="1600" b="1" i="0" dirty="0" smtClean="0">
              <a:solidFill>
                <a:srgbClr val="000000"/>
              </a:solidFill>
              <a:latin typeface="Arial" pitchFamily="34" charset="0"/>
              <a:cs typeface="Arial" pitchFamily="34" charset="0"/>
            </a:endParaRPr>
          </a:p>
          <a:p>
            <a:pPr eaLnBrk="1" hangingPunct="1"/>
            <a:r>
              <a:rPr kumimoji="0" lang="en-US" sz="3200" b="1" i="0" dirty="0" smtClean="0">
                <a:solidFill>
                  <a:srgbClr val="000000"/>
                </a:solidFill>
                <a:latin typeface="Arial" pitchFamily="34" charset="0"/>
                <a:cs typeface="Arial" pitchFamily="34" charset="0"/>
              </a:rPr>
              <a:t>If you do, more than you probably really want or need to know is on </a:t>
            </a:r>
          </a:p>
          <a:p>
            <a:pPr eaLnBrk="1" hangingPunct="1"/>
            <a:r>
              <a:rPr kumimoji="0" lang="en-US" sz="3200" b="1" i="0" dirty="0" smtClean="0">
                <a:solidFill>
                  <a:srgbClr val="000000"/>
                </a:solidFill>
                <a:latin typeface="Arial" pitchFamily="34" charset="0"/>
                <a:cs typeface="Arial" pitchFamily="34" charset="0"/>
                <a:hlinkClick r:id="rId3"/>
              </a:rPr>
              <a:t>my UMD biography page</a:t>
            </a:r>
            <a:r>
              <a:rPr kumimoji="0" lang="en-US" sz="3200" b="1" i="0" dirty="0" smtClean="0">
                <a:solidFill>
                  <a:srgbClr val="000000"/>
                </a:solidFill>
                <a:latin typeface="Arial" pitchFamily="34" charset="0"/>
                <a:cs typeface="Arial" pitchFamily="34" charset="0"/>
              </a:rPr>
              <a:t> . . .</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493474"/>
            <a:ext cx="8229600" cy="4801314"/>
          </a:xfrm>
          <a:prstGeom prst="rect">
            <a:avLst/>
          </a:prstGeom>
          <a:noFill/>
          <a:ln w="9525">
            <a:noFill/>
            <a:miter lim="800000"/>
            <a:headEnd/>
            <a:tailEnd/>
          </a:ln>
        </p:spPr>
        <p:txBody>
          <a:bodyPr wrap="square" anchor="ctr">
            <a:spAutoFit/>
          </a:bodyPr>
          <a:lstStyle/>
          <a:p>
            <a:pPr eaLnBrk="1" hangingPunct="1"/>
            <a:r>
              <a:rPr kumimoji="0" lang="en-US" sz="3600" b="1" i="0" dirty="0" smtClean="0">
                <a:solidFill>
                  <a:srgbClr val="FFFFFF"/>
                </a:solidFill>
                <a:latin typeface="Times New Roman"/>
              </a:rPr>
              <a:t>Further instructions follow, </a:t>
            </a:r>
          </a:p>
          <a:p>
            <a:pPr eaLnBrk="1" hangingPunct="1"/>
            <a:r>
              <a:rPr kumimoji="0" lang="en-US" sz="3600" b="1" i="0" dirty="0" smtClean="0">
                <a:solidFill>
                  <a:srgbClr val="FFFFFF"/>
                </a:solidFill>
                <a:latin typeface="Times New Roman"/>
              </a:rPr>
              <a:t>but if you want, </a:t>
            </a:r>
          </a:p>
          <a:p>
            <a:pPr eaLnBrk="1" hangingPunct="1"/>
            <a:r>
              <a:rPr kumimoji="0" lang="en-US" sz="3600" b="1" i="0" dirty="0" smtClean="0">
                <a:solidFill>
                  <a:srgbClr val="FFFFFF"/>
                </a:solidFill>
                <a:latin typeface="Times New Roman"/>
              </a:rPr>
              <a:t>and your browser permits,  </a:t>
            </a:r>
          </a:p>
          <a:p>
            <a:pPr eaLnBrk="1" hangingPunct="1"/>
            <a:r>
              <a:rPr kumimoji="0" lang="en-US" sz="3600" b="1" i="0" dirty="0" smtClean="0">
                <a:solidFill>
                  <a:srgbClr val="FFFFFF"/>
                </a:solidFill>
                <a:latin typeface="Times New Roman"/>
              </a:rPr>
              <a:t>clicking on the URL  that follows </a:t>
            </a:r>
          </a:p>
          <a:p>
            <a:pPr eaLnBrk="1" hangingPunct="1"/>
            <a:r>
              <a:rPr kumimoji="0" lang="en-US" sz="3600" b="1" i="0" dirty="0" smtClean="0">
                <a:solidFill>
                  <a:srgbClr val="FFFFFF"/>
                </a:solidFill>
                <a:latin typeface="Times New Roman"/>
              </a:rPr>
              <a:t>in the next slide </a:t>
            </a:r>
          </a:p>
          <a:p>
            <a:pPr eaLnBrk="1" hangingPunct="1"/>
            <a:r>
              <a:rPr kumimoji="0" lang="en-US" sz="3600" b="1" i="0" dirty="0" smtClean="0">
                <a:solidFill>
                  <a:srgbClr val="FFFFFF"/>
                </a:solidFill>
                <a:latin typeface="Times New Roman"/>
              </a:rPr>
              <a:t>will take you to your Moodle  home . . .</a:t>
            </a:r>
          </a:p>
          <a:p>
            <a:pPr eaLnBrk="1" hangingPunct="1"/>
            <a:endParaRPr kumimoji="0" lang="en-US" sz="1800" b="1" i="0" dirty="0" smtClean="0">
              <a:solidFill>
                <a:srgbClr val="FFFFFF"/>
              </a:solidFill>
              <a:latin typeface="Times New Roman"/>
            </a:endParaRPr>
          </a:p>
          <a:p>
            <a:pPr eaLnBrk="1" hangingPunct="1"/>
            <a:r>
              <a:rPr kumimoji="0" lang="en-US" sz="2400" i="0" dirty="0" smtClean="0">
                <a:solidFill>
                  <a:srgbClr val="FFFFFF"/>
                </a:solidFill>
                <a:latin typeface="Times New Roman"/>
              </a:rPr>
              <a:t>(your browser may require that you double-click)</a:t>
            </a:r>
          </a:p>
          <a:p>
            <a:pPr eaLnBrk="1" hangingPunct="1"/>
            <a:endParaRPr kumimoji="0" lang="en-US" sz="2400" i="0" dirty="0" smtClean="0">
              <a:solidFill>
                <a:srgbClr val="FFFFFF"/>
              </a:solidFill>
              <a:latin typeface="Times New Roman"/>
            </a:endParaRPr>
          </a:p>
          <a:p>
            <a:pPr eaLnBrk="1" hangingPunct="1"/>
            <a:r>
              <a:rPr kumimoji="0" lang="en-US" sz="2400" i="0" dirty="0" smtClean="0">
                <a:solidFill>
                  <a:srgbClr val="FFFFFF"/>
                </a:solidFill>
                <a:latin typeface="Times New Roman"/>
              </a:rPr>
              <a:t>There is another link at the end of this program</a:t>
            </a: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1257300" y="1162050"/>
            <a:ext cx="7772400" cy="4857750"/>
          </a:xfrm>
          <a:prstGeom prst="rect">
            <a:avLst/>
          </a:prstGeom>
          <a:noFill/>
          <a:ln w="9525">
            <a:noFill/>
            <a:miter lim="800000"/>
            <a:headEnd/>
            <a:tailEnd/>
          </a:ln>
        </p:spPr>
      </p:pic>
      <p:sp>
        <p:nvSpPr>
          <p:cNvPr id="6" name="AutoShape 10"/>
          <p:cNvSpPr>
            <a:spLocks noChangeArrowheads="1"/>
          </p:cNvSpPr>
          <p:nvPr/>
        </p:nvSpPr>
        <p:spPr bwMode="auto">
          <a:xfrm rot="14691562">
            <a:off x="6575252" y="2697353"/>
            <a:ext cx="380343" cy="1552977"/>
          </a:xfrm>
          <a:prstGeom prst="upArrow">
            <a:avLst>
              <a:gd name="adj1" fmla="val 50000"/>
              <a:gd name="adj2" fmla="val 130622"/>
            </a:avLst>
          </a:prstGeom>
          <a:solidFill>
            <a:srgbClr val="FFCC00"/>
          </a:solidFill>
          <a:ln w="28575">
            <a:solidFill>
              <a:srgbClr val="000000"/>
            </a:solidFill>
            <a:miter lim="800000"/>
            <a:headEnd/>
            <a:tailEnd/>
          </a:ln>
        </p:spPr>
        <p:txBody>
          <a:bodyPr wrap="none" anchor="ctr"/>
          <a:lstStyle/>
          <a:p>
            <a:pPr eaLnBrk="1" hangingPunct="1">
              <a:defRPr/>
            </a:pPr>
            <a:endParaRPr lang="en-US" sz="480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1242786" y="1162050"/>
            <a:ext cx="7772400" cy="485775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3200" b="1" i="0" dirty="0" smtClean="0">
                <a:solidFill>
                  <a:srgbClr val="000000"/>
                </a:solidFill>
                <a:latin typeface="Arial" pitchFamily="34" charset="0"/>
                <a:cs typeface="Arial" pitchFamily="34" charset="0"/>
              </a:rPr>
              <a:t>My "career" in American-style Anthropology began in second grade</a:t>
            </a:r>
          </a:p>
          <a:p>
            <a:pPr eaLnBrk="1" hangingPunct="1"/>
            <a:endParaRPr kumimoji="0" lang="en-US" sz="3200" b="1" i="0" dirty="0" smtClean="0">
              <a:solidFill>
                <a:srgbClr val="000000"/>
              </a:solidFill>
              <a:latin typeface="Arial" pitchFamily="34" charset="0"/>
              <a:cs typeface="Arial" pitchFamily="34" charset="0"/>
            </a:endParaRPr>
          </a:p>
          <a:p>
            <a:pPr eaLnBrk="1" hangingPunct="1"/>
            <a:endParaRPr kumimoji="0" lang="en-US" sz="1600" b="1" i="0" dirty="0" smtClean="0">
              <a:solidFill>
                <a:srgbClr val="000000"/>
              </a:solidFill>
              <a:latin typeface="Arial" pitchFamily="34" charset="0"/>
              <a:cs typeface="Arial" pitchFamily="34" charset="0"/>
            </a:endParaRPr>
          </a:p>
          <a:p>
            <a:pPr eaLnBrk="1" hangingPunct="1"/>
            <a:r>
              <a:rPr kumimoji="0" lang="en-US" sz="3200" b="1" i="0" dirty="0" smtClean="0">
                <a:solidFill>
                  <a:srgbClr val="FFFFFF"/>
                </a:solidFill>
                <a:latin typeface="Arial" pitchFamily="34" charset="0"/>
                <a:cs typeface="Arial" pitchFamily="34" charset="0"/>
              </a:rPr>
              <a:t>Most students are curious about that.</a:t>
            </a:r>
          </a:p>
          <a:p>
            <a:pPr eaLnBrk="1" hangingPunct="1"/>
            <a:endParaRPr kumimoji="0" lang="en-US" sz="2400" i="0" dirty="0" smtClean="0">
              <a:solidFill>
                <a:srgbClr val="000000"/>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3200" b="1" i="0" dirty="0" smtClean="0">
                <a:solidFill>
                  <a:srgbClr val="000000"/>
                </a:solidFill>
                <a:latin typeface="Arial" pitchFamily="34" charset="0"/>
                <a:cs typeface="Arial" pitchFamily="34" charset="0"/>
              </a:rPr>
              <a:t>My "career" in American-style Anthropology began in second grade</a:t>
            </a:r>
          </a:p>
          <a:p>
            <a:pPr eaLnBrk="1" hangingPunct="1"/>
            <a:endParaRPr kumimoji="0" lang="en-US" sz="3200" b="1" i="0" dirty="0" smtClean="0">
              <a:solidFill>
                <a:srgbClr val="000000"/>
              </a:solidFill>
              <a:latin typeface="Arial" pitchFamily="34" charset="0"/>
              <a:cs typeface="Arial" pitchFamily="34" charset="0"/>
            </a:endParaRPr>
          </a:p>
          <a:p>
            <a:pPr eaLnBrk="1" hangingPunct="1"/>
            <a:endParaRPr kumimoji="0" lang="en-US" sz="1600" b="1" i="0" dirty="0" smtClean="0">
              <a:solidFill>
                <a:srgbClr val="000000"/>
              </a:solidFill>
              <a:latin typeface="Arial" pitchFamily="34" charset="0"/>
              <a:cs typeface="Arial" pitchFamily="34" charset="0"/>
            </a:endParaRPr>
          </a:p>
          <a:p>
            <a:pPr eaLnBrk="1" hangingPunct="1"/>
            <a:r>
              <a:rPr kumimoji="0" lang="en-US" sz="3200" b="1" i="0" dirty="0" smtClean="0">
                <a:solidFill>
                  <a:srgbClr val="000000"/>
                </a:solidFill>
                <a:latin typeface="Arial" pitchFamily="34" charset="0"/>
                <a:cs typeface="Arial" pitchFamily="34" charset="0"/>
              </a:rPr>
              <a:t>Most students are curious about that</a:t>
            </a:r>
          </a:p>
          <a:p>
            <a:pPr eaLnBrk="1" hangingPunct="1"/>
            <a:endParaRPr kumimoji="0" lang="en-US" sz="2400" i="0" dirty="0" smtClean="0">
              <a:solidFill>
                <a:srgbClr val="000000"/>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2400" b="1" i="0" dirty="0" smtClean="0">
                <a:solidFill>
                  <a:srgbClr val="000000"/>
                </a:solidFill>
              </a:rPr>
              <a:t>One of the </a:t>
            </a:r>
          </a:p>
          <a:p>
            <a:pPr eaLnBrk="1" hangingPunct="1"/>
            <a:r>
              <a:rPr kumimoji="0" lang="en-US" sz="2400" b="1" i="0" dirty="0" smtClean="0">
                <a:solidFill>
                  <a:srgbClr val="000000"/>
                </a:solidFill>
              </a:rPr>
              <a:t>Main Characteristics of American Anthropology </a:t>
            </a:r>
          </a:p>
          <a:p>
            <a:pPr eaLnBrk="1" hangingPunct="1"/>
            <a:r>
              <a:rPr kumimoji="0" lang="en-US" sz="2400" b="1" i="0" dirty="0" smtClean="0">
                <a:solidFill>
                  <a:srgbClr val="000000"/>
                </a:solidFill>
              </a:rPr>
              <a:t>is that it encompasses a </a:t>
            </a:r>
          </a:p>
          <a:p>
            <a:pPr eaLnBrk="1" hangingPunct="1"/>
            <a:r>
              <a:rPr kumimoji="0" lang="en-US" sz="2400" b="1" i="0" dirty="0" smtClean="0">
                <a:solidFill>
                  <a:srgbClr val="000000"/>
                </a:solidFill>
              </a:rPr>
              <a:t>"four-fields approach" incorporating </a:t>
            </a:r>
          </a:p>
          <a:p>
            <a:pPr eaLnBrk="1" hangingPunct="1"/>
            <a:endParaRPr kumimoji="0" lang="en-US" sz="2400" b="1" i="0" dirty="0" smtClean="0">
              <a:solidFill>
                <a:srgbClr val="000000"/>
              </a:solidFill>
            </a:endParaRPr>
          </a:p>
          <a:p>
            <a:pPr eaLnBrk="1" hangingPunct="1"/>
            <a:r>
              <a:rPr kumimoji="0" lang="en-US" sz="3200" b="1" i="0" dirty="0" smtClean="0">
                <a:solidFill>
                  <a:srgbClr val="000000"/>
                </a:solidFill>
              </a:rPr>
              <a:t>Socio-Cultural Anthropology </a:t>
            </a:r>
          </a:p>
          <a:p>
            <a:pPr eaLnBrk="1" hangingPunct="1"/>
            <a:r>
              <a:rPr kumimoji="0" lang="en-US" sz="3200" b="1" i="0" dirty="0" smtClean="0">
                <a:solidFill>
                  <a:srgbClr val="000000"/>
                </a:solidFill>
              </a:rPr>
              <a:t>Bio-Physical Anthropology</a:t>
            </a:r>
          </a:p>
          <a:p>
            <a:pPr eaLnBrk="1" hangingPunct="1"/>
            <a:r>
              <a:rPr kumimoji="0" lang="en-US" sz="3200" b="1" i="0" dirty="0" smtClean="0">
                <a:solidFill>
                  <a:srgbClr val="000000"/>
                </a:solidFill>
              </a:rPr>
              <a:t>Archaeology </a:t>
            </a:r>
          </a:p>
          <a:p>
            <a:pPr eaLnBrk="1" hangingPunct="1"/>
            <a:r>
              <a:rPr kumimoji="0" lang="en-US" sz="3200" b="1" i="0" dirty="0" smtClean="0">
                <a:solidFill>
                  <a:srgbClr val="000000"/>
                </a:solidFill>
              </a:rPr>
              <a:t>and Linguistics</a:t>
            </a:r>
            <a:endParaRPr kumimoji="0" lang="en-US" sz="2000" b="1" i="0" dirty="0" smtClean="0">
              <a:solidFill>
                <a:srgbClr val="000000"/>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3200" b="1" i="0" dirty="0" smtClean="0">
                <a:solidFill>
                  <a:srgbClr val="000000"/>
                </a:solidFill>
                <a:latin typeface="Arial" pitchFamily="34" charset="0"/>
                <a:cs typeface="Arial" pitchFamily="34" charset="0"/>
              </a:rPr>
              <a:t>It was in second grade of Holy Trinity Grade School that I really began to learn some of the important things in life</a:t>
            </a:r>
          </a:p>
          <a:p>
            <a:pPr eaLnBrk="1" hangingPunct="1"/>
            <a:r>
              <a:rPr kumimoji="0" lang="en-US" sz="3200" b="1" i="0" dirty="0" smtClean="0">
                <a:solidFill>
                  <a:srgbClr val="000000"/>
                </a:solidFill>
                <a:latin typeface="Arial" pitchFamily="34" charset="0"/>
                <a:cs typeface="Arial" pitchFamily="34" charset="0"/>
              </a:rPr>
              <a:t>—and important things in anthropology</a:t>
            </a:r>
            <a:endParaRPr kumimoji="0" lang="en-US" sz="2000" b="1" i="0" dirty="0" smtClean="0">
              <a:solidFill>
                <a:srgbClr val="000000"/>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 name="Rectangle 6"/>
          <p:cNvSpPr/>
          <p:nvPr/>
        </p:nvSpPr>
        <p:spPr>
          <a:xfrm>
            <a:off x="2309586" y="5549427"/>
            <a:ext cx="5644242" cy="1061829"/>
          </a:xfrm>
          <a:prstGeom prst="rect">
            <a:avLst/>
          </a:prstGeom>
        </p:spPr>
        <p:txBody>
          <a:bodyPr wrap="square">
            <a:spAutoFit/>
          </a:bodyPr>
          <a:lstStyle/>
          <a:p>
            <a:pPr eaLnBrk="1" hangingPunct="1"/>
            <a:r>
              <a:rPr kumimoji="0" lang="en-US" sz="2400" b="1" i="0" dirty="0" smtClean="0">
                <a:solidFill>
                  <a:srgbClr val="FFFFFF"/>
                </a:solidFill>
              </a:rPr>
              <a:t>Winsted Catholic School, Winsted.</a:t>
            </a:r>
          </a:p>
          <a:p>
            <a:pPr eaLnBrk="1" hangingPunct="1"/>
            <a:endParaRPr kumimoji="0" lang="en-US" sz="100" b="1" i="0" dirty="0" smtClean="0">
              <a:solidFill>
                <a:srgbClr val="FFFFFF"/>
              </a:solidFill>
            </a:endParaRPr>
          </a:p>
          <a:p>
            <a:pPr eaLnBrk="1" hangingPunct="1"/>
            <a:r>
              <a:rPr kumimoji="0" lang="en-US" sz="1200" i="0" dirty="0" smtClean="0">
                <a:solidFill>
                  <a:srgbClr val="FFFFFF"/>
                </a:solidFill>
              </a:rPr>
              <a:t>Minnesota Historical Society  Photograph Collection, Postcard</a:t>
            </a:r>
          </a:p>
          <a:p>
            <a:pPr eaLnBrk="1" hangingPunct="1"/>
            <a:r>
              <a:rPr kumimoji="0" lang="en-US" sz="1200" i="0" dirty="0" smtClean="0">
                <a:solidFill>
                  <a:srgbClr val="FFFFFF"/>
                </a:solidFill>
              </a:rPr>
              <a:t>ca. 1915 </a:t>
            </a:r>
          </a:p>
          <a:p>
            <a:pPr eaLnBrk="1" hangingPunct="1"/>
            <a:r>
              <a:rPr kumimoji="0" lang="en-US" sz="1200" i="0" dirty="0" smtClean="0">
                <a:solidFill>
                  <a:srgbClr val="FFFFFF"/>
                </a:solidFill>
              </a:rPr>
              <a:t>Location  no. MM1.9 WN r4</a:t>
            </a:r>
          </a:p>
        </p:txBody>
      </p:sp>
      <p:pic>
        <p:nvPicPr>
          <p:cNvPr id="3074" name="Picture 2"/>
          <p:cNvPicPr>
            <a:picLocks noChangeAspect="1" noChangeArrowheads="1"/>
          </p:cNvPicPr>
          <p:nvPr/>
        </p:nvPicPr>
        <p:blipFill>
          <a:blip r:embed="rId3" cstate="print"/>
          <a:srcRect/>
          <a:stretch>
            <a:fillRect/>
          </a:stretch>
        </p:blipFill>
        <p:spPr bwMode="auto">
          <a:xfrm>
            <a:off x="1235851" y="719090"/>
            <a:ext cx="7779335" cy="4801309"/>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3200" b="1" i="0" dirty="0" smtClean="0">
                <a:solidFill>
                  <a:srgbClr val="000000"/>
                </a:solidFill>
                <a:latin typeface="Arial" pitchFamily="34" charset="0"/>
                <a:cs typeface="Arial" pitchFamily="34" charset="0"/>
              </a:rPr>
              <a:t>By the end of third grade I had done fieldwork in all four fields of anthropology</a:t>
            </a:r>
            <a:endParaRPr kumimoji="0" lang="en-US" sz="2000" b="1" i="0" dirty="0" smtClean="0">
              <a:solidFill>
                <a:srgbClr val="000000"/>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3200" b="1" i="0" dirty="0" smtClean="0">
                <a:solidFill>
                  <a:srgbClr val="000000"/>
                </a:solidFill>
                <a:latin typeface="Arial" pitchFamily="34" charset="0"/>
                <a:cs typeface="Arial" pitchFamily="34" charset="0"/>
              </a:rPr>
              <a:t>These "Introduction" slides will talk about these "early" days in anthropology and, why I'm here</a:t>
            </a:r>
          </a:p>
        </p:txBody>
      </p:sp>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3200" b="1" i="0" dirty="0" smtClean="0">
                <a:solidFill>
                  <a:srgbClr val="000000"/>
                </a:solidFill>
                <a:latin typeface="Arial" pitchFamily="34" charset="0"/>
                <a:cs typeface="Arial" pitchFamily="34" charset="0"/>
              </a:rPr>
              <a:t>And you will hopefully see in this course why in more recent years I have been called one of the </a:t>
            </a:r>
          </a:p>
          <a:p>
            <a:pPr eaLnBrk="1" hangingPunct="1"/>
            <a:r>
              <a:rPr kumimoji="0" lang="en-US" sz="3200" b="1" i="0" dirty="0" smtClean="0">
                <a:solidFill>
                  <a:srgbClr val="000000"/>
                </a:solidFill>
                <a:latin typeface="Arial" pitchFamily="34" charset="0"/>
                <a:cs typeface="Arial" pitchFamily="34" charset="0"/>
              </a:rPr>
              <a:t>"Pioneers in Online Instruction" </a:t>
            </a:r>
          </a:p>
          <a:p>
            <a:pPr eaLnBrk="1" hangingPunct="1"/>
            <a:r>
              <a:rPr kumimoji="0" lang="en-US" sz="1600" i="0" dirty="0" smtClean="0">
                <a:solidFill>
                  <a:srgbClr val="000000"/>
                </a:solidFill>
                <a:latin typeface="Arial" pitchFamily="34" charset="0"/>
                <a:cs typeface="Arial" pitchFamily="34" charset="0"/>
              </a:rPr>
              <a:t>(Surfing the Syllabi: Online Resources for Teaching Archaeology)</a:t>
            </a:r>
            <a:endParaRPr kumimoji="0" lang="en-US" sz="1100" i="0" dirty="0" smtClean="0">
              <a:solidFill>
                <a:srgbClr val="000000"/>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6" name="Rectangle 3"/>
          <p:cNvSpPr>
            <a:spLocks noChangeArrowheads="1"/>
          </p:cNvSpPr>
          <p:nvPr/>
        </p:nvSpPr>
        <p:spPr bwMode="auto">
          <a:xfrm>
            <a:off x="1028700" y="4353318"/>
            <a:ext cx="8229600" cy="828282"/>
          </a:xfrm>
          <a:prstGeom prst="rect">
            <a:avLst/>
          </a:prstGeom>
          <a:noFill/>
          <a:ln w="9525">
            <a:noFill/>
            <a:miter lim="800000"/>
            <a:headEnd/>
            <a:tailEnd/>
          </a:ln>
        </p:spPr>
        <p:txBody>
          <a:bodyPr wrap="square" anchor="ctr">
            <a:noAutofit/>
          </a:bodyPr>
          <a:lstStyle/>
          <a:p>
            <a:pPr eaLnBrk="1" hangingPunct="1"/>
            <a:r>
              <a:rPr kumimoji="0" lang="en-US" sz="2800" b="1" i="0" dirty="0" smtClean="0">
                <a:solidFill>
                  <a:srgbClr val="FFFFFF"/>
                </a:solidFill>
                <a:latin typeface="Times New Roman"/>
              </a:rPr>
              <a:t>If your browser does not allow you to click on the above URL just enter it in your browser window . . .</a:t>
            </a:r>
          </a:p>
        </p:txBody>
      </p:sp>
      <p:sp>
        <p:nvSpPr>
          <p:cNvPr id="7" name="Rectangle 6"/>
          <p:cNvSpPr/>
          <p:nvPr/>
        </p:nvSpPr>
        <p:spPr>
          <a:xfrm>
            <a:off x="2356106" y="2837544"/>
            <a:ext cx="5545108" cy="646331"/>
          </a:xfrm>
          <a:prstGeom prst="rect">
            <a:avLst/>
          </a:prstGeom>
        </p:spPr>
        <p:txBody>
          <a:bodyPr wrap="none">
            <a:spAutoFit/>
          </a:bodyPr>
          <a:lstStyle/>
          <a:p>
            <a:pPr algn="l" eaLnBrk="1" hangingPunct="1"/>
            <a:r>
              <a:rPr kumimoji="0" lang="en-US" sz="3600" b="1" i="0" dirty="0" smtClean="0">
                <a:solidFill>
                  <a:srgbClr val="FFCC00"/>
                </a:solidFill>
                <a:hlinkClick r:id="rId3"/>
              </a:rPr>
              <a:t>https://moodle.umn.edu/</a:t>
            </a:r>
            <a:endParaRPr kumimoji="0" lang="en-US" sz="3600" b="1" i="0" dirty="0">
              <a:solidFill>
                <a:srgbClr val="FFCC00"/>
              </a:solidFill>
            </a:endParaRPr>
          </a:p>
        </p:txBody>
      </p:sp>
      <p:sp>
        <p:nvSpPr>
          <p:cNvPr id="8" name="Rectangle 3"/>
          <p:cNvSpPr>
            <a:spLocks noChangeArrowheads="1"/>
          </p:cNvSpPr>
          <p:nvPr/>
        </p:nvSpPr>
        <p:spPr bwMode="auto">
          <a:xfrm>
            <a:off x="1025070" y="5105400"/>
            <a:ext cx="8229600" cy="933510"/>
          </a:xfrm>
          <a:prstGeom prst="rect">
            <a:avLst/>
          </a:prstGeom>
          <a:noFill/>
          <a:ln w="9525">
            <a:noFill/>
            <a:miter lim="800000"/>
            <a:headEnd/>
            <a:tailEnd/>
          </a:ln>
        </p:spPr>
        <p:txBody>
          <a:bodyPr wrap="square" anchor="ctr">
            <a:noAutofit/>
          </a:bodyPr>
          <a:lstStyle/>
          <a:p>
            <a:pPr eaLnBrk="1" hangingPunct="1"/>
            <a:r>
              <a:rPr kumimoji="0" lang="en-US" sz="2800" b="1" i="0" dirty="0" smtClean="0">
                <a:latin typeface="Times New Roman"/>
              </a:rPr>
              <a:t>Continue on here for further instructions . . .</a:t>
            </a:r>
          </a:p>
        </p:txBody>
      </p:sp>
      <p:sp>
        <p:nvSpPr>
          <p:cNvPr id="10" name="Rectangle 9"/>
          <p:cNvSpPr/>
          <p:nvPr/>
        </p:nvSpPr>
        <p:spPr>
          <a:xfrm>
            <a:off x="2817368" y="3593068"/>
            <a:ext cx="4750018" cy="369332"/>
          </a:xfrm>
          <a:prstGeom prst="rect">
            <a:avLst/>
          </a:prstGeom>
        </p:spPr>
        <p:txBody>
          <a:bodyPr wrap="none">
            <a:spAutoFit/>
          </a:bodyPr>
          <a:lstStyle/>
          <a:p>
            <a:pPr eaLnBrk="1" hangingPunct="1"/>
            <a:r>
              <a:rPr kumimoji="0" lang="en-US" sz="1800" i="0" dirty="0" smtClean="0">
                <a:solidFill>
                  <a:srgbClr val="FFFFFF"/>
                </a:solidFill>
                <a:latin typeface="Times New Roman"/>
              </a:rPr>
              <a:t>(your browser may require that you double-click)</a:t>
            </a:r>
          </a:p>
        </p:txBody>
      </p:sp>
      <p:sp>
        <p:nvSpPr>
          <p:cNvPr id="11" name="Striped Right Arrow 10"/>
          <p:cNvSpPr/>
          <p:nvPr/>
        </p:nvSpPr>
        <p:spPr bwMode="auto">
          <a:xfrm rot="7252470">
            <a:off x="6482414" y="1535467"/>
            <a:ext cx="2148114" cy="609600"/>
          </a:xfrm>
          <a:prstGeom prst="stripedRightArrow">
            <a:avLst/>
          </a:prstGeom>
          <a:solidFill>
            <a:srgbClr val="FFCC00"/>
          </a:solidFill>
          <a:ln w="762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p>
        </p:txBody>
      </p:sp>
      <p:sp>
        <p:nvSpPr>
          <p:cNvPr id="12" name="Rectangle 11"/>
          <p:cNvSpPr/>
          <p:nvPr/>
        </p:nvSpPr>
        <p:spPr>
          <a:xfrm>
            <a:off x="2148688" y="5820228"/>
            <a:ext cx="5981126" cy="461665"/>
          </a:xfrm>
          <a:prstGeom prst="rect">
            <a:avLst/>
          </a:prstGeom>
        </p:spPr>
        <p:txBody>
          <a:bodyPr wrap="none">
            <a:spAutoFit/>
          </a:bodyPr>
          <a:lstStyle/>
          <a:p>
            <a:pPr eaLnBrk="1" hangingPunct="1"/>
            <a:r>
              <a:rPr kumimoji="0" lang="en-US" sz="2400" i="0" dirty="0" smtClean="0">
                <a:solidFill>
                  <a:srgbClr val="FFFFFF"/>
                </a:solidFill>
                <a:latin typeface="Times New Roman"/>
              </a:rPr>
              <a:t>There is another link at the end of this program</a:t>
            </a: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4000" b="1" i="0" dirty="0" smtClean="0">
                <a:solidFill>
                  <a:srgbClr val="000000"/>
                </a:solidFill>
                <a:latin typeface="Arial" pitchFamily="34" charset="0"/>
                <a:cs typeface="Arial" pitchFamily="34" charset="0"/>
              </a:rPr>
              <a:t>Why should you care?</a:t>
            </a:r>
          </a:p>
          <a:p>
            <a:pPr eaLnBrk="1" hangingPunct="1"/>
            <a:endParaRPr kumimoji="0" lang="en-US" sz="1600" b="1" i="0" dirty="0" smtClean="0">
              <a:solidFill>
                <a:srgbClr val="000000"/>
              </a:solidFill>
              <a:latin typeface="Arial" pitchFamily="34" charset="0"/>
              <a:cs typeface="Arial" pitchFamily="34" charset="0"/>
            </a:endParaRPr>
          </a:p>
          <a:p>
            <a:pPr eaLnBrk="1" hangingPunct="1"/>
            <a:r>
              <a:rPr kumimoji="0" lang="en-US" sz="2400" i="0" dirty="0" smtClean="0">
                <a:solidFill>
                  <a:srgbClr val="FFFFFF"/>
                </a:solidFill>
                <a:latin typeface="Arial" pitchFamily="34" charset="0"/>
                <a:cs typeface="Arial" pitchFamily="34" charset="0"/>
              </a:rPr>
              <a:t>(And why do I tell you this stuff </a:t>
            </a:r>
          </a:p>
          <a:p>
            <a:pPr eaLnBrk="1" hangingPunct="1"/>
            <a:r>
              <a:rPr kumimoji="0" lang="en-US" sz="2400" i="0" dirty="0" smtClean="0">
                <a:solidFill>
                  <a:srgbClr val="FFFFFF"/>
                </a:solidFill>
                <a:latin typeface="Arial" pitchFamily="34" charset="0"/>
                <a:cs typeface="Arial" pitchFamily="34" charset="0"/>
              </a:rPr>
              <a:t>when I really don't like to do it</a:t>
            </a:r>
          </a:p>
          <a:p>
            <a:pPr eaLnBrk="1" hangingPunct="1"/>
            <a:r>
              <a:rPr kumimoji="0" lang="en-US" sz="2400" i="0" dirty="0" smtClean="0">
                <a:solidFill>
                  <a:srgbClr val="FFFFFF"/>
                </a:solidFill>
                <a:latin typeface="Arial" pitchFamily="34" charset="0"/>
                <a:cs typeface="Arial" pitchFamily="34" charset="0"/>
              </a:rPr>
              <a:t>--being a Lake </a:t>
            </a:r>
            <a:r>
              <a:rPr kumimoji="0" lang="en-US" sz="2400" i="0" dirty="0" err="1" smtClean="0">
                <a:solidFill>
                  <a:srgbClr val="FFFFFF"/>
                </a:solidFill>
                <a:latin typeface="Arial" pitchFamily="34" charset="0"/>
                <a:cs typeface="Arial" pitchFamily="34" charset="0"/>
              </a:rPr>
              <a:t>Wobegon</a:t>
            </a:r>
            <a:r>
              <a:rPr kumimoji="0" lang="en-US" sz="2400" i="0" dirty="0" smtClean="0">
                <a:solidFill>
                  <a:srgbClr val="FFFFFF"/>
                </a:solidFill>
                <a:latin typeface="Arial" pitchFamily="34" charset="0"/>
                <a:cs typeface="Arial" pitchFamily="34" charset="0"/>
              </a:rPr>
              <a:t> type person?)</a:t>
            </a:r>
            <a:endParaRPr kumimoji="0" lang="en-US" sz="1800" i="0" dirty="0" smtClean="0">
              <a:solidFill>
                <a:srgbClr val="FFFFFF"/>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4000" b="1" i="0" dirty="0" smtClean="0">
                <a:solidFill>
                  <a:srgbClr val="000000"/>
                </a:solidFill>
                <a:latin typeface="Arial" pitchFamily="34" charset="0"/>
                <a:cs typeface="Arial" pitchFamily="34" charset="0"/>
              </a:rPr>
              <a:t>Why should you care?</a:t>
            </a:r>
          </a:p>
          <a:p>
            <a:pPr eaLnBrk="1" hangingPunct="1"/>
            <a:endParaRPr kumimoji="0" lang="en-US" sz="1600" b="1" i="0" dirty="0" smtClean="0">
              <a:solidFill>
                <a:srgbClr val="000000"/>
              </a:solidFill>
              <a:latin typeface="Arial" pitchFamily="34" charset="0"/>
              <a:cs typeface="Arial" pitchFamily="34" charset="0"/>
            </a:endParaRPr>
          </a:p>
          <a:p>
            <a:pPr eaLnBrk="1" hangingPunct="1"/>
            <a:r>
              <a:rPr kumimoji="0" lang="en-US" sz="2400" i="0" dirty="0" smtClean="0">
                <a:solidFill>
                  <a:srgbClr val="000000"/>
                </a:solidFill>
                <a:latin typeface="Arial" pitchFamily="34" charset="0"/>
                <a:cs typeface="Arial" pitchFamily="34" charset="0"/>
              </a:rPr>
              <a:t>(And why do I tell you this stuff </a:t>
            </a:r>
          </a:p>
          <a:p>
            <a:pPr eaLnBrk="1" hangingPunct="1"/>
            <a:r>
              <a:rPr kumimoji="0" lang="en-US" sz="2400" i="0" dirty="0" smtClean="0">
                <a:solidFill>
                  <a:srgbClr val="000000"/>
                </a:solidFill>
                <a:latin typeface="Arial" pitchFamily="34" charset="0"/>
                <a:cs typeface="Arial" pitchFamily="34" charset="0"/>
              </a:rPr>
              <a:t>when I really don't like to do it</a:t>
            </a:r>
          </a:p>
          <a:p>
            <a:pPr eaLnBrk="1" hangingPunct="1"/>
            <a:r>
              <a:rPr kumimoji="0" lang="en-US" sz="2400" i="0" dirty="0" smtClean="0">
                <a:solidFill>
                  <a:srgbClr val="000000"/>
                </a:solidFill>
                <a:latin typeface="Arial" pitchFamily="34" charset="0"/>
                <a:cs typeface="Arial" pitchFamily="34" charset="0"/>
              </a:rPr>
              <a:t>--being a Lake </a:t>
            </a:r>
            <a:r>
              <a:rPr kumimoji="0" lang="en-US" sz="2400" i="0" dirty="0" err="1" smtClean="0">
                <a:solidFill>
                  <a:srgbClr val="000000"/>
                </a:solidFill>
                <a:latin typeface="Arial" pitchFamily="34" charset="0"/>
                <a:cs typeface="Arial" pitchFamily="34" charset="0"/>
              </a:rPr>
              <a:t>Wobegon</a:t>
            </a:r>
            <a:r>
              <a:rPr kumimoji="0" lang="en-US" sz="2400" i="0" dirty="0" smtClean="0">
                <a:solidFill>
                  <a:srgbClr val="000000"/>
                </a:solidFill>
                <a:latin typeface="Arial" pitchFamily="34" charset="0"/>
                <a:cs typeface="Arial" pitchFamily="34" charset="0"/>
              </a:rPr>
              <a:t> type person?)</a:t>
            </a:r>
            <a:endParaRPr kumimoji="0" lang="en-US" sz="1800" i="0" dirty="0" smtClean="0">
              <a:solidFill>
                <a:srgbClr val="000000"/>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3200" b="1" i="0" dirty="0" smtClean="0">
                <a:solidFill>
                  <a:srgbClr val="000000"/>
                </a:solidFill>
                <a:latin typeface="Arial" pitchFamily="34" charset="0"/>
                <a:cs typeface="Arial" pitchFamily="34" charset="0"/>
              </a:rPr>
              <a:t>A long-time mentor, Helen </a:t>
            </a:r>
            <a:r>
              <a:rPr kumimoji="0" lang="en-US" sz="3200" b="1" i="0" dirty="0" err="1" smtClean="0">
                <a:solidFill>
                  <a:srgbClr val="000000"/>
                </a:solidFill>
                <a:latin typeface="Arial" pitchFamily="34" charset="0"/>
                <a:cs typeface="Arial" pitchFamily="34" charset="0"/>
              </a:rPr>
              <a:t>Mongan</a:t>
            </a:r>
            <a:r>
              <a:rPr kumimoji="0" lang="en-US" sz="3200" b="1" i="0" dirty="0" smtClean="0">
                <a:solidFill>
                  <a:srgbClr val="000000"/>
                </a:solidFill>
                <a:latin typeface="Arial" pitchFamily="34" charset="0"/>
                <a:cs typeface="Arial" pitchFamily="34" charset="0"/>
              </a:rPr>
              <a:t>-Rallis, says that research shows that three good things happen when you take time to find out a little about your teacher as a person  </a:t>
            </a:r>
          </a:p>
          <a:p>
            <a:pPr eaLnBrk="1" hangingPunct="1"/>
            <a:endParaRPr kumimoji="0" lang="en-US" sz="1600" b="1" i="0" dirty="0" smtClean="0">
              <a:solidFill>
                <a:srgbClr val="000000"/>
              </a:solidFill>
              <a:latin typeface="Arial" pitchFamily="34" charset="0"/>
              <a:cs typeface="Arial" pitchFamily="34" charset="0"/>
            </a:endParaRPr>
          </a:p>
          <a:p>
            <a:pPr marL="514350" indent="-514350" eaLnBrk="1" hangingPunct="1">
              <a:buFontTx/>
              <a:buAutoNum type="arabicParenBoth"/>
            </a:pPr>
            <a:r>
              <a:rPr kumimoji="0" lang="en-US" sz="2800" b="1" i="0" dirty="0" smtClean="0">
                <a:solidFill>
                  <a:srgbClr val="FFFFFF"/>
                </a:solidFill>
                <a:latin typeface="Arial" pitchFamily="34" charset="0"/>
                <a:cs typeface="Arial" pitchFamily="34" charset="0"/>
              </a:rPr>
              <a:t>You learn more </a:t>
            </a:r>
          </a:p>
          <a:p>
            <a:pPr marL="514350" indent="-514350" eaLnBrk="1" hangingPunct="1">
              <a:buFontTx/>
              <a:buAutoNum type="arabicParenBoth"/>
            </a:pPr>
            <a:endParaRPr kumimoji="0" lang="en-US" sz="1600" b="1" i="0" dirty="0" smtClean="0">
              <a:solidFill>
                <a:srgbClr val="FFFFFF"/>
              </a:solidFill>
              <a:latin typeface="Arial" pitchFamily="34" charset="0"/>
              <a:cs typeface="Arial" pitchFamily="34" charset="0"/>
            </a:endParaRPr>
          </a:p>
          <a:p>
            <a:pPr indent="-514350" eaLnBrk="1" hangingPunct="1">
              <a:buFontTx/>
              <a:buAutoNum type="arabicParenBoth"/>
            </a:pPr>
            <a:r>
              <a:rPr kumimoji="0" lang="en-US" sz="2800" b="1" i="0" dirty="0" smtClean="0">
                <a:solidFill>
                  <a:srgbClr val="FFFFFF"/>
                </a:solidFill>
                <a:latin typeface="Arial" pitchFamily="34" charset="0"/>
                <a:cs typeface="Arial" pitchFamily="34" charset="0"/>
              </a:rPr>
              <a:t>You remember it better</a:t>
            </a:r>
            <a:br>
              <a:rPr kumimoji="0" lang="en-US" sz="2800" b="1" i="0" dirty="0" smtClean="0">
                <a:solidFill>
                  <a:srgbClr val="FFFFFF"/>
                </a:solidFill>
                <a:latin typeface="Arial" pitchFamily="34" charset="0"/>
                <a:cs typeface="Arial" pitchFamily="34" charset="0"/>
              </a:rPr>
            </a:br>
            <a:r>
              <a:rPr kumimoji="0" lang="en-US" sz="2800" b="1" i="0" dirty="0" smtClean="0">
                <a:solidFill>
                  <a:srgbClr val="FFFFFF"/>
                </a:solidFill>
                <a:latin typeface="Arial" pitchFamily="34" charset="0"/>
                <a:cs typeface="Arial" pitchFamily="34" charset="0"/>
              </a:rPr>
              <a:t/>
            </a:r>
            <a:br>
              <a:rPr kumimoji="0" lang="en-US" sz="2800" b="1" i="0" dirty="0" smtClean="0">
                <a:solidFill>
                  <a:srgbClr val="FFFFFF"/>
                </a:solidFill>
                <a:latin typeface="Arial" pitchFamily="34" charset="0"/>
                <a:cs typeface="Arial" pitchFamily="34" charset="0"/>
              </a:rPr>
            </a:br>
            <a:r>
              <a:rPr kumimoji="0" lang="en-US" sz="2400" i="0" dirty="0" smtClean="0">
                <a:solidFill>
                  <a:srgbClr val="FFFFFF"/>
                </a:solidFill>
                <a:latin typeface="Arial" pitchFamily="34" charset="0"/>
                <a:cs typeface="Arial" pitchFamily="34" charset="0"/>
              </a:rPr>
              <a:t>And — equally important, I think—</a:t>
            </a:r>
            <a:endParaRPr kumimoji="0" lang="en-US" sz="2800" i="0" dirty="0" smtClean="0">
              <a:solidFill>
                <a:srgbClr val="FFFFFF"/>
              </a:solidFill>
              <a:latin typeface="Arial" pitchFamily="34" charset="0"/>
              <a:cs typeface="Arial" pitchFamily="34" charset="0"/>
            </a:endParaRPr>
          </a:p>
          <a:p>
            <a:pPr marL="514350" indent="-514350" eaLnBrk="1" hangingPunct="1">
              <a:buFontTx/>
              <a:buAutoNum type="arabicParenBoth"/>
            </a:pPr>
            <a:r>
              <a:rPr kumimoji="0" lang="en-US" sz="2800" b="1" i="0" dirty="0" smtClean="0">
                <a:solidFill>
                  <a:srgbClr val="FFFFFF"/>
                </a:solidFill>
                <a:latin typeface="Arial" pitchFamily="34" charset="0"/>
                <a:cs typeface="Arial" pitchFamily="34" charset="0"/>
              </a:rPr>
              <a:t>you have more fun learning</a:t>
            </a:r>
            <a:endParaRPr kumimoji="0" lang="en-US" sz="1800" i="0" dirty="0" smtClean="0">
              <a:solidFill>
                <a:srgbClr val="FFFFFF"/>
              </a:solidFill>
              <a:latin typeface="Arial" pitchFamily="34" charset="0"/>
              <a:cs typeface="Arial" pitchFamily="34" charset="0"/>
            </a:endParaRPr>
          </a:p>
        </p:txBody>
      </p:sp>
      <p:pic>
        <p:nvPicPr>
          <p:cNvPr id="4098" name="Picture 2"/>
          <p:cNvPicPr>
            <a:picLocks noChangeAspect="1" noChangeArrowheads="1"/>
          </p:cNvPicPr>
          <p:nvPr/>
        </p:nvPicPr>
        <p:blipFill>
          <a:blip r:embed="rId3" cstate="print"/>
          <a:srcRect/>
          <a:stretch>
            <a:fillRect/>
          </a:stretch>
        </p:blipFill>
        <p:spPr bwMode="auto">
          <a:xfrm>
            <a:off x="982999" y="3314700"/>
            <a:ext cx="3017501" cy="30099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3200" b="1" i="0" dirty="0" smtClean="0">
                <a:solidFill>
                  <a:srgbClr val="FFCF89"/>
                </a:solidFill>
                <a:latin typeface="Arial" pitchFamily="34" charset="0"/>
                <a:cs typeface="Arial" pitchFamily="34" charset="0"/>
              </a:rPr>
              <a:t>A long-time mentor, Helen </a:t>
            </a:r>
            <a:r>
              <a:rPr kumimoji="0" lang="en-US" sz="3200" b="1" i="0" dirty="0" err="1" smtClean="0">
                <a:solidFill>
                  <a:srgbClr val="FFCF89"/>
                </a:solidFill>
                <a:latin typeface="Arial" pitchFamily="34" charset="0"/>
                <a:cs typeface="Arial" pitchFamily="34" charset="0"/>
              </a:rPr>
              <a:t>Mongan</a:t>
            </a:r>
            <a:r>
              <a:rPr kumimoji="0" lang="en-US" sz="3200" b="1" i="0" dirty="0" smtClean="0">
                <a:solidFill>
                  <a:srgbClr val="FFCF89"/>
                </a:solidFill>
                <a:latin typeface="Arial" pitchFamily="34" charset="0"/>
                <a:cs typeface="Arial" pitchFamily="34" charset="0"/>
              </a:rPr>
              <a:t>-Rallis, says that research shows that three good things happen when you take time to find out a little about your teacher as a person </a:t>
            </a:r>
          </a:p>
          <a:p>
            <a:pPr eaLnBrk="1" hangingPunct="1"/>
            <a:endParaRPr kumimoji="0" lang="en-US" sz="1600" b="1" i="0" dirty="0" smtClean="0">
              <a:solidFill>
                <a:srgbClr val="000000"/>
              </a:solidFill>
              <a:latin typeface="Arial" pitchFamily="34" charset="0"/>
              <a:cs typeface="Arial" pitchFamily="34" charset="0"/>
            </a:endParaRPr>
          </a:p>
          <a:p>
            <a:pPr marL="514350" indent="-514350" eaLnBrk="1" hangingPunct="1">
              <a:buFontTx/>
              <a:buAutoNum type="arabicParenBoth"/>
            </a:pPr>
            <a:r>
              <a:rPr kumimoji="0" lang="en-US" sz="2800" b="1" i="0" dirty="0" smtClean="0">
                <a:solidFill>
                  <a:srgbClr val="000000"/>
                </a:solidFill>
                <a:latin typeface="Arial" pitchFamily="34" charset="0"/>
                <a:cs typeface="Arial" pitchFamily="34" charset="0"/>
              </a:rPr>
              <a:t>You learn more </a:t>
            </a:r>
          </a:p>
          <a:p>
            <a:pPr marL="514350" indent="-514350" eaLnBrk="1" hangingPunct="1">
              <a:buFontTx/>
              <a:buAutoNum type="arabicParenBoth"/>
            </a:pPr>
            <a:endParaRPr kumimoji="0" lang="en-US" sz="1600" b="1" i="0" dirty="0" smtClean="0">
              <a:solidFill>
                <a:srgbClr val="000000"/>
              </a:solidFill>
              <a:latin typeface="Arial" pitchFamily="34" charset="0"/>
              <a:cs typeface="Arial" pitchFamily="34" charset="0"/>
            </a:endParaRPr>
          </a:p>
          <a:p>
            <a:pPr indent="-514350" eaLnBrk="1" hangingPunct="1">
              <a:buFontTx/>
              <a:buAutoNum type="arabicParenBoth"/>
            </a:pPr>
            <a:r>
              <a:rPr kumimoji="0" lang="en-US" sz="2800" b="1" i="0" dirty="0" smtClean="0">
                <a:solidFill>
                  <a:srgbClr val="000000"/>
                </a:solidFill>
                <a:latin typeface="Arial" pitchFamily="34" charset="0"/>
                <a:cs typeface="Arial" pitchFamily="34" charset="0"/>
              </a:rPr>
              <a:t>You remember it better</a:t>
            </a:r>
            <a:br>
              <a:rPr kumimoji="0" lang="en-US" sz="2800" b="1" i="0" dirty="0" smtClean="0">
                <a:solidFill>
                  <a:srgbClr val="000000"/>
                </a:solidFill>
                <a:latin typeface="Arial" pitchFamily="34" charset="0"/>
                <a:cs typeface="Arial" pitchFamily="34" charset="0"/>
              </a:rPr>
            </a:br>
            <a:r>
              <a:rPr kumimoji="0" lang="en-US" sz="2800" b="1" i="0" dirty="0" smtClean="0">
                <a:solidFill>
                  <a:srgbClr val="000000"/>
                </a:solidFill>
                <a:latin typeface="Arial" pitchFamily="34" charset="0"/>
                <a:cs typeface="Arial" pitchFamily="34" charset="0"/>
              </a:rPr>
              <a:t/>
            </a:r>
            <a:br>
              <a:rPr kumimoji="0" lang="en-US" sz="2800" b="1" i="0" dirty="0" smtClean="0">
                <a:solidFill>
                  <a:srgbClr val="000000"/>
                </a:solidFill>
                <a:latin typeface="Arial" pitchFamily="34" charset="0"/>
                <a:cs typeface="Arial" pitchFamily="34" charset="0"/>
              </a:rPr>
            </a:br>
            <a:r>
              <a:rPr kumimoji="0" lang="en-US" sz="2400" i="0" dirty="0" smtClean="0">
                <a:solidFill>
                  <a:srgbClr val="000000"/>
                </a:solidFill>
                <a:latin typeface="Arial" pitchFamily="34" charset="0"/>
                <a:cs typeface="Arial" pitchFamily="34" charset="0"/>
              </a:rPr>
              <a:t>And — equally important, </a:t>
            </a:r>
            <a:r>
              <a:rPr kumimoji="0" lang="en-US" sz="2400" dirty="0" smtClean="0">
                <a:solidFill>
                  <a:srgbClr val="000000"/>
                </a:solidFill>
                <a:latin typeface="Arial" pitchFamily="34" charset="0"/>
                <a:cs typeface="Arial" pitchFamily="34" charset="0"/>
              </a:rPr>
              <a:t>I</a:t>
            </a:r>
            <a:r>
              <a:rPr kumimoji="0" lang="en-US" sz="2400" i="0" dirty="0" smtClean="0">
                <a:solidFill>
                  <a:srgbClr val="000000"/>
                </a:solidFill>
                <a:latin typeface="Arial" pitchFamily="34" charset="0"/>
                <a:cs typeface="Arial" pitchFamily="34" charset="0"/>
              </a:rPr>
              <a:t> think—</a:t>
            </a:r>
            <a:endParaRPr kumimoji="0" lang="en-US" sz="2800" i="0" dirty="0" smtClean="0">
              <a:solidFill>
                <a:srgbClr val="000000"/>
              </a:solidFill>
              <a:latin typeface="Arial" pitchFamily="34" charset="0"/>
              <a:cs typeface="Arial" pitchFamily="34" charset="0"/>
            </a:endParaRPr>
          </a:p>
          <a:p>
            <a:pPr marL="514350" indent="-514350" eaLnBrk="1" hangingPunct="1">
              <a:buFontTx/>
              <a:buAutoNum type="arabicParenBoth"/>
            </a:pPr>
            <a:r>
              <a:rPr kumimoji="0" lang="en-US" sz="2800" b="1" i="0" dirty="0" smtClean="0">
                <a:solidFill>
                  <a:srgbClr val="000000"/>
                </a:solidFill>
                <a:latin typeface="Arial" pitchFamily="34" charset="0"/>
                <a:cs typeface="Arial" pitchFamily="34" charset="0"/>
              </a:rPr>
              <a:t>you have more fun learning</a:t>
            </a:r>
            <a:endParaRPr kumimoji="0" lang="en-US" sz="1800" i="0" dirty="0" smtClean="0">
              <a:solidFill>
                <a:srgbClr val="000000"/>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3200" b="1" i="0" dirty="0" smtClean="0">
                <a:solidFill>
                  <a:srgbClr val="000000"/>
                </a:solidFill>
                <a:latin typeface="Arial" pitchFamily="34" charset="0"/>
                <a:cs typeface="Arial" pitchFamily="34" charset="0"/>
              </a:rPr>
              <a:t>So it’s a good idea for you to have a look at these "Introduction" materials to according to Helen . . .</a:t>
            </a:r>
          </a:p>
          <a:p>
            <a:pPr eaLnBrk="1" hangingPunct="1"/>
            <a:endParaRPr kumimoji="0" lang="en-US" sz="1600" b="1" i="0" dirty="0" smtClean="0">
              <a:solidFill>
                <a:srgbClr val="000000"/>
              </a:solidFill>
              <a:latin typeface="Arial" pitchFamily="34" charset="0"/>
              <a:cs typeface="Arial" pitchFamily="34" charset="0"/>
            </a:endParaRPr>
          </a:p>
          <a:p>
            <a:pPr eaLnBrk="1" hangingPunct="1"/>
            <a:r>
              <a:rPr kumimoji="0" lang="en-US" sz="3200" b="1" i="0" dirty="0" smtClean="0">
                <a:solidFill>
                  <a:srgbClr val="000000"/>
                </a:solidFill>
                <a:latin typeface="Arial" pitchFamily="34" charset="0"/>
                <a:cs typeface="Arial" pitchFamily="34" charset="0"/>
              </a:rPr>
              <a:t>help you learn more</a:t>
            </a:r>
          </a:p>
          <a:p>
            <a:pPr eaLnBrk="1" hangingPunct="1"/>
            <a:endParaRPr kumimoji="0" lang="en-US" sz="1600" b="1" i="0" dirty="0" smtClean="0">
              <a:solidFill>
                <a:srgbClr val="000000"/>
              </a:solidFill>
              <a:latin typeface="Arial" pitchFamily="34" charset="0"/>
              <a:cs typeface="Arial" pitchFamily="34" charset="0"/>
            </a:endParaRPr>
          </a:p>
          <a:p>
            <a:pPr eaLnBrk="1" hangingPunct="1"/>
            <a:r>
              <a:rPr kumimoji="0" lang="en-US" sz="3200" b="1" i="0" dirty="0" smtClean="0">
                <a:solidFill>
                  <a:srgbClr val="000000"/>
                </a:solidFill>
                <a:latin typeface="Arial" pitchFamily="34" charset="0"/>
                <a:cs typeface="Arial" pitchFamily="34" charset="0"/>
              </a:rPr>
              <a:t>remember it longer</a:t>
            </a:r>
          </a:p>
          <a:p>
            <a:pPr eaLnBrk="1" hangingPunct="1"/>
            <a:endParaRPr kumimoji="0" lang="en-US" sz="1600" b="1" i="0" dirty="0" smtClean="0">
              <a:solidFill>
                <a:srgbClr val="000000"/>
              </a:solidFill>
              <a:latin typeface="Arial" pitchFamily="34" charset="0"/>
              <a:cs typeface="Arial" pitchFamily="34" charset="0"/>
            </a:endParaRPr>
          </a:p>
          <a:p>
            <a:pPr eaLnBrk="1" hangingPunct="1"/>
            <a:r>
              <a:rPr kumimoji="0" lang="en-US" sz="3200" b="1" i="0" dirty="0" smtClean="0">
                <a:solidFill>
                  <a:srgbClr val="000000"/>
                </a:solidFill>
                <a:latin typeface="Arial" pitchFamily="34" charset="0"/>
                <a:cs typeface="Arial" pitchFamily="34" charset="0"/>
              </a:rPr>
              <a:t>and </a:t>
            </a:r>
            <a:r>
              <a:rPr kumimoji="0" lang="en-US" sz="2400" i="0" dirty="0" smtClean="0">
                <a:solidFill>
                  <a:srgbClr val="000000"/>
                </a:solidFill>
                <a:latin typeface="Arial" pitchFamily="34" charset="0"/>
                <a:cs typeface="Arial" pitchFamily="34" charset="0"/>
              </a:rPr>
              <a:t>(at least eventually) </a:t>
            </a:r>
            <a:r>
              <a:rPr kumimoji="0" lang="en-US" sz="3200" b="1" i="0" dirty="0" smtClean="0">
                <a:solidFill>
                  <a:srgbClr val="000000"/>
                </a:solidFill>
                <a:latin typeface="Arial" pitchFamily="34" charset="0"/>
                <a:cs typeface="Arial" pitchFamily="34" charset="0"/>
              </a:rPr>
              <a:t>to have more fun</a:t>
            </a: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4000" b="1" i="0" dirty="0" smtClean="0">
                <a:solidFill>
                  <a:srgbClr val="000000"/>
                </a:solidFill>
                <a:latin typeface="Arial" pitchFamily="34" charset="0"/>
                <a:cs typeface="Arial" pitchFamily="34" charset="0"/>
              </a:rPr>
              <a:t>So back to some questions . . .</a:t>
            </a:r>
          </a:p>
        </p:txBody>
      </p:sp>
    </p:spTree>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2"/>
          <p:cNvSpPr>
            <a:spLocks noGrp="1" noChangeArrowheads="1"/>
          </p:cNvSpPr>
          <p:nvPr>
            <p:ph type="title" idx="4294967295"/>
          </p:nvPr>
        </p:nvSpPr>
        <p:spPr>
          <a:xfrm>
            <a:off x="0" y="2667000"/>
            <a:ext cx="8743950" cy="1143000"/>
          </a:xfrm>
        </p:spPr>
        <p:txBody>
          <a:bodyPr/>
          <a:lstStyle/>
          <a:p>
            <a:r>
              <a:rPr lang="en-US" i="1" smtClean="0"/>
              <a:t/>
            </a:r>
            <a:br>
              <a:rPr lang="en-US" i="1" smtClean="0"/>
            </a:br>
            <a:endParaRPr lang="en-US" i="1" smtClean="0"/>
          </a:p>
        </p:txBody>
      </p:sp>
      <p:sp>
        <p:nvSpPr>
          <p:cNvPr id="171010" name="Rectangle 3"/>
          <p:cNvSpPr>
            <a:spLocks noChangeArrowheads="1"/>
          </p:cNvSpPr>
          <p:nvPr/>
        </p:nvSpPr>
        <p:spPr bwMode="auto">
          <a:xfrm>
            <a:off x="1485900" y="820056"/>
            <a:ext cx="7315200" cy="752475"/>
          </a:xfrm>
          <a:prstGeom prst="rect">
            <a:avLst/>
          </a:prstGeom>
          <a:noFill/>
          <a:ln w="9525">
            <a:noFill/>
            <a:miter lim="800000"/>
            <a:headEnd/>
            <a:tailEnd/>
          </a:ln>
        </p:spPr>
        <p:txBody>
          <a:bodyPr anchor="ctr">
            <a:spAutoFit/>
          </a:bodyPr>
          <a:lstStyle/>
          <a:p>
            <a:pPr>
              <a:lnSpc>
                <a:spcPct val="120000"/>
              </a:lnSpc>
            </a:pPr>
            <a:r>
              <a:rPr lang="en-US" sz="4000" b="1" dirty="0">
                <a:solidFill>
                  <a:srgbClr val="000000"/>
                </a:solidFill>
                <a:latin typeface="Verdana" pitchFamily="34" charset="0"/>
              </a:rPr>
              <a:t>FAQs</a:t>
            </a:r>
          </a:p>
        </p:txBody>
      </p:sp>
      <p:sp>
        <p:nvSpPr>
          <p:cNvPr id="522244" name="Rectangle 3"/>
          <p:cNvSpPr>
            <a:spLocks noChangeArrowheads="1"/>
          </p:cNvSpPr>
          <p:nvPr/>
        </p:nvSpPr>
        <p:spPr bwMode="auto">
          <a:xfrm>
            <a:off x="1028700" y="1449873"/>
            <a:ext cx="8229600" cy="4918269"/>
          </a:xfrm>
          <a:prstGeom prst="rect">
            <a:avLst/>
          </a:prstGeom>
          <a:noFill/>
          <a:ln w="9525">
            <a:noFill/>
            <a:miter lim="800000"/>
            <a:headEnd/>
            <a:tailEnd/>
          </a:ln>
        </p:spPr>
        <p:txBody>
          <a:bodyPr wrap="square" anchor="ctr">
            <a:spAutoFit/>
          </a:bodyPr>
          <a:lstStyle/>
          <a:p>
            <a:pPr indent="347663" algn="l">
              <a:lnSpc>
                <a:spcPct val="160000"/>
              </a:lnSpc>
              <a:buFontTx/>
              <a:buChar char="•"/>
              <a:tabLst>
                <a:tab pos="347663" algn="l"/>
              </a:tabLst>
              <a:defRPr/>
            </a:pPr>
            <a:r>
              <a:rPr lang="en-US" sz="2800" b="1" dirty="0" smtClean="0">
                <a:solidFill>
                  <a:srgbClr val="FFCF89"/>
                </a:solidFill>
                <a:latin typeface="Verdana" pitchFamily="34" charset="0"/>
              </a:rPr>
              <a:t>Where </a:t>
            </a:r>
            <a:r>
              <a:rPr lang="en-US" sz="2800" b="1" dirty="0">
                <a:solidFill>
                  <a:srgbClr val="FFCF89"/>
                </a:solidFill>
                <a:latin typeface="Verdana" pitchFamily="34" charset="0"/>
              </a:rPr>
              <a:t>did you grow </a:t>
            </a:r>
            <a:r>
              <a:rPr lang="en-US" sz="2800" b="1" dirty="0" smtClean="0">
                <a:solidFill>
                  <a:srgbClr val="FFCF89"/>
                </a:solidFill>
                <a:latin typeface="Verdana" pitchFamily="34" charset="0"/>
              </a:rPr>
              <a:t>up?</a:t>
            </a:r>
            <a:endParaRPr lang="en-US" sz="2800" b="1" dirty="0">
              <a:solidFill>
                <a:srgbClr val="FFCF89"/>
              </a:solidFill>
              <a:latin typeface="Verdana" pitchFamily="34" charset="0"/>
            </a:endParaRPr>
          </a:p>
          <a:p>
            <a:pPr indent="347663" algn="l">
              <a:lnSpc>
                <a:spcPct val="160000"/>
              </a:lnSpc>
              <a:buFontTx/>
              <a:buChar char="•"/>
              <a:tabLst>
                <a:tab pos="347663" algn="l"/>
              </a:tabLst>
              <a:defRPr/>
            </a:pPr>
            <a:r>
              <a:rPr lang="en-US" sz="2800" b="1" dirty="0" smtClean="0">
                <a:solidFill>
                  <a:srgbClr val="FFCF89"/>
                </a:solidFill>
                <a:latin typeface="Verdana" pitchFamily="34" charset="0"/>
              </a:rPr>
              <a:t>Where </a:t>
            </a:r>
            <a:r>
              <a:rPr lang="en-US" sz="2800" b="1" dirty="0">
                <a:solidFill>
                  <a:srgbClr val="FFCF89"/>
                </a:solidFill>
                <a:latin typeface="Verdana" pitchFamily="34" charset="0"/>
              </a:rPr>
              <a:t>did you go to </a:t>
            </a:r>
            <a:r>
              <a:rPr lang="en-US" sz="2800" b="1" dirty="0" smtClean="0">
                <a:solidFill>
                  <a:srgbClr val="FFCF89"/>
                </a:solidFill>
                <a:latin typeface="Verdana" pitchFamily="34" charset="0"/>
              </a:rPr>
              <a:t>school?</a:t>
            </a:r>
            <a:endParaRPr lang="en-US" sz="2800" b="1" dirty="0">
              <a:solidFill>
                <a:srgbClr val="FFCF89"/>
              </a:solidFill>
              <a:latin typeface="Verdana" pitchFamily="34" charset="0"/>
            </a:endParaRPr>
          </a:p>
          <a:p>
            <a:pPr indent="347663" algn="l">
              <a:lnSpc>
                <a:spcPct val="160000"/>
              </a:lnSpc>
              <a:buFontTx/>
              <a:buChar char="•"/>
              <a:tabLst>
                <a:tab pos="347663" algn="l"/>
              </a:tabLst>
              <a:defRPr/>
            </a:pPr>
            <a:r>
              <a:rPr lang="en-US" sz="2800" b="1" dirty="0" smtClean="0">
                <a:solidFill>
                  <a:srgbClr val="FFCF89"/>
                </a:solidFill>
                <a:latin typeface="Verdana" pitchFamily="34" charset="0"/>
              </a:rPr>
              <a:t>How </a:t>
            </a:r>
            <a:r>
              <a:rPr lang="en-US" sz="2800" b="1" dirty="0">
                <a:solidFill>
                  <a:srgbClr val="FFCF89"/>
                </a:solidFill>
                <a:latin typeface="Verdana" pitchFamily="34" charset="0"/>
              </a:rPr>
              <a:t>long have you been at </a:t>
            </a:r>
            <a:r>
              <a:rPr lang="en-US" sz="2800" b="1" dirty="0" smtClean="0">
                <a:solidFill>
                  <a:srgbClr val="FFCF89"/>
                </a:solidFill>
                <a:latin typeface="Verdana" pitchFamily="34" charset="0"/>
              </a:rPr>
              <a:t>UMD? </a:t>
            </a:r>
            <a:endParaRPr lang="en-US" sz="2800" b="1" dirty="0">
              <a:solidFill>
                <a:srgbClr val="FFCF89"/>
              </a:solidFill>
              <a:latin typeface="Verdana" pitchFamily="34" charset="0"/>
            </a:endParaRPr>
          </a:p>
          <a:p>
            <a:pPr indent="347663" algn="l">
              <a:lnSpc>
                <a:spcPct val="160000"/>
              </a:lnSpc>
              <a:buFontTx/>
              <a:buChar char="•"/>
              <a:tabLst>
                <a:tab pos="347663" algn="l"/>
              </a:tabLst>
              <a:defRPr/>
            </a:pPr>
            <a:r>
              <a:rPr lang="en-US" sz="2800" b="1" dirty="0" smtClean="0">
                <a:solidFill>
                  <a:srgbClr val="000000"/>
                </a:solidFill>
                <a:latin typeface="Verdana" pitchFamily="34" charset="0"/>
              </a:rPr>
              <a:t>What </a:t>
            </a:r>
            <a:r>
              <a:rPr lang="en-US" sz="2800" b="1" dirty="0">
                <a:solidFill>
                  <a:srgbClr val="000000"/>
                </a:solidFill>
                <a:latin typeface="Verdana" pitchFamily="34" charset="0"/>
              </a:rPr>
              <a:t>are your favorite things to </a:t>
            </a:r>
            <a:r>
              <a:rPr lang="en-US" sz="2800" b="1" dirty="0" smtClean="0">
                <a:solidFill>
                  <a:srgbClr val="000000"/>
                </a:solidFill>
                <a:latin typeface="Verdana" pitchFamily="34" charset="0"/>
              </a:rPr>
              <a:t>do?</a:t>
            </a:r>
            <a:endParaRPr lang="en-US" sz="2800" b="1" dirty="0">
              <a:solidFill>
                <a:srgbClr val="000000"/>
              </a:solidFill>
              <a:latin typeface="Verdana" pitchFamily="34" charset="0"/>
            </a:endParaRPr>
          </a:p>
          <a:p>
            <a:pPr indent="347663" algn="l">
              <a:lnSpc>
                <a:spcPct val="160000"/>
              </a:lnSpc>
              <a:buFontTx/>
              <a:buChar char="•"/>
              <a:tabLst>
                <a:tab pos="347663" algn="l"/>
              </a:tabLst>
              <a:defRPr/>
            </a:pPr>
            <a:r>
              <a:rPr lang="en-US" sz="2800" b="1" dirty="0" smtClean="0">
                <a:solidFill>
                  <a:srgbClr val="FFCF89"/>
                </a:solidFill>
                <a:latin typeface="Verdana" pitchFamily="34" charset="0"/>
              </a:rPr>
              <a:t>How </a:t>
            </a:r>
            <a:r>
              <a:rPr lang="en-US" sz="2800" b="1" dirty="0">
                <a:solidFill>
                  <a:srgbClr val="FFCF89"/>
                </a:solidFill>
                <a:latin typeface="Verdana" pitchFamily="34" charset="0"/>
              </a:rPr>
              <a:t>did you get into anthropology?</a:t>
            </a:r>
          </a:p>
          <a:p>
            <a:pPr indent="347663" algn="l">
              <a:lnSpc>
                <a:spcPct val="160000"/>
              </a:lnSpc>
              <a:buFontTx/>
              <a:buChar char="•"/>
              <a:tabLst>
                <a:tab pos="347663" algn="l"/>
              </a:tabLst>
              <a:defRPr/>
            </a:pPr>
            <a:r>
              <a:rPr lang="en-US" sz="2800" b="1" dirty="0" smtClean="0">
                <a:solidFill>
                  <a:srgbClr val="FFCF89"/>
                </a:solidFill>
                <a:latin typeface="Verdana" pitchFamily="34" charset="0"/>
              </a:rPr>
              <a:t>Where </a:t>
            </a:r>
            <a:r>
              <a:rPr lang="en-US" sz="2800" b="1" dirty="0">
                <a:solidFill>
                  <a:srgbClr val="FFCF89"/>
                </a:solidFill>
                <a:latin typeface="Verdana" pitchFamily="34" charset="0"/>
              </a:rPr>
              <a:t>have you been?</a:t>
            </a:r>
          </a:p>
          <a:p>
            <a:pPr marL="0" lvl="6" indent="347663">
              <a:lnSpc>
                <a:spcPct val="160000"/>
              </a:lnSpc>
              <a:buFontTx/>
              <a:buChar char="•"/>
              <a:tabLst>
                <a:tab pos="347663" algn="l"/>
              </a:tabLst>
              <a:defRPr/>
            </a:pPr>
            <a:r>
              <a:rPr lang="en-US" sz="2800" b="1" dirty="0">
                <a:solidFill>
                  <a:srgbClr val="FFCF89"/>
                </a:solidFill>
                <a:latin typeface="Verdana" pitchFamily="34" charset="0"/>
              </a:rPr>
              <a:t>What are your pet peeves?</a:t>
            </a:r>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3200" b="1" i="0" dirty="0" smtClean="0">
                <a:solidFill>
                  <a:srgbClr val="000000"/>
                </a:solidFill>
                <a:latin typeface="Arial" pitchFamily="34" charset="0"/>
                <a:cs typeface="Arial" pitchFamily="34" charset="0"/>
              </a:rPr>
              <a:t>One of my very favorite things is being out in the yard </a:t>
            </a:r>
            <a:r>
              <a:rPr kumimoji="0" lang="en-US" sz="3200" b="1" i="0" dirty="0" err="1" smtClean="0">
                <a:solidFill>
                  <a:srgbClr val="000000"/>
                </a:solidFill>
                <a:latin typeface="Arial" pitchFamily="34" charset="0"/>
                <a:cs typeface="Arial" pitchFamily="34" charset="0"/>
              </a:rPr>
              <a:t>putzing</a:t>
            </a:r>
            <a:r>
              <a:rPr kumimoji="0" lang="en-US" sz="3200" b="1" i="0" dirty="0" smtClean="0">
                <a:solidFill>
                  <a:srgbClr val="000000"/>
                </a:solidFill>
                <a:latin typeface="Arial" pitchFamily="34" charset="0"/>
                <a:cs typeface="Arial" pitchFamily="34" charset="0"/>
              </a:rPr>
              <a:t> around, </a:t>
            </a:r>
          </a:p>
          <a:p>
            <a:pPr eaLnBrk="1" hangingPunct="1"/>
            <a:r>
              <a:rPr kumimoji="0" lang="en-US" sz="3200" b="1" i="0" dirty="0" smtClean="0">
                <a:solidFill>
                  <a:srgbClr val="000000"/>
                </a:solidFill>
                <a:latin typeface="Arial" pitchFamily="34" charset="0"/>
                <a:cs typeface="Arial" pitchFamily="34" charset="0"/>
              </a:rPr>
              <a:t>talking to animals . . . </a:t>
            </a:r>
          </a:p>
          <a:p>
            <a:pPr eaLnBrk="1" hangingPunct="1"/>
            <a:endParaRPr kumimoji="0" lang="en-US" sz="3200" b="1" i="0" dirty="0" smtClean="0">
              <a:solidFill>
                <a:srgbClr val="000000"/>
              </a:solidFill>
              <a:latin typeface="Arial" pitchFamily="34" charset="0"/>
              <a:cs typeface="Arial" pitchFamily="34" charset="0"/>
            </a:endParaRPr>
          </a:p>
          <a:p>
            <a:pPr eaLnBrk="1" hangingPunct="1"/>
            <a:r>
              <a:rPr kumimoji="0" lang="en-US" sz="3200" b="1" i="0" dirty="0" smtClean="0">
                <a:solidFill>
                  <a:srgbClr val="FFFFFF"/>
                </a:solidFill>
                <a:latin typeface="Arial" pitchFamily="34" charset="0"/>
                <a:cs typeface="Arial" pitchFamily="34" charset="0"/>
              </a:rPr>
              <a:t>and to  trees and plants too</a:t>
            </a:r>
            <a:endParaRPr kumimoji="0" lang="en-US" sz="2000" b="1" i="0" dirty="0" smtClean="0">
              <a:solidFill>
                <a:srgbClr val="FFFFFF"/>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3200" b="1" i="0" dirty="0" smtClean="0">
                <a:solidFill>
                  <a:srgbClr val="000000"/>
                </a:solidFill>
                <a:latin typeface="Arial" pitchFamily="34" charset="0"/>
                <a:cs typeface="Arial" pitchFamily="34" charset="0"/>
              </a:rPr>
              <a:t>One of my very favorite things is being out in the yard </a:t>
            </a:r>
            <a:r>
              <a:rPr kumimoji="0" lang="en-US" sz="3200" b="1" i="0" dirty="0" err="1" smtClean="0">
                <a:solidFill>
                  <a:srgbClr val="000000"/>
                </a:solidFill>
                <a:latin typeface="Arial" pitchFamily="34" charset="0"/>
                <a:cs typeface="Arial" pitchFamily="34" charset="0"/>
              </a:rPr>
              <a:t>putzing</a:t>
            </a:r>
            <a:r>
              <a:rPr kumimoji="0" lang="en-US" sz="3200" b="1" i="0" dirty="0" smtClean="0">
                <a:solidFill>
                  <a:srgbClr val="000000"/>
                </a:solidFill>
                <a:latin typeface="Arial" pitchFamily="34" charset="0"/>
                <a:cs typeface="Arial" pitchFamily="34" charset="0"/>
              </a:rPr>
              <a:t> around, </a:t>
            </a:r>
          </a:p>
          <a:p>
            <a:pPr eaLnBrk="1" hangingPunct="1"/>
            <a:r>
              <a:rPr kumimoji="0" lang="en-US" sz="3200" b="1" i="0" dirty="0" smtClean="0">
                <a:solidFill>
                  <a:srgbClr val="000000"/>
                </a:solidFill>
                <a:latin typeface="Arial" pitchFamily="34" charset="0"/>
                <a:cs typeface="Arial" pitchFamily="34" charset="0"/>
              </a:rPr>
              <a:t>talking to animals . . . </a:t>
            </a:r>
          </a:p>
          <a:p>
            <a:pPr eaLnBrk="1" hangingPunct="1"/>
            <a:endParaRPr kumimoji="0" lang="en-US" sz="3200" b="1" i="0" dirty="0" smtClean="0">
              <a:solidFill>
                <a:srgbClr val="000000"/>
              </a:solidFill>
              <a:latin typeface="Arial" pitchFamily="34" charset="0"/>
              <a:cs typeface="Arial" pitchFamily="34" charset="0"/>
            </a:endParaRPr>
          </a:p>
          <a:p>
            <a:pPr eaLnBrk="1" hangingPunct="1"/>
            <a:r>
              <a:rPr kumimoji="0" lang="en-US" sz="3200" b="1" i="0" dirty="0" smtClean="0">
                <a:solidFill>
                  <a:srgbClr val="000000"/>
                </a:solidFill>
                <a:latin typeface="Arial" pitchFamily="34" charset="0"/>
                <a:cs typeface="Arial" pitchFamily="34" charset="0"/>
              </a:rPr>
              <a:t>and to  trees and plants too</a:t>
            </a:r>
            <a:endParaRPr kumimoji="0" lang="en-US" sz="2000" b="1" i="0" dirty="0" smtClean="0">
              <a:solidFill>
                <a:srgbClr val="000000"/>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endParaRPr kumimoji="0" lang="en-US" sz="3600" b="1" i="0" dirty="0" smtClean="0">
              <a:solidFill>
                <a:srgbClr val="000000"/>
              </a:solidFill>
              <a:latin typeface="Arial" pitchFamily="34" charset="0"/>
              <a:cs typeface="Arial" pitchFamily="34" charset="0"/>
            </a:endParaRPr>
          </a:p>
          <a:p>
            <a:pPr eaLnBrk="1" hangingPunct="1"/>
            <a:r>
              <a:rPr kumimoji="0" lang="en-US" sz="3600" b="1" i="0" dirty="0" smtClean="0">
                <a:solidFill>
                  <a:srgbClr val="000000"/>
                </a:solidFill>
                <a:latin typeface="Arial" pitchFamily="34" charset="0"/>
                <a:cs typeface="Arial" pitchFamily="34" charset="0"/>
              </a:rPr>
              <a:t>And they talk back</a:t>
            </a:r>
          </a:p>
          <a:p>
            <a:pPr eaLnBrk="1" hangingPunct="1"/>
            <a:endParaRPr kumimoji="0" lang="en-US" sz="3600" b="1" i="0" dirty="0" smtClean="0">
              <a:solidFill>
                <a:srgbClr val="000000"/>
              </a:solidFill>
              <a:latin typeface="Arial" pitchFamily="34" charset="0"/>
              <a:cs typeface="Arial" pitchFamily="34" charset="0"/>
            </a:endParaRPr>
          </a:p>
          <a:p>
            <a:pPr eaLnBrk="1" hangingPunct="1"/>
            <a:r>
              <a:rPr kumimoji="0" lang="en-US" sz="2400" i="0" dirty="0" smtClean="0">
                <a:solidFill>
                  <a:srgbClr val="FFFFFF"/>
                </a:solidFill>
                <a:latin typeface="Arial" pitchFamily="34" charset="0"/>
                <a:cs typeface="Arial" pitchFamily="34" charset="0"/>
              </a:rPr>
              <a:t>(and scientists have recently discovered that they “talk” to one another – at least the trees do . . .)</a:t>
            </a:r>
            <a:endParaRPr kumimoji="0" lang="en-US" sz="1600" i="0" dirty="0" smtClean="0">
              <a:solidFill>
                <a:srgbClr val="FFFFFF"/>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3"/>
          <p:cNvSpPr>
            <a:spLocks noChangeArrowheads="1"/>
          </p:cNvSpPr>
          <p:nvPr/>
        </p:nvSpPr>
        <p:spPr bwMode="auto">
          <a:xfrm>
            <a:off x="1242786" y="4019490"/>
            <a:ext cx="7772400" cy="400110"/>
          </a:xfrm>
          <a:prstGeom prst="rect">
            <a:avLst/>
          </a:prstGeom>
          <a:noFill/>
          <a:ln w="9525">
            <a:noFill/>
            <a:miter lim="800000"/>
            <a:headEnd/>
            <a:tailEnd/>
          </a:ln>
        </p:spPr>
        <p:txBody>
          <a:bodyPr wrap="square" anchor="ctr">
            <a:noAutofit/>
          </a:bodyPr>
          <a:lstStyle/>
          <a:p>
            <a:pPr eaLnBrk="1" hangingPunct="1"/>
            <a:r>
              <a:rPr kumimoji="0" lang="en-US" sz="2000" b="1" i="0" dirty="0" smtClean="0">
                <a:solidFill>
                  <a:srgbClr val="FFFFFF"/>
                </a:solidFill>
              </a:rPr>
              <a:t>Your Moodle screen will look something like the following . . .</a:t>
            </a:r>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endParaRPr kumimoji="0" lang="en-US" sz="3600" b="1" i="0" dirty="0" smtClean="0">
              <a:solidFill>
                <a:srgbClr val="000000"/>
              </a:solidFill>
              <a:latin typeface="Arial" pitchFamily="34" charset="0"/>
              <a:cs typeface="Arial" pitchFamily="34" charset="0"/>
            </a:endParaRPr>
          </a:p>
          <a:p>
            <a:pPr eaLnBrk="1" hangingPunct="1"/>
            <a:r>
              <a:rPr kumimoji="0" lang="en-US" sz="3600" b="1" i="0" dirty="0" smtClean="0">
                <a:solidFill>
                  <a:srgbClr val="000000"/>
                </a:solidFill>
                <a:latin typeface="Arial" pitchFamily="34" charset="0"/>
                <a:cs typeface="Arial" pitchFamily="34" charset="0"/>
              </a:rPr>
              <a:t>And they talk back</a:t>
            </a:r>
          </a:p>
          <a:p>
            <a:pPr eaLnBrk="1" hangingPunct="1"/>
            <a:endParaRPr kumimoji="0" lang="en-US" sz="3600" b="1" i="0" dirty="0" smtClean="0">
              <a:solidFill>
                <a:srgbClr val="000000"/>
              </a:solidFill>
              <a:latin typeface="Arial" pitchFamily="34" charset="0"/>
              <a:cs typeface="Arial" pitchFamily="34" charset="0"/>
            </a:endParaRPr>
          </a:p>
          <a:p>
            <a:pPr eaLnBrk="1" hangingPunct="1"/>
            <a:r>
              <a:rPr kumimoji="0" lang="en-US" sz="2400" i="0" dirty="0" smtClean="0">
                <a:solidFill>
                  <a:srgbClr val="000000"/>
                </a:solidFill>
                <a:latin typeface="Arial" pitchFamily="34" charset="0"/>
                <a:cs typeface="Arial" pitchFamily="34" charset="0"/>
              </a:rPr>
              <a:t>(and scientists have recently discovered that </a:t>
            </a:r>
          </a:p>
          <a:p>
            <a:pPr eaLnBrk="1" hangingPunct="1"/>
            <a:r>
              <a:rPr kumimoji="0" lang="en-US" sz="2400" i="0" dirty="0" smtClean="0">
                <a:solidFill>
                  <a:srgbClr val="000000"/>
                </a:solidFill>
                <a:latin typeface="Arial" pitchFamily="34" charset="0"/>
                <a:cs typeface="Arial" pitchFamily="34" charset="0"/>
              </a:rPr>
              <a:t>they “talk” to one another – at least the trees do . . .)</a:t>
            </a:r>
            <a:endParaRPr kumimoji="0" lang="en-US" sz="1600" i="0" dirty="0" smtClean="0">
              <a:solidFill>
                <a:srgbClr val="000000"/>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3600" b="1" i="0" dirty="0" smtClean="0">
                <a:solidFill>
                  <a:srgbClr val="000000"/>
                </a:solidFill>
                <a:latin typeface="Arial" pitchFamily="34" charset="0"/>
                <a:cs typeface="Arial" pitchFamily="34" charset="0"/>
              </a:rPr>
              <a:t>And I love doing anthropology</a:t>
            </a:r>
            <a:endParaRPr kumimoji="0" lang="en-US" sz="2400" b="1" i="0" dirty="0" smtClean="0">
              <a:solidFill>
                <a:srgbClr val="000000"/>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3600" b="1" i="0" dirty="0" smtClean="0">
                <a:solidFill>
                  <a:srgbClr val="000000"/>
                </a:solidFill>
                <a:latin typeface="Arial" pitchFamily="34" charset="0"/>
                <a:cs typeface="Arial" pitchFamily="34" charset="0"/>
              </a:rPr>
              <a:t>Here’s a picture of me doing anthropology . . . </a:t>
            </a:r>
            <a:endParaRPr kumimoji="0" lang="en-US" sz="2400" b="1" i="0" dirty="0" smtClean="0">
              <a:solidFill>
                <a:srgbClr val="000000"/>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3" name="Picture 2" descr="Lawn-Boy"/>
          <p:cNvPicPr>
            <a:picLocks noChangeAspect="1" noChangeArrowheads="1"/>
          </p:cNvPicPr>
          <p:nvPr/>
        </p:nvPicPr>
        <p:blipFill>
          <a:blip r:embed="rId3" cstate="print"/>
          <a:srcRect/>
          <a:stretch>
            <a:fillRect/>
          </a:stretch>
        </p:blipFill>
        <p:spPr bwMode="auto">
          <a:xfrm>
            <a:off x="1239156" y="304800"/>
            <a:ext cx="7772400" cy="58293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3200" b="1" i="0" dirty="0" smtClean="0">
                <a:solidFill>
                  <a:srgbClr val="000000"/>
                </a:solidFill>
                <a:latin typeface="Arial" pitchFamily="34" charset="0"/>
                <a:cs typeface="Arial" pitchFamily="34" charset="0"/>
              </a:rPr>
              <a:t>It may not look like anthropology, </a:t>
            </a:r>
          </a:p>
          <a:p>
            <a:pPr eaLnBrk="1" hangingPunct="1"/>
            <a:r>
              <a:rPr kumimoji="0" lang="en-US" sz="3200" b="1" i="0" dirty="0" smtClean="0">
                <a:solidFill>
                  <a:srgbClr val="000000"/>
                </a:solidFill>
                <a:latin typeface="Arial" pitchFamily="34" charset="0"/>
                <a:cs typeface="Arial" pitchFamily="34" charset="0"/>
              </a:rPr>
              <a:t>but it is . . .</a:t>
            </a:r>
          </a:p>
          <a:p>
            <a:pPr eaLnBrk="1" hangingPunct="1"/>
            <a:endParaRPr kumimoji="0" lang="en-US" sz="3200" b="1" i="0" dirty="0" smtClean="0">
              <a:solidFill>
                <a:srgbClr val="000000"/>
              </a:solidFill>
              <a:latin typeface="Arial" pitchFamily="34" charset="0"/>
              <a:cs typeface="Arial" pitchFamily="34" charset="0"/>
            </a:endParaRPr>
          </a:p>
          <a:p>
            <a:pPr eaLnBrk="1" hangingPunct="1"/>
            <a:r>
              <a:rPr kumimoji="0" lang="en-US" sz="3200" b="1" i="0" dirty="0" smtClean="0">
                <a:solidFill>
                  <a:srgbClr val="FFFFFF"/>
                </a:solidFill>
                <a:latin typeface="Arial" pitchFamily="34" charset="0"/>
                <a:cs typeface="Arial" pitchFamily="34" charset="0"/>
              </a:rPr>
              <a:t>I’m contemplating my new lawn mower, a Lawn Boy . . . </a:t>
            </a:r>
          </a:p>
          <a:p>
            <a:pPr eaLnBrk="1" hangingPunct="1"/>
            <a:endParaRPr kumimoji="0" lang="en-US" sz="3200" b="1" i="0" dirty="0" smtClean="0">
              <a:solidFill>
                <a:srgbClr val="FFFFFF"/>
              </a:solidFill>
              <a:latin typeface="Arial" pitchFamily="34" charset="0"/>
              <a:cs typeface="Arial" pitchFamily="34" charset="0"/>
            </a:endParaRPr>
          </a:p>
          <a:p>
            <a:pPr eaLnBrk="1" hangingPunct="1"/>
            <a:r>
              <a:rPr kumimoji="0" lang="en-US" sz="3200" b="1" i="0" dirty="0" smtClean="0">
                <a:solidFill>
                  <a:srgbClr val="FFFFFF"/>
                </a:solidFill>
                <a:latin typeface="Arial" pitchFamily="34" charset="0"/>
                <a:cs typeface="Arial" pitchFamily="34" charset="0"/>
              </a:rPr>
              <a:t>Designed with the help of anthropologists.</a:t>
            </a:r>
            <a:endParaRPr kumimoji="0" lang="en-US" sz="2000" b="1" i="0" dirty="0" smtClean="0">
              <a:solidFill>
                <a:srgbClr val="FFFFFF"/>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3200" b="1" i="0" dirty="0" smtClean="0">
                <a:solidFill>
                  <a:srgbClr val="000000"/>
                </a:solidFill>
                <a:latin typeface="Arial" pitchFamily="34" charset="0"/>
                <a:cs typeface="Arial" pitchFamily="34" charset="0"/>
              </a:rPr>
              <a:t>It may not look like anthropology, </a:t>
            </a:r>
          </a:p>
          <a:p>
            <a:pPr eaLnBrk="1" hangingPunct="1"/>
            <a:r>
              <a:rPr kumimoji="0" lang="en-US" sz="3200" b="1" i="0" dirty="0" smtClean="0">
                <a:solidFill>
                  <a:srgbClr val="000000"/>
                </a:solidFill>
                <a:latin typeface="Arial" pitchFamily="34" charset="0"/>
                <a:cs typeface="Arial" pitchFamily="34" charset="0"/>
              </a:rPr>
              <a:t>but it is . . .</a:t>
            </a:r>
          </a:p>
          <a:p>
            <a:pPr eaLnBrk="1" hangingPunct="1"/>
            <a:endParaRPr kumimoji="0" lang="en-US" sz="3200" b="1" i="0" dirty="0" smtClean="0">
              <a:solidFill>
                <a:srgbClr val="000000"/>
              </a:solidFill>
              <a:latin typeface="Arial" pitchFamily="34" charset="0"/>
              <a:cs typeface="Arial" pitchFamily="34" charset="0"/>
            </a:endParaRPr>
          </a:p>
          <a:p>
            <a:pPr eaLnBrk="1" hangingPunct="1"/>
            <a:r>
              <a:rPr kumimoji="0" lang="en-US" sz="3200" b="1" i="0" dirty="0" smtClean="0">
                <a:solidFill>
                  <a:srgbClr val="000000"/>
                </a:solidFill>
                <a:latin typeface="Arial" pitchFamily="34" charset="0"/>
                <a:cs typeface="Arial" pitchFamily="34" charset="0"/>
              </a:rPr>
              <a:t>I’m contemplating my new lawn mower, </a:t>
            </a:r>
          </a:p>
          <a:p>
            <a:pPr eaLnBrk="1" hangingPunct="1"/>
            <a:r>
              <a:rPr kumimoji="0" lang="en-US" sz="3200" b="1" i="0" dirty="0" smtClean="0">
                <a:solidFill>
                  <a:srgbClr val="000000"/>
                </a:solidFill>
                <a:latin typeface="Arial" pitchFamily="34" charset="0"/>
                <a:cs typeface="Arial" pitchFamily="34" charset="0"/>
              </a:rPr>
              <a:t>a Lawn Boy . . . </a:t>
            </a:r>
          </a:p>
          <a:p>
            <a:pPr eaLnBrk="1" hangingPunct="1"/>
            <a:endParaRPr kumimoji="0" lang="en-US" sz="3200" b="1" i="0" dirty="0" smtClean="0">
              <a:solidFill>
                <a:srgbClr val="000000"/>
              </a:solidFill>
              <a:latin typeface="Arial" pitchFamily="34" charset="0"/>
              <a:cs typeface="Arial" pitchFamily="34" charset="0"/>
            </a:endParaRPr>
          </a:p>
          <a:p>
            <a:pPr eaLnBrk="1" hangingPunct="1"/>
            <a:r>
              <a:rPr kumimoji="0" lang="en-US" sz="3200" b="1" i="0" dirty="0" smtClean="0">
                <a:solidFill>
                  <a:srgbClr val="FFFFFF"/>
                </a:solidFill>
                <a:latin typeface="Arial" pitchFamily="34" charset="0"/>
                <a:cs typeface="Arial" pitchFamily="34" charset="0"/>
              </a:rPr>
              <a:t>Designed with the help of anthropologists.</a:t>
            </a:r>
            <a:endParaRPr kumimoji="0" lang="en-US" sz="2000" b="1" i="0" dirty="0" smtClean="0">
              <a:solidFill>
                <a:srgbClr val="FFFFFF"/>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3200" b="1" i="0" dirty="0" smtClean="0">
                <a:solidFill>
                  <a:srgbClr val="000000"/>
                </a:solidFill>
                <a:latin typeface="Arial" pitchFamily="34" charset="0"/>
                <a:cs typeface="Arial" pitchFamily="34" charset="0"/>
              </a:rPr>
              <a:t>It may not look like anthropology, </a:t>
            </a:r>
          </a:p>
          <a:p>
            <a:pPr eaLnBrk="1" hangingPunct="1"/>
            <a:r>
              <a:rPr kumimoji="0" lang="en-US" sz="3200" b="1" i="0" dirty="0" smtClean="0">
                <a:solidFill>
                  <a:srgbClr val="000000"/>
                </a:solidFill>
                <a:latin typeface="Arial" pitchFamily="34" charset="0"/>
                <a:cs typeface="Arial" pitchFamily="34" charset="0"/>
              </a:rPr>
              <a:t>but it is . . .</a:t>
            </a:r>
          </a:p>
          <a:p>
            <a:pPr eaLnBrk="1" hangingPunct="1"/>
            <a:endParaRPr kumimoji="0" lang="en-US" sz="3200" b="1" i="0" dirty="0" smtClean="0">
              <a:solidFill>
                <a:srgbClr val="000000"/>
              </a:solidFill>
              <a:latin typeface="Arial" pitchFamily="34" charset="0"/>
              <a:cs typeface="Arial" pitchFamily="34" charset="0"/>
            </a:endParaRPr>
          </a:p>
          <a:p>
            <a:pPr eaLnBrk="1" hangingPunct="1"/>
            <a:r>
              <a:rPr kumimoji="0" lang="en-US" sz="3200" b="1" i="0" dirty="0" smtClean="0">
                <a:solidFill>
                  <a:srgbClr val="000000"/>
                </a:solidFill>
                <a:latin typeface="Arial" pitchFamily="34" charset="0"/>
                <a:cs typeface="Arial" pitchFamily="34" charset="0"/>
              </a:rPr>
              <a:t>I’m contemplating my new lawn mower, </a:t>
            </a:r>
          </a:p>
          <a:p>
            <a:pPr eaLnBrk="1" hangingPunct="1"/>
            <a:r>
              <a:rPr kumimoji="0" lang="en-US" sz="3200" b="1" i="0" dirty="0" smtClean="0">
                <a:solidFill>
                  <a:srgbClr val="000000"/>
                </a:solidFill>
                <a:latin typeface="Arial" pitchFamily="34" charset="0"/>
                <a:cs typeface="Arial" pitchFamily="34" charset="0"/>
              </a:rPr>
              <a:t>a Lawn Boy . . . </a:t>
            </a:r>
          </a:p>
          <a:p>
            <a:pPr eaLnBrk="1" hangingPunct="1"/>
            <a:endParaRPr kumimoji="0" lang="en-US" sz="3200" b="1" i="0" dirty="0" smtClean="0">
              <a:solidFill>
                <a:srgbClr val="000000"/>
              </a:solidFill>
              <a:latin typeface="Arial" pitchFamily="34" charset="0"/>
              <a:cs typeface="Arial" pitchFamily="34" charset="0"/>
            </a:endParaRPr>
          </a:p>
          <a:p>
            <a:pPr eaLnBrk="1" hangingPunct="1"/>
            <a:r>
              <a:rPr kumimoji="0" lang="en-US" sz="3200" b="1" i="0" dirty="0" smtClean="0">
                <a:solidFill>
                  <a:srgbClr val="000000"/>
                </a:solidFill>
                <a:latin typeface="Arial" pitchFamily="34" charset="0"/>
                <a:cs typeface="Arial" pitchFamily="34" charset="0"/>
              </a:rPr>
              <a:t>Designed with the help of anthropologists</a:t>
            </a:r>
            <a:endParaRPr kumimoji="0" lang="en-US" sz="2000" b="1" i="0" dirty="0" smtClean="0">
              <a:solidFill>
                <a:srgbClr val="000000"/>
              </a:solidFill>
              <a:latin typeface="Arial" pitchFamily="34" charset="0"/>
              <a:cs typeface="Arial" pitchFamily="34" charset="0"/>
            </a:endParaRPr>
          </a:p>
        </p:txBody>
      </p:sp>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3200" b="1" i="0" dirty="0" smtClean="0">
                <a:solidFill>
                  <a:srgbClr val="000000"/>
                </a:solidFill>
                <a:latin typeface="Arial" pitchFamily="34" charset="0"/>
                <a:cs typeface="Arial" pitchFamily="34" charset="0"/>
              </a:rPr>
              <a:t>What can anthropologists do to design lawn mowers?</a:t>
            </a:r>
          </a:p>
          <a:p>
            <a:pPr eaLnBrk="1" hangingPunct="1"/>
            <a:endParaRPr kumimoji="0" lang="en-US" sz="3200" b="1" i="0" dirty="0" smtClean="0">
              <a:solidFill>
                <a:srgbClr val="000000"/>
              </a:solidFill>
              <a:latin typeface="Arial" pitchFamily="34" charset="0"/>
              <a:cs typeface="Arial" pitchFamily="34" charset="0"/>
            </a:endParaRPr>
          </a:p>
          <a:p>
            <a:pPr eaLnBrk="1" hangingPunct="1"/>
            <a:r>
              <a:rPr kumimoji="0" lang="en-US" sz="3200" b="1" i="0" dirty="0" smtClean="0">
                <a:solidFill>
                  <a:srgbClr val="FFFFFF"/>
                </a:solidFill>
                <a:latin typeface="Arial" pitchFamily="34" charset="0"/>
                <a:cs typeface="Arial" pitchFamily="34" charset="0"/>
              </a:rPr>
              <a:t>They do what anthropologists do . . .</a:t>
            </a:r>
          </a:p>
          <a:p>
            <a:pPr eaLnBrk="1" hangingPunct="1"/>
            <a:r>
              <a:rPr kumimoji="0" lang="en-US" sz="3200" b="1" i="0" dirty="0" smtClean="0">
                <a:solidFill>
                  <a:srgbClr val="FFFFFF"/>
                </a:solidFill>
                <a:latin typeface="Arial" pitchFamily="34" charset="0"/>
                <a:cs typeface="Arial" pitchFamily="34" charset="0"/>
              </a:rPr>
              <a:t>go live with the “natives”</a:t>
            </a:r>
            <a:r>
              <a:rPr kumimoji="0" lang="en-US" sz="2000" b="1" i="0" dirty="0" smtClean="0">
                <a:solidFill>
                  <a:srgbClr val="FFFFFF"/>
                </a:solidFill>
                <a:latin typeface="Arial" pitchFamily="34" charset="0"/>
                <a:cs typeface="Arial" pitchFamily="34" charset="0"/>
              </a:rPr>
              <a:t/>
            </a:r>
            <a:br>
              <a:rPr kumimoji="0" lang="en-US" sz="2000" b="1" i="0" dirty="0" smtClean="0">
                <a:solidFill>
                  <a:srgbClr val="FFFFFF"/>
                </a:solidFill>
                <a:latin typeface="Arial" pitchFamily="34" charset="0"/>
                <a:cs typeface="Arial" pitchFamily="34" charset="0"/>
              </a:rPr>
            </a:br>
            <a:r>
              <a:rPr kumimoji="0" lang="en-US" sz="2000" i="0" dirty="0" smtClean="0">
                <a:solidFill>
                  <a:srgbClr val="FFFFFF"/>
                </a:solidFill>
                <a:latin typeface="Arial" pitchFamily="34" charset="0"/>
                <a:cs typeface="Arial" pitchFamily="34" charset="0"/>
              </a:rPr>
              <a:t>(that’s called “participant observation”)</a:t>
            </a:r>
          </a:p>
          <a:p>
            <a:pPr eaLnBrk="1" hangingPunct="1"/>
            <a:r>
              <a:rPr kumimoji="0" lang="en-US" sz="3200" b="1" i="0" dirty="0" smtClean="0">
                <a:solidFill>
                  <a:srgbClr val="FFFFFF"/>
                </a:solidFill>
                <a:latin typeface="Arial" pitchFamily="34" charset="0"/>
                <a:cs typeface="Arial" pitchFamily="34" charset="0"/>
              </a:rPr>
              <a:t>they ask a lot of questions</a:t>
            </a:r>
            <a:br>
              <a:rPr kumimoji="0" lang="en-US" sz="3200" b="1" i="0" dirty="0" smtClean="0">
                <a:solidFill>
                  <a:srgbClr val="FFFFFF"/>
                </a:solidFill>
                <a:latin typeface="Arial" pitchFamily="34" charset="0"/>
                <a:cs typeface="Arial" pitchFamily="34" charset="0"/>
              </a:rPr>
            </a:br>
            <a:r>
              <a:rPr kumimoji="0" lang="en-US" sz="2000" i="0" dirty="0" smtClean="0">
                <a:solidFill>
                  <a:srgbClr val="FFFFFF"/>
                </a:solidFill>
                <a:latin typeface="Arial" pitchFamily="34" charset="0"/>
                <a:cs typeface="Arial" pitchFamily="34" charset="0"/>
              </a:rPr>
              <a:t>(“interviewing”)</a:t>
            </a:r>
          </a:p>
          <a:p>
            <a:pPr eaLnBrk="1" hangingPunct="1"/>
            <a:r>
              <a:rPr kumimoji="0" lang="en-US" sz="3200" b="1" i="0" dirty="0" smtClean="0">
                <a:solidFill>
                  <a:srgbClr val="FFFFFF"/>
                </a:solidFill>
                <a:latin typeface="Arial" pitchFamily="34" charset="0"/>
                <a:cs typeface="Arial" pitchFamily="34" charset="0"/>
              </a:rPr>
              <a:t>they take a lot of pictures</a:t>
            </a:r>
            <a:br>
              <a:rPr kumimoji="0" lang="en-US" sz="3200" b="1" i="0" dirty="0" smtClean="0">
                <a:solidFill>
                  <a:srgbClr val="FFFFFF"/>
                </a:solidFill>
                <a:latin typeface="Arial" pitchFamily="34" charset="0"/>
                <a:cs typeface="Arial" pitchFamily="34" charset="0"/>
              </a:rPr>
            </a:br>
            <a:r>
              <a:rPr kumimoji="0" lang="en-US" sz="2000" i="0" dirty="0" smtClean="0">
                <a:solidFill>
                  <a:srgbClr val="FFFFFF"/>
                </a:solidFill>
                <a:latin typeface="Arial" pitchFamily="34" charset="0"/>
                <a:cs typeface="Arial" pitchFamily="34" charset="0"/>
              </a:rPr>
              <a:t>(</a:t>
            </a:r>
            <a:r>
              <a:rPr kumimoji="0" lang="en-US" sz="2000" i="0" dirty="0" err="1" smtClean="0">
                <a:solidFill>
                  <a:srgbClr val="FFFFFF"/>
                </a:solidFill>
                <a:latin typeface="Arial" pitchFamily="34" charset="0"/>
                <a:cs typeface="Arial" pitchFamily="34" charset="0"/>
              </a:rPr>
              <a:t>ethnophotography</a:t>
            </a:r>
            <a:r>
              <a:rPr kumimoji="0" lang="en-US" sz="2000" i="0" dirty="0" smtClean="0">
                <a:solidFill>
                  <a:srgbClr val="FFFFFF"/>
                </a:solidFill>
                <a:latin typeface="Arial" pitchFamily="34" charset="0"/>
                <a:cs typeface="Arial" pitchFamily="34" charset="0"/>
              </a:rPr>
              <a:t>)</a:t>
            </a:r>
          </a:p>
        </p:txBody>
      </p:sp>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3200" b="1" i="0" dirty="0" smtClean="0">
                <a:solidFill>
                  <a:srgbClr val="000000"/>
                </a:solidFill>
                <a:latin typeface="Arial" pitchFamily="34" charset="0"/>
                <a:cs typeface="Arial" pitchFamily="34" charset="0"/>
              </a:rPr>
              <a:t>What can anthropologists do to design lawn mowers?</a:t>
            </a:r>
          </a:p>
          <a:p>
            <a:pPr eaLnBrk="1" hangingPunct="1"/>
            <a:endParaRPr kumimoji="0" lang="en-US" sz="3200" b="1" i="0" dirty="0" smtClean="0">
              <a:solidFill>
                <a:srgbClr val="000000"/>
              </a:solidFill>
              <a:latin typeface="Arial" pitchFamily="34" charset="0"/>
              <a:cs typeface="Arial" pitchFamily="34" charset="0"/>
            </a:endParaRPr>
          </a:p>
          <a:p>
            <a:pPr eaLnBrk="1" hangingPunct="1"/>
            <a:r>
              <a:rPr kumimoji="0" lang="en-US" sz="3200" b="1" i="0" dirty="0" smtClean="0">
                <a:solidFill>
                  <a:srgbClr val="000000"/>
                </a:solidFill>
                <a:latin typeface="Arial" pitchFamily="34" charset="0"/>
                <a:cs typeface="Arial" pitchFamily="34" charset="0"/>
              </a:rPr>
              <a:t>They do what anthropologists do . . .</a:t>
            </a:r>
          </a:p>
          <a:p>
            <a:pPr eaLnBrk="1" hangingPunct="1"/>
            <a:r>
              <a:rPr kumimoji="0" lang="en-US" sz="3200" b="1" i="0" dirty="0" smtClean="0">
                <a:solidFill>
                  <a:srgbClr val="FFFFFF"/>
                </a:solidFill>
                <a:latin typeface="Arial" pitchFamily="34" charset="0"/>
                <a:cs typeface="Arial" pitchFamily="34" charset="0"/>
              </a:rPr>
              <a:t>go live with the “natives”</a:t>
            </a:r>
            <a:r>
              <a:rPr kumimoji="0" lang="en-US" sz="2000" b="1" i="0" dirty="0" smtClean="0">
                <a:solidFill>
                  <a:srgbClr val="FFFFFF"/>
                </a:solidFill>
                <a:latin typeface="Arial" pitchFamily="34" charset="0"/>
                <a:cs typeface="Arial" pitchFamily="34" charset="0"/>
              </a:rPr>
              <a:t/>
            </a:r>
            <a:br>
              <a:rPr kumimoji="0" lang="en-US" sz="2000" b="1" i="0" dirty="0" smtClean="0">
                <a:solidFill>
                  <a:srgbClr val="FFFFFF"/>
                </a:solidFill>
                <a:latin typeface="Arial" pitchFamily="34" charset="0"/>
                <a:cs typeface="Arial" pitchFamily="34" charset="0"/>
              </a:rPr>
            </a:br>
            <a:r>
              <a:rPr kumimoji="0" lang="en-US" sz="2000" i="0" dirty="0" smtClean="0">
                <a:solidFill>
                  <a:srgbClr val="FFFFFF"/>
                </a:solidFill>
                <a:latin typeface="Arial" pitchFamily="34" charset="0"/>
                <a:cs typeface="Arial" pitchFamily="34" charset="0"/>
              </a:rPr>
              <a:t>(that’s called “participant observation”)</a:t>
            </a:r>
          </a:p>
          <a:p>
            <a:pPr eaLnBrk="1" hangingPunct="1"/>
            <a:r>
              <a:rPr kumimoji="0" lang="en-US" sz="3200" b="1" i="0" dirty="0" smtClean="0">
                <a:solidFill>
                  <a:srgbClr val="FFFFFF"/>
                </a:solidFill>
                <a:latin typeface="Arial" pitchFamily="34" charset="0"/>
                <a:cs typeface="Arial" pitchFamily="34" charset="0"/>
              </a:rPr>
              <a:t>they ask a lot of questions</a:t>
            </a:r>
            <a:br>
              <a:rPr kumimoji="0" lang="en-US" sz="3200" b="1" i="0" dirty="0" smtClean="0">
                <a:solidFill>
                  <a:srgbClr val="FFFFFF"/>
                </a:solidFill>
                <a:latin typeface="Arial" pitchFamily="34" charset="0"/>
                <a:cs typeface="Arial" pitchFamily="34" charset="0"/>
              </a:rPr>
            </a:br>
            <a:r>
              <a:rPr kumimoji="0" lang="en-US" sz="2000" i="0" dirty="0" smtClean="0">
                <a:solidFill>
                  <a:srgbClr val="FFFFFF"/>
                </a:solidFill>
                <a:latin typeface="Arial" pitchFamily="34" charset="0"/>
                <a:cs typeface="Arial" pitchFamily="34" charset="0"/>
              </a:rPr>
              <a:t>(“interviewing”)</a:t>
            </a:r>
          </a:p>
          <a:p>
            <a:pPr eaLnBrk="1" hangingPunct="1"/>
            <a:r>
              <a:rPr kumimoji="0" lang="en-US" sz="3200" b="1" i="0" dirty="0" smtClean="0">
                <a:solidFill>
                  <a:srgbClr val="FFFFFF"/>
                </a:solidFill>
                <a:latin typeface="Arial" pitchFamily="34" charset="0"/>
                <a:cs typeface="Arial" pitchFamily="34" charset="0"/>
              </a:rPr>
              <a:t>they take a lot of pictures</a:t>
            </a:r>
            <a:br>
              <a:rPr kumimoji="0" lang="en-US" sz="3200" b="1" i="0" dirty="0" smtClean="0">
                <a:solidFill>
                  <a:srgbClr val="FFFFFF"/>
                </a:solidFill>
                <a:latin typeface="Arial" pitchFamily="34" charset="0"/>
                <a:cs typeface="Arial" pitchFamily="34" charset="0"/>
              </a:rPr>
            </a:br>
            <a:r>
              <a:rPr kumimoji="0" lang="en-US" sz="2000" i="0" dirty="0" smtClean="0">
                <a:solidFill>
                  <a:srgbClr val="FFFFFF"/>
                </a:solidFill>
                <a:latin typeface="Arial" pitchFamily="34" charset="0"/>
                <a:cs typeface="Arial" pitchFamily="34" charset="0"/>
              </a:rPr>
              <a:t>(</a:t>
            </a:r>
            <a:r>
              <a:rPr kumimoji="0" lang="en-US" sz="2000" i="0" dirty="0" err="1" smtClean="0">
                <a:solidFill>
                  <a:srgbClr val="FFFFFF"/>
                </a:solidFill>
                <a:latin typeface="Arial" pitchFamily="34" charset="0"/>
                <a:cs typeface="Arial" pitchFamily="34" charset="0"/>
              </a:rPr>
              <a:t>ethnophotography</a:t>
            </a:r>
            <a:r>
              <a:rPr kumimoji="0" lang="en-US" sz="2000" i="0" dirty="0" smtClean="0">
                <a:solidFill>
                  <a:srgbClr val="FFFFFF"/>
                </a:solidFill>
                <a:latin typeface="Arial" pitchFamily="34" charset="0"/>
                <a:cs typeface="Arial" pitchFamily="34" charset="0"/>
              </a:rPr>
              <a:t>)</a:t>
            </a:r>
          </a:p>
        </p:txBody>
      </p:sp>
    </p:spTree>
  </p:cSld>
  <p:clrMapOvr>
    <a:masterClrMapping/>
  </p:clrMapOvr>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1028700" y="1128486"/>
            <a:ext cx="8229600" cy="5029200"/>
          </a:xfrm>
          <a:prstGeom prst="rect">
            <a:avLst/>
          </a:prstGeom>
          <a:noFill/>
          <a:ln w="9525">
            <a:noFill/>
            <a:miter lim="800000"/>
            <a:headEnd/>
            <a:tailEnd/>
          </a:ln>
        </p:spPr>
        <p:txBody>
          <a:bodyPr wrap="square" anchor="ctr">
            <a:noAutofit/>
          </a:bodyPr>
          <a:lstStyle/>
          <a:p>
            <a:pPr eaLnBrk="1" hangingPunct="1"/>
            <a:r>
              <a:rPr kumimoji="0" lang="en-US" sz="3200" b="1" i="0" dirty="0" smtClean="0">
                <a:solidFill>
                  <a:srgbClr val="000000"/>
                </a:solidFill>
                <a:latin typeface="Arial" pitchFamily="34" charset="0"/>
                <a:cs typeface="Arial" pitchFamily="34" charset="0"/>
              </a:rPr>
              <a:t>What can anthropologists do to design lawn mowers?</a:t>
            </a:r>
          </a:p>
          <a:p>
            <a:pPr eaLnBrk="1" hangingPunct="1"/>
            <a:endParaRPr kumimoji="0" lang="en-US" sz="3200" b="1" i="0" dirty="0" smtClean="0">
              <a:solidFill>
                <a:srgbClr val="000000"/>
              </a:solidFill>
              <a:latin typeface="Arial" pitchFamily="34" charset="0"/>
              <a:cs typeface="Arial" pitchFamily="34" charset="0"/>
            </a:endParaRPr>
          </a:p>
          <a:p>
            <a:pPr eaLnBrk="1" hangingPunct="1"/>
            <a:r>
              <a:rPr kumimoji="0" lang="en-US" sz="3200" b="1" i="0" dirty="0" smtClean="0">
                <a:solidFill>
                  <a:srgbClr val="000000"/>
                </a:solidFill>
                <a:latin typeface="Arial" pitchFamily="34" charset="0"/>
                <a:cs typeface="Arial" pitchFamily="34" charset="0"/>
              </a:rPr>
              <a:t>They do what anthropologists do . . .</a:t>
            </a:r>
          </a:p>
          <a:p>
            <a:pPr eaLnBrk="1" hangingPunct="1"/>
            <a:r>
              <a:rPr kumimoji="0" lang="en-US" sz="3200" b="1" i="0" dirty="0" smtClean="0">
                <a:solidFill>
                  <a:srgbClr val="000000"/>
                </a:solidFill>
                <a:latin typeface="Arial" pitchFamily="34" charset="0"/>
                <a:cs typeface="Arial" pitchFamily="34" charset="0"/>
              </a:rPr>
              <a:t>they go live with the “natives”</a:t>
            </a:r>
            <a:r>
              <a:rPr kumimoji="0" lang="en-US" sz="2000" b="1" i="0" dirty="0" smtClean="0">
                <a:solidFill>
                  <a:srgbClr val="000000"/>
                </a:solidFill>
                <a:latin typeface="Arial" pitchFamily="34" charset="0"/>
                <a:cs typeface="Arial" pitchFamily="34" charset="0"/>
              </a:rPr>
              <a:t/>
            </a:r>
            <a:br>
              <a:rPr kumimoji="0" lang="en-US" sz="2000" b="1" i="0" dirty="0" smtClean="0">
                <a:solidFill>
                  <a:srgbClr val="000000"/>
                </a:solidFill>
                <a:latin typeface="Arial" pitchFamily="34" charset="0"/>
                <a:cs typeface="Arial" pitchFamily="34" charset="0"/>
              </a:rPr>
            </a:br>
            <a:r>
              <a:rPr kumimoji="0" lang="en-US" sz="2000" i="0" dirty="0" smtClean="0">
                <a:solidFill>
                  <a:srgbClr val="000000"/>
                </a:solidFill>
                <a:latin typeface="Arial" pitchFamily="34" charset="0"/>
                <a:cs typeface="Arial" pitchFamily="34" charset="0"/>
              </a:rPr>
              <a:t>(that’s called “participant observation”)</a:t>
            </a:r>
          </a:p>
          <a:p>
            <a:pPr eaLnBrk="1" hangingPunct="1"/>
            <a:r>
              <a:rPr kumimoji="0" lang="en-US" sz="3200" b="1" i="0" dirty="0" smtClean="0">
                <a:solidFill>
                  <a:srgbClr val="000000"/>
                </a:solidFill>
                <a:latin typeface="Arial" pitchFamily="34" charset="0"/>
                <a:cs typeface="Arial" pitchFamily="34" charset="0"/>
              </a:rPr>
              <a:t>they ask a lot of questions</a:t>
            </a:r>
            <a:br>
              <a:rPr kumimoji="0" lang="en-US" sz="3200" b="1" i="0" dirty="0" smtClean="0">
                <a:solidFill>
                  <a:srgbClr val="000000"/>
                </a:solidFill>
                <a:latin typeface="Arial" pitchFamily="34" charset="0"/>
                <a:cs typeface="Arial" pitchFamily="34" charset="0"/>
              </a:rPr>
            </a:br>
            <a:r>
              <a:rPr kumimoji="0" lang="en-US" sz="2000" i="0" dirty="0" smtClean="0">
                <a:solidFill>
                  <a:srgbClr val="000000"/>
                </a:solidFill>
                <a:latin typeface="Arial" pitchFamily="34" charset="0"/>
                <a:cs typeface="Arial" pitchFamily="34" charset="0"/>
              </a:rPr>
              <a:t>(“interviewing”)</a:t>
            </a:r>
          </a:p>
          <a:p>
            <a:pPr eaLnBrk="1" hangingPunct="1"/>
            <a:r>
              <a:rPr kumimoji="0" lang="en-US" sz="3200" b="1" i="0" dirty="0" smtClean="0">
                <a:solidFill>
                  <a:srgbClr val="000000"/>
                </a:solidFill>
                <a:latin typeface="Arial" pitchFamily="34" charset="0"/>
                <a:cs typeface="Arial" pitchFamily="34" charset="0"/>
              </a:rPr>
              <a:t>they take a lot of pictures</a:t>
            </a:r>
            <a:br>
              <a:rPr kumimoji="0" lang="en-US" sz="3200" b="1" i="0" dirty="0" smtClean="0">
                <a:solidFill>
                  <a:srgbClr val="000000"/>
                </a:solidFill>
                <a:latin typeface="Arial" pitchFamily="34" charset="0"/>
                <a:cs typeface="Arial" pitchFamily="34" charset="0"/>
              </a:rPr>
            </a:br>
            <a:r>
              <a:rPr kumimoji="0" lang="en-US" sz="2000" i="0" dirty="0" smtClean="0">
                <a:solidFill>
                  <a:srgbClr val="000000"/>
                </a:solidFill>
                <a:latin typeface="Arial" pitchFamily="34" charset="0"/>
                <a:cs typeface="Arial" pitchFamily="34" charset="0"/>
              </a:rPr>
              <a:t>(“</a:t>
            </a:r>
            <a:r>
              <a:rPr kumimoji="0" lang="en-US" sz="2000" i="0" dirty="0" err="1" smtClean="0">
                <a:solidFill>
                  <a:srgbClr val="000000"/>
                </a:solidFill>
                <a:latin typeface="Arial" pitchFamily="34" charset="0"/>
                <a:cs typeface="Arial" pitchFamily="34" charset="0"/>
              </a:rPr>
              <a:t>ethnophotography</a:t>
            </a:r>
            <a:r>
              <a:rPr kumimoji="0" lang="en-US" sz="2000" i="0" dirty="0" smtClean="0">
                <a:solidFill>
                  <a:srgbClr val="000000"/>
                </a:solidFill>
                <a:latin typeface="Arial" pitchFamily="34" charset="0"/>
                <a:cs typeface="Arial" pitchFamily="34" charset="0"/>
              </a:rPr>
              <a:t>”)</a:t>
            </a: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6_Marble">
  <a:themeElements>
    <a:clrScheme name="1_Marble 1">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fontScheme name="1_Marbl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Marble 1">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clrMap bg1="dk2" tx1="lt1" bg2="dk1" tx2="lt2" accent1="accent1" accent2="accent2" accent3="accent3" accent4="accent4" accent5="accent5" accent6="accent6" hlink="hlink" folHlink="folHlink"/>
    </a:extraClrScheme>
    <a:extraClrScheme>
      <a:clrScheme name="1_Marble 2">
        <a:dk1>
          <a:srgbClr val="000000"/>
        </a:dk1>
        <a:lt1>
          <a:srgbClr val="EAEAEA"/>
        </a:lt1>
        <a:dk2>
          <a:srgbClr val="FFCC99"/>
        </a:dk2>
        <a:lt2>
          <a:srgbClr val="FFCC66"/>
        </a:lt2>
        <a:accent1>
          <a:srgbClr val="FF9933"/>
        </a:accent1>
        <a:accent2>
          <a:srgbClr val="996600"/>
        </a:accent2>
        <a:accent3>
          <a:srgbClr val="FFE2CA"/>
        </a:accent3>
        <a:accent4>
          <a:srgbClr val="C8C8C8"/>
        </a:accent4>
        <a:accent5>
          <a:srgbClr val="FFCAAD"/>
        </a:accent5>
        <a:accent6>
          <a:srgbClr val="8A5C00"/>
        </a:accent6>
        <a:hlink>
          <a:srgbClr val="FF5050"/>
        </a:hlink>
        <a:folHlink>
          <a:srgbClr val="FFCC99"/>
        </a:folHlink>
      </a:clrScheme>
      <a:clrMap bg1="dk2" tx1="lt1" bg2="dk1" tx2="lt2" accent1="accent1" accent2="accent2" accent3="accent3" accent4="accent4" accent5="accent5" accent6="accent6" hlink="hlink" folHlink="folHlink"/>
    </a:extraClrScheme>
    <a:extraClrScheme>
      <a:clrScheme name="1_Marble 3">
        <a:dk1>
          <a:srgbClr val="000000"/>
        </a:dk1>
        <a:lt1>
          <a:srgbClr val="FFFFFF"/>
        </a:lt1>
        <a:dk2>
          <a:srgbClr val="EAEAEA"/>
        </a:dk2>
        <a:lt2>
          <a:srgbClr val="FFFFFF"/>
        </a:lt2>
        <a:accent1>
          <a:srgbClr val="CBCBCB"/>
        </a:accent1>
        <a:accent2>
          <a:srgbClr val="333333"/>
        </a:accent2>
        <a:accent3>
          <a:srgbClr val="F3F3F3"/>
        </a:accent3>
        <a:accent4>
          <a:srgbClr val="DADADA"/>
        </a:accent4>
        <a:accent5>
          <a:srgbClr val="E2E2E2"/>
        </a:accent5>
        <a:accent6>
          <a:srgbClr val="2D2D2D"/>
        </a:accent6>
        <a:hlink>
          <a:srgbClr val="C0C0C0"/>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_Marble">
  <a:themeElements>
    <a:clrScheme name="Marble 1">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fontScheme name="Marbl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Marble 1">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clrMap bg1="dk2" tx1="lt1" bg2="dk1" tx2="lt2" accent1="accent1" accent2="accent2" accent3="accent3" accent4="accent4" accent5="accent5" accent6="accent6" hlink="hlink" folHlink="folHlink"/>
    </a:extraClrScheme>
    <a:extraClrScheme>
      <a:clrScheme name="Marble 2">
        <a:dk1>
          <a:srgbClr val="000000"/>
        </a:dk1>
        <a:lt1>
          <a:srgbClr val="EAEAEA"/>
        </a:lt1>
        <a:dk2>
          <a:srgbClr val="FFCC99"/>
        </a:dk2>
        <a:lt2>
          <a:srgbClr val="FFCC66"/>
        </a:lt2>
        <a:accent1>
          <a:srgbClr val="FF9933"/>
        </a:accent1>
        <a:accent2>
          <a:srgbClr val="996600"/>
        </a:accent2>
        <a:accent3>
          <a:srgbClr val="FFE2CA"/>
        </a:accent3>
        <a:accent4>
          <a:srgbClr val="C8C8C8"/>
        </a:accent4>
        <a:accent5>
          <a:srgbClr val="FFCAAD"/>
        </a:accent5>
        <a:accent6>
          <a:srgbClr val="8A5C00"/>
        </a:accent6>
        <a:hlink>
          <a:srgbClr val="FF5050"/>
        </a:hlink>
        <a:folHlink>
          <a:srgbClr val="FFCC99"/>
        </a:folHlink>
      </a:clrScheme>
      <a:clrMap bg1="dk2" tx1="lt1" bg2="dk1" tx2="lt2" accent1="accent1" accent2="accent2" accent3="accent3" accent4="accent4" accent5="accent5" accent6="accent6" hlink="hlink" folHlink="folHlink"/>
    </a:extraClrScheme>
    <a:extraClrScheme>
      <a:clrScheme name="Marble 3">
        <a:dk1>
          <a:srgbClr val="000000"/>
        </a:dk1>
        <a:lt1>
          <a:srgbClr val="FFFFFF"/>
        </a:lt1>
        <a:dk2>
          <a:srgbClr val="EAEAEA"/>
        </a:dk2>
        <a:lt2>
          <a:srgbClr val="FFFFFF"/>
        </a:lt2>
        <a:accent1>
          <a:srgbClr val="CBCBCB"/>
        </a:accent1>
        <a:accent2>
          <a:srgbClr val="333333"/>
        </a:accent2>
        <a:accent3>
          <a:srgbClr val="F3F3F3"/>
        </a:accent3>
        <a:accent4>
          <a:srgbClr val="DADADA"/>
        </a:accent4>
        <a:accent5>
          <a:srgbClr val="E2E2E2"/>
        </a:accent5>
        <a:accent6>
          <a:srgbClr val="2D2D2D"/>
        </a:accent6>
        <a:hlink>
          <a:srgbClr val="C0C0C0"/>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8_Office Theme">
  <a:themeElements>
    <a:clrScheme name="28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8_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8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8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8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8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6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Marble">
  <a:themeElements>
    <a:clrScheme name="4_Marble 1">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fontScheme name="4_Marbl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4_Marble 1">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clrMap bg1="dk2" tx1="lt1" bg2="dk1" tx2="lt2" accent1="accent1" accent2="accent2" accent3="accent3" accent4="accent4" accent5="accent5" accent6="accent6" hlink="hlink" folHlink="folHlink"/>
    </a:extraClrScheme>
    <a:extraClrScheme>
      <a:clrScheme name="4_Marble 2">
        <a:dk1>
          <a:srgbClr val="000000"/>
        </a:dk1>
        <a:lt1>
          <a:srgbClr val="EAEAEA"/>
        </a:lt1>
        <a:dk2>
          <a:srgbClr val="FFCC99"/>
        </a:dk2>
        <a:lt2>
          <a:srgbClr val="FFCC66"/>
        </a:lt2>
        <a:accent1>
          <a:srgbClr val="FF9933"/>
        </a:accent1>
        <a:accent2>
          <a:srgbClr val="996600"/>
        </a:accent2>
        <a:accent3>
          <a:srgbClr val="FFE2CA"/>
        </a:accent3>
        <a:accent4>
          <a:srgbClr val="C8C8C8"/>
        </a:accent4>
        <a:accent5>
          <a:srgbClr val="FFCAAD"/>
        </a:accent5>
        <a:accent6>
          <a:srgbClr val="8A5C00"/>
        </a:accent6>
        <a:hlink>
          <a:srgbClr val="FF5050"/>
        </a:hlink>
        <a:folHlink>
          <a:srgbClr val="FFCC99"/>
        </a:folHlink>
      </a:clrScheme>
      <a:clrMap bg1="dk2" tx1="lt1" bg2="dk1" tx2="lt2" accent1="accent1" accent2="accent2" accent3="accent3" accent4="accent4" accent5="accent5" accent6="accent6" hlink="hlink" folHlink="folHlink"/>
    </a:extraClrScheme>
    <a:extraClrScheme>
      <a:clrScheme name="4_Marble 3">
        <a:dk1>
          <a:srgbClr val="000000"/>
        </a:dk1>
        <a:lt1>
          <a:srgbClr val="FFFFFF"/>
        </a:lt1>
        <a:dk2>
          <a:srgbClr val="EAEAEA"/>
        </a:dk2>
        <a:lt2>
          <a:srgbClr val="FFFFFF"/>
        </a:lt2>
        <a:accent1>
          <a:srgbClr val="CBCBCB"/>
        </a:accent1>
        <a:accent2>
          <a:srgbClr val="333333"/>
        </a:accent2>
        <a:accent3>
          <a:srgbClr val="F3F3F3"/>
        </a:accent3>
        <a:accent4>
          <a:srgbClr val="DADADA"/>
        </a:accent4>
        <a:accent5>
          <a:srgbClr val="E2E2E2"/>
        </a:accent5>
        <a:accent6>
          <a:srgbClr val="2D2D2D"/>
        </a:accent6>
        <a:hlink>
          <a:srgbClr val="C0C0C0"/>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1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2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8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48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Marble">
  <a:themeElements>
    <a:clrScheme name="1_Marble 1">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fontScheme name="1_Marbl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Marble 1">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clrMap bg1="dk2" tx1="lt1" bg2="dk1" tx2="lt2" accent1="accent1" accent2="accent2" accent3="accent3" accent4="accent4" accent5="accent5" accent6="accent6" hlink="hlink" folHlink="folHlink"/>
    </a:extraClrScheme>
    <a:extraClrScheme>
      <a:clrScheme name="1_Marble 2">
        <a:dk1>
          <a:srgbClr val="000000"/>
        </a:dk1>
        <a:lt1>
          <a:srgbClr val="EAEAEA"/>
        </a:lt1>
        <a:dk2>
          <a:srgbClr val="FFCC99"/>
        </a:dk2>
        <a:lt2>
          <a:srgbClr val="FFCC66"/>
        </a:lt2>
        <a:accent1>
          <a:srgbClr val="FF9933"/>
        </a:accent1>
        <a:accent2>
          <a:srgbClr val="996600"/>
        </a:accent2>
        <a:accent3>
          <a:srgbClr val="FFE2CA"/>
        </a:accent3>
        <a:accent4>
          <a:srgbClr val="C8C8C8"/>
        </a:accent4>
        <a:accent5>
          <a:srgbClr val="FFCAAD"/>
        </a:accent5>
        <a:accent6>
          <a:srgbClr val="8A5C00"/>
        </a:accent6>
        <a:hlink>
          <a:srgbClr val="FF5050"/>
        </a:hlink>
        <a:folHlink>
          <a:srgbClr val="FFCC99"/>
        </a:folHlink>
      </a:clrScheme>
      <a:clrMap bg1="dk2" tx1="lt1" bg2="dk1" tx2="lt2" accent1="accent1" accent2="accent2" accent3="accent3" accent4="accent4" accent5="accent5" accent6="accent6" hlink="hlink" folHlink="folHlink"/>
    </a:extraClrScheme>
    <a:extraClrScheme>
      <a:clrScheme name="1_Marble 3">
        <a:dk1>
          <a:srgbClr val="000000"/>
        </a:dk1>
        <a:lt1>
          <a:srgbClr val="FFFFFF"/>
        </a:lt1>
        <a:dk2>
          <a:srgbClr val="EAEAEA"/>
        </a:dk2>
        <a:lt2>
          <a:srgbClr val="FFFFFF"/>
        </a:lt2>
        <a:accent1>
          <a:srgbClr val="CBCBCB"/>
        </a:accent1>
        <a:accent2>
          <a:srgbClr val="333333"/>
        </a:accent2>
        <a:accent3>
          <a:srgbClr val="F3F3F3"/>
        </a:accent3>
        <a:accent4>
          <a:srgbClr val="DADADA"/>
        </a:accent4>
        <a:accent5>
          <a:srgbClr val="E2E2E2"/>
        </a:accent5>
        <a:accent6>
          <a:srgbClr val="2D2D2D"/>
        </a:accent6>
        <a:hlink>
          <a:srgbClr val="C0C0C0"/>
        </a:hlink>
        <a:folHlink>
          <a:srgbClr val="EAEAEA"/>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Designs\Contemporary Portrait.pot</Template>
  <TotalTime>4959</TotalTime>
  <Words>10268</Words>
  <Application>Microsoft Office PowerPoint</Application>
  <PresentationFormat>35mm Slides</PresentationFormat>
  <Paragraphs>1576</Paragraphs>
  <Slides>298</Slides>
  <Notes>200</Notes>
  <HiddenSlides>9</HiddenSlides>
  <MMClips>0</MMClips>
  <ScaleCrop>false</ScaleCrop>
  <HeadingPairs>
    <vt:vector size="4" baseType="variant">
      <vt:variant>
        <vt:lpstr>Theme</vt:lpstr>
      </vt:variant>
      <vt:variant>
        <vt:i4>13</vt:i4>
      </vt:variant>
      <vt:variant>
        <vt:lpstr>Slide Titles</vt:lpstr>
      </vt:variant>
      <vt:variant>
        <vt:i4>298</vt:i4>
      </vt:variant>
    </vt:vector>
  </HeadingPairs>
  <TitlesOfParts>
    <vt:vector size="311" baseType="lpstr">
      <vt:lpstr>4_Default Design</vt:lpstr>
      <vt:lpstr>6_Contemporary Portrait</vt:lpstr>
      <vt:lpstr>5_Default Design</vt:lpstr>
      <vt:lpstr>12_Default Design</vt:lpstr>
      <vt:lpstr>7_Marble</vt:lpstr>
      <vt:lpstr>7_Default Design</vt:lpstr>
      <vt:lpstr>11_Contemporary Portrait</vt:lpstr>
      <vt:lpstr>12_Contemporary Portrait</vt:lpstr>
      <vt:lpstr>8_Marble</vt:lpstr>
      <vt:lpstr>6_Marble</vt:lpstr>
      <vt:lpstr>4_Marble</vt:lpstr>
      <vt:lpstr>28_Office Theme</vt:lpstr>
      <vt:lpstr>8_Contemporary Portrait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vector>
  </TitlesOfParts>
  <Company>UMD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Do I already know about Prehistoric Cultures?</dc:title>
  <dc:creator>CLA</dc:creator>
  <cp:lastModifiedBy>Tim Roufs</cp:lastModifiedBy>
  <cp:revision>312</cp:revision>
  <cp:lastPrinted>2000-04-12T17:52:36Z</cp:lastPrinted>
  <dcterms:created xsi:type="dcterms:W3CDTF">2000-03-27T14:48:03Z</dcterms:created>
  <dcterms:modified xsi:type="dcterms:W3CDTF">2012-06-04T02:34:53Z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2</vt:i4>
  </property>
  <property fmtid="{D5CDD505-2E9C-101B-9397-08002B2CF9AE}" pid="4" name="Compression">
    <vt:i4>100</vt:i4>
  </property>
  <property fmtid="{D5CDD505-2E9C-101B-9397-08002B2CF9AE}" pid="5" name="ScreenSize">
    <vt:i4>1</vt:i4>
  </property>
  <property fmtid="{D5CDD505-2E9C-101B-9397-08002B2CF9AE}" pid="6" name="ScreenUsage">
    <vt:i4>3</vt:i4>
  </property>
  <property fmtid="{D5CDD505-2E9C-101B-9397-08002B2CF9AE}" pid="7" name="MailAddress">
    <vt:lpwstr>troufs@d.umn.edu</vt:lpwstr>
  </property>
  <property fmtid="{D5CDD505-2E9C-101B-9397-08002B2CF9AE}" pid="8" name="HomePage">
    <vt:lpwstr>http://www.d.umn.edu/~troufs/</vt:lpwstr>
  </property>
  <property fmtid="{D5CDD505-2E9C-101B-9397-08002B2CF9AE}" pid="9" name="Other">
    <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2</vt:i4>
  </property>
  <property fmtid="{D5CDD505-2E9C-101B-9397-08002B2CF9AE}" pid="19" name="ShowNotes">
    <vt:bool>false</vt:bool>
  </property>
  <property fmtid="{D5CDD505-2E9C-101B-9397-08002B2CF9AE}" pid="20" name="NavBtnPos">
    <vt:i4>3</vt:i4>
  </property>
  <property fmtid="{D5CDD505-2E9C-101B-9397-08002B2CF9AE}" pid="21" name="OutputDir">
    <vt:lpwstr>C:\www\anth1602\PowerPoint</vt:lpwstr>
  </property>
</Properties>
</file>