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4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5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6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9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20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21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2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4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25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6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7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8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theme/theme29.xml" ContentType="application/vnd.openxmlformats-officedocument.theme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30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1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32.xml" ContentType="application/vnd.openxmlformats-officedocument.theme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33.xml" ContentType="application/vnd.openxmlformats-officedocument.theme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theme/theme34.xml" ContentType="application/vnd.openxmlformats-officedocument.theme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35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theme/theme36.xml" ContentType="application/vnd.openxmlformats-officedocument.theme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37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theme/theme38.xml" ContentType="application/vnd.openxmlformats-officedocument.theme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39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40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theme/theme41.xml" ContentType="application/vnd.openxmlformats-officedocument.theme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theme/theme42.xml" ContentType="application/vnd.openxmlformats-officedocument.theme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theme/theme43.xml" ContentType="application/vnd.openxmlformats-officedocument.theme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44.xml" ContentType="application/vnd.openxmlformats-officedocument.theme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theme/theme45.xml" ContentType="application/vnd.openxmlformats-officedocument.theme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theme/theme46.xml" ContentType="application/vnd.openxmlformats-officedocument.theme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theme/theme47.xml" ContentType="application/vnd.openxmlformats-officedocument.theme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theme/theme48.xml" ContentType="application/vnd.openxmlformats-officedocument.theme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theme/theme49.xml" ContentType="application/vnd.openxmlformats-officedocument.theme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theme/theme50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theme/theme51.xml" ContentType="application/vnd.openxmlformats-officedocument.theme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theme/theme52.xml" ContentType="application/vnd.openxmlformats-officedocument.theme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theme/theme53.xml" ContentType="application/vnd.openxmlformats-officedocument.theme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071" r:id="rId1"/>
    <p:sldMasterId id="2147484083" r:id="rId2"/>
    <p:sldMasterId id="2147484096" r:id="rId3"/>
    <p:sldMasterId id="2147484124" r:id="rId4"/>
    <p:sldMasterId id="2147484237" r:id="rId5"/>
    <p:sldMasterId id="2147484513" r:id="rId6"/>
    <p:sldMasterId id="2147484525" r:id="rId7"/>
    <p:sldMasterId id="2147484549" r:id="rId8"/>
    <p:sldMasterId id="2147484561" r:id="rId9"/>
    <p:sldMasterId id="2147484574" r:id="rId10"/>
    <p:sldMasterId id="2147484586" r:id="rId11"/>
    <p:sldMasterId id="2147484622" r:id="rId12"/>
    <p:sldMasterId id="2147484634" r:id="rId13"/>
    <p:sldMasterId id="2147484646" r:id="rId14"/>
    <p:sldMasterId id="2147484659" r:id="rId15"/>
    <p:sldMasterId id="2147484672" r:id="rId16"/>
    <p:sldMasterId id="2147484684" r:id="rId17"/>
    <p:sldMasterId id="2147484697" r:id="rId18"/>
    <p:sldMasterId id="2147484710" r:id="rId19"/>
    <p:sldMasterId id="2147484722" r:id="rId20"/>
    <p:sldMasterId id="2147484735" r:id="rId21"/>
    <p:sldMasterId id="2147484747" r:id="rId22"/>
    <p:sldMasterId id="2147484760" r:id="rId23"/>
    <p:sldMasterId id="2147484772" r:id="rId24"/>
    <p:sldMasterId id="2147484784" r:id="rId25"/>
    <p:sldMasterId id="2147484796" r:id="rId26"/>
    <p:sldMasterId id="2147484809" r:id="rId27"/>
    <p:sldMasterId id="2147484847" r:id="rId28"/>
    <p:sldMasterId id="2147484859" r:id="rId29"/>
    <p:sldMasterId id="2147484872" r:id="rId30"/>
    <p:sldMasterId id="2147484885" r:id="rId31"/>
    <p:sldMasterId id="2147484910" r:id="rId32"/>
    <p:sldMasterId id="2147484923" r:id="rId33"/>
    <p:sldMasterId id="2147485016" r:id="rId34"/>
    <p:sldMasterId id="2147485561" r:id="rId35"/>
    <p:sldMasterId id="2147485573" r:id="rId36"/>
    <p:sldMasterId id="2147485597" r:id="rId37"/>
    <p:sldMasterId id="2147485609" r:id="rId38"/>
    <p:sldMasterId id="2147485621" r:id="rId39"/>
    <p:sldMasterId id="2147485633" r:id="rId40"/>
    <p:sldMasterId id="2147485645" r:id="rId41"/>
    <p:sldMasterId id="2147485657" r:id="rId42"/>
    <p:sldMasterId id="2147485669" r:id="rId43"/>
    <p:sldMasterId id="2147485681" r:id="rId44"/>
    <p:sldMasterId id="2147485693" r:id="rId45"/>
    <p:sldMasterId id="2147485705" r:id="rId46"/>
    <p:sldMasterId id="2147485717" r:id="rId47"/>
    <p:sldMasterId id="2147485729" r:id="rId48"/>
    <p:sldMasterId id="2147485743" r:id="rId49"/>
    <p:sldMasterId id="2147485755" r:id="rId50"/>
    <p:sldMasterId id="2147485767" r:id="rId51"/>
    <p:sldMasterId id="2147485781" r:id="rId52"/>
    <p:sldMasterId id="2147485793" r:id="rId53"/>
    <p:sldMasterId id="2147485818" r:id="rId54"/>
  </p:sldMasterIdLst>
  <p:notesMasterIdLst>
    <p:notesMasterId r:id="rId401"/>
  </p:notesMasterIdLst>
  <p:handoutMasterIdLst>
    <p:handoutMasterId r:id="rId402"/>
  </p:handoutMasterIdLst>
  <p:sldIdLst>
    <p:sldId id="1052" r:id="rId55"/>
    <p:sldId id="575" r:id="rId56"/>
    <p:sldId id="576" r:id="rId57"/>
    <p:sldId id="815" r:id="rId58"/>
    <p:sldId id="816" r:id="rId59"/>
    <p:sldId id="817" r:id="rId60"/>
    <p:sldId id="818" r:id="rId61"/>
    <p:sldId id="820" r:id="rId62"/>
    <p:sldId id="821" r:id="rId63"/>
    <p:sldId id="822" r:id="rId64"/>
    <p:sldId id="823" r:id="rId65"/>
    <p:sldId id="824" r:id="rId66"/>
    <p:sldId id="825" r:id="rId67"/>
    <p:sldId id="826" r:id="rId68"/>
    <p:sldId id="828" r:id="rId69"/>
    <p:sldId id="829" r:id="rId70"/>
    <p:sldId id="830" r:id="rId71"/>
    <p:sldId id="831" r:id="rId72"/>
    <p:sldId id="832" r:id="rId73"/>
    <p:sldId id="1017" r:id="rId74"/>
    <p:sldId id="833" r:id="rId75"/>
    <p:sldId id="834" r:id="rId76"/>
    <p:sldId id="593" r:id="rId77"/>
    <p:sldId id="835" r:id="rId78"/>
    <p:sldId id="836" r:id="rId79"/>
    <p:sldId id="837" r:id="rId80"/>
    <p:sldId id="838" r:id="rId81"/>
    <p:sldId id="840" r:id="rId82"/>
    <p:sldId id="841" r:id="rId83"/>
    <p:sldId id="842" r:id="rId84"/>
    <p:sldId id="843" r:id="rId85"/>
    <p:sldId id="844" r:id="rId86"/>
    <p:sldId id="845" r:id="rId87"/>
    <p:sldId id="846" r:id="rId88"/>
    <p:sldId id="847" r:id="rId89"/>
    <p:sldId id="850" r:id="rId90"/>
    <p:sldId id="851" r:id="rId91"/>
    <p:sldId id="852" r:id="rId92"/>
    <p:sldId id="855" r:id="rId93"/>
    <p:sldId id="856" r:id="rId94"/>
    <p:sldId id="857" r:id="rId95"/>
    <p:sldId id="858" r:id="rId96"/>
    <p:sldId id="859" r:id="rId97"/>
    <p:sldId id="860" r:id="rId98"/>
    <p:sldId id="861" r:id="rId99"/>
    <p:sldId id="862" r:id="rId100"/>
    <p:sldId id="863" r:id="rId101"/>
    <p:sldId id="864" r:id="rId102"/>
    <p:sldId id="1043" r:id="rId103"/>
    <p:sldId id="1044" r:id="rId104"/>
    <p:sldId id="1045" r:id="rId105"/>
    <p:sldId id="867" r:id="rId106"/>
    <p:sldId id="869" r:id="rId107"/>
    <p:sldId id="870" r:id="rId108"/>
    <p:sldId id="871" r:id="rId109"/>
    <p:sldId id="872" r:id="rId110"/>
    <p:sldId id="873" r:id="rId111"/>
    <p:sldId id="874" r:id="rId112"/>
    <p:sldId id="875" r:id="rId113"/>
    <p:sldId id="876" r:id="rId114"/>
    <p:sldId id="1039" r:id="rId115"/>
    <p:sldId id="877" r:id="rId116"/>
    <p:sldId id="1040" r:id="rId117"/>
    <p:sldId id="1047" r:id="rId118"/>
    <p:sldId id="1041" r:id="rId119"/>
    <p:sldId id="1048" r:id="rId120"/>
    <p:sldId id="1038" r:id="rId121"/>
    <p:sldId id="878" r:id="rId122"/>
    <p:sldId id="879" r:id="rId123"/>
    <p:sldId id="880" r:id="rId124"/>
    <p:sldId id="881" r:id="rId125"/>
    <p:sldId id="882" r:id="rId126"/>
    <p:sldId id="883" r:id="rId127"/>
    <p:sldId id="886" r:id="rId128"/>
    <p:sldId id="887" r:id="rId129"/>
    <p:sldId id="888" r:id="rId130"/>
    <p:sldId id="889" r:id="rId131"/>
    <p:sldId id="890" r:id="rId132"/>
    <p:sldId id="891" r:id="rId133"/>
    <p:sldId id="892" r:id="rId134"/>
    <p:sldId id="893" r:id="rId135"/>
    <p:sldId id="894" r:id="rId136"/>
    <p:sldId id="895" r:id="rId137"/>
    <p:sldId id="896" r:id="rId138"/>
    <p:sldId id="897" r:id="rId139"/>
    <p:sldId id="898" r:id="rId140"/>
    <p:sldId id="620" r:id="rId141"/>
    <p:sldId id="899" r:id="rId142"/>
    <p:sldId id="900" r:id="rId143"/>
    <p:sldId id="902" r:id="rId144"/>
    <p:sldId id="903" r:id="rId145"/>
    <p:sldId id="904" r:id="rId146"/>
    <p:sldId id="905" r:id="rId147"/>
    <p:sldId id="906" r:id="rId148"/>
    <p:sldId id="907" r:id="rId149"/>
    <p:sldId id="908" r:id="rId150"/>
    <p:sldId id="909" r:id="rId151"/>
    <p:sldId id="910" r:id="rId152"/>
    <p:sldId id="911" r:id="rId153"/>
    <p:sldId id="912" r:id="rId154"/>
    <p:sldId id="913" r:id="rId155"/>
    <p:sldId id="914" r:id="rId156"/>
    <p:sldId id="1022" r:id="rId157"/>
    <p:sldId id="915" r:id="rId158"/>
    <p:sldId id="916" r:id="rId159"/>
    <p:sldId id="917" r:id="rId160"/>
    <p:sldId id="918" r:id="rId161"/>
    <p:sldId id="919" r:id="rId162"/>
    <p:sldId id="811" r:id="rId163"/>
    <p:sldId id="923" r:id="rId164"/>
    <p:sldId id="924" r:id="rId165"/>
    <p:sldId id="925" r:id="rId166"/>
    <p:sldId id="926" r:id="rId167"/>
    <p:sldId id="927" r:id="rId168"/>
    <p:sldId id="928" r:id="rId169"/>
    <p:sldId id="929" r:id="rId170"/>
    <p:sldId id="930" r:id="rId171"/>
    <p:sldId id="931" r:id="rId172"/>
    <p:sldId id="932" r:id="rId173"/>
    <p:sldId id="933" r:id="rId174"/>
    <p:sldId id="934" r:id="rId175"/>
    <p:sldId id="935" r:id="rId176"/>
    <p:sldId id="936" r:id="rId177"/>
    <p:sldId id="921" r:id="rId178"/>
    <p:sldId id="939" r:id="rId179"/>
    <p:sldId id="1018" r:id="rId180"/>
    <p:sldId id="1020" r:id="rId181"/>
    <p:sldId id="1019" r:id="rId182"/>
    <p:sldId id="940" r:id="rId183"/>
    <p:sldId id="941" r:id="rId184"/>
    <p:sldId id="942" r:id="rId185"/>
    <p:sldId id="943" r:id="rId186"/>
    <p:sldId id="944" r:id="rId187"/>
    <p:sldId id="938" r:id="rId188"/>
    <p:sldId id="945" r:id="rId189"/>
    <p:sldId id="946" r:id="rId190"/>
    <p:sldId id="636" r:id="rId191"/>
    <p:sldId id="1021" r:id="rId192"/>
    <p:sldId id="637" r:id="rId193"/>
    <p:sldId id="638" r:id="rId194"/>
    <p:sldId id="639" r:id="rId195"/>
    <p:sldId id="640" r:id="rId196"/>
    <p:sldId id="641" r:id="rId197"/>
    <p:sldId id="1023" r:id="rId198"/>
    <p:sldId id="951" r:id="rId199"/>
    <p:sldId id="952" r:id="rId200"/>
    <p:sldId id="1046" r:id="rId201"/>
    <p:sldId id="953" r:id="rId202"/>
    <p:sldId id="954" r:id="rId203"/>
    <p:sldId id="955" r:id="rId204"/>
    <p:sldId id="956" r:id="rId205"/>
    <p:sldId id="957" r:id="rId206"/>
    <p:sldId id="1050" r:id="rId207"/>
    <p:sldId id="1049" r:id="rId208"/>
    <p:sldId id="1024" r:id="rId209"/>
    <p:sldId id="1025" r:id="rId210"/>
    <p:sldId id="1026" r:id="rId211"/>
    <p:sldId id="1027" r:id="rId212"/>
    <p:sldId id="650" r:id="rId213"/>
    <p:sldId id="651" r:id="rId214"/>
    <p:sldId id="960" r:id="rId215"/>
    <p:sldId id="652" r:id="rId216"/>
    <p:sldId id="653" r:id="rId217"/>
    <p:sldId id="654" r:id="rId218"/>
    <p:sldId id="655" r:id="rId219"/>
    <p:sldId id="961" r:id="rId220"/>
    <p:sldId id="962" r:id="rId221"/>
    <p:sldId id="963" r:id="rId222"/>
    <p:sldId id="964" r:id="rId223"/>
    <p:sldId id="965" r:id="rId224"/>
    <p:sldId id="966" r:id="rId225"/>
    <p:sldId id="967" r:id="rId226"/>
    <p:sldId id="656" r:id="rId227"/>
    <p:sldId id="657" r:id="rId228"/>
    <p:sldId id="658" r:id="rId229"/>
    <p:sldId id="968" r:id="rId230"/>
    <p:sldId id="969" r:id="rId231"/>
    <p:sldId id="970" r:id="rId232"/>
    <p:sldId id="971" r:id="rId233"/>
    <p:sldId id="972" r:id="rId234"/>
    <p:sldId id="973" r:id="rId235"/>
    <p:sldId id="808" r:id="rId236"/>
    <p:sldId id="659" r:id="rId237"/>
    <p:sldId id="660" r:id="rId238"/>
    <p:sldId id="661" r:id="rId239"/>
    <p:sldId id="662" r:id="rId240"/>
    <p:sldId id="663" r:id="rId241"/>
    <p:sldId id="539" r:id="rId242"/>
    <p:sldId id="494" r:id="rId243"/>
    <p:sldId id="544" r:id="rId244"/>
    <p:sldId id="665" r:id="rId245"/>
    <p:sldId id="664" r:id="rId246"/>
    <p:sldId id="500" r:id="rId247"/>
    <p:sldId id="668" r:id="rId248"/>
    <p:sldId id="669" r:id="rId249"/>
    <p:sldId id="974" r:id="rId250"/>
    <p:sldId id="975" r:id="rId251"/>
    <p:sldId id="976" r:id="rId252"/>
    <p:sldId id="977" r:id="rId253"/>
    <p:sldId id="670" r:id="rId254"/>
    <p:sldId id="550" r:id="rId255"/>
    <p:sldId id="554" r:id="rId256"/>
    <p:sldId id="508" r:id="rId257"/>
    <p:sldId id="559" r:id="rId258"/>
    <p:sldId id="1013" r:id="rId259"/>
    <p:sldId id="563" r:id="rId260"/>
    <p:sldId id="1014" r:id="rId261"/>
    <p:sldId id="672" r:id="rId262"/>
    <p:sldId id="673" r:id="rId263"/>
    <p:sldId id="674" r:id="rId264"/>
    <p:sldId id="675" r:id="rId265"/>
    <p:sldId id="676" r:id="rId266"/>
    <p:sldId id="978" r:id="rId267"/>
    <p:sldId id="979" r:id="rId268"/>
    <p:sldId id="980" r:id="rId269"/>
    <p:sldId id="684" r:id="rId270"/>
    <p:sldId id="677" r:id="rId271"/>
    <p:sldId id="1028" r:id="rId272"/>
    <p:sldId id="1029" r:id="rId273"/>
    <p:sldId id="1030" r:id="rId274"/>
    <p:sldId id="678" r:id="rId275"/>
    <p:sldId id="679" r:id="rId276"/>
    <p:sldId id="680" r:id="rId277"/>
    <p:sldId id="681" r:id="rId278"/>
    <p:sldId id="682" r:id="rId279"/>
    <p:sldId id="683" r:id="rId280"/>
    <p:sldId id="542" r:id="rId281"/>
    <p:sldId id="685" r:id="rId282"/>
    <p:sldId id="686" r:id="rId283"/>
    <p:sldId id="687" r:id="rId284"/>
    <p:sldId id="981" r:id="rId285"/>
    <p:sldId id="688" r:id="rId286"/>
    <p:sldId id="982" r:id="rId287"/>
    <p:sldId id="983" r:id="rId288"/>
    <p:sldId id="984" r:id="rId289"/>
    <p:sldId id="689" r:id="rId290"/>
    <p:sldId id="1031" r:id="rId291"/>
    <p:sldId id="556" r:id="rId292"/>
    <p:sldId id="557" r:id="rId293"/>
    <p:sldId id="558" r:id="rId294"/>
    <p:sldId id="690" r:id="rId295"/>
    <p:sldId id="705" r:id="rId296"/>
    <p:sldId id="706" r:id="rId297"/>
    <p:sldId id="707" r:id="rId298"/>
    <p:sldId id="708" r:id="rId299"/>
    <p:sldId id="709" r:id="rId300"/>
    <p:sldId id="710" r:id="rId301"/>
    <p:sldId id="711" r:id="rId302"/>
    <p:sldId id="712" r:id="rId303"/>
    <p:sldId id="691" r:id="rId304"/>
    <p:sldId id="692" r:id="rId305"/>
    <p:sldId id="693" r:id="rId306"/>
    <p:sldId id="694" r:id="rId307"/>
    <p:sldId id="695" r:id="rId308"/>
    <p:sldId id="696" r:id="rId309"/>
    <p:sldId id="697" r:id="rId310"/>
    <p:sldId id="698" r:id="rId311"/>
    <p:sldId id="1015" r:id="rId312"/>
    <p:sldId id="1016" r:id="rId313"/>
    <p:sldId id="701" r:id="rId314"/>
    <p:sldId id="702" r:id="rId315"/>
    <p:sldId id="703" r:id="rId316"/>
    <p:sldId id="704" r:id="rId317"/>
    <p:sldId id="713" r:id="rId318"/>
    <p:sldId id="714" r:id="rId319"/>
    <p:sldId id="715" r:id="rId320"/>
    <p:sldId id="716" r:id="rId321"/>
    <p:sldId id="717" r:id="rId322"/>
    <p:sldId id="985" r:id="rId323"/>
    <p:sldId id="537" r:id="rId324"/>
    <p:sldId id="536" r:id="rId325"/>
    <p:sldId id="565" r:id="rId326"/>
    <p:sldId id="560" r:id="rId327"/>
    <p:sldId id="719" r:id="rId328"/>
    <p:sldId id="718" r:id="rId329"/>
    <p:sldId id="720" r:id="rId330"/>
    <p:sldId id="1032" r:id="rId331"/>
    <p:sldId id="729" r:id="rId332"/>
    <p:sldId id="986" r:id="rId333"/>
    <p:sldId id="987" r:id="rId334"/>
    <p:sldId id="988" r:id="rId335"/>
    <p:sldId id="989" r:id="rId336"/>
    <p:sldId id="990" r:id="rId337"/>
    <p:sldId id="992" r:id="rId338"/>
    <p:sldId id="947" r:id="rId339"/>
    <p:sldId id="948" r:id="rId340"/>
    <p:sldId id="562" r:id="rId341"/>
    <p:sldId id="564" r:id="rId342"/>
    <p:sldId id="551" r:id="rId343"/>
    <p:sldId id="566" r:id="rId344"/>
    <p:sldId id="553" r:id="rId345"/>
    <p:sldId id="555" r:id="rId346"/>
    <p:sldId id="525" r:id="rId347"/>
    <p:sldId id="730" r:id="rId348"/>
    <p:sldId id="731" r:id="rId349"/>
    <p:sldId id="732" r:id="rId350"/>
    <p:sldId id="733" r:id="rId351"/>
    <p:sldId id="734" r:id="rId352"/>
    <p:sldId id="735" r:id="rId353"/>
    <p:sldId id="736" r:id="rId354"/>
    <p:sldId id="737" r:id="rId355"/>
    <p:sldId id="740" r:id="rId356"/>
    <p:sldId id="993" r:id="rId357"/>
    <p:sldId id="994" r:id="rId358"/>
    <p:sldId id="490" r:id="rId359"/>
    <p:sldId id="742" r:id="rId360"/>
    <p:sldId id="949" r:id="rId361"/>
    <p:sldId id="760" r:id="rId362"/>
    <p:sldId id="761" r:id="rId363"/>
    <p:sldId id="995" r:id="rId364"/>
    <p:sldId id="491" r:id="rId365"/>
    <p:sldId id="743" r:id="rId366"/>
    <p:sldId id="744" r:id="rId367"/>
    <p:sldId id="745" r:id="rId368"/>
    <p:sldId id="746" r:id="rId369"/>
    <p:sldId id="747" r:id="rId370"/>
    <p:sldId id="748" r:id="rId371"/>
    <p:sldId id="749" r:id="rId372"/>
    <p:sldId id="750" r:id="rId373"/>
    <p:sldId id="751" r:id="rId374"/>
    <p:sldId id="752" r:id="rId375"/>
    <p:sldId id="753" r:id="rId376"/>
    <p:sldId id="754" r:id="rId377"/>
    <p:sldId id="996" r:id="rId378"/>
    <p:sldId id="997" r:id="rId379"/>
    <p:sldId id="998" r:id="rId380"/>
    <p:sldId id="999" r:id="rId381"/>
    <p:sldId id="1000" r:id="rId382"/>
    <p:sldId id="1001" r:id="rId383"/>
    <p:sldId id="1002" r:id="rId384"/>
    <p:sldId id="1003" r:id="rId385"/>
    <p:sldId id="1004" r:id="rId386"/>
    <p:sldId id="1005" r:id="rId387"/>
    <p:sldId id="1006" r:id="rId388"/>
    <p:sldId id="1007" r:id="rId389"/>
    <p:sldId id="1034" r:id="rId390"/>
    <p:sldId id="1035" r:id="rId391"/>
    <p:sldId id="1033" r:id="rId392"/>
    <p:sldId id="1036" r:id="rId393"/>
    <p:sldId id="1037" r:id="rId394"/>
    <p:sldId id="1008" r:id="rId395"/>
    <p:sldId id="765" r:id="rId396"/>
    <p:sldId id="1010" r:id="rId397"/>
    <p:sldId id="1011" r:id="rId398"/>
    <p:sldId id="1012" r:id="rId399"/>
    <p:sldId id="937" r:id="rId40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ADDE1"/>
    <a:srgbClr val="CDFFF2"/>
    <a:srgbClr val="FFCC00"/>
    <a:srgbClr val="EC5D0E"/>
    <a:srgbClr val="FF1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925" autoAdjust="0"/>
    <p:restoredTop sz="94595" autoAdjust="0"/>
  </p:normalViewPr>
  <p:slideViewPr>
    <p:cSldViewPr>
      <p:cViewPr>
        <p:scale>
          <a:sx n="66" d="100"/>
          <a:sy n="66" d="100"/>
        </p:scale>
        <p:origin x="-1242" y="-96"/>
      </p:cViewPr>
      <p:guideLst>
        <p:guide orient="horz" pos="2112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7768"/>
    </p:cViewPr>
  </p:sorterViewPr>
  <p:notesViewPr>
    <p:cSldViewPr>
      <p:cViewPr varScale="1">
        <p:scale>
          <a:sx n="37" d="100"/>
          <a:sy n="37" d="100"/>
        </p:scale>
        <p:origin x="-147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63.xml"/><Relationship Id="rId299" Type="http://schemas.openxmlformats.org/officeDocument/2006/relationships/slide" Target="slides/slide245.xml"/><Relationship Id="rId21" Type="http://schemas.openxmlformats.org/officeDocument/2006/relationships/slideMaster" Target="slideMasters/slideMaster21.xml"/><Relationship Id="rId63" Type="http://schemas.openxmlformats.org/officeDocument/2006/relationships/slide" Target="slides/slide9.xml"/><Relationship Id="rId159" Type="http://schemas.openxmlformats.org/officeDocument/2006/relationships/slide" Target="slides/slide105.xml"/><Relationship Id="rId324" Type="http://schemas.openxmlformats.org/officeDocument/2006/relationships/slide" Target="slides/slide270.xml"/><Relationship Id="rId366" Type="http://schemas.openxmlformats.org/officeDocument/2006/relationships/slide" Target="slides/slide312.xml"/><Relationship Id="rId170" Type="http://schemas.openxmlformats.org/officeDocument/2006/relationships/slide" Target="slides/slide116.xml"/><Relationship Id="rId226" Type="http://schemas.openxmlformats.org/officeDocument/2006/relationships/slide" Target="slides/slide172.xml"/><Relationship Id="rId268" Type="http://schemas.openxmlformats.org/officeDocument/2006/relationships/slide" Target="slides/slide214.xml"/><Relationship Id="rId32" Type="http://schemas.openxmlformats.org/officeDocument/2006/relationships/slideMaster" Target="slideMasters/slideMaster32.xml"/><Relationship Id="rId74" Type="http://schemas.openxmlformats.org/officeDocument/2006/relationships/slide" Target="slides/slide20.xml"/><Relationship Id="rId128" Type="http://schemas.openxmlformats.org/officeDocument/2006/relationships/slide" Target="slides/slide74.xml"/><Relationship Id="rId335" Type="http://schemas.openxmlformats.org/officeDocument/2006/relationships/slide" Target="slides/slide281.xml"/><Relationship Id="rId377" Type="http://schemas.openxmlformats.org/officeDocument/2006/relationships/slide" Target="slides/slide323.xml"/><Relationship Id="rId5" Type="http://schemas.openxmlformats.org/officeDocument/2006/relationships/slideMaster" Target="slideMasters/slideMaster5.xml"/><Relationship Id="rId181" Type="http://schemas.openxmlformats.org/officeDocument/2006/relationships/slide" Target="slides/slide127.xml"/><Relationship Id="rId237" Type="http://schemas.openxmlformats.org/officeDocument/2006/relationships/slide" Target="slides/slide183.xml"/><Relationship Id="rId402" Type="http://schemas.openxmlformats.org/officeDocument/2006/relationships/handoutMaster" Target="handoutMasters/handoutMaster1.xml"/><Relationship Id="rId279" Type="http://schemas.openxmlformats.org/officeDocument/2006/relationships/slide" Target="slides/slide225.xml"/><Relationship Id="rId43" Type="http://schemas.openxmlformats.org/officeDocument/2006/relationships/slideMaster" Target="slideMasters/slideMaster43.xml"/><Relationship Id="rId139" Type="http://schemas.openxmlformats.org/officeDocument/2006/relationships/slide" Target="slides/slide85.xml"/><Relationship Id="rId290" Type="http://schemas.openxmlformats.org/officeDocument/2006/relationships/slide" Target="slides/slide236.xml"/><Relationship Id="rId304" Type="http://schemas.openxmlformats.org/officeDocument/2006/relationships/slide" Target="slides/slide250.xml"/><Relationship Id="rId346" Type="http://schemas.openxmlformats.org/officeDocument/2006/relationships/slide" Target="slides/slide292.xml"/><Relationship Id="rId388" Type="http://schemas.openxmlformats.org/officeDocument/2006/relationships/slide" Target="slides/slide334.xml"/><Relationship Id="rId85" Type="http://schemas.openxmlformats.org/officeDocument/2006/relationships/slide" Target="slides/slide31.xml"/><Relationship Id="rId150" Type="http://schemas.openxmlformats.org/officeDocument/2006/relationships/slide" Target="slides/slide96.xml"/><Relationship Id="rId192" Type="http://schemas.openxmlformats.org/officeDocument/2006/relationships/slide" Target="slides/slide138.xml"/><Relationship Id="rId206" Type="http://schemas.openxmlformats.org/officeDocument/2006/relationships/slide" Target="slides/slide152.xml"/><Relationship Id="rId248" Type="http://schemas.openxmlformats.org/officeDocument/2006/relationships/slide" Target="slides/slide194.xml"/><Relationship Id="rId12" Type="http://schemas.openxmlformats.org/officeDocument/2006/relationships/slideMaster" Target="slideMasters/slideMaster12.xml"/><Relationship Id="rId108" Type="http://schemas.openxmlformats.org/officeDocument/2006/relationships/slide" Target="slides/slide54.xml"/><Relationship Id="rId315" Type="http://schemas.openxmlformats.org/officeDocument/2006/relationships/slide" Target="slides/slide261.xml"/><Relationship Id="rId357" Type="http://schemas.openxmlformats.org/officeDocument/2006/relationships/slide" Target="slides/slide303.xml"/><Relationship Id="rId54" Type="http://schemas.openxmlformats.org/officeDocument/2006/relationships/slideMaster" Target="slideMasters/slideMaster54.xml"/><Relationship Id="rId96" Type="http://schemas.openxmlformats.org/officeDocument/2006/relationships/slide" Target="slides/slide42.xml"/><Relationship Id="rId161" Type="http://schemas.openxmlformats.org/officeDocument/2006/relationships/slide" Target="slides/slide107.xml"/><Relationship Id="rId217" Type="http://schemas.openxmlformats.org/officeDocument/2006/relationships/slide" Target="slides/slide163.xml"/><Relationship Id="rId399" Type="http://schemas.openxmlformats.org/officeDocument/2006/relationships/slide" Target="slides/slide345.xml"/><Relationship Id="rId259" Type="http://schemas.openxmlformats.org/officeDocument/2006/relationships/slide" Target="slides/slide205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65.xml"/><Relationship Id="rId270" Type="http://schemas.openxmlformats.org/officeDocument/2006/relationships/slide" Target="slides/slide216.xml"/><Relationship Id="rId326" Type="http://schemas.openxmlformats.org/officeDocument/2006/relationships/slide" Target="slides/slide272.xml"/><Relationship Id="rId65" Type="http://schemas.openxmlformats.org/officeDocument/2006/relationships/slide" Target="slides/slide11.xml"/><Relationship Id="rId130" Type="http://schemas.openxmlformats.org/officeDocument/2006/relationships/slide" Target="slides/slide76.xml"/><Relationship Id="rId368" Type="http://schemas.openxmlformats.org/officeDocument/2006/relationships/slide" Target="slides/slide314.xml"/><Relationship Id="rId172" Type="http://schemas.openxmlformats.org/officeDocument/2006/relationships/slide" Target="slides/slide118.xml"/><Relationship Id="rId228" Type="http://schemas.openxmlformats.org/officeDocument/2006/relationships/slide" Target="slides/slide174.xml"/><Relationship Id="rId281" Type="http://schemas.openxmlformats.org/officeDocument/2006/relationships/slide" Target="slides/slide227.xml"/><Relationship Id="rId337" Type="http://schemas.openxmlformats.org/officeDocument/2006/relationships/slide" Target="slides/slide283.xml"/><Relationship Id="rId34" Type="http://schemas.openxmlformats.org/officeDocument/2006/relationships/slideMaster" Target="slideMasters/slideMaster34.xml"/><Relationship Id="rId76" Type="http://schemas.openxmlformats.org/officeDocument/2006/relationships/slide" Target="slides/slide22.xml"/><Relationship Id="rId141" Type="http://schemas.openxmlformats.org/officeDocument/2006/relationships/slide" Target="slides/slide87.xml"/><Relationship Id="rId379" Type="http://schemas.openxmlformats.org/officeDocument/2006/relationships/slide" Target="slides/slide325.xml"/><Relationship Id="rId7" Type="http://schemas.openxmlformats.org/officeDocument/2006/relationships/slideMaster" Target="slideMasters/slideMaster7.xml"/><Relationship Id="rId183" Type="http://schemas.openxmlformats.org/officeDocument/2006/relationships/slide" Target="slides/slide129.xml"/><Relationship Id="rId239" Type="http://schemas.openxmlformats.org/officeDocument/2006/relationships/slide" Target="slides/slide185.xml"/><Relationship Id="rId390" Type="http://schemas.openxmlformats.org/officeDocument/2006/relationships/slide" Target="slides/slide336.xml"/><Relationship Id="rId404" Type="http://schemas.openxmlformats.org/officeDocument/2006/relationships/viewProps" Target="viewProps.xml"/><Relationship Id="rId250" Type="http://schemas.openxmlformats.org/officeDocument/2006/relationships/slide" Target="slides/slide196.xml"/><Relationship Id="rId292" Type="http://schemas.openxmlformats.org/officeDocument/2006/relationships/slide" Target="slides/slide238.xml"/><Relationship Id="rId306" Type="http://schemas.openxmlformats.org/officeDocument/2006/relationships/slide" Target="slides/slide252.xml"/><Relationship Id="rId45" Type="http://schemas.openxmlformats.org/officeDocument/2006/relationships/slideMaster" Target="slideMasters/slideMaster45.xml"/><Relationship Id="rId87" Type="http://schemas.openxmlformats.org/officeDocument/2006/relationships/slide" Target="slides/slide33.xml"/><Relationship Id="rId110" Type="http://schemas.openxmlformats.org/officeDocument/2006/relationships/slide" Target="slides/slide56.xml"/><Relationship Id="rId348" Type="http://schemas.openxmlformats.org/officeDocument/2006/relationships/slide" Target="slides/slide294.xml"/><Relationship Id="rId152" Type="http://schemas.openxmlformats.org/officeDocument/2006/relationships/slide" Target="slides/slide98.xml"/><Relationship Id="rId194" Type="http://schemas.openxmlformats.org/officeDocument/2006/relationships/slide" Target="slides/slide140.xml"/><Relationship Id="rId208" Type="http://schemas.openxmlformats.org/officeDocument/2006/relationships/slide" Target="slides/slide154.xml"/><Relationship Id="rId261" Type="http://schemas.openxmlformats.org/officeDocument/2006/relationships/slide" Target="slides/slide207.xml"/><Relationship Id="rId14" Type="http://schemas.openxmlformats.org/officeDocument/2006/relationships/slideMaster" Target="slideMasters/slideMaster14.xml"/><Relationship Id="rId56" Type="http://schemas.openxmlformats.org/officeDocument/2006/relationships/slide" Target="slides/slide2.xml"/><Relationship Id="rId317" Type="http://schemas.openxmlformats.org/officeDocument/2006/relationships/slide" Target="slides/slide263.xml"/><Relationship Id="rId359" Type="http://schemas.openxmlformats.org/officeDocument/2006/relationships/slide" Target="slides/slide305.xml"/><Relationship Id="rId98" Type="http://schemas.openxmlformats.org/officeDocument/2006/relationships/slide" Target="slides/slide44.xml"/><Relationship Id="rId121" Type="http://schemas.openxmlformats.org/officeDocument/2006/relationships/slide" Target="slides/slide67.xml"/><Relationship Id="rId163" Type="http://schemas.openxmlformats.org/officeDocument/2006/relationships/slide" Target="slides/slide109.xml"/><Relationship Id="rId219" Type="http://schemas.openxmlformats.org/officeDocument/2006/relationships/slide" Target="slides/slide165.xml"/><Relationship Id="rId370" Type="http://schemas.openxmlformats.org/officeDocument/2006/relationships/slide" Target="slides/slide316.xml"/><Relationship Id="rId230" Type="http://schemas.openxmlformats.org/officeDocument/2006/relationships/slide" Target="slides/slide176.xml"/><Relationship Id="rId25" Type="http://schemas.openxmlformats.org/officeDocument/2006/relationships/slideMaster" Target="slideMasters/slideMaster25.xml"/><Relationship Id="rId67" Type="http://schemas.openxmlformats.org/officeDocument/2006/relationships/slide" Target="slides/slide13.xml"/><Relationship Id="rId272" Type="http://schemas.openxmlformats.org/officeDocument/2006/relationships/slide" Target="slides/slide218.xml"/><Relationship Id="rId328" Type="http://schemas.openxmlformats.org/officeDocument/2006/relationships/slide" Target="slides/slide274.xml"/><Relationship Id="rId132" Type="http://schemas.openxmlformats.org/officeDocument/2006/relationships/slide" Target="slides/slide78.xml"/><Relationship Id="rId174" Type="http://schemas.openxmlformats.org/officeDocument/2006/relationships/slide" Target="slides/slide120.xml"/><Relationship Id="rId381" Type="http://schemas.openxmlformats.org/officeDocument/2006/relationships/slide" Target="slides/slide327.xml"/><Relationship Id="rId241" Type="http://schemas.openxmlformats.org/officeDocument/2006/relationships/slide" Target="slides/slide187.xml"/><Relationship Id="rId36" Type="http://schemas.openxmlformats.org/officeDocument/2006/relationships/slideMaster" Target="slideMasters/slideMaster36.xml"/><Relationship Id="rId283" Type="http://schemas.openxmlformats.org/officeDocument/2006/relationships/slide" Target="slides/slide229.xml"/><Relationship Id="rId339" Type="http://schemas.openxmlformats.org/officeDocument/2006/relationships/slide" Target="slides/slide285.xml"/><Relationship Id="rId78" Type="http://schemas.openxmlformats.org/officeDocument/2006/relationships/slide" Target="slides/slide24.xml"/><Relationship Id="rId101" Type="http://schemas.openxmlformats.org/officeDocument/2006/relationships/slide" Target="slides/slide47.xml"/><Relationship Id="rId143" Type="http://schemas.openxmlformats.org/officeDocument/2006/relationships/slide" Target="slides/slide89.xml"/><Relationship Id="rId185" Type="http://schemas.openxmlformats.org/officeDocument/2006/relationships/slide" Target="slides/slide131.xml"/><Relationship Id="rId350" Type="http://schemas.openxmlformats.org/officeDocument/2006/relationships/slide" Target="slides/slide296.xml"/><Relationship Id="rId406" Type="http://schemas.openxmlformats.org/officeDocument/2006/relationships/tableStyles" Target="tableStyles.xml"/><Relationship Id="rId9" Type="http://schemas.openxmlformats.org/officeDocument/2006/relationships/slideMaster" Target="slideMasters/slideMaster9.xml"/><Relationship Id="rId210" Type="http://schemas.openxmlformats.org/officeDocument/2006/relationships/slide" Target="slides/slide156.xml"/><Relationship Id="rId392" Type="http://schemas.openxmlformats.org/officeDocument/2006/relationships/slide" Target="slides/slide338.xml"/><Relationship Id="rId252" Type="http://schemas.openxmlformats.org/officeDocument/2006/relationships/slide" Target="slides/slide198.xml"/><Relationship Id="rId294" Type="http://schemas.openxmlformats.org/officeDocument/2006/relationships/slide" Target="slides/slide240.xml"/><Relationship Id="rId308" Type="http://schemas.openxmlformats.org/officeDocument/2006/relationships/slide" Target="slides/slide254.xml"/><Relationship Id="rId47" Type="http://schemas.openxmlformats.org/officeDocument/2006/relationships/slideMaster" Target="slideMasters/slideMaster47.xml"/><Relationship Id="rId89" Type="http://schemas.openxmlformats.org/officeDocument/2006/relationships/slide" Target="slides/slide35.xml"/><Relationship Id="rId112" Type="http://schemas.openxmlformats.org/officeDocument/2006/relationships/slide" Target="slides/slide58.xml"/><Relationship Id="rId154" Type="http://schemas.openxmlformats.org/officeDocument/2006/relationships/slide" Target="slides/slide100.xml"/><Relationship Id="rId361" Type="http://schemas.openxmlformats.org/officeDocument/2006/relationships/slide" Target="slides/slide307.xml"/><Relationship Id="rId196" Type="http://schemas.openxmlformats.org/officeDocument/2006/relationships/slide" Target="slides/slide142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67.xml"/><Relationship Id="rId263" Type="http://schemas.openxmlformats.org/officeDocument/2006/relationships/slide" Target="slides/slide209.xml"/><Relationship Id="rId319" Type="http://schemas.openxmlformats.org/officeDocument/2006/relationships/slide" Target="slides/slide265.xml"/><Relationship Id="rId58" Type="http://schemas.openxmlformats.org/officeDocument/2006/relationships/slide" Target="slides/slide4.xml"/><Relationship Id="rId123" Type="http://schemas.openxmlformats.org/officeDocument/2006/relationships/slide" Target="slides/slide69.xml"/><Relationship Id="rId330" Type="http://schemas.openxmlformats.org/officeDocument/2006/relationships/slide" Target="slides/slide276.xml"/><Relationship Id="rId165" Type="http://schemas.openxmlformats.org/officeDocument/2006/relationships/slide" Target="slides/slide111.xml"/><Relationship Id="rId372" Type="http://schemas.openxmlformats.org/officeDocument/2006/relationships/slide" Target="slides/slide318.xml"/><Relationship Id="rId211" Type="http://schemas.openxmlformats.org/officeDocument/2006/relationships/slide" Target="slides/slide157.xml"/><Relationship Id="rId232" Type="http://schemas.openxmlformats.org/officeDocument/2006/relationships/slide" Target="slides/slide178.xml"/><Relationship Id="rId253" Type="http://schemas.openxmlformats.org/officeDocument/2006/relationships/slide" Target="slides/slide199.xml"/><Relationship Id="rId274" Type="http://schemas.openxmlformats.org/officeDocument/2006/relationships/slide" Target="slides/slide220.xml"/><Relationship Id="rId295" Type="http://schemas.openxmlformats.org/officeDocument/2006/relationships/slide" Target="slides/slide241.xml"/><Relationship Id="rId309" Type="http://schemas.openxmlformats.org/officeDocument/2006/relationships/slide" Target="slides/slide255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" Target="slides/slide15.xml"/><Relationship Id="rId113" Type="http://schemas.openxmlformats.org/officeDocument/2006/relationships/slide" Target="slides/slide59.xml"/><Relationship Id="rId134" Type="http://schemas.openxmlformats.org/officeDocument/2006/relationships/slide" Target="slides/slide80.xml"/><Relationship Id="rId320" Type="http://schemas.openxmlformats.org/officeDocument/2006/relationships/slide" Target="slides/slide266.xml"/><Relationship Id="rId80" Type="http://schemas.openxmlformats.org/officeDocument/2006/relationships/slide" Target="slides/slide26.xml"/><Relationship Id="rId155" Type="http://schemas.openxmlformats.org/officeDocument/2006/relationships/slide" Target="slides/slide101.xml"/><Relationship Id="rId176" Type="http://schemas.openxmlformats.org/officeDocument/2006/relationships/slide" Target="slides/slide122.xml"/><Relationship Id="rId197" Type="http://schemas.openxmlformats.org/officeDocument/2006/relationships/slide" Target="slides/slide143.xml"/><Relationship Id="rId341" Type="http://schemas.openxmlformats.org/officeDocument/2006/relationships/slide" Target="slides/slide287.xml"/><Relationship Id="rId362" Type="http://schemas.openxmlformats.org/officeDocument/2006/relationships/slide" Target="slides/slide308.xml"/><Relationship Id="rId383" Type="http://schemas.openxmlformats.org/officeDocument/2006/relationships/slide" Target="slides/slide329.xml"/><Relationship Id="rId201" Type="http://schemas.openxmlformats.org/officeDocument/2006/relationships/slide" Target="slides/slide147.xml"/><Relationship Id="rId222" Type="http://schemas.openxmlformats.org/officeDocument/2006/relationships/slide" Target="slides/slide168.xml"/><Relationship Id="rId243" Type="http://schemas.openxmlformats.org/officeDocument/2006/relationships/slide" Target="slides/slide189.xml"/><Relationship Id="rId264" Type="http://schemas.openxmlformats.org/officeDocument/2006/relationships/slide" Target="slides/slide210.xml"/><Relationship Id="rId285" Type="http://schemas.openxmlformats.org/officeDocument/2006/relationships/slide" Target="slides/slide231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5.xml"/><Relationship Id="rId103" Type="http://schemas.openxmlformats.org/officeDocument/2006/relationships/slide" Target="slides/slide49.xml"/><Relationship Id="rId124" Type="http://schemas.openxmlformats.org/officeDocument/2006/relationships/slide" Target="slides/slide70.xml"/><Relationship Id="rId310" Type="http://schemas.openxmlformats.org/officeDocument/2006/relationships/slide" Target="slides/slide256.xml"/><Relationship Id="rId70" Type="http://schemas.openxmlformats.org/officeDocument/2006/relationships/slide" Target="slides/slide16.xml"/><Relationship Id="rId91" Type="http://schemas.openxmlformats.org/officeDocument/2006/relationships/slide" Target="slides/slide37.xml"/><Relationship Id="rId145" Type="http://schemas.openxmlformats.org/officeDocument/2006/relationships/slide" Target="slides/slide91.xml"/><Relationship Id="rId166" Type="http://schemas.openxmlformats.org/officeDocument/2006/relationships/slide" Target="slides/slide112.xml"/><Relationship Id="rId187" Type="http://schemas.openxmlformats.org/officeDocument/2006/relationships/slide" Target="slides/slide133.xml"/><Relationship Id="rId331" Type="http://schemas.openxmlformats.org/officeDocument/2006/relationships/slide" Target="slides/slide277.xml"/><Relationship Id="rId352" Type="http://schemas.openxmlformats.org/officeDocument/2006/relationships/slide" Target="slides/slide298.xml"/><Relationship Id="rId373" Type="http://schemas.openxmlformats.org/officeDocument/2006/relationships/slide" Target="slides/slide319.xml"/><Relationship Id="rId394" Type="http://schemas.openxmlformats.org/officeDocument/2006/relationships/slide" Target="slides/slide340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58.xml"/><Relationship Id="rId233" Type="http://schemas.openxmlformats.org/officeDocument/2006/relationships/slide" Target="slides/slide179.xml"/><Relationship Id="rId254" Type="http://schemas.openxmlformats.org/officeDocument/2006/relationships/slide" Target="slides/slide200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60.xml"/><Relationship Id="rId275" Type="http://schemas.openxmlformats.org/officeDocument/2006/relationships/slide" Target="slides/slide221.xml"/><Relationship Id="rId296" Type="http://schemas.openxmlformats.org/officeDocument/2006/relationships/slide" Target="slides/slide242.xml"/><Relationship Id="rId300" Type="http://schemas.openxmlformats.org/officeDocument/2006/relationships/slide" Target="slides/slide246.xml"/><Relationship Id="rId60" Type="http://schemas.openxmlformats.org/officeDocument/2006/relationships/slide" Target="slides/slide6.xml"/><Relationship Id="rId81" Type="http://schemas.openxmlformats.org/officeDocument/2006/relationships/slide" Target="slides/slide27.xml"/><Relationship Id="rId135" Type="http://schemas.openxmlformats.org/officeDocument/2006/relationships/slide" Target="slides/slide81.xml"/><Relationship Id="rId156" Type="http://schemas.openxmlformats.org/officeDocument/2006/relationships/slide" Target="slides/slide102.xml"/><Relationship Id="rId177" Type="http://schemas.openxmlformats.org/officeDocument/2006/relationships/slide" Target="slides/slide123.xml"/><Relationship Id="rId198" Type="http://schemas.openxmlformats.org/officeDocument/2006/relationships/slide" Target="slides/slide144.xml"/><Relationship Id="rId321" Type="http://schemas.openxmlformats.org/officeDocument/2006/relationships/slide" Target="slides/slide267.xml"/><Relationship Id="rId342" Type="http://schemas.openxmlformats.org/officeDocument/2006/relationships/slide" Target="slides/slide288.xml"/><Relationship Id="rId363" Type="http://schemas.openxmlformats.org/officeDocument/2006/relationships/slide" Target="slides/slide309.xml"/><Relationship Id="rId384" Type="http://schemas.openxmlformats.org/officeDocument/2006/relationships/slide" Target="slides/slide330.xml"/><Relationship Id="rId202" Type="http://schemas.openxmlformats.org/officeDocument/2006/relationships/slide" Target="slides/slide148.xml"/><Relationship Id="rId223" Type="http://schemas.openxmlformats.org/officeDocument/2006/relationships/slide" Target="slides/slide169.xml"/><Relationship Id="rId244" Type="http://schemas.openxmlformats.org/officeDocument/2006/relationships/slide" Target="slides/slide190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265" Type="http://schemas.openxmlformats.org/officeDocument/2006/relationships/slide" Target="slides/slide211.xml"/><Relationship Id="rId286" Type="http://schemas.openxmlformats.org/officeDocument/2006/relationships/slide" Target="slides/slide232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50.xml"/><Relationship Id="rId125" Type="http://schemas.openxmlformats.org/officeDocument/2006/relationships/slide" Target="slides/slide71.xml"/><Relationship Id="rId146" Type="http://schemas.openxmlformats.org/officeDocument/2006/relationships/slide" Target="slides/slide92.xml"/><Relationship Id="rId167" Type="http://schemas.openxmlformats.org/officeDocument/2006/relationships/slide" Target="slides/slide113.xml"/><Relationship Id="rId188" Type="http://schemas.openxmlformats.org/officeDocument/2006/relationships/slide" Target="slides/slide134.xml"/><Relationship Id="rId311" Type="http://schemas.openxmlformats.org/officeDocument/2006/relationships/slide" Target="slides/slide257.xml"/><Relationship Id="rId332" Type="http://schemas.openxmlformats.org/officeDocument/2006/relationships/slide" Target="slides/slide278.xml"/><Relationship Id="rId353" Type="http://schemas.openxmlformats.org/officeDocument/2006/relationships/slide" Target="slides/slide299.xml"/><Relationship Id="rId374" Type="http://schemas.openxmlformats.org/officeDocument/2006/relationships/slide" Target="slides/slide320.xml"/><Relationship Id="rId395" Type="http://schemas.openxmlformats.org/officeDocument/2006/relationships/slide" Target="slides/slide341.xml"/><Relationship Id="rId71" Type="http://schemas.openxmlformats.org/officeDocument/2006/relationships/slide" Target="slides/slide17.xml"/><Relationship Id="rId92" Type="http://schemas.openxmlformats.org/officeDocument/2006/relationships/slide" Target="slides/slide38.xml"/><Relationship Id="rId213" Type="http://schemas.openxmlformats.org/officeDocument/2006/relationships/slide" Target="slides/slide159.xml"/><Relationship Id="rId234" Type="http://schemas.openxmlformats.org/officeDocument/2006/relationships/slide" Target="slides/slide180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55" Type="http://schemas.openxmlformats.org/officeDocument/2006/relationships/slide" Target="slides/slide201.xml"/><Relationship Id="rId276" Type="http://schemas.openxmlformats.org/officeDocument/2006/relationships/slide" Target="slides/slide222.xml"/><Relationship Id="rId297" Type="http://schemas.openxmlformats.org/officeDocument/2006/relationships/slide" Target="slides/slide243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61.xml"/><Relationship Id="rId136" Type="http://schemas.openxmlformats.org/officeDocument/2006/relationships/slide" Target="slides/slide82.xml"/><Relationship Id="rId157" Type="http://schemas.openxmlformats.org/officeDocument/2006/relationships/slide" Target="slides/slide103.xml"/><Relationship Id="rId178" Type="http://schemas.openxmlformats.org/officeDocument/2006/relationships/slide" Target="slides/slide124.xml"/><Relationship Id="rId301" Type="http://schemas.openxmlformats.org/officeDocument/2006/relationships/slide" Target="slides/slide247.xml"/><Relationship Id="rId322" Type="http://schemas.openxmlformats.org/officeDocument/2006/relationships/slide" Target="slides/slide268.xml"/><Relationship Id="rId343" Type="http://schemas.openxmlformats.org/officeDocument/2006/relationships/slide" Target="slides/slide289.xml"/><Relationship Id="rId364" Type="http://schemas.openxmlformats.org/officeDocument/2006/relationships/slide" Target="slides/slide310.xml"/><Relationship Id="rId61" Type="http://schemas.openxmlformats.org/officeDocument/2006/relationships/slide" Target="slides/slide7.xml"/><Relationship Id="rId82" Type="http://schemas.openxmlformats.org/officeDocument/2006/relationships/slide" Target="slides/slide28.xml"/><Relationship Id="rId199" Type="http://schemas.openxmlformats.org/officeDocument/2006/relationships/slide" Target="slides/slide145.xml"/><Relationship Id="rId203" Type="http://schemas.openxmlformats.org/officeDocument/2006/relationships/slide" Target="slides/slide149.xml"/><Relationship Id="rId385" Type="http://schemas.openxmlformats.org/officeDocument/2006/relationships/slide" Target="slides/slide331.xml"/><Relationship Id="rId19" Type="http://schemas.openxmlformats.org/officeDocument/2006/relationships/slideMaster" Target="slideMasters/slideMaster19.xml"/><Relationship Id="rId224" Type="http://schemas.openxmlformats.org/officeDocument/2006/relationships/slide" Target="slides/slide170.xml"/><Relationship Id="rId245" Type="http://schemas.openxmlformats.org/officeDocument/2006/relationships/slide" Target="slides/slide191.xml"/><Relationship Id="rId266" Type="http://schemas.openxmlformats.org/officeDocument/2006/relationships/slide" Target="slides/slide212.xml"/><Relationship Id="rId287" Type="http://schemas.openxmlformats.org/officeDocument/2006/relationships/slide" Target="slides/slide233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51.xml"/><Relationship Id="rId126" Type="http://schemas.openxmlformats.org/officeDocument/2006/relationships/slide" Target="slides/slide72.xml"/><Relationship Id="rId147" Type="http://schemas.openxmlformats.org/officeDocument/2006/relationships/slide" Target="slides/slide93.xml"/><Relationship Id="rId168" Type="http://schemas.openxmlformats.org/officeDocument/2006/relationships/slide" Target="slides/slide114.xml"/><Relationship Id="rId312" Type="http://schemas.openxmlformats.org/officeDocument/2006/relationships/slide" Target="slides/slide258.xml"/><Relationship Id="rId333" Type="http://schemas.openxmlformats.org/officeDocument/2006/relationships/slide" Target="slides/slide279.xml"/><Relationship Id="rId354" Type="http://schemas.openxmlformats.org/officeDocument/2006/relationships/slide" Target="slides/slide300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8.xml"/><Relationship Id="rId93" Type="http://schemas.openxmlformats.org/officeDocument/2006/relationships/slide" Target="slides/slide39.xml"/><Relationship Id="rId189" Type="http://schemas.openxmlformats.org/officeDocument/2006/relationships/slide" Target="slides/slide135.xml"/><Relationship Id="rId375" Type="http://schemas.openxmlformats.org/officeDocument/2006/relationships/slide" Target="slides/slide321.xml"/><Relationship Id="rId396" Type="http://schemas.openxmlformats.org/officeDocument/2006/relationships/slide" Target="slides/slide342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60.xml"/><Relationship Id="rId235" Type="http://schemas.openxmlformats.org/officeDocument/2006/relationships/slide" Target="slides/slide181.xml"/><Relationship Id="rId256" Type="http://schemas.openxmlformats.org/officeDocument/2006/relationships/slide" Target="slides/slide202.xml"/><Relationship Id="rId277" Type="http://schemas.openxmlformats.org/officeDocument/2006/relationships/slide" Target="slides/slide223.xml"/><Relationship Id="rId298" Type="http://schemas.openxmlformats.org/officeDocument/2006/relationships/slide" Target="slides/slide244.xml"/><Relationship Id="rId400" Type="http://schemas.openxmlformats.org/officeDocument/2006/relationships/slide" Target="slides/slide346.xml"/><Relationship Id="rId116" Type="http://schemas.openxmlformats.org/officeDocument/2006/relationships/slide" Target="slides/slide62.xml"/><Relationship Id="rId137" Type="http://schemas.openxmlformats.org/officeDocument/2006/relationships/slide" Target="slides/slide83.xml"/><Relationship Id="rId158" Type="http://schemas.openxmlformats.org/officeDocument/2006/relationships/slide" Target="slides/slide104.xml"/><Relationship Id="rId302" Type="http://schemas.openxmlformats.org/officeDocument/2006/relationships/slide" Target="slides/slide248.xml"/><Relationship Id="rId323" Type="http://schemas.openxmlformats.org/officeDocument/2006/relationships/slide" Target="slides/slide269.xml"/><Relationship Id="rId344" Type="http://schemas.openxmlformats.org/officeDocument/2006/relationships/slide" Target="slides/slide290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8.xml"/><Relationship Id="rId83" Type="http://schemas.openxmlformats.org/officeDocument/2006/relationships/slide" Target="slides/slide29.xml"/><Relationship Id="rId179" Type="http://schemas.openxmlformats.org/officeDocument/2006/relationships/slide" Target="slides/slide125.xml"/><Relationship Id="rId365" Type="http://schemas.openxmlformats.org/officeDocument/2006/relationships/slide" Target="slides/slide311.xml"/><Relationship Id="rId386" Type="http://schemas.openxmlformats.org/officeDocument/2006/relationships/slide" Target="slides/slide332.xml"/><Relationship Id="rId190" Type="http://schemas.openxmlformats.org/officeDocument/2006/relationships/slide" Target="slides/slide136.xml"/><Relationship Id="rId204" Type="http://schemas.openxmlformats.org/officeDocument/2006/relationships/slide" Target="slides/slide150.xml"/><Relationship Id="rId225" Type="http://schemas.openxmlformats.org/officeDocument/2006/relationships/slide" Target="slides/slide171.xml"/><Relationship Id="rId246" Type="http://schemas.openxmlformats.org/officeDocument/2006/relationships/slide" Target="slides/slide192.xml"/><Relationship Id="rId267" Type="http://schemas.openxmlformats.org/officeDocument/2006/relationships/slide" Target="slides/slide213.xml"/><Relationship Id="rId288" Type="http://schemas.openxmlformats.org/officeDocument/2006/relationships/slide" Target="slides/slide234.xml"/><Relationship Id="rId106" Type="http://schemas.openxmlformats.org/officeDocument/2006/relationships/slide" Target="slides/slide52.xml"/><Relationship Id="rId127" Type="http://schemas.openxmlformats.org/officeDocument/2006/relationships/slide" Target="slides/slide73.xml"/><Relationship Id="rId313" Type="http://schemas.openxmlformats.org/officeDocument/2006/relationships/slide" Target="slides/slide25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19.xml"/><Relationship Id="rId94" Type="http://schemas.openxmlformats.org/officeDocument/2006/relationships/slide" Target="slides/slide40.xml"/><Relationship Id="rId148" Type="http://schemas.openxmlformats.org/officeDocument/2006/relationships/slide" Target="slides/slide94.xml"/><Relationship Id="rId169" Type="http://schemas.openxmlformats.org/officeDocument/2006/relationships/slide" Target="slides/slide115.xml"/><Relationship Id="rId334" Type="http://schemas.openxmlformats.org/officeDocument/2006/relationships/slide" Target="slides/slide280.xml"/><Relationship Id="rId355" Type="http://schemas.openxmlformats.org/officeDocument/2006/relationships/slide" Target="slides/slide301.xml"/><Relationship Id="rId376" Type="http://schemas.openxmlformats.org/officeDocument/2006/relationships/slide" Target="slides/slide322.xml"/><Relationship Id="rId397" Type="http://schemas.openxmlformats.org/officeDocument/2006/relationships/slide" Target="slides/slide343.xml"/><Relationship Id="rId4" Type="http://schemas.openxmlformats.org/officeDocument/2006/relationships/slideMaster" Target="slideMasters/slideMaster4.xml"/><Relationship Id="rId180" Type="http://schemas.openxmlformats.org/officeDocument/2006/relationships/slide" Target="slides/slide126.xml"/><Relationship Id="rId215" Type="http://schemas.openxmlformats.org/officeDocument/2006/relationships/slide" Target="slides/slide161.xml"/><Relationship Id="rId236" Type="http://schemas.openxmlformats.org/officeDocument/2006/relationships/slide" Target="slides/slide182.xml"/><Relationship Id="rId257" Type="http://schemas.openxmlformats.org/officeDocument/2006/relationships/slide" Target="slides/slide203.xml"/><Relationship Id="rId278" Type="http://schemas.openxmlformats.org/officeDocument/2006/relationships/slide" Target="slides/slide224.xml"/><Relationship Id="rId401" Type="http://schemas.openxmlformats.org/officeDocument/2006/relationships/notesMaster" Target="notesMasters/notesMaster1.xml"/><Relationship Id="rId303" Type="http://schemas.openxmlformats.org/officeDocument/2006/relationships/slide" Target="slides/slide249.xml"/><Relationship Id="rId42" Type="http://schemas.openxmlformats.org/officeDocument/2006/relationships/slideMaster" Target="slideMasters/slideMaster42.xml"/><Relationship Id="rId84" Type="http://schemas.openxmlformats.org/officeDocument/2006/relationships/slide" Target="slides/slide30.xml"/><Relationship Id="rId138" Type="http://schemas.openxmlformats.org/officeDocument/2006/relationships/slide" Target="slides/slide84.xml"/><Relationship Id="rId345" Type="http://schemas.openxmlformats.org/officeDocument/2006/relationships/slide" Target="slides/slide291.xml"/><Relationship Id="rId387" Type="http://schemas.openxmlformats.org/officeDocument/2006/relationships/slide" Target="slides/slide333.xml"/><Relationship Id="rId191" Type="http://schemas.openxmlformats.org/officeDocument/2006/relationships/slide" Target="slides/slide137.xml"/><Relationship Id="rId205" Type="http://schemas.openxmlformats.org/officeDocument/2006/relationships/slide" Target="slides/slide151.xml"/><Relationship Id="rId247" Type="http://schemas.openxmlformats.org/officeDocument/2006/relationships/slide" Target="slides/slide193.xml"/><Relationship Id="rId107" Type="http://schemas.openxmlformats.org/officeDocument/2006/relationships/slide" Target="slides/slide53.xml"/><Relationship Id="rId289" Type="http://schemas.openxmlformats.org/officeDocument/2006/relationships/slide" Target="slides/slide235.xml"/><Relationship Id="rId11" Type="http://schemas.openxmlformats.org/officeDocument/2006/relationships/slideMaster" Target="slideMasters/slideMaster11.xml"/><Relationship Id="rId53" Type="http://schemas.openxmlformats.org/officeDocument/2006/relationships/slideMaster" Target="slideMasters/slideMaster53.xml"/><Relationship Id="rId149" Type="http://schemas.openxmlformats.org/officeDocument/2006/relationships/slide" Target="slides/slide95.xml"/><Relationship Id="rId314" Type="http://schemas.openxmlformats.org/officeDocument/2006/relationships/slide" Target="slides/slide260.xml"/><Relationship Id="rId356" Type="http://schemas.openxmlformats.org/officeDocument/2006/relationships/slide" Target="slides/slide302.xml"/><Relationship Id="rId398" Type="http://schemas.openxmlformats.org/officeDocument/2006/relationships/slide" Target="slides/slide344.xml"/><Relationship Id="rId95" Type="http://schemas.openxmlformats.org/officeDocument/2006/relationships/slide" Target="slides/slide41.xml"/><Relationship Id="rId160" Type="http://schemas.openxmlformats.org/officeDocument/2006/relationships/slide" Target="slides/slide106.xml"/><Relationship Id="rId216" Type="http://schemas.openxmlformats.org/officeDocument/2006/relationships/slide" Target="slides/slide162.xml"/><Relationship Id="rId258" Type="http://schemas.openxmlformats.org/officeDocument/2006/relationships/slide" Target="slides/slide204.xml"/><Relationship Id="rId22" Type="http://schemas.openxmlformats.org/officeDocument/2006/relationships/slideMaster" Target="slideMasters/slideMaster22.xml"/><Relationship Id="rId64" Type="http://schemas.openxmlformats.org/officeDocument/2006/relationships/slide" Target="slides/slide10.xml"/><Relationship Id="rId118" Type="http://schemas.openxmlformats.org/officeDocument/2006/relationships/slide" Target="slides/slide64.xml"/><Relationship Id="rId325" Type="http://schemas.openxmlformats.org/officeDocument/2006/relationships/slide" Target="slides/slide271.xml"/><Relationship Id="rId367" Type="http://schemas.openxmlformats.org/officeDocument/2006/relationships/slide" Target="slides/slide313.xml"/><Relationship Id="rId171" Type="http://schemas.openxmlformats.org/officeDocument/2006/relationships/slide" Target="slides/slide117.xml"/><Relationship Id="rId227" Type="http://schemas.openxmlformats.org/officeDocument/2006/relationships/slide" Target="slides/slide173.xml"/><Relationship Id="rId269" Type="http://schemas.openxmlformats.org/officeDocument/2006/relationships/slide" Target="slides/slide215.xml"/><Relationship Id="rId33" Type="http://schemas.openxmlformats.org/officeDocument/2006/relationships/slideMaster" Target="slideMasters/slideMaster33.xml"/><Relationship Id="rId129" Type="http://schemas.openxmlformats.org/officeDocument/2006/relationships/slide" Target="slides/slide75.xml"/><Relationship Id="rId280" Type="http://schemas.openxmlformats.org/officeDocument/2006/relationships/slide" Target="slides/slide226.xml"/><Relationship Id="rId336" Type="http://schemas.openxmlformats.org/officeDocument/2006/relationships/slide" Target="slides/slide282.xml"/><Relationship Id="rId75" Type="http://schemas.openxmlformats.org/officeDocument/2006/relationships/slide" Target="slides/slide21.xml"/><Relationship Id="rId140" Type="http://schemas.openxmlformats.org/officeDocument/2006/relationships/slide" Target="slides/slide86.xml"/><Relationship Id="rId182" Type="http://schemas.openxmlformats.org/officeDocument/2006/relationships/slide" Target="slides/slide128.xml"/><Relationship Id="rId378" Type="http://schemas.openxmlformats.org/officeDocument/2006/relationships/slide" Target="slides/slide324.xml"/><Relationship Id="rId403" Type="http://schemas.openxmlformats.org/officeDocument/2006/relationships/presProps" Target="presProps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184.xml"/><Relationship Id="rId291" Type="http://schemas.openxmlformats.org/officeDocument/2006/relationships/slide" Target="slides/slide237.xml"/><Relationship Id="rId305" Type="http://schemas.openxmlformats.org/officeDocument/2006/relationships/slide" Target="slides/slide251.xml"/><Relationship Id="rId347" Type="http://schemas.openxmlformats.org/officeDocument/2006/relationships/slide" Target="slides/slide293.xml"/><Relationship Id="rId44" Type="http://schemas.openxmlformats.org/officeDocument/2006/relationships/slideMaster" Target="slideMasters/slideMaster44.xml"/><Relationship Id="rId86" Type="http://schemas.openxmlformats.org/officeDocument/2006/relationships/slide" Target="slides/slide32.xml"/><Relationship Id="rId151" Type="http://schemas.openxmlformats.org/officeDocument/2006/relationships/slide" Target="slides/slide97.xml"/><Relationship Id="rId389" Type="http://schemas.openxmlformats.org/officeDocument/2006/relationships/slide" Target="slides/slide335.xml"/><Relationship Id="rId193" Type="http://schemas.openxmlformats.org/officeDocument/2006/relationships/slide" Target="slides/slide139.xml"/><Relationship Id="rId207" Type="http://schemas.openxmlformats.org/officeDocument/2006/relationships/slide" Target="slides/slide153.xml"/><Relationship Id="rId249" Type="http://schemas.openxmlformats.org/officeDocument/2006/relationships/slide" Target="slides/slide195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55.xml"/><Relationship Id="rId260" Type="http://schemas.openxmlformats.org/officeDocument/2006/relationships/slide" Target="slides/slide206.xml"/><Relationship Id="rId316" Type="http://schemas.openxmlformats.org/officeDocument/2006/relationships/slide" Target="slides/slide262.xml"/><Relationship Id="rId55" Type="http://schemas.openxmlformats.org/officeDocument/2006/relationships/slide" Target="slides/slide1.xml"/><Relationship Id="rId97" Type="http://schemas.openxmlformats.org/officeDocument/2006/relationships/slide" Target="slides/slide43.xml"/><Relationship Id="rId120" Type="http://schemas.openxmlformats.org/officeDocument/2006/relationships/slide" Target="slides/slide66.xml"/><Relationship Id="rId358" Type="http://schemas.openxmlformats.org/officeDocument/2006/relationships/slide" Target="slides/slide304.xml"/><Relationship Id="rId162" Type="http://schemas.openxmlformats.org/officeDocument/2006/relationships/slide" Target="slides/slide108.xml"/><Relationship Id="rId218" Type="http://schemas.openxmlformats.org/officeDocument/2006/relationships/slide" Target="slides/slide164.xml"/><Relationship Id="rId271" Type="http://schemas.openxmlformats.org/officeDocument/2006/relationships/slide" Target="slides/slide217.xml"/><Relationship Id="rId24" Type="http://schemas.openxmlformats.org/officeDocument/2006/relationships/slideMaster" Target="slideMasters/slideMaster24.xml"/><Relationship Id="rId66" Type="http://schemas.openxmlformats.org/officeDocument/2006/relationships/slide" Target="slides/slide12.xml"/><Relationship Id="rId131" Type="http://schemas.openxmlformats.org/officeDocument/2006/relationships/slide" Target="slides/slide77.xml"/><Relationship Id="rId327" Type="http://schemas.openxmlformats.org/officeDocument/2006/relationships/slide" Target="slides/slide273.xml"/><Relationship Id="rId369" Type="http://schemas.openxmlformats.org/officeDocument/2006/relationships/slide" Target="slides/slide315.xml"/><Relationship Id="rId173" Type="http://schemas.openxmlformats.org/officeDocument/2006/relationships/slide" Target="slides/slide119.xml"/><Relationship Id="rId229" Type="http://schemas.openxmlformats.org/officeDocument/2006/relationships/slide" Target="slides/slide175.xml"/><Relationship Id="rId380" Type="http://schemas.openxmlformats.org/officeDocument/2006/relationships/slide" Target="slides/slide326.xml"/><Relationship Id="rId240" Type="http://schemas.openxmlformats.org/officeDocument/2006/relationships/slide" Target="slides/slide186.xml"/><Relationship Id="rId35" Type="http://schemas.openxmlformats.org/officeDocument/2006/relationships/slideMaster" Target="slideMasters/slideMaster35.xml"/><Relationship Id="rId77" Type="http://schemas.openxmlformats.org/officeDocument/2006/relationships/slide" Target="slides/slide23.xml"/><Relationship Id="rId100" Type="http://schemas.openxmlformats.org/officeDocument/2006/relationships/slide" Target="slides/slide46.xml"/><Relationship Id="rId282" Type="http://schemas.openxmlformats.org/officeDocument/2006/relationships/slide" Target="slides/slide228.xml"/><Relationship Id="rId338" Type="http://schemas.openxmlformats.org/officeDocument/2006/relationships/slide" Target="slides/slide284.xml"/><Relationship Id="rId8" Type="http://schemas.openxmlformats.org/officeDocument/2006/relationships/slideMaster" Target="slideMasters/slideMaster8.xml"/><Relationship Id="rId142" Type="http://schemas.openxmlformats.org/officeDocument/2006/relationships/slide" Target="slides/slide88.xml"/><Relationship Id="rId184" Type="http://schemas.openxmlformats.org/officeDocument/2006/relationships/slide" Target="slides/slide130.xml"/><Relationship Id="rId391" Type="http://schemas.openxmlformats.org/officeDocument/2006/relationships/slide" Target="slides/slide337.xml"/><Relationship Id="rId405" Type="http://schemas.openxmlformats.org/officeDocument/2006/relationships/theme" Target="theme/theme1.xml"/><Relationship Id="rId251" Type="http://schemas.openxmlformats.org/officeDocument/2006/relationships/slide" Target="slides/slide197.xml"/><Relationship Id="rId46" Type="http://schemas.openxmlformats.org/officeDocument/2006/relationships/slideMaster" Target="slideMasters/slideMaster46.xml"/><Relationship Id="rId293" Type="http://schemas.openxmlformats.org/officeDocument/2006/relationships/slide" Target="slides/slide239.xml"/><Relationship Id="rId307" Type="http://schemas.openxmlformats.org/officeDocument/2006/relationships/slide" Target="slides/slide253.xml"/><Relationship Id="rId349" Type="http://schemas.openxmlformats.org/officeDocument/2006/relationships/slide" Target="slides/slide295.xml"/><Relationship Id="rId88" Type="http://schemas.openxmlformats.org/officeDocument/2006/relationships/slide" Target="slides/slide34.xml"/><Relationship Id="rId111" Type="http://schemas.openxmlformats.org/officeDocument/2006/relationships/slide" Target="slides/slide57.xml"/><Relationship Id="rId153" Type="http://schemas.openxmlformats.org/officeDocument/2006/relationships/slide" Target="slides/slide99.xml"/><Relationship Id="rId195" Type="http://schemas.openxmlformats.org/officeDocument/2006/relationships/slide" Target="slides/slide141.xml"/><Relationship Id="rId209" Type="http://schemas.openxmlformats.org/officeDocument/2006/relationships/slide" Target="slides/slide155.xml"/><Relationship Id="rId360" Type="http://schemas.openxmlformats.org/officeDocument/2006/relationships/slide" Target="slides/slide306.xml"/><Relationship Id="rId220" Type="http://schemas.openxmlformats.org/officeDocument/2006/relationships/slide" Target="slides/slide166.xml"/><Relationship Id="rId15" Type="http://schemas.openxmlformats.org/officeDocument/2006/relationships/slideMaster" Target="slideMasters/slideMaster15.xml"/><Relationship Id="rId57" Type="http://schemas.openxmlformats.org/officeDocument/2006/relationships/slide" Target="slides/slide3.xml"/><Relationship Id="rId262" Type="http://schemas.openxmlformats.org/officeDocument/2006/relationships/slide" Target="slides/slide208.xml"/><Relationship Id="rId318" Type="http://schemas.openxmlformats.org/officeDocument/2006/relationships/slide" Target="slides/slide264.xml"/><Relationship Id="rId99" Type="http://schemas.openxmlformats.org/officeDocument/2006/relationships/slide" Target="slides/slide45.xml"/><Relationship Id="rId122" Type="http://schemas.openxmlformats.org/officeDocument/2006/relationships/slide" Target="slides/slide68.xml"/><Relationship Id="rId164" Type="http://schemas.openxmlformats.org/officeDocument/2006/relationships/slide" Target="slides/slide110.xml"/><Relationship Id="rId371" Type="http://schemas.openxmlformats.org/officeDocument/2006/relationships/slide" Target="slides/slide317.xml"/><Relationship Id="rId26" Type="http://schemas.openxmlformats.org/officeDocument/2006/relationships/slideMaster" Target="slideMasters/slideMaster26.xml"/><Relationship Id="rId231" Type="http://schemas.openxmlformats.org/officeDocument/2006/relationships/slide" Target="slides/slide177.xml"/><Relationship Id="rId273" Type="http://schemas.openxmlformats.org/officeDocument/2006/relationships/slide" Target="slides/slide219.xml"/><Relationship Id="rId329" Type="http://schemas.openxmlformats.org/officeDocument/2006/relationships/slide" Target="slides/slide275.xml"/><Relationship Id="rId68" Type="http://schemas.openxmlformats.org/officeDocument/2006/relationships/slide" Target="slides/slide14.xml"/><Relationship Id="rId133" Type="http://schemas.openxmlformats.org/officeDocument/2006/relationships/slide" Target="slides/slide79.xml"/><Relationship Id="rId175" Type="http://schemas.openxmlformats.org/officeDocument/2006/relationships/slide" Target="slides/slide121.xml"/><Relationship Id="rId340" Type="http://schemas.openxmlformats.org/officeDocument/2006/relationships/slide" Target="slides/slide286.xml"/><Relationship Id="rId200" Type="http://schemas.openxmlformats.org/officeDocument/2006/relationships/slide" Target="slides/slide146.xml"/><Relationship Id="rId382" Type="http://schemas.openxmlformats.org/officeDocument/2006/relationships/slide" Target="slides/slide328.xml"/><Relationship Id="rId242" Type="http://schemas.openxmlformats.org/officeDocument/2006/relationships/slide" Target="slides/slide188.xml"/><Relationship Id="rId284" Type="http://schemas.openxmlformats.org/officeDocument/2006/relationships/slide" Target="slides/slide230.xml"/><Relationship Id="rId37" Type="http://schemas.openxmlformats.org/officeDocument/2006/relationships/slideMaster" Target="slideMasters/slideMaster37.xml"/><Relationship Id="rId79" Type="http://schemas.openxmlformats.org/officeDocument/2006/relationships/slide" Target="slides/slide25.xml"/><Relationship Id="rId102" Type="http://schemas.openxmlformats.org/officeDocument/2006/relationships/slide" Target="slides/slide48.xml"/><Relationship Id="rId144" Type="http://schemas.openxmlformats.org/officeDocument/2006/relationships/slide" Target="slides/slide90.xml"/><Relationship Id="rId90" Type="http://schemas.openxmlformats.org/officeDocument/2006/relationships/slide" Target="slides/slide36.xml"/><Relationship Id="rId186" Type="http://schemas.openxmlformats.org/officeDocument/2006/relationships/slide" Target="slides/slide132.xml"/><Relationship Id="rId351" Type="http://schemas.openxmlformats.org/officeDocument/2006/relationships/slide" Target="slides/slide297.xml"/><Relationship Id="rId393" Type="http://schemas.openxmlformats.org/officeDocument/2006/relationships/slide" Target="slides/slide339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9.xml"/><Relationship Id="rId13" Type="http://schemas.openxmlformats.org/officeDocument/2006/relationships/slide" Target="slides/slide36.xml"/><Relationship Id="rId18" Type="http://schemas.openxmlformats.org/officeDocument/2006/relationships/slide" Target="slides/slide42.xml"/><Relationship Id="rId3" Type="http://schemas.openxmlformats.org/officeDocument/2006/relationships/slide" Target="slides/slide14.xml"/><Relationship Id="rId21" Type="http://schemas.openxmlformats.org/officeDocument/2006/relationships/slide" Target="slides/slide49.xml"/><Relationship Id="rId7" Type="http://schemas.openxmlformats.org/officeDocument/2006/relationships/slide" Target="slides/slide18.xml"/><Relationship Id="rId12" Type="http://schemas.openxmlformats.org/officeDocument/2006/relationships/slide" Target="slides/slide33.xml"/><Relationship Id="rId17" Type="http://schemas.openxmlformats.org/officeDocument/2006/relationships/slide" Target="slides/slide40.xml"/><Relationship Id="rId2" Type="http://schemas.openxmlformats.org/officeDocument/2006/relationships/slide" Target="slides/slide13.xml"/><Relationship Id="rId16" Type="http://schemas.openxmlformats.org/officeDocument/2006/relationships/slide" Target="slides/slide39.xml"/><Relationship Id="rId20" Type="http://schemas.openxmlformats.org/officeDocument/2006/relationships/slide" Target="slides/slide44.xml"/><Relationship Id="rId1" Type="http://schemas.openxmlformats.org/officeDocument/2006/relationships/slide" Target="slides/slide12.xml"/><Relationship Id="rId6" Type="http://schemas.openxmlformats.org/officeDocument/2006/relationships/slide" Target="slides/slide17.xml"/><Relationship Id="rId11" Type="http://schemas.openxmlformats.org/officeDocument/2006/relationships/slide" Target="slides/slide31.xml"/><Relationship Id="rId5" Type="http://schemas.openxmlformats.org/officeDocument/2006/relationships/slide" Target="slides/slide16.xml"/><Relationship Id="rId15" Type="http://schemas.openxmlformats.org/officeDocument/2006/relationships/slide" Target="slides/slide38.xml"/><Relationship Id="rId10" Type="http://schemas.openxmlformats.org/officeDocument/2006/relationships/slide" Target="slides/slide28.xml"/><Relationship Id="rId19" Type="http://schemas.openxmlformats.org/officeDocument/2006/relationships/slide" Target="slides/slide43.xml"/><Relationship Id="rId4" Type="http://schemas.openxmlformats.org/officeDocument/2006/relationships/slide" Target="slides/slide15.xml"/><Relationship Id="rId9" Type="http://schemas.openxmlformats.org/officeDocument/2006/relationships/slide" Target="slides/slide20.xml"/><Relationship Id="rId14" Type="http://schemas.openxmlformats.org/officeDocument/2006/relationships/slide" Target="slides/slide37.xml"/><Relationship Id="rId22" Type="http://schemas.openxmlformats.org/officeDocument/2006/relationships/slide" Target="slides/slide26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5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5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F02ADDB1-D281-432C-AE6A-F2DE880662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364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49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37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737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37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45661FDF-B9DC-4CF8-9459-5CFD44228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52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38D4679-8F69-41A6-A5E0-8201851AE964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21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>
                <a:spcBef>
                  <a:spcPct val="20000"/>
                </a:spcBef>
              </a:pPr>
              <a:t>41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>
                <a:spcBef>
                  <a:spcPct val="20000"/>
                </a:spcBef>
              </a:pPr>
              <a:t>46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>
                <a:spcBef>
                  <a:spcPct val="20000"/>
                </a:spcBef>
              </a:pPr>
              <a:t>48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>
                <a:spcBef>
                  <a:spcPct val="20000"/>
                </a:spcBef>
              </a:pPr>
              <a:t>50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>
                <a:spcBef>
                  <a:spcPct val="20000"/>
                </a:spcBef>
              </a:pPr>
              <a:t>51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BBAE225-2CB4-4F86-9871-07D6B8796556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61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BBAE225-2CB4-4F86-9871-07D6B8796556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62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BBAE225-2CB4-4F86-9871-07D6B8796556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63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BBAE225-2CB4-4F86-9871-07D6B8796556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64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BBAE225-2CB4-4F86-9871-07D6B8796556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65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1644BF-A3DE-46B0-BABA-A5C77AA4E9D1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BBAE225-2CB4-4F86-9871-07D6B8796556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66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BBAE225-2CB4-4F86-9871-07D6B8796556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67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B6959A94-710D-4032-AB14-6B97D0602E76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68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EA026E07-C4BE-4C58-BCE8-8C49B21AEF1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69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EA026E07-C4BE-4C58-BCE8-8C49B21AEF1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70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C618AE0B-6EE8-4F3C-BB08-03FE2A3416EE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73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EA3C5EE1-0AB3-4402-885F-18C9DE53192E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75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88795A-5EF5-47D2-A862-ED8816C3BE25}" type="slidenum">
              <a:rPr lang="en-US" smtClean="0">
                <a:solidFill>
                  <a:srgbClr val="000000"/>
                </a:solidFill>
              </a:rPr>
              <a:pPr/>
              <a:t>82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90A2E-0FC6-49BC-8B9C-2E301A67A2A0}" type="slidenum">
              <a:rPr lang="en-US" smtClean="0">
                <a:solidFill>
                  <a:srgbClr val="000000"/>
                </a:solidFill>
              </a:rPr>
              <a:pPr/>
              <a:t>83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3254E4-6E3C-4848-A146-6D47E721EEFE}" type="slidenum">
              <a:rPr lang="en-US" smtClean="0">
                <a:solidFill>
                  <a:srgbClr val="000000"/>
                </a:solidFill>
              </a:rPr>
              <a:pPr/>
              <a:t>84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4451BB19-2118-42F1-8A9A-BF13CCADB34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23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E13EA7-188C-47CE-8E8F-E762D8167E72}" type="slidenum">
              <a:rPr lang="en-US" smtClean="0">
                <a:solidFill>
                  <a:srgbClr val="000000"/>
                </a:solidFill>
              </a:rPr>
              <a:pPr/>
              <a:t>94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96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97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98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99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100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C6870F3-DE50-4FBA-AEC8-0B7898C1C674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101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E0DDA92-266E-482B-920C-FB6AACF2FAA6}" type="slidenum">
              <a:rPr lang="en-US" sz="1200" baseline="30000">
                <a:solidFill>
                  <a:prstClr val="black"/>
                </a:solidFill>
                <a:latin typeface="Verdana" pitchFamily="34" charset="0"/>
              </a:rPr>
              <a:pPr algn="r"/>
              <a:t>102</a:t>
            </a:fld>
            <a:endParaRPr lang="en-US" sz="1200" baseline="3000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71BC2B-5BA3-459B-9B37-C5CFE121D98D}" type="slidenum">
              <a:rPr lang="en-US" smtClean="0">
                <a:solidFill>
                  <a:srgbClr val="000000"/>
                </a:solidFill>
              </a:rPr>
              <a:pPr/>
              <a:t>103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104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67F5B0C7-1671-415E-89AD-CEC8EB0FDDAA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25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105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106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107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720A8E-285B-4C16-AB62-3D9A4C3FFF92}" type="slidenum">
              <a:rPr lang="en-US" smtClean="0">
                <a:solidFill>
                  <a:srgbClr val="000000"/>
                </a:solidFill>
              </a:rPr>
              <a:pPr/>
              <a:t>111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120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121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126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127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128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138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C4D4134-8B09-4EFB-8CFD-EDDD062E59F4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27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E1E09-0B16-4F46-B9A2-522AC842F5EF}" type="slidenum">
              <a:rPr lang="en-US">
                <a:solidFill>
                  <a:srgbClr val="000000"/>
                </a:solidFill>
              </a:rPr>
              <a:pPr/>
              <a:t>150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71D644-A422-4293-AF58-02E01A455098}" type="slidenum">
              <a:rPr lang="en-US" smtClean="0">
                <a:solidFill>
                  <a:srgbClr val="000000"/>
                </a:solidFill>
              </a:rPr>
              <a:pPr/>
              <a:t>151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4CC435-A918-41A8-94CF-1DEACD21F7D1}" type="slidenum">
              <a:rPr lang="en-US" smtClean="0">
                <a:solidFill>
                  <a:srgbClr val="000000"/>
                </a:solidFill>
              </a:rPr>
              <a:pPr/>
              <a:t>152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4CC435-A918-41A8-94CF-1DEACD21F7D1}" type="slidenum">
              <a:rPr lang="en-US" smtClean="0">
                <a:solidFill>
                  <a:srgbClr val="000000"/>
                </a:solidFill>
              </a:rPr>
              <a:pPr/>
              <a:t>154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AD72CD-24AA-49D1-9BAC-B9B764D330B1}" type="slidenum">
              <a:rPr lang="en-US" smtClean="0">
                <a:solidFill>
                  <a:srgbClr val="000000"/>
                </a:solidFill>
              </a:rPr>
              <a:pPr/>
              <a:t>159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5F2737-BB3B-4D12-99FA-4AA34823A191}" type="slidenum">
              <a:rPr lang="en-US" smtClean="0">
                <a:solidFill>
                  <a:srgbClr val="000000"/>
                </a:solidFill>
              </a:rPr>
              <a:pPr/>
              <a:t>160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161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113DE7-338D-41C1-82BB-A5B8C0D598E9}" type="slidenum">
              <a:rPr lang="en-US" smtClean="0">
                <a:solidFill>
                  <a:srgbClr val="000000"/>
                </a:solidFill>
              </a:rPr>
              <a:pPr/>
              <a:t>162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788E90-0E32-4C8F-B6FD-D99F61BC3B34}" type="slidenum">
              <a:rPr lang="en-US" smtClean="0">
                <a:solidFill>
                  <a:srgbClr val="000000"/>
                </a:solidFill>
              </a:rPr>
              <a:pPr/>
              <a:t>163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B6DDA85-2E9F-4D0E-858C-44A508A05844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171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0DD500F-06AD-46C2-9815-2F2A565FFA0E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29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DA41F43D-1CBC-47DB-8EE2-C099FCCEFC8E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172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EA026E07-C4BE-4C58-BCE8-8C49B21AEF1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196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CBEFA92-2299-42A4-9FB4-E6748632B4A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197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8AA085-B6D6-4031-BF2E-0E47E2D0D789}" type="slidenum">
              <a:rPr lang="en-US" smtClean="0"/>
              <a:pPr/>
              <a:t>202</a:t>
            </a:fld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84EB6103-8C31-4A1F-A043-DFB187602CF1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213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C228AB-0B2A-40DC-8319-A9165F455EFE}" type="slidenum">
              <a:rPr lang="en-US">
                <a:solidFill>
                  <a:prstClr val="black"/>
                </a:solidFill>
              </a:rPr>
              <a:pPr/>
              <a:t>218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0C50C3-F158-4B11-A3B5-E766EB6F75D1}" type="slidenum">
              <a:rPr lang="en-US" smtClean="0">
                <a:solidFill>
                  <a:srgbClr val="000000"/>
                </a:solidFill>
              </a:rPr>
              <a:pPr/>
              <a:t>223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28F900-133C-413A-910E-38F626055381}" type="slidenum">
              <a:rPr lang="en-US" smtClean="0">
                <a:solidFill>
                  <a:srgbClr val="000000"/>
                </a:solidFill>
                <a:latin typeface="Tahoma" pitchFamily="34" charset="0"/>
              </a:rPr>
              <a:pPr/>
              <a:t>249</a:t>
            </a:fld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2B1DA4-90E2-4509-B2EB-690894A7187C}" type="slidenum">
              <a:rPr lang="en-US" smtClean="0"/>
              <a:pPr/>
              <a:t>272</a:t>
            </a:fld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BBC81E0-ABFE-4610-A6B7-4D8F82453B0D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279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D528A0F-F36E-442B-A937-FD803364FADE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30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6AE1564A-AA60-4CEE-8C79-2A19888F8C8F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280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BBC81E0-ABFE-4610-A6B7-4D8F82453B0D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281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F582A920-3609-47A9-B11C-F1FBA94AC8EF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282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FD32722-1A3D-4794-A4C7-1EAFFAB95394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283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F0015B-2BB4-4DDF-968C-8304A08C7ABE}" type="slidenum">
              <a:rPr lang="en-US" smtClean="0"/>
              <a:pPr/>
              <a:t>288</a:t>
            </a:fld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777C72-C945-41E4-B3B1-B1A190772712}" type="slidenum">
              <a:rPr lang="en-US" smtClean="0"/>
              <a:pPr/>
              <a:t>289</a:t>
            </a:fld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AA99CB-75E8-4E5B-9C25-B835D778C9BE}" type="slidenum">
              <a:rPr lang="en-US" smtClean="0"/>
              <a:pPr/>
              <a:t>290</a:t>
            </a:fld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A9B0F1-E799-46FF-9EB7-0DD6129ADE98}" type="slidenum">
              <a:rPr lang="en-US" smtClean="0"/>
              <a:pPr/>
              <a:t>291</a:t>
            </a:fld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4CF452-C15D-440F-ACBA-475476F1A314}" type="slidenum">
              <a:rPr lang="en-US" smtClean="0"/>
              <a:pPr/>
              <a:t>292</a:t>
            </a:fld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63B5DE-67B8-4B3D-9A1B-4173C864C18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324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E0AD81E-66B8-4C48-8D60-C35F605C3654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32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63B5DE-67B8-4B3D-9A1B-4173C864C18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325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63B5DE-67B8-4B3D-9A1B-4173C864C18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327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63B5DE-67B8-4B3D-9A1B-4173C864C18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328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63B5DE-67B8-4B3D-9A1B-4173C864C18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330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385E02-3323-4D78-B087-2D181590B456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331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63B5DE-67B8-4B3D-9A1B-4173C864C18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332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63B5DE-67B8-4B3D-9A1B-4173C864C18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333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D63B5DE-67B8-4B3D-9A1B-4173C864C189}" type="slidenum">
              <a:rPr lang="en-US" sz="1200">
                <a:solidFill>
                  <a:srgbClr val="000000"/>
                </a:solidFill>
                <a:latin typeface="Verdana" pitchFamily="34" charset="0"/>
              </a:rPr>
              <a:pPr algn="r"/>
              <a:t>334</a:t>
            </a:fld>
            <a:endParaRPr lang="en-US" sz="1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spcBef>
                <a:spcPct val="20000"/>
              </a:spcBef>
            </a:pPr>
            <a:fld id="{EFF88A2F-F635-49AE-93CD-3C24BD8FF119}" type="slidenum">
              <a:rPr lang="en-US">
                <a:solidFill>
                  <a:prstClr val="black"/>
                </a:solidFill>
                <a:latin typeface="Verdana" pitchFamily="34" charset="0"/>
              </a:rPr>
              <a:pPr>
                <a:spcBef>
                  <a:spcPct val="20000"/>
                </a:spcBef>
              </a:pPr>
              <a:t>338</a:t>
            </a:fld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EA026E07-C4BE-4C58-BCE8-8C49B21AEF1B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341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1F2DF338-0A1C-4771-B803-29E3EBE3ED8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eaLnBrk="0" hangingPunct="0"/>
              <a:t>34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7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2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CAB97-FF09-4C8B-9533-9E8225AE5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CDBCE5-4590-40FB-A095-BF9C3575C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760"/>
            <a:ext cx="6021387" cy="5894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8C468F-8B49-4295-BD8D-318E02C46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84418-26E6-4088-B708-8463C48FD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0A586-CB58-45F9-B9CD-4987E2046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7DD40-D6E2-43AB-A945-F83757582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F975C-BABF-4588-A7E7-A3F044198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D4B57-3FC6-40F0-9BC7-833BAE5ED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3723D-2294-40B5-8A26-2D52C0127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31CB7-359C-4CFA-9A73-5C87C0935E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457E6-47F9-48AF-B777-311A9341B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59DB9-54E0-4731-9B32-95ACD84610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F7154-CF87-44FF-9F01-77126DF465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0A739-857F-4E75-A1A1-DDA05D541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F9544-04EB-4733-A717-4BD933F99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3746-924D-46DB-9DF5-B21464834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4C26C-58B7-4D58-BA1B-0AD06CABF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3E9D9-A200-4D9A-A954-2CAB4AF5F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986D0-725E-4502-8D7A-B21CF29717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1A6F3-3ACC-498B-BB35-BA8CC797A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B25F9-B9FC-4270-A890-DE65FFFEF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A9A71-1833-4007-9E6C-D1E4718EA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CC123-E90A-42DA-AD0C-97DBE1776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ABBB06-60EA-4B51-BF80-E7A81C819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C87DB-4C7C-4959-82E8-930D9C516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469C9-62C1-4E00-A751-53C35E285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5" y="2438516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45774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41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fld id="{A31448AA-C86C-427F-A6EB-8105F3CE5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7631F-BD2A-497B-AA18-3B3F07E25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724EC-0A72-4AF7-AF7E-3FDBB5EB0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E9939-C19E-4D83-AC42-100F95C35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3F88F-BE77-4F76-B7C8-6C7D91033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58150-4FB0-42BE-AAB8-5160808E36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EFEED-9C38-49E3-904B-034227145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E5FA3-41B2-4859-9172-93EDCEC92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9D1A4-E26D-492F-88AA-87905E161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73331-5997-44AB-B5AC-3D8F9BB02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39947-6CA5-4A59-8B9A-C8B8D3C030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660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660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489B5-1BDB-4EF7-806A-12EE3089E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B2811-17BC-4DCC-90D2-03983494A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B1BE4-1ED3-4FFC-826F-E0B749F0BC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A8FCC-DA8E-4B51-936C-9B7763AB4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B306A-A576-47D7-858E-82BFF3ACF5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DE2E2-0F61-4BCB-9C83-247C364B8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52453-15F3-40FD-88B6-51660DD10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9A78A-341D-4CFD-AFD2-232FD4224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DF3FC-0F11-4502-B401-50E4A7773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364D-34F4-4EAC-A46D-47346707F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C3A25-E053-4149-B5C3-CBA7A61AD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5710B-8F55-43B3-A63B-7F12507AC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26C20-56BD-47B6-A155-C8D82E5A01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66B04-00A6-405E-A8D6-9FD6D2CD0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39914-F8DF-411B-9D9C-C3702DC90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E3874-8447-49C2-88F5-8F83F39AD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0925A-1D6C-467E-89F6-43AB90891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5EDE6-A7B7-40B0-9B63-77754BEB5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920F7-7C95-43A8-BB90-FE0036ACD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BA252-412A-49B3-A1BE-8D2FA0AD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27543-8621-4BD1-BB38-39B387C6F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C0A8D-5A85-4DD1-91A3-C275C3135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3B634-1F1E-4DBF-AF4B-CF3D194F0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FB7CF-C34A-4416-ABF1-1BE34786F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AEB9D6-33DE-4736-830B-78A3F6724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0A650-6AC8-4686-9153-7ED93BB79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7FCA1-216E-4C4E-AE8A-5DDA57781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7B669-AD7E-4E7E-8DF7-F4D2F77EF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763E3-B781-4B4C-AE7F-48FEFFC0B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CDA95-72D6-4B1E-978F-778597528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5BC48-7487-4F10-8069-592FDFA80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C91C3-9628-4540-AB4E-8FA61F766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38188-1EB3-429A-84D0-2DD4ECCDF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E980A-7A6F-4A31-827F-623A2D2F9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39905-B83A-4388-92BC-CCE793D00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5BF7F-7FC7-40C6-BA45-EF6C27727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ACF6A3-136B-4A64-B54A-4F936EFD3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A1E9C-B737-4AAC-9463-52900FCD7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00F27-8DEA-46FF-8B63-83E4F9606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28BA5-C769-4F4E-9D51-AA9063993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D3079-0217-421F-A8B2-B826D120C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760"/>
            <a:ext cx="6021387" cy="5894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13B47-0D63-416E-A2D1-F84EBF43D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C3B25-B078-40A0-902F-08EB50D5F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75E5A-7EDD-47A4-9829-22EC26BBBE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730CE-BAD7-4741-ACC6-D3519BB54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B47DF-9FAB-4E2B-AB30-633A2807EE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32D25-7E65-4818-9BA0-A034D9C34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550DE-4EAF-4F39-BBF9-3C333CCB54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61187-0685-436C-B4A2-490676C99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F4893-986D-4F85-99F5-DA793E884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80528-D9A8-4E98-A00F-C3267B305A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6572C-D457-4ACA-B6D8-8E55D6C78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A6A7D-C195-4728-952C-58F11938A6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A3AA6-98D6-4345-91F1-31683E238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E4B73-BF90-48D9-B963-A478CB754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DC616-004C-4EBB-A569-D9120D3BB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2C907-CDF1-4713-89C6-F95F61D20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AD469-F221-490A-8108-ED6D8DCE1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83AD5-F086-4A88-84E5-3B343710E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18FB0-C7A6-43A9-9D21-7947F03DF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0059E-D5F6-4D51-B07C-6ADA0BF37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4CF8D-12F5-4212-B92B-349050F1D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C1BFB-B3BC-407E-A28A-97484D810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94A08-98B6-419C-9C70-1EEC407A1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CCBCD-C094-4420-BA9A-731939691D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E835D-0BC1-4C17-B2F1-12C847C6A9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97F13-75A8-4F97-9F03-B5C4B2C82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A2264-92D2-409D-94CB-CC171E845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0351C-B80A-4840-A7A3-DF5DBEA88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DCCA4-1CD9-4411-B880-0A536A9D2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939FB-EBFC-4520-8BAA-A6E0000B8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E5667-DE94-4849-9F97-AC5B29AD5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65951-361B-43E8-AEC2-656EEB737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EDE20-9164-46D0-A4AD-85CBE681C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93796-CA06-4B69-9780-55DE3DFD6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AE260-C80F-481A-AC32-68CF66C1D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02880-9DCC-4E1D-BBBD-932D85CD6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37406F-4707-494A-A968-986883948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B7EDE1-27EB-42E9-B3D8-289D6C1E1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DB929-47D8-4500-B2F6-11E886788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A275A-E9EA-424B-ACF2-B92741F9A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487BC-5566-4874-92E4-2EF58DD1A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D8BDB-84A1-403A-8BB3-93FB54E9AC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EB8FA-A55B-4C72-9487-3BB58EB2A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49EFB-0C67-4E39-8BEF-578D6C093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31637-729E-45BE-A423-E08420211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B9C1D-113D-46F0-8E36-A2433EFB1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A59CF-E726-4641-B856-2818F0523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E2AC5-EAD4-4F30-97B8-D5DCC2FDE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2F8495-6DC2-423B-920B-3384DA9F5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7C482-9C23-41A8-8404-4A5C059304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11E39-DCE6-4530-9741-25FB82D039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2CC19-01DB-4AE9-BA88-AC5893363E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A0850-F28C-457F-9537-6874AD619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06681-3839-41CE-82AE-4222B5979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04481-8F6D-46D0-82ED-1AA275895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24904-C683-4EA8-8BFF-B67625D76C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936FF-FE8E-4AAE-98F4-B8A1314F6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E8C3F-933E-4CAE-B41E-93F62C140B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A19D7-6442-46F2-B462-CCCC55852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B6B7D-6E56-48DD-826C-CE1D2E2D4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FAFB5-130F-4C19-BE00-67CA993BF6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04943-ED65-4A77-8862-A95962FBD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9E58D-2187-4112-A2B6-8F0764399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E4441-5379-4065-9E32-84E18F584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5FC54-1956-4BB0-9E6F-4B3BB64B38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B5D4C-1804-4E87-9A09-64FB6A669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B17E2-3616-4DFC-B279-87BCCDEEB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31E02-061A-4D14-B896-9A6466A1D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5536A-CEFD-480E-AC58-FA975BCFB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2A254-E87A-4E7A-85C0-FE3507436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5265A-58D4-4CA8-83AD-A27A7C280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FBC24-DC9D-4A74-A034-F58D13C60A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81B22-F5D5-4B99-A402-B7BCB6CA4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3C294-0D8C-446F-81E3-04B5FA7F0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59D47-81C3-47CC-B72D-1D89B30EC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164CC-392C-41B5-8E21-C1B06C1653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98806-6532-4337-AB83-48C37AAB2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F80D7-527B-4BBB-9068-3B1C75D53D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E8FA1-620F-4753-837A-C5C637119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58B4F-EA2D-4405-BACD-95F4E2B7E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26367-2D4D-44A3-A9C9-80D05593A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C48D2-CFE3-4563-B980-1C8C7AB6A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6FE0-9CF7-4911-AFED-31E20A69C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7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F8A4E-636C-43A3-B458-BD61BB77DD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E7E21F-773F-4DAF-88E7-B4A3F7AD9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A7CC3-E14B-48D6-86C7-ECA24E68B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62" y="274761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0157D-C3C8-4D7C-BAE1-DE966AE31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DEC16-B356-45DB-92A9-38D5B6357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5BD44-5F21-4367-8A9F-C6AC3E0C40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96C00-343C-4756-BED6-9762D1FCB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E82B3-497A-464F-B229-172FCC0EB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B03C4-461A-42C6-8212-E545B4087A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E6998-6A27-43FA-95D5-19F28DEF6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BC3BF-424E-471C-9C6D-7C4E07B7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6CC75-F673-40FD-92A3-1077A3B63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97A5E-F04E-4074-A510-3B62D8B0D1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B3992-48F1-415F-8872-0FDDBE5C33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B4FFC-D380-4C63-A738-11757B738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3300"/>
                </a:solidFill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1A9FE591-2CB6-48DF-BA3C-E2E759A819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52E37-AAE7-42AD-80AA-30A0B48FDE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5701C-A9B9-4E05-8C86-A5FB83B0F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89D3F-ABD6-456B-832C-2E1DC57F7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E4BF8-7469-48DD-B720-56DA3C6BC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A27C0-C8CC-4C5B-B450-ECC1411B1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ED456-AEFD-431F-92E6-3069C43764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CA61E-E5E5-4C56-B779-AA79EDDA5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DDED3-E51D-40F2-8AC1-E46ED85B7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E3F6EC-0483-439D-8A8A-D20F2994D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223B3-B14C-47B2-B9EE-E6AC431663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0A907-CF26-4A28-AC68-FA60FBB266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68060-22DA-4353-BA65-F99FBB222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97A35-FA07-4687-82D7-9E46694FE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AEE26-A6F4-47DF-84E0-F764A7984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95ED8-E581-4B2D-BED3-B74F29CD9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8D6A1-8A90-4612-925C-3E2EC13D3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2DBA8-4D60-4CCA-8974-773CEFAD9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6EF06-BC40-4D84-B420-4FBD3EAC3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6341C-F685-4316-B354-FAFCC0D89B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69162-91BD-4B5A-8E9D-82522C2872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F7BD9-7146-4C0C-B9D3-BF44BCD34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1E533-585C-4C88-AB88-0EAEEBBA9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E116B-3578-4C33-BAC9-21BE108C99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E8813-F4B1-4A11-BA69-F2620E01B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17662-46EE-4330-A52C-03D18F177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6BB7E-A3B8-4B61-AA6B-8C372C04C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5E65D-EE43-4C16-B128-419850A66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F6DFF-D45B-48DB-9261-6D693E6E5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957EE-49EB-40C5-84D6-9FCDC5B5D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213EA-3519-43AD-9A2B-9A7A04ECD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72D14-DF37-41E9-BCC9-1DDB817C1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87331-83F2-42AB-B6CB-BCBFC3721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A07FD-4DF3-4710-8497-BC0EDCAC6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E0D6F-3601-42F2-B945-1CF221C22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86CD7-5F7C-4B03-AAA3-9C6A5BA8B7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AB4B2-50AE-43A2-A404-11DF4816C8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7C5D3-50B2-42B1-8946-6984407BB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05502-F5C7-4EE6-A9CC-A9791FAA3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71C20-194F-447A-8DFF-07F88D47E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46D9C-0FAE-493D-9535-E51C0D8ED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B4CD7-9F9A-47CD-B7EA-BAA135587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99434E-64EC-4FC8-8FC0-772647667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7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C2DE9-F2F4-48D9-AF21-810692D30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63927-FC6A-4AE8-9183-D16C74020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DF3104-3CA9-4E00-A6BB-2173A8E1B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61" y="274759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D496-78B8-49BE-AC16-255F8A59F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3DA3B-7965-4CD7-984E-4626EA601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81CF1-1E4E-407D-9EDB-0F72889E4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2C8F7-3A09-4097-A518-856151B1E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F6E8B1-EF3B-408F-A427-F11FA24C9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E3634-7E5C-48CE-AA12-8BBB55AA8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EFCFB-3944-474D-84CD-8C86C837E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3B8DA-80B9-4439-B8C8-4EED684B9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A0A0A-CFC0-4046-B7CA-83FBAA9E6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84C3A-EF8C-429F-984F-45B57FB4A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748F8-DD4E-4476-A212-E4837A7A57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0A340-D29F-405B-A1C1-7774345BA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E790F-08D6-441E-964D-3B52B81D4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0E47B-210C-4CAD-9A1B-BBAC4693C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A5DEA-CE50-47A4-870D-C40EB1A550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9A3C7-00C4-42D0-8B8A-113E10CDA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EEF42-BDD1-4ED2-A0DD-B10860533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C8BA3-1049-486C-AD6D-61B127E4A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7D5DA-652A-4207-812C-7AEC36618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7EEE7-404B-4083-8A34-B20D043F4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22B933-55AD-432C-8D03-940684490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4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754"/>
            <a:ext cx="6021387" cy="5894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F737B-E742-42CA-9064-CF7EFF4C8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52DD1-EA4F-413C-97E3-5BD6F1838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EFD0A-DDD3-4761-9DF5-9BD6ED248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770DE-D8C4-418A-ACBB-1C27ED7604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00021-D173-47A2-A041-449690013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70899-E997-4F89-AA4F-70686B9FC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2FE71-1F6C-43B1-B490-419F7CE2F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22CAB-5AB1-4EFF-92F9-29E600E53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FC3D-22B7-40F3-A5CA-F6349A10AD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62278-E839-458B-8468-DE06F5AD7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BA32C-9560-4F61-A93B-0CD1725BE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1ECE6-BB13-4458-AF0A-6EE59E8542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1E7A7-DE0A-4CC3-809E-3E5F8212A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49E20-4C73-4F63-903B-401DE7F6E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9D589-CFBF-4599-8C1F-12EE5E59E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975EC-6BA4-4C85-B0B6-FA6696EBB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B9344-1517-41CA-95DF-6535040F45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81652-37C8-455D-BBD8-C78726214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F372E-3746-47E6-A9CF-00E0B1E27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A4184-1A34-4D7E-A24E-9EB2BC9F0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B930E-3FD4-4C96-BC65-AD0ACE78F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B00BD-C8FB-4B67-ABAC-1107E8194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D6376-28D3-4E48-B503-43C550CE3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1E563-8204-48C0-9AB6-FEDE95B0A8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E7ECB-8CD1-4464-A70A-8591448F0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2AD48-EBD5-4BDA-9C2D-AC3B0840F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23344-1923-47A4-960C-B12B66E85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96C2A-549C-497F-87DF-62DD3EAF4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B3131-E5AB-4C37-9493-88BBE1992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defRPr/>
              </a:pPr>
              <a:endParaRPr lang="en-US" sz="3200">
                <a:solidFill>
                  <a:srgbClr val="003300"/>
                </a:solidFill>
                <a:latin typeface="Verdana" pitchFamily="34" charset="0"/>
              </a:endParaRPr>
            </a:p>
          </p:txBody>
        </p:sp>
      </p:grpSp>
      <p:sp>
        <p:nvSpPr>
          <p:cNvPr id="25396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396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0F82AB4C-DDD5-4F76-A319-7C474FDAE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62FB9-3B81-4D12-8144-2478585E7B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055D8F-B917-4AD6-B6C1-0F07B996F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F4A9D-B6B1-4F89-AD1B-B494E8A1D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3D94AE-9B4A-4CB4-88C1-441E41644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A4111-4BBD-4B50-B48C-88A2F32074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0E53E-2B1C-48C4-A731-D2E05A978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52D05-C270-4027-B2BA-7D7067D326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15D1A-7C9F-474F-A602-7F8CE5B00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FB36B-5D37-4D05-B9CB-B8D358ACD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C62A5-0CA8-4DA8-9BB7-B952F11DA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3A166-10E9-420C-97EA-F645CDDE8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EE8F0-6077-4CC7-A76A-1D34E76CB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7E5B9-4ADE-4A74-B263-03AEFBF89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7BFD4-04DD-4A89-9B54-D483BD21A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2E1D8-9C58-4E64-8C4F-F6EAF38C06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29F2D-BE83-4E27-B58C-9EA52ED29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BAFBF-3FDC-4871-8926-6FC0E9FAD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06CB5-4BCD-4D40-B4D2-A534516CE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C7504-43E3-4614-A090-1EA67F7AE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6DDD09-49E0-47F4-A0B0-578F55278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E4BEB-DDBE-4018-B781-104519863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C4003-4769-40F6-9043-242C1AB45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13A77-DE13-4DEB-BF87-513F7B742D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441-CDFA-4641-A9AA-08EA249C4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4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7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5BB5C-E492-4FFE-89E0-822D3B3569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92BBE-9E38-4B19-B43B-A448E003C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6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12" y="274861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65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buClr>
                <a:srgbClr val="009999"/>
              </a:buClr>
              <a:defRPr/>
            </a:pPr>
            <a:fld id="{968C49A7-A565-40EC-AFAB-F826BBFC690A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buClr>
                <a:srgbClr val="009999"/>
              </a:buClr>
              <a:defRPr/>
            </a:pPr>
            <a:fld id="{B8D2B7A9-964E-4BB4-8110-E8CC14FE8015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1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buClr>
                <a:srgbClr val="009999"/>
              </a:buClr>
              <a:defRPr/>
            </a:pPr>
            <a:fld id="{318E9CE5-BBF8-4314-97A2-FA45F34FEC52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buClr>
                <a:srgbClr val="009999"/>
              </a:buClr>
              <a:defRPr/>
            </a:pPr>
            <a:fld id="{526E7F11-474C-426A-9D32-BFCCAFB7FDF5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buClr>
                <a:srgbClr val="009999"/>
              </a:buClr>
              <a:defRPr/>
            </a:pPr>
            <a:fld id="{3EE369C6-C7D9-4481-9FDE-A3D48B38FEF2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buClr>
                <a:srgbClr val="009999"/>
              </a:buClr>
              <a:defRPr/>
            </a:pPr>
            <a:fld id="{E4A8D990-F52F-44EC-96E4-CAAFA29E594C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buClr>
                <a:srgbClr val="009999"/>
              </a:buClr>
              <a:defRPr/>
            </a:pPr>
            <a:fld id="{B841A06C-B9D3-4347-884B-E968D187ECC7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27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buClr>
                <a:srgbClr val="009999"/>
              </a:buClr>
              <a:defRPr/>
            </a:pPr>
            <a:fld id="{69FD56EA-2F86-4534-AA95-E386C84CB873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buClr>
                <a:srgbClr val="009999"/>
              </a:buClr>
              <a:defRPr/>
            </a:pPr>
            <a:fld id="{10015264-AA2A-44C1-9DE7-4C908F0C890D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44A63-5DA9-45E1-A9E6-7885AEEAE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buClr>
                <a:srgbClr val="009999"/>
              </a:buClr>
              <a:defRPr/>
            </a:pPr>
            <a:fld id="{0ABB18B0-E2F8-40BF-AC84-D207BEBD6379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86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13" y="274863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9999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buClr>
                <a:srgbClr val="009999"/>
              </a:buClr>
              <a:defRPr/>
            </a:pPr>
            <a:fld id="{2659420B-CA9D-4CB7-8BEF-0C324FCD465C}" type="slidenum">
              <a:rPr lang="en-US">
                <a:solidFill>
                  <a:srgbClr val="000000"/>
                </a:solidFill>
              </a:rPr>
              <a:pPr>
                <a:buClr>
                  <a:srgbClr val="009999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5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A32AB-A019-45E1-8040-B5EF380D82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55" y="274747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5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FFA3F-0529-47EE-AF88-438232F16B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6797D-333A-4C39-B5D1-96373ADC42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3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95195-6071-4C8F-85D5-A9298C7D7E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92821-B1E5-4D3E-ABF9-D495292D41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9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9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532446-A9E8-4F0F-A87F-856B24F33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BE6C5-F862-431A-A625-9D1A8DC307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E96AE-28E5-4C2B-814A-AC280434BA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BB00F-B9F4-4E57-93BD-A150F81D2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8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B4F53-C1EF-4049-9C80-91A8783D32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3A11C-B25D-46F8-B798-36A813BEB9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ECC4B-5B79-4AE2-AF62-15C7F2F1D6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7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806D5-08C1-41C8-BE9F-898D222DB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60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8C49A7-A565-40EC-AFAB-F826BBFC69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D2B7A9-964E-4BB4-8110-E8CC14FE8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3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8E9CE5-BBF8-4314-97A2-FA45F34FEC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6E7F11-474C-426A-9D32-BFCCAFB7FD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EE369C6-C7D9-4481-9FDE-A3D48B38FE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4A8D990-F52F-44EC-96E4-CAAFA29E59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CF05C-7B11-4649-975D-F696E179F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841A06C-B9D3-4347-884B-E968D187EC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85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9FD56EA-2F86-4534-AA95-E386C84CB8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015264-AA2A-44C1-9DE7-4C908F0C89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BB18B0-E2F8-40BF-AC84-D207BEBD63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7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68" y="274773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59420B-CA9D-4CB7-8BEF-0C324FCD46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CBA37-7D66-41DE-B06B-6C1169CBE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B575A-7778-4A7B-B057-76D6B63BD6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591E9-4227-4C80-B757-2AA36228C3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D95AF-DAA1-4362-95C1-F279C23EE7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FCCC3-1D24-4ABD-84EC-4979C990FD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5C397-6009-484D-A8A6-A6AF5A62D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6793C-FF03-42A2-B889-6718A1976C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40BDE-071D-4FDE-9D9B-032CBCF4CE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CDE83-3E38-452C-A429-9D99CD9EBF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E1BF5-B26A-4071-8551-F7C8EBF8E8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DC4D6-6298-4B2A-880D-D13E7316B1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4F95-684D-441F-92B5-F9E310D7B0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32031-E206-4FF8-852C-2E90A5F071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E3087-7EE8-4648-853C-6D984EA2C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702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86430-25D8-4858-95E9-F74A1B4A91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1A1B9-DA87-4C81-94F9-6EC1636F20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6E9DC-CDC8-4627-881C-94B50A75C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EBB8A-6509-4A0E-A1C5-C027250040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12915-C1EA-4D1F-AF2E-F4C5D9CE57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24142-1C36-4056-A033-CEC9677307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7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05861-648D-4139-9926-3C097F6DE9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253A91-35FC-4BB2-B952-24837B713B4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00BD1-7064-4E9E-9B45-E3AAD07E37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61" y="274759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6F3B9-F8ED-43CD-BE6C-786C9813CF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685E7-A79F-4DD8-A540-3565936055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B02B9-A875-4CC6-9C4B-A14CD091AB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9ECA7-C0AD-4CC6-A802-93370399D1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01CD6FD6-C50F-4E3A-BC85-55B823CEE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CF228-EC68-4391-B0E6-020D6880F3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408FD-69EA-4F34-8409-67A3BBC483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8A792-E9F4-4804-BE74-6F109F4AB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504B8-70A4-408E-B8C9-2B0995B92B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97D10-103C-4E1F-8ACE-83FC99A477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5112E-5963-4B12-9B0E-109E078E46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ADDA3-DA6F-4171-9719-09DA80252F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63DA4-C921-40D4-8DE6-AE6DA5704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D062A-C6E2-454F-B0AF-1AFBAAB5F61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4ABA8-F1DA-4350-8295-B48B865171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1F197-24B3-4E25-8DCF-BCA714CAD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4C4C8-02E0-4528-A645-0206A98B8F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C8788-B525-4F66-902F-88590563B4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0A387-CD7C-4B6C-8D3B-9B47C582D1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EEF74-4918-4DA7-A7BE-F6A1BA28B6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6F196-EE6E-416F-B59D-05FB47CBCC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78B65-5505-4595-92D5-7D6D0F1B50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E500C-CC91-44DD-AFBD-6F6204D742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986B-2D46-42F9-AF19-A0C974F6F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04D75-035A-4B2E-80B0-6B85DBCEBE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CBA37-7D66-41DE-B06B-6C1169CBE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1B7D8F-01A0-41D6-BF7E-4E3303041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B575A-7778-4A7B-B057-76D6B63BD6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591E9-4227-4C80-B757-2AA36228C3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D95AF-DAA1-4362-95C1-F279C23EE7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FCCC3-1D24-4ABD-84EC-4979C990FD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6793C-FF03-42A2-B889-6718A1976C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40BDE-071D-4FDE-9D9B-032CBCF4CE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CDE83-3E38-452C-A429-9D99CD9EBF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E1BF5-B26A-4071-8551-F7C8EBF8E8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DC4D6-6298-4B2A-880D-D13E7316B1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5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5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B4F95-684D-441F-92B5-F9E310D7B0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EB51E-A169-4AC5-A07F-1E9BA906D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96CCF-CEA2-4FB2-8EDF-E7328919E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9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6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4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BE8FA-64D5-4ED3-9D44-CFBB6C03D8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7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50" y="274737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CB6A4-A3BA-4570-BECD-D199A02C47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3DD7D-D355-4468-8CD8-7D8BF4D391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2839-C0A7-40B7-B132-E2B5D0FBD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D26389-9545-45BA-BF81-68C412580D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345DC-9FA1-426B-9338-39E7CAFBC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E2FEF-65B5-4F74-9145-7E252F1A71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D3BD6-8DEE-42CF-9BC2-3E7EFEB721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DB6E3-2689-4AAC-A9F1-AD2115E71A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EDACD-7602-48F7-A3B3-CCBBE21ECE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8FEEA-C8E5-4013-9097-1DA0D8B2BC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FF599-6F2A-4222-AF29-FEC3CC8634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D2C91-EE16-4791-903E-8989388332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AD5DE43-57DF-4E2D-874C-8A6126F23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EA4A5-E8A4-4C8E-8863-87B4B638FC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9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D8A640-1BC0-4C88-A06A-CF7041217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9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8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0B95E-2CC7-4068-9DCA-258FA2CA94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700DF-03AA-49AE-9991-517E1D838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53E8B-8894-41EF-8AAE-C447C7759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085F2-7A45-45D1-BDA5-B840822984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4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49915-FABB-404F-A5C4-F2E9DA3113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517E7-F6FC-440E-9E43-52CA59192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781B6-16D0-4685-8A2A-E63BE629DE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7051E-FC91-46A5-B1E4-CAC20244B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6B2B-35FC-4CD2-937A-8D37F7278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31CEA-4DE0-43FE-AF41-92DECFF1C0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4D4F9-AF1A-4ADD-BE97-21DE5BDAAD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406998"/>
            <a:ext cx="7315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906713"/>
            <a:ext cx="7315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86BDC-8580-49E8-AFA6-620D6EA97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2735B-1A24-4B4C-8B2B-6164ACF549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B4278-252B-4C66-BC67-0C52843DD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CA4B05-325A-4AD1-87D6-E1D6FE1AD5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C1E4-319A-4BC8-A460-937678858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A0AFC-D59B-4DEF-921D-83E3ACADCB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64E-B09D-4623-ABD3-1116026006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1DD67-DFAC-4055-93ED-443FA4276D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1ED33-C13E-44FB-9DE8-7A8273E836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EABE2F-DB0A-4C67-A3BE-95FFCE482A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74736"/>
            <a:ext cx="73152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208C7-7DD4-4532-901A-CEC436518E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00206"/>
            <a:ext cx="73152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18723-9167-41D7-9B8D-6463F5AC3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CB0A2-4463-4468-B2DF-97F7FDB56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AF3A5-8217-48AD-A121-1D89C1B98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71F6E-B851-4ECB-BE75-19BBC70CB6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117F8-B9AD-46CB-A5D6-DEAE4307B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2AB96-E36A-4A42-A3CC-51646E091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25D30-1D59-4B7F-B434-3E3650407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C83BC-A2CE-4B2C-A325-2A1599E9C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C97F7-4DF8-4EC1-A02D-57740D99C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F5188-6A40-4E7D-8559-B36677D3C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31DD2C-BEDA-49C3-AC1C-F3E508F58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BC5EC-633E-41DF-87C1-D02D77E9F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A8820-4F46-499C-B54C-76EC5EDF9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8D907F0-A1BC-4AE8-AD71-E6FF1C76E753}" type="slidenum">
              <a:rPr lang="en-US" sz="1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0E1A506-E4BE-4348-8349-82433545A9B4}" type="slidenum">
              <a:rPr lang="en-US" sz="1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9CAFAE2-316F-4F32-9699-BF4373EB055B}" type="slidenum">
              <a:rPr lang="en-US" sz="1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A33BB-79A5-424C-8140-28575D59F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65049D6-ECCD-45FF-86FE-7412393743B6}" type="slidenum">
              <a:rPr lang="en-US" sz="1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FBA040D-56CE-439C-8E4B-D7B9E0E015DC}" type="slidenum">
              <a:rPr lang="en-US" sz="1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02492F9-A1B4-4D43-9FA5-3779C62B03E2}" type="slidenum">
              <a:rPr lang="en-US" sz="1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BE94151-561A-4B5D-8B9D-0403D56B33BA}" type="slidenum">
              <a:rPr lang="en-US" sz="1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41C83AE-3B40-48FE-AB9C-427884D0A04F}" type="slidenum">
              <a:rPr lang="en-US" sz="1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71126E8-2DA8-4940-9C6F-9EDEB216669D}" type="slidenum">
              <a:rPr lang="en-US" sz="1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2246F26-6603-41F3-893B-EA81F3664206}" type="slidenum">
              <a:rPr lang="en-US" sz="1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70EEE4F-51BE-470D-832A-97F4353E3467}" type="slidenum">
              <a:rPr lang="en-US" sz="18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3"/>
            <a:ext cx="7315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7C1C0-AA6F-4D6D-BD20-0F3FE5B74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3152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9438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736"/>
            <a:ext cx="6021387" cy="58943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8D267-8193-4369-B1D2-C2190B9E5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5662" y="274736"/>
            <a:ext cx="8231187" cy="5894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828804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85800"/>
            <a:ext cx="7721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886200"/>
            <a:ext cx="64008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1200" y="6229350"/>
            <a:ext cx="193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49600" y="6229350"/>
            <a:ext cx="2844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04000" y="6229350"/>
            <a:ext cx="18288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067C7D59-B399-4BD6-9A4F-01F9C80440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CA443-0A56-4ED2-ABB0-D83045C76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9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A3DB1-0FF2-40CE-A514-2A929BD51E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49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4383" y="1885950"/>
            <a:ext cx="4021667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1CFBC-5443-4ED3-921D-65552D5BB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689B0-F249-4BD6-99CB-B00FF1F6C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2454C-5972-4524-B66C-3630845EE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BB6D4-9AF7-4D50-A8FE-E5C1C9B20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48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149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463BD-3096-49AE-92EB-10A516364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3D9D86-98B6-471E-97FB-7DB899B2B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33265-AE83-4449-BA05-9582B1C77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675EB-EC4E-4FD2-B225-7676965457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8600" y="228600"/>
            <a:ext cx="2057400" cy="5829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25" y="228600"/>
            <a:ext cx="6036733" cy="5829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30224-5443-4D0B-9923-D6CC68F3E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2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FC630-8294-4668-B5F8-C60422C24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E44E2-60C0-477E-A09A-F83853FA1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9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9ED8E-E856-406B-B9F8-07EBF0C02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36587-7780-40E5-B25F-4C6C422E5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8AA7E-F2A4-4478-BFD1-CE1B05A87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265A9-4B56-4F15-A7AE-25F898F4F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591C1-914B-4837-B839-84468C378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4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C4E56-1B54-4E6E-8709-E1608CBA9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01CCA-6D52-4549-A668-78D014C109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72DCF-E89D-4217-A68A-28ECF7900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ED24A-6A9A-40A9-AF9D-571C56AAAF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6B755-C496-4EEB-9FB4-1D07FDDD0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3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3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223F6-C9A7-4090-83BA-A82F47DD6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D0827-6C5C-47F9-937C-E1B9400CC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017304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89123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02454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3" y="1600201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54314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60994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401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BCC2F-2D4E-4B91-BDFC-7DA97E4A0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31708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64141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19199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565308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673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779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A3E11-FCAA-42DE-B849-90CA0E0F7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03F47-C428-44A9-A4D6-3AB2CB4B2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411F7-C571-470A-BDE5-3C3521A385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8CFD8-9949-4FEB-A263-3D18A671F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8F417-5D1E-445E-91CF-277CE62CCA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EB20A-AA60-441F-AD04-1AAA37EAB5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D1CA3-09D7-4DB5-A9D2-B5E386FD9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C7F7B-A7F3-4928-B814-636997CF3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2CDA3-7CAF-493A-9AAD-99208D03A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C680E-CD22-43FD-AAB5-0C169B893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E4810C-FEF6-460C-A3C0-F2E02170B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73B45-FE29-4D73-985D-517C85979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7E641-2FC5-443C-9717-FCB6BAC50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8D770-B755-48FB-8033-3A2BE1346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3C4EF-9EF1-4AF6-B453-CB6CB51AF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2D7BF-6711-426D-9797-442AD2FBB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BDBDE-4DAD-4865-9CE8-61043BCBF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AD070-BC0E-45F0-A5FC-102893A7B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72C8F-B4F7-4B3F-B23D-ADE7A05D6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F8011-3C07-4B39-B188-BB2640F9B8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000C7-5C61-4457-9178-70A72FCBC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00ED1-4C64-4A13-99C7-CB44D18E1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13FF9-3C82-4D4E-B7F6-61CF1C136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5A570-767E-40BF-98D6-0B1ECAA44F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E6D7D-A619-41A0-9DFE-A2F60759D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534FA-D65B-4377-9E9F-B6747438EA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46F32-014F-470E-9DFF-DC7DA0C25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F35F-B8FE-47B4-9998-8E1166DCC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BA268-F1C0-45F6-BE24-7F638C691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13B9C-2AEF-4BE8-A583-68B203E85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34D37-912A-40FD-AF19-3A41192341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6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6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1CDC3-52C5-4A66-AC32-3D9FC0E47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4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2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598613"/>
            <a:ext cx="4037012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30" y="1598613"/>
            <a:ext cx="4037013" cy="4570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8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8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2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87.xml"/><Relationship Id="rId7" Type="http://schemas.openxmlformats.org/officeDocument/2006/relationships/slideLayout" Target="../slideLayouts/slideLayout291.xml"/><Relationship Id="rId12" Type="http://schemas.openxmlformats.org/officeDocument/2006/relationships/slideLayout" Target="../slideLayouts/slideLayout296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90.xml"/><Relationship Id="rId11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93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slideLayout" Target="../slideLayouts/slideLayout308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theme" Target="../theme/theme29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9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34.xml"/><Relationship Id="rId7" Type="http://schemas.openxmlformats.org/officeDocument/2006/relationships/slideLayout" Target="../slideLayouts/slideLayout338.xml"/><Relationship Id="rId12" Type="http://schemas.openxmlformats.org/officeDocument/2006/relationships/slideLayout" Target="../slideLayouts/slideLayout343.xml"/><Relationship Id="rId2" Type="http://schemas.openxmlformats.org/officeDocument/2006/relationships/slideLayout" Target="../slideLayouts/slideLayout333.xml"/><Relationship Id="rId1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7.xml"/><Relationship Id="rId11" Type="http://schemas.openxmlformats.org/officeDocument/2006/relationships/slideLayout" Target="../slideLayouts/slideLayout342.xml"/><Relationship Id="rId5" Type="http://schemas.openxmlformats.org/officeDocument/2006/relationships/slideLayout" Target="../slideLayouts/slideLayout336.xml"/><Relationship Id="rId10" Type="http://schemas.openxmlformats.org/officeDocument/2006/relationships/slideLayout" Target="../slideLayouts/slideLayout341.xml"/><Relationship Id="rId4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4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theme" Target="../theme/theme31.xml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5.xml"/><Relationship Id="rId2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slideLayout" Target="../slideLayouts/slideLayout367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0.xml"/><Relationship Id="rId7" Type="http://schemas.openxmlformats.org/officeDocument/2006/relationships/slideLayout" Target="../slideLayouts/slideLayout374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69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6.xml"/><Relationship Id="rId3" Type="http://schemas.openxmlformats.org/officeDocument/2006/relationships/slideLayout" Target="../slideLayouts/slideLayout381.xml"/><Relationship Id="rId7" Type="http://schemas.openxmlformats.org/officeDocument/2006/relationships/slideLayout" Target="../slideLayouts/slideLayout385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80.xml"/><Relationship Id="rId1" Type="http://schemas.openxmlformats.org/officeDocument/2006/relationships/slideLayout" Target="../slideLayouts/slideLayout379.xml"/><Relationship Id="rId6" Type="http://schemas.openxmlformats.org/officeDocument/2006/relationships/slideLayout" Target="../slideLayouts/slideLayout384.xml"/><Relationship Id="rId11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83.xml"/><Relationship Id="rId10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82.xml"/><Relationship Id="rId9" Type="http://schemas.openxmlformats.org/officeDocument/2006/relationships/slideLayout" Target="../slideLayouts/slideLayout387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7.xml"/><Relationship Id="rId3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396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390.xml"/><Relationship Id="rId6" Type="http://schemas.openxmlformats.org/officeDocument/2006/relationships/slideLayout" Target="../slideLayouts/slideLayout395.xml"/><Relationship Id="rId11" Type="http://schemas.openxmlformats.org/officeDocument/2006/relationships/slideLayout" Target="../slideLayouts/slideLayout400.xml"/><Relationship Id="rId5" Type="http://schemas.openxmlformats.org/officeDocument/2006/relationships/slideLayout" Target="../slideLayouts/slideLayout394.xml"/><Relationship Id="rId10" Type="http://schemas.openxmlformats.org/officeDocument/2006/relationships/slideLayout" Target="../slideLayouts/slideLayout399.xml"/><Relationship Id="rId4" Type="http://schemas.openxmlformats.org/officeDocument/2006/relationships/slideLayout" Target="../slideLayouts/slideLayout393.xml"/><Relationship Id="rId9" Type="http://schemas.openxmlformats.org/officeDocument/2006/relationships/slideLayout" Target="../slideLayouts/slideLayout398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9.xml"/><Relationship Id="rId3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8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413.xml"/><Relationship Id="rId1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20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3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9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1.xml"/><Relationship Id="rId3" Type="http://schemas.openxmlformats.org/officeDocument/2006/relationships/slideLayout" Target="../slideLayouts/slideLayout436.xml"/><Relationship Id="rId7" Type="http://schemas.openxmlformats.org/officeDocument/2006/relationships/slideLayout" Target="../slideLayouts/slideLayout440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35.xml"/><Relationship Id="rId1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4.xml"/><Relationship Id="rId3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73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68.xml"/><Relationship Id="rId1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72.xml"/><Relationship Id="rId11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5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5.xml"/><Relationship Id="rId3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84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79.xml"/><Relationship Id="rId1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6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6.xml"/><Relationship Id="rId3" Type="http://schemas.openxmlformats.org/officeDocument/2006/relationships/slideLayout" Target="../slideLayouts/slideLayout491.xml"/><Relationship Id="rId7" Type="http://schemas.openxmlformats.org/officeDocument/2006/relationships/slideLayout" Target="../slideLayouts/slideLayout495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90.xml"/><Relationship Id="rId1" Type="http://schemas.openxmlformats.org/officeDocument/2006/relationships/slideLayout" Target="../slideLayouts/slideLayout489.xml"/><Relationship Id="rId6" Type="http://schemas.openxmlformats.org/officeDocument/2006/relationships/slideLayout" Target="../slideLayouts/slideLayout494.xml"/><Relationship Id="rId11" Type="http://schemas.openxmlformats.org/officeDocument/2006/relationships/slideLayout" Target="../slideLayouts/slideLayout499.xml"/><Relationship Id="rId5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98.xml"/><Relationship Id="rId4" Type="http://schemas.openxmlformats.org/officeDocument/2006/relationships/slideLayout" Target="../slideLayouts/slideLayout492.xml"/><Relationship Id="rId9" Type="http://schemas.openxmlformats.org/officeDocument/2006/relationships/slideLayout" Target="../slideLayouts/slideLayout497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7.xml"/><Relationship Id="rId3" Type="http://schemas.openxmlformats.org/officeDocument/2006/relationships/slideLayout" Target="../slideLayouts/slideLayout502.xml"/><Relationship Id="rId7" Type="http://schemas.openxmlformats.org/officeDocument/2006/relationships/slideLayout" Target="../slideLayouts/slideLayout506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501.xml"/><Relationship Id="rId1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5.xml"/><Relationship Id="rId11" Type="http://schemas.openxmlformats.org/officeDocument/2006/relationships/slideLayout" Target="../slideLayouts/slideLayout510.xml"/><Relationship Id="rId5" Type="http://schemas.openxmlformats.org/officeDocument/2006/relationships/slideLayout" Target="../slideLayouts/slideLayout504.xml"/><Relationship Id="rId10" Type="http://schemas.openxmlformats.org/officeDocument/2006/relationships/slideLayout" Target="../slideLayouts/slideLayout509.xml"/><Relationship Id="rId4" Type="http://schemas.openxmlformats.org/officeDocument/2006/relationships/slideLayout" Target="../slideLayouts/slideLayout503.xml"/><Relationship Id="rId9" Type="http://schemas.openxmlformats.org/officeDocument/2006/relationships/slideLayout" Target="../slideLayouts/slideLayout508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8.xml"/><Relationship Id="rId3" Type="http://schemas.openxmlformats.org/officeDocument/2006/relationships/slideLayout" Target="../slideLayouts/slideLayout513.xml"/><Relationship Id="rId7" Type="http://schemas.openxmlformats.org/officeDocument/2006/relationships/slideLayout" Target="../slideLayouts/slideLayout517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512.xml"/><Relationship Id="rId1" Type="http://schemas.openxmlformats.org/officeDocument/2006/relationships/slideLayout" Target="../slideLayouts/slideLayout511.xml"/><Relationship Id="rId6" Type="http://schemas.openxmlformats.org/officeDocument/2006/relationships/slideLayout" Target="../slideLayouts/slideLayout516.xml"/><Relationship Id="rId11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15.xml"/><Relationship Id="rId10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14.xml"/><Relationship Id="rId9" Type="http://schemas.openxmlformats.org/officeDocument/2006/relationships/slideLayout" Target="../slideLayouts/slideLayout519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24.xml"/><Relationship Id="rId7" Type="http://schemas.openxmlformats.org/officeDocument/2006/relationships/slideLayout" Target="../slideLayouts/slideLayout528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23.xml"/><Relationship Id="rId1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7.xml"/><Relationship Id="rId11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30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0.xml"/><Relationship Id="rId13" Type="http://schemas.openxmlformats.org/officeDocument/2006/relationships/slideLayout" Target="../slideLayouts/slideLayout545.xml"/><Relationship Id="rId3" Type="http://schemas.openxmlformats.org/officeDocument/2006/relationships/slideLayout" Target="../slideLayouts/slideLayout535.xml"/><Relationship Id="rId7" Type="http://schemas.openxmlformats.org/officeDocument/2006/relationships/slideLayout" Target="../slideLayouts/slideLayout539.xml"/><Relationship Id="rId12" Type="http://schemas.openxmlformats.org/officeDocument/2006/relationships/slideLayout" Target="../slideLayouts/slideLayout544.xml"/><Relationship Id="rId2" Type="http://schemas.openxmlformats.org/officeDocument/2006/relationships/slideLayout" Target="../slideLayouts/slideLayout534.xml"/><Relationship Id="rId1" Type="http://schemas.openxmlformats.org/officeDocument/2006/relationships/slideLayout" Target="../slideLayouts/slideLayout533.xml"/><Relationship Id="rId6" Type="http://schemas.openxmlformats.org/officeDocument/2006/relationships/slideLayout" Target="../slideLayouts/slideLayout538.xml"/><Relationship Id="rId11" Type="http://schemas.openxmlformats.org/officeDocument/2006/relationships/slideLayout" Target="../slideLayouts/slideLayout543.xml"/><Relationship Id="rId5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42.xml"/><Relationship Id="rId4" Type="http://schemas.openxmlformats.org/officeDocument/2006/relationships/slideLayout" Target="../slideLayouts/slideLayout536.xml"/><Relationship Id="rId9" Type="http://schemas.openxmlformats.org/officeDocument/2006/relationships/slideLayout" Target="../slideLayouts/slideLayout541.xml"/><Relationship Id="rId14" Type="http://schemas.openxmlformats.org/officeDocument/2006/relationships/theme" Target="../theme/theme48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3.xml"/><Relationship Id="rId3" Type="http://schemas.openxmlformats.org/officeDocument/2006/relationships/slideLayout" Target="../slideLayouts/slideLayout548.xml"/><Relationship Id="rId7" Type="http://schemas.openxmlformats.org/officeDocument/2006/relationships/slideLayout" Target="../slideLayouts/slideLayout552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47.xml"/><Relationship Id="rId1" Type="http://schemas.openxmlformats.org/officeDocument/2006/relationships/slideLayout" Target="../slideLayouts/slideLayout546.xml"/><Relationship Id="rId6" Type="http://schemas.openxmlformats.org/officeDocument/2006/relationships/slideLayout" Target="../slideLayouts/slideLayout551.xml"/><Relationship Id="rId11" Type="http://schemas.openxmlformats.org/officeDocument/2006/relationships/slideLayout" Target="../slideLayouts/slideLayout556.xml"/><Relationship Id="rId5" Type="http://schemas.openxmlformats.org/officeDocument/2006/relationships/slideLayout" Target="../slideLayouts/slideLayout550.xml"/><Relationship Id="rId10" Type="http://schemas.openxmlformats.org/officeDocument/2006/relationships/slideLayout" Target="../slideLayouts/slideLayout555.xml"/><Relationship Id="rId4" Type="http://schemas.openxmlformats.org/officeDocument/2006/relationships/slideLayout" Target="../slideLayouts/slideLayout549.xml"/><Relationship Id="rId9" Type="http://schemas.openxmlformats.org/officeDocument/2006/relationships/slideLayout" Target="../slideLayouts/slideLayout5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4.xml"/><Relationship Id="rId3" Type="http://schemas.openxmlformats.org/officeDocument/2006/relationships/slideLayout" Target="../slideLayouts/slideLayout559.xml"/><Relationship Id="rId7" Type="http://schemas.openxmlformats.org/officeDocument/2006/relationships/slideLayout" Target="../slideLayouts/slideLayout563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58.xml"/><Relationship Id="rId1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62.xml"/><Relationship Id="rId11" Type="http://schemas.openxmlformats.org/officeDocument/2006/relationships/slideLayout" Target="../slideLayouts/slideLayout567.xml"/><Relationship Id="rId5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66.xml"/><Relationship Id="rId4" Type="http://schemas.openxmlformats.org/officeDocument/2006/relationships/slideLayout" Target="../slideLayouts/slideLayout560.xml"/><Relationship Id="rId9" Type="http://schemas.openxmlformats.org/officeDocument/2006/relationships/slideLayout" Target="../slideLayouts/slideLayout565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5.xml"/><Relationship Id="rId13" Type="http://schemas.openxmlformats.org/officeDocument/2006/relationships/slideLayout" Target="../slideLayouts/slideLayout580.xml"/><Relationship Id="rId3" Type="http://schemas.openxmlformats.org/officeDocument/2006/relationships/slideLayout" Target="../slideLayouts/slideLayout570.xml"/><Relationship Id="rId7" Type="http://schemas.openxmlformats.org/officeDocument/2006/relationships/slideLayout" Target="../slideLayouts/slideLayout574.xml"/><Relationship Id="rId12" Type="http://schemas.openxmlformats.org/officeDocument/2006/relationships/slideLayout" Target="../slideLayouts/slideLayout579.xml"/><Relationship Id="rId2" Type="http://schemas.openxmlformats.org/officeDocument/2006/relationships/slideLayout" Target="../slideLayouts/slideLayout569.xml"/><Relationship Id="rId1" Type="http://schemas.openxmlformats.org/officeDocument/2006/relationships/slideLayout" Target="../slideLayouts/slideLayout568.xml"/><Relationship Id="rId6" Type="http://schemas.openxmlformats.org/officeDocument/2006/relationships/slideLayout" Target="../slideLayouts/slideLayout573.xml"/><Relationship Id="rId11" Type="http://schemas.openxmlformats.org/officeDocument/2006/relationships/slideLayout" Target="../slideLayouts/slideLayout578.xml"/><Relationship Id="rId5" Type="http://schemas.openxmlformats.org/officeDocument/2006/relationships/slideLayout" Target="../slideLayouts/slideLayout572.xml"/><Relationship Id="rId10" Type="http://schemas.openxmlformats.org/officeDocument/2006/relationships/slideLayout" Target="../slideLayouts/slideLayout577.xml"/><Relationship Id="rId4" Type="http://schemas.openxmlformats.org/officeDocument/2006/relationships/slideLayout" Target="../slideLayouts/slideLayout571.xml"/><Relationship Id="rId9" Type="http://schemas.openxmlformats.org/officeDocument/2006/relationships/slideLayout" Target="../slideLayouts/slideLayout576.xml"/><Relationship Id="rId14" Type="http://schemas.openxmlformats.org/officeDocument/2006/relationships/theme" Target="../theme/theme51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3.xml"/><Relationship Id="rId7" Type="http://schemas.openxmlformats.org/officeDocument/2006/relationships/slideLayout" Target="../slideLayouts/slideLayout587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82.xml"/><Relationship Id="rId1" Type="http://schemas.openxmlformats.org/officeDocument/2006/relationships/slideLayout" Target="../slideLayouts/slideLayout581.xml"/><Relationship Id="rId6" Type="http://schemas.openxmlformats.org/officeDocument/2006/relationships/slideLayout" Target="../slideLayouts/slideLayout586.xml"/><Relationship Id="rId11" Type="http://schemas.openxmlformats.org/officeDocument/2006/relationships/slideLayout" Target="../slideLayouts/slideLayout591.xml"/><Relationship Id="rId5" Type="http://schemas.openxmlformats.org/officeDocument/2006/relationships/slideLayout" Target="../slideLayouts/slideLayout585.xml"/><Relationship Id="rId10" Type="http://schemas.openxmlformats.org/officeDocument/2006/relationships/slideLayout" Target="../slideLayouts/slideLayout590.xml"/><Relationship Id="rId4" Type="http://schemas.openxmlformats.org/officeDocument/2006/relationships/slideLayout" Target="../slideLayouts/slideLayout584.xml"/><Relationship Id="rId9" Type="http://schemas.openxmlformats.org/officeDocument/2006/relationships/slideLayout" Target="../slideLayouts/slideLayout589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9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594.xml"/><Relationship Id="rId7" Type="http://schemas.openxmlformats.org/officeDocument/2006/relationships/slideLayout" Target="../slideLayouts/slideLayout598.xml"/><Relationship Id="rId12" Type="http://schemas.openxmlformats.org/officeDocument/2006/relationships/slideLayout" Target="../slideLayouts/slideLayout603.xml"/><Relationship Id="rId2" Type="http://schemas.openxmlformats.org/officeDocument/2006/relationships/slideLayout" Target="../slideLayouts/slideLayout593.xml"/><Relationship Id="rId1" Type="http://schemas.openxmlformats.org/officeDocument/2006/relationships/slideLayout" Target="../slideLayouts/slideLayout592.xml"/><Relationship Id="rId6" Type="http://schemas.openxmlformats.org/officeDocument/2006/relationships/slideLayout" Target="../slideLayouts/slideLayout597.xml"/><Relationship Id="rId11" Type="http://schemas.openxmlformats.org/officeDocument/2006/relationships/slideLayout" Target="../slideLayouts/slideLayout602.xml"/><Relationship Id="rId5" Type="http://schemas.openxmlformats.org/officeDocument/2006/relationships/slideLayout" Target="../slideLayouts/slideLayout596.xml"/><Relationship Id="rId10" Type="http://schemas.openxmlformats.org/officeDocument/2006/relationships/slideLayout" Target="../slideLayouts/slideLayout601.xml"/><Relationship Id="rId4" Type="http://schemas.openxmlformats.org/officeDocument/2006/relationships/slideLayout" Target="../slideLayouts/slideLayout595.xml"/><Relationship Id="rId9" Type="http://schemas.openxmlformats.org/officeDocument/2006/relationships/slideLayout" Target="../slideLayouts/slideLayout600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1.xml"/><Relationship Id="rId3" Type="http://schemas.openxmlformats.org/officeDocument/2006/relationships/slideLayout" Target="../slideLayouts/slideLayout606.xml"/><Relationship Id="rId7" Type="http://schemas.openxmlformats.org/officeDocument/2006/relationships/slideLayout" Target="../slideLayouts/slideLayout61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605.xml"/><Relationship Id="rId1" Type="http://schemas.openxmlformats.org/officeDocument/2006/relationships/slideLayout" Target="../slideLayouts/slideLayout604.xml"/><Relationship Id="rId6" Type="http://schemas.openxmlformats.org/officeDocument/2006/relationships/slideLayout" Target="../slideLayouts/slideLayout609.xml"/><Relationship Id="rId11" Type="http://schemas.openxmlformats.org/officeDocument/2006/relationships/slideLayout" Target="../slideLayouts/slideLayout614.xml"/><Relationship Id="rId5" Type="http://schemas.openxmlformats.org/officeDocument/2006/relationships/slideLayout" Target="../slideLayouts/slideLayout608.xml"/><Relationship Id="rId10" Type="http://schemas.openxmlformats.org/officeDocument/2006/relationships/slideLayout" Target="../slideLayouts/slideLayout613.xml"/><Relationship Id="rId4" Type="http://schemas.openxmlformats.org/officeDocument/2006/relationships/slideLayout" Target="../slideLayouts/slideLayout607.xml"/><Relationship Id="rId9" Type="http://schemas.openxmlformats.org/officeDocument/2006/relationships/slideLayout" Target="../slideLayouts/slideLayout61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9CF56E5-14B4-4D53-BBC0-010EA41B6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8" r:id="rId1"/>
    <p:sldLayoutId id="2147485029" r:id="rId2"/>
    <p:sldLayoutId id="2147485030" r:id="rId3"/>
    <p:sldLayoutId id="2147485031" r:id="rId4"/>
    <p:sldLayoutId id="2147485032" r:id="rId5"/>
    <p:sldLayoutId id="2147485033" r:id="rId6"/>
    <p:sldLayoutId id="2147485034" r:id="rId7"/>
    <p:sldLayoutId id="2147485035" r:id="rId8"/>
    <p:sldLayoutId id="2147485036" r:id="rId9"/>
    <p:sldLayoutId id="2147485037" r:id="rId10"/>
    <p:sldLayoutId id="21474850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760330A-7D15-4F6A-B16D-3ADF639A2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2" r:id="rId1"/>
    <p:sldLayoutId id="2147485163" r:id="rId2"/>
    <p:sldLayoutId id="2147485164" r:id="rId3"/>
    <p:sldLayoutId id="2147485165" r:id="rId4"/>
    <p:sldLayoutId id="2147485166" r:id="rId5"/>
    <p:sldLayoutId id="2147485167" r:id="rId6"/>
    <p:sldLayoutId id="2147485168" r:id="rId7"/>
    <p:sldLayoutId id="2147485169" r:id="rId8"/>
    <p:sldLayoutId id="2147485170" r:id="rId9"/>
    <p:sldLayoutId id="2147485171" r:id="rId10"/>
    <p:sldLayoutId id="21474851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049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049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4D2D784-4BC9-4B86-902F-C4DFD6AFC5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3" r:id="rId1"/>
    <p:sldLayoutId id="2147485174" r:id="rId2"/>
    <p:sldLayoutId id="2147485175" r:id="rId3"/>
    <p:sldLayoutId id="2147485176" r:id="rId4"/>
    <p:sldLayoutId id="2147485177" r:id="rId5"/>
    <p:sldLayoutId id="2147485178" r:id="rId6"/>
    <p:sldLayoutId id="2147485179" r:id="rId7"/>
    <p:sldLayoutId id="2147485180" r:id="rId8"/>
    <p:sldLayoutId id="2147485181" r:id="rId9"/>
    <p:sldLayoutId id="2147485182" r:id="rId10"/>
    <p:sldLayoutId id="21474851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ltGray">
          <a:xfrm>
            <a:off x="417513" y="1098666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ltGray">
          <a:xfrm>
            <a:off x="800102" y="1098666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6708" name="Rectangle 4"/>
          <p:cNvSpPr>
            <a:spLocks noChangeArrowheads="1"/>
          </p:cNvSpPr>
          <p:nvPr/>
        </p:nvSpPr>
        <p:spPr bwMode="ltGray">
          <a:xfrm>
            <a:off x="541396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6709" name="Rectangle 5"/>
          <p:cNvSpPr>
            <a:spLocks noChangeArrowheads="1"/>
          </p:cNvSpPr>
          <p:nvPr/>
        </p:nvSpPr>
        <p:spPr bwMode="ltGray">
          <a:xfrm>
            <a:off x="911225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6710" name="Rectangle 6"/>
          <p:cNvSpPr>
            <a:spLocks noChangeArrowheads="1"/>
          </p:cNvSpPr>
          <p:nvPr/>
        </p:nvSpPr>
        <p:spPr bwMode="ltGray">
          <a:xfrm>
            <a:off x="127002" y="1447916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6711" name="Rectangle 7"/>
          <p:cNvSpPr>
            <a:spLocks noChangeArrowheads="1"/>
          </p:cNvSpPr>
          <p:nvPr/>
        </p:nvSpPr>
        <p:spPr bwMode="gray">
          <a:xfrm>
            <a:off x="762001" y="990716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6712" name="Rectangle 8"/>
          <p:cNvSpPr>
            <a:spLocks noChangeArrowheads="1"/>
          </p:cNvSpPr>
          <p:nvPr/>
        </p:nvSpPr>
        <p:spPr bwMode="gray">
          <a:xfrm>
            <a:off x="442916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300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96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300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567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67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67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5DFC46B-461D-4B4A-83A9-C64BB53627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5" r:id="rId1"/>
    <p:sldLayoutId id="2147485206" r:id="rId2"/>
    <p:sldLayoutId id="2147485207" r:id="rId3"/>
    <p:sldLayoutId id="2147485208" r:id="rId4"/>
    <p:sldLayoutId id="2147485209" r:id="rId5"/>
    <p:sldLayoutId id="2147485210" r:id="rId6"/>
    <p:sldLayoutId id="2147485211" r:id="rId7"/>
    <p:sldLayoutId id="2147485212" r:id="rId8"/>
    <p:sldLayoutId id="2147485213" r:id="rId9"/>
    <p:sldLayoutId id="2147485214" r:id="rId10"/>
    <p:sldLayoutId id="21474852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C6C50E9-BA76-4F77-9EEF-073E5A38E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6" r:id="rId1"/>
    <p:sldLayoutId id="2147485217" r:id="rId2"/>
    <p:sldLayoutId id="2147485218" r:id="rId3"/>
    <p:sldLayoutId id="2147485219" r:id="rId4"/>
    <p:sldLayoutId id="2147485220" r:id="rId5"/>
    <p:sldLayoutId id="2147485221" r:id="rId6"/>
    <p:sldLayoutId id="2147485222" r:id="rId7"/>
    <p:sldLayoutId id="2147485223" r:id="rId8"/>
    <p:sldLayoutId id="2147485224" r:id="rId9"/>
    <p:sldLayoutId id="2147485225" r:id="rId10"/>
    <p:sldLayoutId id="21474852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0CAA5AAC-06F3-4737-8D61-10170E3C3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7" r:id="rId1"/>
    <p:sldLayoutId id="2147485228" r:id="rId2"/>
    <p:sldLayoutId id="2147485229" r:id="rId3"/>
    <p:sldLayoutId id="2147485230" r:id="rId4"/>
    <p:sldLayoutId id="2147485231" r:id="rId5"/>
    <p:sldLayoutId id="2147485232" r:id="rId6"/>
    <p:sldLayoutId id="2147485233" r:id="rId7"/>
    <p:sldLayoutId id="2147485234" r:id="rId8"/>
    <p:sldLayoutId id="2147485235" r:id="rId9"/>
    <p:sldLayoutId id="2147485236" r:id="rId10"/>
    <p:sldLayoutId id="2147485237" r:id="rId11"/>
    <p:sldLayoutId id="21474852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F131FC74-092B-4D91-A267-598F62DA1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9" r:id="rId1"/>
    <p:sldLayoutId id="2147485240" r:id="rId2"/>
    <p:sldLayoutId id="2147485241" r:id="rId3"/>
    <p:sldLayoutId id="2147485242" r:id="rId4"/>
    <p:sldLayoutId id="2147485243" r:id="rId5"/>
    <p:sldLayoutId id="2147485244" r:id="rId6"/>
    <p:sldLayoutId id="2147485245" r:id="rId7"/>
    <p:sldLayoutId id="2147485246" r:id="rId8"/>
    <p:sldLayoutId id="2147485247" r:id="rId9"/>
    <p:sldLayoutId id="2147485248" r:id="rId10"/>
    <p:sldLayoutId id="2147485249" r:id="rId11"/>
    <p:sldLayoutId id="21474852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51" r:id="rId1"/>
    <p:sldLayoutId id="2147485252" r:id="rId2"/>
    <p:sldLayoutId id="2147485253" r:id="rId3"/>
    <p:sldLayoutId id="2147485254" r:id="rId4"/>
    <p:sldLayoutId id="2147485255" r:id="rId5"/>
    <p:sldLayoutId id="2147485256" r:id="rId6"/>
    <p:sldLayoutId id="2147485257" r:id="rId7"/>
    <p:sldLayoutId id="2147485258" r:id="rId8"/>
    <p:sldLayoutId id="2147485259" r:id="rId9"/>
    <p:sldLayoutId id="2147485260" r:id="rId10"/>
    <p:sldLayoutId id="214748526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063D36BE-647F-4DA2-A989-60ADF31E8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2" r:id="rId1"/>
    <p:sldLayoutId id="2147485263" r:id="rId2"/>
    <p:sldLayoutId id="2147485264" r:id="rId3"/>
    <p:sldLayoutId id="2147485265" r:id="rId4"/>
    <p:sldLayoutId id="2147485266" r:id="rId5"/>
    <p:sldLayoutId id="2147485267" r:id="rId6"/>
    <p:sldLayoutId id="2147485268" r:id="rId7"/>
    <p:sldLayoutId id="2147485269" r:id="rId8"/>
    <p:sldLayoutId id="2147485270" r:id="rId9"/>
    <p:sldLayoutId id="2147485271" r:id="rId10"/>
    <p:sldLayoutId id="2147485272" r:id="rId11"/>
    <p:sldLayoutId id="21474852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63C1B42-BCCB-4BD9-9ADA-29B5FEA4E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74" r:id="rId1"/>
    <p:sldLayoutId id="2147485275" r:id="rId2"/>
    <p:sldLayoutId id="2147485276" r:id="rId3"/>
    <p:sldLayoutId id="2147485277" r:id="rId4"/>
    <p:sldLayoutId id="2147485278" r:id="rId5"/>
    <p:sldLayoutId id="2147485279" r:id="rId6"/>
    <p:sldLayoutId id="2147485280" r:id="rId7"/>
    <p:sldLayoutId id="2147485281" r:id="rId8"/>
    <p:sldLayoutId id="2147485282" r:id="rId9"/>
    <p:sldLayoutId id="2147485283" r:id="rId10"/>
    <p:sldLayoutId id="2147485284" r:id="rId11"/>
    <p:sldLayoutId id="21474852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64754E5D-CD3A-4EF0-ADA2-8D2ACE0F6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86" r:id="rId1"/>
    <p:sldLayoutId id="2147485287" r:id="rId2"/>
    <p:sldLayoutId id="2147485288" r:id="rId3"/>
    <p:sldLayoutId id="2147485289" r:id="rId4"/>
    <p:sldLayoutId id="2147485290" r:id="rId5"/>
    <p:sldLayoutId id="2147485291" r:id="rId6"/>
    <p:sldLayoutId id="2147485292" r:id="rId7"/>
    <p:sldLayoutId id="2147485293" r:id="rId8"/>
    <p:sldLayoutId id="2147485294" r:id="rId9"/>
    <p:sldLayoutId id="2147485295" r:id="rId10"/>
    <p:sldLayoutId id="21474852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EEF6728E-CF9E-4711-98DC-5945AC41B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5041" r:id="rId3"/>
    <p:sldLayoutId id="2147485042" r:id="rId4"/>
    <p:sldLayoutId id="2147485043" r:id="rId5"/>
    <p:sldLayoutId id="2147485044" r:id="rId6"/>
    <p:sldLayoutId id="2147485045" r:id="rId7"/>
    <p:sldLayoutId id="2147485046" r:id="rId8"/>
    <p:sldLayoutId id="2147485047" r:id="rId9"/>
    <p:sldLayoutId id="2147485048" r:id="rId10"/>
    <p:sldLayoutId id="2147485049" r:id="rId11"/>
    <p:sldLayoutId id="21474850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97B34D7E-10E9-4460-BFF5-3FCD7B1A3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7" r:id="rId1"/>
    <p:sldLayoutId id="2147485298" r:id="rId2"/>
    <p:sldLayoutId id="2147485299" r:id="rId3"/>
    <p:sldLayoutId id="2147485300" r:id="rId4"/>
    <p:sldLayoutId id="2147485301" r:id="rId5"/>
    <p:sldLayoutId id="2147485302" r:id="rId6"/>
    <p:sldLayoutId id="2147485303" r:id="rId7"/>
    <p:sldLayoutId id="2147485304" r:id="rId8"/>
    <p:sldLayoutId id="2147485305" r:id="rId9"/>
    <p:sldLayoutId id="2147485306" r:id="rId10"/>
    <p:sldLayoutId id="2147485307" r:id="rId11"/>
    <p:sldLayoutId id="21474853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D0DC298-F197-42CD-A309-13C842107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09" r:id="rId1"/>
    <p:sldLayoutId id="2147485310" r:id="rId2"/>
    <p:sldLayoutId id="2147485311" r:id="rId3"/>
    <p:sldLayoutId id="2147485312" r:id="rId4"/>
    <p:sldLayoutId id="2147485313" r:id="rId5"/>
    <p:sldLayoutId id="2147485314" r:id="rId6"/>
    <p:sldLayoutId id="2147485315" r:id="rId7"/>
    <p:sldLayoutId id="2147485316" r:id="rId8"/>
    <p:sldLayoutId id="2147485317" r:id="rId9"/>
    <p:sldLayoutId id="2147485318" r:id="rId10"/>
    <p:sldLayoutId id="21474853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3F65B37-38AF-46C9-9ACB-5B331AC9B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0" r:id="rId1"/>
    <p:sldLayoutId id="2147485321" r:id="rId2"/>
    <p:sldLayoutId id="2147485322" r:id="rId3"/>
    <p:sldLayoutId id="2147485323" r:id="rId4"/>
    <p:sldLayoutId id="2147485324" r:id="rId5"/>
    <p:sldLayoutId id="2147485325" r:id="rId6"/>
    <p:sldLayoutId id="2147485326" r:id="rId7"/>
    <p:sldLayoutId id="2147485327" r:id="rId8"/>
    <p:sldLayoutId id="2147485328" r:id="rId9"/>
    <p:sldLayoutId id="2147485329" r:id="rId10"/>
    <p:sldLayoutId id="2147485330" r:id="rId11"/>
    <p:sldLayoutId id="214748533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2DF495FA-A526-4ADD-B616-E38B26D1CA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2" r:id="rId1"/>
    <p:sldLayoutId id="2147485333" r:id="rId2"/>
    <p:sldLayoutId id="2147485334" r:id="rId3"/>
    <p:sldLayoutId id="2147485335" r:id="rId4"/>
    <p:sldLayoutId id="2147485336" r:id="rId5"/>
    <p:sldLayoutId id="2147485337" r:id="rId6"/>
    <p:sldLayoutId id="2147485338" r:id="rId7"/>
    <p:sldLayoutId id="2147485339" r:id="rId8"/>
    <p:sldLayoutId id="2147485340" r:id="rId9"/>
    <p:sldLayoutId id="2147485341" r:id="rId10"/>
    <p:sldLayoutId id="21474853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B5FC506-DB5A-40F8-A581-5B88474CFF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3" r:id="rId1"/>
    <p:sldLayoutId id="2147485344" r:id="rId2"/>
    <p:sldLayoutId id="2147485345" r:id="rId3"/>
    <p:sldLayoutId id="2147485346" r:id="rId4"/>
    <p:sldLayoutId id="2147485347" r:id="rId5"/>
    <p:sldLayoutId id="2147485348" r:id="rId6"/>
    <p:sldLayoutId id="2147485349" r:id="rId7"/>
    <p:sldLayoutId id="2147485350" r:id="rId8"/>
    <p:sldLayoutId id="2147485351" r:id="rId9"/>
    <p:sldLayoutId id="2147485352" r:id="rId10"/>
    <p:sldLayoutId id="21474853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88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aseline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59C3437E-F41B-4D22-915B-368A69E2F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6" r:id="rId1"/>
    <p:sldLayoutId id="2147485354" r:id="rId2"/>
    <p:sldLayoutId id="2147485355" r:id="rId3"/>
    <p:sldLayoutId id="2147485356" r:id="rId4"/>
    <p:sldLayoutId id="2147485357" r:id="rId5"/>
    <p:sldLayoutId id="2147485358" r:id="rId6"/>
    <p:sldLayoutId id="2147485359" r:id="rId7"/>
    <p:sldLayoutId id="2147485360" r:id="rId8"/>
    <p:sldLayoutId id="2147485361" r:id="rId9"/>
    <p:sldLayoutId id="2147485362" r:id="rId10"/>
    <p:sldLayoutId id="2147485363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EFF533A0-BEEE-437C-AD76-7DA827B1F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64" r:id="rId1"/>
    <p:sldLayoutId id="2147485365" r:id="rId2"/>
    <p:sldLayoutId id="2147485366" r:id="rId3"/>
    <p:sldLayoutId id="2147485367" r:id="rId4"/>
    <p:sldLayoutId id="2147485368" r:id="rId5"/>
    <p:sldLayoutId id="2147485369" r:id="rId6"/>
    <p:sldLayoutId id="2147485370" r:id="rId7"/>
    <p:sldLayoutId id="2147485371" r:id="rId8"/>
    <p:sldLayoutId id="2147485372" r:id="rId9"/>
    <p:sldLayoutId id="2147485373" r:id="rId10"/>
    <p:sldLayoutId id="2147485374" r:id="rId11"/>
    <p:sldLayoutId id="214748537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0D969768-35F3-45A5-85B5-3702F34445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76" r:id="rId1"/>
    <p:sldLayoutId id="2147485377" r:id="rId2"/>
    <p:sldLayoutId id="2147485378" r:id="rId3"/>
    <p:sldLayoutId id="2147485379" r:id="rId4"/>
    <p:sldLayoutId id="2147485380" r:id="rId5"/>
    <p:sldLayoutId id="2147485381" r:id="rId6"/>
    <p:sldLayoutId id="2147485382" r:id="rId7"/>
    <p:sldLayoutId id="2147485383" r:id="rId8"/>
    <p:sldLayoutId id="2147485384" r:id="rId9"/>
    <p:sldLayoutId id="2147485385" r:id="rId10"/>
    <p:sldLayoutId id="2147485386" r:id="rId11"/>
    <p:sldLayoutId id="21474853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2CDA576-A180-41E6-99C8-31FFBD8C0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8" r:id="rId1"/>
    <p:sldLayoutId id="2147485389" r:id="rId2"/>
    <p:sldLayoutId id="2147485390" r:id="rId3"/>
    <p:sldLayoutId id="2147485391" r:id="rId4"/>
    <p:sldLayoutId id="2147485392" r:id="rId5"/>
    <p:sldLayoutId id="2147485393" r:id="rId6"/>
    <p:sldLayoutId id="2147485394" r:id="rId7"/>
    <p:sldLayoutId id="2147485395" r:id="rId8"/>
    <p:sldLayoutId id="2147485396" r:id="rId9"/>
    <p:sldLayoutId id="2147485397" r:id="rId10"/>
    <p:sldLayoutId id="21474853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2BAF3106-B7BB-4BEA-BB18-D58AE26F8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9" r:id="rId1"/>
    <p:sldLayoutId id="2147485400" r:id="rId2"/>
    <p:sldLayoutId id="2147485401" r:id="rId3"/>
    <p:sldLayoutId id="2147485402" r:id="rId4"/>
    <p:sldLayoutId id="2147485403" r:id="rId5"/>
    <p:sldLayoutId id="2147485404" r:id="rId6"/>
    <p:sldLayoutId id="2147485405" r:id="rId7"/>
    <p:sldLayoutId id="2147485406" r:id="rId8"/>
    <p:sldLayoutId id="2147485407" r:id="rId9"/>
    <p:sldLayoutId id="2147485408" r:id="rId10"/>
    <p:sldLayoutId id="2147485409" r:id="rId11"/>
    <p:sldLayoutId id="21474854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1" r:id="rId1"/>
    <p:sldLayoutId id="2147485052" r:id="rId2"/>
    <p:sldLayoutId id="2147485053" r:id="rId3"/>
    <p:sldLayoutId id="2147485054" r:id="rId4"/>
    <p:sldLayoutId id="2147485055" r:id="rId5"/>
    <p:sldLayoutId id="2147485056" r:id="rId6"/>
    <p:sldLayoutId id="2147485057" r:id="rId7"/>
    <p:sldLayoutId id="2147485058" r:id="rId8"/>
    <p:sldLayoutId id="2147485059" r:id="rId9"/>
    <p:sldLayoutId id="2147485060" r:id="rId10"/>
    <p:sldLayoutId id="2147485061" r:id="rId11"/>
    <p:sldLayoutId id="214748506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1BD049B3-4980-49A1-935B-B46C22CB8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  <p:sldLayoutId id="21474854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6840B1FD-7848-4107-8E57-AD96790610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23" r:id="rId1"/>
    <p:sldLayoutId id="2147485424" r:id="rId2"/>
    <p:sldLayoutId id="2147485425" r:id="rId3"/>
    <p:sldLayoutId id="2147485426" r:id="rId4"/>
    <p:sldLayoutId id="2147485427" r:id="rId5"/>
    <p:sldLayoutId id="2147485428" r:id="rId6"/>
    <p:sldLayoutId id="2147485429" r:id="rId7"/>
    <p:sldLayoutId id="2147485430" r:id="rId8"/>
    <p:sldLayoutId id="2147485431" r:id="rId9"/>
    <p:sldLayoutId id="2147485432" r:id="rId10"/>
    <p:sldLayoutId id="2147485433" r:id="rId11"/>
    <p:sldLayoutId id="21474854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6E56E1F7-5537-4C91-A7AB-501F95A60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6" r:id="rId1"/>
    <p:sldLayoutId id="2147485447" r:id="rId2"/>
    <p:sldLayoutId id="2147485448" r:id="rId3"/>
    <p:sldLayoutId id="2147485449" r:id="rId4"/>
    <p:sldLayoutId id="2147485450" r:id="rId5"/>
    <p:sldLayoutId id="2147485451" r:id="rId6"/>
    <p:sldLayoutId id="2147485452" r:id="rId7"/>
    <p:sldLayoutId id="2147485453" r:id="rId8"/>
    <p:sldLayoutId id="2147485454" r:id="rId9"/>
    <p:sldLayoutId id="2147485455" r:id="rId10"/>
    <p:sldLayoutId id="2147485456" r:id="rId11"/>
    <p:sldLayoutId id="214748545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20000"/>
              </a:spcBef>
              <a:defRPr/>
            </a:pPr>
            <a:endParaRPr lang="en-US" sz="3200">
              <a:solidFill>
                <a:srgbClr val="003300"/>
              </a:solidFill>
              <a:latin typeface="Verdana" pitchFamily="34" charset="0"/>
            </a:endParaRPr>
          </a:p>
        </p:txBody>
      </p:sp>
      <p:sp>
        <p:nvSpPr>
          <p:cNvPr id="2529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9562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29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33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62A093C8-8C77-4CD2-94D2-67BC1C574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7" r:id="rId1"/>
    <p:sldLayoutId id="2147485458" r:id="rId2"/>
    <p:sldLayoutId id="2147485459" r:id="rId3"/>
    <p:sldLayoutId id="2147485460" r:id="rId4"/>
    <p:sldLayoutId id="2147485461" r:id="rId5"/>
    <p:sldLayoutId id="2147485462" r:id="rId6"/>
    <p:sldLayoutId id="2147485463" r:id="rId7"/>
    <p:sldLayoutId id="2147485464" r:id="rId8"/>
    <p:sldLayoutId id="2147485465" r:id="rId9"/>
    <p:sldLayoutId id="2147485466" r:id="rId10"/>
    <p:sldLayoutId id="214748546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36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492E7436-A1E8-451D-997F-0548F913F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43" r:id="rId1"/>
    <p:sldLayoutId id="2147485544" r:id="rId2"/>
    <p:sldLayoutId id="2147485545" r:id="rId3"/>
    <p:sldLayoutId id="2147485546" r:id="rId4"/>
    <p:sldLayoutId id="2147485547" r:id="rId5"/>
    <p:sldLayoutId id="2147485548" r:id="rId6"/>
    <p:sldLayoutId id="2147485549" r:id="rId7"/>
    <p:sldLayoutId id="2147485550" r:id="rId8"/>
    <p:sldLayoutId id="2147485551" r:id="rId9"/>
    <p:sldLayoutId id="2147485552" r:id="rId10"/>
    <p:sldLayoutId id="214748555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>
              <a:defRPr/>
            </a:pPr>
            <a:fld id="{9E51E057-6A53-4F59-9C55-C20B5AE82C4E}" type="slidenum">
              <a:rPr kumimoji="1" lang="en-US" i="1">
                <a:solidFill>
                  <a:srgbClr val="000000"/>
                </a:solidFill>
                <a:latin typeface="Arial" charset="0"/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62" r:id="rId1"/>
    <p:sldLayoutId id="2147485563" r:id="rId2"/>
    <p:sldLayoutId id="2147485564" r:id="rId3"/>
    <p:sldLayoutId id="2147485565" r:id="rId4"/>
    <p:sldLayoutId id="2147485566" r:id="rId5"/>
    <p:sldLayoutId id="2147485567" r:id="rId6"/>
    <p:sldLayoutId id="2147485568" r:id="rId7"/>
    <p:sldLayoutId id="2147485569" r:id="rId8"/>
    <p:sldLayoutId id="2147485570" r:id="rId9"/>
    <p:sldLayoutId id="2147485571" r:id="rId10"/>
    <p:sldLayoutId id="21474855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789C17E-F126-4465-859F-A47E457BD7B8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74" r:id="rId1"/>
    <p:sldLayoutId id="2147485575" r:id="rId2"/>
    <p:sldLayoutId id="2147485576" r:id="rId3"/>
    <p:sldLayoutId id="2147485577" r:id="rId4"/>
    <p:sldLayoutId id="2147485578" r:id="rId5"/>
    <p:sldLayoutId id="2147485579" r:id="rId6"/>
    <p:sldLayoutId id="2147485580" r:id="rId7"/>
    <p:sldLayoutId id="2147485581" r:id="rId8"/>
    <p:sldLayoutId id="2147485582" r:id="rId9"/>
    <p:sldLayoutId id="2147485583" r:id="rId10"/>
    <p:sldLayoutId id="21474855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>
              <a:defRPr/>
            </a:pPr>
            <a:fld id="{9E51E057-6A53-4F59-9C55-C20B5AE82C4E}" type="slidenum">
              <a:rPr kumimoji="1" lang="en-US" i="1">
                <a:solidFill>
                  <a:srgbClr val="000000"/>
                </a:solidFill>
                <a:latin typeface="Arial" charset="0"/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98" r:id="rId1"/>
    <p:sldLayoutId id="2147485599" r:id="rId2"/>
    <p:sldLayoutId id="2147485600" r:id="rId3"/>
    <p:sldLayoutId id="2147485601" r:id="rId4"/>
    <p:sldLayoutId id="2147485602" r:id="rId5"/>
    <p:sldLayoutId id="2147485603" r:id="rId6"/>
    <p:sldLayoutId id="2147485604" r:id="rId7"/>
    <p:sldLayoutId id="2147485605" r:id="rId8"/>
    <p:sldLayoutId id="2147485606" r:id="rId9"/>
    <p:sldLayoutId id="2147485607" r:id="rId10"/>
    <p:sldLayoutId id="21474856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0F60B05A-8A16-494C-9CA8-394F783BFA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10" r:id="rId1"/>
    <p:sldLayoutId id="2147485611" r:id="rId2"/>
    <p:sldLayoutId id="2147485612" r:id="rId3"/>
    <p:sldLayoutId id="2147485613" r:id="rId4"/>
    <p:sldLayoutId id="2147485614" r:id="rId5"/>
    <p:sldLayoutId id="2147485615" r:id="rId6"/>
    <p:sldLayoutId id="2147485616" r:id="rId7"/>
    <p:sldLayoutId id="2147485617" r:id="rId8"/>
    <p:sldLayoutId id="2147485618" r:id="rId9"/>
    <p:sldLayoutId id="2147485619" r:id="rId10"/>
    <p:sldLayoutId id="21474856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789C17E-F126-4465-859F-A47E457BD7B8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22" r:id="rId1"/>
    <p:sldLayoutId id="2147485623" r:id="rId2"/>
    <p:sldLayoutId id="2147485624" r:id="rId3"/>
    <p:sldLayoutId id="2147485625" r:id="rId4"/>
    <p:sldLayoutId id="2147485626" r:id="rId5"/>
    <p:sldLayoutId id="2147485627" r:id="rId6"/>
    <p:sldLayoutId id="2147485628" r:id="rId7"/>
    <p:sldLayoutId id="2147485629" r:id="rId8"/>
    <p:sldLayoutId id="2147485630" r:id="rId9"/>
    <p:sldLayoutId id="2147485631" r:id="rId10"/>
    <p:sldLayoutId id="214748563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C4BA0628-9414-4107-A6FC-7C9494AEF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4" r:id="rId1"/>
    <p:sldLayoutId id="2147485075" r:id="rId2"/>
    <p:sldLayoutId id="2147485076" r:id="rId3"/>
    <p:sldLayoutId id="2147485077" r:id="rId4"/>
    <p:sldLayoutId id="2147485078" r:id="rId5"/>
    <p:sldLayoutId id="2147485079" r:id="rId6"/>
    <p:sldLayoutId id="2147485080" r:id="rId7"/>
    <p:sldLayoutId id="2147485081" r:id="rId8"/>
    <p:sldLayoutId id="2147485082" r:id="rId9"/>
    <p:sldLayoutId id="2147485083" r:id="rId10"/>
    <p:sldLayoutId id="21474850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890FDF0-C2DA-4EF3-8772-9EA4D6AADFEE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34" r:id="rId1"/>
    <p:sldLayoutId id="2147485635" r:id="rId2"/>
    <p:sldLayoutId id="2147485636" r:id="rId3"/>
    <p:sldLayoutId id="2147485637" r:id="rId4"/>
    <p:sldLayoutId id="2147485638" r:id="rId5"/>
    <p:sldLayoutId id="2147485639" r:id="rId6"/>
    <p:sldLayoutId id="2147485640" r:id="rId7"/>
    <p:sldLayoutId id="2147485641" r:id="rId8"/>
    <p:sldLayoutId id="2147485642" r:id="rId9"/>
    <p:sldLayoutId id="2147485643" r:id="rId10"/>
    <p:sldLayoutId id="21474856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34F8460-D1C9-4013-8BAC-EECAF710881F}" type="slidenum">
              <a:rPr kumimoji="1" lang="en-US" i="1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46" r:id="rId1"/>
    <p:sldLayoutId id="2147485647" r:id="rId2"/>
    <p:sldLayoutId id="2147485648" r:id="rId3"/>
    <p:sldLayoutId id="2147485649" r:id="rId4"/>
    <p:sldLayoutId id="2147485650" r:id="rId5"/>
    <p:sldLayoutId id="2147485651" r:id="rId6"/>
    <p:sldLayoutId id="2147485652" r:id="rId7"/>
    <p:sldLayoutId id="2147485653" r:id="rId8"/>
    <p:sldLayoutId id="2147485654" r:id="rId9"/>
    <p:sldLayoutId id="2147485655" r:id="rId10"/>
    <p:sldLayoutId id="21474856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EE8C2D59-AAE9-4FC3-9DE8-139537A56C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58" r:id="rId1"/>
    <p:sldLayoutId id="2147485659" r:id="rId2"/>
    <p:sldLayoutId id="2147485660" r:id="rId3"/>
    <p:sldLayoutId id="2147485661" r:id="rId4"/>
    <p:sldLayoutId id="2147485662" r:id="rId5"/>
    <p:sldLayoutId id="2147485663" r:id="rId6"/>
    <p:sldLayoutId id="2147485664" r:id="rId7"/>
    <p:sldLayoutId id="2147485665" r:id="rId8"/>
    <p:sldLayoutId id="2147485666" r:id="rId9"/>
    <p:sldLayoutId id="2147485667" r:id="rId10"/>
    <p:sldLayoutId id="21474856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24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baseline="30000">
              <a:solidFill>
                <a:srgbClr val="000000"/>
              </a:solidFill>
            </a:endParaRPr>
          </a:p>
        </p:txBody>
      </p:sp>
      <p:sp>
        <p:nvSpPr>
          <p:cNvPr id="21524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 baseline="30000">
              <a:solidFill>
                <a:srgbClr val="000000"/>
              </a:solidFill>
            </a:endParaRPr>
          </a:p>
        </p:txBody>
      </p:sp>
      <p:sp>
        <p:nvSpPr>
          <p:cNvPr id="215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B099FC82-270E-4C2C-959D-1FC4059FCF29}" type="slidenum">
              <a:rPr lang="en-US" baseline="3000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baseline="300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0" r:id="rId1"/>
    <p:sldLayoutId id="2147485671" r:id="rId2"/>
    <p:sldLayoutId id="2147485672" r:id="rId3"/>
    <p:sldLayoutId id="2147485673" r:id="rId4"/>
    <p:sldLayoutId id="2147485674" r:id="rId5"/>
    <p:sldLayoutId id="2147485675" r:id="rId6"/>
    <p:sldLayoutId id="2147485676" r:id="rId7"/>
    <p:sldLayoutId id="2147485677" r:id="rId8"/>
    <p:sldLayoutId id="2147485678" r:id="rId9"/>
    <p:sldLayoutId id="2147485679" r:id="rId10"/>
    <p:sldLayoutId id="21474856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890FDF0-C2DA-4EF3-8772-9EA4D6AADFEE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2" r:id="rId1"/>
    <p:sldLayoutId id="2147485683" r:id="rId2"/>
    <p:sldLayoutId id="2147485684" r:id="rId3"/>
    <p:sldLayoutId id="2147485685" r:id="rId4"/>
    <p:sldLayoutId id="2147485686" r:id="rId5"/>
    <p:sldLayoutId id="2147485687" r:id="rId6"/>
    <p:sldLayoutId id="2147485688" r:id="rId7"/>
    <p:sldLayoutId id="2147485689" r:id="rId8"/>
    <p:sldLayoutId id="2147485690" r:id="rId9"/>
    <p:sldLayoutId id="2147485691" r:id="rId10"/>
    <p:sldLayoutId id="21474856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>
              <a:defRPr/>
            </a:pPr>
            <a:fld id="{9E51E057-6A53-4F59-9C55-C20B5AE82C4E}" type="slidenum">
              <a:rPr kumimoji="1" lang="en-US" i="1">
                <a:solidFill>
                  <a:srgbClr val="000000"/>
                </a:solidFill>
                <a:latin typeface="Arial" charset="0"/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4" r:id="rId1"/>
    <p:sldLayoutId id="2147485695" r:id="rId2"/>
    <p:sldLayoutId id="2147485696" r:id="rId3"/>
    <p:sldLayoutId id="2147485697" r:id="rId4"/>
    <p:sldLayoutId id="2147485698" r:id="rId5"/>
    <p:sldLayoutId id="2147485699" r:id="rId6"/>
    <p:sldLayoutId id="2147485700" r:id="rId7"/>
    <p:sldLayoutId id="2147485701" r:id="rId8"/>
    <p:sldLayoutId id="2147485702" r:id="rId9"/>
    <p:sldLayoutId id="2147485703" r:id="rId10"/>
    <p:sldLayoutId id="21474857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5929C5F8-760E-42DE-8B7F-E8F99F2D96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6" r:id="rId1"/>
    <p:sldLayoutId id="2147485707" r:id="rId2"/>
    <p:sldLayoutId id="2147485708" r:id="rId3"/>
    <p:sldLayoutId id="2147485709" r:id="rId4"/>
    <p:sldLayoutId id="2147485710" r:id="rId5"/>
    <p:sldLayoutId id="2147485711" r:id="rId6"/>
    <p:sldLayoutId id="2147485712" r:id="rId7"/>
    <p:sldLayoutId id="2147485713" r:id="rId8"/>
    <p:sldLayoutId id="2147485714" r:id="rId9"/>
    <p:sldLayoutId id="2147485715" r:id="rId10"/>
    <p:sldLayoutId id="21474857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6E602C9D-98D3-4393-9683-98332985D1BF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50183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49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18" r:id="rId1"/>
    <p:sldLayoutId id="2147485719" r:id="rId2"/>
    <p:sldLayoutId id="2147485720" r:id="rId3"/>
    <p:sldLayoutId id="2147485721" r:id="rId4"/>
    <p:sldLayoutId id="2147485722" r:id="rId5"/>
    <p:sldLayoutId id="2147485723" r:id="rId6"/>
    <p:sldLayoutId id="2147485724" r:id="rId7"/>
    <p:sldLayoutId id="2147485725" r:id="rId8"/>
    <p:sldLayoutId id="2147485726" r:id="rId9"/>
    <p:sldLayoutId id="2147485727" r:id="rId10"/>
    <p:sldLayoutId id="214748572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/>
            </a:lvl1pPr>
          </a:lstStyle>
          <a:p>
            <a:pPr algn="ctr"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5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/>
            </a:lvl1pPr>
          </a:lstStyle>
          <a:p>
            <a:pPr>
              <a:defRPr/>
            </a:pPr>
            <a:fld id="{5DAF1876-A19F-411E-9038-8D1FC0F263C1}" type="slidenum">
              <a:rPr lang="en-US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  <p:sldLayoutId id="2147485741" r:id="rId12"/>
    <p:sldLayoutId id="214748574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AA9938A5-43AA-4D92-AA82-E9B36143A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4" r:id="rId1"/>
    <p:sldLayoutId id="2147485745" r:id="rId2"/>
    <p:sldLayoutId id="2147485746" r:id="rId3"/>
    <p:sldLayoutId id="2147485747" r:id="rId4"/>
    <p:sldLayoutId id="2147485748" r:id="rId5"/>
    <p:sldLayoutId id="2147485749" r:id="rId6"/>
    <p:sldLayoutId id="2147485750" r:id="rId7"/>
    <p:sldLayoutId id="2147485751" r:id="rId8"/>
    <p:sldLayoutId id="2147485752" r:id="rId9"/>
    <p:sldLayoutId id="2147485753" r:id="rId10"/>
    <p:sldLayoutId id="2147485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/>
            </a:lvl1pPr>
          </a:lstStyle>
          <a:p>
            <a:pPr>
              <a:defRPr/>
            </a:pPr>
            <a:fld id="{B62ED52D-4675-4720-9DA7-F98C97FBE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4" r:id="rId1"/>
    <p:sldLayoutId id="2147485085" r:id="rId2"/>
    <p:sldLayoutId id="2147485086" r:id="rId3"/>
    <p:sldLayoutId id="2147485087" r:id="rId4"/>
    <p:sldLayoutId id="2147485088" r:id="rId5"/>
    <p:sldLayoutId id="2147485089" r:id="rId6"/>
    <p:sldLayoutId id="2147485090" r:id="rId7"/>
    <p:sldLayoutId id="2147485091" r:id="rId8"/>
    <p:sldLayoutId id="2147485092" r:id="rId9"/>
    <p:sldLayoutId id="2147485093" r:id="rId10"/>
    <p:sldLayoutId id="2147485094" r:id="rId11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06463" y="274638"/>
            <a:ext cx="7315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175" y="1600206"/>
            <a:ext cx="7315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6" r:id="rId1"/>
    <p:sldLayoutId id="2147485757" r:id="rId2"/>
    <p:sldLayoutId id="2147485758" r:id="rId3"/>
    <p:sldLayoutId id="2147485759" r:id="rId4"/>
    <p:sldLayoutId id="2147485760" r:id="rId5"/>
    <p:sldLayoutId id="2147485761" r:id="rId6"/>
    <p:sldLayoutId id="2147485762" r:id="rId7"/>
    <p:sldLayoutId id="2147485763" r:id="rId8"/>
    <p:sldLayoutId id="2147485764" r:id="rId9"/>
    <p:sldLayoutId id="2147485765" r:id="rId10"/>
    <p:sldLayoutId id="21474857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598613"/>
            <a:ext cx="7315200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68" r:id="rId1"/>
    <p:sldLayoutId id="2147485769" r:id="rId2"/>
    <p:sldLayoutId id="2147485770" r:id="rId3"/>
    <p:sldLayoutId id="2147485771" r:id="rId4"/>
    <p:sldLayoutId id="2147485772" r:id="rId5"/>
    <p:sldLayoutId id="2147485773" r:id="rId6"/>
    <p:sldLayoutId id="2147485774" r:id="rId7"/>
    <p:sldLayoutId id="2147485775" r:id="rId8"/>
    <p:sldLayoutId id="2147485776" r:id="rId9"/>
    <p:sldLayoutId id="2147485777" r:id="rId10"/>
    <p:sldLayoutId id="2147485778" r:id="rId11"/>
    <p:sldLayoutId id="2147485779" r:id="rId12"/>
    <p:sldLayoutId id="2147485780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6400" y="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885950"/>
            <a:ext cx="81788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2935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1000" y="62293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20BF380-D3DD-4B5B-AF6A-1B898A147E14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>
              <a:latin typeface="Arial" charset="0"/>
            </a:endParaRPr>
          </a:p>
        </p:txBody>
      </p:sp>
      <p:pic>
        <p:nvPicPr>
          <p:cNvPr id="411655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1314548"/>
            <a:ext cx="8229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782" r:id="rId1"/>
    <p:sldLayoutId id="2147485783" r:id="rId2"/>
    <p:sldLayoutId id="2147485784" r:id="rId3"/>
    <p:sldLayoutId id="2147485785" r:id="rId4"/>
    <p:sldLayoutId id="2147485786" r:id="rId5"/>
    <p:sldLayoutId id="2147485787" r:id="rId6"/>
    <p:sldLayoutId id="2147485788" r:id="rId7"/>
    <p:sldLayoutId id="2147485789" r:id="rId8"/>
    <p:sldLayoutId id="2147485790" r:id="rId9"/>
    <p:sldLayoutId id="2147485791" r:id="rId10"/>
    <p:sldLayoutId id="214748579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C9531B37-83F4-441A-9B00-554A3712B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94" r:id="rId1"/>
    <p:sldLayoutId id="2147485795" r:id="rId2"/>
    <p:sldLayoutId id="2147485796" r:id="rId3"/>
    <p:sldLayoutId id="2147485797" r:id="rId4"/>
    <p:sldLayoutId id="2147485798" r:id="rId5"/>
    <p:sldLayoutId id="2147485799" r:id="rId6"/>
    <p:sldLayoutId id="2147485800" r:id="rId7"/>
    <p:sldLayoutId id="2147485801" r:id="rId8"/>
    <p:sldLayoutId id="2147485802" r:id="rId9"/>
    <p:sldLayoutId id="2147485803" r:id="rId10"/>
    <p:sldLayoutId id="2147485804" r:id="rId11"/>
    <p:sldLayoutId id="21474858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>
              <a:defRPr/>
            </a:pP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>
              <a:defRPr/>
            </a:pPr>
            <a:fld id="{9E51E057-6A53-4F59-9C55-C20B5AE82C4E}" type="slidenum">
              <a:rPr kumimoji="1" lang="en-US" i="1">
                <a:solidFill>
                  <a:srgbClr val="000000"/>
                </a:solidFill>
                <a:latin typeface="Arial" charset="0"/>
              </a:rPr>
              <a:pPr eaLnBrk="0" hangingPunct="0">
                <a:defRPr/>
              </a:pPr>
              <a:t>‹#›</a:t>
            </a:fld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9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19" r:id="rId1"/>
    <p:sldLayoutId id="2147485820" r:id="rId2"/>
    <p:sldLayoutId id="2147485821" r:id="rId3"/>
    <p:sldLayoutId id="2147485822" r:id="rId4"/>
    <p:sldLayoutId id="2147485823" r:id="rId5"/>
    <p:sldLayoutId id="2147485824" r:id="rId6"/>
    <p:sldLayoutId id="2147485825" r:id="rId7"/>
    <p:sldLayoutId id="2147485826" r:id="rId8"/>
    <p:sldLayoutId id="2147485827" r:id="rId9"/>
    <p:sldLayoutId id="2147485828" r:id="rId10"/>
    <p:sldLayoutId id="21474858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B72262C0-FD64-4857-AF24-C4D380E64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7F14D03-C9A3-48BF-8D53-6B6CF9E20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7" r:id="rId1"/>
    <p:sldLayoutId id="2147485118" r:id="rId2"/>
    <p:sldLayoutId id="2147485119" r:id="rId3"/>
    <p:sldLayoutId id="2147485120" r:id="rId4"/>
    <p:sldLayoutId id="2147485121" r:id="rId5"/>
    <p:sldLayoutId id="2147485122" r:id="rId6"/>
    <p:sldLayoutId id="2147485123" r:id="rId7"/>
    <p:sldLayoutId id="2147485124" r:id="rId8"/>
    <p:sldLayoutId id="2147485125" r:id="rId9"/>
    <p:sldLayoutId id="2147485126" r:id="rId10"/>
    <p:sldLayoutId id="21474851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B012DEF-B497-4A6F-A881-4E10B7879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9" r:id="rId1"/>
    <p:sldLayoutId id="2147485140" r:id="rId2"/>
    <p:sldLayoutId id="2147485141" r:id="rId3"/>
    <p:sldLayoutId id="2147485142" r:id="rId4"/>
    <p:sldLayoutId id="2147485143" r:id="rId5"/>
    <p:sldLayoutId id="2147485144" r:id="rId6"/>
    <p:sldLayoutId id="2147485145" r:id="rId7"/>
    <p:sldLayoutId id="2147485146" r:id="rId8"/>
    <p:sldLayoutId id="2147485147" r:id="rId9"/>
    <p:sldLayoutId id="2147485148" r:id="rId10"/>
    <p:sldLayoutId id="21474851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5613" y="1598613"/>
            <a:ext cx="8226425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0" tIns="685800" rIns="685800" bIns="685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0" r:id="rId1"/>
    <p:sldLayoutId id="2147485151" r:id="rId2"/>
    <p:sldLayoutId id="2147485152" r:id="rId3"/>
    <p:sldLayoutId id="2147485153" r:id="rId4"/>
    <p:sldLayoutId id="2147485154" r:id="rId5"/>
    <p:sldLayoutId id="2147485155" r:id="rId6"/>
    <p:sldLayoutId id="2147485156" r:id="rId7"/>
    <p:sldLayoutId id="2147485157" r:id="rId8"/>
    <p:sldLayoutId id="2147485158" r:id="rId9"/>
    <p:sldLayoutId id="2147485159" r:id="rId10"/>
    <p:sldLayoutId id="2147485160" r:id="rId11"/>
    <p:sldLayoutId id="2147485161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120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d.umn.edu/cla/faculty/troufs/anth1604/" TargetMode="External"/><Relationship Id="rId1" Type="http://schemas.openxmlformats.org/officeDocument/2006/relationships/slideLayout" Target="../slideLayouts/slideLayout6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health/8490937.stm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73.xml"/><Relationship Id="rId4" Type="http://schemas.openxmlformats.org/officeDocument/2006/relationships/image" Target="../media/image5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wincities.com/ci_14238759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84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5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9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0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0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0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6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0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0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5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4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Voluntary_euthanasia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news/health/2009-05-15-forced-chemotherapy_N.htm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69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iner.com/a-1567034~Father_renews_call_to_dismiss_homicide_charge.html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7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uwm.com/programs/news/view_news.php?articleid=2242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71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world/south_asia/10316249.stm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0.xml"/><Relationship Id="rId4" Type="http://schemas.openxmlformats.org/officeDocument/2006/relationships/image" Target="../media/image72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3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mericas/7333004.stm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mericas/7431848.stm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4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africa/8485730.stm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75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ailytexanonline.com/news/2004/03/26/StateLocal/Polygamists.Might.Be.Building.In.Texas-642621.shtml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76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stelegram.com/Stories/0,1413,204~23187~2235392,00.html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77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4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4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4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5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d.umn.edu/cla/faculty/troufs/anth3618/video/Chamula.html" TargetMode="External"/><Relationship Id="rId1" Type="http://schemas.openxmlformats.org/officeDocument/2006/relationships/slideLayout" Target="../slideLayouts/slideLayout97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www.d.umn.edu/cla/faculty/troufs/anth3618/video/Appeals.html" TargetMode="External"/><Relationship Id="rId1" Type="http://schemas.openxmlformats.org/officeDocument/2006/relationships/slideLayout" Target="../slideLayouts/slideLayout165.xml"/><Relationship Id="rId4" Type="http://schemas.openxmlformats.org/officeDocument/2006/relationships/image" Target="../media/image83.png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7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://www.d.umn.edu/cla/faculty/troufs/anth4616/video/A_Mamani.html" TargetMode="External"/><Relationship Id="rId1" Type="http://schemas.openxmlformats.org/officeDocument/2006/relationships/slideLayout" Target="../slideLayouts/slideLayout9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d.umn.edu/cla/faculty/troufs/Buffalo/Intro-Temp2.html" TargetMode="External"/><Relationship Id="rId1" Type="http://schemas.openxmlformats.org/officeDocument/2006/relationships/slideLayout" Target="../slideLayouts/slideLayout4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www.d.umn.edu/cla/faculty/troufs/anth4616/video/Jimmy_Jackson.html" TargetMode="Externa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://www.d.umn.edu/cla/faculty/troufs/anth4616/video/N!ai.html" TargetMode="External"/><Relationship Id="rId1" Type="http://schemas.openxmlformats.org/officeDocument/2006/relationships/slideLayout" Target="../slideLayouts/slideLayout4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165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4/video/Life_Chances.html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6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6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28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3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www.d.umn.edu/cla/faculty/troufs/anth1604/video/Kypseli.html" TargetMode="External"/><Relationship Id="rId1" Type="http://schemas.openxmlformats.org/officeDocument/2006/relationships/slideLayout" Target="../slideLayouts/slideLayout30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4616/video/Ocamo.html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4.png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video/Appeals.html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uluthnewstribune.com/articles/index.cfm?id=73293&amp;section=homepag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://www.d.umn.edu/cla/faculty/troufs/anth3618/video/Copan.html" TargetMode="External"/><Relationship Id="rId1" Type="http://schemas.openxmlformats.org/officeDocument/2006/relationships/slideLayout" Target="../slideLayouts/slideLayout9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97.xml"/><Relationship Id="rId4" Type="http://schemas.openxmlformats.org/officeDocument/2006/relationships/hyperlink" Target="http://en.wikipedia.org/wiki/Gaelic" TargetMode="Externa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6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3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05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nelyplanet.com/destinations/europe/ireland/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74.xml"/><Relationship Id="rId4" Type="http://schemas.openxmlformats.org/officeDocument/2006/relationships/image" Target="../media/image106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://healthmap.files.wordpress.com/2009/12/tuscany-map.gif" TargetMode="Externa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licenceplates.com/usa/US_MNX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0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5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://www.d.umn.edu/cla/faculty/troufs/anth3618/video/Copan.html" TargetMode="External"/><Relationship Id="rId1" Type="http://schemas.openxmlformats.org/officeDocument/2006/relationships/slideLayout" Target="../slideLayouts/slideLayout9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.html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10.pn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://www.d.umn.edu/cla/faculty/troufs/anth3618/video/Copan.html" TargetMode="External"/><Relationship Id="rId1" Type="http://schemas.openxmlformats.org/officeDocument/2006/relationships/slideLayout" Target="../slideLayouts/slideLayout9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1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://www.d.umn.edu/cla/faculty/troufs/anth1604/Trobriands.html" TargetMode="External"/><Relationship Id="rId1" Type="http://schemas.openxmlformats.org/officeDocument/2006/relationships/slideLayout" Target="../slideLayouts/slideLayout42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2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hyperlink" Target="http://eclectic.ss.uci.edu/~drwhite/worldcul/atlas.htm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35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35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23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://en.wikipedia.org/wiki/Culture_areas_of_North_America" TargetMode="External"/><Relationship Id="rId1" Type="http://schemas.openxmlformats.org/officeDocument/2006/relationships/slideLayout" Target="../slideLayouts/slideLayout30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://en.wikipedia.org/wiki/Culture_areas_of_North_America" TargetMode="Externa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7.png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539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223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587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http://en.wikipedia.org/wiki/Amazonia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3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://en.wikipedia.org/wiki/Amazonia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://en.wikipedia.org/wiki/Amazonia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hyperlink" Target="http://www.d.umn.edu/cla/faculty/troufs/anth1604/Inuit_Yupik.html" TargetMode="External"/><Relationship Id="rId1" Type="http://schemas.openxmlformats.org/officeDocument/2006/relationships/slideLayout" Target="../slideLayouts/slideLayout269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://www.d.umn.edu/cla/faculty/troufs/anth1604/video/Nomads.html" TargetMode="External"/><Relationship Id="rId1" Type="http://schemas.openxmlformats.org/officeDocument/2006/relationships/slideLayout" Target="../slideLayouts/slideLayout269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hyperlink" Target="http://www.d.umn.edu/cla/faculty/troufs/anth1604/video/Trinkets_and_Beads.html" TargetMode="External"/><Relationship Id="rId1" Type="http://schemas.openxmlformats.org/officeDocument/2006/relationships/slideLayout" Target="../slideLayouts/slideLayout269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://www.d.umn.edu/cla/faculty/troufs/anth4616/video/Amish.html" TargetMode="External"/><Relationship Id="rId1" Type="http://schemas.openxmlformats.org/officeDocument/2006/relationships/slideLayout" Target="../slideLayouts/slideLayout269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://www.d.umn.edu/cla/faculty/troufs/anth1604/video/Shakers.html" TargetMode="External"/><Relationship Id="rId1" Type="http://schemas.openxmlformats.org/officeDocument/2006/relationships/slideLayout" Target="../slideLayouts/slideLayout269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hyperlink" Target="http://www.d.umn.edu/cla/faculty/troufs/anth1604/video/Dead_Birds.html" TargetMode="External"/><Relationship Id="rId1" Type="http://schemas.openxmlformats.org/officeDocument/2006/relationships/slideLayout" Target="../slideLayouts/slideLayout269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http://www.d.umn.edu/cla/faculty/troufs/anth1604/video/Nuer.html" TargetMode="External"/><Relationship Id="rId1" Type="http://schemas.openxmlformats.org/officeDocument/2006/relationships/slideLayout" Target="../slideLayouts/slideLayout269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80.xml"/><Relationship Id="rId4" Type="http://schemas.openxmlformats.org/officeDocument/2006/relationships/hyperlink" Target="http://www.d.umn.edu/cla/faculty/troufs/anth1604/video/Two_Girls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hyperlink" Target="http://en.wikipedia.org/wiki/Indigenous_peoples_of_Mexico" TargetMode="External"/><Relationship Id="rId1" Type="http://schemas.openxmlformats.org/officeDocument/2006/relationships/slideLayout" Target="../slideLayouts/slideLayout97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hyperlink" Target="http://en.wikipedia.org/wiki/Indigenous_peoples_of_Mexico" TargetMode="External"/><Relationship Id="rId1" Type="http://schemas.openxmlformats.org/officeDocument/2006/relationships/slideLayout" Target="../slideLayouts/slideLayout97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hyperlink" Target="http://en.wikipedia.org/wiki/Indigenous_peoples_of_Mexico" TargetMode="External"/><Relationship Id="rId1" Type="http://schemas.openxmlformats.org/officeDocument/2006/relationships/slideLayout" Target="../slideLayouts/slideLayout97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hyperlink" Target="http://en.wikipedia.org/wiki/Indigenous_peoples_of_Mexico" TargetMode="External"/><Relationship Id="rId1" Type="http://schemas.openxmlformats.org/officeDocument/2006/relationships/slideLayout" Target="../slideLayouts/slideLayout97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aftexts.html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58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97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hyperlink" Target="http://www.d.umn.edu/cla/faculty/troufs/anth3618/matext.html" TargetMode="External"/><Relationship Id="rId1" Type="http://schemas.openxmlformats.org/officeDocument/2006/relationships/slideLayout" Target="../slideLayouts/slideLayout97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://www.d.umn.edu/cla/faculty/troufs/anth3618/matext.html" TargetMode="External"/><Relationship Id="rId1" Type="http://schemas.openxmlformats.org/officeDocument/2006/relationships/slideLayout" Target="../slideLayouts/slideLayout97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d.umn.edu/cla/faculty/troufs/Buffalo/Intro-Temp2.html" TargetMode="External"/><Relationship Id="rId1" Type="http://schemas.openxmlformats.org/officeDocument/2006/relationships/slideLayout" Target="../slideLayouts/slideLayout18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hyperlink" Target="http://www.d.umn.edu/cla/faculty/troufs/anth3618/video/Maya_Lords.html" TargetMode="External"/><Relationship Id="rId1" Type="http://schemas.openxmlformats.org/officeDocument/2006/relationships/slideLayout" Target="../slideLayouts/slideLayout97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www.d.umn.edu/cla/faculty/troufs/anth3618/video/Chamula.html" TargetMode="External"/><Relationship Id="rId1" Type="http://schemas.openxmlformats.org/officeDocument/2006/relationships/slideLayout" Target="../slideLayouts/slideLayout97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video/Appeals.html" TargetMode="Externa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7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6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88.png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6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291.xml"/></Relationships>
</file>

<file path=ppt/slides/_rels/slide2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hyperlink" Target="http://www.d.umn.edu/cla/faculty/troufs/anth1095/America.html" TargetMode="External"/><Relationship Id="rId1" Type="http://schemas.openxmlformats.org/officeDocument/2006/relationships/slideLayout" Target="../slideLayouts/slideLayout4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://www.d.umn.edu/cla/faculty/troufs/anth1604/video/Affluenza.html" TargetMode="External"/><Relationship Id="rId1" Type="http://schemas.openxmlformats.org/officeDocument/2006/relationships/slideLayout" Target="../slideLayouts/slideLayout4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video/Appeals.html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46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hyperlink" Target="http://www.d.umn.edu/cla/faculty/troufs/anth1095/Malaysia.html" TargetMode="External"/><Relationship Id="rId1" Type="http://schemas.openxmlformats.org/officeDocument/2006/relationships/slideLayout" Target="../slideLayouts/slideLayout18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303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hyperlink" Target="http://www.d.umn.edu/cla/faculty/troufs/anth3618/matext.html" TargetMode="External"/><Relationship Id="rId1" Type="http://schemas.openxmlformats.org/officeDocument/2006/relationships/slideLayout" Target="../slideLayouts/slideLayout97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6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6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6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6.xml"/></Relationships>
</file>

<file path=ppt/slides/_rels/slide2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506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18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hyperlink" Target="http://www.d.umn.edu/cla/faculty/troufs/anth1604/video/Strange_Relations.html" TargetMode="External"/><Relationship Id="rId1" Type="http://schemas.openxmlformats.org/officeDocument/2006/relationships/slideLayout" Target="../slideLayouts/slideLayout42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video/Appeals.html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55.png"/><Relationship Id="rId4" Type="http://schemas.openxmlformats.org/officeDocument/2006/relationships/image" Target="../media/image146.png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video/Appeals.html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video/Appeals.html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4/video/New_Orleans_Black_Indians.html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59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4/video/Trinkets_and_Beads.html" TargetMode="Externa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60.png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hyperlink" Target="http://h-net.msu.edu/cgi-bin/logbrowse.pl?trx=vx&amp;list=h-sae&amp;month=9502&amp;week=c&amp;msg=s7Tkjn1xeOR4jDS8E2IpPw&amp;user=&amp;pw=" TargetMode="External"/><Relationship Id="rId1" Type="http://schemas.openxmlformats.org/officeDocument/2006/relationships/slideLayout" Target="../slideLayouts/slideLayout13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97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food/aftexts.html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315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165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165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165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16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hyperlink" Target="http://h-net.msu.edu/cgi-bin/logbrowse.pl?trx=vx&amp;list=h-sae&amp;month=9502&amp;week=c&amp;msg=s7Tkjn1xeOR4jDS8E2IpPw&amp;user=&amp;pw=" TargetMode="External"/><Relationship Id="rId1" Type="http://schemas.openxmlformats.org/officeDocument/2006/relationships/slideLayout" Target="../slideLayouts/slideLayout160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d.umn.edu/cla/faculty/troufs/anth3618/video/Fall_Maya.html" TargetMode="External"/><Relationship Id="rId1" Type="http://schemas.openxmlformats.org/officeDocument/2006/relationships/slideLayout" Target="../slideLayouts/slideLayout97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hyperlink" Target="http://www.d.umn.edu/cla/faculty/troufs/anth1095/index.html" TargetMode="External"/><Relationship Id="rId1" Type="http://schemas.openxmlformats.org/officeDocument/2006/relationships/slideLayout" Target="../slideLayouts/slideLayout18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hyperlink" Target="http://www.d.umn.edu/cla/faculty/troufs/anth1095/index.html" TargetMode="External"/><Relationship Id="rId1" Type="http://schemas.openxmlformats.org/officeDocument/2006/relationships/slideLayout" Target="../slideLayouts/slideLayout326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1.xml"/></Relationships>
</file>

<file path=ppt/slides/_rels/slide30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.umn.edu/cla/faculty/troufs/anth1095/Portugal.html" TargetMode="External"/><Relationship Id="rId3" Type="http://schemas.openxmlformats.org/officeDocument/2006/relationships/hyperlink" Target="http://www.d.umn.edu/cla/faculty/troufs/anth1095/Britain.html" TargetMode="External"/><Relationship Id="rId7" Type="http://schemas.openxmlformats.org/officeDocument/2006/relationships/hyperlink" Target="http://www.d.umn.edu/cla/faculty/troufs/anth1095/Spain.html" TargetMode="External"/><Relationship Id="rId2" Type="http://schemas.openxmlformats.org/officeDocument/2006/relationships/hyperlink" Target="http://www.d.umn.edu/cla/faculty/troufs/anth1095/Ireland.html" TargetMode="External"/><Relationship Id="rId1" Type="http://schemas.openxmlformats.org/officeDocument/2006/relationships/slideLayout" Target="../slideLayouts/slideLayout345.xml"/><Relationship Id="rId6" Type="http://schemas.openxmlformats.org/officeDocument/2006/relationships/hyperlink" Target="http://www.d.umn.edu/cla/faculty/troufs/anth1095/Russia.html" TargetMode="External"/><Relationship Id="rId5" Type="http://schemas.openxmlformats.org/officeDocument/2006/relationships/hyperlink" Target="http://www.d.umn.edu/cla/faculty/troufs/anth1095/Belgium.html" TargetMode="External"/><Relationship Id="rId4" Type="http://schemas.openxmlformats.org/officeDocument/2006/relationships/hyperlink" Target="http://www.d.umn.edu/cla/faculty/troufs/anth1095/Italy.html" TargetMode="Externa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hyperlink" Target="http://www.carn.com/IrishTales.htm" TargetMode="External"/><Relationship Id="rId1" Type="http://schemas.openxmlformats.org/officeDocument/2006/relationships/slideLayout" Target="../slideLayouts/slideLayout35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5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30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3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hyperlink" Target="http://www.d.umn.edu/cla/faculty/troufs/anthfood/aftexts.html" TargetMode="External"/><Relationship Id="rId1" Type="http://schemas.openxmlformats.org/officeDocument/2006/relationships/slideLayout" Target="../slideLayouts/slideLayout338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3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perluminal.com/cookbook/essay_coffee.html" TargetMode="External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338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3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ianinfo.org/asianinfo/korea/food.htm" TargetMode="External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38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3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hyperlink" Target="http://commons.wikimedia.org/wiki/File:Julefrokost.jpg" TargetMode="External"/><Relationship Id="rId1" Type="http://schemas.openxmlformats.org/officeDocument/2006/relationships/slideLayout" Target="../slideLayouts/slideLayout33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3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hyperlink" Target="http://www.winebow.com/france/france.html" TargetMode="External"/><Relationship Id="rId1" Type="http://schemas.openxmlformats.org/officeDocument/2006/relationships/slideLayout" Target="../slideLayouts/slideLayout338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3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338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8/07/080721152000.htm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73.xml"/><Relationship Id="rId4" Type="http://schemas.openxmlformats.org/officeDocument/2006/relationships/image" Target="../media/image176.png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473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8/07/080721152000.htm" TargetMode="Externa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73.xml"/><Relationship Id="rId4" Type="http://schemas.openxmlformats.org/officeDocument/2006/relationships/image" Target="../media/image176.png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73.xml"/><Relationship Id="rId5" Type="http://schemas.openxmlformats.org/officeDocument/2006/relationships/hyperlink" Target="http://www.sciencedaily.com/releases/2008/07/080721152000.htm" TargetMode="External"/><Relationship Id="rId4" Type="http://schemas.openxmlformats.org/officeDocument/2006/relationships/image" Target="../media/image178.png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8/07/080721152000.htm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73.xml"/><Relationship Id="rId4" Type="http://schemas.openxmlformats.org/officeDocument/2006/relationships/image" Target="../media/image179.png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ekalert.org/pub_releases/2008-07/iu-gai072108.php" TargetMode="External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73.xml"/><Relationship Id="rId4" Type="http://schemas.openxmlformats.org/officeDocument/2006/relationships/image" Target="../media/image180.png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8/07/080721152000.htm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73.xml"/><Relationship Id="rId4" Type="http://schemas.openxmlformats.org/officeDocument/2006/relationships/image" Target="../media/image176.png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73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73.xml"/><Relationship Id="rId4" Type="http://schemas.openxmlformats.org/officeDocument/2006/relationships/image" Target="../media/image182.png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4/video/Life_Chances.html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0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hyperlink" Target="http://www.d.umn.edu/cla/faculty/troufs/anth1604/video/Kypseli.html" TargetMode="External"/><Relationship Id="rId1" Type="http://schemas.openxmlformats.org/officeDocument/2006/relationships/slideLayout" Target="../slideLayouts/slideLayout30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74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6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hyperlink" Target="http://www.d.umn.edu/cla/faculty/troufs/anth3635/cetexts.html" TargetMode="External"/><Relationship Id="rId1" Type="http://schemas.openxmlformats.org/officeDocument/2006/relationships/slideLayout" Target="../slideLayouts/slideLayout598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6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hyperlink" Target="http://h-net.msu.edu/cgi-bin/logbrowse.pl?trx=vx&amp;list=h-sae&amp;month=9502&amp;week=c&amp;msg=s7Tkjn1xeOR4jDS8E2IpPw&amp;user=&amp;pw=" TargetMode="External"/><Relationship Id="rId1" Type="http://schemas.openxmlformats.org/officeDocument/2006/relationships/slideLayout" Target="../slideLayouts/slideLayout357.xml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serpukhov.su/museum/yarosh_e.htm" TargetMode="Externa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in_Pag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4.xml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romaniworld.com/gal41.htm" TargetMode="External"/><Relationship Id="rId1" Type="http://schemas.openxmlformats.org/officeDocument/2006/relationships/slideLayout" Target="../slideLayouts/slideLayout42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Kurdistan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4.xml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Kurdistan" TargetMode="External"/><Relationship Id="rId7" Type="http://schemas.openxmlformats.org/officeDocument/2006/relationships/hyperlink" Target="http://en.wikipedia.org/wiki/Kirkuk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3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4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0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d.umn.edu/cla/faculty/troufs/anth3618/video/Collapse.html" TargetMode="External"/><Relationship Id="rId1" Type="http://schemas.openxmlformats.org/officeDocument/2006/relationships/slideLayout" Target="../slideLayouts/slideLayout3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d.umn.edu/cla/faculty/troufs/anth3618/video/Fall_Maya.html" TargetMode="External"/><Relationship Id="rId1" Type="http://schemas.openxmlformats.org/officeDocument/2006/relationships/slideLayout" Target="../slideLayouts/slideLayout9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51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940665" y="6248400"/>
            <a:ext cx="52245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800" dirty="0" smtClean="0">
                <a:solidFill>
                  <a:srgbClr val="000000"/>
                </a:solidFill>
                <a:latin typeface="Arial" charset="0"/>
                <a:hlinkClick r:id="rId2"/>
              </a:rPr>
              <a:t>http://www.d.umn.edu/cla/faculty/troufs/anth1604/</a:t>
            </a:r>
            <a:endParaRPr kumimoji="1" lang="en-US" sz="1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5467" y="732972"/>
            <a:ext cx="3793067" cy="541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833819" y="4572003"/>
            <a:ext cx="15568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4800" b="1" dirty="0" smtClean="0">
                <a:solidFill>
                  <a:srgbClr val="FF0000"/>
                </a:solidFill>
                <a:latin typeface="Arial" charset="0"/>
              </a:rPr>
              <a:t>2012</a:t>
            </a:r>
            <a:endParaRPr kumimoji="1" lang="en-US" sz="4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202333" y="5257803"/>
            <a:ext cx="4713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University of Minnesota Duluth</a:t>
            </a:r>
            <a:endParaRPr kumimoji="1" lang="en-US" sz="4000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568901" y="5638800"/>
            <a:ext cx="1961847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1" lang="en-US" b="1" i="1" kern="0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Tim Roufs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kern="0" dirty="0" smtClean="0">
                <a:solidFill>
                  <a:srgbClr val="000000"/>
                </a:solidFill>
                <a:latin typeface="Arial" charset="0"/>
              </a:rPr>
              <a:t>© 2010-2012</a:t>
            </a:r>
            <a:endParaRPr kumimoji="1" lang="en-US" sz="900" kern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1" name="Rectangle 2051"/>
          <p:cNvSpPr>
            <a:spLocks noChangeArrowheads="1"/>
          </p:cNvSpPr>
          <p:nvPr/>
        </p:nvSpPr>
        <p:spPr bwMode="auto">
          <a:xfrm>
            <a:off x="-22175" y="0"/>
            <a:ext cx="9144000" cy="6858000"/>
          </a:xfrm>
          <a:prstGeom prst="rect">
            <a:avLst/>
          </a:prstGeom>
          <a:solidFill>
            <a:srgbClr val="D45116">
              <a:alpha val="5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eaLnBrk="0" hangingPunct="0">
              <a:lnSpc>
                <a:spcPct val="120000"/>
              </a:lnSpc>
              <a:spcBef>
                <a:spcPts val="500"/>
              </a:spcBef>
              <a:spcAft>
                <a:spcPts val="500"/>
              </a:spcAft>
            </a:pPr>
            <a:endParaRPr kumimoji="1" lang="en-US" sz="4400" b="1" i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1765" y="2275109"/>
            <a:ext cx="6502400" cy="3046988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Main Characteristics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of</a:t>
            </a:r>
          </a:p>
          <a:p>
            <a:pPr algn="ctr" eaLnBrk="0" hangingPunct="0">
              <a:defRPr/>
            </a:pP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Anthropology:</a:t>
            </a:r>
            <a:b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</a:br>
            <a:r>
              <a:rPr kumimoji="1" lang="en-US" sz="4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kumimoji="1" lang="en-US" sz="28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re Cultural </a:t>
            </a:r>
            <a:r>
              <a:rPr kumimoji="1" lang="en-US" sz="2800" b="1" i="1" dirty="0" err="1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Anthroplogy</a:t>
            </a:r>
            <a:endParaRPr kumimoji="1" lang="en-US" sz="44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190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151191"/>
            <a:ext cx="6400800" cy="4302125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</a:tabLst>
            </a:pPr>
            <a:r>
              <a:rPr lang="en-US" sz="4000" b="1" dirty="0" smtClean="0"/>
              <a:t> </a:t>
            </a:r>
            <a:r>
              <a:rPr lang="en-US" sz="4400" b="1" dirty="0" smtClean="0"/>
              <a:t>“culture”</a:t>
            </a:r>
          </a:p>
          <a:p>
            <a:pPr marL="0" indent="0" eaLnBrk="1" hangingPunct="1">
              <a:lnSpc>
                <a:spcPct val="40000"/>
              </a:lnSpc>
              <a:tabLst>
                <a:tab pos="685800" algn="l"/>
              </a:tabLst>
            </a:pPr>
            <a:endParaRPr lang="en-US" sz="4000" b="1" dirty="0" smtClean="0"/>
          </a:p>
          <a:p>
            <a:pPr lvl="1" eaLnBrk="1" hangingPunct="1">
              <a:tabLst>
                <a:tab pos="685800" algn="l"/>
              </a:tabLst>
            </a:pPr>
            <a:r>
              <a:rPr lang="en-US" b="1" dirty="0" smtClean="0"/>
              <a:t>learned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 smtClean="0"/>
              <a:t>shared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 smtClean="0"/>
              <a:t>transmitted from generation to generation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sz="3600" b="1" dirty="0" smtClean="0"/>
              <a:t>based on symbols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dirty="0" smtClean="0"/>
              <a:t>integrated</a:t>
            </a:r>
          </a:p>
        </p:txBody>
      </p:sp>
      <p:sp>
        <p:nvSpPr>
          <p:cNvPr id="203778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08177" y="3773616"/>
            <a:ext cx="5762625" cy="157003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>
                <a:solidFill>
                  <a:srgbClr val="000000"/>
                </a:solidFill>
                <a:latin typeface="Arial" pitchFamily="34" charset="0"/>
              </a:rPr>
              <a:t>“shared understanding”</a:t>
            </a:r>
          </a:p>
          <a:p>
            <a:pPr algn="ctr"/>
            <a:endParaRPr lang="en-US" sz="3200" b="1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35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 smtClean="0">
                <a:solidFill>
                  <a:srgbClr val="000000"/>
                </a:solidFill>
                <a:latin typeface="Arial" pitchFamily="34" charset="0"/>
              </a:rPr>
              <a:t>Cultural</a:t>
            </a:r>
            <a:endParaRPr kumimoji="1" lang="en-US" sz="28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358630" y="2645241"/>
            <a:ext cx="2727779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 smtClean="0">
                <a:solidFill>
                  <a:srgbClr val="000000"/>
                </a:solidFill>
                <a:latin typeface="Arial" pitchFamily="34" charset="0"/>
              </a:rPr>
              <a:t>  Bio-physical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 smtClean="0">
                <a:solidFill>
                  <a:srgbClr val="000000"/>
                </a:solidFill>
                <a:latin typeface="Arial" pitchFamily="34" charset="0"/>
              </a:rPr>
              <a:t>Anthropology</a:t>
            </a:r>
            <a:endParaRPr kumimoji="1" lang="en-US" sz="28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229482" y="6399442"/>
            <a:ext cx="2688557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http://news.bbc.co.uk/2/hi/health/8490937.stm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3819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286" y="1157514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425504" y="6400800"/>
            <a:ext cx="22749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Verdana" pitchFamily="34" charset="0"/>
                <a:hlinkClick r:id="rId3"/>
              </a:rPr>
              <a:t>http://www.twincities.com/ci_14238759</a:t>
            </a:r>
            <a:endParaRPr lang="en-US" sz="8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P_image_trtem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1254" y="3048000"/>
            <a:ext cx="2064657" cy="27032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4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788" y="85566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724" y="4453036"/>
            <a:ext cx="1457325" cy="739775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600" b="1">
                <a:solidFill>
                  <a:srgbClr val="000000"/>
                </a:solidFill>
                <a:latin typeface="Arial" charset="0"/>
              </a:rPr>
              <a:t>physical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600" b="1">
                <a:solidFill>
                  <a:srgbClr val="000000"/>
                </a:solidFill>
                <a:latin typeface="Arial" charset="0"/>
              </a:rPr>
              <a:t>measuring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2029" y="2649636"/>
            <a:ext cx="3370263" cy="904875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  <a:latin typeface="Arial" charset="0"/>
              </a:rPr>
              <a:t>Cultural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99" y="1878111"/>
            <a:ext cx="5870575" cy="822325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 smtClean="0">
                <a:solidFill>
                  <a:srgbClr val="000000"/>
                </a:solidFill>
                <a:latin typeface="Arial" charset="0"/>
              </a:rPr>
              <a:t>Anthropology</a:t>
            </a:r>
            <a:endParaRPr kumimoji="1"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500" y="3617916"/>
            <a:ext cx="860425" cy="758825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size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. . .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273474" y="3621094"/>
            <a:ext cx="536575" cy="758825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00" b="1" dirty="0">
                <a:solidFill>
                  <a:srgbClr val="000000"/>
                </a:solidFill>
                <a:latin typeface="Arial" charset="0"/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00" b="1" dirty="0">
                <a:solidFill>
                  <a:srgbClr val="000000"/>
                </a:solidFill>
                <a:latin typeface="Arial" charset="0"/>
              </a:rPr>
              <a:t>structure /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00" b="1" dirty="0">
                <a:solidFill>
                  <a:srgbClr val="000000"/>
                </a:solidFill>
                <a:latin typeface="Arial" charset="0"/>
              </a:rPr>
              <a:t>function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00" b="1" dirty="0">
                <a:solidFill>
                  <a:srgbClr val="000000"/>
                </a:solidFill>
                <a:latin typeface="Arial" charset="0"/>
              </a:rPr>
              <a:t>DNA,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00" b="1" dirty="0">
                <a:solidFill>
                  <a:srgbClr val="000000"/>
                </a:solidFill>
                <a:latin typeface="Arial" charset="0"/>
              </a:rPr>
              <a:t>. . .</a:t>
            </a:r>
            <a:endParaRPr kumimoji="1" lang="en-US" sz="11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661025" y="3621088"/>
            <a:ext cx="725488" cy="76041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art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literature,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museums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. . .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408738" y="3584575"/>
            <a:ext cx="965200" cy="944563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  <a:defRPr/>
            </a:pPr>
            <a:endParaRPr kumimoji="1" lang="en-US" sz="105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  <a:defRPr/>
            </a:pPr>
            <a:r>
              <a:rPr kumimoji="1" lang="en-US" sz="1050" b="1" dirty="0">
                <a:solidFill>
                  <a:srgbClr val="000000"/>
                </a:solidFill>
                <a:latin typeface="Arial" pitchFamily="34" charset="0"/>
              </a:rPr>
              <a:t>kinship,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  <a:defRPr/>
            </a:pPr>
            <a:r>
              <a:rPr kumimoji="1" lang="en-US" sz="1050" b="1" dirty="0">
                <a:solidFill>
                  <a:srgbClr val="000000"/>
                </a:solidFill>
                <a:latin typeface="Arial" pitchFamily="34" charset="0"/>
              </a:rPr>
              <a:t>economics,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  <a:defRPr/>
            </a:pPr>
            <a:r>
              <a:rPr kumimoji="1" lang="en-US" sz="1050" b="1" dirty="0">
                <a:solidFill>
                  <a:srgbClr val="000000"/>
                </a:solidFill>
                <a:latin typeface="Arial" pitchFamily="34" charset="0"/>
              </a:rPr>
              <a:t>religion,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  <a:defRPr/>
            </a:pPr>
            <a:r>
              <a:rPr kumimoji="1" lang="en-US" sz="1050" b="1" dirty="0">
                <a:solidFill>
                  <a:srgbClr val="000000"/>
                </a:solidFill>
                <a:latin typeface="Arial" pitchFamily="34" charset="0"/>
              </a:rPr>
              <a:t>politics . . .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  <a:defRPr/>
            </a:pPr>
            <a:r>
              <a:rPr kumimoji="1" lang="en-US" sz="1050" b="1" dirty="0">
                <a:solidFill>
                  <a:srgbClr val="000000"/>
                </a:solidFill>
                <a:latin typeface="Arial" pitchFamily="34" charset="0"/>
              </a:rPr>
              <a:t> . . .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  <a:defRPr/>
            </a:pPr>
            <a:r>
              <a:rPr kumimoji="1" lang="en-US" sz="1050" b="1" dirty="0">
                <a:solidFill>
                  <a:srgbClr val="000000"/>
                </a:solidFill>
                <a:latin typeface="Arial" pitchFamily="34" charset="0"/>
              </a:rPr>
              <a:t>. . .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389813" y="3621094"/>
            <a:ext cx="752475" cy="758825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1100" b="1" dirty="0">
              <a:solidFill>
                <a:srgbClr val="000000"/>
              </a:solidFill>
              <a:latin typeface="Arial" charset="0"/>
            </a:endParaRP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structural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and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historic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linguistics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. . .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871917" y="4445098"/>
            <a:ext cx="1730375" cy="747713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buClr>
                <a:srgbClr val="009999"/>
              </a:buClr>
            </a:pPr>
            <a:r>
              <a:rPr kumimoji="1" lang="en-US" sz="1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kumimoji="1" lang="en-US" sz="1600" b="1" dirty="0">
                <a:solidFill>
                  <a:srgbClr val="000000"/>
                </a:solidFill>
                <a:latin typeface="Arial" charset="0"/>
              </a:rPr>
              <a:t>excavation,</a:t>
            </a:r>
          </a:p>
          <a:p>
            <a:pPr algn="ctr" eaLnBrk="0" hangingPunct="0">
              <a:buClr>
                <a:srgbClr val="009999"/>
              </a:buClr>
            </a:pPr>
            <a:r>
              <a:rPr kumimoji="1" lang="en-US" sz="1600" b="1" dirty="0">
                <a:solidFill>
                  <a:srgbClr val="000000"/>
                </a:solidFill>
                <a:latin typeface="Arial" charset="0"/>
              </a:rPr>
              <a:t>preservation,</a:t>
            </a:r>
            <a:endParaRPr kumimoji="1" lang="en-US" b="1" dirty="0">
              <a:solidFill>
                <a:srgbClr val="000000"/>
              </a:solidFill>
              <a:latin typeface="Arial" charset="0"/>
            </a:endParaRPr>
          </a:p>
          <a:p>
            <a:pPr algn="ctr" eaLnBrk="0" hangingPunct="0">
              <a:buClr>
                <a:srgbClr val="009999"/>
              </a:buClr>
            </a:pPr>
            <a:r>
              <a:rPr kumimoji="1" lang="en-US" sz="1600" b="1" dirty="0">
                <a:solidFill>
                  <a:srgbClr val="000000"/>
                </a:solidFill>
                <a:latin typeface="Arial" charset="0"/>
              </a:rPr>
              <a:t>reconstruction . . .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626104" y="4445000"/>
            <a:ext cx="2514600" cy="749300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600" b="1">
                <a:solidFill>
                  <a:srgbClr val="000000"/>
                </a:solidFill>
                <a:latin typeface="Arial" charset="0"/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600" b="1">
                <a:solidFill>
                  <a:srgbClr val="000000"/>
                </a:solidFill>
                <a:latin typeface="Arial" charset="0"/>
              </a:rPr>
              <a:t>observation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884613" y="3621094"/>
            <a:ext cx="854075" cy="758825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prehistoric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cultures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. . .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805363" y="3621088"/>
            <a:ext cx="819150" cy="76041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industrial-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age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>
                <a:solidFill>
                  <a:srgbClr val="000000"/>
                </a:solidFill>
                <a:latin typeface="Arial" charset="0"/>
              </a:rPr>
              <a:t>. . .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359025" y="2644873"/>
            <a:ext cx="2376488" cy="906463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>
                <a:solidFill>
                  <a:srgbClr val="000000"/>
                </a:solidFill>
                <a:latin typeface="Arial" charset="0"/>
              </a:rPr>
              <a:t>      Bio-physical  </a:t>
            </a:r>
            <a:r>
              <a:rPr kumimoji="1" lang="en-US" sz="1800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kumimoji="1" lang="en-US" sz="2800" b="1" dirty="0">
                <a:solidFill>
                  <a:srgbClr val="000000"/>
                </a:solidFill>
                <a:latin typeface="Arial" charset="0"/>
              </a:rPr>
              <a:t>|</a:t>
            </a:r>
          </a:p>
        </p:txBody>
      </p:sp>
      <p:sp>
        <p:nvSpPr>
          <p:cNvPr id="27" name="Rounded Rectangle 26"/>
          <p:cNvSpPr/>
          <p:nvPr/>
        </p:nvSpPr>
        <p:spPr bwMode="auto">
          <a:xfrm>
            <a:off x="5595277" y="3548748"/>
            <a:ext cx="820039" cy="849085"/>
          </a:xfrm>
          <a:prstGeom prst="roundRect">
            <a:avLst/>
          </a:prstGeom>
          <a:noFill/>
          <a:ln w="762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7344221" y="3541496"/>
            <a:ext cx="820039" cy="849085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6444391" y="3556000"/>
            <a:ext cx="899887" cy="849085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Rounded Rectangle 30"/>
          <p:cNvSpPr/>
          <p:nvPr/>
        </p:nvSpPr>
        <p:spPr bwMode="auto">
          <a:xfrm>
            <a:off x="3875370" y="3526983"/>
            <a:ext cx="849030" cy="849085"/>
          </a:xfrm>
          <a:prstGeom prst="roundRect">
            <a:avLst/>
          </a:prstGeom>
          <a:noFill/>
          <a:ln w="762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8" grpId="0" animBg="1"/>
      <p:bldP spid="29" grpId="0" animBg="1"/>
      <p:bldP spid="30" grpId="0" animBg="1"/>
      <p:bldP spid="31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 smtClean="0">
                <a:solidFill>
                  <a:srgbClr val="000000"/>
                </a:solidFill>
                <a:latin typeface="Arial" pitchFamily="34" charset="0"/>
              </a:rPr>
              <a:t>physical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 smtClean="0">
                <a:solidFill>
                  <a:srgbClr val="000000"/>
                </a:solidFill>
                <a:latin typeface="Arial" pitchFamily="34" charset="0"/>
              </a:rPr>
              <a:t>measuring</a:t>
            </a:r>
            <a:endParaRPr kumimoji="1"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35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 smtClean="0">
                <a:solidFill>
                  <a:srgbClr val="000000"/>
                </a:solidFill>
                <a:latin typeface="Arial" pitchFamily="34" charset="0"/>
              </a:rPr>
              <a:t>Cultural</a:t>
            </a:r>
            <a:endParaRPr kumimoji="1" lang="en-US" sz="28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 smtClean="0">
                <a:solidFill>
                  <a:srgbClr val="000000"/>
                </a:solidFill>
                <a:latin typeface="Arial" pitchFamily="34" charset="0"/>
              </a:rPr>
              <a:t>Anthropology</a:t>
            </a:r>
            <a:endParaRPr kumimoji="1" lang="en-US" sz="28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size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. . .</a:t>
            </a:r>
            <a:endParaRPr kumimoji="1" lang="en-US" sz="11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272972" y="3621024"/>
            <a:ext cx="537033" cy="7592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00" b="1" dirty="0" smtClean="0">
                <a:solidFill>
                  <a:srgbClr val="000000"/>
                </a:solidFill>
                <a:latin typeface="Arial" pitchFamily="34" charset="0"/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00" b="1" dirty="0" smtClean="0">
                <a:solidFill>
                  <a:srgbClr val="000000"/>
                </a:solidFill>
                <a:latin typeface="Arial" pitchFamily="34" charset="0"/>
              </a:rPr>
              <a:t>structure /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00" b="1" dirty="0" smtClean="0">
                <a:solidFill>
                  <a:srgbClr val="000000"/>
                </a:solidFill>
                <a:latin typeface="Arial" pitchFamily="34" charset="0"/>
              </a:rPr>
              <a:t>function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00" b="1" dirty="0" smtClean="0">
                <a:solidFill>
                  <a:srgbClr val="000000"/>
                </a:solidFill>
                <a:latin typeface="Arial" pitchFamily="34" charset="0"/>
              </a:rPr>
              <a:t>. . .</a:t>
            </a:r>
            <a:endParaRPr kumimoji="1" lang="en-US" sz="11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660632" y="3621770"/>
            <a:ext cx="725715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11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art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literature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. . .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409414" y="3585028"/>
            <a:ext cx="963907" cy="943426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150000"/>
              </a:lnSpc>
              <a:spcBef>
                <a:spcPct val="20000"/>
              </a:spcBef>
              <a:buClr>
                <a:srgbClr val="009999"/>
              </a:buClr>
            </a:pPr>
            <a:r>
              <a:rPr kumimoji="1" lang="en-US" sz="1050" b="1" dirty="0" smtClean="0">
                <a:solidFill>
                  <a:srgbClr val="000000"/>
                </a:solidFill>
                <a:latin typeface="Arial" pitchFamily="34" charset="0"/>
              </a:rPr>
              <a:t>kinship . . .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50" b="1" dirty="0" smtClean="0">
                <a:solidFill>
                  <a:srgbClr val="000000"/>
                </a:solidFill>
                <a:latin typeface="Arial" pitchFamily="34" charset="0"/>
              </a:rPr>
              <a:t>. . .</a:t>
            </a:r>
            <a:endParaRPr kumimoji="1" lang="en-US" sz="105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389048" y="3621024"/>
            <a:ext cx="753468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language. . .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. . .</a:t>
            </a:r>
            <a:endParaRPr kumimoji="1" lang="en-US" sz="11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871687" y="4445119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 smtClean="0">
                <a:solidFill>
                  <a:srgbClr val="000000"/>
                </a:solidFill>
                <a:latin typeface="Arial" pitchFamily="34" charset="0"/>
              </a:rPr>
              <a:t> ethnographic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 smtClean="0">
                <a:solidFill>
                  <a:srgbClr val="000000"/>
                </a:solidFill>
                <a:latin typeface="Arial" pitchFamily="34" charset="0"/>
              </a:rPr>
              <a:t>analogy</a:t>
            </a:r>
            <a:endParaRPr kumimoji="1"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 smtClean="0">
                <a:solidFill>
                  <a:srgbClr val="000000"/>
                </a:solidFill>
                <a:latin typeface="Arial" pitchFamily="34" charset="0"/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 smtClean="0">
                <a:solidFill>
                  <a:srgbClr val="000000"/>
                </a:solidFill>
                <a:latin typeface="Arial" pitchFamily="34" charset="0"/>
              </a:rPr>
              <a:t>observation</a:t>
            </a:r>
            <a:endParaRPr kumimoji="1"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883909" y="3621024"/>
            <a:ext cx="85500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evolutionary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development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. . .</a:t>
            </a:r>
            <a:endParaRPr kumimoji="1" lang="en-US" sz="11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805550" y="3621770"/>
            <a:ext cx="8187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industrial-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age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11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. . .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 smtClean="0">
                <a:solidFill>
                  <a:srgbClr val="000000"/>
                </a:solidFill>
                <a:latin typeface="Arial" charset="0"/>
              </a:rPr>
              <a:t>      Bio-physical  </a:t>
            </a:r>
            <a:r>
              <a:rPr kumimoji="1" lang="en-US" sz="1800" b="1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kumimoji="1" lang="en-US" sz="2800" b="1" dirty="0" smtClean="0">
                <a:solidFill>
                  <a:srgbClr val="000000"/>
                </a:solidFill>
                <a:latin typeface="Arial" charset="0"/>
              </a:rPr>
              <a:t>|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1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401910" y="1904557"/>
            <a:ext cx="5668037" cy="769441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400" b="1" dirty="0" smtClean="0">
                <a:solidFill>
                  <a:srgbClr val="FFFFFF"/>
                </a:solidFill>
                <a:latin typeface="Arial" pitchFamily="34" charset="0"/>
              </a:rPr>
              <a:t>holism</a:t>
            </a:r>
            <a:endParaRPr kumimoji="1" lang="en-US" sz="44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307771" y="1843320"/>
            <a:ext cx="5907542" cy="3410857"/>
          </a:xfrm>
          <a:prstGeom prst="rect">
            <a:avLst/>
          </a:prstGeom>
          <a:gradFill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gamma/>
                  <a:tint val="0"/>
                  <a:invGamma/>
                  <a:alpha val="70000"/>
                </a:schemeClr>
              </a:gs>
            </a:gsLst>
            <a:lin ang="5400000" scaled="1"/>
          </a:gra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401910" y="1820528"/>
            <a:ext cx="5668037" cy="76944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400" b="1" dirty="0" smtClean="0">
                <a:solidFill>
                  <a:srgbClr val="000000"/>
                </a:solidFill>
                <a:latin typeface="Arial" pitchFamily="34" charset="0"/>
              </a:rPr>
              <a:t>holism</a:t>
            </a:r>
            <a:endParaRPr kumimoji="1" lang="en-US" sz="44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013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52679" y="4452270"/>
            <a:ext cx="1457322" cy="740664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 smtClean="0">
                <a:solidFill>
                  <a:srgbClr val="000000"/>
                </a:solidFill>
                <a:latin typeface="Arial" pitchFamily="34" charset="0"/>
              </a:rPr>
              <a:t>physical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 smtClean="0">
                <a:solidFill>
                  <a:srgbClr val="000000"/>
                </a:solidFill>
                <a:latin typeface="Arial" pitchFamily="34" charset="0"/>
              </a:rPr>
              <a:t>measuring</a:t>
            </a:r>
            <a:endParaRPr kumimoji="1"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771635" y="2648856"/>
            <a:ext cx="3370943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 smtClean="0">
                <a:solidFill>
                  <a:srgbClr val="000000"/>
                </a:solidFill>
                <a:latin typeface="Arial" pitchFamily="34" charset="0"/>
              </a:rPr>
              <a:t>Cultural</a:t>
            </a:r>
            <a:endParaRPr kumimoji="1" lang="en-US" sz="28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2317752" y="1877354"/>
            <a:ext cx="5870448" cy="822960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 smtClean="0">
                <a:solidFill>
                  <a:srgbClr val="000000"/>
                </a:solidFill>
                <a:latin typeface="Arial" pitchFamily="34" charset="0"/>
              </a:rPr>
              <a:t>Anthropology</a:t>
            </a:r>
            <a:endParaRPr kumimoji="1" lang="en-US" sz="28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349954" y="3617699"/>
            <a:ext cx="8595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size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shape,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. . .</a:t>
            </a:r>
            <a:endParaRPr kumimoji="1" lang="en-US" sz="11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272972" y="3621024"/>
            <a:ext cx="537033" cy="7592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00" b="1" dirty="0" smtClean="0">
                <a:solidFill>
                  <a:srgbClr val="000000"/>
                </a:solidFill>
                <a:latin typeface="Arial" pitchFamily="34" charset="0"/>
              </a:rPr>
              <a:t>body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00" b="1" dirty="0" smtClean="0">
                <a:solidFill>
                  <a:srgbClr val="000000"/>
                </a:solidFill>
                <a:latin typeface="Arial" pitchFamily="34" charset="0"/>
              </a:rPr>
              <a:t>structure /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00" b="1" dirty="0" smtClean="0">
                <a:solidFill>
                  <a:srgbClr val="000000"/>
                </a:solidFill>
                <a:latin typeface="Arial" pitchFamily="34" charset="0"/>
              </a:rPr>
              <a:t>function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00" b="1" dirty="0" smtClean="0">
                <a:solidFill>
                  <a:srgbClr val="000000"/>
                </a:solidFill>
                <a:latin typeface="Arial" pitchFamily="34" charset="0"/>
              </a:rPr>
              <a:t>. . .</a:t>
            </a:r>
            <a:endParaRPr kumimoji="1" lang="en-US" sz="11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660632" y="3621770"/>
            <a:ext cx="725715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personality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in art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literature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. . .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6409414" y="3585028"/>
            <a:ext cx="963907" cy="943426"/>
          </a:xfrm>
          <a:prstGeom prst="rect">
            <a:avLst/>
          </a:prstGeom>
          <a:solidFill>
            <a:schemeClr val="accent1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lnSpc>
                <a:spcPct val="150000"/>
              </a:lnSpc>
              <a:spcBef>
                <a:spcPct val="20000"/>
              </a:spcBef>
              <a:buClr>
                <a:srgbClr val="009999"/>
              </a:buClr>
            </a:pPr>
            <a:r>
              <a:rPr kumimoji="1" lang="en-US" sz="1050" b="1" dirty="0" smtClean="0">
                <a:solidFill>
                  <a:srgbClr val="000000"/>
                </a:solidFill>
                <a:latin typeface="Arial" pitchFamily="34" charset="0"/>
              </a:rPr>
              <a:t>world view,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50" b="1" dirty="0" smtClean="0">
                <a:solidFill>
                  <a:srgbClr val="000000"/>
                </a:solidFill>
                <a:latin typeface="Arial" pitchFamily="34" charset="0"/>
              </a:rPr>
              <a:t>child training,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50" b="1" dirty="0" smtClean="0">
                <a:solidFill>
                  <a:srgbClr val="000000"/>
                </a:solidFill>
                <a:latin typeface="Arial" pitchFamily="34" charset="0"/>
              </a:rPr>
              <a:t>national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50" b="1" dirty="0" smtClean="0">
                <a:solidFill>
                  <a:srgbClr val="000000"/>
                </a:solidFill>
                <a:latin typeface="Arial" pitchFamily="34" charset="0"/>
              </a:rPr>
              <a:t>character . . .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050" b="1" dirty="0" smtClean="0">
                <a:solidFill>
                  <a:srgbClr val="000000"/>
                </a:solidFill>
                <a:latin typeface="Arial" pitchFamily="34" charset="0"/>
              </a:rPr>
              <a:t>. . .</a:t>
            </a:r>
            <a:endParaRPr kumimoji="1" lang="en-US" sz="105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389048" y="3621024"/>
            <a:ext cx="753468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cognitive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err="1" smtClean="0">
                <a:solidFill>
                  <a:srgbClr val="000000"/>
                </a:solidFill>
                <a:latin typeface="Arial" pitchFamily="34" charset="0"/>
              </a:rPr>
              <a:t>anth</a:t>
            </a:r>
            <a:endParaRPr kumimoji="1" lang="en-US" sz="11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. . .</a:t>
            </a:r>
            <a:endParaRPr kumimoji="1" lang="en-US" sz="11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871687" y="4445119"/>
            <a:ext cx="1730828" cy="748361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 smtClean="0">
                <a:solidFill>
                  <a:srgbClr val="000000"/>
                </a:solidFill>
                <a:latin typeface="Arial" pitchFamily="34" charset="0"/>
              </a:rPr>
              <a:t> ethnographic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 smtClean="0">
                <a:solidFill>
                  <a:srgbClr val="000000"/>
                </a:solidFill>
                <a:latin typeface="Arial" pitchFamily="34" charset="0"/>
              </a:rPr>
              <a:t>analogy</a:t>
            </a:r>
            <a:endParaRPr kumimoji="1"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5625592" y="4445015"/>
            <a:ext cx="2514600" cy="749808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 smtClean="0">
                <a:solidFill>
                  <a:srgbClr val="000000"/>
                </a:solidFill>
                <a:latin typeface="Arial" pitchFamily="34" charset="0"/>
              </a:rPr>
              <a:t>participant /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000" b="1" dirty="0" smtClean="0">
                <a:solidFill>
                  <a:srgbClr val="000000"/>
                </a:solidFill>
                <a:latin typeface="Arial" pitchFamily="34" charset="0"/>
              </a:rPr>
              <a:t>observation</a:t>
            </a:r>
            <a:endParaRPr kumimoji="1"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883909" y="3621024"/>
            <a:ext cx="85500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evolutionary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psychology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. . .</a:t>
            </a:r>
            <a:endParaRPr kumimoji="1" lang="en-US" sz="11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805550" y="3621770"/>
            <a:ext cx="818736" cy="758952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industrial-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age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personality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100" b="1" dirty="0" smtClean="0">
                <a:solidFill>
                  <a:srgbClr val="000000"/>
                </a:solidFill>
                <a:latin typeface="Arial" pitchFamily="34" charset="0"/>
              </a:rPr>
              <a:t>. . .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358571" y="2645241"/>
            <a:ext cx="2377440" cy="90525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2800" b="1" dirty="0" smtClean="0">
                <a:solidFill>
                  <a:srgbClr val="000000"/>
                </a:solidFill>
                <a:latin typeface="Arial" charset="0"/>
              </a:rPr>
              <a:t>      Bio-physical  </a:t>
            </a:r>
            <a:r>
              <a:rPr kumimoji="1" lang="en-US" sz="1800" b="1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kumimoji="1" lang="en-US" sz="2800" b="1" dirty="0" smtClean="0">
                <a:solidFill>
                  <a:srgbClr val="000000"/>
                </a:solidFill>
                <a:latin typeface="Arial" charset="0"/>
              </a:rPr>
              <a:t>|</a:t>
            </a:r>
          </a:p>
        </p:txBody>
      </p:sp>
      <p:sp>
        <p:nvSpPr>
          <p:cNvPr id="19" name="Rounded Rectangle 18"/>
          <p:cNvSpPr/>
          <p:nvPr/>
        </p:nvSpPr>
        <p:spPr bwMode="auto">
          <a:xfrm>
            <a:off x="6357258" y="3570514"/>
            <a:ext cx="1016000" cy="849085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7366037" y="3563261"/>
            <a:ext cx="776531" cy="849085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3846336" y="3570514"/>
            <a:ext cx="943378" cy="849085"/>
          </a:xfrm>
          <a:prstGeom prst="roundRect">
            <a:avLst/>
          </a:prstGeom>
          <a:noFill/>
          <a:ln w="76200" cap="flat" cmpd="sng" algn="ctr">
            <a:solidFill>
              <a:srgbClr val="91E3B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3164178" y="3570514"/>
            <a:ext cx="696622" cy="849085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401910" y="1904557"/>
            <a:ext cx="5668037" cy="769441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400" b="1" dirty="0" smtClean="0">
                <a:solidFill>
                  <a:srgbClr val="FFFFFF"/>
                </a:solidFill>
                <a:latin typeface="Arial" pitchFamily="34" charset="0"/>
              </a:rPr>
              <a:t>holism</a:t>
            </a:r>
            <a:endParaRPr kumimoji="1" lang="en-US" sz="44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307771" y="1843320"/>
            <a:ext cx="5907542" cy="3410857"/>
          </a:xfrm>
          <a:prstGeom prst="rect">
            <a:avLst/>
          </a:prstGeom>
          <a:gradFill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gamma/>
                  <a:tint val="0"/>
                  <a:invGamma/>
                  <a:alpha val="70000"/>
                </a:schemeClr>
              </a:gs>
            </a:gsLst>
            <a:lin ang="5400000" scaled="1"/>
          </a:gra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401910" y="1820528"/>
            <a:ext cx="5668037" cy="76944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400" b="1" dirty="0" smtClean="0">
                <a:solidFill>
                  <a:srgbClr val="000000"/>
                </a:solidFill>
                <a:latin typeface="Arial" pitchFamily="34" charset="0"/>
              </a:rPr>
              <a:t>theory</a:t>
            </a:r>
            <a:endParaRPr kumimoji="1" lang="en-US" sz="4400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409174" y="2710242"/>
            <a:ext cx="5668037" cy="260379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b="1" dirty="0" smtClean="0">
                <a:solidFill>
                  <a:srgbClr val="000000"/>
                </a:solidFill>
                <a:latin typeface="Arial" pitchFamily="34" charset="0"/>
              </a:rPr>
              <a:t>including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b="1" dirty="0" smtClean="0">
                <a:solidFill>
                  <a:srgbClr val="000000"/>
                </a:solidFill>
                <a:latin typeface="Arial" pitchFamily="34" charset="0"/>
              </a:rPr>
              <a:t>results of 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b="1" dirty="0" smtClean="0">
                <a:solidFill>
                  <a:srgbClr val="000000"/>
                </a:solidFill>
                <a:latin typeface="Arial" pitchFamily="34" charset="0"/>
              </a:rPr>
              <a:t>interdisciplinary study,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b="1" dirty="0" smtClean="0">
                <a:solidFill>
                  <a:srgbClr val="000000"/>
                </a:solidFill>
                <a:latin typeface="Arial" pitchFamily="34" charset="0"/>
              </a:rPr>
              <a:t>esp. with comparative psychology, social psychology, philosophy,</a:t>
            </a:r>
          </a:p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b="1" dirty="0" smtClean="0">
                <a:solidFill>
                  <a:srgbClr val="000000"/>
                </a:solidFill>
                <a:latin typeface="Arial" pitchFamily="34" charset="0"/>
              </a:rPr>
              <a:t>sociology, women’s studies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98447" y="2452699"/>
            <a:ext cx="5762625" cy="255454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END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#3 HOLISM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833688"/>
            <a:ext cx="6400800" cy="3048000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742950" algn="l"/>
              </a:tabLst>
            </a:pPr>
            <a:r>
              <a:rPr lang="en-US" sz="4000" b="1" smtClean="0"/>
              <a:t> </a:t>
            </a:r>
            <a:r>
              <a:rPr lang="en-US" sz="4400" b="1" smtClean="0"/>
              <a:t>“culture”</a:t>
            </a:r>
          </a:p>
          <a:p>
            <a:pPr marL="0" indent="0" eaLnBrk="1" hangingPunct="1">
              <a:lnSpc>
                <a:spcPct val="30000"/>
              </a:lnSpc>
              <a:tabLst>
                <a:tab pos="742950" algn="l"/>
              </a:tabLst>
            </a:pPr>
            <a:endParaRPr lang="en-US" sz="4400" b="1" smtClean="0"/>
          </a:p>
          <a:p>
            <a:pPr marL="971550" lvl="2" indent="0" eaLnBrk="1" hangingPunct="1">
              <a:lnSpc>
                <a:spcPct val="90000"/>
              </a:lnSpc>
              <a:tabLst>
                <a:tab pos="742950" algn="l"/>
              </a:tabLst>
            </a:pPr>
            <a:r>
              <a:rPr lang="en-US" sz="2800" b="1" smtClean="0"/>
              <a:t> is not inherited</a:t>
            </a:r>
            <a:r>
              <a:rPr lang="en-US" b="1" smtClean="0"/>
              <a:t> </a:t>
            </a:r>
          </a:p>
          <a:p>
            <a:pPr lvl="1" eaLnBrk="1" hangingPunct="1">
              <a:lnSpc>
                <a:spcPct val="90000"/>
              </a:lnSpc>
              <a:buFontTx/>
              <a:buNone/>
              <a:tabLst>
                <a:tab pos="742950" algn="l"/>
              </a:tabLst>
            </a:pPr>
            <a:r>
              <a:rPr lang="en-US" sz="3600" b="1" smtClean="0"/>
              <a:t>	     </a:t>
            </a:r>
            <a:r>
              <a:rPr lang="en-US" sz="2000" b="1" smtClean="0"/>
              <a:t>(</a:t>
            </a:r>
            <a:r>
              <a:rPr lang="en-US" sz="2000" b="1" i="1" smtClean="0"/>
              <a:t>i.e.</a:t>
            </a:r>
            <a:r>
              <a:rPr lang="en-US" sz="2000" b="1" smtClean="0"/>
              <a:t>, is not biological)</a:t>
            </a:r>
          </a:p>
          <a:p>
            <a:pPr marL="1200150" lvl="4" indent="0" eaLnBrk="1" hangingPunct="1">
              <a:buFontTx/>
              <a:buNone/>
              <a:tabLst>
                <a:tab pos="742950" algn="l"/>
              </a:tabLst>
            </a:pPr>
            <a:endParaRPr lang="en-US" b="1" smtClean="0"/>
          </a:p>
          <a:p>
            <a:pPr marL="971550" lvl="2" indent="0" eaLnBrk="1" hangingPunct="1">
              <a:tabLst>
                <a:tab pos="742950" algn="l"/>
              </a:tabLst>
            </a:pPr>
            <a:r>
              <a:rPr lang="en-US" sz="2800" b="1" smtClean="0"/>
              <a:t> is not “instinct”</a:t>
            </a:r>
          </a:p>
        </p:txBody>
      </p:sp>
      <p:sp>
        <p:nvSpPr>
          <p:cNvPr id="204802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charset="0"/>
              </a:rPr>
              <a:t>Main Characteristics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98447" y="2452698"/>
            <a:ext cx="5762625" cy="206210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BEGIN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DIFFICULT TERMS</a:t>
            </a:r>
          </a:p>
          <a:p>
            <a:pPr algn="ctr"/>
            <a:endParaRPr lang="en-US" sz="3200" b="1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380346" y="4536542"/>
            <a:ext cx="3542852" cy="5794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000000"/>
                </a:solidFill>
                <a:latin typeface="Arial" pitchFamily="34" charset="0"/>
              </a:rPr>
              <a:t>difficult terms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6252261" y="4630429"/>
            <a:ext cx="1309687" cy="420687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  <a:latin typeface="Arial" pitchFamily="34" charset="0"/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5780549" y="2939054"/>
            <a:ext cx="1309687" cy="420687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58" y="2881318"/>
            <a:ext cx="6778625" cy="2300287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 smtClean="0"/>
              <a:t> ethno</a:t>
            </a:r>
            <a:r>
              <a:rPr lang="en-US" sz="4000" b="1" dirty="0" smtClean="0">
                <a:solidFill>
                  <a:srgbClr val="FF0000"/>
                </a:solidFill>
              </a:rPr>
              <a:t>graphy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marL="457200" lvl="1" indent="0" eaLnBrk="1" hangingPunct="1">
              <a:lnSpc>
                <a:spcPct val="110000"/>
              </a:lnSpc>
            </a:pPr>
            <a:r>
              <a:rPr lang="en-US" b="1" dirty="0" smtClean="0"/>
              <a:t> scientific </a:t>
            </a:r>
            <a:r>
              <a:rPr lang="en-US" b="1" i="1" dirty="0" smtClean="0"/>
              <a:t>description</a:t>
            </a:r>
            <a:r>
              <a:rPr lang="en-US" b="1" dirty="0" smtClean="0"/>
              <a:t> of cultures</a:t>
            </a:r>
          </a:p>
          <a:p>
            <a:pPr marL="457200" lvl="1" indent="0" eaLnBrk="1" hangingPunct="1">
              <a:lnSpc>
                <a:spcPct val="110000"/>
              </a:lnSpc>
              <a:buFontTx/>
              <a:buNone/>
            </a:pPr>
            <a:r>
              <a:rPr lang="en-US" b="1" dirty="0" smtClean="0"/>
              <a:t> 	  </a:t>
            </a:r>
            <a:r>
              <a:rPr lang="en-US" sz="2000" b="1" dirty="0" smtClean="0"/>
              <a:t>(“a portrait of a people”)</a:t>
            </a:r>
          </a:p>
        </p:txBody>
      </p:sp>
      <p:sp>
        <p:nvSpPr>
          <p:cNvPr id="86019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pitchFamily="34" charset="0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43497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accent5">
                    <a:lumMod val="90000"/>
                  </a:schemeClr>
                </a:solidFill>
              </a:rPr>
              <a:t>Glossary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58" y="2881317"/>
            <a:ext cx="6778625" cy="2295525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 smtClean="0"/>
              <a:t> ethno – </a:t>
            </a:r>
            <a:r>
              <a:rPr lang="en-US" sz="4000" b="1" dirty="0" err="1" smtClean="0">
                <a:solidFill>
                  <a:srgbClr val="FF0000"/>
                </a:solidFill>
              </a:rPr>
              <a:t>graphy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10000"/>
              </a:lnSpc>
            </a:pPr>
            <a:endParaRPr lang="en-US" sz="4000" b="1" dirty="0" smtClean="0"/>
          </a:p>
          <a:p>
            <a:pPr lvl="1" eaLnBrk="1" hangingPunct="1">
              <a:lnSpc>
                <a:spcPct val="50000"/>
              </a:lnSpc>
            </a:pPr>
            <a:endParaRPr lang="en-US" b="1" dirty="0" smtClean="0"/>
          </a:p>
          <a:p>
            <a:pPr lvl="1" eaLnBrk="1" hangingPunct="1">
              <a:lnSpc>
                <a:spcPct val="120000"/>
              </a:lnSpc>
            </a:pPr>
            <a:r>
              <a:rPr lang="en-US" b="1" i="1" dirty="0" smtClean="0"/>
              <a:t>graph</a:t>
            </a:r>
            <a:r>
              <a:rPr lang="en-US" b="1" dirty="0" smtClean="0"/>
              <a:t> from the Greek, meaning something “written” or “drawn”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5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ethn</a:t>
            </a:r>
            <a:r>
              <a:rPr lang="en-US" sz="4000" b="1" dirty="0" smtClean="0">
                <a:solidFill>
                  <a:srgbClr val="FF0000"/>
                </a:solidFill>
              </a:rPr>
              <a:t>ology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marL="457200" lvl="1" indent="285750" eaLnBrk="1" hangingPunct="1"/>
            <a:r>
              <a:rPr lang="en-US" b="1" dirty="0" smtClean="0"/>
              <a:t> comparative </a:t>
            </a:r>
            <a:r>
              <a:rPr lang="en-US" b="1" i="1" dirty="0" smtClean="0"/>
              <a:t>study</a:t>
            </a:r>
            <a:r>
              <a:rPr lang="en-US" b="1" dirty="0" smtClean="0"/>
              <a:t> of cultures</a:t>
            </a:r>
          </a:p>
        </p:txBody>
      </p:sp>
      <p:sp>
        <p:nvSpPr>
          <p:cNvPr id="88067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pitchFamily="34" charset="0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5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</a:t>
            </a:r>
            <a:r>
              <a:rPr lang="en-US" sz="4000" b="1" dirty="0" err="1" smtClean="0"/>
              <a:t>ethn</a:t>
            </a:r>
            <a:r>
              <a:rPr lang="en-US" sz="4000" b="1" dirty="0" smtClean="0"/>
              <a:t> – </a:t>
            </a:r>
            <a:r>
              <a:rPr lang="en-US" sz="4000" b="1" dirty="0" err="1" smtClean="0">
                <a:solidFill>
                  <a:srgbClr val="FF0000"/>
                </a:solidFill>
              </a:rPr>
              <a:t>ology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marL="457200" lvl="1" indent="285750" eaLnBrk="1" hangingPunct="1"/>
            <a:r>
              <a:rPr lang="en-US" b="1" dirty="0" smtClean="0"/>
              <a:t> comparative </a:t>
            </a:r>
            <a:r>
              <a:rPr lang="en-US" b="1" i="1" dirty="0" smtClean="0"/>
              <a:t>study</a:t>
            </a:r>
            <a:r>
              <a:rPr lang="en-US" b="1" dirty="0" smtClean="0"/>
              <a:t> of cultures</a:t>
            </a:r>
          </a:p>
        </p:txBody>
      </p:sp>
      <p:sp>
        <p:nvSpPr>
          <p:cNvPr id="88067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pitchFamily="34" charset="0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5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ethn</a:t>
            </a:r>
            <a:r>
              <a:rPr lang="en-US" sz="4000" b="1" dirty="0" smtClean="0">
                <a:solidFill>
                  <a:srgbClr val="FF0000"/>
                </a:solidFill>
              </a:rPr>
              <a:t>ology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marL="457200" lvl="1" indent="285750" eaLnBrk="1" hangingPunct="1"/>
            <a:r>
              <a:rPr lang="en-US" b="1" dirty="0" smtClean="0"/>
              <a:t> comparative </a:t>
            </a:r>
            <a:r>
              <a:rPr lang="en-US" b="1" i="1" dirty="0" smtClean="0"/>
              <a:t>study</a:t>
            </a:r>
            <a:r>
              <a:rPr lang="en-US" b="1" dirty="0" smtClean="0"/>
              <a:t> of cultures</a:t>
            </a:r>
          </a:p>
        </p:txBody>
      </p:sp>
      <p:sp>
        <p:nvSpPr>
          <p:cNvPr id="88067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pitchFamily="34" charset="0"/>
              </a:rPr>
              <a:t>Glossary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252756" y="864958"/>
            <a:ext cx="485775" cy="2155145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  <a:latin typeface="Arial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rot="5400000">
            <a:off x="2169906" y="3185986"/>
            <a:ext cx="595084" cy="203233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5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</a:t>
            </a:r>
            <a:r>
              <a:rPr lang="en-US" sz="4000" b="1" dirty="0" err="1" smtClean="0"/>
              <a:t>eth</a:t>
            </a:r>
            <a:r>
              <a:rPr lang="en-US" sz="4000" b="1" dirty="0" err="1" smtClean="0">
                <a:solidFill>
                  <a:srgbClr val="FF0000"/>
                </a:solidFill>
              </a:rPr>
              <a:t>ology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marL="457200" lvl="1" indent="285750" eaLnBrk="1" hangingPunct="1"/>
            <a:r>
              <a:rPr lang="en-US" b="1" dirty="0" smtClean="0">
                <a:solidFill>
                  <a:schemeClr val="bg1"/>
                </a:solidFill>
              </a:rPr>
              <a:t> comparative </a:t>
            </a:r>
            <a:r>
              <a:rPr lang="en-US" b="1" i="1" dirty="0" smtClean="0">
                <a:solidFill>
                  <a:schemeClr val="bg1"/>
                </a:solidFill>
              </a:rPr>
              <a:t>study</a:t>
            </a:r>
            <a:r>
              <a:rPr lang="en-US" b="1" dirty="0" smtClean="0">
                <a:solidFill>
                  <a:schemeClr val="bg1"/>
                </a:solidFill>
              </a:rPr>
              <a:t> of cultures</a:t>
            </a:r>
          </a:p>
        </p:txBody>
      </p:sp>
      <p:sp>
        <p:nvSpPr>
          <p:cNvPr id="88067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pitchFamily="34" charset="0"/>
              </a:rPr>
              <a:t>Glossary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093102" y="864958"/>
            <a:ext cx="485775" cy="2155145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58" y="2876551"/>
            <a:ext cx="6778625" cy="1927225"/>
          </a:xfrm>
        </p:spPr>
        <p:txBody>
          <a:bodyPr/>
          <a:lstStyle/>
          <a:p>
            <a:pPr marL="0" indent="0" eaLnBrk="1" hangingPunct="1"/>
            <a:r>
              <a:rPr lang="en-US" sz="4000" b="1" dirty="0" smtClean="0"/>
              <a:t> </a:t>
            </a:r>
            <a:r>
              <a:rPr lang="en-US" sz="4000" b="1" dirty="0" err="1" smtClean="0"/>
              <a:t>eth</a:t>
            </a:r>
            <a:r>
              <a:rPr lang="en-US" sz="4000" b="1" dirty="0" err="1" smtClean="0">
                <a:solidFill>
                  <a:srgbClr val="FF0000"/>
                </a:solidFill>
              </a:rPr>
              <a:t>ology</a:t>
            </a:r>
            <a:endParaRPr lang="en-US" sz="40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60000"/>
              </a:lnSpc>
            </a:pPr>
            <a:endParaRPr lang="en-US" sz="4000" b="1" dirty="0" smtClean="0"/>
          </a:p>
          <a:p>
            <a:pPr marL="457200" lvl="1" indent="285750" eaLnBrk="1" hangingPunct="1"/>
            <a:r>
              <a:rPr lang="en-US" b="1" dirty="0" smtClean="0">
                <a:solidFill>
                  <a:schemeClr val="bg1"/>
                </a:solidFill>
              </a:rPr>
              <a:t> comparative </a:t>
            </a:r>
            <a:r>
              <a:rPr lang="en-US" b="1" i="1" dirty="0" smtClean="0">
                <a:solidFill>
                  <a:schemeClr val="bg1"/>
                </a:solidFill>
              </a:rPr>
              <a:t>study</a:t>
            </a:r>
            <a:r>
              <a:rPr lang="en-US" b="1" dirty="0" smtClean="0">
                <a:solidFill>
                  <a:schemeClr val="bg1"/>
                </a:solidFill>
              </a:rPr>
              <a:t> of cultures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093102" y="864958"/>
            <a:ext cx="485775" cy="2155145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FFCC00"/>
          </a:solidFill>
          <a:ln w="38100">
            <a:solidFill>
              <a:srgbClr val="5E574E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kumimoji="1" lang="en-US" sz="4800" i="1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182758" y="3933468"/>
            <a:ext cx="6778625" cy="146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1" indent="457200">
              <a:spcBef>
                <a:spcPct val="20000"/>
              </a:spcBef>
              <a:buFontTx/>
              <a:buChar char="–"/>
              <a:defRPr/>
            </a:pPr>
            <a:r>
              <a:rPr lang="en-US" sz="2800" b="1" kern="0" smtClean="0">
                <a:solidFill>
                  <a:srgbClr val="000000"/>
                </a:solidFill>
                <a:latin typeface="Arial"/>
              </a:rPr>
              <a:t>scientific </a:t>
            </a:r>
            <a:r>
              <a:rPr lang="en-US" sz="2800" b="1" i="1" kern="0" smtClean="0">
                <a:solidFill>
                  <a:srgbClr val="000000"/>
                </a:solidFill>
                <a:latin typeface="Arial"/>
              </a:rPr>
              <a:t>study of the social 	behavior of animals, </a:t>
            </a:r>
            <a:r>
              <a:rPr lang="en-US" sz="2800" b="1" kern="0" smtClean="0">
                <a:solidFill>
                  <a:srgbClr val="000000"/>
                </a:solidFill>
                <a:latin typeface="Arial"/>
              </a:rPr>
              <a:t>especially in 	their natural environments</a:t>
            </a:r>
            <a:endParaRPr lang="en-US" sz="2800" b="1" kern="0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pitchFamily="34" charset="0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82748" y="1981320"/>
            <a:ext cx="6778625" cy="2862263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smtClean="0"/>
              <a:t> primatology</a:t>
            </a:r>
          </a:p>
          <a:p>
            <a:pPr marL="0" indent="0" eaLnBrk="1" hangingPunct="1">
              <a:lnSpc>
                <a:spcPct val="40000"/>
              </a:lnSpc>
            </a:pPr>
            <a:endParaRPr lang="en-US" sz="4000" b="1" smtClean="0"/>
          </a:p>
          <a:p>
            <a:pPr lvl="1" indent="-228600" eaLnBrk="1" hangingPunct="1"/>
            <a:r>
              <a:rPr lang="en-US" b="1" smtClean="0"/>
              <a:t>  scientific study of the social   	behavior of</a:t>
            </a:r>
            <a:r>
              <a:rPr lang="en-US" b="1" i="1" smtClean="0"/>
              <a:t> primates, </a:t>
            </a:r>
            <a:r>
              <a:rPr lang="en-US" b="1" smtClean="0"/>
              <a:t>especially 	(non-human primates) apes and 	monkeys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pitchFamily="34" charset="0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12800" y="2825752"/>
            <a:ext cx="6400800" cy="2665413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</a:pPr>
            <a:r>
              <a:rPr lang="en-US" sz="4000" b="1" smtClean="0"/>
              <a:t> </a:t>
            </a:r>
            <a:r>
              <a:rPr lang="en-US" sz="4400" b="1" smtClean="0"/>
              <a:t>“culture</a:t>
            </a:r>
            <a:r>
              <a:rPr lang="en-US" sz="4400" b="1" smtClean="0">
                <a:solidFill>
                  <a:srgbClr val="FF0000"/>
                </a:solidFill>
              </a:rPr>
              <a:t>s</a:t>
            </a:r>
            <a:r>
              <a:rPr lang="en-US" sz="4400" b="1" smtClean="0"/>
              <a:t>”</a:t>
            </a:r>
            <a:endParaRPr lang="en-US" sz="4000" b="1" smtClean="0"/>
          </a:p>
          <a:p>
            <a:pPr marL="1257300" lvl="2" eaLnBrk="1" hangingPunct="1">
              <a:lnSpc>
                <a:spcPct val="200000"/>
              </a:lnSpc>
              <a:tabLst>
                <a:tab pos="685800" algn="l"/>
                <a:tab pos="1200150" algn="l"/>
              </a:tabLst>
            </a:pPr>
            <a:r>
              <a:rPr lang="en-US" sz="2800" b="1" smtClean="0"/>
              <a:t>are integrated</a:t>
            </a:r>
          </a:p>
          <a:p>
            <a:pPr marL="1257300" lvl="2" eaLnBrk="1" hangingPunct="1">
              <a:lnSpc>
                <a:spcPct val="200000"/>
              </a:lnSpc>
              <a:tabLst>
                <a:tab pos="685800" algn="l"/>
                <a:tab pos="1200150" algn="l"/>
              </a:tabLst>
            </a:pPr>
            <a:r>
              <a:rPr lang="en-US" sz="2800" b="1" smtClean="0"/>
              <a:t>interact and change</a:t>
            </a:r>
          </a:p>
        </p:txBody>
      </p:sp>
      <p:sp>
        <p:nvSpPr>
          <p:cNvPr id="205826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charset="0"/>
              </a:rPr>
              <a:t>Main Characteristics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8895" y="437238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053664" y="6237518"/>
            <a:ext cx="300447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rgbClr val="FFFFFF"/>
                </a:solidFill>
                <a:latin typeface="Verdana" pitchFamily="34" charset="0"/>
              </a:rPr>
              <a:t>Grand Central Publishing, 2006</a:t>
            </a:r>
            <a:endParaRPr lang="en-US" sz="14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46627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98447" y="2452699"/>
            <a:ext cx="5762625" cy="206210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END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DIFFICULT TERMS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98447" y="2452699"/>
            <a:ext cx="5762625" cy="255454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BEGIN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#4 FIELDWORK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98447" y="2452699"/>
            <a:ext cx="5762625" cy="255454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err="1" smtClean="0">
                <a:solidFill>
                  <a:srgbClr val="000000"/>
                </a:solidFill>
                <a:latin typeface="Arial" pitchFamily="34" charset="0"/>
              </a:rPr>
              <a:t>xxxxBEGIN</a:t>
            </a:r>
            <a:endParaRPr lang="en-US" sz="32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#xxx participant observation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023" y="1887077"/>
            <a:ext cx="7498080" cy="4122347"/>
          </a:xfrm>
        </p:spPr>
        <p:txBody>
          <a:bodyPr wrap="square">
            <a:spAutoFit/>
          </a:bodyPr>
          <a:lstStyle/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1.</a:t>
            </a:r>
            <a:r>
              <a:rPr lang="en-US" sz="2800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culture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</a:t>
            </a:r>
            <a:r>
              <a:rPr lang="en-US" sz="2400" b="1" i="1" dirty="0" smtClean="0">
                <a:solidFill>
                  <a:schemeClr val="accent1"/>
                </a:solidFill>
              </a:rPr>
              <a:t>concept</a:t>
            </a:r>
            <a:endParaRPr lang="en-US" sz="2800" b="1" i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  <a:defRPr/>
            </a:pP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2.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comparative method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major </a:t>
            </a:r>
            <a:r>
              <a:rPr lang="en-US" sz="2400" b="1" i="1" dirty="0" smtClean="0">
                <a:solidFill>
                  <a:schemeClr val="accent1"/>
                </a:solidFill>
              </a:rPr>
              <a:t>approach</a:t>
            </a:r>
            <a:r>
              <a:rPr lang="en-US" sz="2400" b="1" dirty="0" smtClean="0">
                <a:solidFill>
                  <a:schemeClr val="accent1"/>
                </a:solidFill>
              </a:rPr>
              <a:t> to the study of human behavior</a:t>
            </a: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3.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holism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or the study of "humankind" as a whole, as a </a:t>
            </a:r>
            <a:r>
              <a:rPr lang="en-US" sz="2400" b="1" i="1" dirty="0" smtClean="0">
                <a:solidFill>
                  <a:schemeClr val="accent1"/>
                </a:solidFill>
              </a:rPr>
              <a:t>primary theoretical goal</a:t>
            </a: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4.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4000" b="1" dirty="0" smtClean="0">
                <a:solidFill>
                  <a:srgbClr val="FF0000"/>
                </a:solidFill>
              </a:rPr>
              <a:t>fieldwork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research </a:t>
            </a:r>
            <a:r>
              <a:rPr lang="en-US" sz="2400" b="1" dirty="0" smtClean="0">
                <a:solidFill>
                  <a:srgbClr val="FF0000"/>
                </a:solidFill>
              </a:rPr>
              <a:t>technique</a:t>
            </a:r>
            <a:r>
              <a:rPr lang="en-US" sz="2400" b="1" dirty="0" smtClean="0">
                <a:solidFill>
                  <a:schemeClr val="accent1"/>
                </a:solidFill>
              </a:rPr>
              <a:t>, involving </a:t>
            </a:r>
            <a:r>
              <a:rPr lang="en-US" sz="2400" b="1" dirty="0" smtClean="0">
                <a:solidFill>
                  <a:srgbClr val="000000"/>
                </a:solidFill>
              </a:rPr>
              <a:t>“</a:t>
            </a:r>
            <a:r>
              <a:rPr lang="en-US" sz="2400" b="1" i="1" dirty="0" smtClean="0">
                <a:solidFill>
                  <a:srgbClr val="000000"/>
                </a:solidFill>
              </a:rPr>
              <a:t>participant observation”</a:t>
            </a:r>
            <a:endParaRPr lang="en-US" sz="2800" b="1" i="1" dirty="0" smtClean="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 txBox="1">
            <a:spLocks noChangeArrowheads="1"/>
          </p:cNvSpPr>
          <p:nvPr/>
        </p:nvSpPr>
        <p:spPr bwMode="auto">
          <a:xfrm>
            <a:off x="457200" y="82662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514"/>
            <a:ext cx="7772400" cy="594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41116" y="5958212"/>
            <a:ext cx="28232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</a:rPr>
              <a:t>NAPOLEON A. CHAGNON </a:t>
            </a:r>
          </a:p>
          <a:p>
            <a:pPr algn="ctr">
              <a:lnSpc>
                <a:spcPct val="150000"/>
              </a:lnSpc>
            </a:pPr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</a:rPr>
              <a:t>photo from author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5380" y="952500"/>
            <a:ext cx="30956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514"/>
            <a:ext cx="7772400" cy="594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41116" y="5958212"/>
            <a:ext cx="28232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solidFill>
                  <a:srgbClr val="FFFFFF"/>
                </a:solidFill>
                <a:latin typeface="Verdana" pitchFamily="34" charset="0"/>
              </a:rPr>
              <a:t>NAPOLEON A. CHAGNON </a:t>
            </a:r>
          </a:p>
          <a:p>
            <a:pPr algn="ctr">
              <a:lnSpc>
                <a:spcPct val="150000"/>
              </a:lnSpc>
            </a:pPr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</a:rPr>
              <a:t>photo from author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5377" y="952500"/>
            <a:ext cx="312039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9628" y="914400"/>
            <a:ext cx="3235604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023" y="1887185"/>
            <a:ext cx="7498080" cy="4651723"/>
          </a:xfrm>
        </p:spPr>
        <p:txBody>
          <a:bodyPr wrap="square">
            <a:spAutoFit/>
          </a:bodyPr>
          <a:lstStyle/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1.</a:t>
            </a:r>
            <a:r>
              <a:rPr lang="en-US" sz="2800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culture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</a:t>
            </a:r>
            <a:r>
              <a:rPr lang="en-US" sz="2400" b="1" i="1" dirty="0" smtClean="0">
                <a:solidFill>
                  <a:schemeClr val="accent1"/>
                </a:solidFill>
              </a:rPr>
              <a:t>concept</a:t>
            </a:r>
            <a:endParaRPr lang="en-US" sz="2800" b="1" i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  <a:defRPr/>
            </a:pP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2.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comparative method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major </a:t>
            </a:r>
            <a:r>
              <a:rPr lang="en-US" sz="2400" b="1" i="1" dirty="0" smtClean="0">
                <a:solidFill>
                  <a:schemeClr val="accent1"/>
                </a:solidFill>
              </a:rPr>
              <a:t>approach</a:t>
            </a:r>
            <a:r>
              <a:rPr lang="en-US" sz="2400" b="1" dirty="0" smtClean="0">
                <a:solidFill>
                  <a:schemeClr val="accent1"/>
                </a:solidFill>
              </a:rPr>
              <a:t> to the study of human behavior</a:t>
            </a: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3.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holism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or the study of "humankind" as a whole, as a </a:t>
            </a:r>
            <a:r>
              <a:rPr lang="en-US" sz="2400" b="1" i="1" dirty="0" smtClean="0">
                <a:solidFill>
                  <a:schemeClr val="accent1"/>
                </a:solidFill>
              </a:rPr>
              <a:t>primary theoretical goal</a:t>
            </a: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4.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2400" b="1" dirty="0" smtClean="0">
                <a:solidFill>
                  <a:schemeClr val="accent1"/>
                </a:solidFill>
              </a:rPr>
              <a:t>fieldwork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research </a:t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technique</a:t>
            </a:r>
            <a:r>
              <a:rPr lang="en-US" sz="2400" b="1" dirty="0" smtClean="0">
                <a:solidFill>
                  <a:schemeClr val="accent1"/>
                </a:solidFill>
              </a:rPr>
              <a:t>, involving </a:t>
            </a:r>
            <a:r>
              <a:rPr lang="en-US" sz="2400" b="1" dirty="0" smtClean="0">
                <a:solidFill>
                  <a:srgbClr val="000000"/>
                </a:solidFill>
              </a:rPr>
              <a:t>“</a:t>
            </a:r>
            <a:r>
              <a:rPr lang="en-US" sz="2400" b="1" i="1" dirty="0" smtClean="0">
                <a:solidFill>
                  <a:srgbClr val="000000"/>
                </a:solidFill>
              </a:rPr>
              <a:t>participant observation” =</a:t>
            </a:r>
            <a:r>
              <a:rPr lang="en-US" sz="2400" b="1" dirty="0" smtClean="0">
                <a:solidFill>
                  <a:srgbClr val="000000"/>
                </a:solidFill>
              </a:rPr>
              <a:t> how you get information</a:t>
            </a:r>
            <a:endParaRPr lang="en-US" sz="2800" b="1" dirty="0" smtClean="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 txBox="1">
            <a:spLocks noChangeArrowheads="1"/>
          </p:cNvSpPr>
          <p:nvPr/>
        </p:nvSpPr>
        <p:spPr bwMode="auto">
          <a:xfrm>
            <a:off x="457200" y="82662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BBE0E3"/>
                </a:solidFill>
                <a:latin typeface="Arial" pitchFamily="34" charset="0"/>
              </a:rPr>
              <a:t>Main</a:t>
            </a:r>
            <a:r>
              <a:rPr lang="en-US" sz="4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4800" b="1" dirty="0">
                <a:solidFill>
                  <a:srgbClr val="BBE0E3"/>
                </a:solidFill>
                <a:latin typeface="Arial" pitchFamily="34" charset="0"/>
              </a:rPr>
              <a:t>Characteristics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83250" y="5362369"/>
            <a:ext cx="156645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/>
              </a:rPr>
              <a:t>tool</a:t>
            </a:r>
            <a:endParaRPr lang="en-US" b="1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12800" y="2825752"/>
            <a:ext cx="6400800" cy="2665413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  <a:tab pos="1200150" algn="l"/>
              </a:tabLst>
              <a:defRPr/>
            </a:pPr>
            <a:r>
              <a:rPr lang="en-US" sz="4000" b="1" dirty="0" smtClean="0">
                <a:solidFill>
                  <a:schemeClr val="accent5">
                    <a:lumMod val="90000"/>
                  </a:schemeClr>
                </a:solidFill>
              </a:rPr>
              <a:t> </a:t>
            </a:r>
            <a:r>
              <a:rPr lang="en-US" sz="4400" b="1" dirty="0" smtClean="0">
                <a:solidFill>
                  <a:schemeClr val="accent5">
                    <a:lumMod val="90000"/>
                  </a:schemeClr>
                </a:solidFill>
              </a:rPr>
              <a:t>“cultures”</a:t>
            </a:r>
            <a:endParaRPr lang="en-US" sz="4000" b="1" dirty="0" smtClean="0">
              <a:solidFill>
                <a:schemeClr val="accent5">
                  <a:lumMod val="90000"/>
                </a:schemeClr>
              </a:solidFill>
            </a:endParaRPr>
          </a:p>
          <a:p>
            <a:pPr marL="1257300" lvl="2" eaLnBrk="1" hangingPunct="1">
              <a:lnSpc>
                <a:spcPct val="200000"/>
              </a:lnSpc>
              <a:tabLst>
                <a:tab pos="685800" algn="l"/>
                <a:tab pos="1200150" algn="l"/>
              </a:tabLst>
              <a:defRPr/>
            </a:pPr>
            <a:r>
              <a:rPr lang="en-US" sz="2800" b="1" dirty="0" smtClean="0"/>
              <a:t>are integrated</a:t>
            </a:r>
          </a:p>
          <a:p>
            <a:pPr marL="1257300" lvl="2" eaLnBrk="1" hangingPunct="1">
              <a:lnSpc>
                <a:spcPct val="200000"/>
              </a:lnSpc>
              <a:tabLst>
                <a:tab pos="685800" algn="l"/>
                <a:tab pos="1200150" algn="l"/>
              </a:tabLst>
              <a:defRPr/>
            </a:pPr>
            <a:r>
              <a:rPr lang="en-US" sz="2800" b="1" dirty="0" smtClean="0">
                <a:solidFill>
                  <a:schemeClr val="accent5">
                    <a:lumMod val="90000"/>
                  </a:schemeClr>
                </a:solidFill>
              </a:rPr>
              <a:t>interact and change</a:t>
            </a:r>
          </a:p>
        </p:txBody>
      </p:sp>
      <p:sp>
        <p:nvSpPr>
          <p:cNvPr id="206850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Main Characteristics</a:t>
            </a:r>
          </a:p>
        </p:txBody>
      </p:sp>
      <p:pic>
        <p:nvPicPr>
          <p:cNvPr id="20685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4" y="2452688"/>
            <a:ext cx="2500313" cy="3124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06852" name="Rectangle 6"/>
          <p:cNvSpPr>
            <a:spLocks noChangeArrowheads="1"/>
          </p:cNvSpPr>
          <p:nvPr/>
        </p:nvSpPr>
        <p:spPr bwMode="auto">
          <a:xfrm>
            <a:off x="5624573" y="5602288"/>
            <a:ext cx="2706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Arial" charset="0"/>
              </a:rPr>
              <a:t>Ruth Fulton Benedict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/>
            <a:r>
              <a:rPr lang="en-US" sz="1200">
                <a:solidFill>
                  <a:srgbClr val="000000"/>
                </a:solidFill>
                <a:latin typeface="Arial" charset="0"/>
              </a:rPr>
              <a:t>1887-1948</a:t>
            </a:r>
          </a:p>
          <a:p>
            <a:pPr algn="ctr"/>
            <a:r>
              <a:rPr lang="en-US" sz="1200" i="1">
                <a:solidFill>
                  <a:srgbClr val="000000"/>
                </a:solidFill>
                <a:latin typeface="Arial" charset="0"/>
              </a:rPr>
              <a:t>Patterns of Culture</a:t>
            </a:r>
          </a:p>
          <a:p>
            <a:pPr algn="ctr"/>
            <a:r>
              <a:rPr lang="en-US" sz="1200">
                <a:solidFill>
                  <a:srgbClr val="000000"/>
                </a:solidFill>
                <a:latin typeface="Arial" charset="0"/>
              </a:rPr>
              <a:t>1934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023" y="1887185"/>
            <a:ext cx="7498080" cy="4651723"/>
          </a:xfrm>
        </p:spPr>
        <p:txBody>
          <a:bodyPr wrap="square">
            <a:spAutoFit/>
          </a:bodyPr>
          <a:lstStyle/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1.</a:t>
            </a:r>
            <a:r>
              <a:rPr lang="en-US" sz="2800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culture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</a:t>
            </a:r>
            <a:r>
              <a:rPr lang="en-US" sz="2400" b="1" i="1" dirty="0" smtClean="0">
                <a:solidFill>
                  <a:schemeClr val="accent1"/>
                </a:solidFill>
              </a:rPr>
              <a:t>concept</a:t>
            </a:r>
            <a:endParaRPr lang="en-US" sz="2800" b="1" i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  <a:defRPr/>
            </a:pP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2.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comparative method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major </a:t>
            </a:r>
            <a:r>
              <a:rPr lang="en-US" sz="2400" b="1" i="1" dirty="0" smtClean="0">
                <a:solidFill>
                  <a:schemeClr val="accent1"/>
                </a:solidFill>
              </a:rPr>
              <a:t>approach</a:t>
            </a:r>
            <a:r>
              <a:rPr lang="en-US" sz="2400" b="1" dirty="0" smtClean="0">
                <a:solidFill>
                  <a:schemeClr val="accent1"/>
                </a:solidFill>
              </a:rPr>
              <a:t> to the study of human behavior</a:t>
            </a: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3.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holism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or the study of "humankind" as a whole, as a </a:t>
            </a:r>
            <a:r>
              <a:rPr lang="en-US" sz="2400" b="1" i="1" dirty="0" smtClean="0">
                <a:solidFill>
                  <a:schemeClr val="accent1"/>
                </a:solidFill>
              </a:rPr>
              <a:t>primary theoretical goal</a:t>
            </a: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4.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2400" b="1" dirty="0" smtClean="0">
                <a:solidFill>
                  <a:schemeClr val="accent1"/>
                </a:solidFill>
              </a:rPr>
              <a:t>fieldwork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research </a:t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technique</a:t>
            </a:r>
            <a:r>
              <a:rPr lang="en-US" sz="2400" b="1" dirty="0" smtClean="0">
                <a:solidFill>
                  <a:schemeClr val="accent1"/>
                </a:solidFill>
              </a:rPr>
              <a:t>, involving </a:t>
            </a:r>
            <a:r>
              <a:rPr lang="en-US" sz="2400" b="1" dirty="0" smtClean="0">
                <a:solidFill>
                  <a:srgbClr val="000000"/>
                </a:solidFill>
              </a:rPr>
              <a:t>“</a:t>
            </a:r>
            <a:r>
              <a:rPr lang="en-US" sz="2400" b="1" i="1" dirty="0" smtClean="0">
                <a:solidFill>
                  <a:srgbClr val="000000"/>
                </a:solidFill>
              </a:rPr>
              <a:t>participant observation” =</a:t>
            </a:r>
            <a:r>
              <a:rPr lang="en-US" sz="2400" b="1" dirty="0" smtClean="0">
                <a:solidFill>
                  <a:srgbClr val="000000"/>
                </a:solidFill>
              </a:rPr>
              <a:t> how you get information</a:t>
            </a:r>
            <a:endParaRPr lang="en-US" sz="2800" b="1" dirty="0" smtClean="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 txBox="1">
            <a:spLocks noChangeArrowheads="1"/>
          </p:cNvSpPr>
          <p:nvPr/>
        </p:nvSpPr>
        <p:spPr bwMode="auto">
          <a:xfrm>
            <a:off x="457200" y="82662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BBE0E3"/>
                </a:solidFill>
                <a:latin typeface="Arial" pitchFamily="34" charset="0"/>
              </a:rPr>
              <a:t>Main</a:t>
            </a:r>
            <a:r>
              <a:rPr lang="en-US" sz="4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4800" b="1" dirty="0">
                <a:solidFill>
                  <a:srgbClr val="BBE0E3"/>
                </a:solidFill>
                <a:latin typeface="Arial" pitchFamily="34" charset="0"/>
              </a:rPr>
              <a:t>Characteristics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83250" y="5362369"/>
            <a:ext cx="156645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/>
              </a:rPr>
              <a:t>tool</a:t>
            </a:r>
            <a:endParaRPr lang="en-US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99879" y="2514636"/>
            <a:ext cx="7315200" cy="2886944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  <a:miter lim="800000"/>
            <a:headEnd/>
            <a:tailEnd/>
          </a:ln>
        </p:spPr>
        <p:txBody>
          <a:bodyPr wrap="square" lIns="457200" tIns="457200" rIns="457200" bIns="457200">
            <a:spAutoFit/>
          </a:bodyPr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en-US" sz="3200" b="1" dirty="0">
                <a:solidFill>
                  <a:srgbClr val="000000"/>
                </a:solidFill>
              </a:rPr>
              <a:t>data gathering </a:t>
            </a:r>
            <a:r>
              <a:rPr lang="en-US" sz="3200" b="1" i="1" dirty="0">
                <a:solidFill>
                  <a:srgbClr val="000000"/>
                </a:solidFill>
              </a:rPr>
              <a:t>technique </a:t>
            </a:r>
            <a:r>
              <a:rPr lang="en-US" sz="3200" b="1" i="1" dirty="0" smtClean="0">
                <a:solidFill>
                  <a:srgbClr val="000000"/>
                </a:solidFill>
              </a:rPr>
              <a:t> —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>
                <a:solidFill>
                  <a:srgbClr val="000000"/>
                </a:solidFill>
              </a:rPr>
              <a:t/>
            </a:r>
            <a:br>
              <a:rPr lang="en-US" sz="3200" b="1" dirty="0">
                <a:solidFill>
                  <a:srgbClr val="000000"/>
                </a:solidFill>
              </a:rPr>
            </a:br>
            <a:endParaRPr lang="en-US" sz="3200" b="1" dirty="0">
              <a:solidFill>
                <a:srgbClr val="000000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en-US" sz="2800" b="1" dirty="0">
                <a:solidFill>
                  <a:srgbClr val="000000"/>
                </a:solidFill>
              </a:rPr>
              <a:t>participant observation</a:t>
            </a:r>
          </a:p>
          <a:p>
            <a:pPr algn="ctr">
              <a:lnSpc>
                <a:spcPct val="70000"/>
              </a:lnSpc>
            </a:pPr>
            <a:endParaRPr lang="en-US" sz="2800" b="1" dirty="0">
              <a:solidFill>
                <a:srgbClr val="000000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en-US" sz="2800" b="1" dirty="0">
                <a:solidFill>
                  <a:srgbClr val="000000"/>
                </a:solidFill>
              </a:rPr>
              <a:t>(field work)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023" y="1887185"/>
            <a:ext cx="7498080" cy="4651723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1.</a:t>
            </a:r>
            <a:r>
              <a:rPr lang="en-US" sz="2800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culture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</a:t>
            </a:r>
            <a:r>
              <a:rPr lang="en-US" sz="2400" b="1" i="1" dirty="0" smtClean="0">
                <a:solidFill>
                  <a:schemeClr val="accent1"/>
                </a:solidFill>
              </a:rPr>
              <a:t>concept</a:t>
            </a:r>
            <a:endParaRPr lang="en-US" sz="2800" b="1" i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  <a:defRPr/>
            </a:pP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2.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comparative method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major </a:t>
            </a:r>
            <a:r>
              <a:rPr lang="en-US" sz="2400" b="1" i="1" dirty="0" smtClean="0">
                <a:solidFill>
                  <a:schemeClr val="accent1"/>
                </a:solidFill>
              </a:rPr>
              <a:t>approach</a:t>
            </a:r>
            <a:r>
              <a:rPr lang="en-US" sz="2400" b="1" dirty="0" smtClean="0">
                <a:solidFill>
                  <a:schemeClr val="accent1"/>
                </a:solidFill>
              </a:rPr>
              <a:t> to the study of human behavior</a:t>
            </a: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3.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holism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or the study of "humankind" as a whole, as a </a:t>
            </a:r>
            <a:r>
              <a:rPr lang="en-US" sz="2400" b="1" i="1" dirty="0" smtClean="0">
                <a:solidFill>
                  <a:schemeClr val="accent1"/>
                </a:solidFill>
              </a:rPr>
              <a:t>primary theoretical goal</a:t>
            </a: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4.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2400" b="1" dirty="0" smtClean="0">
                <a:solidFill>
                  <a:schemeClr val="accent1"/>
                </a:solidFill>
              </a:rPr>
              <a:t>fieldwork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research </a:t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r>
              <a:rPr lang="en-US" sz="4000" b="1" dirty="0" smtClean="0">
                <a:solidFill>
                  <a:schemeClr val="accent1"/>
                </a:solidFill>
              </a:rPr>
              <a:t>technique</a:t>
            </a:r>
            <a:r>
              <a:rPr lang="en-US" sz="2400" b="1" dirty="0" smtClean="0">
                <a:solidFill>
                  <a:schemeClr val="accent1"/>
                </a:solidFill>
              </a:rPr>
              <a:t>, involving </a:t>
            </a:r>
            <a:r>
              <a:rPr lang="en-US" sz="2400" b="1" dirty="0" smtClean="0">
                <a:solidFill>
                  <a:srgbClr val="FF0000"/>
                </a:solidFill>
              </a:rPr>
              <a:t>“</a:t>
            </a:r>
            <a:r>
              <a:rPr lang="en-US" sz="2400" b="1" i="1" dirty="0" smtClean="0">
                <a:solidFill>
                  <a:srgbClr val="FF0000"/>
                </a:solidFill>
              </a:rPr>
              <a:t>participant observation” </a:t>
            </a:r>
            <a:r>
              <a:rPr lang="en-US" sz="2400" b="1" i="1" dirty="0" smtClean="0">
                <a:solidFill>
                  <a:schemeClr val="accent1"/>
                </a:solidFill>
              </a:rPr>
              <a:t>=</a:t>
            </a:r>
            <a:r>
              <a:rPr lang="en-US" sz="2400" b="1" dirty="0" smtClean="0">
                <a:solidFill>
                  <a:schemeClr val="accent1"/>
                </a:solidFill>
              </a:rPr>
              <a:t> how you get information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91139" name="Rectangle 2"/>
          <p:cNvSpPr txBox="1">
            <a:spLocks noChangeArrowheads="1"/>
          </p:cNvSpPr>
          <p:nvPr/>
        </p:nvSpPr>
        <p:spPr bwMode="auto">
          <a:xfrm>
            <a:off x="457200" y="82662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BBE0E3"/>
                </a:solidFill>
                <a:latin typeface="Arial" pitchFamily="34" charset="0"/>
              </a:rPr>
              <a:t>Main</a:t>
            </a:r>
            <a:r>
              <a:rPr lang="en-US" sz="4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4800" b="1" dirty="0">
                <a:solidFill>
                  <a:srgbClr val="BBE0E3"/>
                </a:solidFill>
                <a:latin typeface="Arial" pitchFamily="34" charset="0"/>
              </a:rPr>
              <a:t>Characteristics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83250" y="5362369"/>
            <a:ext cx="156645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BBE0E3"/>
                </a:solidFill>
                <a:latin typeface="Arial"/>
              </a:rPr>
              <a:t>= </a:t>
            </a:r>
            <a:r>
              <a:rPr lang="en-US" sz="4000" b="1" dirty="0" smtClean="0">
                <a:solidFill>
                  <a:srgbClr val="BBE0E3"/>
                </a:solidFill>
                <a:latin typeface="Arial"/>
              </a:rPr>
              <a:t>tool</a:t>
            </a:r>
            <a:endParaRPr lang="en-US" b="1" dirty="0">
              <a:solidFill>
                <a:srgbClr val="BBE0E3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0834" y="1821960"/>
            <a:ext cx="7315200" cy="363541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algn="ctr"/>
            <a:endParaRPr lang="en-US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Anthropologists use other tools . . . like questionnaires, interview schedules, psychological tests, documentary filming . </a:t>
            </a:r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. .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 but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</a:rPr>
              <a:t>“participant observation”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is a characteristic technique use by anthropologists, especially cultural anthropologists (ethnologists)</a:t>
            </a:r>
          </a:p>
          <a:p>
            <a:pPr algn="ctr"/>
            <a:endParaRPr lang="en-US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023" y="1887185"/>
            <a:ext cx="7498080" cy="4651723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1.</a:t>
            </a:r>
            <a:r>
              <a:rPr lang="en-US" sz="2800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culture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</a:t>
            </a:r>
            <a:r>
              <a:rPr lang="en-US" sz="2400" b="1" i="1" dirty="0" smtClean="0">
                <a:solidFill>
                  <a:schemeClr val="accent1"/>
                </a:solidFill>
              </a:rPr>
              <a:t>concept</a:t>
            </a:r>
            <a:endParaRPr lang="en-US" sz="2800" b="1" i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  <a:defRPr/>
            </a:pP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2.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comparative method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major </a:t>
            </a:r>
            <a:r>
              <a:rPr lang="en-US" sz="2400" b="1" i="1" dirty="0" smtClean="0">
                <a:solidFill>
                  <a:schemeClr val="accent1"/>
                </a:solidFill>
              </a:rPr>
              <a:t>approach</a:t>
            </a:r>
            <a:r>
              <a:rPr lang="en-US" sz="2400" b="1" dirty="0" smtClean="0">
                <a:solidFill>
                  <a:schemeClr val="accent1"/>
                </a:solidFill>
              </a:rPr>
              <a:t> to the study of human behavior</a:t>
            </a: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3.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holism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or the study of "humankind" as a whole, as a </a:t>
            </a:r>
            <a:r>
              <a:rPr lang="en-US" sz="2400" b="1" i="1" dirty="0" smtClean="0">
                <a:solidFill>
                  <a:schemeClr val="accent1"/>
                </a:solidFill>
              </a:rPr>
              <a:t>primary theoretical goal</a:t>
            </a: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4.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2400" b="1" dirty="0" smtClean="0">
                <a:solidFill>
                  <a:schemeClr val="accent1"/>
                </a:solidFill>
              </a:rPr>
              <a:t>fieldwork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research </a:t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r>
              <a:rPr lang="en-US" sz="4000" b="1" dirty="0" smtClean="0">
                <a:solidFill>
                  <a:schemeClr val="accent1"/>
                </a:solidFill>
              </a:rPr>
              <a:t>technique</a:t>
            </a:r>
            <a:r>
              <a:rPr lang="en-US" sz="2400" b="1" dirty="0" smtClean="0">
                <a:solidFill>
                  <a:schemeClr val="accent1"/>
                </a:solidFill>
              </a:rPr>
              <a:t>, involving </a:t>
            </a:r>
            <a:r>
              <a:rPr lang="en-US" sz="2400" b="1" dirty="0" smtClean="0">
                <a:solidFill>
                  <a:srgbClr val="FF0000"/>
                </a:solidFill>
              </a:rPr>
              <a:t>“</a:t>
            </a:r>
            <a:r>
              <a:rPr lang="en-US" sz="2400" b="1" i="1" dirty="0" smtClean="0">
                <a:solidFill>
                  <a:srgbClr val="FF0000"/>
                </a:solidFill>
              </a:rPr>
              <a:t>participant observation” </a:t>
            </a:r>
            <a:r>
              <a:rPr lang="en-US" sz="2400" b="1" i="1" dirty="0" smtClean="0">
                <a:solidFill>
                  <a:schemeClr val="accent1"/>
                </a:solidFill>
              </a:rPr>
              <a:t>=</a:t>
            </a:r>
            <a:r>
              <a:rPr lang="en-US" sz="2400" b="1" dirty="0" smtClean="0">
                <a:solidFill>
                  <a:schemeClr val="accent1"/>
                </a:solidFill>
              </a:rPr>
              <a:t> how you get information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91139" name="Rectangle 2"/>
          <p:cNvSpPr txBox="1">
            <a:spLocks noChangeArrowheads="1"/>
          </p:cNvSpPr>
          <p:nvPr/>
        </p:nvSpPr>
        <p:spPr bwMode="auto">
          <a:xfrm>
            <a:off x="457200" y="82662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BBE0E3"/>
                </a:solidFill>
                <a:latin typeface="Arial" pitchFamily="34" charset="0"/>
              </a:rPr>
              <a:t>Main</a:t>
            </a:r>
            <a:r>
              <a:rPr lang="en-US" sz="4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4800" b="1" dirty="0">
                <a:solidFill>
                  <a:srgbClr val="BBE0E3"/>
                </a:solidFill>
                <a:latin typeface="Arial" pitchFamily="34" charset="0"/>
              </a:rPr>
              <a:t>Characteristics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83250" y="5362369"/>
            <a:ext cx="156645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BBE0E3"/>
                </a:solidFill>
                <a:latin typeface="Arial"/>
              </a:rPr>
              <a:t>= </a:t>
            </a:r>
            <a:r>
              <a:rPr lang="en-US" sz="4000" b="1" dirty="0" smtClean="0">
                <a:solidFill>
                  <a:srgbClr val="BBE0E3"/>
                </a:solidFill>
                <a:latin typeface="Arial"/>
              </a:rPr>
              <a:t>tool</a:t>
            </a:r>
            <a:endParaRPr lang="en-US" b="1" dirty="0">
              <a:solidFill>
                <a:srgbClr val="BBE0E3"/>
              </a:solidFill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0834" y="1821960"/>
            <a:ext cx="7315200" cy="3635410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/>
            </a:solidFill>
          </a:ln>
        </p:spPr>
        <p:txBody>
          <a:bodyPr wrap="square">
            <a:noAutofit/>
          </a:bodyPr>
          <a:lstStyle/>
          <a:p>
            <a:pPr algn="ctr"/>
            <a:endParaRPr lang="en-US" b="1" dirty="0" smtClean="0">
              <a:solidFill>
                <a:srgbClr val="BBE0E3"/>
              </a:solidFill>
              <a:latin typeface="Arial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BBE0E3"/>
                </a:solidFill>
                <a:latin typeface="Arial" pitchFamily="34" charset="0"/>
              </a:rPr>
              <a:t>Anthropologists use other tools . . . like questionnaires, interview schedules, psychological tests, documentary filming . </a:t>
            </a:r>
            <a:r>
              <a:rPr lang="en-US" sz="3200" b="1" dirty="0" smtClean="0">
                <a:solidFill>
                  <a:srgbClr val="BBE0E3"/>
                </a:solidFill>
                <a:latin typeface="Arial" pitchFamily="34" charset="0"/>
              </a:rPr>
              <a:t>. .</a:t>
            </a:r>
            <a:r>
              <a:rPr lang="en-US" sz="2800" b="1" dirty="0" smtClean="0">
                <a:solidFill>
                  <a:srgbClr val="BBE0E3"/>
                </a:solidFill>
                <a:latin typeface="Arial" pitchFamily="34" charset="0"/>
              </a:rPr>
              <a:t> but “participant observation” is a characteristic technique use by anthropologists, especially 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cultural anthropologists</a:t>
            </a:r>
            <a:r>
              <a:rPr lang="en-US" sz="2800" b="1" dirty="0" smtClean="0">
                <a:solidFill>
                  <a:srgbClr val="BBE0E3"/>
                </a:solidFill>
                <a:latin typeface="Arial" pitchFamily="34" charset="0"/>
              </a:rPr>
              <a:t> </a:t>
            </a:r>
            <a:r>
              <a:rPr lang="en-US" sz="3600" b="1" dirty="0" smtClean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</a:rPr>
              <a:t>ethnologists</a:t>
            </a:r>
            <a:r>
              <a:rPr lang="en-US" sz="3600" b="1" dirty="0" smtClean="0">
                <a:solidFill>
                  <a:srgbClr val="000000"/>
                </a:solidFill>
                <a:latin typeface="Arial" pitchFamily="34" charset="0"/>
              </a:rPr>
              <a:t>)</a:t>
            </a:r>
            <a:endParaRPr lang="en-US" sz="28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en-US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023" y="1887185"/>
            <a:ext cx="7498080" cy="4651723"/>
          </a:xfrm>
        </p:spPr>
        <p:txBody>
          <a:bodyPr wrap="square">
            <a:spAutoFit/>
          </a:bodyPr>
          <a:lstStyle/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1.</a:t>
            </a:r>
            <a:r>
              <a:rPr lang="en-US" sz="2800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culture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</a:t>
            </a:r>
            <a:r>
              <a:rPr lang="en-US" sz="2400" b="1" i="1" dirty="0" smtClean="0">
                <a:solidFill>
                  <a:schemeClr val="accent1"/>
                </a:solidFill>
              </a:rPr>
              <a:t>concept</a:t>
            </a:r>
            <a:endParaRPr lang="en-US" sz="2800" b="1" i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  <a:defRPr/>
            </a:pP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2.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comparative method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major </a:t>
            </a:r>
            <a:r>
              <a:rPr lang="en-US" sz="2400" b="1" i="1" dirty="0" smtClean="0">
                <a:solidFill>
                  <a:schemeClr val="accent1"/>
                </a:solidFill>
              </a:rPr>
              <a:t>approach</a:t>
            </a:r>
            <a:r>
              <a:rPr lang="en-US" sz="2400" b="1" dirty="0" smtClean="0">
                <a:solidFill>
                  <a:schemeClr val="accent1"/>
                </a:solidFill>
              </a:rPr>
              <a:t> to the study of human behavior</a:t>
            </a: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3.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holism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or the study of "humankind" as a whole, as a </a:t>
            </a:r>
            <a:r>
              <a:rPr lang="en-US" sz="2400" b="1" i="1" dirty="0" smtClean="0">
                <a:solidFill>
                  <a:schemeClr val="accent1"/>
                </a:solidFill>
              </a:rPr>
              <a:t>primary theoretical goal</a:t>
            </a: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4.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2400" b="1" dirty="0" smtClean="0">
                <a:solidFill>
                  <a:schemeClr val="accent1"/>
                </a:solidFill>
              </a:rPr>
              <a:t>fieldwork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research </a:t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technique</a:t>
            </a:r>
            <a:r>
              <a:rPr lang="en-US" sz="2400" b="1" dirty="0" smtClean="0">
                <a:solidFill>
                  <a:schemeClr val="accent1"/>
                </a:solidFill>
              </a:rPr>
              <a:t>, involving </a:t>
            </a:r>
            <a:r>
              <a:rPr lang="en-US" sz="2400" b="1" dirty="0" smtClean="0">
                <a:solidFill>
                  <a:srgbClr val="000000"/>
                </a:solidFill>
              </a:rPr>
              <a:t>“</a:t>
            </a:r>
            <a:r>
              <a:rPr lang="en-US" sz="2400" b="1" i="1" dirty="0" smtClean="0">
                <a:solidFill>
                  <a:srgbClr val="000000"/>
                </a:solidFill>
              </a:rPr>
              <a:t>participant observation” =</a:t>
            </a:r>
            <a:r>
              <a:rPr lang="en-US" sz="2400" b="1" dirty="0" smtClean="0">
                <a:solidFill>
                  <a:srgbClr val="000000"/>
                </a:solidFill>
              </a:rPr>
              <a:t> how you get information</a:t>
            </a:r>
            <a:endParaRPr lang="en-US" sz="2800" b="1" dirty="0" smtClean="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 txBox="1">
            <a:spLocks noChangeArrowheads="1"/>
          </p:cNvSpPr>
          <p:nvPr/>
        </p:nvSpPr>
        <p:spPr bwMode="auto">
          <a:xfrm>
            <a:off x="457200" y="82662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BBE0E3"/>
                </a:solidFill>
                <a:latin typeface="Arial" pitchFamily="34" charset="0"/>
              </a:rPr>
              <a:t>Main</a:t>
            </a:r>
            <a:r>
              <a:rPr lang="en-US" sz="48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4800" b="1" dirty="0">
                <a:solidFill>
                  <a:srgbClr val="BBE0E3"/>
                </a:solidFill>
                <a:latin typeface="Arial" pitchFamily="34" charset="0"/>
              </a:rPr>
              <a:t>Characteristics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883250" y="5362369"/>
            <a:ext cx="156645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/>
              </a:rPr>
              <a:t>tool</a:t>
            </a:r>
            <a:endParaRPr lang="en-US" b="1" dirty="0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023" y="1887077"/>
            <a:ext cx="7498080" cy="4737900"/>
          </a:xfrm>
        </p:spPr>
        <p:txBody>
          <a:bodyPr wrap="square">
            <a:spAutoFit/>
          </a:bodyPr>
          <a:lstStyle/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1.</a:t>
            </a:r>
            <a:r>
              <a:rPr lang="en-US" sz="2800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culture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</a:t>
            </a:r>
            <a:r>
              <a:rPr lang="en-US" sz="2400" b="1" i="1" dirty="0" smtClean="0">
                <a:solidFill>
                  <a:schemeClr val="accent1"/>
                </a:solidFill>
              </a:rPr>
              <a:t>concept</a:t>
            </a:r>
            <a:endParaRPr lang="en-US" sz="2800" b="1" i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  <a:defRPr/>
            </a:pP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2.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comparative </a:t>
            </a:r>
            <a:r>
              <a:rPr lang="en-US" sz="4000" b="1" i="1" dirty="0" smtClean="0">
                <a:solidFill>
                  <a:srgbClr val="FF0000"/>
                </a:solidFill>
              </a:rPr>
              <a:t>method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major </a:t>
            </a:r>
            <a:r>
              <a:rPr lang="en-US" sz="2400" b="1" i="1" dirty="0" smtClean="0">
                <a:solidFill>
                  <a:schemeClr val="accent1"/>
                </a:solidFill>
              </a:rPr>
              <a:t>approach</a:t>
            </a:r>
            <a:r>
              <a:rPr lang="en-US" sz="2400" b="1" dirty="0" smtClean="0">
                <a:solidFill>
                  <a:schemeClr val="accent1"/>
                </a:solidFill>
              </a:rPr>
              <a:t> to the study of human behavior</a:t>
            </a: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3.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holism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or the study of "humankind" as a whole, as a </a:t>
            </a:r>
            <a:r>
              <a:rPr lang="en-US" sz="2400" b="1" i="1" dirty="0" smtClean="0">
                <a:solidFill>
                  <a:schemeClr val="accent1"/>
                </a:solidFill>
              </a:rPr>
              <a:t>primary theoretical goal</a:t>
            </a: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4.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4000" b="1" dirty="0" smtClean="0">
                <a:solidFill>
                  <a:schemeClr val="accent1"/>
                </a:solidFill>
              </a:rPr>
              <a:t>fieldwork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research</a:t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technique</a:t>
            </a:r>
            <a:r>
              <a:rPr lang="en-US" sz="2400" b="1" dirty="0" smtClean="0">
                <a:solidFill>
                  <a:schemeClr val="accent1"/>
                </a:solidFill>
              </a:rPr>
              <a:t>, involving “</a:t>
            </a:r>
            <a:r>
              <a:rPr lang="en-US" sz="2400" b="1" i="1" dirty="0" smtClean="0">
                <a:solidFill>
                  <a:schemeClr val="accent1"/>
                </a:solidFill>
              </a:rPr>
              <a:t>participant observation”</a:t>
            </a:r>
            <a:endParaRPr lang="en-US" sz="2800" b="1" i="1" dirty="0" smtClean="0">
              <a:solidFill>
                <a:schemeClr val="accent1"/>
              </a:solidFill>
            </a:endParaRPr>
          </a:p>
        </p:txBody>
      </p:sp>
      <p:sp>
        <p:nvSpPr>
          <p:cNvPr id="91139" name="Rectangle 2"/>
          <p:cNvSpPr txBox="1">
            <a:spLocks noChangeArrowheads="1"/>
          </p:cNvSpPr>
          <p:nvPr/>
        </p:nvSpPr>
        <p:spPr bwMode="auto">
          <a:xfrm>
            <a:off x="457200" y="82662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BBE0E3"/>
                </a:solidFill>
                <a:latin typeface="Arial" pitchFamily="34" charset="0"/>
              </a:rPr>
              <a:t>Main Characteristics</a:t>
            </a:r>
          </a:p>
        </p:txBody>
      </p:sp>
      <p:sp>
        <p:nvSpPr>
          <p:cNvPr id="4" name="Rectangle 3"/>
          <p:cNvSpPr/>
          <p:nvPr/>
        </p:nvSpPr>
        <p:spPr>
          <a:xfrm>
            <a:off x="87099" y="3703251"/>
            <a:ext cx="78957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000000"/>
                </a:solidFill>
                <a:latin typeface="Arial" pitchFamily="34" charset="0"/>
              </a:rPr>
              <a:t>?</a:t>
            </a:r>
            <a:endParaRPr lang="en-US" sz="96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023" y="1887185"/>
            <a:ext cx="7498080" cy="4651723"/>
          </a:xfrm>
        </p:spPr>
        <p:txBody>
          <a:bodyPr wrap="square">
            <a:spAutoFit/>
          </a:bodyPr>
          <a:lstStyle/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1.</a:t>
            </a:r>
            <a:r>
              <a:rPr lang="en-US" sz="2800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culture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</a:t>
            </a:r>
            <a:r>
              <a:rPr lang="en-US" sz="2400" b="1" i="1" dirty="0" smtClean="0">
                <a:solidFill>
                  <a:schemeClr val="accent1"/>
                </a:solidFill>
              </a:rPr>
              <a:t>concept</a:t>
            </a:r>
            <a:endParaRPr lang="en-US" sz="2800" b="1" i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  <a:defRPr/>
            </a:pP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2.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comparative </a:t>
            </a:r>
            <a:r>
              <a:rPr lang="en-US" sz="4000" b="1" i="1" dirty="0" smtClean="0">
                <a:solidFill>
                  <a:srgbClr val="FF0000"/>
                </a:solidFill>
              </a:rPr>
              <a:t>method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major </a:t>
            </a:r>
            <a:r>
              <a:rPr lang="en-US" sz="2400" b="1" i="1" dirty="0" smtClean="0">
                <a:solidFill>
                  <a:schemeClr val="accent1"/>
                </a:solidFill>
              </a:rPr>
              <a:t>approach</a:t>
            </a:r>
            <a:r>
              <a:rPr lang="en-US" sz="2400" b="1" dirty="0" smtClean="0">
                <a:solidFill>
                  <a:schemeClr val="accent1"/>
                </a:solidFill>
              </a:rPr>
              <a:t> to the study of human behavior</a:t>
            </a: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3.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holism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or the study of "humankind" as a whole, as a </a:t>
            </a:r>
            <a:r>
              <a:rPr lang="en-US" sz="2400" b="1" i="1" dirty="0" smtClean="0">
                <a:solidFill>
                  <a:schemeClr val="accent1"/>
                </a:solidFill>
              </a:rPr>
              <a:t>primary theoretical goal</a:t>
            </a: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4.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2400" b="1" dirty="0" smtClean="0">
                <a:solidFill>
                  <a:schemeClr val="accent1"/>
                </a:solidFill>
              </a:rPr>
              <a:t>fieldwork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research </a:t>
            </a:r>
            <a:br>
              <a:rPr lang="en-US" sz="2400" b="1" dirty="0" smtClean="0">
                <a:solidFill>
                  <a:schemeClr val="accent1"/>
                </a:solidFill>
              </a:rPr>
            </a:br>
            <a:r>
              <a:rPr lang="en-US" sz="4000" b="1" dirty="0" smtClean="0">
                <a:solidFill>
                  <a:srgbClr val="FF0000"/>
                </a:solidFill>
              </a:rPr>
              <a:t>technique</a:t>
            </a:r>
            <a:r>
              <a:rPr lang="en-US" sz="2400" b="1" dirty="0" smtClean="0">
                <a:solidFill>
                  <a:schemeClr val="accent1"/>
                </a:solidFill>
              </a:rPr>
              <a:t>, involving </a:t>
            </a:r>
            <a:r>
              <a:rPr lang="en-US" sz="2400" b="1" dirty="0" smtClean="0">
                <a:solidFill>
                  <a:srgbClr val="000000"/>
                </a:solidFill>
              </a:rPr>
              <a:t>“</a:t>
            </a:r>
            <a:r>
              <a:rPr lang="en-US" sz="2400" b="1" i="1" dirty="0" smtClean="0">
                <a:solidFill>
                  <a:srgbClr val="000000"/>
                </a:solidFill>
              </a:rPr>
              <a:t>participant observation” =</a:t>
            </a:r>
            <a:r>
              <a:rPr lang="en-US" sz="2400" b="1" dirty="0" smtClean="0">
                <a:solidFill>
                  <a:srgbClr val="000000"/>
                </a:solidFill>
              </a:rPr>
              <a:t> how you get information</a:t>
            </a:r>
            <a:endParaRPr lang="en-US" sz="2800" b="1" i="1" dirty="0" smtClean="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 txBox="1">
            <a:spLocks noChangeArrowheads="1"/>
          </p:cNvSpPr>
          <p:nvPr/>
        </p:nvSpPr>
        <p:spPr bwMode="auto">
          <a:xfrm>
            <a:off x="457200" y="82662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BBE0E3"/>
                </a:solidFill>
                <a:latin typeface="Arial" pitchFamily="34" charset="0"/>
              </a:rPr>
              <a:t>Main Characteristics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4673391" y="3294948"/>
            <a:ext cx="3219151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</a:rPr>
              <a:t>  = 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</a:rPr>
              <a:t>approach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883250" y="5362369"/>
            <a:ext cx="1566454" cy="7078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/>
              </a:rPr>
              <a:t>= </a:t>
            </a:r>
            <a:r>
              <a:rPr lang="en-US" sz="4000" b="1" dirty="0" smtClean="0">
                <a:solidFill>
                  <a:srgbClr val="FF0000"/>
                </a:solidFill>
                <a:latin typeface="Arial"/>
              </a:rPr>
              <a:t>tool</a:t>
            </a:r>
            <a:endParaRPr lang="en-US" b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36571" y="4028212"/>
            <a:ext cx="417469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how you use information</a:t>
            </a:r>
            <a:endParaRPr lang="en-US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Up-Down Arrow 11"/>
          <p:cNvSpPr/>
          <p:nvPr/>
        </p:nvSpPr>
        <p:spPr bwMode="auto">
          <a:xfrm rot="1880826">
            <a:off x="3919645" y="3222804"/>
            <a:ext cx="406400" cy="2552764"/>
          </a:xfrm>
          <a:prstGeom prst="upDownArrow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endParaRPr lang="en-US" sz="180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5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687106" name="Rectangle 3"/>
          <p:cNvSpPr txBox="1">
            <a:spLocks noChangeArrowheads="1"/>
          </p:cNvSpPr>
          <p:nvPr/>
        </p:nvSpPr>
        <p:spPr bwMode="auto">
          <a:xfrm>
            <a:off x="784225" y="3821113"/>
            <a:ext cx="7518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Other important terms </a:t>
            </a:r>
            <a:r>
              <a:rPr lang="en-US" sz="3600" b="1" dirty="0" smtClean="0">
                <a:solidFill>
                  <a:srgbClr val="000000"/>
                </a:solidFill>
                <a:latin typeface="Arial" charset="0"/>
              </a:rPr>
              <a:t>include . . .</a:t>
            </a:r>
            <a:endParaRPr lang="en-US" sz="3600" b="1" i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114663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2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83" y="2576611"/>
            <a:ext cx="7358063" cy="3293209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smtClean="0"/>
              <a:t>ethnocentrism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smtClean="0"/>
          </a:p>
          <a:p>
            <a:pPr lvl="1" eaLnBrk="1" hangingPunct="1">
              <a:lnSpc>
                <a:spcPct val="120000"/>
              </a:lnSpc>
            </a:pPr>
            <a:r>
              <a:rPr lang="en-US" b="1" smtClean="0"/>
              <a:t>judging other cultures by the standards of one’s own culture rather than by the standards of that particular culture</a:t>
            </a:r>
            <a:endParaRPr lang="en-US" b="1" i="1" smtClean="0"/>
          </a:p>
        </p:txBody>
      </p:sp>
      <p:sp>
        <p:nvSpPr>
          <p:cNvPr id="688130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4" y="2452688"/>
            <a:ext cx="2500313" cy="3124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07874" name="Rectangle 6"/>
          <p:cNvSpPr>
            <a:spLocks noChangeArrowheads="1"/>
          </p:cNvSpPr>
          <p:nvPr/>
        </p:nvSpPr>
        <p:spPr bwMode="auto">
          <a:xfrm>
            <a:off x="5624573" y="5602288"/>
            <a:ext cx="2706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Arial" charset="0"/>
              </a:rPr>
              <a:t>Ruth Fulton Benedict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/>
            <a:r>
              <a:rPr lang="en-US" sz="1200">
                <a:solidFill>
                  <a:srgbClr val="000000"/>
                </a:solidFill>
                <a:latin typeface="Arial" charset="0"/>
              </a:rPr>
              <a:t>1887-1948</a:t>
            </a:r>
          </a:p>
          <a:p>
            <a:pPr algn="ctr"/>
            <a:r>
              <a:rPr lang="en-US" sz="1200" i="1">
                <a:solidFill>
                  <a:srgbClr val="000000"/>
                </a:solidFill>
                <a:latin typeface="Arial" charset="0"/>
              </a:rPr>
              <a:t>Patterns of Culture</a:t>
            </a:r>
          </a:p>
          <a:p>
            <a:pPr algn="ctr"/>
            <a:r>
              <a:rPr lang="en-US" sz="1200">
                <a:solidFill>
                  <a:srgbClr val="000000"/>
                </a:solidFill>
                <a:latin typeface="Arial" charset="0"/>
              </a:rPr>
              <a:t>1934</a:t>
            </a:r>
          </a:p>
        </p:txBody>
      </p:sp>
      <p:pic>
        <p:nvPicPr>
          <p:cNvPr id="2078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0313" y="687388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00173" y="4253033"/>
            <a:ext cx="7329487" cy="1470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  <a:defRPr/>
            </a:pPr>
            <a:endParaRPr lang="en-US" sz="3200" b="1" kern="0" dirty="0">
              <a:solidFill>
                <a:srgbClr val="000000"/>
              </a:solidFill>
              <a:latin typeface="Arial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</a:rPr>
              <a:t>“Culture is personality writ large”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  <a:defRPr/>
            </a:pPr>
            <a:endParaRPr lang="en-US" sz="3200" b="1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83"/>
            <a:ext cx="7315200" cy="3810274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smtClean="0"/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smtClean="0"/>
          </a:p>
          <a:p>
            <a:pPr lvl="1" eaLnBrk="1" hangingPunct="1">
              <a:lnSpc>
                <a:spcPct val="120000"/>
              </a:lnSpc>
            </a:pPr>
            <a:r>
              <a:rPr lang="en-US" b="1" smtClean="0"/>
              <a:t>the perspective that each culture must be understood in terms of the values and ideas of that culture and should not be judged by the standards of another </a:t>
            </a:r>
            <a:endParaRPr lang="en-US" b="1" i="1" smtClean="0"/>
          </a:p>
        </p:txBody>
      </p:sp>
      <p:sp>
        <p:nvSpPr>
          <p:cNvPr id="689154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25"/>
            <a:ext cx="7315200" cy="15684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smtClean="0"/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smtClean="0"/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smtClean="0"/>
          </a:p>
        </p:txBody>
      </p:sp>
      <p:sp>
        <p:nvSpPr>
          <p:cNvPr id="690178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85825" y="3883025"/>
            <a:ext cx="73294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r>
              <a:rPr lang="en-US" sz="3200" b="1">
                <a:solidFill>
                  <a:srgbClr val="000000"/>
                </a:solidFill>
                <a:latin typeface="Arial" charset="0"/>
              </a:rPr>
              <a:t> absolute cultural relativism</a:t>
            </a:r>
          </a:p>
          <a:p>
            <a:pPr>
              <a:buFont typeface="Arial" charset="0"/>
              <a:buChar char="•"/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en-US" sz="3200" b="1">
                <a:solidFill>
                  <a:srgbClr val="000000"/>
                </a:solidFill>
                <a:latin typeface="Arial" charset="0"/>
              </a:rPr>
              <a:t> critical cultural relativism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25"/>
            <a:ext cx="7315200" cy="15684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smtClean="0"/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smtClean="0"/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smtClean="0"/>
          </a:p>
        </p:txBody>
      </p:sp>
      <p:sp>
        <p:nvSpPr>
          <p:cNvPr id="691202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691203" name="Rectangle 5"/>
          <p:cNvSpPr>
            <a:spLocks noChangeArrowheads="1"/>
          </p:cNvSpPr>
          <p:nvPr/>
        </p:nvSpPr>
        <p:spPr bwMode="auto">
          <a:xfrm>
            <a:off x="885825" y="3883025"/>
            <a:ext cx="73294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r>
              <a:rPr lang="en-US" sz="3200" b="1">
                <a:solidFill>
                  <a:srgbClr val="000000"/>
                </a:solidFill>
                <a:latin typeface="Arial" charset="0"/>
              </a:rPr>
              <a:t> absolute cultural relativism</a:t>
            </a:r>
          </a:p>
          <a:p>
            <a:pPr>
              <a:buFont typeface="Arial" charset="0"/>
              <a:buChar char="•"/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en-US" sz="3200" b="1">
                <a:solidFill>
                  <a:srgbClr val="BADDE1"/>
                </a:solidFill>
                <a:latin typeface="Arial" charset="0"/>
              </a:rPr>
              <a:t> critical cultural relativism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71" y="2562225"/>
            <a:ext cx="7329487" cy="37782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smtClean="0"/>
              <a:t>absolute 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smtClean="0"/>
          </a:p>
          <a:p>
            <a:pPr lvl="1" eaLnBrk="1" hangingPunct="1">
              <a:lnSpc>
                <a:spcPct val="120000"/>
              </a:lnSpc>
            </a:pPr>
            <a:r>
              <a:rPr lang="en-US" b="1" smtClean="0"/>
              <a:t>the perspective that says a person from one culture should not question the rightness or wrongness of behavior or ideas in other cultures because that would be ethnocentric</a:t>
            </a:r>
            <a:endParaRPr lang="en-US" b="1" i="1" smtClean="0"/>
          </a:p>
        </p:txBody>
      </p:sp>
      <p:sp>
        <p:nvSpPr>
          <p:cNvPr id="692226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1560513"/>
            <a:ext cx="7300912" cy="48450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dirty="0" smtClean="0">
                <a:solidFill>
                  <a:schemeClr val="accent1"/>
                </a:solidFill>
              </a:rPr>
              <a:t>absolute 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dirty="0" smtClean="0"/>
          </a:p>
          <a:p>
            <a:pPr lvl="1" eaLnBrk="1" hangingPunct="1">
              <a:lnSpc>
                <a:spcPct val="120000"/>
              </a:lnSpc>
            </a:pPr>
            <a:r>
              <a:rPr lang="en-US" sz="3600" b="1" dirty="0" smtClean="0"/>
              <a:t>World War II Holocaust</a:t>
            </a:r>
          </a:p>
          <a:p>
            <a:pPr lvl="1" eaLnBrk="1" hangingPunct="1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arranged “underage” marriage</a:t>
            </a:r>
          </a:p>
          <a:p>
            <a:pPr lvl="1" eaLnBrk="1" hangingPunct="1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female genital mutilations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withholding of medical treatment of children for religious reasons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b="1" dirty="0" err="1" smtClean="0">
                <a:solidFill>
                  <a:schemeClr val="bg1"/>
                </a:solidFill>
              </a:rPr>
              <a:t>polygyny</a:t>
            </a:r>
            <a:r>
              <a:rPr lang="en-US" b="1" dirty="0" smtClean="0">
                <a:solidFill>
                  <a:schemeClr val="bg1"/>
                </a:solidFill>
              </a:rPr>
              <a:t>. . . .</a:t>
            </a:r>
          </a:p>
        </p:txBody>
      </p:sp>
      <p:sp>
        <p:nvSpPr>
          <p:cNvPr id="675842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37" y="1320802"/>
            <a:ext cx="677862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8000" b="1" kern="0" dirty="0">
                <a:solidFill>
                  <a:srgbClr val="000000"/>
                </a:solidFill>
                <a:latin typeface="Arial"/>
              </a:rPr>
              <a:t>?</a:t>
            </a:r>
            <a:endParaRPr lang="en-US" sz="4800" b="1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lowchart: Summing Junction 4"/>
          <p:cNvSpPr/>
          <p:nvPr/>
        </p:nvSpPr>
        <p:spPr bwMode="auto">
          <a:xfrm>
            <a:off x="3924300" y="1295497"/>
            <a:ext cx="1371600" cy="519351"/>
          </a:xfrm>
          <a:prstGeom prst="flowChartSummingJunction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1560515"/>
            <a:ext cx="7300912" cy="4844403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defRPr/>
            </a:pPr>
            <a:r>
              <a:rPr lang="en-US" sz="4000" b="1" dirty="0" smtClean="0">
                <a:solidFill>
                  <a:schemeClr val="accent1"/>
                </a:solidFill>
              </a:rPr>
              <a:t>absolute 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  <a:defRPr/>
            </a:pPr>
            <a:endParaRPr lang="en-US" sz="4000" b="1" dirty="0" smtClean="0"/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sz="3600" b="1" dirty="0" smtClean="0"/>
              <a:t>Doctor Assisted Suicide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</a:rPr>
              <a:t>arranged “underage” marriage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</a:rPr>
              <a:t>female genital mutilations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</a:rPr>
              <a:t>withholding of medical treatment of children for religious reasons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b="1" dirty="0" err="1" smtClean="0">
                <a:solidFill>
                  <a:schemeClr val="bg1"/>
                </a:solidFill>
              </a:rPr>
              <a:t>polygyny</a:t>
            </a:r>
            <a:r>
              <a:rPr lang="en-US" b="1" dirty="0" smtClean="0">
                <a:solidFill>
                  <a:schemeClr val="bg1"/>
                </a:solidFill>
              </a:rPr>
              <a:t>. . . .</a:t>
            </a:r>
          </a:p>
        </p:txBody>
      </p:sp>
      <p:sp>
        <p:nvSpPr>
          <p:cNvPr id="100355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pitchFamily="34" charset="0"/>
              </a:rPr>
              <a:t>Glossary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53" y="1320830"/>
            <a:ext cx="6778625" cy="110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8000" b="1" kern="0" dirty="0" smtClean="0">
                <a:solidFill>
                  <a:srgbClr val="000000"/>
                </a:solidFill>
                <a:latin typeface="Arial"/>
              </a:rPr>
              <a:t>?</a:t>
            </a:r>
            <a:endParaRPr lang="en-US" sz="48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286" y="624114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249" y="766554"/>
            <a:ext cx="7772400" cy="5268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171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3322187" y="6401935"/>
            <a:ext cx="247535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latin typeface="Arial" charset="0"/>
                <a:hlinkClick r:id="rId3"/>
              </a:rPr>
              <a:t>\ http://en.wikipedia.org/wiki/Voluntary_euthanasia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266102" y="4669961"/>
            <a:ext cx="3336414" cy="947068"/>
          </a:xfrm>
          <a:prstGeom prst="roundRect">
            <a:avLst/>
          </a:pr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kumimoji="1" lang="en-US" sz="6600" i="1" kern="0" smtClean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303106" name="Rectangle 3"/>
          <p:cNvSpPr txBox="1">
            <a:spLocks noChangeArrowheads="1"/>
          </p:cNvSpPr>
          <p:nvPr/>
        </p:nvSpPr>
        <p:spPr bwMode="auto">
          <a:xfrm>
            <a:off x="900113" y="1560513"/>
            <a:ext cx="730091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D9D9D9"/>
                </a:solidFill>
                <a:latin typeface="Arial" charset="0"/>
              </a:rPr>
              <a:t>absolute cultural relativism</a:t>
            </a:r>
          </a:p>
          <a:p>
            <a:pPr>
              <a:lnSpc>
                <a:spcPct val="50000"/>
              </a:lnSpc>
              <a:spcBef>
                <a:spcPct val="20000"/>
              </a:spcBef>
            </a:pPr>
            <a:endParaRPr lang="en-US" sz="4000" b="1" dirty="0">
              <a:solidFill>
                <a:srgbClr val="BADDE1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World War II Holocaust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arranged “underage” marriage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female genital mutilations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withholding of medical treatment of children for religious reasons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err="1">
                <a:solidFill>
                  <a:srgbClr val="FFFFFF"/>
                </a:solidFill>
                <a:latin typeface="Arial" charset="0"/>
              </a:rPr>
              <a:t>polygyny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</a:rPr>
              <a:t>.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798513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smtClean="0">
                <a:solidFill>
                  <a:schemeClr val="tx1"/>
                </a:solidFill>
              </a:rPr>
              <a:t>The Concept of Culture</a:t>
            </a:r>
          </a:p>
        </p:txBody>
      </p:sp>
      <p:sp>
        <p:nvSpPr>
          <p:cNvPr id="20889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73" y="2452693"/>
            <a:ext cx="7329487" cy="3243965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Microculture</a:t>
            </a:r>
          </a:p>
          <a:p>
            <a:pPr eaLnBrk="1" hangingPunct="1">
              <a:lnSpc>
                <a:spcPct val="30000"/>
              </a:lnSpc>
              <a:tabLst>
                <a:tab pos="0" algn="l"/>
              </a:tabLst>
            </a:pPr>
            <a:endParaRPr lang="en-US" b="1" i="1" smtClean="0">
              <a:solidFill>
                <a:srgbClr val="FF1B36"/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sz="2400" b="1" smtClean="0"/>
              <a:t>a distinct pattern of learned and shared behavior and thinking found within larger cultures such as ethnic groups in localized regions</a:t>
            </a:r>
          </a:p>
          <a:p>
            <a:pPr lvl="1" eaLnBrk="1" hangingPunct="1">
              <a:lnSpc>
                <a:spcPct val="200000"/>
              </a:lnSpc>
              <a:tabLst>
                <a:tab pos="0" algn="l"/>
              </a:tabLst>
            </a:pPr>
            <a:r>
              <a:rPr lang="en-US" sz="2400" b="1" smtClean="0"/>
              <a:t>local cultures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794112" y="6389922"/>
            <a:ext cx="355578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Arial" charset="0"/>
                <a:hlinkClick r:id="rId3"/>
              </a:rPr>
              <a:t>www.usatoday.com/news/health/2009-05-15-forced-chemotherapy_N.htm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4057" y="430432"/>
            <a:ext cx="700231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Text Box 2"/>
          <p:cNvSpPr txBox="1">
            <a:spLocks noChangeArrowheads="1"/>
          </p:cNvSpPr>
          <p:nvPr/>
        </p:nvSpPr>
        <p:spPr bwMode="auto">
          <a:xfrm>
            <a:off x="2477648" y="6536658"/>
            <a:ext cx="417293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www.examiner.com/a-1567034~Father_renews_call_to_dismiss_homicide_charge.html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41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5053" y="455613"/>
            <a:ext cx="7064375" cy="5943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2"/>
          <p:cNvSpPr txBox="1">
            <a:spLocks noChangeArrowheads="1"/>
          </p:cNvSpPr>
          <p:nvPr/>
        </p:nvSpPr>
        <p:spPr bwMode="auto">
          <a:xfrm>
            <a:off x="3004018" y="6391518"/>
            <a:ext cx="311655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www.wuwm.com/programs/news/view_news.php?articleid=2242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617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9638" y="1036638"/>
            <a:ext cx="7315200" cy="50228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1560515"/>
            <a:ext cx="7300912" cy="4844403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defRPr/>
            </a:pPr>
            <a:r>
              <a:rPr lang="en-US" sz="4000" b="1" dirty="0" smtClean="0">
                <a:solidFill>
                  <a:schemeClr val="accent1"/>
                </a:solidFill>
              </a:rPr>
              <a:t>absolute 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  <a:defRPr/>
            </a:pPr>
            <a:endParaRPr lang="en-US" sz="4000" b="1" dirty="0" smtClean="0"/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sz="3600" b="1" dirty="0" smtClean="0"/>
              <a:t>Honor Killings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</a:rPr>
              <a:t>arranged “underage” marriage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</a:rPr>
              <a:t>female genital mutilations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</a:rPr>
              <a:t>withholding of medical treatment of children for religious reasons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en-US" b="1" dirty="0" err="1" smtClean="0">
                <a:solidFill>
                  <a:schemeClr val="bg1"/>
                </a:solidFill>
              </a:rPr>
              <a:t>polygyny</a:t>
            </a:r>
            <a:r>
              <a:rPr lang="en-US" b="1" dirty="0" smtClean="0">
                <a:solidFill>
                  <a:schemeClr val="bg1"/>
                </a:solidFill>
              </a:rPr>
              <a:t>. . . .</a:t>
            </a:r>
          </a:p>
        </p:txBody>
      </p:sp>
      <p:sp>
        <p:nvSpPr>
          <p:cNvPr id="100355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pitchFamily="34" charset="0"/>
              </a:rPr>
              <a:t>Glossary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53" y="1320830"/>
            <a:ext cx="6778625" cy="110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8000" b="1" kern="0" dirty="0" smtClean="0">
                <a:solidFill>
                  <a:srgbClr val="000000"/>
                </a:solidFill>
                <a:latin typeface="Arial"/>
              </a:rPr>
              <a:t>?</a:t>
            </a:r>
            <a:endParaRPr lang="en-US" sz="4800" b="1" kern="0" dirty="0" smtClean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2"/>
          <p:cNvSpPr txBox="1">
            <a:spLocks noChangeArrowheads="1"/>
          </p:cNvSpPr>
          <p:nvPr/>
        </p:nvSpPr>
        <p:spPr bwMode="auto">
          <a:xfrm>
            <a:off x="3229191" y="6391518"/>
            <a:ext cx="2666115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" charset="0"/>
                <a:hlinkClick r:id="rId3"/>
              </a:rPr>
              <a:t>://news.bbc.co.uk/2/hi/world/south_asia/10316249.stm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89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677890" name="Rectangle 3"/>
          <p:cNvSpPr txBox="1">
            <a:spLocks noChangeArrowheads="1"/>
          </p:cNvSpPr>
          <p:nvPr/>
        </p:nvSpPr>
        <p:spPr bwMode="auto">
          <a:xfrm>
            <a:off x="900113" y="1560513"/>
            <a:ext cx="7300912" cy="484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BBE0E3"/>
                </a:solidFill>
                <a:latin typeface="Arial" charset="0"/>
              </a:rPr>
              <a:t>absolute cultural relativism</a:t>
            </a:r>
          </a:p>
          <a:p>
            <a:pPr>
              <a:lnSpc>
                <a:spcPct val="50000"/>
              </a:lnSpc>
              <a:spcBef>
                <a:spcPct val="20000"/>
              </a:spcBef>
            </a:pPr>
            <a:endParaRPr lang="en-US" sz="4000" b="1">
              <a:solidFill>
                <a:srgbClr val="000000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BADDE1"/>
                </a:solidFill>
                <a:latin typeface="Arial" charset="0"/>
              </a:rPr>
              <a:t>World War II Holocaust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BADDE1"/>
                </a:solidFill>
                <a:latin typeface="Arial" charset="0"/>
              </a:rPr>
              <a:t>arranged “underage” marriage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3600" b="1">
                <a:solidFill>
                  <a:srgbClr val="000000"/>
                </a:solidFill>
                <a:latin typeface="Arial" charset="0"/>
              </a:rPr>
              <a:t>female infanticide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FFFFFF"/>
                </a:solidFill>
                <a:latin typeface="Arial" charset="0"/>
              </a:rPr>
              <a:t>withholding of medical treatment of children for religious reasons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FFFFFF"/>
                </a:solidFill>
                <a:latin typeface="Arial" charset="0"/>
              </a:rPr>
              <a:t>polygyny.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37" y="1320802"/>
            <a:ext cx="677862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8000" b="1" kern="0" dirty="0">
                <a:solidFill>
                  <a:srgbClr val="000000"/>
                </a:solidFill>
                <a:latin typeface="Arial"/>
              </a:rPr>
              <a:t>?</a:t>
            </a:r>
            <a:endParaRPr lang="en-US" sz="4800" b="1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3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678914" name="Rectangle 3"/>
          <p:cNvSpPr txBox="1">
            <a:spLocks noChangeArrowheads="1"/>
          </p:cNvSpPr>
          <p:nvPr/>
        </p:nvSpPr>
        <p:spPr bwMode="auto">
          <a:xfrm>
            <a:off x="900113" y="1560518"/>
            <a:ext cx="7300912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BBE0E3"/>
                </a:solidFill>
                <a:latin typeface="Arial" charset="0"/>
              </a:rPr>
              <a:t>absolute cultural relativism</a:t>
            </a:r>
          </a:p>
          <a:p>
            <a:pPr>
              <a:lnSpc>
                <a:spcPct val="50000"/>
              </a:lnSpc>
              <a:spcBef>
                <a:spcPct val="20000"/>
              </a:spcBef>
            </a:pPr>
            <a:endParaRPr lang="en-US" sz="4000" b="1">
              <a:solidFill>
                <a:srgbClr val="000000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BADDE1"/>
                </a:solidFill>
                <a:latin typeface="Arial" charset="0"/>
              </a:rPr>
              <a:t>World War II Holocaust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BADDE1"/>
                </a:solidFill>
                <a:latin typeface="Arial" charset="0"/>
              </a:rPr>
              <a:t>arranged “underage” marriage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3600" b="1">
                <a:solidFill>
                  <a:srgbClr val="BADDE1"/>
                </a:solidFill>
                <a:latin typeface="Arial" charset="0"/>
              </a:rPr>
              <a:t>female infanticide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3600" b="1">
                <a:solidFill>
                  <a:srgbClr val="000000"/>
                </a:solidFill>
                <a:latin typeface="Arial" charset="0"/>
              </a:rPr>
              <a:t>female genital mutilations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FFFFFF"/>
                </a:solidFill>
                <a:latin typeface="Arial" charset="0"/>
              </a:rPr>
              <a:t>withholding of medical treatment of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37" y="1320802"/>
            <a:ext cx="677862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8000" b="1" kern="0" dirty="0">
                <a:solidFill>
                  <a:srgbClr val="000000"/>
                </a:solidFill>
                <a:latin typeface="Arial"/>
              </a:rPr>
              <a:t>?</a:t>
            </a:r>
            <a:endParaRPr lang="en-US" sz="4800" b="1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5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676866" name="Rectangle 3"/>
          <p:cNvSpPr txBox="1">
            <a:spLocks noChangeArrowheads="1"/>
          </p:cNvSpPr>
          <p:nvPr/>
        </p:nvSpPr>
        <p:spPr bwMode="auto">
          <a:xfrm>
            <a:off x="900113" y="1560515"/>
            <a:ext cx="7300912" cy="475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BBE0E3"/>
                </a:solidFill>
                <a:latin typeface="Arial" charset="0"/>
              </a:rPr>
              <a:t>absolute cultural relativism</a:t>
            </a:r>
          </a:p>
          <a:p>
            <a:pPr>
              <a:lnSpc>
                <a:spcPct val="50000"/>
              </a:lnSpc>
              <a:spcBef>
                <a:spcPct val="20000"/>
              </a:spcBef>
            </a:pPr>
            <a:endParaRPr lang="en-US" sz="4000" b="1">
              <a:solidFill>
                <a:srgbClr val="000000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BADDE1"/>
                </a:solidFill>
                <a:latin typeface="Arial" charset="0"/>
              </a:rPr>
              <a:t>World War II Holocaust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3200" b="1">
                <a:solidFill>
                  <a:srgbClr val="000000"/>
                </a:solidFill>
                <a:latin typeface="Arial" charset="0"/>
              </a:rPr>
              <a:t>arranged “underage” marriage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FFFFFF"/>
                </a:solidFill>
                <a:latin typeface="Arial" charset="0"/>
              </a:rPr>
              <a:t>female genital mutilations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FFFFFF"/>
                </a:solidFill>
                <a:latin typeface="Arial" charset="0"/>
              </a:rPr>
              <a:t>withholding of medical treatment of children for religious reasons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FFFFFF"/>
                </a:solidFill>
                <a:latin typeface="Arial" charset="0"/>
              </a:rPr>
              <a:t>polygyny. . . 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182737" y="1320802"/>
            <a:ext cx="6778625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 algn="ctr">
              <a:spcBef>
                <a:spcPct val="20000"/>
              </a:spcBef>
              <a:defRPr/>
            </a:pPr>
            <a:r>
              <a:rPr lang="en-US" sz="8000" b="1" kern="0" dirty="0">
                <a:solidFill>
                  <a:srgbClr val="000000"/>
                </a:solidFill>
                <a:latin typeface="Arial"/>
              </a:rPr>
              <a:t>?</a:t>
            </a:r>
            <a:endParaRPr lang="en-US" sz="4800" b="1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5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687106" name="Rectangle 3"/>
          <p:cNvSpPr txBox="1">
            <a:spLocks noChangeArrowheads="1"/>
          </p:cNvSpPr>
          <p:nvPr/>
        </p:nvSpPr>
        <p:spPr bwMode="auto">
          <a:xfrm>
            <a:off x="900113" y="1560515"/>
            <a:ext cx="7300912" cy="484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D9D9D9"/>
                </a:solidFill>
                <a:latin typeface="Arial" charset="0"/>
              </a:rPr>
              <a:t>absolute cultural relativism</a:t>
            </a:r>
          </a:p>
          <a:p>
            <a:pPr>
              <a:lnSpc>
                <a:spcPct val="50000"/>
              </a:lnSpc>
              <a:spcBef>
                <a:spcPct val="20000"/>
              </a:spcBef>
            </a:pPr>
            <a:endParaRPr lang="en-US" sz="4000" b="1">
              <a:solidFill>
                <a:srgbClr val="BADDE1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BADDE1"/>
                </a:solidFill>
                <a:latin typeface="Arial" charset="0"/>
              </a:rPr>
              <a:t>World War II Holocaust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BADDE1"/>
                </a:solidFill>
                <a:latin typeface="Arial" charset="0"/>
              </a:rPr>
              <a:t>arranged “underage” marriage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BADDE1"/>
                </a:solidFill>
                <a:latin typeface="Arial" charset="0"/>
              </a:rPr>
              <a:t>female genital mutilations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BADDE1"/>
                </a:solidFill>
                <a:latin typeface="Arial" charset="0"/>
              </a:rPr>
              <a:t>withholding of medical treatment of children for religious reasons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3600" b="1">
                <a:solidFill>
                  <a:srgbClr val="000000"/>
                </a:solidFill>
                <a:latin typeface="Arial" charset="0"/>
              </a:rPr>
              <a:t>polygyny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AutoShape 2"/>
          <p:cNvSpPr>
            <a:spLocks noChangeArrowheads="1"/>
          </p:cNvSpPr>
          <p:nvPr/>
        </p:nvSpPr>
        <p:spPr bwMode="auto">
          <a:xfrm>
            <a:off x="2914653" y="45183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4515" name="AutoShape 3"/>
          <p:cNvSpPr>
            <a:spLocks noChangeArrowheads="1"/>
          </p:cNvSpPr>
          <p:nvPr/>
        </p:nvSpPr>
        <p:spPr bwMode="auto">
          <a:xfrm>
            <a:off x="2533653" y="3851639"/>
            <a:ext cx="1795463" cy="917079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4516" name="AutoShape 4"/>
          <p:cNvSpPr>
            <a:spLocks noChangeArrowheads="1"/>
          </p:cNvSpPr>
          <p:nvPr/>
        </p:nvSpPr>
        <p:spPr bwMode="auto">
          <a:xfrm flipV="1">
            <a:off x="1847852" y="4775564"/>
            <a:ext cx="976313" cy="917079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4517" name="AutoShape 5"/>
          <p:cNvSpPr>
            <a:spLocks noChangeArrowheads="1"/>
          </p:cNvSpPr>
          <p:nvPr/>
        </p:nvSpPr>
        <p:spPr bwMode="auto">
          <a:xfrm>
            <a:off x="1847852" y="6480425"/>
            <a:ext cx="976313" cy="917079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4518" name="AutoShape 6"/>
          <p:cNvSpPr>
            <a:spLocks noChangeArrowheads="1"/>
          </p:cNvSpPr>
          <p:nvPr/>
        </p:nvSpPr>
        <p:spPr bwMode="auto">
          <a:xfrm>
            <a:off x="2495550" y="45183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4519" name="AutoShape 7"/>
          <p:cNvSpPr>
            <a:spLocks noChangeArrowheads="1"/>
          </p:cNvSpPr>
          <p:nvPr/>
        </p:nvSpPr>
        <p:spPr bwMode="auto">
          <a:xfrm>
            <a:off x="3181350" y="491843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4520" name="AutoShape 8"/>
          <p:cNvSpPr>
            <a:spLocks noChangeArrowheads="1"/>
          </p:cNvSpPr>
          <p:nvPr/>
        </p:nvSpPr>
        <p:spPr bwMode="auto">
          <a:xfrm>
            <a:off x="3238501" y="52041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4521" name="AutoShape 9"/>
          <p:cNvSpPr>
            <a:spLocks noChangeArrowheads="1"/>
          </p:cNvSpPr>
          <p:nvPr/>
        </p:nvSpPr>
        <p:spPr bwMode="auto">
          <a:xfrm>
            <a:off x="2724150" y="52422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4522" name="Text Box 10"/>
          <p:cNvSpPr txBox="1">
            <a:spLocks noChangeArrowheads="1"/>
          </p:cNvSpPr>
          <p:nvPr/>
        </p:nvSpPr>
        <p:spPr bwMode="auto">
          <a:xfrm>
            <a:off x="2809876" y="6605704"/>
            <a:ext cx="35141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  <a:hlinkClick r:id="rId3"/>
              </a:rPr>
              <a:t>http://news.bbc.co.uk/2/hi/americas/7333004.stm</a:t>
            </a:r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045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0750" y="855663"/>
            <a:ext cx="7315200" cy="542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798513"/>
            <a:ext cx="8229600" cy="1143000"/>
          </a:xfrm>
        </p:spPr>
        <p:txBody>
          <a:bodyPr/>
          <a:lstStyle/>
          <a:p>
            <a:pPr eaLnBrk="1" hangingPunct="1"/>
            <a:r>
              <a:rPr lang="en-US" sz="4800" b="1" smtClean="0">
                <a:solidFill>
                  <a:schemeClr val="tx1"/>
                </a:solidFill>
              </a:rPr>
              <a:t>The Concept of Culture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73" y="2452693"/>
            <a:ext cx="7329487" cy="3096232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  <a:defRPr/>
            </a:pPr>
            <a:r>
              <a:rPr lang="en-US" b="1" i="1" dirty="0" err="1" smtClean="0">
                <a:solidFill>
                  <a:schemeClr val="accent5">
                    <a:lumMod val="90000"/>
                  </a:schemeClr>
                </a:solidFill>
              </a:rPr>
              <a:t>Microculture</a:t>
            </a:r>
            <a:endParaRPr lang="en-US" b="1" i="1" dirty="0" smtClean="0">
              <a:solidFill>
                <a:schemeClr val="accent5">
                  <a:lumMod val="90000"/>
                </a:schemeClr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  <a:defRPr/>
            </a:pPr>
            <a:endParaRPr lang="en-US" b="1" i="1" dirty="0" smtClean="0">
              <a:solidFill>
                <a:schemeClr val="accent5">
                  <a:lumMod val="90000"/>
                </a:schemeClr>
              </a:solidFill>
            </a:endParaRPr>
          </a:p>
          <a:p>
            <a:pPr lvl="1" eaLnBrk="1" hangingPunct="1">
              <a:lnSpc>
                <a:spcPct val="110000"/>
              </a:lnSpc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5">
                    <a:lumMod val="90000"/>
                  </a:schemeClr>
                </a:solidFill>
              </a:rPr>
              <a:t>a distinct pattern of learned and shared behavior and thinking found within larger cultures such as ethnic groups in localized regions</a:t>
            </a:r>
          </a:p>
          <a:p>
            <a:pPr lvl="1" eaLnBrk="1" hangingPunct="1">
              <a:tabLst>
                <a:tab pos="0" algn="l"/>
              </a:tabLst>
              <a:defRPr/>
            </a:pPr>
            <a:r>
              <a:rPr lang="en-US" sz="3600" b="1" dirty="0" smtClean="0"/>
              <a:t>local cultures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AutoShape 2"/>
          <p:cNvSpPr>
            <a:spLocks noChangeArrowheads="1"/>
          </p:cNvSpPr>
          <p:nvPr/>
        </p:nvSpPr>
        <p:spPr bwMode="auto">
          <a:xfrm>
            <a:off x="2914653" y="45183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6563" name="AutoShape 3"/>
          <p:cNvSpPr>
            <a:spLocks noChangeArrowheads="1"/>
          </p:cNvSpPr>
          <p:nvPr/>
        </p:nvSpPr>
        <p:spPr bwMode="auto">
          <a:xfrm>
            <a:off x="2533653" y="3851639"/>
            <a:ext cx="1795463" cy="917079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6564" name="AutoShape 4"/>
          <p:cNvSpPr>
            <a:spLocks noChangeArrowheads="1"/>
          </p:cNvSpPr>
          <p:nvPr/>
        </p:nvSpPr>
        <p:spPr bwMode="auto">
          <a:xfrm flipV="1">
            <a:off x="1847852" y="4775564"/>
            <a:ext cx="976313" cy="917079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6565" name="AutoShape 5"/>
          <p:cNvSpPr>
            <a:spLocks noChangeArrowheads="1"/>
          </p:cNvSpPr>
          <p:nvPr/>
        </p:nvSpPr>
        <p:spPr bwMode="auto">
          <a:xfrm>
            <a:off x="1847852" y="6480425"/>
            <a:ext cx="976313" cy="917079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6566" name="AutoShape 6"/>
          <p:cNvSpPr>
            <a:spLocks noChangeArrowheads="1"/>
          </p:cNvSpPr>
          <p:nvPr/>
        </p:nvSpPr>
        <p:spPr bwMode="auto">
          <a:xfrm>
            <a:off x="2495550" y="45183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6567" name="AutoShape 7"/>
          <p:cNvSpPr>
            <a:spLocks noChangeArrowheads="1"/>
          </p:cNvSpPr>
          <p:nvPr/>
        </p:nvSpPr>
        <p:spPr bwMode="auto">
          <a:xfrm>
            <a:off x="3181350" y="491843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6568" name="AutoShape 8"/>
          <p:cNvSpPr>
            <a:spLocks noChangeArrowheads="1"/>
          </p:cNvSpPr>
          <p:nvPr/>
        </p:nvSpPr>
        <p:spPr bwMode="auto">
          <a:xfrm>
            <a:off x="3238501" y="52041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6569" name="AutoShape 9"/>
          <p:cNvSpPr>
            <a:spLocks noChangeArrowheads="1"/>
          </p:cNvSpPr>
          <p:nvPr/>
        </p:nvSpPr>
        <p:spPr bwMode="auto">
          <a:xfrm>
            <a:off x="2724150" y="52422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6570" name="Text Box 10"/>
          <p:cNvSpPr txBox="1">
            <a:spLocks noChangeArrowheads="1"/>
          </p:cNvSpPr>
          <p:nvPr/>
        </p:nvSpPr>
        <p:spPr bwMode="auto">
          <a:xfrm>
            <a:off x="2809876" y="6605704"/>
            <a:ext cx="35141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  <a:hlinkClick r:id="rId3"/>
              </a:rPr>
              <a:t>http://news.bbc.co.uk/2/hi/americas/7431848.stm</a:t>
            </a:r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065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2175" y="863600"/>
            <a:ext cx="7315200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46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38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14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433978" y="6402404"/>
            <a:ext cx="225895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latin typeface="Arial" charset="0"/>
                <a:hlinkClick r:id="rId3"/>
              </a:rPr>
              <a:t>http://news.bbc.co.uk/2/hi/africa/8485730.stm</a:t>
            </a:r>
            <a:endParaRPr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689" y="11466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ounded Rectangle 14"/>
          <p:cNvSpPr/>
          <p:nvPr/>
        </p:nvSpPr>
        <p:spPr>
          <a:xfrm flipV="1">
            <a:off x="2061029" y="4978498"/>
            <a:ext cx="4020457" cy="798285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AutoShape 2"/>
          <p:cNvSpPr>
            <a:spLocks noChangeArrowheads="1"/>
          </p:cNvSpPr>
          <p:nvPr/>
        </p:nvSpPr>
        <p:spPr bwMode="auto">
          <a:xfrm>
            <a:off x="2914653" y="45183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8611" name="AutoShape 3"/>
          <p:cNvSpPr>
            <a:spLocks noChangeArrowheads="1"/>
          </p:cNvSpPr>
          <p:nvPr/>
        </p:nvSpPr>
        <p:spPr bwMode="auto">
          <a:xfrm>
            <a:off x="2533653" y="3851639"/>
            <a:ext cx="1795463" cy="917079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8612" name="AutoShape 4"/>
          <p:cNvSpPr>
            <a:spLocks noChangeArrowheads="1"/>
          </p:cNvSpPr>
          <p:nvPr/>
        </p:nvSpPr>
        <p:spPr bwMode="auto">
          <a:xfrm flipV="1">
            <a:off x="1847852" y="4775564"/>
            <a:ext cx="976313" cy="917079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8613" name="AutoShape 5"/>
          <p:cNvSpPr>
            <a:spLocks noChangeArrowheads="1"/>
          </p:cNvSpPr>
          <p:nvPr/>
        </p:nvSpPr>
        <p:spPr bwMode="auto">
          <a:xfrm>
            <a:off x="1847852" y="6480425"/>
            <a:ext cx="976313" cy="917079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8614" name="AutoShape 6"/>
          <p:cNvSpPr>
            <a:spLocks noChangeArrowheads="1"/>
          </p:cNvSpPr>
          <p:nvPr/>
        </p:nvSpPr>
        <p:spPr bwMode="auto">
          <a:xfrm>
            <a:off x="2495550" y="45183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8615" name="AutoShape 7"/>
          <p:cNvSpPr>
            <a:spLocks noChangeArrowheads="1"/>
          </p:cNvSpPr>
          <p:nvPr/>
        </p:nvSpPr>
        <p:spPr bwMode="auto">
          <a:xfrm>
            <a:off x="3181350" y="491843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8616" name="AutoShape 8"/>
          <p:cNvSpPr>
            <a:spLocks noChangeArrowheads="1"/>
          </p:cNvSpPr>
          <p:nvPr/>
        </p:nvSpPr>
        <p:spPr bwMode="auto">
          <a:xfrm>
            <a:off x="3238501" y="52041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8617" name="AutoShape 9"/>
          <p:cNvSpPr>
            <a:spLocks noChangeArrowheads="1"/>
          </p:cNvSpPr>
          <p:nvPr/>
        </p:nvSpPr>
        <p:spPr bwMode="auto">
          <a:xfrm>
            <a:off x="2724150" y="52422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08618" name="Text Box 10"/>
          <p:cNvSpPr txBox="1">
            <a:spLocks noChangeArrowheads="1"/>
          </p:cNvSpPr>
          <p:nvPr/>
        </p:nvSpPr>
        <p:spPr bwMode="auto">
          <a:xfrm>
            <a:off x="584209" y="6605704"/>
            <a:ext cx="80395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  <a:hlinkClick r:id="rId3"/>
              </a:rPr>
              <a:t>http://www.dailytexanonline.com/news/2004/03/26/StateLocal/Polygamists.Might.Be.Building.In.Texas-642621.shtml</a:t>
            </a:r>
            <a:endParaRPr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08619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5175" y="585791"/>
            <a:ext cx="7589838" cy="569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AutoShape 2"/>
          <p:cNvSpPr>
            <a:spLocks noChangeArrowheads="1"/>
          </p:cNvSpPr>
          <p:nvPr/>
        </p:nvSpPr>
        <p:spPr bwMode="auto">
          <a:xfrm>
            <a:off x="2914653" y="45183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0659" name="AutoShape 3"/>
          <p:cNvSpPr>
            <a:spLocks noChangeArrowheads="1"/>
          </p:cNvSpPr>
          <p:nvPr/>
        </p:nvSpPr>
        <p:spPr bwMode="auto">
          <a:xfrm>
            <a:off x="2533653" y="3851639"/>
            <a:ext cx="1795463" cy="917079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0660" name="AutoShape 4"/>
          <p:cNvSpPr>
            <a:spLocks noChangeArrowheads="1"/>
          </p:cNvSpPr>
          <p:nvPr/>
        </p:nvSpPr>
        <p:spPr bwMode="auto">
          <a:xfrm flipV="1">
            <a:off x="1847852" y="4775564"/>
            <a:ext cx="976313" cy="917079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0661" name="AutoShape 5"/>
          <p:cNvSpPr>
            <a:spLocks noChangeArrowheads="1"/>
          </p:cNvSpPr>
          <p:nvPr/>
        </p:nvSpPr>
        <p:spPr bwMode="auto">
          <a:xfrm>
            <a:off x="1847852" y="6480425"/>
            <a:ext cx="976313" cy="917079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0662" name="AutoShape 6"/>
          <p:cNvSpPr>
            <a:spLocks noChangeArrowheads="1"/>
          </p:cNvSpPr>
          <p:nvPr/>
        </p:nvSpPr>
        <p:spPr bwMode="auto">
          <a:xfrm>
            <a:off x="2495550" y="45183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0663" name="AutoShape 7"/>
          <p:cNvSpPr>
            <a:spLocks noChangeArrowheads="1"/>
          </p:cNvSpPr>
          <p:nvPr/>
        </p:nvSpPr>
        <p:spPr bwMode="auto">
          <a:xfrm>
            <a:off x="3181350" y="491843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0664" name="AutoShape 8"/>
          <p:cNvSpPr>
            <a:spLocks noChangeArrowheads="1"/>
          </p:cNvSpPr>
          <p:nvPr/>
        </p:nvSpPr>
        <p:spPr bwMode="auto">
          <a:xfrm>
            <a:off x="3238501" y="52041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0665" name="AutoShape 9"/>
          <p:cNvSpPr>
            <a:spLocks noChangeArrowheads="1"/>
          </p:cNvSpPr>
          <p:nvPr/>
        </p:nvSpPr>
        <p:spPr bwMode="auto">
          <a:xfrm>
            <a:off x="2724150" y="52422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0666" name="Text Box 10"/>
          <p:cNvSpPr txBox="1">
            <a:spLocks noChangeArrowheads="1"/>
          </p:cNvSpPr>
          <p:nvPr/>
        </p:nvSpPr>
        <p:spPr bwMode="auto">
          <a:xfrm>
            <a:off x="1033464" y="6583479"/>
            <a:ext cx="71206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Arial" charset="0"/>
                <a:hlinkClick r:id="rId3"/>
              </a:rPr>
              <a:t>http://www.presstelegram.com/Stories/0,1413,204%257E23187%257E2235392,00.html</a:t>
            </a:r>
            <a:endParaRPr lang="en-US" sz="14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10667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171" y="711316"/>
            <a:ext cx="7589837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657600" y="3084513"/>
            <a:ext cx="1295400" cy="533400"/>
          </a:xfrm>
          <a:prstGeom prst="ellipse">
            <a:avLst/>
          </a:prstGeom>
          <a:noFill/>
          <a:ln w="76200" algn="ctr">
            <a:solidFill>
              <a:srgbClr val="FF1B36"/>
            </a:solidFill>
            <a:miter lim="800000"/>
            <a:headEnd/>
            <a:tailEnd/>
          </a:ln>
        </p:spPr>
        <p:txBody>
          <a:bodyPr wrap="none"/>
          <a:lstStyle/>
          <a:p>
            <a:endParaRPr lang="en-US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25"/>
            <a:ext cx="7315200" cy="1568450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sz="4000" b="1" smtClean="0"/>
              <a:t>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smtClean="0"/>
          </a:p>
          <a:p>
            <a:pPr marL="0" indent="0" eaLnBrk="1" hangingPunct="1">
              <a:lnSpc>
                <a:spcPct val="50000"/>
              </a:lnSpc>
              <a:buFontTx/>
              <a:buNone/>
            </a:pPr>
            <a:endParaRPr lang="en-US" sz="4000" b="1" smtClean="0"/>
          </a:p>
        </p:txBody>
      </p:sp>
      <p:sp>
        <p:nvSpPr>
          <p:cNvPr id="712706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712707" name="Rectangle 4"/>
          <p:cNvSpPr>
            <a:spLocks noChangeArrowheads="1"/>
          </p:cNvSpPr>
          <p:nvPr/>
        </p:nvSpPr>
        <p:spPr bwMode="auto">
          <a:xfrm>
            <a:off x="885825" y="3883025"/>
            <a:ext cx="73294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r>
              <a:rPr lang="en-US" sz="3200" b="1">
                <a:solidFill>
                  <a:srgbClr val="BADDE1"/>
                </a:solidFill>
                <a:latin typeface="Arial" charset="0"/>
              </a:rPr>
              <a:t> absolute cultural relativism</a:t>
            </a:r>
          </a:p>
          <a:p>
            <a:pPr>
              <a:buFont typeface="Arial" charset="0"/>
              <a:buChar char="•"/>
            </a:pPr>
            <a:endParaRPr lang="en-US" sz="3200" b="1">
              <a:solidFill>
                <a:srgbClr val="000000"/>
              </a:solidFill>
              <a:latin typeface="Arial" charset="0"/>
            </a:endParaRPr>
          </a:p>
          <a:p>
            <a:pPr lvl="1">
              <a:buFont typeface="Arial" charset="0"/>
              <a:buChar char="•"/>
            </a:pPr>
            <a:r>
              <a:rPr lang="en-US" sz="3200" b="1">
                <a:solidFill>
                  <a:srgbClr val="000000"/>
                </a:solidFill>
                <a:latin typeface="Arial" charset="0"/>
              </a:rPr>
              <a:t> critical cultural relativism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2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83" y="1962150"/>
            <a:ext cx="7343775" cy="3778250"/>
          </a:xfrm>
        </p:spPr>
        <p:txBody>
          <a:bodyPr>
            <a:spAutoFit/>
          </a:bodyPr>
          <a:lstStyle/>
          <a:p>
            <a:pPr marL="0" indent="0" eaLnBrk="1" hangingPunct="1">
              <a:buFontTx/>
              <a:buNone/>
              <a:tabLst>
                <a:tab pos="742950" algn="l"/>
              </a:tabLst>
            </a:pPr>
            <a:r>
              <a:rPr lang="en-US" sz="4000" b="1" smtClean="0"/>
              <a:t>critical 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  <a:tabLst>
                <a:tab pos="742950" algn="l"/>
              </a:tabLst>
            </a:pPr>
            <a:endParaRPr lang="en-US" sz="4000" b="1" smtClean="0"/>
          </a:p>
          <a:p>
            <a:pPr marL="800100" lvl="1" indent="-342900" eaLnBrk="1" hangingPunct="1">
              <a:lnSpc>
                <a:spcPct val="120000"/>
              </a:lnSpc>
              <a:tabLst>
                <a:tab pos="742950" algn="l"/>
              </a:tabLst>
            </a:pPr>
            <a:r>
              <a:rPr lang="en-US" b="1" smtClean="0"/>
              <a:t>offers an alternative view that poses questions about cultural practices and ideas in terms of who accepts them and why, and who they might be harming or helping</a:t>
            </a:r>
            <a:endParaRPr lang="en-US" b="1" i="1" smtClean="0"/>
          </a:p>
        </p:txBody>
      </p:sp>
      <p:sp>
        <p:nvSpPr>
          <p:cNvPr id="713730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0"/>
            <a:ext cx="7300912" cy="553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cultural relativism</a:t>
            </a:r>
            <a:endParaRPr lang="en-US" sz="4000" b="1" dirty="0">
              <a:solidFill>
                <a:srgbClr val="BADDE1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BE0E3"/>
                </a:solidFill>
                <a:latin typeface="Arial" charset="0"/>
              </a:rPr>
              <a:t> stealing peoples’ land and property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BE0E3"/>
                </a:solidFill>
                <a:latin typeface="Arial" charset="0"/>
              </a:rPr>
              <a:t>infant cranial deformation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Aztec human heart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sacrifice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cannibalism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 selling </a:t>
            </a:r>
            <a:r>
              <a:rPr lang="en-US" sz="2800" b="1" dirty="0" smtClean="0">
                <a:solidFill>
                  <a:srgbClr val="BADDE1"/>
                </a:solidFill>
                <a:latin typeface="Arial" charset="0"/>
              </a:rPr>
              <a:t>and eating children</a:t>
            </a:r>
            <a:endParaRPr lang="en-US" sz="2800" b="1" dirty="0">
              <a:solidFill>
                <a:srgbClr val="BADDE1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 eating insects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 eating dogs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ADDE1"/>
                </a:solidFill>
                <a:latin typeface="Arial" charset="0"/>
              </a:rPr>
              <a:t>. . .</a:t>
            </a:r>
            <a:endParaRPr lang="en-US" sz="2800" b="1" dirty="0">
              <a:solidFill>
                <a:srgbClr val="BADDE1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0"/>
            <a:ext cx="7300912" cy="553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cultural relativism</a:t>
            </a:r>
            <a:endParaRPr lang="en-US" sz="4000" b="1" dirty="0">
              <a:solidFill>
                <a:srgbClr val="BADDE1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BE0E3"/>
                </a:solidFill>
                <a:latin typeface="Arial" charset="0"/>
              </a:rPr>
              <a:t> stealing peoples’ land and property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BE0E3"/>
                </a:solidFill>
                <a:latin typeface="Arial" charset="0"/>
              </a:rPr>
              <a:t>infant cranial deformation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Aztec human heart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sacrifice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cannibalism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 selling </a:t>
            </a:r>
            <a:r>
              <a:rPr lang="en-US" sz="2800" b="1" dirty="0" smtClean="0">
                <a:solidFill>
                  <a:srgbClr val="BADDE1"/>
                </a:solidFill>
                <a:latin typeface="Arial" charset="0"/>
              </a:rPr>
              <a:t>and eating children</a:t>
            </a:r>
            <a:endParaRPr lang="en-US" sz="2800" b="1" dirty="0">
              <a:solidFill>
                <a:srgbClr val="BADDE1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 eating insects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 eating dogs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ADDE1"/>
                </a:solidFill>
                <a:latin typeface="Arial" charset="0"/>
              </a:rPr>
              <a:t>. . .</a:t>
            </a:r>
            <a:endParaRPr lang="en-US" sz="2800" b="1" dirty="0">
              <a:solidFill>
                <a:srgbClr val="BADDE1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717448" y="4456116"/>
            <a:ext cx="5685852" cy="2000548"/>
          </a:xfrm>
          <a:prstGeom prst="rect">
            <a:avLst/>
          </a:prstGeom>
          <a:solidFill>
            <a:srgbClr val="FFFFFF"/>
          </a:solidFill>
          <a:ln w="76200">
            <a:solidFill>
              <a:srgbClr val="000000"/>
            </a:solidFill>
            <a:miter lim="800000"/>
            <a:headEnd/>
            <a:tailEnd/>
          </a:ln>
        </p:spPr>
        <p:txBody>
          <a:bodyPr wrap="none" lIns="228600" tIns="228600" rIns="228600" bIns="2286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charset="0"/>
              </a:rPr>
              <a:t>e.g., Aztecs must sacrifice and eat humans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charset="0"/>
              </a:rPr>
              <a:t>in order to please the gods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charset="0"/>
              </a:rPr>
              <a:t>in order that the gods allow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charset="0"/>
              </a:rPr>
              <a:t>the sun to rise each day,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" charset="0"/>
              </a:rPr>
              <a:t>so that the world doesn’t end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113667" name="Rectangle 3"/>
          <p:cNvSpPr txBox="1">
            <a:spLocks noChangeArrowheads="1"/>
          </p:cNvSpPr>
          <p:nvPr/>
        </p:nvSpPr>
        <p:spPr bwMode="auto">
          <a:xfrm>
            <a:off x="900113" y="1270010"/>
            <a:ext cx="7300912" cy="553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cultural relativism</a:t>
            </a:r>
            <a:endParaRPr lang="en-US" sz="4000" b="1" dirty="0">
              <a:solidFill>
                <a:srgbClr val="BADDE1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BE0E3"/>
                </a:solidFill>
                <a:latin typeface="Arial" charset="0"/>
              </a:rPr>
              <a:t> stealing peoples’ land and property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BE0E3"/>
                </a:solidFill>
                <a:latin typeface="Arial" charset="0"/>
              </a:rPr>
              <a:t>infant cranial deformation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BADDE1"/>
                </a:solidFill>
                <a:latin typeface="Arial" charset="0"/>
              </a:rPr>
              <a:t> </a:t>
            </a: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Aztec human heart </a:t>
            </a:r>
            <a:r>
              <a:rPr lang="en-US" sz="2800" b="1" dirty="0" smtClean="0">
                <a:solidFill>
                  <a:srgbClr val="BADDE1"/>
                </a:solidFill>
                <a:latin typeface="Arial" charset="0"/>
              </a:rPr>
              <a:t>sacrifice</a:t>
            </a:r>
            <a:endParaRPr lang="en-US" sz="2800" b="1" dirty="0">
              <a:solidFill>
                <a:srgbClr val="BADDE1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 </a:t>
            </a:r>
            <a:r>
              <a:rPr lang="en-US" sz="2800" b="1" dirty="0" smtClean="0">
                <a:solidFill>
                  <a:srgbClr val="BADDE1"/>
                </a:solidFill>
                <a:latin typeface="Arial" charset="0"/>
              </a:rPr>
              <a:t>cannibalism</a:t>
            </a:r>
            <a:endParaRPr lang="en-US" sz="2800" b="1" dirty="0">
              <a:solidFill>
                <a:srgbClr val="BADDE1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selling </a:t>
            </a: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and eating children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eating insects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eating dogs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. . .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8226" y="2652471"/>
            <a:ext cx="205034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317442" name="Rectangle 3"/>
          <p:cNvSpPr txBox="1">
            <a:spLocks noChangeArrowheads="1"/>
          </p:cNvSpPr>
          <p:nvPr/>
        </p:nvSpPr>
        <p:spPr bwMode="auto">
          <a:xfrm>
            <a:off x="900113" y="1270008"/>
            <a:ext cx="7300912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cultural relativism</a:t>
            </a:r>
            <a:endParaRPr lang="en-US" sz="4000" b="1" dirty="0">
              <a:solidFill>
                <a:srgbClr val="BADDE1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 Aztec human heart sacrifice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 cannibalism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 selling children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 eating insects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BBE0E3">
                    <a:lumMod val="90000"/>
                  </a:srgbClr>
                </a:solidFill>
                <a:latin typeface="Arial" charset="0"/>
              </a:rPr>
              <a:t> eating dogs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stealing peoples’ land and property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infant cranial deformation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38"/>
            <a:ext cx="7769225" cy="3717925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smtClean="0">
                <a:solidFill>
                  <a:srgbClr val="FF1B36"/>
                </a:solidFill>
                <a:latin typeface="Verdana" pitchFamily="34" charset="0"/>
              </a:rPr>
              <a:t>microcultures </a:t>
            </a:r>
            <a:r>
              <a:rPr lang="en-US" sz="2800" b="1" smtClean="0">
                <a:latin typeface="Verdana" pitchFamily="34" charset="0"/>
              </a:rPr>
              <a:t>can include ethnic groups </a:t>
            </a:r>
            <a:r>
              <a:rPr lang="en-US" sz="2800" b="1" i="1" smtClean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smtClean="0"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smtClean="0">
              <a:solidFill>
                <a:srgbClr val="FF1B36"/>
              </a:solidFill>
              <a:latin typeface="Verdana" pitchFamily="34" charset="0"/>
            </a:endParaRPr>
          </a:p>
          <a:p>
            <a:pPr marL="628650" lvl="1" indent="-171450" eaLnBrk="1" hangingPunct="1"/>
            <a:r>
              <a:rPr lang="en-US" sz="2000" b="1" smtClean="0">
                <a:latin typeface="Verdana" pitchFamily="34" charset="0"/>
              </a:rPr>
              <a:t> e.g., </a:t>
            </a:r>
            <a:r>
              <a:rPr lang="en-US" sz="2000" b="1" i="1" smtClean="0">
                <a:latin typeface="Verdana" pitchFamily="34" charset="0"/>
              </a:rPr>
              <a:t>Anishinabe</a:t>
            </a:r>
            <a:r>
              <a:rPr lang="en-US" sz="2000" b="1" smtClean="0">
                <a:latin typeface="Verdana" pitchFamily="34" charset="0"/>
              </a:rPr>
              <a:t> (Chippewa; Ojibwa)</a:t>
            </a:r>
          </a:p>
          <a:p>
            <a:pPr marL="628650" lvl="1" indent="-171450" eaLnBrk="1" hangingPunct="1"/>
            <a:r>
              <a:rPr lang="en-US" sz="2000" b="1" smtClean="0">
                <a:latin typeface="Verdana" pitchFamily="34" charset="0"/>
              </a:rPr>
              <a:t>  e.g., Irish “Travellers”</a:t>
            </a:r>
          </a:p>
          <a:p>
            <a:pPr lvl="2" indent="-163513" eaLnBrk="1" hangingPunct="1"/>
            <a:r>
              <a:rPr lang="en-US" sz="1800" b="1" smtClean="0">
                <a:latin typeface="Verdana" pitchFamily="34" charset="0"/>
              </a:rPr>
              <a:t>sometimes incorrectly called “Gypsies”</a:t>
            </a:r>
            <a:endParaRPr lang="en-US" sz="2000" b="1" smtClean="0">
              <a:latin typeface="Verdana" pitchFamily="34" charset="0"/>
            </a:endParaRPr>
          </a:p>
          <a:p>
            <a:pPr marL="628650" lvl="1" indent="-171450" eaLnBrk="1" hangingPunct="1"/>
            <a:r>
              <a:rPr lang="en-US" sz="2000" b="1" smtClean="0">
                <a:latin typeface="Verdana" pitchFamily="34" charset="0"/>
              </a:rPr>
              <a:t>e.g., Rom (Gypsies)</a:t>
            </a:r>
          </a:p>
          <a:p>
            <a:pPr marL="628650" lvl="1" indent="-171450" eaLnBrk="1" hangingPunct="1"/>
            <a:r>
              <a:rPr lang="en-US" sz="2000" b="1" smtClean="0">
                <a:latin typeface="Verdana" pitchFamily="34" charset="0"/>
              </a:rPr>
              <a:t>e.g., Basques</a:t>
            </a:r>
          </a:p>
          <a:p>
            <a:pPr marL="628650" lvl="1" indent="-171450" eaLnBrk="1" hangingPunct="1"/>
            <a:r>
              <a:rPr lang="en-US" sz="2000" b="1" smtClean="0">
                <a:latin typeface="Verdana" pitchFamily="34" charset="0"/>
              </a:rPr>
              <a:t> e.g., Kurds</a:t>
            </a:r>
          </a:p>
          <a:p>
            <a:pPr marL="628650" lvl="1" indent="-171450" eaLnBrk="1" hangingPunct="1"/>
            <a:r>
              <a:rPr lang="en-US" sz="2000" b="1" smtClean="0">
                <a:latin typeface="Verdana" pitchFamily="34" charset="0"/>
              </a:rPr>
              <a:t> e.g., Australian Aboriginals</a:t>
            </a:r>
          </a:p>
        </p:txBody>
      </p:sp>
      <p:sp>
        <p:nvSpPr>
          <p:cNvPr id="210946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charset="0"/>
              </a:rPr>
              <a:t>The Concept of Culture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80" y="1962260"/>
            <a:ext cx="7343775" cy="1828193"/>
          </a:xfrm>
        </p:spPr>
        <p:txBody>
          <a:bodyPr>
            <a:spAutoFit/>
          </a:bodyPr>
          <a:lstStyle/>
          <a:p>
            <a:pPr marL="0" indent="0" eaLnBrk="1" hangingPunct="1">
              <a:buFontTx/>
              <a:buNone/>
              <a:tabLst>
                <a:tab pos="742950" algn="l"/>
              </a:tabLst>
            </a:pPr>
            <a:r>
              <a:rPr lang="en-US" sz="4000" b="1" dirty="0" smtClean="0"/>
              <a:t>critical cultural relativism</a:t>
            </a:r>
          </a:p>
          <a:p>
            <a:pPr marL="0" indent="0" eaLnBrk="1" hangingPunct="1">
              <a:lnSpc>
                <a:spcPct val="50000"/>
              </a:lnSpc>
              <a:buFontTx/>
              <a:buNone/>
              <a:tabLst>
                <a:tab pos="742950" algn="l"/>
              </a:tabLst>
            </a:pPr>
            <a:endParaRPr lang="en-US" sz="4000" b="1" dirty="0" smtClean="0"/>
          </a:p>
          <a:p>
            <a:pPr marL="800100" lvl="1" indent="-342900" eaLnBrk="1" hangingPunct="1">
              <a:lnSpc>
                <a:spcPct val="120000"/>
              </a:lnSpc>
              <a:tabLst>
                <a:tab pos="742950" algn="l"/>
              </a:tabLst>
            </a:pPr>
            <a:r>
              <a:rPr lang="en-US" sz="3200" b="1" dirty="0" smtClean="0"/>
              <a:t>What is “normal” / “abnormal” ?</a:t>
            </a:r>
            <a:endParaRPr lang="en-US" sz="3200" b="1" i="1" dirty="0" smtClean="0"/>
          </a:p>
        </p:txBody>
      </p:sp>
      <p:sp>
        <p:nvSpPr>
          <p:cNvPr id="316418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AutoShape 2"/>
          <p:cNvSpPr>
            <a:spLocks noChangeArrowheads="1"/>
          </p:cNvSpPr>
          <p:nvPr/>
        </p:nvSpPr>
        <p:spPr bwMode="auto">
          <a:xfrm>
            <a:off x="2914653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9731" name="AutoShape 3"/>
          <p:cNvSpPr>
            <a:spLocks noChangeArrowheads="1"/>
          </p:cNvSpPr>
          <p:nvPr/>
        </p:nvSpPr>
        <p:spPr bwMode="auto">
          <a:xfrm>
            <a:off x="2533653" y="394346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9732" name="AutoShape 4"/>
          <p:cNvSpPr>
            <a:spLocks noChangeArrowheads="1"/>
          </p:cNvSpPr>
          <p:nvPr/>
        </p:nvSpPr>
        <p:spPr bwMode="auto">
          <a:xfrm flipV="1">
            <a:off x="1847852" y="486738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973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9734" name="AutoShape 6"/>
          <p:cNvSpPr>
            <a:spLocks noChangeArrowheads="1"/>
          </p:cNvSpPr>
          <p:nvPr/>
        </p:nvSpPr>
        <p:spPr bwMode="auto">
          <a:xfrm>
            <a:off x="2495550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9735" name="AutoShape 7"/>
          <p:cNvSpPr>
            <a:spLocks noChangeArrowheads="1"/>
          </p:cNvSpPr>
          <p:nvPr/>
        </p:nvSpPr>
        <p:spPr bwMode="auto">
          <a:xfrm>
            <a:off x="3181350" y="501014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9736" name="AutoShape 8"/>
          <p:cNvSpPr>
            <a:spLocks noChangeArrowheads="1"/>
          </p:cNvSpPr>
          <p:nvPr/>
        </p:nvSpPr>
        <p:spPr bwMode="auto">
          <a:xfrm>
            <a:off x="3238501" y="52958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9737" name="AutoShape 9"/>
          <p:cNvSpPr>
            <a:spLocks noChangeArrowheads="1"/>
          </p:cNvSpPr>
          <p:nvPr/>
        </p:nvSpPr>
        <p:spPr bwMode="auto">
          <a:xfrm>
            <a:off x="2724150" y="53339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29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92225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AutoShape 2"/>
          <p:cNvSpPr>
            <a:spLocks noChangeArrowheads="1"/>
          </p:cNvSpPr>
          <p:nvPr/>
        </p:nvSpPr>
        <p:spPr bwMode="auto">
          <a:xfrm>
            <a:off x="2914653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1" name="AutoShape 3"/>
          <p:cNvSpPr>
            <a:spLocks noChangeArrowheads="1"/>
          </p:cNvSpPr>
          <p:nvPr/>
        </p:nvSpPr>
        <p:spPr bwMode="auto">
          <a:xfrm>
            <a:off x="2533653" y="394346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2" name="AutoShape 4"/>
          <p:cNvSpPr>
            <a:spLocks noChangeArrowheads="1"/>
          </p:cNvSpPr>
          <p:nvPr/>
        </p:nvSpPr>
        <p:spPr bwMode="auto">
          <a:xfrm flipV="1">
            <a:off x="1847852" y="486738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4" name="AutoShape 6"/>
          <p:cNvSpPr>
            <a:spLocks noChangeArrowheads="1"/>
          </p:cNvSpPr>
          <p:nvPr/>
        </p:nvSpPr>
        <p:spPr bwMode="auto">
          <a:xfrm>
            <a:off x="2495550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5" name="AutoShape 7"/>
          <p:cNvSpPr>
            <a:spLocks noChangeArrowheads="1"/>
          </p:cNvSpPr>
          <p:nvPr/>
        </p:nvSpPr>
        <p:spPr bwMode="auto">
          <a:xfrm>
            <a:off x="3181350" y="501014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6" name="AutoShape 8"/>
          <p:cNvSpPr>
            <a:spLocks noChangeArrowheads="1"/>
          </p:cNvSpPr>
          <p:nvPr/>
        </p:nvSpPr>
        <p:spPr bwMode="auto">
          <a:xfrm>
            <a:off x="3238501" y="52958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45097" name="AutoShape 9"/>
          <p:cNvSpPr>
            <a:spLocks noChangeArrowheads="1"/>
          </p:cNvSpPr>
          <p:nvPr/>
        </p:nvSpPr>
        <p:spPr bwMode="auto">
          <a:xfrm>
            <a:off x="2724150" y="53339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45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975" y="1233488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3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1">
                <a:solidFill>
                  <a:srgbClr val="BADDE1"/>
                </a:solidFill>
                <a:latin typeface="Arial" charset="0"/>
              </a:rPr>
              <a:t>Glossary</a:t>
            </a:r>
          </a:p>
        </p:txBody>
      </p:sp>
      <p:sp>
        <p:nvSpPr>
          <p:cNvPr id="714754" name="Rectangle 3"/>
          <p:cNvSpPr txBox="1">
            <a:spLocks noChangeArrowheads="1"/>
          </p:cNvSpPr>
          <p:nvPr/>
        </p:nvSpPr>
        <p:spPr bwMode="auto">
          <a:xfrm>
            <a:off x="900113" y="1270008"/>
            <a:ext cx="7300912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>
                <a:solidFill>
                  <a:srgbClr val="000000"/>
                </a:solidFill>
                <a:latin typeface="Arial" charset="0"/>
              </a:rPr>
              <a:t>cultural relativism</a:t>
            </a:r>
            <a:endParaRPr lang="en-US" sz="4000" b="1">
              <a:solidFill>
                <a:srgbClr val="BADDE1"/>
              </a:solidFill>
              <a:latin typeface="Arial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 Aztec human heart sacrifice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 cannibalism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 selling and eating children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 eating insects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 eating dogs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 stealing peoples’ land and property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 infant cranial deformation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Tx/>
              <a:buChar char="–"/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7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5400" b="1" smtClean="0">
                <a:solidFill>
                  <a:schemeClr val="bg1"/>
                </a:solidFill>
              </a:rPr>
              <a:t>Multiple Cultural Worlds</a:t>
            </a:r>
          </a:p>
        </p:txBody>
      </p:sp>
      <p:sp>
        <p:nvSpPr>
          <p:cNvPr id="71577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2732088"/>
            <a:ext cx="8229600" cy="2055812"/>
          </a:xfrm>
        </p:spPr>
        <p:txBody>
          <a:bodyPr>
            <a:spAutoFit/>
          </a:bodyPr>
          <a:lstStyle/>
          <a:p>
            <a:pPr algn="ctr" eaLnBrk="1" hangingPunct="1">
              <a:lnSpc>
                <a:spcPct val="130000"/>
              </a:lnSpc>
              <a:buFontTx/>
              <a:buNone/>
              <a:tabLst>
                <a:tab pos="0" algn="l"/>
              </a:tabLst>
            </a:pPr>
            <a:r>
              <a:rPr lang="en-US" sz="4400" b="1" smtClean="0"/>
              <a:t>people live in</a:t>
            </a:r>
            <a:r>
              <a:rPr lang="en-US" sz="4400" b="1" smtClean="0">
                <a:solidFill>
                  <a:srgbClr val="FF1B36"/>
                </a:solidFill>
              </a:rPr>
              <a:t> </a:t>
            </a:r>
          </a:p>
          <a:p>
            <a:pPr eaLnBrk="1" hangingPunct="1">
              <a:lnSpc>
                <a:spcPct val="60000"/>
              </a:lnSpc>
              <a:tabLst>
                <a:tab pos="0" algn="l"/>
              </a:tabLst>
            </a:pPr>
            <a:endParaRPr lang="en-US" sz="4400" b="1" smtClean="0">
              <a:solidFill>
                <a:srgbClr val="FF1B36"/>
              </a:solidFill>
            </a:endParaRPr>
          </a:p>
          <a:p>
            <a:pPr algn="ctr" eaLnBrk="1" hangingPunct="1">
              <a:lnSpc>
                <a:spcPct val="60000"/>
              </a:lnSpc>
              <a:buFontTx/>
              <a:buNone/>
              <a:tabLst>
                <a:tab pos="0" algn="l"/>
              </a:tabLst>
            </a:pPr>
            <a:r>
              <a:rPr lang="en-US" sz="4400" b="1" i="1" smtClean="0">
                <a:solidFill>
                  <a:srgbClr val="FF1B36"/>
                </a:solidFill>
              </a:rPr>
              <a:t>multiple cultural worlds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1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57200" y="8128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smtClean="0">
                <a:solidFill>
                  <a:schemeClr val="tx1"/>
                </a:solidFill>
              </a:rPr>
              <a:t>multiple cultural worlds</a:t>
            </a:r>
          </a:p>
        </p:txBody>
      </p:sp>
      <p:sp>
        <p:nvSpPr>
          <p:cNvPr id="394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714629" y="2006602"/>
            <a:ext cx="5591175" cy="4327525"/>
          </a:xfrm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class</a:t>
            </a:r>
            <a:endParaRPr lang="en-US" b="1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b="1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race</a:t>
            </a: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b="1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ethnicity</a:t>
            </a: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b="1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gender</a:t>
            </a: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b="1" smtClean="0"/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age</a:t>
            </a: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endParaRPr lang="en-US" b="1" i="1" smtClean="0">
              <a:solidFill>
                <a:srgbClr val="FF1B36"/>
              </a:solidFill>
            </a:endParaRPr>
          </a:p>
          <a:p>
            <a:pPr marL="285750" indent="-285750" eaLnBrk="1" hangingPunct="1">
              <a:lnSpc>
                <a:spcPct val="60000"/>
              </a:lnSpc>
              <a:tabLst>
                <a:tab pos="0" algn="l"/>
              </a:tabLst>
            </a:pPr>
            <a:r>
              <a:rPr lang="en-US" b="1" i="1" smtClean="0">
                <a:solidFill>
                  <a:srgbClr val="FF1B36"/>
                </a:solidFill>
              </a:rPr>
              <a:t>institutions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4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 build="p" bldLvl="2" autoUpdateAnimBg="0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rgbClr val="91E3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98447" y="2452698"/>
            <a:ext cx="5762625" cy="206210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END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OTHER IMPORTANT TERMS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98447" y="2452698"/>
            <a:ext cx="5762625" cy="206210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BEGIN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UNITS OF ANALYSIS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42576" y="1741259"/>
            <a:ext cx="7431087" cy="3803212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</a:rPr>
              <a:t>UNITS</a:t>
            </a:r>
            <a:br>
              <a:rPr lang="en-US" sz="4800" b="1" dirty="0" smtClean="0">
                <a:solidFill>
                  <a:srgbClr val="FF0000"/>
                </a:solidFill>
              </a:rPr>
            </a:br>
            <a:r>
              <a:rPr lang="en-US" sz="4800" b="1" dirty="0" smtClean="0">
                <a:solidFill>
                  <a:srgbClr val="FF0000"/>
                </a:solidFill>
              </a:rPr>
              <a:t>OF</a:t>
            </a:r>
            <a:br>
              <a:rPr lang="en-US" sz="4800" b="1" dirty="0" smtClean="0">
                <a:solidFill>
                  <a:srgbClr val="FF0000"/>
                </a:solidFill>
              </a:rPr>
            </a:br>
            <a:r>
              <a:rPr lang="en-US" sz="4800" b="1" dirty="0" smtClean="0">
                <a:solidFill>
                  <a:srgbClr val="FF0000"/>
                </a:solidFill>
              </a:rPr>
              <a:t>ANALYSIS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27491" y="1204471"/>
            <a:ext cx="5762625" cy="452431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BEGIN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UNITS OF ANALYSIS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CATHERINE DE MEDICI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PETER THE GREAT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Birdseye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napoleon--canning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JULIA CHILD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PAUL PRUDHOMME</a:t>
            </a: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two fat ladies </a:t>
            </a:r>
          </a:p>
          <a:p>
            <a:pPr algn="ctr"/>
            <a:endParaRPr lang="en-US" sz="12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TELL ME…</a:t>
            </a:r>
          </a:p>
          <a:p>
            <a:pPr algn="ctr"/>
            <a:endParaRPr lang="en-US" sz="12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IOWA LADIES</a:t>
            </a:r>
          </a:p>
          <a:p>
            <a:pPr algn="ctr"/>
            <a:r>
              <a:rPr lang="en-US" sz="1200" b="1" dirty="0" err="1" smtClean="0">
                <a:solidFill>
                  <a:srgbClr val="000000"/>
                </a:solidFill>
                <a:latin typeface="Arial" pitchFamily="34" charset="0"/>
              </a:rPr>
              <a:t>fois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 pitchFamily="34" charset="0"/>
              </a:rPr>
              <a:t>gras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 wars</a:t>
            </a:r>
          </a:p>
          <a:p>
            <a:pPr algn="ctr"/>
            <a:r>
              <a:rPr lang="en-US" sz="1200" b="1" dirty="0" err="1" smtClean="0">
                <a:solidFill>
                  <a:srgbClr val="000000"/>
                </a:solidFill>
                <a:latin typeface="Arial" pitchFamily="34" charset="0"/>
              </a:rPr>
              <a:t>tuscan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 ear</a:t>
            </a:r>
          </a:p>
          <a:p>
            <a:pPr algn="ctr"/>
            <a:r>
              <a:rPr lang="en-US" sz="1200" b="1" dirty="0" err="1" smtClean="0">
                <a:solidFill>
                  <a:srgbClr val="000000"/>
                </a:solidFill>
                <a:latin typeface="Arial" pitchFamily="34" charset="0"/>
              </a:rPr>
              <a:t>hopi</a:t>
            </a:r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</a:rPr>
              <a:t> cookery</a:t>
            </a:r>
          </a:p>
          <a:p>
            <a:pPr algn="ctr"/>
            <a:endParaRPr lang="en-US" sz="12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en-US" sz="1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BADDE1"/>
                </a:solidFill>
                <a:latin typeface="Arial" charset="0"/>
              </a:rPr>
              <a:t>The Concept of Culture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62038" y="2116138"/>
            <a:ext cx="7769225" cy="382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b="1" kern="0" dirty="0" err="1">
                <a:solidFill>
                  <a:srgbClr val="FF1B36"/>
                </a:solidFill>
                <a:latin typeface="Verdana" pitchFamily="34" charset="0"/>
              </a:rPr>
              <a:t>microcultures</a:t>
            </a:r>
            <a:r>
              <a:rPr lang="en-US" sz="2800" b="1" kern="0" dirty="0">
                <a:solidFill>
                  <a:srgbClr val="FF1B36"/>
                </a:solidFill>
                <a:latin typeface="Verdana" pitchFamily="34" charset="0"/>
              </a:rPr>
              <a:t> </a:t>
            </a:r>
            <a:r>
              <a:rPr lang="en-US" sz="2800" b="1" kern="0" dirty="0">
                <a:solidFill>
                  <a:srgbClr val="000000"/>
                </a:solidFill>
                <a:latin typeface="Verdana" pitchFamily="34" charset="0"/>
              </a:rPr>
              <a:t>can include ethnic groups </a:t>
            </a:r>
            <a:r>
              <a:rPr lang="en-US" sz="2800" b="1" i="1" kern="0" dirty="0">
                <a:solidFill>
                  <a:srgbClr val="FF1B36"/>
                </a:solidFill>
                <a:latin typeface="Verdana" pitchFamily="34" charset="0"/>
              </a:rPr>
              <a:t>within</a:t>
            </a:r>
            <a:r>
              <a:rPr lang="en-US" sz="2800" b="1" kern="0" dirty="0">
                <a:solidFill>
                  <a:srgbClr val="000000"/>
                </a:solidFill>
                <a:latin typeface="Verdana" pitchFamily="34" charset="0"/>
              </a:rPr>
              <a:t> nations</a:t>
            </a:r>
          </a:p>
          <a:p>
            <a:pPr marL="342900" indent="-342900">
              <a:lnSpc>
                <a:spcPct val="3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800" b="1" kern="0" dirty="0">
              <a:solidFill>
                <a:srgbClr val="FF1B36"/>
              </a:solidFill>
              <a:latin typeface="Verdana" pitchFamily="34" charset="0"/>
            </a:endParaRP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</a:rPr>
              <a:t> e.g., </a:t>
            </a:r>
            <a:r>
              <a:rPr lang="en-US" b="1" i="1" kern="0" dirty="0" err="1">
                <a:solidFill>
                  <a:srgbClr val="000000"/>
                </a:solidFill>
                <a:latin typeface="Verdana" pitchFamily="34" charset="0"/>
              </a:rPr>
              <a:t>Anishinabe</a:t>
            </a:r>
            <a:r>
              <a:rPr lang="en-US" b="1" kern="0" dirty="0">
                <a:solidFill>
                  <a:srgbClr val="000000"/>
                </a:solidFill>
                <a:latin typeface="Verdana" pitchFamily="34" charset="0"/>
              </a:rPr>
              <a:t> (Chippewa; Ojibwa)</a:t>
            </a: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  e.g., Irish “</a:t>
            </a:r>
            <a:r>
              <a:rPr lang="en-US" sz="2000" b="1" kern="0" dirty="0" err="1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Travellers</a:t>
            </a: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”</a:t>
            </a:r>
          </a:p>
          <a:p>
            <a:pPr marL="1143000" lvl="2" indent="-163513">
              <a:spcBef>
                <a:spcPct val="20000"/>
              </a:spcBef>
              <a:buFontTx/>
              <a:buChar char="•"/>
              <a:defRPr/>
            </a:pPr>
            <a:r>
              <a:rPr lang="en-US" sz="18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sometimes incorrectly called “Gypsies”</a:t>
            </a:r>
            <a:endParaRPr lang="en-US" sz="2000" b="1" kern="0" dirty="0">
              <a:solidFill>
                <a:srgbClr val="DAEDEF">
                  <a:lumMod val="90000"/>
                </a:srgbClr>
              </a:solidFill>
              <a:latin typeface="Verdana" pitchFamily="34" charset="0"/>
            </a:endParaRP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e.g., Rom (Gypsies)</a:t>
            </a: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e.g., Basques</a:t>
            </a: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 e.g., Kurds</a:t>
            </a: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 e.g., Australian Aboriginals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98447" y="2510753"/>
            <a:ext cx="5762625" cy="156966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INSERT SLIDES</a:t>
            </a: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38" y="787400"/>
            <a:ext cx="7315200" cy="5397500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en-US" sz="4000" b="1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3600" b="1" smtClean="0">
                <a:solidFill>
                  <a:srgbClr val="FF1B36"/>
                </a:solidFill>
                <a:latin typeface="Verdana" pitchFamily="34" charset="0"/>
              </a:rPr>
              <a:t>“units of analysis”</a:t>
            </a:r>
            <a:endParaRPr lang="en-US" b="1" smtClean="0">
              <a:solidFill>
                <a:schemeClr val="bg1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one person</a:t>
            </a:r>
            <a:endParaRPr lang="en-US" sz="1800" smtClean="0">
              <a:solidFill>
                <a:schemeClr val="bg1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the family</a:t>
            </a:r>
            <a:endParaRPr lang="en-US" sz="1600" smtClean="0">
              <a:solidFill>
                <a:schemeClr val="bg1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71538" y="787400"/>
            <a:ext cx="7315200" cy="5607050"/>
          </a:xfrm>
        </p:spPr>
        <p:txBody>
          <a:bodyPr>
            <a:spAutoFit/>
          </a:bodyPr>
          <a:lstStyle/>
          <a:p>
            <a:pPr>
              <a:lnSpc>
                <a:spcPct val="70000"/>
              </a:lnSpc>
              <a:buFontTx/>
              <a:buNone/>
              <a:defRPr/>
            </a:pPr>
            <a:endParaRPr lang="en-US" sz="4000" b="1" dirty="0">
              <a:latin typeface="Verdana" pitchFamily="34" charset="0"/>
              <a:ea typeface="+mn-ea"/>
              <a:cs typeface="+mn-cs"/>
            </a:endParaRPr>
          </a:p>
          <a:p>
            <a:pPr algn="ctr">
              <a:lnSpc>
                <a:spcPct val="90000"/>
              </a:lnSpc>
              <a:buFontTx/>
              <a:buNone/>
              <a:defRPr/>
            </a:pPr>
            <a:r>
              <a:rPr lang="en-US" sz="2400" b="1" dirty="0">
                <a:latin typeface="Verdana" pitchFamily="34" charset="0"/>
                <a:ea typeface="+mn-ea"/>
                <a:cs typeface="+mn-cs"/>
              </a:rPr>
              <a:t>“units of analysis” may include:</a:t>
            </a:r>
          </a:p>
          <a:p>
            <a:pPr marL="1538288" indent="-158750">
              <a:lnSpc>
                <a:spcPct val="60000"/>
              </a:lnSpc>
              <a:buFontTx/>
              <a:buNone/>
              <a:defRPr/>
            </a:pPr>
            <a:endParaRPr lang="en-US" sz="2800" b="1" dirty="0">
              <a:latin typeface="Verdana" pitchFamily="34" charset="0"/>
              <a:ea typeface="+mn-ea"/>
              <a:cs typeface="+mn-cs"/>
            </a:endParaRPr>
          </a:p>
          <a:p>
            <a:pPr marL="1712913" lvl="1" indent="-333375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one person</a:t>
            </a:r>
            <a:endParaRPr lang="en-US" sz="1800" dirty="0">
              <a:latin typeface="Verdana" pitchFamily="34" charset="0"/>
            </a:endParaRPr>
          </a:p>
          <a:p>
            <a:pPr marL="1712913" lvl="1" indent="-333375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the family</a:t>
            </a:r>
            <a:endParaRPr lang="en-US" sz="1600" dirty="0">
              <a:latin typeface="Verdana" pitchFamily="34" charset="0"/>
            </a:endParaRPr>
          </a:p>
          <a:p>
            <a:pPr marL="1712913" lvl="1" indent="-333375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the community</a:t>
            </a:r>
          </a:p>
          <a:p>
            <a:pPr marL="1712913" lvl="1" indent="-333375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a region</a:t>
            </a:r>
          </a:p>
          <a:p>
            <a:pPr marL="1712913" lvl="1" indent="-333375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a “culture area”</a:t>
            </a:r>
          </a:p>
          <a:p>
            <a:pPr marL="1712913" lvl="1" indent="-333375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a culture / “subculture”</a:t>
            </a:r>
          </a:p>
          <a:p>
            <a:pPr marL="1712913" lvl="1" indent="-333375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a nation</a:t>
            </a:r>
          </a:p>
          <a:p>
            <a:pPr marL="1712913" lvl="1" indent="-333375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an item or action itself</a:t>
            </a:r>
          </a:p>
          <a:p>
            <a:pPr marL="1712913" lvl="1" indent="-333375">
              <a:lnSpc>
                <a:spcPct val="90000"/>
              </a:lnSpc>
              <a:defRPr/>
            </a:pPr>
            <a:r>
              <a:rPr lang="en-US" b="1" dirty="0"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38" y="787400"/>
            <a:ext cx="7315200" cy="5607050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en-US" sz="40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latin typeface="Verdana" pitchFamily="34" charset="0"/>
              </a:rPr>
              <a:t>“units of analysis” may include:</a:t>
            </a:r>
          </a:p>
          <a:p>
            <a:pPr marL="1538288" indent="-158750" eaLnBrk="1" hangingPunct="1">
              <a:lnSpc>
                <a:spcPct val="60000"/>
              </a:lnSpc>
              <a:buFontTx/>
              <a:buNone/>
              <a:defRPr/>
            </a:pPr>
            <a:endParaRPr lang="en-US" sz="28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one person</a:t>
            </a:r>
            <a:endParaRPr lang="en-US" sz="18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the family</a:t>
            </a:r>
            <a:endParaRPr lang="en-US" sz="1600" dirty="0" smtClean="0">
              <a:solidFill>
                <a:schemeClr val="bg1"/>
              </a:solidFill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Text Box 2"/>
          <p:cNvSpPr txBox="1">
            <a:spLocks noChangeArrowheads="1"/>
          </p:cNvSpPr>
          <p:nvPr/>
        </p:nvSpPr>
        <p:spPr bwMode="auto">
          <a:xfrm>
            <a:off x="2132013" y="6526329"/>
            <a:ext cx="48329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www.d.umn.edu/cla/faculty/troufs/anth3618/video/Chamula.html#title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198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47775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Text Box 3"/>
          <p:cNvSpPr txBox="1">
            <a:spLocks noChangeArrowheads="1"/>
          </p:cNvSpPr>
          <p:nvPr/>
        </p:nvSpPr>
        <p:spPr bwMode="auto">
          <a:xfrm>
            <a:off x="2351088" y="6567604"/>
            <a:ext cx="444980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99CC00"/>
                </a:solidFill>
                <a:latin typeface="Arial" charset="0"/>
                <a:hlinkClick r:id="rId2"/>
              </a:rPr>
              <a:t>www.d.umn.edu/cla/faculty/troufs/anth3618/video/Appeals.html</a:t>
            </a:r>
            <a:endParaRPr kumimoji="1" lang="en-US" sz="120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720899" name="Rectangle 8"/>
          <p:cNvSpPr>
            <a:spLocks noChangeArrowheads="1"/>
          </p:cNvSpPr>
          <p:nvPr/>
        </p:nvSpPr>
        <p:spPr bwMode="auto">
          <a:xfrm>
            <a:off x="3670300" y="987425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000" b="1">
                <a:solidFill>
                  <a:srgbClr val="000000"/>
                </a:solidFill>
                <a:latin typeface="Arial" charset="0"/>
              </a:rPr>
              <a:t>Pozas, Ricardo. 1952. </a:t>
            </a:r>
            <a:r>
              <a:rPr lang="es-ES" sz="2000" b="1" i="1">
                <a:solidFill>
                  <a:srgbClr val="000000"/>
                </a:solidFill>
                <a:latin typeface="Arial" charset="0"/>
              </a:rPr>
              <a:t>Juan </a:t>
            </a:r>
            <a:r>
              <a:rPr lang="en-US" sz="2000" b="1">
                <a:solidFill>
                  <a:srgbClr val="000000"/>
                </a:solidFill>
                <a:latin typeface="Arial" charset="0"/>
              </a:rPr>
              <a:t>Pérez </a:t>
            </a:r>
            <a:r>
              <a:rPr lang="es-ES" sz="2000" b="1" i="1">
                <a:solidFill>
                  <a:srgbClr val="000000"/>
                </a:solidFill>
                <a:latin typeface="Arial" charset="0"/>
              </a:rPr>
              <a:t>Jolote. México: Colección Popular, Fondo de Cultura Económica </a:t>
            </a:r>
            <a:r>
              <a:rPr lang="es-ES" sz="2000" b="1">
                <a:solidFill>
                  <a:srgbClr val="000000"/>
                </a:solidFill>
                <a:latin typeface="Arial" charset="0"/>
              </a:rPr>
              <a:t>(FCE).</a:t>
            </a:r>
            <a:endParaRPr lang="en-US" sz="20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0900" name="Rectangle 9"/>
          <p:cNvSpPr>
            <a:spLocks noChangeArrowheads="1"/>
          </p:cNvSpPr>
          <p:nvPr/>
        </p:nvSpPr>
        <p:spPr bwMode="auto">
          <a:xfrm>
            <a:off x="3540125" y="2597266"/>
            <a:ext cx="45961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 charset="0"/>
              </a:rPr>
              <a:t>Film: </a:t>
            </a:r>
            <a:r>
              <a:rPr lang="en-US" b="1" i="1">
                <a:solidFill>
                  <a:srgbClr val="000000"/>
                </a:solidFill>
                <a:latin typeface="Arial" charset="0"/>
              </a:rPr>
              <a:t>Juan Perez Jolote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 (1975)</a:t>
            </a:r>
          </a:p>
        </p:txBody>
      </p:sp>
      <p:pic>
        <p:nvPicPr>
          <p:cNvPr id="72090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925" y="685800"/>
            <a:ext cx="2198688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090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8603" y="3403600"/>
            <a:ext cx="1666875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0903" name="Rectangle 13"/>
          <p:cNvSpPr>
            <a:spLocks noChangeArrowheads="1"/>
          </p:cNvSpPr>
          <p:nvPr/>
        </p:nvSpPr>
        <p:spPr bwMode="auto">
          <a:xfrm>
            <a:off x="1155700" y="5227639"/>
            <a:ext cx="53467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solidFill>
                  <a:srgbClr val="000000"/>
                </a:solidFill>
                <a:latin typeface="Arial" charset="0"/>
              </a:rPr>
              <a:t>Juan the Chamula: An Ethnological Recreation of the Life of a Mexican Indian. 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1962. 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University of California Press.</a:t>
            </a:r>
            <a:endParaRPr lang="en-US" b="1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Compare . . .</a:t>
            </a:r>
            <a:endParaRPr lang="en-US" sz="2400" smtClean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09638" y="1854316"/>
            <a:ext cx="7315200" cy="2132013"/>
          </a:xfrm>
        </p:spPr>
        <p:txBody>
          <a:bodyPr/>
          <a:lstStyle/>
          <a:p>
            <a:pPr marL="0" indent="0" algn="ctr" eaLnBrk="1" hangingPunct="1">
              <a:lnSpc>
                <a:spcPct val="100000"/>
              </a:lnSpc>
              <a:buFontTx/>
              <a:buNone/>
              <a:tabLst>
                <a:tab pos="855663" algn="l"/>
              </a:tabLst>
            </a:pPr>
            <a:r>
              <a:rPr lang="en-US" sz="2400" b="1" i="1" smtClean="0"/>
              <a:t>Between Two Cultures:The Life of an American-Mexican, As Told to John J. Poggie, Jr.</a:t>
            </a:r>
            <a:r>
              <a:rPr lang="en-US" sz="2400" b="1" smtClean="0"/>
              <a:t> </a:t>
            </a:r>
          </a:p>
          <a:p>
            <a:pPr marL="0" indent="0" algn="ctr" eaLnBrk="1" hangingPunct="1">
              <a:lnSpc>
                <a:spcPct val="100000"/>
              </a:lnSpc>
              <a:buFontTx/>
              <a:buNone/>
              <a:tabLst>
                <a:tab pos="855663" algn="l"/>
              </a:tabLst>
            </a:pPr>
            <a:r>
              <a:rPr lang="en-US" sz="2400" b="1" smtClean="0"/>
              <a:t> </a:t>
            </a:r>
          </a:p>
          <a:p>
            <a:pPr marL="0" indent="0" algn="ctr" eaLnBrk="1" hangingPunct="1">
              <a:lnSpc>
                <a:spcPct val="100000"/>
              </a:lnSpc>
              <a:buFontTx/>
              <a:buNone/>
              <a:tabLst>
                <a:tab pos="855663" algn="l"/>
              </a:tabLst>
            </a:pPr>
            <a:r>
              <a:rPr lang="en-US" sz="1400" b="1" smtClean="0"/>
              <a:t>Gonzales,  Ramón, and John J. Poggie. 1973.</a:t>
            </a:r>
          </a:p>
          <a:p>
            <a:pPr marL="0" indent="0" algn="ctr" eaLnBrk="1" hangingPunct="1">
              <a:lnSpc>
                <a:spcPct val="100000"/>
              </a:lnSpc>
              <a:buFontTx/>
              <a:buNone/>
              <a:tabLst>
                <a:tab pos="855663" algn="l"/>
              </a:tabLst>
            </a:pPr>
            <a:r>
              <a:rPr lang="en-US" sz="1400" b="1" smtClean="0"/>
              <a:t>University of Arizona 	Press.</a:t>
            </a:r>
          </a:p>
        </p:txBody>
      </p:sp>
      <p:pic>
        <p:nvPicPr>
          <p:cNvPr id="72192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3401" y="4121266"/>
            <a:ext cx="2774950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Text Box 2"/>
          <p:cNvSpPr txBox="1">
            <a:spLocks noChangeArrowheads="1"/>
          </p:cNvSpPr>
          <p:nvPr/>
        </p:nvSpPr>
        <p:spPr bwMode="auto">
          <a:xfrm>
            <a:off x="2074921" y="6526329"/>
            <a:ext cx="49531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www.d.umn.edu/cla/faculty/troufs/anth4616/video/A_Mamani.html#title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229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225" y="1044575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2948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FFFFFF"/>
                </a:solidFill>
                <a:latin typeface="Arial" charset="0"/>
              </a:rPr>
              <a:t>Compare . . .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Text Box 3"/>
          <p:cNvSpPr txBox="1">
            <a:spLocks noChangeArrowheads="1"/>
          </p:cNvSpPr>
          <p:nvPr/>
        </p:nvSpPr>
        <p:spPr bwMode="auto">
          <a:xfrm>
            <a:off x="1220790" y="6415088"/>
            <a:ext cx="67080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800">
                <a:solidFill>
                  <a:schemeClr val="folHlink"/>
                </a:solidFill>
                <a:latin typeface="Arial" charset="0"/>
                <a:hlinkClick r:id="rId2"/>
              </a:rPr>
              <a:t>http://www.d.umn.edu/cla/faculty/troufs/Buffalo/Intro-Temp2.html</a:t>
            </a:r>
            <a:endParaRPr kumimoji="1" lang="en-US" sz="180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72397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685916"/>
            <a:ext cx="7313612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3972" name="Text Box 6"/>
          <p:cNvSpPr txBox="1">
            <a:spLocks noChangeArrowheads="1"/>
          </p:cNvSpPr>
          <p:nvPr/>
        </p:nvSpPr>
        <p:spPr bwMode="auto">
          <a:xfrm>
            <a:off x="990600" y="4591166"/>
            <a:ext cx="15233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Paul Buffalo</a:t>
            </a:r>
          </a:p>
          <a:p>
            <a:r>
              <a:rPr lang="en-US" sz="2000"/>
              <a:t>Meditating</a:t>
            </a:r>
          </a:p>
          <a:p>
            <a:r>
              <a:rPr lang="en-US" sz="2000"/>
              <a:t>Medicine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Text Box 3"/>
          <p:cNvSpPr txBox="1">
            <a:spLocks noChangeArrowheads="1"/>
          </p:cNvSpPr>
          <p:nvPr/>
        </p:nvSpPr>
        <p:spPr bwMode="auto">
          <a:xfrm>
            <a:off x="1905057" y="6583479"/>
            <a:ext cx="53122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latin typeface="Arial" charset="0"/>
                <a:hlinkClick r:id="rId2"/>
              </a:rPr>
              <a:t>www.d.umn.edu/cla/faculty/troufs/anth4616/video/Jimmy_Jackson.html#title</a:t>
            </a:r>
            <a:endParaRPr kumimoji="1" lang="en-US" sz="1200">
              <a:latin typeface="Arial" charset="0"/>
            </a:endParaRPr>
          </a:p>
        </p:txBody>
      </p:sp>
      <p:sp>
        <p:nvSpPr>
          <p:cNvPr id="724995" name="Text Box 6"/>
          <p:cNvSpPr txBox="1">
            <a:spLocks noChangeArrowheads="1"/>
          </p:cNvSpPr>
          <p:nvPr/>
        </p:nvSpPr>
        <p:spPr bwMode="auto">
          <a:xfrm>
            <a:off x="990600" y="4591166"/>
            <a:ext cx="15233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Paul Buffalo</a:t>
            </a:r>
          </a:p>
          <a:p>
            <a:r>
              <a:rPr lang="en-US" sz="2000"/>
              <a:t>Meditating</a:t>
            </a:r>
          </a:p>
          <a:p>
            <a:r>
              <a:rPr lang="en-US" sz="2000"/>
              <a:t>Medicine</a:t>
            </a:r>
            <a:endParaRPr lang="en-US"/>
          </a:p>
        </p:txBody>
      </p:sp>
      <p:pic>
        <p:nvPicPr>
          <p:cNvPr id="72499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80" y="304916"/>
            <a:ext cx="7769225" cy="618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The Concept of Culture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62038" y="2116138"/>
            <a:ext cx="7769225" cy="382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b="1" kern="0" dirty="0" err="1">
                <a:solidFill>
                  <a:srgbClr val="BADDE1"/>
                </a:solidFill>
                <a:latin typeface="Verdana" pitchFamily="34" charset="0"/>
              </a:rPr>
              <a:t>microcultures</a:t>
            </a:r>
            <a:r>
              <a:rPr lang="en-US" sz="2800" b="1" kern="0" dirty="0">
                <a:solidFill>
                  <a:srgbClr val="BADDE1"/>
                </a:solidFill>
                <a:latin typeface="Verdana" pitchFamily="34" charset="0"/>
              </a:rPr>
              <a:t> can include ethnic groups </a:t>
            </a:r>
            <a:r>
              <a:rPr lang="en-US" sz="2800" b="1" i="1" kern="0" dirty="0">
                <a:solidFill>
                  <a:srgbClr val="BADDE1"/>
                </a:solidFill>
                <a:latin typeface="Verdana" pitchFamily="34" charset="0"/>
              </a:rPr>
              <a:t>within</a:t>
            </a:r>
            <a:r>
              <a:rPr lang="en-US" sz="2800" b="1" kern="0" dirty="0">
                <a:solidFill>
                  <a:srgbClr val="BADDE1"/>
                </a:solidFill>
                <a:latin typeface="Verdana" pitchFamily="34" charset="0"/>
              </a:rPr>
              <a:t> nations</a:t>
            </a:r>
          </a:p>
          <a:p>
            <a:pPr marL="342900" indent="-342900">
              <a:lnSpc>
                <a:spcPct val="3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800" b="1" kern="0" dirty="0">
              <a:solidFill>
                <a:srgbClr val="FF1B36"/>
              </a:solidFill>
              <a:latin typeface="Verdana" pitchFamily="34" charset="0"/>
            </a:endParaRP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</a:rPr>
              <a:t> e.g., </a:t>
            </a:r>
            <a:r>
              <a:rPr lang="en-US" b="1" i="1" kern="0" dirty="0" err="1">
                <a:solidFill>
                  <a:srgbClr val="000000"/>
                </a:solidFill>
                <a:latin typeface="Verdana" pitchFamily="34" charset="0"/>
              </a:rPr>
              <a:t>Anishinabe</a:t>
            </a:r>
            <a:r>
              <a:rPr lang="en-US" b="1" kern="0" dirty="0">
                <a:solidFill>
                  <a:srgbClr val="000000"/>
                </a:solidFill>
                <a:latin typeface="Verdana" pitchFamily="34" charset="0"/>
              </a:rPr>
              <a:t> (Chippewa; Ojibwa)</a:t>
            </a: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  e.g., Irish “</a:t>
            </a:r>
            <a:r>
              <a:rPr lang="en-US" sz="2000" b="1" kern="0" dirty="0" err="1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Travellers</a:t>
            </a: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”</a:t>
            </a:r>
          </a:p>
          <a:p>
            <a:pPr marL="1143000" lvl="2" indent="-163513">
              <a:spcBef>
                <a:spcPct val="20000"/>
              </a:spcBef>
              <a:buFontTx/>
              <a:buChar char="•"/>
              <a:defRPr/>
            </a:pPr>
            <a:r>
              <a:rPr lang="en-US" sz="18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sometimes incorrectly called “Gypsies”</a:t>
            </a:r>
            <a:endParaRPr lang="en-US" sz="2000" b="1" kern="0" dirty="0">
              <a:solidFill>
                <a:srgbClr val="DAEDEF">
                  <a:lumMod val="90000"/>
                </a:srgbClr>
              </a:solidFill>
              <a:latin typeface="Verdana" pitchFamily="34" charset="0"/>
            </a:endParaRP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e.g., Rom (Gypsies)</a:t>
            </a: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e.g., Basques</a:t>
            </a: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 e.g., Kurds</a:t>
            </a: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 e.g., Australian Aboriginals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95832" y="3791856"/>
            <a:ext cx="7086600" cy="20913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algn="ctr"/>
            <a:endParaRPr lang="en-US" sz="18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local groups generally strive to preserve their cultural identity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Text Box 2"/>
          <p:cNvSpPr txBox="1">
            <a:spLocks noChangeArrowheads="1"/>
          </p:cNvSpPr>
          <p:nvPr/>
        </p:nvSpPr>
        <p:spPr bwMode="auto">
          <a:xfrm>
            <a:off x="2322571" y="6583479"/>
            <a:ext cx="449308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latin typeface="Arial" charset="0"/>
                <a:hlinkClick r:id="rId2"/>
              </a:rPr>
              <a:t>www.d.umn.edu/cla/faculty/troufs/anth4616/video/N!ai.html#title</a:t>
            </a:r>
            <a:endParaRPr kumimoji="1" lang="en-US" sz="1200">
              <a:latin typeface="Arial" charset="0"/>
            </a:endParaRPr>
          </a:p>
        </p:txBody>
      </p:sp>
      <p:pic>
        <p:nvPicPr>
          <p:cNvPr id="72601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80" y="304800"/>
            <a:ext cx="7769225" cy="616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1" name="Text Box 2"/>
          <p:cNvSpPr txBox="1">
            <a:spLocks noChangeArrowheads="1"/>
          </p:cNvSpPr>
          <p:nvPr/>
        </p:nvSpPr>
        <p:spPr bwMode="auto">
          <a:xfrm>
            <a:off x="2217738" y="6473941"/>
            <a:ext cx="47271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99CC00"/>
                </a:solidFill>
                <a:latin typeface="Arial" charset="0"/>
                <a:hlinkClick r:id="rId2"/>
              </a:rPr>
              <a:t>http://www.d.umn.edu/cla/faculty/troufs/anth3635/cetexts.html#Nan</a:t>
            </a:r>
            <a:endParaRPr kumimoji="1" lang="en-US" sz="120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7270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1963" y="1152641"/>
            <a:ext cx="309880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43" name="Text Box 4"/>
          <p:cNvSpPr txBox="1">
            <a:spLocks noChangeArrowheads="1"/>
          </p:cNvSpPr>
          <p:nvPr/>
        </p:nvSpPr>
        <p:spPr bwMode="auto">
          <a:xfrm>
            <a:off x="1905000" y="5538789"/>
            <a:ext cx="45489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Sharon Gmelch</a:t>
            </a:r>
          </a:p>
          <a:p>
            <a:r>
              <a:rPr lang="en-US" sz="1200" b="1" i="1">
                <a:solidFill>
                  <a:srgbClr val="000000"/>
                </a:solidFill>
                <a:latin typeface="Arial" charset="0"/>
              </a:rPr>
              <a:t>Nan: The Life of an Irish Traveling Woman, Revised Edition</a:t>
            </a:r>
            <a:r>
              <a:rPr lang="en-US" sz="1200" b="1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Long Grove: IL: Waveland Press, 1991.</a:t>
            </a:r>
          </a:p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(ISBN: 0881336025)</a:t>
            </a:r>
          </a:p>
        </p:txBody>
      </p:sp>
      <p:sp>
        <p:nvSpPr>
          <p:cNvPr id="727044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5" name="Text Box 7"/>
          <p:cNvSpPr txBox="1">
            <a:spLocks noChangeArrowheads="1"/>
          </p:cNvSpPr>
          <p:nvPr/>
        </p:nvSpPr>
        <p:spPr bwMode="auto">
          <a:xfrm>
            <a:off x="947738" y="1379547"/>
            <a:ext cx="7239000" cy="5392245"/>
          </a:xfrm>
          <a:prstGeom prst="rect">
            <a:avLst/>
          </a:prstGeom>
          <a:solidFill>
            <a:schemeClr val="bg1"/>
          </a:solidFill>
          <a:ln w="28575" algn="ctr">
            <a:noFill/>
            <a:miter lim="800000"/>
            <a:headEnd/>
            <a:tailEnd/>
          </a:ln>
        </p:spPr>
        <p:txBody>
          <a:bodyPr lIns="457200" tIns="457200" rIns="457200" bIns="457200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Arial" charset="0"/>
              </a:rPr>
              <a:t>This was earlier advocated by:</a:t>
            </a:r>
          </a:p>
          <a:p>
            <a:endParaRPr lang="en-US" b="1">
              <a:solidFill>
                <a:srgbClr val="000000"/>
              </a:solidFill>
              <a:latin typeface="Arial" charset="0"/>
            </a:endParaRPr>
          </a:p>
          <a:p>
            <a:r>
              <a:rPr lang="en-US" sz="3200" b="1">
                <a:solidFill>
                  <a:srgbClr val="000000"/>
                </a:solidFill>
                <a:latin typeface="Arial" charset="0"/>
              </a:rPr>
              <a:t>Oscar Lewis</a:t>
            </a:r>
          </a:p>
          <a:p>
            <a:endParaRPr lang="en-US" sz="3200" b="1">
              <a:solidFill>
                <a:srgbClr val="000000"/>
              </a:solidFill>
              <a:latin typeface="Arial" charset="0"/>
            </a:endParaRPr>
          </a:p>
          <a:p>
            <a:r>
              <a:rPr lang="en-US" sz="3200" b="1">
                <a:solidFill>
                  <a:srgbClr val="000000"/>
                </a:solidFill>
                <a:latin typeface="Arial" charset="0"/>
              </a:rPr>
              <a:t>Bronislow Malinowski</a:t>
            </a:r>
          </a:p>
          <a:p>
            <a:endParaRPr lang="en-US" sz="3200" b="1">
              <a:solidFill>
                <a:srgbClr val="000000"/>
              </a:solidFill>
              <a:latin typeface="Arial" charset="0"/>
            </a:endParaRPr>
          </a:p>
          <a:p>
            <a:r>
              <a:rPr lang="en-US" sz="3200" b="1">
                <a:solidFill>
                  <a:srgbClr val="000000"/>
                </a:solidFill>
                <a:latin typeface="Arial" charset="0"/>
              </a:rPr>
              <a:t>Edward Sapir</a:t>
            </a:r>
            <a:br>
              <a:rPr lang="en-US" sz="3200" b="1">
                <a:solidFill>
                  <a:srgbClr val="000000"/>
                </a:solidFill>
                <a:latin typeface="Arial" charset="0"/>
              </a:rPr>
            </a:br>
            <a:r>
              <a:rPr lang="en-US" b="1">
                <a:solidFill>
                  <a:srgbClr val="000000"/>
                </a:solidFill>
                <a:latin typeface="Arial" charset="0"/>
              </a:rPr>
              <a:t>(“Sapir-Whorf” hypothesis)</a:t>
            </a:r>
          </a:p>
          <a:p>
            <a:endParaRPr lang="en-US" b="1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3200" b="1">
                <a:solidFill>
                  <a:srgbClr val="000000"/>
                </a:solidFill>
                <a:latin typeface="Arial" charset="0"/>
              </a:rPr>
              <a:t>Margaret Mead</a:t>
            </a:r>
            <a:endParaRPr lang="en-US" sz="2800" b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8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9300" y="714375"/>
            <a:ext cx="7769225" cy="6216650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en-US" sz="4000" b="1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latin typeface="Verdana" pitchFamily="34" charset="0"/>
              </a:rPr>
              <a:t>“units of analysis” may include: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endParaRPr lang="en-US" sz="2800" b="1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one person </a:t>
            </a:r>
            <a:r>
              <a:rPr lang="en-US" sz="1800" smtClean="0">
                <a:solidFill>
                  <a:schemeClr val="accent1"/>
                </a:solidFill>
                <a:latin typeface="Verdana" pitchFamily="34" charset="0"/>
              </a:rPr>
              <a:t>(e.g., Paul Buffalo)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latin typeface="Verdana" pitchFamily="34" charset="0"/>
              </a:rPr>
              <a:t>the family </a:t>
            </a:r>
            <a:r>
              <a:rPr lang="en-US" sz="1600" smtClean="0">
                <a:latin typeface="Verdana" pitchFamily="34" charset="0"/>
              </a:rPr>
              <a:t>(e.g., Strodtbeck)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the community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a region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“culture area”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a culture / “subculture”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 Chicanos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“Irish”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“Irish Travellers”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“Rom”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“Basques”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  Catalans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066916"/>
            <a:ext cx="5557838" cy="2132013"/>
          </a:xfrm>
        </p:spPr>
        <p:txBody>
          <a:bodyPr/>
          <a:lstStyle/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sz="4400" b="1" smtClean="0"/>
              <a:t>Oscar Lewis</a:t>
            </a:r>
            <a:endParaRPr lang="en-US" sz="2400" b="1" smtClean="0"/>
          </a:p>
        </p:txBody>
      </p:sp>
      <p:pic>
        <p:nvPicPr>
          <p:cNvPr id="73011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479800"/>
            <a:ext cx="2819400" cy="28194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7301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2" y="2971800"/>
            <a:ext cx="2019300" cy="33337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730117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1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391" y="1127128"/>
            <a:ext cx="6710362" cy="50323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31139" name="Text Box 5"/>
          <p:cNvSpPr txBox="1">
            <a:spLocks noChangeArrowheads="1"/>
          </p:cNvSpPr>
          <p:nvPr/>
        </p:nvSpPr>
        <p:spPr bwMode="auto">
          <a:xfrm>
            <a:off x="1812925" y="6488229"/>
            <a:ext cx="55430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99CC00"/>
                </a:solidFill>
                <a:latin typeface="Arial" charset="0"/>
                <a:hlinkClick r:id="rId3"/>
              </a:rPr>
              <a:t>http://www.d.umn.edu/cla/faculty/troufs/anth1604/video/Life_Chances.html#title</a:t>
            </a:r>
            <a:endParaRPr kumimoji="1" lang="en-US" sz="120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731140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FFFFFF"/>
                </a:solidFill>
                <a:latin typeface="Arial" charset="0"/>
              </a:rPr>
              <a:t>Compare . . .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AutoShape 2"/>
          <p:cNvSpPr>
            <a:spLocks noChangeArrowheads="1"/>
          </p:cNvSpPr>
          <p:nvPr/>
        </p:nvSpPr>
        <p:spPr bwMode="auto">
          <a:xfrm>
            <a:off x="2914653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87" name="AutoShape 3"/>
          <p:cNvSpPr>
            <a:spLocks noChangeArrowheads="1"/>
          </p:cNvSpPr>
          <p:nvPr/>
        </p:nvSpPr>
        <p:spPr bwMode="auto">
          <a:xfrm>
            <a:off x="2533653" y="394346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88" name="AutoShape 4"/>
          <p:cNvSpPr>
            <a:spLocks noChangeArrowheads="1"/>
          </p:cNvSpPr>
          <p:nvPr/>
        </p:nvSpPr>
        <p:spPr bwMode="auto">
          <a:xfrm flipV="1">
            <a:off x="1847852" y="486738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89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90" name="AutoShape 6"/>
          <p:cNvSpPr>
            <a:spLocks noChangeArrowheads="1"/>
          </p:cNvSpPr>
          <p:nvPr/>
        </p:nvSpPr>
        <p:spPr bwMode="auto">
          <a:xfrm>
            <a:off x="2495550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91" name="AutoShape 7"/>
          <p:cNvSpPr>
            <a:spLocks noChangeArrowheads="1"/>
          </p:cNvSpPr>
          <p:nvPr/>
        </p:nvSpPr>
        <p:spPr bwMode="auto">
          <a:xfrm>
            <a:off x="3181350" y="501014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92" name="AutoShape 8"/>
          <p:cNvSpPr>
            <a:spLocks noChangeArrowheads="1"/>
          </p:cNvSpPr>
          <p:nvPr/>
        </p:nvSpPr>
        <p:spPr bwMode="auto">
          <a:xfrm>
            <a:off x="3238501" y="52958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93" name="AutoShape 9"/>
          <p:cNvSpPr>
            <a:spLocks noChangeArrowheads="1"/>
          </p:cNvSpPr>
          <p:nvPr/>
        </p:nvSpPr>
        <p:spPr bwMode="auto">
          <a:xfrm>
            <a:off x="2724150" y="53339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46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115" y="114663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AutoShape 2"/>
          <p:cNvSpPr>
            <a:spLocks noChangeArrowheads="1"/>
          </p:cNvSpPr>
          <p:nvPr/>
        </p:nvSpPr>
        <p:spPr bwMode="auto">
          <a:xfrm>
            <a:off x="2914653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7923" name="AutoShape 3"/>
          <p:cNvSpPr>
            <a:spLocks noChangeArrowheads="1"/>
          </p:cNvSpPr>
          <p:nvPr/>
        </p:nvSpPr>
        <p:spPr bwMode="auto">
          <a:xfrm>
            <a:off x="2533653" y="394346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7924" name="AutoShape 4"/>
          <p:cNvSpPr>
            <a:spLocks noChangeArrowheads="1"/>
          </p:cNvSpPr>
          <p:nvPr/>
        </p:nvSpPr>
        <p:spPr bwMode="auto">
          <a:xfrm flipV="1">
            <a:off x="1847852" y="486738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7925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7926" name="AutoShape 6"/>
          <p:cNvSpPr>
            <a:spLocks noChangeArrowheads="1"/>
          </p:cNvSpPr>
          <p:nvPr/>
        </p:nvSpPr>
        <p:spPr bwMode="auto">
          <a:xfrm>
            <a:off x="2495550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7927" name="AutoShape 7"/>
          <p:cNvSpPr>
            <a:spLocks noChangeArrowheads="1"/>
          </p:cNvSpPr>
          <p:nvPr/>
        </p:nvSpPr>
        <p:spPr bwMode="auto">
          <a:xfrm>
            <a:off x="3181350" y="501014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7928" name="AutoShape 8"/>
          <p:cNvSpPr>
            <a:spLocks noChangeArrowheads="1"/>
          </p:cNvSpPr>
          <p:nvPr/>
        </p:nvSpPr>
        <p:spPr bwMode="auto">
          <a:xfrm>
            <a:off x="3238501" y="52958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7929" name="AutoShape 9"/>
          <p:cNvSpPr>
            <a:spLocks noChangeArrowheads="1"/>
          </p:cNvSpPr>
          <p:nvPr/>
        </p:nvSpPr>
        <p:spPr bwMode="auto">
          <a:xfrm>
            <a:off x="2724150" y="53339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379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6" y="114708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8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8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0671" y="281220"/>
            <a:ext cx="3781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0" y="616844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</a:rPr>
              <a:t>Penguin Avery, 2009</a:t>
            </a:r>
            <a:endParaRPr lang="en-US" sz="12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599" y="3563194"/>
            <a:ext cx="6400800" cy="830997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5 families</a:t>
            </a:r>
            <a:endParaRPr lang="en-US" b="1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8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8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596524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</a:rPr>
              <a:t>Penguin Avery, 2009</a:t>
            </a:r>
            <a:endParaRPr lang="en-US" sz="12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2180" y="508091"/>
            <a:ext cx="7772400" cy="5816977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The 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</a:rPr>
              <a:t>Popkins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, 1950s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“typical multigenerational American family”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and 3 children</a:t>
            </a:r>
          </a:p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Superior, WI, U.S.A.</a:t>
            </a:r>
          </a:p>
          <a:p>
            <a:pPr algn="ctr"/>
            <a:endParaRPr lang="en-US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The “Jones, ” 2006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and 2 children</a:t>
            </a:r>
          </a:p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Suburban Cleveland, U.S.A.</a:t>
            </a:r>
          </a:p>
          <a:p>
            <a:pPr algn="ctr"/>
            <a:endParaRPr lang="en-US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Cesar and Ana Garcia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and 4 children</a:t>
            </a:r>
          </a:p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Immigrant Mexicans from Chiapas Mexico</a:t>
            </a:r>
          </a:p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Suburban Los Angeles</a:t>
            </a:r>
          </a:p>
          <a:p>
            <a:pPr algn="ctr"/>
            <a:endParaRPr lang="en-US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</a:rPr>
              <a:t>Rahul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 Desai and His Wife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and 4 children</a:t>
            </a:r>
          </a:p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Uttar Pradesh, Northern India</a:t>
            </a:r>
          </a:p>
          <a:p>
            <a:pPr algn="ctr"/>
            <a:endParaRPr lang="en-US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</a:rPr>
              <a:t>Gopal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 and 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</a:rPr>
              <a:t>Noopur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 Patel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and 3 children</a:t>
            </a:r>
          </a:p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</a:rPr>
              <a:t>Uttar Pradesh, Northern India</a:t>
            </a:r>
            <a:endParaRPr lang="en-US" sz="1800" b="1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5270" y="3947885"/>
            <a:ext cx="1441749" cy="2178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2171816"/>
            <a:ext cx="7358062" cy="4056063"/>
          </a:xfrm>
        </p:spPr>
        <p:txBody>
          <a:bodyPr>
            <a:spAutoFit/>
          </a:bodyPr>
          <a:lstStyle/>
          <a:p>
            <a:pPr marL="628650" lvl="1" indent="285750"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smtClean="0">
                <a:solidFill>
                  <a:srgbClr val="FF1B36"/>
                </a:solidFill>
              </a:rPr>
              <a:t>archaeology</a:t>
            </a:r>
            <a:endParaRPr lang="en-US" b="1" smtClean="0"/>
          </a:p>
          <a:p>
            <a:pPr marL="628650" lvl="1" indent="285750" eaLnBrk="1" hangingPunct="1">
              <a:lnSpc>
                <a:spcPct val="80000"/>
              </a:lnSpc>
              <a:tabLst>
                <a:tab pos="0" algn="l"/>
              </a:tabLst>
            </a:pPr>
            <a:endParaRPr lang="en-US" b="1" smtClean="0"/>
          </a:p>
          <a:p>
            <a:pPr marL="628650" lvl="1" indent="285750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b="1" smtClean="0">
                <a:solidFill>
                  <a:srgbClr val="FF1B36"/>
                </a:solidFill>
              </a:rPr>
              <a:t>physical or biological anthropology</a:t>
            </a:r>
            <a:br>
              <a:rPr lang="en-US" b="1" smtClean="0">
                <a:solidFill>
                  <a:srgbClr val="FF1B36"/>
                </a:solidFill>
              </a:rPr>
            </a:br>
            <a:r>
              <a:rPr lang="en-US" b="1" smtClean="0">
                <a:solidFill>
                  <a:srgbClr val="FF1B36"/>
                </a:solidFill>
              </a:rPr>
              <a:t>	(bioanthropology)</a:t>
            </a:r>
          </a:p>
          <a:p>
            <a:pPr marL="628650" lvl="1" indent="285750" eaLnBrk="1" hangingPunct="1">
              <a:lnSpc>
                <a:spcPct val="80000"/>
              </a:lnSpc>
              <a:tabLst>
                <a:tab pos="0" algn="l"/>
              </a:tabLst>
            </a:pPr>
            <a:endParaRPr lang="en-US" b="1" smtClean="0"/>
          </a:p>
          <a:p>
            <a:pPr marL="628650" lvl="1" indent="285750"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smtClean="0">
                <a:solidFill>
                  <a:srgbClr val="FF1B36"/>
                </a:solidFill>
              </a:rPr>
              <a:t>linguistic anthropology</a:t>
            </a:r>
          </a:p>
          <a:p>
            <a:pPr marL="628650" lvl="1" indent="285750" eaLnBrk="1" hangingPunct="1">
              <a:lnSpc>
                <a:spcPct val="80000"/>
              </a:lnSpc>
              <a:tabLst>
                <a:tab pos="0" algn="l"/>
              </a:tabLst>
            </a:pPr>
            <a:endParaRPr lang="en-US" b="1" smtClean="0">
              <a:solidFill>
                <a:srgbClr val="FF1B36"/>
              </a:solidFill>
            </a:endParaRPr>
          </a:p>
          <a:p>
            <a:pPr marL="628650" lvl="1" indent="285750"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smtClean="0">
                <a:solidFill>
                  <a:srgbClr val="FF1B36"/>
                </a:solidFill>
              </a:rPr>
              <a:t>socio / cultural anthropology</a:t>
            </a:r>
          </a:p>
          <a:p>
            <a:pPr marL="628650" lvl="1" indent="285750" eaLnBrk="1" hangingPunct="1">
              <a:lnSpc>
                <a:spcPct val="80000"/>
              </a:lnSpc>
              <a:buFontTx/>
              <a:buNone/>
              <a:tabLst>
                <a:tab pos="0" algn="l"/>
              </a:tabLst>
            </a:pPr>
            <a:endParaRPr lang="en-US" b="1" smtClean="0"/>
          </a:p>
        </p:txBody>
      </p:sp>
      <p:sp>
        <p:nvSpPr>
          <p:cNvPr id="598018" name="Rectangle 2"/>
          <p:cNvSpPr txBox="1">
            <a:spLocks noChangeArrowheads="1"/>
          </p:cNvSpPr>
          <p:nvPr/>
        </p:nvSpPr>
        <p:spPr bwMode="auto">
          <a:xfrm>
            <a:off x="457200" y="8572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charset="0"/>
              </a:rPr>
              <a:t>The Fields of General Anthropology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00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The Concept of Culture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62038" y="2116138"/>
            <a:ext cx="7769225" cy="382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b="1" kern="0" dirty="0" err="1">
                <a:solidFill>
                  <a:srgbClr val="BADDE1"/>
                </a:solidFill>
                <a:latin typeface="Verdana" pitchFamily="34" charset="0"/>
              </a:rPr>
              <a:t>microcultures</a:t>
            </a:r>
            <a:r>
              <a:rPr lang="en-US" sz="2800" b="1" kern="0" dirty="0">
                <a:solidFill>
                  <a:srgbClr val="BADDE1"/>
                </a:solidFill>
                <a:latin typeface="Verdana" pitchFamily="34" charset="0"/>
              </a:rPr>
              <a:t> can include ethnic groups </a:t>
            </a:r>
            <a:r>
              <a:rPr lang="en-US" sz="2800" b="1" i="1" kern="0" dirty="0">
                <a:solidFill>
                  <a:srgbClr val="BADDE1"/>
                </a:solidFill>
                <a:latin typeface="Verdana" pitchFamily="34" charset="0"/>
              </a:rPr>
              <a:t>within</a:t>
            </a:r>
            <a:r>
              <a:rPr lang="en-US" sz="2800" b="1" kern="0" dirty="0">
                <a:solidFill>
                  <a:srgbClr val="BADDE1"/>
                </a:solidFill>
                <a:latin typeface="Verdana" pitchFamily="34" charset="0"/>
              </a:rPr>
              <a:t> nations</a:t>
            </a:r>
          </a:p>
          <a:p>
            <a:pPr marL="342900" indent="-342900">
              <a:lnSpc>
                <a:spcPct val="3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800" b="1" kern="0" dirty="0">
              <a:solidFill>
                <a:srgbClr val="FF1B36"/>
              </a:solidFill>
              <a:latin typeface="Verdana" pitchFamily="34" charset="0"/>
            </a:endParaRP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b="1" kern="0" dirty="0">
                <a:solidFill>
                  <a:srgbClr val="000000"/>
                </a:solidFill>
                <a:latin typeface="Verdana" pitchFamily="34" charset="0"/>
              </a:rPr>
              <a:t> e.g., </a:t>
            </a:r>
            <a:r>
              <a:rPr lang="en-US" b="1" i="1" kern="0" dirty="0" err="1">
                <a:solidFill>
                  <a:srgbClr val="000000"/>
                </a:solidFill>
                <a:latin typeface="Verdana" pitchFamily="34" charset="0"/>
              </a:rPr>
              <a:t>Anishinabe</a:t>
            </a:r>
            <a:r>
              <a:rPr lang="en-US" b="1" kern="0" dirty="0">
                <a:solidFill>
                  <a:srgbClr val="000000"/>
                </a:solidFill>
                <a:latin typeface="Verdana" pitchFamily="34" charset="0"/>
              </a:rPr>
              <a:t> (Chippewa; Ojibwa)</a:t>
            </a: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  e.g., Irish “</a:t>
            </a:r>
            <a:r>
              <a:rPr lang="en-US" sz="2000" b="1" kern="0" dirty="0" err="1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Travellers</a:t>
            </a: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”</a:t>
            </a:r>
          </a:p>
          <a:p>
            <a:pPr marL="1143000" lvl="2" indent="-163513">
              <a:spcBef>
                <a:spcPct val="20000"/>
              </a:spcBef>
              <a:buFontTx/>
              <a:buChar char="•"/>
              <a:defRPr/>
            </a:pPr>
            <a:r>
              <a:rPr lang="en-US" sz="18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sometimes incorrectly called “Gypsies”</a:t>
            </a:r>
            <a:endParaRPr lang="en-US" sz="2000" b="1" kern="0" dirty="0">
              <a:solidFill>
                <a:srgbClr val="DAEDEF">
                  <a:lumMod val="90000"/>
                </a:srgbClr>
              </a:solidFill>
              <a:latin typeface="Verdana" pitchFamily="34" charset="0"/>
            </a:endParaRP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e.g., Rom (Gypsies)</a:t>
            </a: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e.g., Basques</a:t>
            </a: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 e.g., Kurds</a:t>
            </a: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2000" b="1" kern="0" dirty="0">
                <a:solidFill>
                  <a:srgbClr val="DAEDEF">
                    <a:lumMod val="90000"/>
                  </a:srgbClr>
                </a:solidFill>
                <a:latin typeface="Verdana" pitchFamily="34" charset="0"/>
              </a:rPr>
              <a:t> e.g., Australian Aboriginals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13976" y="3124200"/>
            <a:ext cx="7086600" cy="31242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local groups generally strive to preserve their cultural identity . . .</a:t>
            </a:r>
          </a:p>
          <a:p>
            <a:pPr algn="ctr"/>
            <a:endParaRPr lang="en-US" sz="12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language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food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religion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96" y="714375"/>
            <a:ext cx="7343775" cy="6216650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en-US" sz="4000" b="1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latin typeface="Verdana" pitchFamily="34" charset="0"/>
              </a:rPr>
              <a:t>“units of analysis” may include: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endParaRPr lang="en-US" sz="2800" b="1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one person </a:t>
            </a:r>
            <a:r>
              <a:rPr lang="en-US" sz="1800" smtClean="0">
                <a:solidFill>
                  <a:schemeClr val="accent1"/>
                </a:solidFill>
                <a:latin typeface="Verdana" pitchFamily="34" charset="0"/>
              </a:rPr>
              <a:t>(e.g., Paul Buffalo)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the family </a:t>
            </a:r>
            <a:r>
              <a:rPr lang="en-US" sz="1600" smtClean="0">
                <a:solidFill>
                  <a:schemeClr val="accent1"/>
                </a:solidFill>
                <a:latin typeface="Verdana" pitchFamily="34" charset="0"/>
              </a:rPr>
              <a:t>(e.g., Strodtbeck)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latin typeface="Verdana" pitchFamily="34" charset="0"/>
              </a:rPr>
              <a:t>the community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a region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“culture area”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a culture / “subculture”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 Chicanos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“Irish”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“Irish Travellers”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“Rom”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“Basques”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  Catalans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Text Box 5"/>
          <p:cNvSpPr txBox="1">
            <a:spLocks noChangeArrowheads="1"/>
          </p:cNvSpPr>
          <p:nvPr/>
        </p:nvSpPr>
        <p:spPr bwMode="auto">
          <a:xfrm>
            <a:off x="2124078" y="6488229"/>
            <a:ext cx="47143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chemeClr val="folHlink"/>
                </a:solidFill>
                <a:latin typeface="Arial" charset="0"/>
                <a:hlinkClick r:id="rId2"/>
              </a:rPr>
              <a:t>www.d.umn.edu/cla/faculty/troufs/anth1604/video/Kypseli.html#title</a:t>
            </a:r>
            <a:endParaRPr kumimoji="1" lang="en-US" sz="120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7331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725488"/>
            <a:ext cx="7772400" cy="544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ext Box 2"/>
          <p:cNvSpPr txBox="1">
            <a:spLocks noChangeArrowheads="1"/>
          </p:cNvSpPr>
          <p:nvPr/>
        </p:nvSpPr>
        <p:spPr bwMode="auto">
          <a:xfrm>
            <a:off x="2133667" y="6521566"/>
            <a:ext cx="48730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hlinkClick r:id="rId3"/>
              </a:rPr>
              <a:t>www.d.umn.edu/cla/faculty/troufs/anth4616/video/Ocamo.html#title</a:t>
            </a:r>
            <a:endParaRPr lang="en-US" sz="1200">
              <a:solidFill>
                <a:schemeClr val="tx2"/>
              </a:solidFill>
            </a:endParaRPr>
          </a:p>
        </p:txBody>
      </p:sp>
      <p:pic>
        <p:nvPicPr>
          <p:cNvPr id="7342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022350"/>
            <a:ext cx="77724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27038"/>
            <a:ext cx="8229600" cy="411162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600" smtClean="0"/>
              <a:t>“Classics" in  Anthropology </a:t>
            </a:r>
            <a:endParaRPr lang="en-US" sz="1800" smtClean="0"/>
          </a:p>
        </p:txBody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2211388"/>
            <a:ext cx="8226425" cy="4570412"/>
          </a:xfrm>
        </p:spPr>
        <p:txBody>
          <a:bodyPr/>
          <a:lstStyle/>
          <a:p>
            <a:pPr lvl="1" eaLnBrk="1" hangingPunct="1">
              <a:buFontTx/>
              <a:buNone/>
              <a:tabLst>
                <a:tab pos="1600200" algn="l"/>
              </a:tabLst>
            </a:pPr>
            <a:endParaRPr lang="en-US" sz="2400" b="1" i="1" smtClean="0"/>
          </a:p>
          <a:p>
            <a:pPr lvl="1" eaLnBrk="1" hangingPunct="1">
              <a:buFontTx/>
              <a:buNone/>
              <a:tabLst>
                <a:tab pos="1600200" algn="l"/>
              </a:tabLst>
            </a:pPr>
            <a:r>
              <a:rPr lang="en-US" sz="2400" b="1" smtClean="0"/>
              <a:t>1930</a:t>
            </a:r>
            <a:r>
              <a:rPr lang="en-US" sz="2400" b="1" i="1" smtClean="0"/>
              <a:t>	Tepoztlan, a Mexican Village: A 	Study of Folk Life</a:t>
            </a:r>
          </a:p>
          <a:p>
            <a:pPr lvl="3" eaLnBrk="1" hangingPunct="1">
              <a:buFontTx/>
              <a:buNone/>
              <a:tabLst>
                <a:tab pos="1600200" algn="l"/>
              </a:tabLst>
            </a:pPr>
            <a:r>
              <a:rPr lang="en-US" sz="1800" b="1" smtClean="0"/>
              <a:t>	Chicago: University of Chicago Press</a:t>
            </a:r>
          </a:p>
          <a:p>
            <a:pPr lvl="3" eaLnBrk="1" hangingPunct="1">
              <a:buFontTx/>
              <a:buNone/>
              <a:tabLst>
                <a:tab pos="1600200" algn="l"/>
              </a:tabLst>
            </a:pPr>
            <a:endParaRPr lang="en-US" sz="1800" b="1" smtClean="0"/>
          </a:p>
          <a:p>
            <a:pPr lvl="1" eaLnBrk="1" hangingPunct="1">
              <a:buFontTx/>
              <a:buNone/>
              <a:tabLst>
                <a:tab pos="1600200" algn="l"/>
              </a:tabLst>
            </a:pPr>
            <a:r>
              <a:rPr lang="en-US" sz="2400" b="1" smtClean="0"/>
              <a:t>1941 	Folk Culture of Yucatan</a:t>
            </a:r>
            <a:endParaRPr lang="en-US" sz="2400" b="1" i="1" smtClean="0"/>
          </a:p>
          <a:p>
            <a:pPr lvl="3" eaLnBrk="1" hangingPunct="1">
              <a:buFontTx/>
              <a:buNone/>
              <a:tabLst>
                <a:tab pos="1600200" algn="l"/>
              </a:tabLst>
            </a:pPr>
            <a:r>
              <a:rPr lang="en-US" sz="1800" b="1" smtClean="0"/>
              <a:t>	Chicago: University of Chicago Press</a:t>
            </a:r>
          </a:p>
          <a:p>
            <a:pPr eaLnBrk="1" hangingPunct="1">
              <a:tabLst>
                <a:tab pos="1600200" algn="l"/>
              </a:tabLst>
            </a:pPr>
            <a:endParaRPr lang="en-US" sz="2800" b="1" smtClean="0"/>
          </a:p>
        </p:txBody>
      </p:sp>
      <p:sp>
        <p:nvSpPr>
          <p:cNvPr id="736260" name="Text Box 4"/>
          <p:cNvSpPr txBox="1">
            <a:spLocks noChangeArrowheads="1"/>
          </p:cNvSpPr>
          <p:nvPr/>
        </p:nvSpPr>
        <p:spPr bwMode="auto">
          <a:xfrm>
            <a:off x="1676400" y="2484438"/>
            <a:ext cx="6019800" cy="36933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b="1">
                <a:solidFill>
                  <a:schemeClr val="tx2"/>
                </a:solidFill>
                <a:latin typeface="Arial" charset="0"/>
              </a:rPr>
              <a:t>Robert Redfield</a:t>
            </a:r>
          </a:p>
        </p:txBody>
      </p:sp>
      <p:pic>
        <p:nvPicPr>
          <p:cNvPr id="7362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3" y="4572000"/>
            <a:ext cx="1463675" cy="1828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73626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833" y="381000"/>
            <a:ext cx="1190625" cy="19050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27038"/>
            <a:ext cx="8229600" cy="411162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600" smtClean="0"/>
              <a:t>“Classics" in  Anthropology </a:t>
            </a:r>
            <a:endParaRPr lang="en-US" sz="1800" smtClean="0"/>
          </a:p>
        </p:txBody>
      </p:sp>
      <p:sp>
        <p:nvSpPr>
          <p:cNvPr id="7372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2211388"/>
            <a:ext cx="8226425" cy="4570412"/>
          </a:xfrm>
        </p:spPr>
        <p:txBody>
          <a:bodyPr/>
          <a:lstStyle/>
          <a:p>
            <a:pPr lvl="1" eaLnBrk="1" hangingPunct="1">
              <a:buFontTx/>
              <a:buNone/>
              <a:tabLst>
                <a:tab pos="1600200" algn="l"/>
              </a:tabLst>
            </a:pPr>
            <a:endParaRPr lang="en-US" sz="2400" b="1" i="1" smtClean="0">
              <a:solidFill>
                <a:schemeClr val="accent1"/>
              </a:solidFill>
            </a:endParaRPr>
          </a:p>
          <a:p>
            <a:pPr lvl="1" eaLnBrk="1" hangingPunct="1">
              <a:buFontTx/>
              <a:buNone/>
              <a:tabLst>
                <a:tab pos="1600200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1930</a:t>
            </a:r>
            <a:r>
              <a:rPr lang="en-US" sz="2400" b="1" i="1" smtClean="0">
                <a:solidFill>
                  <a:schemeClr val="accent1"/>
                </a:solidFill>
              </a:rPr>
              <a:t>	Tepoztlan, a Mexican Village: A 	Study of Folk Life</a:t>
            </a:r>
          </a:p>
          <a:p>
            <a:pPr lvl="3" eaLnBrk="1" hangingPunct="1">
              <a:buFontTx/>
              <a:buNone/>
              <a:tabLst>
                <a:tab pos="1600200" algn="l"/>
              </a:tabLst>
            </a:pPr>
            <a:r>
              <a:rPr lang="en-US" sz="1800" b="1" smtClean="0">
                <a:solidFill>
                  <a:schemeClr val="accent1"/>
                </a:solidFill>
              </a:rPr>
              <a:t>	Chicago: University of Chicago Press</a:t>
            </a:r>
          </a:p>
          <a:p>
            <a:pPr lvl="3" eaLnBrk="1" hangingPunct="1">
              <a:buFontTx/>
              <a:buNone/>
              <a:tabLst>
                <a:tab pos="1600200" algn="l"/>
              </a:tabLst>
            </a:pPr>
            <a:endParaRPr lang="en-US" sz="1800" b="1" smtClean="0"/>
          </a:p>
          <a:p>
            <a:pPr lvl="1" eaLnBrk="1" hangingPunct="1">
              <a:buFontTx/>
              <a:buNone/>
              <a:tabLst>
                <a:tab pos="1600200" algn="l"/>
              </a:tabLst>
            </a:pPr>
            <a:r>
              <a:rPr lang="en-US" sz="2400" b="1" smtClean="0"/>
              <a:t>1941 	Folk Culture of Yucatan</a:t>
            </a:r>
            <a:endParaRPr lang="en-US" sz="2400" b="1" i="1" smtClean="0"/>
          </a:p>
          <a:p>
            <a:pPr lvl="3" eaLnBrk="1" hangingPunct="1">
              <a:buFontTx/>
              <a:buNone/>
              <a:tabLst>
                <a:tab pos="1600200" algn="l"/>
              </a:tabLst>
            </a:pPr>
            <a:r>
              <a:rPr lang="en-US" sz="1800" b="1" smtClean="0"/>
              <a:t>	Chicago: University of Chicago Press</a:t>
            </a:r>
          </a:p>
          <a:p>
            <a:pPr eaLnBrk="1" hangingPunct="1">
              <a:tabLst>
                <a:tab pos="1600200" algn="l"/>
              </a:tabLst>
            </a:pPr>
            <a:endParaRPr lang="en-US" sz="2800" b="1" smtClean="0"/>
          </a:p>
        </p:txBody>
      </p:sp>
      <p:sp>
        <p:nvSpPr>
          <p:cNvPr id="737283" name="Text Box 4"/>
          <p:cNvSpPr txBox="1">
            <a:spLocks noChangeArrowheads="1"/>
          </p:cNvSpPr>
          <p:nvPr/>
        </p:nvSpPr>
        <p:spPr bwMode="auto">
          <a:xfrm>
            <a:off x="1676400" y="2484554"/>
            <a:ext cx="6019800" cy="3698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 charset="0"/>
              </a:rPr>
              <a:t>Robert Redfield</a:t>
            </a:r>
          </a:p>
        </p:txBody>
      </p:sp>
      <p:pic>
        <p:nvPicPr>
          <p:cNvPr id="73728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3" y="4572000"/>
            <a:ext cx="1463675" cy="1828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73728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833" y="381000"/>
            <a:ext cx="1190625" cy="19050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737286" name="TextBox 6"/>
          <p:cNvSpPr txBox="1">
            <a:spLocks noChangeArrowheads="1"/>
          </p:cNvSpPr>
          <p:nvPr/>
        </p:nvSpPr>
        <p:spPr bwMode="auto">
          <a:xfrm>
            <a:off x="990657" y="2895600"/>
            <a:ext cx="7056291" cy="20005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/>
              <a:t>Continuum analysis:</a:t>
            </a:r>
          </a:p>
          <a:p>
            <a:endParaRPr lang="en-US"/>
          </a:p>
          <a:p>
            <a:r>
              <a:rPr lang="en-US"/>
              <a:t>village ----------------------------------------------- city</a:t>
            </a:r>
          </a:p>
          <a:p>
            <a:endParaRPr lang="en-US"/>
          </a:p>
          <a:p>
            <a:r>
              <a:rPr lang="en-US"/>
              <a:t>rural ----------------------------------------------- urban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2211388"/>
            <a:ext cx="8226425" cy="4570412"/>
          </a:xfrm>
        </p:spPr>
        <p:txBody>
          <a:bodyPr/>
          <a:lstStyle/>
          <a:p>
            <a:pPr lvl="1" eaLnBrk="1" hangingPunct="1">
              <a:buFontTx/>
              <a:buNone/>
              <a:tabLst>
                <a:tab pos="1600200" algn="l"/>
              </a:tabLst>
            </a:pPr>
            <a:endParaRPr lang="en-US" sz="2400" b="1" i="1" dirty="0" smtClean="0">
              <a:solidFill>
                <a:schemeClr val="accent1"/>
              </a:solidFill>
            </a:endParaRPr>
          </a:p>
          <a:p>
            <a:pPr lvl="1" eaLnBrk="1" hangingPunct="1">
              <a:buFontTx/>
              <a:buNone/>
              <a:tabLst>
                <a:tab pos="1600200" algn="l"/>
              </a:tabLst>
            </a:pPr>
            <a:r>
              <a:rPr lang="en-US" sz="2400" b="1" dirty="0" smtClean="0">
                <a:solidFill>
                  <a:schemeClr val="accent1"/>
                </a:solidFill>
              </a:rPr>
              <a:t>1930</a:t>
            </a:r>
            <a:r>
              <a:rPr lang="en-US" sz="2400" b="1" i="1" dirty="0" smtClean="0">
                <a:solidFill>
                  <a:schemeClr val="accent1"/>
                </a:solidFill>
              </a:rPr>
              <a:t>	</a:t>
            </a:r>
            <a:r>
              <a:rPr lang="en-US" sz="2400" b="1" i="1" dirty="0" err="1" smtClean="0">
                <a:solidFill>
                  <a:schemeClr val="accent1"/>
                </a:solidFill>
              </a:rPr>
              <a:t>Tepoztlan</a:t>
            </a:r>
            <a:r>
              <a:rPr lang="en-US" sz="2400" b="1" i="1" dirty="0" smtClean="0">
                <a:solidFill>
                  <a:schemeClr val="accent1"/>
                </a:solidFill>
              </a:rPr>
              <a:t>, a Mexican Village: A 	Study of Folk Life</a:t>
            </a:r>
          </a:p>
          <a:p>
            <a:pPr lvl="3" eaLnBrk="1" hangingPunct="1">
              <a:buFontTx/>
              <a:buNone/>
              <a:tabLst>
                <a:tab pos="1600200" algn="l"/>
              </a:tabLst>
            </a:pPr>
            <a:r>
              <a:rPr lang="en-US" sz="1800" b="1" dirty="0" smtClean="0">
                <a:solidFill>
                  <a:schemeClr val="accent1"/>
                </a:solidFill>
              </a:rPr>
              <a:t>	Chicago: University of Chicago Press</a:t>
            </a:r>
          </a:p>
          <a:p>
            <a:pPr lvl="3" eaLnBrk="1" hangingPunct="1">
              <a:buFontTx/>
              <a:buNone/>
              <a:tabLst>
                <a:tab pos="1600200" algn="l"/>
              </a:tabLst>
            </a:pPr>
            <a:endParaRPr lang="en-US" sz="1800" b="1" dirty="0" smtClean="0"/>
          </a:p>
          <a:p>
            <a:pPr eaLnBrk="1" hangingPunct="1">
              <a:tabLst>
                <a:tab pos="1600200" algn="l"/>
              </a:tabLst>
            </a:pPr>
            <a:endParaRPr lang="en-US" sz="2800" b="1" dirty="0" smtClean="0"/>
          </a:p>
        </p:txBody>
      </p:sp>
      <p:sp>
        <p:nvSpPr>
          <p:cNvPr id="737286" name="TextBox 6"/>
          <p:cNvSpPr txBox="1">
            <a:spLocks noChangeArrowheads="1"/>
          </p:cNvSpPr>
          <p:nvPr/>
        </p:nvSpPr>
        <p:spPr bwMode="auto">
          <a:xfrm>
            <a:off x="990657" y="2895600"/>
            <a:ext cx="7056291" cy="20005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Continuum analysis:</a:t>
            </a:r>
          </a:p>
          <a:p>
            <a:endParaRPr lang="en-US" dirty="0"/>
          </a:p>
          <a:p>
            <a:r>
              <a:rPr lang="en-US" dirty="0"/>
              <a:t>village ----------------------------------------------- city</a:t>
            </a:r>
          </a:p>
          <a:p>
            <a:endParaRPr lang="en-US" dirty="0"/>
          </a:p>
          <a:p>
            <a:r>
              <a:rPr lang="en-US" dirty="0"/>
              <a:t>rural ----------------------------------------------- urban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686158" y="1295402"/>
            <a:ext cx="3308919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/>
              <a:t>Wednesday</a:t>
            </a:r>
          </a:p>
          <a:p>
            <a:pPr algn="ctr"/>
            <a:r>
              <a:rPr lang="en-US" sz="3600" b="1" dirty="0" smtClean="0"/>
              <a:t>09 June 2010</a:t>
            </a:r>
            <a:endParaRPr lang="en-US" sz="3600" b="1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27038"/>
            <a:ext cx="8229600" cy="411162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600" smtClean="0"/>
              <a:t>“Classics" in  Anthropology </a:t>
            </a:r>
            <a:endParaRPr lang="en-US" sz="1800" smtClean="0"/>
          </a:p>
        </p:txBody>
      </p:sp>
      <p:sp>
        <p:nvSpPr>
          <p:cNvPr id="7383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2211388"/>
            <a:ext cx="8226425" cy="4570412"/>
          </a:xfrm>
        </p:spPr>
        <p:txBody>
          <a:bodyPr/>
          <a:lstStyle/>
          <a:p>
            <a:pPr lvl="1" eaLnBrk="1" hangingPunct="1">
              <a:buFontTx/>
              <a:buNone/>
              <a:tabLst>
                <a:tab pos="1600200" algn="l"/>
              </a:tabLst>
            </a:pPr>
            <a:endParaRPr lang="en-US" sz="2400" b="1" i="1" smtClean="0">
              <a:solidFill>
                <a:schemeClr val="accent1"/>
              </a:solidFill>
            </a:endParaRPr>
          </a:p>
          <a:p>
            <a:pPr lvl="1" eaLnBrk="1" hangingPunct="1">
              <a:buFontTx/>
              <a:buNone/>
              <a:tabLst>
                <a:tab pos="1600200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1930</a:t>
            </a:r>
            <a:r>
              <a:rPr lang="en-US" sz="2400" b="1" i="1" smtClean="0">
                <a:solidFill>
                  <a:schemeClr val="accent1"/>
                </a:solidFill>
              </a:rPr>
              <a:t>	Tepoztlan, a Mexican Village: A 	Study of Folk Life</a:t>
            </a:r>
          </a:p>
          <a:p>
            <a:pPr lvl="3" eaLnBrk="1" hangingPunct="1">
              <a:buFontTx/>
              <a:buNone/>
              <a:tabLst>
                <a:tab pos="1600200" algn="l"/>
              </a:tabLst>
            </a:pPr>
            <a:r>
              <a:rPr lang="en-US" sz="1800" b="1" smtClean="0">
                <a:solidFill>
                  <a:schemeClr val="accent1"/>
                </a:solidFill>
              </a:rPr>
              <a:t>	Chicago: University of Chicago Press</a:t>
            </a:r>
          </a:p>
          <a:p>
            <a:pPr lvl="3" eaLnBrk="1" hangingPunct="1">
              <a:buFontTx/>
              <a:buNone/>
              <a:tabLst>
                <a:tab pos="1600200" algn="l"/>
              </a:tabLst>
            </a:pPr>
            <a:endParaRPr lang="en-US" sz="1800" b="1" smtClean="0"/>
          </a:p>
          <a:p>
            <a:pPr lvl="1" eaLnBrk="1" hangingPunct="1">
              <a:buFontTx/>
              <a:buNone/>
              <a:tabLst>
                <a:tab pos="1600200" algn="l"/>
              </a:tabLst>
            </a:pPr>
            <a:r>
              <a:rPr lang="en-US" sz="2400" b="1" smtClean="0"/>
              <a:t>1941 	Folk Culture of Yucatan</a:t>
            </a:r>
            <a:endParaRPr lang="en-US" sz="2400" b="1" i="1" smtClean="0"/>
          </a:p>
          <a:p>
            <a:pPr lvl="3" eaLnBrk="1" hangingPunct="1">
              <a:buFontTx/>
              <a:buNone/>
              <a:tabLst>
                <a:tab pos="1600200" algn="l"/>
              </a:tabLst>
            </a:pPr>
            <a:r>
              <a:rPr lang="en-US" sz="1800" b="1" smtClean="0"/>
              <a:t>	Chicago: University of Chicago Press</a:t>
            </a:r>
          </a:p>
          <a:p>
            <a:pPr eaLnBrk="1" hangingPunct="1">
              <a:tabLst>
                <a:tab pos="1600200" algn="l"/>
              </a:tabLst>
            </a:pPr>
            <a:endParaRPr lang="en-US" sz="2800" b="1" smtClean="0"/>
          </a:p>
        </p:txBody>
      </p:sp>
      <p:sp>
        <p:nvSpPr>
          <p:cNvPr id="738307" name="Text Box 4"/>
          <p:cNvSpPr txBox="1">
            <a:spLocks noChangeArrowheads="1"/>
          </p:cNvSpPr>
          <p:nvPr/>
        </p:nvSpPr>
        <p:spPr bwMode="auto">
          <a:xfrm>
            <a:off x="1676400" y="2484554"/>
            <a:ext cx="6019800" cy="3698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Arial" charset="0"/>
              </a:rPr>
              <a:t>Robert Redfield</a:t>
            </a:r>
          </a:p>
        </p:txBody>
      </p:sp>
      <p:pic>
        <p:nvPicPr>
          <p:cNvPr id="73830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3" y="4572000"/>
            <a:ext cx="1463675" cy="1828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73830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833" y="381000"/>
            <a:ext cx="1190625" cy="19050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738310" name="TextBox 6"/>
          <p:cNvSpPr txBox="1">
            <a:spLocks noChangeArrowheads="1"/>
          </p:cNvSpPr>
          <p:nvPr/>
        </p:nvSpPr>
        <p:spPr bwMode="auto">
          <a:xfrm>
            <a:off x="990657" y="2895600"/>
            <a:ext cx="7056291" cy="20005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/>
              <a:t>Continuum analysis:</a:t>
            </a:r>
          </a:p>
          <a:p>
            <a:endParaRPr lang="en-US" dirty="0"/>
          </a:p>
          <a:p>
            <a:r>
              <a:rPr lang="en-US" dirty="0"/>
              <a:t>village ----------------------------------------------- city</a:t>
            </a:r>
          </a:p>
          <a:p>
            <a:endParaRPr lang="en-US" dirty="0"/>
          </a:p>
          <a:p>
            <a:r>
              <a:rPr lang="en-US" dirty="0"/>
              <a:t>rural ----------------------------------------------- urban</a:t>
            </a:r>
          </a:p>
        </p:txBody>
      </p:sp>
      <p:pic>
        <p:nvPicPr>
          <p:cNvPr id="73831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565641"/>
            <a:ext cx="3657600" cy="2911475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3831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1991"/>
            <a:ext cx="3886200" cy="2924175"/>
          </a:xfrm>
          <a:prstGeom prst="rect">
            <a:avLst/>
          </a:prstGeom>
          <a:noFill/>
          <a:ln w="508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4686158" y="1295402"/>
            <a:ext cx="3308919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/>
              <a:t>Wednesday</a:t>
            </a:r>
          </a:p>
          <a:p>
            <a:pPr algn="ctr"/>
            <a:r>
              <a:rPr lang="en-US" sz="3600" b="1" dirty="0" smtClean="0"/>
              <a:t>09 June 2010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sz="2400" b="1" dirty="0" smtClean="0"/>
              <a:t>Lewis - </a:t>
            </a:r>
            <a:r>
              <a:rPr lang="en-US" sz="2400" b="1" dirty="0" err="1" smtClean="0"/>
              <a:t>Refield</a:t>
            </a:r>
            <a:r>
              <a:rPr lang="en-US" sz="2400" b="1" dirty="0" smtClean="0"/>
              <a:t> debate</a:t>
            </a:r>
          </a:p>
          <a:p>
            <a:pPr lvl="1" eaLnBrk="1" hangingPunct="1">
              <a:buFontTx/>
              <a:buNone/>
            </a:pPr>
            <a:endParaRPr lang="en-US" sz="1400" b="1" i="1" dirty="0" smtClean="0"/>
          </a:p>
          <a:p>
            <a:pPr eaLnBrk="1" hangingPunct="1"/>
            <a:r>
              <a:rPr lang="en-US" b="1" dirty="0" smtClean="0"/>
              <a:t>Robert Redfield</a:t>
            </a:r>
          </a:p>
          <a:p>
            <a:pPr lvl="1" eaLnBrk="1" hangingPunct="1"/>
            <a:r>
              <a:rPr lang="en-US" sz="1400" b="1" i="1" dirty="0" err="1" smtClean="0"/>
              <a:t>Tepoztlan</a:t>
            </a:r>
            <a:r>
              <a:rPr lang="en-US" sz="1400" b="1" i="1" dirty="0" smtClean="0"/>
              <a:t>, a Mexican Village: A Study of Folk Life</a:t>
            </a:r>
          </a:p>
          <a:p>
            <a:pPr eaLnBrk="1" hangingPunct="1"/>
            <a:endParaRPr lang="en-US" sz="1600" b="1" dirty="0" smtClean="0"/>
          </a:p>
          <a:p>
            <a:pPr eaLnBrk="1" hangingPunct="1"/>
            <a:r>
              <a:rPr lang="en-US" b="1" dirty="0" smtClean="0"/>
              <a:t>Oscar Lewis</a:t>
            </a:r>
            <a:endParaRPr lang="en-US" sz="2000" b="1" dirty="0" smtClean="0"/>
          </a:p>
          <a:p>
            <a:pPr lvl="1" eaLnBrk="1" hangingPunct="1"/>
            <a:r>
              <a:rPr lang="en-US" sz="1400" b="1" i="1" dirty="0" smtClean="0"/>
              <a:t>Life in a Mexican Village: </a:t>
            </a:r>
            <a:r>
              <a:rPr lang="en-US" sz="1400" b="1" i="1" dirty="0" err="1" smtClean="0"/>
              <a:t>Tepoztlan</a:t>
            </a:r>
            <a:r>
              <a:rPr lang="en-US" sz="1400" b="1" i="1" dirty="0" smtClean="0"/>
              <a:t> Restudied</a:t>
            </a:r>
          </a:p>
          <a:p>
            <a:pPr lvl="1" eaLnBrk="1" hangingPunct="1"/>
            <a:endParaRPr lang="en-US" sz="1400" b="1" dirty="0" smtClean="0"/>
          </a:p>
        </p:txBody>
      </p:sp>
      <p:pic>
        <p:nvPicPr>
          <p:cNvPr id="73933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2209916"/>
            <a:ext cx="1201738" cy="1838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39332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38" y="1044575"/>
            <a:ext cx="75882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0355" name="Text Box 2"/>
          <p:cNvSpPr txBox="1">
            <a:spLocks noChangeArrowheads="1"/>
          </p:cNvSpPr>
          <p:nvPr/>
        </p:nvSpPr>
        <p:spPr bwMode="auto">
          <a:xfrm>
            <a:off x="2190750" y="6526329"/>
            <a:ext cx="47736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3"/>
              </a:rPr>
              <a:t>www.d.umn.edu/cla/faculty/troufs/anth3618/video/Appeals.html#title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2995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2996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2997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2998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2999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3000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3001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3002" name="Text Box 10"/>
          <p:cNvSpPr txBox="1">
            <a:spLocks noChangeArrowheads="1"/>
          </p:cNvSpPr>
          <p:nvPr/>
        </p:nvSpPr>
        <p:spPr bwMode="auto">
          <a:xfrm>
            <a:off x="2697826" y="6400363"/>
            <a:ext cx="374974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www.duluthnewstribune.com/articles/index.cfm?id=73293&amp;section=homepage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13003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2650" y="282695"/>
            <a:ext cx="731520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3004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2047" y="1206502"/>
            <a:ext cx="4746625" cy="46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Text Box 2"/>
          <p:cNvSpPr txBox="1">
            <a:spLocks noChangeArrowheads="1"/>
          </p:cNvSpPr>
          <p:nvPr/>
        </p:nvSpPr>
        <p:spPr bwMode="auto">
          <a:xfrm>
            <a:off x="2219325" y="6526329"/>
            <a:ext cx="46710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www.d.umn.edu/cla/faculty/troufs/anth3618/video/Copan.html#title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413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537" y="1030288"/>
            <a:ext cx="7589837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1" name="Text Box 2"/>
          <p:cNvSpPr txBox="1">
            <a:spLocks noChangeArrowheads="1"/>
          </p:cNvSpPr>
          <p:nvPr/>
        </p:nvSpPr>
        <p:spPr bwMode="auto">
          <a:xfrm>
            <a:off x="2060575" y="6488229"/>
            <a:ext cx="504291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99CC00"/>
                </a:solidFill>
                <a:latin typeface="Arial" charset="0"/>
                <a:hlinkClick r:id="rId2"/>
              </a:rPr>
              <a:t>http://www.d.umn.edu/cla/faculty/troufs/anth3635/cetexts.html#InisBeag</a:t>
            </a:r>
            <a:endParaRPr kumimoji="1" lang="en-US" sz="120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742402" name="Text Box 3"/>
          <p:cNvSpPr txBox="1">
            <a:spLocks noChangeArrowheads="1"/>
          </p:cNvSpPr>
          <p:nvPr/>
        </p:nvSpPr>
        <p:spPr bwMode="auto">
          <a:xfrm>
            <a:off x="4500609" y="5691189"/>
            <a:ext cx="20008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John C.  Messenger</a:t>
            </a:r>
          </a:p>
          <a:p>
            <a:r>
              <a:rPr lang="en-US" sz="1200" b="1" i="1">
                <a:solidFill>
                  <a:srgbClr val="000000"/>
                </a:solidFill>
                <a:latin typeface="Arial" charset="0"/>
              </a:rPr>
              <a:t>Inis Beag: Isle of Ireland</a:t>
            </a:r>
            <a:r>
              <a:rPr lang="en-US" sz="1200" b="1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Long Grove: IL: Waveland Press, 1983.</a:t>
            </a:r>
          </a:p>
          <a:p>
            <a:r>
              <a:rPr lang="en-US" sz="800">
                <a:solidFill>
                  <a:srgbClr val="000000"/>
                </a:solidFill>
                <a:latin typeface="Arial" charset="0"/>
              </a:rPr>
              <a:t>(ISBN: 0881330515)</a:t>
            </a:r>
          </a:p>
        </p:txBody>
      </p:sp>
      <p:pic>
        <p:nvPicPr>
          <p:cNvPr id="74240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5093" y="1038225"/>
            <a:ext cx="3392487" cy="444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2404" name="Rectangle 5"/>
          <p:cNvSpPr>
            <a:spLocks noChangeArrowheads="1"/>
          </p:cNvSpPr>
          <p:nvPr/>
        </p:nvSpPr>
        <p:spPr bwMode="auto">
          <a:xfrm>
            <a:off x="990600" y="2766409"/>
            <a:ext cx="2514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 i="1">
                <a:solidFill>
                  <a:srgbClr val="000000"/>
                </a:solidFill>
                <a:latin typeface="Arial" charset="0"/>
              </a:rPr>
              <a:t>Inis Beag</a:t>
            </a:r>
          </a:p>
          <a:p>
            <a:endParaRPr lang="en-US">
              <a:solidFill>
                <a:srgbClr val="000000"/>
              </a:solidFill>
              <a:latin typeface="Arial" charset="0"/>
            </a:endParaRPr>
          </a:p>
          <a:p>
            <a:r>
              <a:rPr lang="en-US">
                <a:solidFill>
                  <a:srgbClr val="000000"/>
                </a:solidFill>
                <a:latin typeface="Arial" charset="0"/>
                <a:hlinkClick r:id="rId4" tooltip="Gaelic"/>
              </a:rPr>
              <a:t>Gaelic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: "Little 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Island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"</a:t>
            </a:r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2405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5883" y="714375"/>
            <a:ext cx="7343775" cy="6216650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en-US" sz="4000" b="1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latin typeface="Verdana" pitchFamily="34" charset="0"/>
              </a:rPr>
              <a:t>“units of analysis” may include: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endParaRPr lang="en-US" sz="2800" b="1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one person </a:t>
            </a:r>
            <a:r>
              <a:rPr lang="en-US" sz="1800" smtClean="0">
                <a:solidFill>
                  <a:schemeClr val="accent1"/>
                </a:solidFill>
                <a:latin typeface="Verdana" pitchFamily="34" charset="0"/>
              </a:rPr>
              <a:t>(e.g., Paul Buffalo)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the family </a:t>
            </a:r>
            <a:r>
              <a:rPr lang="en-US" sz="1600" smtClean="0">
                <a:solidFill>
                  <a:schemeClr val="accent1"/>
                </a:solidFill>
                <a:latin typeface="Verdana" pitchFamily="34" charset="0"/>
              </a:rPr>
              <a:t>(e.g., Strodtbeck)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the community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latin typeface="Verdana" pitchFamily="34" charset="0"/>
              </a:rPr>
              <a:t>a region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“culture area”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a culture / “subculture”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 Chicanos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“Irish”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“Irish Travellers”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“Rom”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“Basques”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  Catalans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AutoShape 2"/>
          <p:cNvSpPr>
            <a:spLocks noChangeArrowheads="1"/>
          </p:cNvSpPr>
          <p:nvPr/>
        </p:nvSpPr>
        <p:spPr bwMode="auto">
          <a:xfrm>
            <a:off x="2914653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283" name="AutoShape 3"/>
          <p:cNvSpPr>
            <a:spLocks noChangeArrowheads="1"/>
          </p:cNvSpPr>
          <p:nvPr/>
        </p:nvSpPr>
        <p:spPr bwMode="auto">
          <a:xfrm>
            <a:off x="2533653" y="394346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284" name="AutoShape 4"/>
          <p:cNvSpPr>
            <a:spLocks noChangeArrowheads="1"/>
          </p:cNvSpPr>
          <p:nvPr/>
        </p:nvSpPr>
        <p:spPr bwMode="auto">
          <a:xfrm flipV="1">
            <a:off x="1847852" y="486738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285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286" name="AutoShape 6"/>
          <p:cNvSpPr>
            <a:spLocks noChangeArrowheads="1"/>
          </p:cNvSpPr>
          <p:nvPr/>
        </p:nvSpPr>
        <p:spPr bwMode="auto">
          <a:xfrm>
            <a:off x="2495550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287" name="AutoShape 7"/>
          <p:cNvSpPr>
            <a:spLocks noChangeArrowheads="1"/>
          </p:cNvSpPr>
          <p:nvPr/>
        </p:nvSpPr>
        <p:spPr bwMode="auto">
          <a:xfrm>
            <a:off x="3181350" y="501014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288" name="AutoShape 8"/>
          <p:cNvSpPr>
            <a:spLocks noChangeArrowheads="1"/>
          </p:cNvSpPr>
          <p:nvPr/>
        </p:nvSpPr>
        <p:spPr bwMode="auto">
          <a:xfrm>
            <a:off x="3238501" y="52958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1289" name="AutoShape 9"/>
          <p:cNvSpPr>
            <a:spLocks noChangeArrowheads="1"/>
          </p:cNvSpPr>
          <p:nvPr/>
        </p:nvSpPr>
        <p:spPr bwMode="auto">
          <a:xfrm>
            <a:off x="2724150" y="53339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1" y="1161143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5880" y="714375"/>
            <a:ext cx="7343775" cy="6216650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en-US" sz="4000" b="1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 smtClean="0">
                <a:latin typeface="Verdana" pitchFamily="34" charset="0"/>
              </a:rPr>
              <a:t>“units of analysis” may include: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endParaRPr lang="en-US" sz="28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one person</a:t>
            </a:r>
            <a:endParaRPr lang="en-US" sz="1800" dirty="0" smtClean="0">
              <a:solidFill>
                <a:schemeClr val="accent1"/>
              </a:solidFill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the family</a:t>
            </a:r>
            <a:endParaRPr lang="en-US" sz="1600" dirty="0" smtClean="0">
              <a:solidFill>
                <a:schemeClr val="accent1"/>
              </a:solidFill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the community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latin typeface="Verdana" pitchFamily="34" charset="0"/>
              </a:rPr>
              <a:t>a region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“culture area”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a culture / “subculture”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Verdana" pitchFamily="34" charset="0"/>
              </a:rPr>
              <a:t> Chicanos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Verdana" pitchFamily="34" charset="0"/>
              </a:rPr>
              <a:t>“Irish”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Verdana" pitchFamily="34" charset="0"/>
              </a:rPr>
              <a:t>“Irish </a:t>
            </a:r>
            <a:r>
              <a:rPr lang="en-US" sz="1800" b="1" dirty="0" err="1" smtClean="0">
                <a:solidFill>
                  <a:schemeClr val="bg1"/>
                </a:solidFill>
                <a:latin typeface="Verdana" pitchFamily="34" charset="0"/>
              </a:rPr>
              <a:t>Travellers</a:t>
            </a:r>
            <a:r>
              <a:rPr lang="en-US" sz="1800" b="1" dirty="0" smtClean="0">
                <a:solidFill>
                  <a:schemeClr val="bg1"/>
                </a:solidFill>
                <a:latin typeface="Verdana" pitchFamily="34" charset="0"/>
              </a:rPr>
              <a:t>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Verdana" pitchFamily="34" charset="0"/>
              </a:rPr>
              <a:t>“Rom”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Verdana" pitchFamily="34" charset="0"/>
              </a:rPr>
              <a:t>“Basques”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dirty="0" smtClean="0">
                <a:solidFill>
                  <a:schemeClr val="bg1"/>
                </a:solidFill>
                <a:latin typeface="Verdana" pitchFamily="34" charset="0"/>
              </a:rPr>
              <a:t>  Catalans</a:t>
            </a:r>
          </a:p>
        </p:txBody>
      </p:sp>
      <p:sp>
        <p:nvSpPr>
          <p:cNvPr id="352258" name="TextBox 2"/>
          <p:cNvSpPr txBox="1">
            <a:spLocks noChangeArrowheads="1"/>
          </p:cNvSpPr>
          <p:nvPr/>
        </p:nvSpPr>
        <p:spPr bwMode="auto">
          <a:xfrm>
            <a:off x="2590801" y="4165699"/>
            <a:ext cx="40484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 the </a:t>
            </a:r>
            <a:r>
              <a:rPr lang="en-US" sz="3600" b="1" dirty="0" err="1">
                <a:solidFill>
                  <a:srgbClr val="000000"/>
                </a:solidFill>
                <a:latin typeface="Arial" charset="0"/>
              </a:rPr>
              <a:t>Aran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</a:rPr>
              <a:t> Islands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sz="1400" smtClean="0"/>
          </a:p>
        </p:txBody>
      </p:sp>
      <p:sp>
        <p:nvSpPr>
          <p:cNvPr id="35328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46630" y="1600206"/>
            <a:ext cx="4340225" cy="4525963"/>
          </a:xfrm>
        </p:spPr>
        <p:txBody>
          <a:bodyPr/>
          <a:lstStyle/>
          <a:p>
            <a:pPr marL="465138" indent="-465138" eaLnBrk="1" hangingPunct="1">
              <a:lnSpc>
                <a:spcPct val="140000"/>
              </a:lnSpc>
              <a:buFontTx/>
              <a:buNone/>
            </a:pPr>
            <a:endParaRPr lang="en-US" sz="2400" b="1" smtClean="0"/>
          </a:p>
          <a:p>
            <a:pPr marL="465138" indent="-465138" eaLnBrk="1" hangingPunct="1">
              <a:lnSpc>
                <a:spcPct val="140000"/>
              </a:lnSpc>
              <a:buFontTx/>
              <a:buNone/>
            </a:pPr>
            <a:r>
              <a:rPr lang="en-US" sz="2400" b="1" smtClean="0"/>
              <a:t>. .</a:t>
            </a:r>
            <a:r>
              <a:rPr lang="en-US" sz="2400" b="1" i="1" smtClean="0"/>
              <a:t>	Man of Aran</a:t>
            </a:r>
          </a:p>
          <a:p>
            <a:pPr marL="465138" indent="-465138" eaLnBrk="1" hangingPunct="1">
              <a:lnSpc>
                <a:spcPct val="80000"/>
              </a:lnSpc>
              <a:buFontTx/>
              <a:buNone/>
            </a:pPr>
            <a:endParaRPr lang="en-US" sz="2400" b="1" i="1" smtClean="0"/>
          </a:p>
          <a:p>
            <a:pPr marL="465138" indent="-465138" eaLnBrk="1" hangingPunct="1">
              <a:lnSpc>
                <a:spcPct val="80000"/>
              </a:lnSpc>
              <a:buFontTx/>
              <a:buNone/>
            </a:pPr>
            <a:r>
              <a:rPr lang="en-US" sz="1600" i="1" smtClean="0"/>
              <a:t>	</a:t>
            </a:r>
            <a:r>
              <a:rPr lang="en-US" sz="1600" smtClean="0"/>
              <a:t>   </a:t>
            </a:r>
            <a:r>
              <a:rPr lang="en-US" sz="1400" smtClean="0"/>
              <a:t>(77 min, 1934, B&amp;W) </a:t>
            </a:r>
            <a:endParaRPr lang="en-US" sz="1600" smtClean="0"/>
          </a:p>
          <a:p>
            <a:pPr marL="465138" indent="-465138" eaLnBrk="1" hangingPunct="1">
              <a:lnSpc>
                <a:spcPct val="80000"/>
              </a:lnSpc>
            </a:pPr>
            <a:endParaRPr lang="en-US" sz="1600" smtClean="0"/>
          </a:p>
          <a:p>
            <a:pPr marL="977900" lvl="1" eaLnBrk="1" hangingPunct="1">
              <a:lnSpc>
                <a:spcPct val="80000"/>
              </a:lnSpc>
            </a:pPr>
            <a:r>
              <a:rPr lang="en-US" sz="1400" smtClean="0"/>
              <a:t>Robert J. Flaherty,</a:t>
            </a:r>
          </a:p>
          <a:p>
            <a:pPr marL="977900" lvl="1" eaLnBrk="1" hangingPunct="1">
              <a:lnSpc>
                <a:spcPct val="80000"/>
              </a:lnSpc>
            </a:pPr>
            <a:r>
              <a:rPr lang="en-US" sz="1400" smtClean="0"/>
              <a:t>Colman “Tiger” King,</a:t>
            </a:r>
          </a:p>
          <a:p>
            <a:pPr marL="977900" lvl="1" eaLnBrk="1" hangingPunct="1">
              <a:lnSpc>
                <a:spcPct val="80000"/>
              </a:lnSpc>
            </a:pPr>
            <a:r>
              <a:rPr lang="en-US" sz="1400" smtClean="0"/>
              <a:t>Maggie Dirrane, and </a:t>
            </a:r>
          </a:p>
          <a:p>
            <a:pPr marL="977900" lvl="1" eaLnBrk="1" hangingPunct="1">
              <a:lnSpc>
                <a:spcPct val="80000"/>
              </a:lnSpc>
            </a:pPr>
            <a:r>
              <a:rPr lang="en-US" sz="1400" smtClean="0"/>
              <a:t>Michael Dirrane</a:t>
            </a:r>
          </a:p>
          <a:p>
            <a:pPr marL="977900" lvl="1" eaLnBrk="1" hangingPunct="1">
              <a:lnSpc>
                <a:spcPct val="80000"/>
              </a:lnSpc>
            </a:pPr>
            <a:endParaRPr lang="en-US" sz="1400" smtClean="0"/>
          </a:p>
        </p:txBody>
      </p:sp>
      <p:pic>
        <p:nvPicPr>
          <p:cNvPr id="35328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013" y="1144588"/>
            <a:ext cx="4037012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284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64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eaLnBrk="1" hangingPunct="1"/>
            <a:endParaRPr lang="en-US" sz="1400" smtClean="0"/>
          </a:p>
        </p:txBody>
      </p:sp>
      <p:sp>
        <p:nvSpPr>
          <p:cNvPr id="75264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46633" y="1600206"/>
            <a:ext cx="4340225" cy="4525963"/>
          </a:xfrm>
        </p:spPr>
        <p:txBody>
          <a:bodyPr/>
          <a:lstStyle/>
          <a:p>
            <a:pPr marL="465138" indent="-465138" eaLnBrk="1" hangingPunct="1">
              <a:lnSpc>
                <a:spcPct val="140000"/>
              </a:lnSpc>
              <a:buFontTx/>
              <a:buNone/>
            </a:pPr>
            <a:endParaRPr lang="en-US" sz="2400" b="1" smtClean="0"/>
          </a:p>
          <a:p>
            <a:pPr marL="465138" indent="-465138" eaLnBrk="1" hangingPunct="1">
              <a:lnSpc>
                <a:spcPct val="140000"/>
              </a:lnSpc>
              <a:buFontTx/>
              <a:buNone/>
            </a:pPr>
            <a:r>
              <a:rPr lang="en-US" sz="2400" b="1" smtClean="0"/>
              <a:t>. .</a:t>
            </a:r>
            <a:r>
              <a:rPr lang="en-US" sz="2400" b="1" i="1" smtClean="0"/>
              <a:t>	Man of Aran</a:t>
            </a:r>
          </a:p>
          <a:p>
            <a:pPr marL="465138" indent="-465138" eaLnBrk="1" hangingPunct="1">
              <a:lnSpc>
                <a:spcPct val="80000"/>
              </a:lnSpc>
              <a:buFontTx/>
              <a:buNone/>
            </a:pPr>
            <a:endParaRPr lang="en-US" sz="2400" b="1" i="1" smtClean="0"/>
          </a:p>
          <a:p>
            <a:pPr marL="465138" indent="-465138" eaLnBrk="1" hangingPunct="1">
              <a:lnSpc>
                <a:spcPct val="80000"/>
              </a:lnSpc>
              <a:buFontTx/>
              <a:buNone/>
            </a:pPr>
            <a:r>
              <a:rPr lang="en-US" sz="1600" i="1" smtClean="0"/>
              <a:t>	</a:t>
            </a:r>
            <a:r>
              <a:rPr lang="en-US" sz="1600" smtClean="0"/>
              <a:t>   </a:t>
            </a:r>
            <a:r>
              <a:rPr lang="en-US" sz="1400" smtClean="0"/>
              <a:t>(77 min, 1934, B&amp;W) </a:t>
            </a:r>
            <a:endParaRPr lang="en-US" sz="1600" smtClean="0"/>
          </a:p>
          <a:p>
            <a:pPr marL="465138" indent="-465138" eaLnBrk="1" hangingPunct="1">
              <a:lnSpc>
                <a:spcPct val="80000"/>
              </a:lnSpc>
            </a:pPr>
            <a:endParaRPr lang="en-US" sz="1600" smtClean="0"/>
          </a:p>
          <a:p>
            <a:pPr marL="977900" lvl="1" eaLnBrk="1" hangingPunct="1">
              <a:lnSpc>
                <a:spcPct val="80000"/>
              </a:lnSpc>
            </a:pPr>
            <a:r>
              <a:rPr lang="en-US" sz="1400" smtClean="0"/>
              <a:t>Robert J. Flaherty,</a:t>
            </a:r>
          </a:p>
          <a:p>
            <a:pPr marL="977900" lvl="1" eaLnBrk="1" hangingPunct="1">
              <a:lnSpc>
                <a:spcPct val="80000"/>
              </a:lnSpc>
            </a:pPr>
            <a:r>
              <a:rPr lang="en-US" sz="1400" smtClean="0"/>
              <a:t>Colman “Tiger” King,</a:t>
            </a:r>
          </a:p>
          <a:p>
            <a:pPr marL="977900" lvl="1" eaLnBrk="1" hangingPunct="1">
              <a:lnSpc>
                <a:spcPct val="80000"/>
              </a:lnSpc>
            </a:pPr>
            <a:r>
              <a:rPr lang="en-US" sz="1400" smtClean="0"/>
              <a:t>Maggie Dirrane, and </a:t>
            </a:r>
          </a:p>
          <a:p>
            <a:pPr marL="977900" lvl="1" eaLnBrk="1" hangingPunct="1">
              <a:lnSpc>
                <a:spcPct val="80000"/>
              </a:lnSpc>
            </a:pPr>
            <a:r>
              <a:rPr lang="en-US" sz="1400" smtClean="0"/>
              <a:t>Michael Dirrane</a:t>
            </a:r>
          </a:p>
          <a:p>
            <a:pPr marL="977900" lvl="1" eaLnBrk="1" hangingPunct="1">
              <a:lnSpc>
                <a:spcPct val="80000"/>
              </a:lnSpc>
            </a:pPr>
            <a:endParaRPr lang="en-US" sz="1400" smtClean="0"/>
          </a:p>
        </p:txBody>
      </p:sp>
      <p:pic>
        <p:nvPicPr>
          <p:cNvPr id="75264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013" y="1144588"/>
            <a:ext cx="4037012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2644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6913" y="2644775"/>
            <a:ext cx="523875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5883" y="714375"/>
            <a:ext cx="7343775" cy="6216650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en-US" sz="4000" b="1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latin typeface="Verdana" pitchFamily="34" charset="0"/>
              </a:rPr>
              <a:t>“units of analysis” may include: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endParaRPr lang="en-US" sz="2800" b="1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one person </a:t>
            </a:r>
            <a:r>
              <a:rPr lang="en-US" sz="1800" smtClean="0">
                <a:solidFill>
                  <a:schemeClr val="accent1"/>
                </a:solidFill>
                <a:latin typeface="Verdana" pitchFamily="34" charset="0"/>
              </a:rPr>
              <a:t>(e.g., Paul Buffalo)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the family </a:t>
            </a:r>
            <a:r>
              <a:rPr lang="en-US" sz="1600" smtClean="0">
                <a:solidFill>
                  <a:schemeClr val="accent1"/>
                </a:solidFill>
                <a:latin typeface="Verdana" pitchFamily="34" charset="0"/>
              </a:rPr>
              <a:t>(e.g., Strodtbeck)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the community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latin typeface="Verdana" pitchFamily="34" charset="0"/>
              </a:rPr>
              <a:t>a region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“culture area”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a culture / “subculture”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 Chicanos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“Irish”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“Irish Travellers”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“Rom”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“Basques”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  Catalans</a:t>
            </a:r>
          </a:p>
        </p:txBody>
      </p:sp>
      <p:sp>
        <p:nvSpPr>
          <p:cNvPr id="744450" name="TextBox 2"/>
          <p:cNvSpPr txBox="1">
            <a:spLocks noChangeArrowheads="1"/>
          </p:cNvSpPr>
          <p:nvPr/>
        </p:nvSpPr>
        <p:spPr bwMode="auto">
          <a:xfrm>
            <a:off x="2590858" y="4165716"/>
            <a:ext cx="318651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 Valley of Mexico</a:t>
            </a:r>
          </a:p>
          <a:p>
            <a:pPr>
              <a:buFont typeface="Arial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 Soconusco</a:t>
            </a:r>
          </a:p>
          <a:p>
            <a:pPr>
              <a:buFont typeface="Arial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 El Bajío</a:t>
            </a:r>
          </a:p>
          <a:p>
            <a:pPr>
              <a:buFont typeface="Arial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 Huasteca</a:t>
            </a:r>
          </a:p>
          <a:p>
            <a:pPr>
              <a:buFont typeface="Arial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 Yucatán.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4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22629" t="6609" r="22198" b="9483"/>
          <a:stretch>
            <a:fillRect/>
          </a:stretch>
        </p:blipFill>
        <p:spPr bwMode="auto">
          <a:xfrm>
            <a:off x="2260641" y="457200"/>
            <a:ext cx="507841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5556" name="Text Box 4"/>
          <p:cNvSpPr txBox="1">
            <a:spLocks noChangeArrowheads="1"/>
          </p:cNvSpPr>
          <p:nvPr/>
        </p:nvSpPr>
        <p:spPr bwMode="auto">
          <a:xfrm>
            <a:off x="1219200" y="792261"/>
            <a:ext cx="6705600" cy="11890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7200" b="1">
                <a:solidFill>
                  <a:srgbClr val="FF0000"/>
                </a:solidFill>
                <a:latin typeface="Arial" charset="0"/>
              </a:rPr>
              <a:t>County Clare</a:t>
            </a:r>
          </a:p>
        </p:txBody>
      </p:sp>
      <p:sp>
        <p:nvSpPr>
          <p:cNvPr id="535557" name="Rectangle 5"/>
          <p:cNvSpPr>
            <a:spLocks noChangeArrowheads="1"/>
          </p:cNvSpPr>
          <p:nvPr/>
        </p:nvSpPr>
        <p:spPr bwMode="auto">
          <a:xfrm rot="3944562">
            <a:off x="3217069" y="3696543"/>
            <a:ext cx="711200" cy="101123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9563" y="6392319"/>
            <a:ext cx="302518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 pitchFamily="34" charset="0"/>
                <a:hlinkClick r:id="rId2"/>
              </a:rPr>
              <a:t>http://healthmap.files.wordpress.com/2009/12/tuscany-map.gif</a:t>
            </a:r>
            <a:endParaRPr lang="en-US" sz="800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6186" y="188107"/>
            <a:ext cx="55626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19249" y="3715648"/>
            <a:ext cx="6686447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Tuscany is one of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about 30 regions in Italy . . . </a:t>
            </a:r>
            <a:endParaRPr lang="en-US" sz="18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1563196">
            <a:off x="1982810" y="3126650"/>
            <a:ext cx="664430" cy="466814"/>
          </a:xfrm>
          <a:prstGeom prst="ellips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endParaRPr lang="en-US" sz="3200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43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44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45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46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47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48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49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50" name="Text Box 10"/>
          <p:cNvSpPr txBox="1">
            <a:spLocks noChangeArrowheads="1"/>
          </p:cNvSpPr>
          <p:nvPr/>
        </p:nvSpPr>
        <p:spPr bwMode="auto">
          <a:xfrm>
            <a:off x="3335554" y="6401722"/>
            <a:ext cx="24432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Arial" charset="0"/>
                <a:hlinkClick r:id="rId3"/>
              </a:rPr>
              <a:t>www.worldlicenceplates.com/usa/US_MNXX.html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1505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3288" y="874833"/>
            <a:ext cx="7315200" cy="32654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21505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67318" y="3802063"/>
            <a:ext cx="2381250" cy="24193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8620" y="353790"/>
            <a:ext cx="362102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73614" y="5944088"/>
            <a:ext cx="17812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</a:rPr>
              <a:t>North Point Press, 989)</a:t>
            </a:r>
            <a:endParaRPr lang="en-US" sz="1200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85883" y="714375"/>
            <a:ext cx="7343775" cy="6216650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en-US" sz="4000" b="1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latin typeface="Verdana" pitchFamily="34" charset="0"/>
              </a:rPr>
              <a:t>“units of analysis” may include: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endParaRPr lang="en-US" sz="2800" b="1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one person </a:t>
            </a:r>
            <a:r>
              <a:rPr lang="en-US" sz="1800" smtClean="0">
                <a:solidFill>
                  <a:schemeClr val="accent1"/>
                </a:solidFill>
                <a:latin typeface="Verdana" pitchFamily="34" charset="0"/>
              </a:rPr>
              <a:t>(e.g., Paul Buffalo)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the family </a:t>
            </a:r>
            <a:r>
              <a:rPr lang="en-US" sz="1600" smtClean="0">
                <a:solidFill>
                  <a:schemeClr val="accent1"/>
                </a:solidFill>
                <a:latin typeface="Verdana" pitchFamily="34" charset="0"/>
              </a:rPr>
              <a:t>(e.g., Strodtbeck)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the community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latin typeface="Verdana" pitchFamily="34" charset="0"/>
              </a:rPr>
              <a:t>a region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“culture area”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a culture / “subculture”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 Chicanos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“Irish”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“Irish Travellers”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“Rom”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“Basques”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  Catalans</a:t>
            </a:r>
          </a:p>
        </p:txBody>
      </p:sp>
      <p:sp>
        <p:nvSpPr>
          <p:cNvPr id="745474" name="TextBox 2"/>
          <p:cNvSpPr txBox="1">
            <a:spLocks noChangeArrowheads="1"/>
          </p:cNvSpPr>
          <p:nvPr/>
        </p:nvSpPr>
        <p:spPr bwMode="auto">
          <a:xfrm>
            <a:off x="2590858" y="4165716"/>
            <a:ext cx="318651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b="1">
                <a:solidFill>
                  <a:srgbClr val="BADDE1"/>
                </a:solidFill>
                <a:latin typeface="Arial" charset="0"/>
              </a:rPr>
              <a:t> Valley of Mexico</a:t>
            </a:r>
          </a:p>
          <a:p>
            <a:pPr>
              <a:buFont typeface="Arial" charset="0"/>
              <a:buChar char="•"/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 Soconusco</a:t>
            </a:r>
          </a:p>
          <a:p>
            <a:pPr>
              <a:buFont typeface="Arial" charset="0"/>
              <a:buChar char="•"/>
            </a:pPr>
            <a:r>
              <a:rPr lang="en-US" sz="2800" b="1">
                <a:solidFill>
                  <a:srgbClr val="BADDE1"/>
                </a:solidFill>
                <a:latin typeface="Arial" charset="0"/>
              </a:rPr>
              <a:t> El Bajío</a:t>
            </a:r>
          </a:p>
          <a:p>
            <a:pPr>
              <a:buFont typeface="Arial" charset="0"/>
              <a:buChar char="•"/>
            </a:pPr>
            <a:r>
              <a:rPr lang="en-US" sz="2800" b="1">
                <a:solidFill>
                  <a:srgbClr val="BADDE1"/>
                </a:solidFill>
                <a:latin typeface="Arial" charset="0"/>
              </a:rPr>
              <a:t> Huasteca</a:t>
            </a:r>
          </a:p>
          <a:p>
            <a:pPr>
              <a:buFont typeface="Arial" charset="0"/>
              <a:buChar char="•"/>
            </a:pPr>
            <a:r>
              <a:rPr lang="en-US" sz="2800" b="1">
                <a:solidFill>
                  <a:srgbClr val="BADDE1"/>
                </a:solidFill>
                <a:latin typeface="Arial" charset="0"/>
              </a:rPr>
              <a:t> Yucatán. . .</a:t>
            </a:r>
          </a:p>
        </p:txBody>
      </p:sp>
      <p:sp>
        <p:nvSpPr>
          <p:cNvPr id="745475" name="TextBox 2"/>
          <p:cNvSpPr txBox="1">
            <a:spLocks noChangeArrowheads="1"/>
          </p:cNvSpPr>
          <p:nvPr/>
        </p:nvSpPr>
        <p:spPr bwMode="auto">
          <a:xfrm>
            <a:off x="4746626" y="4579939"/>
            <a:ext cx="25314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31775" indent="-231775">
              <a:tabLst>
                <a:tab pos="231775" algn="l"/>
              </a:tabLst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 = Xoconusco</a:t>
            </a:r>
          </a:p>
        </p:txBody>
      </p:sp>
      <p:pic>
        <p:nvPicPr>
          <p:cNvPr id="7454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9975" y="823913"/>
            <a:ext cx="20510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498" name="Text Box 2"/>
          <p:cNvSpPr txBox="1">
            <a:spLocks noChangeArrowheads="1"/>
          </p:cNvSpPr>
          <p:nvPr/>
        </p:nvSpPr>
        <p:spPr bwMode="auto">
          <a:xfrm>
            <a:off x="2219325" y="6526329"/>
            <a:ext cx="46710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www.d.umn.edu/cla/faculty/troufs/anth3618/video/Copan.html#title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464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646" y="1477963"/>
            <a:ext cx="7589837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6500" name="Oval 3"/>
          <p:cNvSpPr>
            <a:spLocks noChangeArrowheads="1"/>
          </p:cNvSpPr>
          <p:nvPr/>
        </p:nvSpPr>
        <p:spPr bwMode="auto">
          <a:xfrm rot="306613">
            <a:off x="5214940" y="4216400"/>
            <a:ext cx="1114425" cy="381000"/>
          </a:xfrm>
          <a:prstGeom prst="ellipse">
            <a:avLst/>
          </a:pr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 sz="3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AutoShape 2"/>
          <p:cNvSpPr>
            <a:spLocks noChangeArrowheads="1"/>
          </p:cNvSpPr>
          <p:nvPr/>
        </p:nvSpPr>
        <p:spPr bwMode="auto">
          <a:xfrm>
            <a:off x="2914653" y="45183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523" name="AutoShape 3"/>
          <p:cNvSpPr>
            <a:spLocks noChangeArrowheads="1"/>
          </p:cNvSpPr>
          <p:nvPr/>
        </p:nvSpPr>
        <p:spPr bwMode="auto">
          <a:xfrm>
            <a:off x="2533653" y="3851639"/>
            <a:ext cx="1795463" cy="917079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524" name="AutoShape 4"/>
          <p:cNvSpPr>
            <a:spLocks noChangeArrowheads="1"/>
          </p:cNvSpPr>
          <p:nvPr/>
        </p:nvSpPr>
        <p:spPr bwMode="auto">
          <a:xfrm flipV="1">
            <a:off x="1847852" y="4775564"/>
            <a:ext cx="976313" cy="917079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525" name="AutoShape 5"/>
          <p:cNvSpPr>
            <a:spLocks noChangeArrowheads="1"/>
          </p:cNvSpPr>
          <p:nvPr/>
        </p:nvSpPr>
        <p:spPr bwMode="auto">
          <a:xfrm>
            <a:off x="1847852" y="6480425"/>
            <a:ext cx="976313" cy="917079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526" name="AutoShape 6"/>
          <p:cNvSpPr>
            <a:spLocks noChangeArrowheads="1"/>
          </p:cNvSpPr>
          <p:nvPr/>
        </p:nvSpPr>
        <p:spPr bwMode="auto">
          <a:xfrm>
            <a:off x="2495550" y="45183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527" name="AutoShape 7"/>
          <p:cNvSpPr>
            <a:spLocks noChangeArrowheads="1"/>
          </p:cNvSpPr>
          <p:nvPr/>
        </p:nvSpPr>
        <p:spPr bwMode="auto">
          <a:xfrm>
            <a:off x="3181350" y="491843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528" name="AutoShape 8"/>
          <p:cNvSpPr>
            <a:spLocks noChangeArrowheads="1"/>
          </p:cNvSpPr>
          <p:nvPr/>
        </p:nvSpPr>
        <p:spPr bwMode="auto">
          <a:xfrm>
            <a:off x="3238501" y="52041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529" name="AutoShape 9"/>
          <p:cNvSpPr>
            <a:spLocks noChangeArrowheads="1"/>
          </p:cNvSpPr>
          <p:nvPr/>
        </p:nvSpPr>
        <p:spPr bwMode="auto">
          <a:xfrm>
            <a:off x="2724150" y="52422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47530" name="Text Box 10"/>
          <p:cNvSpPr txBox="1">
            <a:spLocks noChangeArrowheads="1"/>
          </p:cNvSpPr>
          <p:nvPr/>
        </p:nvSpPr>
        <p:spPr bwMode="auto">
          <a:xfrm>
            <a:off x="2327278" y="6532679"/>
            <a:ext cx="44850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  <a:hlinkClick r:id="rId3"/>
              </a:rPr>
              <a:t>www.d.umn.edu/cla/faculty/troufs/anth3618/matehuac.html#title</a:t>
            </a:r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475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400" y="104140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Text Box 2"/>
          <p:cNvSpPr txBox="1">
            <a:spLocks noChangeArrowheads="1"/>
          </p:cNvSpPr>
          <p:nvPr/>
        </p:nvSpPr>
        <p:spPr bwMode="auto">
          <a:xfrm>
            <a:off x="2219325" y="6526329"/>
            <a:ext cx="46710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www.d.umn.edu/cla/faculty/troufs/anth3618/video/Copan.html#title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495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646" y="1477963"/>
            <a:ext cx="7589837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9572" name="Oval 3"/>
          <p:cNvSpPr>
            <a:spLocks noChangeArrowheads="1"/>
          </p:cNvSpPr>
          <p:nvPr/>
        </p:nvSpPr>
        <p:spPr bwMode="auto">
          <a:xfrm rot="1563196">
            <a:off x="4362451" y="3663958"/>
            <a:ext cx="665163" cy="466725"/>
          </a:xfrm>
          <a:prstGeom prst="ellipse">
            <a:avLst/>
          </a:prstGeom>
          <a:noFill/>
          <a:ln w="76200" algn="ctr">
            <a:solidFill>
              <a:srgbClr val="FFC000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 sz="3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104900"/>
            <a:ext cx="8001000" cy="5029200"/>
          </a:xfrm>
        </p:spPr>
        <p:txBody>
          <a:bodyPr/>
          <a:lstStyle/>
          <a:p>
            <a:pPr eaLnBrk="1" hangingPunct="1"/>
            <a:r>
              <a:rPr lang="en-US" sz="2400" b="1" smtClean="0"/>
              <a:t>Tehuac</a:t>
            </a:r>
            <a:r>
              <a:rPr lang="en-US" sz="2400" b="1" smtClean="0">
                <a:cs typeface="Arial" charset="0"/>
              </a:rPr>
              <a:t>án Valley, Puebla, Mexico</a:t>
            </a:r>
            <a:endParaRPr lang="en-US" sz="2400" b="1" smtClean="0"/>
          </a:p>
        </p:txBody>
      </p:sp>
      <p:sp>
        <p:nvSpPr>
          <p:cNvPr id="750594" name="Text Box 3"/>
          <p:cNvSpPr txBox="1">
            <a:spLocks noChangeArrowheads="1"/>
          </p:cNvSpPr>
          <p:nvPr/>
        </p:nvSpPr>
        <p:spPr bwMode="auto">
          <a:xfrm>
            <a:off x="1886152" y="6324601"/>
            <a:ext cx="666868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>
                <a:solidFill>
                  <a:srgbClr val="000000"/>
                </a:solidFill>
                <a:latin typeface="Verdana" pitchFamily="34" charset="0"/>
              </a:rPr>
              <a:t>Understanding Physical Anthropology and Archaeology, 8th Ed.</a:t>
            </a:r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, p. 432.</a:t>
            </a:r>
          </a:p>
        </p:txBody>
      </p:sp>
      <p:pic>
        <p:nvPicPr>
          <p:cNvPr id="750595" name="Picture 4" descr="Turn816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51" y="1752600"/>
            <a:ext cx="36258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0596" name="AutoShape 5"/>
          <p:cNvSpPr>
            <a:spLocks noChangeArrowheads="1"/>
          </p:cNvSpPr>
          <p:nvPr/>
        </p:nvSpPr>
        <p:spPr bwMode="auto">
          <a:xfrm>
            <a:off x="5046668" y="3829053"/>
            <a:ext cx="2370137" cy="485775"/>
          </a:xfrm>
          <a:prstGeom prst="leftArrow">
            <a:avLst>
              <a:gd name="adj1" fmla="val 50000"/>
              <a:gd name="adj2" fmla="val 1219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0597" name="Text Box 6"/>
          <p:cNvSpPr txBox="1">
            <a:spLocks noChangeArrowheads="1"/>
          </p:cNvSpPr>
          <p:nvPr/>
        </p:nvSpPr>
        <p:spPr bwMode="auto">
          <a:xfrm>
            <a:off x="1185921" y="2695576"/>
            <a:ext cx="1489075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4,200 ybp</a:t>
            </a:r>
          </a:p>
        </p:txBody>
      </p:sp>
      <p:sp>
        <p:nvSpPr>
          <p:cNvPr id="750598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27038"/>
            <a:ext cx="8229600" cy="411162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1600" smtClean="0"/>
              <a:t>“Classics" in  Anthropology </a:t>
            </a:r>
            <a:endParaRPr lang="en-US" sz="1800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613" y="2211388"/>
            <a:ext cx="8226425" cy="4570412"/>
          </a:xfrm>
        </p:spPr>
        <p:txBody>
          <a:bodyPr/>
          <a:lstStyle/>
          <a:p>
            <a:pPr lvl="1" eaLnBrk="1" hangingPunct="1">
              <a:buFontTx/>
              <a:buNone/>
              <a:tabLst>
                <a:tab pos="1600200" algn="l"/>
              </a:tabLst>
              <a:defRPr/>
            </a:pPr>
            <a:endParaRPr lang="en-US" sz="2400" b="1" i="1" dirty="0" smtClean="0"/>
          </a:p>
          <a:p>
            <a:pPr lvl="1" eaLnBrk="1" hangingPunct="1">
              <a:buFontTx/>
              <a:buNone/>
              <a:tabLst>
                <a:tab pos="1600200" algn="l"/>
              </a:tabLst>
              <a:defRPr/>
            </a:pPr>
            <a:r>
              <a:rPr lang="en-US" sz="2400" b="1" dirty="0" smtClean="0">
                <a:solidFill>
                  <a:schemeClr val="accent5">
                    <a:lumMod val="90000"/>
                  </a:schemeClr>
                </a:solidFill>
              </a:rPr>
              <a:t>1930</a:t>
            </a:r>
            <a:r>
              <a:rPr lang="en-US" sz="2400" b="1" i="1" dirty="0" smtClean="0">
                <a:solidFill>
                  <a:schemeClr val="accent5">
                    <a:lumMod val="90000"/>
                  </a:schemeClr>
                </a:solidFill>
              </a:rPr>
              <a:t>	</a:t>
            </a:r>
            <a:r>
              <a:rPr lang="en-US" sz="2400" b="1" i="1" dirty="0" err="1" smtClean="0">
                <a:solidFill>
                  <a:schemeClr val="accent5">
                    <a:lumMod val="90000"/>
                  </a:schemeClr>
                </a:solidFill>
              </a:rPr>
              <a:t>Tepoztlan</a:t>
            </a:r>
            <a:r>
              <a:rPr lang="en-US" sz="2400" b="1" i="1" dirty="0" smtClean="0">
                <a:solidFill>
                  <a:schemeClr val="accent5">
                    <a:lumMod val="90000"/>
                  </a:schemeClr>
                </a:solidFill>
              </a:rPr>
              <a:t>, a Mexican Village: A 	Study of Folk Life</a:t>
            </a:r>
          </a:p>
          <a:p>
            <a:pPr lvl="3" eaLnBrk="1" hangingPunct="1">
              <a:buFontTx/>
              <a:buNone/>
              <a:tabLst>
                <a:tab pos="1600200" algn="l"/>
              </a:tabLst>
              <a:defRPr/>
            </a:pPr>
            <a:r>
              <a:rPr lang="en-US" sz="1800" b="1" dirty="0" smtClean="0">
                <a:solidFill>
                  <a:schemeClr val="accent5">
                    <a:lumMod val="90000"/>
                  </a:schemeClr>
                </a:solidFill>
              </a:rPr>
              <a:t>	Chicago: University of Chicago Press</a:t>
            </a:r>
          </a:p>
          <a:p>
            <a:pPr lvl="3" eaLnBrk="1" hangingPunct="1">
              <a:buFontTx/>
              <a:buNone/>
              <a:tabLst>
                <a:tab pos="1600200" algn="l"/>
              </a:tabLst>
              <a:defRPr/>
            </a:pPr>
            <a:endParaRPr lang="en-US" sz="1800" b="1" dirty="0" smtClean="0"/>
          </a:p>
          <a:p>
            <a:pPr lvl="1" eaLnBrk="1" hangingPunct="1">
              <a:buFontTx/>
              <a:buNone/>
              <a:tabLst>
                <a:tab pos="1600200" algn="l"/>
              </a:tabLst>
              <a:defRPr/>
            </a:pPr>
            <a:r>
              <a:rPr lang="en-US" sz="2400" b="1" dirty="0" smtClean="0"/>
              <a:t>1941 	</a:t>
            </a:r>
            <a:r>
              <a:rPr lang="en-US" sz="2400" b="1" i="1" dirty="0" smtClean="0"/>
              <a:t>Folk Culture of Yucatan</a:t>
            </a:r>
          </a:p>
          <a:p>
            <a:pPr lvl="3" eaLnBrk="1" hangingPunct="1">
              <a:buFontTx/>
              <a:buNone/>
              <a:tabLst>
                <a:tab pos="1600200" algn="l"/>
              </a:tabLst>
              <a:defRPr/>
            </a:pPr>
            <a:r>
              <a:rPr lang="en-US" sz="1800" b="1" dirty="0" smtClean="0"/>
              <a:t>	Chicago: University of Chicago Press</a:t>
            </a:r>
          </a:p>
          <a:p>
            <a:pPr eaLnBrk="1" hangingPunct="1">
              <a:tabLst>
                <a:tab pos="1600200" algn="l"/>
              </a:tabLst>
              <a:defRPr/>
            </a:pPr>
            <a:endParaRPr lang="en-US" sz="2800" b="1" dirty="0" smtClean="0"/>
          </a:p>
        </p:txBody>
      </p:sp>
      <p:sp>
        <p:nvSpPr>
          <p:cNvPr id="751620" name="Text Box 4"/>
          <p:cNvSpPr txBox="1">
            <a:spLocks noChangeArrowheads="1"/>
          </p:cNvSpPr>
          <p:nvPr/>
        </p:nvSpPr>
        <p:spPr bwMode="auto">
          <a:xfrm>
            <a:off x="1676400" y="2484439"/>
            <a:ext cx="6019800" cy="36933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 charset="0"/>
              </a:rPr>
              <a:t>Robert Redfield</a:t>
            </a:r>
          </a:p>
        </p:txBody>
      </p:sp>
      <p:pic>
        <p:nvPicPr>
          <p:cNvPr id="7516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3" y="4572000"/>
            <a:ext cx="1463675" cy="1828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7516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7833" y="381000"/>
            <a:ext cx="1190625" cy="19050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Text Box 3"/>
          <p:cNvSpPr txBox="1">
            <a:spLocks noChangeArrowheads="1"/>
          </p:cNvSpPr>
          <p:nvPr/>
        </p:nvSpPr>
        <p:spPr bwMode="auto">
          <a:xfrm>
            <a:off x="2271714" y="6583479"/>
            <a:ext cx="45386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latin typeface="Arial" charset="0"/>
                <a:hlinkClick r:id="rId2"/>
              </a:rPr>
              <a:t>www.d.umn.edu/cla/faculty/troufs/anth1604/Trobriands.html#title</a:t>
            </a:r>
            <a:endParaRPr kumimoji="1" lang="en-US" sz="1200">
              <a:latin typeface="Arial" charset="0"/>
            </a:endParaRPr>
          </a:p>
        </p:txBody>
      </p:sp>
      <p:sp>
        <p:nvSpPr>
          <p:cNvPr id="753667" name="Text Box 6"/>
          <p:cNvSpPr txBox="1">
            <a:spLocks noChangeArrowheads="1"/>
          </p:cNvSpPr>
          <p:nvPr/>
        </p:nvSpPr>
        <p:spPr bwMode="auto">
          <a:xfrm>
            <a:off x="990600" y="4591166"/>
            <a:ext cx="15233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Paul Buffalo</a:t>
            </a:r>
          </a:p>
          <a:p>
            <a:r>
              <a:rPr lang="en-US" sz="2000"/>
              <a:t>Meditating</a:t>
            </a:r>
          </a:p>
          <a:p>
            <a:r>
              <a:rPr lang="en-US" sz="2000"/>
              <a:t>Medicine</a:t>
            </a:r>
            <a:endParaRPr lang="en-US"/>
          </a:p>
        </p:txBody>
      </p:sp>
      <p:pic>
        <p:nvPicPr>
          <p:cNvPr id="75366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4" y="533400"/>
            <a:ext cx="7769225" cy="57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68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0113" y="714375"/>
            <a:ext cx="7315200" cy="6216650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</a:pPr>
            <a:endParaRPr lang="en-US" sz="4000" b="1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smtClean="0">
                <a:latin typeface="Verdana" pitchFamily="34" charset="0"/>
              </a:rPr>
              <a:t>“units of analysis” may include:</a:t>
            </a:r>
          </a:p>
          <a:p>
            <a:pPr eaLnBrk="1" hangingPunct="1">
              <a:lnSpc>
                <a:spcPct val="60000"/>
              </a:lnSpc>
              <a:buFontTx/>
              <a:buNone/>
            </a:pPr>
            <a:endParaRPr lang="en-US" sz="2800" b="1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one person </a:t>
            </a:r>
            <a:r>
              <a:rPr lang="en-US" sz="1800" smtClean="0">
                <a:solidFill>
                  <a:schemeClr val="accent1"/>
                </a:solidFill>
                <a:latin typeface="Verdana" pitchFamily="34" charset="0"/>
              </a:rPr>
              <a:t>(e.g., Paul Buffalo)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the family </a:t>
            </a:r>
            <a:r>
              <a:rPr lang="en-US" sz="1600" smtClean="0">
                <a:solidFill>
                  <a:schemeClr val="accent1"/>
                </a:solidFill>
                <a:latin typeface="Verdana" pitchFamily="34" charset="0"/>
              </a:rPr>
              <a:t>(e.g., Strodtbeck)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the community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accent1"/>
                </a:solidFill>
                <a:latin typeface="Verdana" pitchFamily="34" charset="0"/>
              </a:rPr>
              <a:t>a region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latin typeface="Verdana" pitchFamily="34" charset="0"/>
              </a:rPr>
              <a:t>“culture area”</a:t>
            </a:r>
          </a:p>
          <a:p>
            <a:pPr marL="865188" lvl="1" indent="-407988" eaLnBrk="1" hangingPunct="1">
              <a:lnSpc>
                <a:spcPct val="90000"/>
              </a:lnSpc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a culture / “subculture”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 Chicanos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“Irish”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“Irish Travellers”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“Rom” (“Gypsies”)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“Basques”</a:t>
            </a:r>
          </a:p>
          <a:p>
            <a:pPr marL="1208088" lvl="2" eaLnBrk="1" hangingPunct="1">
              <a:lnSpc>
                <a:spcPct val="90000"/>
              </a:lnSpc>
            </a:pPr>
            <a:r>
              <a:rPr lang="en-US" sz="1800" b="1" smtClean="0">
                <a:solidFill>
                  <a:schemeClr val="bg1"/>
                </a:solidFill>
                <a:latin typeface="Verdana" pitchFamily="34" charset="0"/>
              </a:rPr>
              <a:t>  Catalans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60380" y="1598613"/>
            <a:ext cx="8226425" cy="4570412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3600" b="1" smtClean="0">
                <a:solidFill>
                  <a:srgbClr val="FF0000"/>
                </a:solidFill>
              </a:rPr>
              <a:t>some areas are “officially”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3600" b="1" smtClean="0">
                <a:solidFill>
                  <a:srgbClr val="FF0000"/>
                </a:solidFill>
              </a:rPr>
              <a:t>anthropological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3600" b="1" smtClean="0">
                <a:solidFill>
                  <a:srgbClr val="FF0000"/>
                </a:solidFill>
              </a:rPr>
              <a:t>“cultural areas” . . .</a:t>
            </a:r>
            <a:endParaRPr lang="en-US" sz="360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AutoShape 2"/>
          <p:cNvSpPr>
            <a:spLocks noChangeArrowheads="1"/>
          </p:cNvSpPr>
          <p:nvPr/>
        </p:nvSpPr>
        <p:spPr bwMode="auto">
          <a:xfrm>
            <a:off x="2914653" y="45183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1571" name="AutoShape 3"/>
          <p:cNvSpPr>
            <a:spLocks noChangeArrowheads="1"/>
          </p:cNvSpPr>
          <p:nvPr/>
        </p:nvSpPr>
        <p:spPr bwMode="auto">
          <a:xfrm>
            <a:off x="2533653" y="3851639"/>
            <a:ext cx="1795463" cy="917079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1572" name="AutoShape 4"/>
          <p:cNvSpPr>
            <a:spLocks noChangeArrowheads="1"/>
          </p:cNvSpPr>
          <p:nvPr/>
        </p:nvSpPr>
        <p:spPr bwMode="auto">
          <a:xfrm flipV="1">
            <a:off x="1847852" y="4775564"/>
            <a:ext cx="976313" cy="917079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1573" name="AutoShape 5"/>
          <p:cNvSpPr>
            <a:spLocks noChangeArrowheads="1"/>
          </p:cNvSpPr>
          <p:nvPr/>
        </p:nvSpPr>
        <p:spPr bwMode="auto">
          <a:xfrm>
            <a:off x="1847852" y="6480425"/>
            <a:ext cx="976313" cy="917079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1574" name="AutoShape 6"/>
          <p:cNvSpPr>
            <a:spLocks noChangeArrowheads="1"/>
          </p:cNvSpPr>
          <p:nvPr/>
        </p:nvSpPr>
        <p:spPr bwMode="auto">
          <a:xfrm>
            <a:off x="2495550" y="45183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1575" name="AutoShape 7"/>
          <p:cNvSpPr>
            <a:spLocks noChangeArrowheads="1"/>
          </p:cNvSpPr>
          <p:nvPr/>
        </p:nvSpPr>
        <p:spPr bwMode="auto">
          <a:xfrm>
            <a:off x="3181350" y="491843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1576" name="AutoShape 8"/>
          <p:cNvSpPr>
            <a:spLocks noChangeArrowheads="1"/>
          </p:cNvSpPr>
          <p:nvPr/>
        </p:nvSpPr>
        <p:spPr bwMode="auto">
          <a:xfrm>
            <a:off x="3238501" y="52041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21577" name="AutoShape 9"/>
          <p:cNvSpPr>
            <a:spLocks noChangeArrowheads="1"/>
          </p:cNvSpPr>
          <p:nvPr/>
        </p:nvSpPr>
        <p:spPr bwMode="auto">
          <a:xfrm>
            <a:off x="2724150" y="5242289"/>
            <a:ext cx="245474" cy="917079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21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1033463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157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5350" y="917575"/>
            <a:ext cx="330517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1580" name="Rectangle 16"/>
          <p:cNvSpPr>
            <a:spLocks noChangeArrowheads="1"/>
          </p:cNvSpPr>
          <p:nvPr/>
        </p:nvSpPr>
        <p:spPr bwMode="auto">
          <a:xfrm>
            <a:off x="2616208" y="6059604"/>
            <a:ext cx="49263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Minnesota Historical Society Press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3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0417" y="814388"/>
            <a:ext cx="7586662" cy="5688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56739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2763838" y="6552929"/>
            <a:ext cx="3714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eaLnBrk="0" hangingPunct="0"/>
            <a:r>
              <a:rPr kumimoji="1" lang="en-US" sz="1200">
                <a:solidFill>
                  <a:srgbClr val="000000"/>
                </a:solidFill>
                <a:latin typeface="Arial" charset="0"/>
              </a:rPr>
              <a:t>http://eclectic.ss.uci.edu/~</a:t>
            </a:r>
            <a:r>
              <a:rPr kumimoji="1" lang="en-US" sz="1200">
                <a:solidFill>
                  <a:srgbClr val="000000"/>
                </a:solidFill>
                <a:latin typeface="Arial" charset="0"/>
                <a:hlinkClick r:id="rId3"/>
              </a:rPr>
              <a:t>drwhite/worldcul/atlas.htm</a:t>
            </a:r>
            <a:endParaRPr kumimoji="1"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56740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FFFFFF"/>
                </a:solidFill>
                <a:latin typeface="Arial" charset="0"/>
              </a:rPr>
              <a:t>Compare . . .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645" y="814271"/>
            <a:ext cx="7772400" cy="519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61" name="Picture 2" descr="Mesoamer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68" y="-6350"/>
            <a:ext cx="7348537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62" name="Text Box 3"/>
          <p:cNvSpPr txBox="1">
            <a:spLocks noChangeArrowheads="1"/>
          </p:cNvSpPr>
          <p:nvPr/>
        </p:nvSpPr>
        <p:spPr bwMode="auto">
          <a:xfrm>
            <a:off x="1592263" y="917576"/>
            <a:ext cx="2444900" cy="70788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b="1">
                <a:solidFill>
                  <a:srgbClr val="0C0600"/>
                </a:solidFill>
                <a:latin typeface="Arial" charset="0"/>
              </a:rPr>
              <a:t>“Mesoamerica”</a:t>
            </a:r>
          </a:p>
          <a:p>
            <a:pPr eaLnBrk="0" hangingPunct="0"/>
            <a:r>
              <a:rPr kumimoji="1" lang="en-US" sz="1600" b="1">
                <a:solidFill>
                  <a:srgbClr val="0C0600"/>
                </a:solidFill>
                <a:latin typeface="Arial" charset="0"/>
              </a:rPr>
              <a:t>(cultural)</a:t>
            </a:r>
          </a:p>
        </p:txBody>
      </p:sp>
      <p:sp>
        <p:nvSpPr>
          <p:cNvPr id="757763" name="Line 4"/>
          <p:cNvSpPr>
            <a:spLocks noChangeShapeType="1"/>
          </p:cNvSpPr>
          <p:nvPr/>
        </p:nvSpPr>
        <p:spPr bwMode="auto">
          <a:xfrm flipH="1" flipV="1">
            <a:off x="2670198" y="1524000"/>
            <a:ext cx="334963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764" name="Text Box 5"/>
          <p:cNvSpPr txBox="1">
            <a:spLocks noChangeArrowheads="1"/>
          </p:cNvSpPr>
          <p:nvPr/>
        </p:nvSpPr>
        <p:spPr bwMode="auto">
          <a:xfrm>
            <a:off x="4357754" y="1447801"/>
            <a:ext cx="2755691" cy="70788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b="1">
                <a:solidFill>
                  <a:srgbClr val="0C0600"/>
                </a:solidFill>
                <a:latin typeface="Arial" charset="0"/>
              </a:rPr>
              <a:t>“Middle America”</a:t>
            </a:r>
          </a:p>
          <a:p>
            <a:pPr eaLnBrk="0" hangingPunct="0"/>
            <a:r>
              <a:rPr kumimoji="1" lang="en-US" sz="1600" b="1">
                <a:solidFill>
                  <a:srgbClr val="0C0600"/>
                </a:solidFill>
                <a:latin typeface="Arial" charset="0"/>
              </a:rPr>
              <a:t>(geological)</a:t>
            </a:r>
            <a:endParaRPr kumimoji="1" lang="en-US" sz="2000" b="1">
              <a:solidFill>
                <a:srgbClr val="0C0600"/>
              </a:solidFill>
              <a:latin typeface="Arial" charset="0"/>
            </a:endParaRPr>
          </a:p>
        </p:txBody>
      </p:sp>
      <p:sp>
        <p:nvSpPr>
          <p:cNvPr id="757765" name="Line 6"/>
          <p:cNvSpPr>
            <a:spLocks noChangeShapeType="1"/>
          </p:cNvSpPr>
          <p:nvPr/>
        </p:nvSpPr>
        <p:spPr bwMode="auto">
          <a:xfrm>
            <a:off x="5849969" y="2032116"/>
            <a:ext cx="1189037" cy="18573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7" name="Text Box 2"/>
          <p:cNvSpPr txBox="1">
            <a:spLocks noChangeArrowheads="1"/>
          </p:cNvSpPr>
          <p:nvPr/>
        </p:nvSpPr>
        <p:spPr bwMode="auto">
          <a:xfrm>
            <a:off x="3090624" y="6395599"/>
            <a:ext cx="2953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http://en.wikipedia.org/wiki/Culture_areas_of_North_America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223" y="460150"/>
            <a:ext cx="500897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7" name="Text Box 2"/>
          <p:cNvSpPr txBox="1">
            <a:spLocks noChangeArrowheads="1"/>
          </p:cNvSpPr>
          <p:nvPr/>
        </p:nvSpPr>
        <p:spPr bwMode="auto">
          <a:xfrm>
            <a:off x="3090624" y="6395599"/>
            <a:ext cx="295305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http://en.wikipedia.org/wiki/Culture_areas_of_North_America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439" y="2158093"/>
            <a:ext cx="4083050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3372" y="1308100"/>
            <a:ext cx="4276046" cy="389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567546" y="5368884"/>
            <a:ext cx="5979886" cy="64633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865188" lvl="1" indent="-407988">
              <a:lnSpc>
                <a:spcPct val="90000"/>
              </a:lnSpc>
            </a:pPr>
            <a:r>
              <a:rPr lang="en-US" sz="3600" b="1" dirty="0" smtClean="0">
                <a:solidFill>
                  <a:srgbClr val="000000"/>
                </a:solidFill>
                <a:latin typeface="Verdana" pitchFamily="34" charset="0"/>
              </a:rPr>
              <a:t> not “culture areas</a:t>
            </a:r>
            <a:r>
              <a:rPr lang="en-US" sz="4000" b="1" dirty="0" smtClean="0">
                <a:solidFill>
                  <a:srgbClr val="000000"/>
                </a:solidFill>
                <a:latin typeface="Verdana" pitchFamily="34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LonelyPlanetEurope_Ire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6325" y="952500"/>
            <a:ext cx="70008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5" name="Text Box 2"/>
          <p:cNvSpPr txBox="1">
            <a:spLocks noChangeArrowheads="1"/>
          </p:cNvSpPr>
          <p:nvPr/>
        </p:nvSpPr>
        <p:spPr bwMode="auto">
          <a:xfrm>
            <a:off x="2495550" y="6526329"/>
            <a:ext cx="46854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http://www.d.umn.edu/cla/faculty/troufs/anth3635/cetexts.html#title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5878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138" y="1257300"/>
            <a:ext cx="4233862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8787" name="Rectangle 4"/>
          <p:cNvSpPr>
            <a:spLocks noChangeArrowheads="1"/>
          </p:cNvSpPr>
          <p:nvPr/>
        </p:nvSpPr>
        <p:spPr bwMode="auto">
          <a:xfrm>
            <a:off x="4362450" y="2771389"/>
            <a:ext cx="5406288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2800" b="1">
                <a:solidFill>
                  <a:srgbClr val="000000"/>
                </a:solidFill>
                <a:latin typeface="Arial" charset="0"/>
              </a:rPr>
              <a:t>Parman, Susan.</a:t>
            </a:r>
          </a:p>
          <a:p>
            <a:pPr eaLnBrk="0" hangingPunct="0"/>
            <a:r>
              <a:rPr lang="en-US" b="1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b="1">
                <a:solidFill>
                  <a:srgbClr val="000000"/>
                </a:solidFill>
                <a:latin typeface="Arial" charset="0"/>
              </a:rPr>
            </a:br>
            <a:r>
              <a:rPr lang="en-US" b="1" i="1">
                <a:solidFill>
                  <a:srgbClr val="000000"/>
                </a:solidFill>
                <a:latin typeface="Arial" charset="0"/>
              </a:rPr>
              <a:t>Europe in the Anthropological </a:t>
            </a:r>
          </a:p>
          <a:p>
            <a:pPr eaLnBrk="0" hangingPunct="0"/>
            <a:r>
              <a:rPr lang="en-US" b="1" i="1">
                <a:solidFill>
                  <a:srgbClr val="000000"/>
                </a:solidFill>
                <a:latin typeface="Arial" charset="0"/>
              </a:rPr>
              <a:t>Imagination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.</a:t>
            </a:r>
            <a:br>
              <a:rPr lang="en-US" b="1">
                <a:solidFill>
                  <a:srgbClr val="000000"/>
                </a:solidFill>
                <a:latin typeface="Arial" charset="0"/>
              </a:rPr>
            </a:br>
            <a:endParaRPr lang="en-US" b="1">
              <a:solidFill>
                <a:srgbClr val="000000"/>
              </a:solidFill>
              <a:latin typeface="Arial" charset="0"/>
            </a:endParaRPr>
          </a:p>
          <a:p>
            <a:pPr eaLnBrk="0" hangingPunct="0"/>
            <a:r>
              <a:rPr lang="en-US">
                <a:solidFill>
                  <a:srgbClr val="000000"/>
                </a:solidFill>
                <a:latin typeface="Arial" charset="0"/>
              </a:rPr>
              <a:t>Upper Saddle River, NJ: Prentice Hall,</a:t>
            </a:r>
          </a:p>
          <a:p>
            <a:pPr eaLnBrk="0" hangingPunct="0"/>
            <a:r>
              <a:rPr lang="en-US">
                <a:solidFill>
                  <a:srgbClr val="000000"/>
                </a:solidFill>
                <a:latin typeface="Arial" charset="0"/>
              </a:rPr>
              <a:t> 1998.</a:t>
            </a:r>
          </a:p>
        </p:txBody>
      </p:sp>
      <p:sp>
        <p:nvSpPr>
          <p:cNvPr id="758788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Text Box 2"/>
          <p:cNvSpPr txBox="1">
            <a:spLocks noChangeArrowheads="1"/>
          </p:cNvSpPr>
          <p:nvPr/>
        </p:nvSpPr>
        <p:spPr bwMode="auto">
          <a:xfrm>
            <a:off x="4986843" y="5101777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30115" name="Text Box 3"/>
          <p:cNvSpPr txBox="1">
            <a:spLocks noChangeArrowheads="1"/>
          </p:cNvSpPr>
          <p:nvPr/>
        </p:nvSpPr>
        <p:spPr bwMode="auto">
          <a:xfrm>
            <a:off x="6207629" y="2587177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30116" name="Rectangle 6"/>
          <p:cNvSpPr>
            <a:spLocks noChangeArrowheads="1"/>
          </p:cNvSpPr>
          <p:nvPr/>
        </p:nvSpPr>
        <p:spPr bwMode="auto">
          <a:xfrm>
            <a:off x="414338" y="5965923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</a:rPr>
              <a:t>Grub Street Cookery (2008)</a:t>
            </a:r>
          </a:p>
        </p:txBody>
      </p:sp>
      <p:pic>
        <p:nvPicPr>
          <p:cNvPr id="730117" name="Picture 7" descr="trtemp_imag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649" y="811213"/>
            <a:ext cx="36290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0118" name="Picture 9" descr="trtemp_ima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8074" y="804863"/>
            <a:ext cx="383222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0119" name="Rectangle 12"/>
          <p:cNvSpPr>
            <a:spLocks noChangeArrowheads="1"/>
          </p:cNvSpPr>
          <p:nvPr/>
        </p:nvSpPr>
        <p:spPr bwMode="auto">
          <a:xfrm>
            <a:off x="4137025" y="5957986"/>
            <a:ext cx="4572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</a:rPr>
              <a:t>Grub Street Cookery (2010)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243264" y="6552929"/>
            <a:ext cx="26997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eaLnBrk="0" hangingPunct="0"/>
            <a:r>
              <a:rPr kumimoji="1" lang="en-US" sz="1200">
                <a:latin typeface="Arial" charset="0"/>
                <a:hlinkClick r:id="rId2"/>
              </a:rPr>
              <a:t>http://en.wikipedia.org/wiki/Amazonia</a:t>
            </a:r>
            <a:endParaRPr kumimoji="1" lang="en-US" sz="1200">
              <a:latin typeface="Arial" charset="0"/>
            </a:endParaRPr>
          </a:p>
        </p:txBody>
      </p:sp>
      <p:pic>
        <p:nvPicPr>
          <p:cNvPr id="7598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712788"/>
            <a:ext cx="7772400" cy="5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12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143116"/>
            <a:ext cx="38100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219701" y="2148003"/>
            <a:ext cx="1699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Amazonia</a:t>
            </a:r>
            <a:endParaRPr 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34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243264" y="6552929"/>
            <a:ext cx="26997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eaLnBrk="0" hangingPunct="0"/>
            <a:r>
              <a:rPr kumimoji="1" lang="en-US" sz="1200">
                <a:latin typeface="Arial" charset="0"/>
                <a:hlinkClick r:id="rId2"/>
              </a:rPr>
              <a:t>http://en.wikipedia.org/wiki/Amazonia</a:t>
            </a:r>
            <a:endParaRPr kumimoji="1" lang="en-US" sz="1200">
              <a:latin typeface="Arial" charset="0"/>
            </a:endParaRPr>
          </a:p>
        </p:txBody>
      </p:sp>
      <p:pic>
        <p:nvPicPr>
          <p:cNvPr id="76083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316"/>
            <a:ext cx="7772400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3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286000"/>
            <a:ext cx="52578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8" name="Rectangle 5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3243264" y="6552929"/>
            <a:ext cx="26997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2400300" indent="-2400300" eaLnBrk="0" hangingPunct="0"/>
            <a:r>
              <a:rPr kumimoji="1" lang="en-US" sz="1200">
                <a:latin typeface="Arial" charset="0"/>
                <a:hlinkClick r:id="rId2"/>
              </a:rPr>
              <a:t>http://en.wikipedia.org/wiki/Amazonia</a:t>
            </a:r>
            <a:endParaRPr kumimoji="1" lang="en-US" sz="1200">
              <a:latin typeface="Arial" charset="0"/>
            </a:endParaRPr>
          </a:p>
        </p:txBody>
      </p:sp>
      <p:pic>
        <p:nvPicPr>
          <p:cNvPr id="7618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316"/>
            <a:ext cx="7772400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23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286000"/>
            <a:ext cx="52578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186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58" y="3429000"/>
            <a:ext cx="602932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186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2895602"/>
            <a:ext cx="238125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38" y="714379"/>
            <a:ext cx="7372350" cy="5675313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en-US" sz="4000" b="1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dirty="0" smtClean="0">
                <a:latin typeface="Verdana" pitchFamily="34" charset="0"/>
              </a:rPr>
              <a:t>“units of analysis” may include:</a:t>
            </a:r>
          </a:p>
          <a:p>
            <a:pPr eaLnBrk="1" hangingPunct="1">
              <a:lnSpc>
                <a:spcPct val="60000"/>
              </a:lnSpc>
              <a:buFontTx/>
              <a:buNone/>
              <a:defRPr/>
            </a:pPr>
            <a:endParaRPr lang="en-US" sz="28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one person </a:t>
            </a:r>
            <a:r>
              <a:rPr lang="en-US" sz="1800" dirty="0" smtClean="0">
                <a:solidFill>
                  <a:schemeClr val="accent1"/>
                </a:solidFill>
                <a:latin typeface="Verdana" pitchFamily="34" charset="0"/>
              </a:rPr>
              <a:t>(e.g., Paul Buffalo)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the family </a:t>
            </a:r>
            <a:r>
              <a:rPr lang="en-US" sz="1600" dirty="0" smtClean="0">
                <a:solidFill>
                  <a:schemeClr val="accent1"/>
                </a:solidFill>
                <a:latin typeface="Verdana" pitchFamily="34" charset="0"/>
              </a:rPr>
              <a:t>(e.g., </a:t>
            </a:r>
            <a:r>
              <a:rPr lang="en-US" sz="1600" dirty="0" err="1" smtClean="0">
                <a:solidFill>
                  <a:schemeClr val="accent1"/>
                </a:solidFill>
                <a:latin typeface="Verdana" pitchFamily="34" charset="0"/>
              </a:rPr>
              <a:t>Strodtbeck</a:t>
            </a:r>
            <a:r>
              <a:rPr lang="en-US" sz="1600" dirty="0" smtClean="0">
                <a:solidFill>
                  <a:schemeClr val="accent1"/>
                </a:solidFill>
                <a:latin typeface="Verdana" pitchFamily="34" charset="0"/>
              </a:rPr>
              <a:t>)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the community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a region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“culture area”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culture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/ “subculture”</a:t>
            </a:r>
          </a:p>
          <a:p>
            <a:pPr marL="1208088" lvl="2" eaLnBrk="1" hangingPunct="1">
              <a:lnSpc>
                <a:spcPct val="90000"/>
              </a:lnSpc>
              <a:defRPr/>
            </a:pPr>
            <a:r>
              <a:rPr lang="en-US" sz="1800" b="1" dirty="0" smtClean="0">
                <a:latin typeface="Verdana" pitchFamily="34" charset="0"/>
              </a:rPr>
              <a:t>Maya</a:t>
            </a:r>
          </a:p>
          <a:p>
            <a:pPr marL="1665288" lvl="3" eaLnBrk="1" hangingPunct="1">
              <a:lnSpc>
                <a:spcPct val="90000"/>
              </a:lnSpc>
              <a:defRPr/>
            </a:pPr>
            <a:r>
              <a:rPr lang="en-US" sz="1400" b="1" dirty="0" err="1" smtClean="0">
                <a:latin typeface="Verdana" pitchFamily="34" charset="0"/>
              </a:rPr>
              <a:t>Chamula</a:t>
            </a:r>
            <a:endParaRPr lang="en-US" sz="1400" b="1" dirty="0" smtClean="0">
              <a:latin typeface="Verdana" pitchFamily="34" charset="0"/>
            </a:endParaRPr>
          </a:p>
          <a:p>
            <a:pPr marL="1665288" lvl="3" eaLnBrk="1" hangingPunct="1">
              <a:lnSpc>
                <a:spcPct val="90000"/>
              </a:lnSpc>
              <a:defRPr/>
            </a:pPr>
            <a:r>
              <a:rPr lang="en-US" sz="1400" b="1" dirty="0" err="1" smtClean="0">
                <a:latin typeface="Verdana" pitchFamily="34" charset="0"/>
              </a:rPr>
              <a:t>Lancandon</a:t>
            </a:r>
            <a:endParaRPr lang="en-US" sz="1400" b="1" dirty="0" smtClean="0">
              <a:latin typeface="Verdana" pitchFamily="34" charset="0"/>
            </a:endParaRPr>
          </a:p>
          <a:p>
            <a:pPr marL="1665288" lvl="3" eaLnBrk="1" hangingPunct="1">
              <a:lnSpc>
                <a:spcPct val="90000"/>
              </a:lnSpc>
              <a:defRPr/>
            </a:pPr>
            <a:r>
              <a:rPr lang="en-US" sz="1400" b="1" dirty="0" err="1" smtClean="0">
                <a:latin typeface="Verdana" pitchFamily="34" charset="0"/>
              </a:rPr>
              <a:t>Tzotzil</a:t>
            </a:r>
            <a:endParaRPr lang="en-US" sz="1400" b="1" dirty="0" smtClean="0">
              <a:latin typeface="Verdana" pitchFamily="34" charset="0"/>
            </a:endParaRPr>
          </a:p>
          <a:p>
            <a:pPr marL="1665288" lvl="3" eaLnBrk="1" hangingPunct="1">
              <a:lnSpc>
                <a:spcPct val="90000"/>
              </a:lnSpc>
              <a:defRPr/>
            </a:pPr>
            <a:r>
              <a:rPr lang="en-US" sz="1400" b="1" dirty="0" err="1" smtClean="0">
                <a:latin typeface="Verdana" pitchFamily="34" charset="0"/>
              </a:rPr>
              <a:t>Tzeltal</a:t>
            </a:r>
            <a:endParaRPr lang="en-US" sz="1400" b="1" dirty="0" smtClean="0">
              <a:latin typeface="Verdana" pitchFamily="34" charset="0"/>
            </a:endParaRPr>
          </a:p>
          <a:p>
            <a:pPr marL="1665288" lvl="3" eaLnBrk="1" hangingPunct="1">
              <a:lnSpc>
                <a:spcPct val="90000"/>
              </a:lnSpc>
              <a:defRPr/>
            </a:pPr>
            <a:r>
              <a:rPr lang="en-US" sz="1400" b="1" dirty="0" err="1" smtClean="0">
                <a:latin typeface="Verdana" pitchFamily="34" charset="0"/>
              </a:rPr>
              <a:t>Zoque</a:t>
            </a:r>
            <a:endParaRPr lang="en-US" sz="1400" b="1" dirty="0" smtClean="0">
              <a:latin typeface="Verdana" pitchFamily="34" charset="0"/>
            </a:endParaRPr>
          </a:p>
        </p:txBody>
      </p:sp>
      <p:sp>
        <p:nvSpPr>
          <p:cNvPr id="762882" name="TextBox 4"/>
          <p:cNvSpPr txBox="1">
            <a:spLocks noChangeArrowheads="1"/>
          </p:cNvSpPr>
          <p:nvPr/>
        </p:nvSpPr>
        <p:spPr bwMode="auto">
          <a:xfrm>
            <a:off x="3367136" y="5090984"/>
            <a:ext cx="242411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Yaqui</a:t>
            </a:r>
          </a:p>
          <a:p>
            <a:pPr lvl="2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Verdana" pitchFamily="34" charset="0"/>
              </a:rPr>
              <a:t>Otomi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lvl="2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Verdana" pitchFamily="34" charset="0"/>
              </a:rPr>
              <a:t>Tarascan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lvl="2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Verdana" pitchFamily="34" charset="0"/>
              </a:rPr>
              <a:t>Mixtec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lvl="2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Verdana" pitchFamily="34" charset="0"/>
              </a:rPr>
              <a:t>Zapotec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62883" name="TextBox 5"/>
          <p:cNvSpPr txBox="1">
            <a:spLocks noChangeArrowheads="1"/>
          </p:cNvSpPr>
          <p:nvPr/>
        </p:nvSpPr>
        <p:spPr bwMode="auto">
          <a:xfrm>
            <a:off x="5576903" y="5107975"/>
            <a:ext cx="242411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08000" lvl="2" indent="-42863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Olmec </a:t>
            </a:r>
          </a:p>
          <a:p>
            <a:pPr marL="508000" lvl="2" indent="-42863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Toltec</a:t>
            </a:r>
          </a:p>
          <a:p>
            <a:pPr marL="508000" lvl="2" indent="-42863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Aztec</a:t>
            </a:r>
          </a:p>
          <a:p>
            <a:pPr marL="508000" lvl="2" indent="-42863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Verdana" pitchFamily="34" charset="0"/>
              </a:rPr>
              <a:t>Teotihuacanos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marL="508000" lvl="2" indent="-42863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Verdana" pitchFamily="34" charset="0"/>
              </a:rPr>
              <a:t>Tarahumara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Text Box 2"/>
          <p:cNvSpPr txBox="1">
            <a:spLocks noChangeArrowheads="1"/>
          </p:cNvSpPr>
          <p:nvPr/>
        </p:nvSpPr>
        <p:spPr bwMode="auto">
          <a:xfrm>
            <a:off x="2209800" y="6583479"/>
            <a:ext cx="45615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000000"/>
                </a:solidFill>
                <a:latin typeface="Arial" charset="0"/>
                <a:hlinkClick r:id="rId2"/>
              </a:rPr>
              <a:t>www.d.umn.edu/cla/faculty/troufs/anth1604/Inuit_Yupik.html#title</a:t>
            </a:r>
            <a:endParaRPr kumimoji="1" lang="en-US" sz="12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639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92232"/>
            <a:ext cx="7772400" cy="465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Text Box 3"/>
          <p:cNvSpPr txBox="1">
            <a:spLocks noChangeArrowheads="1"/>
          </p:cNvSpPr>
          <p:nvPr/>
        </p:nvSpPr>
        <p:spPr bwMode="auto">
          <a:xfrm>
            <a:off x="2179638" y="6583479"/>
            <a:ext cx="47912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000000"/>
                </a:solidFill>
                <a:latin typeface="Arial" charset="0"/>
                <a:hlinkClick r:id="rId2"/>
              </a:rPr>
              <a:t>www.d.umn.edu/cla/faculty/troufs/anth1604/video/Nomads.html#title</a:t>
            </a:r>
            <a:endParaRPr kumimoji="1"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4931" name="Text Box 6"/>
          <p:cNvSpPr txBox="1">
            <a:spLocks noChangeArrowheads="1"/>
          </p:cNvSpPr>
          <p:nvPr/>
        </p:nvSpPr>
        <p:spPr bwMode="auto">
          <a:xfrm>
            <a:off x="990600" y="4591166"/>
            <a:ext cx="15233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Paul Buffalo</a:t>
            </a:r>
          </a:p>
          <a:p>
            <a:r>
              <a:rPr lang="en-US" sz="2000">
                <a:solidFill>
                  <a:srgbClr val="000000"/>
                </a:solidFill>
              </a:rPr>
              <a:t>Meditating</a:t>
            </a:r>
          </a:p>
          <a:p>
            <a:r>
              <a:rPr lang="en-US" sz="2000">
                <a:solidFill>
                  <a:srgbClr val="000000"/>
                </a:solidFill>
              </a:rPr>
              <a:t>Medicine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76493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8" y="304916"/>
            <a:ext cx="7769225" cy="618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4933" name="Text Box 7"/>
          <p:cNvSpPr txBox="1">
            <a:spLocks noChangeArrowheads="1"/>
          </p:cNvSpPr>
          <p:nvPr/>
        </p:nvSpPr>
        <p:spPr bwMode="auto">
          <a:xfrm>
            <a:off x="1556980" y="2000251"/>
            <a:ext cx="1518365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b="1">
                <a:solidFill>
                  <a:srgbClr val="000000"/>
                </a:solidFill>
              </a:rPr>
              <a:t>Waorani</a:t>
            </a:r>
            <a:br>
              <a:rPr lang="en-US" b="1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(Ecuador)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Text Box 3"/>
          <p:cNvSpPr txBox="1">
            <a:spLocks noChangeArrowheads="1"/>
          </p:cNvSpPr>
          <p:nvPr/>
        </p:nvSpPr>
        <p:spPr bwMode="auto">
          <a:xfrm>
            <a:off x="1752600" y="6583479"/>
            <a:ext cx="56207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000000"/>
                </a:solidFill>
                <a:latin typeface="Arial" charset="0"/>
                <a:hlinkClick r:id="rId2"/>
              </a:rPr>
              <a:t>www.d.umn.edu/cla/faculty/troufs/anth1604/video/Trinkets_and_Beads.html#title</a:t>
            </a:r>
            <a:endParaRPr kumimoji="1"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5955" name="Text Box 6"/>
          <p:cNvSpPr txBox="1">
            <a:spLocks noChangeArrowheads="1"/>
          </p:cNvSpPr>
          <p:nvPr/>
        </p:nvSpPr>
        <p:spPr bwMode="auto">
          <a:xfrm>
            <a:off x="990600" y="4591166"/>
            <a:ext cx="15233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Paul Buffalo</a:t>
            </a:r>
          </a:p>
          <a:p>
            <a:r>
              <a:rPr lang="en-US" sz="2000">
                <a:solidFill>
                  <a:srgbClr val="000000"/>
                </a:solidFill>
              </a:rPr>
              <a:t>Meditating</a:t>
            </a:r>
          </a:p>
          <a:p>
            <a:r>
              <a:rPr lang="en-US" sz="2000">
                <a:solidFill>
                  <a:srgbClr val="000000"/>
                </a:solidFill>
              </a:rPr>
              <a:t>Medicine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76595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80" y="611188"/>
            <a:ext cx="7769225" cy="556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5957" name="Text Box 6"/>
          <p:cNvSpPr txBox="1">
            <a:spLocks noChangeArrowheads="1"/>
          </p:cNvSpPr>
          <p:nvPr/>
        </p:nvSpPr>
        <p:spPr bwMode="auto">
          <a:xfrm>
            <a:off x="1516899" y="2000251"/>
            <a:ext cx="1600118" cy="112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b="1">
                <a:solidFill>
                  <a:srgbClr val="000000"/>
                </a:solidFill>
              </a:rPr>
              <a:t>Huaorani</a:t>
            </a:r>
            <a:br>
              <a:rPr lang="en-US" b="1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(Ecuador)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Text Box 3"/>
          <p:cNvSpPr txBox="1">
            <a:spLocks noChangeArrowheads="1"/>
          </p:cNvSpPr>
          <p:nvPr/>
        </p:nvSpPr>
        <p:spPr bwMode="auto">
          <a:xfrm>
            <a:off x="2246314" y="6583479"/>
            <a:ext cx="46469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000000"/>
                </a:solidFill>
                <a:latin typeface="Arial" charset="0"/>
                <a:hlinkClick r:id="rId2"/>
              </a:rPr>
              <a:t>www.d.umn.edu/cla/faculty/troufs/anth4616/video/Amish.html#title</a:t>
            </a:r>
            <a:endParaRPr kumimoji="1"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6979" name="Text Box 6"/>
          <p:cNvSpPr txBox="1">
            <a:spLocks noChangeArrowheads="1"/>
          </p:cNvSpPr>
          <p:nvPr/>
        </p:nvSpPr>
        <p:spPr bwMode="auto">
          <a:xfrm>
            <a:off x="990600" y="4591166"/>
            <a:ext cx="15233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Paul Buffalo</a:t>
            </a:r>
          </a:p>
          <a:p>
            <a:r>
              <a:rPr lang="en-US" sz="2000">
                <a:solidFill>
                  <a:srgbClr val="000000"/>
                </a:solidFill>
              </a:rPr>
              <a:t>Meditating</a:t>
            </a:r>
          </a:p>
          <a:p>
            <a:r>
              <a:rPr lang="en-US" sz="2000">
                <a:solidFill>
                  <a:srgbClr val="000000"/>
                </a:solidFill>
              </a:rPr>
              <a:t>Medicine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76698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80" y="342900"/>
            <a:ext cx="7769225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Text Box 3"/>
          <p:cNvSpPr txBox="1">
            <a:spLocks noChangeArrowheads="1"/>
          </p:cNvSpPr>
          <p:nvPr/>
        </p:nvSpPr>
        <p:spPr bwMode="auto">
          <a:xfrm>
            <a:off x="2187591" y="6583479"/>
            <a:ext cx="478323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000000"/>
                </a:solidFill>
                <a:latin typeface="Arial" charset="0"/>
                <a:hlinkClick r:id="rId2"/>
              </a:rPr>
              <a:t>www.d.umn.edu/cla/faculty/troufs/anth1604/video/Shakers.html#title</a:t>
            </a:r>
            <a:endParaRPr kumimoji="1"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68003" name="Text Box 6"/>
          <p:cNvSpPr txBox="1">
            <a:spLocks noChangeArrowheads="1"/>
          </p:cNvSpPr>
          <p:nvPr/>
        </p:nvSpPr>
        <p:spPr bwMode="auto">
          <a:xfrm>
            <a:off x="990600" y="4591166"/>
            <a:ext cx="15233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Paul Buffalo</a:t>
            </a:r>
          </a:p>
          <a:p>
            <a:r>
              <a:rPr lang="en-US" sz="2000">
                <a:solidFill>
                  <a:srgbClr val="000000"/>
                </a:solidFill>
              </a:rPr>
              <a:t>Meditating</a:t>
            </a:r>
          </a:p>
          <a:p>
            <a:r>
              <a:rPr lang="en-US" sz="2000">
                <a:solidFill>
                  <a:srgbClr val="000000"/>
                </a:solidFill>
              </a:rPr>
              <a:t>Medicine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76800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8700" y="461966"/>
            <a:ext cx="7048500" cy="593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Text Box 2"/>
          <p:cNvSpPr txBox="1">
            <a:spLocks noChangeArrowheads="1"/>
          </p:cNvSpPr>
          <p:nvPr/>
        </p:nvSpPr>
        <p:spPr bwMode="auto">
          <a:xfrm>
            <a:off x="2105073" y="6583479"/>
            <a:ext cx="50204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000000"/>
                </a:solidFill>
                <a:latin typeface="Arial" charset="0"/>
                <a:hlinkClick r:id="rId2"/>
              </a:rPr>
              <a:t>www.d.umn.edu/cla/faculty/troufs/anth1604/video/Dead_Birds.html#title</a:t>
            </a:r>
            <a:endParaRPr kumimoji="1" lang="en-US" sz="12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690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80" y="533400"/>
            <a:ext cx="7769225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Text Box 2"/>
          <p:cNvSpPr txBox="1">
            <a:spLocks noChangeArrowheads="1"/>
          </p:cNvSpPr>
          <p:nvPr/>
        </p:nvSpPr>
        <p:spPr bwMode="auto">
          <a:xfrm>
            <a:off x="2286001" y="6583479"/>
            <a:ext cx="45439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000000"/>
                </a:solidFill>
                <a:latin typeface="Arial" charset="0"/>
                <a:hlinkClick r:id="rId2"/>
              </a:rPr>
              <a:t>www.d.umn.edu/cla/faculty/troufs/anth1604/video/Nuer.html#title</a:t>
            </a:r>
            <a:endParaRPr kumimoji="1" lang="en-US" sz="12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700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4" y="152400"/>
            <a:ext cx="7769225" cy="62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09600"/>
            <a:ext cx="7772400" cy="556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1075" name="Text Box 2"/>
          <p:cNvSpPr txBox="1">
            <a:spLocks noChangeArrowheads="1"/>
          </p:cNvSpPr>
          <p:nvPr/>
        </p:nvSpPr>
        <p:spPr bwMode="auto">
          <a:xfrm>
            <a:off x="2411432" y="6521566"/>
            <a:ext cx="50556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hlinkClick r:id="rId4"/>
              </a:rPr>
              <a:t>www.d.umn.edu/cla/faculty/troufs/anth1604/video/Two_Girls.html#title</a:t>
            </a:r>
            <a:endParaRPr 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91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92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9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94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95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96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7097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17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538" y="1233488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122" name="Text Box 2"/>
          <p:cNvSpPr txBox="1">
            <a:spLocks noChangeArrowheads="1"/>
          </p:cNvSpPr>
          <p:nvPr/>
        </p:nvSpPr>
        <p:spPr bwMode="auto">
          <a:xfrm>
            <a:off x="1217614" y="6526329"/>
            <a:ext cx="66896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http://en.wikipedia.org/wiki/Indigenous_peoples_of_Mexico#History_of_the_indigenous_peoples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731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225" y="623891"/>
            <a:ext cx="7589838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3124" name="Oval 4"/>
          <p:cNvSpPr>
            <a:spLocks noChangeArrowheads="1"/>
          </p:cNvSpPr>
          <p:nvPr/>
        </p:nvSpPr>
        <p:spPr bwMode="auto">
          <a:xfrm>
            <a:off x="3919538" y="566738"/>
            <a:ext cx="2393950" cy="463550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 sz="3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Text Box 2"/>
          <p:cNvSpPr txBox="1">
            <a:spLocks noChangeArrowheads="1"/>
          </p:cNvSpPr>
          <p:nvPr/>
        </p:nvSpPr>
        <p:spPr bwMode="auto">
          <a:xfrm>
            <a:off x="1217614" y="6526329"/>
            <a:ext cx="66896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http://en.wikipedia.org/wiki/Indigenous_peoples_of_Mexico#History_of_the_indigenous_peoples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741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682741"/>
            <a:ext cx="758825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4148" name="Oval 4"/>
          <p:cNvSpPr>
            <a:spLocks noChangeArrowheads="1"/>
          </p:cNvSpPr>
          <p:nvPr/>
        </p:nvSpPr>
        <p:spPr bwMode="auto">
          <a:xfrm>
            <a:off x="3948113" y="566739"/>
            <a:ext cx="4121150" cy="638175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 sz="3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170" name="Text Box 2"/>
          <p:cNvSpPr txBox="1">
            <a:spLocks noChangeArrowheads="1"/>
          </p:cNvSpPr>
          <p:nvPr/>
        </p:nvSpPr>
        <p:spPr bwMode="auto">
          <a:xfrm>
            <a:off x="1217614" y="6526329"/>
            <a:ext cx="66896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http://en.wikipedia.org/wiki/Indigenous_peoples_of_Mexico#History_of_the_indigenous_peoples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75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646" y="944679"/>
            <a:ext cx="7589837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5172" name="Oval 5"/>
          <p:cNvSpPr>
            <a:spLocks noChangeArrowheads="1"/>
          </p:cNvSpPr>
          <p:nvPr/>
        </p:nvSpPr>
        <p:spPr bwMode="auto">
          <a:xfrm>
            <a:off x="2249488" y="827204"/>
            <a:ext cx="1524000" cy="465137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 sz="320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Text Box 2"/>
          <p:cNvSpPr txBox="1">
            <a:spLocks noChangeArrowheads="1"/>
          </p:cNvSpPr>
          <p:nvPr/>
        </p:nvSpPr>
        <p:spPr bwMode="auto">
          <a:xfrm>
            <a:off x="1217614" y="6526329"/>
            <a:ext cx="66896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http://en.wikipedia.org/wiki/Indigenous_peoples_of_Mexico#History_of_the_indigenous_peoples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76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96" y="1365250"/>
            <a:ext cx="7589837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5545138" y="3440113"/>
            <a:ext cx="2481262" cy="666750"/>
          </a:xfrm>
          <a:prstGeom prst="ellipse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 wrap="none"/>
          <a:lstStyle/>
          <a:p>
            <a:pPr algn="ctr">
              <a:spcBef>
                <a:spcPct val="20000"/>
              </a:spcBef>
            </a:pPr>
            <a:endParaRPr lang="en-US" sz="3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11596" y="3367092"/>
            <a:ext cx="2320925" cy="1323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>
                <a:solidFill>
                  <a:srgbClr val="000000"/>
                </a:solidFill>
                <a:latin typeface="Arial" charset="0"/>
              </a:rPr>
              <a:t>63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7"/>
          <p:cNvSpPr>
            <a:spLocks noChangeArrowheads="1"/>
          </p:cNvSpPr>
          <p:nvPr/>
        </p:nvSpPr>
        <p:spPr bwMode="auto">
          <a:xfrm>
            <a:off x="2878026" y="4664201"/>
            <a:ext cx="3765774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>
                <a:solidFill>
                  <a:srgbClr val="000000"/>
                </a:solidFill>
                <a:latin typeface="Arial" charset="0"/>
              </a:rPr>
              <a:t>Sophie D. Coe</a:t>
            </a:r>
            <a:br>
              <a:rPr lang="en-US">
                <a:solidFill>
                  <a:srgbClr val="000000"/>
                </a:solidFill>
                <a:latin typeface="Arial" charset="0"/>
              </a:rPr>
            </a:br>
            <a:r>
              <a:rPr lang="en-US" b="1" i="1">
                <a:solidFill>
                  <a:srgbClr val="000000"/>
                </a:solidFill>
                <a:latin typeface="Arial" charset="0"/>
              </a:rPr>
              <a:t>America's First Cuisines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b="1">
                <a:solidFill>
                  <a:srgbClr val="000000"/>
                </a:solidFill>
                <a:latin typeface="Arial" charset="0"/>
              </a:rPr>
            </a:br>
            <a:r>
              <a:rPr lang="en-US" sz="1100">
                <a:solidFill>
                  <a:srgbClr val="000000"/>
                </a:solidFill>
                <a:latin typeface="Arial" charset="0"/>
              </a:rPr>
              <a:t>Austin: University of Texax Press, 1994.</a:t>
            </a:r>
            <a:br>
              <a:rPr lang="en-US" sz="1100">
                <a:solidFill>
                  <a:srgbClr val="000000"/>
                </a:solidFill>
                <a:latin typeface="Arial" charset="0"/>
              </a:rPr>
            </a:br>
            <a:r>
              <a:rPr lang="en-US" sz="1100">
                <a:solidFill>
                  <a:srgbClr val="000000"/>
                </a:solidFill>
                <a:latin typeface="Arial" charset="0"/>
              </a:rPr>
              <a:t>288 pages</a:t>
            </a:r>
            <a:br>
              <a:rPr lang="en-US" sz="1100">
                <a:solidFill>
                  <a:srgbClr val="000000"/>
                </a:solidFill>
                <a:latin typeface="Arial" charset="0"/>
              </a:rPr>
            </a:br>
            <a:r>
              <a:rPr lang="en-US" sz="1100">
                <a:solidFill>
                  <a:srgbClr val="000000"/>
                </a:solidFill>
                <a:latin typeface="Arial" charset="0"/>
              </a:rPr>
              <a:t>ISBN-10: 029271159X</a:t>
            </a:r>
            <a:br>
              <a:rPr lang="en-US" sz="1100">
                <a:solidFill>
                  <a:srgbClr val="000000"/>
                </a:solidFill>
                <a:latin typeface="Arial" charset="0"/>
              </a:rPr>
            </a:br>
            <a:r>
              <a:rPr lang="en-US" sz="1100">
                <a:solidFill>
                  <a:srgbClr val="000000"/>
                </a:solidFill>
                <a:latin typeface="Arial" charset="0"/>
              </a:rPr>
              <a:t>ISBN-13: 978-0292711594</a:t>
            </a:r>
          </a:p>
        </p:txBody>
      </p:sp>
      <p:pic>
        <p:nvPicPr>
          <p:cNvPr id="7772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6951" y="1069975"/>
            <a:ext cx="20510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7220" name="Text Box 10"/>
          <p:cNvSpPr txBox="1">
            <a:spLocks noChangeArrowheads="1"/>
          </p:cNvSpPr>
          <p:nvPr/>
        </p:nvSpPr>
        <p:spPr bwMode="auto">
          <a:xfrm>
            <a:off x="2647490" y="6400916"/>
            <a:ext cx="42237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>
                <a:solidFill>
                  <a:srgbClr val="000000"/>
                </a:solidFill>
                <a:latin typeface="Arial" charset="0"/>
                <a:hlinkClick r:id="rId3"/>
              </a:rPr>
              <a:t>www.d.umn.edu/cla/faculty/troufs/anthfood/aftexts.html#title</a:t>
            </a:r>
            <a:endParaRPr kumimoji="1"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77221" name="Text Box 7"/>
          <p:cNvSpPr txBox="1">
            <a:spLocks noChangeArrowheads="1"/>
          </p:cNvSpPr>
          <p:nvPr/>
        </p:nvSpPr>
        <p:spPr bwMode="auto">
          <a:xfrm>
            <a:off x="1607611" y="906464"/>
            <a:ext cx="155363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200000"/>
              </a:lnSpc>
            </a:pPr>
            <a:r>
              <a:rPr kumimoji="1" lang="en-US" sz="4000" b="1">
                <a:solidFill>
                  <a:srgbClr val="000000"/>
                </a:solidFill>
                <a:latin typeface="Arial" charset="0"/>
              </a:rPr>
              <a:t>Aztec</a:t>
            </a:r>
          </a:p>
          <a:p>
            <a:pPr algn="ctr" eaLnBrk="0" hangingPunct="0">
              <a:lnSpc>
                <a:spcPct val="200000"/>
              </a:lnSpc>
            </a:pPr>
            <a:r>
              <a:rPr kumimoji="1" lang="en-US" sz="4000" b="1">
                <a:solidFill>
                  <a:srgbClr val="000000"/>
                </a:solidFill>
                <a:latin typeface="Arial" charset="0"/>
              </a:rPr>
              <a:t>Maya</a:t>
            </a:r>
          </a:p>
          <a:p>
            <a:pPr algn="ctr" eaLnBrk="0" hangingPunct="0">
              <a:lnSpc>
                <a:spcPct val="200000"/>
              </a:lnSpc>
            </a:pPr>
            <a:r>
              <a:rPr kumimoji="1" lang="en-US" sz="4000" b="1">
                <a:solidFill>
                  <a:srgbClr val="FFFFFF"/>
                </a:solidFill>
                <a:latin typeface="Arial" charset="0"/>
              </a:rPr>
              <a:t>Inca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7963" y="746125"/>
            <a:ext cx="362426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266" name="Text Box 2"/>
          <p:cNvSpPr txBox="1">
            <a:spLocks noChangeArrowheads="1"/>
          </p:cNvSpPr>
          <p:nvPr/>
        </p:nvSpPr>
        <p:spPr bwMode="auto">
          <a:xfrm>
            <a:off x="2436813" y="6526329"/>
            <a:ext cx="4273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www.d.umn.edu/cla/faculty/troufs/anth3618/matext.html#title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79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121" y="1030288"/>
            <a:ext cx="7589837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Text Box 2"/>
          <p:cNvSpPr txBox="1">
            <a:spLocks noChangeArrowheads="1"/>
          </p:cNvSpPr>
          <p:nvPr/>
        </p:nvSpPr>
        <p:spPr bwMode="auto">
          <a:xfrm>
            <a:off x="2436813" y="6526329"/>
            <a:ext cx="4273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www.d.umn.edu/cla/faculty/troufs/anth3618/matext.html#title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80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041400"/>
            <a:ext cx="75882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38" y="714379"/>
            <a:ext cx="7372350" cy="5675313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en-US" sz="4000" b="1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dirty="0" smtClean="0">
                <a:latin typeface="Verdana" pitchFamily="34" charset="0"/>
              </a:rPr>
              <a:t>“units of analysis” may include:</a:t>
            </a:r>
          </a:p>
          <a:p>
            <a:pPr eaLnBrk="1" hangingPunct="1">
              <a:lnSpc>
                <a:spcPct val="60000"/>
              </a:lnSpc>
              <a:buFontTx/>
              <a:buNone/>
              <a:defRPr/>
            </a:pPr>
            <a:endParaRPr lang="en-US" sz="28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one person </a:t>
            </a:r>
            <a:r>
              <a:rPr lang="en-US" sz="1800" dirty="0" smtClean="0">
                <a:solidFill>
                  <a:schemeClr val="accent1"/>
                </a:solidFill>
                <a:latin typeface="Verdana" pitchFamily="34" charset="0"/>
              </a:rPr>
              <a:t>(e.g., Paul Buffalo)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the family </a:t>
            </a:r>
            <a:r>
              <a:rPr lang="en-US" sz="1600" dirty="0" smtClean="0">
                <a:solidFill>
                  <a:schemeClr val="accent1"/>
                </a:solidFill>
                <a:latin typeface="Verdana" pitchFamily="34" charset="0"/>
              </a:rPr>
              <a:t>(e.g., </a:t>
            </a:r>
            <a:r>
              <a:rPr lang="en-US" sz="1600" dirty="0" err="1" smtClean="0">
                <a:solidFill>
                  <a:schemeClr val="accent1"/>
                </a:solidFill>
                <a:latin typeface="Verdana" pitchFamily="34" charset="0"/>
              </a:rPr>
              <a:t>Strodtbeck</a:t>
            </a:r>
            <a:r>
              <a:rPr lang="en-US" sz="1600" dirty="0" smtClean="0">
                <a:solidFill>
                  <a:schemeClr val="accent1"/>
                </a:solidFill>
                <a:latin typeface="Verdana" pitchFamily="34" charset="0"/>
              </a:rPr>
              <a:t>)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the community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a region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“culture area”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culture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/ “subculture”</a:t>
            </a:r>
          </a:p>
          <a:p>
            <a:pPr marL="1208088" lvl="2" eaLnBrk="1" hangingPunct="1">
              <a:lnSpc>
                <a:spcPct val="90000"/>
              </a:lnSpc>
              <a:defRPr/>
            </a:pPr>
            <a:r>
              <a:rPr lang="en-US" sz="1800" b="1" dirty="0" smtClean="0">
                <a:latin typeface="Verdana" pitchFamily="34" charset="0"/>
              </a:rPr>
              <a:t>Maya</a:t>
            </a:r>
          </a:p>
          <a:p>
            <a:pPr marL="1665288" lvl="3" eaLnBrk="1" hangingPunct="1">
              <a:lnSpc>
                <a:spcPct val="90000"/>
              </a:lnSpc>
              <a:defRPr/>
            </a:pPr>
            <a:r>
              <a:rPr lang="en-US" sz="1400" b="1" dirty="0" err="1" smtClean="0">
                <a:latin typeface="Verdana" pitchFamily="34" charset="0"/>
              </a:rPr>
              <a:t>Chamula</a:t>
            </a:r>
            <a:endParaRPr lang="en-US" sz="1400" b="1" dirty="0" smtClean="0">
              <a:latin typeface="Verdana" pitchFamily="34" charset="0"/>
            </a:endParaRPr>
          </a:p>
          <a:p>
            <a:pPr marL="1665288" lvl="3" eaLnBrk="1" hangingPunct="1">
              <a:lnSpc>
                <a:spcPct val="90000"/>
              </a:lnSpc>
              <a:defRPr/>
            </a:pPr>
            <a:r>
              <a:rPr lang="en-US" sz="1400" b="1" dirty="0" err="1" smtClean="0">
                <a:latin typeface="Verdana" pitchFamily="34" charset="0"/>
              </a:rPr>
              <a:t>Lancandon</a:t>
            </a:r>
            <a:endParaRPr lang="en-US" sz="1400" b="1" dirty="0" smtClean="0">
              <a:latin typeface="Verdana" pitchFamily="34" charset="0"/>
            </a:endParaRPr>
          </a:p>
          <a:p>
            <a:pPr marL="1665288" lvl="3" eaLnBrk="1" hangingPunct="1">
              <a:lnSpc>
                <a:spcPct val="90000"/>
              </a:lnSpc>
              <a:defRPr/>
            </a:pPr>
            <a:r>
              <a:rPr lang="en-US" sz="1400" b="1" dirty="0" err="1" smtClean="0">
                <a:latin typeface="Verdana" pitchFamily="34" charset="0"/>
              </a:rPr>
              <a:t>Tzotzil</a:t>
            </a:r>
            <a:endParaRPr lang="en-US" sz="1400" b="1" dirty="0" smtClean="0">
              <a:latin typeface="Verdana" pitchFamily="34" charset="0"/>
            </a:endParaRPr>
          </a:p>
          <a:p>
            <a:pPr marL="1665288" lvl="3" eaLnBrk="1" hangingPunct="1">
              <a:lnSpc>
                <a:spcPct val="90000"/>
              </a:lnSpc>
              <a:defRPr/>
            </a:pPr>
            <a:r>
              <a:rPr lang="en-US" sz="1400" b="1" dirty="0" err="1" smtClean="0">
                <a:latin typeface="Verdana" pitchFamily="34" charset="0"/>
              </a:rPr>
              <a:t>Tzeltal</a:t>
            </a:r>
            <a:endParaRPr lang="en-US" sz="1400" b="1" dirty="0" smtClean="0">
              <a:latin typeface="Verdana" pitchFamily="34" charset="0"/>
            </a:endParaRPr>
          </a:p>
          <a:p>
            <a:pPr marL="1665288" lvl="3" eaLnBrk="1" hangingPunct="1">
              <a:lnSpc>
                <a:spcPct val="90000"/>
              </a:lnSpc>
              <a:defRPr/>
            </a:pPr>
            <a:r>
              <a:rPr lang="en-US" sz="1400" b="1" dirty="0" err="1" smtClean="0">
                <a:latin typeface="Verdana" pitchFamily="34" charset="0"/>
              </a:rPr>
              <a:t>Zoque</a:t>
            </a:r>
            <a:endParaRPr lang="en-US" sz="1400" b="1" dirty="0" smtClean="0">
              <a:latin typeface="Verdana" pitchFamily="34" charset="0"/>
            </a:endParaRPr>
          </a:p>
        </p:txBody>
      </p:sp>
      <p:sp>
        <p:nvSpPr>
          <p:cNvPr id="762882" name="TextBox 4"/>
          <p:cNvSpPr txBox="1">
            <a:spLocks noChangeArrowheads="1"/>
          </p:cNvSpPr>
          <p:nvPr/>
        </p:nvSpPr>
        <p:spPr bwMode="auto">
          <a:xfrm>
            <a:off x="3367136" y="5090984"/>
            <a:ext cx="242411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Yaqui</a:t>
            </a:r>
          </a:p>
          <a:p>
            <a:pPr lvl="2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Verdana" pitchFamily="34" charset="0"/>
              </a:rPr>
              <a:t>Otomi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lvl="2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Verdana" pitchFamily="34" charset="0"/>
              </a:rPr>
              <a:t>Tarascan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lvl="2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Verdana" pitchFamily="34" charset="0"/>
              </a:rPr>
              <a:t>Mixtec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lvl="2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Verdana" pitchFamily="34" charset="0"/>
              </a:rPr>
              <a:t>Zapotec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62883" name="TextBox 5"/>
          <p:cNvSpPr txBox="1">
            <a:spLocks noChangeArrowheads="1"/>
          </p:cNvSpPr>
          <p:nvPr/>
        </p:nvSpPr>
        <p:spPr bwMode="auto">
          <a:xfrm>
            <a:off x="5576903" y="5107975"/>
            <a:ext cx="242411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08000" lvl="2" indent="-42863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Olmec </a:t>
            </a:r>
          </a:p>
          <a:p>
            <a:pPr marL="508000" lvl="2" indent="-42863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Toltec</a:t>
            </a:r>
          </a:p>
          <a:p>
            <a:pPr marL="508000" lvl="2" indent="-42863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Aztec</a:t>
            </a:r>
          </a:p>
          <a:p>
            <a:pPr marL="508000" lvl="2" indent="-42863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Verdana" pitchFamily="34" charset="0"/>
              </a:rPr>
              <a:t>Teotihuacanos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marL="508000" lvl="2" indent="-42863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Verdana" pitchFamily="34" charset="0"/>
              </a:rPr>
              <a:t>Tarahumara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44746" y="5167428"/>
            <a:ext cx="6247223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charset="0"/>
              </a:rPr>
              <a:t>aka a “</a:t>
            </a:r>
            <a:r>
              <a:rPr lang="en-US" sz="4800" b="1" dirty="0" err="1">
                <a:solidFill>
                  <a:srgbClr val="FF0000"/>
                </a:solidFill>
                <a:latin typeface="Arial" charset="0"/>
              </a:rPr>
              <a:t>microculture</a:t>
            </a:r>
            <a:r>
              <a:rPr lang="en-US" sz="4800" b="1" dirty="0">
                <a:solidFill>
                  <a:srgbClr val="FF0000"/>
                </a:solidFill>
                <a:latin typeface="Arial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38" y="714379"/>
            <a:ext cx="7372350" cy="5675313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en-US" sz="4000" b="1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dirty="0" smtClean="0">
                <a:latin typeface="Verdana" pitchFamily="34" charset="0"/>
              </a:rPr>
              <a:t>“units of analysis” may include:</a:t>
            </a:r>
          </a:p>
          <a:p>
            <a:pPr eaLnBrk="1" hangingPunct="1">
              <a:lnSpc>
                <a:spcPct val="60000"/>
              </a:lnSpc>
              <a:buFontTx/>
              <a:buNone/>
              <a:defRPr/>
            </a:pPr>
            <a:endParaRPr lang="en-US" sz="28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one person </a:t>
            </a:r>
            <a:r>
              <a:rPr lang="en-US" sz="1800" dirty="0" smtClean="0">
                <a:solidFill>
                  <a:schemeClr val="accent1"/>
                </a:solidFill>
                <a:latin typeface="Verdana" pitchFamily="34" charset="0"/>
              </a:rPr>
              <a:t>(e.g., Paul Buffalo)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the family </a:t>
            </a:r>
            <a:r>
              <a:rPr lang="en-US" sz="1600" dirty="0" smtClean="0">
                <a:solidFill>
                  <a:schemeClr val="accent1"/>
                </a:solidFill>
                <a:latin typeface="Verdana" pitchFamily="34" charset="0"/>
              </a:rPr>
              <a:t>(e.g., </a:t>
            </a:r>
            <a:r>
              <a:rPr lang="en-US" sz="1600" dirty="0" err="1" smtClean="0">
                <a:solidFill>
                  <a:schemeClr val="accent1"/>
                </a:solidFill>
                <a:latin typeface="Verdana" pitchFamily="34" charset="0"/>
              </a:rPr>
              <a:t>Strodtbeck</a:t>
            </a:r>
            <a:r>
              <a:rPr lang="en-US" sz="1600" dirty="0" smtClean="0">
                <a:solidFill>
                  <a:schemeClr val="accent1"/>
                </a:solidFill>
                <a:latin typeface="Verdana" pitchFamily="34" charset="0"/>
              </a:rPr>
              <a:t>)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the community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a region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“culture area”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culture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/ “subculture”</a:t>
            </a:r>
          </a:p>
          <a:p>
            <a:pPr marL="1208088" lvl="2" eaLnBrk="1" hangingPunct="1">
              <a:lnSpc>
                <a:spcPct val="90000"/>
              </a:lnSpc>
              <a:defRPr/>
            </a:pPr>
            <a:r>
              <a:rPr lang="en-US" sz="1800" b="1" dirty="0" smtClean="0">
                <a:latin typeface="Verdana" pitchFamily="34" charset="0"/>
              </a:rPr>
              <a:t>Maya</a:t>
            </a:r>
          </a:p>
          <a:p>
            <a:pPr marL="1665288" lvl="3" eaLnBrk="1" hangingPunct="1">
              <a:lnSpc>
                <a:spcPct val="90000"/>
              </a:lnSpc>
              <a:defRPr/>
            </a:pPr>
            <a:r>
              <a:rPr lang="en-US" sz="1400" b="1" dirty="0" err="1" smtClean="0">
                <a:latin typeface="Verdana" pitchFamily="34" charset="0"/>
              </a:rPr>
              <a:t>Chamula</a:t>
            </a:r>
            <a:endParaRPr lang="en-US" sz="1400" b="1" dirty="0" smtClean="0">
              <a:latin typeface="Verdana" pitchFamily="34" charset="0"/>
            </a:endParaRPr>
          </a:p>
          <a:p>
            <a:pPr marL="1665288" lvl="3" eaLnBrk="1" hangingPunct="1">
              <a:lnSpc>
                <a:spcPct val="90000"/>
              </a:lnSpc>
              <a:defRPr/>
            </a:pPr>
            <a:r>
              <a:rPr lang="en-US" sz="1400" b="1" dirty="0" err="1" smtClean="0">
                <a:latin typeface="Verdana" pitchFamily="34" charset="0"/>
              </a:rPr>
              <a:t>Lancandon</a:t>
            </a:r>
            <a:endParaRPr lang="en-US" sz="1400" b="1" dirty="0" smtClean="0">
              <a:latin typeface="Verdana" pitchFamily="34" charset="0"/>
            </a:endParaRPr>
          </a:p>
          <a:p>
            <a:pPr marL="1665288" lvl="3" eaLnBrk="1" hangingPunct="1">
              <a:lnSpc>
                <a:spcPct val="90000"/>
              </a:lnSpc>
              <a:defRPr/>
            </a:pPr>
            <a:r>
              <a:rPr lang="en-US" sz="1400" b="1" dirty="0" err="1" smtClean="0">
                <a:latin typeface="Verdana" pitchFamily="34" charset="0"/>
              </a:rPr>
              <a:t>Tzotzil</a:t>
            </a:r>
            <a:endParaRPr lang="en-US" sz="1400" b="1" dirty="0" smtClean="0">
              <a:latin typeface="Verdana" pitchFamily="34" charset="0"/>
            </a:endParaRPr>
          </a:p>
          <a:p>
            <a:pPr marL="1665288" lvl="3" eaLnBrk="1" hangingPunct="1">
              <a:lnSpc>
                <a:spcPct val="90000"/>
              </a:lnSpc>
              <a:defRPr/>
            </a:pPr>
            <a:r>
              <a:rPr lang="en-US" sz="1400" b="1" dirty="0" err="1" smtClean="0">
                <a:latin typeface="Verdana" pitchFamily="34" charset="0"/>
              </a:rPr>
              <a:t>Tzeltal</a:t>
            </a:r>
            <a:endParaRPr lang="en-US" sz="1400" b="1" dirty="0" smtClean="0">
              <a:latin typeface="Verdana" pitchFamily="34" charset="0"/>
            </a:endParaRPr>
          </a:p>
          <a:p>
            <a:pPr marL="1665288" lvl="3" eaLnBrk="1" hangingPunct="1">
              <a:lnSpc>
                <a:spcPct val="90000"/>
              </a:lnSpc>
              <a:defRPr/>
            </a:pPr>
            <a:r>
              <a:rPr lang="en-US" sz="1400" b="1" dirty="0" err="1" smtClean="0">
                <a:latin typeface="Verdana" pitchFamily="34" charset="0"/>
              </a:rPr>
              <a:t>Zoque</a:t>
            </a:r>
            <a:endParaRPr lang="en-US" sz="1400" b="1" dirty="0" smtClean="0">
              <a:latin typeface="Verdana" pitchFamily="34" charset="0"/>
            </a:endParaRPr>
          </a:p>
        </p:txBody>
      </p:sp>
      <p:sp>
        <p:nvSpPr>
          <p:cNvPr id="762882" name="TextBox 4"/>
          <p:cNvSpPr txBox="1">
            <a:spLocks noChangeArrowheads="1"/>
          </p:cNvSpPr>
          <p:nvPr/>
        </p:nvSpPr>
        <p:spPr bwMode="auto">
          <a:xfrm>
            <a:off x="3367136" y="5090984"/>
            <a:ext cx="242411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2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Yaqui</a:t>
            </a:r>
          </a:p>
          <a:p>
            <a:pPr lvl="2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Verdana" pitchFamily="34" charset="0"/>
              </a:rPr>
              <a:t>Otomi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lvl="2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Verdana" pitchFamily="34" charset="0"/>
              </a:rPr>
              <a:t>Tarascan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lvl="2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Verdana" pitchFamily="34" charset="0"/>
              </a:rPr>
              <a:t>Mixtec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lvl="2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Verdana" pitchFamily="34" charset="0"/>
              </a:rPr>
              <a:t>Zapotec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62883" name="TextBox 5"/>
          <p:cNvSpPr txBox="1">
            <a:spLocks noChangeArrowheads="1"/>
          </p:cNvSpPr>
          <p:nvPr/>
        </p:nvSpPr>
        <p:spPr bwMode="auto">
          <a:xfrm>
            <a:off x="5576903" y="5107975"/>
            <a:ext cx="2424113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08000" lvl="2" indent="-42863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Olmec </a:t>
            </a:r>
          </a:p>
          <a:p>
            <a:pPr marL="508000" lvl="2" indent="-42863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Toltec</a:t>
            </a:r>
          </a:p>
          <a:p>
            <a:pPr marL="508000" lvl="2" indent="-42863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Aztec</a:t>
            </a:r>
          </a:p>
          <a:p>
            <a:pPr marL="508000" lvl="2" indent="-42863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latin typeface="Verdana" pitchFamily="34" charset="0"/>
              </a:rPr>
              <a:t>Teotihuacanos</a:t>
            </a:r>
            <a:endParaRPr lang="en-US" sz="1400" b="1" dirty="0">
              <a:solidFill>
                <a:srgbClr val="000000"/>
              </a:solidFill>
              <a:latin typeface="Verdana" pitchFamily="34" charset="0"/>
            </a:endParaRPr>
          </a:p>
          <a:p>
            <a:pPr marL="508000" lvl="2" indent="-42863">
              <a:buFont typeface="Arial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b="1" dirty="0" err="1">
                <a:solidFill>
                  <a:srgbClr val="000000"/>
                </a:solidFill>
                <a:latin typeface="Verdana" pitchFamily="34" charset="0"/>
              </a:rPr>
              <a:t>Tarahumara</a:t>
            </a:r>
            <a:endParaRPr lang="en-US" sz="1400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3"/>
          <p:cNvSpPr txBox="1">
            <a:spLocks noChangeArrowheads="1"/>
          </p:cNvSpPr>
          <p:nvPr/>
        </p:nvSpPr>
        <p:spPr bwMode="auto">
          <a:xfrm>
            <a:off x="1220790" y="6240920"/>
            <a:ext cx="67080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800" dirty="0">
                <a:solidFill>
                  <a:srgbClr val="99CC00"/>
                </a:solidFill>
                <a:latin typeface="Arial" charset="0"/>
                <a:hlinkClick r:id="rId2"/>
              </a:rPr>
              <a:t>http://www.d.umn.edu/cla/faculty/troufs/Buffalo/Intro-Temp2.html</a:t>
            </a:r>
            <a:endParaRPr kumimoji="1" lang="en-US" sz="1800" dirty="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21913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5988" y="540780"/>
            <a:ext cx="7313612" cy="548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9140" name="Text Box 6"/>
          <p:cNvSpPr txBox="1">
            <a:spLocks noChangeArrowheads="1"/>
          </p:cNvSpPr>
          <p:nvPr/>
        </p:nvSpPr>
        <p:spPr bwMode="auto">
          <a:xfrm>
            <a:off x="990668" y="4591170"/>
            <a:ext cx="15634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Paul Buffalo</a:t>
            </a:r>
          </a:p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Meditating</a:t>
            </a:r>
          </a:p>
          <a:p>
            <a:r>
              <a:rPr lang="en-US" sz="2000">
                <a:solidFill>
                  <a:srgbClr val="000000"/>
                </a:solidFill>
                <a:latin typeface="Arial" charset="0"/>
              </a:rPr>
              <a:t>Medicine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362" name="Text Box 2"/>
          <p:cNvSpPr txBox="1">
            <a:spLocks noChangeArrowheads="1"/>
          </p:cNvSpPr>
          <p:nvPr/>
        </p:nvSpPr>
        <p:spPr bwMode="auto">
          <a:xfrm>
            <a:off x="1959033" y="6526329"/>
            <a:ext cx="506375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www.d.umn.edu/cla/faculty/troufs/anth3618/video/Maya_Lords.html#title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833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121" y="1058863"/>
            <a:ext cx="7589837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Text Box 2"/>
          <p:cNvSpPr txBox="1">
            <a:spLocks noChangeArrowheads="1"/>
          </p:cNvSpPr>
          <p:nvPr/>
        </p:nvSpPr>
        <p:spPr bwMode="auto">
          <a:xfrm>
            <a:off x="2132013" y="6526329"/>
            <a:ext cx="48329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www.d.umn.edu/cla/faculty/troufs/anth3618/video/Chamula.html#title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84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225" y="1016000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938" y="1044575"/>
            <a:ext cx="75882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5411" name="Text Box 2"/>
          <p:cNvSpPr txBox="1">
            <a:spLocks noChangeArrowheads="1"/>
          </p:cNvSpPr>
          <p:nvPr/>
        </p:nvSpPr>
        <p:spPr bwMode="auto">
          <a:xfrm>
            <a:off x="2190750" y="6526329"/>
            <a:ext cx="477361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3"/>
              </a:rPr>
              <a:t>www.d.umn.edu/cla/faculty/troufs/anth3618/video/Appeals.html#title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38" y="714375"/>
            <a:ext cx="7372350" cy="6216650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en-US" sz="4000" b="1" dirty="0" smtClean="0">
              <a:latin typeface="Verdan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800" b="1" dirty="0" smtClean="0">
                <a:latin typeface="Verdana" pitchFamily="34" charset="0"/>
              </a:rPr>
              <a:t>“units of analysis” may include:</a:t>
            </a:r>
          </a:p>
          <a:p>
            <a:pPr eaLnBrk="1" hangingPunct="1">
              <a:lnSpc>
                <a:spcPct val="60000"/>
              </a:lnSpc>
              <a:buFontTx/>
              <a:buNone/>
              <a:defRPr/>
            </a:pPr>
            <a:endParaRPr lang="en-US" sz="28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one person </a:t>
            </a:r>
            <a:r>
              <a:rPr lang="en-US" sz="1800" dirty="0" smtClean="0">
                <a:solidFill>
                  <a:schemeClr val="accent1"/>
                </a:solidFill>
                <a:latin typeface="Verdana" pitchFamily="34" charset="0"/>
              </a:rPr>
              <a:t>(e.g., Paul Buffalo)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the family </a:t>
            </a:r>
            <a:r>
              <a:rPr lang="en-US" sz="1600" dirty="0" smtClean="0">
                <a:solidFill>
                  <a:schemeClr val="accent1"/>
                </a:solidFill>
                <a:latin typeface="Verdana" pitchFamily="34" charset="0"/>
              </a:rPr>
              <a:t>(e.g., </a:t>
            </a:r>
            <a:r>
              <a:rPr lang="en-US" sz="1600" dirty="0" err="1" smtClean="0">
                <a:solidFill>
                  <a:schemeClr val="accent1"/>
                </a:solidFill>
                <a:latin typeface="Verdana" pitchFamily="34" charset="0"/>
              </a:rPr>
              <a:t>Strodtbeck</a:t>
            </a:r>
            <a:r>
              <a:rPr lang="en-US" sz="1600" dirty="0" smtClean="0">
                <a:solidFill>
                  <a:schemeClr val="accent1"/>
                </a:solidFill>
                <a:latin typeface="Verdana" pitchFamily="34" charset="0"/>
              </a:rPr>
              <a:t>)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the community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a region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solidFill>
                  <a:schemeClr val="accent1"/>
                </a:solidFill>
                <a:latin typeface="Verdana" pitchFamily="34" charset="0"/>
              </a:rPr>
              <a:t>“culture area”</a:t>
            </a:r>
          </a:p>
          <a:p>
            <a:pPr marL="865188" lvl="1" indent="-407988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culture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/ “subculture”</a:t>
            </a:r>
          </a:p>
          <a:p>
            <a:pPr marL="1208088" lvl="2" eaLnBrk="1" hangingPunct="1">
              <a:lnSpc>
                <a:spcPct val="90000"/>
              </a:lnSpc>
              <a:defRPr/>
            </a:pPr>
            <a:r>
              <a:rPr lang="en-US" sz="1800" b="1" dirty="0" smtClean="0">
                <a:latin typeface="Verdana" pitchFamily="34" charset="0"/>
              </a:rPr>
              <a:t> Chicanos</a:t>
            </a:r>
          </a:p>
          <a:p>
            <a:pPr marL="1208088" lvl="2" eaLnBrk="1" hangingPunct="1">
              <a:lnSpc>
                <a:spcPct val="90000"/>
              </a:lnSpc>
              <a:defRPr/>
            </a:pPr>
            <a:r>
              <a:rPr lang="en-US" sz="1800" b="1" dirty="0" smtClean="0">
                <a:latin typeface="Verdana" pitchFamily="34" charset="0"/>
              </a:rPr>
              <a:t>“Irish”</a:t>
            </a:r>
          </a:p>
          <a:p>
            <a:pPr marL="1208088" lvl="2" eaLnBrk="1" hangingPunct="1">
              <a:lnSpc>
                <a:spcPct val="90000"/>
              </a:lnSpc>
              <a:defRPr/>
            </a:pPr>
            <a:r>
              <a:rPr lang="en-US" sz="1800" b="1" dirty="0" smtClean="0">
                <a:latin typeface="Verdana" pitchFamily="34" charset="0"/>
              </a:rPr>
              <a:t>“Irish </a:t>
            </a:r>
            <a:r>
              <a:rPr lang="en-US" sz="1800" b="1" dirty="0" err="1" smtClean="0">
                <a:latin typeface="Verdana" pitchFamily="34" charset="0"/>
              </a:rPr>
              <a:t>Travellers</a:t>
            </a:r>
            <a:r>
              <a:rPr lang="en-US" sz="1800" b="1" dirty="0" smtClean="0">
                <a:latin typeface="Verdana" pitchFamily="34" charset="0"/>
              </a:rPr>
              <a:t>” (“Gypsies”)</a:t>
            </a:r>
          </a:p>
          <a:p>
            <a:pPr marL="1208088" lvl="2" eaLnBrk="1" hangingPunct="1">
              <a:lnSpc>
                <a:spcPct val="90000"/>
              </a:lnSpc>
              <a:defRPr/>
            </a:pPr>
            <a:r>
              <a:rPr lang="en-US" sz="1800" b="1" dirty="0" smtClean="0">
                <a:latin typeface="Verdana" pitchFamily="34" charset="0"/>
              </a:rPr>
              <a:t>“Rom” (“Gypsies”)</a:t>
            </a:r>
          </a:p>
          <a:p>
            <a:pPr marL="1208088" lvl="2" eaLnBrk="1" hangingPunct="1">
              <a:lnSpc>
                <a:spcPct val="90000"/>
              </a:lnSpc>
              <a:defRPr/>
            </a:pPr>
            <a:r>
              <a:rPr lang="en-US" sz="1800" b="1" dirty="0" smtClean="0">
                <a:latin typeface="Verdana" pitchFamily="34" charset="0"/>
              </a:rPr>
              <a:t>“Basques”</a:t>
            </a:r>
          </a:p>
          <a:p>
            <a:pPr marL="1208088" lvl="2" eaLnBrk="1" hangingPunct="1">
              <a:lnSpc>
                <a:spcPct val="90000"/>
              </a:lnSpc>
              <a:defRPr/>
            </a:pPr>
            <a:r>
              <a:rPr lang="en-US" sz="1800" b="1" dirty="0" smtClean="0">
                <a:latin typeface="Verdana" pitchFamily="34" charset="0"/>
              </a:rPr>
              <a:t>  Catalans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71" y="1544638"/>
            <a:ext cx="7329487" cy="4094162"/>
          </a:xfrm>
        </p:spPr>
        <p:txBody>
          <a:bodyPr>
            <a:sp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Unites of analysis may include ethnic groups within and across nations</a:t>
            </a:r>
          </a:p>
          <a:p>
            <a:pPr eaLnBrk="1" hangingPunct="1">
              <a:lnSpc>
                <a:spcPct val="30000"/>
              </a:lnSpc>
              <a:defRPr/>
            </a:pPr>
            <a:endParaRPr lang="en-US" b="1" dirty="0" smtClean="0">
              <a:solidFill>
                <a:schemeClr val="accent5">
                  <a:lumMod val="90000"/>
                </a:schemeClr>
              </a:solidFill>
              <a:latin typeface="Verdana" pitchFamily="34" charset="0"/>
            </a:endParaRPr>
          </a:p>
          <a:p>
            <a:pPr marL="865188" lvl="1" indent="-407988" eaLnBrk="1" hangingPunct="1">
              <a:defRPr/>
            </a:pP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e.g., </a:t>
            </a:r>
            <a:r>
              <a:rPr lang="en-US" sz="2000" b="1" i="1" dirty="0" err="1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Anishinabe</a:t>
            </a: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(Chippewa; Ojibwa)</a:t>
            </a:r>
          </a:p>
          <a:p>
            <a:pPr marL="865188" lvl="1" indent="-407988" eaLnBrk="1" hangingPunct="1">
              <a:defRPr/>
            </a:pP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e.g., Rom (Gypsies)</a:t>
            </a:r>
          </a:p>
          <a:p>
            <a:pPr marL="865188" lvl="1" indent="-407988" eaLnBrk="1" hangingPunct="1">
              <a:defRPr/>
            </a:pPr>
            <a:r>
              <a:rPr lang="en-US" sz="2000" b="1" dirty="0" smtClean="0">
                <a:latin typeface="Verdana" pitchFamily="34" charset="0"/>
              </a:rPr>
              <a:t>e.g., Irish “</a:t>
            </a:r>
            <a:r>
              <a:rPr lang="en-US" sz="2000" b="1" dirty="0" err="1" smtClean="0">
                <a:latin typeface="Verdana" pitchFamily="34" charset="0"/>
              </a:rPr>
              <a:t>Travellers</a:t>
            </a:r>
            <a:r>
              <a:rPr lang="en-US" sz="2000" b="1" dirty="0" smtClean="0">
                <a:latin typeface="Verdana" pitchFamily="34" charset="0"/>
              </a:rPr>
              <a:t>”</a:t>
            </a:r>
          </a:p>
          <a:p>
            <a:pPr marL="1208088" lvl="2" eaLnBrk="1" hangingPunct="1">
              <a:defRPr/>
            </a:pPr>
            <a:r>
              <a:rPr lang="en-US" sz="1800" b="1" dirty="0" smtClean="0">
                <a:latin typeface="Verdana" pitchFamily="34" charset="0"/>
              </a:rPr>
              <a:t>sometimes incorrectly called “Gypsies”</a:t>
            </a:r>
          </a:p>
          <a:p>
            <a:pPr marL="865188" lvl="1" indent="-407988" eaLnBrk="1" hangingPunct="1">
              <a:defRPr/>
            </a:pP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e.g., Kurds (in Turkey)</a:t>
            </a:r>
          </a:p>
          <a:p>
            <a:pPr marL="865188" lvl="1" indent="-407988" eaLnBrk="1" hangingPunct="1">
              <a:defRPr/>
            </a:pP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e.g., Basques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1" name="Rectangle 5"/>
          <p:cNvSpPr>
            <a:spLocks noChangeArrowheads="1"/>
          </p:cNvSpPr>
          <p:nvPr/>
        </p:nvSpPr>
        <p:spPr bwMode="auto">
          <a:xfrm>
            <a:off x="3886200" y="1371600"/>
            <a:ext cx="4572000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>
                <a:solidFill>
                  <a:srgbClr val="000000"/>
                </a:solidFill>
                <a:latin typeface="Arial" charset="0"/>
              </a:rPr>
              <a:t>The Irish Tinkers: The Urbanization of an Itinerant People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</a:rPr>
              <a:t>by George Gmelch</a:t>
            </a:r>
          </a:p>
          <a:p>
            <a:pPr>
              <a:spcBef>
                <a:spcPct val="50000"/>
              </a:spcBef>
            </a:pPr>
            <a:endParaRPr lang="en-US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Arial" charset="0"/>
              </a:rPr>
              <a:t>1985</a:t>
            </a:r>
          </a:p>
        </p:txBody>
      </p:sp>
      <p:pic>
        <p:nvPicPr>
          <p:cNvPr id="78848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648200"/>
            <a:ext cx="2895600" cy="19748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78848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685800"/>
            <a:ext cx="2408238" cy="3657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78848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4675" y="2859204"/>
            <a:ext cx="2179638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485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71" y="1544638"/>
            <a:ext cx="7329487" cy="4094162"/>
          </a:xfrm>
        </p:spPr>
        <p:txBody>
          <a:bodyPr>
            <a:spAutoFit/>
          </a:bodyPr>
          <a:lstStyle/>
          <a:p>
            <a:pPr marL="0" indent="0" eaLnBrk="1" hangingPunct="1">
              <a:buFontTx/>
              <a:buNone/>
              <a:defRPr/>
            </a:pPr>
            <a:r>
              <a:rPr lang="en-US" b="1" dirty="0" smtClean="0">
                <a:solidFill>
                  <a:schemeClr val="accent5"/>
                </a:solidFill>
                <a:latin typeface="Verdana" pitchFamily="34" charset="0"/>
              </a:rPr>
              <a:t>Unites of analysis may include ethnic groups within and across nations</a:t>
            </a:r>
          </a:p>
          <a:p>
            <a:pPr eaLnBrk="1" hangingPunct="1">
              <a:lnSpc>
                <a:spcPct val="30000"/>
              </a:lnSpc>
              <a:defRPr/>
            </a:pPr>
            <a:endParaRPr lang="en-US" b="1" dirty="0" smtClean="0">
              <a:latin typeface="Verdana" pitchFamily="34" charset="0"/>
            </a:endParaRPr>
          </a:p>
          <a:p>
            <a:pPr marL="865188" lvl="1" indent="-407988" eaLnBrk="1" hangingPunct="1">
              <a:defRPr/>
            </a:pP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e.g., </a:t>
            </a:r>
            <a:r>
              <a:rPr lang="en-US" sz="2000" b="1" i="1" dirty="0" err="1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Anishinabe</a:t>
            </a: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(Chippewa; Ojibwa)</a:t>
            </a:r>
          </a:p>
          <a:p>
            <a:pPr marL="865188" lvl="1" indent="-407988" eaLnBrk="1" hangingPunct="1">
              <a:defRPr/>
            </a:pP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e.g., Rom (Gypsies)</a:t>
            </a:r>
          </a:p>
          <a:p>
            <a:pPr marL="865188" lvl="1" indent="-407988" eaLnBrk="1" hangingPunct="1">
              <a:defRPr/>
            </a:pP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e.g., Irish “</a:t>
            </a:r>
            <a:r>
              <a:rPr lang="en-US" sz="2000" b="1" dirty="0" err="1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Travellers</a:t>
            </a: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”</a:t>
            </a:r>
          </a:p>
          <a:p>
            <a:pPr marL="1208088" lvl="2" eaLnBrk="1" hangingPunct="1">
              <a:defRPr/>
            </a:pPr>
            <a:r>
              <a:rPr lang="en-US" sz="18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sometimes incorrectly called “Gypsies”</a:t>
            </a:r>
          </a:p>
          <a:p>
            <a:pPr marL="865188" lvl="1" indent="-407988" eaLnBrk="1" hangingPunct="1">
              <a:defRPr/>
            </a:pP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e.g., Kurds (in Turkey)</a:t>
            </a:r>
          </a:p>
          <a:p>
            <a:pPr marL="865188" lvl="1" indent="-407988" eaLnBrk="1" hangingPunct="1">
              <a:defRPr/>
            </a:pPr>
            <a:r>
              <a:rPr lang="en-US" sz="2000" b="1" dirty="0" smtClean="0">
                <a:latin typeface="Verdana" pitchFamily="34" charset="0"/>
              </a:rPr>
              <a:t>e.g., Basques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Text Box 2"/>
          <p:cNvSpPr txBox="1">
            <a:spLocks noChangeArrowheads="1"/>
          </p:cNvSpPr>
          <p:nvPr/>
        </p:nvSpPr>
        <p:spPr bwMode="auto">
          <a:xfrm>
            <a:off x="1862139" y="6561254"/>
            <a:ext cx="5443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99CC00"/>
                </a:solidFill>
                <a:latin typeface="Arial" charset="0"/>
                <a:hlinkClick r:id="rId2"/>
              </a:rPr>
              <a:t>http://www.d.umn.edu/cla/faculty/troufs/anth3635/cetexts.html#BasqueHistory</a:t>
            </a:r>
            <a:endParaRPr kumimoji="1" lang="en-US" sz="120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790531" name="Text Box 4"/>
          <p:cNvSpPr txBox="1">
            <a:spLocks noChangeArrowheads="1"/>
          </p:cNvSpPr>
          <p:nvPr/>
        </p:nvSpPr>
        <p:spPr bwMode="auto">
          <a:xfrm>
            <a:off x="3260405" y="5727701"/>
            <a:ext cx="26136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  <a:latin typeface="Arial" charset="0"/>
              </a:rPr>
              <a:t>Mark Kurlansky</a:t>
            </a:r>
          </a:p>
          <a:p>
            <a:pPr algn="ctr"/>
            <a:r>
              <a:rPr lang="en-US" sz="1200" b="1" i="1">
                <a:solidFill>
                  <a:srgbClr val="000000"/>
                </a:solidFill>
                <a:latin typeface="Arial" charset="0"/>
              </a:rPr>
              <a:t>The Basque History of the World</a:t>
            </a:r>
            <a:r>
              <a:rPr lang="en-US" sz="1200" b="1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ctr"/>
            <a:r>
              <a:rPr lang="en-US" sz="800">
                <a:solidFill>
                  <a:srgbClr val="000000"/>
                </a:solidFill>
                <a:latin typeface="Arial" charset="0"/>
              </a:rPr>
              <a:t>NY: Penguin Books, 1999.</a:t>
            </a:r>
          </a:p>
          <a:p>
            <a:pPr algn="ctr"/>
            <a:r>
              <a:rPr lang="en-US" sz="800">
                <a:solidFill>
                  <a:srgbClr val="000000"/>
                </a:solidFill>
                <a:latin typeface="Arial" charset="0"/>
              </a:rPr>
              <a:t>(ISBN: 0140298517)</a:t>
            </a:r>
          </a:p>
        </p:txBody>
      </p:sp>
      <p:pic>
        <p:nvPicPr>
          <p:cNvPr id="79053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2275" y="1027229"/>
            <a:ext cx="3181350" cy="4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053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2975" y="420688"/>
            <a:ext cx="7258050" cy="6096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3600" b="1" smtClean="0">
                <a:latin typeface="Verdana" pitchFamily="34" charset="0"/>
              </a:rPr>
              <a:t>“units of analysis”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2400" b="1" smtClean="0">
                <a:latin typeface="Verdana" pitchFamily="34" charset="0"/>
              </a:rPr>
              <a:t>may also include: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endParaRPr lang="en-US" sz="2800" b="1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</a:pPr>
            <a:r>
              <a:rPr lang="en-US" sz="3200" b="1" smtClean="0">
                <a:latin typeface="Verdana" pitchFamily="34" charset="0"/>
              </a:rPr>
              <a:t>a nation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</a:pPr>
            <a:r>
              <a:rPr lang="en-US" b="1" smtClean="0">
                <a:latin typeface="Verdana" pitchFamily="34" charset="0"/>
              </a:rPr>
              <a:t> </a:t>
            </a:r>
            <a:r>
              <a:rPr lang="en-US" sz="2000" b="1" smtClean="0">
                <a:latin typeface="Verdana" pitchFamily="34" charset="0"/>
              </a:rPr>
              <a:t>(“national character studies”)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</a:pPr>
            <a:endParaRPr lang="en-US" b="1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</a:pPr>
            <a:r>
              <a:rPr lang="en-US" sz="3200" b="1" smtClean="0">
                <a:solidFill>
                  <a:schemeClr val="bg1"/>
                </a:solidFill>
                <a:latin typeface="Verdana" pitchFamily="34" charset="0"/>
              </a:rPr>
              <a:t>the item or action itself</a:t>
            </a:r>
            <a:endParaRPr lang="en-US" b="1" smtClean="0">
              <a:solidFill>
                <a:schemeClr val="bg1"/>
              </a:solidFill>
              <a:latin typeface="Verdana" pitchFamily="34" charset="0"/>
            </a:endParaRPr>
          </a:p>
          <a:p>
            <a:pPr marL="1208088" lvl="2" eaLnBrk="1" hangingPunct="1">
              <a:lnSpc>
                <a:spcPct val="100000"/>
              </a:lnSpc>
              <a:buFontTx/>
              <a:buNone/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000" b="1" smtClean="0">
                <a:solidFill>
                  <a:schemeClr val="bg1"/>
                </a:solidFill>
                <a:latin typeface="Verdana" pitchFamily="34" charset="0"/>
              </a:rPr>
              <a:t>(including “processes”)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</a:pPr>
            <a:endParaRPr lang="en-US" sz="3200" b="1" smtClean="0">
              <a:solidFill>
                <a:schemeClr val="bg1"/>
              </a:solidFill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</a:pPr>
            <a:r>
              <a:rPr lang="en-US" sz="3200" b="1" smtClean="0">
                <a:solidFill>
                  <a:schemeClr val="bg1"/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4" y="2452688"/>
            <a:ext cx="2500313" cy="3124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376835" name="Rectangle 6"/>
          <p:cNvSpPr>
            <a:spLocks noChangeArrowheads="1"/>
          </p:cNvSpPr>
          <p:nvPr/>
        </p:nvSpPr>
        <p:spPr bwMode="auto">
          <a:xfrm>
            <a:off x="5624568" y="5602288"/>
            <a:ext cx="2706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FFFFFF"/>
                </a:solidFill>
                <a:latin typeface="Arial" charset="0"/>
              </a:rPr>
              <a:t>Ruth Fulton Benedict</a:t>
            </a:r>
            <a:r>
              <a:rPr lang="en-US" sz="120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</a:rPr>
              <a:t>1887-1948</a:t>
            </a:r>
          </a:p>
          <a:p>
            <a:pPr algn="ctr"/>
            <a:r>
              <a:rPr lang="en-US" sz="1200" i="1">
                <a:solidFill>
                  <a:srgbClr val="FFFFFF"/>
                </a:solidFill>
                <a:latin typeface="Arial" charset="0"/>
              </a:rPr>
              <a:t>Patterns of Culture</a:t>
            </a:r>
          </a:p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</a:rPr>
              <a:t>1934</a:t>
            </a:r>
          </a:p>
        </p:txBody>
      </p:sp>
      <p:pic>
        <p:nvPicPr>
          <p:cNvPr id="3768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942" y="1176345"/>
            <a:ext cx="3246437" cy="487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08168" y="3773549"/>
            <a:ext cx="5762625" cy="243143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“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national character studies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”</a:t>
            </a:r>
          </a:p>
          <a:p>
            <a:pPr algn="ctr"/>
            <a:endParaRPr lang="en-US" sz="3200" b="1" dirty="0" smtClean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Japan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0163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0164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0165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0166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0167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0168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0169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0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6" y="114708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Text Box 2"/>
          <p:cNvSpPr txBox="1">
            <a:spLocks noChangeArrowheads="1"/>
          </p:cNvSpPr>
          <p:nvPr/>
        </p:nvSpPr>
        <p:spPr bwMode="auto">
          <a:xfrm>
            <a:off x="2438466" y="6583479"/>
            <a:ext cx="43744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latin typeface="Arial" charset="0"/>
                <a:hlinkClick r:id="rId2"/>
              </a:rPr>
              <a:t>www.d.umn.edu/cla/faculty/troufs/anth1095/America.html#title</a:t>
            </a:r>
            <a:endParaRPr kumimoji="1" lang="en-US" sz="1200">
              <a:latin typeface="Arial" charset="0"/>
            </a:endParaRPr>
          </a:p>
        </p:txBody>
      </p:sp>
      <p:pic>
        <p:nvPicPr>
          <p:cNvPr id="79257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80" y="533400"/>
            <a:ext cx="7769225" cy="57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Text Box 2"/>
          <p:cNvSpPr txBox="1">
            <a:spLocks noChangeArrowheads="1"/>
          </p:cNvSpPr>
          <p:nvPr/>
        </p:nvSpPr>
        <p:spPr bwMode="auto">
          <a:xfrm>
            <a:off x="2111376" y="6583479"/>
            <a:ext cx="48574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latin typeface="Arial" charset="0"/>
                <a:hlinkClick r:id="rId2"/>
              </a:rPr>
              <a:t>www.d.umn.edu/cla/faculty/troufs/anth1604/video/Affluenza.html#title</a:t>
            </a:r>
            <a:endParaRPr kumimoji="1" lang="en-US" sz="1200">
              <a:latin typeface="Arial" charset="0"/>
            </a:endParaRPr>
          </a:p>
        </p:txBody>
      </p:sp>
      <p:pic>
        <p:nvPicPr>
          <p:cNvPr id="79360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47675"/>
            <a:ext cx="7924800" cy="59626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Text Box 2"/>
          <p:cNvSpPr txBox="1">
            <a:spLocks noChangeArrowheads="1"/>
          </p:cNvSpPr>
          <p:nvPr/>
        </p:nvSpPr>
        <p:spPr bwMode="auto">
          <a:xfrm>
            <a:off x="2079626" y="6521566"/>
            <a:ext cx="49304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hlinkClick r:id="rId3"/>
              </a:rPr>
              <a:t>www.d.umn.edu/cla/faculty/troufs/anth3618/video/Appeals.html#title</a:t>
            </a:r>
            <a:endParaRPr lang="en-US" sz="1200">
              <a:solidFill>
                <a:schemeClr val="tx2"/>
              </a:solidFill>
            </a:endParaRPr>
          </a:p>
        </p:txBody>
      </p:sp>
      <p:pic>
        <p:nvPicPr>
          <p:cNvPr id="7946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762116"/>
            <a:ext cx="7772400" cy="533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3" name="Text Box 3"/>
          <p:cNvSpPr txBox="1">
            <a:spLocks noChangeArrowheads="1"/>
          </p:cNvSpPr>
          <p:nvPr/>
        </p:nvSpPr>
        <p:spPr bwMode="auto">
          <a:xfrm>
            <a:off x="2362266" y="6583479"/>
            <a:ext cx="44161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latin typeface="Arial" charset="0"/>
                <a:hlinkClick r:id="rId2"/>
              </a:rPr>
              <a:t>www.d.umn.edu/cla/faculty/troufs/anth1095/Malaysia.html#title</a:t>
            </a:r>
            <a:endParaRPr kumimoji="1" lang="en-US" sz="1200">
              <a:latin typeface="Arial" charset="0"/>
            </a:endParaRPr>
          </a:p>
        </p:txBody>
      </p:sp>
      <p:sp>
        <p:nvSpPr>
          <p:cNvPr id="796674" name="Text Box 6"/>
          <p:cNvSpPr txBox="1">
            <a:spLocks noChangeArrowheads="1"/>
          </p:cNvSpPr>
          <p:nvPr/>
        </p:nvSpPr>
        <p:spPr bwMode="auto">
          <a:xfrm>
            <a:off x="990600" y="4591166"/>
            <a:ext cx="152330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Paul Buffalo</a:t>
            </a:r>
          </a:p>
          <a:p>
            <a:r>
              <a:rPr lang="en-US" sz="2000"/>
              <a:t>Meditating</a:t>
            </a:r>
          </a:p>
          <a:p>
            <a:r>
              <a:rPr lang="en-US" sz="2000"/>
              <a:t>Medicine</a:t>
            </a:r>
            <a:endParaRPr lang="en-US"/>
          </a:p>
        </p:txBody>
      </p:sp>
      <p:pic>
        <p:nvPicPr>
          <p:cNvPr id="79667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980" y="512771"/>
            <a:ext cx="7769225" cy="588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8" name="Text Box 2"/>
          <p:cNvSpPr txBox="1">
            <a:spLocks noChangeArrowheads="1"/>
          </p:cNvSpPr>
          <p:nvPr/>
        </p:nvSpPr>
        <p:spPr bwMode="auto">
          <a:xfrm>
            <a:off x="1908175" y="6507279"/>
            <a:ext cx="535069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99CC00"/>
                </a:solidFill>
                <a:latin typeface="Arial" charset="0"/>
                <a:hlinkClick r:id="rId2"/>
              </a:rPr>
              <a:t>http://www.d.umn.edu/cla/faculty/troufs/anth3635/cetexts.html#CrisisofBirths</a:t>
            </a:r>
            <a:endParaRPr kumimoji="1" lang="en-US" sz="120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79769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911225"/>
            <a:ext cx="3162300" cy="4572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797700" name="Text Box 7"/>
          <p:cNvSpPr txBox="1">
            <a:spLocks noChangeArrowheads="1"/>
          </p:cNvSpPr>
          <p:nvPr/>
        </p:nvSpPr>
        <p:spPr bwMode="auto">
          <a:xfrm>
            <a:off x="2802139" y="5605464"/>
            <a:ext cx="353654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000000"/>
                </a:solidFill>
                <a:latin typeface="Arial" charset="0"/>
              </a:rPr>
              <a:t>Elizabeth L. Krause</a:t>
            </a:r>
          </a:p>
          <a:p>
            <a:pPr algn="ctr"/>
            <a:r>
              <a:rPr lang="en-US" sz="1200" b="1" i="1">
                <a:solidFill>
                  <a:srgbClr val="000000"/>
                </a:solidFill>
                <a:latin typeface="Arial" charset="0"/>
              </a:rPr>
              <a:t>A Crisis of Births: </a:t>
            </a:r>
          </a:p>
          <a:p>
            <a:pPr algn="ctr">
              <a:lnSpc>
                <a:spcPct val="90000"/>
              </a:lnSpc>
            </a:pPr>
            <a:r>
              <a:rPr lang="en-US" sz="1200" b="1" i="1">
                <a:solidFill>
                  <a:srgbClr val="000000"/>
                </a:solidFill>
                <a:latin typeface="Arial" charset="0"/>
              </a:rPr>
              <a:t>Population Politics and Family-Making in Italy</a:t>
            </a:r>
          </a:p>
          <a:p>
            <a:pPr algn="ctr">
              <a:lnSpc>
                <a:spcPct val="90000"/>
              </a:lnSpc>
            </a:pPr>
            <a:r>
              <a:rPr lang="en-US" sz="800">
                <a:solidFill>
                  <a:srgbClr val="000000"/>
                </a:solidFill>
                <a:latin typeface="Arial" charset="0"/>
              </a:rPr>
              <a:t>Belmont, CA: Thompson Wadsworth,  2005. </a:t>
            </a:r>
          </a:p>
        </p:txBody>
      </p:sp>
      <p:sp>
        <p:nvSpPr>
          <p:cNvPr id="797701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Text Box 2"/>
          <p:cNvSpPr txBox="1">
            <a:spLocks noChangeArrowheads="1"/>
          </p:cNvSpPr>
          <p:nvPr/>
        </p:nvSpPr>
        <p:spPr bwMode="auto">
          <a:xfrm>
            <a:off x="2436813" y="6526329"/>
            <a:ext cx="42734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www.d.umn.edu/cla/faculty/troufs/anth3618/matext.html#title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98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1055688"/>
            <a:ext cx="7588250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2975" y="420688"/>
            <a:ext cx="7258050" cy="60960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r>
              <a:rPr lang="en-US" sz="3600" b="1" dirty="0" smtClean="0">
                <a:latin typeface="Verdana" pitchFamily="34" charset="0"/>
              </a:rPr>
              <a:t>“units of analysis”</a:t>
            </a:r>
          </a:p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r>
              <a:rPr lang="en-US" sz="2400" b="1" dirty="0" smtClean="0">
                <a:latin typeface="Verdana" pitchFamily="34" charset="0"/>
              </a:rPr>
              <a:t>may also include:</a:t>
            </a:r>
          </a:p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endParaRPr lang="en-US" sz="28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</a:t>
            </a: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(“national character studies”)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endParaRPr lang="en-US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latin typeface="Verdana" pitchFamily="34" charset="0"/>
              </a:rPr>
              <a:t>the item or action itself</a:t>
            </a:r>
            <a:endParaRPr lang="en-US" b="1" dirty="0" smtClean="0">
              <a:latin typeface="Verdana" pitchFamily="34" charset="0"/>
            </a:endParaRP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</a:rPr>
              <a:t>(including “processes”)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endParaRPr lang="en-US" sz="32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2975" y="420688"/>
            <a:ext cx="7258050" cy="60960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r>
              <a:rPr lang="en-US" sz="3600" b="1" dirty="0" smtClean="0">
                <a:latin typeface="Verdana" pitchFamily="34" charset="0"/>
              </a:rPr>
              <a:t>“units of analysis”</a:t>
            </a:r>
          </a:p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r>
              <a:rPr lang="en-US" sz="2400" b="1" dirty="0" smtClean="0">
                <a:latin typeface="Verdana" pitchFamily="34" charset="0"/>
              </a:rPr>
              <a:t>may also include:</a:t>
            </a:r>
          </a:p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endParaRPr lang="en-US" sz="28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</a:t>
            </a: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(“national character studies”)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endParaRPr lang="en-US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item or action itself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r>
              <a:rPr lang="en-US" b="1" dirty="0" smtClean="0">
                <a:latin typeface="Verdana" pitchFamily="34" charset="0"/>
              </a:rPr>
              <a:t> </a:t>
            </a:r>
            <a:r>
              <a:rPr lang="en-US" sz="2000" b="1" dirty="0" smtClean="0">
                <a:latin typeface="Verdana" pitchFamily="34" charset="0"/>
              </a:rPr>
              <a:t>(including “processes”)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endParaRPr lang="en-US" sz="32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48468" y="4963691"/>
            <a:ext cx="6632796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and there’s almost no end . . .</a:t>
            </a:r>
            <a:endParaRPr lang="en-US" sz="3200" b="1" dirty="0">
              <a:solidFill>
                <a:srgbClr val="000000"/>
              </a:solidFill>
            </a:endParaRPr>
          </a:p>
          <a:p>
            <a:pPr algn="ctr"/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2975" y="420688"/>
            <a:ext cx="7258050" cy="60960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3600" b="1" smtClean="0">
                <a:latin typeface="Verdana" pitchFamily="34" charset="0"/>
              </a:rPr>
              <a:t>“units of analysis”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en-US" sz="2400" b="1" smtClean="0">
                <a:latin typeface="Verdana" pitchFamily="34" charset="0"/>
              </a:rPr>
              <a:t>may also include: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endParaRPr lang="en-US" sz="2800" b="1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</a:pPr>
            <a:r>
              <a:rPr lang="en-US" sz="3200" b="1" smtClean="0">
                <a:latin typeface="Verdana" pitchFamily="34" charset="0"/>
              </a:rPr>
              <a:t>a nation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</a:pPr>
            <a:r>
              <a:rPr lang="en-US" b="1" smtClean="0">
                <a:latin typeface="Verdana" pitchFamily="34" charset="0"/>
              </a:rPr>
              <a:t> </a:t>
            </a:r>
            <a:r>
              <a:rPr lang="en-US" sz="2000" b="1" smtClean="0">
                <a:latin typeface="Verdana" pitchFamily="34" charset="0"/>
              </a:rPr>
              <a:t>(“national character studies”)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</a:pPr>
            <a:endParaRPr lang="en-US" b="1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</a:pPr>
            <a:r>
              <a:rPr lang="en-US" sz="3200" b="1" smtClean="0">
                <a:solidFill>
                  <a:schemeClr val="bg1"/>
                </a:solidFill>
                <a:latin typeface="Verdana" pitchFamily="34" charset="0"/>
              </a:rPr>
              <a:t>the item or action itself</a:t>
            </a:r>
            <a:endParaRPr lang="en-US" b="1" smtClean="0">
              <a:solidFill>
                <a:schemeClr val="bg1"/>
              </a:solidFill>
              <a:latin typeface="Verdana" pitchFamily="34" charset="0"/>
            </a:endParaRPr>
          </a:p>
          <a:p>
            <a:pPr marL="1208088" lvl="2" eaLnBrk="1" hangingPunct="1">
              <a:lnSpc>
                <a:spcPct val="100000"/>
              </a:lnSpc>
              <a:buFontTx/>
              <a:buNone/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000" b="1" smtClean="0">
                <a:solidFill>
                  <a:schemeClr val="bg1"/>
                </a:solidFill>
                <a:latin typeface="Verdana" pitchFamily="34" charset="0"/>
              </a:rPr>
              <a:t>(including “processes”)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</a:pPr>
            <a:endParaRPr lang="en-US" sz="3200" b="1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</a:pPr>
            <a:r>
              <a:rPr lang="en-US" sz="3200" b="1" smtClean="0"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AutoShape 2"/>
          <p:cNvSpPr>
            <a:spLocks noChangeArrowheads="1"/>
          </p:cNvSpPr>
          <p:nvPr/>
        </p:nvSpPr>
        <p:spPr bwMode="auto">
          <a:xfrm>
            <a:off x="2914653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883" name="AutoShape 3"/>
          <p:cNvSpPr>
            <a:spLocks noChangeArrowheads="1"/>
          </p:cNvSpPr>
          <p:nvPr/>
        </p:nvSpPr>
        <p:spPr bwMode="auto">
          <a:xfrm>
            <a:off x="2533653" y="394346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884" name="AutoShape 4"/>
          <p:cNvSpPr>
            <a:spLocks noChangeArrowheads="1"/>
          </p:cNvSpPr>
          <p:nvPr/>
        </p:nvSpPr>
        <p:spPr bwMode="auto">
          <a:xfrm flipV="1">
            <a:off x="1847852" y="486738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885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886" name="AutoShape 6"/>
          <p:cNvSpPr>
            <a:spLocks noChangeArrowheads="1"/>
          </p:cNvSpPr>
          <p:nvPr/>
        </p:nvSpPr>
        <p:spPr bwMode="auto">
          <a:xfrm>
            <a:off x="2495550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887" name="AutoShape 7"/>
          <p:cNvSpPr>
            <a:spLocks noChangeArrowheads="1"/>
          </p:cNvSpPr>
          <p:nvPr/>
        </p:nvSpPr>
        <p:spPr bwMode="auto">
          <a:xfrm>
            <a:off x="3181350" y="501014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888" name="AutoShape 8"/>
          <p:cNvSpPr>
            <a:spLocks noChangeArrowheads="1"/>
          </p:cNvSpPr>
          <p:nvPr/>
        </p:nvSpPr>
        <p:spPr bwMode="auto">
          <a:xfrm>
            <a:off x="3238501" y="52958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889" name="AutoShape 9"/>
          <p:cNvSpPr>
            <a:spLocks noChangeArrowheads="1"/>
          </p:cNvSpPr>
          <p:nvPr/>
        </p:nvSpPr>
        <p:spPr bwMode="auto">
          <a:xfrm>
            <a:off x="2724150" y="53339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68" y="114662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83934" y="4281588"/>
            <a:ext cx="5762625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personality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The Concept of Culture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62039" y="2116153"/>
            <a:ext cx="7167562" cy="274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b="1" kern="0" dirty="0" err="1">
                <a:solidFill>
                  <a:srgbClr val="BBE0E3">
                    <a:lumMod val="90000"/>
                  </a:srgbClr>
                </a:solidFill>
                <a:latin typeface="Verdana" pitchFamily="34" charset="0"/>
              </a:rPr>
              <a:t>microcultures</a:t>
            </a:r>
            <a:r>
              <a:rPr lang="en-US" sz="2800" b="1" kern="0" dirty="0">
                <a:solidFill>
                  <a:srgbClr val="BBE0E3">
                    <a:lumMod val="90000"/>
                  </a:srgb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kern="0" dirty="0">
                <a:solidFill>
                  <a:srgbClr val="BBE0E3">
                    <a:lumMod val="90000"/>
                  </a:srgbClr>
                </a:solidFill>
                <a:latin typeface="Verdana" pitchFamily="34" charset="0"/>
              </a:rPr>
              <a:t>within</a:t>
            </a:r>
            <a:r>
              <a:rPr lang="en-US" sz="2800" b="1" kern="0" dirty="0">
                <a:solidFill>
                  <a:srgbClr val="BBE0E3">
                    <a:lumMod val="90000"/>
                  </a:srgbClr>
                </a:solidFill>
                <a:latin typeface="Verdana" pitchFamily="34" charset="0"/>
              </a:rPr>
              <a:t> nations</a:t>
            </a:r>
          </a:p>
          <a:p>
            <a:pPr marL="342900" indent="-342900">
              <a:lnSpc>
                <a:spcPct val="3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800" b="1" kern="0" dirty="0">
              <a:solidFill>
                <a:srgbClr val="FF1B36"/>
              </a:solidFill>
              <a:latin typeface="Verdana" pitchFamily="34" charset="0"/>
            </a:endParaRP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3200" b="1" kern="0" dirty="0">
                <a:solidFill>
                  <a:srgbClr val="000000"/>
                </a:solidFill>
                <a:latin typeface="Verdana" pitchFamily="34" charset="0"/>
              </a:rPr>
              <a:t> e.g., </a:t>
            </a:r>
            <a:r>
              <a:rPr lang="en-US" sz="3200" b="1" kern="0" dirty="0" smtClean="0">
                <a:solidFill>
                  <a:srgbClr val="000000"/>
                </a:solidFill>
                <a:latin typeface="Verdana" pitchFamily="34" charset="0"/>
              </a:rPr>
              <a:t>Hmong in Minnesota and Wisconsin, and California, and elsewhere</a:t>
            </a:r>
            <a:endParaRPr lang="en-US" sz="3200" b="1" kern="0" dirty="0">
              <a:solidFill>
                <a:srgbClr val="DAEDEF">
                  <a:lumMod val="90000"/>
                </a:srgbClr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AutoShape 2"/>
          <p:cNvSpPr>
            <a:spLocks noChangeArrowheads="1"/>
          </p:cNvSpPr>
          <p:nvPr/>
        </p:nvSpPr>
        <p:spPr bwMode="auto">
          <a:xfrm>
            <a:off x="2914653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563" name="AutoShape 3"/>
          <p:cNvSpPr>
            <a:spLocks noChangeArrowheads="1"/>
          </p:cNvSpPr>
          <p:nvPr/>
        </p:nvSpPr>
        <p:spPr bwMode="auto">
          <a:xfrm>
            <a:off x="2533653" y="394346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564" name="AutoShape 4"/>
          <p:cNvSpPr>
            <a:spLocks noChangeArrowheads="1"/>
          </p:cNvSpPr>
          <p:nvPr/>
        </p:nvSpPr>
        <p:spPr bwMode="auto">
          <a:xfrm flipV="1">
            <a:off x="1847852" y="486738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565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566" name="AutoShape 6"/>
          <p:cNvSpPr>
            <a:spLocks noChangeArrowheads="1"/>
          </p:cNvSpPr>
          <p:nvPr/>
        </p:nvSpPr>
        <p:spPr bwMode="auto">
          <a:xfrm>
            <a:off x="2495550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567" name="AutoShape 7"/>
          <p:cNvSpPr>
            <a:spLocks noChangeArrowheads="1"/>
          </p:cNvSpPr>
          <p:nvPr/>
        </p:nvSpPr>
        <p:spPr bwMode="auto">
          <a:xfrm>
            <a:off x="3181350" y="501014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568" name="AutoShape 8"/>
          <p:cNvSpPr>
            <a:spLocks noChangeArrowheads="1"/>
          </p:cNvSpPr>
          <p:nvPr/>
        </p:nvSpPr>
        <p:spPr bwMode="auto">
          <a:xfrm>
            <a:off x="3238501" y="52958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4569" name="AutoShape 9"/>
          <p:cNvSpPr>
            <a:spLocks noChangeArrowheads="1"/>
          </p:cNvSpPr>
          <p:nvPr/>
        </p:nvSpPr>
        <p:spPr bwMode="auto">
          <a:xfrm>
            <a:off x="2724150" y="53339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94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6" y="1146404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83934" y="4281588"/>
            <a:ext cx="5762625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the brain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AutoShape 2"/>
          <p:cNvSpPr>
            <a:spLocks noChangeArrowheads="1"/>
          </p:cNvSpPr>
          <p:nvPr/>
        </p:nvSpPr>
        <p:spPr bwMode="auto">
          <a:xfrm>
            <a:off x="2914653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883" name="AutoShape 3"/>
          <p:cNvSpPr>
            <a:spLocks noChangeArrowheads="1"/>
          </p:cNvSpPr>
          <p:nvPr/>
        </p:nvSpPr>
        <p:spPr bwMode="auto">
          <a:xfrm>
            <a:off x="2533653" y="394346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884" name="AutoShape 4"/>
          <p:cNvSpPr>
            <a:spLocks noChangeArrowheads="1"/>
          </p:cNvSpPr>
          <p:nvPr/>
        </p:nvSpPr>
        <p:spPr bwMode="auto">
          <a:xfrm flipV="1">
            <a:off x="1847852" y="486738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885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886" name="AutoShape 6"/>
          <p:cNvSpPr>
            <a:spLocks noChangeArrowheads="1"/>
          </p:cNvSpPr>
          <p:nvPr/>
        </p:nvSpPr>
        <p:spPr bwMode="auto">
          <a:xfrm>
            <a:off x="2495550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887" name="AutoShape 7"/>
          <p:cNvSpPr>
            <a:spLocks noChangeArrowheads="1"/>
          </p:cNvSpPr>
          <p:nvPr/>
        </p:nvSpPr>
        <p:spPr bwMode="auto">
          <a:xfrm>
            <a:off x="3181350" y="501014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888" name="AutoShape 8"/>
          <p:cNvSpPr>
            <a:spLocks noChangeArrowheads="1"/>
          </p:cNvSpPr>
          <p:nvPr/>
        </p:nvSpPr>
        <p:spPr bwMode="auto">
          <a:xfrm>
            <a:off x="3238501" y="52958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8889" name="AutoShape 9"/>
          <p:cNvSpPr>
            <a:spLocks noChangeArrowheads="1"/>
          </p:cNvSpPr>
          <p:nvPr/>
        </p:nvSpPr>
        <p:spPr bwMode="auto">
          <a:xfrm>
            <a:off x="2724150" y="53339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78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232" y="1146401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83934" y="3817042"/>
            <a:ext cx="5762625" cy="144655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any of the many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culture-bound syndromes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AutoShape 2"/>
          <p:cNvSpPr>
            <a:spLocks noChangeArrowheads="1"/>
          </p:cNvSpPr>
          <p:nvPr/>
        </p:nvSpPr>
        <p:spPr bwMode="auto">
          <a:xfrm>
            <a:off x="2914653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0931" name="AutoShape 3"/>
          <p:cNvSpPr>
            <a:spLocks noChangeArrowheads="1"/>
          </p:cNvSpPr>
          <p:nvPr/>
        </p:nvSpPr>
        <p:spPr bwMode="auto">
          <a:xfrm>
            <a:off x="2533653" y="394346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0932" name="AutoShape 4"/>
          <p:cNvSpPr>
            <a:spLocks noChangeArrowheads="1"/>
          </p:cNvSpPr>
          <p:nvPr/>
        </p:nvSpPr>
        <p:spPr bwMode="auto">
          <a:xfrm flipV="1">
            <a:off x="1847852" y="486738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0933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0934" name="AutoShape 6"/>
          <p:cNvSpPr>
            <a:spLocks noChangeArrowheads="1"/>
          </p:cNvSpPr>
          <p:nvPr/>
        </p:nvSpPr>
        <p:spPr bwMode="auto">
          <a:xfrm>
            <a:off x="2495550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0935" name="AutoShape 7"/>
          <p:cNvSpPr>
            <a:spLocks noChangeArrowheads="1"/>
          </p:cNvSpPr>
          <p:nvPr/>
        </p:nvSpPr>
        <p:spPr bwMode="auto">
          <a:xfrm>
            <a:off x="3181350" y="501014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0936" name="AutoShape 8"/>
          <p:cNvSpPr>
            <a:spLocks noChangeArrowheads="1"/>
          </p:cNvSpPr>
          <p:nvPr/>
        </p:nvSpPr>
        <p:spPr bwMode="auto">
          <a:xfrm>
            <a:off x="3238501" y="52958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0937" name="AutoShape 9"/>
          <p:cNvSpPr>
            <a:spLocks noChangeArrowheads="1"/>
          </p:cNvSpPr>
          <p:nvPr/>
        </p:nvSpPr>
        <p:spPr bwMode="auto">
          <a:xfrm>
            <a:off x="2724150" y="53339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80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1146173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AutoShape 2"/>
          <p:cNvSpPr>
            <a:spLocks noChangeArrowheads="1"/>
          </p:cNvSpPr>
          <p:nvPr/>
        </p:nvSpPr>
        <p:spPr bwMode="auto">
          <a:xfrm>
            <a:off x="2914653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2979" name="AutoShape 3"/>
          <p:cNvSpPr>
            <a:spLocks noChangeArrowheads="1"/>
          </p:cNvSpPr>
          <p:nvPr/>
        </p:nvSpPr>
        <p:spPr bwMode="auto">
          <a:xfrm>
            <a:off x="2533653" y="394346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2980" name="AutoShape 4"/>
          <p:cNvSpPr>
            <a:spLocks noChangeArrowheads="1"/>
          </p:cNvSpPr>
          <p:nvPr/>
        </p:nvSpPr>
        <p:spPr bwMode="auto">
          <a:xfrm flipV="1">
            <a:off x="1847852" y="486738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2981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2982" name="AutoShape 6"/>
          <p:cNvSpPr>
            <a:spLocks noChangeArrowheads="1"/>
          </p:cNvSpPr>
          <p:nvPr/>
        </p:nvSpPr>
        <p:spPr bwMode="auto">
          <a:xfrm>
            <a:off x="2495550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2983" name="AutoShape 7"/>
          <p:cNvSpPr>
            <a:spLocks noChangeArrowheads="1"/>
          </p:cNvSpPr>
          <p:nvPr/>
        </p:nvSpPr>
        <p:spPr bwMode="auto">
          <a:xfrm>
            <a:off x="3181350" y="501014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2984" name="AutoShape 8"/>
          <p:cNvSpPr>
            <a:spLocks noChangeArrowheads="1"/>
          </p:cNvSpPr>
          <p:nvPr/>
        </p:nvSpPr>
        <p:spPr bwMode="auto">
          <a:xfrm>
            <a:off x="3238501" y="52958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2985" name="AutoShape 9"/>
          <p:cNvSpPr>
            <a:spLocks noChangeArrowheads="1"/>
          </p:cNvSpPr>
          <p:nvPr/>
        </p:nvSpPr>
        <p:spPr bwMode="auto">
          <a:xfrm>
            <a:off x="2724150" y="53339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82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396" y="1146401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83934" y="3976794"/>
            <a:ext cx="5762625" cy="95410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specific rituals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2975" y="420688"/>
            <a:ext cx="7258050" cy="60960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r>
              <a:rPr lang="en-US" sz="3600" b="1" dirty="0" smtClean="0">
                <a:latin typeface="Verdana" pitchFamily="34" charset="0"/>
              </a:rPr>
              <a:t>“units of analysis”</a:t>
            </a:r>
          </a:p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r>
              <a:rPr lang="en-US" sz="2400" b="1" dirty="0" smtClean="0">
                <a:latin typeface="Verdana" pitchFamily="34" charset="0"/>
              </a:rPr>
              <a:t>may also include:</a:t>
            </a:r>
          </a:p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endParaRPr lang="en-US" sz="28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</a:t>
            </a: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(“national character studies”)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endParaRPr lang="en-US" b="1" dirty="0" smtClean="0">
              <a:solidFill>
                <a:schemeClr val="accent5">
                  <a:lumMod val="90000"/>
                </a:schemeClr>
              </a:solidFill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the item or action itself</a:t>
            </a:r>
            <a:endParaRPr lang="en-US" b="1" dirty="0" smtClean="0">
              <a:solidFill>
                <a:schemeClr val="accent5">
                  <a:lumMod val="90000"/>
                </a:schemeClr>
              </a:solidFill>
              <a:latin typeface="Verdana" pitchFamily="34" charset="0"/>
            </a:endParaRP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</a:t>
            </a: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(including “processes”)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endParaRPr lang="en-US" sz="32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64576" y="2336614"/>
            <a:ext cx="6400800" cy="292387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in psychological anthropology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these often deal with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“national 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character studies</a:t>
            </a:r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”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and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“modal personality” traits</a:t>
            </a:r>
            <a:endParaRPr lang="en-US" sz="32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51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0635" y="667656"/>
            <a:ext cx="3860800" cy="5486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048000" y="2271486"/>
            <a:ext cx="3200400" cy="990600"/>
          </a:xfrm>
          <a:prstGeom prst="ellipse">
            <a:avLst/>
          </a:prstGeom>
          <a:noFill/>
          <a:ln w="76200" algn="ctr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30000" noProof="0">
              <a:ln>
                <a:noFill/>
              </a:ln>
              <a:solidFill>
                <a:srgbClr val="EC5D0E"/>
              </a:solidFill>
              <a:effectLst/>
              <a:uLnTx/>
              <a:uFillTx/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51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890" name="Text Box 2"/>
          <p:cNvSpPr txBox="1">
            <a:spLocks noChangeArrowheads="1"/>
          </p:cNvSpPr>
          <p:nvPr/>
        </p:nvSpPr>
        <p:spPr bwMode="auto">
          <a:xfrm>
            <a:off x="1752666" y="6583479"/>
            <a:ext cx="548053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latin typeface="Arial" charset="0"/>
                <a:hlinkClick r:id="rId2"/>
              </a:rPr>
              <a:t>www.d.umn.edu/cla/faculty/troufs/anth1604/video/Strange_Relations.html#title</a:t>
            </a:r>
            <a:endParaRPr kumimoji="1" lang="en-US" sz="1200">
              <a:latin typeface="Arial" charset="0"/>
            </a:endParaRPr>
          </a:p>
        </p:txBody>
      </p:sp>
      <p:pic>
        <p:nvPicPr>
          <p:cNvPr id="805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66829"/>
            <a:ext cx="7772400" cy="611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Text Box 2"/>
          <p:cNvSpPr txBox="1">
            <a:spLocks noChangeArrowheads="1"/>
          </p:cNvSpPr>
          <p:nvPr/>
        </p:nvSpPr>
        <p:spPr bwMode="auto">
          <a:xfrm>
            <a:off x="2079626" y="6521566"/>
            <a:ext cx="49304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hlinkClick r:id="rId3"/>
              </a:rPr>
              <a:t>www.d.umn.edu/cla/faculty/troufs/anth3618/video/Appeals.html#title</a:t>
            </a:r>
            <a:endParaRPr lang="en-US" sz="1200">
              <a:solidFill>
                <a:schemeClr val="tx2"/>
              </a:solidFill>
            </a:endParaRPr>
          </a:p>
        </p:txBody>
      </p:sp>
      <p:pic>
        <p:nvPicPr>
          <p:cNvPr id="806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762116"/>
            <a:ext cx="7772400" cy="533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69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2936991"/>
            <a:ext cx="2743200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62" name="Text Box 2"/>
          <p:cNvSpPr txBox="1">
            <a:spLocks noChangeArrowheads="1"/>
          </p:cNvSpPr>
          <p:nvPr/>
        </p:nvSpPr>
        <p:spPr bwMode="auto">
          <a:xfrm>
            <a:off x="2079626" y="6521566"/>
            <a:ext cx="49304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hlinkClick r:id="rId3"/>
              </a:rPr>
              <a:t>www.d.umn.edu/cla/faculty/troufs/anth3618/video/Appeals.html#title</a:t>
            </a:r>
            <a:endParaRPr lang="en-US" sz="1200">
              <a:solidFill>
                <a:schemeClr val="tx2"/>
              </a:solidFill>
            </a:endParaRPr>
          </a:p>
        </p:txBody>
      </p:sp>
      <p:pic>
        <p:nvPicPr>
          <p:cNvPr id="80896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1143000"/>
            <a:ext cx="7772400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4259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4260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4261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4262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4263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4265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4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6" y="114708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900173" y="4253033"/>
            <a:ext cx="7329487" cy="1470025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  <a:defRPr/>
            </a:pPr>
            <a:endParaRPr lang="en-US" sz="3200" b="1" kern="0" dirty="0">
              <a:solidFill>
                <a:srgbClr val="000000"/>
              </a:solidFill>
              <a:latin typeface="Arial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</a:rPr>
              <a:t>Appleton, Wisconsin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  <a:defRPr/>
            </a:pPr>
            <a:endParaRPr lang="en-US" sz="3200" b="1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Text Box 2"/>
          <p:cNvSpPr txBox="1">
            <a:spLocks noChangeArrowheads="1"/>
          </p:cNvSpPr>
          <p:nvPr/>
        </p:nvSpPr>
        <p:spPr bwMode="auto">
          <a:xfrm>
            <a:off x="2079626" y="6521566"/>
            <a:ext cx="49304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hlinkClick r:id="rId3"/>
              </a:rPr>
              <a:t>www.d.umn.edu/cla/faculty/troufs/anth3618/video/Appeals.html#title</a:t>
            </a:r>
            <a:endParaRPr lang="en-US" sz="1200">
              <a:solidFill>
                <a:schemeClr val="tx2"/>
              </a:solidFill>
            </a:endParaRPr>
          </a:p>
        </p:txBody>
      </p:sp>
      <p:pic>
        <p:nvPicPr>
          <p:cNvPr id="811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685800"/>
            <a:ext cx="7772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10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15240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Text Box 2"/>
          <p:cNvSpPr txBox="1">
            <a:spLocks noChangeArrowheads="1"/>
          </p:cNvSpPr>
          <p:nvPr/>
        </p:nvSpPr>
        <p:spPr bwMode="auto">
          <a:xfrm>
            <a:off x="1451041" y="6521566"/>
            <a:ext cx="63219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hlinkClick r:id="rId3"/>
              </a:rPr>
              <a:t>www.d.umn.edu/cla/faculty/troufs/anth1604/video/New_Orleans_Black_Indians.html#title</a:t>
            </a:r>
            <a:endParaRPr lang="en-US" sz="1200">
              <a:solidFill>
                <a:schemeClr val="tx2"/>
              </a:solidFill>
            </a:endParaRPr>
          </a:p>
        </p:txBody>
      </p:sp>
      <p:pic>
        <p:nvPicPr>
          <p:cNvPr id="8130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52438"/>
            <a:ext cx="7772400" cy="594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Text Box 2"/>
          <p:cNvSpPr txBox="1">
            <a:spLocks noChangeArrowheads="1"/>
          </p:cNvSpPr>
          <p:nvPr/>
        </p:nvSpPr>
        <p:spPr bwMode="auto">
          <a:xfrm>
            <a:off x="1676400" y="6521566"/>
            <a:ext cx="57587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chemeClr val="tx2"/>
                </a:solidFill>
                <a:hlinkClick r:id="rId3"/>
              </a:rPr>
              <a:t>www.d.umn.edu/cla/faculty/troufs/anth1604/video/Trinkets_and_Beads.html#title</a:t>
            </a:r>
            <a:endParaRPr lang="en-US" sz="1200">
              <a:solidFill>
                <a:schemeClr val="tx2"/>
              </a:solidFill>
            </a:endParaRPr>
          </a:p>
        </p:txBody>
      </p:sp>
      <p:pic>
        <p:nvPicPr>
          <p:cNvPr id="8151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914405"/>
            <a:ext cx="7772400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23864" y="1146175"/>
            <a:ext cx="3886200" cy="5047536"/>
          </a:xfrm>
        </p:spPr>
        <p:txBody>
          <a:bodyPr tIns="91440" bIns="91440">
            <a:spAutoFit/>
          </a:bodyPr>
          <a:lstStyle/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demography / population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gender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ethnicity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nationalism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globalization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“development”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social / cultural change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decision-making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peasants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urbanism / urbanization</a:t>
            </a:r>
          </a:p>
        </p:txBody>
      </p:sp>
      <p:sp>
        <p:nvSpPr>
          <p:cNvPr id="817154" name="Text Box 3"/>
          <p:cNvSpPr txBox="1">
            <a:spLocks noChangeArrowheads="1"/>
          </p:cNvSpPr>
          <p:nvPr/>
        </p:nvSpPr>
        <p:spPr bwMode="auto">
          <a:xfrm>
            <a:off x="3405253" y="6465888"/>
            <a:ext cx="2331087" cy="3693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latin typeface="Arial" charset="0"/>
                <a:hlinkClick r:id="rId2"/>
              </a:rPr>
              <a:t>Parman's classic picks</a:t>
            </a:r>
            <a:r>
              <a:rPr lang="en-US" sz="1800">
                <a:latin typeface="Arial" charset="0"/>
              </a:rPr>
              <a:t> </a:t>
            </a:r>
            <a:r>
              <a:rPr lang="en-US" sz="800">
                <a:latin typeface="Arial" charset="0"/>
              </a:rPr>
              <a:t>-- Tony Galt</a:t>
            </a:r>
          </a:p>
        </p:txBody>
      </p:sp>
      <p:sp>
        <p:nvSpPr>
          <p:cNvPr id="817155" name="Rectangle 4"/>
          <p:cNvSpPr>
            <a:spLocks noChangeArrowheads="1"/>
          </p:cNvSpPr>
          <p:nvPr/>
        </p:nvSpPr>
        <p:spPr bwMode="auto">
          <a:xfrm>
            <a:off x="4419600" y="1377474"/>
            <a:ext cx="4648200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 anchor="ctr">
            <a:spAutoFit/>
          </a:bodyPr>
          <a:lstStyle/>
          <a:p>
            <a:pPr marL="347663" lvl="2" indent="219075">
              <a:lnSpc>
                <a:spcPct val="140000"/>
              </a:lnSpc>
              <a:buFontTx/>
              <a:buChar char="•"/>
            </a:pPr>
            <a:r>
              <a:rPr lang="en-US" sz="2000" b="1">
                <a:latin typeface="Arial" charset="0"/>
              </a:rPr>
              <a:t>stratification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latin typeface="Arial" charset="0"/>
              </a:rPr>
              <a:t>internal and transnational 	migration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latin typeface="Arial" charset="0"/>
              </a:rPr>
              <a:t>“transnationalism”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latin typeface="Arial" charset="0"/>
              </a:rPr>
              <a:t>networks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latin typeface="Arial" charset="0"/>
              </a:rPr>
              <a:t>honor / shame values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latin typeface="Arial" charset="0"/>
              </a:rPr>
              <a:t>patron-client relationships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latin typeface="Arial" charset="0"/>
              </a:rPr>
              <a:t>literacy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latin typeface="Arial" charset="0"/>
              </a:rPr>
              <a:t>“we” </a:t>
            </a:r>
            <a:r>
              <a:rPr lang="en-US" sz="1800" b="1" i="1">
                <a:latin typeface="Arial" charset="0"/>
              </a:rPr>
              <a:t>vs</a:t>
            </a:r>
            <a:r>
              <a:rPr lang="en-US" sz="2000" b="1">
                <a:latin typeface="Arial" charset="0"/>
              </a:rPr>
              <a:t>. “other”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latin typeface="Arial" charset="0"/>
              </a:rPr>
              <a:t>rural / urban continuum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7963" y="746125"/>
            <a:ext cx="362426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Rectangle 7"/>
          <p:cNvSpPr>
            <a:spLocks noChangeArrowheads="1"/>
          </p:cNvSpPr>
          <p:nvPr/>
        </p:nvSpPr>
        <p:spPr bwMode="auto">
          <a:xfrm>
            <a:off x="1663962" y="4267604"/>
            <a:ext cx="5822428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>
                <a:solidFill>
                  <a:srgbClr val="000000"/>
                </a:solidFill>
                <a:latin typeface="Arial" charset="0"/>
              </a:rPr>
              <a:t>Sidney W. Mintz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b="1">
                <a:solidFill>
                  <a:srgbClr val="000000"/>
                </a:solidFill>
                <a:latin typeface="Arial" charset="0"/>
              </a:rPr>
            </a:br>
            <a:r>
              <a:rPr lang="en-US" b="1" i="1">
                <a:solidFill>
                  <a:srgbClr val="000000"/>
                </a:solidFill>
                <a:latin typeface="Arial" charset="0"/>
              </a:rPr>
              <a:t>Sweetness and Power: </a:t>
            </a:r>
          </a:p>
          <a:p>
            <a:pPr algn="ctr" eaLnBrk="0" hangingPunct="0"/>
            <a:r>
              <a:rPr lang="en-US" b="1" i="1">
                <a:solidFill>
                  <a:srgbClr val="000000"/>
                </a:solidFill>
                <a:latin typeface="Arial" charset="0"/>
              </a:rPr>
              <a:t>The Place of Sugar in Modern History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. </a:t>
            </a:r>
            <a:br>
              <a:rPr lang="en-US" b="1">
                <a:solidFill>
                  <a:srgbClr val="000000"/>
                </a:solidFill>
                <a:latin typeface="Arial" charset="0"/>
              </a:rPr>
            </a:br>
            <a:r>
              <a:rPr lang="en-US" sz="1100">
                <a:solidFill>
                  <a:srgbClr val="000000"/>
                </a:solidFill>
                <a:latin typeface="Arial" charset="0"/>
              </a:rPr>
              <a:t>NY: Penguin Books, 1986.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/>
            </a:r>
            <a:br>
              <a:rPr lang="en-US">
                <a:solidFill>
                  <a:srgbClr val="000000"/>
                </a:solidFill>
                <a:latin typeface="Arial" charset="0"/>
              </a:rPr>
            </a:br>
            <a:r>
              <a:rPr lang="en-US" sz="1100">
                <a:solidFill>
                  <a:srgbClr val="000000"/>
                </a:solidFill>
                <a:latin typeface="Arial" charset="0"/>
              </a:rPr>
              <a:t>274 pages</a:t>
            </a:r>
            <a:br>
              <a:rPr lang="en-US" sz="1100">
                <a:solidFill>
                  <a:srgbClr val="000000"/>
                </a:solidFill>
                <a:latin typeface="Arial" charset="0"/>
              </a:rPr>
            </a:br>
            <a:r>
              <a:rPr lang="en-US" sz="1100">
                <a:solidFill>
                  <a:srgbClr val="000000"/>
                </a:solidFill>
                <a:latin typeface="Arial" charset="0"/>
              </a:rPr>
              <a:t>ISBN-10: 0140092331</a:t>
            </a:r>
            <a:br>
              <a:rPr lang="en-US" sz="1100">
                <a:solidFill>
                  <a:srgbClr val="000000"/>
                </a:solidFill>
                <a:latin typeface="Arial" charset="0"/>
              </a:rPr>
            </a:br>
            <a:r>
              <a:rPr lang="en-US" sz="1100">
                <a:solidFill>
                  <a:srgbClr val="000000"/>
                </a:solidFill>
                <a:latin typeface="Arial" charset="0"/>
              </a:rPr>
              <a:t>ISBN-13: 978-0140092332</a:t>
            </a:r>
          </a:p>
        </p:txBody>
      </p:sp>
      <p:sp>
        <p:nvSpPr>
          <p:cNvPr id="819203" name="Text Box 7"/>
          <p:cNvSpPr txBox="1">
            <a:spLocks noChangeArrowheads="1"/>
          </p:cNvSpPr>
          <p:nvPr/>
        </p:nvSpPr>
        <p:spPr bwMode="auto">
          <a:xfrm>
            <a:off x="1237976" y="333491"/>
            <a:ext cx="9023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>
                <a:solidFill>
                  <a:srgbClr val="000000"/>
                </a:solidFill>
                <a:latin typeface="Arial" charset="0"/>
              </a:rPr>
              <a:t>Texts</a:t>
            </a:r>
            <a:endParaRPr kumimoji="1" lang="en-US" i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192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9166" y="609600"/>
            <a:ext cx="2230437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05" name="Text Box 10"/>
          <p:cNvSpPr txBox="1">
            <a:spLocks noChangeArrowheads="1"/>
          </p:cNvSpPr>
          <p:nvPr/>
        </p:nvSpPr>
        <p:spPr bwMode="auto">
          <a:xfrm>
            <a:off x="2647490" y="6400916"/>
            <a:ext cx="42237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>
                <a:solidFill>
                  <a:srgbClr val="000000"/>
                </a:solidFill>
                <a:latin typeface="Arial" charset="0"/>
                <a:hlinkClick r:id="rId3"/>
              </a:rPr>
              <a:t>www.d.umn.edu/cla/faculty/troufs/anthfood/aftexts.html#title</a:t>
            </a:r>
            <a:endParaRPr kumimoji="1" lang="en-US" sz="12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Text Box 2"/>
          <p:cNvSpPr txBox="1">
            <a:spLocks noChangeArrowheads="1"/>
          </p:cNvSpPr>
          <p:nvPr/>
        </p:nvSpPr>
        <p:spPr bwMode="auto">
          <a:xfrm>
            <a:off x="2346326" y="6507279"/>
            <a:ext cx="43408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99CC00"/>
                </a:solidFill>
                <a:latin typeface="Arial" charset="0"/>
                <a:hlinkClick r:id="rId2"/>
              </a:rPr>
              <a:t>www.d.umn.edu/cla/faculty/troufs/anth3635/cetexts.html#Cod</a:t>
            </a:r>
            <a:endParaRPr kumimoji="1" lang="en-US" sz="120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820227" name="Text Box 7"/>
          <p:cNvSpPr txBox="1">
            <a:spLocks noChangeArrowheads="1"/>
          </p:cNvSpPr>
          <p:nvPr/>
        </p:nvSpPr>
        <p:spPr bwMode="auto">
          <a:xfrm>
            <a:off x="914458" y="5472229"/>
            <a:ext cx="7300913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b="1" i="1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1200" b="1" i="1">
                <a:solidFill>
                  <a:srgbClr val="000000"/>
                </a:solidFill>
                <a:latin typeface="Arial" charset="0"/>
              </a:rPr>
              <a:t>Cod:  A Biography of the Fish That Changed the World</a:t>
            </a:r>
          </a:p>
          <a:p>
            <a:pPr>
              <a:lnSpc>
                <a:spcPct val="90000"/>
              </a:lnSpc>
            </a:pPr>
            <a:endParaRPr lang="en-US" sz="1200" b="1" i="1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NY: Penguin Books, 1998</a:t>
            </a:r>
          </a:p>
        </p:txBody>
      </p:sp>
      <p:pic>
        <p:nvPicPr>
          <p:cNvPr id="82022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7988" y="976313"/>
            <a:ext cx="3230562" cy="45402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820229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Text Box 2"/>
          <p:cNvSpPr txBox="1">
            <a:spLocks noChangeArrowheads="1"/>
          </p:cNvSpPr>
          <p:nvPr/>
        </p:nvSpPr>
        <p:spPr bwMode="auto">
          <a:xfrm>
            <a:off x="2346326" y="6507279"/>
            <a:ext cx="43408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99CC00"/>
                </a:solidFill>
                <a:latin typeface="Arial" charset="0"/>
                <a:hlinkClick r:id="rId2"/>
              </a:rPr>
              <a:t>www.d.umn.edu/cla/faculty/troufs/anth3635/cetexts.html#Cod</a:t>
            </a:r>
            <a:endParaRPr kumimoji="1" lang="en-US" sz="120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821251" name="Text Box 7"/>
          <p:cNvSpPr txBox="1">
            <a:spLocks noChangeArrowheads="1"/>
          </p:cNvSpPr>
          <p:nvPr/>
        </p:nvSpPr>
        <p:spPr bwMode="auto">
          <a:xfrm>
            <a:off x="914458" y="5472229"/>
            <a:ext cx="7300913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b="1" i="1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1200" b="1" i="1">
                <a:solidFill>
                  <a:srgbClr val="000000"/>
                </a:solidFill>
                <a:latin typeface="Arial" charset="0"/>
              </a:rPr>
              <a:t>Salt: A World History</a:t>
            </a:r>
          </a:p>
          <a:p>
            <a:pPr algn="ctr"/>
            <a:endParaRPr lang="en-US" sz="1200" b="1" i="1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NY: Penguin Books, 2003</a:t>
            </a:r>
          </a:p>
        </p:txBody>
      </p:sp>
      <p:sp>
        <p:nvSpPr>
          <p:cNvPr id="821252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2125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8475" y="1066916"/>
            <a:ext cx="2947988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Text Box 2"/>
          <p:cNvSpPr txBox="1">
            <a:spLocks noChangeArrowheads="1"/>
          </p:cNvSpPr>
          <p:nvPr/>
        </p:nvSpPr>
        <p:spPr bwMode="auto">
          <a:xfrm>
            <a:off x="2346326" y="6507279"/>
            <a:ext cx="43408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99CC00"/>
                </a:solidFill>
                <a:latin typeface="Arial" charset="0"/>
                <a:hlinkClick r:id="rId2"/>
              </a:rPr>
              <a:t>www.d.umn.edu/cla/faculty/troufs/anth3635/cetexts.html#Cod</a:t>
            </a:r>
            <a:endParaRPr kumimoji="1" lang="en-US" sz="120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822275" name="Text Box 7"/>
          <p:cNvSpPr txBox="1">
            <a:spLocks noChangeArrowheads="1"/>
          </p:cNvSpPr>
          <p:nvPr/>
        </p:nvSpPr>
        <p:spPr bwMode="auto">
          <a:xfrm>
            <a:off x="914458" y="5472229"/>
            <a:ext cx="7300913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b="1" i="1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1200" b="1" i="1">
                <a:solidFill>
                  <a:srgbClr val="000000"/>
                </a:solidFill>
                <a:latin typeface="Arial" charset="0"/>
              </a:rPr>
              <a:t>The Big Oyster: History on the Half Shell</a:t>
            </a:r>
          </a:p>
          <a:p>
            <a:pPr algn="ctr"/>
            <a:endParaRPr lang="en-US" sz="1200" b="1" i="1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NY: Random House, 2007</a:t>
            </a:r>
          </a:p>
        </p:txBody>
      </p:sp>
      <p:sp>
        <p:nvSpPr>
          <p:cNvPr id="822276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2227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9958" y="1228841"/>
            <a:ext cx="3114675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Text Box 2"/>
          <p:cNvSpPr txBox="1">
            <a:spLocks noChangeArrowheads="1"/>
          </p:cNvSpPr>
          <p:nvPr/>
        </p:nvSpPr>
        <p:spPr bwMode="auto">
          <a:xfrm>
            <a:off x="2346326" y="6507279"/>
            <a:ext cx="43408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99CC00"/>
                </a:solidFill>
                <a:latin typeface="Arial" charset="0"/>
                <a:hlinkClick r:id="rId2"/>
              </a:rPr>
              <a:t>www.d.umn.edu/cla/faculty/troufs/anth3635/cetexts.html#Cod</a:t>
            </a:r>
            <a:endParaRPr kumimoji="1" lang="en-US" sz="120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823299" name="Text Box 7"/>
          <p:cNvSpPr txBox="1">
            <a:spLocks noChangeArrowheads="1"/>
          </p:cNvSpPr>
          <p:nvPr/>
        </p:nvSpPr>
        <p:spPr bwMode="auto">
          <a:xfrm>
            <a:off x="914458" y="5472229"/>
            <a:ext cx="7300913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000" b="1" i="1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1200" b="1" i="1">
                <a:solidFill>
                  <a:srgbClr val="000000"/>
                </a:solidFill>
                <a:latin typeface="Arial" charset="0"/>
              </a:rPr>
              <a:t>Apples</a:t>
            </a:r>
            <a:endParaRPr lang="en-US" sz="1200" b="1">
              <a:solidFill>
                <a:srgbClr val="000000"/>
              </a:solidFill>
              <a:latin typeface="Arial" charset="0"/>
            </a:endParaRPr>
          </a:p>
          <a:p>
            <a:pPr algn="ctr"/>
            <a:endParaRPr lang="en-US" sz="1200" b="1" i="1">
              <a:solidFill>
                <a:srgbClr val="000000"/>
              </a:solidFill>
              <a:latin typeface="Arial" charset="0"/>
            </a:endParaRPr>
          </a:p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000000"/>
                </a:solidFill>
                <a:latin typeface="Arial" charset="0"/>
              </a:rPr>
              <a:t>NY: North Point Press, 2000</a:t>
            </a:r>
          </a:p>
        </p:txBody>
      </p:sp>
      <p:sp>
        <p:nvSpPr>
          <p:cNvPr id="823300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2330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4364" y="1139941"/>
            <a:ext cx="2827337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2171816"/>
            <a:ext cx="7358062" cy="4056063"/>
          </a:xfrm>
          <a:ln>
            <a:solidFill>
              <a:srgbClr val="FFCC00"/>
            </a:solidFill>
          </a:ln>
        </p:spPr>
        <p:txBody>
          <a:bodyPr>
            <a:spAutoFit/>
          </a:bodyPr>
          <a:lstStyle/>
          <a:p>
            <a:pPr marL="628650" lvl="1" indent="285750"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smtClean="0">
                <a:solidFill>
                  <a:srgbClr val="FFCC00"/>
                </a:solidFill>
              </a:rPr>
              <a:t>archaeology</a:t>
            </a:r>
          </a:p>
          <a:p>
            <a:pPr marL="628650" lvl="1" indent="285750" eaLnBrk="1" hangingPunct="1">
              <a:lnSpc>
                <a:spcPct val="80000"/>
              </a:lnSpc>
              <a:tabLst>
                <a:tab pos="0" algn="l"/>
              </a:tabLst>
            </a:pPr>
            <a:endParaRPr lang="en-US" b="1" smtClean="0">
              <a:solidFill>
                <a:srgbClr val="FFCC00"/>
              </a:solidFill>
            </a:endParaRPr>
          </a:p>
          <a:p>
            <a:pPr marL="628650" lvl="1" indent="285750" eaLnBrk="1" hangingPunct="1">
              <a:lnSpc>
                <a:spcPct val="110000"/>
              </a:lnSpc>
              <a:tabLst>
                <a:tab pos="0" algn="l"/>
              </a:tabLst>
            </a:pPr>
            <a:r>
              <a:rPr lang="en-US" b="1" smtClean="0">
                <a:solidFill>
                  <a:srgbClr val="FFCC00"/>
                </a:solidFill>
              </a:rPr>
              <a:t>physical or biological anthropology</a:t>
            </a:r>
            <a:br>
              <a:rPr lang="en-US" b="1" smtClean="0">
                <a:solidFill>
                  <a:srgbClr val="FFCC00"/>
                </a:solidFill>
              </a:rPr>
            </a:br>
            <a:r>
              <a:rPr lang="en-US" b="1" smtClean="0">
                <a:solidFill>
                  <a:srgbClr val="FFCC00"/>
                </a:solidFill>
              </a:rPr>
              <a:t>	(bioanthropology)</a:t>
            </a:r>
          </a:p>
          <a:p>
            <a:pPr marL="628650" lvl="1" indent="285750" eaLnBrk="1" hangingPunct="1">
              <a:lnSpc>
                <a:spcPct val="80000"/>
              </a:lnSpc>
              <a:tabLst>
                <a:tab pos="0" algn="l"/>
              </a:tabLst>
            </a:pPr>
            <a:endParaRPr lang="en-US" b="1" smtClean="0"/>
          </a:p>
          <a:p>
            <a:pPr marL="628650" lvl="1" indent="285750"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smtClean="0">
                <a:solidFill>
                  <a:srgbClr val="FF1B36"/>
                </a:solidFill>
              </a:rPr>
              <a:t>linguistic anthropology</a:t>
            </a:r>
          </a:p>
          <a:p>
            <a:pPr marL="628650" lvl="1" indent="285750" eaLnBrk="1" hangingPunct="1">
              <a:lnSpc>
                <a:spcPct val="80000"/>
              </a:lnSpc>
              <a:tabLst>
                <a:tab pos="0" algn="l"/>
              </a:tabLst>
            </a:pPr>
            <a:endParaRPr lang="en-US" b="1" smtClean="0">
              <a:solidFill>
                <a:srgbClr val="FF1B36"/>
              </a:solidFill>
            </a:endParaRPr>
          </a:p>
          <a:p>
            <a:pPr marL="628650" lvl="1" indent="285750" eaLnBrk="1" hangingPunct="1">
              <a:lnSpc>
                <a:spcPct val="80000"/>
              </a:lnSpc>
              <a:tabLst>
                <a:tab pos="0" algn="l"/>
              </a:tabLst>
            </a:pPr>
            <a:r>
              <a:rPr lang="en-US" b="1" smtClean="0">
                <a:solidFill>
                  <a:srgbClr val="FF1B36"/>
                </a:solidFill>
              </a:rPr>
              <a:t>socio / cultural anthropology</a:t>
            </a:r>
          </a:p>
          <a:p>
            <a:pPr marL="628650" lvl="1" indent="285750" eaLnBrk="1" hangingPunct="1">
              <a:lnSpc>
                <a:spcPct val="80000"/>
              </a:lnSpc>
              <a:buFontTx/>
              <a:buNone/>
              <a:tabLst>
                <a:tab pos="0" algn="l"/>
              </a:tabLst>
            </a:pPr>
            <a:endParaRPr lang="en-US" b="1" smtClean="0"/>
          </a:p>
        </p:txBody>
      </p:sp>
      <p:sp>
        <p:nvSpPr>
          <p:cNvPr id="599042" name="Rectangle 2"/>
          <p:cNvSpPr txBox="1">
            <a:spLocks noChangeArrowheads="1"/>
          </p:cNvSpPr>
          <p:nvPr/>
        </p:nvSpPr>
        <p:spPr bwMode="auto">
          <a:xfrm>
            <a:off x="457200" y="8572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charset="0"/>
              </a:rPr>
              <a:t>The Fields of General Anthropology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6307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6308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6309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6310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6311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6312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6313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6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950" y="114663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900173" y="4253033"/>
            <a:ext cx="7329487" cy="147002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  <a:defRPr/>
            </a:pPr>
            <a:endParaRPr lang="en-US" sz="3200" b="1" kern="0" dirty="0">
              <a:solidFill>
                <a:srgbClr val="000000"/>
              </a:solidFill>
              <a:latin typeface="Arial"/>
            </a:endParaRP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</a:rPr>
              <a:t>like the group in Wisconsin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  <a:defRPr/>
            </a:pPr>
            <a:endParaRPr lang="en-US" sz="3200" b="1" kern="0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6728" y="1146175"/>
            <a:ext cx="3886200" cy="5048250"/>
          </a:xfrm>
        </p:spPr>
        <p:txBody>
          <a:bodyPr tIns="91440" bIns="91440">
            <a:spAutoFit/>
          </a:bodyPr>
          <a:lstStyle/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demography / population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gender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ethnicity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nationalism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globalization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“development”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social / cultural change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decision-making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peasants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urbanism / urbanization</a:t>
            </a:r>
          </a:p>
        </p:txBody>
      </p:sp>
      <p:sp>
        <p:nvSpPr>
          <p:cNvPr id="824322" name="Text Box 3"/>
          <p:cNvSpPr txBox="1">
            <a:spLocks noChangeArrowheads="1"/>
          </p:cNvSpPr>
          <p:nvPr/>
        </p:nvSpPr>
        <p:spPr bwMode="auto">
          <a:xfrm>
            <a:off x="3405188" y="6466004"/>
            <a:ext cx="2351926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  <a:hlinkClick r:id="rId2"/>
              </a:rPr>
              <a:t>Parman's classic picks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800">
                <a:solidFill>
                  <a:srgbClr val="000000"/>
                </a:solidFill>
                <a:latin typeface="Arial" charset="0"/>
              </a:rPr>
              <a:t>-- Tony Galt</a:t>
            </a:r>
          </a:p>
        </p:txBody>
      </p:sp>
      <p:sp>
        <p:nvSpPr>
          <p:cNvPr id="824323" name="Rectangle 4"/>
          <p:cNvSpPr>
            <a:spLocks noChangeArrowheads="1"/>
          </p:cNvSpPr>
          <p:nvPr/>
        </p:nvSpPr>
        <p:spPr bwMode="auto">
          <a:xfrm>
            <a:off x="4419600" y="1222274"/>
            <a:ext cx="4648200" cy="40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 anchor="ctr">
            <a:spAutoFit/>
          </a:bodyPr>
          <a:lstStyle/>
          <a:p>
            <a:pPr marL="347663" lvl="2" indent="219075">
              <a:lnSpc>
                <a:spcPct val="140000"/>
              </a:lnSpc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stratification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internal and transnational 	migration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“transnationalism”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networks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honor / shame values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patron-client relationships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literacy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“we” </a:t>
            </a:r>
            <a:r>
              <a:rPr lang="en-US" b="1" i="1">
                <a:solidFill>
                  <a:srgbClr val="000000"/>
                </a:solidFill>
                <a:latin typeface="Arial" charset="0"/>
              </a:rPr>
              <a:t>vs</a:t>
            </a:r>
            <a:r>
              <a:rPr lang="en-US" sz="2000" b="1">
                <a:solidFill>
                  <a:srgbClr val="000000"/>
                </a:solidFill>
                <a:latin typeface="Arial" charset="0"/>
              </a:rPr>
              <a:t>. “other”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solidFill>
                  <a:srgbClr val="000000"/>
                </a:solidFill>
                <a:latin typeface="Arial" charset="0"/>
              </a:rPr>
              <a:t>rural / urban continuum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Text Box 2"/>
          <p:cNvSpPr txBox="1">
            <a:spLocks noChangeArrowheads="1"/>
          </p:cNvSpPr>
          <p:nvPr/>
        </p:nvSpPr>
        <p:spPr bwMode="auto">
          <a:xfrm>
            <a:off x="2103439" y="6526329"/>
            <a:ext cx="49275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www.d.umn.edu/cla/faculty/troufs/anth3618/video/Fall_Maya.html#title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8253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225" y="1030288"/>
            <a:ext cx="7589838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2975" y="420688"/>
            <a:ext cx="7258050" cy="60960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r>
              <a:rPr lang="en-US" sz="3600" b="1" dirty="0" smtClean="0">
                <a:latin typeface="Verdana" pitchFamily="34" charset="0"/>
              </a:rPr>
              <a:t>“units of analysis”</a:t>
            </a:r>
          </a:p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r>
              <a:rPr lang="en-US" sz="2400" b="1" dirty="0" smtClean="0">
                <a:latin typeface="Verdana" pitchFamily="34" charset="0"/>
              </a:rPr>
              <a:t>may also include:</a:t>
            </a:r>
          </a:p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endParaRPr lang="en-US" sz="28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</a:t>
            </a: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(“national character studies”)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endParaRPr lang="en-US" b="1" dirty="0" smtClean="0">
              <a:solidFill>
                <a:schemeClr val="accent5">
                  <a:lumMod val="90000"/>
                </a:schemeClr>
              </a:solidFill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the item or action itself</a:t>
            </a:r>
            <a:endParaRPr lang="en-US" b="1" dirty="0" smtClean="0">
              <a:solidFill>
                <a:schemeClr val="accent5">
                  <a:lumMod val="90000"/>
                </a:schemeClr>
              </a:solidFill>
              <a:latin typeface="Verdana" pitchFamily="34" charset="0"/>
            </a:endParaRP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</a:t>
            </a: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(including “processes”)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endParaRPr lang="en-US" sz="32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2975" y="420688"/>
            <a:ext cx="7258050" cy="60960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r>
              <a:rPr lang="en-US" sz="3600" b="1" dirty="0" smtClean="0">
                <a:latin typeface="Verdana" pitchFamily="34" charset="0"/>
              </a:rPr>
              <a:t>“units of analysis”</a:t>
            </a:r>
          </a:p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r>
              <a:rPr lang="en-US" sz="2400" b="1" dirty="0" smtClean="0">
                <a:latin typeface="Verdana" pitchFamily="34" charset="0"/>
              </a:rPr>
              <a:t>may also include:</a:t>
            </a:r>
          </a:p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endParaRPr lang="en-US" sz="28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</a:t>
            </a: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(“national character studies”)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endParaRPr lang="en-US" b="1" dirty="0" smtClean="0">
              <a:solidFill>
                <a:schemeClr val="accent5">
                  <a:lumMod val="90000"/>
                </a:schemeClr>
              </a:solidFill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the item or action itself</a:t>
            </a:r>
            <a:endParaRPr lang="en-US" b="1" dirty="0" smtClean="0">
              <a:solidFill>
                <a:schemeClr val="accent5">
                  <a:lumMod val="90000"/>
                </a:schemeClr>
              </a:solidFill>
              <a:latin typeface="Verdana" pitchFamily="34" charset="0"/>
            </a:endParaRP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</a:t>
            </a: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(including “processes”)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endParaRPr lang="en-US" sz="32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latin typeface="Verdana" pitchFamily="34" charset="0"/>
              </a:rPr>
              <a:t>a “cultural metaphor”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64576" y="2336614"/>
            <a:ext cx="6400800" cy="261610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2800" b="1" dirty="0" smtClean="0"/>
              <a:t>in anthropology</a:t>
            </a:r>
          </a:p>
          <a:p>
            <a:pPr algn="ctr"/>
            <a:r>
              <a:rPr lang="en-US" sz="2800" b="1" dirty="0" smtClean="0"/>
              <a:t>these often deal with</a:t>
            </a:r>
          </a:p>
          <a:p>
            <a:pPr algn="ctr"/>
            <a:r>
              <a:rPr lang="en-US" sz="2800" b="1" dirty="0" smtClean="0"/>
              <a:t>“national </a:t>
            </a:r>
            <a:r>
              <a:rPr lang="en-US" sz="2800" b="1" dirty="0"/>
              <a:t>character studies</a:t>
            </a:r>
            <a:r>
              <a:rPr lang="en-US" sz="2800" b="1" dirty="0" smtClean="0"/>
              <a:t>”</a:t>
            </a:r>
          </a:p>
          <a:p>
            <a:pPr algn="ctr"/>
            <a:r>
              <a:rPr lang="en-US" sz="2800" b="1" dirty="0" smtClean="0"/>
              <a:t>and</a:t>
            </a:r>
          </a:p>
          <a:p>
            <a:pPr algn="ctr"/>
            <a:r>
              <a:rPr lang="en-US" sz="2800" b="1" dirty="0" smtClean="0"/>
              <a:t>“modal personality” traits</a:t>
            </a:r>
            <a:endParaRPr lang="en-US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2975" y="420688"/>
            <a:ext cx="7258050" cy="6096000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r>
              <a:rPr lang="en-US" sz="3600" b="1" dirty="0" smtClean="0">
                <a:latin typeface="Verdana" pitchFamily="34" charset="0"/>
              </a:rPr>
              <a:t>“units of analysis”</a:t>
            </a:r>
          </a:p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r>
              <a:rPr lang="en-US" sz="2400" b="1" dirty="0" smtClean="0">
                <a:latin typeface="Verdana" pitchFamily="34" charset="0"/>
              </a:rPr>
              <a:t>may also include:</a:t>
            </a:r>
          </a:p>
          <a:p>
            <a:pPr algn="ctr" eaLnBrk="1" hangingPunct="1">
              <a:lnSpc>
                <a:spcPct val="100000"/>
              </a:lnSpc>
              <a:buFontTx/>
              <a:buNone/>
              <a:defRPr/>
            </a:pPr>
            <a:endParaRPr lang="en-US" sz="28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a nation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</a:t>
            </a: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(“national character studies”)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endParaRPr lang="en-US" b="1" dirty="0" smtClean="0">
              <a:solidFill>
                <a:schemeClr val="accent5">
                  <a:lumMod val="90000"/>
                </a:schemeClr>
              </a:solidFill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the item or action itself</a:t>
            </a:r>
            <a:endParaRPr lang="en-US" b="1" dirty="0" smtClean="0">
              <a:solidFill>
                <a:schemeClr val="accent5">
                  <a:lumMod val="90000"/>
                </a:schemeClr>
              </a:solidFill>
              <a:latin typeface="Verdana" pitchFamily="34" charset="0"/>
            </a:endParaRP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r>
              <a:rPr lang="en-US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 </a:t>
            </a: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  <a:latin typeface="Verdana" pitchFamily="34" charset="0"/>
              </a:rPr>
              <a:t>(including “processes”)</a:t>
            </a:r>
          </a:p>
          <a:p>
            <a:pPr marL="1208088" lvl="2" eaLnBrk="1" hangingPunct="1">
              <a:lnSpc>
                <a:spcPct val="100000"/>
              </a:lnSpc>
              <a:buFontTx/>
              <a:buNone/>
              <a:defRPr/>
            </a:pPr>
            <a:endParaRPr lang="en-US" sz="3200" b="1" dirty="0" smtClean="0">
              <a:latin typeface="Verdana" pitchFamily="34" charset="0"/>
            </a:endParaRPr>
          </a:p>
          <a:p>
            <a:pPr marL="865188" lvl="1" indent="-407988" eaLnBrk="1" hangingPunct="1">
              <a:lnSpc>
                <a:spcPct val="100000"/>
              </a:lnSpc>
              <a:defRPr/>
            </a:pPr>
            <a:r>
              <a:rPr lang="en-US" sz="3200" b="1" dirty="0" smtClean="0">
                <a:latin typeface="Verdana" pitchFamily="34" charset="0"/>
              </a:rPr>
              <a:t>a “cultural metaphor”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18973" y="2089151"/>
            <a:ext cx="6705820" cy="3317831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  <a:defRPr/>
            </a:pPr>
            <a:r>
              <a:rPr lang="en-US" sz="3200" b="1" kern="0" dirty="0" smtClean="0">
                <a:latin typeface="+mn-lt"/>
              </a:rPr>
              <a:t>they </a:t>
            </a:r>
            <a:r>
              <a:rPr lang="en-US" sz="3200" b="1" kern="0" dirty="0">
                <a:latin typeface="+mn-lt"/>
              </a:rPr>
              <a:t>can be from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  <a:defRPr/>
            </a:pPr>
            <a:r>
              <a:rPr lang="en-US" sz="3200" b="1" kern="0" dirty="0">
                <a:latin typeface="+mn-lt"/>
              </a:rPr>
              <a:t>a single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  <a:defRPr/>
            </a:pPr>
            <a:r>
              <a:rPr lang="en-US" sz="3200" b="1" kern="0" dirty="0">
                <a:latin typeface="+mn-lt"/>
              </a:rPr>
              <a:t>“cultural area”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  <a:defRPr/>
            </a:pPr>
            <a:r>
              <a:rPr lang="en-US" sz="3200" b="1" kern="0" dirty="0">
                <a:latin typeface="+mn-lt"/>
              </a:rPr>
              <a:t>such as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  <a:defRPr/>
            </a:pPr>
            <a:r>
              <a:rPr lang="en-US" sz="2400" kern="0" dirty="0">
                <a:latin typeface="+mn-lt"/>
              </a:rPr>
              <a:t>[the anthropological]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tabLst>
                <a:tab pos="0" algn="l"/>
              </a:tabLst>
              <a:defRPr/>
            </a:pPr>
            <a:r>
              <a:rPr lang="en-US" sz="3200" b="1" kern="0" dirty="0" smtClean="0">
                <a:latin typeface="+mn-lt"/>
              </a:rPr>
              <a:t>Europe</a:t>
            </a:r>
            <a:endParaRPr lang="en-US" sz="3200" b="1" kern="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8" name="Text Box 3"/>
          <p:cNvSpPr txBox="1">
            <a:spLocks noChangeArrowheads="1"/>
          </p:cNvSpPr>
          <p:nvPr/>
        </p:nvSpPr>
        <p:spPr bwMode="auto">
          <a:xfrm>
            <a:off x="1574857" y="6415088"/>
            <a:ext cx="67762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800">
                <a:solidFill>
                  <a:schemeClr val="folHlink"/>
                </a:solidFill>
                <a:latin typeface="Arial" charset="0"/>
                <a:hlinkClick r:id="rId2"/>
              </a:rPr>
              <a:t>http://www.d.umn.edu/cla/faculty/troufs/anth1095/index.html#text</a:t>
            </a:r>
            <a:endParaRPr kumimoji="1" lang="en-US" sz="1800">
              <a:solidFill>
                <a:schemeClr val="folHlink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8588" y="571500"/>
            <a:ext cx="38068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42" name="Text Box 3"/>
          <p:cNvSpPr txBox="1">
            <a:spLocks noChangeArrowheads="1"/>
          </p:cNvSpPr>
          <p:nvPr/>
        </p:nvSpPr>
        <p:spPr bwMode="auto">
          <a:xfrm>
            <a:off x="2474979" y="6545379"/>
            <a:ext cx="41869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99CC00"/>
                </a:solidFill>
                <a:latin typeface="Arial" charset="0"/>
                <a:hlinkClick r:id="rId2"/>
              </a:rPr>
              <a:t>www.d.umn.edu/cla/faculty/troufs/anth1095/index.html#text</a:t>
            </a:r>
            <a:endParaRPr kumimoji="1" lang="en-US" sz="120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829444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FFFFFF"/>
                </a:solidFill>
                <a:latin typeface="Arial" charset="0"/>
              </a:rPr>
              <a:t>Compare . . .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47536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562198"/>
            <a:ext cx="7848600" cy="3711785"/>
          </a:xfr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4800" b="1" dirty="0" smtClean="0"/>
              <a:t>REM</a:t>
            </a:r>
          </a:p>
          <a:p>
            <a:pPr eaLnBrk="1" hangingPunct="1">
              <a:lnSpc>
                <a:spcPct val="150000"/>
              </a:lnSpc>
            </a:pPr>
            <a:r>
              <a:rPr lang="en-US" sz="4800" b="1" dirty="0" smtClean="0"/>
              <a:t>Change to 4</a:t>
            </a:r>
            <a:r>
              <a:rPr lang="en-US" sz="4800" b="1" baseline="30000" dirty="0" smtClean="0"/>
              <a:t>th</a:t>
            </a:r>
            <a:r>
              <a:rPr lang="en-US" sz="4800" b="1" dirty="0" smtClean="0"/>
              <a:t> Ed.</a:t>
            </a:r>
          </a:p>
          <a:p>
            <a:pPr eaLnBrk="1" hangingPunct="1">
              <a:lnSpc>
                <a:spcPct val="150000"/>
              </a:lnSpc>
            </a:pPr>
            <a:r>
              <a:rPr lang="en-US" sz="4800" b="1" dirty="0" smtClean="0"/>
              <a:t>Chapter Numbers</a:t>
            </a:r>
            <a:endParaRPr lang="en-US" sz="3600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Gannon’s</a:t>
            </a:r>
            <a:br>
              <a:rPr lang="en-US" sz="2400" b="1" smtClean="0">
                <a:latin typeface="Verdana" pitchFamily="34" charset="0"/>
              </a:rPr>
            </a:br>
            <a:r>
              <a:rPr lang="en-US" sz="3200" b="1" smtClean="0">
                <a:latin typeface="Verdana" pitchFamily="34" charset="0"/>
              </a:rPr>
              <a:t>European Cultural Metaphors</a:t>
            </a:r>
            <a:br>
              <a:rPr lang="en-US" sz="3200" b="1" smtClean="0">
                <a:latin typeface="Verdana" pitchFamily="34" charset="0"/>
              </a:rPr>
            </a:br>
            <a:r>
              <a:rPr lang="en-US" sz="2000" b="1" smtClean="0">
                <a:latin typeface="Verdana" pitchFamily="34" charset="0"/>
              </a:rPr>
              <a:t>include</a:t>
            </a:r>
          </a:p>
        </p:txBody>
      </p:sp>
      <p:sp>
        <p:nvSpPr>
          <p:cNvPr id="830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116138"/>
            <a:ext cx="7086600" cy="4203700"/>
          </a:xfrm>
        </p:spPr>
        <p:txBody>
          <a:bodyPr>
            <a:spAutoFit/>
          </a:bodyPr>
          <a:lstStyle/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/>
              <a:t>Ch. 12. 	</a:t>
            </a:r>
            <a:r>
              <a:rPr lang="en-US" sz="2400" b="1" smtClean="0">
                <a:hlinkClick r:id="rId2"/>
              </a:rPr>
              <a:t>Irish Conversations</a:t>
            </a:r>
            <a:endParaRPr lang="en-US" sz="2400" b="1" smtClean="0"/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/>
              <a:t>Ch. 17. 	</a:t>
            </a:r>
            <a:r>
              <a:rPr lang="en-US" sz="2400" b="1" smtClean="0">
                <a:hlinkClick r:id="rId3"/>
              </a:rPr>
              <a:t>The Traditional British House</a:t>
            </a:r>
            <a:endParaRPr lang="en-US" sz="2400" b="1" smtClean="0"/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/>
              <a:t>Ch. 21.	</a:t>
            </a:r>
            <a:r>
              <a:rPr lang="en-US" sz="2400" b="1" smtClean="0">
                <a:hlinkClick r:id="rId4"/>
              </a:rPr>
              <a:t>The Italian Opera</a:t>
            </a:r>
            <a:r>
              <a:rPr lang="en-US" sz="2400" b="1" smtClean="0"/>
              <a:t> 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/>
              <a:t>Ch. 22. 	</a:t>
            </a:r>
            <a:r>
              <a:rPr lang="en-US" sz="2400" b="1" smtClean="0">
                <a:hlinkClick r:id="rId5"/>
              </a:rPr>
              <a:t>Belgian Lace</a:t>
            </a:r>
            <a:r>
              <a:rPr lang="en-US" sz="2400" b="1" smtClean="0"/>
              <a:t> 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/>
              <a:t>Ch. 24. 	</a:t>
            </a:r>
            <a:r>
              <a:rPr lang="en-US" sz="2400" b="1" smtClean="0">
                <a:hlinkClick r:id="rId6"/>
              </a:rPr>
              <a:t>The Russian Ballet</a:t>
            </a:r>
            <a:endParaRPr lang="en-US" sz="2400" b="1" smtClean="0"/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/>
              <a:t>Ch. 25. 	</a:t>
            </a:r>
            <a:r>
              <a:rPr lang="en-US" sz="2400" b="1" smtClean="0">
                <a:hlinkClick r:id="rId7"/>
              </a:rPr>
              <a:t>The Spanish Bullfight</a:t>
            </a:r>
            <a:endParaRPr lang="en-US" sz="2400" b="1" smtClean="0"/>
          </a:p>
          <a:p>
            <a:pPr marL="566738" indent="-566738" eaLnBrk="1" hangingPunct="1">
              <a:lnSpc>
                <a:spcPct val="11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/>
              <a:t>Ch. 26. 	</a:t>
            </a:r>
            <a:r>
              <a:rPr lang="en-US" sz="2400" b="1" smtClean="0">
                <a:hlinkClick r:id="rId8"/>
              </a:rPr>
              <a:t>The Portuguese Bullfight</a:t>
            </a:r>
            <a:r>
              <a:rPr lang="en-US" b="1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Text Box 2"/>
          <p:cNvSpPr txBox="1">
            <a:spLocks noChangeArrowheads="1"/>
          </p:cNvSpPr>
          <p:nvPr/>
        </p:nvSpPr>
        <p:spPr bwMode="auto">
          <a:xfrm>
            <a:off x="3124257" y="6466003"/>
            <a:ext cx="295055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400">
                <a:solidFill>
                  <a:srgbClr val="99CC00"/>
                </a:solidFill>
                <a:latin typeface="Arial" charset="0"/>
                <a:hlinkClick r:id="rId2"/>
              </a:rPr>
              <a:t>http://www.carn.com/IrishTales.htm</a:t>
            </a:r>
            <a:endParaRPr kumimoji="1" lang="en-US" sz="1400">
              <a:solidFill>
                <a:srgbClr val="99CC00"/>
              </a:solidFill>
              <a:latin typeface="Arial" charset="0"/>
            </a:endParaRPr>
          </a:p>
        </p:txBody>
      </p:sp>
      <p:pic>
        <p:nvPicPr>
          <p:cNvPr id="8314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8738" y="1566863"/>
            <a:ext cx="6477000" cy="44053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The Concept of Culture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62038" y="2116150"/>
            <a:ext cx="7769225" cy="225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b="1" kern="0" dirty="0" err="1">
                <a:solidFill>
                  <a:srgbClr val="BBE0E3">
                    <a:lumMod val="90000"/>
                  </a:srgbClr>
                </a:solidFill>
                <a:latin typeface="Verdana" pitchFamily="34" charset="0"/>
              </a:rPr>
              <a:t>microcultures</a:t>
            </a:r>
            <a:r>
              <a:rPr lang="en-US" sz="2800" b="1" kern="0" dirty="0">
                <a:solidFill>
                  <a:srgbClr val="BBE0E3">
                    <a:lumMod val="90000"/>
                  </a:srgb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kern="0" dirty="0">
                <a:solidFill>
                  <a:srgbClr val="BBE0E3">
                    <a:lumMod val="90000"/>
                  </a:srgbClr>
                </a:solidFill>
                <a:latin typeface="Verdana" pitchFamily="34" charset="0"/>
              </a:rPr>
              <a:t>within</a:t>
            </a:r>
            <a:r>
              <a:rPr lang="en-US" sz="2800" b="1" kern="0" dirty="0">
                <a:solidFill>
                  <a:srgbClr val="BBE0E3">
                    <a:lumMod val="90000"/>
                  </a:srgbClr>
                </a:solidFill>
                <a:latin typeface="Verdana" pitchFamily="34" charset="0"/>
              </a:rPr>
              <a:t> nations</a:t>
            </a:r>
          </a:p>
          <a:p>
            <a:pPr marL="342900" indent="-342900">
              <a:lnSpc>
                <a:spcPct val="3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800" b="1" kern="0" dirty="0">
              <a:solidFill>
                <a:srgbClr val="FF1B36"/>
              </a:solidFill>
              <a:latin typeface="Verdana" pitchFamily="34" charset="0"/>
            </a:endParaRP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3200" b="1" kern="0" dirty="0">
                <a:solidFill>
                  <a:srgbClr val="000000"/>
                </a:solidFill>
                <a:latin typeface="Verdana" pitchFamily="34" charset="0"/>
              </a:rPr>
              <a:t> e.g., </a:t>
            </a:r>
            <a:r>
              <a:rPr lang="en-US" sz="3200" b="1" kern="0" dirty="0" smtClean="0">
                <a:solidFill>
                  <a:srgbClr val="000000"/>
                </a:solidFill>
                <a:latin typeface="Verdana" pitchFamily="34" charset="0"/>
              </a:rPr>
              <a:t>“Black Indians” of New Orleans</a:t>
            </a:r>
            <a:endParaRPr lang="en-US" sz="3200" b="1" kern="0" dirty="0">
              <a:solidFill>
                <a:srgbClr val="DAEDEF">
                  <a:lumMod val="90000"/>
                </a:srgbClr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52488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Gannon’s</a:t>
            </a:r>
            <a:br>
              <a:rPr lang="en-US" sz="2400" b="1" smtClean="0">
                <a:latin typeface="Verdana" pitchFamily="34" charset="0"/>
              </a:rPr>
            </a:br>
            <a:r>
              <a:rPr lang="en-US" sz="3200" b="1" smtClean="0">
                <a:latin typeface="Verdana" pitchFamily="34" charset="0"/>
              </a:rPr>
              <a:t>European Cultural Metaphors</a:t>
            </a:r>
            <a:br>
              <a:rPr lang="en-US" sz="3200" b="1" smtClean="0">
                <a:latin typeface="Verdana" pitchFamily="34" charset="0"/>
              </a:rPr>
            </a:br>
            <a:r>
              <a:rPr lang="en-US" sz="2000" b="1" smtClean="0">
                <a:latin typeface="Verdana" pitchFamily="34" charset="0"/>
              </a:rPr>
              <a:t>include</a:t>
            </a:r>
          </a:p>
        </p:txBody>
      </p:sp>
      <p:sp>
        <p:nvSpPr>
          <p:cNvPr id="3891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1600" y="2116139"/>
            <a:ext cx="7086600" cy="4081117"/>
          </a:xfrm>
        </p:spPr>
        <p:txBody>
          <a:bodyPr>
            <a:spAutoFit/>
          </a:bodyPr>
          <a:lstStyle/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000" b="1" dirty="0" smtClean="0">
                <a:solidFill>
                  <a:schemeClr val="accent1">
                    <a:lumMod val="90000"/>
                  </a:schemeClr>
                </a:solidFill>
              </a:rPr>
              <a:t>Ch. 12. 	Irish Conversations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000" b="1" dirty="0" smtClean="0">
                <a:solidFill>
                  <a:schemeClr val="accent1">
                    <a:lumMod val="90000"/>
                  </a:schemeClr>
                </a:solidFill>
              </a:rPr>
              <a:t>Ch. 17. 	The Traditional British House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000" b="1" dirty="0" smtClean="0">
                <a:solidFill>
                  <a:schemeClr val="accent1">
                    <a:lumMod val="90000"/>
                  </a:schemeClr>
                </a:solidFill>
              </a:rPr>
              <a:t>Ch. 21.	The Italian Opera 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000" b="1" dirty="0" smtClean="0">
                <a:solidFill>
                  <a:schemeClr val="accent1">
                    <a:lumMod val="90000"/>
                  </a:schemeClr>
                </a:solidFill>
              </a:rPr>
              <a:t>Ch. 22. 	Belgian Lace 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000" b="1" dirty="0" smtClean="0">
                <a:solidFill>
                  <a:schemeClr val="accent1">
                    <a:lumMod val="90000"/>
                  </a:schemeClr>
                </a:solidFill>
              </a:rPr>
              <a:t>Ch. 24. 	The Russian Ballet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b="1" dirty="0" smtClean="0"/>
              <a:t>Ch. 25. 	The Spanish Bullfight</a:t>
            </a:r>
          </a:p>
          <a:p>
            <a:pPr marL="566738" indent="-566738" eaLnBrk="1" hangingPunct="1">
              <a:lnSpc>
                <a:spcPct val="110000"/>
              </a:lnSpc>
              <a:buFontTx/>
              <a:buNone/>
              <a:tabLst>
                <a:tab pos="1379538" algn="l"/>
              </a:tabLst>
            </a:pPr>
            <a:r>
              <a:rPr lang="en-US" b="1" dirty="0" smtClean="0"/>
              <a:t>Ch. 26. 	The Portuguese Bullfight</a:t>
            </a:r>
            <a:r>
              <a:rPr lang="en-US" sz="4000" b="1" dirty="0" smtClean="0"/>
              <a:t> </a:t>
            </a:r>
          </a:p>
        </p:txBody>
      </p:sp>
      <p:sp>
        <p:nvSpPr>
          <p:cNvPr id="38912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</a:rPr>
              <a:t>Compare . . .</a:t>
            </a: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64576" y="2684950"/>
            <a:ext cx="6400800" cy="1938992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spAutoFit/>
          </a:bodyPr>
          <a:lstStyle/>
          <a:p>
            <a:pPr algn="ctr"/>
            <a:r>
              <a:rPr lang="en-US" sz="3200" b="1" dirty="0" smtClean="0"/>
              <a:t>“machismo”</a:t>
            </a:r>
          </a:p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/>
              <a:t>“fatalism”</a:t>
            </a:r>
            <a:endParaRPr lang="en-US" sz="32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5988" y="611188"/>
            <a:ext cx="7313612" cy="5484812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52488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Gannon’s</a:t>
            </a:r>
            <a:br>
              <a:rPr lang="en-US" sz="2400" b="1" smtClean="0">
                <a:latin typeface="Verdana" pitchFamily="34" charset="0"/>
              </a:rPr>
            </a:br>
            <a:r>
              <a:rPr lang="en-US" sz="3200" b="1" smtClean="0">
                <a:latin typeface="Verdana" pitchFamily="34" charset="0"/>
              </a:rPr>
              <a:t>Cultural Metaphors</a:t>
            </a:r>
            <a:br>
              <a:rPr lang="en-US" sz="3200" b="1" smtClean="0">
                <a:latin typeface="Verdana" pitchFamily="34" charset="0"/>
              </a:rPr>
            </a:br>
            <a:r>
              <a:rPr lang="en-US" sz="2000" b="1" smtClean="0">
                <a:latin typeface="Verdana" pitchFamily="34" charset="0"/>
              </a:rPr>
              <a:t>include</a:t>
            </a:r>
          </a:p>
        </p:txBody>
      </p:sp>
      <p:sp>
        <p:nvSpPr>
          <p:cNvPr id="832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513" y="2232025"/>
            <a:ext cx="7086600" cy="2973388"/>
          </a:xfrm>
        </p:spPr>
        <p:txBody>
          <a:bodyPr>
            <a:spAutoFit/>
          </a:bodyPr>
          <a:lstStyle/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/>
              <a:t>Ch. 6 	"The Turkish Coffehouse"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/>
              <a:t>Ch. 9 	"Kimchi and Korea" 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/>
              <a:t>Ch. 14	"The Danish Christmas Luncheon"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/>
              <a:t>Ch. 15 	"French Wine"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/>
              <a:t>Ch. 29 	"The Singapore Hawker Centers"</a:t>
            </a:r>
          </a:p>
        </p:txBody>
      </p:sp>
      <p:sp>
        <p:nvSpPr>
          <p:cNvPr id="832515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32516" name="Rectangle 3"/>
          <p:cNvSpPr txBox="1">
            <a:spLocks noChangeArrowheads="1"/>
          </p:cNvSpPr>
          <p:nvPr/>
        </p:nvSpPr>
        <p:spPr bwMode="auto">
          <a:xfrm>
            <a:off x="928688" y="5491163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66738" indent="-566738" algn="ctr">
              <a:lnSpc>
                <a:spcPct val="140000"/>
              </a:lnSpc>
              <a:spcBef>
                <a:spcPct val="20000"/>
              </a:spcBef>
              <a:tabLst>
                <a:tab pos="1379538" algn="l"/>
              </a:tabLst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 5 / 28 cultures have food as their metaphor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7" name="Text Box 3"/>
          <p:cNvSpPr txBox="1">
            <a:spLocks noChangeArrowheads="1"/>
          </p:cNvSpPr>
          <p:nvPr/>
        </p:nvSpPr>
        <p:spPr bwMode="auto">
          <a:xfrm>
            <a:off x="2346581" y="6327891"/>
            <a:ext cx="44063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kumimoji="1" lang="en-US" sz="1200">
                <a:solidFill>
                  <a:srgbClr val="99CC00"/>
                </a:solidFill>
                <a:hlinkClick r:id="rId2"/>
              </a:rPr>
              <a:t>www.d.umn.edu/cla/faculty/troufs/anthfood/aftexts.html#title</a:t>
            </a:r>
            <a:endParaRPr kumimoji="1" lang="en-US" sz="1200">
              <a:solidFill>
                <a:srgbClr val="99CC00"/>
              </a:solidFill>
            </a:endParaRPr>
          </a:p>
        </p:txBody>
      </p:sp>
      <p:sp>
        <p:nvSpPr>
          <p:cNvPr id="833538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Compare . . .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335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050" y="968375"/>
            <a:ext cx="7315200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513" y="2232029"/>
            <a:ext cx="7086600" cy="3059113"/>
          </a:xfrm>
        </p:spPr>
        <p:txBody>
          <a:bodyPr>
            <a:spAutoFit/>
          </a:bodyPr>
          <a:lstStyle/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800" b="1" smtClean="0"/>
              <a:t>Ch. 6 	"The Turkish Coffehouse"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9 	"Kimchi and Korea" 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14	"The Danish Christmas Luncheon"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15 	"French Wine"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29 	"The Singapore Hawker Centers"</a:t>
            </a:r>
          </a:p>
        </p:txBody>
      </p:sp>
      <p:sp>
        <p:nvSpPr>
          <p:cNvPr id="834562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accent1"/>
                </a:solidFill>
              </a:rPr>
              <a:t>Compare . . .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28688" y="5491163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66738" indent="-566738" algn="ctr">
              <a:lnSpc>
                <a:spcPct val="140000"/>
              </a:lnSpc>
              <a:spcBef>
                <a:spcPct val="20000"/>
              </a:spcBef>
              <a:tabLst>
                <a:tab pos="1379538" algn="l"/>
              </a:tabLst>
              <a:defRPr/>
            </a:pPr>
            <a:r>
              <a:rPr lang="en-US" b="1" kern="0" dirty="0">
                <a:latin typeface="+mn-lt"/>
              </a:rPr>
              <a:t> 5 / 28 cultures have food as their metaphor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8524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b="1" kern="0" dirty="0">
                <a:solidFill>
                  <a:schemeClr val="tx2"/>
                </a:solidFill>
                <a:latin typeface="Verdana" pitchFamily="34" charset="0"/>
                <a:ea typeface="+mj-ea"/>
                <a:cs typeface="+mj-cs"/>
              </a:rPr>
              <a:t>Gannon’s</a:t>
            </a:r>
            <a:br>
              <a:rPr lang="en-US" b="1" kern="0" dirty="0">
                <a:solidFill>
                  <a:schemeClr val="tx2"/>
                </a:solidFill>
                <a:latin typeface="Verdana" pitchFamily="34" charset="0"/>
                <a:ea typeface="+mj-ea"/>
                <a:cs typeface="+mj-cs"/>
              </a:rPr>
            </a:br>
            <a:r>
              <a:rPr lang="en-US" sz="3200" b="1" kern="0" dirty="0">
                <a:solidFill>
                  <a:schemeClr val="tx2"/>
                </a:solidFill>
                <a:latin typeface="Verdana" pitchFamily="34" charset="0"/>
                <a:ea typeface="+mj-ea"/>
                <a:cs typeface="+mj-cs"/>
              </a:rPr>
              <a:t>Cultural Metaphors</a:t>
            </a:r>
            <a:br>
              <a:rPr lang="en-US" sz="3200" b="1" kern="0" dirty="0">
                <a:solidFill>
                  <a:schemeClr val="tx2"/>
                </a:solidFill>
                <a:latin typeface="Verdana" pitchFamily="34" charset="0"/>
                <a:ea typeface="+mj-ea"/>
                <a:cs typeface="+mj-cs"/>
              </a:rPr>
            </a:br>
            <a:r>
              <a:rPr lang="en-US" sz="2000" b="1" kern="0" dirty="0">
                <a:solidFill>
                  <a:schemeClr val="accent1"/>
                </a:solidFill>
                <a:latin typeface="Verdana" pitchFamily="34" charset="0"/>
                <a:ea typeface="+mj-ea"/>
                <a:cs typeface="+mj-cs"/>
              </a:rPr>
              <a:t>include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5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938" y="152400"/>
            <a:ext cx="731520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5586" name="Rectangle 6"/>
          <p:cNvSpPr>
            <a:spLocks noChangeArrowheads="1"/>
          </p:cNvSpPr>
          <p:nvPr/>
        </p:nvSpPr>
        <p:spPr bwMode="auto">
          <a:xfrm>
            <a:off x="914400" y="5892915"/>
            <a:ext cx="7272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An Ottoman coffeehouse, 19th century</a:t>
            </a:r>
          </a:p>
          <a:p>
            <a:pPr algn="ctr"/>
            <a:r>
              <a:rPr lang="en-US" sz="1200">
                <a:solidFill>
                  <a:schemeClr val="bg1"/>
                </a:solidFill>
                <a:hlinkClick r:id="rId3"/>
              </a:rPr>
              <a:t>www.superluminal.com/cookbook/essay_coffee.html</a:t>
            </a:r>
            <a:endParaRPr lang="en-US" sz="12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513" y="2232025"/>
            <a:ext cx="7086600" cy="3071813"/>
          </a:xfrm>
        </p:spPr>
        <p:txBody>
          <a:bodyPr>
            <a:spAutoFit/>
          </a:bodyPr>
          <a:lstStyle/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6 	"The Turkish Coffehouse"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800" b="1" smtClean="0"/>
              <a:t>Ch. 9 	"Kimchi and Korea" 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14	"The Danish Christmas Luncheon"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15 	"French Wine"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29 	"The Singapore Hawker Centers</a:t>
            </a:r>
            <a:r>
              <a:rPr lang="en-US" sz="2400" b="1" smtClean="0"/>
              <a:t>"</a:t>
            </a:r>
          </a:p>
        </p:txBody>
      </p:sp>
      <p:sp>
        <p:nvSpPr>
          <p:cNvPr id="836610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Compare . . .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28688" y="5491163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66738" indent="-566738" algn="ctr">
              <a:lnSpc>
                <a:spcPct val="140000"/>
              </a:lnSpc>
              <a:spcBef>
                <a:spcPct val="20000"/>
              </a:spcBef>
              <a:tabLst>
                <a:tab pos="1379538" algn="l"/>
              </a:tabLst>
              <a:defRPr/>
            </a:pPr>
            <a:r>
              <a:rPr lang="en-US" b="1" kern="0" dirty="0">
                <a:latin typeface="+mn-lt"/>
              </a:rPr>
              <a:t> 5 / 28 cultures have food as their metaphor</a:t>
            </a:r>
          </a:p>
        </p:txBody>
      </p:sp>
      <p:sp>
        <p:nvSpPr>
          <p:cNvPr id="8366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52488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Gannon’s</a:t>
            </a:r>
            <a:br>
              <a:rPr lang="en-US" sz="2400" b="1" smtClean="0">
                <a:latin typeface="Verdana" pitchFamily="34" charset="0"/>
              </a:rPr>
            </a:br>
            <a:r>
              <a:rPr lang="en-US" sz="3200" b="1" smtClean="0">
                <a:latin typeface="Verdana" pitchFamily="34" charset="0"/>
              </a:rPr>
              <a:t>Cultural Metaphors</a:t>
            </a:r>
            <a:br>
              <a:rPr lang="en-US" sz="3200" b="1" smtClean="0">
                <a:latin typeface="Verdana" pitchFamily="34" charset="0"/>
              </a:rPr>
            </a:br>
            <a:r>
              <a:rPr lang="en-US" sz="2000" b="1" smtClean="0">
                <a:latin typeface="Verdana" pitchFamily="34" charset="0"/>
              </a:rPr>
              <a:t>include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6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554" y="498591"/>
            <a:ext cx="6199188" cy="528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7634" name="Rectangle 3"/>
          <p:cNvSpPr>
            <a:spLocks noChangeArrowheads="1"/>
          </p:cNvSpPr>
          <p:nvPr/>
        </p:nvSpPr>
        <p:spPr bwMode="auto">
          <a:xfrm>
            <a:off x="914400" y="5892915"/>
            <a:ext cx="7272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Kimchi in Korea</a:t>
            </a:r>
          </a:p>
          <a:p>
            <a:pPr algn="ctr"/>
            <a:r>
              <a:rPr lang="en-US" sz="1200">
                <a:solidFill>
                  <a:schemeClr val="bg1"/>
                </a:solidFill>
                <a:hlinkClick r:id="rId3"/>
              </a:rPr>
              <a:t>www.asianinfo.org/asianinfo/korea/food.htm#KIM%20CHI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6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571" y="2232025"/>
            <a:ext cx="7597775" cy="3071813"/>
          </a:xfrm>
        </p:spPr>
        <p:txBody>
          <a:bodyPr>
            <a:spAutoFit/>
          </a:bodyPr>
          <a:lstStyle/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6 	"The Turkish Coffehouse"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9 	"Kimchi and Korea" 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800" b="1" smtClean="0"/>
              <a:t>Ch. 14	"The Danish Christmas Luncheon"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15 	"French Wine"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29 	"The Singapore Hawker Centers"</a:t>
            </a:r>
          </a:p>
        </p:txBody>
      </p:sp>
      <p:sp>
        <p:nvSpPr>
          <p:cNvPr id="838658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Compare . . .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28688" y="5491163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66738" indent="-566738" algn="ctr">
              <a:lnSpc>
                <a:spcPct val="140000"/>
              </a:lnSpc>
              <a:spcBef>
                <a:spcPct val="20000"/>
              </a:spcBef>
              <a:tabLst>
                <a:tab pos="1379538" algn="l"/>
              </a:tabLst>
              <a:defRPr/>
            </a:pPr>
            <a:r>
              <a:rPr lang="en-US" b="1" kern="0" dirty="0">
                <a:latin typeface="+mn-lt"/>
              </a:rPr>
              <a:t> 5 / 28 cultures have food as their metaphor</a:t>
            </a:r>
          </a:p>
        </p:txBody>
      </p:sp>
      <p:sp>
        <p:nvSpPr>
          <p:cNvPr id="83866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52488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Gannon’s</a:t>
            </a:r>
            <a:br>
              <a:rPr lang="en-US" sz="2400" b="1" smtClean="0">
                <a:latin typeface="Verdana" pitchFamily="34" charset="0"/>
              </a:rPr>
            </a:br>
            <a:r>
              <a:rPr lang="en-US" sz="3200" b="1" smtClean="0">
                <a:latin typeface="Verdana" pitchFamily="34" charset="0"/>
              </a:rPr>
              <a:t>Cultural Metaphors</a:t>
            </a:r>
            <a:br>
              <a:rPr lang="en-US" sz="3200" b="1" smtClean="0">
                <a:latin typeface="Verdana" pitchFamily="34" charset="0"/>
              </a:rPr>
            </a:br>
            <a:r>
              <a:rPr lang="en-US" sz="2000" b="1" smtClean="0">
                <a:latin typeface="Verdana" pitchFamily="34" charset="0"/>
              </a:rPr>
              <a:t>include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1" name="Rectangle 2"/>
          <p:cNvSpPr>
            <a:spLocks noChangeArrowheads="1"/>
          </p:cNvSpPr>
          <p:nvPr/>
        </p:nvSpPr>
        <p:spPr bwMode="auto">
          <a:xfrm>
            <a:off x="914400" y="5892915"/>
            <a:ext cx="7272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Danish </a:t>
            </a:r>
            <a:r>
              <a:rPr lang="en-US" i="1">
                <a:solidFill>
                  <a:schemeClr val="bg1"/>
                </a:solidFill>
              </a:rPr>
              <a:t>Julefrokost</a:t>
            </a:r>
          </a:p>
          <a:p>
            <a:pPr algn="ctr"/>
            <a:r>
              <a:rPr lang="en-US" sz="1200">
                <a:solidFill>
                  <a:schemeClr val="bg1"/>
                </a:solidFill>
                <a:hlinkClick r:id="rId2"/>
              </a:rPr>
              <a:t>http://commons.wikimedia.org/wiki/File:Julefrokost.jpg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8396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55245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8355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8356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8357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8358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8359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8360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8361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8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403" y="114708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7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513" y="2232025"/>
            <a:ext cx="7086600" cy="3071813"/>
          </a:xfrm>
        </p:spPr>
        <p:txBody>
          <a:bodyPr>
            <a:spAutoFit/>
          </a:bodyPr>
          <a:lstStyle/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6 	"The Turkish Coffehouse"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9 	"Kimchi and Korea" 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14	"The Danish Christmas Luncheon"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800" b="1" smtClean="0"/>
              <a:t>Ch. 15 	"French Wine"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29 	"The Singapore Hawker Centers"</a:t>
            </a:r>
          </a:p>
        </p:txBody>
      </p:sp>
      <p:sp>
        <p:nvSpPr>
          <p:cNvPr id="840706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Compare . . .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28688" y="5491163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66738" indent="-566738" algn="ctr">
              <a:lnSpc>
                <a:spcPct val="140000"/>
              </a:lnSpc>
              <a:spcBef>
                <a:spcPct val="20000"/>
              </a:spcBef>
              <a:tabLst>
                <a:tab pos="1379538" algn="l"/>
              </a:tabLst>
              <a:defRPr/>
            </a:pPr>
            <a:r>
              <a:rPr lang="en-US" b="1" kern="0" dirty="0">
                <a:latin typeface="+mn-lt"/>
              </a:rPr>
              <a:t> 5 / 28 cultures have food as their metaphor</a:t>
            </a:r>
          </a:p>
        </p:txBody>
      </p:sp>
      <p:sp>
        <p:nvSpPr>
          <p:cNvPr id="84070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52488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Gannon’s</a:t>
            </a:r>
            <a:br>
              <a:rPr lang="en-US" sz="2400" b="1" smtClean="0">
                <a:latin typeface="Verdana" pitchFamily="34" charset="0"/>
              </a:rPr>
            </a:br>
            <a:r>
              <a:rPr lang="en-US" sz="3200" b="1" smtClean="0">
                <a:latin typeface="Verdana" pitchFamily="34" charset="0"/>
              </a:rPr>
              <a:t>Cultural Metaphors</a:t>
            </a:r>
            <a:br>
              <a:rPr lang="en-US" sz="3200" b="1" smtClean="0">
                <a:latin typeface="Verdana" pitchFamily="34" charset="0"/>
              </a:rPr>
            </a:br>
            <a:r>
              <a:rPr lang="en-US" sz="2000" b="1" smtClean="0">
                <a:latin typeface="Verdana" pitchFamily="34" charset="0"/>
              </a:rPr>
              <a:t>include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29" name="Rectangle 2"/>
          <p:cNvSpPr>
            <a:spLocks noChangeArrowheads="1"/>
          </p:cNvSpPr>
          <p:nvPr/>
        </p:nvSpPr>
        <p:spPr bwMode="auto">
          <a:xfrm>
            <a:off x="928746" y="6254866"/>
            <a:ext cx="7272337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hlinkClick r:id="rId2"/>
              </a:rPr>
              <a:t>www.winebow.com/france/france.html</a:t>
            </a:r>
            <a:endParaRPr lang="en-US" sz="1200">
              <a:solidFill>
                <a:schemeClr val="bg1"/>
              </a:solidFill>
            </a:endParaRPr>
          </a:p>
        </p:txBody>
      </p:sp>
      <p:pic>
        <p:nvPicPr>
          <p:cNvPr id="841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3688" y="473075"/>
            <a:ext cx="5783262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7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513" y="2232025"/>
            <a:ext cx="7467600" cy="3071813"/>
          </a:xfrm>
        </p:spPr>
        <p:txBody>
          <a:bodyPr>
            <a:spAutoFit/>
          </a:bodyPr>
          <a:lstStyle/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6 	"The Turkish Coffehouse"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9 	"Kimchi and Korea" 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14	"The Danish Christmas Luncheon"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400" b="1" smtClean="0">
                <a:solidFill>
                  <a:schemeClr val="accent1"/>
                </a:solidFill>
              </a:rPr>
              <a:t>Ch. 15 	"French Wine"</a:t>
            </a:r>
          </a:p>
          <a:p>
            <a:pPr marL="566738" indent="-566738" eaLnBrk="1" hangingPunct="1">
              <a:lnSpc>
                <a:spcPct val="140000"/>
              </a:lnSpc>
              <a:buFontTx/>
              <a:buNone/>
              <a:tabLst>
                <a:tab pos="1379538" algn="l"/>
              </a:tabLst>
            </a:pPr>
            <a:r>
              <a:rPr lang="en-US" sz="2800" b="1" smtClean="0"/>
              <a:t>Ch. 29 	"The Singapore Hawker Centers"</a:t>
            </a:r>
          </a:p>
        </p:txBody>
      </p:sp>
      <p:sp>
        <p:nvSpPr>
          <p:cNvPr id="842754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chemeClr val="tx2"/>
                </a:solidFill>
              </a:rPr>
              <a:t>Compare . . .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28688" y="5491163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66738" indent="-566738" algn="ctr">
              <a:lnSpc>
                <a:spcPct val="140000"/>
              </a:lnSpc>
              <a:spcBef>
                <a:spcPct val="20000"/>
              </a:spcBef>
              <a:tabLst>
                <a:tab pos="1379538" algn="l"/>
              </a:tabLst>
              <a:defRPr/>
            </a:pPr>
            <a:r>
              <a:rPr lang="en-US" b="1" kern="0" dirty="0">
                <a:latin typeface="+mn-lt"/>
              </a:rPr>
              <a:t> 5 / 28 cultures have food as their metaphor</a:t>
            </a:r>
          </a:p>
        </p:txBody>
      </p:sp>
      <p:sp>
        <p:nvSpPr>
          <p:cNvPr id="84275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52488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b="1" smtClean="0">
                <a:latin typeface="Verdana" pitchFamily="34" charset="0"/>
              </a:rPr>
              <a:t>Gannon’s</a:t>
            </a:r>
            <a:br>
              <a:rPr lang="en-US" sz="2400" b="1" smtClean="0">
                <a:latin typeface="Verdana" pitchFamily="34" charset="0"/>
              </a:rPr>
            </a:br>
            <a:r>
              <a:rPr lang="en-US" sz="3200" b="1" smtClean="0">
                <a:latin typeface="Verdana" pitchFamily="34" charset="0"/>
              </a:rPr>
              <a:t>Cultural Metaphors</a:t>
            </a:r>
            <a:br>
              <a:rPr lang="en-US" sz="3200" b="1" smtClean="0">
                <a:latin typeface="Verdana" pitchFamily="34" charset="0"/>
              </a:rPr>
            </a:br>
            <a:r>
              <a:rPr lang="en-US" sz="2000" b="1" smtClean="0">
                <a:latin typeface="Verdana" pitchFamily="34" charset="0"/>
              </a:rPr>
              <a:t>include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7" name="Rectangle 2"/>
          <p:cNvSpPr>
            <a:spLocks noChangeArrowheads="1"/>
          </p:cNvSpPr>
          <p:nvPr/>
        </p:nvSpPr>
        <p:spPr bwMode="auto">
          <a:xfrm>
            <a:off x="928746" y="5746865"/>
            <a:ext cx="72723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Lucky Chicken Rice food stall in the Newton Hawker Center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Singapore</a:t>
            </a:r>
          </a:p>
        </p:txBody>
      </p:sp>
      <p:pic>
        <p:nvPicPr>
          <p:cNvPr id="843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750" y="550979"/>
            <a:ext cx="7315200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865660" y="6393562"/>
            <a:ext cx="3374642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www.sciencedaily.com/releases/2008/07/080721152000.htm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662" y="1291774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" y="-1089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052296" y="5120536"/>
            <a:ext cx="7086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566738" indent="-566738">
              <a:spcBef>
                <a:spcPct val="20000"/>
              </a:spcBef>
              <a:tabLst>
                <a:tab pos="1379538" algn="l"/>
              </a:tabLst>
              <a:defRPr/>
            </a:pPr>
            <a:r>
              <a:rPr lang="en-US" sz="4000" b="1" kern="0" dirty="0" smtClean="0">
                <a:solidFill>
                  <a:srgbClr val="FFFFFF"/>
                </a:solidFill>
                <a:effectLst>
                  <a:outerShdw dir="21540000" sx="106000" sy="106000" algn="bl" rotWithShape="0">
                    <a:srgbClr val="000000"/>
                  </a:outerShdw>
                </a:effectLst>
                <a:latin typeface="Times New Roman"/>
              </a:rPr>
              <a:t>Ch. 16 	“American </a:t>
            </a:r>
            <a:r>
              <a:rPr lang="en-US" sz="4000" b="1" kern="0" dirty="0" smtClean="0">
                <a:solidFill>
                  <a:srgbClr val="FFFFFF"/>
                </a:solidFill>
                <a:effectLst>
                  <a:outerShdw dir="21540000" sx="110000" sy="110000" algn="bl" rotWithShape="0">
                    <a:srgbClr val="000000"/>
                  </a:outerShdw>
                </a:effectLst>
                <a:latin typeface="Times New Roman"/>
              </a:rPr>
              <a:t>Football</a:t>
            </a:r>
            <a:r>
              <a:rPr lang="en-US" sz="4000" b="1" kern="0" dirty="0" smtClean="0">
                <a:solidFill>
                  <a:srgbClr val="FFFFFF"/>
                </a:solidFill>
                <a:effectLst>
                  <a:outerShdw dir="21540000" sx="106000" sy="106000" algn="bl" rotWithShape="0">
                    <a:srgbClr val="000000"/>
                  </a:outerShdw>
                </a:effectLst>
                <a:latin typeface="Times New Roman"/>
              </a:rPr>
              <a:t>“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7200" y="8524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b="1" kern="0" dirty="0" smtClean="0">
                <a:solidFill>
                  <a:srgbClr val="FFFFFF"/>
                </a:solidFill>
                <a:effectLst>
                  <a:outerShdw blurRad="50800" dist="38100" dir="21540000" sx="110000" sy="110000" algn="bl" rotWithShape="0">
                    <a:prstClr val="black"/>
                  </a:outerShdw>
                </a:effectLst>
                <a:latin typeface="Verdana" pitchFamily="34" charset="0"/>
              </a:rPr>
              <a:t>Gannon’s</a:t>
            </a:r>
            <a:br>
              <a:rPr lang="en-US" b="1" kern="0" dirty="0" smtClean="0">
                <a:solidFill>
                  <a:srgbClr val="FFFFFF"/>
                </a:solidFill>
                <a:effectLst>
                  <a:outerShdw blurRad="50800" dist="38100" dir="21540000" sx="110000" sy="110000" algn="bl" rotWithShape="0">
                    <a:prstClr val="black"/>
                  </a:outerShdw>
                </a:effectLst>
                <a:latin typeface="Verdana" pitchFamily="34" charset="0"/>
              </a:rPr>
            </a:br>
            <a:r>
              <a:rPr lang="en-US" sz="3200" b="1" kern="0" dirty="0" smtClean="0">
                <a:solidFill>
                  <a:srgbClr val="FFFFFF"/>
                </a:solidFill>
                <a:effectLst>
                  <a:outerShdw blurRad="50800" dist="38100" dir="21540000" sx="110000" sy="110000" algn="bl" rotWithShape="0">
                    <a:prstClr val="black"/>
                  </a:outerShdw>
                </a:effectLst>
                <a:latin typeface="Verdana" pitchFamily="34" charset="0"/>
              </a:rPr>
              <a:t>Cultural Metaphors</a:t>
            </a:r>
            <a:br>
              <a:rPr lang="en-US" sz="3200" b="1" kern="0" dirty="0" smtClean="0">
                <a:solidFill>
                  <a:srgbClr val="FFFFFF"/>
                </a:solidFill>
                <a:effectLst>
                  <a:outerShdw blurRad="50800" dist="38100" dir="21540000" sx="110000" sy="110000" algn="bl" rotWithShape="0">
                    <a:prstClr val="black"/>
                  </a:outerShdw>
                </a:effectLst>
                <a:latin typeface="Verdana" pitchFamily="34" charset="0"/>
              </a:rPr>
            </a:br>
            <a:r>
              <a:rPr lang="en-US" sz="2000" b="1" kern="0" dirty="0" smtClean="0">
                <a:solidFill>
                  <a:srgbClr val="FFFFFF"/>
                </a:solidFill>
                <a:effectLst>
                  <a:outerShdw blurRad="50800" dist="38100" dir="21540000" sx="110000" sy="110000" algn="bl" rotWithShape="0">
                    <a:prstClr val="black"/>
                  </a:outerShdw>
                </a:effectLst>
                <a:latin typeface="Verdana" pitchFamily="34" charset="0"/>
              </a:rPr>
              <a:t>include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52296" y="2232250"/>
            <a:ext cx="7086600" cy="3761030"/>
          </a:xfrm>
        </p:spPr>
        <p:txBody>
          <a:bodyPr>
            <a:spAutoFit/>
          </a:bodyPr>
          <a:lstStyle/>
          <a:p>
            <a:pPr marL="566738" indent="-566738" eaLnBrk="1" hangingPunct="1">
              <a:lnSpc>
                <a:spcPct val="140000"/>
              </a:lnSpc>
              <a:buNone/>
              <a:tabLst>
                <a:tab pos="1379538" algn="l"/>
              </a:tabLst>
            </a:pPr>
            <a:r>
              <a:rPr lang="en-US" sz="2400" b="1" dirty="0" smtClean="0">
                <a:solidFill>
                  <a:schemeClr val="accent1"/>
                </a:solidFill>
              </a:rPr>
              <a:t>Ch. 6 	"The Turkish </a:t>
            </a:r>
            <a:r>
              <a:rPr lang="en-US" sz="2400" b="1" dirty="0" err="1" smtClean="0">
                <a:solidFill>
                  <a:schemeClr val="accent1"/>
                </a:solidFill>
              </a:rPr>
              <a:t>Coffehouse</a:t>
            </a:r>
            <a:r>
              <a:rPr lang="en-US" sz="2400" b="1" dirty="0" smtClean="0">
                <a:solidFill>
                  <a:schemeClr val="accent1"/>
                </a:solidFill>
              </a:rPr>
              <a:t>"</a:t>
            </a:r>
          </a:p>
          <a:p>
            <a:pPr marL="566738" indent="-566738" eaLnBrk="1" hangingPunct="1">
              <a:lnSpc>
                <a:spcPct val="140000"/>
              </a:lnSpc>
              <a:buNone/>
              <a:tabLst>
                <a:tab pos="1379538" algn="l"/>
              </a:tabLst>
            </a:pPr>
            <a:r>
              <a:rPr lang="en-US" sz="2400" b="1" dirty="0" smtClean="0">
                <a:solidFill>
                  <a:schemeClr val="accent1"/>
                </a:solidFill>
              </a:rPr>
              <a:t>Ch. 9 	"</a:t>
            </a:r>
            <a:r>
              <a:rPr lang="en-US" sz="2400" b="1" dirty="0" err="1" smtClean="0">
                <a:solidFill>
                  <a:schemeClr val="accent1"/>
                </a:solidFill>
              </a:rPr>
              <a:t>Kimchi</a:t>
            </a:r>
            <a:r>
              <a:rPr lang="en-US" sz="2400" b="1" dirty="0" smtClean="0">
                <a:solidFill>
                  <a:schemeClr val="accent1"/>
                </a:solidFill>
              </a:rPr>
              <a:t> and Korea" </a:t>
            </a:r>
          </a:p>
          <a:p>
            <a:pPr marL="566738" indent="-566738" eaLnBrk="1" hangingPunct="1">
              <a:lnSpc>
                <a:spcPct val="140000"/>
              </a:lnSpc>
              <a:buNone/>
              <a:tabLst>
                <a:tab pos="1379538" algn="l"/>
              </a:tabLst>
            </a:pPr>
            <a:r>
              <a:rPr lang="en-US" sz="2400" b="1" dirty="0" smtClean="0">
                <a:solidFill>
                  <a:schemeClr val="accent1"/>
                </a:solidFill>
              </a:rPr>
              <a:t>Ch. 14	"The Danish Christmas Luncheon"</a:t>
            </a:r>
          </a:p>
          <a:p>
            <a:pPr marL="566738" indent="-566738" eaLnBrk="1" hangingPunct="1">
              <a:lnSpc>
                <a:spcPct val="140000"/>
              </a:lnSpc>
              <a:buNone/>
              <a:tabLst>
                <a:tab pos="1379538" algn="l"/>
              </a:tabLst>
            </a:pPr>
            <a:r>
              <a:rPr lang="en-US" sz="2400" b="1" dirty="0" smtClean="0">
                <a:solidFill>
                  <a:schemeClr val="accent1"/>
                </a:solidFill>
              </a:rPr>
              <a:t>Ch. 15 	"French Wine"</a:t>
            </a:r>
          </a:p>
          <a:p>
            <a:pPr marL="566738" indent="-566738" eaLnBrk="1" hangingPunct="1">
              <a:lnSpc>
                <a:spcPct val="140000"/>
              </a:lnSpc>
              <a:buNone/>
              <a:tabLst>
                <a:tab pos="1379538" algn="l"/>
              </a:tabLst>
            </a:pPr>
            <a:r>
              <a:rPr lang="en-US" sz="2400" b="1" dirty="0" smtClean="0">
                <a:solidFill>
                  <a:schemeClr val="accent1"/>
                </a:solidFill>
              </a:rPr>
              <a:t>Ch. 29 	"The Singapore Hawker Centers“</a:t>
            </a:r>
          </a:p>
          <a:p>
            <a:pPr marL="566738" indent="-566738" eaLnBrk="1" hangingPunct="1">
              <a:lnSpc>
                <a:spcPct val="140000"/>
              </a:lnSpc>
              <a:buNone/>
              <a:tabLst>
                <a:tab pos="1379538" algn="l"/>
              </a:tabLst>
            </a:pPr>
            <a:r>
              <a:rPr lang="en-US" b="1" dirty="0" smtClean="0"/>
              <a:t>Ch. 16 	“American Football“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52488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latin typeface="Verdana" pitchFamily="34" charset="0"/>
              </a:rPr>
              <a:t>Gannon’s</a:t>
            </a:r>
            <a:br>
              <a:rPr lang="en-US" sz="2400" b="1" dirty="0" smtClean="0">
                <a:latin typeface="Verdana" pitchFamily="34" charset="0"/>
              </a:rPr>
            </a:br>
            <a:r>
              <a:rPr lang="en-US" sz="3200" b="1" dirty="0" smtClean="0">
                <a:latin typeface="Verdana" pitchFamily="34" charset="0"/>
              </a:rPr>
              <a:t>Cultural Metaphors</a:t>
            </a:r>
            <a:br>
              <a:rPr lang="en-US" sz="3200" b="1" dirty="0" smtClean="0">
                <a:latin typeface="Verdana" pitchFamily="34" charset="0"/>
              </a:rPr>
            </a:br>
            <a:r>
              <a:rPr lang="en-US" sz="2000" b="1" dirty="0" smtClean="0">
                <a:latin typeface="Verdana" pitchFamily="34" charset="0"/>
              </a:rPr>
              <a:t>include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865660" y="6393562"/>
            <a:ext cx="3374642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www.sciencedaily.com/releases/2008/07/080721152000.htm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662" y="1291774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305909" y="4114792"/>
            <a:ext cx="6519863" cy="175432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. . . but at least one professor thinks </a:t>
            </a:r>
          </a:p>
          <a:p>
            <a:pPr marL="465138" algn="ctr"/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the metaphor for America should be . . . </a:t>
            </a:r>
          </a:p>
          <a:p>
            <a:endParaRPr lang="en-US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886" y="1320802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5369" y="29028"/>
            <a:ext cx="7315200" cy="669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865660" y="6538702"/>
            <a:ext cx="3374642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5"/>
              </a:rPr>
              <a:t>www.sciencedaily.com/releases/2008/07/080721152000.htm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4986931" y="510178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207541" y="2587180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0671" y="281220"/>
            <a:ext cx="3781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286000" y="616844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</a:rPr>
              <a:t>Penguin Avery, 2009</a:t>
            </a:r>
            <a:endParaRPr lang="en-US" sz="1200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The Concept of Culture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62038" y="2116150"/>
            <a:ext cx="7769225" cy="225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b="1" kern="0" dirty="0" err="1">
                <a:solidFill>
                  <a:srgbClr val="BBE0E3">
                    <a:lumMod val="90000"/>
                  </a:srgbClr>
                </a:solidFill>
                <a:latin typeface="Verdana" pitchFamily="34" charset="0"/>
              </a:rPr>
              <a:t>microcultures</a:t>
            </a:r>
            <a:r>
              <a:rPr lang="en-US" sz="2800" b="1" kern="0" dirty="0">
                <a:solidFill>
                  <a:srgbClr val="BBE0E3">
                    <a:lumMod val="90000"/>
                  </a:srgb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kern="0" dirty="0">
                <a:solidFill>
                  <a:srgbClr val="BBE0E3">
                    <a:lumMod val="90000"/>
                  </a:srgbClr>
                </a:solidFill>
                <a:latin typeface="Verdana" pitchFamily="34" charset="0"/>
              </a:rPr>
              <a:t>within</a:t>
            </a:r>
            <a:r>
              <a:rPr lang="en-US" sz="2800" b="1" kern="0" dirty="0">
                <a:solidFill>
                  <a:srgbClr val="BBE0E3">
                    <a:lumMod val="90000"/>
                  </a:srgbClr>
                </a:solidFill>
                <a:latin typeface="Verdana" pitchFamily="34" charset="0"/>
              </a:rPr>
              <a:t> nations</a:t>
            </a:r>
          </a:p>
          <a:p>
            <a:pPr marL="342900" indent="-342900">
              <a:lnSpc>
                <a:spcPct val="3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800" b="1" kern="0" dirty="0">
              <a:solidFill>
                <a:srgbClr val="FF1B36"/>
              </a:solidFill>
              <a:latin typeface="Verdana" pitchFamily="34" charset="0"/>
            </a:endParaRP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3200" b="1" kern="0" dirty="0">
                <a:solidFill>
                  <a:srgbClr val="000000"/>
                </a:solidFill>
                <a:latin typeface="Verdana" pitchFamily="34" charset="0"/>
              </a:rPr>
              <a:t> e.g., </a:t>
            </a:r>
            <a:r>
              <a:rPr lang="en-US" sz="3200" b="1" kern="0" dirty="0" err="1" smtClean="0">
                <a:solidFill>
                  <a:srgbClr val="000000"/>
                </a:solidFill>
                <a:latin typeface="Verdana" pitchFamily="34" charset="0"/>
              </a:rPr>
              <a:t>Yanomamö</a:t>
            </a:r>
            <a:r>
              <a:rPr lang="en-US" sz="3200" b="1" kern="0" dirty="0" smtClean="0">
                <a:solidFill>
                  <a:srgbClr val="000000"/>
                </a:solidFill>
                <a:latin typeface="Verdana" pitchFamily="34" charset="0"/>
              </a:rPr>
              <a:t> of Venezuela and Brazil</a:t>
            </a:r>
            <a:endParaRPr lang="en-US" sz="3200" b="1" kern="0" dirty="0">
              <a:solidFill>
                <a:srgbClr val="DAEDEF">
                  <a:lumMod val="90000"/>
                </a:srgbClr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880174" y="6393562"/>
            <a:ext cx="3374642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www.sciencedaily.com/releases/2008/07/080721152000.htm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916" y="300950"/>
            <a:ext cx="7772400" cy="587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2866603" y="6393562"/>
            <a:ext cx="3385863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www.eurekalert.org/pub_releases/2008-07/iu-gai072108.php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051" y="1171118"/>
            <a:ext cx="7772400" cy="498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865660" y="6393562"/>
            <a:ext cx="3374642" cy="21544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www.sciencedaily.com/releases/2008/07/080721152000.htm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662" y="1291774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914340" y="4114890"/>
            <a:ext cx="5303055" cy="138499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endParaRPr lang="en-US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. . . but it could just as easily be . . .</a:t>
            </a:r>
          </a:p>
          <a:p>
            <a:endParaRPr lang="en-US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02" y="622639"/>
            <a:ext cx="7772400" cy="430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26234" y="4767922"/>
            <a:ext cx="4679166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none" lIns="228600" tIns="228600" rIns="228600" bIns="2286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. . . and its related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cultural-bound syndrome . . .</a:t>
            </a:r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02" y="622639"/>
            <a:ext cx="7772400" cy="430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7272" y="3323772"/>
            <a:ext cx="4396378" cy="28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226234" y="1836033"/>
            <a:ext cx="4679166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none" lIns="228600" tIns="228600" rIns="228600" bIns="2286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. . . and its related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cultural-bound syndrome . . .</a:t>
            </a:r>
            <a:endParaRPr lang="en-US" sz="18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2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53572" y="1600298"/>
            <a:ext cx="8226425" cy="3201987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and the </a:t>
            </a:r>
          </a:p>
          <a:p>
            <a:pPr algn="ctr" eaLnBrk="1" hangingPunct="1"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Units of Analysis</a:t>
            </a:r>
          </a:p>
          <a:p>
            <a:pPr algn="ctr" eaLnBrk="1" hangingPunct="1">
              <a:buFontTx/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can be combined . . .</a:t>
            </a:r>
            <a:endParaRPr lang="en-US" sz="4400" dirty="0" smtClean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48462" y="4234542"/>
            <a:ext cx="6632796" cy="19050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 lIns="228600" tIns="228600" rIns="228600" bIns="228600">
            <a:noAutofit/>
          </a:bodyPr>
          <a:lstStyle/>
          <a:p>
            <a:pPr marL="0" lvl="1" algn="ctr"/>
            <a:r>
              <a:rPr lang="en-US" sz="3200" b="1" dirty="0" smtClean="0">
                <a:solidFill>
                  <a:srgbClr val="000000"/>
                </a:solidFill>
              </a:rPr>
              <a:t>and as with </a:t>
            </a:r>
          </a:p>
          <a:p>
            <a:pPr marL="0" lvl="1" algn="ctr"/>
            <a:r>
              <a:rPr lang="en-US" sz="3200" b="1" dirty="0" smtClean="0">
                <a:solidFill>
                  <a:srgbClr val="000000"/>
                </a:solidFill>
              </a:rPr>
              <a:t>the item or action itself</a:t>
            </a:r>
          </a:p>
          <a:p>
            <a:pPr marL="0" lvl="1" algn="ctr"/>
            <a:r>
              <a:rPr lang="en-US" sz="3200" b="1" dirty="0" smtClean="0">
                <a:solidFill>
                  <a:srgbClr val="000000"/>
                </a:solidFill>
              </a:rPr>
              <a:t> there’s almost no end . . .</a:t>
            </a:r>
            <a:endParaRPr lang="en-US" sz="3200" b="1" dirty="0">
              <a:solidFill>
                <a:srgbClr val="000000"/>
              </a:solidFill>
            </a:endParaRPr>
          </a:p>
          <a:p>
            <a:pPr algn="ctr"/>
            <a:endParaRPr lang="en-US" sz="32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107" y="508005"/>
            <a:ext cx="7315200" cy="548596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827" name="Text Box 5"/>
          <p:cNvSpPr txBox="1">
            <a:spLocks noChangeArrowheads="1"/>
          </p:cNvSpPr>
          <p:nvPr/>
        </p:nvSpPr>
        <p:spPr bwMode="auto">
          <a:xfrm>
            <a:off x="2668590" y="6400800"/>
            <a:ext cx="379623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>
                <a:solidFill>
                  <a:srgbClr val="99CC00"/>
                </a:solidFill>
                <a:latin typeface="Arial" charset="0"/>
                <a:hlinkClick r:id="rId3"/>
              </a:rPr>
              <a:t>http://www.d.umn.edu/cla/faculty/troufs/anth1604/video/Life_Chances.html#title</a:t>
            </a:r>
            <a:endParaRPr kumimoji="1" lang="en-US" sz="80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08127" y="3178532"/>
            <a:ext cx="6313482" cy="2554545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200" b="1" kern="0" dirty="0">
              <a:solidFill>
                <a:srgbClr val="000000"/>
              </a:solidFill>
              <a:latin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 smtClean="0">
                <a:solidFill>
                  <a:srgbClr val="000000"/>
                </a:solidFill>
                <a:latin typeface="Arial" pitchFamily="34" charset="0"/>
              </a:rPr>
              <a:t>a family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 smtClean="0">
                <a:solidFill>
                  <a:srgbClr val="000000"/>
                </a:solidFill>
                <a:latin typeface="Arial" pitchFamily="34" charset="0"/>
              </a:rPr>
              <a:t>a village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 smtClean="0">
                <a:solidFill>
                  <a:srgbClr val="000000"/>
                </a:solidFill>
                <a:latin typeface="Arial" pitchFamily="34" charset="0"/>
              </a:rPr>
              <a:t>“fate”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200" b="1" kern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Text Box 2"/>
          <p:cNvSpPr txBox="1">
            <a:spLocks noChangeArrowheads="1"/>
          </p:cNvSpPr>
          <p:nvPr/>
        </p:nvSpPr>
        <p:spPr bwMode="auto">
          <a:xfrm>
            <a:off x="2944814" y="6396038"/>
            <a:ext cx="323678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www.d.umn.edu/cla/faculty/troufs/anth1604/video/Kypseli.html#title</a:t>
            </a:r>
            <a:endParaRPr kumimoji="1" lang="en-US" sz="8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7680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85875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04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FFFFFF"/>
                </a:solidFill>
                <a:latin typeface="Arial" charset="0"/>
              </a:rPr>
              <a:t>Compare . . .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08127" y="3454298"/>
            <a:ext cx="6313482" cy="2062103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200" b="1" kern="0" dirty="0">
              <a:solidFill>
                <a:srgbClr val="000000"/>
              </a:solidFill>
              <a:latin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 smtClean="0">
                <a:solidFill>
                  <a:srgbClr val="000000"/>
                </a:solidFill>
                <a:latin typeface="Arial" pitchFamily="34" charset="0"/>
              </a:rPr>
              <a:t>a community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 smtClean="0">
                <a:solidFill>
                  <a:srgbClr val="000000"/>
                </a:solidFill>
                <a:latin typeface="Arial" pitchFamily="34" charset="0"/>
              </a:rPr>
              <a:t>sex-related patterns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200" b="1" kern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5130" y="196848"/>
            <a:ext cx="398221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76739" y="6299303"/>
            <a:ext cx="39624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sz="1000" dirty="0" err="1">
                <a:solidFill>
                  <a:srgbClr val="FFFFFF"/>
                </a:solidFill>
                <a:latin typeface="Verdana" pitchFamily="34" charset="0"/>
              </a:rPr>
              <a:t>Hippocrene</a:t>
            </a:r>
            <a:r>
              <a:rPr lang="en-US" sz="10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sz="1000" dirty="0" smtClean="0">
                <a:solidFill>
                  <a:srgbClr val="FFFFFF"/>
                </a:solidFill>
                <a:latin typeface="Verdana" pitchFamily="34" charset="0"/>
              </a:rPr>
              <a:t>books, 2004</a:t>
            </a:r>
            <a:r>
              <a:rPr lang="en-US" sz="1000" dirty="0">
                <a:solidFill>
                  <a:srgbClr val="FFFFFF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08127" y="3178532"/>
            <a:ext cx="6313482" cy="2062103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200" b="1" kern="0" dirty="0">
              <a:solidFill>
                <a:srgbClr val="000000"/>
              </a:solidFill>
              <a:latin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 smtClean="0">
                <a:solidFill>
                  <a:srgbClr val="000000"/>
                </a:solidFill>
                <a:latin typeface="Arial" pitchFamily="34" charset="0"/>
              </a:rPr>
              <a:t>a </a:t>
            </a:r>
            <a:r>
              <a:rPr lang="en-US" sz="3200" b="1" kern="0" dirty="0" err="1" smtClean="0">
                <a:solidFill>
                  <a:srgbClr val="000000"/>
                </a:solidFill>
                <a:latin typeface="Arial" pitchFamily="34" charset="0"/>
              </a:rPr>
              <a:t>microculture</a:t>
            </a:r>
            <a:r>
              <a:rPr lang="en-US" sz="3200" b="1" kern="0" dirty="0" smtClean="0">
                <a:solidFill>
                  <a:srgbClr val="000000"/>
                </a:solidFill>
                <a:latin typeface="Arial" pitchFamily="34" charset="0"/>
              </a:rPr>
              <a:t> / </a:t>
            </a:r>
            <a:r>
              <a:rPr lang="en-US" sz="3200" b="1" kern="0" dirty="0" err="1" smtClean="0">
                <a:solidFill>
                  <a:srgbClr val="000000"/>
                </a:solidFill>
                <a:latin typeface="Arial" pitchFamily="34" charset="0"/>
              </a:rPr>
              <a:t>macroculture</a:t>
            </a:r>
            <a:endParaRPr lang="en-US" sz="3200" b="1" kern="0" dirty="0" smtClean="0">
              <a:solidFill>
                <a:srgbClr val="000000"/>
              </a:solidFill>
              <a:latin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 smtClean="0">
                <a:solidFill>
                  <a:srgbClr val="000000"/>
                </a:solidFill>
                <a:latin typeface="Arial" pitchFamily="34" charset="0"/>
              </a:rPr>
              <a:t>traditional food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200" b="1" kern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8620" y="353790"/>
            <a:ext cx="362102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73614" y="5944088"/>
            <a:ext cx="17812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 pitchFamily="34" charset="0"/>
              </a:rPr>
              <a:t>North Point Press, 989)</a:t>
            </a:r>
            <a:endParaRPr lang="en-US" sz="1200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83938" y="3164018"/>
            <a:ext cx="5762625" cy="243143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a region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the annual food cycle</a:t>
            </a:r>
            <a:b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(including </a:t>
            </a:r>
            <a:r>
              <a:rPr lang="en-US" dirty="0" err="1" smtClean="0">
                <a:solidFill>
                  <a:srgbClr val="000000"/>
                </a:solidFill>
                <a:latin typeface="Arial" pitchFamily="34" charset="0"/>
              </a:rPr>
              <a:t>locavorism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</a:rPr>
              <a:t>)</a:t>
            </a: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0403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0404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0405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0406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0407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0408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0409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30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62063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0" name="Text Box 2"/>
          <p:cNvSpPr txBox="1">
            <a:spLocks noChangeArrowheads="1"/>
          </p:cNvSpPr>
          <p:nvPr/>
        </p:nvSpPr>
        <p:spPr bwMode="auto">
          <a:xfrm>
            <a:off x="2735263" y="6391275"/>
            <a:ext cx="365997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>
                <a:solidFill>
                  <a:srgbClr val="99CC00"/>
                </a:solidFill>
                <a:latin typeface="Arial" charset="0"/>
                <a:hlinkClick r:id="rId2"/>
              </a:rPr>
              <a:t>http://www.d.umn.edu/cla/faculty/troufs/anth3635/cetexts.html#CrisisofBirths</a:t>
            </a:r>
            <a:endParaRPr kumimoji="1" lang="en-US" sz="800">
              <a:solidFill>
                <a:srgbClr val="99CC00"/>
              </a:solidFill>
              <a:latin typeface="Arial" charset="0"/>
            </a:endParaRPr>
          </a:p>
        </p:txBody>
      </p:sp>
      <p:sp>
        <p:nvSpPr>
          <p:cNvPr id="764931" name="Text Box 7"/>
          <p:cNvSpPr txBox="1">
            <a:spLocks noChangeArrowheads="1"/>
          </p:cNvSpPr>
          <p:nvPr/>
        </p:nvSpPr>
        <p:spPr bwMode="auto">
          <a:xfrm>
            <a:off x="1145584" y="5605464"/>
            <a:ext cx="353654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</a:rPr>
              <a:t>Elizabeth L. Krause</a:t>
            </a:r>
          </a:p>
          <a:p>
            <a:pPr algn="ctr"/>
            <a:r>
              <a:rPr lang="en-US" sz="1200" b="1" i="1">
                <a:solidFill>
                  <a:srgbClr val="FFFFFF"/>
                </a:solidFill>
                <a:latin typeface="Arial" charset="0"/>
              </a:rPr>
              <a:t>A Crisis of Births: </a:t>
            </a:r>
          </a:p>
          <a:p>
            <a:pPr algn="ctr">
              <a:lnSpc>
                <a:spcPct val="90000"/>
              </a:lnSpc>
            </a:pPr>
            <a:r>
              <a:rPr lang="en-US" sz="1200" b="1" i="1">
                <a:solidFill>
                  <a:srgbClr val="FFFFFF"/>
                </a:solidFill>
                <a:latin typeface="Arial" charset="0"/>
              </a:rPr>
              <a:t>Population Politics and Family-Making in Italy</a:t>
            </a:r>
          </a:p>
          <a:p>
            <a:pPr algn="ctr">
              <a:lnSpc>
                <a:spcPct val="90000"/>
              </a:lnSpc>
            </a:pPr>
            <a:r>
              <a:rPr lang="en-US" sz="800">
                <a:solidFill>
                  <a:srgbClr val="FFFFFF"/>
                </a:solidFill>
                <a:latin typeface="Arial" charset="0"/>
              </a:rPr>
              <a:t>Belmont, CA: Thompson Wadsworth,  2005. </a:t>
            </a:r>
          </a:p>
        </p:txBody>
      </p:sp>
      <p:pic>
        <p:nvPicPr>
          <p:cNvPr id="76493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8739" y="1036638"/>
            <a:ext cx="3343275" cy="44561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08127" y="3178532"/>
            <a:ext cx="6313482" cy="2062103"/>
          </a:xfrm>
          <a:prstGeom prst="rect">
            <a:avLst/>
          </a:prstGeom>
          <a:solidFill>
            <a:srgbClr val="FFFFFF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200" b="1" kern="0" dirty="0">
              <a:solidFill>
                <a:srgbClr val="000000"/>
              </a:solidFill>
              <a:latin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 smtClean="0">
                <a:solidFill>
                  <a:srgbClr val="000000"/>
                </a:solidFill>
                <a:latin typeface="Arial" pitchFamily="34" charset="0"/>
              </a:rPr>
              <a:t>a country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kern="0" dirty="0" smtClean="0">
                <a:solidFill>
                  <a:srgbClr val="000000"/>
                </a:solidFill>
                <a:latin typeface="Arial" pitchFamily="34" charset="0"/>
              </a:rPr>
              <a:t>demography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3200" b="1" kern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AutoShape 2"/>
          <p:cNvSpPr>
            <a:spLocks noChangeArrowheads="1"/>
          </p:cNvSpPr>
          <p:nvPr/>
        </p:nvSpPr>
        <p:spPr bwMode="auto">
          <a:xfrm>
            <a:off x="2914653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87" name="AutoShape 3"/>
          <p:cNvSpPr>
            <a:spLocks noChangeArrowheads="1"/>
          </p:cNvSpPr>
          <p:nvPr/>
        </p:nvSpPr>
        <p:spPr bwMode="auto">
          <a:xfrm>
            <a:off x="2533653" y="394346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88" name="AutoShape 4"/>
          <p:cNvSpPr>
            <a:spLocks noChangeArrowheads="1"/>
          </p:cNvSpPr>
          <p:nvPr/>
        </p:nvSpPr>
        <p:spPr bwMode="auto">
          <a:xfrm flipV="1">
            <a:off x="1847852" y="486738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89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90" name="AutoShape 6"/>
          <p:cNvSpPr>
            <a:spLocks noChangeArrowheads="1"/>
          </p:cNvSpPr>
          <p:nvPr/>
        </p:nvSpPr>
        <p:spPr bwMode="auto">
          <a:xfrm>
            <a:off x="2495550" y="46100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91" name="AutoShape 7"/>
          <p:cNvSpPr>
            <a:spLocks noChangeArrowheads="1"/>
          </p:cNvSpPr>
          <p:nvPr/>
        </p:nvSpPr>
        <p:spPr bwMode="auto">
          <a:xfrm>
            <a:off x="3181350" y="501014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92" name="AutoShape 8"/>
          <p:cNvSpPr>
            <a:spLocks noChangeArrowheads="1"/>
          </p:cNvSpPr>
          <p:nvPr/>
        </p:nvSpPr>
        <p:spPr bwMode="auto">
          <a:xfrm>
            <a:off x="3238501" y="52958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93" name="AutoShape 9"/>
          <p:cNvSpPr>
            <a:spLocks noChangeArrowheads="1"/>
          </p:cNvSpPr>
          <p:nvPr/>
        </p:nvSpPr>
        <p:spPr bwMode="auto">
          <a:xfrm>
            <a:off x="2724150" y="533399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46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825" y="1320800"/>
            <a:ext cx="7315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83938" y="3164018"/>
            <a:ext cx="5762625" cy="2062103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the family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charset="0"/>
              </a:rPr>
              <a:t>the item itself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8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54040" y="1146175"/>
            <a:ext cx="3886200" cy="5048250"/>
          </a:xfrm>
        </p:spPr>
        <p:txBody>
          <a:bodyPr tIns="91440" bIns="91440">
            <a:spAutoFit/>
          </a:bodyPr>
          <a:lstStyle/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/>
              <a:t>demography / population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>
                <a:solidFill>
                  <a:schemeClr val="accent1"/>
                </a:solidFill>
              </a:rPr>
              <a:t>gender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>
                <a:solidFill>
                  <a:schemeClr val="accent1"/>
                </a:solidFill>
              </a:rPr>
              <a:t>ethnicity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>
                <a:solidFill>
                  <a:schemeClr val="accent1"/>
                </a:solidFill>
              </a:rPr>
              <a:t>nationalism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>
                <a:solidFill>
                  <a:schemeClr val="accent1"/>
                </a:solidFill>
              </a:rPr>
              <a:t>globalization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>
                <a:solidFill>
                  <a:schemeClr val="accent1"/>
                </a:solidFill>
              </a:rPr>
              <a:t>“development”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>
                <a:solidFill>
                  <a:schemeClr val="accent1"/>
                </a:solidFill>
              </a:rPr>
              <a:t>social / cultural change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>
                <a:solidFill>
                  <a:schemeClr val="accent1"/>
                </a:solidFill>
              </a:rPr>
              <a:t>decision-making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>
                <a:solidFill>
                  <a:schemeClr val="accent1"/>
                </a:solidFill>
              </a:rPr>
              <a:t>peasants</a:t>
            </a:r>
          </a:p>
          <a:p>
            <a:pPr marL="347663" lvl="2" indent="219075" eaLnBrk="1" hangingPunct="1">
              <a:lnSpc>
                <a:spcPct val="140000"/>
              </a:lnSpc>
            </a:pPr>
            <a:r>
              <a:rPr lang="en-US" sz="2000" b="1" smtClean="0">
                <a:solidFill>
                  <a:schemeClr val="accent1"/>
                </a:solidFill>
              </a:rPr>
              <a:t>urbanism / urbanization</a:t>
            </a:r>
          </a:p>
        </p:txBody>
      </p:sp>
      <p:sp>
        <p:nvSpPr>
          <p:cNvPr id="857090" name="Text Box 3"/>
          <p:cNvSpPr txBox="1">
            <a:spLocks noChangeArrowheads="1"/>
          </p:cNvSpPr>
          <p:nvPr/>
        </p:nvSpPr>
        <p:spPr bwMode="auto">
          <a:xfrm>
            <a:off x="3405188" y="6466004"/>
            <a:ext cx="2351926" cy="46166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  <a:hlinkClick r:id="rId2"/>
              </a:rPr>
              <a:t>Parman's classic picks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800">
                <a:solidFill>
                  <a:srgbClr val="000000"/>
                </a:solidFill>
                <a:latin typeface="Arial" charset="0"/>
              </a:rPr>
              <a:t>-- Tony Galt</a:t>
            </a:r>
          </a:p>
        </p:txBody>
      </p:sp>
      <p:sp>
        <p:nvSpPr>
          <p:cNvPr id="857091" name="Rectangle 4"/>
          <p:cNvSpPr>
            <a:spLocks noChangeArrowheads="1"/>
          </p:cNvSpPr>
          <p:nvPr/>
        </p:nvSpPr>
        <p:spPr bwMode="auto">
          <a:xfrm>
            <a:off x="4419600" y="1120674"/>
            <a:ext cx="4648200" cy="4013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 anchor="ctr">
            <a:spAutoFit/>
          </a:bodyPr>
          <a:lstStyle/>
          <a:p>
            <a:pPr marL="347663" lvl="2" indent="219075">
              <a:lnSpc>
                <a:spcPct val="140000"/>
              </a:lnSpc>
              <a:buFontTx/>
              <a:buChar char="•"/>
            </a:pPr>
            <a:r>
              <a:rPr lang="en-US" sz="2000" b="1">
                <a:solidFill>
                  <a:srgbClr val="BBE0E3"/>
                </a:solidFill>
                <a:latin typeface="Arial" charset="0"/>
              </a:rPr>
              <a:t>stratification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solidFill>
                  <a:srgbClr val="BBE0E3"/>
                </a:solidFill>
                <a:latin typeface="Arial" charset="0"/>
              </a:rPr>
              <a:t>internal and transnational 	migration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solidFill>
                  <a:srgbClr val="BBE0E3"/>
                </a:solidFill>
                <a:latin typeface="Arial" charset="0"/>
              </a:rPr>
              <a:t>“transnationalism”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solidFill>
                  <a:srgbClr val="BBE0E3"/>
                </a:solidFill>
                <a:latin typeface="Arial" charset="0"/>
              </a:rPr>
              <a:t>networks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solidFill>
                  <a:srgbClr val="BBE0E3"/>
                </a:solidFill>
                <a:latin typeface="Arial" charset="0"/>
              </a:rPr>
              <a:t>honor / shame values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solidFill>
                  <a:srgbClr val="BBE0E3"/>
                </a:solidFill>
                <a:latin typeface="Arial" charset="0"/>
              </a:rPr>
              <a:t>patron-client relationships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solidFill>
                  <a:srgbClr val="BBE0E3"/>
                </a:solidFill>
                <a:latin typeface="Arial" charset="0"/>
              </a:rPr>
              <a:t>literacy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solidFill>
                  <a:srgbClr val="BBE0E3"/>
                </a:solidFill>
                <a:latin typeface="Arial" charset="0"/>
              </a:rPr>
              <a:t>“we” </a:t>
            </a:r>
            <a:r>
              <a:rPr lang="en-US" b="1" i="1">
                <a:solidFill>
                  <a:srgbClr val="BBE0E3"/>
                </a:solidFill>
                <a:latin typeface="Arial" charset="0"/>
              </a:rPr>
              <a:t>vs</a:t>
            </a:r>
            <a:r>
              <a:rPr lang="en-US" sz="2000" b="1">
                <a:solidFill>
                  <a:srgbClr val="BBE0E3"/>
                </a:solidFill>
                <a:latin typeface="Arial" charset="0"/>
              </a:rPr>
              <a:t>. “other”</a:t>
            </a:r>
          </a:p>
          <a:p>
            <a:pPr marL="347663" lvl="2" indent="219075">
              <a:lnSpc>
                <a:spcPct val="120000"/>
              </a:lnSpc>
              <a:buFontTx/>
              <a:buChar char="•"/>
            </a:pPr>
            <a:r>
              <a:rPr lang="en-US" sz="2000" b="1">
                <a:solidFill>
                  <a:srgbClr val="BBE0E3"/>
                </a:solidFill>
                <a:latin typeface="Arial" charset="0"/>
              </a:rPr>
              <a:t>rural / urban continuum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83938" y="3163920"/>
            <a:ext cx="5762625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in summary . . .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71538" y="787400"/>
            <a:ext cx="7315200" cy="5607050"/>
          </a:xfrm>
        </p:spPr>
        <p:txBody>
          <a:bodyPr>
            <a:spAutoFit/>
          </a:bodyPr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en-US" sz="4000" b="1" dirty="0" smtClean="0"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2400" b="1" dirty="0" smtClean="0">
                <a:latin typeface="Verdana" pitchFamily="34" charset="0"/>
              </a:rPr>
              <a:t>“units of analysis” may include:</a:t>
            </a:r>
          </a:p>
          <a:p>
            <a:pPr marL="1538288" indent="-158750" eaLnBrk="1" hangingPunct="1">
              <a:lnSpc>
                <a:spcPct val="60000"/>
              </a:lnSpc>
              <a:buFontTx/>
              <a:buNone/>
              <a:defRPr/>
            </a:pPr>
            <a:endParaRPr lang="en-US" sz="2800" b="1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one person</a:t>
            </a:r>
            <a:endParaRPr lang="en-US" sz="18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family</a:t>
            </a:r>
            <a:endParaRPr lang="en-US" sz="1600" dirty="0" smtClean="0">
              <a:latin typeface="Verdana" pitchFamily="34" charset="0"/>
            </a:endParaRP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the community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region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“culture area”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culture / “subculture”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nation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an item or action itself</a:t>
            </a:r>
          </a:p>
          <a:p>
            <a:pPr marL="1712913" lvl="1" indent="-333375" eaLnBrk="1" hangingPunct="1">
              <a:lnSpc>
                <a:spcPct val="90000"/>
              </a:lnSpc>
              <a:defRPr/>
            </a:pPr>
            <a:r>
              <a:rPr lang="en-US" b="1" dirty="0" smtClean="0">
                <a:latin typeface="Verdana" pitchFamily="34" charset="0"/>
              </a:rPr>
              <a:t>a “cultural metaphor”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98447" y="2452698"/>
            <a:ext cx="5762625" cy="206210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END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UNITS OF ANALYSIS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85885" y="1495485"/>
            <a:ext cx="7358063" cy="2665345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0" algn="l"/>
              </a:tabLst>
              <a:defRPr/>
            </a:pPr>
            <a:r>
              <a:rPr lang="en-US" b="1" i="1" dirty="0" err="1" smtClean="0">
                <a:solidFill>
                  <a:schemeClr val="accent5">
                    <a:lumMod val="90000"/>
                  </a:schemeClr>
                </a:solidFill>
              </a:rPr>
              <a:t>Microculture</a:t>
            </a:r>
            <a:endParaRPr lang="en-US" b="1" i="1" dirty="0" smtClean="0">
              <a:solidFill>
                <a:schemeClr val="accent5">
                  <a:lumMod val="90000"/>
                </a:schemeClr>
              </a:solidFill>
            </a:endParaRPr>
          </a:p>
          <a:p>
            <a:pPr eaLnBrk="1" hangingPunct="1">
              <a:lnSpc>
                <a:spcPct val="30000"/>
              </a:lnSpc>
              <a:tabLst>
                <a:tab pos="0" algn="l"/>
              </a:tabLst>
              <a:defRPr/>
            </a:pPr>
            <a:endParaRPr lang="en-US" b="1" i="1" dirty="0" smtClean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5">
                    <a:lumMod val="90000"/>
                  </a:schemeClr>
                </a:solidFill>
              </a:rPr>
              <a:t>a distinct pattern of learned and shared behavior and thinking found within larger cultures such as ethnic groups in localized regions</a:t>
            </a:r>
          </a:p>
          <a:p>
            <a:pPr lvl="1" eaLnBrk="1" hangingPunct="1">
              <a:lnSpc>
                <a:spcPct val="80000"/>
              </a:lnSpc>
              <a:tabLst>
                <a:tab pos="0" algn="l"/>
              </a:tabLst>
              <a:defRPr/>
            </a:pPr>
            <a:endParaRPr lang="en-US" sz="2400" b="1" dirty="0" smtClean="0">
              <a:solidFill>
                <a:schemeClr val="accent5">
                  <a:lumMod val="90000"/>
                </a:schemeClr>
              </a:solidFill>
            </a:endParaRPr>
          </a:p>
          <a:p>
            <a:pPr lvl="1" eaLnBrk="1" hangingPunct="1">
              <a:lnSpc>
                <a:spcPct val="80000"/>
              </a:lnSpc>
              <a:tabLst>
                <a:tab pos="0" algn="l"/>
              </a:tabLst>
              <a:defRPr/>
            </a:pPr>
            <a:r>
              <a:rPr lang="en-US" sz="2000" b="1" dirty="0" smtClean="0">
                <a:solidFill>
                  <a:schemeClr val="accent5">
                    <a:lumMod val="90000"/>
                  </a:schemeClr>
                </a:solidFill>
              </a:rPr>
              <a:t>local cultures</a:t>
            </a:r>
          </a:p>
        </p:txBody>
      </p:sp>
      <p:sp>
        <p:nvSpPr>
          <p:cNvPr id="232450" name="Rectangle 2"/>
          <p:cNvSpPr txBox="1">
            <a:spLocks noChangeArrowheads="1"/>
          </p:cNvSpPr>
          <p:nvPr/>
        </p:nvSpPr>
        <p:spPr bwMode="auto">
          <a:xfrm>
            <a:off x="457200" y="4206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charset="0"/>
              </a:rPr>
              <a:t>The Concept of Culture</a:t>
            </a:r>
          </a:p>
        </p:txBody>
      </p:sp>
      <p:sp>
        <p:nvSpPr>
          <p:cNvPr id="232451" name="Rectangle 3"/>
          <p:cNvSpPr txBox="1">
            <a:spLocks noChangeArrowheads="1"/>
          </p:cNvSpPr>
          <p:nvPr/>
        </p:nvSpPr>
        <p:spPr bwMode="auto">
          <a:xfrm>
            <a:off x="877888" y="4346694"/>
            <a:ext cx="7359650" cy="198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  <a:tabLst>
                <a:tab pos="0" algn="l"/>
              </a:tabLst>
            </a:pPr>
            <a:r>
              <a:rPr lang="en-US" sz="3200" b="1" i="1">
                <a:solidFill>
                  <a:srgbClr val="FF1B36"/>
                </a:solidFill>
                <a:latin typeface="Arial" charset="0"/>
              </a:rPr>
              <a:t>Macroculture</a:t>
            </a:r>
          </a:p>
          <a:p>
            <a:pPr marL="342900" indent="-342900">
              <a:lnSpc>
                <a:spcPct val="30000"/>
              </a:lnSpc>
              <a:spcBef>
                <a:spcPct val="20000"/>
              </a:spcBef>
              <a:buFontTx/>
              <a:buChar char="•"/>
              <a:tabLst>
                <a:tab pos="0" algn="l"/>
              </a:tabLst>
            </a:pPr>
            <a:endParaRPr lang="en-US" sz="3200" b="1" i="1">
              <a:solidFill>
                <a:srgbClr val="333399"/>
              </a:solidFill>
              <a:latin typeface="Arial" charset="0"/>
            </a:endParaRPr>
          </a:p>
          <a:p>
            <a:pPr marL="742950" lvl="1" indent="-285750" eaLnBrk="0" hangingPunct="0">
              <a:lnSpc>
                <a:spcPct val="80000"/>
              </a:lnSpc>
              <a:spcBef>
                <a:spcPct val="20000"/>
              </a:spcBef>
              <a:buClr>
                <a:srgbClr val="009999"/>
              </a:buClr>
              <a:buSzPct val="55000"/>
              <a:buFont typeface="Wingdings" pitchFamily="2" charset="2"/>
              <a:buChar char="n"/>
              <a:tabLst>
                <a:tab pos="0" algn="l"/>
              </a:tabLst>
            </a:pPr>
            <a:r>
              <a:rPr lang="en-US" b="1">
                <a:solidFill>
                  <a:srgbClr val="000000"/>
                </a:solidFill>
                <a:latin typeface="Arial" charset="0"/>
              </a:rPr>
              <a:t>a distinct pattern of learned and shared behavior and thinking that crosses local boundaries, such as transnational culture and global culture</a:t>
            </a:r>
            <a:endParaRPr lang="en-US" b="1">
              <a:solidFill>
                <a:srgbClr val="333399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4" y="2452688"/>
            <a:ext cx="2500313" cy="3124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33475" name="Rectangle 6"/>
          <p:cNvSpPr>
            <a:spLocks noChangeArrowheads="1"/>
          </p:cNvSpPr>
          <p:nvPr/>
        </p:nvSpPr>
        <p:spPr bwMode="auto">
          <a:xfrm>
            <a:off x="5624573" y="5602288"/>
            <a:ext cx="2706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FFFFFF"/>
                </a:solidFill>
                <a:latin typeface="Arial" charset="0"/>
              </a:rPr>
              <a:t>Ruth Fulton Benedict</a:t>
            </a:r>
            <a:r>
              <a:rPr lang="en-US" sz="1200">
                <a:solidFill>
                  <a:srgbClr val="FFFFFF"/>
                </a:solidFill>
                <a:latin typeface="Arial" charset="0"/>
              </a:rPr>
              <a:t> </a:t>
            </a:r>
          </a:p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</a:rPr>
              <a:t>1887-1948</a:t>
            </a:r>
          </a:p>
          <a:p>
            <a:pPr algn="ctr"/>
            <a:r>
              <a:rPr lang="en-US" sz="1200" i="1">
                <a:solidFill>
                  <a:srgbClr val="FFFFFF"/>
                </a:solidFill>
                <a:latin typeface="Arial" charset="0"/>
              </a:rPr>
              <a:t>Patterns of Culture</a:t>
            </a:r>
          </a:p>
          <a:p>
            <a:pPr algn="ctr"/>
            <a:r>
              <a:rPr lang="en-US" sz="1200">
                <a:solidFill>
                  <a:srgbClr val="FFFFFF"/>
                </a:solidFill>
                <a:latin typeface="Arial" charset="0"/>
              </a:rPr>
              <a:t>1934</a:t>
            </a:r>
          </a:p>
        </p:txBody>
      </p:sp>
      <p:pic>
        <p:nvPicPr>
          <p:cNvPr id="2334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942" y="1176345"/>
            <a:ext cx="3246437" cy="487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9604" y="2452688"/>
            <a:ext cx="2500313" cy="3124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234498" name="Rectangle 6"/>
          <p:cNvSpPr>
            <a:spLocks noChangeArrowheads="1"/>
          </p:cNvSpPr>
          <p:nvPr/>
        </p:nvSpPr>
        <p:spPr bwMode="auto">
          <a:xfrm>
            <a:off x="5624573" y="5602288"/>
            <a:ext cx="2706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000000"/>
                </a:solidFill>
                <a:latin typeface="Arial" charset="0"/>
              </a:rPr>
              <a:t>Ruth Fulton Benedict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algn="ctr"/>
            <a:r>
              <a:rPr lang="en-US" sz="1200">
                <a:solidFill>
                  <a:srgbClr val="000000"/>
                </a:solidFill>
                <a:latin typeface="Arial" charset="0"/>
              </a:rPr>
              <a:t>1887-1948</a:t>
            </a:r>
          </a:p>
          <a:p>
            <a:pPr algn="ctr"/>
            <a:r>
              <a:rPr lang="en-US" sz="1200" i="1">
                <a:solidFill>
                  <a:srgbClr val="000000"/>
                </a:solidFill>
                <a:latin typeface="Arial" charset="0"/>
              </a:rPr>
              <a:t>Patterns of Culture</a:t>
            </a:r>
          </a:p>
          <a:p>
            <a:pPr algn="ctr"/>
            <a:r>
              <a:rPr lang="en-US" sz="1200">
                <a:solidFill>
                  <a:srgbClr val="000000"/>
                </a:solidFill>
                <a:latin typeface="Arial" charset="0"/>
              </a:rPr>
              <a:t>1934</a:t>
            </a:r>
          </a:p>
        </p:txBody>
      </p:sp>
      <p:pic>
        <p:nvPicPr>
          <p:cNvPr id="2344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0313" y="687388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38"/>
            <a:ext cx="7769225" cy="3052762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 smtClean="0">
                <a:solidFill>
                  <a:schemeClr val="accent1">
                    <a:lumMod val="90000"/>
                  </a:schemeClr>
                </a:solidFill>
                <a:latin typeface="Verdana" pitchFamily="34" charset="0"/>
              </a:rPr>
              <a:t>macrocultures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  <a:latin typeface="Verdana" pitchFamily="34" charset="0"/>
              </a:rPr>
              <a:t> can include groups </a:t>
            </a:r>
            <a:r>
              <a:rPr lang="en-US" sz="2800" b="1" i="1" dirty="0" smtClean="0">
                <a:solidFill>
                  <a:schemeClr val="accent1">
                    <a:lumMod val="90000"/>
                  </a:schemeClr>
                </a:solidFill>
                <a:latin typeface="Verdana" pitchFamily="34" charset="0"/>
              </a:rPr>
              <a:t>across</a:t>
            </a:r>
            <a:r>
              <a:rPr lang="en-US" sz="2800" b="1" dirty="0" smtClean="0">
                <a:solidFill>
                  <a:schemeClr val="accent1">
                    <a:lumMod val="90000"/>
                  </a:schemeClr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 smtClean="0">
              <a:solidFill>
                <a:schemeClr val="accent1">
                  <a:lumMod val="90000"/>
                </a:schemeClr>
              </a:solidFill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>
                    <a:lumMod val="90000"/>
                  </a:schemeClr>
                </a:solidFill>
                <a:latin typeface="Verdana" pitchFamily="34" charset="0"/>
              </a:rPr>
              <a:t> e.g., Basques</a:t>
            </a: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 smtClean="0">
                <a:latin typeface="Verdana" pitchFamily="34" charset="0"/>
              </a:rPr>
              <a:t> e.g., Rom </a:t>
            </a:r>
            <a:r>
              <a:rPr lang="en-US" sz="2000" b="1" dirty="0" smtClean="0">
                <a:latin typeface="Verdana" pitchFamily="34" charset="0"/>
              </a:rPr>
              <a:t>(Gypsies)</a:t>
            </a:r>
            <a:endParaRPr lang="en-US" sz="2400" b="1" dirty="0" smtClean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Verdana" pitchFamily="34" charset="0"/>
              </a:rPr>
              <a:t> e.g., ? Al Qaeda</a:t>
            </a:r>
          </a:p>
        </p:txBody>
      </p:sp>
      <p:sp>
        <p:nvSpPr>
          <p:cNvPr id="53251" name="Rectangle 2"/>
          <p:cNvSpPr txBox="1">
            <a:spLocks noChangeArrowheads="1"/>
          </p:cNvSpPr>
          <p:nvPr/>
        </p:nvSpPr>
        <p:spPr bwMode="auto">
          <a:xfrm>
            <a:off x="457200" y="4206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pitchFamily="34" charset="0"/>
              </a:rPr>
              <a:t>The Concept of Culture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9063" y="2906853"/>
            <a:ext cx="2392362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14411" y="3977018"/>
            <a:ext cx="7315200" cy="2400657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square" lIns="228600" tIns="228600" rIns="228600" bIns="2286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. . . sometimes a people can be either a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</a:rPr>
              <a:t>microculture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 or a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</a:rPr>
              <a:t>macroculture</a:t>
            </a:r>
            <a:r>
              <a:rPr lang="en-US" sz="2800" b="1" dirty="0" smtClean="0">
                <a:solidFill>
                  <a:srgbClr val="000000"/>
                </a:solidFill>
                <a:latin typeface="Arial" pitchFamily="34" charset="0"/>
              </a:rPr>
              <a:t>, depending on how they are viewed . . .</a:t>
            </a:r>
            <a:endParaRPr lang="en-US" sz="1800" b="1" dirty="0">
              <a:solidFill>
                <a:srgbClr val="FFFFFF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83953" y="2496247"/>
            <a:ext cx="5762625" cy="206210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BEGIN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MAIN CHARACTERISTICS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The Concept of Culture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62039" y="2116153"/>
            <a:ext cx="7167562" cy="274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b="1" kern="0" dirty="0" err="1">
                <a:solidFill>
                  <a:srgbClr val="BBE0E3">
                    <a:lumMod val="90000"/>
                  </a:srgbClr>
                </a:solidFill>
                <a:latin typeface="Verdana" pitchFamily="34" charset="0"/>
              </a:rPr>
              <a:t>microcultures</a:t>
            </a:r>
            <a:r>
              <a:rPr lang="en-US" sz="2800" b="1" kern="0" dirty="0">
                <a:solidFill>
                  <a:srgbClr val="BBE0E3">
                    <a:lumMod val="90000"/>
                  </a:srgbClr>
                </a:solidFill>
                <a:latin typeface="Verdana" pitchFamily="34" charset="0"/>
              </a:rPr>
              <a:t> can include ethnic groups </a:t>
            </a:r>
            <a:r>
              <a:rPr lang="en-US" sz="2800" b="1" i="1" kern="0" dirty="0">
                <a:solidFill>
                  <a:srgbClr val="BBE0E3">
                    <a:lumMod val="90000"/>
                  </a:srgbClr>
                </a:solidFill>
                <a:latin typeface="Verdana" pitchFamily="34" charset="0"/>
              </a:rPr>
              <a:t>within</a:t>
            </a:r>
            <a:r>
              <a:rPr lang="en-US" sz="2800" b="1" kern="0" dirty="0">
                <a:solidFill>
                  <a:srgbClr val="BBE0E3">
                    <a:lumMod val="90000"/>
                  </a:srgbClr>
                </a:solidFill>
                <a:latin typeface="Verdana" pitchFamily="34" charset="0"/>
              </a:rPr>
              <a:t> nations</a:t>
            </a:r>
          </a:p>
          <a:p>
            <a:pPr marL="342900" indent="-342900">
              <a:lnSpc>
                <a:spcPct val="30000"/>
              </a:lnSpc>
              <a:spcBef>
                <a:spcPct val="20000"/>
              </a:spcBef>
              <a:buFontTx/>
              <a:buChar char="•"/>
              <a:defRPr/>
            </a:pPr>
            <a:endParaRPr lang="en-US" sz="2800" b="1" kern="0" dirty="0">
              <a:solidFill>
                <a:srgbClr val="FF1B36"/>
              </a:solidFill>
              <a:latin typeface="Verdana" pitchFamily="34" charset="0"/>
            </a:endParaRPr>
          </a:p>
          <a:p>
            <a:pPr marL="628650" lvl="1" indent="-171450">
              <a:spcBef>
                <a:spcPct val="20000"/>
              </a:spcBef>
              <a:buFontTx/>
              <a:buChar char="–"/>
              <a:defRPr/>
            </a:pPr>
            <a:r>
              <a:rPr lang="en-US" sz="3200" b="1" kern="0" dirty="0">
                <a:solidFill>
                  <a:srgbClr val="000000"/>
                </a:solidFill>
                <a:latin typeface="Verdana" pitchFamily="34" charset="0"/>
              </a:rPr>
              <a:t> e.g., </a:t>
            </a:r>
            <a:r>
              <a:rPr lang="en-US" sz="3200" b="1" kern="0" dirty="0" smtClean="0">
                <a:solidFill>
                  <a:srgbClr val="000000"/>
                </a:solidFill>
                <a:latin typeface="Verdana" pitchFamily="34" charset="0"/>
              </a:rPr>
              <a:t>Hmong in Minnesota and Wisconsin, and California, and elsewhere</a:t>
            </a:r>
            <a:endParaRPr lang="en-US" sz="3200" b="1" kern="0" dirty="0">
              <a:solidFill>
                <a:srgbClr val="DAEDEF">
                  <a:lumMod val="90000"/>
                </a:srgbClr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0" y="11430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258"/>
            <a:ext cx="7769225" cy="200670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 smtClean="0">
                <a:solidFill>
                  <a:schemeClr val="accent1"/>
                </a:solidFill>
                <a:latin typeface="Verdana" pitchFamily="34" charset="0"/>
              </a:rPr>
              <a:t>macrocultures</a:t>
            </a:r>
            <a:r>
              <a:rPr lang="en-US" sz="2800" b="1" dirty="0" smtClean="0">
                <a:solidFill>
                  <a:schemeClr val="accent1"/>
                </a:solidFill>
                <a:latin typeface="Verdana" pitchFamily="34" charset="0"/>
              </a:rPr>
              <a:t> can include groups </a:t>
            </a:r>
            <a:r>
              <a:rPr lang="en-US" sz="2800" b="1" i="1" dirty="0" smtClean="0">
                <a:solidFill>
                  <a:schemeClr val="accent1"/>
                </a:solidFill>
                <a:latin typeface="Verdana" pitchFamily="34" charset="0"/>
              </a:rPr>
              <a:t>across</a:t>
            </a:r>
            <a:r>
              <a:rPr lang="en-US" sz="2800" b="1" dirty="0" smtClean="0">
                <a:solidFill>
                  <a:schemeClr val="accent1"/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 smtClean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3200" b="1" dirty="0" smtClean="0">
                <a:latin typeface="Verdana" pitchFamily="34" charset="0"/>
              </a:rPr>
              <a:t> e.g., Basques</a:t>
            </a:r>
          </a:p>
        </p:txBody>
      </p:sp>
      <p:sp>
        <p:nvSpPr>
          <p:cNvPr id="237570" name="Rectangle 2"/>
          <p:cNvSpPr txBox="1">
            <a:spLocks noChangeArrowheads="1"/>
          </p:cNvSpPr>
          <p:nvPr/>
        </p:nvSpPr>
        <p:spPr bwMode="auto">
          <a:xfrm>
            <a:off x="457200" y="4206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charset="0"/>
              </a:rPr>
              <a:t>The Concept of Culture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0319" y="2703637"/>
            <a:ext cx="2392362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57"/>
            <a:ext cx="7769225" cy="2634567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 smtClean="0">
                <a:solidFill>
                  <a:schemeClr val="accent1"/>
                </a:solidFill>
                <a:latin typeface="Verdana" pitchFamily="34" charset="0"/>
              </a:rPr>
              <a:t>macrocultures</a:t>
            </a:r>
            <a:r>
              <a:rPr lang="en-US" sz="2800" b="1" dirty="0" smtClean="0">
                <a:solidFill>
                  <a:schemeClr val="accent1"/>
                </a:solidFill>
                <a:latin typeface="Verdana" pitchFamily="34" charset="0"/>
              </a:rPr>
              <a:t> can include groups </a:t>
            </a:r>
            <a:r>
              <a:rPr lang="en-US" sz="2800" b="1" i="1" dirty="0" smtClean="0">
                <a:solidFill>
                  <a:schemeClr val="accent1"/>
                </a:solidFill>
                <a:latin typeface="Verdana" pitchFamily="34" charset="0"/>
              </a:rPr>
              <a:t>across</a:t>
            </a:r>
            <a:r>
              <a:rPr lang="en-US" sz="2800" b="1" dirty="0" smtClean="0">
                <a:solidFill>
                  <a:schemeClr val="accent1"/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 smtClean="0">
              <a:latin typeface="Verdana" pitchFamily="34" charset="0"/>
            </a:endParaRP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2400" b="1" dirty="0" smtClean="0">
                <a:solidFill>
                  <a:schemeClr val="accent1"/>
                </a:solidFill>
                <a:latin typeface="Verdana" pitchFamily="34" charset="0"/>
              </a:rPr>
              <a:t> e.g., Basques</a:t>
            </a:r>
          </a:p>
          <a:p>
            <a:pPr marL="628650" lvl="1" indent="-171450" eaLnBrk="1" hangingPunct="1">
              <a:lnSpc>
                <a:spcPct val="150000"/>
              </a:lnSpc>
            </a:pPr>
            <a:r>
              <a:rPr lang="en-US" sz="3200" b="1" dirty="0" smtClean="0">
                <a:latin typeface="Verdana" pitchFamily="34" charset="0"/>
              </a:rPr>
              <a:t> e.g., Rom (Gypsies)</a:t>
            </a:r>
          </a:p>
        </p:txBody>
      </p:sp>
      <p:sp>
        <p:nvSpPr>
          <p:cNvPr id="237570" name="Rectangle 2"/>
          <p:cNvSpPr txBox="1">
            <a:spLocks noChangeArrowheads="1"/>
          </p:cNvSpPr>
          <p:nvPr/>
        </p:nvSpPr>
        <p:spPr bwMode="auto">
          <a:xfrm>
            <a:off x="457200" y="4206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charset="0"/>
              </a:rPr>
              <a:t>The Concept of Culture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4087273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 smtClean="0">
                <a:solidFill>
                  <a:schemeClr val="accent1"/>
                </a:solidFill>
                <a:latin typeface="Verdana" pitchFamily="34" charset="0"/>
              </a:rPr>
              <a:t>microcultures</a:t>
            </a:r>
            <a:r>
              <a:rPr lang="en-US" sz="2800" b="1" dirty="0" smtClean="0">
                <a:solidFill>
                  <a:schemeClr val="accent1"/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 smtClean="0">
                <a:solidFill>
                  <a:schemeClr val="accent1"/>
                </a:solidFill>
                <a:latin typeface="Verdana" pitchFamily="34" charset="0"/>
              </a:rPr>
              <a:t>within</a:t>
            </a:r>
            <a:r>
              <a:rPr lang="en-US" sz="2800" b="1" dirty="0" smtClean="0">
                <a:solidFill>
                  <a:schemeClr val="accent1"/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 smtClean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 smtClean="0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 e.g., Irish “</a:t>
            </a:r>
            <a:r>
              <a:rPr lang="en-US" sz="2000" b="1" dirty="0" err="1" smtClean="0">
                <a:solidFill>
                  <a:schemeClr val="accent1"/>
                </a:solidFill>
                <a:latin typeface="Verdana" pitchFamily="34" charset="0"/>
              </a:rPr>
              <a:t>Travellers</a:t>
            </a: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 smtClean="0">
                <a:solidFill>
                  <a:schemeClr val="accent1"/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 smtClean="0">
              <a:solidFill>
                <a:schemeClr val="accent1"/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e.g., Cajun</a:t>
            </a:r>
          </a:p>
          <a:p>
            <a:pPr marL="739775" lvl="1" indent="-282575" eaLnBrk="1" hangingPunct="1"/>
            <a:r>
              <a:rPr lang="en-US" sz="2000" b="1" dirty="0" smtClean="0"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pitchFamily="34" charset="0"/>
              </a:rPr>
              <a:t>The Concept of Culture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3386110" y="6401484"/>
            <a:ext cx="2385589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 smtClean="0">
                <a:solidFill>
                  <a:srgbClr val="99CC00"/>
                </a:solidFill>
                <a:latin typeface="Arial" pitchFamily="34" charset="0"/>
                <a:hlinkClick r:id="rId2"/>
              </a:rPr>
              <a:t>http://www.serpukhov.su/museum/yarosh_e.htm</a:t>
            </a:r>
            <a:endParaRPr kumimoji="1" lang="en-US" sz="800" dirty="0">
              <a:solidFill>
                <a:srgbClr val="99CC00"/>
              </a:solidFill>
              <a:latin typeface="Arial" pitchFamily="34" charset="0"/>
            </a:endParaRP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2335231" y="5783846"/>
            <a:ext cx="44139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FFFFF"/>
                </a:solidFill>
                <a:latin typeface="Arial" pitchFamily="34" charset="0"/>
              </a:rPr>
              <a:t>Gypsy Woman . 1886</a:t>
            </a:r>
            <a:endParaRPr lang="en-US" sz="800" dirty="0" smtClean="0">
              <a:solidFill>
                <a:srgbClr val="FFFFFF"/>
              </a:solidFill>
              <a:latin typeface="Arial" pitchFamily="34" charset="0"/>
            </a:endParaRPr>
          </a:p>
          <a:p>
            <a:pPr algn="ctr"/>
            <a:r>
              <a:rPr lang="en-US" sz="1200" b="1" i="1" dirty="0" smtClean="0">
                <a:solidFill>
                  <a:srgbClr val="FFFFFF"/>
                </a:solidFill>
                <a:latin typeface="Arial" pitchFamily="34" charset="0"/>
              </a:rPr>
              <a:t>Nikolai </a:t>
            </a:r>
            <a:r>
              <a:rPr lang="en-US" sz="1200" b="1" i="1" dirty="0" err="1" smtClean="0">
                <a:solidFill>
                  <a:srgbClr val="FFFFFF"/>
                </a:solidFill>
                <a:latin typeface="Arial" pitchFamily="34" charset="0"/>
              </a:rPr>
              <a:t>Yaroshenko</a:t>
            </a:r>
            <a:r>
              <a:rPr lang="en-US" sz="1200" b="1" i="1" dirty="0" smtClean="0">
                <a:solidFill>
                  <a:srgbClr val="FFFFFF"/>
                </a:solidFill>
                <a:latin typeface="Arial" pitchFamily="34" charset="0"/>
              </a:rPr>
              <a:t>. 1846 - 1898. Russia . </a:t>
            </a:r>
            <a:endParaRPr lang="en-US" sz="120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6550" y="214104"/>
            <a:ext cx="420624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ext Box 2"/>
          <p:cNvSpPr txBox="1">
            <a:spLocks noChangeArrowheads="1"/>
          </p:cNvSpPr>
          <p:nvPr/>
        </p:nvSpPr>
        <p:spPr bwMode="auto">
          <a:xfrm>
            <a:off x="3441729" y="6490156"/>
            <a:ext cx="2236511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 dirty="0">
                <a:solidFill>
                  <a:srgbClr val="FFFFFF"/>
                </a:solidFill>
                <a:latin typeface="Verdana" pitchFamily="34" charset="0"/>
                <a:hlinkClick r:id="rId3"/>
              </a:rPr>
              <a:t>http://en.wikipedia.org/wiki/Main_Page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59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1330" y="-10878"/>
            <a:ext cx="41814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62225" y="5638800"/>
            <a:ext cx="3962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i="1" dirty="0" err="1" smtClean="0">
                <a:solidFill>
                  <a:srgbClr val="FFFFFF"/>
                </a:solidFill>
                <a:latin typeface="Verdana" pitchFamily="34" charset="0"/>
              </a:rPr>
              <a:t>Gitana</a:t>
            </a:r>
            <a:endParaRPr lang="en-US" sz="1600" b="1" i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000" b="1" dirty="0" err="1">
                <a:solidFill>
                  <a:srgbClr val="FFFFFF"/>
                </a:solidFill>
                <a:latin typeface="Verdana" pitchFamily="34" charset="0"/>
              </a:rPr>
              <a:t>Raimundo</a:t>
            </a:r>
            <a:r>
              <a:rPr lang="en-US" sz="1000" b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sz="1000" b="1" dirty="0" err="1">
                <a:solidFill>
                  <a:srgbClr val="FFFFFF"/>
                </a:solidFill>
                <a:latin typeface="Verdana" pitchFamily="34" charset="0"/>
              </a:rPr>
              <a:t>Madrazo</a:t>
            </a:r>
            <a:endParaRPr lang="en-US" sz="1000" b="1" dirty="0">
              <a:solidFill>
                <a:srgbClr val="FFFFFF"/>
              </a:solidFill>
              <a:latin typeface="Verdana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000" b="1" dirty="0">
                <a:solidFill>
                  <a:srgbClr val="FFFFFF"/>
                </a:solidFill>
                <a:latin typeface="Verdana" pitchFamily="34" charset="0"/>
              </a:rPr>
              <a:t>1841-1920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3"/>
          <p:cNvSpPr>
            <a:spLocks noChangeArrowheads="1"/>
          </p:cNvSpPr>
          <p:nvPr/>
        </p:nvSpPr>
        <p:spPr bwMode="auto">
          <a:xfrm>
            <a:off x="4503451" y="6567622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8723" name="Rectangle 3"/>
          <p:cNvSpPr>
            <a:spLocks noChangeArrowheads="1"/>
          </p:cNvSpPr>
          <p:nvPr/>
        </p:nvSpPr>
        <p:spPr bwMode="auto">
          <a:xfrm>
            <a:off x="5817305" y="6393325"/>
            <a:ext cx="16995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800" dirty="0">
                <a:solidFill>
                  <a:srgbClr val="000000"/>
                </a:solidFill>
                <a:latin typeface="Arial" charset="0"/>
                <a:hlinkClick r:id="rId2"/>
              </a:rPr>
              <a:t>www.romaniworld.com/gal41.htm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87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-431796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6" name="Rectangle 8"/>
          <p:cNvSpPr>
            <a:spLocks noChangeArrowheads="1"/>
          </p:cNvSpPr>
          <p:nvPr/>
        </p:nvSpPr>
        <p:spPr bwMode="auto">
          <a:xfrm>
            <a:off x="5272462" y="5333455"/>
            <a:ext cx="2931829" cy="92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Sándor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Buffo </a:t>
            </a:r>
            <a:r>
              <a:rPr lang="en-US" sz="1600" b="1" dirty="0" err="1">
                <a:solidFill>
                  <a:srgbClr val="000000"/>
                </a:solidFill>
                <a:latin typeface="Verdana" pitchFamily="34" charset="0"/>
              </a:rPr>
              <a:t>Rigó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>
              <a:spcBef>
                <a:spcPct val="20000"/>
              </a:spcBef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Tata Gypsy Band</a:t>
            </a:r>
          </a:p>
          <a:p>
            <a:pPr algn="ctr">
              <a:spcBef>
                <a:spcPct val="20000"/>
              </a:spcBef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Budapest Gypsy Orchestra</a:t>
            </a:r>
            <a:endParaRPr lang="en-US" sz="16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5872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5949" y="781050"/>
            <a:ext cx="315277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43100" y="3456222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5130" y="225876"/>
            <a:ext cx="398221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91253" y="6284809"/>
            <a:ext cx="39624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00" dirty="0" smtClean="0">
                <a:solidFill>
                  <a:srgbClr val="FFFFFF"/>
                </a:solidFill>
                <a:latin typeface="Verdana" pitchFamily="34" charset="0"/>
              </a:rPr>
              <a:t>(</a:t>
            </a:r>
            <a:r>
              <a:rPr lang="en-US" sz="1000" dirty="0" err="1" smtClean="0">
                <a:solidFill>
                  <a:srgbClr val="FFFFFF"/>
                </a:solidFill>
                <a:latin typeface="Verdana" pitchFamily="34" charset="0"/>
              </a:rPr>
              <a:t>Hippocrene</a:t>
            </a:r>
            <a:r>
              <a:rPr lang="en-US" sz="1000" dirty="0" smtClean="0">
                <a:solidFill>
                  <a:srgbClr val="FFFFFF"/>
                </a:solidFill>
                <a:latin typeface="Verdana" pitchFamily="34" charset="0"/>
              </a:rPr>
              <a:t> 2004)</a:t>
            </a:r>
            <a:endParaRPr lang="en-US" sz="1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2116141"/>
            <a:ext cx="7769225" cy="3865674"/>
          </a:xfrm>
        </p:spPr>
        <p:txBody>
          <a:bodyPr>
            <a:spAutoFit/>
          </a:bodyPr>
          <a:lstStyle/>
          <a:p>
            <a:pPr eaLnBrk="1" hangingPunct="1"/>
            <a:r>
              <a:rPr lang="en-US" sz="2800" b="1" dirty="0" err="1" smtClean="0">
                <a:solidFill>
                  <a:schemeClr val="accent1"/>
                </a:solidFill>
                <a:latin typeface="Verdana" pitchFamily="34" charset="0"/>
              </a:rPr>
              <a:t>microcultures</a:t>
            </a:r>
            <a:r>
              <a:rPr lang="en-US" sz="2800" b="1" dirty="0" smtClean="0">
                <a:solidFill>
                  <a:schemeClr val="accent1"/>
                </a:solidFill>
                <a:latin typeface="Verdana" pitchFamily="34" charset="0"/>
              </a:rPr>
              <a:t> can include ethnic groups </a:t>
            </a:r>
            <a:r>
              <a:rPr lang="en-US" sz="2800" b="1" i="1" dirty="0" smtClean="0">
                <a:solidFill>
                  <a:schemeClr val="accent1"/>
                </a:solidFill>
                <a:latin typeface="Verdana" pitchFamily="34" charset="0"/>
              </a:rPr>
              <a:t>within</a:t>
            </a:r>
            <a:r>
              <a:rPr lang="en-US" sz="2800" b="1" dirty="0" smtClean="0">
                <a:solidFill>
                  <a:schemeClr val="accent1"/>
                </a:solidFill>
                <a:latin typeface="Verdana" pitchFamily="34" charset="0"/>
              </a:rPr>
              <a:t> nations</a:t>
            </a:r>
          </a:p>
          <a:p>
            <a:pPr eaLnBrk="1" hangingPunct="1">
              <a:lnSpc>
                <a:spcPct val="30000"/>
              </a:lnSpc>
            </a:pPr>
            <a:endParaRPr lang="en-US" sz="2800" b="1" dirty="0" smtClean="0">
              <a:solidFill>
                <a:srgbClr val="FF1B36"/>
              </a:solidFill>
              <a:latin typeface="Verdana" pitchFamily="34" charset="0"/>
            </a:endParaRPr>
          </a:p>
          <a:p>
            <a:pPr marL="566738" lvl="1" indent="-109538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 e.g., </a:t>
            </a:r>
            <a:r>
              <a:rPr lang="en-US" sz="2000" b="1" i="1" dirty="0" err="1" smtClean="0">
                <a:solidFill>
                  <a:schemeClr val="accent1"/>
                </a:solidFill>
                <a:latin typeface="Verdana" pitchFamily="34" charset="0"/>
              </a:rPr>
              <a:t>Anishinabe</a:t>
            </a: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 (Chippewa; Ojibwa)</a:t>
            </a:r>
          </a:p>
          <a:p>
            <a:pPr marL="566738" lvl="1" indent="-109538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 e.g., Irish “</a:t>
            </a:r>
            <a:r>
              <a:rPr lang="en-US" sz="2000" b="1" dirty="0" err="1" smtClean="0">
                <a:solidFill>
                  <a:schemeClr val="accent1"/>
                </a:solidFill>
                <a:latin typeface="Verdana" pitchFamily="34" charset="0"/>
              </a:rPr>
              <a:t>Travellers</a:t>
            </a:r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”</a:t>
            </a:r>
          </a:p>
          <a:p>
            <a:pPr lvl="2" indent="-163513" eaLnBrk="1" hangingPunct="1"/>
            <a:r>
              <a:rPr lang="en-US" sz="1800" b="1" dirty="0" smtClean="0">
                <a:solidFill>
                  <a:schemeClr val="accent1"/>
                </a:solidFill>
                <a:latin typeface="Verdana" pitchFamily="34" charset="0"/>
              </a:rPr>
              <a:t>sometimes incorrectly called “Gypsies”</a:t>
            </a:r>
            <a:endParaRPr lang="en-US" sz="2000" b="1" dirty="0" smtClean="0">
              <a:solidFill>
                <a:schemeClr val="accent1"/>
              </a:solidFill>
              <a:latin typeface="Verdana" pitchFamily="34" charset="0"/>
            </a:endParaRPr>
          </a:p>
          <a:p>
            <a:pPr marL="739775" lvl="1" indent="-282575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e.g., Australian Aboriginals</a:t>
            </a:r>
          </a:p>
          <a:p>
            <a:pPr marL="739775" lvl="1" indent="-282575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e.g., Rom (Gypsies)</a:t>
            </a:r>
          </a:p>
          <a:p>
            <a:pPr marL="739775" lvl="1" indent="-282575" eaLnBrk="1" hangingPunct="1"/>
            <a:r>
              <a:rPr lang="en-US" sz="2000" b="1" dirty="0" smtClean="0">
                <a:solidFill>
                  <a:schemeClr val="accent1"/>
                </a:solidFill>
                <a:latin typeface="Verdana" pitchFamily="34" charset="0"/>
              </a:rPr>
              <a:t>e.g., Basques</a:t>
            </a:r>
          </a:p>
          <a:p>
            <a:pPr marL="739775" lvl="1" indent="-282575" eaLnBrk="1" hangingPunct="1"/>
            <a:r>
              <a:rPr lang="en-US" b="1" dirty="0" smtClean="0">
                <a:solidFill>
                  <a:srgbClr val="000000"/>
                </a:solidFill>
                <a:latin typeface="Verdana" pitchFamily="34" charset="0"/>
              </a:rPr>
              <a:t>e.g., Kurds</a:t>
            </a:r>
          </a:p>
        </p:txBody>
      </p:sp>
      <p:sp>
        <p:nvSpPr>
          <p:cNvPr id="4096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pitchFamily="34" charset="0"/>
              </a:rPr>
              <a:t>The Concept of Culture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42581" y="1475046"/>
            <a:ext cx="7431087" cy="4524315"/>
          </a:xfrm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</a:rPr>
              <a:t>MAIN CHARACTERISTICS</a:t>
            </a:r>
            <a:br>
              <a:rPr lang="en-US" sz="4800" b="1" dirty="0" smtClean="0">
                <a:solidFill>
                  <a:srgbClr val="FF0000"/>
                </a:solidFill>
              </a:rPr>
            </a:br>
            <a:r>
              <a:rPr lang="en-US" sz="4800" b="1" dirty="0" smtClean="0">
                <a:solidFill>
                  <a:srgbClr val="FF0000"/>
                </a:solidFill>
              </a:rPr>
              <a:t>OF</a:t>
            </a:r>
            <a:br>
              <a:rPr lang="en-US" sz="4800" b="1" dirty="0" smtClean="0">
                <a:solidFill>
                  <a:srgbClr val="FF0000"/>
                </a:solidFill>
              </a:rPr>
            </a:br>
            <a:r>
              <a:rPr lang="en-US" sz="4800" b="1" dirty="0" smtClean="0">
                <a:solidFill>
                  <a:srgbClr val="FF0000"/>
                </a:solidFill>
              </a:rPr>
              <a:t>ANTHROPOLOGY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76739" y="6377377"/>
            <a:ext cx="3962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http://en.wikipedia.org/wiki/Kurdistan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286" y="381098"/>
            <a:ext cx="7772400" cy="563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76739" y="6377377"/>
            <a:ext cx="3962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3"/>
              </a:rPr>
              <a:t>http://en.wikipedia.org/wiki/Kurdistan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286" y="381098"/>
            <a:ext cx="7772400" cy="563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63" y="452309"/>
            <a:ext cx="70008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2975" y="3876773"/>
            <a:ext cx="72580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576286" y="6515263"/>
            <a:ext cx="3962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" dirty="0" smtClean="0">
                <a:solidFill>
                  <a:srgbClr val="FFFFFF"/>
                </a:solidFill>
                <a:latin typeface="Verdana" pitchFamily="34" charset="0"/>
                <a:hlinkClick r:id="rId7"/>
              </a:rPr>
              <a:t>http://en.wikipedia.org/wiki/Kirkuk</a:t>
            </a:r>
            <a:endParaRPr lang="en-US" sz="8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98447" y="2452699"/>
            <a:ext cx="5762625" cy="255454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BEGIN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#2 COMPARATIVE METHOD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023" y="1887077"/>
            <a:ext cx="7498080" cy="4491679"/>
          </a:xfrm>
        </p:spPr>
        <p:txBody>
          <a:bodyPr wrap="square">
            <a:spAutoFit/>
          </a:bodyPr>
          <a:lstStyle/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1.</a:t>
            </a:r>
            <a:r>
              <a:rPr lang="en-US" sz="2800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culture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</a:t>
            </a:r>
            <a:r>
              <a:rPr lang="en-US" sz="2400" b="1" i="1" dirty="0" smtClean="0">
                <a:solidFill>
                  <a:schemeClr val="accent1"/>
                </a:solidFill>
              </a:rPr>
              <a:t>concept</a:t>
            </a:r>
            <a:endParaRPr lang="en-US" sz="2800" b="1" i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  <a:defRPr/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2.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4000" b="1" i="1" dirty="0" smtClean="0">
                <a:solidFill>
                  <a:srgbClr val="FF0000"/>
                </a:solidFill>
              </a:rPr>
              <a:t>comparative method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major </a:t>
            </a:r>
            <a:r>
              <a:rPr lang="en-US" sz="2400" b="1" i="1" dirty="0" smtClean="0">
                <a:solidFill>
                  <a:srgbClr val="000000"/>
                </a:solidFill>
              </a:rPr>
              <a:t>approach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to the study of human behavior </a:t>
            </a:r>
            <a:r>
              <a:rPr lang="en-US" sz="2400" b="1" dirty="0" smtClean="0">
                <a:solidFill>
                  <a:srgbClr val="000000"/>
                </a:solidFill>
              </a:rPr>
              <a:t>development and structure</a:t>
            </a: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3.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holism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or the study of "humankind" as a whole, as a </a:t>
            </a:r>
            <a:r>
              <a:rPr lang="en-US" sz="2400" b="1" i="1" dirty="0" smtClean="0">
                <a:solidFill>
                  <a:schemeClr val="accent1"/>
                </a:solidFill>
              </a:rPr>
              <a:t>primary theoretical goal</a:t>
            </a: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4.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dirty="0" smtClean="0">
                <a:solidFill>
                  <a:schemeClr val="accent1"/>
                </a:solidFill>
              </a:rPr>
              <a:t>fieldwork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research technique, involving “</a:t>
            </a:r>
            <a:r>
              <a:rPr lang="en-US" sz="2400" b="1" i="1" dirty="0" smtClean="0">
                <a:solidFill>
                  <a:schemeClr val="accent1"/>
                </a:solidFill>
              </a:rPr>
              <a:t>participant observation”</a:t>
            </a:r>
            <a:endParaRPr lang="en-US" sz="2800" b="1" i="1" dirty="0" smtClean="0">
              <a:solidFill>
                <a:schemeClr val="accent1"/>
              </a:solidFill>
            </a:endParaRPr>
          </a:p>
        </p:txBody>
      </p:sp>
      <p:sp>
        <p:nvSpPr>
          <p:cNvPr id="91139" name="Rectangle 2"/>
          <p:cNvSpPr txBox="1">
            <a:spLocks noChangeArrowheads="1"/>
          </p:cNvSpPr>
          <p:nvPr/>
        </p:nvSpPr>
        <p:spPr bwMode="auto">
          <a:xfrm>
            <a:off x="457200" y="82662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381250"/>
            <a:ext cx="7358062" cy="3551742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0" algn="l"/>
              </a:tabLst>
            </a:pPr>
            <a:r>
              <a:rPr lang="en-US" sz="4000" b="1" smtClean="0"/>
              <a:t> </a:t>
            </a:r>
            <a:r>
              <a:rPr lang="en-US" sz="4400" b="1" smtClean="0"/>
              <a:t>comparative method</a:t>
            </a:r>
          </a:p>
          <a:p>
            <a:pPr marL="0" indent="0" eaLnBrk="1" hangingPunct="1">
              <a:lnSpc>
                <a:spcPct val="40000"/>
              </a:lnSpc>
              <a:tabLst>
                <a:tab pos="0" algn="l"/>
              </a:tabLst>
            </a:pPr>
            <a:endParaRPr lang="en-US" sz="4000" b="1" smtClean="0"/>
          </a:p>
          <a:p>
            <a:pPr lvl="1" eaLnBrk="1" hangingPunct="1">
              <a:tabLst>
                <a:tab pos="0" algn="l"/>
              </a:tabLst>
            </a:pPr>
            <a:r>
              <a:rPr lang="en-US" b="1" smtClean="0"/>
              <a:t>as a </a:t>
            </a:r>
            <a:r>
              <a:rPr lang="en-US" b="1" smtClean="0">
                <a:solidFill>
                  <a:srgbClr val="FF0000"/>
                </a:solidFill>
              </a:rPr>
              <a:t>major </a:t>
            </a:r>
            <a:r>
              <a:rPr lang="en-US" b="1" i="1" smtClean="0">
                <a:solidFill>
                  <a:srgbClr val="FF0000"/>
                </a:solidFill>
              </a:rPr>
              <a:t>approach</a:t>
            </a:r>
            <a:r>
              <a:rPr lang="en-US" b="1" smtClean="0">
                <a:solidFill>
                  <a:srgbClr val="FF0000"/>
                </a:solidFill>
              </a:rPr>
              <a:t> </a:t>
            </a:r>
            <a:r>
              <a:rPr lang="en-US" b="1" smtClean="0"/>
              <a:t>to the study of human behavior</a:t>
            </a:r>
          </a:p>
          <a:p>
            <a:pPr lvl="1" eaLnBrk="1" hangingPunct="1">
              <a:tabLst>
                <a:tab pos="0" algn="l"/>
              </a:tabLst>
            </a:pPr>
            <a:endParaRPr lang="en-US" b="1" smtClean="0"/>
          </a:p>
          <a:p>
            <a:pPr lvl="1" eaLnBrk="1" hangingPunct="1">
              <a:tabLst>
                <a:tab pos="0" algn="l"/>
              </a:tabLst>
            </a:pPr>
            <a:r>
              <a:rPr lang="en-US" b="1" smtClean="0"/>
              <a:t>the comparative method </a:t>
            </a:r>
            <a:r>
              <a:rPr lang="en-US" b="1" smtClean="0">
                <a:solidFill>
                  <a:srgbClr val="FF1B36"/>
                </a:solidFill>
              </a:rPr>
              <a:t>compares</a:t>
            </a:r>
            <a:r>
              <a:rPr lang="en-US" b="1" smtClean="0"/>
              <a:t> things</a:t>
            </a:r>
          </a:p>
        </p:txBody>
      </p:sp>
      <p:sp>
        <p:nvSpPr>
          <p:cNvPr id="239618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charset="0"/>
              </a:rPr>
              <a:t>Main Characteristics</a:t>
            </a:r>
          </a:p>
        </p:txBody>
      </p:sp>
      <p:sp>
        <p:nvSpPr>
          <p:cNvPr id="239619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  <a:latin typeface="Arial" charset="0"/>
              </a:rPr>
              <a:t>Compare . . .</a:t>
            </a:r>
            <a:endParaRPr lang="en-US">
              <a:solidFill>
                <a:srgbClr val="BBE0E3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35163"/>
            <a:ext cx="7358062" cy="1763712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4400" b="1" smtClean="0"/>
              <a:t> comparative method</a:t>
            </a:r>
          </a:p>
          <a:p>
            <a:pPr lvl="1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1600" b="1" smtClean="0"/>
              <a:t>One form of comparative method was pioneered by Fred Eggan</a:t>
            </a:r>
          </a:p>
          <a:p>
            <a:pPr lvl="1" eaLnBrk="1" hangingPunct="1">
              <a:lnSpc>
                <a:spcPct val="140000"/>
              </a:lnSpc>
              <a:buFontTx/>
              <a:buNone/>
              <a:tabLst>
                <a:tab pos="0" algn="l"/>
              </a:tabLst>
            </a:pPr>
            <a:r>
              <a:rPr lang="en-US" sz="1400" smtClean="0"/>
              <a:t>				(University of Chicago)</a:t>
            </a:r>
            <a:endParaRPr lang="en-US" sz="2000" smtClean="0"/>
          </a:p>
        </p:txBody>
      </p:sp>
      <p:sp>
        <p:nvSpPr>
          <p:cNvPr id="240642" name="Text Box 4"/>
          <p:cNvSpPr txBox="1">
            <a:spLocks noChangeArrowheads="1"/>
          </p:cNvSpPr>
          <p:nvPr/>
        </p:nvSpPr>
        <p:spPr bwMode="auto">
          <a:xfrm>
            <a:off x="885885" y="3943470"/>
            <a:ext cx="7229475" cy="16478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“Social anthropology and the method of controlled comparison”</a:t>
            </a:r>
          </a:p>
          <a:p>
            <a:pPr marL="739775" indent="-739775">
              <a:buFontTx/>
              <a:buAutoNum type="arabicPlain" startAt="1954"/>
              <a:tabLst>
                <a:tab pos="623888" algn="l"/>
              </a:tabLst>
            </a:pPr>
            <a:endParaRPr lang="en-US" sz="2800" b="1">
              <a:solidFill>
                <a:srgbClr val="000000"/>
              </a:solidFill>
              <a:latin typeface="Arial" charset="0"/>
            </a:endParaRPr>
          </a:p>
          <a:p>
            <a:pPr marL="854075" lvl="1" algn="ctr">
              <a:tabLst>
                <a:tab pos="623888" algn="l"/>
              </a:tabLst>
            </a:pPr>
            <a:r>
              <a:rPr lang="en-US" sz="1800" i="1">
                <a:solidFill>
                  <a:srgbClr val="000000"/>
                </a:solidFill>
                <a:latin typeface="Arial" charset="0"/>
              </a:rPr>
              <a:t>American Anthropologist, </a:t>
            </a:r>
            <a:r>
              <a:rPr lang="en-US" sz="1800">
                <a:solidFill>
                  <a:srgbClr val="000000"/>
                </a:solidFill>
                <a:latin typeface="Arial" charset="0"/>
              </a:rPr>
              <a:t>56:743-61 (1954)</a:t>
            </a:r>
          </a:p>
        </p:txBody>
      </p:sp>
      <p:sp>
        <p:nvSpPr>
          <p:cNvPr id="24064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charset="0"/>
              </a:rPr>
              <a:t>Main Characteristics</a:t>
            </a:r>
          </a:p>
        </p:txBody>
      </p:sp>
      <p:sp>
        <p:nvSpPr>
          <p:cNvPr id="240644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  <a:latin typeface="Arial" charset="0"/>
              </a:rPr>
              <a:t>Compare . . .</a:t>
            </a:r>
            <a:endParaRPr lang="en-US">
              <a:solidFill>
                <a:srgbClr val="BBE0E3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38" y="1935163"/>
            <a:ext cx="7358062" cy="1763712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4400" b="1" smtClean="0">
                <a:solidFill>
                  <a:schemeClr val="accent1"/>
                </a:solidFill>
              </a:rPr>
              <a:t> comparative method</a:t>
            </a:r>
          </a:p>
          <a:p>
            <a:pPr lvl="1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1600" b="1" smtClean="0">
                <a:solidFill>
                  <a:schemeClr val="accent1"/>
                </a:solidFill>
              </a:rPr>
              <a:t>One form of comparative method was pioneered by Fred Eggan</a:t>
            </a:r>
          </a:p>
          <a:p>
            <a:pPr lvl="1" eaLnBrk="1" hangingPunct="1">
              <a:lnSpc>
                <a:spcPct val="140000"/>
              </a:lnSpc>
              <a:buFontTx/>
              <a:buNone/>
              <a:tabLst>
                <a:tab pos="0" algn="l"/>
              </a:tabLst>
            </a:pPr>
            <a:r>
              <a:rPr lang="en-US" sz="1400" smtClean="0">
                <a:solidFill>
                  <a:schemeClr val="accent1"/>
                </a:solidFill>
              </a:rPr>
              <a:t>				(University of Chicago)</a:t>
            </a:r>
            <a:endParaRPr lang="en-US" sz="2000" smtClean="0">
              <a:solidFill>
                <a:schemeClr val="accent1"/>
              </a:solidFill>
            </a:endParaRPr>
          </a:p>
        </p:txBody>
      </p:sp>
      <p:sp>
        <p:nvSpPr>
          <p:cNvPr id="241666" name="Text Box 4"/>
          <p:cNvSpPr txBox="1">
            <a:spLocks noChangeArrowheads="1"/>
          </p:cNvSpPr>
          <p:nvPr/>
        </p:nvSpPr>
        <p:spPr bwMode="auto">
          <a:xfrm>
            <a:off x="871538" y="3943362"/>
            <a:ext cx="7243762" cy="178510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 dirty="0">
                <a:solidFill>
                  <a:srgbClr val="BBE0E3"/>
                </a:solidFill>
                <a:latin typeface="Arial" charset="0"/>
              </a:rPr>
              <a:t>“Social anthropology and the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</a:rPr>
              <a:t>method of controlled comparison</a:t>
            </a:r>
            <a:r>
              <a:rPr lang="en-US" sz="2800" b="1" dirty="0">
                <a:solidFill>
                  <a:srgbClr val="BBE0E3"/>
                </a:solidFill>
                <a:latin typeface="Arial" charset="0"/>
              </a:rPr>
              <a:t>”</a:t>
            </a:r>
          </a:p>
          <a:p>
            <a:pPr marL="739775" indent="-739775">
              <a:buFontTx/>
              <a:buAutoNum type="arabicPlain" startAt="1954"/>
              <a:tabLst>
                <a:tab pos="623888" algn="l"/>
              </a:tabLst>
            </a:pPr>
            <a:endParaRPr lang="en-US" sz="2800" b="1" dirty="0">
              <a:solidFill>
                <a:srgbClr val="BBE0E3"/>
              </a:solidFill>
              <a:latin typeface="Arial" charset="0"/>
            </a:endParaRPr>
          </a:p>
          <a:p>
            <a:pPr marL="854075" lvl="1" algn="ctr">
              <a:tabLst>
                <a:tab pos="623888" algn="l"/>
              </a:tabLst>
            </a:pPr>
            <a:r>
              <a:rPr lang="en-US" sz="1800" i="1" dirty="0">
                <a:solidFill>
                  <a:srgbClr val="BBE0E3"/>
                </a:solidFill>
                <a:latin typeface="Arial" charset="0"/>
              </a:rPr>
              <a:t>American Anthropologist, </a:t>
            </a:r>
            <a:r>
              <a:rPr lang="en-US" sz="1800" dirty="0">
                <a:solidFill>
                  <a:srgbClr val="BBE0E3"/>
                </a:solidFill>
                <a:latin typeface="Arial" charset="0"/>
              </a:rPr>
              <a:t>56:743-61 (1954)</a:t>
            </a:r>
          </a:p>
        </p:txBody>
      </p:sp>
      <p:sp>
        <p:nvSpPr>
          <p:cNvPr id="241667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Main Characteristics</a:t>
            </a:r>
          </a:p>
        </p:txBody>
      </p:sp>
      <p:sp>
        <p:nvSpPr>
          <p:cNvPr id="241668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  <a:latin typeface="Arial" charset="0"/>
              </a:rPr>
              <a:t>Compare . . .</a:t>
            </a:r>
            <a:endParaRPr lang="en-US">
              <a:solidFill>
                <a:srgbClr val="BBE0E3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98" y="1935163"/>
            <a:ext cx="7343775" cy="1422400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4400" b="1" smtClean="0"/>
              <a:t> comparative method</a:t>
            </a:r>
          </a:p>
          <a:p>
            <a:pPr lvl="1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1600" b="1" smtClean="0"/>
              <a:t>Other methods .  .  .</a:t>
            </a:r>
            <a:endParaRPr lang="en-US" sz="2000" smtClean="0"/>
          </a:p>
        </p:txBody>
      </p:sp>
      <p:sp>
        <p:nvSpPr>
          <p:cNvPr id="242690" name="Text Box 4"/>
          <p:cNvSpPr txBox="1">
            <a:spLocks noChangeArrowheads="1"/>
          </p:cNvSpPr>
          <p:nvPr/>
        </p:nvSpPr>
        <p:spPr bwMode="auto">
          <a:xfrm>
            <a:off x="900173" y="3943470"/>
            <a:ext cx="7215187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compare things regionally </a:t>
            </a:r>
          </a:p>
        </p:txBody>
      </p:sp>
      <p:sp>
        <p:nvSpPr>
          <p:cNvPr id="515077" name="Text Box 5"/>
          <p:cNvSpPr txBox="1">
            <a:spLocks noChangeArrowheads="1"/>
          </p:cNvSpPr>
          <p:nvPr/>
        </p:nvSpPr>
        <p:spPr bwMode="auto">
          <a:xfrm>
            <a:off x="885825" y="4838820"/>
            <a:ext cx="7239000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>
                <a:solidFill>
                  <a:srgbClr val="000000"/>
                </a:solidFill>
                <a:latin typeface="Arial" charset="0"/>
              </a:rPr>
              <a:t>in an attempt to understand process</a:t>
            </a: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2692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Main Characteristics</a:t>
            </a:r>
          </a:p>
        </p:txBody>
      </p:sp>
      <p:sp>
        <p:nvSpPr>
          <p:cNvPr id="24269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  <a:latin typeface="Arial" charset="0"/>
              </a:rPr>
              <a:t>Compare . . .</a:t>
            </a:r>
            <a:endParaRPr lang="en-US">
              <a:solidFill>
                <a:srgbClr val="BBE0E3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7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598" y="1935163"/>
            <a:ext cx="7343775" cy="1422400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140000"/>
              </a:lnSpc>
              <a:tabLst>
                <a:tab pos="0" algn="l"/>
              </a:tabLst>
              <a:defRPr/>
            </a:pPr>
            <a:r>
              <a:rPr lang="en-US" sz="4400" b="1" dirty="0" smtClean="0">
                <a:solidFill>
                  <a:schemeClr val="accent5">
                    <a:lumMod val="90000"/>
                  </a:schemeClr>
                </a:solidFill>
              </a:rPr>
              <a:t> comparative method</a:t>
            </a:r>
          </a:p>
          <a:p>
            <a:pPr lvl="1" eaLnBrk="1" hangingPunct="1">
              <a:lnSpc>
                <a:spcPct val="140000"/>
              </a:lnSpc>
              <a:tabLst>
                <a:tab pos="0" algn="l"/>
              </a:tabLst>
              <a:defRPr/>
            </a:pPr>
            <a:r>
              <a:rPr lang="en-US" sz="1600" b="1" dirty="0" smtClean="0">
                <a:solidFill>
                  <a:schemeClr val="accent5">
                    <a:lumMod val="90000"/>
                  </a:schemeClr>
                </a:solidFill>
              </a:rPr>
              <a:t>Other methods .  .  .</a:t>
            </a:r>
            <a:endParaRPr lang="en-US" sz="2000" dirty="0" smtClean="0">
              <a:solidFill>
                <a:schemeClr val="accent5">
                  <a:lumMod val="90000"/>
                </a:schemeClr>
              </a:solidFill>
            </a:endParaRPr>
          </a:p>
        </p:txBody>
      </p:sp>
      <p:sp>
        <p:nvSpPr>
          <p:cNvPr id="243714" name="Text Box 4"/>
          <p:cNvSpPr txBox="1">
            <a:spLocks noChangeArrowheads="1"/>
          </p:cNvSpPr>
          <p:nvPr/>
        </p:nvSpPr>
        <p:spPr bwMode="auto">
          <a:xfrm>
            <a:off x="900173" y="3943470"/>
            <a:ext cx="7215187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>
                <a:solidFill>
                  <a:srgbClr val="BADDE1"/>
                </a:solidFill>
                <a:latin typeface="Arial" charset="0"/>
              </a:rPr>
              <a:t>compare things regionally </a:t>
            </a:r>
          </a:p>
        </p:txBody>
      </p:sp>
      <p:sp>
        <p:nvSpPr>
          <p:cNvPr id="243715" name="Text Box 5"/>
          <p:cNvSpPr txBox="1">
            <a:spLocks noChangeArrowheads="1"/>
          </p:cNvSpPr>
          <p:nvPr/>
        </p:nvSpPr>
        <p:spPr bwMode="auto">
          <a:xfrm>
            <a:off x="885825" y="4838712"/>
            <a:ext cx="7239000" cy="707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 dirty="0">
                <a:solidFill>
                  <a:srgbClr val="BADDE1"/>
                </a:solidFill>
                <a:latin typeface="Arial" charset="0"/>
              </a:rPr>
              <a:t>in an attempt to understand</a:t>
            </a:r>
            <a:r>
              <a:rPr lang="en-US" sz="4000" b="1" dirty="0">
                <a:solidFill>
                  <a:srgbClr val="BADDE1"/>
                </a:solidFill>
                <a:latin typeface="Arial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Arial" charset="0"/>
              </a:rPr>
              <a:t>process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3716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Main Characteristics</a:t>
            </a:r>
          </a:p>
        </p:txBody>
      </p:sp>
      <p:sp>
        <p:nvSpPr>
          <p:cNvPr id="243717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  <a:latin typeface="Arial" charset="0"/>
              </a:rPr>
              <a:t>Compare . . .</a:t>
            </a:r>
            <a:endParaRPr lang="en-US">
              <a:solidFill>
                <a:srgbClr val="BBE0E3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024" y="1872568"/>
            <a:ext cx="7498080" cy="3679149"/>
          </a:xfrm>
        </p:spPr>
        <p:txBody>
          <a:bodyPr>
            <a:spAutoFit/>
          </a:bodyPr>
          <a:lstStyle/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1.</a:t>
            </a:r>
            <a:r>
              <a:rPr lang="en-US" sz="2800" b="1" dirty="0" smtClean="0">
                <a:solidFill>
                  <a:srgbClr val="000000"/>
                </a:solidFill>
              </a:rPr>
              <a:t>	</a:t>
            </a:r>
            <a:r>
              <a:rPr lang="en-US" sz="2400" b="1" i="1" dirty="0" smtClean="0">
                <a:solidFill>
                  <a:srgbClr val="FF0000"/>
                </a:solidFill>
              </a:rPr>
              <a:t>culture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as a primary </a:t>
            </a:r>
            <a:r>
              <a:rPr lang="en-US" sz="2400" b="1" i="1" dirty="0" smtClean="0">
                <a:solidFill>
                  <a:srgbClr val="000000"/>
                </a:solidFill>
              </a:rPr>
              <a:t>concept</a:t>
            </a:r>
            <a:endParaRPr lang="en-US" sz="2800" b="1" i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  <a:defRPr/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2.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2400" b="1" i="1" dirty="0" smtClean="0">
                <a:solidFill>
                  <a:srgbClr val="FF0000"/>
                </a:solidFill>
              </a:rPr>
              <a:t>comparative method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as major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i="1" dirty="0" smtClean="0">
                <a:solidFill>
                  <a:srgbClr val="000000"/>
                </a:solidFill>
              </a:rPr>
              <a:t>approach</a:t>
            </a:r>
            <a:r>
              <a:rPr lang="en-US" sz="2400" b="1" dirty="0" smtClean="0">
                <a:solidFill>
                  <a:srgbClr val="000000"/>
                </a:solidFill>
              </a:rPr>
              <a:t> to the study of human behavior</a:t>
            </a: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3.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2400" b="1" i="1" dirty="0" smtClean="0">
                <a:solidFill>
                  <a:srgbClr val="FF0000"/>
                </a:solidFill>
              </a:rPr>
              <a:t>holism</a:t>
            </a:r>
            <a:r>
              <a:rPr lang="en-US" sz="2400" b="1" dirty="0" smtClean="0">
                <a:solidFill>
                  <a:srgbClr val="000000"/>
                </a:solidFill>
              </a:rPr>
              <a:t> or the study of "humankind" as a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whole, as a </a:t>
            </a:r>
            <a:r>
              <a:rPr lang="en-US" sz="2400" b="1" i="1" dirty="0" smtClean="0">
                <a:solidFill>
                  <a:srgbClr val="000000"/>
                </a:solidFill>
              </a:rPr>
              <a:t>primary theoretical goal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4.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</a:rPr>
              <a:t>fieldwork</a:t>
            </a:r>
            <a:r>
              <a:rPr lang="en-US" sz="2400" b="1" dirty="0" smtClean="0">
                <a:solidFill>
                  <a:srgbClr val="000000"/>
                </a:solidFill>
              </a:rPr>
              <a:t> as a primary research</a:t>
            </a:r>
            <a:br>
              <a:rPr lang="en-US" sz="2400" b="1" dirty="0" smtClean="0">
                <a:solidFill>
                  <a:srgbClr val="000000"/>
                </a:solidFill>
              </a:rPr>
            </a:br>
            <a:r>
              <a:rPr lang="en-US" sz="2400" b="1" dirty="0" smtClean="0">
                <a:solidFill>
                  <a:srgbClr val="000000"/>
                </a:solidFill>
              </a:rPr>
              <a:t>technique, involving </a:t>
            </a:r>
            <a:r>
              <a:rPr lang="en-US" sz="2400" b="1" i="1" dirty="0" smtClean="0">
                <a:solidFill>
                  <a:srgbClr val="000000"/>
                </a:solidFill>
              </a:rPr>
              <a:t>“participant observation”</a:t>
            </a:r>
            <a:endParaRPr lang="en-US" sz="2800" b="1" i="1" dirty="0" smtClean="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 txBox="1">
            <a:spLocks noChangeArrowheads="1"/>
          </p:cNvSpPr>
          <p:nvPr/>
        </p:nvSpPr>
        <p:spPr bwMode="auto">
          <a:xfrm>
            <a:off x="457200" y="82662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676511"/>
            <a:ext cx="7772400" cy="2320635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 dirty="0" smtClean="0"/>
              <a:t>the comparative method </a:t>
            </a:r>
            <a:r>
              <a:rPr lang="en-US" sz="3600" b="1" dirty="0" smtClean="0">
                <a:solidFill>
                  <a:srgbClr val="FF0000"/>
                </a:solidFill>
              </a:rPr>
              <a:t>compares</a:t>
            </a:r>
            <a:r>
              <a:rPr lang="en-US" sz="3600" b="1" dirty="0" smtClean="0"/>
              <a:t> </a:t>
            </a:r>
            <a:r>
              <a:rPr lang="en-US" b="1" dirty="0" smtClean="0"/>
              <a:t>things </a:t>
            </a:r>
          </a:p>
          <a:p>
            <a:pPr marL="914400" indent="-914400" eaLnBrk="1" hangingPunct="1">
              <a:buNone/>
              <a:tabLst>
                <a:tab pos="91440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 dirty="0" smtClean="0"/>
              <a:t>	</a:t>
            </a:r>
          </a:p>
          <a:p>
            <a:pPr marL="914400" indent="-914400" eaLnBrk="1" hangingPunct="1">
              <a:buNone/>
              <a:tabLst>
                <a:tab pos="91440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 dirty="0" smtClean="0"/>
              <a:t>	for e.g. . . .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250882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Main Characteristics</a:t>
            </a:r>
          </a:p>
        </p:txBody>
      </p:sp>
      <p:sp>
        <p:nvSpPr>
          <p:cNvPr id="25088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  <a:latin typeface="Arial" charset="0"/>
              </a:rPr>
              <a:t>Compare . . .</a:t>
            </a:r>
            <a:endParaRPr lang="en-US">
              <a:solidFill>
                <a:srgbClr val="BBE0E3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39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0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1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2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3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4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5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2888" y="685800"/>
            <a:ext cx="192073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99886" y="3744111"/>
            <a:ext cx="7315200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comparing subsistence patterns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39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0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1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2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3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4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5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2399" y="685800"/>
            <a:ext cx="204684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99886" y="4006040"/>
            <a:ext cx="7315200" cy="46166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itchFamily="34" charset="0"/>
              </a:rPr>
              <a:t>comparing polar opposites of a continuum</a:t>
            </a:r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39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0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1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2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3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4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5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0259" y="667656"/>
            <a:ext cx="173620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99886" y="3958868"/>
            <a:ext cx="7315200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comparing kinship systems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39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0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1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2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3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4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5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86" y="609698"/>
            <a:ext cx="7772400" cy="554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99886" y="4444523"/>
            <a:ext cx="7315200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comparing family relations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576" y="2663952"/>
            <a:ext cx="1196824" cy="150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39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0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1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2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3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4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5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529770"/>
            <a:ext cx="7772400" cy="5631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99886" y="4790182"/>
            <a:ext cx="7315200" cy="1077218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comparing romantic love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with arranged marriages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7028" y="1509486"/>
            <a:ext cx="12192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5" y="2971803"/>
            <a:ext cx="147637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39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0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1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2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3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4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5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49" y="762000"/>
            <a:ext cx="6467475" cy="36004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7899" y="3943350"/>
            <a:ext cx="5419725" cy="25336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899886" y="3086100"/>
            <a:ext cx="7315200" cy="99060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diachronic comparisons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(</a:t>
            </a:r>
            <a:r>
              <a:rPr lang="en-US" sz="2000" dirty="0" err="1" smtClean="0">
                <a:latin typeface="+mj-lt"/>
              </a:rPr>
              <a:t>Huaorani</a:t>
            </a:r>
            <a:r>
              <a:rPr lang="en-US" sz="2000" dirty="0" smtClean="0">
                <a:latin typeface="+mj-lt"/>
              </a:rPr>
              <a:t>/</a:t>
            </a:r>
            <a:r>
              <a:rPr lang="en-US" sz="2000" dirty="0" err="1" smtClean="0">
                <a:latin typeface="+mj-lt"/>
              </a:rPr>
              <a:t>Waorani</a:t>
            </a:r>
            <a:r>
              <a:rPr lang="en-US" sz="2000" dirty="0" smtClean="0">
                <a:latin typeface="+mj-lt"/>
              </a:rPr>
              <a:t> Indians of the Amazon in Ecuador</a:t>
            </a:r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)</a:t>
            </a:r>
            <a:endParaRPr lang="en-US" sz="2000" b="1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39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0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1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2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3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4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4745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44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403" y="1145951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683943" y="4049382"/>
            <a:ext cx="5762625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comparing twins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8835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8836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8837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8838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8839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8840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8841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48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6" y="1131437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83943" y="4049382"/>
            <a:ext cx="5762625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comparing patients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87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88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89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90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91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92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93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46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9" y="1146632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83943" y="3381637"/>
            <a:ext cx="5762625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comparing order of birth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023" y="1887077"/>
            <a:ext cx="7498080" cy="4122347"/>
          </a:xfrm>
        </p:spPr>
        <p:txBody>
          <a:bodyPr wrap="square">
            <a:spAutoFit/>
          </a:bodyPr>
          <a:lstStyle/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1.</a:t>
            </a:r>
            <a:r>
              <a:rPr lang="en-US" sz="2800" b="1" dirty="0" smtClean="0">
                <a:solidFill>
                  <a:srgbClr val="000000"/>
                </a:solidFill>
              </a:rPr>
              <a:t>	</a:t>
            </a:r>
            <a:r>
              <a:rPr lang="en-US" sz="4000" b="1" i="1" dirty="0" smtClean="0">
                <a:solidFill>
                  <a:srgbClr val="FF0000"/>
                </a:solidFill>
              </a:rPr>
              <a:t>culture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</a:t>
            </a:r>
            <a:r>
              <a:rPr lang="en-US" sz="2400" b="1" i="1" dirty="0" smtClean="0">
                <a:solidFill>
                  <a:srgbClr val="000000"/>
                </a:solidFill>
              </a:rPr>
              <a:t>concept</a:t>
            </a:r>
            <a:endParaRPr lang="en-US" sz="2800" b="1" i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  <a:defRPr/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2.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4000" b="1" i="1" dirty="0" smtClean="0">
                <a:solidFill>
                  <a:srgbClr val="FF0000"/>
                </a:solidFill>
              </a:rPr>
              <a:t>comparative method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major </a:t>
            </a:r>
            <a:r>
              <a:rPr lang="en-US" sz="2400" b="1" i="1" dirty="0" smtClean="0">
                <a:solidFill>
                  <a:srgbClr val="000000"/>
                </a:solidFill>
              </a:rPr>
              <a:t>approach</a:t>
            </a:r>
            <a:r>
              <a:rPr lang="en-US" sz="2400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to the study of human behavior</a:t>
            </a: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3.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4000" b="1" i="1" dirty="0" smtClean="0">
                <a:solidFill>
                  <a:srgbClr val="FF0000"/>
                </a:solidFill>
              </a:rPr>
              <a:t>holism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or the study of "humankind" as a whole, as a </a:t>
            </a:r>
            <a:r>
              <a:rPr lang="en-US" sz="2400" b="1" i="1" dirty="0" smtClean="0">
                <a:solidFill>
                  <a:schemeClr val="accent1"/>
                </a:solidFill>
              </a:rPr>
              <a:t>primary </a:t>
            </a:r>
            <a:r>
              <a:rPr lang="en-US" sz="2400" b="1" i="1" dirty="0" smtClean="0">
                <a:solidFill>
                  <a:srgbClr val="000000"/>
                </a:solidFill>
              </a:rPr>
              <a:t>theoretical goal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4.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4000" b="1" dirty="0" smtClean="0">
                <a:solidFill>
                  <a:srgbClr val="FF0000"/>
                </a:solidFill>
              </a:rPr>
              <a:t>fieldwork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research </a:t>
            </a:r>
            <a:r>
              <a:rPr lang="en-US" sz="2400" b="1" dirty="0" smtClean="0">
                <a:solidFill>
                  <a:srgbClr val="000000"/>
                </a:solidFill>
              </a:rPr>
              <a:t>technique</a:t>
            </a:r>
            <a:r>
              <a:rPr lang="en-US" sz="2400" b="1" dirty="0" smtClean="0">
                <a:solidFill>
                  <a:schemeClr val="accent1"/>
                </a:solidFill>
              </a:rPr>
              <a:t>, involving </a:t>
            </a:r>
            <a:r>
              <a:rPr lang="en-US" sz="2400" b="1" dirty="0" smtClean="0">
                <a:solidFill>
                  <a:srgbClr val="000000"/>
                </a:solidFill>
              </a:rPr>
              <a:t>“</a:t>
            </a:r>
            <a:r>
              <a:rPr lang="en-US" sz="2400" b="1" i="1" dirty="0" smtClean="0">
                <a:solidFill>
                  <a:srgbClr val="000000"/>
                </a:solidFill>
              </a:rPr>
              <a:t>participant observation”</a:t>
            </a:r>
            <a:endParaRPr lang="en-US" sz="2800" b="1" i="1" dirty="0" smtClean="0">
              <a:solidFill>
                <a:srgbClr val="000000"/>
              </a:solidFill>
            </a:endParaRPr>
          </a:p>
        </p:txBody>
      </p:sp>
      <p:sp>
        <p:nvSpPr>
          <p:cNvPr id="91139" name="Rectangle 2"/>
          <p:cNvSpPr txBox="1">
            <a:spLocks noChangeArrowheads="1"/>
          </p:cNvSpPr>
          <p:nvPr/>
        </p:nvSpPr>
        <p:spPr bwMode="auto">
          <a:xfrm>
            <a:off x="457200" y="82662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87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88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89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90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91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92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6793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69" y="1146628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466232" y="4049382"/>
            <a:ext cx="6226397" cy="584775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comparing children with adults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676403"/>
            <a:ext cx="7772400" cy="4904741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 smtClean="0"/>
              <a:t>the comparative method </a:t>
            </a:r>
            <a:r>
              <a:rPr lang="en-US" b="1" smtClean="0">
                <a:solidFill>
                  <a:srgbClr val="FF0000"/>
                </a:solidFill>
              </a:rPr>
              <a:t>compares</a:t>
            </a:r>
            <a:r>
              <a:rPr lang="en-US" b="1" smtClean="0"/>
              <a:t> things, for e.g., “culture-bound syndromes”</a:t>
            </a:r>
          </a:p>
          <a:p>
            <a:pPr marL="285750" indent="-285750" eaLnBrk="1" hangingPunct="1">
              <a:lnSpc>
                <a:spcPct val="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b="1" smtClean="0"/>
          </a:p>
          <a:p>
            <a:pPr marL="1828800" lvl="2" indent="0" eaLnBrk="1" hangingPunct="1">
              <a:lnSpc>
                <a:spcPct val="9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smtClean="0">
                <a:solidFill>
                  <a:schemeClr val="bg1"/>
                </a:solidFill>
              </a:rPr>
              <a:t>maize 	– 	Mexico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smtClean="0">
                <a:solidFill>
                  <a:schemeClr val="bg1"/>
                </a:solidFill>
              </a:rPr>
              <a:t>wheat 	– 	Turkey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smtClean="0">
                <a:solidFill>
                  <a:schemeClr val="bg1"/>
                </a:solidFill>
              </a:rPr>
              <a:t>rice 		– 	China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smtClean="0">
                <a:solidFill>
                  <a:schemeClr val="bg1"/>
                </a:solidFill>
              </a:rPr>
              <a:t>manioc 	– 	Brazil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smtClean="0">
                <a:solidFill>
                  <a:schemeClr val="bg1"/>
                </a:solidFill>
              </a:rPr>
              <a:t>millet 	– 	Africa</a:t>
            </a:r>
          </a:p>
        </p:txBody>
      </p:sp>
      <p:sp>
        <p:nvSpPr>
          <p:cNvPr id="250882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Main Characteristics</a:t>
            </a:r>
          </a:p>
        </p:txBody>
      </p:sp>
      <p:sp>
        <p:nvSpPr>
          <p:cNvPr id="25088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  <a:latin typeface="Arial" charset="0"/>
              </a:rPr>
              <a:t>Compare . . .</a:t>
            </a:r>
            <a:endParaRPr lang="en-US">
              <a:solidFill>
                <a:srgbClr val="BBE0E3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676514"/>
            <a:ext cx="7772400" cy="2825389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  <a:defRPr/>
            </a:pPr>
            <a:r>
              <a:rPr lang="en-US" b="1" dirty="0" smtClean="0">
                <a:solidFill>
                  <a:schemeClr val="accent5">
                    <a:lumMod val="90000"/>
                  </a:schemeClr>
                </a:solidFill>
              </a:rPr>
              <a:t>the comparative method compares things, trying to understand </a:t>
            </a:r>
          </a:p>
          <a:p>
            <a:pPr marL="285750" indent="-285750" eaLnBrk="1" hangingPunct="1"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  <a:defRPr/>
            </a:pPr>
            <a:r>
              <a:rPr lang="en-US" sz="3600" b="1" dirty="0" smtClean="0">
                <a:solidFill>
                  <a:schemeClr val="accent5">
                    <a:lumMod val="90000"/>
                  </a:schemeClr>
                </a:solidFill>
              </a:rPr>
              <a:t>		</a:t>
            </a:r>
            <a:r>
              <a:rPr lang="en-US" sz="3600" b="1" dirty="0" smtClean="0">
                <a:solidFill>
                  <a:srgbClr val="FF0000"/>
                </a:solidFill>
              </a:rPr>
              <a:t>process</a:t>
            </a:r>
            <a:r>
              <a:rPr lang="en-US" sz="3600" b="1" dirty="0" smtClean="0">
                <a:solidFill>
                  <a:schemeClr val="accent5">
                    <a:lumMod val="90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chemeClr val="accent1">
                    <a:lumMod val="90000"/>
                  </a:schemeClr>
                </a:solidFill>
              </a:rPr>
              <a:t>and</a:t>
            </a:r>
            <a:r>
              <a:rPr lang="en-US" sz="3600" b="1" dirty="0" smtClean="0">
                <a:solidFill>
                  <a:srgbClr val="FF0000"/>
                </a:solidFill>
              </a:rPr>
              <a:t> the very “nature”</a:t>
            </a:r>
            <a:r>
              <a:rPr lang="en-US" sz="3600" b="1" dirty="0" smtClean="0"/>
              <a:t> of </a:t>
            </a:r>
            <a:r>
              <a:rPr lang="en-US" b="1" dirty="0" smtClean="0"/>
              <a:t>things</a:t>
            </a:r>
          </a:p>
          <a:p>
            <a:pPr marL="1146175" indent="-231775" eaLnBrk="1" hangingPunct="1">
              <a:tabLst>
                <a:tab pos="1146175" algn="l"/>
                <a:tab pos="2628900" algn="l"/>
                <a:tab pos="3200400" algn="l"/>
                <a:tab pos="3657600" algn="l"/>
              </a:tabLst>
              <a:defRPr/>
            </a:pPr>
            <a:r>
              <a:rPr lang="en-US" sz="2800" b="1" dirty="0" smtClean="0"/>
              <a:t>e.g., </a:t>
            </a:r>
            <a:r>
              <a:rPr lang="en-US" b="1" dirty="0" smtClean="0"/>
              <a:t>“culture-bound syndromes”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261122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Main Characteristics</a:t>
            </a:r>
          </a:p>
        </p:txBody>
      </p:sp>
      <p:sp>
        <p:nvSpPr>
          <p:cNvPr id="261123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  <a:latin typeface="Arial" charset="0"/>
              </a:rPr>
              <a:t>Compare . . .</a:t>
            </a:r>
            <a:endParaRPr lang="en-US">
              <a:solidFill>
                <a:srgbClr val="BBE0E3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1907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1908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1909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1910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1911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1912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1913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51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9" y="1146177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83943" y="4049274"/>
            <a:ext cx="5762625" cy="1569660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comparing psychological “illnesses” that are specific to individual cultures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00113" y="2562230"/>
            <a:ext cx="7315200" cy="2185214"/>
          </a:xfrm>
        </p:spPr>
        <p:txBody>
          <a:bodyPr>
            <a:spAutoFit/>
          </a:bodyPr>
          <a:lstStyle/>
          <a:p>
            <a:pPr marL="0" indent="0" algn="ctr" eaLnBrk="1" hangingPunct="1"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  <a:defRPr/>
            </a:pPr>
            <a:r>
              <a:rPr lang="en-US" b="1" dirty="0" smtClean="0"/>
              <a:t>and items </a:t>
            </a:r>
            <a:r>
              <a:rPr lang="en-US" b="1" dirty="0" smtClean="0">
                <a:solidFill>
                  <a:schemeClr val="accent5">
                    <a:lumMod val="90000"/>
                  </a:schemeClr>
                </a:solidFill>
              </a:rPr>
              <a:t>like “culture bound syndromes” </a:t>
            </a:r>
            <a:r>
              <a:rPr lang="en-US" b="1" dirty="0" smtClean="0"/>
              <a:t>are compared with similar phenomena that are thought to be </a:t>
            </a:r>
            <a:r>
              <a:rPr lang="en-US" sz="4000" b="1" dirty="0" smtClean="0">
                <a:solidFill>
                  <a:srgbClr val="FF0000"/>
                </a:solidFill>
              </a:rPr>
              <a:t>“universal” </a:t>
            </a:r>
            <a:r>
              <a:rPr lang="en-US" b="1" dirty="0" smtClean="0"/>
              <a:t>. . .</a:t>
            </a:r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258050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Main Characteristics</a:t>
            </a:r>
          </a:p>
        </p:txBody>
      </p:sp>
      <p:sp>
        <p:nvSpPr>
          <p:cNvPr id="258051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  <a:latin typeface="Arial" charset="0"/>
              </a:rPr>
              <a:t>Compare . . .</a:t>
            </a:r>
            <a:endParaRPr lang="en-US">
              <a:solidFill>
                <a:srgbClr val="BBE0E3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AutoShape 2"/>
          <p:cNvSpPr>
            <a:spLocks noChangeArrowheads="1"/>
          </p:cNvSpPr>
          <p:nvPr/>
        </p:nvSpPr>
        <p:spPr bwMode="auto">
          <a:xfrm>
            <a:off x="2914653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9075" name="AutoShape 3"/>
          <p:cNvSpPr>
            <a:spLocks noChangeArrowheads="1"/>
          </p:cNvSpPr>
          <p:nvPr/>
        </p:nvSpPr>
        <p:spPr bwMode="auto">
          <a:xfrm>
            <a:off x="2533653" y="3943470"/>
            <a:ext cx="1795463" cy="733425"/>
          </a:xfrm>
          <a:prstGeom prst="leftArrow">
            <a:avLst>
              <a:gd name="adj1" fmla="val 50000"/>
              <a:gd name="adj2" fmla="val 40291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9076" name="AutoShape 4"/>
          <p:cNvSpPr>
            <a:spLocks noChangeArrowheads="1"/>
          </p:cNvSpPr>
          <p:nvPr/>
        </p:nvSpPr>
        <p:spPr bwMode="auto">
          <a:xfrm flipV="1">
            <a:off x="1847852" y="4867395"/>
            <a:ext cx="976313" cy="733425"/>
          </a:xfrm>
          <a:prstGeom prst="leftArrow">
            <a:avLst>
              <a:gd name="adj1" fmla="val 50000"/>
              <a:gd name="adj2" fmla="val 25009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9077" name="AutoShape 5"/>
          <p:cNvSpPr>
            <a:spLocks noChangeArrowheads="1"/>
          </p:cNvSpPr>
          <p:nvPr/>
        </p:nvSpPr>
        <p:spPr bwMode="auto">
          <a:xfrm>
            <a:off x="1847852" y="6572252"/>
            <a:ext cx="976313" cy="733425"/>
          </a:xfrm>
          <a:prstGeom prst="leftArrow">
            <a:avLst>
              <a:gd name="adj1" fmla="val 50000"/>
              <a:gd name="adj2" fmla="val 50264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9078" name="AutoShape 6"/>
          <p:cNvSpPr>
            <a:spLocks noChangeArrowheads="1"/>
          </p:cNvSpPr>
          <p:nvPr/>
        </p:nvSpPr>
        <p:spPr bwMode="auto">
          <a:xfrm>
            <a:off x="2495550" y="46101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9079" name="AutoShape 7"/>
          <p:cNvSpPr>
            <a:spLocks noChangeArrowheads="1"/>
          </p:cNvSpPr>
          <p:nvPr/>
        </p:nvSpPr>
        <p:spPr bwMode="auto">
          <a:xfrm>
            <a:off x="3181350" y="501015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9080" name="AutoShape 8"/>
          <p:cNvSpPr>
            <a:spLocks noChangeArrowheads="1"/>
          </p:cNvSpPr>
          <p:nvPr/>
        </p:nvSpPr>
        <p:spPr bwMode="auto">
          <a:xfrm>
            <a:off x="3238501" y="52959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9081" name="AutoShape 9"/>
          <p:cNvSpPr>
            <a:spLocks noChangeArrowheads="1"/>
          </p:cNvSpPr>
          <p:nvPr/>
        </p:nvSpPr>
        <p:spPr bwMode="auto">
          <a:xfrm>
            <a:off x="2724150" y="5334001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59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9" y="1160691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603" y="1935163"/>
            <a:ext cx="7343775" cy="1422400"/>
          </a:xfrm>
        </p:spPr>
        <p:txBody>
          <a:bodyPr>
            <a:spAutoFit/>
          </a:bodyPr>
          <a:lstStyle/>
          <a:p>
            <a:pPr marL="0" indent="0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4400" b="1" smtClean="0"/>
              <a:t> comparative method</a:t>
            </a:r>
          </a:p>
          <a:p>
            <a:pPr lvl="1" eaLnBrk="1" hangingPunct="1">
              <a:lnSpc>
                <a:spcPct val="140000"/>
              </a:lnSpc>
              <a:tabLst>
                <a:tab pos="0" algn="l"/>
              </a:tabLst>
            </a:pPr>
            <a:r>
              <a:rPr lang="en-US" sz="1600" b="1" smtClean="0"/>
              <a:t>Other methods .  .  .</a:t>
            </a:r>
            <a:endParaRPr lang="en-US" sz="2000" smtClean="0"/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900178" y="3943480"/>
            <a:ext cx="7215187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>
                <a:solidFill>
                  <a:srgbClr val="000000"/>
                </a:solidFill>
                <a:latin typeface="Arial" pitchFamily="34" charset="0"/>
              </a:rPr>
              <a:t>compare things regionally </a:t>
            </a:r>
          </a:p>
        </p:txBody>
      </p:sp>
      <p:sp>
        <p:nvSpPr>
          <p:cNvPr id="515077" name="Text Box 5"/>
          <p:cNvSpPr txBox="1">
            <a:spLocks noChangeArrowheads="1"/>
          </p:cNvSpPr>
          <p:nvPr/>
        </p:nvSpPr>
        <p:spPr bwMode="auto">
          <a:xfrm>
            <a:off x="885825" y="4838830"/>
            <a:ext cx="7239000" cy="519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39775" indent="-739775" algn="ctr">
              <a:tabLst>
                <a:tab pos="623888" algn="l"/>
              </a:tabLst>
            </a:pPr>
            <a:r>
              <a:rPr lang="en-US" sz="2800" b="1">
                <a:solidFill>
                  <a:srgbClr val="000000"/>
                </a:solidFill>
                <a:latin typeface="Arial" pitchFamily="34" charset="0"/>
              </a:rPr>
              <a:t>in an attempt to understand process</a:t>
            </a:r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837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pitchFamily="34" charset="0"/>
              </a:rPr>
              <a:t>Main Characteristics</a:t>
            </a:r>
          </a:p>
        </p:txBody>
      </p:sp>
      <p:sp>
        <p:nvSpPr>
          <p:cNvPr id="58374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  <a:latin typeface="Arial" pitchFamily="34" charset="0"/>
              </a:rPr>
              <a:t>Compare . . .</a:t>
            </a:r>
            <a:endParaRPr lang="en-US">
              <a:solidFill>
                <a:srgbClr val="BBE0E3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07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676400"/>
            <a:ext cx="7772400" cy="4857750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 smtClean="0"/>
              <a:t>the comparative method </a:t>
            </a:r>
            <a:r>
              <a:rPr lang="en-US" b="1" smtClean="0">
                <a:solidFill>
                  <a:srgbClr val="FF0000"/>
                </a:solidFill>
              </a:rPr>
              <a:t>compares</a:t>
            </a:r>
            <a:r>
              <a:rPr lang="en-US" b="1" smtClean="0"/>
              <a:t> things, for e.g., process of domestication / civilization</a:t>
            </a:r>
          </a:p>
          <a:p>
            <a:pPr marL="285750" indent="-285750" eaLnBrk="1" hangingPunct="1">
              <a:lnSpc>
                <a:spcPct val="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b="1" smtClean="0"/>
          </a:p>
          <a:p>
            <a:pPr marL="1828800" lvl="2" indent="0" eaLnBrk="1" hangingPunct="1">
              <a:lnSpc>
                <a:spcPct val="9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smtClean="0">
                <a:solidFill>
                  <a:schemeClr val="bg1"/>
                </a:solidFill>
              </a:rPr>
              <a:t>maize 	– 	Mexico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smtClean="0">
                <a:solidFill>
                  <a:schemeClr val="bg1"/>
                </a:solidFill>
              </a:rPr>
              <a:t>wheat 	– 	Turkey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smtClean="0">
                <a:solidFill>
                  <a:schemeClr val="bg1"/>
                </a:solidFill>
              </a:rPr>
              <a:t>rice 		– 	China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smtClean="0">
                <a:solidFill>
                  <a:schemeClr val="bg1"/>
                </a:solidFill>
              </a:rPr>
              <a:t>manioc 	– 	Brazil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smtClean="0">
                <a:solidFill>
                  <a:schemeClr val="bg1"/>
                </a:solidFill>
              </a:rPr>
              <a:t>millet 	– 	Africa</a:t>
            </a:r>
          </a:p>
        </p:txBody>
      </p:sp>
      <p:sp>
        <p:nvSpPr>
          <p:cNvPr id="60419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pitchFamily="34" charset="0"/>
              </a:rPr>
              <a:t>Main Characteristics</a:t>
            </a:r>
          </a:p>
        </p:txBody>
      </p:sp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  <a:latin typeface="Arial" pitchFamily="34" charset="0"/>
              </a:rPr>
              <a:t>Compare . . .</a:t>
            </a:r>
            <a:endParaRPr lang="en-US">
              <a:solidFill>
                <a:srgbClr val="BBE0E3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676400"/>
            <a:ext cx="7772400" cy="4857750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  <a:defRPr/>
            </a:pPr>
            <a:r>
              <a:rPr lang="en-US" b="1" dirty="0" smtClean="0">
                <a:solidFill>
                  <a:schemeClr val="accent5">
                    <a:lumMod val="90000"/>
                  </a:schemeClr>
                </a:solidFill>
              </a:rPr>
              <a:t>the comparative method compares things, for e.g., </a:t>
            </a:r>
            <a:r>
              <a:rPr lang="en-US" b="1" dirty="0" smtClean="0">
                <a:solidFill>
                  <a:srgbClr val="FF0000"/>
                </a:solidFill>
              </a:rPr>
              <a:t>process</a:t>
            </a:r>
            <a:r>
              <a:rPr lang="en-US" b="1" dirty="0" smtClean="0">
                <a:solidFill>
                  <a:schemeClr val="accent5">
                    <a:lumMod val="90000"/>
                  </a:schemeClr>
                </a:solidFill>
              </a:rPr>
              <a:t> of domestication / civilization</a:t>
            </a:r>
          </a:p>
          <a:p>
            <a:pPr marL="285750" indent="-285750" eaLnBrk="1" hangingPunct="1">
              <a:lnSpc>
                <a:spcPct val="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  <a:defRPr/>
            </a:pPr>
            <a:endParaRPr lang="en-US" b="1" dirty="0" smtClean="0"/>
          </a:p>
          <a:p>
            <a:pPr marL="1828800" lvl="2" indent="0" eaLnBrk="1" hangingPunct="1">
              <a:lnSpc>
                <a:spcPct val="9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maize 	– 	Mexico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wheat 	– 	Turkey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rice 		– 	China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manioc 	– 	Brazil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millet 	– 	Africa</a:t>
            </a:r>
          </a:p>
        </p:txBody>
      </p:sp>
      <p:sp>
        <p:nvSpPr>
          <p:cNvPr id="61443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Main Characteristics</a:t>
            </a:r>
          </a:p>
        </p:txBody>
      </p:sp>
      <p:sp>
        <p:nvSpPr>
          <p:cNvPr id="61444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BBE0E3"/>
                </a:solidFill>
                <a:latin typeface="Arial" charset="0"/>
              </a:rPr>
              <a:t>Compare . . .</a:t>
            </a:r>
            <a:endParaRPr lang="en-US">
              <a:solidFill>
                <a:srgbClr val="BBE0E3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023" y="1887077"/>
            <a:ext cx="7498080" cy="4122347"/>
          </a:xfrm>
        </p:spPr>
        <p:txBody>
          <a:bodyPr wrap="square">
            <a:spAutoFit/>
          </a:bodyPr>
          <a:lstStyle/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1.</a:t>
            </a:r>
            <a:r>
              <a:rPr lang="en-US" sz="2800" b="1" dirty="0" smtClean="0">
                <a:solidFill>
                  <a:srgbClr val="000000"/>
                </a:solidFill>
              </a:rPr>
              <a:t>	</a:t>
            </a:r>
            <a:r>
              <a:rPr lang="en-US" sz="4000" b="1" i="1" dirty="0" smtClean="0">
                <a:solidFill>
                  <a:srgbClr val="FF0000"/>
                </a:solidFill>
              </a:rPr>
              <a:t>culture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</a:t>
            </a:r>
            <a:r>
              <a:rPr lang="en-US" sz="2400" b="1" i="1" dirty="0" smtClean="0">
                <a:solidFill>
                  <a:srgbClr val="000000"/>
                </a:solidFill>
              </a:rPr>
              <a:t>concept</a:t>
            </a:r>
            <a:endParaRPr lang="en-US" sz="2800" b="1" i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  <a:defRPr/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2.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comparative method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major </a:t>
            </a:r>
            <a:r>
              <a:rPr lang="en-US" sz="2400" b="1" i="1" dirty="0" smtClean="0">
                <a:solidFill>
                  <a:schemeClr val="accent1"/>
                </a:solidFill>
              </a:rPr>
              <a:t>approach</a:t>
            </a:r>
            <a:r>
              <a:rPr lang="en-US" sz="2400" b="1" dirty="0" smtClean="0">
                <a:solidFill>
                  <a:schemeClr val="accent1"/>
                </a:solidFill>
              </a:rPr>
              <a:t> to the study of human behavior</a:t>
            </a: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3.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holism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or the study of "humankind" as a whole, as a </a:t>
            </a:r>
            <a:r>
              <a:rPr lang="en-US" sz="2400" b="1" i="1" dirty="0" smtClean="0">
                <a:solidFill>
                  <a:schemeClr val="accent1"/>
                </a:solidFill>
              </a:rPr>
              <a:t>primary theoretical goal</a:t>
            </a: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4.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dirty="0" smtClean="0">
                <a:solidFill>
                  <a:schemeClr val="accent1"/>
                </a:solidFill>
              </a:rPr>
              <a:t>fieldwork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research technique, involving “</a:t>
            </a:r>
            <a:r>
              <a:rPr lang="en-US" sz="2400" b="1" i="1" dirty="0" smtClean="0">
                <a:solidFill>
                  <a:schemeClr val="accent1"/>
                </a:solidFill>
              </a:rPr>
              <a:t>participant observation”</a:t>
            </a:r>
            <a:endParaRPr lang="en-US" sz="2800" b="1" i="1" dirty="0" smtClean="0">
              <a:solidFill>
                <a:schemeClr val="accent1"/>
              </a:solidFill>
            </a:endParaRPr>
          </a:p>
        </p:txBody>
      </p:sp>
      <p:sp>
        <p:nvSpPr>
          <p:cNvPr id="91139" name="Rectangle 2"/>
          <p:cNvSpPr txBox="1">
            <a:spLocks noChangeArrowheads="1"/>
          </p:cNvSpPr>
          <p:nvPr/>
        </p:nvSpPr>
        <p:spPr bwMode="auto">
          <a:xfrm>
            <a:off x="457200" y="82662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676508"/>
            <a:ext cx="7772400" cy="5212517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 dirty="0" smtClean="0"/>
              <a:t>the comparative method </a:t>
            </a:r>
            <a:r>
              <a:rPr lang="en-US" sz="4000" b="1" dirty="0" smtClean="0">
                <a:solidFill>
                  <a:srgbClr val="FF0000"/>
                </a:solidFill>
              </a:rPr>
              <a:t>compares</a:t>
            </a:r>
            <a:r>
              <a:rPr lang="en-US" sz="4000" b="1" dirty="0" smtClean="0"/>
              <a:t> </a:t>
            </a:r>
            <a:r>
              <a:rPr lang="en-US" b="1" dirty="0" smtClean="0"/>
              <a:t>things, for e.g., </a:t>
            </a:r>
            <a:r>
              <a:rPr lang="en-US" sz="4000" b="1" dirty="0" smtClean="0">
                <a:solidFill>
                  <a:srgbClr val="FF0000"/>
                </a:solidFill>
              </a:rPr>
              <a:t>process</a:t>
            </a:r>
            <a:r>
              <a:rPr lang="en-US" sz="4000" b="1" dirty="0" smtClean="0"/>
              <a:t> </a:t>
            </a:r>
            <a:r>
              <a:rPr lang="en-US" b="1" dirty="0" smtClean="0"/>
              <a:t>of domestication / civilization</a:t>
            </a:r>
          </a:p>
          <a:p>
            <a:pPr marL="285750" indent="-285750" eaLnBrk="1" hangingPunct="1">
              <a:lnSpc>
                <a:spcPct val="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b="1" dirty="0" smtClean="0"/>
          </a:p>
          <a:p>
            <a:pPr marL="1828800" lvl="2" indent="0" eaLnBrk="1" hangingPunct="1">
              <a:lnSpc>
                <a:spcPct val="9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dirty="0" smtClean="0"/>
              <a:t>maize 	– 	Mexico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dirty="0" smtClean="0"/>
              <a:t>wheat 	– 	Turkey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dirty="0" smtClean="0"/>
              <a:t>rice 		– 	China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dirty="0" smtClean="0"/>
              <a:t>manioc 	– 	Brazil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dirty="0" smtClean="0"/>
              <a:t>millet 	– 	Africa</a:t>
            </a:r>
          </a:p>
        </p:txBody>
      </p:sp>
      <p:sp>
        <p:nvSpPr>
          <p:cNvPr id="263170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Main Characteristics</a:t>
            </a:r>
          </a:p>
        </p:txBody>
      </p:sp>
      <p:sp>
        <p:nvSpPr>
          <p:cNvPr id="263171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2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2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2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2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676400"/>
            <a:ext cx="7772400" cy="4857750"/>
          </a:xfrm>
        </p:spPr>
        <p:txBody>
          <a:bodyPr>
            <a:spAutoFit/>
          </a:bodyPr>
          <a:lstStyle/>
          <a:p>
            <a:pPr marL="285750" indent="-285750" eaLnBrk="1" hangingPunct="1"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b="1" smtClean="0"/>
              <a:t>the comparative method </a:t>
            </a:r>
            <a:r>
              <a:rPr lang="en-US" b="1" smtClean="0">
                <a:solidFill>
                  <a:srgbClr val="FF1B36"/>
                </a:solidFill>
              </a:rPr>
              <a:t>compares</a:t>
            </a:r>
            <a:r>
              <a:rPr lang="en-US" b="1" smtClean="0"/>
              <a:t> things, for e.g., process of domestication / civilization</a:t>
            </a:r>
          </a:p>
          <a:p>
            <a:pPr marL="285750" indent="-285750" eaLnBrk="1" hangingPunct="1">
              <a:lnSpc>
                <a:spcPct val="0"/>
              </a:lnSpc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endParaRPr lang="en-US" b="1" smtClean="0"/>
          </a:p>
          <a:p>
            <a:pPr marL="1828800" lvl="2" indent="0" eaLnBrk="1" hangingPunct="1">
              <a:lnSpc>
                <a:spcPct val="9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smtClean="0"/>
              <a:t>maize 	</a:t>
            </a:r>
            <a:r>
              <a:rPr lang="en-US" sz="2800" b="1" smtClean="0">
                <a:solidFill>
                  <a:schemeClr val="accent1"/>
                </a:solidFill>
              </a:rPr>
              <a:t>– 	Mexico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smtClean="0"/>
              <a:t>wheat </a:t>
            </a:r>
            <a:r>
              <a:rPr lang="en-US" sz="2800" b="1" smtClean="0">
                <a:solidFill>
                  <a:schemeClr val="accent1"/>
                </a:solidFill>
              </a:rPr>
              <a:t>	– 	Turkey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smtClean="0"/>
              <a:t>rice 	</a:t>
            </a:r>
            <a:r>
              <a:rPr lang="en-US" sz="2800" b="1" smtClean="0">
                <a:solidFill>
                  <a:schemeClr val="accent1"/>
                </a:solidFill>
              </a:rPr>
              <a:t>	– 	China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smtClean="0"/>
              <a:t>manioc </a:t>
            </a:r>
            <a:r>
              <a:rPr lang="en-US" sz="2800" b="1" smtClean="0">
                <a:solidFill>
                  <a:schemeClr val="accent1"/>
                </a:solidFill>
              </a:rPr>
              <a:t>	– 	Brazil</a:t>
            </a:r>
          </a:p>
          <a:p>
            <a:pPr marL="1828800" lvl="2" indent="0" eaLnBrk="1" hangingPunct="1">
              <a:lnSpc>
                <a:spcPct val="140000"/>
              </a:lnSpc>
              <a:buFontTx/>
              <a:buNone/>
              <a:tabLst>
                <a:tab pos="57150" algn="l"/>
                <a:tab pos="2171700" algn="l"/>
                <a:tab pos="2628900" algn="l"/>
                <a:tab pos="3200400" algn="l"/>
                <a:tab pos="3657600" algn="l"/>
              </a:tabLst>
            </a:pPr>
            <a:r>
              <a:rPr lang="en-US" sz="2800" b="1" smtClean="0"/>
              <a:t>millet 	</a:t>
            </a:r>
            <a:r>
              <a:rPr lang="en-US" sz="2800" b="1" smtClean="0">
                <a:solidFill>
                  <a:schemeClr val="accent1"/>
                </a:solidFill>
              </a:rPr>
              <a:t>– 	Africa</a:t>
            </a:r>
          </a:p>
        </p:txBody>
      </p:sp>
      <p:sp>
        <p:nvSpPr>
          <p:cNvPr id="264194" name="Rectangle 2"/>
          <p:cNvSpPr txBox="1">
            <a:spLocks noChangeArrowheads="1"/>
          </p:cNvSpPr>
          <p:nvPr/>
        </p:nvSpPr>
        <p:spPr bwMode="auto">
          <a:xfrm>
            <a:off x="457200" y="4349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BADDE1"/>
                </a:solidFill>
                <a:latin typeface="Arial" charset="0"/>
              </a:rPr>
              <a:t>Main Characteristics</a:t>
            </a:r>
          </a:p>
        </p:txBody>
      </p:sp>
      <p:sp>
        <p:nvSpPr>
          <p:cNvPr id="264195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Text Box 2"/>
          <p:cNvSpPr txBox="1">
            <a:spLocks noChangeArrowheads="1"/>
          </p:cNvSpPr>
          <p:nvPr/>
        </p:nvSpPr>
        <p:spPr bwMode="auto">
          <a:xfrm>
            <a:off x="647700" y="152400"/>
            <a:ext cx="8191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 algn="ctr"/>
            <a:r>
              <a:rPr lang="en-US" b="1">
                <a:solidFill>
                  <a:srgbClr val="FFFFFF"/>
                </a:solidFill>
                <a:latin typeface="Times New Roman" pitchFamily="18" charset="0"/>
              </a:rPr>
              <a:t>Origin of Domestication for Selected Plants</a:t>
            </a:r>
            <a:endParaRPr kumimoji="1" lang="en-US" sz="2800" b="1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65218" name="Picture 3" descr="Turn816box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400" y="1084263"/>
            <a:ext cx="7589838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5219" name="Text Box 4"/>
          <p:cNvSpPr txBox="1">
            <a:spLocks noChangeArrowheads="1"/>
          </p:cNvSpPr>
          <p:nvPr/>
        </p:nvSpPr>
        <p:spPr bwMode="auto">
          <a:xfrm>
            <a:off x="1350371" y="6448426"/>
            <a:ext cx="666868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>
                <a:solidFill>
                  <a:srgbClr val="000000"/>
                </a:solidFill>
                <a:latin typeface="Verdana" pitchFamily="34" charset="0"/>
              </a:rPr>
              <a:t>Understanding Physical Anthropology and Archaeology, 9th Ed.</a:t>
            </a:r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, p. 342.</a:t>
            </a:r>
          </a:p>
        </p:txBody>
      </p:sp>
      <p:sp>
        <p:nvSpPr>
          <p:cNvPr id="265220" name="Text Box 5"/>
          <p:cNvSpPr txBox="1">
            <a:spLocks noChangeArrowheads="1"/>
          </p:cNvSpPr>
          <p:nvPr/>
        </p:nvSpPr>
        <p:spPr bwMode="auto">
          <a:xfrm>
            <a:off x="5795963" y="2779713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rice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7,000 ybp</a:t>
            </a:r>
          </a:p>
        </p:txBody>
      </p:sp>
      <p:sp>
        <p:nvSpPr>
          <p:cNvPr id="265221" name="Text Box 6"/>
          <p:cNvSpPr txBox="1">
            <a:spLocks noChangeArrowheads="1"/>
          </p:cNvSpPr>
          <p:nvPr/>
        </p:nvSpPr>
        <p:spPr bwMode="auto">
          <a:xfrm>
            <a:off x="1935163" y="3795713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manioc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4,200 ybp</a:t>
            </a:r>
          </a:p>
        </p:txBody>
      </p:sp>
      <p:sp>
        <p:nvSpPr>
          <p:cNvPr id="265222" name="Text Box 7"/>
          <p:cNvSpPr txBox="1">
            <a:spLocks noChangeArrowheads="1"/>
          </p:cNvSpPr>
          <p:nvPr/>
        </p:nvSpPr>
        <p:spPr bwMode="auto">
          <a:xfrm>
            <a:off x="1528763" y="2317751"/>
            <a:ext cx="1490662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4,200 ybp</a:t>
            </a:r>
          </a:p>
        </p:txBody>
      </p:sp>
      <p:sp>
        <p:nvSpPr>
          <p:cNvPr id="265223" name="Text Box 9"/>
          <p:cNvSpPr txBox="1">
            <a:spLocks noChangeArrowheads="1"/>
          </p:cNvSpPr>
          <p:nvPr/>
        </p:nvSpPr>
        <p:spPr bwMode="auto">
          <a:xfrm>
            <a:off x="4683125" y="1389063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wheat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10,500 ybp</a:t>
            </a:r>
          </a:p>
        </p:txBody>
      </p:sp>
      <p:sp>
        <p:nvSpPr>
          <p:cNvPr id="265224" name="Text Box 10"/>
          <p:cNvSpPr txBox="1">
            <a:spLocks noChangeArrowheads="1"/>
          </p:cNvSpPr>
          <p:nvPr/>
        </p:nvSpPr>
        <p:spPr bwMode="auto">
          <a:xfrm>
            <a:off x="3892550" y="3814763"/>
            <a:ext cx="1828800" cy="65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millet</a:t>
            </a:r>
          </a:p>
          <a:p>
            <a:pPr algn="ctr">
              <a:lnSpc>
                <a:spcPct val="0"/>
              </a:lnSpc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4,000 ybp</a:t>
            </a:r>
          </a:p>
        </p:txBody>
      </p:sp>
      <p:sp>
        <p:nvSpPr>
          <p:cNvPr id="265225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Text Box 2"/>
          <p:cNvSpPr txBox="1">
            <a:spLocks noChangeArrowheads="1"/>
          </p:cNvSpPr>
          <p:nvPr/>
        </p:nvSpPr>
        <p:spPr bwMode="auto">
          <a:xfrm>
            <a:off x="1286871" y="6372226"/>
            <a:ext cx="666868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>
                <a:solidFill>
                  <a:srgbClr val="000000"/>
                </a:solidFill>
                <a:latin typeface="Verdana" pitchFamily="34" charset="0"/>
              </a:rPr>
              <a:t>Understanding Physical Anthropology and Archaeology, 9th Ed.</a:t>
            </a:r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, p. 333.</a:t>
            </a:r>
          </a:p>
        </p:txBody>
      </p:sp>
      <p:sp>
        <p:nvSpPr>
          <p:cNvPr id="267266" name="Text Box 3"/>
          <p:cNvSpPr txBox="1">
            <a:spLocks noChangeArrowheads="1"/>
          </p:cNvSpPr>
          <p:nvPr/>
        </p:nvSpPr>
        <p:spPr bwMode="auto">
          <a:xfrm>
            <a:off x="2093767" y="5943600"/>
            <a:ext cx="508665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>
                <a:solidFill>
                  <a:srgbClr val="000000"/>
                </a:solidFill>
                <a:latin typeface="Verdana" pitchFamily="34" charset="0"/>
              </a:rPr>
              <a:t>Time line for Ch. 14  Food Production.</a:t>
            </a:r>
          </a:p>
        </p:txBody>
      </p:sp>
      <p:sp>
        <p:nvSpPr>
          <p:cNvPr id="267267" name="Text Box 4"/>
          <p:cNvSpPr txBox="1">
            <a:spLocks noChangeArrowheads="1"/>
          </p:cNvSpPr>
          <p:nvPr/>
        </p:nvSpPr>
        <p:spPr bwMode="auto">
          <a:xfrm>
            <a:off x="2862264" y="509588"/>
            <a:ext cx="1560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Neolithic</a:t>
            </a:r>
          </a:p>
        </p:txBody>
      </p:sp>
      <p:pic>
        <p:nvPicPr>
          <p:cNvPr id="484357" name="Picture 5" descr="Turn816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998" y="228600"/>
            <a:ext cx="5921375" cy="5627688"/>
          </a:xfrm>
          <a:prstGeom prst="rect">
            <a:avLst/>
          </a:prstGeom>
          <a:gradFill rotWithShape="1">
            <a:gsLst>
              <a:gs pos="0">
                <a:schemeClr val="bg2">
                  <a:alpha val="10001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</p:spPr>
      </p:pic>
      <p:sp>
        <p:nvSpPr>
          <p:cNvPr id="484358" name="Text Box 6"/>
          <p:cNvSpPr txBox="1">
            <a:spLocks noChangeArrowheads="1"/>
          </p:cNvSpPr>
          <p:nvPr/>
        </p:nvSpPr>
        <p:spPr bwMode="auto">
          <a:xfrm>
            <a:off x="1998663" y="476250"/>
            <a:ext cx="5588000" cy="5410200"/>
          </a:xfrm>
          <a:prstGeom prst="rect">
            <a:avLst/>
          </a:prstGeom>
          <a:blipFill dpi="0" rotWithShape="1">
            <a:blip r:embed="rId4" cstate="print">
              <a:alphaModFix amt="2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100000" sy="100000" flip="none" algn="tl"/>
          </a:blipFill>
          <a:ln w="76200">
            <a:solidFill>
              <a:srgbClr val="996633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en-US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en-US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Chapter 14</a:t>
            </a:r>
          </a:p>
          <a:p>
            <a:pPr algn="ctr"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</a:rPr>
              <a:t>Understanding Physical Anthropology and Archaeology, 9</a:t>
            </a:r>
            <a:r>
              <a:rPr lang="en-US" b="1" i="1" baseline="30000" dirty="0">
                <a:solidFill>
                  <a:srgbClr val="000000"/>
                </a:solidFill>
                <a:latin typeface="Times New Roman" pitchFamily="18" charset="0"/>
              </a:rPr>
              <a:t>th</a:t>
            </a:r>
            <a:r>
              <a:rPr lang="en-US" b="1" i="1" dirty="0">
                <a:solidFill>
                  <a:srgbClr val="000000"/>
                </a:solidFill>
                <a:latin typeface="Times New Roman" pitchFamily="18" charset="0"/>
              </a:rPr>
              <a:t> Ed</a:t>
            </a:r>
            <a:r>
              <a:rPr lang="en-US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ctr">
              <a:defRPr/>
            </a:pP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“Food Production”</a:t>
            </a:r>
          </a:p>
          <a:p>
            <a:pPr algn="ctr">
              <a:defRPr/>
            </a:pP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A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Biocultural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Revolution</a:t>
            </a:r>
          </a:p>
          <a:p>
            <a:pPr algn="ctr">
              <a:defRPr/>
            </a:pP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Text Box 2"/>
          <p:cNvSpPr txBox="1">
            <a:spLocks noChangeArrowheads="1"/>
          </p:cNvSpPr>
          <p:nvPr/>
        </p:nvSpPr>
        <p:spPr bwMode="auto">
          <a:xfrm>
            <a:off x="1286871" y="6372226"/>
            <a:ext cx="666868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>
                <a:solidFill>
                  <a:srgbClr val="000000"/>
                </a:solidFill>
                <a:latin typeface="Verdana" pitchFamily="34" charset="0"/>
              </a:rPr>
              <a:t>Understanding Physical Anthropology and Archaeology, 9th Ed.</a:t>
            </a:r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, p. 333.</a:t>
            </a:r>
          </a:p>
        </p:txBody>
      </p:sp>
      <p:sp>
        <p:nvSpPr>
          <p:cNvPr id="269314" name="Text Box 3"/>
          <p:cNvSpPr txBox="1">
            <a:spLocks noChangeArrowheads="1"/>
          </p:cNvSpPr>
          <p:nvPr/>
        </p:nvSpPr>
        <p:spPr bwMode="auto">
          <a:xfrm>
            <a:off x="2093767" y="5943600"/>
            <a:ext cx="5086650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800" b="1">
                <a:solidFill>
                  <a:srgbClr val="000000"/>
                </a:solidFill>
                <a:latin typeface="Verdana" pitchFamily="34" charset="0"/>
              </a:rPr>
              <a:t>Time line for Ch. 14  Food Production.</a:t>
            </a:r>
          </a:p>
        </p:txBody>
      </p:sp>
      <p:sp>
        <p:nvSpPr>
          <p:cNvPr id="269315" name="Text Box 4"/>
          <p:cNvSpPr txBox="1">
            <a:spLocks noChangeArrowheads="1"/>
          </p:cNvSpPr>
          <p:nvPr/>
        </p:nvSpPr>
        <p:spPr bwMode="auto">
          <a:xfrm>
            <a:off x="2862264" y="509588"/>
            <a:ext cx="156004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Neolithic</a:t>
            </a:r>
          </a:p>
        </p:txBody>
      </p:sp>
      <p:pic>
        <p:nvPicPr>
          <p:cNvPr id="484357" name="Picture 5" descr="Turn816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8998" y="228600"/>
            <a:ext cx="5921375" cy="5627688"/>
          </a:xfrm>
          <a:prstGeom prst="rect">
            <a:avLst/>
          </a:prstGeom>
          <a:gradFill rotWithShape="1">
            <a:gsLst>
              <a:gs pos="0">
                <a:schemeClr val="bg2">
                  <a:alpha val="10001"/>
                </a:schemeClr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</p:spPr>
      </p:pic>
      <p:sp>
        <p:nvSpPr>
          <p:cNvPr id="269317" name="Text Box 8"/>
          <p:cNvSpPr txBox="1">
            <a:spLocks noChangeArrowheads="1"/>
          </p:cNvSpPr>
          <p:nvPr/>
        </p:nvSpPr>
        <p:spPr bwMode="auto">
          <a:xfrm>
            <a:off x="2193925" y="4002207"/>
            <a:ext cx="15981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 charset="0"/>
              </a:rPr>
              <a:t>Tehuac</a:t>
            </a: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á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n</a:t>
            </a:r>
          </a:p>
        </p:txBody>
      </p:sp>
      <p:sp>
        <p:nvSpPr>
          <p:cNvPr id="269318" name="Oval 7"/>
          <p:cNvSpPr>
            <a:spLocks noChangeArrowheads="1"/>
          </p:cNvSpPr>
          <p:nvPr/>
        </p:nvSpPr>
        <p:spPr bwMode="auto">
          <a:xfrm>
            <a:off x="3943350" y="4017168"/>
            <a:ext cx="2743200" cy="519351"/>
          </a:xfrm>
          <a:prstGeom prst="ellipse">
            <a:avLst/>
          </a:prstGeom>
          <a:noFill/>
          <a:ln w="101600">
            <a:solidFill>
              <a:srgbClr val="FFC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143000" y="1104900"/>
            <a:ext cx="8001000" cy="5029200"/>
          </a:xfrm>
        </p:spPr>
        <p:txBody>
          <a:bodyPr/>
          <a:lstStyle/>
          <a:p>
            <a:pPr eaLnBrk="1" hangingPunct="1"/>
            <a:r>
              <a:rPr lang="en-US" sz="2400" b="1" smtClean="0"/>
              <a:t>Tehuac</a:t>
            </a:r>
            <a:r>
              <a:rPr lang="en-US" sz="2400" b="1" smtClean="0">
                <a:cs typeface="Arial" charset="0"/>
              </a:rPr>
              <a:t>án Valley, Puebla, Mexico</a:t>
            </a:r>
            <a:endParaRPr lang="en-US" sz="2400" b="1" smtClean="0"/>
          </a:p>
        </p:txBody>
      </p:sp>
      <p:sp>
        <p:nvSpPr>
          <p:cNvPr id="271362" name="Text Box 3"/>
          <p:cNvSpPr txBox="1">
            <a:spLocks noChangeArrowheads="1"/>
          </p:cNvSpPr>
          <p:nvPr/>
        </p:nvSpPr>
        <p:spPr bwMode="auto">
          <a:xfrm>
            <a:off x="1488484" y="6324601"/>
            <a:ext cx="666868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i="1">
                <a:solidFill>
                  <a:srgbClr val="000000"/>
                </a:solidFill>
                <a:latin typeface="Verdana" pitchFamily="34" charset="0"/>
              </a:rPr>
              <a:t>Understanding Physical Anthropology and Archaeology, 8th Ed.</a:t>
            </a:r>
            <a:r>
              <a:rPr lang="en-US" sz="1400">
                <a:solidFill>
                  <a:srgbClr val="000000"/>
                </a:solidFill>
                <a:latin typeface="Verdana" pitchFamily="34" charset="0"/>
              </a:rPr>
              <a:t>, p. 432.</a:t>
            </a:r>
          </a:p>
        </p:txBody>
      </p:sp>
      <p:pic>
        <p:nvPicPr>
          <p:cNvPr id="271363" name="Picture 4" descr="Turn816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51" y="1752600"/>
            <a:ext cx="36258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1364" name="AutoShape 5"/>
          <p:cNvSpPr>
            <a:spLocks noChangeArrowheads="1"/>
          </p:cNvSpPr>
          <p:nvPr/>
        </p:nvSpPr>
        <p:spPr bwMode="auto">
          <a:xfrm>
            <a:off x="5046668" y="3829053"/>
            <a:ext cx="2370137" cy="485775"/>
          </a:xfrm>
          <a:prstGeom prst="leftArrow">
            <a:avLst>
              <a:gd name="adj1" fmla="val 50000"/>
              <a:gd name="adj2" fmla="val 12197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1365" name="Text Box 6"/>
          <p:cNvSpPr txBox="1">
            <a:spLocks noChangeArrowheads="1"/>
          </p:cNvSpPr>
          <p:nvPr/>
        </p:nvSpPr>
        <p:spPr bwMode="auto">
          <a:xfrm>
            <a:off x="1185923" y="2695575"/>
            <a:ext cx="1489075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maize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</a:rPr>
              <a:t>4,200 ybp</a:t>
            </a:r>
          </a:p>
        </p:txBody>
      </p:sp>
      <p:sp>
        <p:nvSpPr>
          <p:cNvPr id="271366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000000"/>
                </a:solidFill>
                <a:latin typeface="Arial" charset="0"/>
              </a:rPr>
              <a:t>Compare . . 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2"/>
          <p:cNvSpPr txBox="1">
            <a:spLocks noChangeArrowheads="1"/>
          </p:cNvSpPr>
          <p:nvPr/>
        </p:nvSpPr>
        <p:spPr bwMode="auto">
          <a:xfrm>
            <a:off x="2916462" y="6395599"/>
            <a:ext cx="330571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800" dirty="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www.d.umn.edu/cla/faculty/troufs/anth3618/video/Collapse.html#title</a:t>
            </a:r>
            <a:endParaRPr kumimoji="1" lang="en-US" sz="8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72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176" y="1160691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388" name="Rectangle 2"/>
          <p:cNvSpPr>
            <a:spLocks noChangeArrowheads="1"/>
          </p:cNvSpPr>
          <p:nvPr/>
        </p:nvSpPr>
        <p:spPr bwMode="auto">
          <a:xfrm>
            <a:off x="457200" y="369888"/>
            <a:ext cx="8229600" cy="4111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>
                <a:solidFill>
                  <a:srgbClr val="FFFFFF"/>
                </a:solidFill>
                <a:latin typeface="Arial" charset="0"/>
              </a:rPr>
              <a:t>Compare . . .</a:t>
            </a:r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Text Box 2"/>
          <p:cNvSpPr txBox="1">
            <a:spLocks noChangeArrowheads="1"/>
          </p:cNvSpPr>
          <p:nvPr/>
        </p:nvSpPr>
        <p:spPr bwMode="auto">
          <a:xfrm>
            <a:off x="2103439" y="6526329"/>
            <a:ext cx="49275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kumimoji="1" lang="en-US" sz="1200">
                <a:solidFill>
                  <a:srgbClr val="FFFFFF"/>
                </a:solidFill>
                <a:latin typeface="Arial" charset="0"/>
                <a:hlinkClick r:id="rId2"/>
              </a:rPr>
              <a:t>www.d.umn.edu/cla/faculty/troufs/anth3618/video/Fall_Maya.html#title</a:t>
            </a:r>
            <a:endParaRPr kumimoji="1" lang="en-US" sz="120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574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96" y="1030288"/>
            <a:ext cx="7589837" cy="474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98447" y="2452699"/>
            <a:ext cx="5762625" cy="255454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END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#2 COMPARATIVE METHOD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98447" y="2452699"/>
            <a:ext cx="5762625" cy="255454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BEGIN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</a:rPr>
              <a:t>#3 WHOLISM</a:t>
            </a:r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2151063"/>
            <a:ext cx="6400800" cy="4119562"/>
          </a:xfrm>
        </p:spPr>
        <p:txBody>
          <a:bodyPr>
            <a:spAutoFit/>
          </a:bodyPr>
          <a:lstStyle/>
          <a:p>
            <a:pPr marL="0" indent="0" eaLnBrk="1" hangingPunct="1">
              <a:tabLst>
                <a:tab pos="685800" algn="l"/>
              </a:tabLst>
            </a:pPr>
            <a:r>
              <a:rPr lang="en-US" sz="4000" b="1" smtClean="0"/>
              <a:t> </a:t>
            </a:r>
            <a:r>
              <a:rPr lang="en-US" sz="4400" b="1" smtClean="0"/>
              <a:t>“culture”</a:t>
            </a:r>
          </a:p>
          <a:p>
            <a:pPr marL="0" indent="0" eaLnBrk="1" hangingPunct="1">
              <a:lnSpc>
                <a:spcPct val="40000"/>
              </a:lnSpc>
              <a:tabLst>
                <a:tab pos="685800" algn="l"/>
              </a:tabLst>
            </a:pPr>
            <a:endParaRPr lang="en-US" sz="4000" b="1" smtClean="0"/>
          </a:p>
          <a:p>
            <a:pPr lvl="1" eaLnBrk="1" hangingPunct="1">
              <a:tabLst>
                <a:tab pos="685800" algn="l"/>
              </a:tabLst>
            </a:pPr>
            <a:r>
              <a:rPr lang="en-US" b="1" smtClean="0"/>
              <a:t>learned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smtClean="0"/>
              <a:t>shared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smtClean="0"/>
              <a:t>transmitted from generation to generation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smtClean="0"/>
              <a:t>based on symbols</a:t>
            </a:r>
          </a:p>
          <a:p>
            <a:pPr lvl="1" eaLnBrk="1" hangingPunct="1">
              <a:tabLst>
                <a:tab pos="685800" algn="l"/>
              </a:tabLst>
            </a:pPr>
            <a:r>
              <a:rPr lang="en-US" b="1" smtClean="0"/>
              <a:t>integrated</a:t>
            </a:r>
          </a:p>
        </p:txBody>
      </p:sp>
      <p:sp>
        <p:nvSpPr>
          <p:cNvPr id="35843" name="Rectangle 2"/>
          <p:cNvSpPr txBox="1">
            <a:spLocks noChangeArrowheads="1"/>
          </p:cNvSpPr>
          <p:nvPr/>
        </p:nvSpPr>
        <p:spPr bwMode="auto">
          <a:xfrm>
            <a:off x="457200" y="855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b="1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4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4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4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4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57023" y="1887077"/>
            <a:ext cx="7498080" cy="4245458"/>
          </a:xfrm>
        </p:spPr>
        <p:txBody>
          <a:bodyPr wrap="square">
            <a:spAutoFit/>
          </a:bodyPr>
          <a:lstStyle/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1.</a:t>
            </a:r>
            <a:r>
              <a:rPr lang="en-US" sz="2800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culture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</a:t>
            </a:r>
            <a:r>
              <a:rPr lang="en-US" sz="2400" b="1" i="1" dirty="0" smtClean="0">
                <a:solidFill>
                  <a:schemeClr val="accent1"/>
                </a:solidFill>
              </a:rPr>
              <a:t>concept</a:t>
            </a:r>
            <a:endParaRPr lang="en-US" sz="2800" b="1" i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lnSpc>
                <a:spcPct val="0"/>
              </a:lnSpc>
              <a:buFont typeface="Wingdings" pitchFamily="2" charset="2"/>
              <a:buNone/>
              <a:tabLst>
                <a:tab pos="0" algn="l"/>
              </a:tabLst>
              <a:defRPr/>
            </a:pPr>
            <a:endParaRPr lang="en-US" sz="2800" b="1" dirty="0" smtClean="0">
              <a:solidFill>
                <a:schemeClr val="accent1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2.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i="1" dirty="0" smtClean="0">
                <a:solidFill>
                  <a:schemeClr val="accent1"/>
                </a:solidFill>
              </a:rPr>
              <a:t>comparative method</a:t>
            </a:r>
            <a:r>
              <a:rPr lang="en-US" sz="4000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major </a:t>
            </a:r>
            <a:r>
              <a:rPr lang="en-US" sz="2400" b="1" i="1" dirty="0" smtClean="0">
                <a:solidFill>
                  <a:schemeClr val="accent1"/>
                </a:solidFill>
              </a:rPr>
              <a:t>approach</a:t>
            </a:r>
            <a:r>
              <a:rPr lang="en-US" sz="2400" b="1" dirty="0" smtClean="0">
                <a:solidFill>
                  <a:schemeClr val="accent1"/>
                </a:solidFill>
              </a:rPr>
              <a:t> to the study of human behavior</a:t>
            </a: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rgbClr val="000000"/>
                </a:solidFill>
              </a:rPr>
              <a:t>3.</a:t>
            </a:r>
            <a:r>
              <a:rPr lang="en-US" b="1" dirty="0" smtClean="0">
                <a:solidFill>
                  <a:srgbClr val="000000"/>
                </a:solidFill>
              </a:rPr>
              <a:t>	</a:t>
            </a:r>
            <a:r>
              <a:rPr lang="en-US" sz="4000" b="1" i="1" dirty="0" smtClean="0">
                <a:solidFill>
                  <a:srgbClr val="FF0000"/>
                </a:solidFill>
              </a:rPr>
              <a:t>holism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or the study of "humankind" as a whole, as a </a:t>
            </a:r>
            <a:r>
              <a:rPr lang="en-US" sz="2400" b="1" i="1" dirty="0" smtClean="0">
                <a:solidFill>
                  <a:schemeClr val="accent1"/>
                </a:solidFill>
              </a:rPr>
              <a:t>primary </a:t>
            </a:r>
            <a:r>
              <a:rPr lang="en-US" b="1" i="1" dirty="0" smtClean="0">
                <a:solidFill>
                  <a:srgbClr val="000000"/>
                </a:solidFill>
              </a:rPr>
              <a:t>theoretical goal</a:t>
            </a:r>
            <a:endParaRPr lang="en-US" sz="2800" b="1" dirty="0" smtClean="0">
              <a:solidFill>
                <a:srgbClr val="000000"/>
              </a:solidFill>
            </a:endParaRPr>
          </a:p>
          <a:p>
            <a:pPr marL="566738" indent="-566738" eaLnBrk="1" hangingPunct="1">
              <a:buNone/>
              <a:tabLst>
                <a:tab pos="0" algn="l"/>
              </a:tabLst>
              <a:defRPr/>
            </a:pPr>
            <a:r>
              <a:rPr lang="en-US" sz="2400" b="1" dirty="0" smtClean="0">
                <a:solidFill>
                  <a:schemeClr val="accent1"/>
                </a:solidFill>
              </a:rPr>
              <a:t>4.</a:t>
            </a:r>
            <a:r>
              <a:rPr lang="en-US" b="1" dirty="0" smtClean="0">
                <a:solidFill>
                  <a:schemeClr val="accent1"/>
                </a:solidFill>
              </a:rPr>
              <a:t>	</a:t>
            </a:r>
            <a:r>
              <a:rPr lang="en-US" sz="4000" b="1" dirty="0" smtClean="0">
                <a:solidFill>
                  <a:schemeClr val="accent1"/>
                </a:solidFill>
              </a:rPr>
              <a:t>fieldwork</a:t>
            </a:r>
            <a:r>
              <a:rPr lang="en-US" b="1" dirty="0" smtClean="0">
                <a:solidFill>
                  <a:schemeClr val="accent1"/>
                </a:solidFill>
              </a:rPr>
              <a:t> </a:t>
            </a:r>
            <a:r>
              <a:rPr lang="en-US" sz="2400" b="1" dirty="0" smtClean="0">
                <a:solidFill>
                  <a:schemeClr val="accent1"/>
                </a:solidFill>
              </a:rPr>
              <a:t>as a primary research technique, involving “</a:t>
            </a:r>
            <a:r>
              <a:rPr lang="en-US" sz="2400" b="1" i="1" dirty="0" smtClean="0">
                <a:solidFill>
                  <a:schemeClr val="accent1"/>
                </a:solidFill>
              </a:rPr>
              <a:t>participant observation”</a:t>
            </a:r>
            <a:endParaRPr lang="en-US" sz="2800" b="1" i="1" dirty="0" smtClean="0">
              <a:solidFill>
                <a:schemeClr val="accent1"/>
              </a:solidFill>
            </a:endParaRPr>
          </a:p>
        </p:txBody>
      </p:sp>
      <p:sp>
        <p:nvSpPr>
          <p:cNvPr id="91139" name="Rectangle 2"/>
          <p:cNvSpPr txBox="1">
            <a:spLocks noChangeArrowheads="1"/>
          </p:cNvSpPr>
          <p:nvPr/>
        </p:nvSpPr>
        <p:spPr bwMode="auto">
          <a:xfrm>
            <a:off x="457200" y="82662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Arial" pitchFamily="34" charset="0"/>
              </a:rPr>
              <a:t>Main Characteristics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57500"/>
            <a:ext cx="7772400" cy="1143000"/>
          </a:xfrm>
        </p:spPr>
        <p:txBody>
          <a:bodyPr/>
          <a:lstStyle/>
          <a:p>
            <a:r>
              <a:rPr lang="en-US" i="1" smtClean="0"/>
              <a:t/>
            </a:r>
            <a:br>
              <a:rPr lang="en-US" i="1" smtClean="0"/>
            </a:br>
            <a:endParaRPr lang="en-US" i="1" smtClean="0"/>
          </a:p>
        </p:txBody>
      </p:sp>
      <p:sp>
        <p:nvSpPr>
          <p:cNvPr id="171010" name="Rectangle 3"/>
          <p:cNvSpPr>
            <a:spLocks noChangeArrowheads="1"/>
          </p:cNvSpPr>
          <p:nvPr/>
        </p:nvSpPr>
        <p:spPr bwMode="auto">
          <a:xfrm>
            <a:off x="1320800" y="1615950"/>
            <a:ext cx="6502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kumimoji="1" lang="en-US" sz="4000" b="1" dirty="0" smtClean="0">
                <a:solidFill>
                  <a:srgbClr val="000000"/>
                </a:solidFill>
                <a:latin typeface="Verdana" pitchFamily="34" charset="0"/>
              </a:rPr>
              <a:t>American Anthropology</a:t>
            </a:r>
            <a:endParaRPr kumimoji="1" lang="en-US" sz="4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522244" name="Rectangle 3"/>
          <p:cNvSpPr>
            <a:spLocks noChangeArrowheads="1"/>
          </p:cNvSpPr>
          <p:nvPr/>
        </p:nvSpPr>
        <p:spPr bwMode="auto">
          <a:xfrm>
            <a:off x="2404534" y="2895723"/>
            <a:ext cx="5147733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 smtClean="0">
                <a:solidFill>
                  <a:srgbClr val="000000"/>
                </a:solidFill>
                <a:latin typeface="Verdana" pitchFamily="34" charset="0"/>
              </a:rPr>
              <a:t>cultural / social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 smtClean="0">
                <a:solidFill>
                  <a:srgbClr val="000000"/>
                </a:solidFill>
                <a:latin typeface="Verdana" pitchFamily="34" charset="0"/>
              </a:rPr>
              <a:t>physical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 smtClean="0">
                <a:solidFill>
                  <a:srgbClr val="000000"/>
                </a:solidFill>
                <a:latin typeface="Verdana" pitchFamily="34" charset="0"/>
              </a:rPr>
              <a:t>archaeology</a:t>
            </a:r>
          </a:p>
          <a:p>
            <a:pPr indent="347663" eaLnBrk="0" hangingPunct="0">
              <a:lnSpc>
                <a:spcPct val="160000"/>
              </a:lnSpc>
              <a:buFontTx/>
              <a:buChar char="•"/>
              <a:tabLst>
                <a:tab pos="231775" algn="l"/>
              </a:tabLst>
              <a:defRPr/>
            </a:pPr>
            <a:r>
              <a:rPr kumimoji="1" lang="en-US" sz="3200" b="1" dirty="0" smtClean="0">
                <a:solidFill>
                  <a:srgbClr val="000000"/>
                </a:solidFill>
                <a:latin typeface="Verdana" pitchFamily="34" charset="0"/>
              </a:rPr>
              <a:t>linguistics</a:t>
            </a:r>
            <a:endParaRPr kumimoji="1" lang="en-US" sz="3200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AutoShape 2"/>
          <p:cNvSpPr>
            <a:spLocks noChangeArrowheads="1"/>
          </p:cNvSpPr>
          <p:nvPr/>
        </p:nvSpPr>
        <p:spPr bwMode="auto">
          <a:xfrm>
            <a:off x="2914653" y="4486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8099" name="AutoShape 3"/>
          <p:cNvSpPr>
            <a:spLocks noChangeArrowheads="1"/>
          </p:cNvSpPr>
          <p:nvPr/>
        </p:nvSpPr>
        <p:spPr bwMode="auto">
          <a:xfrm>
            <a:off x="2533653" y="4133851"/>
            <a:ext cx="1795463" cy="733663"/>
          </a:xfrm>
          <a:prstGeom prst="leftArrow">
            <a:avLst>
              <a:gd name="adj1" fmla="val 50000"/>
              <a:gd name="adj2" fmla="val 40278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8100" name="AutoShape 4"/>
          <p:cNvSpPr>
            <a:spLocks noChangeArrowheads="1"/>
          </p:cNvSpPr>
          <p:nvPr/>
        </p:nvSpPr>
        <p:spPr bwMode="auto">
          <a:xfrm flipV="1">
            <a:off x="1847852" y="5495926"/>
            <a:ext cx="976313" cy="733663"/>
          </a:xfrm>
          <a:prstGeom prst="leftArrow">
            <a:avLst>
              <a:gd name="adj1" fmla="val 50000"/>
              <a:gd name="adj2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8101" name="AutoShape 5"/>
          <p:cNvSpPr>
            <a:spLocks noChangeArrowheads="1"/>
          </p:cNvSpPr>
          <p:nvPr/>
        </p:nvSpPr>
        <p:spPr bwMode="auto">
          <a:xfrm>
            <a:off x="1847852" y="6448426"/>
            <a:ext cx="976313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8102" name="AutoShape 6"/>
          <p:cNvSpPr>
            <a:spLocks noChangeArrowheads="1"/>
          </p:cNvSpPr>
          <p:nvPr/>
        </p:nvSpPr>
        <p:spPr bwMode="auto">
          <a:xfrm>
            <a:off x="2495550" y="44862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8103" name="AutoShape 7"/>
          <p:cNvSpPr>
            <a:spLocks noChangeArrowheads="1"/>
          </p:cNvSpPr>
          <p:nvPr/>
        </p:nvSpPr>
        <p:spPr bwMode="auto">
          <a:xfrm>
            <a:off x="3181350" y="488632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8104" name="AutoShape 8"/>
          <p:cNvSpPr>
            <a:spLocks noChangeArrowheads="1"/>
          </p:cNvSpPr>
          <p:nvPr/>
        </p:nvSpPr>
        <p:spPr bwMode="auto">
          <a:xfrm>
            <a:off x="3238501" y="51720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8105" name="AutoShape 9"/>
          <p:cNvSpPr>
            <a:spLocks noChangeArrowheads="1"/>
          </p:cNvSpPr>
          <p:nvPr/>
        </p:nvSpPr>
        <p:spPr bwMode="auto">
          <a:xfrm>
            <a:off x="2724150" y="5210176"/>
            <a:ext cx="245474" cy="733663"/>
          </a:xfrm>
          <a:prstGeom prst="leftArrow">
            <a:avLst>
              <a:gd name="adj1" fmla="val 50000"/>
              <a:gd name="adj2" fmla="val 50245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88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625" y="1292225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8107" name="Text Box 10"/>
          <p:cNvSpPr txBox="1">
            <a:spLocks noChangeArrowheads="1"/>
          </p:cNvSpPr>
          <p:nvPr/>
        </p:nvSpPr>
        <p:spPr bwMode="auto">
          <a:xfrm>
            <a:off x="3452811" y="6329483"/>
            <a:ext cx="22138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Arial" charset="0"/>
              </a:rPr>
              <a:t>http://anthropology.tamu.edu//</a:t>
            </a: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2567030" y="3910015"/>
            <a:ext cx="1423987" cy="2127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977902" y="4178300"/>
            <a:ext cx="836613" cy="20478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1412875" y="4308595"/>
            <a:ext cx="1423988" cy="212725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1616075" y="4440238"/>
            <a:ext cx="763588" cy="20955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1500189" y="4048125"/>
            <a:ext cx="706437" cy="20955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8113" name="Text Box 17"/>
          <p:cNvSpPr txBox="1">
            <a:spLocks noChangeArrowheads="1"/>
          </p:cNvSpPr>
          <p:nvPr/>
        </p:nvSpPr>
        <p:spPr bwMode="auto">
          <a:xfrm>
            <a:off x="373957" y="1592263"/>
            <a:ext cx="4871847" cy="1077218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FFFF"/>
                </a:solidFill>
                <a:latin typeface="Bookman"/>
              </a:rPr>
              <a:t>The main fields</a:t>
            </a:r>
          </a:p>
          <a:p>
            <a:pPr algn="ctr"/>
            <a:r>
              <a:rPr lang="en-US" sz="3200" b="1">
                <a:solidFill>
                  <a:srgbClr val="FFFFFF"/>
                </a:solidFill>
                <a:latin typeface="Bookman"/>
              </a:rPr>
              <a:t>of general anthropology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85895" y="1728090"/>
            <a:ext cx="7343775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tx1"/>
                </a:solidFill>
              </a:rPr>
              <a:t>The Fields of General Anthropology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871608" y="3057740"/>
            <a:ext cx="7386637" cy="3077766"/>
          </a:xfrm>
        </p:spPr>
        <p:txBody>
          <a:bodyPr>
            <a:spAutoFit/>
          </a:bodyPr>
          <a:lstStyle/>
          <a:p>
            <a:pPr marL="628650" lvl="1" indent="285750" eaLnBrk="1" hangingPunct="1">
              <a:spcBef>
                <a:spcPts val="0"/>
              </a:spcBef>
              <a:tabLst>
                <a:tab pos="0" algn="l"/>
              </a:tabLst>
            </a:pPr>
            <a:r>
              <a:rPr lang="en-US" b="1" dirty="0" smtClean="0"/>
              <a:t>socio / cultural anthropology</a:t>
            </a:r>
          </a:p>
          <a:p>
            <a:pPr marL="628650" lvl="1" indent="285750" eaLnBrk="1" hangingPunct="1">
              <a:spcBef>
                <a:spcPts val="0"/>
              </a:spcBef>
              <a:tabLst>
                <a:tab pos="0" algn="l"/>
              </a:tabLst>
            </a:pPr>
            <a:endParaRPr lang="en-US" sz="1800" b="1" dirty="0" smtClean="0"/>
          </a:p>
          <a:p>
            <a:pPr marL="628650" lvl="1" indent="285750" eaLnBrk="1" hangingPunct="1">
              <a:spcBef>
                <a:spcPts val="0"/>
              </a:spcBef>
              <a:tabLst>
                <a:tab pos="0" algn="l"/>
              </a:tabLst>
            </a:pPr>
            <a:r>
              <a:rPr lang="en-US" b="1" dirty="0" smtClean="0"/>
              <a:t>physical or biological anthropology</a:t>
            </a:r>
            <a:br>
              <a:rPr lang="en-US" b="1" dirty="0" smtClean="0"/>
            </a:br>
            <a:r>
              <a:rPr lang="en-US" b="1" dirty="0" smtClean="0"/>
              <a:t>	(bio-physical anthropology)</a:t>
            </a:r>
          </a:p>
          <a:p>
            <a:pPr marL="628650" lvl="1" indent="285750" eaLnBrk="1" hangingPunct="1">
              <a:spcBef>
                <a:spcPts val="0"/>
              </a:spcBef>
              <a:tabLst>
                <a:tab pos="0" algn="l"/>
              </a:tabLst>
            </a:pPr>
            <a:endParaRPr lang="en-US" sz="1800" b="1" dirty="0" smtClean="0"/>
          </a:p>
          <a:p>
            <a:pPr marL="628650" lvl="1" indent="285750" eaLnBrk="1" hangingPunct="1">
              <a:spcBef>
                <a:spcPts val="0"/>
              </a:spcBef>
              <a:tabLst>
                <a:tab pos="0" algn="l"/>
              </a:tabLst>
            </a:pPr>
            <a:r>
              <a:rPr lang="en-US" b="1" dirty="0" smtClean="0"/>
              <a:t>archaeology</a:t>
            </a:r>
          </a:p>
          <a:p>
            <a:pPr marL="628650" lvl="1" indent="285750" eaLnBrk="1" hangingPunct="1">
              <a:spcBef>
                <a:spcPts val="0"/>
              </a:spcBef>
              <a:buNone/>
              <a:tabLst>
                <a:tab pos="0" algn="l"/>
              </a:tabLst>
            </a:pPr>
            <a:endParaRPr lang="en-US" sz="1800" b="1" dirty="0" smtClean="0"/>
          </a:p>
          <a:p>
            <a:pPr marL="628650" lvl="1" indent="285750" eaLnBrk="1" hangingPunct="1">
              <a:spcBef>
                <a:spcPts val="0"/>
              </a:spcBef>
              <a:tabLst>
                <a:tab pos="0" algn="l"/>
              </a:tabLst>
            </a:pPr>
            <a:r>
              <a:rPr lang="en-US" b="1" dirty="0" smtClean="0"/>
              <a:t>linguistics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5359801" y="2670048"/>
            <a:ext cx="2223862" cy="585216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  <a:latin typeface="Arial" pitchFamily="34" charset="0"/>
            </a:endParaRP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2420715" y="2670048"/>
            <a:ext cx="2223862" cy="585216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  <a:latin typeface="Arial" pitchFamily="34" charset="0"/>
            </a:endParaRPr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3919534" y="4615915"/>
            <a:ext cx="1631950" cy="428625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  <a:latin typeface="Arial" pitchFamily="34" charset="0"/>
            </a:endParaRPr>
          </a:p>
        </p:txBody>
      </p:sp>
      <p:sp>
        <p:nvSpPr>
          <p:cNvPr id="15" name="Oval 3"/>
          <p:cNvSpPr>
            <a:spLocks noChangeArrowheads="1"/>
          </p:cNvSpPr>
          <p:nvPr/>
        </p:nvSpPr>
        <p:spPr bwMode="auto">
          <a:xfrm>
            <a:off x="7329716" y="3686894"/>
            <a:ext cx="856342" cy="428625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endParaRPr kumimoji="1" lang="en-US" sz="3200" b="1">
              <a:solidFill>
                <a:srgbClr val="BBE0E3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036306" y="4473044"/>
            <a:ext cx="2290762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065109" y="3641527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2043341" y="2734527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2043341" y="1979799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2036306" y="4473044"/>
            <a:ext cx="2290762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065109" y="3641527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2043341" y="2734527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2043341" y="1979799"/>
            <a:ext cx="2290763" cy="733663"/>
          </a:xfrm>
          <a:prstGeom prst="leftArrow">
            <a:avLst>
              <a:gd name="adj1" fmla="val 50000"/>
              <a:gd name="adj2" fmla="val 117892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401910" y="1941888"/>
            <a:ext cx="5668037" cy="584775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 smtClean="0">
                <a:solidFill>
                  <a:srgbClr val="000000"/>
                </a:solidFill>
                <a:latin typeface="Arial" pitchFamily="34" charset="0"/>
              </a:rPr>
              <a:t>holism</a:t>
            </a:r>
            <a:endParaRPr kumimoji="1" lang="en-US" sz="32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55" y="856343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401910" y="1904557"/>
            <a:ext cx="5668037" cy="769441"/>
          </a:xfrm>
          <a:prstGeom prst="rect">
            <a:avLst/>
          </a:prstGeom>
          <a:solidFill>
            <a:schemeClr val="bg1"/>
          </a:solidFill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400" b="1" dirty="0" smtClean="0">
                <a:solidFill>
                  <a:srgbClr val="FFFFFF"/>
                </a:solidFill>
                <a:latin typeface="Arial" pitchFamily="34" charset="0"/>
              </a:rPr>
              <a:t>holism</a:t>
            </a:r>
            <a:endParaRPr kumimoji="1" lang="en-US" sz="44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2307771" y="1843320"/>
            <a:ext cx="5907542" cy="3410857"/>
          </a:xfrm>
          <a:prstGeom prst="rect">
            <a:avLst/>
          </a:prstGeom>
          <a:gradFill rotWithShape="1">
            <a:gsLst>
              <a:gs pos="0">
                <a:schemeClr val="accent1">
                  <a:alpha val="70000"/>
                </a:schemeClr>
              </a:gs>
              <a:gs pos="100000">
                <a:schemeClr val="accent1">
                  <a:gamma/>
                  <a:tint val="0"/>
                  <a:invGamma/>
                  <a:alpha val="70000"/>
                </a:schemeClr>
              </a:gs>
            </a:gsLst>
            <a:lin ang="5400000" scaled="1"/>
          </a:gradFill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  <a:defRPr/>
            </a:pPr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401910" y="1820528"/>
            <a:ext cx="5668037" cy="76944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4400" b="1" dirty="0" smtClean="0">
                <a:solidFill>
                  <a:srgbClr val="000000"/>
                </a:solidFill>
                <a:latin typeface="Arial" pitchFamily="34" charset="0"/>
              </a:rPr>
              <a:t>holism</a:t>
            </a:r>
            <a:endParaRPr kumimoji="1" lang="en-US" sz="4400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CE Master">
  <a:themeElements>
    <a:clrScheme name="1_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9_Default Design">
  <a:themeElements>
    <a:clrScheme name="19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9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9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9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0_Default Design">
  <a:themeElements>
    <a:clrScheme name="10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3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2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2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8_Default Design">
  <a:themeElements>
    <a:clrScheme name="3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4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4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4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Default Design">
  <a:themeElements>
    <a:clrScheme name="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1_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44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3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4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3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3_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3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1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CE Master">
  <a:themeElements>
    <a:clrScheme name="C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C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Designs\Blends.pot</Template>
  <TotalTime>5536</TotalTime>
  <Words>5232</Words>
  <Application>Microsoft Office PowerPoint</Application>
  <PresentationFormat>On-screen Show (4:3)</PresentationFormat>
  <Paragraphs>1884</Paragraphs>
  <Slides>346</Slides>
  <Notes>89</Notes>
  <HiddenSlides>66</HiddenSlides>
  <MMClips>0</MMClips>
  <ScaleCrop>false</ScaleCrop>
  <HeadingPairs>
    <vt:vector size="4" baseType="variant">
      <vt:variant>
        <vt:lpstr>Theme</vt:lpstr>
      </vt:variant>
      <vt:variant>
        <vt:i4>54</vt:i4>
      </vt:variant>
      <vt:variant>
        <vt:lpstr>Slide Titles</vt:lpstr>
      </vt:variant>
      <vt:variant>
        <vt:i4>346</vt:i4>
      </vt:variant>
    </vt:vector>
  </HeadingPairs>
  <TitlesOfParts>
    <vt:vector size="400" baseType="lpstr">
      <vt:lpstr>2_Default Design</vt:lpstr>
      <vt:lpstr>4_Default Design</vt:lpstr>
      <vt:lpstr>CE Master</vt:lpstr>
      <vt:lpstr>6_Default Design</vt:lpstr>
      <vt:lpstr>1_Meadow</vt:lpstr>
      <vt:lpstr>8_Default Design</vt:lpstr>
      <vt:lpstr>9_Default Design</vt:lpstr>
      <vt:lpstr>11_Default Design</vt:lpstr>
      <vt:lpstr>1_CE Master</vt:lpstr>
      <vt:lpstr>12_Default Design</vt:lpstr>
      <vt:lpstr>30_Default Design</vt:lpstr>
      <vt:lpstr>1_Blends</vt:lpstr>
      <vt:lpstr>Default Design</vt:lpstr>
      <vt:lpstr>25_Default Design</vt:lpstr>
      <vt:lpstr>15_Default Design</vt:lpstr>
      <vt:lpstr>2_CE Master</vt:lpstr>
      <vt:lpstr>16_Default Design</vt:lpstr>
      <vt:lpstr>17_Default Design</vt:lpstr>
      <vt:lpstr>19_Default Design</vt:lpstr>
      <vt:lpstr>18_Default Design</vt:lpstr>
      <vt:lpstr>20_Default Design</vt:lpstr>
      <vt:lpstr>21_Default Design</vt:lpstr>
      <vt:lpstr>22_Default Design</vt:lpstr>
      <vt:lpstr>23_Default Design</vt:lpstr>
      <vt:lpstr>2_Meadow</vt:lpstr>
      <vt:lpstr>24_Default Design</vt:lpstr>
      <vt:lpstr>26_Default Design</vt:lpstr>
      <vt:lpstr>27_Default Design</vt:lpstr>
      <vt:lpstr>28_Default Design</vt:lpstr>
      <vt:lpstr>29_Default Design</vt:lpstr>
      <vt:lpstr>31_Default Design</vt:lpstr>
      <vt:lpstr>33_Default Design</vt:lpstr>
      <vt:lpstr>3_Meadow</vt:lpstr>
      <vt:lpstr>38_Default Design</vt:lpstr>
      <vt:lpstr>39_Default Design</vt:lpstr>
      <vt:lpstr>3_Default Design</vt:lpstr>
      <vt:lpstr>41_Default Design</vt:lpstr>
      <vt:lpstr>40_Default Design</vt:lpstr>
      <vt:lpstr>42_Default Design</vt:lpstr>
      <vt:lpstr>7_Default Design</vt:lpstr>
      <vt:lpstr>43_Default Design</vt:lpstr>
      <vt:lpstr>1_white3</vt:lpstr>
      <vt:lpstr>44_Default Design</vt:lpstr>
      <vt:lpstr>10_Default Design</vt:lpstr>
      <vt:lpstr>5_Default Design</vt:lpstr>
      <vt:lpstr>32_Default Design</vt:lpstr>
      <vt:lpstr>4_Contemporary Portrait</vt:lpstr>
      <vt:lpstr>34_Default Design</vt:lpstr>
      <vt:lpstr>13_Default Design</vt:lpstr>
      <vt:lpstr>1_Default Design</vt:lpstr>
      <vt:lpstr>3_CE Master</vt:lpstr>
      <vt:lpstr>5_Contemporary Portrait</vt:lpstr>
      <vt:lpstr>35_Default Design</vt:lpstr>
      <vt:lpstr>36_Default Design</vt:lpstr>
      <vt:lpstr>PowerPoint Presentation</vt:lpstr>
      <vt:lpstr>PowerPoint Presentation</vt:lpstr>
      <vt:lpstr>PowerPoint Presentation</vt:lpstr>
      <vt:lpstr>PowerPoint Presentation</vt:lpstr>
      <vt:lpstr>MAIN CHARACTERISTICS OF ANTHROPOLOGY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Concept of Culture</vt:lpstr>
      <vt:lpstr>The Concept of 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The Fields of General Anthropology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Glossary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Multiple Cultural Worlds</vt:lpstr>
      <vt:lpstr>multiple cultural worlds</vt:lpstr>
      <vt:lpstr>PowerPoint Presentation</vt:lpstr>
      <vt:lpstr>PowerPoint Presentation</vt:lpstr>
      <vt:lpstr>UNITS OF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Compare . . 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“Classics" in  Anthropology </vt:lpstr>
      <vt:lpstr>“Classics" in  Anthropology </vt:lpstr>
      <vt:lpstr>PowerPoint Presentation</vt:lpstr>
      <vt:lpstr>PowerPoint Presentation</vt:lpstr>
      <vt:lpstr>“Classics" in  Anthropology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“Classics" in  Anthropology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Gannon’s European Cultural Metaphors include</vt:lpstr>
      <vt:lpstr>PowerPoint Presentation</vt:lpstr>
      <vt:lpstr>Gannon’s European Cultural Metaphors include</vt:lpstr>
      <vt:lpstr>PowerPoint Presentation</vt:lpstr>
      <vt:lpstr>Gannon’s Cultural Metaphors include</vt:lpstr>
      <vt:lpstr>PowerPoint Presentation</vt:lpstr>
      <vt:lpstr>PowerPoint Presentation</vt:lpstr>
      <vt:lpstr>PowerPoint Presentation</vt:lpstr>
      <vt:lpstr>Gannon’s Cultural Metaphors include</vt:lpstr>
      <vt:lpstr>PowerPoint Presentation</vt:lpstr>
      <vt:lpstr>Gannon’s Cultural Metaphors include</vt:lpstr>
      <vt:lpstr>PowerPoint Presentation</vt:lpstr>
      <vt:lpstr>Gannon’s Cultural Metaphors include</vt:lpstr>
      <vt:lpstr>PowerPoint Presentation</vt:lpstr>
      <vt:lpstr>Gannon’s Cultural Metaphors include</vt:lpstr>
      <vt:lpstr>PowerPoint Presentation</vt:lpstr>
      <vt:lpstr>PowerPoint Presentation</vt:lpstr>
      <vt:lpstr>PowerPoint Presentation</vt:lpstr>
      <vt:lpstr>Gannon’s Cultural Metaphors include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Distincitve Qualities of Anthropology Concept of Culture Comparative Method Wholistic Approach</dc:title>
  <dc:creator>CLA</dc:creator>
  <cp:lastModifiedBy>Tim Roufs</cp:lastModifiedBy>
  <cp:revision>386</cp:revision>
  <cp:lastPrinted>2000-04-06T19:51:41Z</cp:lastPrinted>
  <dcterms:created xsi:type="dcterms:W3CDTF">2000-03-27T15:46:35Z</dcterms:created>
  <dcterms:modified xsi:type="dcterms:W3CDTF">2012-06-05T11:47:34Z</dcterms:modified>
</cp:coreProperties>
</file>