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66" r:id="rId1"/>
    <p:sldMasterId id="2147484922" r:id="rId2"/>
    <p:sldMasterId id="2147484958" r:id="rId3"/>
    <p:sldMasterId id="2147485044" r:id="rId4"/>
    <p:sldMasterId id="2147485273" r:id="rId5"/>
    <p:sldMasterId id="2147485573" r:id="rId6"/>
    <p:sldMasterId id="2147485611" r:id="rId7"/>
    <p:sldMasterId id="2147485635" r:id="rId8"/>
    <p:sldMasterId id="2147485659" r:id="rId9"/>
    <p:sldMasterId id="2147485671" r:id="rId10"/>
    <p:sldMasterId id="2147485683" r:id="rId11"/>
    <p:sldMasterId id="2147485696" r:id="rId12"/>
    <p:sldMasterId id="2147485708" r:id="rId13"/>
    <p:sldMasterId id="2147485720" r:id="rId14"/>
    <p:sldMasterId id="2147485732" r:id="rId15"/>
    <p:sldMasterId id="2147485745" r:id="rId16"/>
    <p:sldMasterId id="2147485757" r:id="rId17"/>
    <p:sldMasterId id="2147485769" r:id="rId18"/>
    <p:sldMasterId id="2147485781" r:id="rId19"/>
    <p:sldMasterId id="2147485793" r:id="rId20"/>
    <p:sldMasterId id="2147485805" r:id="rId21"/>
    <p:sldMasterId id="2147485817" r:id="rId22"/>
  </p:sldMasterIdLst>
  <p:notesMasterIdLst>
    <p:notesMasterId r:id="rId261"/>
  </p:notesMasterIdLst>
  <p:handoutMasterIdLst>
    <p:handoutMasterId r:id="rId262"/>
  </p:handoutMasterIdLst>
  <p:sldIdLst>
    <p:sldId id="1320" r:id="rId23"/>
    <p:sldId id="1324" r:id="rId24"/>
    <p:sldId id="1356" r:id="rId25"/>
    <p:sldId id="1357" r:id="rId26"/>
    <p:sldId id="1326" r:id="rId27"/>
    <p:sldId id="1327" r:id="rId28"/>
    <p:sldId id="1328" r:id="rId29"/>
    <p:sldId id="1153" r:id="rId30"/>
    <p:sldId id="1154" r:id="rId31"/>
    <p:sldId id="1287" r:id="rId32"/>
    <p:sldId id="1155" r:id="rId33"/>
    <p:sldId id="1156" r:id="rId34"/>
    <p:sldId id="1360" r:id="rId35"/>
    <p:sldId id="1361" r:id="rId36"/>
    <p:sldId id="1158" r:id="rId37"/>
    <p:sldId id="1289" r:id="rId38"/>
    <p:sldId id="1159" r:id="rId39"/>
    <p:sldId id="1362" r:id="rId40"/>
    <p:sldId id="1290" r:id="rId41"/>
    <p:sldId id="1160" r:id="rId42"/>
    <p:sldId id="1364" r:id="rId43"/>
    <p:sldId id="1365" r:id="rId44"/>
    <p:sldId id="1366" r:id="rId45"/>
    <p:sldId id="1367" r:id="rId46"/>
    <p:sldId id="1368" r:id="rId47"/>
    <p:sldId id="1369" r:id="rId48"/>
    <p:sldId id="1370" r:id="rId49"/>
    <p:sldId id="1371" r:id="rId50"/>
    <p:sldId id="1372" r:id="rId51"/>
    <p:sldId id="1373" r:id="rId52"/>
    <p:sldId id="1374" r:id="rId53"/>
    <p:sldId id="1375" r:id="rId54"/>
    <p:sldId id="1376" r:id="rId55"/>
    <p:sldId id="1377" r:id="rId56"/>
    <p:sldId id="1378" r:id="rId57"/>
    <p:sldId id="1379" r:id="rId58"/>
    <p:sldId id="1380" r:id="rId59"/>
    <p:sldId id="1381" r:id="rId60"/>
    <p:sldId id="1382" r:id="rId61"/>
    <p:sldId id="1383" r:id="rId62"/>
    <p:sldId id="1384" r:id="rId63"/>
    <p:sldId id="1385" r:id="rId64"/>
    <p:sldId id="1386" r:id="rId65"/>
    <p:sldId id="1387" r:id="rId66"/>
    <p:sldId id="1389" r:id="rId67"/>
    <p:sldId id="1390" r:id="rId68"/>
    <p:sldId id="1391" r:id="rId69"/>
    <p:sldId id="1392" r:id="rId70"/>
    <p:sldId id="1393" r:id="rId71"/>
    <p:sldId id="1394" r:id="rId72"/>
    <p:sldId id="1395" r:id="rId73"/>
    <p:sldId id="1397" r:id="rId74"/>
    <p:sldId id="1398" r:id="rId75"/>
    <p:sldId id="1399" r:id="rId76"/>
    <p:sldId id="1400" r:id="rId77"/>
    <p:sldId id="1401" r:id="rId78"/>
    <p:sldId id="1402" r:id="rId79"/>
    <p:sldId id="1403" r:id="rId80"/>
    <p:sldId id="1404" r:id="rId81"/>
    <p:sldId id="1405" r:id="rId82"/>
    <p:sldId id="1406" r:id="rId83"/>
    <p:sldId id="1407" r:id="rId84"/>
    <p:sldId id="1408" r:id="rId85"/>
    <p:sldId id="1409" r:id="rId86"/>
    <p:sldId id="1410" r:id="rId87"/>
    <p:sldId id="1411" r:id="rId88"/>
    <p:sldId id="1412" r:id="rId89"/>
    <p:sldId id="1413" r:id="rId90"/>
    <p:sldId id="1414" r:id="rId91"/>
    <p:sldId id="1415" r:id="rId92"/>
    <p:sldId id="1416" r:id="rId93"/>
    <p:sldId id="1417" r:id="rId94"/>
    <p:sldId id="1418" r:id="rId95"/>
    <p:sldId id="1419" r:id="rId96"/>
    <p:sldId id="1420" r:id="rId97"/>
    <p:sldId id="1421" r:id="rId98"/>
    <p:sldId id="1422" r:id="rId99"/>
    <p:sldId id="1423" r:id="rId100"/>
    <p:sldId id="1424" r:id="rId101"/>
    <p:sldId id="1425" r:id="rId102"/>
    <p:sldId id="1426" r:id="rId103"/>
    <p:sldId id="1427" r:id="rId104"/>
    <p:sldId id="1428" r:id="rId105"/>
    <p:sldId id="1429" r:id="rId106"/>
    <p:sldId id="1430" r:id="rId107"/>
    <p:sldId id="1431" r:id="rId108"/>
    <p:sldId id="1432" r:id="rId109"/>
    <p:sldId id="1433" r:id="rId110"/>
    <p:sldId id="1434" r:id="rId111"/>
    <p:sldId id="1435" r:id="rId112"/>
    <p:sldId id="1436" r:id="rId113"/>
    <p:sldId id="1437" r:id="rId114"/>
    <p:sldId id="1438" r:id="rId115"/>
    <p:sldId id="1439" r:id="rId116"/>
    <p:sldId id="1440" r:id="rId117"/>
    <p:sldId id="1441" r:id="rId118"/>
    <p:sldId id="1442" r:id="rId119"/>
    <p:sldId id="1443" r:id="rId120"/>
    <p:sldId id="1444" r:id="rId121"/>
    <p:sldId id="1445" r:id="rId122"/>
    <p:sldId id="1446" r:id="rId123"/>
    <p:sldId id="1447" r:id="rId124"/>
    <p:sldId id="1448" r:id="rId125"/>
    <p:sldId id="1449" r:id="rId126"/>
    <p:sldId id="1450" r:id="rId127"/>
    <p:sldId id="1451" r:id="rId128"/>
    <p:sldId id="1452" r:id="rId129"/>
    <p:sldId id="1453" r:id="rId130"/>
    <p:sldId id="1454" r:id="rId131"/>
    <p:sldId id="1458" r:id="rId132"/>
    <p:sldId id="1459" r:id="rId133"/>
    <p:sldId id="1460" r:id="rId134"/>
    <p:sldId id="1461" r:id="rId135"/>
    <p:sldId id="1462" r:id="rId136"/>
    <p:sldId id="1463" r:id="rId137"/>
    <p:sldId id="1464" r:id="rId138"/>
    <p:sldId id="1465" r:id="rId139"/>
    <p:sldId id="1466" r:id="rId140"/>
    <p:sldId id="1467" r:id="rId141"/>
    <p:sldId id="1468" r:id="rId142"/>
    <p:sldId id="1469" r:id="rId143"/>
    <p:sldId id="1470" r:id="rId144"/>
    <p:sldId id="1471" r:id="rId145"/>
    <p:sldId id="1472" r:id="rId146"/>
    <p:sldId id="1473" r:id="rId147"/>
    <p:sldId id="1474" r:id="rId148"/>
    <p:sldId id="1475" r:id="rId149"/>
    <p:sldId id="1476" r:id="rId150"/>
    <p:sldId id="1477" r:id="rId151"/>
    <p:sldId id="1478" r:id="rId152"/>
    <p:sldId id="1479" r:id="rId153"/>
    <p:sldId id="1480" r:id="rId154"/>
    <p:sldId id="1481" r:id="rId155"/>
    <p:sldId id="1482" r:id="rId156"/>
    <p:sldId id="1483" r:id="rId157"/>
    <p:sldId id="1484" r:id="rId158"/>
    <p:sldId id="1485" r:id="rId159"/>
    <p:sldId id="1486" r:id="rId160"/>
    <p:sldId id="1487" r:id="rId161"/>
    <p:sldId id="1488" r:id="rId162"/>
    <p:sldId id="1489" r:id="rId163"/>
    <p:sldId id="1490" r:id="rId164"/>
    <p:sldId id="1491" r:id="rId165"/>
    <p:sldId id="1492" r:id="rId166"/>
    <p:sldId id="1493" r:id="rId167"/>
    <p:sldId id="1494" r:id="rId168"/>
    <p:sldId id="1495" r:id="rId169"/>
    <p:sldId id="1496" r:id="rId170"/>
    <p:sldId id="1497" r:id="rId171"/>
    <p:sldId id="1498" r:id="rId172"/>
    <p:sldId id="1499" r:id="rId173"/>
    <p:sldId id="1500" r:id="rId174"/>
    <p:sldId id="1501" r:id="rId175"/>
    <p:sldId id="1502" r:id="rId176"/>
    <p:sldId id="1503" r:id="rId177"/>
    <p:sldId id="1504" r:id="rId178"/>
    <p:sldId id="1505" r:id="rId179"/>
    <p:sldId id="1506" r:id="rId180"/>
    <p:sldId id="1507" r:id="rId181"/>
    <p:sldId id="1508" r:id="rId182"/>
    <p:sldId id="1509" r:id="rId183"/>
    <p:sldId id="1510" r:id="rId184"/>
    <p:sldId id="1511" r:id="rId185"/>
    <p:sldId id="1512" r:id="rId186"/>
    <p:sldId id="1513" r:id="rId187"/>
    <p:sldId id="1514" r:id="rId188"/>
    <p:sldId id="1515" r:id="rId189"/>
    <p:sldId id="1516" r:id="rId190"/>
    <p:sldId id="1517" r:id="rId191"/>
    <p:sldId id="1518" r:id="rId192"/>
    <p:sldId id="1519" r:id="rId193"/>
    <p:sldId id="1520" r:id="rId194"/>
    <p:sldId id="1521" r:id="rId195"/>
    <p:sldId id="1522" r:id="rId196"/>
    <p:sldId id="1523" r:id="rId197"/>
    <p:sldId id="1524" r:id="rId198"/>
    <p:sldId id="1525" r:id="rId199"/>
    <p:sldId id="1526" r:id="rId200"/>
    <p:sldId id="1527" r:id="rId201"/>
    <p:sldId id="1528" r:id="rId202"/>
    <p:sldId id="1529" r:id="rId203"/>
    <p:sldId id="1530" r:id="rId204"/>
    <p:sldId id="1531" r:id="rId205"/>
    <p:sldId id="1532" r:id="rId206"/>
    <p:sldId id="1533" r:id="rId207"/>
    <p:sldId id="1534" r:id="rId208"/>
    <p:sldId id="1535" r:id="rId209"/>
    <p:sldId id="1536" r:id="rId210"/>
    <p:sldId id="1537" r:id="rId211"/>
    <p:sldId id="1540" r:id="rId212"/>
    <p:sldId id="1541" r:id="rId213"/>
    <p:sldId id="1542" r:id="rId214"/>
    <p:sldId id="1543" r:id="rId215"/>
    <p:sldId id="1544" r:id="rId216"/>
    <p:sldId id="1545" r:id="rId217"/>
    <p:sldId id="1546" r:id="rId218"/>
    <p:sldId id="1547" r:id="rId219"/>
    <p:sldId id="1548" r:id="rId220"/>
    <p:sldId id="1549" r:id="rId221"/>
    <p:sldId id="1550" r:id="rId222"/>
    <p:sldId id="1551" r:id="rId223"/>
    <p:sldId id="1552" r:id="rId224"/>
    <p:sldId id="1553" r:id="rId225"/>
    <p:sldId id="1554" r:id="rId226"/>
    <p:sldId id="1555" r:id="rId227"/>
    <p:sldId id="1556" r:id="rId228"/>
    <p:sldId id="1557" r:id="rId229"/>
    <p:sldId id="1558" r:id="rId230"/>
    <p:sldId id="1560" r:id="rId231"/>
    <p:sldId id="1561" r:id="rId232"/>
    <p:sldId id="1562" r:id="rId233"/>
    <p:sldId id="1563" r:id="rId234"/>
    <p:sldId id="1564" r:id="rId235"/>
    <p:sldId id="1565" r:id="rId236"/>
    <p:sldId id="1566" r:id="rId237"/>
    <p:sldId id="1567" r:id="rId238"/>
    <p:sldId id="1568" r:id="rId239"/>
    <p:sldId id="1569" r:id="rId240"/>
    <p:sldId id="1570" r:id="rId241"/>
    <p:sldId id="1571" r:id="rId242"/>
    <p:sldId id="1572" r:id="rId243"/>
    <p:sldId id="1573" r:id="rId244"/>
    <p:sldId id="1574" r:id="rId245"/>
    <p:sldId id="1575" r:id="rId246"/>
    <p:sldId id="1576" r:id="rId247"/>
    <p:sldId id="1577" r:id="rId248"/>
    <p:sldId id="1578" r:id="rId249"/>
    <p:sldId id="1579" r:id="rId250"/>
    <p:sldId id="1580" r:id="rId251"/>
    <p:sldId id="1581" r:id="rId252"/>
    <p:sldId id="1582" r:id="rId253"/>
    <p:sldId id="1583" r:id="rId254"/>
    <p:sldId id="1584" r:id="rId255"/>
    <p:sldId id="1585" r:id="rId256"/>
    <p:sldId id="1586" r:id="rId257"/>
    <p:sldId id="1587" r:id="rId258"/>
    <p:sldId id="1588" r:id="rId259"/>
    <p:sldId id="1321" r:id="rId2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0600"/>
    <a:srgbClr val="BADDE1"/>
    <a:srgbClr val="91E3B0"/>
    <a:srgbClr val="D79694"/>
    <a:srgbClr val="64D890"/>
    <a:srgbClr val="FF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815" autoAdjust="0"/>
    <p:restoredTop sz="94660"/>
  </p:normalViewPr>
  <p:slideViewPr>
    <p:cSldViewPr snapToGrid="0">
      <p:cViewPr>
        <p:scale>
          <a:sx n="50" d="100"/>
          <a:sy n="50" d="100"/>
        </p:scale>
        <p:origin x="-1698" y="-606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9095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41.xml"/><Relationship Id="rId159" Type="http://schemas.openxmlformats.org/officeDocument/2006/relationships/slide" Target="slides/slide137.xml"/><Relationship Id="rId170" Type="http://schemas.openxmlformats.org/officeDocument/2006/relationships/slide" Target="slides/slide148.xml"/><Relationship Id="rId226" Type="http://schemas.openxmlformats.org/officeDocument/2006/relationships/slide" Target="slides/slide204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53" Type="http://schemas.openxmlformats.org/officeDocument/2006/relationships/slide" Target="slides/slide31.xml"/><Relationship Id="rId74" Type="http://schemas.openxmlformats.org/officeDocument/2006/relationships/slide" Target="slides/slide52.xml"/><Relationship Id="rId128" Type="http://schemas.openxmlformats.org/officeDocument/2006/relationships/slide" Target="slides/slide106.xml"/><Relationship Id="rId149" Type="http://schemas.openxmlformats.org/officeDocument/2006/relationships/slide" Target="slides/slide127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3.xml"/><Relationship Id="rId160" Type="http://schemas.openxmlformats.org/officeDocument/2006/relationships/slide" Target="slides/slide138.xml"/><Relationship Id="rId181" Type="http://schemas.openxmlformats.org/officeDocument/2006/relationships/slide" Target="slides/slide159.xml"/><Relationship Id="rId216" Type="http://schemas.openxmlformats.org/officeDocument/2006/relationships/slide" Target="slides/slide194.xml"/><Relationship Id="rId237" Type="http://schemas.openxmlformats.org/officeDocument/2006/relationships/slide" Target="slides/slide215.xml"/><Relationship Id="rId258" Type="http://schemas.openxmlformats.org/officeDocument/2006/relationships/slide" Target="slides/slide236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21.xml"/><Relationship Id="rId64" Type="http://schemas.openxmlformats.org/officeDocument/2006/relationships/slide" Target="slides/slide42.xml"/><Relationship Id="rId118" Type="http://schemas.openxmlformats.org/officeDocument/2006/relationships/slide" Target="slides/slide96.xml"/><Relationship Id="rId139" Type="http://schemas.openxmlformats.org/officeDocument/2006/relationships/slide" Target="slides/slide117.xml"/><Relationship Id="rId85" Type="http://schemas.openxmlformats.org/officeDocument/2006/relationships/slide" Target="slides/slide63.xml"/><Relationship Id="rId150" Type="http://schemas.openxmlformats.org/officeDocument/2006/relationships/slide" Target="slides/slide128.xml"/><Relationship Id="rId171" Type="http://schemas.openxmlformats.org/officeDocument/2006/relationships/slide" Target="slides/slide149.xml"/><Relationship Id="rId192" Type="http://schemas.openxmlformats.org/officeDocument/2006/relationships/slide" Target="slides/slide170.xml"/><Relationship Id="rId206" Type="http://schemas.openxmlformats.org/officeDocument/2006/relationships/slide" Target="slides/slide184.xml"/><Relationship Id="rId227" Type="http://schemas.openxmlformats.org/officeDocument/2006/relationships/slide" Target="slides/slide205.xml"/><Relationship Id="rId248" Type="http://schemas.openxmlformats.org/officeDocument/2006/relationships/slide" Target="slides/slide226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1.xml"/><Relationship Id="rId108" Type="http://schemas.openxmlformats.org/officeDocument/2006/relationships/slide" Target="slides/slide86.xml"/><Relationship Id="rId129" Type="http://schemas.openxmlformats.org/officeDocument/2006/relationships/slide" Target="slides/slide107.xml"/><Relationship Id="rId54" Type="http://schemas.openxmlformats.org/officeDocument/2006/relationships/slide" Target="slides/slide32.xml"/><Relationship Id="rId75" Type="http://schemas.openxmlformats.org/officeDocument/2006/relationships/slide" Target="slides/slide53.xml"/><Relationship Id="rId96" Type="http://schemas.openxmlformats.org/officeDocument/2006/relationships/slide" Target="slides/slide74.xml"/><Relationship Id="rId140" Type="http://schemas.openxmlformats.org/officeDocument/2006/relationships/slide" Target="slides/slide118.xml"/><Relationship Id="rId161" Type="http://schemas.openxmlformats.org/officeDocument/2006/relationships/slide" Target="slides/slide139.xml"/><Relationship Id="rId182" Type="http://schemas.openxmlformats.org/officeDocument/2006/relationships/slide" Target="slides/slide160.xml"/><Relationship Id="rId217" Type="http://schemas.openxmlformats.org/officeDocument/2006/relationships/slide" Target="slides/slide19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6.xml"/><Relationship Id="rId259" Type="http://schemas.openxmlformats.org/officeDocument/2006/relationships/slide" Target="slides/slide237.xml"/><Relationship Id="rId23" Type="http://schemas.openxmlformats.org/officeDocument/2006/relationships/slide" Target="slides/slide1.xml"/><Relationship Id="rId119" Type="http://schemas.openxmlformats.org/officeDocument/2006/relationships/slide" Target="slides/slide97.xml"/><Relationship Id="rId44" Type="http://schemas.openxmlformats.org/officeDocument/2006/relationships/slide" Target="slides/slide22.xml"/><Relationship Id="rId65" Type="http://schemas.openxmlformats.org/officeDocument/2006/relationships/slide" Target="slides/slide43.xml"/><Relationship Id="rId86" Type="http://schemas.openxmlformats.org/officeDocument/2006/relationships/slide" Target="slides/slide64.xml"/><Relationship Id="rId130" Type="http://schemas.openxmlformats.org/officeDocument/2006/relationships/slide" Target="slides/slide108.xml"/><Relationship Id="rId151" Type="http://schemas.openxmlformats.org/officeDocument/2006/relationships/slide" Target="slides/slide129.xml"/><Relationship Id="rId172" Type="http://schemas.openxmlformats.org/officeDocument/2006/relationships/slide" Target="slides/slide150.xml"/><Relationship Id="rId193" Type="http://schemas.openxmlformats.org/officeDocument/2006/relationships/slide" Target="slides/slide171.xml"/><Relationship Id="rId207" Type="http://schemas.openxmlformats.org/officeDocument/2006/relationships/slide" Target="slides/slide185.xml"/><Relationship Id="rId228" Type="http://schemas.openxmlformats.org/officeDocument/2006/relationships/slide" Target="slides/slide206.xml"/><Relationship Id="rId249" Type="http://schemas.openxmlformats.org/officeDocument/2006/relationships/slide" Target="slides/slide227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7.xml"/><Relationship Id="rId260" Type="http://schemas.openxmlformats.org/officeDocument/2006/relationships/slide" Target="slides/slide238.xml"/><Relationship Id="rId34" Type="http://schemas.openxmlformats.org/officeDocument/2006/relationships/slide" Target="slides/slide12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20" Type="http://schemas.openxmlformats.org/officeDocument/2006/relationships/slide" Target="slides/slide98.xml"/><Relationship Id="rId141" Type="http://schemas.openxmlformats.org/officeDocument/2006/relationships/slide" Target="slides/slide119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0.xml"/><Relationship Id="rId183" Type="http://schemas.openxmlformats.org/officeDocument/2006/relationships/slide" Target="slides/slide161.xml"/><Relationship Id="rId218" Type="http://schemas.openxmlformats.org/officeDocument/2006/relationships/slide" Target="slides/slide196.xml"/><Relationship Id="rId239" Type="http://schemas.openxmlformats.org/officeDocument/2006/relationships/slide" Target="slides/slide217.xml"/><Relationship Id="rId250" Type="http://schemas.openxmlformats.org/officeDocument/2006/relationships/slide" Target="slides/slide228.xml"/><Relationship Id="rId24" Type="http://schemas.openxmlformats.org/officeDocument/2006/relationships/slide" Target="slides/slide2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31" Type="http://schemas.openxmlformats.org/officeDocument/2006/relationships/slide" Target="slides/slide109.xml"/><Relationship Id="rId152" Type="http://schemas.openxmlformats.org/officeDocument/2006/relationships/slide" Target="slides/slide130.xml"/><Relationship Id="rId173" Type="http://schemas.openxmlformats.org/officeDocument/2006/relationships/slide" Target="slides/slide151.xml"/><Relationship Id="rId194" Type="http://schemas.openxmlformats.org/officeDocument/2006/relationships/slide" Target="slides/slide172.xml"/><Relationship Id="rId208" Type="http://schemas.openxmlformats.org/officeDocument/2006/relationships/slide" Target="slides/slide186.xml"/><Relationship Id="rId229" Type="http://schemas.openxmlformats.org/officeDocument/2006/relationships/slide" Target="slides/slide207.xml"/><Relationship Id="rId240" Type="http://schemas.openxmlformats.org/officeDocument/2006/relationships/slide" Target="slides/slide218.xml"/><Relationship Id="rId261" Type="http://schemas.openxmlformats.org/officeDocument/2006/relationships/notesMaster" Target="notesMasters/notesMaster1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142" Type="http://schemas.openxmlformats.org/officeDocument/2006/relationships/slide" Target="slides/slide120.xml"/><Relationship Id="rId163" Type="http://schemas.openxmlformats.org/officeDocument/2006/relationships/slide" Target="slides/slide141.xml"/><Relationship Id="rId184" Type="http://schemas.openxmlformats.org/officeDocument/2006/relationships/slide" Target="slides/slide162.xml"/><Relationship Id="rId219" Type="http://schemas.openxmlformats.org/officeDocument/2006/relationships/slide" Target="slides/slide197.xml"/><Relationship Id="rId230" Type="http://schemas.openxmlformats.org/officeDocument/2006/relationships/slide" Target="slides/slide208.xml"/><Relationship Id="rId251" Type="http://schemas.openxmlformats.org/officeDocument/2006/relationships/slide" Target="slides/slide229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slide" Target="slides/slide45.xml"/><Relationship Id="rId88" Type="http://schemas.openxmlformats.org/officeDocument/2006/relationships/slide" Target="slides/slide66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53" Type="http://schemas.openxmlformats.org/officeDocument/2006/relationships/slide" Target="slides/slide131.xml"/><Relationship Id="rId174" Type="http://schemas.openxmlformats.org/officeDocument/2006/relationships/slide" Target="slides/slide152.xml"/><Relationship Id="rId195" Type="http://schemas.openxmlformats.org/officeDocument/2006/relationships/slide" Target="slides/slide173.xml"/><Relationship Id="rId209" Type="http://schemas.openxmlformats.org/officeDocument/2006/relationships/slide" Target="slides/slide187.xml"/><Relationship Id="rId220" Type="http://schemas.openxmlformats.org/officeDocument/2006/relationships/slide" Target="slides/slide198.xml"/><Relationship Id="rId241" Type="http://schemas.openxmlformats.org/officeDocument/2006/relationships/slide" Target="slides/slide21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4.xml"/><Relationship Id="rId57" Type="http://schemas.openxmlformats.org/officeDocument/2006/relationships/slide" Target="slides/slide35.xml"/><Relationship Id="rId262" Type="http://schemas.openxmlformats.org/officeDocument/2006/relationships/handoutMaster" Target="handoutMasters/handoutMaster1.xml"/><Relationship Id="rId78" Type="http://schemas.openxmlformats.org/officeDocument/2006/relationships/slide" Target="slides/slide56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43" Type="http://schemas.openxmlformats.org/officeDocument/2006/relationships/slide" Target="slides/slide121.xml"/><Relationship Id="rId164" Type="http://schemas.openxmlformats.org/officeDocument/2006/relationships/slide" Target="slides/slide142.xml"/><Relationship Id="rId185" Type="http://schemas.openxmlformats.org/officeDocument/2006/relationships/slide" Target="slides/slide163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88.xml"/><Relationship Id="rId26" Type="http://schemas.openxmlformats.org/officeDocument/2006/relationships/slide" Target="slides/slide4.xml"/><Relationship Id="rId231" Type="http://schemas.openxmlformats.org/officeDocument/2006/relationships/slide" Target="slides/slide209.xml"/><Relationship Id="rId252" Type="http://schemas.openxmlformats.org/officeDocument/2006/relationships/slide" Target="slides/slide230.xml"/><Relationship Id="rId47" Type="http://schemas.openxmlformats.org/officeDocument/2006/relationships/slide" Target="slides/slide25.xml"/><Relationship Id="rId68" Type="http://schemas.openxmlformats.org/officeDocument/2006/relationships/slide" Target="slides/slide46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54" Type="http://schemas.openxmlformats.org/officeDocument/2006/relationships/slide" Target="slides/slide132.xml"/><Relationship Id="rId175" Type="http://schemas.openxmlformats.org/officeDocument/2006/relationships/slide" Target="slides/slide153.xml"/><Relationship Id="rId196" Type="http://schemas.openxmlformats.org/officeDocument/2006/relationships/slide" Target="slides/slide174.xml"/><Relationship Id="rId200" Type="http://schemas.openxmlformats.org/officeDocument/2006/relationships/slide" Target="slides/slide178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9.xml"/><Relationship Id="rId242" Type="http://schemas.openxmlformats.org/officeDocument/2006/relationships/slide" Target="slides/slide220.xml"/><Relationship Id="rId263" Type="http://schemas.openxmlformats.org/officeDocument/2006/relationships/presProps" Target="presProps.xml"/><Relationship Id="rId37" Type="http://schemas.openxmlformats.org/officeDocument/2006/relationships/slide" Target="slides/slide15.xml"/><Relationship Id="rId58" Type="http://schemas.openxmlformats.org/officeDocument/2006/relationships/slide" Target="slides/slide36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44" Type="http://schemas.openxmlformats.org/officeDocument/2006/relationships/slide" Target="slides/slide122.xml"/><Relationship Id="rId90" Type="http://schemas.openxmlformats.org/officeDocument/2006/relationships/slide" Target="slides/slide68.xml"/><Relationship Id="rId165" Type="http://schemas.openxmlformats.org/officeDocument/2006/relationships/slide" Target="slides/slide143.xml"/><Relationship Id="rId186" Type="http://schemas.openxmlformats.org/officeDocument/2006/relationships/slide" Target="slides/slide164.xml"/><Relationship Id="rId211" Type="http://schemas.openxmlformats.org/officeDocument/2006/relationships/slide" Target="slides/slide189.xml"/><Relationship Id="rId232" Type="http://schemas.openxmlformats.org/officeDocument/2006/relationships/slide" Target="slides/slide210.xml"/><Relationship Id="rId253" Type="http://schemas.openxmlformats.org/officeDocument/2006/relationships/slide" Target="slides/slide231.xml"/><Relationship Id="rId27" Type="http://schemas.openxmlformats.org/officeDocument/2006/relationships/slide" Target="slides/slide5.xml"/><Relationship Id="rId48" Type="http://schemas.openxmlformats.org/officeDocument/2006/relationships/slide" Target="slides/slide26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34" Type="http://schemas.openxmlformats.org/officeDocument/2006/relationships/slide" Target="slides/slide112.xml"/><Relationship Id="rId80" Type="http://schemas.openxmlformats.org/officeDocument/2006/relationships/slide" Target="slides/slide58.xml"/><Relationship Id="rId155" Type="http://schemas.openxmlformats.org/officeDocument/2006/relationships/slide" Target="slides/slide133.xml"/><Relationship Id="rId176" Type="http://schemas.openxmlformats.org/officeDocument/2006/relationships/slide" Target="slides/slide154.xml"/><Relationship Id="rId197" Type="http://schemas.openxmlformats.org/officeDocument/2006/relationships/slide" Target="slides/slide175.xml"/><Relationship Id="rId201" Type="http://schemas.openxmlformats.org/officeDocument/2006/relationships/slide" Target="slides/slide179.xml"/><Relationship Id="rId222" Type="http://schemas.openxmlformats.org/officeDocument/2006/relationships/slide" Target="slides/slide200.xml"/><Relationship Id="rId243" Type="http://schemas.openxmlformats.org/officeDocument/2006/relationships/slide" Target="slides/slide221.xml"/><Relationship Id="rId264" Type="http://schemas.openxmlformats.org/officeDocument/2006/relationships/viewProps" Target="viewProps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6.xml"/><Relationship Id="rId59" Type="http://schemas.openxmlformats.org/officeDocument/2006/relationships/slide" Target="slides/slide37.xml"/><Relationship Id="rId103" Type="http://schemas.openxmlformats.org/officeDocument/2006/relationships/slide" Target="slides/slide81.xml"/><Relationship Id="rId124" Type="http://schemas.openxmlformats.org/officeDocument/2006/relationships/slide" Target="slides/slide102.xml"/><Relationship Id="rId70" Type="http://schemas.openxmlformats.org/officeDocument/2006/relationships/slide" Target="slides/slide48.xml"/><Relationship Id="rId91" Type="http://schemas.openxmlformats.org/officeDocument/2006/relationships/slide" Target="slides/slide69.xml"/><Relationship Id="rId145" Type="http://schemas.openxmlformats.org/officeDocument/2006/relationships/slide" Target="slides/slide123.xml"/><Relationship Id="rId166" Type="http://schemas.openxmlformats.org/officeDocument/2006/relationships/slide" Target="slides/slide144.xml"/><Relationship Id="rId187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0.xml"/><Relationship Id="rId233" Type="http://schemas.openxmlformats.org/officeDocument/2006/relationships/slide" Target="slides/slide211.xml"/><Relationship Id="rId254" Type="http://schemas.openxmlformats.org/officeDocument/2006/relationships/slide" Target="slides/slide232.xml"/><Relationship Id="rId28" Type="http://schemas.openxmlformats.org/officeDocument/2006/relationships/slide" Target="slides/slide6.xml"/><Relationship Id="rId49" Type="http://schemas.openxmlformats.org/officeDocument/2006/relationships/slide" Target="slides/slide27.xml"/><Relationship Id="rId114" Type="http://schemas.openxmlformats.org/officeDocument/2006/relationships/slide" Target="slides/slide92.xml"/><Relationship Id="rId60" Type="http://schemas.openxmlformats.org/officeDocument/2006/relationships/slide" Target="slides/slide38.xml"/><Relationship Id="rId81" Type="http://schemas.openxmlformats.org/officeDocument/2006/relationships/slide" Target="slides/slide59.xml"/><Relationship Id="rId135" Type="http://schemas.openxmlformats.org/officeDocument/2006/relationships/slide" Target="slides/slide113.xml"/><Relationship Id="rId156" Type="http://schemas.openxmlformats.org/officeDocument/2006/relationships/slide" Target="slides/slide134.xml"/><Relationship Id="rId177" Type="http://schemas.openxmlformats.org/officeDocument/2006/relationships/slide" Target="slides/slide155.xml"/><Relationship Id="rId198" Type="http://schemas.openxmlformats.org/officeDocument/2006/relationships/slide" Target="slides/slide176.xml"/><Relationship Id="rId202" Type="http://schemas.openxmlformats.org/officeDocument/2006/relationships/slide" Target="slides/slide180.xml"/><Relationship Id="rId223" Type="http://schemas.openxmlformats.org/officeDocument/2006/relationships/slide" Target="slides/slide201.xml"/><Relationship Id="rId244" Type="http://schemas.openxmlformats.org/officeDocument/2006/relationships/slide" Target="slides/slide222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265" Type="http://schemas.openxmlformats.org/officeDocument/2006/relationships/theme" Target="theme/theme1.xml"/><Relationship Id="rId50" Type="http://schemas.openxmlformats.org/officeDocument/2006/relationships/slide" Target="slides/slide28.xml"/><Relationship Id="rId104" Type="http://schemas.openxmlformats.org/officeDocument/2006/relationships/slide" Target="slides/slide82.xml"/><Relationship Id="rId125" Type="http://schemas.openxmlformats.org/officeDocument/2006/relationships/slide" Target="slides/slide103.xml"/><Relationship Id="rId146" Type="http://schemas.openxmlformats.org/officeDocument/2006/relationships/slide" Target="slides/slide124.xml"/><Relationship Id="rId167" Type="http://schemas.openxmlformats.org/officeDocument/2006/relationships/slide" Target="slides/slide145.xml"/><Relationship Id="rId188" Type="http://schemas.openxmlformats.org/officeDocument/2006/relationships/slide" Target="slides/slide166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13" Type="http://schemas.openxmlformats.org/officeDocument/2006/relationships/slide" Target="slides/slide191.xml"/><Relationship Id="rId234" Type="http://schemas.openxmlformats.org/officeDocument/2006/relationships/slide" Target="slides/slide21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55" Type="http://schemas.openxmlformats.org/officeDocument/2006/relationships/slide" Target="slides/slide233.xml"/><Relationship Id="rId40" Type="http://schemas.openxmlformats.org/officeDocument/2006/relationships/slide" Target="slides/slide18.xml"/><Relationship Id="rId115" Type="http://schemas.openxmlformats.org/officeDocument/2006/relationships/slide" Target="slides/slide93.xml"/><Relationship Id="rId136" Type="http://schemas.openxmlformats.org/officeDocument/2006/relationships/slide" Target="slides/slide114.xml"/><Relationship Id="rId157" Type="http://schemas.openxmlformats.org/officeDocument/2006/relationships/slide" Target="slides/slide135.xml"/><Relationship Id="rId178" Type="http://schemas.openxmlformats.org/officeDocument/2006/relationships/slide" Target="slides/slide156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9" Type="http://schemas.openxmlformats.org/officeDocument/2006/relationships/slide" Target="slides/slide177.xml"/><Relationship Id="rId203" Type="http://schemas.openxmlformats.org/officeDocument/2006/relationships/slide" Target="slides/slide181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02.xml"/><Relationship Id="rId245" Type="http://schemas.openxmlformats.org/officeDocument/2006/relationships/slide" Target="slides/slide223.xml"/><Relationship Id="rId266" Type="http://schemas.openxmlformats.org/officeDocument/2006/relationships/tableStyles" Target="tableStyles.xml"/><Relationship Id="rId30" Type="http://schemas.openxmlformats.org/officeDocument/2006/relationships/slide" Target="slides/slide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Relationship Id="rId147" Type="http://schemas.openxmlformats.org/officeDocument/2006/relationships/slide" Target="slides/slide125.xml"/><Relationship Id="rId168" Type="http://schemas.openxmlformats.org/officeDocument/2006/relationships/slide" Target="slides/slide146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189" Type="http://schemas.openxmlformats.org/officeDocument/2006/relationships/slide" Target="slides/slide167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2.xml"/><Relationship Id="rId235" Type="http://schemas.openxmlformats.org/officeDocument/2006/relationships/slide" Target="slides/slide213.xml"/><Relationship Id="rId256" Type="http://schemas.openxmlformats.org/officeDocument/2006/relationships/slide" Target="slides/slide234.xml"/><Relationship Id="rId116" Type="http://schemas.openxmlformats.org/officeDocument/2006/relationships/slide" Target="slides/slide94.xml"/><Relationship Id="rId137" Type="http://schemas.openxmlformats.org/officeDocument/2006/relationships/slide" Target="slides/slide115.xml"/><Relationship Id="rId158" Type="http://schemas.openxmlformats.org/officeDocument/2006/relationships/slide" Target="slides/slide1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62" Type="http://schemas.openxmlformats.org/officeDocument/2006/relationships/slide" Target="slides/slide40.xml"/><Relationship Id="rId83" Type="http://schemas.openxmlformats.org/officeDocument/2006/relationships/slide" Target="slides/slide61.xml"/><Relationship Id="rId179" Type="http://schemas.openxmlformats.org/officeDocument/2006/relationships/slide" Target="slides/slide157.xml"/><Relationship Id="rId190" Type="http://schemas.openxmlformats.org/officeDocument/2006/relationships/slide" Target="slides/slide168.xml"/><Relationship Id="rId204" Type="http://schemas.openxmlformats.org/officeDocument/2006/relationships/slide" Target="slides/slide182.xml"/><Relationship Id="rId225" Type="http://schemas.openxmlformats.org/officeDocument/2006/relationships/slide" Target="slides/slide203.xml"/><Relationship Id="rId246" Type="http://schemas.openxmlformats.org/officeDocument/2006/relationships/slide" Target="slides/slide224.xml"/><Relationship Id="rId106" Type="http://schemas.openxmlformats.org/officeDocument/2006/relationships/slide" Target="slides/slide84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52" Type="http://schemas.openxmlformats.org/officeDocument/2006/relationships/slide" Target="slides/slide30.xml"/><Relationship Id="rId73" Type="http://schemas.openxmlformats.org/officeDocument/2006/relationships/slide" Target="slides/slide51.xml"/><Relationship Id="rId94" Type="http://schemas.openxmlformats.org/officeDocument/2006/relationships/slide" Target="slides/slide72.xml"/><Relationship Id="rId148" Type="http://schemas.openxmlformats.org/officeDocument/2006/relationships/slide" Target="slides/slide126.xml"/><Relationship Id="rId169" Type="http://schemas.openxmlformats.org/officeDocument/2006/relationships/slide" Target="slides/slide147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58.xml"/><Relationship Id="rId215" Type="http://schemas.openxmlformats.org/officeDocument/2006/relationships/slide" Target="slides/slide193.xml"/><Relationship Id="rId236" Type="http://schemas.openxmlformats.org/officeDocument/2006/relationships/slide" Target="slides/slide214.xml"/><Relationship Id="rId257" Type="http://schemas.openxmlformats.org/officeDocument/2006/relationships/slide" Target="slides/slide235.xml"/><Relationship Id="rId42" Type="http://schemas.openxmlformats.org/officeDocument/2006/relationships/slide" Target="slides/slide20.xml"/><Relationship Id="rId84" Type="http://schemas.openxmlformats.org/officeDocument/2006/relationships/slide" Target="slides/slide62.xml"/><Relationship Id="rId138" Type="http://schemas.openxmlformats.org/officeDocument/2006/relationships/slide" Target="slides/slide116.xml"/><Relationship Id="rId191" Type="http://schemas.openxmlformats.org/officeDocument/2006/relationships/slide" Target="slides/slide169.xml"/><Relationship Id="rId205" Type="http://schemas.openxmlformats.org/officeDocument/2006/relationships/slide" Target="slides/slide183.xml"/><Relationship Id="rId247" Type="http://schemas.openxmlformats.org/officeDocument/2006/relationships/slide" Target="slides/slide2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82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52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170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171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172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173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175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176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2E2D08-3A54-4803-971F-CA455DA08B25}" type="slidenum">
              <a:rPr lang="en-US" sz="1200">
                <a:solidFill>
                  <a:prstClr val="black"/>
                </a:solidFill>
                <a:latin typeface="Arial" charset="0"/>
              </a:rPr>
              <a:pPr algn="r"/>
              <a:t>178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2E2D08-3A54-4803-971F-CA455DA08B25}" type="slidenum">
              <a:rPr lang="en-US" sz="1200">
                <a:solidFill>
                  <a:prstClr val="black"/>
                </a:solidFill>
                <a:latin typeface="Arial" charset="0"/>
              </a:rPr>
              <a:pPr algn="r"/>
              <a:t>179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EA7926-D1F2-43A2-AC0E-81ADBC4EF7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186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EA7926-D1F2-43A2-AC0E-81ADBC4EF7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187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4BF666-18D6-4827-875A-DA253F328E7F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188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BD5B351-4C1E-4561-9AB8-6642141AF4D5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189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193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F232A1-71BF-4E28-A8D2-4FAAFCDD611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195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F232A1-71BF-4E28-A8D2-4FAAFCDD611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196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F232A1-71BF-4E28-A8D2-4FAAFCDD611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197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FBFE8C-FF1B-4927-9A1E-D188D0DEA2F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198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FBFE8C-FF1B-4927-9A1E-D188D0DEA2F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199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201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202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EA1860-45DC-437D-B871-AE7F474300B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207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EA1860-45DC-437D-B871-AE7F474300B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208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209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210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BF5D5C-E683-47E0-A23A-919257B52E90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218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219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220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221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222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223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224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225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226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227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228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229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230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231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232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233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234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235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3AF5F8-0C86-4EB2-AA12-A689D1A3F052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37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3AF5F8-0C86-4EB2-AA12-A689D1A3F052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38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48FEF-DB8D-421E-B696-A5A74C8F24F7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48FEF-DB8D-421E-B696-A5A74C8F24F7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50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51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53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3AF5F8-0C86-4EB2-AA12-A689D1A3F052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54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3AF5F8-0C86-4EB2-AA12-A689D1A3F052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55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3AF5F8-0C86-4EB2-AA12-A689D1A3F052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56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384D3F-06E6-48A4-9642-F50A5334E15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77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384D3F-06E6-48A4-9642-F50A5334E15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78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384D3F-06E6-48A4-9642-F50A5334E15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79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FF2124-3363-40AE-AC02-4CE9081E706A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FF2124-3363-40AE-AC02-4CE9081E706A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7BD45B-98D5-40B9-900D-6218B1B3C8A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7BD45B-98D5-40B9-900D-6218B1B3C8A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1E37DA-5999-40DD-BD06-B4C1A9CD29FF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1E37DA-5999-40DD-BD06-B4C1A9CD29FF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111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6F4478-E6A3-4C26-8C81-0B78A4BD27D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117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139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140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141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142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150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151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152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159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165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0EB9E-5FFA-4848-944D-8506459209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05F3-45E1-4684-AE57-5BFB76B2BE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3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89F7D-FB78-43DD-8169-465C363DA9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C1B2-A08E-4C6C-A090-C62158A573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83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B30E8-7D50-4D14-A938-F42687B67F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1A533-2C90-4A53-821A-599F2ADAB8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621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C5B9-0BDC-4E72-8D96-79C64D2DA3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9FE88-D00D-4597-BE27-2B5AD6541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336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59EB3-05B5-4CF6-8B53-08CDB43792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CFF81-253F-4D57-AB7A-560FC5C90F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470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E2FD-3C24-4A95-92C3-42F0C7A8A1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6438F-CE14-43F8-9C9F-76E988DB0E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058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790AF-9444-4C6B-97EF-2D4BEC3E13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7EBA-EBB6-4E15-B43B-9BC78B7116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7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BC431-BA33-4329-BC91-6F6BEE9B0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C2EB-581C-43A0-97D2-5FB94CB36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743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9EC9-9DEA-4B6D-BFCB-5E774D2CBF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B2AE3-648E-4B1E-AAC8-68D4DC88D9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91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9617E-1458-4DD6-9375-66D73BCE40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CD120-61D6-47F8-8432-E1BF9C98F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725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EC19-F3F1-42C5-BB27-7768837455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33F66-4A1D-48EC-AD05-35DDA32141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594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7D5F9-01D7-436E-BFAE-44CD8298C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8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9E050-19FF-4C43-90A5-C75F25989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678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FE333-B1E6-4B7F-B843-6B0FCDEC3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265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00822-7FA8-451E-984F-D90C7D616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54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C1797-D410-4BBF-9A82-98422B92E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279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195C7-8F1D-41B7-88F3-31E3ADDD6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0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ED25D-9B42-4133-BEBC-A2127FD0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548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A8D17-CC7A-473D-8194-2132074CB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677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C7401-DB23-4AF0-923F-8BC5AB50C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818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CC4EF-50F0-4230-84E3-894F50627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353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56AE9-5F15-4151-856C-71D85AAC0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157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23038-44F3-46A1-9DE6-7F01905BD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823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FBCEFBB9-BF58-4984-A7AC-EE9BDDC92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276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CEAB01D7-9A9B-4729-9DC0-F5B6C4111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370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785DB114-2C8F-4E1A-A503-3AF242676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48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D5328A7D-8F69-4669-86E8-974292098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33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114EB83A-E2FB-4EB6-A7F7-1A8EB8DA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297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DCCB81EF-7A19-4E3B-8880-EEBA4FB53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44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AFD23726-0E2F-4855-9BEE-7B4919D5C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35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3771C8FD-B5C8-4787-A678-EE5B21D29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186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C74FE0BC-C29A-4717-802E-58A437351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92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B2BF06A4-1B65-4934-9E87-5BEEBDE33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664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AF676610-5BB6-477A-9E43-65DFF7250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678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1284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84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83187EF-2B5A-40F5-8568-3A2190FAE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175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3A01B-55B9-4C46-B314-83C3050133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5622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C8D9F-CC6B-45BE-83FB-0DE6B8E0402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5047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54C4-5BCD-4B08-918F-C438062D53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7270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82E69-11BB-4253-AD8A-1B6AC5B237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9526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4CA85-5AFC-48E8-ADAE-DAE756A128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544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5C51B-5146-4147-BD8E-28B8C576A80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4741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8F1B6-67C3-40E3-9311-BD14E77BDE7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6898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C6DDC-22A1-4FE4-B423-A22FA67D8B6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9551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FB67D-86B1-42A3-AD7B-601567F8B67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9624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66669-B1AC-4D54-AAC9-16C05C9F4E0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0376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387CA-3132-4D26-B1D4-C197F4932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847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E163E-1D5C-4D8D-8E03-6E5E726C6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4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7C4BB-36BE-43BD-B584-366A628B9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85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13A9-C948-4465-93F8-58F1E689A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154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5F5D0-8359-41E9-88A6-981D248FC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660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760BC-A33F-4311-9E79-D42F35E38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108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F5DEE-0DE8-419B-9AB6-72C3AAF3C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64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F142-A38E-4BB6-A7F6-6D8CDBA18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07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E40DD-1EBF-4C93-BB8A-378B704FA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349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0F0AB-7835-4352-9DA8-4C62CDD12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75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03259-B8FE-4BF5-936B-DD7C67750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36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7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670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7272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459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449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866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6527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3586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9514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977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66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4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371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D200-C28B-4A95-96C5-786CFAC466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10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D749D-CBDB-4F86-8786-3CAD79F288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063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7A49-E2C9-453C-A8C5-43CDA4A69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089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99E4A-6905-4FC0-90AA-382083C526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699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AE27-A178-45BB-8131-796936F542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75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245B4-4F14-4BDE-9651-695C646D23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945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117F2-955F-439C-A2C6-A5FC37D29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556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4ACB-7C53-4AB3-A6C7-3FD83D219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642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31176-ED17-4222-A71C-C0C5910CC3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91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C5125-5324-445B-AB67-8EE491820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874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50A70-9FDB-4637-8BDB-CFC4955D2A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151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8C85-7E1A-4043-BA25-1A8E44D939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43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10AA9-6ACD-4A8E-BE58-21F2CD8C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558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0190-E2A2-4221-A9F0-88B63CFF7F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952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163F3-D0B1-433E-B990-54AFFD53AC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2458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C1816-47BA-4F43-B910-41FDDA0E8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471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091C3-3455-431C-A39C-8E1D20351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5810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9B46-D726-404E-93AF-E3A87D4F1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300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7066D-A20E-40F1-B0A7-385F8F0B5A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38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9A673-9B5D-4B81-94B1-3A7F26990D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06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F838-73D6-43AF-B61A-5DAC881144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425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A012F-B950-4185-9C94-7AF6A55879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703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156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4965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1197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936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458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3873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5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548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541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876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602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B3A6-67D6-4960-87AA-7A9C99F56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21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F3683-DF1B-4CFE-A2E2-FC72DBE4A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735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6757E-4B4A-493D-99E5-AA73CCCD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10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D348F-A50D-4279-89A8-C485933A4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80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C5AEE-B4E6-4A7D-B24B-5985FBB09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2848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A1302-E675-4795-8632-7E91099A8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3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41E1-6C63-43EF-A5C9-5E7999365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0378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2FCEC-DF8B-48CB-B998-0975CECED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9029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1A77-C03D-47B4-A907-59D2101B2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71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B70ED-A95A-41A1-AEFB-8974F4096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263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C5027-5A09-453E-83A0-67687DB7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3660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5585B-BEAB-413E-9FC2-697FAF9AC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2293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5BF9C-3B96-4C0F-8E54-56846F9E3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0666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63B5-EAC2-4793-BB53-73333277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9657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D25B8-C041-4C05-9784-7FEADDB7E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8460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CB2D-F0F7-4C6C-87BE-F8B37AB09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18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905A1-3AC8-4439-BB61-B4F20E972C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9478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6A02-9354-473A-A4B7-5C75A0233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70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0E215-4140-4455-8996-BED6ED025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7363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E9D83-BFCF-4EC8-80E3-F25C74A2E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043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59FC-A7AC-4711-8A2E-EC321F804C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546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1EA40-1A34-438A-9A55-E72B03BEAE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3359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87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D012FE-553F-4693-B084-461144F4FD1A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9557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B5FA-7DB4-4CB0-98C9-7A6B446E66C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3366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4D290-F95E-470B-9A12-B1A492E5045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32307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A3CD2-D70C-4D3C-85A7-504E3F4971A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274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B37D-C419-4D33-BE20-D4C3D5951D4B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3381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40B91-E04C-4434-A828-D4B2FA35600B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64321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E6C3A-A8B9-4305-8AFA-71235AB66AFF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27920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495A-645B-4A1D-8A3C-ACAFF54906B4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9513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EF15-F6D5-41E4-85CB-FE8178988333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79722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89998-51BD-4EBD-8AE7-B5BF94FF3A8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27518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5716-34FE-4245-9A26-7BD4803AD109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99572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6317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317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7CF1BF8B-0441-4D00-8E56-811F8B2F8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642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6D78C-B330-44B7-B01A-0B1DB26FE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59342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5C6E2-B9A8-40CD-AFCB-AC5FF8A97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3815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6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4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D45F-B935-42F2-A82B-BD2BF55FF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7874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2B4C1-912C-4D19-A0F0-3116436C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23759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CAE3-8EC4-4556-B95D-5C7BDC9B2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30055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491F3-F3A6-42A3-85EA-303D6D8B6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81738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F723D-2A30-455C-8A87-64B1CCA20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4616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3CF55-73BA-4E6A-BC90-275E299A8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78169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A2FA1-A8E0-49A7-9A0A-7CD2A2020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9035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9D6F3-46DD-4AA6-BFDB-7B6AC73BD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1030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2685E7-A79F-4DD8-A540-35659360553A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9B02B9-A875-4CC6-9C4B-A14CD091AB9B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C9ECA7-C0AD-4CC6-A802-93370399D1DE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FCF228-EC68-4391-B0E6-020D6880F3BA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B408FD-69EA-4F34-8409-67A3BBC48343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98A792-E9F4-4804-BE74-6F109F4AB473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7504B8-70A4-408E-B8C9-2B0995B92B9C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D97D10-103C-4E1F-8ACE-83FC99A47714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2C5112E-5963-4B12-9B0E-109E078E46BE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3ADDA3-DA6F-4171-9719-09DA80252F32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F63DA4-C921-40D4-8DE6-AE6DA5704BA4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06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44"/>
            <a:ext cx="73152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4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2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image" Target="../media/image5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NUL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F98C2F-E42E-48BF-8AB7-6FC18EFB2B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7F0A22-D2C0-4F90-AEED-ED236F150D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2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2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  <p:sldLayoutId id="2147485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A5DE2B4-BBD2-4170-9EDA-0E7081AAE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  <p:sldLayoutId id="2147485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30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30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300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F0E1F21-EFBE-430B-961D-E1098329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8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7" r:id="rId1"/>
    <p:sldLayoutId id="2147485698" r:id="rId2"/>
    <p:sldLayoutId id="2147485699" r:id="rId3"/>
    <p:sldLayoutId id="2147485700" r:id="rId4"/>
    <p:sldLayoutId id="2147485701" r:id="rId5"/>
    <p:sldLayoutId id="2147485702" r:id="rId6"/>
    <p:sldLayoutId id="2147485703" r:id="rId7"/>
    <p:sldLayoutId id="2147485704" r:id="rId8"/>
    <p:sldLayoutId id="2147485705" r:id="rId9"/>
    <p:sldLayoutId id="2147485706" r:id="rId10"/>
    <p:sldLayoutId id="2147485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4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E5757740-855E-494B-B46A-8479212BE63B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7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9" r:id="rId1"/>
    <p:sldLayoutId id="2147485710" r:id="rId2"/>
    <p:sldLayoutId id="2147485711" r:id="rId3"/>
    <p:sldLayoutId id="2147485712" r:id="rId4"/>
    <p:sldLayoutId id="2147485713" r:id="rId5"/>
    <p:sldLayoutId id="2147485714" r:id="rId6"/>
    <p:sldLayoutId id="2147485715" r:id="rId7"/>
    <p:sldLayoutId id="2147485716" r:id="rId8"/>
    <p:sldLayoutId id="2147485717" r:id="rId9"/>
    <p:sldLayoutId id="2147485718" r:id="rId10"/>
    <p:sldLayoutId id="214748571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BA79C02-B57F-4A26-9EAE-DFFD4248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5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1" r:id="rId1"/>
    <p:sldLayoutId id="2147485722" r:id="rId2"/>
    <p:sldLayoutId id="2147485723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77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3" r:id="rId1"/>
    <p:sldLayoutId id="2147485734" r:id="rId2"/>
    <p:sldLayoutId id="2147485735" r:id="rId3"/>
    <p:sldLayoutId id="2147485736" r:id="rId4"/>
    <p:sldLayoutId id="2147485737" r:id="rId5"/>
    <p:sldLayoutId id="2147485738" r:id="rId6"/>
    <p:sldLayoutId id="2147485739" r:id="rId7"/>
    <p:sldLayoutId id="2147485740" r:id="rId8"/>
    <p:sldLayoutId id="2147485741" r:id="rId9"/>
    <p:sldLayoutId id="2147485742" r:id="rId10"/>
    <p:sldLayoutId id="2147485743" r:id="rId11"/>
    <p:sldLayoutId id="214748574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4A4BF4F-6812-40C3-901E-DA1CB166CD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5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6" r:id="rId1"/>
    <p:sldLayoutId id="2147485747" r:id="rId2"/>
    <p:sldLayoutId id="2147485748" r:id="rId3"/>
    <p:sldLayoutId id="2147485749" r:id="rId4"/>
    <p:sldLayoutId id="2147485750" r:id="rId5"/>
    <p:sldLayoutId id="2147485751" r:id="rId6"/>
    <p:sldLayoutId id="2147485752" r:id="rId7"/>
    <p:sldLayoutId id="2147485753" r:id="rId8"/>
    <p:sldLayoutId id="2147485754" r:id="rId9"/>
    <p:sldLayoutId id="2147485755" r:id="rId10"/>
    <p:sldLayoutId id="2147485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5EA95B1-9EED-4938-BC29-94BD578297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760" r:id="rId3"/>
    <p:sldLayoutId id="2147485761" r:id="rId4"/>
    <p:sldLayoutId id="2147485762" r:id="rId5"/>
    <p:sldLayoutId id="2147485763" r:id="rId6"/>
    <p:sldLayoutId id="2147485764" r:id="rId7"/>
    <p:sldLayoutId id="2147485765" r:id="rId8"/>
    <p:sldLayoutId id="2147485766" r:id="rId9"/>
    <p:sldLayoutId id="2147485767" r:id="rId10"/>
    <p:sldLayoutId id="21474857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0" r:id="rId1"/>
    <p:sldLayoutId id="2147485771" r:id="rId2"/>
    <p:sldLayoutId id="2147485772" r:id="rId3"/>
    <p:sldLayoutId id="2147485773" r:id="rId4"/>
    <p:sldLayoutId id="2147485774" r:id="rId5"/>
    <p:sldLayoutId id="2147485775" r:id="rId6"/>
    <p:sldLayoutId id="2147485776" r:id="rId7"/>
    <p:sldLayoutId id="2147485777" r:id="rId8"/>
    <p:sldLayoutId id="2147485778" r:id="rId9"/>
    <p:sldLayoutId id="2147485779" r:id="rId10"/>
    <p:sldLayoutId id="2147485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baseline="30000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baseline="30000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BE1205C-4669-4199-87DA-5B3144CF62D7}" type="slidenum">
              <a:rPr lang="en-US" baseline="30000"/>
              <a:pPr>
                <a:defRPr/>
              </a:pPr>
              <a:t>‹#›</a:t>
            </a:fld>
            <a:endParaRPr lang="en-US" baseline="30000"/>
          </a:p>
        </p:txBody>
      </p:sp>
    </p:spTree>
    <p:extLst>
      <p:ext uri="{BB962C8B-B14F-4D97-AF65-F5344CB8AC3E}">
        <p14:creationId xmlns:p14="http://schemas.microsoft.com/office/powerpoint/2010/main" val="29619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  <p:sldLayoutId id="2147485786" r:id="rId5"/>
    <p:sldLayoutId id="2147485787" r:id="rId6"/>
    <p:sldLayoutId id="2147485788" r:id="rId7"/>
    <p:sldLayoutId id="2147485789" r:id="rId8"/>
    <p:sldLayoutId id="2147485790" r:id="rId9"/>
    <p:sldLayoutId id="2147485791" r:id="rId10"/>
    <p:sldLayoutId id="2147485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DFF22A0-51A6-4E05-A3DD-02F6850D50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8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BB19D9-04F9-4C6A-9831-62A909F0982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6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6" r:id="rId1"/>
    <p:sldLayoutId id="2147485807" r:id="rId2"/>
    <p:sldLayoutId id="2147485808" r:id="rId3"/>
    <p:sldLayoutId id="2147485809" r:id="rId4"/>
    <p:sldLayoutId id="2147485810" r:id="rId5"/>
    <p:sldLayoutId id="2147485811" r:id="rId6"/>
    <p:sldLayoutId id="2147485812" r:id="rId7"/>
    <p:sldLayoutId id="2147485813" r:id="rId8"/>
    <p:sldLayoutId id="2147485814" r:id="rId9"/>
    <p:sldLayoutId id="2147485815" r:id="rId10"/>
    <p:sldLayoutId id="21474858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4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4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E7031C1A-E34E-4C1B-8ADB-99D9A6631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9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8" r:id="rId1"/>
    <p:sldLayoutId id="2147485819" r:id="rId2"/>
    <p:sldLayoutId id="2147485820" r:id="rId3"/>
    <p:sldLayoutId id="2147485821" r:id="rId4"/>
    <p:sldLayoutId id="2147485822" r:id="rId5"/>
    <p:sldLayoutId id="2147485823" r:id="rId6"/>
    <p:sldLayoutId id="2147485824" r:id="rId7"/>
    <p:sldLayoutId id="2147485825" r:id="rId8"/>
    <p:sldLayoutId id="2147485826" r:id="rId9"/>
    <p:sldLayoutId id="2147485827" r:id="rId10"/>
    <p:sldLayoutId id="214748582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E8C2D59-AAE9-4FC3-9DE8-139537A56C40}" type="slidenum">
              <a:rPr lang="en-US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91.png"/><Relationship Id="rId4" Type="http://schemas.openxmlformats.org/officeDocument/2006/relationships/hyperlink" Target="http://en.wikipedia.org/wiki/Joan_of_arc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91.png"/><Relationship Id="rId4" Type="http://schemas.openxmlformats.org/officeDocument/2006/relationships/hyperlink" Target="http://en.wikipedia.org/wiki/Joan_of_arc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://thecaucus.blogs.nytimes.com/2010/02/19/pawlentys-principles-gods-in-charge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://www.bbc.com/news/world-us-canada-34145941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s://www.salon.com/2015/09/02/kim_davis_four_marriages_the_ugly_self_righteousness_of_the_saved_that_fuels_her_marriage_license_refusal/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96.png"/><Relationship Id="rId4" Type="http://schemas.openxmlformats.org/officeDocument/2006/relationships/hyperlink" Target="http://www.abc.net.au/news/stories/2007/09/17/2034283.htm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96.png"/><Relationship Id="rId4" Type="http://schemas.openxmlformats.org/officeDocument/2006/relationships/hyperlink" Target="http://www.abc.net.au/news/stories/2007/09/17/2034283.ht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7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9.xml"/><Relationship Id="rId5" Type="http://schemas.openxmlformats.org/officeDocument/2006/relationships/image" Target="../media/image99.png"/><Relationship Id="rId4" Type="http://schemas.openxmlformats.org/officeDocument/2006/relationships/hyperlink" Target="http://en.wikipedia.org/wiki/The_Two_Cultures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8.xml"/><Relationship Id="rId4" Type="http://schemas.openxmlformats.org/officeDocument/2006/relationships/hyperlink" Target="http://en.wikipedia.org/wiki/Multivitamin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8.xml"/><Relationship Id="rId4" Type="http://schemas.openxmlformats.org/officeDocument/2006/relationships/hyperlink" Target="http://www.healthline.com/health-news/americans-spend-billions-on-vitamins-and-herbs-that-dont-work-031915#1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8.xml"/><Relationship Id="rId4" Type="http://schemas.openxmlformats.org/officeDocument/2006/relationships/hyperlink" Target="http://www.healthline.com/health-news/americans-spend-billions-on-vitamins-and-herbs-that-dont-work-031915#1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watch.com/story/most-us-adults-dont-need-dietary-supplements-2016-01-08" TargetMode="External"/><Relationship Id="rId2" Type="http://schemas.openxmlformats.org/officeDocument/2006/relationships/hyperlink" Target="http://news.bbc.co.uk/2/hi/science/nature/7144337.stm" TargetMode="Externa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0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watch.com/story/most-us-adults-dont-need-dietary-supplements-2016-01-08" TargetMode="External"/><Relationship Id="rId2" Type="http://schemas.openxmlformats.org/officeDocument/2006/relationships/hyperlink" Target="http://news.bbc.co.uk/2/hi/science/nature/7144337.stm" TargetMode="External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8.xml"/><Relationship Id="rId5" Type="http://schemas.openxmlformats.org/officeDocument/2006/relationships/hyperlink" Target="http://news.sciencemag.org/health/2015/08/feature-revealing-hidden-dangers-dietary-supplements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rnews.org/story/2010/03/09/new-aspirin-guidelines" TargetMode="External"/><Relationship Id="rId2" Type="http://schemas.openxmlformats.org/officeDocument/2006/relationships/hyperlink" Target="http://news.bbc.co.uk/2/hi/science/nature/7144337.stm" TargetMode="Externa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0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rnews.org/story/2010/03/09/new-aspirin-guidelines" TargetMode="External"/><Relationship Id="rId2" Type="http://schemas.openxmlformats.org/officeDocument/2006/relationships/hyperlink" Target="http://news.bbc.co.uk/2/hi/science/nature/7144337.stm" TargetMode="Externa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0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rnews.org/story/2010/03/09/new-aspirin-guidelines" TargetMode="External"/><Relationship Id="rId2" Type="http://schemas.openxmlformats.org/officeDocument/2006/relationships/hyperlink" Target="http://news.bbc.co.uk/2/hi/science/nature/7144337.stm" TargetMode="Externa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Psychological_nativism" TargetMode="Externa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opinion/op-ed/la-oe-price-vitamin-d-20160516-snap-story.html" TargetMode="External"/><Relationship Id="rId2" Type="http://schemas.openxmlformats.org/officeDocument/2006/relationships/hyperlink" Target="http://news.bbc.co.uk/2/hi/science/nature/7144337.stm" TargetMode="Externa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1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8.xml"/><Relationship Id="rId4" Type="http://schemas.openxmlformats.org/officeDocument/2006/relationships/hyperlink" Target="http://www.healthline.com/health-news/americans-spend-billions-on-vitamins-and-herbs-that-dont-work-031915" TargetMode="Externa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cpages.com/moc.php/30406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Psychological_nativism" TargetMode="Externa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10.xml"/><Relationship Id="rId4" Type="http://schemas.openxmlformats.org/officeDocument/2006/relationships/hyperlink" Target="02varvara.wordpress.com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georgespond.wordpress.com/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1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erbnation.com/data_public/artist/userfiles/97034/shine04.09.jpg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15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nusa.org/CRNPR14-CRNCCSurvey103014.html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nusa.org/CRNPR14-CRNCCSurvey103014.html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1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8.xml"/><Relationship Id="rId4" Type="http://schemas.openxmlformats.org/officeDocument/2006/relationships/hyperlink" Target="http://www.healthline.com/health-news/americans-spend-billions-on-vitamins-and-herbs-that-dont-work-031915#1" TargetMode="Externa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news.com/story/0,2933,405765,00.html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18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1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tificamerican.com/article.cfm?id=7-insects-youll-be-eating-in-the-future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19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bluenationreview.com/two-anti-science-senators-now-lead-two-science-committees/" TargetMode="Externa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2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bluenationreview.com/two-anti-science-senators-now-lead-two-science-committees/" TargetMode="External"/><Relationship Id="rId1" Type="http://schemas.openxmlformats.org/officeDocument/2006/relationships/slideLayout" Target="../slideLayouts/slideLayout18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3.png"/><Relationship Id="rId5" Type="http://schemas.openxmlformats.org/officeDocument/2006/relationships/image" Target="../media/image123.png"/><Relationship Id="rId4" Type="http://schemas.openxmlformats.org/officeDocument/2006/relationships/hyperlink" Target="http://www.bbc.com/news/world-us-canada-3434100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Aristotle" TargetMode="External"/><Relationship Id="rId4" Type="http://schemas.openxmlformats.org/officeDocument/2006/relationships/hyperlink" Target="http://en.wikipedia.org/wiki/Plato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3.png"/><Relationship Id="rId5" Type="http://schemas.openxmlformats.org/officeDocument/2006/relationships/hyperlink" Target="http://www.bbc.com/news/science-environment-34342808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://www.bbc.com/news/science-environment-34342808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://www.bbc.com/news/science-environment-34342808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26.png"/><Relationship Id="rId4" Type="http://schemas.openxmlformats.org/officeDocument/2006/relationships/hyperlink" Target="http://www.bbc.com/news/science-environment-34342808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3.png"/><Relationship Id="rId5" Type="http://schemas.openxmlformats.org/officeDocument/2006/relationships/image" Target="../media/image127.png"/><Relationship Id="rId4" Type="http://schemas.openxmlformats.org/officeDocument/2006/relationships/hyperlink" Target="http://www.bbc.com/news/world-us-canada-34337942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27.png"/><Relationship Id="rId5" Type="http://schemas.openxmlformats.org/officeDocument/2006/relationships/image" Target="../media/image124.png"/><Relationship Id="rId4" Type="http://schemas.openxmlformats.org/officeDocument/2006/relationships/hyperlink" Target="http://www.bbc.com/news/world-us-canada-34337942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hyperlink" Target="http://r.search.yahoo.com/_ylt=A0LEVj42EwZWlxgA4K4PxQt.;_ylu=X3oDMTByNXM5bzY5BGNvbG8DYmYxBHBvcwMzBHZ0aWQDBHNlYwNzcg--/RV=2/RE=1443267510/RO=10/RU=http:/www.washingtonpost.com/blogs/post-partisan/wp/2015/09/24/the-insiders-republicans-shouldnt-pick-a-fight-with-pope-francis/RK=0/RS=NHD5XMMIgV2go87HVRrK.dr7wx4-" TargetMode="Externa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5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31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://www.mprnews.org/story/2015/09/28/dalai-lama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Nature_versus_nurture" TargetMode="Externa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33.png"/><Relationship Id="rId4" Type="http://schemas.openxmlformats.org/officeDocument/2006/relationships/hyperlink" Target="http://www.nationofchange.org/2015/10/31/ted-cruz-climate-change-is-not-science-its-religion/" TargetMode="Externa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hyperlink" Target="http://www.pri.org/stories/2016-07-24/gop-leading-effort-block-military-planning-climate-change" TargetMode="Externa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hyperlink" Target="http://www.nationalmemo.com/climate-change-significant-direct-threat-u-s-military-reports/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3.JPG"/><Relationship Id="rId5" Type="http://schemas.openxmlformats.org/officeDocument/2006/relationships/image" Target="../media/image138.png"/><Relationship Id="rId4" Type="http://schemas.openxmlformats.org/officeDocument/2006/relationships/hyperlink" Target="https://www.theguardian.com/environment/2016/sep/14/military-experts-climate-change-significant-security-risk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bluenationreview.com/two-anti-science-senators-now-lead-two-science-committees/" TargetMode="Externa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21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3.JPG"/><Relationship Id="rId5" Type="http://schemas.openxmlformats.org/officeDocument/2006/relationships/image" Target="../media/image139.png"/><Relationship Id="rId4" Type="http://schemas.openxmlformats.org/officeDocument/2006/relationships/hyperlink" Target="https://www.theguardian.com/environment/2013/feb/14/funding-climate-change-denial-thinktanks-network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62.png"/><Relationship Id="rId5" Type="http://schemas.openxmlformats.org/officeDocument/2006/relationships/image" Target="../media/image140.png"/><Relationship Id="rId4" Type="http://schemas.openxmlformats.org/officeDocument/2006/relationships/hyperlink" Target="http://www.nytimes.com/2016/10/04/us/politics/vice-president-debate-issues.html?emc=edit_th_20161004&amp;nl=todaysheadlines&amp;nlid=60046204&amp;_r=0" TargetMode="Externa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press.com/business/dp-biz_endangered_wheat_0528may28,0,3094328.story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14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world/2015/sep/26/blood-moon-mormon-church-apocalypse-warning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5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://en.wikipedia.org/wiki/Cultural_materialism_(anthropology)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46.png"/><Relationship Id="rId4" Type="http://schemas.openxmlformats.org/officeDocument/2006/relationships/hyperlink" Target="http://www.cultural-materialism.org/cultural-materialism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3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hyperlink" Target="http://www.wenatcheeworld.com/apps/pbcs.dll/article?AID=/20080122/FOOD/373497927/1030/rss1030" TargetMode="Externa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hyperlink" Target="http://www.wenatcheeworld.com/apps/pbcs.dll/article?AID=/20080122/FOOD/373497927/1030/rss1030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hyperlink" Target="http://www.wenatcheeworld.com/apps/pbcs.dll/article?AID=/20080122/FOOD/373497927/1030/rss1030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://www.wenatcheeworld.com/apps/pbcs.dll/article?AID=/20080122/FOOD/373497927/1030/rss1030" TargetMode="External"/><Relationship Id="rId4" Type="http://schemas.openxmlformats.org/officeDocument/2006/relationships/hyperlink" Target="http://news.bbc.co.uk/2/hi/science/nature/7144337.stm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://www.wenatcheeworld.com/apps/pbcs.dll/article?AID=/20080122/FOOD/373497927/1030/rss1030" TargetMode="External"/><Relationship Id="rId4" Type="http://schemas.openxmlformats.org/officeDocument/2006/relationships/hyperlink" Target="http://news.bbc.co.uk/2/hi/science/nature/7144337.s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://www.bbc.com/news/world-us-canada-35808627?ocid=global_bbccom_email_15032016_top+news+stories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6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8394991.stm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hyperlink" Target="http://www.bbc.com/news/blogs-trending-33646878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www.nydailynews.com/news/politics/track-palin-sarah-palin-adult-son-arrested-alaska-article-1.2502319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55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www.politico.com/story/2016/01/track-palin-domestic-violence-arrest-218028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56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s://www.google.com/url?sa=t&amp;rct=j&amp;q=&amp;esrc=s&amp;source=web&amp;cd=28&amp;cad=rja&amp;uact=8&amp;ved=0ahUKEwjB36bX0-jKAhUN7mMKHY-fCDc4FBAWCEgwBw&amp;url=http://time.com/4187437/sarah-palin-track-ptsd-obama-trump/&amp;usg=AFQjCNHcAfP9wsWKKemTCVoqu0YLcEdwxg&amp;sig2=FhDCIu5ivhdXeU2V3JWzVA&amp;bvm=bv.113370389,d.cGc'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57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s://www.google.com/url?sa=t&amp;rct=j&amp;q=&amp;esrc=s&amp;source=web&amp;cd=28&amp;cad=rja&amp;uact=8&amp;ved=0ahUKEwjB36bX0-jKAhUN7mMKHY-fCDc4FBAWCEgwBw&amp;url=http://time.com/4187437/sarah-palin-track-ptsd-obama-trump/&amp;usg=AFQjCNHcAfP9wsWKKemTCVoqu0YLcEdwxg&amp;sig2=FhDCIu5ivhdXeU2V3JWzVA&amp;bvm=bv.113370389,d.cGc'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57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58.png"/><Relationship Id="rId4" Type="http://schemas.openxmlformats.org/officeDocument/2006/relationships/hyperlink" Target="http://www.cafepress.com/metalstar.71120928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58.png"/><Relationship Id="rId4" Type="http://schemas.openxmlformats.org/officeDocument/2006/relationships/hyperlink" Target="http://www.cafepress.com/metalstar.71120928" TargetMode="Externa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www.science20.com/the_conversation/my_genes_made_me_do_it_the_problem_of_determinism_and_diminished_culpability-161174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9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59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43.xml"/><Relationship Id="rId4" Type="http://schemas.openxmlformats.org/officeDocument/2006/relationships/hyperlink" Target="http://www.telegraph.co.uk/news/2016/09/26/leading-us-exorcists-explain-huge-increase-in-demand-for-the-rit/" TargetMode="Externa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1.png"/><Relationship Id="rId4" Type="http://schemas.openxmlformats.org/officeDocument/2006/relationships/hyperlink" Target="http://en.wikipedia.org/wiki/Exorcism" TargetMode="Externa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2.png"/><Relationship Id="rId4" Type="http://schemas.openxmlformats.org/officeDocument/2006/relationships/hyperlink" Target="http://en.wikipedia.org/wiki/Exorcism" TargetMode="Externa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54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54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5.png"/><Relationship Id="rId4" Type="http://schemas.openxmlformats.org/officeDocument/2006/relationships/hyperlink" Target="https://www.nationalgeographic.com/video/shorts/1146962499790/" TargetMode="Externa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ffingtonpost.com/entry/pope-francis-priests-exorcism_us_58d0674de4b0be71dcf76a81?ncid=APPLENEWS00001&amp;ec_carp=7124969481248896585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europe-43697573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26.jpg"/><Relationship Id="rId4" Type="http://schemas.openxmlformats.org/officeDocument/2006/relationships/image" Target="../media/image168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2016/09/26/leading-us-exorcists-explain-huge-increase-in-demand-for-the-rit/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170.JPG"/><Relationship Id="rId4" Type="http://schemas.openxmlformats.org/officeDocument/2006/relationships/image" Target="../media/image1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m.bbc.com/news/magazine-31714853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1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272689.stm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71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272689.stm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7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43.xml"/><Relationship Id="rId4" Type="http://schemas.openxmlformats.org/officeDocument/2006/relationships/hyperlink" Target="https://en.wikipedia.org/wiki/Canterbury_Cathedral" TargetMode="Externa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59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43.xml"/><Relationship Id="rId4" Type="http://schemas.openxmlformats.org/officeDocument/2006/relationships/hyperlink" Target="http://www.telegraph.co.uk/news/2016/09/26/leading-us-exorcists-explain-huge-increase-in-demand-for-the-rit/" TargetMode="Externa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54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on.com/2013/02/26/pat_robertson_there_could_be_demons_attached_to_your_thrift_store_finds/" TargetMode="Externa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74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26.jpg"/><Relationship Id="rId4" Type="http://schemas.openxmlformats.org/officeDocument/2006/relationships/hyperlink" Target="https://www.bbc.com/news/world-us-canada-45928212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oceseduluth.org/index.php" TargetMode="Externa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76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oceseduluth.org/index.php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JPG"/><Relationship Id="rId4" Type="http://schemas.openxmlformats.org/officeDocument/2006/relationships/hyperlink" Target="https://www.theguardian.com/science/2018/feb/28/hate-body-odour-youre-more-likely-to-have-rightwing-views?CMP=Share_iOSApp_Other" TargetMode="Externa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oceseduluth.org/index.php" TargetMode="External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76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oceseduluth.org/index.php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76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179.png"/><Relationship Id="rId4" Type="http://schemas.openxmlformats.org/officeDocument/2006/relationships/hyperlink" Target="http://www.minnesotamonthly.com/Lifestyle/People-Profiles/Meet-Mother-Mary-Clare-RoufsOne-of-the-Youngest-Nuns-in-America/" TargetMode="Externa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181.png"/><Relationship Id="rId4" Type="http://schemas.openxmlformats.org/officeDocument/2006/relationships/hyperlink" Target="http://www.dioceseduluth.org/index.php" TargetMode="Externa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183.png"/><Relationship Id="rId4" Type="http://schemas.openxmlformats.org/officeDocument/2006/relationships/hyperlink" Target="http://thecatholicspirit.com/featured/motherhood-in-the-sisterhood/" TargetMode="Externa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://en.wikipedia.org/wiki/Plato" TargetMode="Externa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://en.wikipedia.org/wiki/Plato" TargetMode="Externa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18/feb/27/victim-blaming-science-behind-psychology-research?CMP=Share_iOSApp_Oth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JP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bbc.com/future/story/20150928-tall-vs-small-which-is-it-better-to-be" TargetMode="Externa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health-4595344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dn28582-scans-prove-theres-no-such-thing-as-a-male-or-female-brai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dn28582-scans-prove-theres-no-such-thing-as-a-male-or-female-brai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www.tes.com/news/behaviour-should-we-treat-girls-and-boys-differently?ns_mchannel=email&amp;ns_source=newsdaily_newsletter&amp;ns_campaign=NEWS_NLB_Wk3_Wed_16_Jan&amp;ns_linkname=bbcnews_teaching_newseducation_teaching&amp;ns_fee=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hyperlink" Target="http://www.bbc.com/news/health-31372156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JPG"/><Relationship Id="rId4" Type="http://schemas.openxmlformats.org/officeDocument/2006/relationships/hyperlink" Target="https://www.theguardian.com/science/2016/aug/25/your-daily-coffee-habit-could-be-partly-genetic-new-study-suggests?CMP=Share_iOSApp_Othe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health-37549578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health-3754957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1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2.xml"/><Relationship Id="rId4" Type="http://schemas.openxmlformats.org/officeDocument/2006/relationships/hyperlink" Target="http://news.sciencemag.org/health/2015/06/mayan-ancestry-may-help-explain-high-risk-diabetes-mexic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39.png"/><Relationship Id="rId4" Type="http://schemas.openxmlformats.org/officeDocument/2006/relationships/hyperlink" Target="http://news.sciencemag.org/health/2015/06/mayan-ancestry-may-help-explain-high-risk-diabetes-mexico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science-environment-1220795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3.xml"/><Relationship Id="rId4" Type="http://schemas.openxmlformats.org/officeDocument/2006/relationships/hyperlink" Target="http://www.bbc.co.uk/news/health-11727707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news.bbc.co.uk/2/hi/health/7278853.st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7798687.st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://en.wikipedia.org/wiki/Plato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d.edu/news/67163-nature-vs-nuture-both-are-important-anthropologist-argue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www.sciencedaily.com/releases/2016/05/160518130006.htm" TargetMode="Externa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d.ted.com/lessons/how-the-choices-you-make-can-affect-your-genes-carlos-guerrero-bosagna?utm_source=TED-Ed+Subscribers&amp;utm_campaign=03422be02e-2013_09_219_19_2013&amp;utm_medium=email&amp;utm_term=0_1aaccced48-03422be02e-47149557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www.npr.org/2016/07/15/485709299/how-do-nature-and-nurture-combine-to-make-us-who-we-ar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nordic.com/are-leaders-born-or-bred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nordic.com/are-leaders-born-or-bred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nordic.com/are-leaders-born-or-bred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3.interscience.wiley.com/journal/123232350/abstract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en.wikipedia.org/wiki/Nature_versus_nurture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://news.bbc.co.uk/2/hi/science/nature/3023685.stm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cpgender.html#title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www.d.umn.edu/cla/faculty/troufs/anth4616/cpgender.html#title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www.d.umn.edu/cla/faculty/troufs/anth4616/cpgender.html#title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cpgender.html#titl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av/health-46843612/intersex-surgeries-is-it-right-to-assign-sex-to-a-baby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0/25/opinion/sex-biology-binary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bbc.com/news/health-39979186" TargetMode="External"/><Relationship Id="rId4" Type="http://schemas.openxmlformats.org/officeDocument/2006/relationships/image" Target="../media/image6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bbc.com/news/world-africa-39780214" TargetMode="Externa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eon.co/essays/people-born-intersex-have-a-right-to-genital-integrity?utm_source=Aeon+Newsletter&amp;utm_campaign=2641c6cfe7-EMAIL_CAMPAIGN_2017_04_07&amp;utm_medium=email&amp;utm_term=0_411a82e59d-2641c6cfe7-55451365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429098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jp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://news.bbc.co.uk/2/hi/science/nature/3023685.stm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en.wikipedia.org/wiki/Image:Mendoza_HumanSacrifice.jpg" TargetMode="External"/><Relationship Id="rId1" Type="http://schemas.openxmlformats.org/officeDocument/2006/relationships/slideLayout" Target="../slideLayouts/slideLayout16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en.wikipedia.org/wiki/Image:Mendoza_HumanSacrifice.jpg" TargetMode="External"/><Relationship Id="rId1" Type="http://schemas.openxmlformats.org/officeDocument/2006/relationships/slideLayout" Target="../slideLayouts/slideLayout16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70.png"/><Relationship Id="rId4" Type="http://schemas.openxmlformats.org/officeDocument/2006/relationships/hyperlink" Target="http://rawstory.com/news/afp/Bush_says_Iraq_war_about_al_Qaeda_07242007.htm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70.png"/><Relationship Id="rId4" Type="http://schemas.openxmlformats.org/officeDocument/2006/relationships/hyperlink" Target="http://rawstory.com/news/afp/Bush_says_Iraq_war_about_al_Qaeda_07242007.html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70.png"/><Relationship Id="rId4" Type="http://schemas.openxmlformats.org/officeDocument/2006/relationships/hyperlink" Target="http://rawstory.com/news/afp/Bush_says_Iraq_war_about_al_Qaeda_07242007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4.xml"/><Relationship Id="rId6" Type="http://schemas.openxmlformats.org/officeDocument/2006/relationships/hyperlink" Target="https://www.huffingtonpost.com/entry/oprah-one-thing-make-her-run-president_us_5a96abd0e4b07dffeb6e6502?ncid=APPLENEWS00001" TargetMode="External"/><Relationship Id="rId5" Type="http://schemas.openxmlformats.org/officeDocument/2006/relationships/hyperlink" Target="http://news.bbc.co.uk/2/hi/science/nature/7144337.stm" TargetMode="External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hyperlink" Target="https://www.huffingtonpost.com/entry/oprah-one-thing-make-her-run-president_us_5a96abd0e4b07dffeb6e6502?ncid=APPLENEWS00001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4.xml"/><Relationship Id="rId6" Type="http://schemas.openxmlformats.org/officeDocument/2006/relationships/hyperlink" Target="http://news.bbc.co.uk/2/hi/science/nature/7144337.stm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s://www.mprnews.org/story/2018/02/05/michele-bachmann-not-running-for-franken-senate-seat" TargetMode="External"/><Relationship Id="rId4" Type="http://schemas.openxmlformats.org/officeDocument/2006/relationships/hyperlink" Target="http://news.bbc.co.uk/2/hi/science/nature/7144337.stm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theguardian.com/society/2018/feb/07/evangelical-flu-shot-pray-donald-trump-gloria-copeland?CMP=Share_iOSApp_Other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78.png"/><Relationship Id="rId4" Type="http://schemas.openxmlformats.org/officeDocument/2006/relationships/hyperlink" Target="http://news.aol.com/political-machine/2008/09/02/sarah-palin-iraq-war-gods-plan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78.png"/><Relationship Id="rId4" Type="http://schemas.openxmlformats.org/officeDocument/2006/relationships/hyperlink" Target="http://news.aol.com/political-machine/2008/09/02/sarah-palin-iraq-war-gods-plan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79.png"/><Relationship Id="rId4" Type="http://schemas.openxmlformats.org/officeDocument/2006/relationships/hyperlink" Target="http://www.independent.co.uk/news/uk/politics/chilcot-report-john-prescott-says-tony-blair-led-uk-into-illegal-war-in-iraq-a7129106.html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80.png"/><Relationship Id="rId4" Type="http://schemas.openxmlformats.org/officeDocument/2006/relationships/hyperlink" Target="http://news.aol.com/political-machine/2008/09/02/sarah-palin-iraq-war-gods-plan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80.png"/><Relationship Id="rId4" Type="http://schemas.openxmlformats.org/officeDocument/2006/relationships/hyperlink" Target="http://news.aol.com/political-machine/2008/09/02/sarah-palin-iraq-war-gods-plan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4.xml"/><Relationship Id="rId6" Type="http://schemas.openxmlformats.org/officeDocument/2006/relationships/hyperlink" Target="http://www.bbc.com/news/world-us-canada-34168737" TargetMode="External"/><Relationship Id="rId5" Type="http://schemas.openxmlformats.org/officeDocument/2006/relationships/hyperlink" Target="http://news.bbc.co.uk/2/hi/science/nature/7144337.stm" TargetMode="Externa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4.xml"/><Relationship Id="rId6" Type="http://schemas.openxmlformats.org/officeDocument/2006/relationships/hyperlink" Target="http://www.bbc.com/news/world-us-canada-34168737" TargetMode="External"/><Relationship Id="rId5" Type="http://schemas.openxmlformats.org/officeDocument/2006/relationships/hyperlink" Target="http://news.bbc.co.uk/2/hi/science/nature/7144337.stm" TargetMode="External"/><Relationship Id="rId4" Type="http://schemas.openxmlformats.org/officeDocument/2006/relationships/image" Target="../media/image3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4.xml"/><Relationship Id="rId5" Type="http://schemas.openxmlformats.org/officeDocument/2006/relationships/hyperlink" Target="https://www.mprnews.org/story/2018/02/05/michele-bachmann-not-running-for-franken-senate-seat" TargetMode="External"/><Relationship Id="rId4" Type="http://schemas.openxmlformats.org/officeDocument/2006/relationships/hyperlink" Target="http://news.bbc.co.uk/2/hi/science/nature/7144337.stm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://en.wikipedia.org/wiki/File:Rick_Perry_photo_portrait,_August_28,_2004.jpg" TargetMode="External"/><Relationship Id="rId7" Type="http://schemas.openxmlformats.org/officeDocument/2006/relationships/hyperlink" Target="http://en.wikipedia.org/wiki/Michele_Bachmann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85.png"/><Relationship Id="rId11" Type="http://schemas.openxmlformats.org/officeDocument/2006/relationships/hyperlink" Target="http://en.wikipedia.org/wiki/Sara_palen" TargetMode="External"/><Relationship Id="rId5" Type="http://schemas.openxmlformats.org/officeDocument/2006/relationships/hyperlink" Target="http://en.wikipedia.org/wiki/Rick_Perry" TargetMode="External"/><Relationship Id="rId10" Type="http://schemas.openxmlformats.org/officeDocument/2006/relationships/hyperlink" Target="http://en.wikipedia.org/wiki/Tim_pawlenty" TargetMode="External"/><Relationship Id="rId4" Type="http://schemas.openxmlformats.org/officeDocument/2006/relationships/image" Target="../media/image84.jpeg"/><Relationship Id="rId9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jpg"/><Relationship Id="rId5" Type="http://schemas.openxmlformats.org/officeDocument/2006/relationships/hyperlink" Target="http://www.bbc.com/news/world-us-canada-34365974http:/www.bbc.com/news/world-us-canada-34168737" TargetMode="External"/><Relationship Id="rId4" Type="http://schemas.openxmlformats.org/officeDocument/2006/relationships/hyperlink" Target="http://news.bbc.co.uk/2/hi/science/nature/7144337.stm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90.png"/><Relationship Id="rId4" Type="http://schemas.openxmlformats.org/officeDocument/2006/relationships/hyperlink" Target="http://en.wikipedia.org/wiki/Crusade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90.png"/><Relationship Id="rId4" Type="http://schemas.openxmlformats.org/officeDocument/2006/relationships/hyperlink" Target="http://en.wikipedia.org/wiki/Crusa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389401"/>
            <a:ext cx="78486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Three Major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Perennial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Debates</a:t>
            </a: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81803" y="3377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</a:t>
            </a:r>
            <a:r>
              <a:rPr kumimoji="1" lang="en-US" sz="2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 your up/down arrow keys and/or </a:t>
            </a:r>
          </a:p>
          <a:p>
            <a:pPr algn="ctr" eaLnBrk="0" hangingPunct="0"/>
            <a:r>
              <a:rPr kumimoji="1" lang="en-US" sz="2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space bar to advance the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71547" y="434975"/>
            <a:ext cx="7431087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BADDE1"/>
                </a:solidFill>
              </a:rPr>
              <a:t>three major contemporary debates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rgbClr val="FF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 		    (ideas vs. things)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800" b="1" i="1" dirty="0" smtClean="0">
              <a:solidFill>
                <a:srgbClr val="000000"/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261" y="3625334"/>
            <a:ext cx="77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this is the classical debate on whether something is so because  it is inherited </a:t>
            </a:r>
          </a:p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or because it is learned</a:t>
            </a:r>
          </a:p>
          <a:p>
            <a:pPr algn="ctr"/>
            <a:endParaRPr lang="en-US" sz="2400" b="1" kern="0" dirty="0" smtClean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you know the argument</a:t>
            </a:r>
          </a:p>
          <a:p>
            <a:pPr algn="ctr"/>
            <a:endParaRPr lang="en-US" sz="1200" b="1" kern="0" dirty="0" smtClean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and it goes by different names . . 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66652" y="6554347"/>
            <a:ext cx="1986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http://en.wikipedia.org/wiki/Joan_of_arc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7011" name="Rectangle 4"/>
          <p:cNvSpPr>
            <a:spLocks noChangeArrowheads="1"/>
          </p:cNvSpPr>
          <p:nvPr/>
        </p:nvSpPr>
        <p:spPr bwMode="auto">
          <a:xfrm>
            <a:off x="1755784" y="5594350"/>
            <a:ext cx="5675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</a:rPr>
              <a:t>Saint Joan of Arc</a:t>
            </a:r>
            <a:br>
              <a:rPr lang="en-US">
                <a:solidFill>
                  <a:srgbClr val="FFFFFF"/>
                </a:solidFill>
                <a:latin typeface="Arial" charset="0"/>
              </a:rPr>
            </a:br>
            <a:r>
              <a:rPr lang="en-US" sz="1200">
                <a:solidFill>
                  <a:srgbClr val="FFFFFF"/>
                </a:solidFill>
                <a:latin typeface="Arial" charset="0"/>
              </a:rPr>
              <a:t>Burned at the stake by an ecclesiastical court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For leading the French Armey by divine guidance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During the Hundred Years’ War (1337 to 1453</a:t>
            </a:r>
            <a:r>
              <a:rPr lang="en-US">
                <a:solidFill>
                  <a:srgbClr val="FFFFFF"/>
                </a:solidFill>
                <a:latin typeface="Arial" charset="0"/>
              </a:rPr>
              <a:t>) </a:t>
            </a:r>
          </a:p>
        </p:txBody>
      </p:sp>
      <p:pic>
        <p:nvPicPr>
          <p:cNvPr id="4270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5425" y="96856"/>
            <a:ext cx="36195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4352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66652" y="6554347"/>
            <a:ext cx="1986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http://en.wikipedia.org/wiki/Joan_of_arc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7011" name="Rectangle 4"/>
          <p:cNvSpPr>
            <a:spLocks noChangeArrowheads="1"/>
          </p:cNvSpPr>
          <p:nvPr/>
        </p:nvSpPr>
        <p:spPr bwMode="auto">
          <a:xfrm>
            <a:off x="1755784" y="5594350"/>
            <a:ext cx="5675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</a:rPr>
              <a:t>Saint Joan of Arc</a:t>
            </a:r>
            <a:br>
              <a:rPr lang="en-US">
                <a:solidFill>
                  <a:srgbClr val="FFFFFF"/>
                </a:solidFill>
                <a:latin typeface="Arial" charset="0"/>
              </a:rPr>
            </a:br>
            <a:r>
              <a:rPr lang="en-US" sz="1200">
                <a:solidFill>
                  <a:srgbClr val="FFFFFF"/>
                </a:solidFill>
                <a:latin typeface="Arial" charset="0"/>
              </a:rPr>
              <a:t>Burned at the stake by an ecclesiastical court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For leading the French Armey by divine guidance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During the Hundred Years’ War (1337 to 1453</a:t>
            </a:r>
            <a:r>
              <a:rPr lang="en-US">
                <a:solidFill>
                  <a:srgbClr val="FFFFFF"/>
                </a:solidFill>
                <a:latin typeface="Arial" charset="0"/>
              </a:rPr>
              <a:t>) </a:t>
            </a:r>
          </a:p>
        </p:txBody>
      </p:sp>
      <p:pic>
        <p:nvPicPr>
          <p:cNvPr id="4270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5425" y="96856"/>
            <a:ext cx="36195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30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817580"/>
            <a:ext cx="6908800" cy="16516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 </a:t>
            </a:r>
            <a:r>
              <a:rPr lang="en-US" sz="3600" b="1" dirty="0" err="1" smtClean="0">
                <a:solidFill>
                  <a:srgbClr val="FF0000"/>
                </a:solidFill>
              </a:rPr>
              <a:t>Ideationism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</a:rPr>
              <a:t>will probably be around “forever” . . .</a:t>
            </a:r>
          </a:p>
        </p:txBody>
      </p:sp>
    </p:spTree>
    <p:extLst>
      <p:ext uri="{BB962C8B-B14F-4D97-AF65-F5344CB8AC3E}">
        <p14:creationId xmlns:p14="http://schemas.microsoft.com/office/powerpoint/2010/main" val="868852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534315" y="6554347"/>
            <a:ext cx="40511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4"/>
              </a:rPr>
              <a:t>http://thecaucus.blogs.nytimes.com/2010/02/19/pawlentys-principles-gods-in-charge/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170" y="114662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984251" y="1944913"/>
            <a:ext cx="3979636" cy="824820"/>
          </a:xfrm>
          <a:custGeom>
            <a:avLst/>
            <a:gdLst>
              <a:gd name="connsiteX0" fmla="*/ 147562 w 3609219"/>
              <a:gd name="connsiteY0" fmla="*/ 181428 h 1151466"/>
              <a:gd name="connsiteX1" fmla="*/ 771676 w 3609219"/>
              <a:gd name="connsiteY1" fmla="*/ 21771 h 1151466"/>
              <a:gd name="connsiteX2" fmla="*/ 1352247 w 3609219"/>
              <a:gd name="connsiteY2" fmla="*/ 50799 h 1151466"/>
              <a:gd name="connsiteX3" fmla="*/ 2397276 w 3609219"/>
              <a:gd name="connsiteY3" fmla="*/ 137885 h 1151466"/>
              <a:gd name="connsiteX4" fmla="*/ 3297162 w 3609219"/>
              <a:gd name="connsiteY4" fmla="*/ 181428 h 1151466"/>
              <a:gd name="connsiteX5" fmla="*/ 3413276 w 3609219"/>
              <a:gd name="connsiteY5" fmla="*/ 515256 h 1151466"/>
              <a:gd name="connsiteX6" fmla="*/ 3543905 w 3609219"/>
              <a:gd name="connsiteY6" fmla="*/ 921656 h 1151466"/>
              <a:gd name="connsiteX7" fmla="*/ 3021390 w 3609219"/>
              <a:gd name="connsiteY7" fmla="*/ 1139371 h 1151466"/>
              <a:gd name="connsiteX8" fmla="*/ 1947333 w 3609219"/>
              <a:gd name="connsiteY8" fmla="*/ 994228 h 1151466"/>
              <a:gd name="connsiteX9" fmla="*/ 1163562 w 3609219"/>
              <a:gd name="connsiteY9" fmla="*/ 1066799 h 1151466"/>
              <a:gd name="connsiteX10" fmla="*/ 539447 w 3609219"/>
              <a:gd name="connsiteY10" fmla="*/ 979714 h 1151466"/>
              <a:gd name="connsiteX11" fmla="*/ 74990 w 3609219"/>
              <a:gd name="connsiteY11" fmla="*/ 820056 h 1151466"/>
              <a:gd name="connsiteX12" fmla="*/ 89505 w 3609219"/>
              <a:gd name="connsiteY12" fmla="*/ 500742 h 1151466"/>
              <a:gd name="connsiteX13" fmla="*/ 118533 w 3609219"/>
              <a:gd name="connsiteY13" fmla="*/ 283028 h 1151466"/>
              <a:gd name="connsiteX14" fmla="*/ 205619 w 3609219"/>
              <a:gd name="connsiteY14" fmla="*/ 137885 h 11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9219" h="1151466">
                <a:moveTo>
                  <a:pt x="147562" y="181428"/>
                </a:moveTo>
                <a:cubicBezTo>
                  <a:pt x="359228" y="112485"/>
                  <a:pt x="570895" y="43542"/>
                  <a:pt x="771676" y="21771"/>
                </a:cubicBezTo>
                <a:cubicBezTo>
                  <a:pt x="972457" y="0"/>
                  <a:pt x="1081314" y="31447"/>
                  <a:pt x="1352247" y="50799"/>
                </a:cubicBezTo>
                <a:cubicBezTo>
                  <a:pt x="1623180" y="70151"/>
                  <a:pt x="2073124" y="116114"/>
                  <a:pt x="2397276" y="137885"/>
                </a:cubicBezTo>
                <a:cubicBezTo>
                  <a:pt x="2721428" y="159656"/>
                  <a:pt x="3127829" y="118533"/>
                  <a:pt x="3297162" y="181428"/>
                </a:cubicBezTo>
                <a:cubicBezTo>
                  <a:pt x="3466495" y="244323"/>
                  <a:pt x="3372152" y="391885"/>
                  <a:pt x="3413276" y="515256"/>
                </a:cubicBezTo>
                <a:cubicBezTo>
                  <a:pt x="3454400" y="638627"/>
                  <a:pt x="3609219" y="817637"/>
                  <a:pt x="3543905" y="921656"/>
                </a:cubicBezTo>
                <a:cubicBezTo>
                  <a:pt x="3478591" y="1025675"/>
                  <a:pt x="3287485" y="1127276"/>
                  <a:pt x="3021390" y="1139371"/>
                </a:cubicBezTo>
                <a:cubicBezTo>
                  <a:pt x="2755295" y="1151466"/>
                  <a:pt x="2256971" y="1006323"/>
                  <a:pt x="1947333" y="994228"/>
                </a:cubicBezTo>
                <a:cubicBezTo>
                  <a:pt x="1637695" y="982133"/>
                  <a:pt x="1398210" y="1069218"/>
                  <a:pt x="1163562" y="1066799"/>
                </a:cubicBezTo>
                <a:cubicBezTo>
                  <a:pt x="928914" y="1064380"/>
                  <a:pt x="720876" y="1020838"/>
                  <a:pt x="539447" y="979714"/>
                </a:cubicBezTo>
                <a:cubicBezTo>
                  <a:pt x="358018" y="938590"/>
                  <a:pt x="149980" y="899885"/>
                  <a:pt x="74990" y="820056"/>
                </a:cubicBezTo>
                <a:cubicBezTo>
                  <a:pt x="0" y="740227"/>
                  <a:pt x="82248" y="590246"/>
                  <a:pt x="89505" y="500742"/>
                </a:cubicBezTo>
                <a:cubicBezTo>
                  <a:pt x="96762" y="411238"/>
                  <a:pt x="99181" y="343504"/>
                  <a:pt x="118533" y="283028"/>
                </a:cubicBezTo>
                <a:cubicBezTo>
                  <a:pt x="137885" y="222552"/>
                  <a:pt x="169333" y="166914"/>
                  <a:pt x="205619" y="13788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6598" y="1258440"/>
            <a:ext cx="14573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174251" y="1349835"/>
            <a:ext cx="2005677" cy="43542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 February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409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4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6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8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10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1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16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8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20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92" y="185517"/>
            <a:ext cx="700543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884662" y="4815077"/>
            <a:ext cx="2815093" cy="75116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Faith Based</a:t>
            </a:r>
          </a:p>
        </p:txBody>
      </p:sp>
      <p:sp>
        <p:nvSpPr>
          <p:cNvPr id="1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237495" y="6583381"/>
            <a:ext cx="26388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http://www.bbc.com/news/world-us-canada-34145941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58898" y="4986014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Kim Davis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94860" y="5776685"/>
            <a:ext cx="3309257" cy="435430"/>
          </a:xfrm>
          <a:custGeom>
            <a:avLst/>
            <a:gdLst>
              <a:gd name="connsiteX0" fmla="*/ 1524000 w 3309257"/>
              <a:gd name="connsiteY0" fmla="*/ 406401 h 435430"/>
              <a:gd name="connsiteX1" fmla="*/ 1291772 w 3309257"/>
              <a:gd name="connsiteY1" fmla="*/ 377372 h 435430"/>
              <a:gd name="connsiteX2" fmla="*/ 1117600 w 3309257"/>
              <a:gd name="connsiteY2" fmla="*/ 391887 h 435430"/>
              <a:gd name="connsiteX3" fmla="*/ 899886 w 3309257"/>
              <a:gd name="connsiteY3" fmla="*/ 420915 h 435430"/>
              <a:gd name="connsiteX4" fmla="*/ 798286 w 3309257"/>
              <a:gd name="connsiteY4" fmla="*/ 435430 h 435430"/>
              <a:gd name="connsiteX5" fmla="*/ 522515 w 3309257"/>
              <a:gd name="connsiteY5" fmla="*/ 420915 h 435430"/>
              <a:gd name="connsiteX6" fmla="*/ 449943 w 3309257"/>
              <a:gd name="connsiteY6" fmla="*/ 406401 h 435430"/>
              <a:gd name="connsiteX7" fmla="*/ 391886 w 3309257"/>
              <a:gd name="connsiteY7" fmla="*/ 391887 h 435430"/>
              <a:gd name="connsiteX8" fmla="*/ 58057 w 3309257"/>
              <a:gd name="connsiteY8" fmla="*/ 377372 h 435430"/>
              <a:gd name="connsiteX9" fmla="*/ 29029 w 3309257"/>
              <a:gd name="connsiteY9" fmla="*/ 333830 h 435430"/>
              <a:gd name="connsiteX10" fmla="*/ 0 w 3309257"/>
              <a:gd name="connsiteY10" fmla="*/ 246744 h 435430"/>
              <a:gd name="connsiteX11" fmla="*/ 58057 w 3309257"/>
              <a:gd name="connsiteY11" fmla="*/ 159658 h 435430"/>
              <a:gd name="connsiteX12" fmla="*/ 101600 w 3309257"/>
              <a:gd name="connsiteY12" fmla="*/ 145144 h 435430"/>
              <a:gd name="connsiteX13" fmla="*/ 275772 w 3309257"/>
              <a:gd name="connsiteY13" fmla="*/ 58058 h 435430"/>
              <a:gd name="connsiteX14" fmla="*/ 899886 w 3309257"/>
              <a:gd name="connsiteY14" fmla="*/ 72572 h 435430"/>
              <a:gd name="connsiteX15" fmla="*/ 986972 w 3309257"/>
              <a:gd name="connsiteY15" fmla="*/ 87087 h 435430"/>
              <a:gd name="connsiteX16" fmla="*/ 1669143 w 3309257"/>
              <a:gd name="connsiteY16" fmla="*/ 72572 h 435430"/>
              <a:gd name="connsiteX17" fmla="*/ 1799772 w 3309257"/>
              <a:gd name="connsiteY17" fmla="*/ 58058 h 435430"/>
              <a:gd name="connsiteX18" fmla="*/ 1988457 w 3309257"/>
              <a:gd name="connsiteY18" fmla="*/ 29030 h 435430"/>
              <a:gd name="connsiteX19" fmla="*/ 2351315 w 3309257"/>
              <a:gd name="connsiteY19" fmla="*/ 14515 h 435430"/>
              <a:gd name="connsiteX20" fmla="*/ 2394857 w 3309257"/>
              <a:gd name="connsiteY20" fmla="*/ 1 h 435430"/>
              <a:gd name="connsiteX21" fmla="*/ 2902857 w 3309257"/>
              <a:gd name="connsiteY21" fmla="*/ 29030 h 435430"/>
              <a:gd name="connsiteX22" fmla="*/ 3048000 w 3309257"/>
              <a:gd name="connsiteY22" fmla="*/ 87087 h 435430"/>
              <a:gd name="connsiteX23" fmla="*/ 3135086 w 3309257"/>
              <a:gd name="connsiteY23" fmla="*/ 145144 h 435430"/>
              <a:gd name="connsiteX24" fmla="*/ 3265715 w 3309257"/>
              <a:gd name="connsiteY24" fmla="*/ 188687 h 435430"/>
              <a:gd name="connsiteX25" fmla="*/ 3309257 w 3309257"/>
              <a:gd name="connsiteY25" fmla="*/ 203201 h 435430"/>
              <a:gd name="connsiteX26" fmla="*/ 3265715 w 3309257"/>
              <a:gd name="connsiteY26" fmla="*/ 348344 h 435430"/>
              <a:gd name="connsiteX27" fmla="*/ 3178629 w 3309257"/>
              <a:gd name="connsiteY27" fmla="*/ 391887 h 435430"/>
              <a:gd name="connsiteX28" fmla="*/ 2975429 w 3309257"/>
              <a:gd name="connsiteY28" fmla="*/ 435430 h 435430"/>
              <a:gd name="connsiteX29" fmla="*/ 2351315 w 3309257"/>
              <a:gd name="connsiteY29" fmla="*/ 420915 h 435430"/>
              <a:gd name="connsiteX30" fmla="*/ 2249715 w 3309257"/>
              <a:gd name="connsiteY30" fmla="*/ 406401 h 435430"/>
              <a:gd name="connsiteX31" fmla="*/ 2133600 w 3309257"/>
              <a:gd name="connsiteY31" fmla="*/ 391887 h 435430"/>
              <a:gd name="connsiteX32" fmla="*/ 1915886 w 3309257"/>
              <a:gd name="connsiteY32" fmla="*/ 377372 h 435430"/>
              <a:gd name="connsiteX33" fmla="*/ 1625600 w 3309257"/>
              <a:gd name="connsiteY33" fmla="*/ 391887 h 435430"/>
              <a:gd name="connsiteX34" fmla="*/ 1524000 w 3309257"/>
              <a:gd name="connsiteY34" fmla="*/ 406401 h 43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09257" h="435430">
                <a:moveTo>
                  <a:pt x="1524000" y="406401"/>
                </a:moveTo>
                <a:cubicBezTo>
                  <a:pt x="1468362" y="403982"/>
                  <a:pt x="1392253" y="377372"/>
                  <a:pt x="1291772" y="377372"/>
                </a:cubicBezTo>
                <a:cubicBezTo>
                  <a:pt x="1233513" y="377372"/>
                  <a:pt x="1175657" y="387049"/>
                  <a:pt x="1117600" y="391887"/>
                </a:cubicBezTo>
                <a:cubicBezTo>
                  <a:pt x="1014004" y="426418"/>
                  <a:pt x="1107520" y="399058"/>
                  <a:pt x="899886" y="420915"/>
                </a:cubicBezTo>
                <a:cubicBezTo>
                  <a:pt x="865863" y="424496"/>
                  <a:pt x="832153" y="430592"/>
                  <a:pt x="798286" y="435430"/>
                </a:cubicBezTo>
                <a:cubicBezTo>
                  <a:pt x="706362" y="430592"/>
                  <a:pt x="614248" y="428560"/>
                  <a:pt x="522515" y="420915"/>
                </a:cubicBezTo>
                <a:cubicBezTo>
                  <a:pt x="497931" y="418866"/>
                  <a:pt x="474025" y="411752"/>
                  <a:pt x="449943" y="406401"/>
                </a:cubicBezTo>
                <a:cubicBezTo>
                  <a:pt x="430470" y="402074"/>
                  <a:pt x="411779" y="393361"/>
                  <a:pt x="391886" y="391887"/>
                </a:cubicBezTo>
                <a:cubicBezTo>
                  <a:pt x="280809" y="383659"/>
                  <a:pt x="169333" y="382210"/>
                  <a:pt x="58057" y="377372"/>
                </a:cubicBezTo>
                <a:cubicBezTo>
                  <a:pt x="48381" y="362858"/>
                  <a:pt x="36114" y="349770"/>
                  <a:pt x="29029" y="333830"/>
                </a:cubicBezTo>
                <a:cubicBezTo>
                  <a:pt x="16602" y="305868"/>
                  <a:pt x="0" y="246744"/>
                  <a:pt x="0" y="246744"/>
                </a:cubicBezTo>
                <a:cubicBezTo>
                  <a:pt x="15217" y="201095"/>
                  <a:pt x="11463" y="190721"/>
                  <a:pt x="58057" y="159658"/>
                </a:cubicBezTo>
                <a:cubicBezTo>
                  <a:pt x="70787" y="151171"/>
                  <a:pt x="87086" y="149982"/>
                  <a:pt x="101600" y="145144"/>
                </a:cubicBezTo>
                <a:cubicBezTo>
                  <a:pt x="214146" y="70114"/>
                  <a:pt x="155588" y="98120"/>
                  <a:pt x="275772" y="58058"/>
                </a:cubicBezTo>
                <a:lnTo>
                  <a:pt x="899886" y="72572"/>
                </a:lnTo>
                <a:cubicBezTo>
                  <a:pt x="929291" y="73772"/>
                  <a:pt x="957543" y="87087"/>
                  <a:pt x="986972" y="87087"/>
                </a:cubicBezTo>
                <a:cubicBezTo>
                  <a:pt x="1214414" y="87087"/>
                  <a:pt x="1441753" y="77410"/>
                  <a:pt x="1669143" y="72572"/>
                </a:cubicBezTo>
                <a:cubicBezTo>
                  <a:pt x="1712686" y="67734"/>
                  <a:pt x="1756401" y="64254"/>
                  <a:pt x="1799772" y="58058"/>
                </a:cubicBezTo>
                <a:cubicBezTo>
                  <a:pt x="1917972" y="41173"/>
                  <a:pt x="1836195" y="38258"/>
                  <a:pt x="1988457" y="29030"/>
                </a:cubicBezTo>
                <a:cubicBezTo>
                  <a:pt x="2109285" y="21707"/>
                  <a:pt x="2230362" y="19353"/>
                  <a:pt x="2351315" y="14515"/>
                </a:cubicBezTo>
                <a:cubicBezTo>
                  <a:pt x="2365829" y="9677"/>
                  <a:pt x="2379558" y="1"/>
                  <a:pt x="2394857" y="1"/>
                </a:cubicBezTo>
                <a:cubicBezTo>
                  <a:pt x="2725306" y="1"/>
                  <a:pt x="2694863" y="-685"/>
                  <a:pt x="2902857" y="29030"/>
                </a:cubicBezTo>
                <a:cubicBezTo>
                  <a:pt x="2955628" y="46620"/>
                  <a:pt x="2994296" y="58170"/>
                  <a:pt x="3048000" y="87087"/>
                </a:cubicBezTo>
                <a:cubicBezTo>
                  <a:pt x="3078718" y="103627"/>
                  <a:pt x="3101988" y="134112"/>
                  <a:pt x="3135086" y="145144"/>
                </a:cubicBezTo>
                <a:lnTo>
                  <a:pt x="3265715" y="188687"/>
                </a:lnTo>
                <a:lnTo>
                  <a:pt x="3309257" y="203201"/>
                </a:lnTo>
                <a:cubicBezTo>
                  <a:pt x="3300750" y="254243"/>
                  <a:pt x="3300872" y="306155"/>
                  <a:pt x="3265715" y="348344"/>
                </a:cubicBezTo>
                <a:cubicBezTo>
                  <a:pt x="3246288" y="371656"/>
                  <a:pt x="3206404" y="384312"/>
                  <a:pt x="3178629" y="391887"/>
                </a:cubicBezTo>
                <a:cubicBezTo>
                  <a:pt x="3064973" y="422884"/>
                  <a:pt x="3078994" y="418168"/>
                  <a:pt x="2975429" y="435430"/>
                </a:cubicBezTo>
                <a:lnTo>
                  <a:pt x="2351315" y="420915"/>
                </a:lnTo>
                <a:cubicBezTo>
                  <a:pt x="2317132" y="419548"/>
                  <a:pt x="2283625" y="410922"/>
                  <a:pt x="2249715" y="406401"/>
                </a:cubicBezTo>
                <a:cubicBezTo>
                  <a:pt x="2211051" y="401246"/>
                  <a:pt x="2172460" y="395266"/>
                  <a:pt x="2133600" y="391887"/>
                </a:cubicBezTo>
                <a:cubicBezTo>
                  <a:pt x="2061141" y="385586"/>
                  <a:pt x="1988457" y="382210"/>
                  <a:pt x="1915886" y="377372"/>
                </a:cubicBezTo>
                <a:cubicBezTo>
                  <a:pt x="1819124" y="382210"/>
                  <a:pt x="1722218" y="384730"/>
                  <a:pt x="1625600" y="391887"/>
                </a:cubicBezTo>
                <a:cubicBezTo>
                  <a:pt x="1420427" y="407085"/>
                  <a:pt x="1579638" y="408820"/>
                  <a:pt x="1524000" y="406401"/>
                </a:cubicBez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0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4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6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8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10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1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16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8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20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81" y="29712"/>
            <a:ext cx="7315200" cy="65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058213" y="6583381"/>
            <a:ext cx="69974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https://www.salon.com/2015/09/02/kim_davis_four_marriages_the_ugly_self_righteousness_of_the_saved_that_fuels_her_marriage_license_refusal/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4942718" y="3958751"/>
            <a:ext cx="2815093" cy="75116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Faith Based</a:t>
            </a:r>
          </a:p>
        </p:txBody>
      </p:sp>
      <p:sp>
        <p:nvSpPr>
          <p:cNvPr id="2" name="Rectangle 1"/>
          <p:cNvSpPr/>
          <p:nvPr/>
        </p:nvSpPr>
        <p:spPr>
          <a:xfrm>
            <a:off x="5482829" y="836425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02 September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5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813105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But others say “no.”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They say the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real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reasons lay in </a:t>
            </a:r>
            <a:r>
              <a:rPr kumimoji="1" lang="en-US" sz="3600" b="1" dirty="0" smtClean="0">
                <a:solidFill>
                  <a:srgbClr val="FF0000"/>
                </a:solidFill>
                <a:latin typeface="Arial" charset="0"/>
              </a:rPr>
              <a:t>materialism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sz="2000" dirty="0" smtClean="0">
                <a:solidFill>
                  <a:srgbClr val="FFFFFF"/>
                </a:solidFill>
                <a:latin typeface="Arial" charset="0"/>
              </a:rPr>
              <a:t>(not ideas)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63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BADDE1"/>
                </a:solidFill>
              </a:rPr>
              <a:t>Ideationism</a:t>
            </a:r>
            <a:r>
              <a:rPr lang="en-US" sz="2800" b="1" i="1" dirty="0" smtClean="0">
                <a:solidFill>
                  <a:srgbClr val="BADDE1"/>
                </a:solidFill>
              </a:rPr>
              <a:t> vs. </a:t>
            </a:r>
            <a:r>
              <a:rPr lang="en-US" b="1" i="1" dirty="0" smtClean="0">
                <a:solidFill>
                  <a:srgbClr val="FF0000"/>
                </a:solidFill>
              </a:rPr>
              <a:t>Cultural Materialism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</a:t>
            </a:r>
            <a:r>
              <a:rPr lang="en-US" sz="2400" b="1" dirty="0" smtClean="0">
                <a:solidFill>
                  <a:srgbClr val="BADDE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674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634666" y="6583381"/>
            <a:ext cx="3911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www.abc.net.au/news/stories/2007/09/17/2034283.htm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827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863" y="381000"/>
            <a:ext cx="73152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084263" y="1792306"/>
            <a:ext cx="4324350" cy="960437"/>
          </a:xfrm>
          <a:custGeom>
            <a:avLst/>
            <a:gdLst>
              <a:gd name="connsiteX0" fmla="*/ 179009 w 4325257"/>
              <a:gd name="connsiteY0" fmla="*/ 166914 h 960361"/>
              <a:gd name="connsiteX1" fmla="*/ 643466 w 4325257"/>
              <a:gd name="connsiteY1" fmla="*/ 21771 h 960361"/>
              <a:gd name="connsiteX2" fmla="*/ 1311123 w 4325257"/>
              <a:gd name="connsiteY2" fmla="*/ 36285 h 960361"/>
              <a:gd name="connsiteX3" fmla="*/ 2399695 w 4325257"/>
              <a:gd name="connsiteY3" fmla="*/ 152399 h 960361"/>
              <a:gd name="connsiteX4" fmla="*/ 3343123 w 4325257"/>
              <a:gd name="connsiteY4" fmla="*/ 239485 h 960361"/>
              <a:gd name="connsiteX5" fmla="*/ 3894666 w 4325257"/>
              <a:gd name="connsiteY5" fmla="*/ 283028 h 960361"/>
              <a:gd name="connsiteX6" fmla="*/ 4272038 w 4325257"/>
              <a:gd name="connsiteY6" fmla="*/ 471714 h 960361"/>
              <a:gd name="connsiteX7" fmla="*/ 4213980 w 4325257"/>
              <a:gd name="connsiteY7" fmla="*/ 849085 h 960361"/>
              <a:gd name="connsiteX8" fmla="*/ 3865638 w 4325257"/>
              <a:gd name="connsiteY8" fmla="*/ 936171 h 960361"/>
              <a:gd name="connsiteX9" fmla="*/ 3589866 w 4325257"/>
              <a:gd name="connsiteY9" fmla="*/ 950685 h 960361"/>
              <a:gd name="connsiteX10" fmla="*/ 2864152 w 4325257"/>
              <a:gd name="connsiteY10" fmla="*/ 878114 h 960361"/>
              <a:gd name="connsiteX11" fmla="*/ 2617409 w 4325257"/>
              <a:gd name="connsiteY11" fmla="*/ 907142 h 960361"/>
              <a:gd name="connsiteX12" fmla="*/ 1862666 w 4325257"/>
              <a:gd name="connsiteY12" fmla="*/ 849085 h 960361"/>
              <a:gd name="connsiteX13" fmla="*/ 1354666 w 4325257"/>
              <a:gd name="connsiteY13" fmla="*/ 863599 h 960361"/>
              <a:gd name="connsiteX14" fmla="*/ 803123 w 4325257"/>
              <a:gd name="connsiteY14" fmla="*/ 863599 h 960361"/>
              <a:gd name="connsiteX15" fmla="*/ 411238 w 4325257"/>
              <a:gd name="connsiteY15" fmla="*/ 878114 h 960361"/>
              <a:gd name="connsiteX16" fmla="*/ 62895 w 4325257"/>
              <a:gd name="connsiteY16" fmla="*/ 689428 h 960361"/>
              <a:gd name="connsiteX17" fmla="*/ 33866 w 4325257"/>
              <a:gd name="connsiteY17" fmla="*/ 529771 h 960361"/>
              <a:gd name="connsiteX18" fmla="*/ 149980 w 4325257"/>
              <a:gd name="connsiteY18" fmla="*/ 253999 h 960361"/>
              <a:gd name="connsiteX19" fmla="*/ 179009 w 4325257"/>
              <a:gd name="connsiteY19" fmla="*/ 166914 h 9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257" h="960361">
                <a:moveTo>
                  <a:pt x="179009" y="166914"/>
                </a:moveTo>
                <a:cubicBezTo>
                  <a:pt x="261257" y="128209"/>
                  <a:pt x="454780" y="43542"/>
                  <a:pt x="643466" y="21771"/>
                </a:cubicBezTo>
                <a:cubicBezTo>
                  <a:pt x="832152" y="0"/>
                  <a:pt x="1018418" y="14514"/>
                  <a:pt x="1311123" y="36285"/>
                </a:cubicBezTo>
                <a:cubicBezTo>
                  <a:pt x="1603828" y="58056"/>
                  <a:pt x="2399695" y="152399"/>
                  <a:pt x="2399695" y="152399"/>
                </a:cubicBezTo>
                <a:lnTo>
                  <a:pt x="3343123" y="239485"/>
                </a:lnTo>
                <a:cubicBezTo>
                  <a:pt x="3592285" y="261256"/>
                  <a:pt x="3739847" y="244323"/>
                  <a:pt x="3894666" y="283028"/>
                </a:cubicBezTo>
                <a:cubicBezTo>
                  <a:pt x="4049485" y="321733"/>
                  <a:pt x="4218819" y="377371"/>
                  <a:pt x="4272038" y="471714"/>
                </a:cubicBezTo>
                <a:cubicBezTo>
                  <a:pt x="4325257" y="566057"/>
                  <a:pt x="4281713" y="771676"/>
                  <a:pt x="4213980" y="849085"/>
                </a:cubicBezTo>
                <a:cubicBezTo>
                  <a:pt x="4146247" y="926495"/>
                  <a:pt x="3969657" y="919238"/>
                  <a:pt x="3865638" y="936171"/>
                </a:cubicBezTo>
                <a:cubicBezTo>
                  <a:pt x="3761619" y="953104"/>
                  <a:pt x="3756780" y="960361"/>
                  <a:pt x="3589866" y="950685"/>
                </a:cubicBezTo>
                <a:cubicBezTo>
                  <a:pt x="3422952" y="941009"/>
                  <a:pt x="3026228" y="885371"/>
                  <a:pt x="2864152" y="878114"/>
                </a:cubicBezTo>
                <a:cubicBezTo>
                  <a:pt x="2702076" y="870857"/>
                  <a:pt x="2784323" y="911980"/>
                  <a:pt x="2617409" y="907142"/>
                </a:cubicBezTo>
                <a:cubicBezTo>
                  <a:pt x="2450495" y="902304"/>
                  <a:pt x="2073123" y="856342"/>
                  <a:pt x="1862666" y="849085"/>
                </a:cubicBezTo>
                <a:lnTo>
                  <a:pt x="1354666" y="863599"/>
                </a:lnTo>
                <a:cubicBezTo>
                  <a:pt x="1178076" y="866018"/>
                  <a:pt x="960361" y="861180"/>
                  <a:pt x="803123" y="863599"/>
                </a:cubicBezTo>
                <a:cubicBezTo>
                  <a:pt x="645885" y="866018"/>
                  <a:pt x="534609" y="907143"/>
                  <a:pt x="411238" y="878114"/>
                </a:cubicBezTo>
                <a:cubicBezTo>
                  <a:pt x="287867" y="849085"/>
                  <a:pt x="125790" y="747485"/>
                  <a:pt x="62895" y="689428"/>
                </a:cubicBezTo>
                <a:cubicBezTo>
                  <a:pt x="0" y="631371"/>
                  <a:pt x="19352" y="602342"/>
                  <a:pt x="33866" y="529771"/>
                </a:cubicBezTo>
                <a:cubicBezTo>
                  <a:pt x="48380" y="457200"/>
                  <a:pt x="123371" y="321732"/>
                  <a:pt x="149980" y="253999"/>
                </a:cubicBezTo>
                <a:cubicBezTo>
                  <a:pt x="176589" y="186266"/>
                  <a:pt x="96761" y="205619"/>
                  <a:pt x="179009" y="16691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07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634666" y="6583381"/>
            <a:ext cx="3911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www.abc.net.au/news/stories/2007/09/17/2034283.htm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827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863" y="381000"/>
            <a:ext cx="73152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084263" y="1792306"/>
            <a:ext cx="4324350" cy="960437"/>
          </a:xfrm>
          <a:custGeom>
            <a:avLst/>
            <a:gdLst>
              <a:gd name="connsiteX0" fmla="*/ 179009 w 4325257"/>
              <a:gd name="connsiteY0" fmla="*/ 166914 h 960361"/>
              <a:gd name="connsiteX1" fmla="*/ 643466 w 4325257"/>
              <a:gd name="connsiteY1" fmla="*/ 21771 h 960361"/>
              <a:gd name="connsiteX2" fmla="*/ 1311123 w 4325257"/>
              <a:gd name="connsiteY2" fmla="*/ 36285 h 960361"/>
              <a:gd name="connsiteX3" fmla="*/ 2399695 w 4325257"/>
              <a:gd name="connsiteY3" fmla="*/ 152399 h 960361"/>
              <a:gd name="connsiteX4" fmla="*/ 3343123 w 4325257"/>
              <a:gd name="connsiteY4" fmla="*/ 239485 h 960361"/>
              <a:gd name="connsiteX5" fmla="*/ 3894666 w 4325257"/>
              <a:gd name="connsiteY5" fmla="*/ 283028 h 960361"/>
              <a:gd name="connsiteX6" fmla="*/ 4272038 w 4325257"/>
              <a:gd name="connsiteY6" fmla="*/ 471714 h 960361"/>
              <a:gd name="connsiteX7" fmla="*/ 4213980 w 4325257"/>
              <a:gd name="connsiteY7" fmla="*/ 849085 h 960361"/>
              <a:gd name="connsiteX8" fmla="*/ 3865638 w 4325257"/>
              <a:gd name="connsiteY8" fmla="*/ 936171 h 960361"/>
              <a:gd name="connsiteX9" fmla="*/ 3589866 w 4325257"/>
              <a:gd name="connsiteY9" fmla="*/ 950685 h 960361"/>
              <a:gd name="connsiteX10" fmla="*/ 2864152 w 4325257"/>
              <a:gd name="connsiteY10" fmla="*/ 878114 h 960361"/>
              <a:gd name="connsiteX11" fmla="*/ 2617409 w 4325257"/>
              <a:gd name="connsiteY11" fmla="*/ 907142 h 960361"/>
              <a:gd name="connsiteX12" fmla="*/ 1862666 w 4325257"/>
              <a:gd name="connsiteY12" fmla="*/ 849085 h 960361"/>
              <a:gd name="connsiteX13" fmla="*/ 1354666 w 4325257"/>
              <a:gd name="connsiteY13" fmla="*/ 863599 h 960361"/>
              <a:gd name="connsiteX14" fmla="*/ 803123 w 4325257"/>
              <a:gd name="connsiteY14" fmla="*/ 863599 h 960361"/>
              <a:gd name="connsiteX15" fmla="*/ 411238 w 4325257"/>
              <a:gd name="connsiteY15" fmla="*/ 878114 h 960361"/>
              <a:gd name="connsiteX16" fmla="*/ 62895 w 4325257"/>
              <a:gd name="connsiteY16" fmla="*/ 689428 h 960361"/>
              <a:gd name="connsiteX17" fmla="*/ 33866 w 4325257"/>
              <a:gd name="connsiteY17" fmla="*/ 529771 h 960361"/>
              <a:gd name="connsiteX18" fmla="*/ 149980 w 4325257"/>
              <a:gd name="connsiteY18" fmla="*/ 253999 h 960361"/>
              <a:gd name="connsiteX19" fmla="*/ 179009 w 4325257"/>
              <a:gd name="connsiteY19" fmla="*/ 166914 h 9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257" h="960361">
                <a:moveTo>
                  <a:pt x="179009" y="166914"/>
                </a:moveTo>
                <a:cubicBezTo>
                  <a:pt x="261257" y="128209"/>
                  <a:pt x="454780" y="43542"/>
                  <a:pt x="643466" y="21771"/>
                </a:cubicBezTo>
                <a:cubicBezTo>
                  <a:pt x="832152" y="0"/>
                  <a:pt x="1018418" y="14514"/>
                  <a:pt x="1311123" y="36285"/>
                </a:cubicBezTo>
                <a:cubicBezTo>
                  <a:pt x="1603828" y="58056"/>
                  <a:pt x="2399695" y="152399"/>
                  <a:pt x="2399695" y="152399"/>
                </a:cubicBezTo>
                <a:lnTo>
                  <a:pt x="3343123" y="239485"/>
                </a:lnTo>
                <a:cubicBezTo>
                  <a:pt x="3592285" y="261256"/>
                  <a:pt x="3739847" y="244323"/>
                  <a:pt x="3894666" y="283028"/>
                </a:cubicBezTo>
                <a:cubicBezTo>
                  <a:pt x="4049485" y="321733"/>
                  <a:pt x="4218819" y="377371"/>
                  <a:pt x="4272038" y="471714"/>
                </a:cubicBezTo>
                <a:cubicBezTo>
                  <a:pt x="4325257" y="566057"/>
                  <a:pt x="4281713" y="771676"/>
                  <a:pt x="4213980" y="849085"/>
                </a:cubicBezTo>
                <a:cubicBezTo>
                  <a:pt x="4146247" y="926495"/>
                  <a:pt x="3969657" y="919238"/>
                  <a:pt x="3865638" y="936171"/>
                </a:cubicBezTo>
                <a:cubicBezTo>
                  <a:pt x="3761619" y="953104"/>
                  <a:pt x="3756780" y="960361"/>
                  <a:pt x="3589866" y="950685"/>
                </a:cubicBezTo>
                <a:cubicBezTo>
                  <a:pt x="3422952" y="941009"/>
                  <a:pt x="3026228" y="885371"/>
                  <a:pt x="2864152" y="878114"/>
                </a:cubicBezTo>
                <a:cubicBezTo>
                  <a:pt x="2702076" y="870857"/>
                  <a:pt x="2784323" y="911980"/>
                  <a:pt x="2617409" y="907142"/>
                </a:cubicBezTo>
                <a:cubicBezTo>
                  <a:pt x="2450495" y="902304"/>
                  <a:pt x="2073123" y="856342"/>
                  <a:pt x="1862666" y="849085"/>
                </a:cubicBezTo>
                <a:lnTo>
                  <a:pt x="1354666" y="863599"/>
                </a:lnTo>
                <a:cubicBezTo>
                  <a:pt x="1178076" y="866018"/>
                  <a:pt x="960361" y="861180"/>
                  <a:pt x="803123" y="863599"/>
                </a:cubicBezTo>
                <a:cubicBezTo>
                  <a:pt x="645885" y="866018"/>
                  <a:pt x="534609" y="907143"/>
                  <a:pt x="411238" y="878114"/>
                </a:cubicBezTo>
                <a:cubicBezTo>
                  <a:pt x="287867" y="849085"/>
                  <a:pt x="125790" y="747485"/>
                  <a:pt x="62895" y="689428"/>
                </a:cubicBezTo>
                <a:cubicBezTo>
                  <a:pt x="0" y="631371"/>
                  <a:pt x="19352" y="602342"/>
                  <a:pt x="33866" y="529771"/>
                </a:cubicBezTo>
                <a:cubicBezTo>
                  <a:pt x="48380" y="457200"/>
                  <a:pt x="123371" y="321732"/>
                  <a:pt x="149980" y="253999"/>
                </a:cubicBezTo>
                <a:cubicBezTo>
                  <a:pt x="176589" y="186266"/>
                  <a:pt x="96761" y="205619"/>
                  <a:pt x="179009" y="16691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000" b="1" i="1" kern="0" dirty="0" err="1" smtClean="0">
                <a:solidFill>
                  <a:srgbClr val="BBE0E3"/>
                </a:solidFill>
                <a:latin typeface="Arial"/>
              </a:rPr>
              <a:t>Ideationism</a:t>
            </a:r>
            <a:r>
              <a:rPr lang="en-US" sz="28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000" b="1" i="1" kern="0" dirty="0" smtClean="0">
                <a:solidFill>
                  <a:srgbClr val="BBE0E3"/>
                </a:solidFill>
                <a:latin typeface="Arial"/>
              </a:rPr>
              <a:t>vs. </a:t>
            </a:r>
            <a:r>
              <a:rPr lang="en-US" sz="3200" b="1" i="1" kern="0" dirty="0" smtClean="0">
                <a:solidFill>
                  <a:srgbClr val="FF0000"/>
                </a:solidFill>
                <a:latin typeface="Arial"/>
              </a:rPr>
              <a:t>Cultural Materialism</a:t>
            </a:r>
          </a:p>
        </p:txBody>
      </p:sp>
    </p:spTree>
    <p:extLst>
      <p:ext uri="{BB962C8B-B14F-4D97-AF65-F5344CB8AC3E}">
        <p14:creationId xmlns:p14="http://schemas.microsoft.com/office/powerpoint/2010/main" val="624376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6"/>
            <a:ext cx="7358062" cy="3687163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	vs. Cultural </a:t>
            </a:r>
            <a:r>
              <a:rPr lang="en-US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/>
              <a:t>(“nature vs. nurture”)</a:t>
            </a:r>
            <a:br>
              <a:rPr lang="en-US" sz="2800" b="1" dirty="0" smtClean="0"/>
            </a:br>
            <a:r>
              <a:rPr lang="en-US" sz="2800" b="1" dirty="0" smtClean="0"/>
              <a:t>	(“inherited vs. learned”)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/>
              <a:t>			(“</a:t>
            </a:r>
            <a:r>
              <a:rPr lang="en-US" sz="2800" b="1" dirty="0" err="1" smtClean="0"/>
              <a:t>nativism</a:t>
            </a:r>
            <a:r>
              <a:rPr lang="en-US" sz="2800" b="1" dirty="0" smtClean="0"/>
              <a:t>” vs. “empiricism”)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421210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FF0000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7236" y="4057143"/>
            <a:ext cx="7200497" cy="2308324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this debate is related in part to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“THE ‘TWO-CULTURE’ PROBLEM”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— C.P. Snow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three major </a:t>
            </a:r>
            <a:r>
              <a:rPr lang="en-US" sz="2800" b="1" dirty="0">
                <a:solidFill>
                  <a:srgbClr val="BADDE1"/>
                </a:solidFill>
              </a:rPr>
              <a:t>perennial </a:t>
            </a: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debates</a:t>
            </a:r>
          </a:p>
        </p:txBody>
      </p:sp>
    </p:spTree>
    <p:extLst>
      <p:ext uri="{BB962C8B-B14F-4D97-AF65-F5344CB8AC3E}">
        <p14:creationId xmlns:p14="http://schemas.microsoft.com/office/powerpoint/2010/main" val="2822460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762000"/>
            <a:ext cx="32480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31497" y="4739276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</a:rPr>
              <a:t>Rede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Lecture </a:t>
            </a:r>
            <a:r>
              <a:rPr lang="en-US" sz="2400" b="1" dirty="0">
                <a:solidFill>
                  <a:srgbClr val="FFFFFF"/>
                </a:solidFill>
              </a:rPr>
              <a:t>of 1959</a:t>
            </a:r>
          </a:p>
        </p:txBody>
      </p:sp>
    </p:spTree>
    <p:extLst>
      <p:ext uri="{BB962C8B-B14F-4D97-AF65-F5344CB8AC3E}">
        <p14:creationId xmlns:p14="http://schemas.microsoft.com/office/powerpoint/2010/main" val="2139187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835025"/>
            <a:ext cx="7315200" cy="31702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Marion Nestle</a:t>
            </a:r>
          </a:p>
          <a:p>
            <a:pPr marL="0" indent="0" algn="ctr">
              <a:buFontTx/>
              <a:buNone/>
            </a:pPr>
            <a:r>
              <a:rPr lang="en-US" sz="4000" b="1" i="1" dirty="0">
                <a:solidFill>
                  <a:schemeClr val="bg1"/>
                </a:solidFill>
              </a:rPr>
              <a:t>Food </a:t>
            </a:r>
            <a:r>
              <a:rPr lang="en-US" sz="4000" b="1" i="1" dirty="0" smtClean="0">
                <a:solidFill>
                  <a:schemeClr val="bg1"/>
                </a:solidFill>
              </a:rPr>
              <a:t>Politics, </a:t>
            </a:r>
            <a:r>
              <a:rPr lang="en-US" sz="4000" b="1" i="1" dirty="0" err="1" smtClean="0">
                <a:solidFill>
                  <a:schemeClr val="bg1"/>
                </a:solidFill>
              </a:rPr>
              <a:t>Revsed</a:t>
            </a:r>
            <a:r>
              <a:rPr lang="en-US" sz="4000" b="1" i="1" dirty="0" smtClean="0">
                <a:solidFill>
                  <a:schemeClr val="bg1"/>
                </a:solidFill>
              </a:rPr>
              <a:t> Ed.</a:t>
            </a:r>
            <a:endParaRPr lang="en-US" sz="4000" b="1" i="1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Ch. 10 “Science versus Supplements: ‘A Gulf of Mutual Incomprehension’”</a:t>
            </a:r>
          </a:p>
          <a:p>
            <a:pPr marL="0" indent="0" algn="ctr">
              <a:buFontTx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“THE ‘TWO-CULTURE’ PROBLEM”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39" y="4246338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attitudes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attitudes</a:t>
            </a:r>
          </a:p>
        </p:txBody>
      </p:sp>
    </p:spTree>
    <p:extLst>
      <p:ext uri="{BB962C8B-B14F-4D97-AF65-F5344CB8AC3E}">
        <p14:creationId xmlns:p14="http://schemas.microsoft.com/office/powerpoint/2010/main" val="1637940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813105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 think the best short discussion of this is in Marion 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Nestle’s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Food Politics</a:t>
            </a:r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9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835025"/>
            <a:ext cx="7315200" cy="31702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Marion Nestle</a:t>
            </a:r>
          </a:p>
          <a:p>
            <a:pPr marL="0" indent="0" algn="ctr">
              <a:buFontTx/>
              <a:buNone/>
            </a:pPr>
            <a:r>
              <a:rPr lang="en-US" sz="4000" b="1" i="1" dirty="0">
                <a:solidFill>
                  <a:schemeClr val="bg1"/>
                </a:solidFill>
              </a:rPr>
              <a:t>Food </a:t>
            </a:r>
            <a:r>
              <a:rPr lang="en-US" sz="4000" b="1" i="1" dirty="0" smtClean="0">
                <a:solidFill>
                  <a:schemeClr val="bg1"/>
                </a:solidFill>
              </a:rPr>
              <a:t>Politics, </a:t>
            </a:r>
            <a:r>
              <a:rPr lang="en-US" sz="4000" b="1" i="1" dirty="0" err="1" smtClean="0">
                <a:solidFill>
                  <a:schemeClr val="bg1"/>
                </a:solidFill>
              </a:rPr>
              <a:t>Revsed</a:t>
            </a:r>
            <a:r>
              <a:rPr lang="en-US" sz="4000" b="1" i="1" dirty="0" smtClean="0">
                <a:solidFill>
                  <a:schemeClr val="bg1"/>
                </a:solidFill>
              </a:rPr>
              <a:t> Ed.</a:t>
            </a:r>
            <a:endParaRPr lang="en-US" sz="4000" b="1" i="1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Ch. 10 “Science versus Supplements: ‘A Gulf of Mutual Incomprehension’”</a:t>
            </a:r>
          </a:p>
          <a:p>
            <a:pPr marL="0" indent="0" algn="ctr">
              <a:buFontTx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“THE ‘TWO-CULTURE’ PROBLEM”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39" y="4246338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attitudes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attitudes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929" y="623888"/>
            <a:ext cx="3671887" cy="551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5678" y="5530193"/>
            <a:ext cx="73294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 University of California Press</a:t>
            </a:r>
          </a:p>
          <a:p>
            <a:pPr lvl="1"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3064257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835025"/>
            <a:ext cx="7315200" cy="31702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Marion Nestle</a:t>
            </a:r>
          </a:p>
          <a:p>
            <a:pPr marL="0" indent="0" algn="ctr">
              <a:buFontTx/>
              <a:buNone/>
            </a:pPr>
            <a:r>
              <a:rPr lang="en-US" sz="4000" b="1" i="1" dirty="0">
                <a:solidFill>
                  <a:srgbClr val="000000"/>
                </a:solidFill>
              </a:rPr>
              <a:t>Food </a:t>
            </a:r>
            <a:r>
              <a:rPr lang="en-US" sz="4000" b="1" i="1" dirty="0" smtClean="0">
                <a:solidFill>
                  <a:srgbClr val="000000"/>
                </a:solidFill>
              </a:rPr>
              <a:t>Politics, Revised Ed.</a:t>
            </a:r>
            <a:endParaRPr lang="en-US" sz="4000" b="1" i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sz="2400" b="1" dirty="0">
                <a:solidFill>
                  <a:srgbClr val="000000"/>
                </a:solidFill>
              </a:rPr>
              <a:t>Ch. 10 “Science versus Supplements: ‘A Gulf of Mutual Incomprehension’”</a:t>
            </a:r>
          </a:p>
          <a:p>
            <a:pPr marL="0" indent="0" algn="ctr">
              <a:buFontTx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“THE ‘TWO-CULTURE’ PROBLEM”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39" y="4246338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attitudes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attitudes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5678" y="5907551"/>
            <a:ext cx="7329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Marion Nestle, </a:t>
            </a:r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2007,  pp. 230-233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30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062163"/>
            <a:ext cx="7315200" cy="405649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/>
              <a:t>C.P. </a:t>
            </a:r>
            <a:r>
              <a:rPr lang="en-US" b="1" dirty="0" smtClean="0"/>
              <a:t>Snow</a:t>
            </a:r>
            <a:endParaRPr lang="en-US" b="1" dirty="0"/>
          </a:p>
          <a:p>
            <a:pPr marL="0" indent="0" algn="ctr">
              <a:buFontTx/>
              <a:buNone/>
            </a:pPr>
            <a:r>
              <a:rPr lang="en-US" sz="4000" b="1" dirty="0"/>
              <a:t>“Two Cultures and the Scientific Revolution: The </a:t>
            </a:r>
            <a:r>
              <a:rPr lang="en-US" sz="4000" b="1" dirty="0" err="1"/>
              <a:t>Rede</a:t>
            </a:r>
            <a:r>
              <a:rPr lang="en-US" sz="4000" b="1" dirty="0"/>
              <a:t> Lecture.”</a:t>
            </a:r>
            <a:r>
              <a:rPr lang="en-US" sz="4000" b="1" i="1" dirty="0"/>
              <a:t/>
            </a:r>
            <a:br>
              <a:rPr lang="en-US" sz="4000" b="1" i="1" dirty="0"/>
            </a:br>
            <a:endParaRPr lang="en-US" sz="4000" b="1" i="1" dirty="0"/>
          </a:p>
          <a:p>
            <a:pPr marL="0" indent="0" algn="ctr">
              <a:buFontTx/>
              <a:buNone/>
            </a:pPr>
            <a:r>
              <a:rPr lang="en-US" sz="2400" b="1" i="1" dirty="0"/>
              <a:t>London, Cambridge University Press</a:t>
            </a:r>
          </a:p>
          <a:p>
            <a:pPr marL="0" indent="0" algn="ctr">
              <a:buFontTx/>
              <a:buNone/>
            </a:pPr>
            <a:r>
              <a:rPr lang="en-US" sz="2400" b="1" i="1" dirty="0"/>
              <a:t>1959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4278" y="1259351"/>
            <a:ext cx="7329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This idea is based on C.P. Snow’s Classic Lecture . . .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31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410634" y="6392207"/>
            <a:ext cx="22878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http://en.wikipedia.org/wiki/The_Two_Cultures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96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338" y="114617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6720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14849" y="2989038"/>
            <a:ext cx="371475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Take, for e.g., a question raised by Nestle in 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</a:rPr>
              <a:t>Food Politics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. . 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79" y="566738"/>
            <a:ext cx="3671887" cy="551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2942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054" y="315017"/>
            <a:ext cx="7772400" cy="619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113" y="372331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74946" y="6392207"/>
            <a:ext cx="19591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hlinkClick r:id="rId4"/>
              </a:rPr>
              <a:t>http://en.wikipedia.org/wiki/Multivitamin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6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8"/>
            <a:ext cx="7358062" cy="3422475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chemeClr val="accent1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vs. Cultural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400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000" b="1" dirty="0" smtClean="0">
                <a:solidFill>
                  <a:schemeClr val="accent1"/>
                </a:solidFill>
              </a:rPr>
              <a:t>nature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vs. nurture”)</a:t>
            </a:r>
            <a:b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	(“inherited vs. learned”)</a:t>
            </a:r>
            <a:endParaRPr lang="en-US" sz="2800" b="1" dirty="0" smtClean="0">
              <a:solidFill>
                <a:schemeClr val="accent1">
                  <a:lumMod val="90000"/>
                </a:schemeClr>
              </a:solidFill>
            </a:endParaRP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</a:t>
            </a:r>
            <a:r>
              <a:rPr lang="en-US" b="1" dirty="0" smtClean="0">
                <a:solidFill>
                  <a:srgbClr val="000000"/>
                </a:solidFill>
              </a:rPr>
              <a:t>(“</a:t>
            </a:r>
            <a:r>
              <a:rPr lang="en-US" b="1" dirty="0" err="1" smtClean="0">
                <a:solidFill>
                  <a:srgbClr val="000000"/>
                </a:solidFill>
              </a:rPr>
              <a:t>nativism</a:t>
            </a:r>
            <a:r>
              <a:rPr lang="en-US" b="1" dirty="0" smtClean="0">
                <a:solidFill>
                  <a:srgbClr val="000000"/>
                </a:solidFill>
              </a:rPr>
              <a:t>” vs. “empiricism”)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three major contemporary debates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52425"/>
            <a:ext cx="90963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875763" y="6522833"/>
            <a:ext cx="53575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http://www.healthline.com/health-news/americans-spend-billions-on-vitamins-and-herbs-that-dont-work-031915#1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235850" y="4601029"/>
            <a:ext cx="5472721" cy="1553028"/>
          </a:xfrm>
          <a:custGeom>
            <a:avLst/>
            <a:gdLst>
              <a:gd name="connsiteX0" fmla="*/ 3237521 w 5472721"/>
              <a:gd name="connsiteY0" fmla="*/ 1320800 h 1553028"/>
              <a:gd name="connsiteX1" fmla="*/ 3440721 w 5472721"/>
              <a:gd name="connsiteY1" fmla="*/ 1335314 h 1553028"/>
              <a:gd name="connsiteX2" fmla="*/ 3672950 w 5472721"/>
              <a:gd name="connsiteY2" fmla="*/ 1349828 h 1553028"/>
              <a:gd name="connsiteX3" fmla="*/ 3789064 w 5472721"/>
              <a:gd name="connsiteY3" fmla="*/ 1364342 h 1553028"/>
              <a:gd name="connsiteX4" fmla="*/ 3963236 w 5472721"/>
              <a:gd name="connsiteY4" fmla="*/ 1378857 h 1553028"/>
              <a:gd name="connsiteX5" fmla="*/ 4239007 w 5472721"/>
              <a:gd name="connsiteY5" fmla="*/ 1364342 h 1553028"/>
              <a:gd name="connsiteX6" fmla="*/ 4282550 w 5472721"/>
              <a:gd name="connsiteY6" fmla="*/ 1349828 h 1553028"/>
              <a:gd name="connsiteX7" fmla="*/ 4398664 w 5472721"/>
              <a:gd name="connsiteY7" fmla="*/ 1335314 h 1553028"/>
              <a:gd name="connsiteX8" fmla="*/ 4616379 w 5472721"/>
              <a:gd name="connsiteY8" fmla="*/ 1306285 h 1553028"/>
              <a:gd name="connsiteX9" fmla="*/ 4659921 w 5472721"/>
              <a:gd name="connsiteY9" fmla="*/ 1291771 h 1553028"/>
              <a:gd name="connsiteX10" fmla="*/ 4717979 w 5472721"/>
              <a:gd name="connsiteY10" fmla="*/ 1262742 h 1553028"/>
              <a:gd name="connsiteX11" fmla="*/ 4848607 w 5472721"/>
              <a:gd name="connsiteY11" fmla="*/ 1233714 h 1553028"/>
              <a:gd name="connsiteX12" fmla="*/ 4892150 w 5472721"/>
              <a:gd name="connsiteY12" fmla="*/ 1219200 h 1553028"/>
              <a:gd name="connsiteX13" fmla="*/ 5124379 w 5472721"/>
              <a:gd name="connsiteY13" fmla="*/ 1204685 h 1553028"/>
              <a:gd name="connsiteX14" fmla="*/ 5255007 w 5472721"/>
              <a:gd name="connsiteY14" fmla="*/ 1146628 h 1553028"/>
              <a:gd name="connsiteX15" fmla="*/ 5298550 w 5472721"/>
              <a:gd name="connsiteY15" fmla="*/ 1088571 h 1553028"/>
              <a:gd name="connsiteX16" fmla="*/ 5342093 w 5472721"/>
              <a:gd name="connsiteY16" fmla="*/ 1059542 h 1553028"/>
              <a:gd name="connsiteX17" fmla="*/ 5385636 w 5472721"/>
              <a:gd name="connsiteY17" fmla="*/ 1016000 h 1553028"/>
              <a:gd name="connsiteX18" fmla="*/ 5472721 w 5472721"/>
              <a:gd name="connsiteY18" fmla="*/ 943428 h 1553028"/>
              <a:gd name="connsiteX19" fmla="*/ 5458207 w 5472721"/>
              <a:gd name="connsiteY19" fmla="*/ 769257 h 1553028"/>
              <a:gd name="connsiteX20" fmla="*/ 5414664 w 5472721"/>
              <a:gd name="connsiteY20" fmla="*/ 522514 h 1553028"/>
              <a:gd name="connsiteX21" fmla="*/ 5371121 w 5472721"/>
              <a:gd name="connsiteY21" fmla="*/ 319314 h 1553028"/>
              <a:gd name="connsiteX22" fmla="*/ 5298550 w 5472721"/>
              <a:gd name="connsiteY22" fmla="*/ 232228 h 1553028"/>
              <a:gd name="connsiteX23" fmla="*/ 5196950 w 5472721"/>
              <a:gd name="connsiteY23" fmla="*/ 174171 h 1553028"/>
              <a:gd name="connsiteX24" fmla="*/ 5066321 w 5472721"/>
              <a:gd name="connsiteY24" fmla="*/ 145142 h 1553028"/>
              <a:gd name="connsiteX25" fmla="*/ 4935693 w 5472721"/>
              <a:gd name="connsiteY25" fmla="*/ 130628 h 1553028"/>
              <a:gd name="connsiteX26" fmla="*/ 4863121 w 5472721"/>
              <a:gd name="connsiteY26" fmla="*/ 116114 h 1553028"/>
              <a:gd name="connsiteX27" fmla="*/ 4732493 w 5472721"/>
              <a:gd name="connsiteY27" fmla="*/ 101600 h 1553028"/>
              <a:gd name="connsiteX28" fmla="*/ 4630893 w 5472721"/>
              <a:gd name="connsiteY28" fmla="*/ 87085 h 1553028"/>
              <a:gd name="connsiteX29" fmla="*/ 4572836 w 5472721"/>
              <a:gd name="connsiteY29" fmla="*/ 72571 h 1553028"/>
              <a:gd name="connsiteX30" fmla="*/ 4442207 w 5472721"/>
              <a:gd name="connsiteY30" fmla="*/ 58057 h 1553028"/>
              <a:gd name="connsiteX31" fmla="*/ 4369636 w 5472721"/>
              <a:gd name="connsiteY31" fmla="*/ 43542 h 1553028"/>
              <a:gd name="connsiteX32" fmla="*/ 4253521 w 5472721"/>
              <a:gd name="connsiteY32" fmla="*/ 29028 h 1553028"/>
              <a:gd name="connsiteX33" fmla="*/ 4180950 w 5472721"/>
              <a:gd name="connsiteY33" fmla="*/ 14514 h 1553028"/>
              <a:gd name="connsiteX34" fmla="*/ 4064836 w 5472721"/>
              <a:gd name="connsiteY34" fmla="*/ 0 h 1553028"/>
              <a:gd name="connsiteX35" fmla="*/ 3672950 w 5472721"/>
              <a:gd name="connsiteY35" fmla="*/ 29028 h 1553028"/>
              <a:gd name="connsiteX36" fmla="*/ 3614893 w 5472721"/>
              <a:gd name="connsiteY36" fmla="*/ 43542 h 1553028"/>
              <a:gd name="connsiteX37" fmla="*/ 3498779 w 5472721"/>
              <a:gd name="connsiteY37" fmla="*/ 58057 h 1553028"/>
              <a:gd name="connsiteX38" fmla="*/ 3426207 w 5472721"/>
              <a:gd name="connsiteY38" fmla="*/ 72571 h 1553028"/>
              <a:gd name="connsiteX39" fmla="*/ 3339121 w 5472721"/>
              <a:gd name="connsiteY39" fmla="*/ 87085 h 1553028"/>
              <a:gd name="connsiteX40" fmla="*/ 3237521 w 5472721"/>
              <a:gd name="connsiteY40" fmla="*/ 101600 h 1553028"/>
              <a:gd name="connsiteX41" fmla="*/ 3092379 w 5472721"/>
              <a:gd name="connsiteY41" fmla="*/ 130628 h 1553028"/>
              <a:gd name="connsiteX42" fmla="*/ 2860150 w 5472721"/>
              <a:gd name="connsiteY42" fmla="*/ 145142 h 1553028"/>
              <a:gd name="connsiteX43" fmla="*/ 2279579 w 5472721"/>
              <a:gd name="connsiteY43" fmla="*/ 130628 h 1553028"/>
              <a:gd name="connsiteX44" fmla="*/ 2090893 w 5472721"/>
              <a:gd name="connsiteY44" fmla="*/ 101600 h 1553028"/>
              <a:gd name="connsiteX45" fmla="*/ 1858664 w 5472721"/>
              <a:gd name="connsiteY45" fmla="*/ 87085 h 1553028"/>
              <a:gd name="connsiteX46" fmla="*/ 1220036 w 5472721"/>
              <a:gd name="connsiteY46" fmla="*/ 101600 h 1553028"/>
              <a:gd name="connsiteX47" fmla="*/ 973293 w 5472721"/>
              <a:gd name="connsiteY47" fmla="*/ 130628 h 1553028"/>
              <a:gd name="connsiteX48" fmla="*/ 741064 w 5472721"/>
              <a:gd name="connsiteY48" fmla="*/ 159657 h 1553028"/>
              <a:gd name="connsiteX49" fmla="*/ 683007 w 5472721"/>
              <a:gd name="connsiteY49" fmla="*/ 174171 h 1553028"/>
              <a:gd name="connsiteX50" fmla="*/ 450779 w 5472721"/>
              <a:gd name="connsiteY50" fmla="*/ 203200 h 1553028"/>
              <a:gd name="connsiteX51" fmla="*/ 349179 w 5472721"/>
              <a:gd name="connsiteY51" fmla="*/ 232228 h 1553028"/>
              <a:gd name="connsiteX52" fmla="*/ 262093 w 5472721"/>
              <a:gd name="connsiteY52" fmla="*/ 261257 h 1553028"/>
              <a:gd name="connsiteX53" fmla="*/ 218550 w 5472721"/>
              <a:gd name="connsiteY53" fmla="*/ 275771 h 1553028"/>
              <a:gd name="connsiteX54" fmla="*/ 175007 w 5472721"/>
              <a:gd name="connsiteY54" fmla="*/ 290285 h 1553028"/>
              <a:gd name="connsiteX55" fmla="*/ 116950 w 5472721"/>
              <a:gd name="connsiteY55" fmla="*/ 333828 h 1553028"/>
              <a:gd name="connsiteX56" fmla="*/ 58893 w 5472721"/>
              <a:gd name="connsiteY56" fmla="*/ 478971 h 1553028"/>
              <a:gd name="connsiteX57" fmla="*/ 29864 w 5472721"/>
              <a:gd name="connsiteY57" fmla="*/ 522514 h 1553028"/>
              <a:gd name="connsiteX58" fmla="*/ 15350 w 5472721"/>
              <a:gd name="connsiteY58" fmla="*/ 566057 h 1553028"/>
              <a:gd name="connsiteX59" fmla="*/ 15350 w 5472721"/>
              <a:gd name="connsiteY59" fmla="*/ 1001485 h 1553028"/>
              <a:gd name="connsiteX60" fmla="*/ 58893 w 5472721"/>
              <a:gd name="connsiteY60" fmla="*/ 1103085 h 1553028"/>
              <a:gd name="connsiteX61" fmla="*/ 102436 w 5472721"/>
              <a:gd name="connsiteY61" fmla="*/ 1117600 h 1553028"/>
              <a:gd name="connsiteX62" fmla="*/ 145979 w 5472721"/>
              <a:gd name="connsiteY62" fmla="*/ 1219200 h 1553028"/>
              <a:gd name="connsiteX63" fmla="*/ 160493 w 5472721"/>
              <a:gd name="connsiteY63" fmla="*/ 1262742 h 1553028"/>
              <a:gd name="connsiteX64" fmla="*/ 218550 w 5472721"/>
              <a:gd name="connsiteY64" fmla="*/ 1349828 h 1553028"/>
              <a:gd name="connsiteX65" fmla="*/ 247579 w 5472721"/>
              <a:gd name="connsiteY65" fmla="*/ 1393371 h 1553028"/>
              <a:gd name="connsiteX66" fmla="*/ 349179 w 5472721"/>
              <a:gd name="connsiteY66" fmla="*/ 1480457 h 1553028"/>
              <a:gd name="connsiteX67" fmla="*/ 392721 w 5472721"/>
              <a:gd name="connsiteY67" fmla="*/ 1494971 h 1553028"/>
              <a:gd name="connsiteX68" fmla="*/ 450779 w 5472721"/>
              <a:gd name="connsiteY68" fmla="*/ 1524000 h 1553028"/>
              <a:gd name="connsiteX69" fmla="*/ 595921 w 5472721"/>
              <a:gd name="connsiteY69" fmla="*/ 1553028 h 1553028"/>
              <a:gd name="connsiteX70" fmla="*/ 958779 w 5472721"/>
              <a:gd name="connsiteY70" fmla="*/ 1509485 h 1553028"/>
              <a:gd name="connsiteX71" fmla="*/ 1016836 w 5472721"/>
              <a:gd name="connsiteY71" fmla="*/ 1494971 h 1553028"/>
              <a:gd name="connsiteX72" fmla="*/ 1176493 w 5472721"/>
              <a:gd name="connsiteY72" fmla="*/ 1480457 h 1553028"/>
              <a:gd name="connsiteX73" fmla="*/ 1263579 w 5472721"/>
              <a:gd name="connsiteY73" fmla="*/ 1465942 h 1553028"/>
              <a:gd name="connsiteX74" fmla="*/ 1466779 w 5472721"/>
              <a:gd name="connsiteY74" fmla="*/ 1436914 h 1553028"/>
              <a:gd name="connsiteX75" fmla="*/ 1539350 w 5472721"/>
              <a:gd name="connsiteY75" fmla="*/ 1422400 h 1553028"/>
              <a:gd name="connsiteX76" fmla="*/ 1757064 w 5472721"/>
              <a:gd name="connsiteY76" fmla="*/ 1407885 h 1553028"/>
              <a:gd name="connsiteX77" fmla="*/ 1945750 w 5472721"/>
              <a:gd name="connsiteY77" fmla="*/ 1393371 h 1553028"/>
              <a:gd name="connsiteX78" fmla="*/ 2047350 w 5472721"/>
              <a:gd name="connsiteY78" fmla="*/ 1378857 h 1553028"/>
              <a:gd name="connsiteX79" fmla="*/ 2207007 w 5472721"/>
              <a:gd name="connsiteY79" fmla="*/ 1364342 h 1553028"/>
              <a:gd name="connsiteX80" fmla="*/ 2323121 w 5472721"/>
              <a:gd name="connsiteY80" fmla="*/ 1349828 h 1553028"/>
              <a:gd name="connsiteX81" fmla="*/ 2482779 w 5472721"/>
              <a:gd name="connsiteY81" fmla="*/ 1335314 h 1553028"/>
              <a:gd name="connsiteX82" fmla="*/ 2627921 w 5472721"/>
              <a:gd name="connsiteY82" fmla="*/ 1306285 h 1553028"/>
              <a:gd name="connsiteX83" fmla="*/ 2787579 w 5472721"/>
              <a:gd name="connsiteY83" fmla="*/ 1291771 h 1553028"/>
              <a:gd name="connsiteX84" fmla="*/ 2961750 w 5472721"/>
              <a:gd name="connsiteY84" fmla="*/ 1306285 h 1553028"/>
              <a:gd name="connsiteX85" fmla="*/ 3005293 w 5472721"/>
              <a:gd name="connsiteY85" fmla="*/ 1320800 h 1553028"/>
              <a:gd name="connsiteX86" fmla="*/ 3063350 w 5472721"/>
              <a:gd name="connsiteY86" fmla="*/ 1335314 h 1553028"/>
              <a:gd name="connsiteX87" fmla="*/ 3382664 w 5472721"/>
              <a:gd name="connsiteY87" fmla="*/ 1320800 h 155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472721" h="1553028">
                <a:moveTo>
                  <a:pt x="3237521" y="1320800"/>
                </a:moveTo>
                <a:lnTo>
                  <a:pt x="3440721" y="1335314"/>
                </a:lnTo>
                <a:cubicBezTo>
                  <a:pt x="3518110" y="1340473"/>
                  <a:pt x="3595657" y="1343387"/>
                  <a:pt x="3672950" y="1349828"/>
                </a:cubicBezTo>
                <a:cubicBezTo>
                  <a:pt x="3711821" y="1353067"/>
                  <a:pt x="3750252" y="1360461"/>
                  <a:pt x="3789064" y="1364342"/>
                </a:cubicBezTo>
                <a:cubicBezTo>
                  <a:pt x="3847033" y="1370139"/>
                  <a:pt x="3905179" y="1374019"/>
                  <a:pt x="3963236" y="1378857"/>
                </a:cubicBezTo>
                <a:cubicBezTo>
                  <a:pt x="4055160" y="1374019"/>
                  <a:pt x="4147334" y="1372676"/>
                  <a:pt x="4239007" y="1364342"/>
                </a:cubicBezTo>
                <a:cubicBezTo>
                  <a:pt x="4254244" y="1362957"/>
                  <a:pt x="4267497" y="1352565"/>
                  <a:pt x="4282550" y="1349828"/>
                </a:cubicBezTo>
                <a:cubicBezTo>
                  <a:pt x="4320927" y="1342851"/>
                  <a:pt x="4360000" y="1340469"/>
                  <a:pt x="4398664" y="1335314"/>
                </a:cubicBezTo>
                <a:cubicBezTo>
                  <a:pt x="4699268" y="1295234"/>
                  <a:pt x="4283444" y="1347904"/>
                  <a:pt x="4616379" y="1306285"/>
                </a:cubicBezTo>
                <a:cubicBezTo>
                  <a:pt x="4630893" y="1301447"/>
                  <a:pt x="4645859" y="1297798"/>
                  <a:pt x="4659921" y="1291771"/>
                </a:cubicBezTo>
                <a:cubicBezTo>
                  <a:pt x="4679808" y="1283248"/>
                  <a:pt x="4697720" y="1270339"/>
                  <a:pt x="4717979" y="1262742"/>
                </a:cubicBezTo>
                <a:cubicBezTo>
                  <a:pt x="4747777" y="1251568"/>
                  <a:pt x="4821021" y="1240610"/>
                  <a:pt x="4848607" y="1233714"/>
                </a:cubicBezTo>
                <a:cubicBezTo>
                  <a:pt x="4863450" y="1230003"/>
                  <a:pt x="4876935" y="1220802"/>
                  <a:pt x="4892150" y="1219200"/>
                </a:cubicBezTo>
                <a:cubicBezTo>
                  <a:pt x="4969285" y="1211080"/>
                  <a:pt x="5046969" y="1209523"/>
                  <a:pt x="5124379" y="1204685"/>
                </a:cubicBezTo>
                <a:cubicBezTo>
                  <a:pt x="5167497" y="1190313"/>
                  <a:pt x="5220505" y="1181130"/>
                  <a:pt x="5255007" y="1146628"/>
                </a:cubicBezTo>
                <a:cubicBezTo>
                  <a:pt x="5272112" y="1129523"/>
                  <a:pt x="5281445" y="1105676"/>
                  <a:pt x="5298550" y="1088571"/>
                </a:cubicBezTo>
                <a:cubicBezTo>
                  <a:pt x="5310885" y="1076236"/>
                  <a:pt x="5328692" y="1070709"/>
                  <a:pt x="5342093" y="1059542"/>
                </a:cubicBezTo>
                <a:cubicBezTo>
                  <a:pt x="5357862" y="1046402"/>
                  <a:pt x="5369867" y="1029140"/>
                  <a:pt x="5385636" y="1016000"/>
                </a:cubicBezTo>
                <a:cubicBezTo>
                  <a:pt x="5506863" y="914979"/>
                  <a:pt x="5345532" y="1070620"/>
                  <a:pt x="5472721" y="943428"/>
                </a:cubicBezTo>
                <a:cubicBezTo>
                  <a:pt x="5467883" y="885371"/>
                  <a:pt x="5464885" y="827131"/>
                  <a:pt x="5458207" y="769257"/>
                </a:cubicBezTo>
                <a:cubicBezTo>
                  <a:pt x="5436189" y="578431"/>
                  <a:pt x="5448765" y="624813"/>
                  <a:pt x="5414664" y="522514"/>
                </a:cubicBezTo>
                <a:cubicBezTo>
                  <a:pt x="5408522" y="473378"/>
                  <a:pt x="5402940" y="367044"/>
                  <a:pt x="5371121" y="319314"/>
                </a:cubicBezTo>
                <a:cubicBezTo>
                  <a:pt x="5342579" y="276499"/>
                  <a:pt x="5340459" y="267151"/>
                  <a:pt x="5298550" y="232228"/>
                </a:cubicBezTo>
                <a:cubicBezTo>
                  <a:pt x="5275583" y="213089"/>
                  <a:pt x="5222758" y="183849"/>
                  <a:pt x="5196950" y="174171"/>
                </a:cubicBezTo>
                <a:cubicBezTo>
                  <a:pt x="5177451" y="166859"/>
                  <a:pt x="5081170" y="147263"/>
                  <a:pt x="5066321" y="145142"/>
                </a:cubicBezTo>
                <a:cubicBezTo>
                  <a:pt x="5022951" y="138946"/>
                  <a:pt x="4979063" y="136824"/>
                  <a:pt x="4935693" y="130628"/>
                </a:cubicBezTo>
                <a:cubicBezTo>
                  <a:pt x="4911271" y="127139"/>
                  <a:pt x="4887543" y="119603"/>
                  <a:pt x="4863121" y="116114"/>
                </a:cubicBezTo>
                <a:cubicBezTo>
                  <a:pt x="4819751" y="109918"/>
                  <a:pt x="4775965" y="107034"/>
                  <a:pt x="4732493" y="101600"/>
                </a:cubicBezTo>
                <a:cubicBezTo>
                  <a:pt x="4698547" y="97357"/>
                  <a:pt x="4664552" y="93205"/>
                  <a:pt x="4630893" y="87085"/>
                </a:cubicBezTo>
                <a:cubicBezTo>
                  <a:pt x="4611267" y="83517"/>
                  <a:pt x="4592552" y="75604"/>
                  <a:pt x="4572836" y="72571"/>
                </a:cubicBezTo>
                <a:cubicBezTo>
                  <a:pt x="4529534" y="65909"/>
                  <a:pt x="4485578" y="64253"/>
                  <a:pt x="4442207" y="58057"/>
                </a:cubicBezTo>
                <a:cubicBezTo>
                  <a:pt x="4417785" y="54568"/>
                  <a:pt x="4394019" y="47293"/>
                  <a:pt x="4369636" y="43542"/>
                </a:cubicBezTo>
                <a:cubicBezTo>
                  <a:pt x="4331083" y="37611"/>
                  <a:pt x="4292074" y="34959"/>
                  <a:pt x="4253521" y="29028"/>
                </a:cubicBezTo>
                <a:cubicBezTo>
                  <a:pt x="4229138" y="25277"/>
                  <a:pt x="4205333" y="18265"/>
                  <a:pt x="4180950" y="14514"/>
                </a:cubicBezTo>
                <a:cubicBezTo>
                  <a:pt x="4142398" y="8583"/>
                  <a:pt x="4103541" y="4838"/>
                  <a:pt x="4064836" y="0"/>
                </a:cubicBezTo>
                <a:cubicBezTo>
                  <a:pt x="3947940" y="6494"/>
                  <a:pt x="3795780" y="10131"/>
                  <a:pt x="3672950" y="29028"/>
                </a:cubicBezTo>
                <a:cubicBezTo>
                  <a:pt x="3653234" y="32061"/>
                  <a:pt x="3634569" y="40263"/>
                  <a:pt x="3614893" y="43542"/>
                </a:cubicBezTo>
                <a:cubicBezTo>
                  <a:pt x="3576418" y="49955"/>
                  <a:pt x="3537331" y="52126"/>
                  <a:pt x="3498779" y="58057"/>
                </a:cubicBezTo>
                <a:cubicBezTo>
                  <a:pt x="3474396" y="61808"/>
                  <a:pt x="3450479" y="68158"/>
                  <a:pt x="3426207" y="72571"/>
                </a:cubicBezTo>
                <a:cubicBezTo>
                  <a:pt x="3397253" y="77835"/>
                  <a:pt x="3368208" y="82610"/>
                  <a:pt x="3339121" y="87085"/>
                </a:cubicBezTo>
                <a:cubicBezTo>
                  <a:pt x="3305308" y="92287"/>
                  <a:pt x="3271211" y="95655"/>
                  <a:pt x="3237521" y="101600"/>
                </a:cubicBezTo>
                <a:cubicBezTo>
                  <a:pt x="3188933" y="110174"/>
                  <a:pt x="3141622" y="127550"/>
                  <a:pt x="3092379" y="130628"/>
                </a:cubicBezTo>
                <a:lnTo>
                  <a:pt x="2860150" y="145142"/>
                </a:lnTo>
                <a:lnTo>
                  <a:pt x="2279579" y="130628"/>
                </a:lnTo>
                <a:cubicBezTo>
                  <a:pt x="2015040" y="119606"/>
                  <a:pt x="2280102" y="119620"/>
                  <a:pt x="2090893" y="101600"/>
                </a:cubicBezTo>
                <a:cubicBezTo>
                  <a:pt x="2013682" y="94246"/>
                  <a:pt x="1936074" y="91923"/>
                  <a:pt x="1858664" y="87085"/>
                </a:cubicBezTo>
                <a:lnTo>
                  <a:pt x="1220036" y="101600"/>
                </a:lnTo>
                <a:cubicBezTo>
                  <a:pt x="1133344" y="104811"/>
                  <a:pt x="1057950" y="119586"/>
                  <a:pt x="973293" y="130628"/>
                </a:cubicBezTo>
                <a:cubicBezTo>
                  <a:pt x="895936" y="140718"/>
                  <a:pt x="816747" y="140737"/>
                  <a:pt x="741064" y="159657"/>
                </a:cubicBezTo>
                <a:cubicBezTo>
                  <a:pt x="721712" y="164495"/>
                  <a:pt x="702633" y="170603"/>
                  <a:pt x="683007" y="174171"/>
                </a:cubicBezTo>
                <a:cubicBezTo>
                  <a:pt x="617928" y="186003"/>
                  <a:pt x="513098" y="196275"/>
                  <a:pt x="450779" y="203200"/>
                </a:cubicBezTo>
                <a:cubicBezTo>
                  <a:pt x="304415" y="251987"/>
                  <a:pt x="531466" y="177542"/>
                  <a:pt x="349179" y="232228"/>
                </a:cubicBezTo>
                <a:cubicBezTo>
                  <a:pt x="319871" y="241021"/>
                  <a:pt x="291122" y="251581"/>
                  <a:pt x="262093" y="261257"/>
                </a:cubicBezTo>
                <a:lnTo>
                  <a:pt x="218550" y="275771"/>
                </a:lnTo>
                <a:lnTo>
                  <a:pt x="175007" y="290285"/>
                </a:lnTo>
                <a:cubicBezTo>
                  <a:pt x="155655" y="304799"/>
                  <a:pt x="132693" y="315461"/>
                  <a:pt x="116950" y="333828"/>
                </a:cubicBezTo>
                <a:cubicBezTo>
                  <a:pt x="66872" y="392252"/>
                  <a:pt x="105178" y="409544"/>
                  <a:pt x="58893" y="478971"/>
                </a:cubicBezTo>
                <a:lnTo>
                  <a:pt x="29864" y="522514"/>
                </a:lnTo>
                <a:cubicBezTo>
                  <a:pt x="25026" y="537028"/>
                  <a:pt x="17676" y="550935"/>
                  <a:pt x="15350" y="566057"/>
                </a:cubicBezTo>
                <a:cubicBezTo>
                  <a:pt x="-9485" y="727491"/>
                  <a:pt x="-234" y="822264"/>
                  <a:pt x="15350" y="1001485"/>
                </a:cubicBezTo>
                <a:cubicBezTo>
                  <a:pt x="17002" y="1020487"/>
                  <a:pt x="50887" y="1095079"/>
                  <a:pt x="58893" y="1103085"/>
                </a:cubicBezTo>
                <a:cubicBezTo>
                  <a:pt x="69711" y="1113903"/>
                  <a:pt x="87922" y="1112762"/>
                  <a:pt x="102436" y="1117600"/>
                </a:cubicBezTo>
                <a:cubicBezTo>
                  <a:pt x="136474" y="1219713"/>
                  <a:pt x="92173" y="1093653"/>
                  <a:pt x="145979" y="1219200"/>
                </a:cubicBezTo>
                <a:cubicBezTo>
                  <a:pt x="152006" y="1233262"/>
                  <a:pt x="153063" y="1249368"/>
                  <a:pt x="160493" y="1262742"/>
                </a:cubicBezTo>
                <a:cubicBezTo>
                  <a:pt x="177436" y="1293240"/>
                  <a:pt x="199198" y="1320799"/>
                  <a:pt x="218550" y="1349828"/>
                </a:cubicBezTo>
                <a:cubicBezTo>
                  <a:pt x="228226" y="1364342"/>
                  <a:pt x="235244" y="1381036"/>
                  <a:pt x="247579" y="1393371"/>
                </a:cubicBezTo>
                <a:cubicBezTo>
                  <a:pt x="281897" y="1427690"/>
                  <a:pt x="305730" y="1455629"/>
                  <a:pt x="349179" y="1480457"/>
                </a:cubicBezTo>
                <a:cubicBezTo>
                  <a:pt x="362462" y="1488047"/>
                  <a:pt x="378659" y="1488944"/>
                  <a:pt x="392721" y="1494971"/>
                </a:cubicBezTo>
                <a:cubicBezTo>
                  <a:pt x="412608" y="1503494"/>
                  <a:pt x="429975" y="1518056"/>
                  <a:pt x="450779" y="1524000"/>
                </a:cubicBezTo>
                <a:cubicBezTo>
                  <a:pt x="498219" y="1537554"/>
                  <a:pt x="595921" y="1553028"/>
                  <a:pt x="595921" y="1553028"/>
                </a:cubicBezTo>
                <a:cubicBezTo>
                  <a:pt x="664741" y="1545381"/>
                  <a:pt x="931200" y="1516380"/>
                  <a:pt x="958779" y="1509485"/>
                </a:cubicBezTo>
                <a:cubicBezTo>
                  <a:pt x="978131" y="1504647"/>
                  <a:pt x="997063" y="1497607"/>
                  <a:pt x="1016836" y="1494971"/>
                </a:cubicBezTo>
                <a:cubicBezTo>
                  <a:pt x="1069806" y="1487909"/>
                  <a:pt x="1123421" y="1486701"/>
                  <a:pt x="1176493" y="1480457"/>
                </a:cubicBezTo>
                <a:cubicBezTo>
                  <a:pt x="1205721" y="1477018"/>
                  <a:pt x="1234446" y="1470104"/>
                  <a:pt x="1263579" y="1465942"/>
                </a:cubicBezTo>
                <a:cubicBezTo>
                  <a:pt x="1410793" y="1444911"/>
                  <a:pt x="1339786" y="1460003"/>
                  <a:pt x="1466779" y="1436914"/>
                </a:cubicBezTo>
                <a:cubicBezTo>
                  <a:pt x="1491050" y="1432501"/>
                  <a:pt x="1514803" y="1424855"/>
                  <a:pt x="1539350" y="1422400"/>
                </a:cubicBezTo>
                <a:cubicBezTo>
                  <a:pt x="1611721" y="1415163"/>
                  <a:pt x="1684516" y="1413067"/>
                  <a:pt x="1757064" y="1407885"/>
                </a:cubicBezTo>
                <a:cubicBezTo>
                  <a:pt x="1819985" y="1403391"/>
                  <a:pt x="1882982" y="1399648"/>
                  <a:pt x="1945750" y="1393371"/>
                </a:cubicBezTo>
                <a:cubicBezTo>
                  <a:pt x="1979791" y="1389967"/>
                  <a:pt x="2013349" y="1382635"/>
                  <a:pt x="2047350" y="1378857"/>
                </a:cubicBezTo>
                <a:cubicBezTo>
                  <a:pt x="2100462" y="1372956"/>
                  <a:pt x="2153862" y="1369936"/>
                  <a:pt x="2207007" y="1364342"/>
                </a:cubicBezTo>
                <a:cubicBezTo>
                  <a:pt x="2245799" y="1360259"/>
                  <a:pt x="2284329" y="1353911"/>
                  <a:pt x="2323121" y="1349828"/>
                </a:cubicBezTo>
                <a:cubicBezTo>
                  <a:pt x="2376266" y="1344234"/>
                  <a:pt x="2429560" y="1340152"/>
                  <a:pt x="2482779" y="1335314"/>
                </a:cubicBezTo>
                <a:cubicBezTo>
                  <a:pt x="2542578" y="1320364"/>
                  <a:pt x="2560709" y="1314192"/>
                  <a:pt x="2627921" y="1306285"/>
                </a:cubicBezTo>
                <a:cubicBezTo>
                  <a:pt x="2680994" y="1300041"/>
                  <a:pt x="2734360" y="1296609"/>
                  <a:pt x="2787579" y="1291771"/>
                </a:cubicBezTo>
                <a:cubicBezTo>
                  <a:pt x="2845636" y="1296609"/>
                  <a:pt x="2904003" y="1298585"/>
                  <a:pt x="2961750" y="1306285"/>
                </a:cubicBezTo>
                <a:cubicBezTo>
                  <a:pt x="2976915" y="1308307"/>
                  <a:pt x="2990582" y="1316597"/>
                  <a:pt x="3005293" y="1320800"/>
                </a:cubicBezTo>
                <a:cubicBezTo>
                  <a:pt x="3024473" y="1326280"/>
                  <a:pt x="3043998" y="1330476"/>
                  <a:pt x="3063350" y="1335314"/>
                </a:cubicBezTo>
                <a:lnTo>
                  <a:pt x="3382664" y="132080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959" y="158970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 March </a:t>
            </a:r>
            <a:r>
              <a:rPr lang="en-US" dirty="0">
                <a:solidFill>
                  <a:srgbClr val="000000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74916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52425"/>
            <a:ext cx="90963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875763" y="6522833"/>
            <a:ext cx="53575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http://www.healthline.com/health-news/americans-spend-billions-on-vitamins-and-herbs-that-dont-work-031915#1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959" y="158970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 March </a:t>
            </a:r>
            <a:r>
              <a:rPr lang="en-US" dirty="0">
                <a:solidFill>
                  <a:srgbClr val="000000"/>
                </a:solidFill>
              </a:rPr>
              <a:t>2015</a:t>
            </a:r>
          </a:p>
        </p:txBody>
      </p:sp>
      <p:sp>
        <p:nvSpPr>
          <p:cNvPr id="9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38523" y="3293471"/>
            <a:ext cx="5378395" cy="12926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$21,000,000,000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+ $ on protein powders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235850" y="4601029"/>
            <a:ext cx="5472721" cy="1553028"/>
          </a:xfrm>
          <a:custGeom>
            <a:avLst/>
            <a:gdLst>
              <a:gd name="connsiteX0" fmla="*/ 3237521 w 5472721"/>
              <a:gd name="connsiteY0" fmla="*/ 1320800 h 1553028"/>
              <a:gd name="connsiteX1" fmla="*/ 3440721 w 5472721"/>
              <a:gd name="connsiteY1" fmla="*/ 1335314 h 1553028"/>
              <a:gd name="connsiteX2" fmla="*/ 3672950 w 5472721"/>
              <a:gd name="connsiteY2" fmla="*/ 1349828 h 1553028"/>
              <a:gd name="connsiteX3" fmla="*/ 3789064 w 5472721"/>
              <a:gd name="connsiteY3" fmla="*/ 1364342 h 1553028"/>
              <a:gd name="connsiteX4" fmla="*/ 3963236 w 5472721"/>
              <a:gd name="connsiteY4" fmla="*/ 1378857 h 1553028"/>
              <a:gd name="connsiteX5" fmla="*/ 4239007 w 5472721"/>
              <a:gd name="connsiteY5" fmla="*/ 1364342 h 1553028"/>
              <a:gd name="connsiteX6" fmla="*/ 4282550 w 5472721"/>
              <a:gd name="connsiteY6" fmla="*/ 1349828 h 1553028"/>
              <a:gd name="connsiteX7" fmla="*/ 4398664 w 5472721"/>
              <a:gd name="connsiteY7" fmla="*/ 1335314 h 1553028"/>
              <a:gd name="connsiteX8" fmla="*/ 4616379 w 5472721"/>
              <a:gd name="connsiteY8" fmla="*/ 1306285 h 1553028"/>
              <a:gd name="connsiteX9" fmla="*/ 4659921 w 5472721"/>
              <a:gd name="connsiteY9" fmla="*/ 1291771 h 1553028"/>
              <a:gd name="connsiteX10" fmla="*/ 4717979 w 5472721"/>
              <a:gd name="connsiteY10" fmla="*/ 1262742 h 1553028"/>
              <a:gd name="connsiteX11" fmla="*/ 4848607 w 5472721"/>
              <a:gd name="connsiteY11" fmla="*/ 1233714 h 1553028"/>
              <a:gd name="connsiteX12" fmla="*/ 4892150 w 5472721"/>
              <a:gd name="connsiteY12" fmla="*/ 1219200 h 1553028"/>
              <a:gd name="connsiteX13" fmla="*/ 5124379 w 5472721"/>
              <a:gd name="connsiteY13" fmla="*/ 1204685 h 1553028"/>
              <a:gd name="connsiteX14" fmla="*/ 5255007 w 5472721"/>
              <a:gd name="connsiteY14" fmla="*/ 1146628 h 1553028"/>
              <a:gd name="connsiteX15" fmla="*/ 5298550 w 5472721"/>
              <a:gd name="connsiteY15" fmla="*/ 1088571 h 1553028"/>
              <a:gd name="connsiteX16" fmla="*/ 5342093 w 5472721"/>
              <a:gd name="connsiteY16" fmla="*/ 1059542 h 1553028"/>
              <a:gd name="connsiteX17" fmla="*/ 5385636 w 5472721"/>
              <a:gd name="connsiteY17" fmla="*/ 1016000 h 1553028"/>
              <a:gd name="connsiteX18" fmla="*/ 5472721 w 5472721"/>
              <a:gd name="connsiteY18" fmla="*/ 943428 h 1553028"/>
              <a:gd name="connsiteX19" fmla="*/ 5458207 w 5472721"/>
              <a:gd name="connsiteY19" fmla="*/ 769257 h 1553028"/>
              <a:gd name="connsiteX20" fmla="*/ 5414664 w 5472721"/>
              <a:gd name="connsiteY20" fmla="*/ 522514 h 1553028"/>
              <a:gd name="connsiteX21" fmla="*/ 5371121 w 5472721"/>
              <a:gd name="connsiteY21" fmla="*/ 319314 h 1553028"/>
              <a:gd name="connsiteX22" fmla="*/ 5298550 w 5472721"/>
              <a:gd name="connsiteY22" fmla="*/ 232228 h 1553028"/>
              <a:gd name="connsiteX23" fmla="*/ 5196950 w 5472721"/>
              <a:gd name="connsiteY23" fmla="*/ 174171 h 1553028"/>
              <a:gd name="connsiteX24" fmla="*/ 5066321 w 5472721"/>
              <a:gd name="connsiteY24" fmla="*/ 145142 h 1553028"/>
              <a:gd name="connsiteX25" fmla="*/ 4935693 w 5472721"/>
              <a:gd name="connsiteY25" fmla="*/ 130628 h 1553028"/>
              <a:gd name="connsiteX26" fmla="*/ 4863121 w 5472721"/>
              <a:gd name="connsiteY26" fmla="*/ 116114 h 1553028"/>
              <a:gd name="connsiteX27" fmla="*/ 4732493 w 5472721"/>
              <a:gd name="connsiteY27" fmla="*/ 101600 h 1553028"/>
              <a:gd name="connsiteX28" fmla="*/ 4630893 w 5472721"/>
              <a:gd name="connsiteY28" fmla="*/ 87085 h 1553028"/>
              <a:gd name="connsiteX29" fmla="*/ 4572836 w 5472721"/>
              <a:gd name="connsiteY29" fmla="*/ 72571 h 1553028"/>
              <a:gd name="connsiteX30" fmla="*/ 4442207 w 5472721"/>
              <a:gd name="connsiteY30" fmla="*/ 58057 h 1553028"/>
              <a:gd name="connsiteX31" fmla="*/ 4369636 w 5472721"/>
              <a:gd name="connsiteY31" fmla="*/ 43542 h 1553028"/>
              <a:gd name="connsiteX32" fmla="*/ 4253521 w 5472721"/>
              <a:gd name="connsiteY32" fmla="*/ 29028 h 1553028"/>
              <a:gd name="connsiteX33" fmla="*/ 4180950 w 5472721"/>
              <a:gd name="connsiteY33" fmla="*/ 14514 h 1553028"/>
              <a:gd name="connsiteX34" fmla="*/ 4064836 w 5472721"/>
              <a:gd name="connsiteY34" fmla="*/ 0 h 1553028"/>
              <a:gd name="connsiteX35" fmla="*/ 3672950 w 5472721"/>
              <a:gd name="connsiteY35" fmla="*/ 29028 h 1553028"/>
              <a:gd name="connsiteX36" fmla="*/ 3614893 w 5472721"/>
              <a:gd name="connsiteY36" fmla="*/ 43542 h 1553028"/>
              <a:gd name="connsiteX37" fmla="*/ 3498779 w 5472721"/>
              <a:gd name="connsiteY37" fmla="*/ 58057 h 1553028"/>
              <a:gd name="connsiteX38" fmla="*/ 3426207 w 5472721"/>
              <a:gd name="connsiteY38" fmla="*/ 72571 h 1553028"/>
              <a:gd name="connsiteX39" fmla="*/ 3339121 w 5472721"/>
              <a:gd name="connsiteY39" fmla="*/ 87085 h 1553028"/>
              <a:gd name="connsiteX40" fmla="*/ 3237521 w 5472721"/>
              <a:gd name="connsiteY40" fmla="*/ 101600 h 1553028"/>
              <a:gd name="connsiteX41" fmla="*/ 3092379 w 5472721"/>
              <a:gd name="connsiteY41" fmla="*/ 130628 h 1553028"/>
              <a:gd name="connsiteX42" fmla="*/ 2860150 w 5472721"/>
              <a:gd name="connsiteY42" fmla="*/ 145142 h 1553028"/>
              <a:gd name="connsiteX43" fmla="*/ 2279579 w 5472721"/>
              <a:gd name="connsiteY43" fmla="*/ 130628 h 1553028"/>
              <a:gd name="connsiteX44" fmla="*/ 2090893 w 5472721"/>
              <a:gd name="connsiteY44" fmla="*/ 101600 h 1553028"/>
              <a:gd name="connsiteX45" fmla="*/ 1858664 w 5472721"/>
              <a:gd name="connsiteY45" fmla="*/ 87085 h 1553028"/>
              <a:gd name="connsiteX46" fmla="*/ 1220036 w 5472721"/>
              <a:gd name="connsiteY46" fmla="*/ 101600 h 1553028"/>
              <a:gd name="connsiteX47" fmla="*/ 973293 w 5472721"/>
              <a:gd name="connsiteY47" fmla="*/ 130628 h 1553028"/>
              <a:gd name="connsiteX48" fmla="*/ 741064 w 5472721"/>
              <a:gd name="connsiteY48" fmla="*/ 159657 h 1553028"/>
              <a:gd name="connsiteX49" fmla="*/ 683007 w 5472721"/>
              <a:gd name="connsiteY49" fmla="*/ 174171 h 1553028"/>
              <a:gd name="connsiteX50" fmla="*/ 450779 w 5472721"/>
              <a:gd name="connsiteY50" fmla="*/ 203200 h 1553028"/>
              <a:gd name="connsiteX51" fmla="*/ 349179 w 5472721"/>
              <a:gd name="connsiteY51" fmla="*/ 232228 h 1553028"/>
              <a:gd name="connsiteX52" fmla="*/ 262093 w 5472721"/>
              <a:gd name="connsiteY52" fmla="*/ 261257 h 1553028"/>
              <a:gd name="connsiteX53" fmla="*/ 218550 w 5472721"/>
              <a:gd name="connsiteY53" fmla="*/ 275771 h 1553028"/>
              <a:gd name="connsiteX54" fmla="*/ 175007 w 5472721"/>
              <a:gd name="connsiteY54" fmla="*/ 290285 h 1553028"/>
              <a:gd name="connsiteX55" fmla="*/ 116950 w 5472721"/>
              <a:gd name="connsiteY55" fmla="*/ 333828 h 1553028"/>
              <a:gd name="connsiteX56" fmla="*/ 58893 w 5472721"/>
              <a:gd name="connsiteY56" fmla="*/ 478971 h 1553028"/>
              <a:gd name="connsiteX57" fmla="*/ 29864 w 5472721"/>
              <a:gd name="connsiteY57" fmla="*/ 522514 h 1553028"/>
              <a:gd name="connsiteX58" fmla="*/ 15350 w 5472721"/>
              <a:gd name="connsiteY58" fmla="*/ 566057 h 1553028"/>
              <a:gd name="connsiteX59" fmla="*/ 15350 w 5472721"/>
              <a:gd name="connsiteY59" fmla="*/ 1001485 h 1553028"/>
              <a:gd name="connsiteX60" fmla="*/ 58893 w 5472721"/>
              <a:gd name="connsiteY60" fmla="*/ 1103085 h 1553028"/>
              <a:gd name="connsiteX61" fmla="*/ 102436 w 5472721"/>
              <a:gd name="connsiteY61" fmla="*/ 1117600 h 1553028"/>
              <a:gd name="connsiteX62" fmla="*/ 145979 w 5472721"/>
              <a:gd name="connsiteY62" fmla="*/ 1219200 h 1553028"/>
              <a:gd name="connsiteX63" fmla="*/ 160493 w 5472721"/>
              <a:gd name="connsiteY63" fmla="*/ 1262742 h 1553028"/>
              <a:gd name="connsiteX64" fmla="*/ 218550 w 5472721"/>
              <a:gd name="connsiteY64" fmla="*/ 1349828 h 1553028"/>
              <a:gd name="connsiteX65" fmla="*/ 247579 w 5472721"/>
              <a:gd name="connsiteY65" fmla="*/ 1393371 h 1553028"/>
              <a:gd name="connsiteX66" fmla="*/ 349179 w 5472721"/>
              <a:gd name="connsiteY66" fmla="*/ 1480457 h 1553028"/>
              <a:gd name="connsiteX67" fmla="*/ 392721 w 5472721"/>
              <a:gd name="connsiteY67" fmla="*/ 1494971 h 1553028"/>
              <a:gd name="connsiteX68" fmla="*/ 450779 w 5472721"/>
              <a:gd name="connsiteY68" fmla="*/ 1524000 h 1553028"/>
              <a:gd name="connsiteX69" fmla="*/ 595921 w 5472721"/>
              <a:gd name="connsiteY69" fmla="*/ 1553028 h 1553028"/>
              <a:gd name="connsiteX70" fmla="*/ 958779 w 5472721"/>
              <a:gd name="connsiteY70" fmla="*/ 1509485 h 1553028"/>
              <a:gd name="connsiteX71" fmla="*/ 1016836 w 5472721"/>
              <a:gd name="connsiteY71" fmla="*/ 1494971 h 1553028"/>
              <a:gd name="connsiteX72" fmla="*/ 1176493 w 5472721"/>
              <a:gd name="connsiteY72" fmla="*/ 1480457 h 1553028"/>
              <a:gd name="connsiteX73" fmla="*/ 1263579 w 5472721"/>
              <a:gd name="connsiteY73" fmla="*/ 1465942 h 1553028"/>
              <a:gd name="connsiteX74" fmla="*/ 1466779 w 5472721"/>
              <a:gd name="connsiteY74" fmla="*/ 1436914 h 1553028"/>
              <a:gd name="connsiteX75" fmla="*/ 1539350 w 5472721"/>
              <a:gd name="connsiteY75" fmla="*/ 1422400 h 1553028"/>
              <a:gd name="connsiteX76" fmla="*/ 1757064 w 5472721"/>
              <a:gd name="connsiteY76" fmla="*/ 1407885 h 1553028"/>
              <a:gd name="connsiteX77" fmla="*/ 1945750 w 5472721"/>
              <a:gd name="connsiteY77" fmla="*/ 1393371 h 1553028"/>
              <a:gd name="connsiteX78" fmla="*/ 2047350 w 5472721"/>
              <a:gd name="connsiteY78" fmla="*/ 1378857 h 1553028"/>
              <a:gd name="connsiteX79" fmla="*/ 2207007 w 5472721"/>
              <a:gd name="connsiteY79" fmla="*/ 1364342 h 1553028"/>
              <a:gd name="connsiteX80" fmla="*/ 2323121 w 5472721"/>
              <a:gd name="connsiteY80" fmla="*/ 1349828 h 1553028"/>
              <a:gd name="connsiteX81" fmla="*/ 2482779 w 5472721"/>
              <a:gd name="connsiteY81" fmla="*/ 1335314 h 1553028"/>
              <a:gd name="connsiteX82" fmla="*/ 2627921 w 5472721"/>
              <a:gd name="connsiteY82" fmla="*/ 1306285 h 1553028"/>
              <a:gd name="connsiteX83" fmla="*/ 2787579 w 5472721"/>
              <a:gd name="connsiteY83" fmla="*/ 1291771 h 1553028"/>
              <a:gd name="connsiteX84" fmla="*/ 2961750 w 5472721"/>
              <a:gd name="connsiteY84" fmla="*/ 1306285 h 1553028"/>
              <a:gd name="connsiteX85" fmla="*/ 3005293 w 5472721"/>
              <a:gd name="connsiteY85" fmla="*/ 1320800 h 1553028"/>
              <a:gd name="connsiteX86" fmla="*/ 3063350 w 5472721"/>
              <a:gd name="connsiteY86" fmla="*/ 1335314 h 1553028"/>
              <a:gd name="connsiteX87" fmla="*/ 3382664 w 5472721"/>
              <a:gd name="connsiteY87" fmla="*/ 1320800 h 155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472721" h="1553028">
                <a:moveTo>
                  <a:pt x="3237521" y="1320800"/>
                </a:moveTo>
                <a:lnTo>
                  <a:pt x="3440721" y="1335314"/>
                </a:lnTo>
                <a:cubicBezTo>
                  <a:pt x="3518110" y="1340473"/>
                  <a:pt x="3595657" y="1343387"/>
                  <a:pt x="3672950" y="1349828"/>
                </a:cubicBezTo>
                <a:cubicBezTo>
                  <a:pt x="3711821" y="1353067"/>
                  <a:pt x="3750252" y="1360461"/>
                  <a:pt x="3789064" y="1364342"/>
                </a:cubicBezTo>
                <a:cubicBezTo>
                  <a:pt x="3847033" y="1370139"/>
                  <a:pt x="3905179" y="1374019"/>
                  <a:pt x="3963236" y="1378857"/>
                </a:cubicBezTo>
                <a:cubicBezTo>
                  <a:pt x="4055160" y="1374019"/>
                  <a:pt x="4147334" y="1372676"/>
                  <a:pt x="4239007" y="1364342"/>
                </a:cubicBezTo>
                <a:cubicBezTo>
                  <a:pt x="4254244" y="1362957"/>
                  <a:pt x="4267497" y="1352565"/>
                  <a:pt x="4282550" y="1349828"/>
                </a:cubicBezTo>
                <a:cubicBezTo>
                  <a:pt x="4320927" y="1342851"/>
                  <a:pt x="4360000" y="1340469"/>
                  <a:pt x="4398664" y="1335314"/>
                </a:cubicBezTo>
                <a:cubicBezTo>
                  <a:pt x="4699268" y="1295234"/>
                  <a:pt x="4283444" y="1347904"/>
                  <a:pt x="4616379" y="1306285"/>
                </a:cubicBezTo>
                <a:cubicBezTo>
                  <a:pt x="4630893" y="1301447"/>
                  <a:pt x="4645859" y="1297798"/>
                  <a:pt x="4659921" y="1291771"/>
                </a:cubicBezTo>
                <a:cubicBezTo>
                  <a:pt x="4679808" y="1283248"/>
                  <a:pt x="4697720" y="1270339"/>
                  <a:pt x="4717979" y="1262742"/>
                </a:cubicBezTo>
                <a:cubicBezTo>
                  <a:pt x="4747777" y="1251568"/>
                  <a:pt x="4821021" y="1240610"/>
                  <a:pt x="4848607" y="1233714"/>
                </a:cubicBezTo>
                <a:cubicBezTo>
                  <a:pt x="4863450" y="1230003"/>
                  <a:pt x="4876935" y="1220802"/>
                  <a:pt x="4892150" y="1219200"/>
                </a:cubicBezTo>
                <a:cubicBezTo>
                  <a:pt x="4969285" y="1211080"/>
                  <a:pt x="5046969" y="1209523"/>
                  <a:pt x="5124379" y="1204685"/>
                </a:cubicBezTo>
                <a:cubicBezTo>
                  <a:pt x="5167497" y="1190313"/>
                  <a:pt x="5220505" y="1181130"/>
                  <a:pt x="5255007" y="1146628"/>
                </a:cubicBezTo>
                <a:cubicBezTo>
                  <a:pt x="5272112" y="1129523"/>
                  <a:pt x="5281445" y="1105676"/>
                  <a:pt x="5298550" y="1088571"/>
                </a:cubicBezTo>
                <a:cubicBezTo>
                  <a:pt x="5310885" y="1076236"/>
                  <a:pt x="5328692" y="1070709"/>
                  <a:pt x="5342093" y="1059542"/>
                </a:cubicBezTo>
                <a:cubicBezTo>
                  <a:pt x="5357862" y="1046402"/>
                  <a:pt x="5369867" y="1029140"/>
                  <a:pt x="5385636" y="1016000"/>
                </a:cubicBezTo>
                <a:cubicBezTo>
                  <a:pt x="5506863" y="914979"/>
                  <a:pt x="5345532" y="1070620"/>
                  <a:pt x="5472721" y="943428"/>
                </a:cubicBezTo>
                <a:cubicBezTo>
                  <a:pt x="5467883" y="885371"/>
                  <a:pt x="5464885" y="827131"/>
                  <a:pt x="5458207" y="769257"/>
                </a:cubicBezTo>
                <a:cubicBezTo>
                  <a:pt x="5436189" y="578431"/>
                  <a:pt x="5448765" y="624813"/>
                  <a:pt x="5414664" y="522514"/>
                </a:cubicBezTo>
                <a:cubicBezTo>
                  <a:pt x="5408522" y="473378"/>
                  <a:pt x="5402940" y="367044"/>
                  <a:pt x="5371121" y="319314"/>
                </a:cubicBezTo>
                <a:cubicBezTo>
                  <a:pt x="5342579" y="276499"/>
                  <a:pt x="5340459" y="267151"/>
                  <a:pt x="5298550" y="232228"/>
                </a:cubicBezTo>
                <a:cubicBezTo>
                  <a:pt x="5275583" y="213089"/>
                  <a:pt x="5222758" y="183849"/>
                  <a:pt x="5196950" y="174171"/>
                </a:cubicBezTo>
                <a:cubicBezTo>
                  <a:pt x="5177451" y="166859"/>
                  <a:pt x="5081170" y="147263"/>
                  <a:pt x="5066321" y="145142"/>
                </a:cubicBezTo>
                <a:cubicBezTo>
                  <a:pt x="5022951" y="138946"/>
                  <a:pt x="4979063" y="136824"/>
                  <a:pt x="4935693" y="130628"/>
                </a:cubicBezTo>
                <a:cubicBezTo>
                  <a:pt x="4911271" y="127139"/>
                  <a:pt x="4887543" y="119603"/>
                  <a:pt x="4863121" y="116114"/>
                </a:cubicBezTo>
                <a:cubicBezTo>
                  <a:pt x="4819751" y="109918"/>
                  <a:pt x="4775965" y="107034"/>
                  <a:pt x="4732493" y="101600"/>
                </a:cubicBezTo>
                <a:cubicBezTo>
                  <a:pt x="4698547" y="97357"/>
                  <a:pt x="4664552" y="93205"/>
                  <a:pt x="4630893" y="87085"/>
                </a:cubicBezTo>
                <a:cubicBezTo>
                  <a:pt x="4611267" y="83517"/>
                  <a:pt x="4592552" y="75604"/>
                  <a:pt x="4572836" y="72571"/>
                </a:cubicBezTo>
                <a:cubicBezTo>
                  <a:pt x="4529534" y="65909"/>
                  <a:pt x="4485578" y="64253"/>
                  <a:pt x="4442207" y="58057"/>
                </a:cubicBezTo>
                <a:cubicBezTo>
                  <a:pt x="4417785" y="54568"/>
                  <a:pt x="4394019" y="47293"/>
                  <a:pt x="4369636" y="43542"/>
                </a:cubicBezTo>
                <a:cubicBezTo>
                  <a:pt x="4331083" y="37611"/>
                  <a:pt x="4292074" y="34959"/>
                  <a:pt x="4253521" y="29028"/>
                </a:cubicBezTo>
                <a:cubicBezTo>
                  <a:pt x="4229138" y="25277"/>
                  <a:pt x="4205333" y="18265"/>
                  <a:pt x="4180950" y="14514"/>
                </a:cubicBezTo>
                <a:cubicBezTo>
                  <a:pt x="4142398" y="8583"/>
                  <a:pt x="4103541" y="4838"/>
                  <a:pt x="4064836" y="0"/>
                </a:cubicBezTo>
                <a:cubicBezTo>
                  <a:pt x="3947940" y="6494"/>
                  <a:pt x="3795780" y="10131"/>
                  <a:pt x="3672950" y="29028"/>
                </a:cubicBezTo>
                <a:cubicBezTo>
                  <a:pt x="3653234" y="32061"/>
                  <a:pt x="3634569" y="40263"/>
                  <a:pt x="3614893" y="43542"/>
                </a:cubicBezTo>
                <a:cubicBezTo>
                  <a:pt x="3576418" y="49955"/>
                  <a:pt x="3537331" y="52126"/>
                  <a:pt x="3498779" y="58057"/>
                </a:cubicBezTo>
                <a:cubicBezTo>
                  <a:pt x="3474396" y="61808"/>
                  <a:pt x="3450479" y="68158"/>
                  <a:pt x="3426207" y="72571"/>
                </a:cubicBezTo>
                <a:cubicBezTo>
                  <a:pt x="3397253" y="77835"/>
                  <a:pt x="3368208" y="82610"/>
                  <a:pt x="3339121" y="87085"/>
                </a:cubicBezTo>
                <a:cubicBezTo>
                  <a:pt x="3305308" y="92287"/>
                  <a:pt x="3271211" y="95655"/>
                  <a:pt x="3237521" y="101600"/>
                </a:cubicBezTo>
                <a:cubicBezTo>
                  <a:pt x="3188933" y="110174"/>
                  <a:pt x="3141622" y="127550"/>
                  <a:pt x="3092379" y="130628"/>
                </a:cubicBezTo>
                <a:lnTo>
                  <a:pt x="2860150" y="145142"/>
                </a:lnTo>
                <a:lnTo>
                  <a:pt x="2279579" y="130628"/>
                </a:lnTo>
                <a:cubicBezTo>
                  <a:pt x="2015040" y="119606"/>
                  <a:pt x="2280102" y="119620"/>
                  <a:pt x="2090893" y="101600"/>
                </a:cubicBezTo>
                <a:cubicBezTo>
                  <a:pt x="2013682" y="94246"/>
                  <a:pt x="1936074" y="91923"/>
                  <a:pt x="1858664" y="87085"/>
                </a:cubicBezTo>
                <a:lnTo>
                  <a:pt x="1220036" y="101600"/>
                </a:lnTo>
                <a:cubicBezTo>
                  <a:pt x="1133344" y="104811"/>
                  <a:pt x="1057950" y="119586"/>
                  <a:pt x="973293" y="130628"/>
                </a:cubicBezTo>
                <a:cubicBezTo>
                  <a:pt x="895936" y="140718"/>
                  <a:pt x="816747" y="140737"/>
                  <a:pt x="741064" y="159657"/>
                </a:cubicBezTo>
                <a:cubicBezTo>
                  <a:pt x="721712" y="164495"/>
                  <a:pt x="702633" y="170603"/>
                  <a:pt x="683007" y="174171"/>
                </a:cubicBezTo>
                <a:cubicBezTo>
                  <a:pt x="617928" y="186003"/>
                  <a:pt x="513098" y="196275"/>
                  <a:pt x="450779" y="203200"/>
                </a:cubicBezTo>
                <a:cubicBezTo>
                  <a:pt x="304415" y="251987"/>
                  <a:pt x="531466" y="177542"/>
                  <a:pt x="349179" y="232228"/>
                </a:cubicBezTo>
                <a:cubicBezTo>
                  <a:pt x="319871" y="241021"/>
                  <a:pt x="291122" y="251581"/>
                  <a:pt x="262093" y="261257"/>
                </a:cubicBezTo>
                <a:lnTo>
                  <a:pt x="218550" y="275771"/>
                </a:lnTo>
                <a:lnTo>
                  <a:pt x="175007" y="290285"/>
                </a:lnTo>
                <a:cubicBezTo>
                  <a:pt x="155655" y="304799"/>
                  <a:pt x="132693" y="315461"/>
                  <a:pt x="116950" y="333828"/>
                </a:cubicBezTo>
                <a:cubicBezTo>
                  <a:pt x="66872" y="392252"/>
                  <a:pt x="105178" y="409544"/>
                  <a:pt x="58893" y="478971"/>
                </a:cubicBezTo>
                <a:lnTo>
                  <a:pt x="29864" y="522514"/>
                </a:lnTo>
                <a:cubicBezTo>
                  <a:pt x="25026" y="537028"/>
                  <a:pt x="17676" y="550935"/>
                  <a:pt x="15350" y="566057"/>
                </a:cubicBezTo>
                <a:cubicBezTo>
                  <a:pt x="-9485" y="727491"/>
                  <a:pt x="-234" y="822264"/>
                  <a:pt x="15350" y="1001485"/>
                </a:cubicBezTo>
                <a:cubicBezTo>
                  <a:pt x="17002" y="1020487"/>
                  <a:pt x="50887" y="1095079"/>
                  <a:pt x="58893" y="1103085"/>
                </a:cubicBezTo>
                <a:cubicBezTo>
                  <a:pt x="69711" y="1113903"/>
                  <a:pt x="87922" y="1112762"/>
                  <a:pt x="102436" y="1117600"/>
                </a:cubicBezTo>
                <a:cubicBezTo>
                  <a:pt x="136474" y="1219713"/>
                  <a:pt x="92173" y="1093653"/>
                  <a:pt x="145979" y="1219200"/>
                </a:cubicBezTo>
                <a:cubicBezTo>
                  <a:pt x="152006" y="1233262"/>
                  <a:pt x="153063" y="1249368"/>
                  <a:pt x="160493" y="1262742"/>
                </a:cubicBezTo>
                <a:cubicBezTo>
                  <a:pt x="177436" y="1293240"/>
                  <a:pt x="199198" y="1320799"/>
                  <a:pt x="218550" y="1349828"/>
                </a:cubicBezTo>
                <a:cubicBezTo>
                  <a:pt x="228226" y="1364342"/>
                  <a:pt x="235244" y="1381036"/>
                  <a:pt x="247579" y="1393371"/>
                </a:cubicBezTo>
                <a:cubicBezTo>
                  <a:pt x="281897" y="1427690"/>
                  <a:pt x="305730" y="1455629"/>
                  <a:pt x="349179" y="1480457"/>
                </a:cubicBezTo>
                <a:cubicBezTo>
                  <a:pt x="362462" y="1488047"/>
                  <a:pt x="378659" y="1488944"/>
                  <a:pt x="392721" y="1494971"/>
                </a:cubicBezTo>
                <a:cubicBezTo>
                  <a:pt x="412608" y="1503494"/>
                  <a:pt x="429975" y="1518056"/>
                  <a:pt x="450779" y="1524000"/>
                </a:cubicBezTo>
                <a:cubicBezTo>
                  <a:pt x="498219" y="1537554"/>
                  <a:pt x="595921" y="1553028"/>
                  <a:pt x="595921" y="1553028"/>
                </a:cubicBezTo>
                <a:cubicBezTo>
                  <a:pt x="664741" y="1545381"/>
                  <a:pt x="931200" y="1516380"/>
                  <a:pt x="958779" y="1509485"/>
                </a:cubicBezTo>
                <a:cubicBezTo>
                  <a:pt x="978131" y="1504647"/>
                  <a:pt x="997063" y="1497607"/>
                  <a:pt x="1016836" y="1494971"/>
                </a:cubicBezTo>
                <a:cubicBezTo>
                  <a:pt x="1069806" y="1487909"/>
                  <a:pt x="1123421" y="1486701"/>
                  <a:pt x="1176493" y="1480457"/>
                </a:cubicBezTo>
                <a:cubicBezTo>
                  <a:pt x="1205721" y="1477018"/>
                  <a:pt x="1234446" y="1470104"/>
                  <a:pt x="1263579" y="1465942"/>
                </a:cubicBezTo>
                <a:cubicBezTo>
                  <a:pt x="1410793" y="1444911"/>
                  <a:pt x="1339786" y="1460003"/>
                  <a:pt x="1466779" y="1436914"/>
                </a:cubicBezTo>
                <a:cubicBezTo>
                  <a:pt x="1491050" y="1432501"/>
                  <a:pt x="1514803" y="1424855"/>
                  <a:pt x="1539350" y="1422400"/>
                </a:cubicBezTo>
                <a:cubicBezTo>
                  <a:pt x="1611721" y="1415163"/>
                  <a:pt x="1684516" y="1413067"/>
                  <a:pt x="1757064" y="1407885"/>
                </a:cubicBezTo>
                <a:cubicBezTo>
                  <a:pt x="1819985" y="1403391"/>
                  <a:pt x="1882982" y="1399648"/>
                  <a:pt x="1945750" y="1393371"/>
                </a:cubicBezTo>
                <a:cubicBezTo>
                  <a:pt x="1979791" y="1389967"/>
                  <a:pt x="2013349" y="1382635"/>
                  <a:pt x="2047350" y="1378857"/>
                </a:cubicBezTo>
                <a:cubicBezTo>
                  <a:pt x="2100462" y="1372956"/>
                  <a:pt x="2153862" y="1369936"/>
                  <a:pt x="2207007" y="1364342"/>
                </a:cubicBezTo>
                <a:cubicBezTo>
                  <a:pt x="2245799" y="1360259"/>
                  <a:pt x="2284329" y="1353911"/>
                  <a:pt x="2323121" y="1349828"/>
                </a:cubicBezTo>
                <a:cubicBezTo>
                  <a:pt x="2376266" y="1344234"/>
                  <a:pt x="2429560" y="1340152"/>
                  <a:pt x="2482779" y="1335314"/>
                </a:cubicBezTo>
                <a:cubicBezTo>
                  <a:pt x="2542578" y="1320364"/>
                  <a:pt x="2560709" y="1314192"/>
                  <a:pt x="2627921" y="1306285"/>
                </a:cubicBezTo>
                <a:cubicBezTo>
                  <a:pt x="2680994" y="1300041"/>
                  <a:pt x="2734360" y="1296609"/>
                  <a:pt x="2787579" y="1291771"/>
                </a:cubicBezTo>
                <a:cubicBezTo>
                  <a:pt x="2845636" y="1296609"/>
                  <a:pt x="2904003" y="1298585"/>
                  <a:pt x="2961750" y="1306285"/>
                </a:cubicBezTo>
                <a:cubicBezTo>
                  <a:pt x="2976915" y="1308307"/>
                  <a:pt x="2990582" y="1316597"/>
                  <a:pt x="3005293" y="1320800"/>
                </a:cubicBezTo>
                <a:cubicBezTo>
                  <a:pt x="3024473" y="1326280"/>
                  <a:pt x="3043998" y="1330476"/>
                  <a:pt x="3063350" y="1335314"/>
                </a:cubicBezTo>
                <a:lnTo>
                  <a:pt x="3382664" y="132080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95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314184" y="6551861"/>
            <a:ext cx="44807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http://www.marketwatch.com/story/most-us-adults-dont-need-dietary-supplements-2016-01-08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40" y="434526"/>
            <a:ext cx="618954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841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778897"/>
            <a:ext cx="73294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attitudes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attitudes</a:t>
            </a:r>
          </a:p>
          <a:p>
            <a:pPr lvl="1"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(based on the criteria of)</a:t>
            </a:r>
          </a:p>
          <a:p>
            <a:pPr marL="0" lvl="1"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Safety</a:t>
            </a:r>
            <a:endParaRPr lang="en-US" sz="3200" b="1" dirty="0" smtClean="0">
              <a:solidFill>
                <a:srgbClr val="FF0000"/>
              </a:solidFill>
              <a:latin typeface="Arial" charset="0"/>
            </a:endParaRPr>
          </a:p>
          <a:p>
            <a:pPr marL="0" lvl="1" algn="ctr"/>
            <a:endParaRPr lang="en-US" sz="2400" b="1" dirty="0" smtClean="0">
              <a:solidFill>
                <a:srgbClr val="FF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Need</a:t>
            </a:r>
          </a:p>
          <a:p>
            <a:pPr marL="0" lvl="1" algn="ctr"/>
            <a:endParaRPr lang="en-US" sz="2400" b="1" dirty="0" smtClean="0">
              <a:solidFill>
                <a:srgbClr val="FF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Efficacy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00113" y="68263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525" y="1388418"/>
            <a:ext cx="2978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comparison of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903561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61181"/>
            <a:ext cx="732948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“science-based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</a:p>
          <a:p>
            <a:pPr lvl="1">
              <a:buFont typeface="Arial" charset="0"/>
              <a:buChar char="•"/>
            </a:pPr>
            <a:endParaRPr lang="en-US" sz="7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Safety</a:t>
            </a:r>
          </a:p>
          <a:p>
            <a:pPr marL="0" lvl="1" algn="ctr"/>
            <a:endParaRPr lang="en-US" sz="7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Excessive doses of many nutrients are demonstrably toxic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High levels of single nutrients interfere with the functions of other nutrients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The safety of many herbal products is untested and, therefore, unknown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Herbal supplements vary in composition, potency, and quality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>
                    <a:lumMod val="90000"/>
                  </a:srgbClr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44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314184" y="6551861"/>
            <a:ext cx="44807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http://www.marketwatch.com/story/most-us-adults-dont-need-dietary-supplements-2016-01-08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6" y="445178"/>
            <a:ext cx="578980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98" y="1108528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10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15" y="195942"/>
            <a:ext cx="55016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2" y="835706"/>
            <a:ext cx="10953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218004" y="6580889"/>
            <a:ext cx="46730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5"/>
              </a:rPr>
              <a:t>http://news.sciencemag.org/health/2015/08/feature-revealing-hidden-dangers-dietary-supplements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6139958">
            <a:off x="7332668" y="3506557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39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983438" y="6392207"/>
            <a:ext cx="31422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http://www.mprnews.org/story/2010/03/09/new-aspirin-guidelines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9" y="527000"/>
            <a:ext cx="7772400" cy="579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 rot="7336362">
            <a:off x="7332668" y="2040607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70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983438" y="6392207"/>
            <a:ext cx="31422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http://www.mprnews.org/story/2010/03/09/new-aspirin-guidelines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9" y="1051559"/>
            <a:ext cx="7772400" cy="47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694211" y="2847372"/>
            <a:ext cx="7616412" cy="1111561"/>
          </a:xfrm>
          <a:custGeom>
            <a:avLst/>
            <a:gdLst>
              <a:gd name="connsiteX0" fmla="*/ 5185728 w 7616412"/>
              <a:gd name="connsiteY0" fmla="*/ 416689 h 1111561"/>
              <a:gd name="connsiteX1" fmla="*/ 5394073 w 7616412"/>
              <a:gd name="connsiteY1" fmla="*/ 358815 h 1111561"/>
              <a:gd name="connsiteX2" fmla="*/ 5451946 w 7616412"/>
              <a:gd name="connsiteY2" fmla="*/ 324091 h 1111561"/>
              <a:gd name="connsiteX3" fmla="*/ 5590842 w 7616412"/>
              <a:gd name="connsiteY3" fmla="*/ 266218 h 1111561"/>
              <a:gd name="connsiteX4" fmla="*/ 5625566 w 7616412"/>
              <a:gd name="connsiteY4" fmla="*/ 243069 h 1111561"/>
              <a:gd name="connsiteX5" fmla="*/ 5718164 w 7616412"/>
              <a:gd name="connsiteY5" fmla="*/ 196770 h 1111561"/>
              <a:gd name="connsiteX6" fmla="*/ 5799186 w 7616412"/>
              <a:gd name="connsiteY6" fmla="*/ 162046 h 1111561"/>
              <a:gd name="connsiteX7" fmla="*/ 5833911 w 7616412"/>
              <a:gd name="connsiteY7" fmla="*/ 138896 h 1111561"/>
              <a:gd name="connsiteX8" fmla="*/ 5868635 w 7616412"/>
              <a:gd name="connsiteY8" fmla="*/ 127322 h 1111561"/>
              <a:gd name="connsiteX9" fmla="*/ 6019105 w 7616412"/>
              <a:gd name="connsiteY9" fmla="*/ 104172 h 1111561"/>
              <a:gd name="connsiteX10" fmla="*/ 6053830 w 7616412"/>
              <a:gd name="connsiteY10" fmla="*/ 92598 h 1111561"/>
              <a:gd name="connsiteX11" fmla="*/ 6123278 w 7616412"/>
              <a:gd name="connsiteY11" fmla="*/ 46299 h 1111561"/>
              <a:gd name="connsiteX12" fmla="*/ 6169576 w 7616412"/>
              <a:gd name="connsiteY12" fmla="*/ 34724 h 1111561"/>
              <a:gd name="connsiteX13" fmla="*/ 6192726 w 7616412"/>
              <a:gd name="connsiteY13" fmla="*/ 11575 h 1111561"/>
              <a:gd name="connsiteX14" fmla="*/ 6227450 w 7616412"/>
              <a:gd name="connsiteY14" fmla="*/ 0 h 1111561"/>
              <a:gd name="connsiteX15" fmla="*/ 6539966 w 7616412"/>
              <a:gd name="connsiteY15" fmla="*/ 11575 h 1111561"/>
              <a:gd name="connsiteX16" fmla="*/ 6771460 w 7616412"/>
              <a:gd name="connsiteY16" fmla="*/ 23150 h 1111561"/>
              <a:gd name="connsiteX17" fmla="*/ 6898781 w 7616412"/>
              <a:gd name="connsiteY17" fmla="*/ 46299 h 1111561"/>
              <a:gd name="connsiteX18" fmla="*/ 6933505 w 7616412"/>
              <a:gd name="connsiteY18" fmla="*/ 57874 h 1111561"/>
              <a:gd name="connsiteX19" fmla="*/ 7373343 w 7616412"/>
              <a:gd name="connsiteY19" fmla="*/ 69448 h 1111561"/>
              <a:gd name="connsiteX20" fmla="*/ 7442792 w 7616412"/>
              <a:gd name="connsiteY20" fmla="*/ 127322 h 1111561"/>
              <a:gd name="connsiteX21" fmla="*/ 7489090 w 7616412"/>
              <a:gd name="connsiteY21" fmla="*/ 150471 h 1111561"/>
              <a:gd name="connsiteX22" fmla="*/ 7535389 w 7616412"/>
              <a:gd name="connsiteY22" fmla="*/ 208344 h 1111561"/>
              <a:gd name="connsiteX23" fmla="*/ 7570113 w 7616412"/>
              <a:gd name="connsiteY23" fmla="*/ 289367 h 1111561"/>
              <a:gd name="connsiteX24" fmla="*/ 7593262 w 7616412"/>
              <a:gd name="connsiteY24" fmla="*/ 358815 h 1111561"/>
              <a:gd name="connsiteX25" fmla="*/ 7616412 w 7616412"/>
              <a:gd name="connsiteY25" fmla="*/ 439838 h 1111561"/>
              <a:gd name="connsiteX26" fmla="*/ 7593262 w 7616412"/>
              <a:gd name="connsiteY26" fmla="*/ 648182 h 1111561"/>
              <a:gd name="connsiteX27" fmla="*/ 7581688 w 7616412"/>
              <a:gd name="connsiteY27" fmla="*/ 682906 h 1111561"/>
              <a:gd name="connsiteX28" fmla="*/ 7512240 w 7616412"/>
              <a:gd name="connsiteY28" fmla="*/ 740780 h 1111561"/>
              <a:gd name="connsiteX29" fmla="*/ 7442792 w 7616412"/>
              <a:gd name="connsiteY29" fmla="*/ 787079 h 1111561"/>
              <a:gd name="connsiteX30" fmla="*/ 7373343 w 7616412"/>
              <a:gd name="connsiteY30" fmla="*/ 833377 h 1111561"/>
              <a:gd name="connsiteX31" fmla="*/ 7280746 w 7616412"/>
              <a:gd name="connsiteY31" fmla="*/ 844952 h 1111561"/>
              <a:gd name="connsiteX32" fmla="*/ 7188148 w 7616412"/>
              <a:gd name="connsiteY32" fmla="*/ 868101 h 1111561"/>
              <a:gd name="connsiteX33" fmla="*/ 7141850 w 7616412"/>
              <a:gd name="connsiteY33" fmla="*/ 879676 h 1111561"/>
              <a:gd name="connsiteX34" fmla="*/ 7014528 w 7616412"/>
              <a:gd name="connsiteY34" fmla="*/ 891251 h 1111561"/>
              <a:gd name="connsiteX35" fmla="*/ 6852483 w 7616412"/>
              <a:gd name="connsiteY35" fmla="*/ 914400 h 1111561"/>
              <a:gd name="connsiteX36" fmla="*/ 6632564 w 7616412"/>
              <a:gd name="connsiteY36" fmla="*/ 949124 h 1111561"/>
              <a:gd name="connsiteX37" fmla="*/ 6597840 w 7616412"/>
              <a:gd name="connsiteY37" fmla="*/ 960699 h 1111561"/>
              <a:gd name="connsiteX38" fmla="*/ 6539966 w 7616412"/>
              <a:gd name="connsiteY38" fmla="*/ 972274 h 1111561"/>
              <a:gd name="connsiteX39" fmla="*/ 6366346 w 7616412"/>
              <a:gd name="connsiteY39" fmla="*/ 1018572 h 1111561"/>
              <a:gd name="connsiteX40" fmla="*/ 4479673 w 7616412"/>
              <a:gd name="connsiteY40" fmla="*/ 1041722 h 1111561"/>
              <a:gd name="connsiteX41" fmla="*/ 4259754 w 7616412"/>
              <a:gd name="connsiteY41" fmla="*/ 1076446 h 1111561"/>
              <a:gd name="connsiteX42" fmla="*/ 3958812 w 7616412"/>
              <a:gd name="connsiteY42" fmla="*/ 1099595 h 1111561"/>
              <a:gd name="connsiteX43" fmla="*/ 2963389 w 7616412"/>
              <a:gd name="connsiteY43" fmla="*/ 1111170 h 1111561"/>
              <a:gd name="connsiteX44" fmla="*/ 1886943 w 7616412"/>
              <a:gd name="connsiteY44" fmla="*/ 1099595 h 1111561"/>
              <a:gd name="connsiteX45" fmla="*/ 1794346 w 7616412"/>
              <a:gd name="connsiteY45" fmla="*/ 1088020 h 1111561"/>
              <a:gd name="connsiteX46" fmla="*/ 1528128 w 7616412"/>
              <a:gd name="connsiteY46" fmla="*/ 1064871 h 1111561"/>
              <a:gd name="connsiteX47" fmla="*/ 1389232 w 7616412"/>
              <a:gd name="connsiteY47" fmla="*/ 1030147 h 1111561"/>
              <a:gd name="connsiteX48" fmla="*/ 1146164 w 7616412"/>
              <a:gd name="connsiteY48" fmla="*/ 1006998 h 1111561"/>
              <a:gd name="connsiteX49" fmla="*/ 347511 w 7616412"/>
              <a:gd name="connsiteY49" fmla="*/ 983848 h 1111561"/>
              <a:gd name="connsiteX50" fmla="*/ 278062 w 7616412"/>
              <a:gd name="connsiteY50" fmla="*/ 960699 h 1111561"/>
              <a:gd name="connsiteX51" fmla="*/ 243338 w 7616412"/>
              <a:gd name="connsiteY51" fmla="*/ 937550 h 1111561"/>
              <a:gd name="connsiteX52" fmla="*/ 173890 w 7616412"/>
              <a:gd name="connsiteY52" fmla="*/ 914400 h 1111561"/>
              <a:gd name="connsiteX53" fmla="*/ 150741 w 7616412"/>
              <a:gd name="connsiteY53" fmla="*/ 879676 h 1111561"/>
              <a:gd name="connsiteX54" fmla="*/ 116017 w 7616412"/>
              <a:gd name="connsiteY54" fmla="*/ 856527 h 1111561"/>
              <a:gd name="connsiteX55" fmla="*/ 92867 w 7616412"/>
              <a:gd name="connsiteY55" fmla="*/ 833377 h 1111561"/>
              <a:gd name="connsiteX56" fmla="*/ 23419 w 7616412"/>
              <a:gd name="connsiteY56" fmla="*/ 775504 h 1111561"/>
              <a:gd name="connsiteX57" fmla="*/ 270 w 7616412"/>
              <a:gd name="connsiteY57" fmla="*/ 706056 h 1111561"/>
              <a:gd name="connsiteX58" fmla="*/ 11845 w 7616412"/>
              <a:gd name="connsiteY58" fmla="*/ 601884 h 1111561"/>
              <a:gd name="connsiteX59" fmla="*/ 58143 w 7616412"/>
              <a:gd name="connsiteY59" fmla="*/ 497712 h 1111561"/>
              <a:gd name="connsiteX60" fmla="*/ 69718 w 7616412"/>
              <a:gd name="connsiteY60" fmla="*/ 462987 h 1111561"/>
              <a:gd name="connsiteX61" fmla="*/ 116017 w 7616412"/>
              <a:gd name="connsiteY61" fmla="*/ 405114 h 1111561"/>
              <a:gd name="connsiteX62" fmla="*/ 185465 w 7616412"/>
              <a:gd name="connsiteY62" fmla="*/ 324091 h 1111561"/>
              <a:gd name="connsiteX63" fmla="*/ 220189 w 7616412"/>
              <a:gd name="connsiteY63" fmla="*/ 312517 h 1111561"/>
              <a:gd name="connsiteX64" fmla="*/ 266488 w 7616412"/>
              <a:gd name="connsiteY64" fmla="*/ 289367 h 1111561"/>
              <a:gd name="connsiteX65" fmla="*/ 335936 w 7616412"/>
              <a:gd name="connsiteY65" fmla="*/ 277793 h 1111561"/>
              <a:gd name="connsiteX66" fmla="*/ 382235 w 7616412"/>
              <a:gd name="connsiteY66" fmla="*/ 266218 h 1111561"/>
              <a:gd name="connsiteX67" fmla="*/ 1134589 w 7616412"/>
              <a:gd name="connsiteY67" fmla="*/ 277793 h 1111561"/>
              <a:gd name="connsiteX68" fmla="*/ 1215612 w 7616412"/>
              <a:gd name="connsiteY68" fmla="*/ 289367 h 1111561"/>
              <a:gd name="connsiteX69" fmla="*/ 1308209 w 7616412"/>
              <a:gd name="connsiteY69" fmla="*/ 300942 h 1111561"/>
              <a:gd name="connsiteX70" fmla="*/ 1574427 w 7616412"/>
              <a:gd name="connsiteY70" fmla="*/ 312517 h 1111561"/>
              <a:gd name="connsiteX71" fmla="*/ 1643875 w 7616412"/>
              <a:gd name="connsiteY71" fmla="*/ 324091 h 1111561"/>
              <a:gd name="connsiteX72" fmla="*/ 1748047 w 7616412"/>
              <a:gd name="connsiteY72" fmla="*/ 335666 h 1111561"/>
              <a:gd name="connsiteX73" fmla="*/ 1782771 w 7616412"/>
              <a:gd name="connsiteY73" fmla="*/ 347241 h 1111561"/>
              <a:gd name="connsiteX74" fmla="*/ 1886943 w 7616412"/>
              <a:gd name="connsiteY74" fmla="*/ 358815 h 1111561"/>
              <a:gd name="connsiteX75" fmla="*/ 2014265 w 7616412"/>
              <a:gd name="connsiteY75" fmla="*/ 370390 h 1111561"/>
              <a:gd name="connsiteX76" fmla="*/ 2130012 w 7616412"/>
              <a:gd name="connsiteY76" fmla="*/ 381965 h 1111561"/>
              <a:gd name="connsiteX77" fmla="*/ 2338356 w 7616412"/>
              <a:gd name="connsiteY77" fmla="*/ 405114 h 1111561"/>
              <a:gd name="connsiteX78" fmla="*/ 2407804 w 7616412"/>
              <a:gd name="connsiteY78" fmla="*/ 416689 h 1111561"/>
              <a:gd name="connsiteX79" fmla="*/ 2465678 w 7616412"/>
              <a:gd name="connsiteY79" fmla="*/ 428263 h 1111561"/>
              <a:gd name="connsiteX80" fmla="*/ 2535126 w 7616412"/>
              <a:gd name="connsiteY80" fmla="*/ 439838 h 1111561"/>
              <a:gd name="connsiteX81" fmla="*/ 2592999 w 7616412"/>
              <a:gd name="connsiteY81" fmla="*/ 451413 h 1111561"/>
              <a:gd name="connsiteX82" fmla="*/ 2778194 w 7616412"/>
              <a:gd name="connsiteY82" fmla="*/ 474562 h 1111561"/>
              <a:gd name="connsiteX83" fmla="*/ 2824493 w 7616412"/>
              <a:gd name="connsiteY83" fmla="*/ 486137 h 1111561"/>
              <a:gd name="connsiteX84" fmla="*/ 3044412 w 7616412"/>
              <a:gd name="connsiteY84" fmla="*/ 509286 h 1111561"/>
              <a:gd name="connsiteX85" fmla="*/ 3113860 w 7616412"/>
              <a:gd name="connsiteY85" fmla="*/ 520861 h 1111561"/>
              <a:gd name="connsiteX86" fmla="*/ 3542123 w 7616412"/>
              <a:gd name="connsiteY86" fmla="*/ 532436 h 1111561"/>
              <a:gd name="connsiteX87" fmla="*/ 3576847 w 7616412"/>
              <a:gd name="connsiteY87" fmla="*/ 544010 h 1111561"/>
              <a:gd name="connsiteX88" fmla="*/ 4699592 w 7616412"/>
              <a:gd name="connsiteY88" fmla="*/ 520861 h 1111561"/>
              <a:gd name="connsiteX89" fmla="*/ 4815338 w 7616412"/>
              <a:gd name="connsiteY89" fmla="*/ 497712 h 1111561"/>
              <a:gd name="connsiteX90" fmla="*/ 4919511 w 7616412"/>
              <a:gd name="connsiteY90" fmla="*/ 474562 h 1111561"/>
              <a:gd name="connsiteX91" fmla="*/ 4988959 w 7616412"/>
              <a:gd name="connsiteY91" fmla="*/ 451413 h 1111561"/>
              <a:gd name="connsiteX92" fmla="*/ 5023683 w 7616412"/>
              <a:gd name="connsiteY92" fmla="*/ 439838 h 1111561"/>
              <a:gd name="connsiteX93" fmla="*/ 5093131 w 7616412"/>
              <a:gd name="connsiteY93" fmla="*/ 405114 h 1111561"/>
              <a:gd name="connsiteX94" fmla="*/ 5301475 w 7616412"/>
              <a:gd name="connsiteY94" fmla="*/ 416689 h 111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616412" h="1111561">
                <a:moveTo>
                  <a:pt x="5185728" y="416689"/>
                </a:moveTo>
                <a:cubicBezTo>
                  <a:pt x="5278515" y="401224"/>
                  <a:pt x="5284484" y="403940"/>
                  <a:pt x="5394073" y="358815"/>
                </a:cubicBezTo>
                <a:cubicBezTo>
                  <a:pt x="5414875" y="350249"/>
                  <a:pt x="5432138" y="334757"/>
                  <a:pt x="5451946" y="324091"/>
                </a:cubicBezTo>
                <a:cubicBezTo>
                  <a:pt x="5544527" y="274240"/>
                  <a:pt x="5517631" y="284521"/>
                  <a:pt x="5590842" y="266218"/>
                </a:cubicBezTo>
                <a:cubicBezTo>
                  <a:pt x="5602417" y="258502"/>
                  <a:pt x="5613354" y="249730"/>
                  <a:pt x="5625566" y="243069"/>
                </a:cubicBezTo>
                <a:cubicBezTo>
                  <a:pt x="5655862" y="226544"/>
                  <a:pt x="5689451" y="215913"/>
                  <a:pt x="5718164" y="196770"/>
                </a:cubicBezTo>
                <a:cubicBezTo>
                  <a:pt x="5766124" y="164796"/>
                  <a:pt x="5739392" y="176994"/>
                  <a:pt x="5799186" y="162046"/>
                </a:cubicBezTo>
                <a:cubicBezTo>
                  <a:pt x="5810761" y="154329"/>
                  <a:pt x="5821468" y="145117"/>
                  <a:pt x="5833911" y="138896"/>
                </a:cubicBezTo>
                <a:cubicBezTo>
                  <a:pt x="5844824" y="133440"/>
                  <a:pt x="5856799" y="130281"/>
                  <a:pt x="5868635" y="127322"/>
                </a:cubicBezTo>
                <a:cubicBezTo>
                  <a:pt x="5921665" y="114065"/>
                  <a:pt x="5962872" y="111201"/>
                  <a:pt x="6019105" y="104172"/>
                </a:cubicBezTo>
                <a:cubicBezTo>
                  <a:pt x="6030680" y="100314"/>
                  <a:pt x="6043164" y="98523"/>
                  <a:pt x="6053830" y="92598"/>
                </a:cubicBezTo>
                <a:cubicBezTo>
                  <a:pt x="6078151" y="79087"/>
                  <a:pt x="6096287" y="53047"/>
                  <a:pt x="6123278" y="46299"/>
                </a:cubicBezTo>
                <a:lnTo>
                  <a:pt x="6169576" y="34724"/>
                </a:lnTo>
                <a:cubicBezTo>
                  <a:pt x="6177293" y="27008"/>
                  <a:pt x="6183368" y="17190"/>
                  <a:pt x="6192726" y="11575"/>
                </a:cubicBezTo>
                <a:cubicBezTo>
                  <a:pt x="6203188" y="5298"/>
                  <a:pt x="6215249" y="0"/>
                  <a:pt x="6227450" y="0"/>
                </a:cubicBezTo>
                <a:cubicBezTo>
                  <a:pt x="6331693" y="0"/>
                  <a:pt x="6435817" y="7143"/>
                  <a:pt x="6539966" y="11575"/>
                </a:cubicBezTo>
                <a:lnTo>
                  <a:pt x="6771460" y="23150"/>
                </a:lnTo>
                <a:cubicBezTo>
                  <a:pt x="6908745" y="57469"/>
                  <a:pt x="6691362" y="4814"/>
                  <a:pt x="6898781" y="46299"/>
                </a:cubicBezTo>
                <a:cubicBezTo>
                  <a:pt x="6910745" y="48692"/>
                  <a:pt x="6921319" y="57280"/>
                  <a:pt x="6933505" y="57874"/>
                </a:cubicBezTo>
                <a:cubicBezTo>
                  <a:pt x="7079994" y="65020"/>
                  <a:pt x="7226730" y="65590"/>
                  <a:pt x="7373343" y="69448"/>
                </a:cubicBezTo>
                <a:cubicBezTo>
                  <a:pt x="7399758" y="95863"/>
                  <a:pt x="7406105" y="104393"/>
                  <a:pt x="7442792" y="127322"/>
                </a:cubicBezTo>
                <a:cubicBezTo>
                  <a:pt x="7457424" y="136467"/>
                  <a:pt x="7474734" y="140900"/>
                  <a:pt x="7489090" y="150471"/>
                </a:cubicBezTo>
                <a:cubicBezTo>
                  <a:pt x="7508884" y="163667"/>
                  <a:pt x="7523004" y="189767"/>
                  <a:pt x="7535389" y="208344"/>
                </a:cubicBezTo>
                <a:cubicBezTo>
                  <a:pt x="7566009" y="330822"/>
                  <a:pt x="7524436" y="186592"/>
                  <a:pt x="7570113" y="289367"/>
                </a:cubicBezTo>
                <a:cubicBezTo>
                  <a:pt x="7580023" y="311665"/>
                  <a:pt x="7585546" y="335666"/>
                  <a:pt x="7593262" y="358815"/>
                </a:cubicBezTo>
                <a:cubicBezTo>
                  <a:pt x="7609869" y="408636"/>
                  <a:pt x="7601876" y="381695"/>
                  <a:pt x="7616412" y="439838"/>
                </a:cubicBezTo>
                <a:cubicBezTo>
                  <a:pt x="7608695" y="509286"/>
                  <a:pt x="7603144" y="579009"/>
                  <a:pt x="7593262" y="648182"/>
                </a:cubicBezTo>
                <a:cubicBezTo>
                  <a:pt x="7591537" y="660260"/>
                  <a:pt x="7587965" y="672444"/>
                  <a:pt x="7581688" y="682906"/>
                </a:cubicBezTo>
                <a:cubicBezTo>
                  <a:pt x="7571218" y="700357"/>
                  <a:pt x="7520742" y="733695"/>
                  <a:pt x="7512240" y="740780"/>
                </a:cubicBezTo>
                <a:cubicBezTo>
                  <a:pt x="7436452" y="803936"/>
                  <a:pt x="7562786" y="715083"/>
                  <a:pt x="7442792" y="787079"/>
                </a:cubicBezTo>
                <a:cubicBezTo>
                  <a:pt x="7418935" y="801393"/>
                  <a:pt x="7400950" y="829926"/>
                  <a:pt x="7373343" y="833377"/>
                </a:cubicBezTo>
                <a:cubicBezTo>
                  <a:pt x="7342477" y="837235"/>
                  <a:pt x="7311319" y="839220"/>
                  <a:pt x="7280746" y="844952"/>
                </a:cubicBezTo>
                <a:cubicBezTo>
                  <a:pt x="7249475" y="850815"/>
                  <a:pt x="7219014" y="860385"/>
                  <a:pt x="7188148" y="868101"/>
                </a:cubicBezTo>
                <a:cubicBezTo>
                  <a:pt x="7172715" y="871959"/>
                  <a:pt x="7157692" y="878236"/>
                  <a:pt x="7141850" y="879676"/>
                </a:cubicBezTo>
                <a:lnTo>
                  <a:pt x="7014528" y="891251"/>
                </a:lnTo>
                <a:cubicBezTo>
                  <a:pt x="6903618" y="918977"/>
                  <a:pt x="7049858" y="884793"/>
                  <a:pt x="6852483" y="914400"/>
                </a:cubicBezTo>
                <a:cubicBezTo>
                  <a:pt x="6509658" y="965825"/>
                  <a:pt x="6947055" y="914183"/>
                  <a:pt x="6632564" y="949124"/>
                </a:cubicBezTo>
                <a:cubicBezTo>
                  <a:pt x="6620989" y="952982"/>
                  <a:pt x="6609677" y="957740"/>
                  <a:pt x="6597840" y="960699"/>
                </a:cubicBezTo>
                <a:cubicBezTo>
                  <a:pt x="6578754" y="965471"/>
                  <a:pt x="6558882" y="966869"/>
                  <a:pt x="6539966" y="972274"/>
                </a:cubicBezTo>
                <a:cubicBezTo>
                  <a:pt x="6362961" y="1022847"/>
                  <a:pt x="6504322" y="995577"/>
                  <a:pt x="6366346" y="1018572"/>
                </a:cubicBezTo>
                <a:cubicBezTo>
                  <a:pt x="5769684" y="1217465"/>
                  <a:pt x="5108567" y="1034280"/>
                  <a:pt x="4479673" y="1041722"/>
                </a:cubicBezTo>
                <a:cubicBezTo>
                  <a:pt x="4403744" y="1042621"/>
                  <a:pt x="4333913" y="1063359"/>
                  <a:pt x="4259754" y="1076446"/>
                </a:cubicBezTo>
                <a:cubicBezTo>
                  <a:pt x="4158484" y="1094317"/>
                  <a:pt x="4064919" y="1097574"/>
                  <a:pt x="3958812" y="1099595"/>
                </a:cubicBezTo>
                <a:lnTo>
                  <a:pt x="2963389" y="1111170"/>
                </a:lnTo>
                <a:lnTo>
                  <a:pt x="1886943" y="1099595"/>
                </a:lnTo>
                <a:cubicBezTo>
                  <a:pt x="1855843" y="1098979"/>
                  <a:pt x="1825239" y="1091654"/>
                  <a:pt x="1794346" y="1088020"/>
                </a:cubicBezTo>
                <a:cubicBezTo>
                  <a:pt x="1658713" y="1072063"/>
                  <a:pt x="1690364" y="1076460"/>
                  <a:pt x="1528128" y="1064871"/>
                </a:cubicBezTo>
                <a:cubicBezTo>
                  <a:pt x="1472929" y="1046471"/>
                  <a:pt x="1466625" y="1043046"/>
                  <a:pt x="1389232" y="1030147"/>
                </a:cubicBezTo>
                <a:cubicBezTo>
                  <a:pt x="1342145" y="1022299"/>
                  <a:pt x="1182565" y="1009694"/>
                  <a:pt x="1146164" y="1006998"/>
                </a:cubicBezTo>
                <a:cubicBezTo>
                  <a:pt x="815479" y="982503"/>
                  <a:pt x="847836" y="993114"/>
                  <a:pt x="347511" y="983848"/>
                </a:cubicBezTo>
                <a:cubicBezTo>
                  <a:pt x="324361" y="976132"/>
                  <a:pt x="298366" y="974235"/>
                  <a:pt x="278062" y="960699"/>
                </a:cubicBezTo>
                <a:cubicBezTo>
                  <a:pt x="266487" y="952983"/>
                  <a:pt x="256050" y="943200"/>
                  <a:pt x="243338" y="937550"/>
                </a:cubicBezTo>
                <a:cubicBezTo>
                  <a:pt x="221040" y="927640"/>
                  <a:pt x="173890" y="914400"/>
                  <a:pt x="173890" y="914400"/>
                </a:cubicBezTo>
                <a:cubicBezTo>
                  <a:pt x="166174" y="902825"/>
                  <a:pt x="160578" y="889513"/>
                  <a:pt x="150741" y="879676"/>
                </a:cubicBezTo>
                <a:cubicBezTo>
                  <a:pt x="140904" y="869839"/>
                  <a:pt x="126880" y="865217"/>
                  <a:pt x="116017" y="856527"/>
                </a:cubicBezTo>
                <a:cubicBezTo>
                  <a:pt x="107495" y="849710"/>
                  <a:pt x="101389" y="840194"/>
                  <a:pt x="92867" y="833377"/>
                </a:cubicBezTo>
                <a:cubicBezTo>
                  <a:pt x="12293" y="768918"/>
                  <a:pt x="105905" y="857990"/>
                  <a:pt x="23419" y="775504"/>
                </a:cubicBezTo>
                <a:cubicBezTo>
                  <a:pt x="15703" y="752355"/>
                  <a:pt x="-2425" y="730308"/>
                  <a:pt x="270" y="706056"/>
                </a:cubicBezTo>
                <a:cubicBezTo>
                  <a:pt x="4128" y="671332"/>
                  <a:pt x="4993" y="636143"/>
                  <a:pt x="11845" y="601884"/>
                </a:cubicBezTo>
                <a:cubicBezTo>
                  <a:pt x="31753" y="502344"/>
                  <a:pt x="25814" y="562371"/>
                  <a:pt x="58143" y="497712"/>
                </a:cubicBezTo>
                <a:cubicBezTo>
                  <a:pt x="63599" y="486799"/>
                  <a:pt x="64262" y="473900"/>
                  <a:pt x="69718" y="462987"/>
                </a:cubicBezTo>
                <a:cubicBezTo>
                  <a:pt x="93470" y="415482"/>
                  <a:pt x="87306" y="441003"/>
                  <a:pt x="116017" y="405114"/>
                </a:cubicBezTo>
                <a:cubicBezTo>
                  <a:pt x="134867" y="381551"/>
                  <a:pt x="155068" y="334223"/>
                  <a:pt x="185465" y="324091"/>
                </a:cubicBezTo>
                <a:cubicBezTo>
                  <a:pt x="197040" y="320233"/>
                  <a:pt x="208975" y="317323"/>
                  <a:pt x="220189" y="312517"/>
                </a:cubicBezTo>
                <a:cubicBezTo>
                  <a:pt x="236049" y="305720"/>
                  <a:pt x="249961" y="294325"/>
                  <a:pt x="266488" y="289367"/>
                </a:cubicBezTo>
                <a:cubicBezTo>
                  <a:pt x="288967" y="282623"/>
                  <a:pt x="312923" y="282395"/>
                  <a:pt x="335936" y="277793"/>
                </a:cubicBezTo>
                <a:cubicBezTo>
                  <a:pt x="351535" y="274673"/>
                  <a:pt x="366802" y="270076"/>
                  <a:pt x="382235" y="266218"/>
                </a:cubicBezTo>
                <a:lnTo>
                  <a:pt x="1134589" y="277793"/>
                </a:lnTo>
                <a:cubicBezTo>
                  <a:pt x="1161860" y="278551"/>
                  <a:pt x="1188569" y="285761"/>
                  <a:pt x="1215612" y="289367"/>
                </a:cubicBezTo>
                <a:cubicBezTo>
                  <a:pt x="1246445" y="293478"/>
                  <a:pt x="1277168" y="298939"/>
                  <a:pt x="1308209" y="300942"/>
                </a:cubicBezTo>
                <a:cubicBezTo>
                  <a:pt x="1396848" y="306661"/>
                  <a:pt x="1485688" y="308659"/>
                  <a:pt x="1574427" y="312517"/>
                </a:cubicBezTo>
                <a:cubicBezTo>
                  <a:pt x="1597576" y="316375"/>
                  <a:pt x="1620612" y="320989"/>
                  <a:pt x="1643875" y="324091"/>
                </a:cubicBezTo>
                <a:cubicBezTo>
                  <a:pt x="1678506" y="328708"/>
                  <a:pt x="1713585" y="329922"/>
                  <a:pt x="1748047" y="335666"/>
                </a:cubicBezTo>
                <a:cubicBezTo>
                  <a:pt x="1760082" y="337672"/>
                  <a:pt x="1770736" y="345235"/>
                  <a:pt x="1782771" y="347241"/>
                </a:cubicBezTo>
                <a:cubicBezTo>
                  <a:pt x="1817233" y="352985"/>
                  <a:pt x="1852179" y="355339"/>
                  <a:pt x="1886943" y="358815"/>
                </a:cubicBezTo>
                <a:lnTo>
                  <a:pt x="2014265" y="370390"/>
                </a:lnTo>
                <a:lnTo>
                  <a:pt x="2130012" y="381965"/>
                </a:lnTo>
                <a:cubicBezTo>
                  <a:pt x="2238804" y="409161"/>
                  <a:pt x="2126550" y="383933"/>
                  <a:pt x="2338356" y="405114"/>
                </a:cubicBezTo>
                <a:cubicBezTo>
                  <a:pt x="2361708" y="407449"/>
                  <a:pt x="2384714" y="412491"/>
                  <a:pt x="2407804" y="416689"/>
                </a:cubicBezTo>
                <a:cubicBezTo>
                  <a:pt x="2427160" y="420208"/>
                  <a:pt x="2446322" y="424744"/>
                  <a:pt x="2465678" y="428263"/>
                </a:cubicBezTo>
                <a:cubicBezTo>
                  <a:pt x="2488768" y="432461"/>
                  <a:pt x="2512036" y="435640"/>
                  <a:pt x="2535126" y="439838"/>
                </a:cubicBezTo>
                <a:cubicBezTo>
                  <a:pt x="2554482" y="443357"/>
                  <a:pt x="2573524" y="448631"/>
                  <a:pt x="2592999" y="451413"/>
                </a:cubicBezTo>
                <a:cubicBezTo>
                  <a:pt x="2654586" y="460211"/>
                  <a:pt x="2717840" y="459473"/>
                  <a:pt x="2778194" y="474562"/>
                </a:cubicBezTo>
                <a:cubicBezTo>
                  <a:pt x="2793627" y="478420"/>
                  <a:pt x="2808770" y="483718"/>
                  <a:pt x="2824493" y="486137"/>
                </a:cubicBezTo>
                <a:cubicBezTo>
                  <a:pt x="2873350" y="493654"/>
                  <a:pt x="2998060" y="503492"/>
                  <a:pt x="3044412" y="509286"/>
                </a:cubicBezTo>
                <a:cubicBezTo>
                  <a:pt x="3067699" y="512197"/>
                  <a:pt x="3090417" y="519771"/>
                  <a:pt x="3113860" y="520861"/>
                </a:cubicBezTo>
                <a:cubicBezTo>
                  <a:pt x="3256512" y="527496"/>
                  <a:pt x="3399369" y="528578"/>
                  <a:pt x="3542123" y="532436"/>
                </a:cubicBezTo>
                <a:cubicBezTo>
                  <a:pt x="3553698" y="536294"/>
                  <a:pt x="3564647" y="544132"/>
                  <a:pt x="3576847" y="544010"/>
                </a:cubicBezTo>
                <a:cubicBezTo>
                  <a:pt x="3951156" y="540267"/>
                  <a:pt x="4699592" y="520861"/>
                  <a:pt x="4699592" y="520861"/>
                </a:cubicBezTo>
                <a:cubicBezTo>
                  <a:pt x="4738174" y="513145"/>
                  <a:pt x="4778011" y="510155"/>
                  <a:pt x="4815338" y="497712"/>
                </a:cubicBezTo>
                <a:cubicBezTo>
                  <a:pt x="4872327" y="478715"/>
                  <a:pt x="4838027" y="488143"/>
                  <a:pt x="4919511" y="474562"/>
                </a:cubicBezTo>
                <a:lnTo>
                  <a:pt x="4988959" y="451413"/>
                </a:lnTo>
                <a:cubicBezTo>
                  <a:pt x="5000534" y="447555"/>
                  <a:pt x="5013531" y="446606"/>
                  <a:pt x="5023683" y="439838"/>
                </a:cubicBezTo>
                <a:cubicBezTo>
                  <a:pt x="5068559" y="409921"/>
                  <a:pt x="5045210" y="421088"/>
                  <a:pt x="5093131" y="405114"/>
                </a:cubicBezTo>
                <a:cubicBezTo>
                  <a:pt x="5239590" y="419760"/>
                  <a:pt x="5170103" y="416689"/>
                  <a:pt x="5301475" y="416689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47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983438" y="6392207"/>
            <a:ext cx="31422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http://www.mprnews.org/story/2010/03/09/new-aspirin-guidelines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2" y="486150"/>
            <a:ext cx="7772400" cy="58513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"/>
          <p:cNvSpPr/>
          <p:nvPr/>
        </p:nvSpPr>
        <p:spPr>
          <a:xfrm>
            <a:off x="1944547" y="2615878"/>
            <a:ext cx="5683169" cy="891250"/>
          </a:xfrm>
          <a:custGeom>
            <a:avLst/>
            <a:gdLst>
              <a:gd name="connsiteX0" fmla="*/ 1076445 w 5509549"/>
              <a:gd name="connsiteY0" fmla="*/ 567159 h 729205"/>
              <a:gd name="connsiteX1" fmla="*/ 590309 w 5509549"/>
              <a:gd name="connsiteY1" fmla="*/ 555585 h 729205"/>
              <a:gd name="connsiteX2" fmla="*/ 486137 w 5509549"/>
              <a:gd name="connsiteY2" fmla="*/ 532435 h 729205"/>
              <a:gd name="connsiteX3" fmla="*/ 347240 w 5509549"/>
              <a:gd name="connsiteY3" fmla="*/ 520861 h 729205"/>
              <a:gd name="connsiteX4" fmla="*/ 277792 w 5509549"/>
              <a:gd name="connsiteY4" fmla="*/ 509286 h 729205"/>
              <a:gd name="connsiteX5" fmla="*/ 243068 w 5509549"/>
              <a:gd name="connsiteY5" fmla="*/ 497711 h 729205"/>
              <a:gd name="connsiteX6" fmla="*/ 57873 w 5509549"/>
              <a:gd name="connsiteY6" fmla="*/ 486137 h 729205"/>
              <a:gd name="connsiteX7" fmla="*/ 23149 w 5509549"/>
              <a:gd name="connsiteY7" fmla="*/ 462987 h 729205"/>
              <a:gd name="connsiteX8" fmla="*/ 0 w 5509549"/>
              <a:gd name="connsiteY8" fmla="*/ 393539 h 729205"/>
              <a:gd name="connsiteX9" fmla="*/ 11575 w 5509549"/>
              <a:gd name="connsiteY9" fmla="*/ 231494 h 729205"/>
              <a:gd name="connsiteX10" fmla="*/ 115747 w 5509549"/>
              <a:gd name="connsiteY10" fmla="*/ 138896 h 729205"/>
              <a:gd name="connsiteX11" fmla="*/ 208344 w 5509549"/>
              <a:gd name="connsiteY11" fmla="*/ 81023 h 729205"/>
              <a:gd name="connsiteX12" fmla="*/ 254643 w 5509549"/>
              <a:gd name="connsiteY12" fmla="*/ 69448 h 729205"/>
              <a:gd name="connsiteX13" fmla="*/ 451412 w 5509549"/>
              <a:gd name="connsiteY13" fmla="*/ 11575 h 729205"/>
              <a:gd name="connsiteX14" fmla="*/ 3310359 w 5509549"/>
              <a:gd name="connsiteY14" fmla="*/ 0 h 729205"/>
              <a:gd name="connsiteX15" fmla="*/ 4166886 w 5509549"/>
              <a:gd name="connsiteY15" fmla="*/ 11575 h 729205"/>
              <a:gd name="connsiteX16" fmla="*/ 4213185 w 5509549"/>
              <a:gd name="connsiteY16" fmla="*/ 23149 h 729205"/>
              <a:gd name="connsiteX17" fmla="*/ 4467828 w 5509549"/>
              <a:gd name="connsiteY17" fmla="*/ 34724 h 729205"/>
              <a:gd name="connsiteX18" fmla="*/ 4687747 w 5509549"/>
              <a:gd name="connsiteY18" fmla="*/ 57873 h 729205"/>
              <a:gd name="connsiteX19" fmla="*/ 4768769 w 5509549"/>
              <a:gd name="connsiteY19" fmla="*/ 69448 h 729205"/>
              <a:gd name="connsiteX20" fmla="*/ 4930815 w 5509549"/>
              <a:gd name="connsiteY20" fmla="*/ 81023 h 729205"/>
              <a:gd name="connsiteX21" fmla="*/ 4977114 w 5509549"/>
              <a:gd name="connsiteY21" fmla="*/ 92597 h 729205"/>
              <a:gd name="connsiteX22" fmla="*/ 5034987 w 5509549"/>
              <a:gd name="connsiteY22" fmla="*/ 104172 h 729205"/>
              <a:gd name="connsiteX23" fmla="*/ 5069711 w 5509549"/>
              <a:gd name="connsiteY23" fmla="*/ 115747 h 729205"/>
              <a:gd name="connsiteX24" fmla="*/ 5220182 w 5509549"/>
              <a:gd name="connsiteY24" fmla="*/ 138896 h 729205"/>
              <a:gd name="connsiteX25" fmla="*/ 5324354 w 5509549"/>
              <a:gd name="connsiteY25" fmla="*/ 162045 h 729205"/>
              <a:gd name="connsiteX26" fmla="*/ 5359078 w 5509549"/>
              <a:gd name="connsiteY26" fmla="*/ 173620 h 729205"/>
              <a:gd name="connsiteX27" fmla="*/ 5416952 w 5509549"/>
              <a:gd name="connsiteY27" fmla="*/ 185195 h 729205"/>
              <a:gd name="connsiteX28" fmla="*/ 5440101 w 5509549"/>
              <a:gd name="connsiteY28" fmla="*/ 219919 h 729205"/>
              <a:gd name="connsiteX29" fmla="*/ 5451676 w 5509549"/>
              <a:gd name="connsiteY29" fmla="*/ 266218 h 729205"/>
              <a:gd name="connsiteX30" fmla="*/ 5486400 w 5509549"/>
              <a:gd name="connsiteY30" fmla="*/ 370390 h 729205"/>
              <a:gd name="connsiteX31" fmla="*/ 5497975 w 5509549"/>
              <a:gd name="connsiteY31" fmla="*/ 405114 h 729205"/>
              <a:gd name="connsiteX32" fmla="*/ 5509549 w 5509549"/>
              <a:gd name="connsiteY32" fmla="*/ 439838 h 729205"/>
              <a:gd name="connsiteX33" fmla="*/ 5497975 w 5509549"/>
              <a:gd name="connsiteY33" fmla="*/ 613458 h 729205"/>
              <a:gd name="connsiteX34" fmla="*/ 5474825 w 5509549"/>
              <a:gd name="connsiteY34" fmla="*/ 636607 h 729205"/>
              <a:gd name="connsiteX35" fmla="*/ 5393802 w 5509549"/>
              <a:gd name="connsiteY35" fmla="*/ 671331 h 729205"/>
              <a:gd name="connsiteX36" fmla="*/ 5359078 w 5509549"/>
              <a:gd name="connsiteY36" fmla="*/ 682906 h 729205"/>
              <a:gd name="connsiteX37" fmla="*/ 5312780 w 5509549"/>
              <a:gd name="connsiteY37" fmla="*/ 694481 h 729205"/>
              <a:gd name="connsiteX38" fmla="*/ 5231757 w 5509549"/>
              <a:gd name="connsiteY38" fmla="*/ 717630 h 729205"/>
              <a:gd name="connsiteX39" fmla="*/ 5034987 w 5509549"/>
              <a:gd name="connsiteY39" fmla="*/ 729205 h 729205"/>
              <a:gd name="connsiteX40" fmla="*/ 4282633 w 5509549"/>
              <a:gd name="connsiteY40" fmla="*/ 706056 h 729205"/>
              <a:gd name="connsiteX41" fmla="*/ 4132162 w 5509549"/>
              <a:gd name="connsiteY41" fmla="*/ 694481 h 729205"/>
              <a:gd name="connsiteX42" fmla="*/ 4085863 w 5509549"/>
              <a:gd name="connsiteY42" fmla="*/ 682906 h 729205"/>
              <a:gd name="connsiteX43" fmla="*/ 4027990 w 5509549"/>
              <a:gd name="connsiteY43" fmla="*/ 671331 h 729205"/>
              <a:gd name="connsiteX44" fmla="*/ 3935392 w 5509549"/>
              <a:gd name="connsiteY44" fmla="*/ 648182 h 729205"/>
              <a:gd name="connsiteX45" fmla="*/ 3808071 w 5509549"/>
              <a:gd name="connsiteY45" fmla="*/ 636607 h 729205"/>
              <a:gd name="connsiteX46" fmla="*/ 3611301 w 5509549"/>
              <a:gd name="connsiteY46" fmla="*/ 601883 h 729205"/>
              <a:gd name="connsiteX47" fmla="*/ 3541853 w 5509549"/>
              <a:gd name="connsiteY47" fmla="*/ 590309 h 729205"/>
              <a:gd name="connsiteX48" fmla="*/ 3449256 w 5509549"/>
              <a:gd name="connsiteY48" fmla="*/ 567159 h 729205"/>
              <a:gd name="connsiteX49" fmla="*/ 3287210 w 5509549"/>
              <a:gd name="connsiteY49" fmla="*/ 555585 h 729205"/>
              <a:gd name="connsiteX50" fmla="*/ 3171463 w 5509549"/>
              <a:gd name="connsiteY50" fmla="*/ 532435 h 729205"/>
              <a:gd name="connsiteX51" fmla="*/ 3044142 w 5509549"/>
              <a:gd name="connsiteY51" fmla="*/ 520861 h 729205"/>
              <a:gd name="connsiteX52" fmla="*/ 2916820 w 5509549"/>
              <a:gd name="connsiteY52" fmla="*/ 497711 h 729205"/>
              <a:gd name="connsiteX53" fmla="*/ 2685326 w 5509549"/>
              <a:gd name="connsiteY53" fmla="*/ 486137 h 729205"/>
              <a:gd name="connsiteX54" fmla="*/ 2407534 w 5509549"/>
              <a:gd name="connsiteY54" fmla="*/ 462987 h 729205"/>
              <a:gd name="connsiteX55" fmla="*/ 2002420 w 5509549"/>
              <a:gd name="connsiteY55" fmla="*/ 474562 h 729205"/>
              <a:gd name="connsiteX56" fmla="*/ 1886673 w 5509549"/>
              <a:gd name="connsiteY56" fmla="*/ 509286 h 729205"/>
              <a:gd name="connsiteX57" fmla="*/ 1828800 w 5509549"/>
              <a:gd name="connsiteY57" fmla="*/ 520861 h 729205"/>
              <a:gd name="connsiteX58" fmla="*/ 1736202 w 5509549"/>
              <a:gd name="connsiteY58" fmla="*/ 544010 h 729205"/>
              <a:gd name="connsiteX59" fmla="*/ 1701478 w 5509549"/>
              <a:gd name="connsiteY59" fmla="*/ 567159 h 729205"/>
              <a:gd name="connsiteX60" fmla="*/ 1608881 w 5509549"/>
              <a:gd name="connsiteY60" fmla="*/ 590309 h 729205"/>
              <a:gd name="connsiteX61" fmla="*/ 1574157 w 5509549"/>
              <a:gd name="connsiteY61" fmla="*/ 601883 h 729205"/>
              <a:gd name="connsiteX62" fmla="*/ 1076445 w 5509549"/>
              <a:gd name="connsiteY62" fmla="*/ 567159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509549" h="729205">
                <a:moveTo>
                  <a:pt x="1076445" y="567159"/>
                </a:moveTo>
                <a:cubicBezTo>
                  <a:pt x="912470" y="559443"/>
                  <a:pt x="752260" y="562333"/>
                  <a:pt x="590309" y="555585"/>
                </a:cubicBezTo>
                <a:cubicBezTo>
                  <a:pt x="380758" y="546854"/>
                  <a:pt x="609705" y="548910"/>
                  <a:pt x="486137" y="532435"/>
                </a:cubicBezTo>
                <a:cubicBezTo>
                  <a:pt x="440085" y="526295"/>
                  <a:pt x="393539" y="524719"/>
                  <a:pt x="347240" y="520861"/>
                </a:cubicBezTo>
                <a:cubicBezTo>
                  <a:pt x="324091" y="517003"/>
                  <a:pt x="300702" y="514377"/>
                  <a:pt x="277792" y="509286"/>
                </a:cubicBezTo>
                <a:cubicBezTo>
                  <a:pt x="265882" y="506639"/>
                  <a:pt x="255202" y="498988"/>
                  <a:pt x="243068" y="497711"/>
                </a:cubicBezTo>
                <a:cubicBezTo>
                  <a:pt x="181556" y="491236"/>
                  <a:pt x="119605" y="489995"/>
                  <a:pt x="57873" y="486137"/>
                </a:cubicBezTo>
                <a:cubicBezTo>
                  <a:pt x="46298" y="478420"/>
                  <a:pt x="30522" y="474784"/>
                  <a:pt x="23149" y="462987"/>
                </a:cubicBezTo>
                <a:cubicBezTo>
                  <a:pt x="10216" y="442294"/>
                  <a:pt x="0" y="393539"/>
                  <a:pt x="0" y="393539"/>
                </a:cubicBezTo>
                <a:cubicBezTo>
                  <a:pt x="3858" y="339524"/>
                  <a:pt x="-6314" y="282606"/>
                  <a:pt x="11575" y="231494"/>
                </a:cubicBezTo>
                <a:cubicBezTo>
                  <a:pt x="25388" y="192028"/>
                  <a:pt x="81603" y="163285"/>
                  <a:pt x="115747" y="138896"/>
                </a:cubicBezTo>
                <a:cubicBezTo>
                  <a:pt x="156001" y="110143"/>
                  <a:pt x="162543" y="98198"/>
                  <a:pt x="208344" y="81023"/>
                </a:cubicBezTo>
                <a:cubicBezTo>
                  <a:pt x="223239" y="75437"/>
                  <a:pt x="239459" y="74193"/>
                  <a:pt x="254643" y="69448"/>
                </a:cubicBezTo>
                <a:cubicBezTo>
                  <a:pt x="257590" y="68527"/>
                  <a:pt x="408009" y="11919"/>
                  <a:pt x="451412" y="11575"/>
                </a:cubicBezTo>
                <a:lnTo>
                  <a:pt x="3310359" y="0"/>
                </a:lnTo>
                <a:lnTo>
                  <a:pt x="4166886" y="11575"/>
                </a:lnTo>
                <a:cubicBezTo>
                  <a:pt x="4182789" y="11983"/>
                  <a:pt x="4197324" y="21929"/>
                  <a:pt x="4213185" y="23149"/>
                </a:cubicBezTo>
                <a:cubicBezTo>
                  <a:pt x="4297903" y="29666"/>
                  <a:pt x="4382947" y="30866"/>
                  <a:pt x="4467828" y="34724"/>
                </a:cubicBezTo>
                <a:cubicBezTo>
                  <a:pt x="4578316" y="62347"/>
                  <a:pt x="4469377" y="38022"/>
                  <a:pt x="4687747" y="57873"/>
                </a:cubicBezTo>
                <a:cubicBezTo>
                  <a:pt x="4714917" y="60343"/>
                  <a:pt x="4741610" y="66861"/>
                  <a:pt x="4768769" y="69448"/>
                </a:cubicBezTo>
                <a:cubicBezTo>
                  <a:pt x="4822678" y="74582"/>
                  <a:pt x="4876800" y="77165"/>
                  <a:pt x="4930815" y="81023"/>
                </a:cubicBezTo>
                <a:cubicBezTo>
                  <a:pt x="4946248" y="84881"/>
                  <a:pt x="4961585" y="89146"/>
                  <a:pt x="4977114" y="92597"/>
                </a:cubicBezTo>
                <a:cubicBezTo>
                  <a:pt x="4996319" y="96865"/>
                  <a:pt x="5015901" y="99400"/>
                  <a:pt x="5034987" y="104172"/>
                </a:cubicBezTo>
                <a:cubicBezTo>
                  <a:pt x="5046823" y="107131"/>
                  <a:pt x="5057801" y="113100"/>
                  <a:pt x="5069711" y="115747"/>
                </a:cubicBezTo>
                <a:cubicBezTo>
                  <a:pt x="5127172" y="128516"/>
                  <a:pt x="5161144" y="127826"/>
                  <a:pt x="5220182" y="138896"/>
                </a:cubicBezTo>
                <a:cubicBezTo>
                  <a:pt x="5255144" y="145451"/>
                  <a:pt x="5289845" y="153418"/>
                  <a:pt x="5324354" y="162045"/>
                </a:cubicBezTo>
                <a:cubicBezTo>
                  <a:pt x="5336191" y="165004"/>
                  <a:pt x="5347241" y="170661"/>
                  <a:pt x="5359078" y="173620"/>
                </a:cubicBezTo>
                <a:cubicBezTo>
                  <a:pt x="5378164" y="178392"/>
                  <a:pt x="5397661" y="181337"/>
                  <a:pt x="5416952" y="185195"/>
                </a:cubicBezTo>
                <a:cubicBezTo>
                  <a:pt x="5424668" y="196770"/>
                  <a:pt x="5434621" y="207133"/>
                  <a:pt x="5440101" y="219919"/>
                </a:cubicBezTo>
                <a:cubicBezTo>
                  <a:pt x="5446367" y="234541"/>
                  <a:pt x="5447105" y="250981"/>
                  <a:pt x="5451676" y="266218"/>
                </a:cubicBezTo>
                <a:cubicBezTo>
                  <a:pt x="5451686" y="266253"/>
                  <a:pt x="5480607" y="353011"/>
                  <a:pt x="5486400" y="370390"/>
                </a:cubicBezTo>
                <a:lnTo>
                  <a:pt x="5497975" y="405114"/>
                </a:lnTo>
                <a:lnTo>
                  <a:pt x="5509549" y="439838"/>
                </a:lnTo>
                <a:cubicBezTo>
                  <a:pt x="5505691" y="497711"/>
                  <a:pt x="5508055" y="556339"/>
                  <a:pt x="5497975" y="613458"/>
                </a:cubicBezTo>
                <a:cubicBezTo>
                  <a:pt x="5496079" y="624205"/>
                  <a:pt x="5483346" y="629790"/>
                  <a:pt x="5474825" y="636607"/>
                </a:cubicBezTo>
                <a:cubicBezTo>
                  <a:pt x="5435665" y="667935"/>
                  <a:pt x="5443534" y="657122"/>
                  <a:pt x="5393802" y="671331"/>
                </a:cubicBezTo>
                <a:cubicBezTo>
                  <a:pt x="5382071" y="674683"/>
                  <a:pt x="5370809" y="679554"/>
                  <a:pt x="5359078" y="682906"/>
                </a:cubicBezTo>
                <a:cubicBezTo>
                  <a:pt x="5343782" y="687276"/>
                  <a:pt x="5328127" y="690295"/>
                  <a:pt x="5312780" y="694481"/>
                </a:cubicBezTo>
                <a:cubicBezTo>
                  <a:pt x="5285681" y="701872"/>
                  <a:pt x="5259628" y="714146"/>
                  <a:pt x="5231757" y="717630"/>
                </a:cubicBezTo>
                <a:cubicBezTo>
                  <a:pt x="5166561" y="725779"/>
                  <a:pt x="5100577" y="725347"/>
                  <a:pt x="5034987" y="729205"/>
                </a:cubicBezTo>
                <a:lnTo>
                  <a:pt x="4282633" y="706056"/>
                </a:lnTo>
                <a:cubicBezTo>
                  <a:pt x="4232365" y="704123"/>
                  <a:pt x="4182123" y="700359"/>
                  <a:pt x="4132162" y="694481"/>
                </a:cubicBezTo>
                <a:cubicBezTo>
                  <a:pt x="4116363" y="692622"/>
                  <a:pt x="4101392" y="686357"/>
                  <a:pt x="4085863" y="682906"/>
                </a:cubicBezTo>
                <a:cubicBezTo>
                  <a:pt x="4066658" y="678638"/>
                  <a:pt x="4047159" y="675755"/>
                  <a:pt x="4027990" y="671331"/>
                </a:cubicBezTo>
                <a:cubicBezTo>
                  <a:pt x="3996989" y="664177"/>
                  <a:pt x="3967077" y="651063"/>
                  <a:pt x="3935392" y="648182"/>
                </a:cubicBezTo>
                <a:lnTo>
                  <a:pt x="3808071" y="636607"/>
                </a:lnTo>
                <a:cubicBezTo>
                  <a:pt x="3658029" y="599097"/>
                  <a:pt x="3772955" y="623436"/>
                  <a:pt x="3611301" y="601883"/>
                </a:cubicBezTo>
                <a:cubicBezTo>
                  <a:pt x="3588038" y="598781"/>
                  <a:pt x="3564801" y="595226"/>
                  <a:pt x="3541853" y="590309"/>
                </a:cubicBezTo>
                <a:cubicBezTo>
                  <a:pt x="3510744" y="583643"/>
                  <a:pt x="3480780" y="571458"/>
                  <a:pt x="3449256" y="567159"/>
                </a:cubicBezTo>
                <a:cubicBezTo>
                  <a:pt x="3395600" y="559842"/>
                  <a:pt x="3341225" y="559443"/>
                  <a:pt x="3287210" y="555585"/>
                </a:cubicBezTo>
                <a:cubicBezTo>
                  <a:pt x="3239519" y="543662"/>
                  <a:pt x="3225067" y="538741"/>
                  <a:pt x="3171463" y="532435"/>
                </a:cubicBezTo>
                <a:cubicBezTo>
                  <a:pt x="3129140" y="527456"/>
                  <a:pt x="3086582" y="524719"/>
                  <a:pt x="3044142" y="520861"/>
                </a:cubicBezTo>
                <a:cubicBezTo>
                  <a:pt x="3017568" y="515546"/>
                  <a:pt x="2940883" y="499562"/>
                  <a:pt x="2916820" y="497711"/>
                </a:cubicBezTo>
                <a:cubicBezTo>
                  <a:pt x="2839787" y="491785"/>
                  <a:pt x="2762491" y="489995"/>
                  <a:pt x="2685326" y="486137"/>
                </a:cubicBezTo>
                <a:cubicBezTo>
                  <a:pt x="2574261" y="458369"/>
                  <a:pt x="2605440" y="462987"/>
                  <a:pt x="2407534" y="462987"/>
                </a:cubicBezTo>
                <a:cubicBezTo>
                  <a:pt x="2272441" y="462987"/>
                  <a:pt x="2137458" y="470704"/>
                  <a:pt x="2002420" y="474562"/>
                </a:cubicBezTo>
                <a:cubicBezTo>
                  <a:pt x="1852081" y="504631"/>
                  <a:pt x="2038952" y="463602"/>
                  <a:pt x="1886673" y="509286"/>
                </a:cubicBezTo>
                <a:cubicBezTo>
                  <a:pt x="1867830" y="514939"/>
                  <a:pt x="1847969" y="516437"/>
                  <a:pt x="1828800" y="520861"/>
                </a:cubicBezTo>
                <a:cubicBezTo>
                  <a:pt x="1797799" y="528015"/>
                  <a:pt x="1736202" y="544010"/>
                  <a:pt x="1736202" y="544010"/>
                </a:cubicBezTo>
                <a:cubicBezTo>
                  <a:pt x="1724627" y="551726"/>
                  <a:pt x="1714551" y="562405"/>
                  <a:pt x="1701478" y="567159"/>
                </a:cubicBezTo>
                <a:cubicBezTo>
                  <a:pt x="1671578" y="578032"/>
                  <a:pt x="1639064" y="580249"/>
                  <a:pt x="1608881" y="590309"/>
                </a:cubicBezTo>
                <a:lnTo>
                  <a:pt x="1574157" y="601883"/>
                </a:lnTo>
                <a:cubicBezTo>
                  <a:pt x="1400539" y="597937"/>
                  <a:pt x="1240420" y="574875"/>
                  <a:pt x="1076445" y="567159"/>
                </a:cubicBezTo>
                <a:close/>
              </a:path>
            </a:pathLst>
          </a:custGeom>
          <a:noFill/>
          <a:ln w="76200">
            <a:solidFill>
              <a:srgbClr val="FF1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10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27588" y="6394010"/>
            <a:ext cx="24817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http://en.wikipedia.org/wiki/Psychological_nativism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673" y="2160588"/>
            <a:ext cx="7772400" cy="278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 bwMode="auto">
          <a:xfrm>
            <a:off x="4180116" y="2293262"/>
            <a:ext cx="1248229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332516" y="2721428"/>
            <a:ext cx="2750455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92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61187"/>
            <a:ext cx="732948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“belief-based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Safety</a:t>
            </a:r>
          </a:p>
          <a:p>
            <a:pPr marL="0" lvl="1" algn="ctr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Supplements are safe within a broad range of intake; safety problems are rare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Herbal products have been used for thousands of years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Supplements cause less harm than many prescription drugs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19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46667"/>
            <a:ext cx="732948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science-based”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  <a:endParaRPr lang="en-US" sz="3200" b="1" dirty="0" smtClean="0">
              <a:solidFill>
                <a:srgbClr val="BBE0E3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Need</a:t>
            </a:r>
          </a:p>
          <a:p>
            <a:pPr marL="0" lvl="1" algn="ctr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Food is sufficient to meet nutritional needs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Foods provide nutrients and other valuable substances not present in supplements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People who take supplements are better educated and wealthier </a:t>
            </a:r>
          </a:p>
          <a:p>
            <a:pPr marL="688975" lvl="2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they are healthier whether or not they take supplements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36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506545" y="6551861"/>
            <a:ext cx="409599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http://www.latimes.com/opinion/op-ed/la-oe-price-vitamin-d-20160516-snap-story.html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5" y="421365"/>
            <a:ext cx="745194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578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61181"/>
            <a:ext cx="7329488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 “belief-based”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Need</a:t>
            </a:r>
          </a:p>
          <a:p>
            <a:pPr marL="0" lvl="1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Diets do not always follow dietary recommendations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Foods grown on depleted soils lack essential nutrients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Pollution  and stressful living conditions increase nutrient requirements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Cooking destroys essential nutrients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3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40" y="980625"/>
            <a:ext cx="7329488" cy="53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science-based”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  <a:endParaRPr lang="en-US" sz="3200" b="1" dirty="0" smtClean="0">
              <a:solidFill>
                <a:srgbClr val="BBE0E3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en-US" sz="2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Efficacy</a:t>
            </a:r>
          </a:p>
          <a:p>
            <a:pPr marL="0" lvl="1" algn="ctr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Research demonstrates health benefits of diets and foods, not of single nutrients</a:t>
            </a:r>
          </a:p>
          <a:p>
            <a:pPr marL="231775" lvl="1" indent="-231775"/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Higher-than-recommended doses of few single nutrients improve health</a:t>
            </a:r>
          </a:p>
          <a:p>
            <a:pPr marL="231775" lvl="1" indent="-231775"/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Health claims for many supplements often address issues (such as “stress”) that are difficult to evaluate scientifically</a:t>
            </a:r>
          </a:p>
          <a:p>
            <a:pPr marL="231775" lvl="1" indent="-231775">
              <a:buFont typeface="Arial" pitchFamily="34" charset="0"/>
              <a:buChar char="•"/>
            </a:pPr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The health benefits of most supplements are unproven</a:t>
            </a:r>
          </a:p>
          <a:p>
            <a:pPr marL="231775" lvl="1" indent="-231775">
              <a:buFont typeface="Arial" pitchFamily="34" charset="0"/>
              <a:buChar char="•"/>
            </a:pPr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Many “benefits” of supplements can be explained as placebo or other self-healing effects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00113" y="370583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60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3" y="158760"/>
            <a:ext cx="8686800" cy="64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33471" y="6580889"/>
            <a:ext cx="52421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http://www.healthline.com/health-news/americans-spend-billions-on-vitamins-and-herbs-that-dont-work-031915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18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46667"/>
            <a:ext cx="732948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belief-based”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  <a:endParaRPr lang="en-US" sz="3200" b="1" dirty="0" smtClean="0">
              <a:solidFill>
                <a:srgbClr val="BBE0E3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Efficacy</a:t>
            </a:r>
          </a:p>
          <a:p>
            <a:pPr marL="0" lvl="1" algn="ctr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People who take supplements are healthier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People feel better when they take supplements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Studies demonstrate the health benefits of supplements</a:t>
            </a:r>
          </a:p>
          <a:p>
            <a:pPr marL="231775" lvl="1" indent="-231775">
              <a:buFont typeface="Arial" pitchFamily="34" charset="0"/>
              <a:buChar char="•"/>
            </a:pPr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Benefits are sometimes greater at amounts higher than can be obtained from food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7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DIETARY SUPPLEMENTS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0464" y="2141736"/>
            <a:ext cx="220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“science-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3709" y="3011674"/>
            <a:ext cx="7329488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Safe	</a:t>
            </a:r>
            <a:r>
              <a:rPr lang="en-US" sz="2400" b="1" dirty="0" smtClean="0">
                <a:solidFill>
                  <a:srgbClr val="808080"/>
                </a:solidFill>
              </a:rPr>
              <a:t>No/</a:t>
            </a:r>
            <a:r>
              <a:rPr lang="en-US" sz="2800" b="1" dirty="0" smtClean="0">
                <a:solidFill>
                  <a:srgbClr val="808080"/>
                </a:solidFill>
              </a:rPr>
              <a:t>	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  <a:endParaRPr lang="en-US" sz="2800" b="1" dirty="0" smtClean="0">
              <a:solidFill>
                <a:srgbClr val="808080"/>
              </a:solidFill>
            </a:endParaRPr>
          </a:p>
          <a:p>
            <a:pPr marL="0" lvl="1">
              <a:tabLst>
                <a:tab pos="2060575" algn="l"/>
              </a:tabLst>
            </a:pPr>
            <a:r>
              <a:rPr lang="en-US" sz="1200" b="1" dirty="0" smtClean="0">
                <a:solidFill>
                  <a:srgbClr val="808080"/>
                </a:solidFill>
              </a:rPr>
              <a:t>	</a:t>
            </a:r>
            <a:r>
              <a:rPr lang="en-US" b="1" dirty="0" smtClean="0">
                <a:solidFill>
                  <a:srgbClr val="808080"/>
                </a:solidFill>
              </a:rPr>
              <a:t>Unknown</a:t>
            </a:r>
            <a:endParaRPr lang="en-US" sz="2800" b="1" dirty="0" smtClean="0">
              <a:solidFill>
                <a:srgbClr val="808080"/>
              </a:solidFill>
            </a:endParaRPr>
          </a:p>
          <a:p>
            <a:pPr marL="0" lvl="1"/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Need	</a:t>
            </a:r>
            <a:r>
              <a:rPr lang="en-US" sz="2400" b="1" dirty="0" smtClean="0">
                <a:solidFill>
                  <a:srgbClr val="808080"/>
                </a:solidFill>
              </a:rPr>
              <a:t>No</a:t>
            </a:r>
            <a:r>
              <a:rPr lang="en-US" sz="2800" b="1" dirty="0" smtClean="0">
                <a:solidFill>
                  <a:srgbClr val="808080"/>
                </a:solidFill>
              </a:rPr>
              <a:t>		 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  <a:endParaRPr lang="en-US" sz="2800" b="1" dirty="0" smtClean="0">
              <a:solidFill>
                <a:srgbClr val="80808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Efficacy	</a:t>
            </a:r>
            <a:r>
              <a:rPr lang="en-US" sz="2400" b="1" dirty="0" smtClean="0">
                <a:solidFill>
                  <a:srgbClr val="808080"/>
                </a:solidFill>
              </a:rPr>
              <a:t>No/</a:t>
            </a:r>
            <a:r>
              <a:rPr lang="en-US" sz="3600" b="1" dirty="0" smtClean="0">
                <a:solidFill>
                  <a:srgbClr val="808080"/>
                </a:solidFill>
              </a:rPr>
              <a:t>	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808080"/>
                </a:solidFill>
              </a:rPr>
              <a:t>	</a:t>
            </a:r>
            <a:r>
              <a:rPr lang="en-US" b="1" dirty="0" smtClean="0">
                <a:solidFill>
                  <a:srgbClr val="808080"/>
                </a:solidFill>
              </a:rPr>
              <a:t>Unknown</a:t>
            </a: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Take	</a:t>
            </a:r>
            <a:r>
              <a:rPr lang="en-US" sz="2400" b="1" dirty="0" smtClean="0">
                <a:solidFill>
                  <a:srgbClr val="FF1B36"/>
                </a:solidFill>
              </a:rPr>
              <a:t>No	</a:t>
            </a:r>
            <a:r>
              <a:rPr lang="en-US" sz="2400" b="1" dirty="0" smtClean="0">
                <a:solidFill>
                  <a:srgbClr val="808080"/>
                </a:solidFill>
              </a:rPr>
              <a:t>	 	</a:t>
            </a:r>
            <a:r>
              <a:rPr lang="en-US" sz="2400" b="1" dirty="0" smtClean="0">
                <a:solidFill>
                  <a:srgbClr val="FF1B36"/>
                </a:solidFill>
              </a:rPr>
              <a:t>Yes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39378" y="2149003"/>
            <a:ext cx="23581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“faith-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     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</a:rPr>
              <a:t>2007,  pp. 232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2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14849" y="1941288"/>
            <a:ext cx="371475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the end, Nestle essentially concludes that food supplements are basically a modern-day version of . . 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79" y="566738"/>
            <a:ext cx="3671887" cy="551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9997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08554" y="6399442"/>
            <a:ext cx="24577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http://www.mocpages.com/moc.php/30406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8" y="33382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661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27588" y="6394010"/>
            <a:ext cx="24817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http://en.wikipedia.org/wiki/Psychological_nativism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673" y="2160588"/>
            <a:ext cx="7772400" cy="278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 bwMode="auto">
          <a:xfrm>
            <a:off x="4180116" y="2293262"/>
            <a:ext cx="1248229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332516" y="2721428"/>
            <a:ext cx="2750455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973942" y="3585022"/>
            <a:ext cx="2079173" cy="3773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232339" y="3127834"/>
            <a:ext cx="1618404" cy="41365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78138" y="4027702"/>
            <a:ext cx="6683805" cy="3773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76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7388" y="0"/>
            <a:ext cx="47856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19740" y="6515554"/>
            <a:ext cx="13692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4" action="ppaction://hlinkfile"/>
              </a:rPr>
              <a:t>02varvara.wordpress.com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94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08559" y="6399442"/>
            <a:ext cx="2061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http://georgespond.wordpress.com/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0818" y="459013"/>
            <a:ext cx="440368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713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381258" y="6399442"/>
            <a:ext cx="43588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http://www.reverbnation.com/data_public/artist/userfiles/97034/shine04.09.jpg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" name="Picture 3" descr="AF temp scans_c_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6275" y="232224"/>
            <a:ext cx="420339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13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DIETARY SUPPLEMENTS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07598" y="2424793"/>
            <a:ext cx="73294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Question:</a:t>
            </a:r>
          </a:p>
          <a:p>
            <a:pPr marL="0" lvl="1"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percentage of Americans</a:t>
            </a: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regularly take </a:t>
            </a: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dietary supplements?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4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914400"/>
            <a:ext cx="84677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59330" y="66265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06936" y="6546736"/>
            <a:ext cx="73294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http://www.crnusa.org/CRNPR14-CRNCCSurvey103014.html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2384" y="498605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1B36"/>
                </a:solidFill>
                <a:latin typeface="Arial" charset="0"/>
              </a:rPr>
              <a:t>68%</a:t>
            </a:r>
            <a:endParaRPr lang="en-US" dirty="0">
              <a:solidFill>
                <a:srgbClr val="FF1B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22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914400"/>
            <a:ext cx="84677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59330" y="66265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06936" y="6546736"/>
            <a:ext cx="73294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http://www.crnusa.org/CRNPR14-CRNCCSurvey103014.html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6" name="Picture 2" descr="http://www.crnusa.org/images/CC2104PRb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4" y="2367183"/>
            <a:ext cx="8229600" cy="3213927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9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52425"/>
            <a:ext cx="90963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875763" y="6522833"/>
            <a:ext cx="53575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http://www.healthline.com/health-news/americans-spend-billions-on-vitamins-and-herbs-that-dont-work-031915#1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 rot="313786">
            <a:off x="370314" y="2239843"/>
            <a:ext cx="2771600" cy="1550645"/>
          </a:xfrm>
          <a:custGeom>
            <a:avLst/>
            <a:gdLst>
              <a:gd name="connsiteX0" fmla="*/ 3237521 w 5472721"/>
              <a:gd name="connsiteY0" fmla="*/ 1320800 h 1553028"/>
              <a:gd name="connsiteX1" fmla="*/ 3440721 w 5472721"/>
              <a:gd name="connsiteY1" fmla="*/ 1335314 h 1553028"/>
              <a:gd name="connsiteX2" fmla="*/ 3672950 w 5472721"/>
              <a:gd name="connsiteY2" fmla="*/ 1349828 h 1553028"/>
              <a:gd name="connsiteX3" fmla="*/ 3789064 w 5472721"/>
              <a:gd name="connsiteY3" fmla="*/ 1364342 h 1553028"/>
              <a:gd name="connsiteX4" fmla="*/ 3963236 w 5472721"/>
              <a:gd name="connsiteY4" fmla="*/ 1378857 h 1553028"/>
              <a:gd name="connsiteX5" fmla="*/ 4239007 w 5472721"/>
              <a:gd name="connsiteY5" fmla="*/ 1364342 h 1553028"/>
              <a:gd name="connsiteX6" fmla="*/ 4282550 w 5472721"/>
              <a:gd name="connsiteY6" fmla="*/ 1349828 h 1553028"/>
              <a:gd name="connsiteX7" fmla="*/ 4398664 w 5472721"/>
              <a:gd name="connsiteY7" fmla="*/ 1335314 h 1553028"/>
              <a:gd name="connsiteX8" fmla="*/ 4616379 w 5472721"/>
              <a:gd name="connsiteY8" fmla="*/ 1306285 h 1553028"/>
              <a:gd name="connsiteX9" fmla="*/ 4659921 w 5472721"/>
              <a:gd name="connsiteY9" fmla="*/ 1291771 h 1553028"/>
              <a:gd name="connsiteX10" fmla="*/ 4717979 w 5472721"/>
              <a:gd name="connsiteY10" fmla="*/ 1262742 h 1553028"/>
              <a:gd name="connsiteX11" fmla="*/ 4848607 w 5472721"/>
              <a:gd name="connsiteY11" fmla="*/ 1233714 h 1553028"/>
              <a:gd name="connsiteX12" fmla="*/ 4892150 w 5472721"/>
              <a:gd name="connsiteY12" fmla="*/ 1219200 h 1553028"/>
              <a:gd name="connsiteX13" fmla="*/ 5124379 w 5472721"/>
              <a:gd name="connsiteY13" fmla="*/ 1204685 h 1553028"/>
              <a:gd name="connsiteX14" fmla="*/ 5255007 w 5472721"/>
              <a:gd name="connsiteY14" fmla="*/ 1146628 h 1553028"/>
              <a:gd name="connsiteX15" fmla="*/ 5298550 w 5472721"/>
              <a:gd name="connsiteY15" fmla="*/ 1088571 h 1553028"/>
              <a:gd name="connsiteX16" fmla="*/ 5342093 w 5472721"/>
              <a:gd name="connsiteY16" fmla="*/ 1059542 h 1553028"/>
              <a:gd name="connsiteX17" fmla="*/ 5385636 w 5472721"/>
              <a:gd name="connsiteY17" fmla="*/ 1016000 h 1553028"/>
              <a:gd name="connsiteX18" fmla="*/ 5472721 w 5472721"/>
              <a:gd name="connsiteY18" fmla="*/ 943428 h 1553028"/>
              <a:gd name="connsiteX19" fmla="*/ 5458207 w 5472721"/>
              <a:gd name="connsiteY19" fmla="*/ 769257 h 1553028"/>
              <a:gd name="connsiteX20" fmla="*/ 5414664 w 5472721"/>
              <a:gd name="connsiteY20" fmla="*/ 522514 h 1553028"/>
              <a:gd name="connsiteX21" fmla="*/ 5371121 w 5472721"/>
              <a:gd name="connsiteY21" fmla="*/ 319314 h 1553028"/>
              <a:gd name="connsiteX22" fmla="*/ 5298550 w 5472721"/>
              <a:gd name="connsiteY22" fmla="*/ 232228 h 1553028"/>
              <a:gd name="connsiteX23" fmla="*/ 5196950 w 5472721"/>
              <a:gd name="connsiteY23" fmla="*/ 174171 h 1553028"/>
              <a:gd name="connsiteX24" fmla="*/ 5066321 w 5472721"/>
              <a:gd name="connsiteY24" fmla="*/ 145142 h 1553028"/>
              <a:gd name="connsiteX25" fmla="*/ 4935693 w 5472721"/>
              <a:gd name="connsiteY25" fmla="*/ 130628 h 1553028"/>
              <a:gd name="connsiteX26" fmla="*/ 4863121 w 5472721"/>
              <a:gd name="connsiteY26" fmla="*/ 116114 h 1553028"/>
              <a:gd name="connsiteX27" fmla="*/ 4732493 w 5472721"/>
              <a:gd name="connsiteY27" fmla="*/ 101600 h 1553028"/>
              <a:gd name="connsiteX28" fmla="*/ 4630893 w 5472721"/>
              <a:gd name="connsiteY28" fmla="*/ 87085 h 1553028"/>
              <a:gd name="connsiteX29" fmla="*/ 4572836 w 5472721"/>
              <a:gd name="connsiteY29" fmla="*/ 72571 h 1553028"/>
              <a:gd name="connsiteX30" fmla="*/ 4442207 w 5472721"/>
              <a:gd name="connsiteY30" fmla="*/ 58057 h 1553028"/>
              <a:gd name="connsiteX31" fmla="*/ 4369636 w 5472721"/>
              <a:gd name="connsiteY31" fmla="*/ 43542 h 1553028"/>
              <a:gd name="connsiteX32" fmla="*/ 4253521 w 5472721"/>
              <a:gd name="connsiteY32" fmla="*/ 29028 h 1553028"/>
              <a:gd name="connsiteX33" fmla="*/ 4180950 w 5472721"/>
              <a:gd name="connsiteY33" fmla="*/ 14514 h 1553028"/>
              <a:gd name="connsiteX34" fmla="*/ 4064836 w 5472721"/>
              <a:gd name="connsiteY34" fmla="*/ 0 h 1553028"/>
              <a:gd name="connsiteX35" fmla="*/ 3672950 w 5472721"/>
              <a:gd name="connsiteY35" fmla="*/ 29028 h 1553028"/>
              <a:gd name="connsiteX36" fmla="*/ 3614893 w 5472721"/>
              <a:gd name="connsiteY36" fmla="*/ 43542 h 1553028"/>
              <a:gd name="connsiteX37" fmla="*/ 3498779 w 5472721"/>
              <a:gd name="connsiteY37" fmla="*/ 58057 h 1553028"/>
              <a:gd name="connsiteX38" fmla="*/ 3426207 w 5472721"/>
              <a:gd name="connsiteY38" fmla="*/ 72571 h 1553028"/>
              <a:gd name="connsiteX39" fmla="*/ 3339121 w 5472721"/>
              <a:gd name="connsiteY39" fmla="*/ 87085 h 1553028"/>
              <a:gd name="connsiteX40" fmla="*/ 3237521 w 5472721"/>
              <a:gd name="connsiteY40" fmla="*/ 101600 h 1553028"/>
              <a:gd name="connsiteX41" fmla="*/ 3092379 w 5472721"/>
              <a:gd name="connsiteY41" fmla="*/ 130628 h 1553028"/>
              <a:gd name="connsiteX42" fmla="*/ 2860150 w 5472721"/>
              <a:gd name="connsiteY42" fmla="*/ 145142 h 1553028"/>
              <a:gd name="connsiteX43" fmla="*/ 2279579 w 5472721"/>
              <a:gd name="connsiteY43" fmla="*/ 130628 h 1553028"/>
              <a:gd name="connsiteX44" fmla="*/ 2090893 w 5472721"/>
              <a:gd name="connsiteY44" fmla="*/ 101600 h 1553028"/>
              <a:gd name="connsiteX45" fmla="*/ 1858664 w 5472721"/>
              <a:gd name="connsiteY45" fmla="*/ 87085 h 1553028"/>
              <a:gd name="connsiteX46" fmla="*/ 1220036 w 5472721"/>
              <a:gd name="connsiteY46" fmla="*/ 101600 h 1553028"/>
              <a:gd name="connsiteX47" fmla="*/ 973293 w 5472721"/>
              <a:gd name="connsiteY47" fmla="*/ 130628 h 1553028"/>
              <a:gd name="connsiteX48" fmla="*/ 741064 w 5472721"/>
              <a:gd name="connsiteY48" fmla="*/ 159657 h 1553028"/>
              <a:gd name="connsiteX49" fmla="*/ 683007 w 5472721"/>
              <a:gd name="connsiteY49" fmla="*/ 174171 h 1553028"/>
              <a:gd name="connsiteX50" fmla="*/ 450779 w 5472721"/>
              <a:gd name="connsiteY50" fmla="*/ 203200 h 1553028"/>
              <a:gd name="connsiteX51" fmla="*/ 349179 w 5472721"/>
              <a:gd name="connsiteY51" fmla="*/ 232228 h 1553028"/>
              <a:gd name="connsiteX52" fmla="*/ 262093 w 5472721"/>
              <a:gd name="connsiteY52" fmla="*/ 261257 h 1553028"/>
              <a:gd name="connsiteX53" fmla="*/ 218550 w 5472721"/>
              <a:gd name="connsiteY53" fmla="*/ 275771 h 1553028"/>
              <a:gd name="connsiteX54" fmla="*/ 175007 w 5472721"/>
              <a:gd name="connsiteY54" fmla="*/ 290285 h 1553028"/>
              <a:gd name="connsiteX55" fmla="*/ 116950 w 5472721"/>
              <a:gd name="connsiteY55" fmla="*/ 333828 h 1553028"/>
              <a:gd name="connsiteX56" fmla="*/ 58893 w 5472721"/>
              <a:gd name="connsiteY56" fmla="*/ 478971 h 1553028"/>
              <a:gd name="connsiteX57" fmla="*/ 29864 w 5472721"/>
              <a:gd name="connsiteY57" fmla="*/ 522514 h 1553028"/>
              <a:gd name="connsiteX58" fmla="*/ 15350 w 5472721"/>
              <a:gd name="connsiteY58" fmla="*/ 566057 h 1553028"/>
              <a:gd name="connsiteX59" fmla="*/ 15350 w 5472721"/>
              <a:gd name="connsiteY59" fmla="*/ 1001485 h 1553028"/>
              <a:gd name="connsiteX60" fmla="*/ 58893 w 5472721"/>
              <a:gd name="connsiteY60" fmla="*/ 1103085 h 1553028"/>
              <a:gd name="connsiteX61" fmla="*/ 102436 w 5472721"/>
              <a:gd name="connsiteY61" fmla="*/ 1117600 h 1553028"/>
              <a:gd name="connsiteX62" fmla="*/ 145979 w 5472721"/>
              <a:gd name="connsiteY62" fmla="*/ 1219200 h 1553028"/>
              <a:gd name="connsiteX63" fmla="*/ 160493 w 5472721"/>
              <a:gd name="connsiteY63" fmla="*/ 1262742 h 1553028"/>
              <a:gd name="connsiteX64" fmla="*/ 218550 w 5472721"/>
              <a:gd name="connsiteY64" fmla="*/ 1349828 h 1553028"/>
              <a:gd name="connsiteX65" fmla="*/ 247579 w 5472721"/>
              <a:gd name="connsiteY65" fmla="*/ 1393371 h 1553028"/>
              <a:gd name="connsiteX66" fmla="*/ 349179 w 5472721"/>
              <a:gd name="connsiteY66" fmla="*/ 1480457 h 1553028"/>
              <a:gd name="connsiteX67" fmla="*/ 392721 w 5472721"/>
              <a:gd name="connsiteY67" fmla="*/ 1494971 h 1553028"/>
              <a:gd name="connsiteX68" fmla="*/ 450779 w 5472721"/>
              <a:gd name="connsiteY68" fmla="*/ 1524000 h 1553028"/>
              <a:gd name="connsiteX69" fmla="*/ 595921 w 5472721"/>
              <a:gd name="connsiteY69" fmla="*/ 1553028 h 1553028"/>
              <a:gd name="connsiteX70" fmla="*/ 958779 w 5472721"/>
              <a:gd name="connsiteY70" fmla="*/ 1509485 h 1553028"/>
              <a:gd name="connsiteX71" fmla="*/ 1016836 w 5472721"/>
              <a:gd name="connsiteY71" fmla="*/ 1494971 h 1553028"/>
              <a:gd name="connsiteX72" fmla="*/ 1176493 w 5472721"/>
              <a:gd name="connsiteY72" fmla="*/ 1480457 h 1553028"/>
              <a:gd name="connsiteX73" fmla="*/ 1263579 w 5472721"/>
              <a:gd name="connsiteY73" fmla="*/ 1465942 h 1553028"/>
              <a:gd name="connsiteX74" fmla="*/ 1466779 w 5472721"/>
              <a:gd name="connsiteY74" fmla="*/ 1436914 h 1553028"/>
              <a:gd name="connsiteX75" fmla="*/ 1539350 w 5472721"/>
              <a:gd name="connsiteY75" fmla="*/ 1422400 h 1553028"/>
              <a:gd name="connsiteX76" fmla="*/ 1757064 w 5472721"/>
              <a:gd name="connsiteY76" fmla="*/ 1407885 h 1553028"/>
              <a:gd name="connsiteX77" fmla="*/ 1945750 w 5472721"/>
              <a:gd name="connsiteY77" fmla="*/ 1393371 h 1553028"/>
              <a:gd name="connsiteX78" fmla="*/ 2047350 w 5472721"/>
              <a:gd name="connsiteY78" fmla="*/ 1378857 h 1553028"/>
              <a:gd name="connsiteX79" fmla="*/ 2207007 w 5472721"/>
              <a:gd name="connsiteY79" fmla="*/ 1364342 h 1553028"/>
              <a:gd name="connsiteX80" fmla="*/ 2323121 w 5472721"/>
              <a:gd name="connsiteY80" fmla="*/ 1349828 h 1553028"/>
              <a:gd name="connsiteX81" fmla="*/ 2482779 w 5472721"/>
              <a:gd name="connsiteY81" fmla="*/ 1335314 h 1553028"/>
              <a:gd name="connsiteX82" fmla="*/ 2627921 w 5472721"/>
              <a:gd name="connsiteY82" fmla="*/ 1306285 h 1553028"/>
              <a:gd name="connsiteX83" fmla="*/ 2787579 w 5472721"/>
              <a:gd name="connsiteY83" fmla="*/ 1291771 h 1553028"/>
              <a:gd name="connsiteX84" fmla="*/ 2961750 w 5472721"/>
              <a:gd name="connsiteY84" fmla="*/ 1306285 h 1553028"/>
              <a:gd name="connsiteX85" fmla="*/ 3005293 w 5472721"/>
              <a:gd name="connsiteY85" fmla="*/ 1320800 h 1553028"/>
              <a:gd name="connsiteX86" fmla="*/ 3063350 w 5472721"/>
              <a:gd name="connsiteY86" fmla="*/ 1335314 h 1553028"/>
              <a:gd name="connsiteX87" fmla="*/ 3382664 w 5472721"/>
              <a:gd name="connsiteY87" fmla="*/ 1320800 h 155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472721" h="1553028">
                <a:moveTo>
                  <a:pt x="3237521" y="1320800"/>
                </a:moveTo>
                <a:lnTo>
                  <a:pt x="3440721" y="1335314"/>
                </a:lnTo>
                <a:cubicBezTo>
                  <a:pt x="3518110" y="1340473"/>
                  <a:pt x="3595657" y="1343387"/>
                  <a:pt x="3672950" y="1349828"/>
                </a:cubicBezTo>
                <a:cubicBezTo>
                  <a:pt x="3711821" y="1353067"/>
                  <a:pt x="3750252" y="1360461"/>
                  <a:pt x="3789064" y="1364342"/>
                </a:cubicBezTo>
                <a:cubicBezTo>
                  <a:pt x="3847033" y="1370139"/>
                  <a:pt x="3905179" y="1374019"/>
                  <a:pt x="3963236" y="1378857"/>
                </a:cubicBezTo>
                <a:cubicBezTo>
                  <a:pt x="4055160" y="1374019"/>
                  <a:pt x="4147334" y="1372676"/>
                  <a:pt x="4239007" y="1364342"/>
                </a:cubicBezTo>
                <a:cubicBezTo>
                  <a:pt x="4254244" y="1362957"/>
                  <a:pt x="4267497" y="1352565"/>
                  <a:pt x="4282550" y="1349828"/>
                </a:cubicBezTo>
                <a:cubicBezTo>
                  <a:pt x="4320927" y="1342851"/>
                  <a:pt x="4360000" y="1340469"/>
                  <a:pt x="4398664" y="1335314"/>
                </a:cubicBezTo>
                <a:cubicBezTo>
                  <a:pt x="4699268" y="1295234"/>
                  <a:pt x="4283444" y="1347904"/>
                  <a:pt x="4616379" y="1306285"/>
                </a:cubicBezTo>
                <a:cubicBezTo>
                  <a:pt x="4630893" y="1301447"/>
                  <a:pt x="4645859" y="1297798"/>
                  <a:pt x="4659921" y="1291771"/>
                </a:cubicBezTo>
                <a:cubicBezTo>
                  <a:pt x="4679808" y="1283248"/>
                  <a:pt x="4697720" y="1270339"/>
                  <a:pt x="4717979" y="1262742"/>
                </a:cubicBezTo>
                <a:cubicBezTo>
                  <a:pt x="4747777" y="1251568"/>
                  <a:pt x="4821021" y="1240610"/>
                  <a:pt x="4848607" y="1233714"/>
                </a:cubicBezTo>
                <a:cubicBezTo>
                  <a:pt x="4863450" y="1230003"/>
                  <a:pt x="4876935" y="1220802"/>
                  <a:pt x="4892150" y="1219200"/>
                </a:cubicBezTo>
                <a:cubicBezTo>
                  <a:pt x="4969285" y="1211080"/>
                  <a:pt x="5046969" y="1209523"/>
                  <a:pt x="5124379" y="1204685"/>
                </a:cubicBezTo>
                <a:cubicBezTo>
                  <a:pt x="5167497" y="1190313"/>
                  <a:pt x="5220505" y="1181130"/>
                  <a:pt x="5255007" y="1146628"/>
                </a:cubicBezTo>
                <a:cubicBezTo>
                  <a:pt x="5272112" y="1129523"/>
                  <a:pt x="5281445" y="1105676"/>
                  <a:pt x="5298550" y="1088571"/>
                </a:cubicBezTo>
                <a:cubicBezTo>
                  <a:pt x="5310885" y="1076236"/>
                  <a:pt x="5328692" y="1070709"/>
                  <a:pt x="5342093" y="1059542"/>
                </a:cubicBezTo>
                <a:cubicBezTo>
                  <a:pt x="5357862" y="1046402"/>
                  <a:pt x="5369867" y="1029140"/>
                  <a:pt x="5385636" y="1016000"/>
                </a:cubicBezTo>
                <a:cubicBezTo>
                  <a:pt x="5506863" y="914979"/>
                  <a:pt x="5345532" y="1070620"/>
                  <a:pt x="5472721" y="943428"/>
                </a:cubicBezTo>
                <a:cubicBezTo>
                  <a:pt x="5467883" y="885371"/>
                  <a:pt x="5464885" y="827131"/>
                  <a:pt x="5458207" y="769257"/>
                </a:cubicBezTo>
                <a:cubicBezTo>
                  <a:pt x="5436189" y="578431"/>
                  <a:pt x="5448765" y="624813"/>
                  <a:pt x="5414664" y="522514"/>
                </a:cubicBezTo>
                <a:cubicBezTo>
                  <a:pt x="5408522" y="473378"/>
                  <a:pt x="5402940" y="367044"/>
                  <a:pt x="5371121" y="319314"/>
                </a:cubicBezTo>
                <a:cubicBezTo>
                  <a:pt x="5342579" y="276499"/>
                  <a:pt x="5340459" y="267151"/>
                  <a:pt x="5298550" y="232228"/>
                </a:cubicBezTo>
                <a:cubicBezTo>
                  <a:pt x="5275583" y="213089"/>
                  <a:pt x="5222758" y="183849"/>
                  <a:pt x="5196950" y="174171"/>
                </a:cubicBezTo>
                <a:cubicBezTo>
                  <a:pt x="5177451" y="166859"/>
                  <a:pt x="5081170" y="147263"/>
                  <a:pt x="5066321" y="145142"/>
                </a:cubicBezTo>
                <a:cubicBezTo>
                  <a:pt x="5022951" y="138946"/>
                  <a:pt x="4979063" y="136824"/>
                  <a:pt x="4935693" y="130628"/>
                </a:cubicBezTo>
                <a:cubicBezTo>
                  <a:pt x="4911271" y="127139"/>
                  <a:pt x="4887543" y="119603"/>
                  <a:pt x="4863121" y="116114"/>
                </a:cubicBezTo>
                <a:cubicBezTo>
                  <a:pt x="4819751" y="109918"/>
                  <a:pt x="4775965" y="107034"/>
                  <a:pt x="4732493" y="101600"/>
                </a:cubicBezTo>
                <a:cubicBezTo>
                  <a:pt x="4698547" y="97357"/>
                  <a:pt x="4664552" y="93205"/>
                  <a:pt x="4630893" y="87085"/>
                </a:cubicBezTo>
                <a:cubicBezTo>
                  <a:pt x="4611267" y="83517"/>
                  <a:pt x="4592552" y="75604"/>
                  <a:pt x="4572836" y="72571"/>
                </a:cubicBezTo>
                <a:cubicBezTo>
                  <a:pt x="4529534" y="65909"/>
                  <a:pt x="4485578" y="64253"/>
                  <a:pt x="4442207" y="58057"/>
                </a:cubicBezTo>
                <a:cubicBezTo>
                  <a:pt x="4417785" y="54568"/>
                  <a:pt x="4394019" y="47293"/>
                  <a:pt x="4369636" y="43542"/>
                </a:cubicBezTo>
                <a:cubicBezTo>
                  <a:pt x="4331083" y="37611"/>
                  <a:pt x="4292074" y="34959"/>
                  <a:pt x="4253521" y="29028"/>
                </a:cubicBezTo>
                <a:cubicBezTo>
                  <a:pt x="4229138" y="25277"/>
                  <a:pt x="4205333" y="18265"/>
                  <a:pt x="4180950" y="14514"/>
                </a:cubicBezTo>
                <a:cubicBezTo>
                  <a:pt x="4142398" y="8583"/>
                  <a:pt x="4103541" y="4838"/>
                  <a:pt x="4064836" y="0"/>
                </a:cubicBezTo>
                <a:cubicBezTo>
                  <a:pt x="3947940" y="6494"/>
                  <a:pt x="3795780" y="10131"/>
                  <a:pt x="3672950" y="29028"/>
                </a:cubicBezTo>
                <a:cubicBezTo>
                  <a:pt x="3653234" y="32061"/>
                  <a:pt x="3634569" y="40263"/>
                  <a:pt x="3614893" y="43542"/>
                </a:cubicBezTo>
                <a:cubicBezTo>
                  <a:pt x="3576418" y="49955"/>
                  <a:pt x="3537331" y="52126"/>
                  <a:pt x="3498779" y="58057"/>
                </a:cubicBezTo>
                <a:cubicBezTo>
                  <a:pt x="3474396" y="61808"/>
                  <a:pt x="3450479" y="68158"/>
                  <a:pt x="3426207" y="72571"/>
                </a:cubicBezTo>
                <a:cubicBezTo>
                  <a:pt x="3397253" y="77835"/>
                  <a:pt x="3368208" y="82610"/>
                  <a:pt x="3339121" y="87085"/>
                </a:cubicBezTo>
                <a:cubicBezTo>
                  <a:pt x="3305308" y="92287"/>
                  <a:pt x="3271211" y="95655"/>
                  <a:pt x="3237521" y="101600"/>
                </a:cubicBezTo>
                <a:cubicBezTo>
                  <a:pt x="3188933" y="110174"/>
                  <a:pt x="3141622" y="127550"/>
                  <a:pt x="3092379" y="130628"/>
                </a:cubicBezTo>
                <a:lnTo>
                  <a:pt x="2860150" y="145142"/>
                </a:lnTo>
                <a:lnTo>
                  <a:pt x="2279579" y="130628"/>
                </a:lnTo>
                <a:cubicBezTo>
                  <a:pt x="2015040" y="119606"/>
                  <a:pt x="2280102" y="119620"/>
                  <a:pt x="2090893" y="101600"/>
                </a:cubicBezTo>
                <a:cubicBezTo>
                  <a:pt x="2013682" y="94246"/>
                  <a:pt x="1936074" y="91923"/>
                  <a:pt x="1858664" y="87085"/>
                </a:cubicBezTo>
                <a:lnTo>
                  <a:pt x="1220036" y="101600"/>
                </a:lnTo>
                <a:cubicBezTo>
                  <a:pt x="1133344" y="104811"/>
                  <a:pt x="1057950" y="119586"/>
                  <a:pt x="973293" y="130628"/>
                </a:cubicBezTo>
                <a:cubicBezTo>
                  <a:pt x="895936" y="140718"/>
                  <a:pt x="816747" y="140737"/>
                  <a:pt x="741064" y="159657"/>
                </a:cubicBezTo>
                <a:cubicBezTo>
                  <a:pt x="721712" y="164495"/>
                  <a:pt x="702633" y="170603"/>
                  <a:pt x="683007" y="174171"/>
                </a:cubicBezTo>
                <a:cubicBezTo>
                  <a:pt x="617928" y="186003"/>
                  <a:pt x="513098" y="196275"/>
                  <a:pt x="450779" y="203200"/>
                </a:cubicBezTo>
                <a:cubicBezTo>
                  <a:pt x="304415" y="251987"/>
                  <a:pt x="531466" y="177542"/>
                  <a:pt x="349179" y="232228"/>
                </a:cubicBezTo>
                <a:cubicBezTo>
                  <a:pt x="319871" y="241021"/>
                  <a:pt x="291122" y="251581"/>
                  <a:pt x="262093" y="261257"/>
                </a:cubicBezTo>
                <a:lnTo>
                  <a:pt x="218550" y="275771"/>
                </a:lnTo>
                <a:lnTo>
                  <a:pt x="175007" y="290285"/>
                </a:lnTo>
                <a:cubicBezTo>
                  <a:pt x="155655" y="304799"/>
                  <a:pt x="132693" y="315461"/>
                  <a:pt x="116950" y="333828"/>
                </a:cubicBezTo>
                <a:cubicBezTo>
                  <a:pt x="66872" y="392252"/>
                  <a:pt x="105178" y="409544"/>
                  <a:pt x="58893" y="478971"/>
                </a:cubicBezTo>
                <a:lnTo>
                  <a:pt x="29864" y="522514"/>
                </a:lnTo>
                <a:cubicBezTo>
                  <a:pt x="25026" y="537028"/>
                  <a:pt x="17676" y="550935"/>
                  <a:pt x="15350" y="566057"/>
                </a:cubicBezTo>
                <a:cubicBezTo>
                  <a:pt x="-9485" y="727491"/>
                  <a:pt x="-234" y="822264"/>
                  <a:pt x="15350" y="1001485"/>
                </a:cubicBezTo>
                <a:cubicBezTo>
                  <a:pt x="17002" y="1020487"/>
                  <a:pt x="50887" y="1095079"/>
                  <a:pt x="58893" y="1103085"/>
                </a:cubicBezTo>
                <a:cubicBezTo>
                  <a:pt x="69711" y="1113903"/>
                  <a:pt x="87922" y="1112762"/>
                  <a:pt x="102436" y="1117600"/>
                </a:cubicBezTo>
                <a:cubicBezTo>
                  <a:pt x="136474" y="1219713"/>
                  <a:pt x="92173" y="1093653"/>
                  <a:pt x="145979" y="1219200"/>
                </a:cubicBezTo>
                <a:cubicBezTo>
                  <a:pt x="152006" y="1233262"/>
                  <a:pt x="153063" y="1249368"/>
                  <a:pt x="160493" y="1262742"/>
                </a:cubicBezTo>
                <a:cubicBezTo>
                  <a:pt x="177436" y="1293240"/>
                  <a:pt x="199198" y="1320799"/>
                  <a:pt x="218550" y="1349828"/>
                </a:cubicBezTo>
                <a:cubicBezTo>
                  <a:pt x="228226" y="1364342"/>
                  <a:pt x="235244" y="1381036"/>
                  <a:pt x="247579" y="1393371"/>
                </a:cubicBezTo>
                <a:cubicBezTo>
                  <a:pt x="281897" y="1427690"/>
                  <a:pt x="305730" y="1455629"/>
                  <a:pt x="349179" y="1480457"/>
                </a:cubicBezTo>
                <a:cubicBezTo>
                  <a:pt x="362462" y="1488047"/>
                  <a:pt x="378659" y="1488944"/>
                  <a:pt x="392721" y="1494971"/>
                </a:cubicBezTo>
                <a:cubicBezTo>
                  <a:pt x="412608" y="1503494"/>
                  <a:pt x="429975" y="1518056"/>
                  <a:pt x="450779" y="1524000"/>
                </a:cubicBezTo>
                <a:cubicBezTo>
                  <a:pt x="498219" y="1537554"/>
                  <a:pt x="595921" y="1553028"/>
                  <a:pt x="595921" y="1553028"/>
                </a:cubicBezTo>
                <a:cubicBezTo>
                  <a:pt x="664741" y="1545381"/>
                  <a:pt x="931200" y="1516380"/>
                  <a:pt x="958779" y="1509485"/>
                </a:cubicBezTo>
                <a:cubicBezTo>
                  <a:pt x="978131" y="1504647"/>
                  <a:pt x="997063" y="1497607"/>
                  <a:pt x="1016836" y="1494971"/>
                </a:cubicBezTo>
                <a:cubicBezTo>
                  <a:pt x="1069806" y="1487909"/>
                  <a:pt x="1123421" y="1486701"/>
                  <a:pt x="1176493" y="1480457"/>
                </a:cubicBezTo>
                <a:cubicBezTo>
                  <a:pt x="1205721" y="1477018"/>
                  <a:pt x="1234446" y="1470104"/>
                  <a:pt x="1263579" y="1465942"/>
                </a:cubicBezTo>
                <a:cubicBezTo>
                  <a:pt x="1410793" y="1444911"/>
                  <a:pt x="1339786" y="1460003"/>
                  <a:pt x="1466779" y="1436914"/>
                </a:cubicBezTo>
                <a:cubicBezTo>
                  <a:pt x="1491050" y="1432501"/>
                  <a:pt x="1514803" y="1424855"/>
                  <a:pt x="1539350" y="1422400"/>
                </a:cubicBezTo>
                <a:cubicBezTo>
                  <a:pt x="1611721" y="1415163"/>
                  <a:pt x="1684516" y="1413067"/>
                  <a:pt x="1757064" y="1407885"/>
                </a:cubicBezTo>
                <a:cubicBezTo>
                  <a:pt x="1819985" y="1403391"/>
                  <a:pt x="1882982" y="1399648"/>
                  <a:pt x="1945750" y="1393371"/>
                </a:cubicBezTo>
                <a:cubicBezTo>
                  <a:pt x="1979791" y="1389967"/>
                  <a:pt x="2013349" y="1382635"/>
                  <a:pt x="2047350" y="1378857"/>
                </a:cubicBezTo>
                <a:cubicBezTo>
                  <a:pt x="2100462" y="1372956"/>
                  <a:pt x="2153862" y="1369936"/>
                  <a:pt x="2207007" y="1364342"/>
                </a:cubicBezTo>
                <a:cubicBezTo>
                  <a:pt x="2245799" y="1360259"/>
                  <a:pt x="2284329" y="1353911"/>
                  <a:pt x="2323121" y="1349828"/>
                </a:cubicBezTo>
                <a:cubicBezTo>
                  <a:pt x="2376266" y="1344234"/>
                  <a:pt x="2429560" y="1340152"/>
                  <a:pt x="2482779" y="1335314"/>
                </a:cubicBezTo>
                <a:cubicBezTo>
                  <a:pt x="2542578" y="1320364"/>
                  <a:pt x="2560709" y="1314192"/>
                  <a:pt x="2627921" y="1306285"/>
                </a:cubicBezTo>
                <a:cubicBezTo>
                  <a:pt x="2680994" y="1300041"/>
                  <a:pt x="2734360" y="1296609"/>
                  <a:pt x="2787579" y="1291771"/>
                </a:cubicBezTo>
                <a:cubicBezTo>
                  <a:pt x="2845636" y="1296609"/>
                  <a:pt x="2904003" y="1298585"/>
                  <a:pt x="2961750" y="1306285"/>
                </a:cubicBezTo>
                <a:cubicBezTo>
                  <a:pt x="2976915" y="1308307"/>
                  <a:pt x="2990582" y="1316597"/>
                  <a:pt x="3005293" y="1320800"/>
                </a:cubicBezTo>
                <a:cubicBezTo>
                  <a:pt x="3024473" y="1326280"/>
                  <a:pt x="3043998" y="1330476"/>
                  <a:pt x="3063350" y="1335314"/>
                </a:cubicBezTo>
                <a:lnTo>
                  <a:pt x="3382664" y="132080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959" y="158970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 March </a:t>
            </a:r>
            <a:r>
              <a:rPr lang="en-US" dirty="0">
                <a:solidFill>
                  <a:srgbClr val="000000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591246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DIETARY SUPPLEMENTS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07598" y="2424793"/>
            <a:ext cx="732948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And the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really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good question is:</a:t>
            </a:r>
          </a:p>
          <a:p>
            <a:pPr marL="0" lvl="1"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Why do the </a:t>
            </a:r>
            <a:r>
              <a:rPr lang="en-US" sz="4800" b="1" i="1" dirty="0" smtClean="0">
                <a:solidFill>
                  <a:srgbClr val="FF0000"/>
                </a:solidFill>
                <a:latin typeface="Arial" charset="0"/>
              </a:rPr>
              <a:t>science-based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“people” take them 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66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DIETARY SUPPLEMENTS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0464" y="2141736"/>
            <a:ext cx="220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“science-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3709" y="3011674"/>
            <a:ext cx="7329488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Safe	</a:t>
            </a:r>
            <a:r>
              <a:rPr lang="en-US" sz="2400" b="1" dirty="0" smtClean="0">
                <a:solidFill>
                  <a:srgbClr val="808080"/>
                </a:solidFill>
              </a:rPr>
              <a:t>No/</a:t>
            </a:r>
            <a:r>
              <a:rPr lang="en-US" sz="2800" b="1" dirty="0" smtClean="0">
                <a:solidFill>
                  <a:srgbClr val="808080"/>
                </a:solidFill>
              </a:rPr>
              <a:t>	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  <a:endParaRPr lang="en-US" sz="2800" b="1" dirty="0" smtClean="0">
              <a:solidFill>
                <a:srgbClr val="808080"/>
              </a:solidFill>
            </a:endParaRPr>
          </a:p>
          <a:p>
            <a:pPr marL="0" lvl="1">
              <a:tabLst>
                <a:tab pos="2060575" algn="l"/>
              </a:tabLst>
            </a:pPr>
            <a:r>
              <a:rPr lang="en-US" sz="1200" b="1" dirty="0" smtClean="0">
                <a:solidFill>
                  <a:srgbClr val="808080"/>
                </a:solidFill>
              </a:rPr>
              <a:t>	</a:t>
            </a:r>
            <a:r>
              <a:rPr lang="en-US" b="1" dirty="0" smtClean="0">
                <a:solidFill>
                  <a:srgbClr val="808080"/>
                </a:solidFill>
              </a:rPr>
              <a:t>Unknown</a:t>
            </a:r>
            <a:endParaRPr lang="en-US" sz="2800" b="1" dirty="0" smtClean="0">
              <a:solidFill>
                <a:srgbClr val="808080"/>
              </a:solidFill>
            </a:endParaRPr>
          </a:p>
          <a:p>
            <a:pPr marL="0" lvl="1"/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Need	</a:t>
            </a:r>
            <a:r>
              <a:rPr lang="en-US" sz="2400" b="1" dirty="0" smtClean="0">
                <a:solidFill>
                  <a:srgbClr val="808080"/>
                </a:solidFill>
              </a:rPr>
              <a:t>No</a:t>
            </a:r>
            <a:r>
              <a:rPr lang="en-US" sz="2800" b="1" dirty="0" smtClean="0">
                <a:solidFill>
                  <a:srgbClr val="808080"/>
                </a:solidFill>
              </a:rPr>
              <a:t>		 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  <a:endParaRPr lang="en-US" sz="2800" b="1" dirty="0" smtClean="0">
              <a:solidFill>
                <a:srgbClr val="80808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Efficacy	</a:t>
            </a:r>
            <a:r>
              <a:rPr lang="en-US" sz="2400" b="1" dirty="0" smtClean="0">
                <a:solidFill>
                  <a:srgbClr val="808080"/>
                </a:solidFill>
              </a:rPr>
              <a:t>No/</a:t>
            </a:r>
            <a:r>
              <a:rPr lang="en-US" sz="3600" b="1" dirty="0" smtClean="0">
                <a:solidFill>
                  <a:srgbClr val="808080"/>
                </a:solidFill>
              </a:rPr>
              <a:t>	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808080"/>
                </a:solidFill>
              </a:rPr>
              <a:t>	</a:t>
            </a:r>
            <a:r>
              <a:rPr lang="en-US" b="1" dirty="0" smtClean="0">
                <a:solidFill>
                  <a:srgbClr val="808080"/>
                </a:solidFill>
              </a:rPr>
              <a:t>Unknown</a:t>
            </a: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Take	</a:t>
            </a:r>
            <a:r>
              <a:rPr lang="en-US" sz="2400" b="1" dirty="0" smtClean="0">
                <a:solidFill>
                  <a:srgbClr val="808080"/>
                </a:solidFill>
              </a:rPr>
              <a:t>No		 	Yes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39378" y="2149003"/>
            <a:ext cx="23581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“faith-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     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06930" y="64741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</a:rPr>
              <a:t>2007,  pp. 232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Flowchart: Summing Junction 7"/>
          <p:cNvSpPr/>
          <p:nvPr/>
        </p:nvSpPr>
        <p:spPr>
          <a:xfrm>
            <a:off x="3309258" y="5573486"/>
            <a:ext cx="612648" cy="598134"/>
          </a:xfrm>
          <a:prstGeom prst="flowChartSummingJunction">
            <a:avLst/>
          </a:prstGeom>
          <a:noFill/>
          <a:ln w="76200">
            <a:solidFill>
              <a:srgbClr val="FF1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09236" y="5622053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FF1B36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440261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6751" y="2969988"/>
            <a:ext cx="77724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n the end, some people accomplish the same thing without food supplements</a:t>
            </a:r>
          </a:p>
          <a:p>
            <a:pPr marL="0" lvl="1" algn="ctr"/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they either eat a healthy, balanced meal, or . . .</a:t>
            </a:r>
            <a:endParaRPr lang="en-US" sz="3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DIETARY SUPPLEMENTS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73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71130" y="6394010"/>
            <a:ext cx="23679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</a:rPr>
              <a:t>http://en.wikipedia.org/wiki/Tabula_rasa#History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67" y="11611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3628571" y="2815767"/>
            <a:ext cx="1045030" cy="3773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43202" y="3113307"/>
            <a:ext cx="791055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08556" y="6399442"/>
            <a:ext cx="27350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www.foxnews.com/story/0,2933,405765,00.html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431" y="362856"/>
            <a:ext cx="7248525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 rot="7458226">
            <a:off x="6868199" y="1053641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69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6751" y="2969988"/>
            <a:ext cx="77724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BADDE1"/>
                </a:solidFill>
                <a:latin typeface="Arial" charset="0"/>
              </a:rPr>
              <a:t>i</a:t>
            </a:r>
            <a:r>
              <a:rPr lang="en-US" sz="3200" b="1" dirty="0" smtClean="0">
                <a:solidFill>
                  <a:srgbClr val="BADDE1"/>
                </a:solidFill>
                <a:latin typeface="Arial" charset="0"/>
              </a:rPr>
              <a:t>n the end, some people accomplish the same thing without food supplements</a:t>
            </a:r>
          </a:p>
          <a:p>
            <a:pPr marL="0" lvl="1" algn="ctr"/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lvl="1"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they either eat a healthy, balanced meal, or . . .</a:t>
            </a:r>
            <a:endParaRPr lang="en-US" sz="32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44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381258" y="6475642"/>
            <a:ext cx="4826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http://www.scientificamerican.com/article.cfm?id=7-insects-youll-be-eating-in-the-future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6238"/>
            <a:ext cx="54292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004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7461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Arial"/>
              </a:rPr>
              <a:t>Eating Insects</a:t>
            </a:r>
            <a:endParaRPr lang="en-US" sz="40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0464" y="1570236"/>
            <a:ext cx="220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“science-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3709" y="2249674"/>
            <a:ext cx="732948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Safe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>
                <a:solidFill>
                  <a:srgbClr val="808080"/>
                </a:solidFill>
              </a:rPr>
              <a:t> </a:t>
            </a:r>
            <a:r>
              <a:rPr lang="en-US" sz="2400" b="1" dirty="0" smtClean="0">
                <a:solidFill>
                  <a:srgbClr val="808080"/>
                </a:solidFill>
              </a:rPr>
              <a:t>   Yes </a:t>
            </a:r>
            <a:r>
              <a:rPr lang="en-US" sz="2800" b="1" dirty="0" smtClean="0">
                <a:solidFill>
                  <a:srgbClr val="808080"/>
                </a:solidFill>
              </a:rPr>
              <a:t>	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  <a:br>
              <a:rPr lang="en-US" sz="2400" b="1" dirty="0" smtClean="0">
                <a:solidFill>
                  <a:srgbClr val="808080"/>
                </a:solidFill>
              </a:rPr>
            </a:br>
            <a:r>
              <a:rPr lang="en-US" sz="2400" b="1" dirty="0" smtClean="0">
                <a:solidFill>
                  <a:srgbClr val="808080"/>
                </a:solidFill>
              </a:rPr>
              <a:t>                                                     </a:t>
            </a:r>
            <a:r>
              <a:rPr lang="en-US" b="1" dirty="0" smtClean="0">
                <a:solidFill>
                  <a:srgbClr val="808080"/>
                </a:solidFill>
              </a:rPr>
              <a:t>Unknown</a:t>
            </a:r>
            <a:endParaRPr lang="en-US" sz="2800" b="1" dirty="0">
              <a:solidFill>
                <a:srgbClr val="80808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Nutritious</a:t>
            </a:r>
            <a:r>
              <a:rPr lang="en-US" sz="2800" b="1" dirty="0" smtClean="0">
                <a:solidFill>
                  <a:srgbClr val="000000"/>
                </a:solidFill>
              </a:rPr>
              <a:t>	 </a:t>
            </a:r>
            <a:r>
              <a:rPr lang="en-US" sz="2400" b="1" dirty="0" smtClean="0">
                <a:solidFill>
                  <a:srgbClr val="808080"/>
                </a:solidFill>
              </a:rPr>
              <a:t>Yes!</a:t>
            </a:r>
            <a:r>
              <a:rPr lang="en-US" sz="2800" b="1" dirty="0" smtClean="0">
                <a:solidFill>
                  <a:srgbClr val="808080"/>
                </a:solidFill>
              </a:rPr>
              <a:t>	 	</a:t>
            </a:r>
            <a:r>
              <a:rPr lang="en-US" sz="2400" b="1" dirty="0" smtClean="0">
                <a:solidFill>
                  <a:srgbClr val="808080"/>
                </a:solidFill>
              </a:rPr>
              <a:t>Yes</a:t>
            </a:r>
            <a:br>
              <a:rPr lang="en-US" sz="2400" b="1" dirty="0" smtClean="0">
                <a:solidFill>
                  <a:srgbClr val="808080"/>
                </a:solidFill>
              </a:rPr>
            </a:br>
            <a:endParaRPr lang="en-US" sz="2800" b="1" dirty="0" smtClean="0">
              <a:solidFill>
                <a:srgbClr val="80808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Will help	</a:t>
            </a:r>
            <a:r>
              <a:rPr lang="en-US" sz="2400" b="1" dirty="0">
                <a:solidFill>
                  <a:srgbClr val="808080"/>
                </a:solidFill>
              </a:rPr>
              <a:t> </a:t>
            </a:r>
            <a:r>
              <a:rPr lang="en-US" sz="2400" b="1" dirty="0" smtClean="0">
                <a:solidFill>
                  <a:srgbClr val="808080"/>
                </a:solidFill>
              </a:rPr>
              <a:t>Yes 		Yes</a:t>
            </a: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With World</a:t>
            </a:r>
            <a:r>
              <a:rPr lang="en-US" sz="2400" b="1" dirty="0" smtClean="0">
                <a:solidFill>
                  <a:srgbClr val="808080"/>
                </a:solidFill>
              </a:rPr>
              <a:t>	</a:t>
            </a:r>
            <a:br>
              <a:rPr lang="en-US" sz="2400" b="1" dirty="0" smtClean="0">
                <a:solidFill>
                  <a:srgbClr val="80808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Hunger</a:t>
            </a:r>
            <a:endParaRPr lang="en-US" sz="2400" b="1" dirty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Should eat </a:t>
            </a:r>
            <a:r>
              <a:rPr lang="en-US" sz="2400" b="1" dirty="0">
                <a:solidFill>
                  <a:srgbClr val="808080"/>
                </a:solidFill>
              </a:rPr>
              <a:t> </a:t>
            </a:r>
            <a:r>
              <a:rPr lang="en-US" sz="2400" b="1" dirty="0" smtClean="0">
                <a:solidFill>
                  <a:srgbClr val="808080"/>
                </a:solidFill>
              </a:rPr>
              <a:t>        </a:t>
            </a:r>
            <a:r>
              <a:rPr lang="en-US" sz="2400" b="1" dirty="0" smtClean="0">
                <a:solidFill>
                  <a:srgbClr val="FF1B36"/>
                </a:solidFill>
              </a:rPr>
              <a:t>Yes </a:t>
            </a:r>
            <a:r>
              <a:rPr lang="en-US" sz="3600" b="1" dirty="0">
                <a:solidFill>
                  <a:srgbClr val="808080"/>
                </a:solidFill>
              </a:rPr>
              <a:t>	</a:t>
            </a:r>
            <a:r>
              <a:rPr lang="en-US" sz="3600" b="1" dirty="0" smtClean="0">
                <a:solidFill>
                  <a:srgbClr val="808080"/>
                </a:solidFill>
              </a:rPr>
              <a:t>      </a:t>
            </a:r>
            <a:r>
              <a:rPr lang="en-US" sz="2400" b="1" dirty="0" smtClean="0">
                <a:solidFill>
                  <a:srgbClr val="FF1B36"/>
                </a:solidFill>
              </a:rPr>
              <a:t>Maybe</a:t>
            </a:r>
            <a:endParaRPr lang="en-US" b="1" dirty="0" smtClean="0">
              <a:solidFill>
                <a:srgbClr val="FF1B36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Will Eat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808080"/>
                </a:solidFill>
              </a:rPr>
              <a:t>No		 	 </a:t>
            </a:r>
            <a:r>
              <a:rPr lang="en-US" sz="2400" b="1" dirty="0" smtClean="0">
                <a:solidFill>
                  <a:srgbClr val="FF1B36"/>
                </a:solidFill>
              </a:rPr>
              <a:t>No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39378" y="1577503"/>
            <a:ext cx="23581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“faith-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     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3936" y="6022103"/>
            <a:ext cx="679994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FF1B36"/>
                </a:solidFill>
              </a:rPr>
              <a:t> No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5013470">
            <a:off x="7129472" y="5219209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5256" y="5419236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1B36"/>
                </a:solidFill>
              </a:rPr>
              <a:t>BUT  FOR NOW . . 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8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551541" y="1538815"/>
            <a:ext cx="8026400" cy="424731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d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oes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“science based”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vs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. “belief based” decision making make any difference</a:t>
            </a:r>
            <a:b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</a:b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in the “real” world ?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88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59330" y="66265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06936" y="6546736"/>
            <a:ext cx="73294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2"/>
              </a:rPr>
              <a:t>http://bluenationreview.com/two-anti-science-senators-now-lead-two-science-committees/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7133"/>
            <a:ext cx="8229600" cy="48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99483" y="546501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 January 2015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1" y="362855"/>
            <a:ext cx="3242500" cy="24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6817" y="7732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James Inhofe is in charge of the Senate Environment and Public Works </a:t>
            </a:r>
            <a:r>
              <a:rPr lang="en-US" dirty="0" smtClean="0">
                <a:solidFill>
                  <a:srgbClr val="FFFFFF"/>
                </a:solidFill>
              </a:rPr>
              <a:t>Committee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055" y="3149600"/>
            <a:ext cx="29285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Ted Cruz is the chair of the Subcommittee on Space, Science and Competitiveness which is in charge of NASA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96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59330" y="66265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06936" y="6546736"/>
            <a:ext cx="73294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2"/>
              </a:rPr>
              <a:t>http://bluenationreview.com/two-anti-science-senators-now-lead-two-science-committees/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9483" y="546501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 January 2015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1" y="362855"/>
            <a:ext cx="3242500" cy="24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6817" y="7732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James Inhofe is in charge of the Senate Environment and Public Works </a:t>
            </a:r>
            <a:r>
              <a:rPr lang="en-US" dirty="0" smtClean="0">
                <a:solidFill>
                  <a:srgbClr val="FFFFFF"/>
                </a:solidFill>
              </a:rPr>
              <a:t>Committee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5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7461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Arial"/>
              </a:rPr>
              <a:t>Global Warming</a:t>
            </a:r>
            <a:endParaRPr lang="en-US" sz="40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0464" y="1570236"/>
            <a:ext cx="220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“science-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3709" y="2481898"/>
            <a:ext cx="732948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Real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>
                <a:solidFill>
                  <a:srgbClr val="808080"/>
                </a:solidFill>
              </a:rPr>
              <a:t> </a:t>
            </a:r>
            <a:r>
              <a:rPr lang="en-US" sz="2400" b="1" dirty="0" smtClean="0">
                <a:solidFill>
                  <a:srgbClr val="808080"/>
                </a:solidFill>
              </a:rPr>
              <a:t>   Yes </a:t>
            </a:r>
            <a:r>
              <a:rPr lang="en-US" sz="2800" b="1" dirty="0" smtClean="0">
                <a:solidFill>
                  <a:srgbClr val="808080"/>
                </a:solidFill>
              </a:rPr>
              <a:t>		</a:t>
            </a:r>
            <a:r>
              <a:rPr lang="en-US" sz="2400" b="1" dirty="0" smtClean="0">
                <a:solidFill>
                  <a:srgbClr val="808080"/>
                </a:solidFill>
              </a:rPr>
              <a:t>No</a:t>
            </a:r>
            <a:br>
              <a:rPr lang="en-US" sz="2400" b="1" dirty="0" smtClean="0">
                <a:solidFill>
                  <a:srgbClr val="808080"/>
                </a:solidFill>
              </a:rPr>
            </a:br>
            <a:r>
              <a:rPr lang="en-US" sz="2400" b="1" dirty="0" smtClean="0">
                <a:solidFill>
                  <a:srgbClr val="808080"/>
                </a:solidFill>
              </a:rPr>
              <a:t>                                                  </a:t>
            </a: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Mostly now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caused by	</a:t>
            </a:r>
            <a:r>
              <a:rPr lang="en-US" sz="2400" b="1" dirty="0">
                <a:solidFill>
                  <a:srgbClr val="808080"/>
                </a:solidFill>
              </a:rPr>
              <a:t> </a:t>
            </a:r>
            <a:r>
              <a:rPr lang="en-US" sz="2400" b="1" dirty="0" smtClean="0">
                <a:solidFill>
                  <a:srgbClr val="808080"/>
                </a:solidFill>
              </a:rPr>
              <a:t>Yes		No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humans</a:t>
            </a:r>
            <a:r>
              <a:rPr lang="en-US" sz="2400" b="1" dirty="0" smtClean="0">
                <a:solidFill>
                  <a:srgbClr val="808080"/>
                </a:solidFill>
              </a:rPr>
              <a:t/>
            </a:r>
            <a:br>
              <a:rPr lang="en-US" sz="2400" b="1" dirty="0" smtClean="0">
                <a:solidFill>
                  <a:srgbClr val="808080"/>
                </a:solidFill>
              </a:rPr>
            </a:br>
            <a:endParaRPr lang="en-US" sz="2800" b="1" dirty="0" smtClean="0">
              <a:solidFill>
                <a:srgbClr val="80808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Action needed	</a:t>
            </a:r>
            <a:r>
              <a:rPr lang="en-US" sz="2400" b="1" dirty="0">
                <a:solidFill>
                  <a:srgbClr val="808080"/>
                </a:solidFill>
              </a:rPr>
              <a:t> </a:t>
            </a:r>
            <a:r>
              <a:rPr lang="en-US" sz="2400" b="1" dirty="0" smtClean="0">
                <a:solidFill>
                  <a:srgbClr val="FF1B36"/>
                </a:solidFill>
              </a:rPr>
              <a:t>Yes</a:t>
            </a:r>
            <a:r>
              <a:rPr lang="en-US" sz="2400" b="1" dirty="0" smtClean="0">
                <a:solidFill>
                  <a:srgbClr val="808080"/>
                </a:solidFill>
              </a:rPr>
              <a:t> 		</a:t>
            </a:r>
            <a:r>
              <a:rPr lang="en-US" sz="2400" b="1" dirty="0" smtClean="0">
                <a:solidFill>
                  <a:srgbClr val="FF1B36"/>
                </a:solidFill>
              </a:rPr>
              <a:t>No</a:t>
            </a: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now</a:t>
            </a:r>
            <a:r>
              <a:rPr lang="en-US" sz="2400" b="1" dirty="0" smtClean="0">
                <a:solidFill>
                  <a:srgbClr val="808080"/>
                </a:solidFill>
              </a:rPr>
              <a:t>	</a:t>
            </a:r>
            <a:br>
              <a:rPr lang="en-US" sz="2400" b="1" dirty="0" smtClean="0">
                <a:solidFill>
                  <a:srgbClr val="808080"/>
                </a:solidFill>
              </a:rPr>
            </a:b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39378" y="1577503"/>
            <a:ext cx="23581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“faith-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     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21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696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096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632801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NY: Simon </a:t>
            </a:r>
            <a:r>
              <a:rPr lang="en-US" sz="1200" dirty="0">
                <a:solidFill>
                  <a:srgbClr val="FFFFFF"/>
                </a:solidFill>
              </a:rPr>
              <a:t>&amp; </a:t>
            </a:r>
            <a:r>
              <a:rPr lang="en-US" sz="1200" dirty="0" smtClean="0">
                <a:solidFill>
                  <a:srgbClr val="FFFFFF"/>
                </a:solidFill>
              </a:rPr>
              <a:t>Schuster, 2015.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69" y="203212"/>
            <a:ext cx="390681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2397" y="2301124"/>
            <a:ext cx="20649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a</a:t>
            </a:r>
            <a:r>
              <a:rPr lang="en-US" sz="2400" b="1" dirty="0" smtClean="0">
                <a:solidFill>
                  <a:srgbClr val="FFFFFF"/>
                </a:solidFill>
              </a:rPr>
              <a:t>n excellent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r</a:t>
            </a:r>
            <a:r>
              <a:rPr lang="en-US" sz="2400" b="1" dirty="0" smtClean="0">
                <a:solidFill>
                  <a:srgbClr val="FFFFFF"/>
                </a:solidFill>
              </a:rPr>
              <a:t>eview of the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problem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37495" y="6583381"/>
            <a:ext cx="26388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http://www.bbc.com/news/world-us-canada-34341009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30" y="183711"/>
            <a:ext cx="609657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encrypted-tbn3.gstatic.com/images?q=tbn:ANd9GcRou-EA1EfjXvjRUW5lQldyameXAutI_26oWaZphPHJSTD1I34nrAFcfSu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029" y="182571"/>
            <a:ext cx="1285875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5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71130" y="6394010"/>
            <a:ext cx="23679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</a:rPr>
              <a:t>http://en.wikipedia.org/wiki/Tabula_rasa#History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67" y="11611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3628571" y="2815767"/>
            <a:ext cx="1045030" cy="3773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43202" y="3113307"/>
            <a:ext cx="791055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163" y="1162054"/>
            <a:ext cx="3710064" cy="485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868086" y="38729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hlinkClick r:id="rId4"/>
              </a:rPr>
              <a:t>Plato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20584" y="349198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hlinkClick r:id="rId5"/>
              </a:rPr>
              <a:t>Aristotle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8" y="136306"/>
            <a:ext cx="580636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142918" y="6583381"/>
            <a:ext cx="28280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http://www.bbc.com/news/science-environment-34342808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715" y="5936342"/>
            <a:ext cx="5370286" cy="53702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4" descr="https://encrypted-tbn3.gstatic.com/images?q=tbn:ANd9GcRou-EA1EfjXvjRUW5lQldyameXAutI_26oWaZphPHJSTD1I34nrAFcfSu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37" y="821187"/>
            <a:ext cx="1285875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70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8" y="688305"/>
            <a:ext cx="8686800" cy="534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142918" y="6583381"/>
            <a:ext cx="28280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http://www.bbc.com/news/science-environment-34342808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288" y="2291457"/>
            <a:ext cx="8430769" cy="7147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42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8" y="688305"/>
            <a:ext cx="8686800" cy="534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142918" y="6583381"/>
            <a:ext cx="28280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http://www.bbc.com/news/science-environment-34342808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288" y="1464159"/>
            <a:ext cx="7862637" cy="7147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05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142918" y="6583381"/>
            <a:ext cx="28280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http://www.bbc.com/news/science-environment-34342808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8" y="197539"/>
            <a:ext cx="586097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5500" y="5266827"/>
            <a:ext cx="5748530" cy="56791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93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37495" y="6583381"/>
            <a:ext cx="26388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http://www.bbc.com/news/world-us-canada-34337942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39" y="158307"/>
            <a:ext cx="612202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encrypted-tbn3.gstatic.com/images?q=tbn:ANd9GcRou-EA1EfjXvjRUW5lQldyameXAutI_26oWaZphPHJSTD1I34nrAFcfSu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37" y="821187"/>
            <a:ext cx="1285875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1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37495" y="6583381"/>
            <a:ext cx="26388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http://www.bbc.com/news/world-us-canada-34337942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37" y="182581"/>
            <a:ext cx="580636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273" y="172821"/>
            <a:ext cx="612202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16678" y="4981985"/>
            <a:ext cx="2815093" cy="75116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Science Based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68418" y="4974731"/>
            <a:ext cx="2815093" cy="75116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Faith Based</a:t>
            </a:r>
          </a:p>
        </p:txBody>
      </p:sp>
    </p:spTree>
    <p:extLst>
      <p:ext uri="{BB962C8B-B14F-4D97-AF65-F5344CB8AC3E}">
        <p14:creationId xmlns:p14="http://schemas.microsoft.com/office/powerpoint/2010/main" val="2339575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309904" y="6583381"/>
            <a:ext cx="4940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4"/>
              </a:rPr>
              <a:t>source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4" y="180528"/>
            <a:ext cx="71852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73" y="1284751"/>
            <a:ext cx="2354260" cy="42728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388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475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893463" y="5838336"/>
            <a:ext cx="2815093" cy="75116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Science Based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2743" y="5827826"/>
            <a:ext cx="3063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Tenzin </a:t>
            </a:r>
            <a:r>
              <a:rPr lang="en-US" sz="2400" b="1" dirty="0" err="1" smtClean="0">
                <a:solidFill>
                  <a:srgbClr val="000000"/>
                </a:solidFill>
              </a:rPr>
              <a:t>Gyatso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The 14</a:t>
            </a:r>
            <a:r>
              <a:rPr lang="en-US" sz="2400" b="1" i="1" baseline="30000" dirty="0">
                <a:solidFill>
                  <a:srgbClr val="000000"/>
                </a:solidFill>
              </a:rPr>
              <a:t>th</a:t>
            </a:r>
            <a:r>
              <a:rPr lang="en-US" sz="2400" b="1" i="1" dirty="0">
                <a:solidFill>
                  <a:srgbClr val="000000"/>
                </a:solidFill>
              </a:rPr>
              <a:t> Dalai Lama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58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4754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893463" y="5838336"/>
            <a:ext cx="2815093" cy="75116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Science Based</a:t>
            </a:r>
          </a:p>
        </p:txBody>
      </p:sp>
      <p:sp>
        <p:nvSpPr>
          <p:cNvPr id="4" name="AutoShape 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4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6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8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10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1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2743" y="5827826"/>
            <a:ext cx="3063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Tenzin </a:t>
            </a:r>
            <a:r>
              <a:rPr lang="en-US" sz="2400" b="1" dirty="0" err="1" smtClean="0">
                <a:solidFill>
                  <a:srgbClr val="000000"/>
                </a:solidFill>
              </a:rPr>
              <a:t>Gyatso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The 14</a:t>
            </a:r>
            <a:r>
              <a:rPr lang="en-US" sz="2400" b="1" i="1" baseline="30000" dirty="0">
                <a:solidFill>
                  <a:srgbClr val="000000"/>
                </a:solidFill>
              </a:rPr>
              <a:t>th</a:t>
            </a:r>
            <a:r>
              <a:rPr lang="en-US" sz="2400" b="1" i="1" dirty="0">
                <a:solidFill>
                  <a:srgbClr val="000000"/>
                </a:solidFill>
              </a:rPr>
              <a:t> Dalai Lama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AutoShape 16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8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20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094" name="Picture 22" descr="http://www.williampetruzzo.com/wp-content/uploads/2014/08/The-universe-in-a-single-atom-dalai-lama-book-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23" y="1413694"/>
            <a:ext cx="2816352" cy="43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7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4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6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8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10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12" descr="data:image/jpeg;base64,/9j/4AAQSkZJRgABAQAAAQABAAD/2wBDABQODxIPDRQSEBIXFRQYHjIhHhwcHj0sLiQySUBMS0dARkVQWnNiUFVtVkVGZIhlbXd7gYKBTmCNl4x9lnN+gXz/2wBDARUXFx4aHjshITt8U0ZTfHx8fHx8fHx8fHx8fHx8fHx8fHx8fHx8fHx8fHx8fHx8fHx8fHx8fHx8fHx8fHx8fHz/wAARCAElAL4DASIAAhEBAxEB/8QAGwAAAgMBAQEAAAAAAAAAAAAABAUAAgMGAQf/xABHEAACAQMCAwQFCQYEBAYDAAABAgMABBESIQUxQRMiUWEGcYGRoRQjMjRzsbPB0RUzQlKy8CQ1cpJTYuHxFiWCoqPCQ1Rj/8QAGQEBAQEBAQEAAAAAAAAAAAAAAAECAwQF/8QAIxEBAQACAgICAgMBAAAAAAAAAAECEQMxEiFBUQQiExRhcf/aAAwDAQACEQMRAD8AdcNy9qzOSx7aUZO+wkYD4USVHhQ/Ch/g2+3m/EajCKrNYlaowrciqFaIGcN0J99DydoBs7e+jmWsnjzVQqlaYZxNIPUxoKWW7GcXEo/9Zp1JCDQstuDnaiE7Xl0D9Zm/3mqm9uv/ANmb/eaOmswRyoVrQryppdnPo48s63DzSPLggDU2cc6cuF07YBpTwOBZInafmGAA6HFHPaQrJkZJx1NRVJdX8Mg9RrBpJl+kCR4rvVnhU9Ns52/vyqgSMchtVRIpZZW0x6iPE9KuYmQZluG9Sn860idUTsx9GquwJzzPvoKdsFUrHqY+JYmq9rJjJD+w1CzH+EgeBrMqzHbl50NrGVs83Htrwyt0kP8AuqmlhsDmqEHoNzzom0a4fdRI/v3rP5RL1kfOOjGvDsfKqOAPaKJtr28xye1b1ajRNjM8k5DMxGnqc9RQAJz+dGcOP+Ib/R+YpWp2ZcJ+pN9vN+I1GEUJwj6kft5vxGo3FRpQiqkVfFTFEZFaoVrYiqkUA7JWLR0YVqhWqgFoQelYtAKYlKzeHUMcqBNc3a2zCENpHMkdKY2fEEuI9WsM2OWMUBd+j8UzM2sqx5HzpLNZ3vC5sxSsynbIz8cig6ppkJ2NV2Y7Utsp1mjCuWR/E0fCDk9QOdEEpGC2M4FWZlVdKL8OdYPL2WWHhQvbNLlgxC9TQGgZ5n2VV5o49yMClk/EFiRiG5eNJbni8krFc5TPqovbpTfWzNp1ANyxXrlT3gRXIJcLFdFvpL4mmlveGRRg7YzgdKbLDN3GSG5eVZMdS5qitqTJO/WvN8VUaatt6L4Uczvtju/mKAByTjNG8IJM7Z/kP3ipVnZxwj6ift5vxWo2guEfUT9vN+K1G1G3leYq1eURXFeEVfFeYoMyK8K1oRXmKIyK1jPKkEetz6h1NUueJ2turanyy/wgHn6+VKob6C4uTNezKoH0UyMVUHWyTSu1zJ3RjCL5Ve4t+1BLV43GuHgEduOXQE0LNxS2eMGOdz5CI/mKASSD5McqDjPMUVaSBkfBzsDQbcSgbK9ujMDgg7Gsbe9SG8VVI7NzpYeGetEMZXyhzQc9yqx42A8KImVu00hSxPLFLp45MsAgH+rA++gSXXaPIfA9KzSzncArGTmmUUTLKTK0eDz+eT9aZxXFmijVIoP2iH86jW7CFeHzsCSBkbUVbWslu6MQAwOzA8x4GmzX9kPoyJ/vX9aoJIZ942ycZxyJ86uk3VSw2ONhXmvGc5Iqr6Vbp553r0YO3PpVRpGNXSmPC/rDD/lP3igiVjQsxCAc2PKtODX8N1xGSOEMwWIkvjA5ipVnZ9wf6ift5vxWo6geD/UT9vN+K1HUbeVK9ryg8qV7UqCuKXcem7HhNzhyrshVMcycdPZTKg+J2b3kAWGRYpVOzlA23Ubg0RxVlw6NzJE1t2sjxxtGzMRgnn1Hj18K6Gf0WtBw5hDCpuR3s5OD5UMtjNw68geWTXIq6S68iM7E/GupgkEsSuvI/A9aJHHR+j8Ud3Z9tADFJES6nP0gOVC8b4EttC09rGSCy4VcnSMHPxxXczIpTluu4pVd5G2e6OnOhvTj34VclI3iXtdhkMcEeXqohuB3aqOyZgpAOllOc+HLem00sg5kADqy4oabvkAugQxal3wC2rTj34PqPlV0m1+KNMeGQqz9lNMVSQMQG8z7x7qXzcOtk7ojJIG7Ekk1snC4XWO6QFZMliFbUuQfHO/KpcwqIw6ltIwFxuNJ/ShsmngNuSTGGU8j4VSOZdQXsIjk472ae2+mVGR9LadiR4GvDYWJI1RFSvUE71NLsA9vIgDPZDH/ACjI+G/xoR2GsPahkIOdKnI9nWuoe4UqVWMt4eFBzKjyKSi9pzBAxjHKrolY2guToMp+kMgNzra9vUtdCCPtZm/gFWeOZ5AiTFVZSWB6jr7eVexWccBZl70h5udyaIAFpcXrh71yqcxGvT+/fT3g0SQzlI0CDszsPWKwCkD9KK4WT8rYH+Q/eKVZfZvwf6ift5vxWo6geD/UT9vN+K1HUaSpUqUHlSvalEeVK9ryooW/tvlEBAHeXlQPDLsW8pjl7quQG8m6H27D3U4pffWGtjLCO91HjVZv2OuMrGaR3TfSD5FFWd8rL8luSUI2Vm6eRNA38nZsQw1EbYFIlJb+6MAJj5jblQyZuLC3Zt2F0yLnwIU1a6sjcSMQxGd/GmPDeHiKSytzk98zMD05D/659tA1iiEUKpjG29KpLgW85t3AEchOh/AnpT+YAudqX3VjHcIUcbUQidJYrpAcKuScY51oLghzGQwYcsjYijjb9igjuWLINlkPT1/rQlxaYkzINSkZBG4IoILkZ7jaj4FsV72scZ1M6mRvPYUuktZ45SImyuObHlVbaGQyYKjUTvvnam10aTNiASrzjbWMHO3X4UUSdyWIGeq0NIGEJjf6bgqEyM+vyFbrIASATseVEevgcyDt4URwg5un2x3D94oOV1G/U+WKI4Kc3kneB7mMDpuKVZ2e8I+pH7eb8VqNoHhH1I/bzfiNR1RtK9rypREqVKlBKlSpQSpUqUGc8McqMJEVtuZG9Ib+10n5tiBjke999dFSi/8Am3ORy+NVKShJwPA9OVMeCW5F07yHU6oTnzJrBpgFyaK4DN2ovJPAqv3mjMHSDJNCyuqjet3fJoOcFjii0LPMDkEZFKixilIilkhzzHT3GnawDAOKGuYUKnKg0QMkcrgHWrbc9C/pVvksjblm9Skge4bVjFI1scgkxH3imkMqSIGUg5oAltmjPLY+G1adn4iimfxxWLyD21UCugwck70Xwf623L92d/aKDmJP0d9634CT8tkyB+7PL1ipWp2f8I+on7eb8RqOoHhH1I/bzfiNR1RtKlSpREqVKlBKlSpQSvalSqJQ95ardRlScNjY0RUoOM4hbXMMhTGF8aN4JIsFjPFn5ztNTZ6jGPyppxGFWk7wysgx6j40p4bEflVxGyaTHsR/MD/2oy2e6APOh5b5Vzv66w4tYXts2u2jM0Z/l3I9lILprvQdcMiA8yVIpskP/wBt2/0da++vJbxJBswNczDZzTHuoceNMIuEzHHzhUGmyyCrf/ESvHnKgb1r2b2TfNZMfVeePVRVnapaw6F3PUnrV5EznY4ogf5WkqjDb1i8+N9vXmhb2FY5Mq2jPuoTTKTgk4HI86bND3nAzmj/AEfcPfSY/wCEenmKRpbOxGW29VPPR2Hsrx9yfmz94qVqdui4R9SP2834jUdS7hoVuGSK7aVMs4LZxjMjda0dbVwF+VeGMSjOxJH30aG1KyeBZJFcs4IGBhsDr+tUaFIoyxeTSFIOBnY+QH3UBFShIYYbqETxyyMk2JF38yRsfXyrQ2SFidcm8gkwG6/p5UBFSsZLdJGYksC2ASpwdjnnVI0gtpN5u/pVcO4zsNqAmpUqVRKlSpQYXkfaQN4jelWvs72GbG0o0Pn+/GnhGQQetIeIxtHFIv8AFG2pT5UZyMZ/o7Y5UuuYxImGGQa0sr6O9tTj6aDDLWc7AL1JA6dKIBMATZRgV6oIPSvVaR2OAceqphhvpINVl6Bjc1V8KM8yelQa8k4OPXtVWLKDnbNBjIFYHWo36UA1uIJdUZPZnmM8q3uLyJWKvIFNDG7jJxryD1xzqNCxH15j1Ux4OALpv9B+8UusJg6FSe8PjTThYHyx/HQfvFL0Ts34R9Qb7ab8RqF9HIo5PR21SRFdWVshhkHvGiuEZ+QNjn2034jVThFrccP4bBayKjvGCCyvtzJ6jzqNs7MtYXFzaBXkhTQ8Kr3iockafUCp9QomK7M8l3A8fZyQAZw2QQwJBB9hrO5trowySQsvyiV01hW09wHdVPTbO/iTyqtnZzwXN7IyRKs4UKEY7YBG+2/roJwqUpwjh6JGzu1upHRRgDmelUuuIRycFuLia3YohaOWLXg5DYIBHPepHZ3kNtYQARyRwx6JUEhUMwAwScbjY7edZvwy5k4Hc2WIllldyGyQu7lvDbagcgADA5Cll2AfSHhxxuIpv/rTMEnmMGgbm1nk4paXUXZ9nCjqwZiCdWOW3lQFzSdlGX0O+MAKgySScVhFdu93LavDolRA697KsDkc+m4rO9W/kikFvpQhRjD7tuM742OAQD5+VVtLSaHiMk7RxrG0KoArEkEFjuTzO43oMv20RZpdtZydhrKyMGB097TsOZ3opL5jfi1lt3i1qWjcsCGAxnkduYoM8LuP2C1hqi7UuWzqOnHaavDwo2W2kfiVtcDT2cSOrAnfLafLyoKm+Ky2wa3dY7hiisxwwOCRlfAgGrX8Akj145DB9VBQ2V8ZLSWdYmlilLSOZCS3dYbbbDcbU4IBBB5GhXE2we14m5XbHPwpzcO6xkrAzrjmu/wrLiNn2VzrC5P3ii7c9pbgrzFVzKf2lAISwYKRsQdjSx/SBVc4i1e2jOK20Lue3VUBOc4wR7aWPBa2zAx6XxzyQfvos01HGL2cf4e2AGeeNqHknvJ3KSTlj1EfJfWap2vypsSO2kclXl6qNt4wi6UXSOpqD23tYokHcUseZPOthbL5eyrqmkDGDvWuMCqgJoOwbtI13HMDqKbcI3uSw5GM/eKGZMjnuelEcHTRdOB9HQceW4pVnZzwhQbI5/4834jUdpHh8aF4Zj5Hty7WX+tqMqNq6R/ZqsagxqTnJUda0qsX7pP9I+6ippH9mvdI8PjXuKmKI80j+zU0j+zVsVMUVXSP7NTQPD41avCQBuaI80Dw+NTQv9ml99xyxsQe2mXV/KNz7q5689L5piUsYdI/nf8ASht1zvHGMswA9dAycbtVlWJWLsxwNIyK5SKa6um13UzPnp091Fxp/iY9IydQq6ZuTornNwgIHeA2/ShLXKOwGwNGMwjjyeeKXC7QXIDEDUceuiL8RtxPE224GD51zM/Cwh/dhj1rte6V36ig5YI2bcCg5iCyK6e7jzo5YdC8iaaGFVHh7Kp2an2UQDpI5jHsqMR+tEOoGaGlAIwRheu9UUzldWCAeVG8JYG5bH8h+8UpurtYgd81r6NTyT8SlJ+h2Rx68ipVnbrOFLpsyD/xZT/8jUZQfCRiyP20v4jUbUbTFVi/dJ/pH3Vaqxfuk/0j7qC1e14WA5nFCXHE7W2Hzkyg+Gd6Ays5Z44VLSMFA6k1zd96UgAi2Q/6mrnb3idxcMTK5Y+HhRNurvvSe2gBEIMreWwrl+I+kd7eZVX7ND0Tb40rJZznfJqhwm/WpsVyWbc5Jplw+31MCRS5O84xvT2zTQg8asSi0j76qo2G5pvYQKkfbMMk8vKubvOIi11RxnLkb46V0loxFjDk76RVZe3cxwaRKjX3EkjGdEZ1MfOmPEJdETEbnoK04LZ9jDrcd99zQMh82gHMUNLKCSSaKl5UkublUldScEHcHrRWrzYPlVTcAc2BNKri/wCeDt40vfiWWJBNNpo+muQ3I0vubxUXdsZpU9+7HbYUM7s5yxqbamLaSYzyDUcLXQei8ytfvEnJYSfitcwCRyp76H/5rL9gf6lqNadtwclrEknPz0w/+RqOoHg31E/bzfitR9VQF5xa1s20yyAP/KOdIrn0qYAR20Q2GNTn8q99MrbSsVyg31aTXLtgc+fgKMXZjd8VvLjJedsfyjYfCl5lZjv7asqsQSBhemTVHwBiiPSeWfZVQn8RqyeJrOWTIK8gKDGSTJwvKstyah57URBGCRmo302s4AMMw8xRtzdC1h2wXbkKxjZURnYfNx/E+FLJ5WmlZ3O5qsybQFpZhncs1d/GNMCAdBXE8Hg+UcRhTGwOo+yu4lIRPICkMgbRfKbpU/hXc03jUKoA6UHYx4UuebHNHCqkVn+jXMcaGi5HPEi11EoyhpDx2EvZdoB3ozn2UHKdp2cx56TzFZSpobGcjmD41rcJkgjqKzB1poPMcqy3GYx1qVCMHBqUVMU+9Dv80l+wP9S0pt0jmOhiFboehp76L2z2/FZdXIwnB/8AUtE26/g31A/bzfitR9AcG+oH7eb8VqPopR6TwGbg02kZKjIrglKqM4yTX0+6iE1tJGeTKRXzLs+zmdTzViPjVZq5Ysu4wKxZgxGOfKrs+QVXeqBCFz18KMvCxVMb+2h3bJrVn1bVmy7DFRqMx50XChIAAyTyodNmGqmnDgC7TEdyIZ9ZpCh+JsIljtkOyDLHxNLq1uZDLO7E5JNZUWdOi9FLfMktwendFPrnvMqD+I0PwO3+TcMjBGGYajREQ7S7J6JtWmL2NRcACtBVQKsKCx3FBXMQljkjIyHGKNG4rGQd6g4WSIqXjYd6M4oCRCjGui43bdhfrKB3Jhv6xSm4jDA1FlCH5xc57w5jxrKrEFG9VesAw1L7RUaU5V1Pordme5eN93WI7+IyK5an3of/AJpL9gf6lortuDfUD9vN+K1c/wCkXHr3h3E5IoJcR7YGldu6D1HnXQ8F+oH7eb8Vq4z0yBPGJMDPL+lalWPYfSji1xJ2cLM7kHuhFJ+6lryvOJJmtmYZJdgdtsA/1D31hYSi2uhK6sVCuuw33Uj86Itr1YuFTWjRuXkD4IUdTGRvz/gPwpo2o8ptwhe2ZA65XJ5jxr0yMYu0Ns3Z4B1ZOMZI+8H3VS/mS47Bow+UiRGBQDdVA5g78utam8U8K+TaH7XAXltgMzZz497GMU0bUZWEgjazcOxwFyck4B/MVXUBF2nyVtBGdWo454+8ijbnikM17aXCwyjsnLOSN25AdfAAeyghcj9lG1KMZBNrDY2C43HvApqG1hEzTLCLJzIy6goY5I55q6Tyx28qLbMsSNiTyPgTV476GPiS3JiaWPsSjIUC5JQrjY7jfnzrN7lHS+D9o5mfWgaMc9WdROdjjI686aNspVWEIZbRk1qGXLHcHkaiBHZAloxLglQGJzj/ALVbiVwl0bcxBwUhSNgUA3VQOYO/LrXttdm3ltZFDh4FYZA6nOCPeKaN0W3HryH5tgVwBsQOXuqHjl7bEalZCwDDIG4O4PKgOIyrdX0k0MbJG2NKkchgCtuK3aXxgMcbr2KdkNX8oPd+Bpo2O/b/ABIRpJhwjnCnSuG9W1WXj3FHDlVchMhsKu2ASc7eAPupZ26fJLdGWRpYpM504CrnOAc7779Mb+NFWnE0t4r6No3YXOvT3fokqQDz8/iaaNiD6QcTWJZSHEbnCtpXB+FQcc4m7yoFctECZBpXu4ODnbxoCa6il4fbRmN+3hwudO2kFyd/PUNvKtGu4Dc8RcdroulIUmIEglw24z5YzTRtaTi9zfskDoZSWGlRjJPlgVj28jRPILdjGh0s2dgfCsLCVbe6EsiOQqtp07ENpIBz0wcGrXMySfKhEjqsswkQEch3tviKaNtHjbXEr2T6psdmMnvZ5Y94rJykOnXaldShhljuD1o2XiMb3llOqSjsZFkcYHMBBgb/APJ5c6E4jdPfSxyspDhNLbYHM8vLBFNG6p81LDIVi0lQDnUTTT0P/wA0l+wP9S0qgBEE2RjYU29Dx/5pL9gf6lpFrtuC/UD9vN+K1cX6Z/5xJ7P6VrK84ve219cxQyukazPgK5AHePnQN/cSXSRyzMXdickkknG1CT1QsUTykhcdOZr2aJ4jhsc8bGtLWVEV1cgBiP4c9a9upUdFSNgQpP8ADjrT5NTWw3SiIbbtlUrIAWD7Nt9Fc0P0ohbdTDG7SqNTYYZBKjxxnPj8PGqyklq0cJkLZAOO7uOQPP214lszrGdRHaEAEjujfG5rRbSIpKXuAGUZXABB2zzzt4cjVYbeOW2kkabQ6nupj6XtzQWWyZmC9oqk4wH2O5P6Z91VS0ZwhDjvgkAbk45/pV2tbb5Qscd3qjJUFymMZODtnpzrx7a3W5KfKS0OVAkCDJBGc4z0O3OgqLNisR7RR2jAYJxp3I3HPpXj2jojMdWFAOMDO/iM7VBbo0buk2w+iGABY5Axz22OfZXk1t2erTKkgXG6kb0FmtGBHfDZz9Dc7Y6e34VWa2aGGOQkkSZxtywSMHz2q4t7con+IPaNIyY0DAxyOc8jkdPHw3FfAYhSSudiRjNAV8jIjVzIMHHq3BOx8sYPnWUUPbSlFJ8ttzWOalASbRh2eSe+2M42G5G59leC2OY8vpDjOo8hQ+TUoCZLV442YnOk4OkZxy5+HP4VncRNBLoOrI8RisqlBM1M1KlBvBkwT48B99PfRG3eO9klcaQ0RAB5ncb0s4PEJ7gxsCQ2NhXT8ItYoL12Qkt2ZBz6xWPLV06zjuWHlPhynEwTxO88BO/9Rqrdm8SRs+koTyGRWnEYmbil2cEAzv8A1GtbawabZBk0yykb4uLLIOlmj/RkP+2tk4UzqGVyQfKmScNMTZddugouJVgCBe8uNwwxg+FebPns6ev+rhJulsXozdTYCEHO/MD86q/o1dI5U8x4YP512ljPEYtowuByFaiIHLKNuu1Zx5uTKenz8rJdacMPRq6IyPjj9auPRa8LYHP1j9a7VYjnYUZGvInnXownJZ7rHlPp8+PoreA4OM+sfrVR6MXZ5feP1r6HLGGII2IocRqsjEjA8K1ZlDyn04ZfRa7PUD1kfrWcvo7PD9N19hB/Ou3uIQ+WX6IHjg0laGUg6nOdWCBvvXHLkzxZ87L0SJ6M3T/RIPtH616PRa8Ph7x+tdZBE4hVsA55geX3VrIvY6NxkjcDpV8s9bdJlK5EeiN83LT7x+tV/wDC14JAhwCfEj9a7WCQZ2NeX6K8BKsPXWpnbjs3/jgJODvHI6FyWQ4OBmtYfR+4mGUz7QBXRWnD2acSuMqeW/Wn1vCgXBG/Ws4555dOtxxk24hfRG+bkB7x+tR/RG+jUswGB4EH86+gABRsNqzMqHYnGPGu99T3XLc+nztfR24aMOp2zjfAI+Ne/wDhy5xnp7P1rq+JSLGxZc97c+FL24miOsYRifHpjyryfy5+Vj0YceOXwVQcLm4awllZQrD+YfrTHgEmu9lBYk6Dtv4il/FlczmRGzGx2OK19GZZJOLy9qxY9gdyc9Vrvhu3ddeSzj4/GfIG9K/tK5+2fP8AuNdBwGS3tiC5B2xmuW4g7Dil2NRA7Zx/7jRFvKumMBiGydW/urHLhb7jXBnjnj4V1fELy3MhkQr3aCaWKdyyEb777ZpfN2uEZANI51qI3eLCtpONiNq8uUl92vTcJx46hnBcskgIUBs5yPCm6Ozrlds+BpCtu8tokauRKqgMwJyD1NOYA01lGqHQ4ZCTqxkBgW94zW/xr+1kr5XNj73BsYxzG9bqAKDnSRprdo2wqSEuM8xpYe3cir9/5YJNQEWjGNR579PaPdX0XnEmh5d3GBmsuym/a3b9qfk5h0dnqP0s5zjlyqwik+WPKG+aKBdOeRB5/E+4UoxuphGmGXOT76W9gkuuTU2vVhQWJBzyFE3aSrcTEEMrkFMHdRgZ9XL41ibdzHI0eO1ZNiBjB9fSvJlbctfBlNw2sodEK5HeI72ayvIwIjHGcH6WentoWO7ePhhikfEuhlDljktjbBqt1O88cQgjJlADOdWy+s/3mu1uNmmJ/je1jfCplTHzPQ17dK5TBBx0rN3kaaMq2QjamwcArg/mRV5GkmuI2TAVSdQz0I226/8AevPvDWpXfVYRrJGowuMb0dFqA1Eb+VVCSJO8jH5oxYC5/iz4fn5UPHcs80oVgVDALk8iBg7Vq3wdZlv1B0t1pjJxhhyz1pWW1HXImrDZ9tZQpctO4nGDqOk6s6QTtRsdu8NgI5yO00katWcnxzXLLy5b76h6xLLu8TLJMxRDsRvQbi2GOxOU6ZHI4x1FZyvIHRHYOqHdw2SfV/ftrYQxxoqqA227Dkff50mFk3Ho47IDv7ZhBqV8p4Z8q89FCTxOXl+6bO2/Na8udlaJzpAGVq/owCvFZlOMdien/MK9HFV/Ix/XZNxJh+1LsMT+/f8AqNF2YSNdSosuoEEYJKYI3rO9gL8VuiRkds/T/mNFw3bQCSKMCOKTAdQc53q52dH4/HlJ5GlrEZLcyRxgqg3GeVaW8ZkfURjfJJoA3pTCQAlm2xyzRcAuF/fIQTvy/vxrwZY+tvTnlZTOCFFkzpJ35Dwoj5Qhduz1KFO3h6qwtXYgFgSAMV4siwO3dOCDTDKY+nizx8vY5Jsrvs3hzJq/eJGQQRWdsRIoIwCOdE97yxXv4/2m9vJlNelGbbCKSdtq2jUacN99YFgX0tn2VYSDtDp/Wusc4zeMJqIJOTyrwjQG7NMMfCoksrtvbEEnG7fHlVWeZ2CmDSoG7E9alx+l9hWhWWM4i1gH+I7KfUausXYARx6W1DGc7jyNVlM8eo6DknGzf351aNnKd6Mlh0yPGvPrX/SYtEg0r2hGoE71rCio5Yk46GpGW7LVINBz45rOScFtMYbHMtjbFc7McK7T2tdzDQWIOleg6mlUrFrxFXUZHxy2wtGTT6u6y7dAeXrrKOVQ8cuoZGVYg8/ZUy1ld12xmo3IWObTqLHmzHrUnczxlGJCnwqs7BjkPqHTbFaQKZEClRtvTGW2ydOWfqbKo7HS2MFyeprG/SS2lQHGls4z+ddRBCApyooW64cjksQT+Vevx1jpjHlsu3Dzy5Zg30s+4Zpj6NHPEZDn/wDEfvWtr7hQWRmDatsACp6PwGK9kJUj5sjPjuKxj6r3XPz46JuOAiaSR0n0F2LHuZ5nPjWSejmhwwutx/8Ay/61KldPCPPPyOSfIm14MsF0s7TdoR0KY/OnEzrNp1IMDzqVKn8eP0xlyZZXdqwmQDAi+NDzIJM6e7n21KlMuPDKasSZ5TpIE7Ek51ZrcTEc12qVKuOExmolyuXuqs4JJAIPrrxX09N85zUqVfGb2y0Fxj+H4169xqGNOPbUqVrYGnV5U0h9PnjpVYIzD/GWHhUqVyvHjld2K1YhxhwW8MmqaSRgscdfGpUpeLC3eiWxSSASRCPYKPKhBwzDE9t/7f8ArUqUvFhe4155CTbksDr2AxjFExMIwMjPtqVKuOGOPSZZXL1W/wAr2+h8azlnMiFQMZ881KlbY1C+S0dwQJsA8xp/615Z2BtZS/a6gRjGnHX11KlZmMjcysmo/9k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16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8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20" descr="Image result for &quot;the universe in a single atom&quot;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9" y="297999"/>
            <a:ext cx="615696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260739" y="6583381"/>
            <a:ext cx="25923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http://www.mprnews.org/story/2015/09/28/dalai-lama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42149" y="4710227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Tenzin </a:t>
            </a:r>
            <a:r>
              <a:rPr lang="en-US" sz="1400" b="1" dirty="0" err="1" smtClean="0">
                <a:solidFill>
                  <a:srgbClr val="FFFFFF"/>
                </a:solidFill>
              </a:rPr>
              <a:t>Gyatso</a:t>
            </a:r>
            <a:endParaRPr lang="en-US" sz="14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b="1" i="1" dirty="0">
                <a:solidFill>
                  <a:srgbClr val="FFFFFF"/>
                </a:solidFill>
              </a:rPr>
              <a:t>The 14</a:t>
            </a:r>
            <a:r>
              <a:rPr lang="en-US" sz="1400" b="1" i="1" baseline="30000" dirty="0">
                <a:solidFill>
                  <a:srgbClr val="FFFFFF"/>
                </a:solidFill>
              </a:rPr>
              <a:t>th</a:t>
            </a:r>
            <a:r>
              <a:rPr lang="en-US" sz="1400" b="1" i="1" dirty="0">
                <a:solidFill>
                  <a:srgbClr val="FFFFFF"/>
                </a:solidFill>
              </a:rPr>
              <a:t> Dalai Lama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15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27590" y="6394010"/>
            <a:ext cx="24721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http://en.wikipedia.org/wiki/Nature_versus_nurture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64278" y="2641645"/>
            <a:ext cx="7358062" cy="258532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(“nature vs. nurture”)</a:t>
            </a:r>
          </a:p>
          <a:p>
            <a:pPr marL="514350" indent="-514350" algn="ctr">
              <a:lnSpc>
                <a:spcPct val="15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(“inherited vs. learned”)</a:t>
            </a:r>
          </a:p>
          <a:p>
            <a:pPr marL="285750" indent="-285750" algn="ctr">
              <a:lnSpc>
                <a:spcPct val="15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	(“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nativism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” vs. “empiricism”)</a:t>
            </a:r>
            <a:endParaRPr lang="en-US" sz="20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326187" y="6583381"/>
            <a:ext cx="44614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http://www.nationofchange.org/2015/10/31/ted-cruz-climate-change-is-not-science-its-religion/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12" y="434073"/>
            <a:ext cx="575721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18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305349" y="6583381"/>
            <a:ext cx="45031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http://www.pri.org/stories/2016-07-24/gop-leading-effort-block-military-planning-climate-change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95288"/>
            <a:ext cx="61722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ublic Radio International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54" y="1078819"/>
            <a:ext cx="720303" cy="63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979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414354" y="6583381"/>
            <a:ext cx="4285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http://www.nationalmemo.com/climate-change-significant-direct-threat-u-s-military-reports/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28625"/>
            <a:ext cx="56864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01" y="1048427"/>
            <a:ext cx="2038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601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36659" y="6583381"/>
            <a:ext cx="52405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https://www.theguardian.com/environment/2016/sep/14/military-experts-climate-change-significant-security-risk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476250"/>
            <a:ext cx="56292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82" y="616998"/>
            <a:ext cx="2116936" cy="4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71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59330" y="6626560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06936" y="6546736"/>
            <a:ext cx="73294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2"/>
              </a:rPr>
              <a:t>http://bluenationreview.com/two-anti-science-senators-now-lead-two-science-committees/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7133"/>
            <a:ext cx="8229600" cy="48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99483" y="546501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 January 2015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1" y="362855"/>
            <a:ext cx="3242500" cy="24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6817" y="7732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James Inhofe is in charge of the Senate Environment and Public Works </a:t>
            </a:r>
            <a:r>
              <a:rPr lang="en-US" dirty="0" smtClean="0">
                <a:solidFill>
                  <a:srgbClr val="FFFFFF"/>
                </a:solidFill>
              </a:rPr>
              <a:t>Committee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055" y="3149600"/>
            <a:ext cx="29285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Ted Cruz is the chair of the Subcommittee on Space, Science and Competitiveness which is in charge of NASA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68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060891" y="6583381"/>
            <a:ext cx="49920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https://www.theguardian.com/environment/2013/feb/14/funding-climate-change-denial-thinktanks-network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18" y="464233"/>
            <a:ext cx="605460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82" y="616998"/>
            <a:ext cx="2116936" cy="4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8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059816" y="6583381"/>
            <a:ext cx="69942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http://www.nytimes.com/2016/10/04/us/politics/vice-president-debate-issues.html?emc=edit_th_20161004&amp;nl=todaysheadlines&amp;nlid=60046204&amp;_r=0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0" y="447907"/>
            <a:ext cx="744790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4" y="1157286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92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813105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 there are lots of other issues at stake . . .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for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example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809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Text Box 2"/>
          <p:cNvSpPr txBox="1">
            <a:spLocks noChangeArrowheads="1"/>
          </p:cNvSpPr>
          <p:nvPr/>
        </p:nvSpPr>
        <p:spPr bwMode="auto">
          <a:xfrm>
            <a:off x="2482712" y="6544582"/>
            <a:ext cx="41793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www.dailypress.com/business/dp-biz_endangered_wheat_0528may28,0,3094328.story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11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1000"/>
            <a:ext cx="7772400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 rot="7415146">
            <a:off x="6419173" y="1227815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50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Text Box 2"/>
          <p:cNvSpPr txBox="1">
            <a:spLocks noChangeArrowheads="1"/>
          </p:cNvSpPr>
          <p:nvPr/>
        </p:nvSpPr>
        <p:spPr bwMode="auto">
          <a:xfrm>
            <a:off x="2482712" y="6544582"/>
            <a:ext cx="46153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http://www.theguardian.com/world/2015/sep/26/blood-moon-mormon-church-apocalypse-warning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7" y="415929"/>
            <a:ext cx="8686800" cy="58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7" y="878384"/>
            <a:ext cx="1803702" cy="47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71547" y="434975"/>
            <a:ext cx="7431087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BADDE1"/>
                </a:solidFill>
              </a:rPr>
              <a:t>three major contemporary debates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354946"/>
            <a:ext cx="7358062" cy="4031873"/>
          </a:xfrm>
        </p:spPr>
        <p:txBody>
          <a:bodyPr>
            <a:spAutoFit/>
          </a:bodyPr>
          <a:lstStyle/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/>
            </a:pPr>
            <a:r>
              <a:rPr lang="en-US" b="1" dirty="0" smtClean="0">
                <a:solidFill>
                  <a:srgbClr val="FF0000"/>
                </a:solidFill>
              </a:rPr>
              <a:t>NOTE: several of the following examples come from the U.S.A, and other </a:t>
            </a:r>
            <a:r>
              <a:rPr lang="en-US" b="1" dirty="0" smtClean="0">
                <a:solidFill>
                  <a:srgbClr val="FF0000"/>
                </a:solidFill>
              </a:rPr>
              <a:t>non-Middle-American </a:t>
            </a:r>
            <a:r>
              <a:rPr lang="en-US" b="1" dirty="0" smtClean="0">
                <a:solidFill>
                  <a:srgbClr val="FF0000"/>
                </a:solidFill>
              </a:rPr>
              <a:t>countries in an attempt to make the following points clearer by using situations and sources with which you may, at the current time, be a bit more familiar</a:t>
            </a:r>
            <a:endParaRPr lang="en-US" b="1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1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7461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Arial"/>
              </a:rPr>
              <a:t>Death Penalty</a:t>
            </a:r>
            <a:endParaRPr lang="en-US" sz="40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0464" y="1570236"/>
            <a:ext cx="220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“science-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3709" y="2249674"/>
            <a:ext cx="7329488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4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Failed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Policy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 Yes</a:t>
            </a:r>
            <a:r>
              <a:rPr lang="en-US" sz="2800" b="1" dirty="0" smtClean="0">
                <a:solidFill>
                  <a:srgbClr val="000000"/>
                </a:solidFill>
              </a:rPr>
              <a:t>		</a:t>
            </a:r>
            <a:r>
              <a:rPr lang="en-US" sz="2400" b="1" dirty="0" smtClean="0">
                <a:solidFill>
                  <a:srgbClr val="000000"/>
                </a:solidFill>
              </a:rPr>
              <a:t>No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4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Confidence</a:t>
            </a: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rgbClr val="000000"/>
                </a:solidFill>
              </a:rPr>
              <a:t>In the System</a:t>
            </a:r>
            <a:r>
              <a:rPr lang="en-US" sz="2800" b="1" dirty="0" smtClean="0">
                <a:solidFill>
                  <a:srgbClr val="000000"/>
                </a:solidFill>
              </a:rPr>
              <a:t>	   </a:t>
            </a:r>
            <a:r>
              <a:rPr lang="en-US" sz="2400" b="1" dirty="0" smtClean="0">
                <a:solidFill>
                  <a:srgbClr val="000000"/>
                </a:solidFill>
              </a:rPr>
              <a:t>No</a:t>
            </a:r>
            <a:r>
              <a:rPr lang="en-US" sz="2800" b="1" dirty="0" smtClean="0">
                <a:solidFill>
                  <a:srgbClr val="000000"/>
                </a:solidFill>
              </a:rPr>
              <a:t>	 	</a:t>
            </a:r>
            <a:r>
              <a:rPr lang="en-US" sz="2400" b="1" dirty="0" smtClean="0">
                <a:solidFill>
                  <a:srgbClr val="000000"/>
                </a:solidFill>
              </a:rPr>
              <a:t>No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800" b="1" dirty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300" b="1" dirty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400" b="1" dirty="0">
                <a:solidFill>
                  <a:srgbClr val="000000"/>
                </a:solidFill>
              </a:rPr>
              <a:t>Support	</a:t>
            </a:r>
            <a:r>
              <a:rPr lang="en-US" sz="2400" b="1" dirty="0" smtClean="0">
                <a:solidFill>
                  <a:srgbClr val="000000"/>
                </a:solidFill>
              </a:rPr>
              <a:t> No</a:t>
            </a:r>
            <a:r>
              <a:rPr lang="en-US" sz="2400" b="1" dirty="0">
                <a:solidFill>
                  <a:srgbClr val="000000"/>
                </a:solidFill>
              </a:rPr>
              <a:t>	 	</a:t>
            </a:r>
            <a:r>
              <a:rPr lang="en-US" sz="2400" b="1" dirty="0" smtClean="0">
                <a:solidFill>
                  <a:srgbClr val="FF0000"/>
                </a:solidFill>
              </a:rPr>
              <a:t>Yes</a:t>
            </a:r>
            <a:r>
              <a:rPr lang="en-US" sz="2400" b="1" dirty="0">
                <a:solidFill>
                  <a:srgbClr val="000000"/>
                </a:solidFill>
              </a:rPr>
              <a:t/>
            </a:r>
            <a:br>
              <a:rPr lang="en-US" sz="2400" b="1" dirty="0">
                <a:solidFill>
                  <a:srgbClr val="000000"/>
                </a:solidFill>
              </a:rPr>
            </a:br>
            <a:endParaRPr lang="en-US" sz="24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39378" y="1577503"/>
            <a:ext cx="23581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“faith-</a:t>
            </a:r>
          </a:p>
          <a:p>
            <a:pPr marL="6350" lvl="1" algn="ctr"/>
            <a:r>
              <a:rPr lang="en-US" sz="3200" b="1" dirty="0" smtClean="0">
                <a:solidFill>
                  <a:srgbClr val="FF0000"/>
                </a:solidFill>
              </a:rPr>
              <a:t>     based”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62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824163"/>
            <a:ext cx="7315200" cy="3440942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/>
              <a:t>C.P. </a:t>
            </a:r>
            <a:r>
              <a:rPr lang="en-US" b="1" dirty="0" smtClean="0"/>
              <a:t>Snow</a:t>
            </a:r>
            <a:endParaRPr lang="en-US" b="1" dirty="0"/>
          </a:p>
          <a:p>
            <a:pPr marL="0" indent="0" algn="ctr">
              <a:buFontTx/>
              <a:buNone/>
            </a:pPr>
            <a:r>
              <a:rPr lang="en-US" sz="4000" b="1" dirty="0"/>
              <a:t>“Two Cultures and the Scientific Revolution: The </a:t>
            </a:r>
            <a:r>
              <a:rPr lang="en-US" sz="4000" b="1" dirty="0" err="1"/>
              <a:t>Rede</a:t>
            </a:r>
            <a:r>
              <a:rPr lang="en-US" sz="4000" b="1" dirty="0"/>
              <a:t> </a:t>
            </a:r>
            <a:r>
              <a:rPr lang="en-US" sz="4000" b="1" dirty="0" smtClean="0"/>
              <a:t>Lecture”</a:t>
            </a:r>
            <a:endParaRPr lang="en-US" sz="4400" b="1" i="1" dirty="0"/>
          </a:p>
          <a:p>
            <a:pPr marL="0" indent="0" algn="ctr">
              <a:buFontTx/>
              <a:buNone/>
            </a:pPr>
            <a:r>
              <a:rPr lang="en-US" sz="2400" b="1" dirty="0"/>
              <a:t>London, Cambridge University Press</a:t>
            </a:r>
          </a:p>
          <a:p>
            <a:pPr marL="0" indent="0" algn="ctr">
              <a:buFontTx/>
              <a:buNone/>
            </a:pPr>
            <a:r>
              <a:rPr lang="en-US" sz="2400" b="1" dirty="0"/>
              <a:t>1959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969" y="1148834"/>
            <a:ext cx="777240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kern="0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ccording to Nestle, and others, </a:t>
            </a:r>
          </a:p>
          <a:p>
            <a:pPr algn="ctr">
              <a:spcBef>
                <a:spcPct val="20000"/>
              </a:spcBef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this is a really important work,</a:t>
            </a:r>
          </a:p>
          <a:p>
            <a:pPr algn="ctr">
              <a:spcBef>
                <a:spcPct val="20000"/>
              </a:spcBef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so make note of it . . .</a:t>
            </a:r>
            <a:endParaRPr lang="en-US" sz="2800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26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7969" y="2387084"/>
            <a:ext cx="7772400" cy="2704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</a:rPr>
              <a:t>and if you’re interested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</a:rPr>
              <a:t>in these kinds of questions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</a:rPr>
              <a:t>also have a look at . . .</a:t>
            </a:r>
            <a:endParaRPr lang="en-US" sz="3600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854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417051"/>
            <a:ext cx="7315200" cy="1495794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“THE ‘TWO-CULTURE’ PROBLEM</a:t>
            </a:r>
            <a:r>
              <a:rPr lang="en-US" b="1" dirty="0" smtClean="0">
                <a:solidFill>
                  <a:srgbClr val="000000"/>
                </a:solidFill>
              </a:rPr>
              <a:t>”</a:t>
            </a:r>
          </a:p>
          <a:p>
            <a:pPr marL="0" indent="0" algn="ctr">
              <a:buFontTx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in a nutshell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39" y="4246338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attitudes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attitudes</a:t>
            </a:r>
          </a:p>
        </p:txBody>
      </p:sp>
    </p:spTree>
    <p:extLst>
      <p:ext uri="{BB962C8B-B14F-4D97-AF65-F5344CB8AC3E}">
        <p14:creationId xmlns:p14="http://schemas.microsoft.com/office/powerpoint/2010/main" val="52369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421210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BADDE1"/>
                </a:solidFill>
              </a:rPr>
              <a:t>Ideationism</a:t>
            </a:r>
            <a:r>
              <a:rPr lang="en-US" sz="2800" b="1" i="1" dirty="0" smtClean="0">
                <a:solidFill>
                  <a:srgbClr val="BADDE1"/>
                </a:solidFill>
              </a:rPr>
              <a:t> vs.</a:t>
            </a:r>
            <a:r>
              <a:rPr lang="en-US" sz="2800" b="1" i="1" dirty="0" smtClean="0">
                <a:solidFill>
                  <a:srgbClr val="FF0000"/>
                </a:solidFill>
              </a:rPr>
              <a:t>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7236" y="4057143"/>
            <a:ext cx="7200497" cy="2308324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BADDE1"/>
                </a:solidFill>
              </a:rPr>
              <a:t>this debate is related in part to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BADDE1"/>
                </a:solidFill>
              </a:rPr>
              <a:t>“THE ‘TWO-CULTURE’ PROBLEM”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BADDE1"/>
                </a:solidFill>
              </a:rPr>
              <a:t>— C.P. Snow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three major </a:t>
            </a:r>
            <a:r>
              <a:rPr lang="en-US" sz="2800" b="1" dirty="0">
                <a:solidFill>
                  <a:srgbClr val="BADDE1"/>
                </a:solidFill>
              </a:rPr>
              <a:t>perennial </a:t>
            </a: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debates</a:t>
            </a:r>
          </a:p>
        </p:txBody>
      </p:sp>
    </p:spTree>
    <p:extLst>
      <p:ext uri="{BB962C8B-B14F-4D97-AF65-F5344CB8AC3E}">
        <p14:creationId xmlns:p14="http://schemas.microsoft.com/office/powerpoint/2010/main" val="4150113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7969" y="3034784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in anthropology in general, the guru of Cultural Materialism is . . .</a:t>
            </a:r>
            <a:endParaRPr lang="en-US" sz="2800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848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17992" y="1978030"/>
            <a:ext cx="41024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Cultural </a:t>
            </a:r>
            <a:r>
              <a:rPr lang="en-US" sz="3200" b="1" dirty="0" smtClean="0">
                <a:solidFill>
                  <a:srgbClr val="000000"/>
                </a:solidFill>
              </a:rPr>
              <a:t>Materialism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53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0668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4"/>
          <p:cNvSpPr>
            <a:spLocks noChangeArrowheads="1"/>
          </p:cNvSpPr>
          <p:nvPr/>
        </p:nvSpPr>
        <p:spPr bwMode="auto">
          <a:xfrm>
            <a:off x="4217990" y="1978026"/>
            <a:ext cx="4228465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Cultural Materialism</a:t>
            </a:r>
          </a:p>
          <a:p>
            <a:endParaRPr lang="en-US" sz="3200" b="1" dirty="0">
              <a:solidFill>
                <a:srgbClr val="000000"/>
              </a:solidFill>
            </a:endParaRPr>
          </a:p>
          <a:p>
            <a:r>
              <a:rPr lang="en-US" sz="3200" b="1" dirty="0">
                <a:solidFill>
                  <a:srgbClr val="000000"/>
                </a:solidFill>
              </a:rPr>
              <a:t>Marvin Harris.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i="1" dirty="0">
                <a:solidFill>
                  <a:srgbClr val="000000"/>
                </a:solidFill>
              </a:rPr>
              <a:t>The Rise of Anthropological Theory: 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A History of Theories of Culture,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Updated Edition. 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Lanham, MD: Altamira Press, 2000.</a:t>
            </a:r>
          </a:p>
        </p:txBody>
      </p:sp>
    </p:spTree>
    <p:extLst>
      <p:ext uri="{BB962C8B-B14F-4D97-AF65-F5344CB8AC3E}">
        <p14:creationId xmlns:p14="http://schemas.microsoft.com/office/powerpoint/2010/main" val="1387158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50875"/>
            <a:ext cx="7589838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19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851518" y="6394703"/>
            <a:ext cx="34227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5"/>
              </a:rPr>
              <a:t>http://en.wikipedia.org/wiki/Cultural_materialism_%28anthropology%29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87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35159" y="6394703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www.cultural-materialism.org/cultural-materialism/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150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355" y="224976"/>
            <a:ext cx="73802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220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1299164"/>
            <a:ext cx="6908800" cy="49552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something else you will see often </a:t>
            </a:r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(and often repeated)</a:t>
            </a:r>
            <a:r>
              <a:rPr kumimoji="1" lang="en-US" sz="2800" b="1" dirty="0" smtClean="0">
                <a:solidFill>
                  <a:srgbClr val="FFFFFF"/>
                </a:solidFill>
                <a:latin typeface="Arial" charset="0"/>
              </a:rPr>
              <a:t> 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in American Anthropology are discussions of the relationship between the physical and the cultural aspects of humans . . .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b="1" dirty="0" smtClean="0">
                <a:solidFill>
                  <a:srgbClr val="FFFFFF"/>
                </a:solidFill>
                <a:latin typeface="Arial" charset="0"/>
              </a:rPr>
              <a:t>here are some instances of  that . . .</a:t>
            </a:r>
            <a:endParaRPr kumimoji="1" lang="en-US" sz="28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Biological Determinism </a:t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	vs. Cultural </a:t>
            </a:r>
            <a:r>
              <a:rPr lang="en-US" sz="2800" b="1" i="1" dirty="0" err="1" smtClean="0">
                <a:solidFill>
                  <a:schemeClr val="bg1">
                    <a:lumMod val="5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 		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(“nature” vs. “nurture”)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chemeClr val="bg1">
                    <a:lumMod val="50000"/>
                  </a:schemeClr>
                </a:solidFill>
              </a:rPr>
              <a:t>Ideationism</a:t>
            </a: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 vs. Cultural Materialism</a:t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		    (ideas vs. things)</a:t>
            </a:r>
            <a:b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2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FFFF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BADDE1"/>
                </a:solidFill>
              </a:rPr>
              <a:t>three major perennial debates</a:t>
            </a:r>
            <a:endParaRPr lang="en-US" sz="2800" b="1" dirty="0" smtClean="0">
              <a:solidFill>
                <a:srgbClr val="BADDE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5" y="1614708"/>
            <a:ext cx="7358062" cy="1813510"/>
          </a:xfrm>
          <a:prstGeom prst="rect">
            <a:avLst/>
          </a:prstGeom>
          <a:solidFill>
            <a:srgbClr val="000000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4400" b="1" kern="0" dirty="0">
                <a:solidFill>
                  <a:srgbClr val="FFFFFF"/>
                </a:solidFill>
                <a:latin typeface="Arial"/>
              </a:rPr>
              <a:t>f</a:t>
            </a:r>
            <a:r>
              <a:rPr lang="en-US" sz="4400" b="1" kern="0" dirty="0" smtClean="0">
                <a:solidFill>
                  <a:srgbClr val="FFFFFF"/>
                </a:solidFill>
                <a:latin typeface="Arial"/>
              </a:rPr>
              <a:t>inally . . .</a:t>
            </a:r>
          </a:p>
        </p:txBody>
      </p:sp>
    </p:spTree>
    <p:extLst>
      <p:ext uri="{BB962C8B-B14F-4D97-AF65-F5344CB8AC3E}">
        <p14:creationId xmlns:p14="http://schemas.microsoft.com/office/powerpoint/2010/main" val="1894768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4056495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Constructionism</a:t>
            </a:r>
            <a:r>
              <a:rPr lang="en-US" sz="2800" b="1" i="1" dirty="0" smtClean="0">
                <a:solidFill>
                  <a:srgbClr val="000000"/>
                </a:solidFill>
              </a:rPr>
              <a:t/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dirty="0" smtClean="0">
                <a:solidFill>
                  <a:srgbClr val="000000"/>
                </a:solidFill>
              </a:rPr>
              <a:t> 		</a:t>
            </a:r>
            <a:r>
              <a:rPr lang="en-US" sz="2400" dirty="0" smtClean="0">
                <a:solidFill>
                  <a:srgbClr val="000000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 		    (ideas vs. things)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dirty="0" smtClean="0">
                <a:solidFill>
                  <a:srgbClr val="FFFFFF"/>
                </a:solidFill>
              </a:rPr>
              <a:t>“free will”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vs. “power structures”)</a:t>
            </a:r>
            <a:endParaRPr lang="en-US" sz="2800" b="1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BADDE1"/>
                </a:solidFill>
              </a:rPr>
              <a:t>three major perennial debates</a:t>
            </a:r>
            <a:endParaRPr lang="en-US" sz="2800" b="1" dirty="0" smtClean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98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4590"/>
            <a:ext cx="9144000" cy="536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109383" y="6178154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“</a:t>
            </a:r>
            <a:r>
              <a:rPr lang="en-US" sz="3600" b="1" dirty="0">
                <a:solidFill>
                  <a:srgbClr val="FFFFFF"/>
                </a:solidFill>
              </a:rPr>
              <a:t>free will</a:t>
            </a:r>
            <a:r>
              <a:rPr lang="en-US" sz="3600" b="1" dirty="0" smtClean="0">
                <a:solidFill>
                  <a:srgbClr val="FFFFFF"/>
                </a:solidFill>
              </a:rPr>
              <a:t>” ? </a:t>
            </a:r>
            <a:endParaRPr lang="en-US" sz="3600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58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31" y="286669"/>
            <a:ext cx="395992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09383" y="6178154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“</a:t>
            </a:r>
            <a:r>
              <a:rPr lang="en-US" sz="3600" b="1" dirty="0">
                <a:solidFill>
                  <a:srgbClr val="FFFFFF"/>
                </a:solidFill>
              </a:rPr>
              <a:t>free will</a:t>
            </a:r>
            <a:r>
              <a:rPr lang="en-US" sz="3600" b="1" dirty="0" smtClean="0">
                <a:solidFill>
                  <a:srgbClr val="FFFFFF"/>
                </a:solidFill>
              </a:rPr>
              <a:t>” ? 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10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4056495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Constructionism</a:t>
            </a:r>
            <a:r>
              <a:rPr lang="en-US" sz="2800" b="1" i="1" dirty="0" smtClean="0">
                <a:solidFill>
                  <a:srgbClr val="000000"/>
                </a:solidFill>
              </a:rPr>
              <a:t/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dirty="0" smtClean="0">
                <a:solidFill>
                  <a:srgbClr val="000000"/>
                </a:solidFill>
              </a:rPr>
              <a:t> 		</a:t>
            </a:r>
            <a:r>
              <a:rPr lang="en-US" sz="2400" dirty="0" smtClean="0">
                <a:solidFill>
                  <a:srgbClr val="000000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 		    (ideas vs. things)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Individual Agency vs. Structuralism</a:t>
            </a:r>
            <a:r>
              <a:rPr lang="en-US" sz="2800" b="1" i="1" dirty="0" smtClean="0">
                <a:solidFill>
                  <a:srgbClr val="FF0000"/>
                </a:solidFill>
              </a:rPr>
              <a:t/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(“free will” vs. </a:t>
            </a:r>
            <a:r>
              <a:rPr lang="en-US" b="1" dirty="0" smtClean="0">
                <a:solidFill>
                  <a:srgbClr val="FFFFFF"/>
                </a:solidFill>
              </a:rPr>
              <a:t>“power structures”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2800" b="1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BADDE1"/>
                </a:solidFill>
              </a:rPr>
              <a:t>three major perennial debates</a:t>
            </a:r>
            <a:endParaRPr lang="en-US" sz="2800" b="1" dirty="0" smtClean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72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248524" y="6409207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25" y="830263"/>
            <a:ext cx="73152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5428" y="830270"/>
            <a:ext cx="46847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 rot="6005797">
            <a:off x="4821630" y="850424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34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248524" y="6409207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25" y="830263"/>
            <a:ext cx="73152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5428" y="830270"/>
            <a:ext cx="46847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5415148" y="5341257"/>
            <a:ext cx="2348675" cy="554782"/>
          </a:xfrm>
          <a:custGeom>
            <a:avLst/>
            <a:gdLst>
              <a:gd name="connsiteX0" fmla="*/ 43543 w 2583543"/>
              <a:gd name="connsiteY0" fmla="*/ 449943 h 554782"/>
              <a:gd name="connsiteX1" fmla="*/ 116115 w 2583543"/>
              <a:gd name="connsiteY1" fmla="*/ 464457 h 554782"/>
              <a:gd name="connsiteX2" fmla="*/ 232229 w 2583543"/>
              <a:gd name="connsiteY2" fmla="*/ 493486 h 554782"/>
              <a:gd name="connsiteX3" fmla="*/ 406400 w 2583543"/>
              <a:gd name="connsiteY3" fmla="*/ 508000 h 554782"/>
              <a:gd name="connsiteX4" fmla="*/ 580572 w 2583543"/>
              <a:gd name="connsiteY4" fmla="*/ 537028 h 554782"/>
              <a:gd name="connsiteX5" fmla="*/ 624115 w 2583543"/>
              <a:gd name="connsiteY5" fmla="*/ 551543 h 554782"/>
              <a:gd name="connsiteX6" fmla="*/ 1248229 w 2583543"/>
              <a:gd name="connsiteY6" fmla="*/ 537028 h 554782"/>
              <a:gd name="connsiteX7" fmla="*/ 1727200 w 2583543"/>
              <a:gd name="connsiteY7" fmla="*/ 537028 h 554782"/>
              <a:gd name="connsiteX8" fmla="*/ 1770743 w 2583543"/>
              <a:gd name="connsiteY8" fmla="*/ 522514 h 554782"/>
              <a:gd name="connsiteX9" fmla="*/ 1814286 w 2583543"/>
              <a:gd name="connsiteY9" fmla="*/ 493486 h 554782"/>
              <a:gd name="connsiteX10" fmla="*/ 1872343 w 2583543"/>
              <a:gd name="connsiteY10" fmla="*/ 478971 h 554782"/>
              <a:gd name="connsiteX11" fmla="*/ 2177143 w 2583543"/>
              <a:gd name="connsiteY11" fmla="*/ 508000 h 554782"/>
              <a:gd name="connsiteX12" fmla="*/ 2351315 w 2583543"/>
              <a:gd name="connsiteY12" fmla="*/ 493486 h 554782"/>
              <a:gd name="connsiteX13" fmla="*/ 2409372 w 2583543"/>
              <a:gd name="connsiteY13" fmla="*/ 464457 h 554782"/>
              <a:gd name="connsiteX14" fmla="*/ 2452915 w 2583543"/>
              <a:gd name="connsiteY14" fmla="*/ 449943 h 554782"/>
              <a:gd name="connsiteX15" fmla="*/ 2540000 w 2583543"/>
              <a:gd name="connsiteY15" fmla="*/ 377371 h 554782"/>
              <a:gd name="connsiteX16" fmla="*/ 2583543 w 2583543"/>
              <a:gd name="connsiteY16" fmla="*/ 348343 h 554782"/>
              <a:gd name="connsiteX17" fmla="*/ 2569029 w 2583543"/>
              <a:gd name="connsiteY17" fmla="*/ 174171 h 554782"/>
              <a:gd name="connsiteX18" fmla="*/ 2481943 w 2583543"/>
              <a:gd name="connsiteY18" fmla="*/ 58057 h 554782"/>
              <a:gd name="connsiteX19" fmla="*/ 2380343 w 2583543"/>
              <a:gd name="connsiteY19" fmla="*/ 0 h 554782"/>
              <a:gd name="connsiteX20" fmla="*/ 2307772 w 2583543"/>
              <a:gd name="connsiteY20" fmla="*/ 14514 h 554782"/>
              <a:gd name="connsiteX21" fmla="*/ 2220686 w 2583543"/>
              <a:gd name="connsiteY21" fmla="*/ 43543 h 554782"/>
              <a:gd name="connsiteX22" fmla="*/ 1915886 w 2583543"/>
              <a:gd name="connsiteY22" fmla="*/ 29028 h 554782"/>
              <a:gd name="connsiteX23" fmla="*/ 1698172 w 2583543"/>
              <a:gd name="connsiteY23" fmla="*/ 43543 h 554782"/>
              <a:gd name="connsiteX24" fmla="*/ 1045029 w 2583543"/>
              <a:gd name="connsiteY24" fmla="*/ 14514 h 554782"/>
              <a:gd name="connsiteX25" fmla="*/ 943429 w 2583543"/>
              <a:gd name="connsiteY25" fmla="*/ 0 h 554782"/>
              <a:gd name="connsiteX26" fmla="*/ 478972 w 2583543"/>
              <a:gd name="connsiteY26" fmla="*/ 14514 h 554782"/>
              <a:gd name="connsiteX27" fmla="*/ 406400 w 2583543"/>
              <a:gd name="connsiteY27" fmla="*/ 29028 h 554782"/>
              <a:gd name="connsiteX28" fmla="*/ 304800 w 2583543"/>
              <a:gd name="connsiteY28" fmla="*/ 43543 h 554782"/>
              <a:gd name="connsiteX29" fmla="*/ 145143 w 2583543"/>
              <a:gd name="connsiteY29" fmla="*/ 72571 h 554782"/>
              <a:gd name="connsiteX30" fmla="*/ 101600 w 2583543"/>
              <a:gd name="connsiteY30" fmla="*/ 87086 h 554782"/>
              <a:gd name="connsiteX31" fmla="*/ 87086 w 2583543"/>
              <a:gd name="connsiteY31" fmla="*/ 130628 h 554782"/>
              <a:gd name="connsiteX32" fmla="*/ 58057 w 2583543"/>
              <a:gd name="connsiteY32" fmla="*/ 174171 h 554782"/>
              <a:gd name="connsiteX33" fmla="*/ 43543 w 2583543"/>
              <a:gd name="connsiteY33" fmla="*/ 217714 h 554782"/>
              <a:gd name="connsiteX34" fmla="*/ 0 w 2583543"/>
              <a:gd name="connsiteY34" fmla="*/ 304800 h 554782"/>
              <a:gd name="connsiteX35" fmla="*/ 14515 w 2583543"/>
              <a:gd name="connsiteY35" fmla="*/ 406400 h 554782"/>
              <a:gd name="connsiteX36" fmla="*/ 130629 w 2583543"/>
              <a:gd name="connsiteY36" fmla="*/ 435428 h 554782"/>
              <a:gd name="connsiteX37" fmla="*/ 203200 w 2583543"/>
              <a:gd name="connsiteY37" fmla="*/ 478971 h 55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583543" h="554782">
                <a:moveTo>
                  <a:pt x="43543" y="449943"/>
                </a:moveTo>
                <a:cubicBezTo>
                  <a:pt x="67734" y="454781"/>
                  <a:pt x="92077" y="458910"/>
                  <a:pt x="116115" y="464457"/>
                </a:cubicBezTo>
                <a:cubicBezTo>
                  <a:pt x="154989" y="473428"/>
                  <a:pt x="192471" y="490173"/>
                  <a:pt x="232229" y="493486"/>
                </a:cubicBezTo>
                <a:lnTo>
                  <a:pt x="406400" y="508000"/>
                </a:lnTo>
                <a:cubicBezTo>
                  <a:pt x="508484" y="542027"/>
                  <a:pt x="386119" y="504619"/>
                  <a:pt x="580572" y="537028"/>
                </a:cubicBezTo>
                <a:cubicBezTo>
                  <a:pt x="595663" y="539543"/>
                  <a:pt x="609601" y="546705"/>
                  <a:pt x="624115" y="551543"/>
                </a:cubicBezTo>
                <a:cubicBezTo>
                  <a:pt x="832153" y="546705"/>
                  <a:pt x="1040135" y="537028"/>
                  <a:pt x="1248229" y="537028"/>
                </a:cubicBezTo>
                <a:cubicBezTo>
                  <a:pt x="1896798" y="537028"/>
                  <a:pt x="1048114" y="576976"/>
                  <a:pt x="1727200" y="537028"/>
                </a:cubicBezTo>
                <a:cubicBezTo>
                  <a:pt x="1741714" y="532190"/>
                  <a:pt x="1757059" y="529356"/>
                  <a:pt x="1770743" y="522514"/>
                </a:cubicBezTo>
                <a:cubicBezTo>
                  <a:pt x="1786345" y="514713"/>
                  <a:pt x="1798253" y="500358"/>
                  <a:pt x="1814286" y="493486"/>
                </a:cubicBezTo>
                <a:cubicBezTo>
                  <a:pt x="1832621" y="485628"/>
                  <a:pt x="1852991" y="483809"/>
                  <a:pt x="1872343" y="478971"/>
                </a:cubicBezTo>
                <a:cubicBezTo>
                  <a:pt x="1991185" y="498779"/>
                  <a:pt x="2028890" y="508000"/>
                  <a:pt x="2177143" y="508000"/>
                </a:cubicBezTo>
                <a:cubicBezTo>
                  <a:pt x="2235402" y="508000"/>
                  <a:pt x="2293258" y="498324"/>
                  <a:pt x="2351315" y="493486"/>
                </a:cubicBezTo>
                <a:cubicBezTo>
                  <a:pt x="2370667" y="483810"/>
                  <a:pt x="2389485" y="472980"/>
                  <a:pt x="2409372" y="464457"/>
                </a:cubicBezTo>
                <a:cubicBezTo>
                  <a:pt x="2423434" y="458430"/>
                  <a:pt x="2439231" y="456785"/>
                  <a:pt x="2452915" y="449943"/>
                </a:cubicBezTo>
                <a:cubicBezTo>
                  <a:pt x="2506966" y="422917"/>
                  <a:pt x="2491853" y="417493"/>
                  <a:pt x="2540000" y="377371"/>
                </a:cubicBezTo>
                <a:cubicBezTo>
                  <a:pt x="2553401" y="366204"/>
                  <a:pt x="2569029" y="358019"/>
                  <a:pt x="2583543" y="348343"/>
                </a:cubicBezTo>
                <a:cubicBezTo>
                  <a:pt x="2578705" y="290286"/>
                  <a:pt x="2576728" y="231919"/>
                  <a:pt x="2569029" y="174171"/>
                </a:cubicBezTo>
                <a:cubicBezTo>
                  <a:pt x="2561607" y="118506"/>
                  <a:pt x="2525285" y="95981"/>
                  <a:pt x="2481943" y="58057"/>
                </a:cubicBezTo>
                <a:cubicBezTo>
                  <a:pt x="2454587" y="34121"/>
                  <a:pt x="2411596" y="15626"/>
                  <a:pt x="2380343" y="0"/>
                </a:cubicBezTo>
                <a:cubicBezTo>
                  <a:pt x="2356153" y="4838"/>
                  <a:pt x="2331572" y="8023"/>
                  <a:pt x="2307772" y="14514"/>
                </a:cubicBezTo>
                <a:cubicBezTo>
                  <a:pt x="2278251" y="22565"/>
                  <a:pt x="2251264" y="42411"/>
                  <a:pt x="2220686" y="43543"/>
                </a:cubicBezTo>
                <a:cubicBezTo>
                  <a:pt x="2119041" y="47308"/>
                  <a:pt x="2017486" y="33866"/>
                  <a:pt x="1915886" y="29028"/>
                </a:cubicBezTo>
                <a:cubicBezTo>
                  <a:pt x="1843315" y="33866"/>
                  <a:pt x="1770904" y="43543"/>
                  <a:pt x="1698172" y="43543"/>
                </a:cubicBezTo>
                <a:cubicBezTo>
                  <a:pt x="1529954" y="43543"/>
                  <a:pt x="1241832" y="34194"/>
                  <a:pt x="1045029" y="14514"/>
                </a:cubicBezTo>
                <a:cubicBezTo>
                  <a:pt x="1010988" y="11110"/>
                  <a:pt x="977296" y="4838"/>
                  <a:pt x="943429" y="0"/>
                </a:cubicBezTo>
                <a:cubicBezTo>
                  <a:pt x="788610" y="4838"/>
                  <a:pt x="633641" y="6154"/>
                  <a:pt x="478972" y="14514"/>
                </a:cubicBezTo>
                <a:cubicBezTo>
                  <a:pt x="454338" y="15846"/>
                  <a:pt x="430734" y="24972"/>
                  <a:pt x="406400" y="29028"/>
                </a:cubicBezTo>
                <a:cubicBezTo>
                  <a:pt x="372655" y="34652"/>
                  <a:pt x="338459" y="37423"/>
                  <a:pt x="304800" y="43543"/>
                </a:cubicBezTo>
                <a:cubicBezTo>
                  <a:pt x="53913" y="89159"/>
                  <a:pt x="540273" y="16125"/>
                  <a:pt x="145143" y="72571"/>
                </a:cubicBezTo>
                <a:cubicBezTo>
                  <a:pt x="130629" y="77409"/>
                  <a:pt x="112418" y="76268"/>
                  <a:pt x="101600" y="87086"/>
                </a:cubicBezTo>
                <a:cubicBezTo>
                  <a:pt x="90782" y="97904"/>
                  <a:pt x="93928" y="116944"/>
                  <a:pt x="87086" y="130628"/>
                </a:cubicBezTo>
                <a:cubicBezTo>
                  <a:pt x="79285" y="146230"/>
                  <a:pt x="67733" y="159657"/>
                  <a:pt x="58057" y="174171"/>
                </a:cubicBezTo>
                <a:cubicBezTo>
                  <a:pt x="53219" y="188685"/>
                  <a:pt x="50385" y="204030"/>
                  <a:pt x="43543" y="217714"/>
                </a:cubicBezTo>
                <a:cubicBezTo>
                  <a:pt x="-12733" y="330268"/>
                  <a:pt x="36486" y="195346"/>
                  <a:pt x="0" y="304800"/>
                </a:cubicBezTo>
                <a:cubicBezTo>
                  <a:pt x="4838" y="338667"/>
                  <a:pt x="-9676" y="382210"/>
                  <a:pt x="14515" y="406400"/>
                </a:cubicBezTo>
                <a:cubicBezTo>
                  <a:pt x="42726" y="434610"/>
                  <a:pt x="130629" y="435428"/>
                  <a:pt x="130629" y="435428"/>
                </a:cubicBezTo>
                <a:cubicBezTo>
                  <a:pt x="181014" y="485813"/>
                  <a:pt x="153646" y="478971"/>
                  <a:pt x="203200" y="478971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45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248524" y="6409207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25" y="830263"/>
            <a:ext cx="73152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5428" y="830270"/>
            <a:ext cx="46847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8276" y="3225787"/>
            <a:ext cx="7358062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i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(“free will” vs.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“power structures”</a:t>
            </a:r>
            <a:r>
              <a:rPr lang="en-US" sz="28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)</a:t>
            </a:r>
            <a:endParaRPr lang="en-US" sz="2400" b="1" i="1" dirty="0" smtClean="0">
              <a:solidFill>
                <a:srgbClr val="BBE0E3">
                  <a:lumMod val="9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6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863" y="414344"/>
            <a:ext cx="73152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779472" y="2955927"/>
            <a:ext cx="5894387" cy="1427163"/>
          </a:xfrm>
          <a:custGeom>
            <a:avLst/>
            <a:gdLst>
              <a:gd name="connsiteX0" fmla="*/ 745067 w 5895219"/>
              <a:gd name="connsiteY0" fmla="*/ 120952 h 1427237"/>
              <a:gd name="connsiteX1" fmla="*/ 5084838 w 5895219"/>
              <a:gd name="connsiteY1" fmla="*/ 120952 h 1427237"/>
              <a:gd name="connsiteX2" fmla="*/ 5607353 w 5895219"/>
              <a:gd name="connsiteY2" fmla="*/ 846666 h 1427237"/>
              <a:gd name="connsiteX3" fmla="*/ 5476724 w 5895219"/>
              <a:gd name="connsiteY3" fmla="*/ 1209523 h 1427237"/>
              <a:gd name="connsiteX4" fmla="*/ 4518781 w 5895219"/>
              <a:gd name="connsiteY4" fmla="*/ 1369181 h 1427237"/>
              <a:gd name="connsiteX5" fmla="*/ 2298096 w 5895219"/>
              <a:gd name="connsiteY5" fmla="*/ 1383695 h 1427237"/>
              <a:gd name="connsiteX6" fmla="*/ 759581 w 5895219"/>
              <a:gd name="connsiteY6" fmla="*/ 1311123 h 1427237"/>
              <a:gd name="connsiteX7" fmla="*/ 614438 w 5895219"/>
              <a:gd name="connsiteY7" fmla="*/ 687009 h 1427237"/>
              <a:gd name="connsiteX8" fmla="*/ 745067 w 5895219"/>
              <a:gd name="connsiteY8" fmla="*/ 120952 h 142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5219" h="1427237">
                <a:moveTo>
                  <a:pt x="745067" y="120952"/>
                </a:moveTo>
                <a:cubicBezTo>
                  <a:pt x="1490134" y="26609"/>
                  <a:pt x="4274457" y="0"/>
                  <a:pt x="5084838" y="120952"/>
                </a:cubicBezTo>
                <a:cubicBezTo>
                  <a:pt x="5895219" y="241904"/>
                  <a:pt x="5542039" y="665237"/>
                  <a:pt x="5607353" y="846666"/>
                </a:cubicBezTo>
                <a:cubicBezTo>
                  <a:pt x="5672667" y="1028095"/>
                  <a:pt x="5658153" y="1122437"/>
                  <a:pt x="5476724" y="1209523"/>
                </a:cubicBezTo>
                <a:cubicBezTo>
                  <a:pt x="5295295" y="1296609"/>
                  <a:pt x="5048552" y="1340152"/>
                  <a:pt x="4518781" y="1369181"/>
                </a:cubicBezTo>
                <a:cubicBezTo>
                  <a:pt x="3989010" y="1398210"/>
                  <a:pt x="2924629" y="1393371"/>
                  <a:pt x="2298096" y="1383695"/>
                </a:cubicBezTo>
                <a:cubicBezTo>
                  <a:pt x="1671563" y="1374019"/>
                  <a:pt x="1040191" y="1427237"/>
                  <a:pt x="759581" y="1311123"/>
                </a:cubicBezTo>
                <a:cubicBezTo>
                  <a:pt x="478971" y="1195009"/>
                  <a:pt x="614438" y="887790"/>
                  <a:pt x="614438" y="687009"/>
                </a:cubicBezTo>
                <a:cubicBezTo>
                  <a:pt x="614438" y="486228"/>
                  <a:pt x="0" y="215295"/>
                  <a:pt x="745067" y="120952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248524" y="6525319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781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863" y="414344"/>
            <a:ext cx="73152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779472" y="2955927"/>
            <a:ext cx="5894387" cy="1427163"/>
          </a:xfrm>
          <a:custGeom>
            <a:avLst/>
            <a:gdLst>
              <a:gd name="connsiteX0" fmla="*/ 745067 w 5895219"/>
              <a:gd name="connsiteY0" fmla="*/ 120952 h 1427237"/>
              <a:gd name="connsiteX1" fmla="*/ 5084838 w 5895219"/>
              <a:gd name="connsiteY1" fmla="*/ 120952 h 1427237"/>
              <a:gd name="connsiteX2" fmla="*/ 5607353 w 5895219"/>
              <a:gd name="connsiteY2" fmla="*/ 846666 h 1427237"/>
              <a:gd name="connsiteX3" fmla="*/ 5476724 w 5895219"/>
              <a:gd name="connsiteY3" fmla="*/ 1209523 h 1427237"/>
              <a:gd name="connsiteX4" fmla="*/ 4518781 w 5895219"/>
              <a:gd name="connsiteY4" fmla="*/ 1369181 h 1427237"/>
              <a:gd name="connsiteX5" fmla="*/ 2298096 w 5895219"/>
              <a:gd name="connsiteY5" fmla="*/ 1383695 h 1427237"/>
              <a:gd name="connsiteX6" fmla="*/ 759581 w 5895219"/>
              <a:gd name="connsiteY6" fmla="*/ 1311123 h 1427237"/>
              <a:gd name="connsiteX7" fmla="*/ 614438 w 5895219"/>
              <a:gd name="connsiteY7" fmla="*/ 687009 h 1427237"/>
              <a:gd name="connsiteX8" fmla="*/ 745067 w 5895219"/>
              <a:gd name="connsiteY8" fmla="*/ 120952 h 142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5219" h="1427237">
                <a:moveTo>
                  <a:pt x="745067" y="120952"/>
                </a:moveTo>
                <a:cubicBezTo>
                  <a:pt x="1490134" y="26609"/>
                  <a:pt x="4274457" y="0"/>
                  <a:pt x="5084838" y="120952"/>
                </a:cubicBezTo>
                <a:cubicBezTo>
                  <a:pt x="5895219" y="241904"/>
                  <a:pt x="5542039" y="665237"/>
                  <a:pt x="5607353" y="846666"/>
                </a:cubicBezTo>
                <a:cubicBezTo>
                  <a:pt x="5672667" y="1028095"/>
                  <a:pt x="5658153" y="1122437"/>
                  <a:pt x="5476724" y="1209523"/>
                </a:cubicBezTo>
                <a:cubicBezTo>
                  <a:pt x="5295295" y="1296609"/>
                  <a:pt x="5048552" y="1340152"/>
                  <a:pt x="4518781" y="1369181"/>
                </a:cubicBezTo>
                <a:cubicBezTo>
                  <a:pt x="3989010" y="1398210"/>
                  <a:pt x="2924629" y="1393371"/>
                  <a:pt x="2298096" y="1383695"/>
                </a:cubicBezTo>
                <a:cubicBezTo>
                  <a:pt x="1671563" y="1374019"/>
                  <a:pt x="1040191" y="1427237"/>
                  <a:pt x="759581" y="1311123"/>
                </a:cubicBezTo>
                <a:cubicBezTo>
                  <a:pt x="478971" y="1195009"/>
                  <a:pt x="614438" y="887790"/>
                  <a:pt x="614438" y="687009"/>
                </a:cubicBezTo>
                <a:cubicBezTo>
                  <a:pt x="614438" y="486228"/>
                  <a:pt x="0" y="215295"/>
                  <a:pt x="745067" y="120952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248524" y="6525319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00566" y="4517533"/>
            <a:ext cx="7358062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i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(“free will” vs.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“power structures”</a:t>
            </a:r>
            <a:r>
              <a:rPr lang="en-US" sz="28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)</a:t>
            </a:r>
            <a:endParaRPr lang="en-US" sz="2400" b="1" i="1" dirty="0" smtClean="0">
              <a:solidFill>
                <a:srgbClr val="BBE0E3">
                  <a:lumMod val="9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63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2010-2019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389401"/>
            <a:ext cx="78486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Three Major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Perennial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Debates</a:t>
            </a:r>
            <a:endParaRPr kumimoji="1" lang="en-US" sz="1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Ancient Middle America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77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6"/>
            <a:ext cx="7358062" cy="3687163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rgbClr val="000000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vs. Cultural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800" b="1" dirty="0" smtClean="0">
                <a:solidFill>
                  <a:srgbClr val="000000"/>
                </a:solidFill>
              </a:rPr>
              <a:t>nature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vs. nurture”)</a:t>
            </a:r>
            <a:b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(“</a:t>
            </a:r>
            <a:r>
              <a:rPr lang="en-US" sz="2800" b="1" dirty="0" smtClean="0">
                <a:solidFill>
                  <a:srgbClr val="000000"/>
                </a:solidFill>
              </a:rPr>
              <a:t>inherited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 vs. learned”)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(“</a:t>
            </a:r>
            <a:r>
              <a:rPr lang="en-US" sz="2800" b="1" dirty="0" err="1" smtClean="0">
                <a:solidFill>
                  <a:srgbClr val="000000"/>
                </a:solidFill>
              </a:rPr>
              <a:t>nativism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 vs. “empiricism”)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296247" y="371482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5372" y="6549348"/>
            <a:ext cx="53254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http://www.bbc.com/news/world-us-canada-35808627?ocid=global_bbccom_email_15032016_top+news+stories</a:t>
            </a:r>
            <a:endParaRPr lang="en-US" sz="8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01" y="437250"/>
            <a:ext cx="586822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5" y="419565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3413801" y="6397625"/>
            <a:ext cx="2289409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3"/>
              </a:rPr>
              <a:t>http://news.bbc.co.uk/2/hi/health/8394991.stm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495300"/>
            <a:ext cx="62579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 rot="7445706">
            <a:off x="5837697" y="705300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4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4098" name="Picture 2" descr="http://ichef-1.bbci.co.uk/news/660/cpsprodpb/17059/production/_84479249_ckykyqiweaaj4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63" y="263740"/>
            <a:ext cx="579120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2774" y="6542765"/>
            <a:ext cx="2531463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4"/>
              </a:rPr>
              <a:t>http://www.bbc.com/news/blogs-trending-33646878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4" descr="https://encrypted-tbn3.gstatic.com/images?q=tbn:ANd9GcRou-EA1EfjXvjRUW5lQldyameXAutI_26oWaZphPHJSTD1I34nrAFcfSu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54" y="647015"/>
            <a:ext cx="1285875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8800" y="592947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August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037943" y="5340604"/>
            <a:ext cx="1785257" cy="1394025"/>
          </a:xfrm>
          <a:custGeom>
            <a:avLst/>
            <a:gdLst>
              <a:gd name="connsiteX0" fmla="*/ 798286 w 1785257"/>
              <a:gd name="connsiteY0" fmla="*/ 87739 h 1394025"/>
              <a:gd name="connsiteX1" fmla="*/ 667657 w 1785257"/>
              <a:gd name="connsiteY1" fmla="*/ 653 h 1394025"/>
              <a:gd name="connsiteX2" fmla="*/ 508000 w 1785257"/>
              <a:gd name="connsiteY2" fmla="*/ 15167 h 1394025"/>
              <a:gd name="connsiteX3" fmla="*/ 377371 w 1785257"/>
              <a:gd name="connsiteY3" fmla="*/ 44196 h 1394025"/>
              <a:gd name="connsiteX4" fmla="*/ 333828 w 1785257"/>
              <a:gd name="connsiteY4" fmla="*/ 73225 h 1394025"/>
              <a:gd name="connsiteX5" fmla="*/ 246743 w 1785257"/>
              <a:gd name="connsiteY5" fmla="*/ 102253 h 1394025"/>
              <a:gd name="connsiteX6" fmla="*/ 203200 w 1785257"/>
              <a:gd name="connsiteY6" fmla="*/ 131282 h 1394025"/>
              <a:gd name="connsiteX7" fmla="*/ 145143 w 1785257"/>
              <a:gd name="connsiteY7" fmla="*/ 145796 h 1394025"/>
              <a:gd name="connsiteX8" fmla="*/ 116114 w 1785257"/>
              <a:gd name="connsiteY8" fmla="*/ 189339 h 1394025"/>
              <a:gd name="connsiteX9" fmla="*/ 72571 w 1785257"/>
              <a:gd name="connsiteY9" fmla="*/ 232882 h 1394025"/>
              <a:gd name="connsiteX10" fmla="*/ 58057 w 1785257"/>
              <a:gd name="connsiteY10" fmla="*/ 276425 h 1394025"/>
              <a:gd name="connsiteX11" fmla="*/ 29028 w 1785257"/>
              <a:gd name="connsiteY11" fmla="*/ 334482 h 1394025"/>
              <a:gd name="connsiteX12" fmla="*/ 14514 w 1785257"/>
              <a:gd name="connsiteY12" fmla="*/ 407053 h 1394025"/>
              <a:gd name="connsiteX13" fmla="*/ 0 w 1785257"/>
              <a:gd name="connsiteY13" fmla="*/ 711853 h 1394025"/>
              <a:gd name="connsiteX14" fmla="*/ 14514 w 1785257"/>
              <a:gd name="connsiteY14" fmla="*/ 842482 h 1394025"/>
              <a:gd name="connsiteX15" fmla="*/ 116114 w 1785257"/>
              <a:gd name="connsiteY15" fmla="*/ 973110 h 1394025"/>
              <a:gd name="connsiteX16" fmla="*/ 203200 w 1785257"/>
              <a:gd name="connsiteY16" fmla="*/ 1016653 h 1394025"/>
              <a:gd name="connsiteX17" fmla="*/ 304800 w 1785257"/>
              <a:gd name="connsiteY17" fmla="*/ 1103739 h 1394025"/>
              <a:gd name="connsiteX18" fmla="*/ 333828 w 1785257"/>
              <a:gd name="connsiteY18" fmla="*/ 1147282 h 1394025"/>
              <a:gd name="connsiteX19" fmla="*/ 377371 w 1785257"/>
              <a:gd name="connsiteY19" fmla="*/ 1176310 h 1394025"/>
              <a:gd name="connsiteX20" fmla="*/ 391886 w 1785257"/>
              <a:gd name="connsiteY20" fmla="*/ 1219853 h 1394025"/>
              <a:gd name="connsiteX21" fmla="*/ 435428 w 1785257"/>
              <a:gd name="connsiteY21" fmla="*/ 1248882 h 1394025"/>
              <a:gd name="connsiteX22" fmla="*/ 537028 w 1785257"/>
              <a:gd name="connsiteY22" fmla="*/ 1321453 h 1394025"/>
              <a:gd name="connsiteX23" fmla="*/ 580571 w 1785257"/>
              <a:gd name="connsiteY23" fmla="*/ 1335967 h 1394025"/>
              <a:gd name="connsiteX24" fmla="*/ 624114 w 1785257"/>
              <a:gd name="connsiteY24" fmla="*/ 1364996 h 1394025"/>
              <a:gd name="connsiteX25" fmla="*/ 696686 w 1785257"/>
              <a:gd name="connsiteY25" fmla="*/ 1379510 h 1394025"/>
              <a:gd name="connsiteX26" fmla="*/ 740228 w 1785257"/>
              <a:gd name="connsiteY26" fmla="*/ 1394025 h 1394025"/>
              <a:gd name="connsiteX27" fmla="*/ 1030514 w 1785257"/>
              <a:gd name="connsiteY27" fmla="*/ 1364996 h 1394025"/>
              <a:gd name="connsiteX28" fmla="*/ 1117600 w 1785257"/>
              <a:gd name="connsiteY28" fmla="*/ 1335967 h 1394025"/>
              <a:gd name="connsiteX29" fmla="*/ 1161143 w 1785257"/>
              <a:gd name="connsiteY29" fmla="*/ 1321453 h 1394025"/>
              <a:gd name="connsiteX30" fmla="*/ 1204686 w 1785257"/>
              <a:gd name="connsiteY30" fmla="*/ 1292425 h 1394025"/>
              <a:gd name="connsiteX31" fmla="*/ 1291771 w 1785257"/>
              <a:gd name="connsiteY31" fmla="*/ 1263396 h 1394025"/>
              <a:gd name="connsiteX32" fmla="*/ 1393371 w 1785257"/>
              <a:gd name="connsiteY32" fmla="*/ 1234367 h 1394025"/>
              <a:gd name="connsiteX33" fmla="*/ 1451428 w 1785257"/>
              <a:gd name="connsiteY33" fmla="*/ 1190825 h 1394025"/>
              <a:gd name="connsiteX34" fmla="*/ 1567543 w 1785257"/>
              <a:gd name="connsiteY34" fmla="*/ 1161796 h 1394025"/>
              <a:gd name="connsiteX35" fmla="*/ 1611086 w 1785257"/>
              <a:gd name="connsiteY35" fmla="*/ 1132767 h 1394025"/>
              <a:gd name="connsiteX36" fmla="*/ 1654628 w 1785257"/>
              <a:gd name="connsiteY36" fmla="*/ 1118253 h 1394025"/>
              <a:gd name="connsiteX37" fmla="*/ 1683657 w 1785257"/>
              <a:gd name="connsiteY37" fmla="*/ 1074710 h 1394025"/>
              <a:gd name="connsiteX38" fmla="*/ 1727200 w 1785257"/>
              <a:gd name="connsiteY38" fmla="*/ 973110 h 1394025"/>
              <a:gd name="connsiteX39" fmla="*/ 1756228 w 1785257"/>
              <a:gd name="connsiteY39" fmla="*/ 886025 h 1394025"/>
              <a:gd name="connsiteX40" fmla="*/ 1770743 w 1785257"/>
              <a:gd name="connsiteY40" fmla="*/ 842482 h 1394025"/>
              <a:gd name="connsiteX41" fmla="*/ 1785257 w 1785257"/>
              <a:gd name="connsiteY41" fmla="*/ 798939 h 1394025"/>
              <a:gd name="connsiteX42" fmla="*/ 1756228 w 1785257"/>
              <a:gd name="connsiteY42" fmla="*/ 508653 h 1394025"/>
              <a:gd name="connsiteX43" fmla="*/ 1741714 w 1785257"/>
              <a:gd name="connsiteY43" fmla="*/ 465110 h 1394025"/>
              <a:gd name="connsiteX44" fmla="*/ 1698171 w 1785257"/>
              <a:gd name="connsiteY44" fmla="*/ 421567 h 1394025"/>
              <a:gd name="connsiteX45" fmla="*/ 1683657 w 1785257"/>
              <a:gd name="connsiteY45" fmla="*/ 378025 h 1394025"/>
              <a:gd name="connsiteX46" fmla="*/ 1596571 w 1785257"/>
              <a:gd name="connsiteY46" fmla="*/ 319967 h 1394025"/>
              <a:gd name="connsiteX47" fmla="*/ 1494971 w 1785257"/>
              <a:gd name="connsiteY47" fmla="*/ 276425 h 1394025"/>
              <a:gd name="connsiteX48" fmla="*/ 1407886 w 1785257"/>
              <a:gd name="connsiteY48" fmla="*/ 218367 h 1394025"/>
              <a:gd name="connsiteX49" fmla="*/ 1364343 w 1785257"/>
              <a:gd name="connsiteY49" fmla="*/ 189339 h 1394025"/>
              <a:gd name="connsiteX50" fmla="*/ 1320800 w 1785257"/>
              <a:gd name="connsiteY50" fmla="*/ 174825 h 1394025"/>
              <a:gd name="connsiteX51" fmla="*/ 1233714 w 1785257"/>
              <a:gd name="connsiteY51" fmla="*/ 116767 h 1394025"/>
              <a:gd name="connsiteX52" fmla="*/ 1190171 w 1785257"/>
              <a:gd name="connsiteY52" fmla="*/ 87739 h 1394025"/>
              <a:gd name="connsiteX53" fmla="*/ 1001486 w 1785257"/>
              <a:gd name="connsiteY53" fmla="*/ 44196 h 1394025"/>
              <a:gd name="connsiteX54" fmla="*/ 957943 w 1785257"/>
              <a:gd name="connsiteY54" fmla="*/ 29682 h 1394025"/>
              <a:gd name="connsiteX55" fmla="*/ 769257 w 1785257"/>
              <a:gd name="connsiteY55" fmla="*/ 44196 h 1394025"/>
              <a:gd name="connsiteX56" fmla="*/ 740228 w 1785257"/>
              <a:gd name="connsiteY56" fmla="*/ 44196 h 139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785257" h="1394025">
                <a:moveTo>
                  <a:pt x="798286" y="87739"/>
                </a:moveTo>
                <a:cubicBezTo>
                  <a:pt x="781383" y="74217"/>
                  <a:pt x="702741" y="2992"/>
                  <a:pt x="667657" y="653"/>
                </a:cubicBezTo>
                <a:cubicBezTo>
                  <a:pt x="614337" y="-2902"/>
                  <a:pt x="561072" y="8923"/>
                  <a:pt x="508000" y="15167"/>
                </a:cubicBezTo>
                <a:cubicBezTo>
                  <a:pt x="429049" y="24456"/>
                  <a:pt x="436758" y="24401"/>
                  <a:pt x="377371" y="44196"/>
                </a:cubicBezTo>
                <a:cubicBezTo>
                  <a:pt x="362857" y="53872"/>
                  <a:pt x="349769" y="66140"/>
                  <a:pt x="333828" y="73225"/>
                </a:cubicBezTo>
                <a:cubicBezTo>
                  <a:pt x="305867" y="85652"/>
                  <a:pt x="246743" y="102253"/>
                  <a:pt x="246743" y="102253"/>
                </a:cubicBezTo>
                <a:cubicBezTo>
                  <a:pt x="232229" y="111929"/>
                  <a:pt x="219234" y="124410"/>
                  <a:pt x="203200" y="131282"/>
                </a:cubicBezTo>
                <a:cubicBezTo>
                  <a:pt x="184865" y="139140"/>
                  <a:pt x="161741" y="134731"/>
                  <a:pt x="145143" y="145796"/>
                </a:cubicBezTo>
                <a:cubicBezTo>
                  <a:pt x="130629" y="155472"/>
                  <a:pt x="127281" y="175938"/>
                  <a:pt x="116114" y="189339"/>
                </a:cubicBezTo>
                <a:cubicBezTo>
                  <a:pt x="102973" y="205108"/>
                  <a:pt x="87085" y="218368"/>
                  <a:pt x="72571" y="232882"/>
                </a:cubicBezTo>
                <a:cubicBezTo>
                  <a:pt x="67733" y="247396"/>
                  <a:pt x="64084" y="262363"/>
                  <a:pt x="58057" y="276425"/>
                </a:cubicBezTo>
                <a:cubicBezTo>
                  <a:pt x="49534" y="296312"/>
                  <a:pt x="35870" y="313956"/>
                  <a:pt x="29028" y="334482"/>
                </a:cubicBezTo>
                <a:cubicBezTo>
                  <a:pt x="21227" y="357885"/>
                  <a:pt x="19352" y="382863"/>
                  <a:pt x="14514" y="407053"/>
                </a:cubicBezTo>
                <a:cubicBezTo>
                  <a:pt x="9676" y="508653"/>
                  <a:pt x="0" y="610138"/>
                  <a:pt x="0" y="711853"/>
                </a:cubicBezTo>
                <a:cubicBezTo>
                  <a:pt x="0" y="755664"/>
                  <a:pt x="660" y="800919"/>
                  <a:pt x="14514" y="842482"/>
                </a:cubicBezTo>
                <a:cubicBezTo>
                  <a:pt x="22752" y="867197"/>
                  <a:pt x="83912" y="951641"/>
                  <a:pt x="116114" y="973110"/>
                </a:cubicBezTo>
                <a:cubicBezTo>
                  <a:pt x="247035" y="1060392"/>
                  <a:pt x="66170" y="902462"/>
                  <a:pt x="203200" y="1016653"/>
                </a:cubicBezTo>
                <a:cubicBezTo>
                  <a:pt x="385168" y="1168291"/>
                  <a:pt x="87346" y="940648"/>
                  <a:pt x="304800" y="1103739"/>
                </a:cubicBezTo>
                <a:cubicBezTo>
                  <a:pt x="314476" y="1118253"/>
                  <a:pt x="321493" y="1134947"/>
                  <a:pt x="333828" y="1147282"/>
                </a:cubicBezTo>
                <a:cubicBezTo>
                  <a:pt x="346163" y="1159617"/>
                  <a:pt x="366474" y="1162689"/>
                  <a:pt x="377371" y="1176310"/>
                </a:cubicBezTo>
                <a:cubicBezTo>
                  <a:pt x="386929" y="1188257"/>
                  <a:pt x="382329" y="1207906"/>
                  <a:pt x="391886" y="1219853"/>
                </a:cubicBezTo>
                <a:cubicBezTo>
                  <a:pt x="402783" y="1233474"/>
                  <a:pt x="421233" y="1238743"/>
                  <a:pt x="435428" y="1248882"/>
                </a:cubicBezTo>
                <a:cubicBezTo>
                  <a:pt x="450764" y="1259836"/>
                  <a:pt x="514227" y="1310053"/>
                  <a:pt x="537028" y="1321453"/>
                </a:cubicBezTo>
                <a:cubicBezTo>
                  <a:pt x="550712" y="1328295"/>
                  <a:pt x="566057" y="1331129"/>
                  <a:pt x="580571" y="1335967"/>
                </a:cubicBezTo>
                <a:cubicBezTo>
                  <a:pt x="595085" y="1345643"/>
                  <a:pt x="607781" y="1358871"/>
                  <a:pt x="624114" y="1364996"/>
                </a:cubicBezTo>
                <a:cubicBezTo>
                  <a:pt x="647213" y="1373658"/>
                  <a:pt x="672753" y="1373527"/>
                  <a:pt x="696686" y="1379510"/>
                </a:cubicBezTo>
                <a:cubicBezTo>
                  <a:pt x="711528" y="1383221"/>
                  <a:pt x="725714" y="1389187"/>
                  <a:pt x="740228" y="1394025"/>
                </a:cubicBezTo>
                <a:cubicBezTo>
                  <a:pt x="806870" y="1389265"/>
                  <a:pt x="948349" y="1385537"/>
                  <a:pt x="1030514" y="1364996"/>
                </a:cubicBezTo>
                <a:cubicBezTo>
                  <a:pt x="1060199" y="1357575"/>
                  <a:pt x="1088571" y="1345643"/>
                  <a:pt x="1117600" y="1335967"/>
                </a:cubicBezTo>
                <a:cubicBezTo>
                  <a:pt x="1132114" y="1331129"/>
                  <a:pt x="1148413" y="1329939"/>
                  <a:pt x="1161143" y="1321453"/>
                </a:cubicBezTo>
                <a:cubicBezTo>
                  <a:pt x="1175657" y="1311777"/>
                  <a:pt x="1188746" y="1299510"/>
                  <a:pt x="1204686" y="1292425"/>
                </a:cubicBezTo>
                <a:cubicBezTo>
                  <a:pt x="1232647" y="1279998"/>
                  <a:pt x="1262743" y="1273072"/>
                  <a:pt x="1291771" y="1263396"/>
                </a:cubicBezTo>
                <a:cubicBezTo>
                  <a:pt x="1354231" y="1242576"/>
                  <a:pt x="1320481" y="1252590"/>
                  <a:pt x="1393371" y="1234367"/>
                </a:cubicBezTo>
                <a:cubicBezTo>
                  <a:pt x="1412723" y="1219853"/>
                  <a:pt x="1429098" y="1200129"/>
                  <a:pt x="1451428" y="1190825"/>
                </a:cubicBezTo>
                <a:cubicBezTo>
                  <a:pt x="1488255" y="1175480"/>
                  <a:pt x="1567543" y="1161796"/>
                  <a:pt x="1567543" y="1161796"/>
                </a:cubicBezTo>
                <a:cubicBezTo>
                  <a:pt x="1582057" y="1152120"/>
                  <a:pt x="1595484" y="1140568"/>
                  <a:pt x="1611086" y="1132767"/>
                </a:cubicBezTo>
                <a:cubicBezTo>
                  <a:pt x="1624770" y="1125925"/>
                  <a:pt x="1642681" y="1127810"/>
                  <a:pt x="1654628" y="1118253"/>
                </a:cubicBezTo>
                <a:cubicBezTo>
                  <a:pt x="1668250" y="1107356"/>
                  <a:pt x="1673981" y="1089224"/>
                  <a:pt x="1683657" y="1074710"/>
                </a:cubicBezTo>
                <a:cubicBezTo>
                  <a:pt x="1722051" y="921132"/>
                  <a:pt x="1669923" y="1101983"/>
                  <a:pt x="1727200" y="973110"/>
                </a:cubicBezTo>
                <a:cubicBezTo>
                  <a:pt x="1739627" y="945149"/>
                  <a:pt x="1746552" y="915053"/>
                  <a:pt x="1756228" y="886025"/>
                </a:cubicBezTo>
                <a:lnTo>
                  <a:pt x="1770743" y="842482"/>
                </a:lnTo>
                <a:lnTo>
                  <a:pt x="1785257" y="798939"/>
                </a:lnTo>
                <a:cubicBezTo>
                  <a:pt x="1776814" y="672292"/>
                  <a:pt x="1782392" y="613307"/>
                  <a:pt x="1756228" y="508653"/>
                </a:cubicBezTo>
                <a:cubicBezTo>
                  <a:pt x="1752517" y="493810"/>
                  <a:pt x="1750201" y="477840"/>
                  <a:pt x="1741714" y="465110"/>
                </a:cubicBezTo>
                <a:cubicBezTo>
                  <a:pt x="1730328" y="448031"/>
                  <a:pt x="1712685" y="436081"/>
                  <a:pt x="1698171" y="421567"/>
                </a:cubicBezTo>
                <a:cubicBezTo>
                  <a:pt x="1693333" y="407053"/>
                  <a:pt x="1694475" y="388843"/>
                  <a:pt x="1683657" y="378025"/>
                </a:cubicBezTo>
                <a:cubicBezTo>
                  <a:pt x="1658987" y="353355"/>
                  <a:pt x="1629669" y="330999"/>
                  <a:pt x="1596571" y="319967"/>
                </a:cubicBezTo>
                <a:cubicBezTo>
                  <a:pt x="1551527" y="304953"/>
                  <a:pt x="1539807" y="303327"/>
                  <a:pt x="1494971" y="276425"/>
                </a:cubicBezTo>
                <a:cubicBezTo>
                  <a:pt x="1465055" y="258475"/>
                  <a:pt x="1436914" y="237719"/>
                  <a:pt x="1407886" y="218367"/>
                </a:cubicBezTo>
                <a:cubicBezTo>
                  <a:pt x="1393372" y="208691"/>
                  <a:pt x="1380892" y="194855"/>
                  <a:pt x="1364343" y="189339"/>
                </a:cubicBezTo>
                <a:lnTo>
                  <a:pt x="1320800" y="174825"/>
                </a:lnTo>
                <a:lnTo>
                  <a:pt x="1233714" y="116767"/>
                </a:lnTo>
                <a:cubicBezTo>
                  <a:pt x="1219200" y="107091"/>
                  <a:pt x="1206720" y="93255"/>
                  <a:pt x="1190171" y="87739"/>
                </a:cubicBezTo>
                <a:cubicBezTo>
                  <a:pt x="1070631" y="47891"/>
                  <a:pt x="1133377" y="63037"/>
                  <a:pt x="1001486" y="44196"/>
                </a:cubicBezTo>
                <a:cubicBezTo>
                  <a:pt x="986972" y="39358"/>
                  <a:pt x="973242" y="29682"/>
                  <a:pt x="957943" y="29682"/>
                </a:cubicBezTo>
                <a:cubicBezTo>
                  <a:pt x="894862" y="29682"/>
                  <a:pt x="832198" y="40000"/>
                  <a:pt x="769257" y="44196"/>
                </a:cubicBezTo>
                <a:cubicBezTo>
                  <a:pt x="759602" y="44840"/>
                  <a:pt x="749904" y="44196"/>
                  <a:pt x="740228" y="44196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16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653" y="6551842"/>
            <a:ext cx="5171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Arial" charset="0"/>
                <a:hlinkClick r:id="rId2"/>
              </a:rPr>
              <a:t>http://www.nydailynews.com/news/politics/track-palin-sarah-palin-adult-son-arrested-alaska-article-1.2502319</a:t>
            </a:r>
            <a:endParaRPr lang="en-US" sz="800" dirty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8" name="Picture 4" descr="New York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7731"/>
            <a:ext cx="14478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80" y="437244"/>
            <a:ext cx="5200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6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1241" y="6551842"/>
            <a:ext cx="39308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Arial" charset="0"/>
                <a:hlinkClick r:id="rId2"/>
              </a:rPr>
              <a:t>http://www.politico.com/story/2016/01/track-palin-domestic-violence-arrest-218028</a:t>
            </a:r>
            <a:endParaRPr lang="en-US" sz="800" dirty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8" name="Picture 4" descr="New York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7731"/>
            <a:ext cx="14478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24" y="432714"/>
            <a:ext cx="663844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2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0182" y="6491292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FFFFFF"/>
                </a:solidFill>
                <a:latin typeface="Arial" charset="0"/>
                <a:hlinkClick r:id="rId2"/>
              </a:rPr>
              <a:t>sSource</a:t>
            </a:r>
            <a:endParaRPr lang="en-US" sz="8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8" name="Picture 4" descr="New York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7731"/>
            <a:ext cx="14478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5" y="446101"/>
            <a:ext cx="833599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0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0182" y="6491292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FFFFFF"/>
                </a:solidFill>
                <a:latin typeface="Arial" charset="0"/>
                <a:hlinkClick r:id="rId2"/>
              </a:rPr>
              <a:t>sSource</a:t>
            </a:r>
            <a:endParaRPr lang="en-US" sz="8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8" name="Picture 4" descr="New York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7731"/>
            <a:ext cx="14478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5" y="446101"/>
            <a:ext cx="833599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5287" y="965593"/>
            <a:ext cx="2989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1B36"/>
                </a:solidFill>
                <a:latin typeface="Arial" charset="0"/>
              </a:rPr>
              <a:t>“power structures”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4375" y="972853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1B36"/>
                </a:solidFill>
                <a:latin typeface="Arial" charset="0"/>
              </a:rPr>
              <a:t>“nature”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41979" y="6394693"/>
            <a:ext cx="2047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www.cafepress.com/metalstar.71120928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363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5147" y="595316"/>
            <a:ext cx="56673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182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41979" y="6394693"/>
            <a:ext cx="2047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www.cafepress.com/metalstar.71120928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363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5147" y="595316"/>
            <a:ext cx="56673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00566" y="3225787"/>
            <a:ext cx="7358062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i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(“free will” vs. </a:t>
            </a:r>
            <a:r>
              <a:rPr lang="en-US" sz="2800" b="1" dirty="0" smtClean="0">
                <a:solidFill>
                  <a:srgbClr val="FF1B36"/>
                </a:solidFill>
                <a:latin typeface="Arial" charset="0"/>
              </a:rPr>
              <a:t>“power structures”</a:t>
            </a:r>
            <a:r>
              <a:rPr lang="en-US" sz="28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)</a:t>
            </a:r>
            <a:endParaRPr lang="en-US" sz="2400" b="1" i="1" dirty="0" smtClean="0">
              <a:solidFill>
                <a:srgbClr val="BBE0E3">
                  <a:lumMod val="9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66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23062" y="2476501"/>
            <a:ext cx="7315200" cy="248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and, speaking of the devil,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Christians have been trying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to get rid of the devil since . . . </a:t>
            </a:r>
          </a:p>
        </p:txBody>
      </p:sp>
    </p:spTree>
    <p:extLst>
      <p:ext uri="{BB962C8B-B14F-4D97-AF65-F5344CB8AC3E}">
        <p14:creationId xmlns:p14="http://schemas.microsoft.com/office/powerpoint/2010/main" val="1261995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4981" y="6551842"/>
            <a:ext cx="6564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Arial" charset="0"/>
                <a:hlinkClick r:id="rId2"/>
              </a:rPr>
              <a:t>http://www.science20.com/the_conversation/my_genes_made_me_do_it_the_problem_of_determinism_and_diminished_culpability-161174</a:t>
            </a:r>
            <a:endParaRPr lang="en-US" sz="800" dirty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8" name="Picture 4" descr="New York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7731"/>
            <a:ext cx="14478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3" y="686707"/>
            <a:ext cx="8229600" cy="546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2039262" y="4550242"/>
            <a:ext cx="3991429" cy="55515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b="1" i="1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86052" y="2862906"/>
            <a:ext cx="7358062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 fontAlgn="auto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charset="0"/>
              </a:rPr>
              <a:t>Christ chased “unclean spirits” out of a man and into a herd of swine 2,000 years ago . . .</a:t>
            </a:r>
          </a:p>
        </p:txBody>
      </p:sp>
    </p:spTree>
    <p:extLst>
      <p:ext uri="{BB962C8B-B14F-4D97-AF65-F5344CB8AC3E}">
        <p14:creationId xmlns:p14="http://schemas.microsoft.com/office/powerpoint/2010/main" val="830616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legraph.co.uk/content/dam/news/2016/09/26/exorcism-fresco-large_trans++qVzuuqpFlyLIwiB6NTmJwfSVWeZ_vEN7c6bHu2jJnT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2783"/>
            <a:ext cx="9125113" cy="56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2607" y="6024345"/>
            <a:ext cx="84561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b="1" dirty="0">
                <a:solidFill>
                  <a:srgbClr val="FFFFFF"/>
                </a:solidFill>
                <a:latin typeface="Arial" charset="0"/>
              </a:rPr>
              <a:t> St Benedict of </a:t>
            </a:r>
            <a:r>
              <a:rPr kumimoji="1" lang="en-US" sz="1200" b="1" dirty="0" err="1">
                <a:solidFill>
                  <a:srgbClr val="FFFFFF"/>
                </a:solidFill>
                <a:latin typeface="Arial" charset="0"/>
              </a:rPr>
              <a:t>Nursia</a:t>
            </a:r>
            <a:r>
              <a:rPr kumimoji="1" lang="en-US" sz="1200" b="1" dirty="0">
                <a:solidFill>
                  <a:srgbClr val="FFFFFF"/>
                </a:solidFill>
                <a:latin typeface="Arial" charset="0"/>
              </a:rPr>
              <a:t> exorcises the devil from man possessed in a fresco by Giovanni-Antonio </a:t>
            </a:r>
            <a:r>
              <a:rPr kumimoji="1" lang="en-US" sz="1200" b="1" dirty="0" err="1">
                <a:solidFill>
                  <a:srgbClr val="FFFFFF"/>
                </a:solidFill>
                <a:latin typeface="Arial" charset="0"/>
              </a:rPr>
              <a:t>Bazzi</a:t>
            </a:r>
            <a:r>
              <a:rPr kumimoji="1" lang="en-US" sz="1200" b="1" dirty="0">
                <a:solidFill>
                  <a:srgbClr val="FFFFFF"/>
                </a:solidFill>
                <a:latin typeface="Arial" charset="0"/>
              </a:rPr>
              <a:t> Credit: </a:t>
            </a:r>
            <a:r>
              <a:rPr kumimoji="1" lang="en-US" sz="1200" b="1" dirty="0" smtClean="0">
                <a:solidFill>
                  <a:srgbClr val="FFFFFF"/>
                </a:solidFill>
                <a:latin typeface="Arial" charset="0"/>
              </a:rPr>
              <a:t>Rex</a:t>
            </a:r>
          </a:p>
          <a:p>
            <a:pPr algn="ctr" eaLnBrk="0" hangingPunct="0"/>
            <a:r>
              <a:rPr kumimoji="1" lang="en-US" sz="1400" b="1" i="1" dirty="0">
                <a:solidFill>
                  <a:srgbClr val="FFFFFF"/>
                </a:solidFill>
                <a:latin typeface="Arial" charset="0"/>
              </a:rPr>
              <a:t>c</a:t>
            </a:r>
            <a:r>
              <a:rPr kumimoji="1" lang="en-US" sz="1400" b="1" i="1" dirty="0" smtClean="0">
                <a:solidFill>
                  <a:srgbClr val="FFFFFF"/>
                </a:solidFill>
                <a:latin typeface="Arial" charset="0"/>
              </a:rPr>
              <a:t>a</a:t>
            </a:r>
            <a:r>
              <a:rPr kumimoji="1" lang="en-US" sz="1400" b="1" dirty="0" smtClean="0">
                <a:solidFill>
                  <a:srgbClr val="FFFFFF"/>
                </a:solidFill>
                <a:latin typeface="Arial" charset="0"/>
              </a:rPr>
              <a:t>. 480-</a:t>
            </a:r>
            <a:r>
              <a:rPr kumimoji="1" lang="en-US" sz="1400" b="1" i="1" dirty="0" smtClean="0">
                <a:solidFill>
                  <a:srgbClr val="FFFFFF"/>
                </a:solidFill>
                <a:latin typeface="Arial" charset="0"/>
              </a:rPr>
              <a:t>ca</a:t>
            </a:r>
            <a:r>
              <a:rPr kumimoji="1" lang="en-US" sz="1400" b="1" dirty="0" smtClean="0">
                <a:solidFill>
                  <a:srgbClr val="FFFFFF"/>
                </a:solidFill>
                <a:latin typeface="Arial" charset="0"/>
              </a:rPr>
              <a:t>. 543 </a:t>
            </a:r>
            <a:endParaRPr kumimoji="1" lang="en-US" sz="1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1960" y="6540958"/>
            <a:ext cx="60901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http://www.telegraph.co.uk/news/2016/09/26/leading-us-exorcists-explain-huge-increase-in-demand-for-the-rit/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00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37217" y="6394693"/>
            <a:ext cx="18389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http://en.wikipedia.org/wiki/Exorcism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77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9788" y="-4067"/>
            <a:ext cx="49244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61132" y="5690525"/>
            <a:ext cx="601382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Saint Francis </a:t>
            </a:r>
            <a:r>
              <a:rPr kumimoji="1" lang="en-US" sz="1400" dirty="0">
                <a:solidFill>
                  <a:srgbClr val="FFFFFF"/>
                </a:solidFill>
                <a:latin typeface="Arial" charset="0"/>
              </a:rPr>
              <a:t>(1181/1182 </a:t>
            </a:r>
            <a:r>
              <a:rPr kumimoji="1" lang="en-US" sz="1400" dirty="0" smtClean="0">
                <a:solidFill>
                  <a:srgbClr val="FFFFFF"/>
                </a:solidFill>
                <a:latin typeface="Arial" charset="0"/>
              </a:rPr>
              <a:t>–1226</a:t>
            </a:r>
            <a:r>
              <a:rPr kumimoji="1" lang="en-US" sz="1400" dirty="0">
                <a:solidFill>
                  <a:srgbClr val="FFFFFF"/>
                </a:solidFill>
                <a:latin typeface="Arial" charset="0"/>
              </a:rPr>
              <a:t>) </a:t>
            </a:r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exorcised demons in Arezzo</a:t>
            </a:r>
            <a:br>
              <a:rPr kumimoji="1" lang="en-US" dirty="0">
                <a:solidFill>
                  <a:srgbClr val="FFFFFF"/>
                </a:solidFill>
                <a:latin typeface="Arial" charset="0"/>
              </a:rPr>
            </a:br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Giotto</a:t>
            </a:r>
          </a:p>
        </p:txBody>
      </p:sp>
    </p:spTree>
    <p:extLst>
      <p:ext uri="{BB962C8B-B14F-4D97-AF65-F5344CB8AC3E}">
        <p14:creationId xmlns:p14="http://schemas.microsoft.com/office/powerpoint/2010/main" val="3733472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37217" y="6394693"/>
            <a:ext cx="18389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http://en.wikipedia.org/wiki/Exorcism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56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50" y="205726"/>
            <a:ext cx="37433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18635" y="5690523"/>
            <a:ext cx="58641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dirty="0" smtClean="0">
                <a:solidFill>
                  <a:srgbClr val="FFFFFF"/>
                </a:solidFill>
                <a:latin typeface="Arial" charset="0"/>
              </a:rPr>
              <a:t>Saint </a:t>
            </a:r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Francis Borgia </a:t>
            </a:r>
            <a:r>
              <a:rPr kumimoji="1" lang="en-US" sz="1400" dirty="0">
                <a:solidFill>
                  <a:srgbClr val="FFFFFF"/>
                </a:solidFill>
                <a:latin typeface="Arial" charset="0"/>
              </a:rPr>
              <a:t>(1510 </a:t>
            </a:r>
            <a:r>
              <a:rPr kumimoji="1" lang="en-US" sz="1400" dirty="0" smtClean="0">
                <a:solidFill>
                  <a:srgbClr val="FFFFFF"/>
                </a:solidFill>
                <a:latin typeface="Arial" charset="0"/>
              </a:rPr>
              <a:t>–1572</a:t>
            </a:r>
            <a:r>
              <a:rPr kumimoji="1" lang="en-US" sz="1400" dirty="0">
                <a:solidFill>
                  <a:srgbClr val="FFFFFF"/>
                </a:solidFill>
                <a:latin typeface="Arial" charset="0"/>
              </a:rPr>
              <a:t>)</a:t>
            </a:r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dirty="0" smtClean="0">
                <a:solidFill>
                  <a:srgbClr val="FFFFFF"/>
                </a:solidFill>
                <a:latin typeface="Arial" charset="0"/>
              </a:rPr>
              <a:t>performing </a:t>
            </a:r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an </a:t>
            </a:r>
            <a:r>
              <a:rPr kumimoji="1" lang="en-US" dirty="0" smtClean="0">
                <a:solidFill>
                  <a:srgbClr val="FFFFFF"/>
                </a:solidFill>
                <a:latin typeface="Arial" charset="0"/>
              </a:rPr>
              <a:t>exorcism</a:t>
            </a:r>
          </a:p>
          <a:p>
            <a:pPr algn="ctr" eaLnBrk="0" hangingPunct="0"/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Francisco Goya 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49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23062" y="2476501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in more modern times possession by the devil, and interest in exorcism, was rekindled by the film . . .</a:t>
            </a:r>
          </a:p>
        </p:txBody>
      </p:sp>
    </p:spTree>
    <p:extLst>
      <p:ext uri="{BB962C8B-B14F-4D97-AF65-F5344CB8AC3E}">
        <p14:creationId xmlns:p14="http://schemas.microsoft.com/office/powerpoint/2010/main" val="4277705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a.media-imdb.com/images/M/MV5BNzYwMDA0NTA3M15BMl5BanBnXkFtZTcwMDcwNDY3Mg@@._V1_SX640_SY72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68" y="187998"/>
            <a:ext cx="432694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312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909638"/>
            <a:ext cx="75914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96160" y="6540958"/>
            <a:ext cx="3741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https://www.nationalgeographic.com/video/shorts/1146962499790/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9366" y="6115666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26 January 2018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" y="354740"/>
            <a:ext cx="2539683" cy="7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12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7154" y="6540958"/>
            <a:ext cx="86597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https://www.huffingtonpost.com/entry/pope-francis-priests-exorcism_us_58d0674de4b0be71dcf76a81?ncid=APPLENEWS00001&amp;ec_carp=7124969481248896585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52463"/>
            <a:ext cx="740092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442913"/>
            <a:ext cx="3571875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93709" y="1681552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 March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01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06529" y="6540958"/>
            <a:ext cx="29209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https://www.bbc.com/news/world-europe-43697573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38138"/>
            <a:ext cx="642937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5" y="846143"/>
            <a:ext cx="12700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6974" y="1188009"/>
            <a:ext cx="186884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</a:rPr>
              <a:t>17 August 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0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1521960" y="6540958"/>
            <a:ext cx="60901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http://www.telegraph.co.uk/news/2016/09/26/leading-us-exorcists-explain-huge-increase-in-demand-for-the-rit/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42913"/>
            <a:ext cx="43434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2" y="930494"/>
            <a:ext cx="1571625" cy="352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720" y="5212189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</a:rPr>
              <a:t>26 September 2016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73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2099" y="6543227"/>
            <a:ext cx="21884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Arial" charset="0"/>
                <a:hlinkClick r:id="rId2"/>
              </a:rPr>
              <a:t>http://m.bbc.com/news/magazine-31714853</a:t>
            </a:r>
            <a:endParaRPr lang="en-US" sz="800" dirty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8625"/>
            <a:ext cx="5238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B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29" y="435429"/>
            <a:ext cx="8001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2890" y="875408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9 March 2015</a:t>
            </a:r>
          </a:p>
        </p:txBody>
      </p:sp>
    </p:spTree>
    <p:extLst>
      <p:ext uri="{BB962C8B-B14F-4D97-AF65-F5344CB8AC3E}">
        <p14:creationId xmlns:p14="http://schemas.microsoft.com/office/powerpoint/2010/main" val="10045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040805" y="6395818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http://news.bbc.co.uk/1/hi/world/europe/4272689.stm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63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6350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32790" y="3748260"/>
            <a:ext cx="68580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In 2005 His Holiness Pope John Paul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II increased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efforts to train Roman Catholic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priests in exorcism . . .</a:t>
            </a:r>
            <a:endParaRPr lang="en-US" sz="24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45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040805" y="6395818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http://news.bbc.co.uk/1/hi/world/europe/4272689.stm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63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6350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32790" y="3748260"/>
            <a:ext cx="68580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In 2005 His Holiness Pope John Paul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II increased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efforts to train Roman Catholic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priests in exorcism . . .</a:t>
            </a:r>
            <a:endParaRPr lang="en-US" sz="2400" b="1" dirty="0">
              <a:solidFill>
                <a:srgbClr val="003300"/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3119153" y="2917371"/>
            <a:ext cx="1728618" cy="696686"/>
          </a:xfrm>
          <a:custGeom>
            <a:avLst/>
            <a:gdLst>
              <a:gd name="connsiteX0" fmla="*/ 828733 w 1728618"/>
              <a:gd name="connsiteY0" fmla="*/ 653143 h 696686"/>
              <a:gd name="connsiteX1" fmla="*/ 1046447 w 1728618"/>
              <a:gd name="connsiteY1" fmla="*/ 682171 h 696686"/>
              <a:gd name="connsiteX2" fmla="*/ 1394790 w 1728618"/>
              <a:gd name="connsiteY2" fmla="*/ 667657 h 696686"/>
              <a:gd name="connsiteX3" fmla="*/ 1481876 w 1728618"/>
              <a:gd name="connsiteY3" fmla="*/ 609600 h 696686"/>
              <a:gd name="connsiteX4" fmla="*/ 1568961 w 1728618"/>
              <a:gd name="connsiteY4" fmla="*/ 580571 h 696686"/>
              <a:gd name="connsiteX5" fmla="*/ 1612504 w 1728618"/>
              <a:gd name="connsiteY5" fmla="*/ 566057 h 696686"/>
              <a:gd name="connsiteX6" fmla="*/ 1656047 w 1728618"/>
              <a:gd name="connsiteY6" fmla="*/ 551543 h 696686"/>
              <a:gd name="connsiteX7" fmla="*/ 1728618 w 1728618"/>
              <a:gd name="connsiteY7" fmla="*/ 420914 h 696686"/>
              <a:gd name="connsiteX8" fmla="*/ 1685076 w 1728618"/>
              <a:gd name="connsiteY8" fmla="*/ 261257 h 696686"/>
              <a:gd name="connsiteX9" fmla="*/ 1641533 w 1728618"/>
              <a:gd name="connsiteY9" fmla="*/ 232228 h 696686"/>
              <a:gd name="connsiteX10" fmla="*/ 1568961 w 1728618"/>
              <a:gd name="connsiteY10" fmla="*/ 159657 h 696686"/>
              <a:gd name="connsiteX11" fmla="*/ 1481876 w 1728618"/>
              <a:gd name="connsiteY11" fmla="*/ 130628 h 696686"/>
              <a:gd name="connsiteX12" fmla="*/ 1438333 w 1728618"/>
              <a:gd name="connsiteY12" fmla="*/ 101600 h 696686"/>
              <a:gd name="connsiteX13" fmla="*/ 1394790 w 1728618"/>
              <a:gd name="connsiteY13" fmla="*/ 87086 h 696686"/>
              <a:gd name="connsiteX14" fmla="*/ 1191590 w 1728618"/>
              <a:gd name="connsiteY14" fmla="*/ 58057 h 696686"/>
              <a:gd name="connsiteX15" fmla="*/ 1089990 w 1728618"/>
              <a:gd name="connsiteY15" fmla="*/ 43543 h 696686"/>
              <a:gd name="connsiteX16" fmla="*/ 944847 w 1728618"/>
              <a:gd name="connsiteY16" fmla="*/ 29028 h 696686"/>
              <a:gd name="connsiteX17" fmla="*/ 770676 w 1728618"/>
              <a:gd name="connsiteY17" fmla="*/ 0 h 696686"/>
              <a:gd name="connsiteX18" fmla="*/ 306218 w 1728618"/>
              <a:gd name="connsiteY18" fmla="*/ 14514 h 696686"/>
              <a:gd name="connsiteX19" fmla="*/ 117533 w 1728618"/>
              <a:gd name="connsiteY19" fmla="*/ 58057 h 696686"/>
              <a:gd name="connsiteX20" fmla="*/ 59476 w 1728618"/>
              <a:gd name="connsiteY20" fmla="*/ 159657 h 696686"/>
              <a:gd name="connsiteX21" fmla="*/ 30447 w 1728618"/>
              <a:gd name="connsiteY21" fmla="*/ 203200 h 696686"/>
              <a:gd name="connsiteX22" fmla="*/ 15933 w 1728618"/>
              <a:gd name="connsiteY22" fmla="*/ 406400 h 696686"/>
              <a:gd name="connsiteX23" fmla="*/ 30447 w 1728618"/>
              <a:gd name="connsiteY23" fmla="*/ 449943 h 696686"/>
              <a:gd name="connsiteX24" fmla="*/ 117533 w 1728618"/>
              <a:gd name="connsiteY24" fmla="*/ 537028 h 696686"/>
              <a:gd name="connsiteX25" fmla="*/ 146561 w 1728618"/>
              <a:gd name="connsiteY25" fmla="*/ 580571 h 696686"/>
              <a:gd name="connsiteX26" fmla="*/ 262676 w 1728618"/>
              <a:gd name="connsiteY26" fmla="*/ 609600 h 696686"/>
              <a:gd name="connsiteX27" fmla="*/ 552961 w 1728618"/>
              <a:gd name="connsiteY27" fmla="*/ 638628 h 696686"/>
              <a:gd name="connsiteX28" fmla="*/ 669076 w 1728618"/>
              <a:gd name="connsiteY28" fmla="*/ 667657 h 696686"/>
              <a:gd name="connsiteX29" fmla="*/ 770676 w 1728618"/>
              <a:gd name="connsiteY29" fmla="*/ 696686 h 696686"/>
              <a:gd name="connsiteX30" fmla="*/ 988390 w 1728618"/>
              <a:gd name="connsiteY30" fmla="*/ 682171 h 696686"/>
              <a:gd name="connsiteX31" fmla="*/ 1060961 w 1728618"/>
              <a:gd name="connsiteY31" fmla="*/ 667657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28618" h="696686">
                <a:moveTo>
                  <a:pt x="828733" y="653143"/>
                </a:moveTo>
                <a:cubicBezTo>
                  <a:pt x="905935" y="668583"/>
                  <a:pt x="961601" y="682171"/>
                  <a:pt x="1046447" y="682171"/>
                </a:cubicBezTo>
                <a:cubicBezTo>
                  <a:pt x="1162662" y="682171"/>
                  <a:pt x="1278676" y="672495"/>
                  <a:pt x="1394790" y="667657"/>
                </a:cubicBezTo>
                <a:cubicBezTo>
                  <a:pt x="1538836" y="619643"/>
                  <a:pt x="1318801" y="700198"/>
                  <a:pt x="1481876" y="609600"/>
                </a:cubicBezTo>
                <a:cubicBezTo>
                  <a:pt x="1508624" y="594740"/>
                  <a:pt x="1539933" y="590247"/>
                  <a:pt x="1568961" y="580571"/>
                </a:cubicBezTo>
                <a:lnTo>
                  <a:pt x="1612504" y="566057"/>
                </a:lnTo>
                <a:lnTo>
                  <a:pt x="1656047" y="551543"/>
                </a:lnTo>
                <a:cubicBezTo>
                  <a:pt x="1722591" y="451727"/>
                  <a:pt x="1703072" y="497555"/>
                  <a:pt x="1728618" y="420914"/>
                </a:cubicBezTo>
                <a:cubicBezTo>
                  <a:pt x="1720033" y="352230"/>
                  <a:pt x="1732121" y="308303"/>
                  <a:pt x="1685076" y="261257"/>
                </a:cubicBezTo>
                <a:cubicBezTo>
                  <a:pt x="1672741" y="248922"/>
                  <a:pt x="1656047" y="241904"/>
                  <a:pt x="1641533" y="232228"/>
                </a:cubicBezTo>
                <a:cubicBezTo>
                  <a:pt x="1615051" y="192506"/>
                  <a:pt x="1614795" y="180028"/>
                  <a:pt x="1568961" y="159657"/>
                </a:cubicBezTo>
                <a:cubicBezTo>
                  <a:pt x="1541000" y="147230"/>
                  <a:pt x="1507336" y="147601"/>
                  <a:pt x="1481876" y="130628"/>
                </a:cubicBezTo>
                <a:cubicBezTo>
                  <a:pt x="1467362" y="120952"/>
                  <a:pt x="1453935" y="109401"/>
                  <a:pt x="1438333" y="101600"/>
                </a:cubicBezTo>
                <a:cubicBezTo>
                  <a:pt x="1424649" y="94758"/>
                  <a:pt x="1409501" y="91289"/>
                  <a:pt x="1394790" y="87086"/>
                </a:cubicBezTo>
                <a:cubicBezTo>
                  <a:pt x="1304810" y="61377"/>
                  <a:pt x="1319417" y="73095"/>
                  <a:pt x="1191590" y="58057"/>
                </a:cubicBezTo>
                <a:cubicBezTo>
                  <a:pt x="1157614" y="54060"/>
                  <a:pt x="1123966" y="47540"/>
                  <a:pt x="1089990" y="43543"/>
                </a:cubicBezTo>
                <a:cubicBezTo>
                  <a:pt x="1041701" y="37862"/>
                  <a:pt x="993023" y="35598"/>
                  <a:pt x="944847" y="29028"/>
                </a:cubicBezTo>
                <a:cubicBezTo>
                  <a:pt x="886529" y="21076"/>
                  <a:pt x="770676" y="0"/>
                  <a:pt x="770676" y="0"/>
                </a:cubicBezTo>
                <a:cubicBezTo>
                  <a:pt x="615857" y="4838"/>
                  <a:pt x="460719" y="3478"/>
                  <a:pt x="306218" y="14514"/>
                </a:cubicBezTo>
                <a:cubicBezTo>
                  <a:pt x="224695" y="20337"/>
                  <a:pt x="183504" y="36067"/>
                  <a:pt x="117533" y="58057"/>
                </a:cubicBezTo>
                <a:cubicBezTo>
                  <a:pt x="46808" y="164143"/>
                  <a:pt x="133136" y="30752"/>
                  <a:pt x="59476" y="159657"/>
                </a:cubicBezTo>
                <a:cubicBezTo>
                  <a:pt x="50821" y="174803"/>
                  <a:pt x="40123" y="188686"/>
                  <a:pt x="30447" y="203200"/>
                </a:cubicBezTo>
                <a:cubicBezTo>
                  <a:pt x="-6693" y="314618"/>
                  <a:pt x="-7762" y="276078"/>
                  <a:pt x="15933" y="406400"/>
                </a:cubicBezTo>
                <a:cubicBezTo>
                  <a:pt x="18670" y="421453"/>
                  <a:pt x="21054" y="437866"/>
                  <a:pt x="30447" y="449943"/>
                </a:cubicBezTo>
                <a:cubicBezTo>
                  <a:pt x="55651" y="482348"/>
                  <a:pt x="94762" y="502870"/>
                  <a:pt x="117533" y="537028"/>
                </a:cubicBezTo>
                <a:cubicBezTo>
                  <a:pt x="127209" y="551542"/>
                  <a:pt x="130959" y="572770"/>
                  <a:pt x="146561" y="580571"/>
                </a:cubicBezTo>
                <a:cubicBezTo>
                  <a:pt x="182245" y="598413"/>
                  <a:pt x="224827" y="596984"/>
                  <a:pt x="262676" y="609600"/>
                </a:cubicBezTo>
                <a:cubicBezTo>
                  <a:pt x="384380" y="650168"/>
                  <a:pt x="290945" y="623216"/>
                  <a:pt x="552961" y="638628"/>
                </a:cubicBezTo>
                <a:cubicBezTo>
                  <a:pt x="700514" y="668140"/>
                  <a:pt x="564932" y="637902"/>
                  <a:pt x="669076" y="667657"/>
                </a:cubicBezTo>
                <a:cubicBezTo>
                  <a:pt x="796624" y="704099"/>
                  <a:pt x="666295" y="661891"/>
                  <a:pt x="770676" y="696686"/>
                </a:cubicBezTo>
                <a:cubicBezTo>
                  <a:pt x="843247" y="691848"/>
                  <a:pt x="916102" y="690203"/>
                  <a:pt x="988390" y="682171"/>
                </a:cubicBezTo>
                <a:cubicBezTo>
                  <a:pt x="1146551" y="664597"/>
                  <a:pt x="949950" y="667657"/>
                  <a:pt x="1060961" y="667657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b="1" i="1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18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thumb/0/02/Canterbury_Cathedral_-_Portal_Nave_Cross-spire.jpeg/1169px-Canterbury_Cathedral_-_Portal_Nave_Cross-spir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2" y="205698"/>
            <a:ext cx="832006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6591" y="6229134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Canterbury Cathedral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2" y="660627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https://en.wikipedia.org/wiki/Canterbury_Cathedral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86052" y="4140138"/>
            <a:ext cx="7358062" cy="120032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45720" rIns="2286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 fontAlgn="auto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charset="0"/>
              </a:rPr>
              <a:t>each diocese in the Church of England provides a priest to exorcise demons . . .</a:t>
            </a:r>
          </a:p>
        </p:txBody>
      </p:sp>
    </p:spTree>
    <p:extLst>
      <p:ext uri="{BB962C8B-B14F-4D97-AF65-F5344CB8AC3E}">
        <p14:creationId xmlns:p14="http://schemas.microsoft.com/office/powerpoint/2010/main" val="3919957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2046518" y="5050972"/>
            <a:ext cx="3991429" cy="508000"/>
          </a:xfrm>
          <a:prstGeom prst="roundRect">
            <a:avLst/>
          </a:prstGeom>
          <a:noFill/>
          <a:ln w="76200" cap="flat" cmpd="sng" algn="ctr">
            <a:solidFill>
              <a:srgbClr val="BADDE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b="1" i="1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6233438">
            <a:off x="6425119" y="2298245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07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54" y="439283"/>
            <a:ext cx="748826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1960" y="6540958"/>
            <a:ext cx="60901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http://www.telegraph.co.uk/news/2016/09/26/leading-us-exorcists-explain-huge-increase-in-demand-for-the-rit/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2198" y="4187762"/>
            <a:ext cx="4499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FFFFFF"/>
                </a:solidFill>
                <a:latin typeface="Arial" charset="0"/>
              </a:rPr>
              <a:t>Pope Francis “performs first exorcism”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61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23062" y="2476501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 Pat Robertson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–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founder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and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Chairman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of the Christian Broadcasting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Network –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warns . . . </a:t>
            </a:r>
          </a:p>
        </p:txBody>
      </p:sp>
    </p:spTree>
    <p:extLst>
      <p:ext uri="{BB962C8B-B14F-4D97-AF65-F5344CB8AC3E}">
        <p14:creationId xmlns:p14="http://schemas.microsoft.com/office/powerpoint/2010/main" val="2957494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1514744" y="6395818"/>
            <a:ext cx="61045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http://www.salon.com/2013/02/26/pat_robertson_there_could_be_demons_attached_to_your_thrift_store_finds/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5" y="109965"/>
            <a:ext cx="7294789" cy="62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24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33375"/>
            <a:ext cx="63341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19964" y="6565004"/>
            <a:ext cx="30941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https://www.bbc.com/news/world-us-canada-45928212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19" y="366033"/>
            <a:ext cx="12700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2994" y="1212334"/>
            <a:ext cx="190308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</a:rPr>
              <a:t>21 October 2018</a:t>
            </a:r>
          </a:p>
        </p:txBody>
      </p:sp>
    </p:spTree>
    <p:extLst>
      <p:ext uri="{BB962C8B-B14F-4D97-AF65-F5344CB8AC3E}">
        <p14:creationId xmlns:p14="http://schemas.microsoft.com/office/powerpoint/2010/main" val="2721916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417505" y="6395818"/>
            <a:ext cx="2299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http://www.dioceseduluth.org/index.php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4444938"/>
            <a:ext cx="7358062" cy="172354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and even the Diocese of Duluth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has an exorcist . . .</a:t>
            </a:r>
          </a:p>
          <a:p>
            <a:pPr algn="ctr"/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although he’s not listed on the Diocesan web page . . .</a:t>
            </a:r>
            <a:endParaRPr lang="en-US" sz="20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49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417505" y="6395818"/>
            <a:ext cx="2299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http://www.dioceseduluth.org/index.php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3" y="200719"/>
            <a:ext cx="8059738" cy="62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55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24" y="434926"/>
            <a:ext cx="5943600" cy="624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87417" y="6607355"/>
            <a:ext cx="6542176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4"/>
              </a:rPr>
              <a:t>https://www.theguardian.com/science/2018/feb/28/hate-body-odour-youre-more-likely-to-have-rightwing-views?CMP=Share_iOSApp_Other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6" y="1121671"/>
            <a:ext cx="1727200" cy="380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8118" y="1522544"/>
            <a:ext cx="158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27 </a:t>
            </a:r>
            <a:r>
              <a:rPr lang="en-US" dirty="0">
                <a:solidFill>
                  <a:srgbClr val="000000"/>
                </a:solidFill>
              </a:rPr>
              <a:t>Feb </a:t>
            </a:r>
            <a:r>
              <a:rPr lang="en-US" dirty="0" smtClean="0">
                <a:solidFill>
                  <a:srgbClr val="000000"/>
                </a:solidFill>
              </a:rPr>
              <a:t>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98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417505" y="6395818"/>
            <a:ext cx="2299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http://www.dioceseduluth.org/index.php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92969" y="1741700"/>
            <a:ext cx="7358062" cy="120032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 fontAlgn="auto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Arial" charset="0"/>
              </a:rPr>
              <a:t>the exorcist for the Diocese of Duluth was in attendance at the ordination of  Bishop </a:t>
            </a:r>
            <a:r>
              <a:rPr lang="en-US" sz="1600" b="1" kern="0" dirty="0" err="1" smtClean="0">
                <a:solidFill>
                  <a:srgbClr val="000000"/>
                </a:solidFill>
                <a:latin typeface="Arial" charset="0"/>
              </a:rPr>
              <a:t>Sirba</a:t>
            </a:r>
            <a:r>
              <a:rPr lang="en-US" sz="1600" b="1" kern="0" dirty="0" smtClean="0">
                <a:solidFill>
                  <a:srgbClr val="000000"/>
                </a:solidFill>
                <a:latin typeface="Arial" charset="0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90386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417505" y="6395818"/>
            <a:ext cx="2299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http://www.dioceseduluth.org/index.php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36511" y="1741700"/>
            <a:ext cx="7235029" cy="120032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 fontAlgn="auto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Arial" charset="0"/>
              </a:rPr>
              <a:t>Bishop </a:t>
            </a:r>
            <a:r>
              <a:rPr lang="en-US" sz="1600" b="1" kern="0" dirty="0" err="1" smtClean="0">
                <a:solidFill>
                  <a:srgbClr val="000000"/>
                </a:solidFill>
                <a:latin typeface="Arial" charset="0"/>
              </a:rPr>
              <a:t>Sirba</a:t>
            </a:r>
            <a:r>
              <a:rPr lang="en-US" sz="1600" b="1" kern="0" dirty="0" smtClean="0">
                <a:solidFill>
                  <a:srgbClr val="000000"/>
                </a:solidFill>
                <a:latin typeface="Arial" charset="0"/>
              </a:rPr>
              <a:t> in turn went on to co-officiate at the installation of the religious order of nuns (sisters) founded by my cousin Claire . . .</a:t>
            </a:r>
          </a:p>
        </p:txBody>
      </p:sp>
    </p:spTree>
    <p:extLst>
      <p:ext uri="{BB962C8B-B14F-4D97-AF65-F5344CB8AC3E}">
        <p14:creationId xmlns:p14="http://schemas.microsoft.com/office/powerpoint/2010/main" val="3833101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85" y="464913"/>
            <a:ext cx="459682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0343" y="6544492"/>
            <a:ext cx="69233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http://www.minnesotamonthly.com/Lifestyle/People-Profiles/Meet-Mother-Mary-Clare-RoufsOne-of-the-Youngest-Nuns-in-America/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15364" name="Picture 4" descr="http://www.minnesotamonthly.com/images/minnesota-monthly-logo-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244139"/>
            <a:ext cx="1718809" cy="46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296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5" y="246313"/>
            <a:ext cx="750400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17505" y="6395818"/>
            <a:ext cx="2299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http://www.dioceseduluth.org/index.php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62" y="1196253"/>
            <a:ext cx="2728684" cy="71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87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thecatholicspirit.com/wp-content/uploads/2015/05/SisterHandmai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514"/>
            <a:ext cx="9110390" cy="58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0245" y="603488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00"/>
                </a:solidFill>
              </a:rPr>
              <a:t>06 May  </a:t>
            </a:r>
            <a:r>
              <a:rPr lang="en-US" dirty="0">
                <a:solidFill>
                  <a:srgbClr val="003300"/>
                </a:solidFill>
              </a:rPr>
              <a:t>2015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6572" y="4325237"/>
            <a:ext cx="8134917" cy="17081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 fontAlgn="auto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 charset="0"/>
              </a:rPr>
              <a:t>For my cousin Mother Claire (left) and me and the rest of the Roufs clan -- and for all other Roman Catholics -- belief in the existence of the devil is not an option, it is part of Roman Catholic Doctrine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98558" y="6540958"/>
            <a:ext cx="37369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http://thecatholicspirit.com/featured/motherhood-in-the-sisterhood/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5" y="104093"/>
            <a:ext cx="1824741" cy="3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262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1" y="114662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8882" y="3715197"/>
            <a:ext cx="6400800" cy="138885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70" y="2558079"/>
            <a:ext cx="7358062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it’s </a:t>
            </a:r>
            <a:r>
              <a:rPr lang="en-US" sz="2400" b="1" i="1" dirty="0" smtClean="0">
                <a:solidFill>
                  <a:srgbClr val="000000"/>
                </a:solidFill>
                <a:latin typeface="Arial" charset="0"/>
              </a:rPr>
              <a:t>Official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Roman Catholic doctrine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. . .</a:t>
            </a:r>
            <a:endParaRPr lang="en-US" sz="20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27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725" y="0"/>
            <a:ext cx="6439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185275" y="62351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  <a:hlinkClick r:id="rId4"/>
              </a:rPr>
              <a:t>Plato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5" y="4474406"/>
            <a:ext cx="7924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40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So . . . the debates continue . . .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05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725" y="0"/>
            <a:ext cx="6439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185275" y="62351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  <a:hlinkClick r:id="rId4"/>
              </a:rPr>
              <a:t>Plato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7048" y="4253991"/>
            <a:ext cx="619193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sz="44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</a:t>
            </a: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hey’re . . .  well . . .</a:t>
            </a:r>
          </a:p>
          <a:p>
            <a:pPr algn="ctr">
              <a:lnSpc>
                <a:spcPct val="150000"/>
              </a:lnSpc>
            </a:pPr>
            <a:r>
              <a:rPr kumimoji="1" lang="en-US" sz="44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</a:t>
            </a: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hey’re “perennial”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6806" y="3777734"/>
            <a:ext cx="6496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40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ADDE1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</a:t>
            </a:r>
            <a:r>
              <a:rPr kumimoji="1" lang="en-US" sz="40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ADDE1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he debates continue . . .</a:t>
            </a:r>
            <a:endParaRPr lang="en-US" sz="4000" dirty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9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831" y="125692"/>
            <a:ext cx="4905829" cy="6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2010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42258" y="2389401"/>
            <a:ext cx="78486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s</a:t>
            </a: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 the </a:t>
            </a:r>
          </a:p>
          <a:p>
            <a:pPr algn="ctr">
              <a:spcBef>
                <a:spcPts val="600"/>
              </a:spcBef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</a:t>
            </a: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ebates </a:t>
            </a:r>
          </a:p>
          <a:p>
            <a:pPr algn="ctr">
              <a:spcBef>
                <a:spcPts val="6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go, </a:t>
            </a:r>
          </a:p>
          <a:p>
            <a:pPr algn="ctr">
              <a:spcBef>
                <a:spcPts val="6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on and on. . .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33290" y="6534785"/>
            <a:ext cx="6250430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https://www.theguardian.com/us-news/2018/feb/27/victim-blaming-science-behind-psychology-research?CMP=Share_iOSApp_Other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80" y="425448"/>
            <a:ext cx="5943600" cy="609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6" y="1121671"/>
            <a:ext cx="1727200" cy="3802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28118" y="1522544"/>
            <a:ext cx="158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27 </a:t>
            </a:r>
            <a:r>
              <a:rPr lang="en-US" dirty="0">
                <a:solidFill>
                  <a:srgbClr val="000000"/>
                </a:solidFill>
              </a:rPr>
              <a:t>Feb </a:t>
            </a:r>
            <a:r>
              <a:rPr lang="en-US" dirty="0" smtClean="0">
                <a:solidFill>
                  <a:srgbClr val="000000"/>
                </a:solidFill>
              </a:rPr>
              <a:t>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73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2" y="229977"/>
            <a:ext cx="85858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13" y="685800"/>
            <a:ext cx="1270000" cy="6096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83633" y="6534785"/>
            <a:ext cx="3749745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5"/>
              </a:rPr>
              <a:t>http://www.bbc.com/future/story/20150928-tall-vs-small-which-is-it-better-to-be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71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453074" y="6534785"/>
            <a:ext cx="2210863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https://www.bbc.com/news/health-45953442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438150"/>
            <a:ext cx="63627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13" y="685800"/>
            <a:ext cx="1270000" cy="60960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90650" y="1448422"/>
            <a:ext cx="190308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24 October 2018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09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0574" y="6544295"/>
            <a:ext cx="50898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https://www.newscientist.com/article/dn28582-scans-prove-theres-no-such-thing-as-a-male-or-female-brain/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75" y="455614"/>
            <a:ext cx="643643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55" y="4256314"/>
            <a:ext cx="22383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09956" y="5054205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30 November 2015</a:t>
            </a:r>
          </a:p>
        </p:txBody>
      </p:sp>
    </p:spTree>
    <p:extLst>
      <p:ext uri="{BB962C8B-B14F-4D97-AF65-F5344CB8AC3E}">
        <p14:creationId xmlns:p14="http://schemas.microsoft.com/office/powerpoint/2010/main" val="4087118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0574" y="6544295"/>
            <a:ext cx="50898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https://www.newscientist.com/article/dn28582-scans-prove-theres-no-such-thing-as-a-male-or-female-brain/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75" y="455614"/>
            <a:ext cx="643643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55" y="4256314"/>
            <a:ext cx="22383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09956" y="5054205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30 November 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0804" y="2681117"/>
            <a:ext cx="56525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STRUCTURALLY SPEAKING . . .</a:t>
            </a:r>
          </a:p>
          <a:p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But what about FUNCTION ? . . .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50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2050" name="Picture 2" descr="http://4.bp.blogspot.com/-TZTHxiAp96s/TWaV9FntggI/AAAAAAAAAIA/NL93UivYY84/s1600/WhyGenderMatt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3" y="682402"/>
            <a:ext cx="354864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8385" y="6255886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Three Rivers </a:t>
            </a:r>
            <a:r>
              <a:rPr lang="en-US" dirty="0" smtClean="0">
                <a:solidFill>
                  <a:srgbClr val="FFFFFF"/>
                </a:solidFill>
              </a:rPr>
              <a:t>Press, 2006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5752" y="3890664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 </a:t>
            </a:r>
            <a:r>
              <a:rPr lang="en-US" sz="3600" b="1" dirty="0">
                <a:solidFill>
                  <a:srgbClr val="BADDE1"/>
                </a:solidFill>
              </a:rPr>
              <a:t>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45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90525"/>
            <a:ext cx="82677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23749" y="3058327"/>
            <a:ext cx="6908800" cy="95410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These are some of the items you see listed in Week 1 “Topics” . . . </a:t>
            </a:r>
            <a:endParaRPr kumimoji="1" lang="en-US" sz="28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75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2050" name="Picture 2" descr="http://4.bp.blogspot.com/-TZTHxiAp96s/TWaV9FntggI/AAAAAAAAAIA/NL93UivYY84/s1600/WhyGenderMatt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3" y="682402"/>
            <a:ext cx="354864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8385" y="6255886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Three Rivers </a:t>
            </a:r>
            <a:r>
              <a:rPr lang="en-US" dirty="0" smtClean="0">
                <a:solidFill>
                  <a:srgbClr val="FFFFFF"/>
                </a:solidFill>
              </a:rPr>
              <a:t>Press, 2006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5752" y="3890664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 </a:t>
            </a:r>
            <a:r>
              <a:rPr lang="en-US" sz="3600" b="1" dirty="0">
                <a:solidFill>
                  <a:srgbClr val="BADDE1"/>
                </a:solidFill>
              </a:rPr>
              <a:t>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1598" y="4884893"/>
            <a:ext cx="6955750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boys and girls learn differently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94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4" y="350838"/>
            <a:ext cx="6126480" cy="629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58118" y="257751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TES for Teaching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14 January 2019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7266" y="6259368"/>
            <a:ext cx="776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hlinkClick r:id="rId4"/>
              </a:rPr>
              <a:t>link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9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66449"/>
            <a:ext cx="58959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78722" y="6557279"/>
            <a:ext cx="2159567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4"/>
              </a:rPr>
              <a:t>http://www.bbc.com/news/health-31372156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8" name="Picture 4" descr="https://encrypted-tbn3.gstatic.com/images?q=tbn:ANd9GcRou-EA1EfjXvjRUW5lQldyameXAutI_26oWaZphPHJSTD1I34nrAFcfSu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4" y="632501"/>
            <a:ext cx="1285875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75752" y="3890664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nature </a:t>
            </a:r>
            <a:r>
              <a:rPr lang="en-US" sz="3600" b="1" dirty="0">
                <a:solidFill>
                  <a:srgbClr val="BADDE1"/>
                </a:solidFill>
                <a:latin typeface="Arial" charset="0"/>
              </a:rPr>
              <a:t>vs. nurture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”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7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3"/>
            <a:ext cx="1557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95250"/>
            <a:ext cx="6505575" cy="648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06948" y="6581323"/>
            <a:ext cx="6930103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4"/>
              </a:rPr>
              <a:t>https://www.theguardian.com/science/2016/aug/25/your-daily-coffee-habit-could-be-partly-genetic-new-study-suggests?CMP=Share_iOSApp_Other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2" y="775714"/>
            <a:ext cx="1735931" cy="3821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5000" y="1247781"/>
            <a:ext cx="1293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25 August 2016 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28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3"/>
            <a:ext cx="1557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3478722" y="6542765"/>
            <a:ext cx="2159567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http://www.bbc.com/news/health-37549578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55" y="424316"/>
            <a:ext cx="629816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122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3"/>
            <a:ext cx="1557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3478722" y="6542765"/>
            <a:ext cx="2159567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http://www.bbc.com/news/health-37549578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55" y="424316"/>
            <a:ext cx="629816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36" y="3906156"/>
            <a:ext cx="5948799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Text Box 2"/>
          <p:cNvSpPr txBox="1">
            <a:spLocks noChangeArrowheads="1"/>
          </p:cNvSpPr>
          <p:nvPr/>
        </p:nvSpPr>
        <p:spPr bwMode="auto">
          <a:xfrm>
            <a:off x="3414713" y="6394450"/>
            <a:ext cx="22891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>
                <a:solidFill>
                  <a:srgbClr val="99CC00"/>
                </a:solidFill>
                <a:latin typeface="Arial" charset="0"/>
                <a:hlinkClick r:id="rId2"/>
              </a:rPr>
              <a:t>http://news.bbc.co.uk/2/hi/health/7120564.stm</a:t>
            </a:r>
            <a:endParaRPr kumimoji="1" lang="en-US" sz="80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5888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4617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75752" y="3890664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 </a:t>
            </a:r>
            <a:r>
              <a:rPr lang="en-US" sz="3600" b="1" dirty="0">
                <a:solidFill>
                  <a:srgbClr val="BADDE1"/>
                </a:solidFill>
              </a:rPr>
              <a:t>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4842875">
            <a:off x="5823149" y="1590658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11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46" y="333592"/>
            <a:ext cx="7315200" cy="617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37670" y="6498542"/>
            <a:ext cx="5224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http://</a:t>
            </a:r>
            <a:r>
              <a:rPr lang="en-US" sz="7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news.sciencemag.org/health/2015/06/mayan-ancestry-may-help-explain-high-risk-diabetes-mexico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5752" y="4877616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 </a:t>
            </a:r>
            <a:r>
              <a:rPr lang="en-US" sz="3600" b="1" dirty="0">
                <a:solidFill>
                  <a:srgbClr val="BADDE1"/>
                </a:solidFill>
              </a:rPr>
              <a:t>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56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46" y="333592"/>
            <a:ext cx="7315200" cy="617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37670" y="6498542"/>
            <a:ext cx="5224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http://</a:t>
            </a:r>
            <a:r>
              <a:rPr lang="en-US" sz="7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news.sciencemag.org/health/2015/06/mayan-ancestry-may-help-explain-high-risk-diabetes-mexico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98" y="2486477"/>
            <a:ext cx="7550374" cy="295638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725714" y="3062514"/>
            <a:ext cx="7605486" cy="2017486"/>
          </a:xfrm>
          <a:custGeom>
            <a:avLst/>
            <a:gdLst>
              <a:gd name="connsiteX0" fmla="*/ 1248229 w 7605486"/>
              <a:gd name="connsiteY0" fmla="*/ 1872343 h 1915886"/>
              <a:gd name="connsiteX1" fmla="*/ 1611086 w 7605486"/>
              <a:gd name="connsiteY1" fmla="*/ 1872343 h 1915886"/>
              <a:gd name="connsiteX2" fmla="*/ 1698172 w 7605486"/>
              <a:gd name="connsiteY2" fmla="*/ 1843315 h 1915886"/>
              <a:gd name="connsiteX3" fmla="*/ 1843315 w 7605486"/>
              <a:gd name="connsiteY3" fmla="*/ 1741715 h 1915886"/>
              <a:gd name="connsiteX4" fmla="*/ 2002972 w 7605486"/>
              <a:gd name="connsiteY4" fmla="*/ 1712686 h 1915886"/>
              <a:gd name="connsiteX5" fmla="*/ 2148115 w 7605486"/>
              <a:gd name="connsiteY5" fmla="*/ 1698172 h 1915886"/>
              <a:gd name="connsiteX6" fmla="*/ 2322286 w 7605486"/>
              <a:gd name="connsiteY6" fmla="*/ 1683657 h 1915886"/>
              <a:gd name="connsiteX7" fmla="*/ 2409372 w 7605486"/>
              <a:gd name="connsiteY7" fmla="*/ 1669143 h 1915886"/>
              <a:gd name="connsiteX8" fmla="*/ 3236686 w 7605486"/>
              <a:gd name="connsiteY8" fmla="*/ 1654629 h 1915886"/>
              <a:gd name="connsiteX9" fmla="*/ 3323772 w 7605486"/>
              <a:gd name="connsiteY9" fmla="*/ 1640115 h 1915886"/>
              <a:gd name="connsiteX10" fmla="*/ 3454400 w 7605486"/>
              <a:gd name="connsiteY10" fmla="*/ 1625600 h 1915886"/>
              <a:gd name="connsiteX11" fmla="*/ 3497943 w 7605486"/>
              <a:gd name="connsiteY11" fmla="*/ 1611086 h 1915886"/>
              <a:gd name="connsiteX12" fmla="*/ 3585029 w 7605486"/>
              <a:gd name="connsiteY12" fmla="*/ 1596572 h 1915886"/>
              <a:gd name="connsiteX13" fmla="*/ 3744686 w 7605486"/>
              <a:gd name="connsiteY13" fmla="*/ 1582057 h 1915886"/>
              <a:gd name="connsiteX14" fmla="*/ 3846286 w 7605486"/>
              <a:gd name="connsiteY14" fmla="*/ 1567543 h 1915886"/>
              <a:gd name="connsiteX15" fmla="*/ 4093029 w 7605486"/>
              <a:gd name="connsiteY15" fmla="*/ 1553029 h 1915886"/>
              <a:gd name="connsiteX16" fmla="*/ 4223657 w 7605486"/>
              <a:gd name="connsiteY16" fmla="*/ 1524000 h 1915886"/>
              <a:gd name="connsiteX17" fmla="*/ 4397829 w 7605486"/>
              <a:gd name="connsiteY17" fmla="*/ 1494972 h 1915886"/>
              <a:gd name="connsiteX18" fmla="*/ 4470400 w 7605486"/>
              <a:gd name="connsiteY18" fmla="*/ 1480457 h 1915886"/>
              <a:gd name="connsiteX19" fmla="*/ 4630057 w 7605486"/>
              <a:gd name="connsiteY19" fmla="*/ 1465943 h 1915886"/>
              <a:gd name="connsiteX20" fmla="*/ 4818743 w 7605486"/>
              <a:gd name="connsiteY20" fmla="*/ 1494972 h 1915886"/>
              <a:gd name="connsiteX21" fmla="*/ 4862286 w 7605486"/>
              <a:gd name="connsiteY21" fmla="*/ 1524000 h 1915886"/>
              <a:gd name="connsiteX22" fmla="*/ 4920343 w 7605486"/>
              <a:gd name="connsiteY22" fmla="*/ 1538515 h 1915886"/>
              <a:gd name="connsiteX23" fmla="*/ 4963886 w 7605486"/>
              <a:gd name="connsiteY23" fmla="*/ 1553029 h 1915886"/>
              <a:gd name="connsiteX24" fmla="*/ 5312229 w 7605486"/>
              <a:gd name="connsiteY24" fmla="*/ 1582057 h 1915886"/>
              <a:gd name="connsiteX25" fmla="*/ 5370286 w 7605486"/>
              <a:gd name="connsiteY25" fmla="*/ 1596572 h 1915886"/>
              <a:gd name="connsiteX26" fmla="*/ 6197600 w 7605486"/>
              <a:gd name="connsiteY26" fmla="*/ 1567543 h 1915886"/>
              <a:gd name="connsiteX27" fmla="*/ 6560457 w 7605486"/>
              <a:gd name="connsiteY27" fmla="*/ 1538515 h 1915886"/>
              <a:gd name="connsiteX28" fmla="*/ 6734629 w 7605486"/>
              <a:gd name="connsiteY28" fmla="*/ 1509486 h 1915886"/>
              <a:gd name="connsiteX29" fmla="*/ 6778172 w 7605486"/>
              <a:gd name="connsiteY29" fmla="*/ 1494972 h 1915886"/>
              <a:gd name="connsiteX30" fmla="*/ 6850743 w 7605486"/>
              <a:gd name="connsiteY30" fmla="*/ 1480457 h 1915886"/>
              <a:gd name="connsiteX31" fmla="*/ 6966857 w 7605486"/>
              <a:gd name="connsiteY31" fmla="*/ 1451429 h 1915886"/>
              <a:gd name="connsiteX32" fmla="*/ 7170057 w 7605486"/>
              <a:gd name="connsiteY32" fmla="*/ 1465943 h 1915886"/>
              <a:gd name="connsiteX33" fmla="*/ 7213600 w 7605486"/>
              <a:gd name="connsiteY33" fmla="*/ 1480457 h 1915886"/>
              <a:gd name="connsiteX34" fmla="*/ 7402286 w 7605486"/>
              <a:gd name="connsiteY34" fmla="*/ 1465943 h 1915886"/>
              <a:gd name="connsiteX35" fmla="*/ 7445829 w 7605486"/>
              <a:gd name="connsiteY35" fmla="*/ 1451429 h 1915886"/>
              <a:gd name="connsiteX36" fmla="*/ 7474857 w 7605486"/>
              <a:gd name="connsiteY36" fmla="*/ 1407886 h 1915886"/>
              <a:gd name="connsiteX37" fmla="*/ 7518400 w 7605486"/>
              <a:gd name="connsiteY37" fmla="*/ 1364343 h 1915886"/>
              <a:gd name="connsiteX38" fmla="*/ 7532915 w 7605486"/>
              <a:gd name="connsiteY38" fmla="*/ 1320800 h 1915886"/>
              <a:gd name="connsiteX39" fmla="*/ 7561943 w 7605486"/>
              <a:gd name="connsiteY39" fmla="*/ 1277257 h 1915886"/>
              <a:gd name="connsiteX40" fmla="*/ 7576457 w 7605486"/>
              <a:gd name="connsiteY40" fmla="*/ 1175657 h 1915886"/>
              <a:gd name="connsiteX41" fmla="*/ 7605486 w 7605486"/>
              <a:gd name="connsiteY41" fmla="*/ 957943 h 1915886"/>
              <a:gd name="connsiteX42" fmla="*/ 7576457 w 7605486"/>
              <a:gd name="connsiteY42" fmla="*/ 566057 h 1915886"/>
              <a:gd name="connsiteX43" fmla="*/ 7561943 w 7605486"/>
              <a:gd name="connsiteY43" fmla="*/ 508000 h 1915886"/>
              <a:gd name="connsiteX44" fmla="*/ 7518400 w 7605486"/>
              <a:gd name="connsiteY44" fmla="*/ 420915 h 1915886"/>
              <a:gd name="connsiteX45" fmla="*/ 7474857 w 7605486"/>
              <a:gd name="connsiteY45" fmla="*/ 275772 h 1915886"/>
              <a:gd name="connsiteX46" fmla="*/ 7445829 w 7605486"/>
              <a:gd name="connsiteY46" fmla="*/ 232229 h 1915886"/>
              <a:gd name="connsiteX47" fmla="*/ 7242629 w 7605486"/>
              <a:gd name="connsiteY47" fmla="*/ 145143 h 1915886"/>
              <a:gd name="connsiteX48" fmla="*/ 7097486 w 7605486"/>
              <a:gd name="connsiteY48" fmla="*/ 130629 h 1915886"/>
              <a:gd name="connsiteX49" fmla="*/ 6821715 w 7605486"/>
              <a:gd name="connsiteY49" fmla="*/ 101600 h 1915886"/>
              <a:gd name="connsiteX50" fmla="*/ 6720115 w 7605486"/>
              <a:gd name="connsiteY50" fmla="*/ 87086 h 1915886"/>
              <a:gd name="connsiteX51" fmla="*/ 6633029 w 7605486"/>
              <a:gd name="connsiteY51" fmla="*/ 72572 h 1915886"/>
              <a:gd name="connsiteX52" fmla="*/ 6386286 w 7605486"/>
              <a:gd name="connsiteY52" fmla="*/ 58057 h 1915886"/>
              <a:gd name="connsiteX53" fmla="*/ 5791200 w 7605486"/>
              <a:gd name="connsiteY53" fmla="*/ 29029 h 1915886"/>
              <a:gd name="connsiteX54" fmla="*/ 4513943 w 7605486"/>
              <a:gd name="connsiteY54" fmla="*/ 14515 h 1915886"/>
              <a:gd name="connsiteX55" fmla="*/ 4455886 w 7605486"/>
              <a:gd name="connsiteY55" fmla="*/ 0 h 1915886"/>
              <a:gd name="connsiteX56" fmla="*/ 3976915 w 7605486"/>
              <a:gd name="connsiteY56" fmla="*/ 29029 h 1915886"/>
              <a:gd name="connsiteX57" fmla="*/ 3933372 w 7605486"/>
              <a:gd name="connsiteY57" fmla="*/ 43543 h 1915886"/>
              <a:gd name="connsiteX58" fmla="*/ 3875315 w 7605486"/>
              <a:gd name="connsiteY58" fmla="*/ 58057 h 1915886"/>
              <a:gd name="connsiteX59" fmla="*/ 3744686 w 7605486"/>
              <a:gd name="connsiteY59" fmla="*/ 159657 h 1915886"/>
              <a:gd name="connsiteX60" fmla="*/ 3715657 w 7605486"/>
              <a:gd name="connsiteY60" fmla="*/ 246743 h 1915886"/>
              <a:gd name="connsiteX61" fmla="*/ 3686629 w 7605486"/>
              <a:gd name="connsiteY61" fmla="*/ 290286 h 1915886"/>
              <a:gd name="connsiteX62" fmla="*/ 3614057 w 7605486"/>
              <a:gd name="connsiteY62" fmla="*/ 406400 h 1915886"/>
              <a:gd name="connsiteX63" fmla="*/ 3106057 w 7605486"/>
              <a:gd name="connsiteY63" fmla="*/ 391886 h 1915886"/>
              <a:gd name="connsiteX64" fmla="*/ 2960915 w 7605486"/>
              <a:gd name="connsiteY64" fmla="*/ 406400 h 1915886"/>
              <a:gd name="connsiteX65" fmla="*/ 2206172 w 7605486"/>
              <a:gd name="connsiteY65" fmla="*/ 420915 h 1915886"/>
              <a:gd name="connsiteX66" fmla="*/ 2104572 w 7605486"/>
              <a:gd name="connsiteY66" fmla="*/ 435429 h 1915886"/>
              <a:gd name="connsiteX67" fmla="*/ 1262743 w 7605486"/>
              <a:gd name="connsiteY67" fmla="*/ 464457 h 1915886"/>
              <a:gd name="connsiteX68" fmla="*/ 478972 w 7605486"/>
              <a:gd name="connsiteY68" fmla="*/ 464457 h 1915886"/>
              <a:gd name="connsiteX69" fmla="*/ 362857 w 7605486"/>
              <a:gd name="connsiteY69" fmla="*/ 493486 h 1915886"/>
              <a:gd name="connsiteX70" fmla="*/ 217715 w 7605486"/>
              <a:gd name="connsiteY70" fmla="*/ 537029 h 1915886"/>
              <a:gd name="connsiteX71" fmla="*/ 174172 w 7605486"/>
              <a:gd name="connsiteY71" fmla="*/ 566057 h 1915886"/>
              <a:gd name="connsiteX72" fmla="*/ 87086 w 7605486"/>
              <a:gd name="connsiteY72" fmla="*/ 609600 h 1915886"/>
              <a:gd name="connsiteX73" fmla="*/ 58057 w 7605486"/>
              <a:gd name="connsiteY73" fmla="*/ 711200 h 1915886"/>
              <a:gd name="connsiteX74" fmla="*/ 29029 w 7605486"/>
              <a:gd name="connsiteY74" fmla="*/ 754743 h 1915886"/>
              <a:gd name="connsiteX75" fmla="*/ 0 w 7605486"/>
              <a:gd name="connsiteY75" fmla="*/ 986972 h 1915886"/>
              <a:gd name="connsiteX76" fmla="*/ 14515 w 7605486"/>
              <a:gd name="connsiteY76" fmla="*/ 1219200 h 1915886"/>
              <a:gd name="connsiteX77" fmla="*/ 29029 w 7605486"/>
              <a:gd name="connsiteY77" fmla="*/ 1422400 h 1915886"/>
              <a:gd name="connsiteX78" fmla="*/ 43543 w 7605486"/>
              <a:gd name="connsiteY78" fmla="*/ 1465943 h 1915886"/>
              <a:gd name="connsiteX79" fmla="*/ 58057 w 7605486"/>
              <a:gd name="connsiteY79" fmla="*/ 1524000 h 1915886"/>
              <a:gd name="connsiteX80" fmla="*/ 72572 w 7605486"/>
              <a:gd name="connsiteY80" fmla="*/ 1567543 h 1915886"/>
              <a:gd name="connsiteX81" fmla="*/ 87086 w 7605486"/>
              <a:gd name="connsiteY81" fmla="*/ 1625600 h 1915886"/>
              <a:gd name="connsiteX82" fmla="*/ 145143 w 7605486"/>
              <a:gd name="connsiteY82" fmla="*/ 1785257 h 1915886"/>
              <a:gd name="connsiteX83" fmla="*/ 275772 w 7605486"/>
              <a:gd name="connsiteY83" fmla="*/ 1843315 h 1915886"/>
              <a:gd name="connsiteX84" fmla="*/ 319315 w 7605486"/>
              <a:gd name="connsiteY84" fmla="*/ 1872343 h 1915886"/>
              <a:gd name="connsiteX85" fmla="*/ 464457 w 7605486"/>
              <a:gd name="connsiteY85" fmla="*/ 1901372 h 1915886"/>
              <a:gd name="connsiteX86" fmla="*/ 1204686 w 7605486"/>
              <a:gd name="connsiteY86" fmla="*/ 1901372 h 1915886"/>
              <a:gd name="connsiteX87" fmla="*/ 1291772 w 7605486"/>
              <a:gd name="connsiteY87" fmla="*/ 1915886 h 1915886"/>
              <a:gd name="connsiteX88" fmla="*/ 1524000 w 7605486"/>
              <a:gd name="connsiteY88" fmla="*/ 1901372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605486" h="1915886">
                <a:moveTo>
                  <a:pt x="1248229" y="1872343"/>
                </a:moveTo>
                <a:cubicBezTo>
                  <a:pt x="1409908" y="1888511"/>
                  <a:pt x="1428380" y="1898443"/>
                  <a:pt x="1611086" y="1872343"/>
                </a:cubicBezTo>
                <a:cubicBezTo>
                  <a:pt x="1641377" y="1868016"/>
                  <a:pt x="1698172" y="1843315"/>
                  <a:pt x="1698172" y="1843315"/>
                </a:cubicBezTo>
                <a:cubicBezTo>
                  <a:pt x="1724670" y="1823441"/>
                  <a:pt x="1821869" y="1748864"/>
                  <a:pt x="1843315" y="1741715"/>
                </a:cubicBezTo>
                <a:cubicBezTo>
                  <a:pt x="1920643" y="1715937"/>
                  <a:pt x="1879881" y="1726363"/>
                  <a:pt x="2002972" y="1712686"/>
                </a:cubicBezTo>
                <a:cubicBezTo>
                  <a:pt x="2051297" y="1707317"/>
                  <a:pt x="2099692" y="1702574"/>
                  <a:pt x="2148115" y="1698172"/>
                </a:cubicBezTo>
                <a:cubicBezTo>
                  <a:pt x="2206134" y="1692897"/>
                  <a:pt x="2264384" y="1690091"/>
                  <a:pt x="2322286" y="1683657"/>
                </a:cubicBezTo>
                <a:cubicBezTo>
                  <a:pt x="2351535" y="1680407"/>
                  <a:pt x="2379958" y="1670077"/>
                  <a:pt x="2409372" y="1669143"/>
                </a:cubicBezTo>
                <a:cubicBezTo>
                  <a:pt x="2685047" y="1660392"/>
                  <a:pt x="2960915" y="1659467"/>
                  <a:pt x="3236686" y="1654629"/>
                </a:cubicBezTo>
                <a:cubicBezTo>
                  <a:pt x="3265715" y="1649791"/>
                  <a:pt x="3294601" y="1644005"/>
                  <a:pt x="3323772" y="1640115"/>
                </a:cubicBezTo>
                <a:cubicBezTo>
                  <a:pt x="3367198" y="1634325"/>
                  <a:pt x="3411185" y="1632803"/>
                  <a:pt x="3454400" y="1625600"/>
                </a:cubicBezTo>
                <a:cubicBezTo>
                  <a:pt x="3469491" y="1623085"/>
                  <a:pt x="3483008" y="1614405"/>
                  <a:pt x="3497943" y="1611086"/>
                </a:cubicBezTo>
                <a:cubicBezTo>
                  <a:pt x="3526671" y="1604702"/>
                  <a:pt x="3555802" y="1600011"/>
                  <a:pt x="3585029" y="1596572"/>
                </a:cubicBezTo>
                <a:cubicBezTo>
                  <a:pt x="3638101" y="1590328"/>
                  <a:pt x="3691574" y="1587958"/>
                  <a:pt x="3744686" y="1582057"/>
                </a:cubicBezTo>
                <a:cubicBezTo>
                  <a:pt x="3778687" y="1578279"/>
                  <a:pt x="3812194" y="1570384"/>
                  <a:pt x="3846286" y="1567543"/>
                </a:cubicBezTo>
                <a:cubicBezTo>
                  <a:pt x="3928391" y="1560701"/>
                  <a:pt x="4010781" y="1557867"/>
                  <a:pt x="4093029" y="1553029"/>
                </a:cubicBezTo>
                <a:cubicBezTo>
                  <a:pt x="4151167" y="1538495"/>
                  <a:pt x="4161023" y="1535053"/>
                  <a:pt x="4223657" y="1524000"/>
                </a:cubicBezTo>
                <a:cubicBezTo>
                  <a:pt x="4281620" y="1513771"/>
                  <a:pt x="4340114" y="1506516"/>
                  <a:pt x="4397829" y="1494972"/>
                </a:cubicBezTo>
                <a:cubicBezTo>
                  <a:pt x="4422019" y="1490134"/>
                  <a:pt x="4445921" y="1483517"/>
                  <a:pt x="4470400" y="1480457"/>
                </a:cubicBezTo>
                <a:cubicBezTo>
                  <a:pt x="4523426" y="1473829"/>
                  <a:pt x="4576838" y="1470781"/>
                  <a:pt x="4630057" y="1465943"/>
                </a:cubicBezTo>
                <a:cubicBezTo>
                  <a:pt x="4656290" y="1468858"/>
                  <a:pt x="4774744" y="1476115"/>
                  <a:pt x="4818743" y="1494972"/>
                </a:cubicBezTo>
                <a:cubicBezTo>
                  <a:pt x="4834776" y="1501844"/>
                  <a:pt x="4846253" y="1517128"/>
                  <a:pt x="4862286" y="1524000"/>
                </a:cubicBezTo>
                <a:cubicBezTo>
                  <a:pt x="4880621" y="1531858"/>
                  <a:pt x="4901163" y="1533035"/>
                  <a:pt x="4920343" y="1538515"/>
                </a:cubicBezTo>
                <a:cubicBezTo>
                  <a:pt x="4935054" y="1542718"/>
                  <a:pt x="4948795" y="1550514"/>
                  <a:pt x="4963886" y="1553029"/>
                </a:cubicBezTo>
                <a:cubicBezTo>
                  <a:pt x="5054071" y="1568059"/>
                  <a:pt x="5237952" y="1577105"/>
                  <a:pt x="5312229" y="1582057"/>
                </a:cubicBezTo>
                <a:cubicBezTo>
                  <a:pt x="5331581" y="1586895"/>
                  <a:pt x="5350338" y="1596572"/>
                  <a:pt x="5370286" y="1596572"/>
                </a:cubicBezTo>
                <a:cubicBezTo>
                  <a:pt x="6432817" y="1596572"/>
                  <a:pt x="5775372" y="1604798"/>
                  <a:pt x="6197600" y="1567543"/>
                </a:cubicBezTo>
                <a:lnTo>
                  <a:pt x="6560457" y="1538515"/>
                </a:lnTo>
                <a:cubicBezTo>
                  <a:pt x="6714266" y="1500061"/>
                  <a:pt x="6485486" y="1554784"/>
                  <a:pt x="6734629" y="1509486"/>
                </a:cubicBezTo>
                <a:cubicBezTo>
                  <a:pt x="6749682" y="1506749"/>
                  <a:pt x="6763329" y="1498683"/>
                  <a:pt x="6778172" y="1494972"/>
                </a:cubicBezTo>
                <a:cubicBezTo>
                  <a:pt x="6802105" y="1488989"/>
                  <a:pt x="6826705" y="1486004"/>
                  <a:pt x="6850743" y="1480457"/>
                </a:cubicBezTo>
                <a:cubicBezTo>
                  <a:pt x="6889617" y="1471486"/>
                  <a:pt x="6966857" y="1451429"/>
                  <a:pt x="6966857" y="1451429"/>
                </a:cubicBezTo>
                <a:cubicBezTo>
                  <a:pt x="7034590" y="1456267"/>
                  <a:pt x="7102616" y="1458009"/>
                  <a:pt x="7170057" y="1465943"/>
                </a:cubicBezTo>
                <a:cubicBezTo>
                  <a:pt x="7185252" y="1467731"/>
                  <a:pt x="7198301" y="1480457"/>
                  <a:pt x="7213600" y="1480457"/>
                </a:cubicBezTo>
                <a:cubicBezTo>
                  <a:pt x="7276681" y="1480457"/>
                  <a:pt x="7339391" y="1470781"/>
                  <a:pt x="7402286" y="1465943"/>
                </a:cubicBezTo>
                <a:cubicBezTo>
                  <a:pt x="7416800" y="1461105"/>
                  <a:pt x="7433882" y="1460986"/>
                  <a:pt x="7445829" y="1451429"/>
                </a:cubicBezTo>
                <a:cubicBezTo>
                  <a:pt x="7459450" y="1440532"/>
                  <a:pt x="7463690" y="1421287"/>
                  <a:pt x="7474857" y="1407886"/>
                </a:cubicBezTo>
                <a:cubicBezTo>
                  <a:pt x="7487998" y="1392117"/>
                  <a:pt x="7503886" y="1378857"/>
                  <a:pt x="7518400" y="1364343"/>
                </a:cubicBezTo>
                <a:cubicBezTo>
                  <a:pt x="7523238" y="1349829"/>
                  <a:pt x="7526073" y="1334484"/>
                  <a:pt x="7532915" y="1320800"/>
                </a:cubicBezTo>
                <a:cubicBezTo>
                  <a:pt x="7540716" y="1305198"/>
                  <a:pt x="7556931" y="1293965"/>
                  <a:pt x="7561943" y="1277257"/>
                </a:cubicBezTo>
                <a:cubicBezTo>
                  <a:pt x="7571773" y="1244489"/>
                  <a:pt x="7572214" y="1209603"/>
                  <a:pt x="7576457" y="1175657"/>
                </a:cubicBezTo>
                <a:cubicBezTo>
                  <a:pt x="7603103" y="962495"/>
                  <a:pt x="7577804" y="1124037"/>
                  <a:pt x="7605486" y="957943"/>
                </a:cubicBezTo>
                <a:cubicBezTo>
                  <a:pt x="7598991" y="841026"/>
                  <a:pt x="7595356" y="688897"/>
                  <a:pt x="7576457" y="566057"/>
                </a:cubicBezTo>
                <a:cubicBezTo>
                  <a:pt x="7573424" y="546341"/>
                  <a:pt x="7569801" y="526335"/>
                  <a:pt x="7561943" y="508000"/>
                </a:cubicBezTo>
                <a:cubicBezTo>
                  <a:pt x="7507422" y="380783"/>
                  <a:pt x="7553347" y="543227"/>
                  <a:pt x="7518400" y="420915"/>
                </a:cubicBezTo>
                <a:cubicBezTo>
                  <a:pt x="7508257" y="385414"/>
                  <a:pt x="7492107" y="301648"/>
                  <a:pt x="7474857" y="275772"/>
                </a:cubicBezTo>
                <a:cubicBezTo>
                  <a:pt x="7465181" y="261258"/>
                  <a:pt x="7460120" y="242232"/>
                  <a:pt x="7445829" y="232229"/>
                </a:cubicBezTo>
                <a:cubicBezTo>
                  <a:pt x="7420648" y="214602"/>
                  <a:pt x="7287115" y="149592"/>
                  <a:pt x="7242629" y="145143"/>
                </a:cubicBezTo>
                <a:lnTo>
                  <a:pt x="7097486" y="130629"/>
                </a:lnTo>
                <a:cubicBezTo>
                  <a:pt x="7005545" y="121118"/>
                  <a:pt x="6913218" y="114672"/>
                  <a:pt x="6821715" y="101600"/>
                </a:cubicBezTo>
                <a:lnTo>
                  <a:pt x="6720115" y="87086"/>
                </a:lnTo>
                <a:cubicBezTo>
                  <a:pt x="6691028" y="82611"/>
                  <a:pt x="6662347" y="75121"/>
                  <a:pt x="6633029" y="72572"/>
                </a:cubicBezTo>
                <a:cubicBezTo>
                  <a:pt x="6550949" y="65435"/>
                  <a:pt x="6468466" y="63927"/>
                  <a:pt x="6386286" y="58057"/>
                </a:cubicBezTo>
                <a:cubicBezTo>
                  <a:pt x="6027310" y="32415"/>
                  <a:pt x="6428668" y="39833"/>
                  <a:pt x="5791200" y="29029"/>
                </a:cubicBezTo>
                <a:lnTo>
                  <a:pt x="4513943" y="14515"/>
                </a:lnTo>
                <a:cubicBezTo>
                  <a:pt x="4494591" y="9677"/>
                  <a:pt x="4475834" y="0"/>
                  <a:pt x="4455886" y="0"/>
                </a:cubicBezTo>
                <a:cubicBezTo>
                  <a:pt x="4155141" y="0"/>
                  <a:pt x="4173019" y="1015"/>
                  <a:pt x="3976915" y="29029"/>
                </a:cubicBezTo>
                <a:cubicBezTo>
                  <a:pt x="3962401" y="33867"/>
                  <a:pt x="3948083" y="39340"/>
                  <a:pt x="3933372" y="43543"/>
                </a:cubicBezTo>
                <a:cubicBezTo>
                  <a:pt x="3914192" y="49023"/>
                  <a:pt x="3893157" y="49136"/>
                  <a:pt x="3875315" y="58057"/>
                </a:cubicBezTo>
                <a:cubicBezTo>
                  <a:pt x="3805875" y="92777"/>
                  <a:pt x="3792469" y="111875"/>
                  <a:pt x="3744686" y="159657"/>
                </a:cubicBezTo>
                <a:cubicBezTo>
                  <a:pt x="3735010" y="188686"/>
                  <a:pt x="3732630" y="221283"/>
                  <a:pt x="3715657" y="246743"/>
                </a:cubicBezTo>
                <a:cubicBezTo>
                  <a:pt x="3705981" y="261257"/>
                  <a:pt x="3693714" y="274346"/>
                  <a:pt x="3686629" y="290286"/>
                </a:cubicBezTo>
                <a:cubicBezTo>
                  <a:pt x="3635721" y="404829"/>
                  <a:pt x="3692388" y="354181"/>
                  <a:pt x="3614057" y="406400"/>
                </a:cubicBezTo>
                <a:cubicBezTo>
                  <a:pt x="3444724" y="401562"/>
                  <a:pt x="3275459" y="391886"/>
                  <a:pt x="3106057" y="391886"/>
                </a:cubicBezTo>
                <a:cubicBezTo>
                  <a:pt x="3057435" y="391886"/>
                  <a:pt x="3009512" y="404832"/>
                  <a:pt x="2960915" y="406400"/>
                </a:cubicBezTo>
                <a:cubicBezTo>
                  <a:pt x="2709418" y="414513"/>
                  <a:pt x="2457753" y="416077"/>
                  <a:pt x="2206172" y="420915"/>
                </a:cubicBezTo>
                <a:cubicBezTo>
                  <a:pt x="2172305" y="425753"/>
                  <a:pt x="2138763" y="434289"/>
                  <a:pt x="2104572" y="435429"/>
                </a:cubicBezTo>
                <a:cubicBezTo>
                  <a:pt x="1241743" y="464189"/>
                  <a:pt x="1593428" y="398322"/>
                  <a:pt x="1262743" y="464457"/>
                </a:cubicBezTo>
                <a:cubicBezTo>
                  <a:pt x="1016403" y="457614"/>
                  <a:pt x="732309" y="435226"/>
                  <a:pt x="478972" y="464457"/>
                </a:cubicBezTo>
                <a:cubicBezTo>
                  <a:pt x="439339" y="469030"/>
                  <a:pt x="401562" y="483810"/>
                  <a:pt x="362857" y="493486"/>
                </a:cubicBezTo>
                <a:cubicBezTo>
                  <a:pt x="330400" y="501600"/>
                  <a:pt x="238921" y="522892"/>
                  <a:pt x="217715" y="537029"/>
                </a:cubicBezTo>
                <a:cubicBezTo>
                  <a:pt x="203201" y="546705"/>
                  <a:pt x="189774" y="558256"/>
                  <a:pt x="174172" y="566057"/>
                </a:cubicBezTo>
                <a:cubicBezTo>
                  <a:pt x="53989" y="626149"/>
                  <a:pt x="211873" y="526410"/>
                  <a:pt x="87086" y="609600"/>
                </a:cubicBezTo>
                <a:cubicBezTo>
                  <a:pt x="82434" y="628208"/>
                  <a:pt x="68470" y="690373"/>
                  <a:pt x="58057" y="711200"/>
                </a:cubicBezTo>
                <a:cubicBezTo>
                  <a:pt x="50256" y="726802"/>
                  <a:pt x="38705" y="740229"/>
                  <a:pt x="29029" y="754743"/>
                </a:cubicBezTo>
                <a:cubicBezTo>
                  <a:pt x="11767" y="841055"/>
                  <a:pt x="0" y="886492"/>
                  <a:pt x="0" y="986972"/>
                </a:cubicBezTo>
                <a:cubicBezTo>
                  <a:pt x="0" y="1064532"/>
                  <a:pt x="9356" y="1141811"/>
                  <a:pt x="14515" y="1219200"/>
                </a:cubicBezTo>
                <a:cubicBezTo>
                  <a:pt x="19032" y="1286955"/>
                  <a:pt x="21095" y="1354959"/>
                  <a:pt x="29029" y="1422400"/>
                </a:cubicBezTo>
                <a:cubicBezTo>
                  <a:pt x="30817" y="1437595"/>
                  <a:pt x="39340" y="1451232"/>
                  <a:pt x="43543" y="1465943"/>
                </a:cubicBezTo>
                <a:cubicBezTo>
                  <a:pt x="49023" y="1485123"/>
                  <a:pt x="52577" y="1504820"/>
                  <a:pt x="58057" y="1524000"/>
                </a:cubicBezTo>
                <a:cubicBezTo>
                  <a:pt x="62260" y="1538711"/>
                  <a:pt x="68369" y="1552832"/>
                  <a:pt x="72572" y="1567543"/>
                </a:cubicBezTo>
                <a:cubicBezTo>
                  <a:pt x="78052" y="1586723"/>
                  <a:pt x="82759" y="1606127"/>
                  <a:pt x="87086" y="1625600"/>
                </a:cubicBezTo>
                <a:cubicBezTo>
                  <a:pt x="99155" y="1679912"/>
                  <a:pt x="102870" y="1742984"/>
                  <a:pt x="145143" y="1785257"/>
                </a:cubicBezTo>
                <a:cubicBezTo>
                  <a:pt x="204223" y="1844337"/>
                  <a:pt x="189543" y="1785830"/>
                  <a:pt x="275772" y="1843315"/>
                </a:cubicBezTo>
                <a:cubicBezTo>
                  <a:pt x="290286" y="1852991"/>
                  <a:pt x="303713" y="1864542"/>
                  <a:pt x="319315" y="1872343"/>
                </a:cubicBezTo>
                <a:cubicBezTo>
                  <a:pt x="359847" y="1892609"/>
                  <a:pt x="427016" y="1896023"/>
                  <a:pt x="464457" y="1901372"/>
                </a:cubicBezTo>
                <a:cubicBezTo>
                  <a:pt x="843133" y="1889156"/>
                  <a:pt x="873059" y="1875862"/>
                  <a:pt x="1204686" y="1901372"/>
                </a:cubicBezTo>
                <a:cubicBezTo>
                  <a:pt x="1234028" y="1903629"/>
                  <a:pt x="1262743" y="1911048"/>
                  <a:pt x="1291772" y="1915886"/>
                </a:cubicBezTo>
                <a:cubicBezTo>
                  <a:pt x="1436477" y="1895214"/>
                  <a:pt x="1359162" y="1901372"/>
                  <a:pt x="1524000" y="190137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3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2181787"/>
            <a:ext cx="8229600" cy="382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496889"/>
            <a:ext cx="48577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4987" y="1023423"/>
            <a:ext cx="2236510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May 2013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5752" y="5864568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 </a:t>
            </a:r>
            <a:r>
              <a:rPr lang="en-US" sz="3600" b="1" dirty="0">
                <a:solidFill>
                  <a:srgbClr val="BADDE1"/>
                </a:solidFill>
              </a:rPr>
              <a:t>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82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90525"/>
            <a:ext cx="82677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23749" y="3058327"/>
            <a:ext cx="6908800" cy="95410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the “Three Major Perennial Debates” information is towards the bottom . . . </a:t>
            </a:r>
            <a:endParaRPr kumimoji="1"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161150" y="4936681"/>
            <a:ext cx="4019550" cy="607776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4248652">
            <a:off x="6069958" y="3738794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22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15669" y="6400800"/>
            <a:ext cx="2880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http://www.bbc.co.uk/news/science-environment-12207954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1435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1796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478" y="69031"/>
            <a:ext cx="7266022" cy="65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49895" y="6400800"/>
            <a:ext cx="22124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4"/>
              </a:rPr>
              <a:t>http://www.bbc.co.uk/news/health-11727707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87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7" y="381000"/>
            <a:ext cx="7772400" cy="608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13801" y="6530975"/>
            <a:ext cx="2289409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4"/>
              </a:rPr>
              <a:t>http://news.bbc.co.uk/2/hi/health/7278853.stm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6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3413801" y="6397625"/>
            <a:ext cx="2289409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3"/>
              </a:rPr>
              <a:t>http://news.bbc.co.uk/2/hi/health/7798687.stm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271588"/>
            <a:ext cx="7772400" cy="489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10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4" y="1465942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095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6"/>
            <a:ext cx="7358062" cy="3687163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chemeClr val="accent1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vs. </a:t>
            </a:r>
            <a:r>
              <a:rPr lang="en-US" b="1" i="1" dirty="0" smtClean="0">
                <a:solidFill>
                  <a:srgbClr val="000000"/>
                </a:solidFill>
              </a:rPr>
              <a:t>Cultural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800" b="1" dirty="0" smtClean="0">
                <a:solidFill>
                  <a:schemeClr val="accent1"/>
                </a:solidFill>
              </a:rPr>
              <a:t>nature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vs. </a:t>
            </a:r>
            <a:r>
              <a:rPr lang="en-US" sz="2800" b="1" dirty="0" smtClean="0">
                <a:solidFill>
                  <a:srgbClr val="000000"/>
                </a:solidFill>
              </a:rPr>
              <a:t>nurture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”)</a:t>
            </a:r>
            <a:b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(“inherited vs. </a:t>
            </a:r>
            <a:r>
              <a:rPr lang="en-US" sz="2800" b="1" dirty="0" smtClean="0">
                <a:solidFill>
                  <a:srgbClr val="000000"/>
                </a:solidFill>
              </a:rPr>
              <a:t>learned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(“</a:t>
            </a:r>
            <a:r>
              <a:rPr lang="en-US" sz="2800" b="1" dirty="0" err="1" smtClean="0">
                <a:solidFill>
                  <a:schemeClr val="accent1">
                    <a:lumMod val="90000"/>
                  </a:schemeClr>
                </a:solidFill>
              </a:rPr>
              <a:t>nativism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 vs. “</a:t>
            </a:r>
            <a:r>
              <a:rPr lang="en-US" sz="2800" b="1" dirty="0" smtClean="0">
                <a:solidFill>
                  <a:srgbClr val="000000"/>
                </a:solidFill>
              </a:rPr>
              <a:t>empiricism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5184533" y="995584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72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" y="293425"/>
            <a:ext cx="8229600" cy="626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685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54356"/>
            <a:ext cx="6908800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And, of course, the question of how they relate to one another in causing or influencing something is at the root of many of the arguments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60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2320661"/>
            <a:ext cx="6908800" cy="32932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“correct” answer,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of course, is . . .</a:t>
            </a:r>
          </a:p>
          <a:p>
            <a:pPr algn="ctr" eaLnBrk="0" hangingPunct="0"/>
            <a:r>
              <a:rPr kumimoji="1" lang="en-US" sz="2400" b="1" dirty="0" smtClean="0">
                <a:solidFill>
                  <a:srgbClr val="000000"/>
                </a:solidFill>
                <a:latin typeface="Arial" charset="0"/>
              </a:rPr>
              <a:t>(at least to most serious observers)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that they both contribute.</a:t>
            </a:r>
          </a:p>
          <a:p>
            <a:pPr algn="ctr" eaLnBrk="0" hangingPunct="0"/>
            <a:endParaRPr kumimoji="1"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So it’s . . . </a:t>
            </a:r>
            <a:endParaRPr kumimoji="1"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20661"/>
            <a:ext cx="6908800" cy="32932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“correct” answer,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of course, is . . .</a:t>
            </a:r>
          </a:p>
          <a:p>
            <a:pPr algn="ctr" eaLnBrk="0" hangingPunct="0"/>
            <a:r>
              <a:rPr kumimoji="1" lang="en-US" sz="2400" b="1" dirty="0" smtClean="0">
                <a:solidFill>
                  <a:srgbClr val="FFFFFF"/>
                </a:solidFill>
                <a:latin typeface="Arial" charset="0"/>
              </a:rPr>
              <a:t>(</a:t>
            </a:r>
            <a:r>
              <a:rPr kumimoji="1" lang="en-US" sz="2400" dirty="0" smtClean="0">
                <a:solidFill>
                  <a:srgbClr val="FFFFFF"/>
                </a:solidFill>
                <a:latin typeface="Arial" charset="0"/>
              </a:rPr>
              <a:t>at least to most serious observers)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that they both contribute.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So it’s . . . 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18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725" y="0"/>
            <a:ext cx="6439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185275" y="62351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  <a:hlinkClick r:id="rId4"/>
              </a:rPr>
              <a:t>Plato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7800" y="3472938"/>
            <a:ext cx="61919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5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</a:t>
            </a: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ome debates going on today have been going on since at least the days of Socrates, Plato, and Aristotle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96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83070" y="6549299"/>
            <a:ext cx="4350871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http://news.nd.edu/news/67163-nature-vs-nuture-both-are-important-anthropologist-argues/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4" y="434979"/>
            <a:ext cx="777942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640051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5"/>
              </a:rPr>
              <a:t>https://www.sciencedaily.com/releases/2016/05/160518130006.htm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38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02666" y="6549299"/>
            <a:ext cx="511680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3"/>
              </a:rPr>
              <a:t>Source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" y="489587"/>
            <a:ext cx="788436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946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358116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rgbClr val="000000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</a:rPr>
              <a:t>and</a:t>
            </a:r>
            <a:r>
              <a:rPr lang="en-US" sz="40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rgbClr val="000000"/>
                </a:solidFill>
              </a:rPr>
              <a:t>Cultural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800" b="1" dirty="0" smtClean="0">
                <a:solidFill>
                  <a:schemeClr val="accent1"/>
                </a:solidFill>
              </a:rPr>
              <a:t>nature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</a:rPr>
              <a:t>and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nurture”)</a:t>
            </a:r>
            <a:b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(“inherited </a:t>
            </a:r>
            <a:r>
              <a:rPr lang="en-US" sz="3600" b="1" dirty="0" smtClean="0">
                <a:solidFill>
                  <a:srgbClr val="000000"/>
                </a:solidFill>
              </a:rPr>
              <a:t>and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learned”)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(“</a:t>
            </a:r>
            <a:r>
              <a:rPr lang="en-US" sz="2800" b="1" dirty="0" err="1" smtClean="0">
                <a:solidFill>
                  <a:schemeClr val="accent1">
                    <a:lumMod val="90000"/>
                  </a:schemeClr>
                </a:solidFill>
              </a:rPr>
              <a:t>nativism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 </a:t>
            </a:r>
            <a:r>
              <a:rPr lang="en-US" sz="3600" b="1" dirty="0" smtClean="0">
                <a:solidFill>
                  <a:srgbClr val="000000"/>
                </a:solidFill>
              </a:rPr>
              <a:t>and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“empiricism”)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896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7518" y="413052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</a:t>
            </a:r>
            <a:r>
              <a:rPr lang="en-US" sz="3600" b="1" dirty="0">
                <a:solidFill>
                  <a:srgbClr val="BADDE1"/>
                </a:solidFill>
              </a:rPr>
              <a:t> 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95275"/>
            <a:ext cx="81153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97736" y="6549299"/>
            <a:ext cx="4921540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4"/>
              </a:rPr>
              <a:t>http://www.npr.org/2016/07/15/485709299/how-do-nature-and-nurture-combine-to-make-us-who-we-are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86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89201" y="6494684"/>
            <a:ext cx="4149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http://sciencenordic.com/are-leaders-born-or-bred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74" y="547688"/>
            <a:ext cx="55340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612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89201" y="6494684"/>
            <a:ext cx="4149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http://sciencenordic.com/are-leaders-born-or-bred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74" y="547688"/>
            <a:ext cx="55340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1756229" y="960122"/>
            <a:ext cx="5568270" cy="910045"/>
          </a:xfrm>
          <a:custGeom>
            <a:avLst/>
            <a:gdLst>
              <a:gd name="connsiteX0" fmla="*/ 2336800 w 5413828"/>
              <a:gd name="connsiteY0" fmla="*/ 653143 h 827314"/>
              <a:gd name="connsiteX1" fmla="*/ 3439885 w 5413828"/>
              <a:gd name="connsiteY1" fmla="*/ 624114 h 827314"/>
              <a:gd name="connsiteX2" fmla="*/ 3541485 w 5413828"/>
              <a:gd name="connsiteY2" fmla="*/ 609600 h 827314"/>
              <a:gd name="connsiteX3" fmla="*/ 4310742 w 5413828"/>
              <a:gd name="connsiteY3" fmla="*/ 595086 h 827314"/>
              <a:gd name="connsiteX4" fmla="*/ 4876800 w 5413828"/>
              <a:gd name="connsiteY4" fmla="*/ 580572 h 827314"/>
              <a:gd name="connsiteX5" fmla="*/ 5181600 w 5413828"/>
              <a:gd name="connsiteY5" fmla="*/ 566057 h 827314"/>
              <a:gd name="connsiteX6" fmla="*/ 5384800 w 5413828"/>
              <a:gd name="connsiteY6" fmla="*/ 508000 h 827314"/>
              <a:gd name="connsiteX7" fmla="*/ 5413828 w 5413828"/>
              <a:gd name="connsiteY7" fmla="*/ 464457 h 827314"/>
              <a:gd name="connsiteX8" fmla="*/ 5399314 w 5413828"/>
              <a:gd name="connsiteY8" fmla="*/ 275772 h 827314"/>
              <a:gd name="connsiteX9" fmla="*/ 5370285 w 5413828"/>
              <a:gd name="connsiteY9" fmla="*/ 232229 h 827314"/>
              <a:gd name="connsiteX10" fmla="*/ 5355771 w 5413828"/>
              <a:gd name="connsiteY10" fmla="*/ 188686 h 827314"/>
              <a:gd name="connsiteX11" fmla="*/ 5312228 w 5413828"/>
              <a:gd name="connsiteY11" fmla="*/ 159657 h 827314"/>
              <a:gd name="connsiteX12" fmla="*/ 5210628 w 5413828"/>
              <a:gd name="connsiteY12" fmla="*/ 116114 h 827314"/>
              <a:gd name="connsiteX13" fmla="*/ 5167085 w 5413828"/>
              <a:gd name="connsiteY13" fmla="*/ 87086 h 827314"/>
              <a:gd name="connsiteX14" fmla="*/ 5050971 w 5413828"/>
              <a:gd name="connsiteY14" fmla="*/ 72572 h 827314"/>
              <a:gd name="connsiteX15" fmla="*/ 4630057 w 5413828"/>
              <a:gd name="connsiteY15" fmla="*/ 43543 h 827314"/>
              <a:gd name="connsiteX16" fmla="*/ 4557485 w 5413828"/>
              <a:gd name="connsiteY16" fmla="*/ 29029 h 827314"/>
              <a:gd name="connsiteX17" fmla="*/ 4354285 w 5413828"/>
              <a:gd name="connsiteY17" fmla="*/ 14514 h 827314"/>
              <a:gd name="connsiteX18" fmla="*/ 4194628 w 5413828"/>
              <a:gd name="connsiteY18" fmla="*/ 0 h 827314"/>
              <a:gd name="connsiteX19" fmla="*/ 3512457 w 5413828"/>
              <a:gd name="connsiteY19" fmla="*/ 14514 h 827314"/>
              <a:gd name="connsiteX20" fmla="*/ 3410857 w 5413828"/>
              <a:gd name="connsiteY20" fmla="*/ 29029 h 827314"/>
              <a:gd name="connsiteX21" fmla="*/ 3106057 w 5413828"/>
              <a:gd name="connsiteY21" fmla="*/ 58057 h 827314"/>
              <a:gd name="connsiteX22" fmla="*/ 2830285 w 5413828"/>
              <a:gd name="connsiteY22" fmla="*/ 87086 h 827314"/>
              <a:gd name="connsiteX23" fmla="*/ 2438400 w 5413828"/>
              <a:gd name="connsiteY23" fmla="*/ 101600 h 827314"/>
              <a:gd name="connsiteX24" fmla="*/ 2061028 w 5413828"/>
              <a:gd name="connsiteY24" fmla="*/ 130629 h 827314"/>
              <a:gd name="connsiteX25" fmla="*/ 1770742 w 5413828"/>
              <a:gd name="connsiteY25" fmla="*/ 145143 h 827314"/>
              <a:gd name="connsiteX26" fmla="*/ 1277257 w 5413828"/>
              <a:gd name="connsiteY26" fmla="*/ 145143 h 827314"/>
              <a:gd name="connsiteX27" fmla="*/ 1204685 w 5413828"/>
              <a:gd name="connsiteY27" fmla="*/ 130629 h 827314"/>
              <a:gd name="connsiteX28" fmla="*/ 1030514 w 5413828"/>
              <a:gd name="connsiteY28" fmla="*/ 116114 h 827314"/>
              <a:gd name="connsiteX29" fmla="*/ 943428 w 5413828"/>
              <a:gd name="connsiteY29" fmla="*/ 101600 h 827314"/>
              <a:gd name="connsiteX30" fmla="*/ 725714 w 5413828"/>
              <a:gd name="connsiteY30" fmla="*/ 87086 h 827314"/>
              <a:gd name="connsiteX31" fmla="*/ 595085 w 5413828"/>
              <a:gd name="connsiteY31" fmla="*/ 101600 h 827314"/>
              <a:gd name="connsiteX32" fmla="*/ 508000 w 5413828"/>
              <a:gd name="connsiteY32" fmla="*/ 130629 h 827314"/>
              <a:gd name="connsiteX33" fmla="*/ 464457 w 5413828"/>
              <a:gd name="connsiteY33" fmla="*/ 145143 h 827314"/>
              <a:gd name="connsiteX34" fmla="*/ 333828 w 5413828"/>
              <a:gd name="connsiteY34" fmla="*/ 159657 h 827314"/>
              <a:gd name="connsiteX35" fmla="*/ 203200 w 5413828"/>
              <a:gd name="connsiteY35" fmla="*/ 203200 h 827314"/>
              <a:gd name="connsiteX36" fmla="*/ 159657 w 5413828"/>
              <a:gd name="connsiteY36" fmla="*/ 217714 h 827314"/>
              <a:gd name="connsiteX37" fmla="*/ 116114 w 5413828"/>
              <a:gd name="connsiteY37" fmla="*/ 232229 h 827314"/>
              <a:gd name="connsiteX38" fmla="*/ 14514 w 5413828"/>
              <a:gd name="connsiteY38" fmla="*/ 362857 h 827314"/>
              <a:gd name="connsiteX39" fmla="*/ 0 w 5413828"/>
              <a:gd name="connsiteY39" fmla="*/ 406400 h 827314"/>
              <a:gd name="connsiteX40" fmla="*/ 14514 w 5413828"/>
              <a:gd name="connsiteY40" fmla="*/ 522514 h 827314"/>
              <a:gd name="connsiteX41" fmla="*/ 87085 w 5413828"/>
              <a:gd name="connsiteY41" fmla="*/ 653143 h 827314"/>
              <a:gd name="connsiteX42" fmla="*/ 145142 w 5413828"/>
              <a:gd name="connsiteY42" fmla="*/ 667657 h 827314"/>
              <a:gd name="connsiteX43" fmla="*/ 203200 w 5413828"/>
              <a:gd name="connsiteY43" fmla="*/ 740229 h 827314"/>
              <a:gd name="connsiteX44" fmla="*/ 304800 w 5413828"/>
              <a:gd name="connsiteY44" fmla="*/ 783772 h 827314"/>
              <a:gd name="connsiteX45" fmla="*/ 348342 w 5413828"/>
              <a:gd name="connsiteY45" fmla="*/ 812800 h 827314"/>
              <a:gd name="connsiteX46" fmla="*/ 508000 w 5413828"/>
              <a:gd name="connsiteY46" fmla="*/ 827314 h 827314"/>
              <a:gd name="connsiteX47" fmla="*/ 1059542 w 5413828"/>
              <a:gd name="connsiteY47" fmla="*/ 812800 h 827314"/>
              <a:gd name="connsiteX48" fmla="*/ 1190171 w 5413828"/>
              <a:gd name="connsiteY48" fmla="*/ 783772 h 827314"/>
              <a:gd name="connsiteX49" fmla="*/ 1233714 w 5413828"/>
              <a:gd name="connsiteY49" fmla="*/ 769257 h 827314"/>
              <a:gd name="connsiteX50" fmla="*/ 1436914 w 5413828"/>
              <a:gd name="connsiteY50" fmla="*/ 740229 h 827314"/>
              <a:gd name="connsiteX51" fmla="*/ 1669142 w 5413828"/>
              <a:gd name="connsiteY51" fmla="*/ 711200 h 827314"/>
              <a:gd name="connsiteX52" fmla="*/ 1872342 w 5413828"/>
              <a:gd name="connsiteY52" fmla="*/ 682172 h 827314"/>
              <a:gd name="connsiteX53" fmla="*/ 2481942 w 5413828"/>
              <a:gd name="connsiteY53" fmla="*/ 667657 h 827314"/>
              <a:gd name="connsiteX54" fmla="*/ 2525485 w 5413828"/>
              <a:gd name="connsiteY54" fmla="*/ 667657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413828" h="827314">
                <a:moveTo>
                  <a:pt x="2336800" y="653143"/>
                </a:moveTo>
                <a:cubicBezTo>
                  <a:pt x="2765524" y="581690"/>
                  <a:pt x="2307609" y="653524"/>
                  <a:pt x="3439885" y="624114"/>
                </a:cubicBezTo>
                <a:cubicBezTo>
                  <a:pt x="3474084" y="623226"/>
                  <a:pt x="3507294" y="610740"/>
                  <a:pt x="3541485" y="609600"/>
                </a:cubicBezTo>
                <a:cubicBezTo>
                  <a:pt x="3797807" y="601056"/>
                  <a:pt x="4054338" y="600660"/>
                  <a:pt x="4310742" y="595086"/>
                </a:cubicBezTo>
                <a:lnTo>
                  <a:pt x="4876800" y="580572"/>
                </a:lnTo>
                <a:cubicBezTo>
                  <a:pt x="5054112" y="536243"/>
                  <a:pt x="4953136" y="548483"/>
                  <a:pt x="5181600" y="566057"/>
                </a:cubicBezTo>
                <a:cubicBezTo>
                  <a:pt x="5323516" y="553156"/>
                  <a:pt x="5318137" y="587996"/>
                  <a:pt x="5384800" y="508000"/>
                </a:cubicBezTo>
                <a:cubicBezTo>
                  <a:pt x="5395967" y="494599"/>
                  <a:pt x="5404152" y="478971"/>
                  <a:pt x="5413828" y="464457"/>
                </a:cubicBezTo>
                <a:cubicBezTo>
                  <a:pt x="5408990" y="401562"/>
                  <a:pt x="5410939" y="337772"/>
                  <a:pt x="5399314" y="275772"/>
                </a:cubicBezTo>
                <a:cubicBezTo>
                  <a:pt x="5396099" y="258627"/>
                  <a:pt x="5378086" y="247831"/>
                  <a:pt x="5370285" y="232229"/>
                </a:cubicBezTo>
                <a:cubicBezTo>
                  <a:pt x="5363443" y="218545"/>
                  <a:pt x="5365328" y="200633"/>
                  <a:pt x="5355771" y="188686"/>
                </a:cubicBezTo>
                <a:cubicBezTo>
                  <a:pt x="5344874" y="175064"/>
                  <a:pt x="5327374" y="168312"/>
                  <a:pt x="5312228" y="159657"/>
                </a:cubicBezTo>
                <a:cubicBezTo>
                  <a:pt x="5100838" y="38863"/>
                  <a:pt x="5373445" y="197523"/>
                  <a:pt x="5210628" y="116114"/>
                </a:cubicBezTo>
                <a:cubicBezTo>
                  <a:pt x="5195026" y="108313"/>
                  <a:pt x="5183914" y="91676"/>
                  <a:pt x="5167085" y="87086"/>
                </a:cubicBezTo>
                <a:cubicBezTo>
                  <a:pt x="5129454" y="76823"/>
                  <a:pt x="5089676" y="77410"/>
                  <a:pt x="5050971" y="72572"/>
                </a:cubicBezTo>
                <a:cubicBezTo>
                  <a:pt x="4883380" y="16706"/>
                  <a:pt x="5060771" y="71330"/>
                  <a:pt x="4630057" y="43543"/>
                </a:cubicBezTo>
                <a:cubicBezTo>
                  <a:pt x="4605438" y="41955"/>
                  <a:pt x="4582019" y="31612"/>
                  <a:pt x="4557485" y="29029"/>
                </a:cubicBezTo>
                <a:cubicBezTo>
                  <a:pt x="4489952" y="21920"/>
                  <a:pt x="4421975" y="19929"/>
                  <a:pt x="4354285" y="14514"/>
                </a:cubicBezTo>
                <a:cubicBezTo>
                  <a:pt x="4301017" y="10252"/>
                  <a:pt x="4247847" y="4838"/>
                  <a:pt x="4194628" y="0"/>
                </a:cubicBezTo>
                <a:lnTo>
                  <a:pt x="3512457" y="14514"/>
                </a:lnTo>
                <a:cubicBezTo>
                  <a:pt x="3478270" y="15780"/>
                  <a:pt x="3444913" y="25785"/>
                  <a:pt x="3410857" y="29029"/>
                </a:cubicBezTo>
                <a:cubicBezTo>
                  <a:pt x="3054847" y="62935"/>
                  <a:pt x="3334674" y="25398"/>
                  <a:pt x="3106057" y="58057"/>
                </a:cubicBezTo>
                <a:cubicBezTo>
                  <a:pt x="2991655" y="96193"/>
                  <a:pt x="3063989" y="76216"/>
                  <a:pt x="2830285" y="87086"/>
                </a:cubicBezTo>
                <a:lnTo>
                  <a:pt x="2438400" y="101600"/>
                </a:lnTo>
                <a:cubicBezTo>
                  <a:pt x="1793804" y="131581"/>
                  <a:pt x="2511435" y="100601"/>
                  <a:pt x="2061028" y="130629"/>
                </a:cubicBezTo>
                <a:cubicBezTo>
                  <a:pt x="1964360" y="137074"/>
                  <a:pt x="1867504" y="140305"/>
                  <a:pt x="1770742" y="145143"/>
                </a:cubicBezTo>
                <a:cubicBezTo>
                  <a:pt x="1553564" y="176168"/>
                  <a:pt x="1650499" y="168470"/>
                  <a:pt x="1277257" y="145143"/>
                </a:cubicBezTo>
                <a:cubicBezTo>
                  <a:pt x="1252635" y="143604"/>
                  <a:pt x="1229186" y="133511"/>
                  <a:pt x="1204685" y="130629"/>
                </a:cubicBezTo>
                <a:cubicBezTo>
                  <a:pt x="1146826" y="123822"/>
                  <a:pt x="1088416" y="122548"/>
                  <a:pt x="1030514" y="116114"/>
                </a:cubicBezTo>
                <a:cubicBezTo>
                  <a:pt x="1001265" y="112864"/>
                  <a:pt x="972725" y="104390"/>
                  <a:pt x="943428" y="101600"/>
                </a:cubicBezTo>
                <a:cubicBezTo>
                  <a:pt x="871023" y="94704"/>
                  <a:pt x="798285" y="91924"/>
                  <a:pt x="725714" y="87086"/>
                </a:cubicBezTo>
                <a:cubicBezTo>
                  <a:pt x="682171" y="91924"/>
                  <a:pt x="638045" y="93008"/>
                  <a:pt x="595085" y="101600"/>
                </a:cubicBezTo>
                <a:cubicBezTo>
                  <a:pt x="565081" y="107601"/>
                  <a:pt x="537028" y="120953"/>
                  <a:pt x="508000" y="130629"/>
                </a:cubicBezTo>
                <a:cubicBezTo>
                  <a:pt x="493486" y="135467"/>
                  <a:pt x="479663" y="143454"/>
                  <a:pt x="464457" y="145143"/>
                </a:cubicBezTo>
                <a:lnTo>
                  <a:pt x="333828" y="159657"/>
                </a:lnTo>
                <a:lnTo>
                  <a:pt x="203200" y="203200"/>
                </a:lnTo>
                <a:lnTo>
                  <a:pt x="159657" y="217714"/>
                </a:lnTo>
                <a:lnTo>
                  <a:pt x="116114" y="232229"/>
                </a:lnTo>
                <a:cubicBezTo>
                  <a:pt x="46671" y="336393"/>
                  <a:pt x="82726" y="294645"/>
                  <a:pt x="14514" y="362857"/>
                </a:cubicBezTo>
                <a:cubicBezTo>
                  <a:pt x="9676" y="377371"/>
                  <a:pt x="0" y="391101"/>
                  <a:pt x="0" y="406400"/>
                </a:cubicBezTo>
                <a:cubicBezTo>
                  <a:pt x="0" y="445406"/>
                  <a:pt x="6341" y="484374"/>
                  <a:pt x="14514" y="522514"/>
                </a:cubicBezTo>
                <a:cubicBezTo>
                  <a:pt x="25410" y="573361"/>
                  <a:pt x="38423" y="625336"/>
                  <a:pt x="87085" y="653143"/>
                </a:cubicBezTo>
                <a:cubicBezTo>
                  <a:pt x="104405" y="663040"/>
                  <a:pt x="125790" y="662819"/>
                  <a:pt x="145142" y="667657"/>
                </a:cubicBezTo>
                <a:cubicBezTo>
                  <a:pt x="269929" y="750850"/>
                  <a:pt x="123077" y="640076"/>
                  <a:pt x="203200" y="740229"/>
                </a:cubicBezTo>
                <a:cubicBezTo>
                  <a:pt x="228258" y="771552"/>
                  <a:pt x="269938" y="775056"/>
                  <a:pt x="304800" y="783772"/>
                </a:cubicBezTo>
                <a:cubicBezTo>
                  <a:pt x="319314" y="793448"/>
                  <a:pt x="331286" y="809145"/>
                  <a:pt x="348342" y="812800"/>
                </a:cubicBezTo>
                <a:cubicBezTo>
                  <a:pt x="400595" y="823997"/>
                  <a:pt x="454561" y="827314"/>
                  <a:pt x="508000" y="827314"/>
                </a:cubicBezTo>
                <a:cubicBezTo>
                  <a:pt x="691911" y="827314"/>
                  <a:pt x="875695" y="817638"/>
                  <a:pt x="1059542" y="812800"/>
                </a:cubicBezTo>
                <a:cubicBezTo>
                  <a:pt x="1157569" y="780125"/>
                  <a:pt x="1036895" y="817834"/>
                  <a:pt x="1190171" y="783772"/>
                </a:cubicBezTo>
                <a:cubicBezTo>
                  <a:pt x="1205106" y="780453"/>
                  <a:pt x="1218647" y="771916"/>
                  <a:pt x="1233714" y="769257"/>
                </a:cubicBezTo>
                <a:cubicBezTo>
                  <a:pt x="1301094" y="757366"/>
                  <a:pt x="1369424" y="751478"/>
                  <a:pt x="1436914" y="740229"/>
                </a:cubicBezTo>
                <a:cubicBezTo>
                  <a:pt x="1571960" y="717720"/>
                  <a:pt x="1494717" y="728642"/>
                  <a:pt x="1669142" y="711200"/>
                </a:cubicBezTo>
                <a:cubicBezTo>
                  <a:pt x="1754678" y="689817"/>
                  <a:pt x="1755349" y="686672"/>
                  <a:pt x="1872342" y="682172"/>
                </a:cubicBezTo>
                <a:cubicBezTo>
                  <a:pt x="2075449" y="674360"/>
                  <a:pt x="2278742" y="672495"/>
                  <a:pt x="2481942" y="667657"/>
                </a:cubicBezTo>
                <a:cubicBezTo>
                  <a:pt x="2530075" y="651613"/>
                  <a:pt x="2525485" y="637844"/>
                  <a:pt x="2525485" y="667657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59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89201" y="6494684"/>
            <a:ext cx="4149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http://sciencenordic.com/are-leaders-born-or-bred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74" y="547688"/>
            <a:ext cx="55340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604838"/>
            <a:ext cx="6286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91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037344" y="6394007"/>
            <a:ext cx="30636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http://www3.interscience.wiley.com/journal/123232350/abstract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7" y="113211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1310148" y="2409145"/>
            <a:ext cx="3030537" cy="493712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598947" y="5355776"/>
            <a:ext cx="5642198" cy="653143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00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27590" y="6394010"/>
            <a:ext cx="24721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http://en.wikipedia.org/wiki/Nature_versus_nurture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331" y="726851"/>
            <a:ext cx="7772400" cy="541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914403" y="1299017"/>
            <a:ext cx="2641599" cy="529784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805548" y="4673593"/>
            <a:ext cx="7003143" cy="1233727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3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2514812" y="6394020"/>
            <a:ext cx="41008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</a:rPr>
              <a:t>www.washingtonpost.com/wp-dyn/content/article/2008/09/01/AR2008090102087.html</a:t>
            </a:r>
          </a:p>
        </p:txBody>
      </p:sp>
      <p:pic>
        <p:nvPicPr>
          <p:cNvPr id="1945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652" y="528638"/>
            <a:ext cx="7589837" cy="57578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714375" y="1320828"/>
            <a:ext cx="3030538" cy="493713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80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1" y="0"/>
            <a:ext cx="3815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05050" y="3853934"/>
            <a:ext cx="6230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and probably even the </a:t>
            </a:r>
            <a:r>
              <a:rPr kumimoji="1" lang="en-US" sz="3600" b="1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Neandertals</a:t>
            </a: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argued about the same sort of things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47174" y="6349488"/>
            <a:ext cx="845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000" b="1" dirty="0" err="1" smtClean="0">
                <a:solidFill>
                  <a:srgbClr val="000000"/>
                </a:solidFill>
                <a:latin typeface="Arial" charset="0"/>
                <a:hlinkClick r:id="rId4"/>
              </a:rPr>
              <a:t>Neandertal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20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7518" y="413052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</a:t>
            </a:r>
            <a:r>
              <a:rPr lang="en-US" sz="3600" b="1" dirty="0">
                <a:solidFill>
                  <a:srgbClr val="BADDE1"/>
                </a:solidFill>
              </a:rPr>
              <a:t> 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98435" y="6534785"/>
            <a:ext cx="3320141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http://www.d.umn.edu/cla/faculty/troufs/anth4616/cpgender.html#title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85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7518" y="413052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</a:t>
            </a:r>
            <a:r>
              <a:rPr lang="en-US" sz="3600" b="1" dirty="0">
                <a:solidFill>
                  <a:srgbClr val="BADDE1"/>
                </a:solidFill>
              </a:rPr>
              <a:t> 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274073"/>
            <a:ext cx="68103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898435" y="6534785"/>
            <a:ext cx="3320141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4"/>
              </a:rPr>
              <a:t>http://www.d.umn.edu/cla/faculty/troufs/anth4616/cpgender.html#title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1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7518" y="413052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</a:t>
            </a:r>
            <a:r>
              <a:rPr lang="en-US" sz="3600" b="1" dirty="0">
                <a:solidFill>
                  <a:srgbClr val="BADDE1"/>
                </a:solidFill>
              </a:rPr>
              <a:t> 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79" y="1453460"/>
            <a:ext cx="3265714" cy="49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898435" y="6534785"/>
            <a:ext cx="3320141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4"/>
              </a:rPr>
              <a:t>http://www.d.umn.edu/cla/faculty/troufs/anth4616/cpgender.html#title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35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98435" y="6534785"/>
            <a:ext cx="3320141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http://www.d.umn.edu/cla/faculty/troufs/anth4616/cpgender.html#title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7518" y="413052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</a:t>
            </a:r>
            <a:r>
              <a:rPr lang="en-US" sz="3600" b="1" dirty="0">
                <a:solidFill>
                  <a:srgbClr val="BADDE1"/>
                </a:solidFill>
              </a:rPr>
              <a:t> 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7" y="1166812"/>
            <a:ext cx="8229600" cy="536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56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89908" y="6534785"/>
            <a:ext cx="4737195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https://www.bbc.com/news/av/health-46843612/intersex-surgeries-is-it-right-to-assign-sex-to-a-baby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7518" y="413052"/>
            <a:ext cx="4570482" cy="64633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000000"/>
                </a:solidFill>
              </a:rPr>
              <a:t>nature</a:t>
            </a:r>
            <a:r>
              <a:rPr lang="en-US" sz="3600" b="1" dirty="0">
                <a:solidFill>
                  <a:srgbClr val="BADDE1"/>
                </a:solidFill>
              </a:rPr>
              <a:t> vs. nurture</a:t>
            </a:r>
            <a:r>
              <a:rPr lang="en-US" sz="3600" b="1" dirty="0" smtClean="0">
                <a:solidFill>
                  <a:srgbClr val="000000"/>
                </a:solidFill>
              </a:rPr>
              <a:t>”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" y="2125422"/>
            <a:ext cx="9144000" cy="383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066970" y="5087486"/>
            <a:ext cx="2098233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14 January 2019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8" y="1330757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0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98435" y="6534785"/>
            <a:ext cx="3320141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https://www.nytimes.com/2018/10/25/opinion/sex-biology-binary.html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476250"/>
            <a:ext cx="4381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387702" y="1780697"/>
            <a:ext cx="2098233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25 October 2018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2" y="338137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01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99" y="476250"/>
            <a:ext cx="5943600" cy="616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58" y="1025848"/>
            <a:ext cx="1328347" cy="63862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78722" y="6573606"/>
            <a:ext cx="2159567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5"/>
              </a:rPr>
              <a:t>http://www.bbc.com/news/health-39979186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123543" y="1751560"/>
            <a:ext cx="305465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                      22 May 2017     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78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05" y="812799"/>
            <a:ext cx="1328347" cy="63862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92" y="752022"/>
            <a:ext cx="7040880" cy="582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123543" y="1446766"/>
            <a:ext cx="305465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                      4 May 2017     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16" y="779110"/>
            <a:ext cx="1328347" cy="6386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8212" y="65895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5"/>
              </a:rPr>
              <a:t>http://www.bbc.com/news/world-africa-39780214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18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V="1">
            <a:off x="769261" y="6574969"/>
            <a:ext cx="7643984" cy="1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aseline="30000" dirty="0">
                <a:solidFill>
                  <a:srgbClr val="000000"/>
                </a:solidFill>
                <a:hlinkClick r:id="rId3"/>
              </a:rPr>
              <a:t>https://aeon.co/essays/people-born-intersex-have-a-right-to-genital-integrity?utm_source=Aeon+Newsletter&amp;utm_campaign=2641c6cfe7-EMAIL_CAMPAIGN_2017_04_07&amp;utm_medium=email&amp;utm_term=0_411a82e59d-2641c6cfe7-55451365</a:t>
            </a:r>
            <a:endParaRPr lang="en-US" sz="800" baseline="30000" dirty="0">
              <a:solidFill>
                <a:srgbClr val="0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" y="434526"/>
            <a:ext cx="9144000" cy="606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358744" y="953290"/>
            <a:ext cx="1603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06 April 2017     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71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96168" y="6573606"/>
            <a:ext cx="2324675" cy="1958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http://www.bbc.com/news/magazine-34290981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85524"/>
            <a:ext cx="520065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05" y="812799"/>
            <a:ext cx="1328347" cy="6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0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1" y="0"/>
            <a:ext cx="3815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62200" y="3491984"/>
            <a:ext cx="623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so let’s have a look at the big three debates . . . 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7174" y="6349488"/>
            <a:ext cx="845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000" b="1" dirty="0" err="1" smtClean="0">
                <a:solidFill>
                  <a:srgbClr val="000000"/>
                </a:solidFill>
                <a:latin typeface="Arial" charset="0"/>
                <a:hlinkClick r:id="rId4"/>
              </a:rPr>
              <a:t>Neandertal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59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Biological Determinism </a:t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	vs. Cultural </a:t>
            </a:r>
            <a:r>
              <a:rPr lang="en-US" sz="2800" b="1" i="1" dirty="0" err="1" smtClean="0">
                <a:solidFill>
                  <a:schemeClr val="bg1">
                    <a:lumMod val="5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 		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FF0000"/>
                </a:solidFill>
              </a:rPr>
              <a:t> vs. Cultural Materialism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 	</a:t>
            </a:r>
            <a:r>
              <a:rPr lang="en-US" sz="2400" b="1" dirty="0" smtClean="0">
                <a:solidFill>
                  <a:srgbClr val="FFFFFF"/>
                </a:solidFill>
              </a:rPr>
              <a:t>	    (ideas vs. things)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endParaRPr lang="en-US" sz="2800" b="1" i="1" dirty="0" smtClean="0">
              <a:solidFill>
                <a:srgbClr val="FFFFFF"/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BADDE1"/>
                </a:solidFill>
              </a:rPr>
              <a:t>three major perennial debates</a:t>
            </a:r>
            <a:endParaRPr lang="en-US" sz="2800" b="1" dirty="0" smtClean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7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411805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Biological Determinism </a:t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	vs. Cultural </a:t>
            </a:r>
            <a:r>
              <a:rPr lang="en-US" sz="2800" b="1" i="1" dirty="0" err="1" smtClean="0">
                <a:solidFill>
                  <a:schemeClr val="bg1">
                    <a:lumMod val="5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 		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600" b="1" i="1" dirty="0" err="1" smtClean="0">
                <a:solidFill>
                  <a:srgbClr val="FF0000"/>
                </a:solidFill>
              </a:rPr>
              <a:t>Idea</a:t>
            </a:r>
            <a:r>
              <a:rPr lang="en-US" sz="2800" b="1" i="1" dirty="0" err="1" smtClean="0">
                <a:solidFill>
                  <a:schemeClr val="bg1">
                    <a:lumMod val="50000"/>
                  </a:schemeClr>
                </a:solidFill>
              </a:rPr>
              <a:t>tionism</a:t>
            </a: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  <a:t> vs. Cultural Materialism</a:t>
            </a:r>
            <a:br>
              <a:rPr lang="en-US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		    (ideas vs. things)</a:t>
            </a:r>
            <a:r>
              <a:rPr lang="en-US" sz="2400" b="1" dirty="0" smtClean="0">
                <a:solidFill>
                  <a:srgbClr val="FFFFFF"/>
                </a:solidFill>
              </a:rPr>
              <a:t/>
            </a:r>
            <a:br>
              <a:rPr lang="en-US" sz="2400" b="1" dirty="0" smtClean="0">
                <a:solidFill>
                  <a:srgbClr val="FFFFFF"/>
                </a:solidFill>
              </a:rPr>
            </a:br>
            <a:endParaRPr lang="en-US" sz="2800" b="1" i="1" dirty="0" smtClean="0">
              <a:solidFill>
                <a:srgbClr val="FFFFFF"/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BADDE1"/>
                </a:solidFill>
              </a:rPr>
              <a:t>three major perennial debates</a:t>
            </a:r>
            <a:endParaRPr lang="en-US" sz="2800" b="1" dirty="0" smtClean="0">
              <a:solidFill>
                <a:srgbClr val="BAD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96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b="1" i="1" dirty="0" smtClean="0">
                <a:solidFill>
                  <a:srgbClr val="BADDE1"/>
                </a:solidFill>
              </a:rPr>
              <a:t> </a:t>
            </a:r>
            <a:r>
              <a:rPr lang="en-US" sz="2800" b="1" i="1" dirty="0" smtClean="0">
                <a:solidFill>
                  <a:srgbClr val="BADDE1"/>
                </a:solidFill>
              </a:rPr>
              <a:t>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67013" y="4267200"/>
            <a:ext cx="34599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Peace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Justice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Security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Freedom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Honor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God’s  will / Allah’s will . . 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three major </a:t>
            </a:r>
            <a:r>
              <a:rPr lang="en-US" sz="2800" b="1" dirty="0">
                <a:solidFill>
                  <a:srgbClr val="BADDE1"/>
                </a:solidFill>
              </a:rPr>
              <a:t>perennial </a:t>
            </a: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debates</a:t>
            </a:r>
          </a:p>
        </p:txBody>
      </p:sp>
    </p:spTree>
    <p:extLst>
      <p:ext uri="{BB962C8B-B14F-4D97-AF65-F5344CB8AC3E}">
        <p14:creationId xmlns:p14="http://schemas.microsoft.com/office/powerpoint/2010/main" val="4033609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b="1" i="1" dirty="0" smtClean="0">
                <a:solidFill>
                  <a:srgbClr val="BADDE1"/>
                </a:solidFill>
              </a:rPr>
              <a:t> </a:t>
            </a:r>
            <a:r>
              <a:rPr lang="en-US" sz="2800" b="1" i="1" dirty="0" smtClean="0">
                <a:solidFill>
                  <a:srgbClr val="BADDE1"/>
                </a:solidFill>
              </a:rPr>
              <a:t>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07842" y="4369032"/>
            <a:ext cx="7505068" cy="224676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e.g., Aztecs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must sacrifice and eat humans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in order to please the gods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in order that the gods allow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the sun to rise each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day,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so that the world doesn’t end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71547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three major </a:t>
            </a:r>
            <a:r>
              <a:rPr lang="en-US" sz="2800" b="1" dirty="0">
                <a:solidFill>
                  <a:srgbClr val="BADDE1"/>
                </a:solidFill>
              </a:rPr>
              <a:t>perennial </a:t>
            </a:r>
            <a:r>
              <a:rPr lang="en-US" sz="2800" b="1" kern="0" dirty="0" smtClean="0">
                <a:solidFill>
                  <a:srgbClr val="BADDE1"/>
                </a:solidFill>
                <a:latin typeface="Arial"/>
              </a:rPr>
              <a:t>debates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86052" y="2514606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47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Text Box 2"/>
          <p:cNvSpPr txBox="1">
            <a:spLocks noChangeArrowheads="1"/>
          </p:cNvSpPr>
          <p:nvPr/>
        </p:nvSpPr>
        <p:spPr bwMode="auto">
          <a:xfrm>
            <a:off x="3003540" y="6395599"/>
            <a:ext cx="31085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http://en.wikipedia.org/wiki/Image:Mendoza_HumanSacrifice.jpg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5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3744" y="368074"/>
            <a:ext cx="520293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04" name="Text Box 2"/>
          <p:cNvSpPr txBox="1">
            <a:spLocks noChangeArrowheads="1"/>
          </p:cNvSpPr>
          <p:nvPr/>
        </p:nvSpPr>
        <p:spPr bwMode="auto">
          <a:xfrm>
            <a:off x="1312869" y="5894395"/>
            <a:ext cx="6519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Aztec human 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sacrifice as shown in the Codex </a:t>
            </a:r>
            <a:r>
              <a:rPr lang="en-US" dirty="0" err="1">
                <a:solidFill>
                  <a:srgbClr val="FFFFFF"/>
                </a:solidFill>
                <a:latin typeface="Arial" charset="0"/>
              </a:rPr>
              <a:t>Magliabechiano</a:t>
            </a:r>
            <a:endParaRPr kumimoji="1"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35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585704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chemeClr val="bg1"/>
                </a:solidFill>
              </a:rPr>
              <a:t>Ideationism</a:t>
            </a:r>
            <a:r>
              <a:rPr lang="en-US" sz="2800" b="1" i="1" dirty="0" smtClean="0">
                <a:solidFill>
                  <a:schemeClr val="bg1"/>
                </a:solidFill>
              </a:rPr>
              <a:t> vs. </a:t>
            </a:r>
            <a:r>
              <a:rPr lang="en-US" b="1" i="1" dirty="0" smtClean="0">
                <a:solidFill>
                  <a:schemeClr val="bg1"/>
                </a:solidFill>
              </a:rPr>
              <a:t>Cultural Materialism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5801" y="3234222"/>
            <a:ext cx="7772400" cy="3357078"/>
          </a:xfrm>
          <a:prstGeom prst="rect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r>
              <a:rPr lang="en-US" sz="2800" b="1" kern="0" dirty="0" smtClean="0">
                <a:solidFill>
                  <a:srgbClr val="000000"/>
                </a:solidFill>
                <a:latin typeface="Arial" charset="0"/>
              </a:rPr>
              <a:t>e.g.,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Aztecs sacrificed and ate humans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in order to control population size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in order to preserve their property,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to terrorize their neighbors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so they will continue to provide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goods and services as tribute,</a:t>
            </a:r>
          </a:p>
          <a:p>
            <a:pPr algn="ctr"/>
            <a:r>
              <a:rPr lang="en-US" sz="2800" b="1" kern="0" dirty="0" smtClean="0">
                <a:solidFill>
                  <a:srgbClr val="000000"/>
                </a:solidFill>
                <a:latin typeface="Arial" charset="0"/>
              </a:rPr>
              <a:t>and because they tasted good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86052" y="1237370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000" b="1" i="1" kern="0" dirty="0" err="1" smtClean="0">
                <a:solidFill>
                  <a:srgbClr val="BBE0E3"/>
                </a:solidFill>
                <a:latin typeface="Arial"/>
              </a:rPr>
              <a:t>Ideationism</a:t>
            </a:r>
            <a:r>
              <a:rPr lang="en-US" sz="28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000" b="1" i="1" kern="0" dirty="0" smtClean="0">
                <a:solidFill>
                  <a:srgbClr val="BBE0E3"/>
                </a:solidFill>
                <a:latin typeface="Arial"/>
              </a:rPr>
              <a:t>vs. </a:t>
            </a:r>
            <a:r>
              <a:rPr lang="en-US" sz="3200" b="1" i="1" kern="0" dirty="0" smtClean="0">
                <a:solidFill>
                  <a:srgbClr val="FF0000"/>
                </a:solidFill>
                <a:latin typeface="Arial"/>
              </a:rPr>
              <a:t>Cultural Materialism</a:t>
            </a:r>
          </a:p>
        </p:txBody>
      </p:sp>
    </p:spTree>
    <p:extLst>
      <p:ext uri="{BB962C8B-B14F-4D97-AF65-F5344CB8AC3E}">
        <p14:creationId xmlns:p14="http://schemas.microsoft.com/office/powerpoint/2010/main" val="2063585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3003540" y="6395599"/>
            <a:ext cx="31085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http://en.wikipedia.org/wiki/Image:Mendoza_HumanSacrifice.jpg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7251" name="Text Box 2"/>
          <p:cNvSpPr txBox="1">
            <a:spLocks noChangeArrowheads="1"/>
          </p:cNvSpPr>
          <p:nvPr/>
        </p:nvSpPr>
        <p:spPr bwMode="auto">
          <a:xfrm>
            <a:off x="1065222" y="5908909"/>
            <a:ext cx="69753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600" i="1" dirty="0">
                <a:solidFill>
                  <a:srgbClr val="FFFFFF"/>
                </a:solidFill>
                <a:latin typeface="Arial" charset="0"/>
              </a:rPr>
              <a:t>A </a:t>
            </a:r>
            <a:r>
              <a:rPr kumimoji="1" lang="en-US" sz="1600" i="1" dirty="0" err="1">
                <a:solidFill>
                  <a:srgbClr val="FFFFFF"/>
                </a:solidFill>
                <a:latin typeface="Arial" charset="0"/>
              </a:rPr>
              <a:t>tzompantli</a:t>
            </a:r>
            <a:r>
              <a:rPr kumimoji="1" lang="en-US" sz="16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kumimoji="1" lang="en-US" sz="1600" dirty="0">
                <a:solidFill>
                  <a:srgbClr val="FFFFFF"/>
                </a:solidFill>
                <a:latin typeface="Arial" charset="0"/>
              </a:rPr>
              <a:t>or skull rack, as shown in the post-Conquest Ramirez Codex.</a:t>
            </a:r>
          </a:p>
        </p:txBody>
      </p:sp>
      <p:pic>
        <p:nvPicPr>
          <p:cNvPr id="4372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802" y="608714"/>
            <a:ext cx="7315200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526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607237" y="6583381"/>
            <a:ext cx="59200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http://rawstory.com/news/afp/Bush_says_Iraq_war_about_al_Qaeda_07242007.html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67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3418"/>
            <a:ext cx="822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403350" y="900131"/>
            <a:ext cx="4078288" cy="1265237"/>
          </a:xfrm>
          <a:custGeom>
            <a:avLst/>
            <a:gdLst>
              <a:gd name="connsiteX0" fmla="*/ 1644953 w 4078515"/>
              <a:gd name="connsiteY0" fmla="*/ 1132114 h 1265161"/>
              <a:gd name="connsiteX1" fmla="*/ 861182 w 4078515"/>
              <a:gd name="connsiteY1" fmla="*/ 1190171 h 1265161"/>
              <a:gd name="connsiteX2" fmla="*/ 280610 w 4078515"/>
              <a:gd name="connsiteY2" fmla="*/ 1190171 h 1265161"/>
              <a:gd name="connsiteX3" fmla="*/ 33867 w 4078515"/>
              <a:gd name="connsiteY3" fmla="*/ 740228 h 1265161"/>
              <a:gd name="connsiteX4" fmla="*/ 77410 w 4078515"/>
              <a:gd name="connsiteY4" fmla="*/ 217714 h 1265161"/>
              <a:gd name="connsiteX5" fmla="*/ 411239 w 4078515"/>
              <a:gd name="connsiteY5" fmla="*/ 0 h 1265161"/>
              <a:gd name="connsiteX6" fmla="*/ 1354667 w 4078515"/>
              <a:gd name="connsiteY6" fmla="*/ 217714 h 1265161"/>
              <a:gd name="connsiteX7" fmla="*/ 1891696 w 4078515"/>
              <a:gd name="connsiteY7" fmla="*/ 275771 h 1265161"/>
              <a:gd name="connsiteX8" fmla="*/ 2530324 w 4078515"/>
              <a:gd name="connsiteY8" fmla="*/ 333828 h 1265161"/>
              <a:gd name="connsiteX9" fmla="*/ 3110896 w 4078515"/>
              <a:gd name="connsiteY9" fmla="*/ 348343 h 1265161"/>
              <a:gd name="connsiteX10" fmla="*/ 3720496 w 4078515"/>
              <a:gd name="connsiteY10" fmla="*/ 348343 h 1265161"/>
              <a:gd name="connsiteX11" fmla="*/ 4025296 w 4078515"/>
              <a:gd name="connsiteY11" fmla="*/ 551543 h 1265161"/>
              <a:gd name="connsiteX12" fmla="*/ 4039810 w 4078515"/>
              <a:gd name="connsiteY12" fmla="*/ 798285 h 1265161"/>
              <a:gd name="connsiteX13" fmla="*/ 3807582 w 4078515"/>
              <a:gd name="connsiteY13" fmla="*/ 885371 h 1265161"/>
              <a:gd name="connsiteX14" fmla="*/ 3372153 w 4078515"/>
              <a:gd name="connsiteY14" fmla="*/ 943428 h 1265161"/>
              <a:gd name="connsiteX15" fmla="*/ 2951239 w 4078515"/>
              <a:gd name="connsiteY15" fmla="*/ 986971 h 1265161"/>
              <a:gd name="connsiteX16" fmla="*/ 1572382 w 4078515"/>
              <a:gd name="connsiteY16" fmla="*/ 1146628 h 12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8515" h="1265161">
                <a:moveTo>
                  <a:pt x="1644953" y="1132114"/>
                </a:moveTo>
                <a:cubicBezTo>
                  <a:pt x="1366762" y="1156304"/>
                  <a:pt x="1088572" y="1180495"/>
                  <a:pt x="861182" y="1190171"/>
                </a:cubicBezTo>
                <a:cubicBezTo>
                  <a:pt x="633792" y="1199847"/>
                  <a:pt x="418496" y="1265161"/>
                  <a:pt x="280610" y="1190171"/>
                </a:cubicBezTo>
                <a:cubicBezTo>
                  <a:pt x="142724" y="1115181"/>
                  <a:pt x="67734" y="902304"/>
                  <a:pt x="33867" y="740228"/>
                </a:cubicBezTo>
                <a:cubicBezTo>
                  <a:pt x="0" y="578152"/>
                  <a:pt x="14515" y="341085"/>
                  <a:pt x="77410" y="217714"/>
                </a:cubicBezTo>
                <a:cubicBezTo>
                  <a:pt x="140305" y="94343"/>
                  <a:pt x="198363" y="0"/>
                  <a:pt x="411239" y="0"/>
                </a:cubicBezTo>
                <a:cubicBezTo>
                  <a:pt x="624115" y="0"/>
                  <a:pt x="1107924" y="171752"/>
                  <a:pt x="1354667" y="217714"/>
                </a:cubicBezTo>
                <a:cubicBezTo>
                  <a:pt x="1601410" y="263676"/>
                  <a:pt x="1891696" y="275771"/>
                  <a:pt x="1891696" y="275771"/>
                </a:cubicBezTo>
                <a:cubicBezTo>
                  <a:pt x="2087639" y="295123"/>
                  <a:pt x="2327124" y="321733"/>
                  <a:pt x="2530324" y="333828"/>
                </a:cubicBezTo>
                <a:cubicBezTo>
                  <a:pt x="2733524" y="345923"/>
                  <a:pt x="2912534" y="345924"/>
                  <a:pt x="3110896" y="348343"/>
                </a:cubicBezTo>
                <a:cubicBezTo>
                  <a:pt x="3309258" y="350762"/>
                  <a:pt x="3568096" y="314476"/>
                  <a:pt x="3720496" y="348343"/>
                </a:cubicBezTo>
                <a:cubicBezTo>
                  <a:pt x="3872896" y="382210"/>
                  <a:pt x="3972077" y="476553"/>
                  <a:pt x="4025296" y="551543"/>
                </a:cubicBezTo>
                <a:cubicBezTo>
                  <a:pt x="4078515" y="626533"/>
                  <a:pt x="4076096" y="742647"/>
                  <a:pt x="4039810" y="798285"/>
                </a:cubicBezTo>
                <a:cubicBezTo>
                  <a:pt x="4003524" y="853923"/>
                  <a:pt x="3918858" y="861180"/>
                  <a:pt x="3807582" y="885371"/>
                </a:cubicBezTo>
                <a:cubicBezTo>
                  <a:pt x="3696306" y="909562"/>
                  <a:pt x="3514877" y="926495"/>
                  <a:pt x="3372153" y="943428"/>
                </a:cubicBezTo>
                <a:cubicBezTo>
                  <a:pt x="3229429" y="960361"/>
                  <a:pt x="2951239" y="986971"/>
                  <a:pt x="2951239" y="986971"/>
                </a:cubicBezTo>
                <a:lnTo>
                  <a:pt x="1572382" y="1146628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28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607237" y="6583381"/>
            <a:ext cx="59200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http://rawstory.com/news/afp/Bush_says_Iraq_war_about_al_Qaeda_07242007.html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67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3418"/>
            <a:ext cx="822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54210" y="2336801"/>
            <a:ext cx="5950732" cy="353943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Peace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Justice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Security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Freedom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Honor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[God’s will  / Allah’s will . . .] </a:t>
            </a:r>
          </a:p>
          <a:p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03350" y="900131"/>
            <a:ext cx="4078288" cy="1265237"/>
          </a:xfrm>
          <a:custGeom>
            <a:avLst/>
            <a:gdLst>
              <a:gd name="connsiteX0" fmla="*/ 1644953 w 4078515"/>
              <a:gd name="connsiteY0" fmla="*/ 1132114 h 1265161"/>
              <a:gd name="connsiteX1" fmla="*/ 861182 w 4078515"/>
              <a:gd name="connsiteY1" fmla="*/ 1190171 h 1265161"/>
              <a:gd name="connsiteX2" fmla="*/ 280610 w 4078515"/>
              <a:gd name="connsiteY2" fmla="*/ 1190171 h 1265161"/>
              <a:gd name="connsiteX3" fmla="*/ 33867 w 4078515"/>
              <a:gd name="connsiteY3" fmla="*/ 740228 h 1265161"/>
              <a:gd name="connsiteX4" fmla="*/ 77410 w 4078515"/>
              <a:gd name="connsiteY4" fmla="*/ 217714 h 1265161"/>
              <a:gd name="connsiteX5" fmla="*/ 411239 w 4078515"/>
              <a:gd name="connsiteY5" fmla="*/ 0 h 1265161"/>
              <a:gd name="connsiteX6" fmla="*/ 1354667 w 4078515"/>
              <a:gd name="connsiteY6" fmla="*/ 217714 h 1265161"/>
              <a:gd name="connsiteX7" fmla="*/ 1891696 w 4078515"/>
              <a:gd name="connsiteY7" fmla="*/ 275771 h 1265161"/>
              <a:gd name="connsiteX8" fmla="*/ 2530324 w 4078515"/>
              <a:gd name="connsiteY8" fmla="*/ 333828 h 1265161"/>
              <a:gd name="connsiteX9" fmla="*/ 3110896 w 4078515"/>
              <a:gd name="connsiteY9" fmla="*/ 348343 h 1265161"/>
              <a:gd name="connsiteX10" fmla="*/ 3720496 w 4078515"/>
              <a:gd name="connsiteY10" fmla="*/ 348343 h 1265161"/>
              <a:gd name="connsiteX11" fmla="*/ 4025296 w 4078515"/>
              <a:gd name="connsiteY11" fmla="*/ 551543 h 1265161"/>
              <a:gd name="connsiteX12" fmla="*/ 4039810 w 4078515"/>
              <a:gd name="connsiteY12" fmla="*/ 798285 h 1265161"/>
              <a:gd name="connsiteX13" fmla="*/ 3807582 w 4078515"/>
              <a:gd name="connsiteY13" fmla="*/ 885371 h 1265161"/>
              <a:gd name="connsiteX14" fmla="*/ 3372153 w 4078515"/>
              <a:gd name="connsiteY14" fmla="*/ 943428 h 1265161"/>
              <a:gd name="connsiteX15" fmla="*/ 2951239 w 4078515"/>
              <a:gd name="connsiteY15" fmla="*/ 986971 h 1265161"/>
              <a:gd name="connsiteX16" fmla="*/ 1572382 w 4078515"/>
              <a:gd name="connsiteY16" fmla="*/ 1146628 h 12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8515" h="1265161">
                <a:moveTo>
                  <a:pt x="1644953" y="1132114"/>
                </a:moveTo>
                <a:cubicBezTo>
                  <a:pt x="1366762" y="1156304"/>
                  <a:pt x="1088572" y="1180495"/>
                  <a:pt x="861182" y="1190171"/>
                </a:cubicBezTo>
                <a:cubicBezTo>
                  <a:pt x="633792" y="1199847"/>
                  <a:pt x="418496" y="1265161"/>
                  <a:pt x="280610" y="1190171"/>
                </a:cubicBezTo>
                <a:cubicBezTo>
                  <a:pt x="142724" y="1115181"/>
                  <a:pt x="67734" y="902304"/>
                  <a:pt x="33867" y="740228"/>
                </a:cubicBezTo>
                <a:cubicBezTo>
                  <a:pt x="0" y="578152"/>
                  <a:pt x="14515" y="341085"/>
                  <a:pt x="77410" y="217714"/>
                </a:cubicBezTo>
                <a:cubicBezTo>
                  <a:pt x="140305" y="94343"/>
                  <a:pt x="198363" y="0"/>
                  <a:pt x="411239" y="0"/>
                </a:cubicBezTo>
                <a:cubicBezTo>
                  <a:pt x="624115" y="0"/>
                  <a:pt x="1107924" y="171752"/>
                  <a:pt x="1354667" y="217714"/>
                </a:cubicBezTo>
                <a:cubicBezTo>
                  <a:pt x="1601410" y="263676"/>
                  <a:pt x="1891696" y="275771"/>
                  <a:pt x="1891696" y="275771"/>
                </a:cubicBezTo>
                <a:cubicBezTo>
                  <a:pt x="2087639" y="295123"/>
                  <a:pt x="2327124" y="321733"/>
                  <a:pt x="2530324" y="333828"/>
                </a:cubicBezTo>
                <a:cubicBezTo>
                  <a:pt x="2733524" y="345923"/>
                  <a:pt x="2912534" y="345924"/>
                  <a:pt x="3110896" y="348343"/>
                </a:cubicBezTo>
                <a:cubicBezTo>
                  <a:pt x="3309258" y="350762"/>
                  <a:pt x="3568096" y="314476"/>
                  <a:pt x="3720496" y="348343"/>
                </a:cubicBezTo>
                <a:cubicBezTo>
                  <a:pt x="3872896" y="382210"/>
                  <a:pt x="3972077" y="476553"/>
                  <a:pt x="4025296" y="551543"/>
                </a:cubicBezTo>
                <a:cubicBezTo>
                  <a:pt x="4078515" y="626533"/>
                  <a:pt x="4076096" y="742647"/>
                  <a:pt x="4039810" y="798285"/>
                </a:cubicBezTo>
                <a:cubicBezTo>
                  <a:pt x="4003524" y="853923"/>
                  <a:pt x="3918858" y="861180"/>
                  <a:pt x="3807582" y="885371"/>
                </a:cubicBezTo>
                <a:cubicBezTo>
                  <a:pt x="3696306" y="909562"/>
                  <a:pt x="3514877" y="926495"/>
                  <a:pt x="3372153" y="943428"/>
                </a:cubicBezTo>
                <a:cubicBezTo>
                  <a:pt x="3229429" y="960361"/>
                  <a:pt x="2951239" y="986971"/>
                  <a:pt x="2951239" y="986971"/>
                </a:cubicBezTo>
                <a:lnTo>
                  <a:pt x="1572382" y="1146628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80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607237" y="6583381"/>
            <a:ext cx="59200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http://rawstory.com/news/afp/Bush_says_Iraq_war_about_al_Qaeda_07242007.html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67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3418"/>
            <a:ext cx="822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54210" y="2336801"/>
            <a:ext cx="5950732" cy="353943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Peace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Justice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Security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Freedom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Honor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[God’s will  / Allah’s will . . .] </a:t>
            </a:r>
          </a:p>
          <a:p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03350" y="900131"/>
            <a:ext cx="4078288" cy="1265237"/>
          </a:xfrm>
          <a:custGeom>
            <a:avLst/>
            <a:gdLst>
              <a:gd name="connsiteX0" fmla="*/ 1644953 w 4078515"/>
              <a:gd name="connsiteY0" fmla="*/ 1132114 h 1265161"/>
              <a:gd name="connsiteX1" fmla="*/ 861182 w 4078515"/>
              <a:gd name="connsiteY1" fmla="*/ 1190171 h 1265161"/>
              <a:gd name="connsiteX2" fmla="*/ 280610 w 4078515"/>
              <a:gd name="connsiteY2" fmla="*/ 1190171 h 1265161"/>
              <a:gd name="connsiteX3" fmla="*/ 33867 w 4078515"/>
              <a:gd name="connsiteY3" fmla="*/ 740228 h 1265161"/>
              <a:gd name="connsiteX4" fmla="*/ 77410 w 4078515"/>
              <a:gd name="connsiteY4" fmla="*/ 217714 h 1265161"/>
              <a:gd name="connsiteX5" fmla="*/ 411239 w 4078515"/>
              <a:gd name="connsiteY5" fmla="*/ 0 h 1265161"/>
              <a:gd name="connsiteX6" fmla="*/ 1354667 w 4078515"/>
              <a:gd name="connsiteY6" fmla="*/ 217714 h 1265161"/>
              <a:gd name="connsiteX7" fmla="*/ 1891696 w 4078515"/>
              <a:gd name="connsiteY7" fmla="*/ 275771 h 1265161"/>
              <a:gd name="connsiteX8" fmla="*/ 2530324 w 4078515"/>
              <a:gd name="connsiteY8" fmla="*/ 333828 h 1265161"/>
              <a:gd name="connsiteX9" fmla="*/ 3110896 w 4078515"/>
              <a:gd name="connsiteY9" fmla="*/ 348343 h 1265161"/>
              <a:gd name="connsiteX10" fmla="*/ 3720496 w 4078515"/>
              <a:gd name="connsiteY10" fmla="*/ 348343 h 1265161"/>
              <a:gd name="connsiteX11" fmla="*/ 4025296 w 4078515"/>
              <a:gd name="connsiteY11" fmla="*/ 551543 h 1265161"/>
              <a:gd name="connsiteX12" fmla="*/ 4039810 w 4078515"/>
              <a:gd name="connsiteY12" fmla="*/ 798285 h 1265161"/>
              <a:gd name="connsiteX13" fmla="*/ 3807582 w 4078515"/>
              <a:gd name="connsiteY13" fmla="*/ 885371 h 1265161"/>
              <a:gd name="connsiteX14" fmla="*/ 3372153 w 4078515"/>
              <a:gd name="connsiteY14" fmla="*/ 943428 h 1265161"/>
              <a:gd name="connsiteX15" fmla="*/ 2951239 w 4078515"/>
              <a:gd name="connsiteY15" fmla="*/ 986971 h 1265161"/>
              <a:gd name="connsiteX16" fmla="*/ 1572382 w 4078515"/>
              <a:gd name="connsiteY16" fmla="*/ 1146628 h 12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8515" h="1265161">
                <a:moveTo>
                  <a:pt x="1644953" y="1132114"/>
                </a:moveTo>
                <a:cubicBezTo>
                  <a:pt x="1366762" y="1156304"/>
                  <a:pt x="1088572" y="1180495"/>
                  <a:pt x="861182" y="1190171"/>
                </a:cubicBezTo>
                <a:cubicBezTo>
                  <a:pt x="633792" y="1199847"/>
                  <a:pt x="418496" y="1265161"/>
                  <a:pt x="280610" y="1190171"/>
                </a:cubicBezTo>
                <a:cubicBezTo>
                  <a:pt x="142724" y="1115181"/>
                  <a:pt x="67734" y="902304"/>
                  <a:pt x="33867" y="740228"/>
                </a:cubicBezTo>
                <a:cubicBezTo>
                  <a:pt x="0" y="578152"/>
                  <a:pt x="14515" y="341085"/>
                  <a:pt x="77410" y="217714"/>
                </a:cubicBezTo>
                <a:cubicBezTo>
                  <a:pt x="140305" y="94343"/>
                  <a:pt x="198363" y="0"/>
                  <a:pt x="411239" y="0"/>
                </a:cubicBezTo>
                <a:cubicBezTo>
                  <a:pt x="624115" y="0"/>
                  <a:pt x="1107924" y="171752"/>
                  <a:pt x="1354667" y="217714"/>
                </a:cubicBezTo>
                <a:cubicBezTo>
                  <a:pt x="1601410" y="263676"/>
                  <a:pt x="1891696" y="275771"/>
                  <a:pt x="1891696" y="275771"/>
                </a:cubicBezTo>
                <a:cubicBezTo>
                  <a:pt x="2087639" y="295123"/>
                  <a:pt x="2327124" y="321733"/>
                  <a:pt x="2530324" y="333828"/>
                </a:cubicBezTo>
                <a:cubicBezTo>
                  <a:pt x="2733524" y="345923"/>
                  <a:pt x="2912534" y="345924"/>
                  <a:pt x="3110896" y="348343"/>
                </a:cubicBezTo>
                <a:cubicBezTo>
                  <a:pt x="3309258" y="350762"/>
                  <a:pt x="3568096" y="314476"/>
                  <a:pt x="3720496" y="348343"/>
                </a:cubicBezTo>
                <a:cubicBezTo>
                  <a:pt x="3872896" y="382210"/>
                  <a:pt x="3972077" y="476553"/>
                  <a:pt x="4025296" y="551543"/>
                </a:cubicBezTo>
                <a:cubicBezTo>
                  <a:pt x="4078515" y="626533"/>
                  <a:pt x="4076096" y="742647"/>
                  <a:pt x="4039810" y="798285"/>
                </a:cubicBezTo>
                <a:cubicBezTo>
                  <a:pt x="4003524" y="853923"/>
                  <a:pt x="3918858" y="861180"/>
                  <a:pt x="3807582" y="885371"/>
                </a:cubicBezTo>
                <a:cubicBezTo>
                  <a:pt x="3696306" y="909562"/>
                  <a:pt x="3514877" y="926495"/>
                  <a:pt x="3372153" y="943428"/>
                </a:cubicBezTo>
                <a:cubicBezTo>
                  <a:pt x="3229429" y="960361"/>
                  <a:pt x="2951239" y="986971"/>
                  <a:pt x="2951239" y="986971"/>
                </a:cubicBezTo>
                <a:lnTo>
                  <a:pt x="1572382" y="1146628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475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71547" y="434975"/>
            <a:ext cx="7431087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three major contemporary debates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rgbClr val="FF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/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FF0000"/>
                </a:solidFill>
              </a:rPr>
              <a:t> vs. Cultural Materialism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4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    (ideas vs. things)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i="1" dirty="0" smtClean="0"/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/>
              <a:t>	    </a:t>
            </a:r>
            <a:r>
              <a:rPr lang="en-US" sz="2400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huffingtonpost.com/asset/5a96b1cc2000008806eb037e.jpeg?ops=scalefit_720_noup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" y="89061"/>
            <a:ext cx="9144000" cy="633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8" y="3216448"/>
            <a:ext cx="8229601" cy="188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hlinkClick r:id="rId5"/>
          </p:cNvPr>
          <p:cNvSpPr txBox="1">
            <a:spLocks noChangeArrowheads="1"/>
          </p:cNvSpPr>
          <p:nvPr/>
        </p:nvSpPr>
        <p:spPr bwMode="auto">
          <a:xfrm>
            <a:off x="1290647" y="6583381"/>
            <a:ext cx="65325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6"/>
              </a:rPr>
              <a:t>https://www.huffingtonpost.com/entry/oprah-one-thing-make-her-run-president_us_5a96abd0e4b07dffeb6e6502?ncid=APPLENEWS00001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AutoShape 2" descr="HuffPo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HuffPo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6" descr="HuffPos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7676" y="462318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02/28/2018</a:t>
            </a:r>
          </a:p>
        </p:txBody>
      </p:sp>
    </p:spTree>
    <p:extLst>
      <p:ext uri="{BB962C8B-B14F-4D97-AF65-F5344CB8AC3E}">
        <p14:creationId xmlns:p14="http://schemas.microsoft.com/office/powerpoint/2010/main" val="1372907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huffingtonpost.com/asset/5a96b1cc2000008806eb037e.jpeg?ops=scalefit_720_noup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" y="89061"/>
            <a:ext cx="9144000" cy="633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8" y="3216448"/>
            <a:ext cx="8229601" cy="188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5" y="5066828"/>
            <a:ext cx="8229600" cy="13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hlinkClick r:id="rId6"/>
          </p:cNvPr>
          <p:cNvSpPr txBox="1">
            <a:spLocks noChangeArrowheads="1"/>
          </p:cNvSpPr>
          <p:nvPr/>
        </p:nvSpPr>
        <p:spPr bwMode="auto">
          <a:xfrm>
            <a:off x="1290647" y="6583381"/>
            <a:ext cx="65325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7"/>
              </a:rPr>
              <a:t>https://www.huffingtonpost.com/entry/oprah-one-thing-make-her-run-president_us_5a96abd0e4b07dffeb6e6502?ncid=APPLENEWS00001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7676" y="462318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02/28/2018</a:t>
            </a:r>
          </a:p>
        </p:txBody>
      </p:sp>
    </p:spTree>
    <p:extLst>
      <p:ext uri="{BB962C8B-B14F-4D97-AF65-F5344CB8AC3E}">
        <p14:creationId xmlns:p14="http://schemas.microsoft.com/office/powerpoint/2010/main" val="441260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61" y="400050"/>
            <a:ext cx="6675120" cy="627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108932" y="6583381"/>
            <a:ext cx="68959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hlinkClick r:id="rId5"/>
              </a:rPr>
              <a:t>https://www.mprnews.org/story/2018/02/05/michele-bachmann-not-running-for-franken-senate-seat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4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395645" y="6583381"/>
            <a:ext cx="63225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https://www.theguardian.com/society/2018/feb/07/evangelical-flu-shot-pray-donald-trump-gloria-copeland?CMP=Share_iOSApp_Other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34" y="495757"/>
            <a:ext cx="6858000" cy="576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06" y="4595359"/>
            <a:ext cx="1971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5" y="2039257"/>
            <a:ext cx="259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96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721055" y="6583381"/>
            <a:ext cx="5671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http://news.aol.com/political-machine/2008/09/02/sarah-palin-iraq-war-gods-plan/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88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2747" y="698518"/>
            <a:ext cx="5978525" cy="541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279534" y="322263"/>
            <a:ext cx="4506913" cy="874712"/>
          </a:xfrm>
          <a:custGeom>
            <a:avLst/>
            <a:gdLst>
              <a:gd name="connsiteX0" fmla="*/ 2000553 w 4506686"/>
              <a:gd name="connsiteY0" fmla="*/ 810380 h 875694"/>
              <a:gd name="connsiteX1" fmla="*/ 1245810 w 4506686"/>
              <a:gd name="connsiteY1" fmla="*/ 810380 h 875694"/>
              <a:gd name="connsiteX2" fmla="*/ 795867 w 4506686"/>
              <a:gd name="connsiteY2" fmla="*/ 810380 h 875694"/>
              <a:gd name="connsiteX3" fmla="*/ 244324 w 4506686"/>
              <a:gd name="connsiteY3" fmla="*/ 795866 h 875694"/>
              <a:gd name="connsiteX4" fmla="*/ 55638 w 4506686"/>
              <a:gd name="connsiteY4" fmla="*/ 505580 h 875694"/>
              <a:gd name="connsiteX5" fmla="*/ 578153 w 4506686"/>
              <a:gd name="connsiteY5" fmla="*/ 70152 h 875694"/>
              <a:gd name="connsiteX6" fmla="*/ 1652210 w 4506686"/>
              <a:gd name="connsiteY6" fmla="*/ 84666 h 875694"/>
              <a:gd name="connsiteX7" fmla="*/ 2813353 w 4506686"/>
              <a:gd name="connsiteY7" fmla="*/ 99180 h 875694"/>
              <a:gd name="connsiteX8" fmla="*/ 3379410 w 4506686"/>
              <a:gd name="connsiteY8" fmla="*/ 99180 h 875694"/>
              <a:gd name="connsiteX9" fmla="*/ 4119638 w 4506686"/>
              <a:gd name="connsiteY9" fmla="*/ 113695 h 875694"/>
              <a:gd name="connsiteX10" fmla="*/ 4453467 w 4506686"/>
              <a:gd name="connsiteY10" fmla="*/ 403980 h 875694"/>
              <a:gd name="connsiteX11" fmla="*/ 4438953 w 4506686"/>
              <a:gd name="connsiteY11" fmla="*/ 766837 h 875694"/>
              <a:gd name="connsiteX12" fmla="*/ 4134153 w 4506686"/>
              <a:gd name="connsiteY12" fmla="*/ 868437 h 875694"/>
              <a:gd name="connsiteX13" fmla="*/ 3335867 w 4506686"/>
              <a:gd name="connsiteY13" fmla="*/ 810380 h 875694"/>
              <a:gd name="connsiteX14" fmla="*/ 2987524 w 4506686"/>
              <a:gd name="connsiteY14" fmla="*/ 824895 h 875694"/>
              <a:gd name="connsiteX15" fmla="*/ 2450495 w 4506686"/>
              <a:gd name="connsiteY15" fmla="*/ 795866 h 875694"/>
              <a:gd name="connsiteX16" fmla="*/ 1782838 w 4506686"/>
              <a:gd name="connsiteY16" fmla="*/ 810380 h 87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06686" h="875694">
                <a:moveTo>
                  <a:pt x="2000553" y="810380"/>
                </a:moveTo>
                <a:lnTo>
                  <a:pt x="1245810" y="810380"/>
                </a:lnTo>
                <a:lnTo>
                  <a:pt x="795867" y="810380"/>
                </a:lnTo>
                <a:cubicBezTo>
                  <a:pt x="628953" y="807961"/>
                  <a:pt x="367695" y="846666"/>
                  <a:pt x="244324" y="795866"/>
                </a:cubicBezTo>
                <a:cubicBezTo>
                  <a:pt x="120953" y="745066"/>
                  <a:pt x="0" y="626532"/>
                  <a:pt x="55638" y="505580"/>
                </a:cubicBezTo>
                <a:cubicBezTo>
                  <a:pt x="111276" y="384628"/>
                  <a:pt x="312058" y="140304"/>
                  <a:pt x="578153" y="70152"/>
                </a:cubicBezTo>
                <a:cubicBezTo>
                  <a:pt x="844248" y="0"/>
                  <a:pt x="1652210" y="84666"/>
                  <a:pt x="1652210" y="84666"/>
                </a:cubicBezTo>
                <a:lnTo>
                  <a:pt x="2813353" y="99180"/>
                </a:lnTo>
                <a:lnTo>
                  <a:pt x="3379410" y="99180"/>
                </a:lnTo>
                <a:cubicBezTo>
                  <a:pt x="3597124" y="101599"/>
                  <a:pt x="3940629" y="62895"/>
                  <a:pt x="4119638" y="113695"/>
                </a:cubicBezTo>
                <a:cubicBezTo>
                  <a:pt x="4298648" y="164495"/>
                  <a:pt x="4400248" y="295123"/>
                  <a:pt x="4453467" y="403980"/>
                </a:cubicBezTo>
                <a:cubicBezTo>
                  <a:pt x="4506686" y="512837"/>
                  <a:pt x="4492172" y="689428"/>
                  <a:pt x="4438953" y="766837"/>
                </a:cubicBezTo>
                <a:cubicBezTo>
                  <a:pt x="4385734" y="844246"/>
                  <a:pt x="4318001" y="861180"/>
                  <a:pt x="4134153" y="868437"/>
                </a:cubicBezTo>
                <a:cubicBezTo>
                  <a:pt x="3950305" y="875694"/>
                  <a:pt x="3526972" y="817637"/>
                  <a:pt x="3335867" y="810380"/>
                </a:cubicBezTo>
                <a:cubicBezTo>
                  <a:pt x="3144762" y="803123"/>
                  <a:pt x="3135086" y="827314"/>
                  <a:pt x="2987524" y="824895"/>
                </a:cubicBezTo>
                <a:cubicBezTo>
                  <a:pt x="2839962" y="822476"/>
                  <a:pt x="2450495" y="795866"/>
                  <a:pt x="2450495" y="795866"/>
                </a:cubicBezTo>
                <a:lnTo>
                  <a:pt x="1782838" y="81038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30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721055" y="6583381"/>
            <a:ext cx="5671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http://news.aol.com/political-machine/2008/09/02/sarah-palin-iraq-war-gods-plan/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88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2747" y="698518"/>
            <a:ext cx="5978525" cy="541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279534" y="322263"/>
            <a:ext cx="4506913" cy="874712"/>
          </a:xfrm>
          <a:custGeom>
            <a:avLst/>
            <a:gdLst>
              <a:gd name="connsiteX0" fmla="*/ 2000553 w 4506686"/>
              <a:gd name="connsiteY0" fmla="*/ 810380 h 875694"/>
              <a:gd name="connsiteX1" fmla="*/ 1245810 w 4506686"/>
              <a:gd name="connsiteY1" fmla="*/ 810380 h 875694"/>
              <a:gd name="connsiteX2" fmla="*/ 795867 w 4506686"/>
              <a:gd name="connsiteY2" fmla="*/ 810380 h 875694"/>
              <a:gd name="connsiteX3" fmla="*/ 244324 w 4506686"/>
              <a:gd name="connsiteY3" fmla="*/ 795866 h 875694"/>
              <a:gd name="connsiteX4" fmla="*/ 55638 w 4506686"/>
              <a:gd name="connsiteY4" fmla="*/ 505580 h 875694"/>
              <a:gd name="connsiteX5" fmla="*/ 578153 w 4506686"/>
              <a:gd name="connsiteY5" fmla="*/ 70152 h 875694"/>
              <a:gd name="connsiteX6" fmla="*/ 1652210 w 4506686"/>
              <a:gd name="connsiteY6" fmla="*/ 84666 h 875694"/>
              <a:gd name="connsiteX7" fmla="*/ 2813353 w 4506686"/>
              <a:gd name="connsiteY7" fmla="*/ 99180 h 875694"/>
              <a:gd name="connsiteX8" fmla="*/ 3379410 w 4506686"/>
              <a:gd name="connsiteY8" fmla="*/ 99180 h 875694"/>
              <a:gd name="connsiteX9" fmla="*/ 4119638 w 4506686"/>
              <a:gd name="connsiteY9" fmla="*/ 113695 h 875694"/>
              <a:gd name="connsiteX10" fmla="*/ 4453467 w 4506686"/>
              <a:gd name="connsiteY10" fmla="*/ 403980 h 875694"/>
              <a:gd name="connsiteX11" fmla="*/ 4438953 w 4506686"/>
              <a:gd name="connsiteY11" fmla="*/ 766837 h 875694"/>
              <a:gd name="connsiteX12" fmla="*/ 4134153 w 4506686"/>
              <a:gd name="connsiteY12" fmla="*/ 868437 h 875694"/>
              <a:gd name="connsiteX13" fmla="*/ 3335867 w 4506686"/>
              <a:gd name="connsiteY13" fmla="*/ 810380 h 875694"/>
              <a:gd name="connsiteX14" fmla="*/ 2987524 w 4506686"/>
              <a:gd name="connsiteY14" fmla="*/ 824895 h 875694"/>
              <a:gd name="connsiteX15" fmla="*/ 2450495 w 4506686"/>
              <a:gd name="connsiteY15" fmla="*/ 795866 h 875694"/>
              <a:gd name="connsiteX16" fmla="*/ 1782838 w 4506686"/>
              <a:gd name="connsiteY16" fmla="*/ 810380 h 87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06686" h="875694">
                <a:moveTo>
                  <a:pt x="2000553" y="810380"/>
                </a:moveTo>
                <a:lnTo>
                  <a:pt x="1245810" y="810380"/>
                </a:lnTo>
                <a:lnTo>
                  <a:pt x="795867" y="810380"/>
                </a:lnTo>
                <a:cubicBezTo>
                  <a:pt x="628953" y="807961"/>
                  <a:pt x="367695" y="846666"/>
                  <a:pt x="244324" y="795866"/>
                </a:cubicBezTo>
                <a:cubicBezTo>
                  <a:pt x="120953" y="745066"/>
                  <a:pt x="0" y="626532"/>
                  <a:pt x="55638" y="505580"/>
                </a:cubicBezTo>
                <a:cubicBezTo>
                  <a:pt x="111276" y="384628"/>
                  <a:pt x="312058" y="140304"/>
                  <a:pt x="578153" y="70152"/>
                </a:cubicBezTo>
                <a:cubicBezTo>
                  <a:pt x="844248" y="0"/>
                  <a:pt x="1652210" y="84666"/>
                  <a:pt x="1652210" y="84666"/>
                </a:cubicBezTo>
                <a:lnTo>
                  <a:pt x="2813353" y="99180"/>
                </a:lnTo>
                <a:lnTo>
                  <a:pt x="3379410" y="99180"/>
                </a:lnTo>
                <a:cubicBezTo>
                  <a:pt x="3597124" y="101599"/>
                  <a:pt x="3940629" y="62895"/>
                  <a:pt x="4119638" y="113695"/>
                </a:cubicBezTo>
                <a:cubicBezTo>
                  <a:pt x="4298648" y="164495"/>
                  <a:pt x="4400248" y="295123"/>
                  <a:pt x="4453467" y="403980"/>
                </a:cubicBezTo>
                <a:cubicBezTo>
                  <a:pt x="4506686" y="512837"/>
                  <a:pt x="4492172" y="689428"/>
                  <a:pt x="4438953" y="766837"/>
                </a:cubicBezTo>
                <a:cubicBezTo>
                  <a:pt x="4385734" y="844246"/>
                  <a:pt x="4318001" y="861180"/>
                  <a:pt x="4134153" y="868437"/>
                </a:cubicBezTo>
                <a:cubicBezTo>
                  <a:pt x="3950305" y="875694"/>
                  <a:pt x="3526972" y="817637"/>
                  <a:pt x="3335867" y="810380"/>
                </a:cubicBezTo>
                <a:cubicBezTo>
                  <a:pt x="3144762" y="803123"/>
                  <a:pt x="3135086" y="827314"/>
                  <a:pt x="2987524" y="824895"/>
                </a:cubicBezTo>
                <a:cubicBezTo>
                  <a:pt x="2839962" y="822476"/>
                  <a:pt x="2450495" y="795866"/>
                  <a:pt x="2450495" y="795866"/>
                </a:cubicBezTo>
                <a:lnTo>
                  <a:pt x="1782838" y="81038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592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410071" y="6554353"/>
            <a:ext cx="62937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http://www.independent.co.uk/news/uk/politics/chilcot-report-john-prescott-says-tony-blair-led-uk-into-illegal-war-in-iraq-a7129106.html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1" y="446316"/>
            <a:ext cx="857325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70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721055" y="6583381"/>
            <a:ext cx="5671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http://news.aol.com/political-machine/2008/09/02/sarah-palin-iraq-war-gods-plan/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20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925" y="1185865"/>
            <a:ext cx="731520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289050" y="2257425"/>
            <a:ext cx="3608388" cy="1150938"/>
          </a:xfrm>
          <a:custGeom>
            <a:avLst/>
            <a:gdLst>
              <a:gd name="connsiteX0" fmla="*/ 147562 w 3609219"/>
              <a:gd name="connsiteY0" fmla="*/ 181428 h 1151466"/>
              <a:gd name="connsiteX1" fmla="*/ 771676 w 3609219"/>
              <a:gd name="connsiteY1" fmla="*/ 21771 h 1151466"/>
              <a:gd name="connsiteX2" fmla="*/ 1352247 w 3609219"/>
              <a:gd name="connsiteY2" fmla="*/ 50799 h 1151466"/>
              <a:gd name="connsiteX3" fmla="*/ 2397276 w 3609219"/>
              <a:gd name="connsiteY3" fmla="*/ 137885 h 1151466"/>
              <a:gd name="connsiteX4" fmla="*/ 3297162 w 3609219"/>
              <a:gd name="connsiteY4" fmla="*/ 181428 h 1151466"/>
              <a:gd name="connsiteX5" fmla="*/ 3413276 w 3609219"/>
              <a:gd name="connsiteY5" fmla="*/ 515256 h 1151466"/>
              <a:gd name="connsiteX6" fmla="*/ 3543905 w 3609219"/>
              <a:gd name="connsiteY6" fmla="*/ 921656 h 1151466"/>
              <a:gd name="connsiteX7" fmla="*/ 3021390 w 3609219"/>
              <a:gd name="connsiteY7" fmla="*/ 1139371 h 1151466"/>
              <a:gd name="connsiteX8" fmla="*/ 1947333 w 3609219"/>
              <a:gd name="connsiteY8" fmla="*/ 994228 h 1151466"/>
              <a:gd name="connsiteX9" fmla="*/ 1163562 w 3609219"/>
              <a:gd name="connsiteY9" fmla="*/ 1066799 h 1151466"/>
              <a:gd name="connsiteX10" fmla="*/ 539447 w 3609219"/>
              <a:gd name="connsiteY10" fmla="*/ 979714 h 1151466"/>
              <a:gd name="connsiteX11" fmla="*/ 74990 w 3609219"/>
              <a:gd name="connsiteY11" fmla="*/ 820056 h 1151466"/>
              <a:gd name="connsiteX12" fmla="*/ 89505 w 3609219"/>
              <a:gd name="connsiteY12" fmla="*/ 500742 h 1151466"/>
              <a:gd name="connsiteX13" fmla="*/ 118533 w 3609219"/>
              <a:gd name="connsiteY13" fmla="*/ 283028 h 1151466"/>
              <a:gd name="connsiteX14" fmla="*/ 205619 w 3609219"/>
              <a:gd name="connsiteY14" fmla="*/ 137885 h 11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9219" h="1151466">
                <a:moveTo>
                  <a:pt x="147562" y="181428"/>
                </a:moveTo>
                <a:cubicBezTo>
                  <a:pt x="359228" y="112485"/>
                  <a:pt x="570895" y="43542"/>
                  <a:pt x="771676" y="21771"/>
                </a:cubicBezTo>
                <a:cubicBezTo>
                  <a:pt x="972457" y="0"/>
                  <a:pt x="1081314" y="31447"/>
                  <a:pt x="1352247" y="50799"/>
                </a:cubicBezTo>
                <a:cubicBezTo>
                  <a:pt x="1623180" y="70151"/>
                  <a:pt x="2073124" y="116114"/>
                  <a:pt x="2397276" y="137885"/>
                </a:cubicBezTo>
                <a:cubicBezTo>
                  <a:pt x="2721428" y="159656"/>
                  <a:pt x="3127829" y="118533"/>
                  <a:pt x="3297162" y="181428"/>
                </a:cubicBezTo>
                <a:cubicBezTo>
                  <a:pt x="3466495" y="244323"/>
                  <a:pt x="3372152" y="391885"/>
                  <a:pt x="3413276" y="515256"/>
                </a:cubicBezTo>
                <a:cubicBezTo>
                  <a:pt x="3454400" y="638627"/>
                  <a:pt x="3609219" y="817637"/>
                  <a:pt x="3543905" y="921656"/>
                </a:cubicBezTo>
                <a:cubicBezTo>
                  <a:pt x="3478591" y="1025675"/>
                  <a:pt x="3287485" y="1127276"/>
                  <a:pt x="3021390" y="1139371"/>
                </a:cubicBezTo>
                <a:cubicBezTo>
                  <a:pt x="2755295" y="1151466"/>
                  <a:pt x="2256971" y="1006323"/>
                  <a:pt x="1947333" y="994228"/>
                </a:cubicBezTo>
                <a:cubicBezTo>
                  <a:pt x="1637695" y="982133"/>
                  <a:pt x="1398210" y="1069218"/>
                  <a:pt x="1163562" y="1066799"/>
                </a:cubicBezTo>
                <a:cubicBezTo>
                  <a:pt x="928914" y="1064380"/>
                  <a:pt x="720876" y="1020838"/>
                  <a:pt x="539447" y="979714"/>
                </a:cubicBezTo>
                <a:cubicBezTo>
                  <a:pt x="358018" y="938590"/>
                  <a:pt x="149980" y="899885"/>
                  <a:pt x="74990" y="820056"/>
                </a:cubicBezTo>
                <a:cubicBezTo>
                  <a:pt x="0" y="740227"/>
                  <a:pt x="82248" y="590246"/>
                  <a:pt x="89505" y="500742"/>
                </a:cubicBezTo>
                <a:cubicBezTo>
                  <a:pt x="96762" y="411238"/>
                  <a:pt x="99181" y="343504"/>
                  <a:pt x="118533" y="283028"/>
                </a:cubicBezTo>
                <a:cubicBezTo>
                  <a:pt x="137885" y="222552"/>
                  <a:pt x="169333" y="166914"/>
                  <a:pt x="205619" y="13788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78793" y="460820"/>
            <a:ext cx="7358062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on building a new natural gas pipeline in Alaska . . .</a:t>
            </a:r>
          </a:p>
        </p:txBody>
      </p:sp>
    </p:spTree>
    <p:extLst>
      <p:ext uri="{BB962C8B-B14F-4D97-AF65-F5344CB8AC3E}">
        <p14:creationId xmlns:p14="http://schemas.microsoft.com/office/powerpoint/2010/main" val="460261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721055" y="6583381"/>
            <a:ext cx="5671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hlinkClick r:id="rId4"/>
              </a:rPr>
              <a:t>http://news.aol.com/political-machine/2008/09/02/sarah-palin-iraq-war-gods-plan/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20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925" y="1185865"/>
            <a:ext cx="731520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289050" y="2257425"/>
            <a:ext cx="3608388" cy="1150938"/>
          </a:xfrm>
          <a:custGeom>
            <a:avLst/>
            <a:gdLst>
              <a:gd name="connsiteX0" fmla="*/ 147562 w 3609219"/>
              <a:gd name="connsiteY0" fmla="*/ 181428 h 1151466"/>
              <a:gd name="connsiteX1" fmla="*/ 771676 w 3609219"/>
              <a:gd name="connsiteY1" fmla="*/ 21771 h 1151466"/>
              <a:gd name="connsiteX2" fmla="*/ 1352247 w 3609219"/>
              <a:gd name="connsiteY2" fmla="*/ 50799 h 1151466"/>
              <a:gd name="connsiteX3" fmla="*/ 2397276 w 3609219"/>
              <a:gd name="connsiteY3" fmla="*/ 137885 h 1151466"/>
              <a:gd name="connsiteX4" fmla="*/ 3297162 w 3609219"/>
              <a:gd name="connsiteY4" fmla="*/ 181428 h 1151466"/>
              <a:gd name="connsiteX5" fmla="*/ 3413276 w 3609219"/>
              <a:gd name="connsiteY5" fmla="*/ 515256 h 1151466"/>
              <a:gd name="connsiteX6" fmla="*/ 3543905 w 3609219"/>
              <a:gd name="connsiteY6" fmla="*/ 921656 h 1151466"/>
              <a:gd name="connsiteX7" fmla="*/ 3021390 w 3609219"/>
              <a:gd name="connsiteY7" fmla="*/ 1139371 h 1151466"/>
              <a:gd name="connsiteX8" fmla="*/ 1947333 w 3609219"/>
              <a:gd name="connsiteY8" fmla="*/ 994228 h 1151466"/>
              <a:gd name="connsiteX9" fmla="*/ 1163562 w 3609219"/>
              <a:gd name="connsiteY9" fmla="*/ 1066799 h 1151466"/>
              <a:gd name="connsiteX10" fmla="*/ 539447 w 3609219"/>
              <a:gd name="connsiteY10" fmla="*/ 979714 h 1151466"/>
              <a:gd name="connsiteX11" fmla="*/ 74990 w 3609219"/>
              <a:gd name="connsiteY11" fmla="*/ 820056 h 1151466"/>
              <a:gd name="connsiteX12" fmla="*/ 89505 w 3609219"/>
              <a:gd name="connsiteY12" fmla="*/ 500742 h 1151466"/>
              <a:gd name="connsiteX13" fmla="*/ 118533 w 3609219"/>
              <a:gd name="connsiteY13" fmla="*/ 283028 h 1151466"/>
              <a:gd name="connsiteX14" fmla="*/ 205619 w 3609219"/>
              <a:gd name="connsiteY14" fmla="*/ 137885 h 11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9219" h="1151466">
                <a:moveTo>
                  <a:pt x="147562" y="181428"/>
                </a:moveTo>
                <a:cubicBezTo>
                  <a:pt x="359228" y="112485"/>
                  <a:pt x="570895" y="43542"/>
                  <a:pt x="771676" y="21771"/>
                </a:cubicBezTo>
                <a:cubicBezTo>
                  <a:pt x="972457" y="0"/>
                  <a:pt x="1081314" y="31447"/>
                  <a:pt x="1352247" y="50799"/>
                </a:cubicBezTo>
                <a:cubicBezTo>
                  <a:pt x="1623180" y="70151"/>
                  <a:pt x="2073124" y="116114"/>
                  <a:pt x="2397276" y="137885"/>
                </a:cubicBezTo>
                <a:cubicBezTo>
                  <a:pt x="2721428" y="159656"/>
                  <a:pt x="3127829" y="118533"/>
                  <a:pt x="3297162" y="181428"/>
                </a:cubicBezTo>
                <a:cubicBezTo>
                  <a:pt x="3466495" y="244323"/>
                  <a:pt x="3372152" y="391885"/>
                  <a:pt x="3413276" y="515256"/>
                </a:cubicBezTo>
                <a:cubicBezTo>
                  <a:pt x="3454400" y="638627"/>
                  <a:pt x="3609219" y="817637"/>
                  <a:pt x="3543905" y="921656"/>
                </a:cubicBezTo>
                <a:cubicBezTo>
                  <a:pt x="3478591" y="1025675"/>
                  <a:pt x="3287485" y="1127276"/>
                  <a:pt x="3021390" y="1139371"/>
                </a:cubicBezTo>
                <a:cubicBezTo>
                  <a:pt x="2755295" y="1151466"/>
                  <a:pt x="2256971" y="1006323"/>
                  <a:pt x="1947333" y="994228"/>
                </a:cubicBezTo>
                <a:cubicBezTo>
                  <a:pt x="1637695" y="982133"/>
                  <a:pt x="1398210" y="1069218"/>
                  <a:pt x="1163562" y="1066799"/>
                </a:cubicBezTo>
                <a:cubicBezTo>
                  <a:pt x="928914" y="1064380"/>
                  <a:pt x="720876" y="1020838"/>
                  <a:pt x="539447" y="979714"/>
                </a:cubicBezTo>
                <a:cubicBezTo>
                  <a:pt x="358018" y="938590"/>
                  <a:pt x="149980" y="899885"/>
                  <a:pt x="74990" y="820056"/>
                </a:cubicBezTo>
                <a:cubicBezTo>
                  <a:pt x="0" y="740227"/>
                  <a:pt x="82248" y="590246"/>
                  <a:pt x="89505" y="500742"/>
                </a:cubicBezTo>
                <a:cubicBezTo>
                  <a:pt x="96762" y="411238"/>
                  <a:pt x="99181" y="343504"/>
                  <a:pt x="118533" y="283028"/>
                </a:cubicBezTo>
                <a:cubicBezTo>
                  <a:pt x="137885" y="222552"/>
                  <a:pt x="169333" y="166914"/>
                  <a:pt x="205619" y="13788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78793" y="460820"/>
            <a:ext cx="7358062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on building a new natural gas pipeline in Alaska . . .</a:t>
            </a:r>
          </a:p>
        </p:txBody>
      </p:sp>
    </p:spTree>
    <p:extLst>
      <p:ext uri="{BB962C8B-B14F-4D97-AF65-F5344CB8AC3E}">
        <p14:creationId xmlns:p14="http://schemas.microsoft.com/office/powerpoint/2010/main" val="4041099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3" y="209109"/>
            <a:ext cx="70621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encrypted-tbn3.gstatic.com/images?q=tbn:ANd9GcRou-EA1EfjXvjRUW5lQldyameXAutI_26oWaZphPHJSTD1I34nrAFcfSu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197" y="821187"/>
            <a:ext cx="1285875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>
            <a:hlinkClick r:id="rId5"/>
          </p:cNvPr>
          <p:cNvSpPr txBox="1">
            <a:spLocks noChangeArrowheads="1"/>
          </p:cNvSpPr>
          <p:nvPr/>
        </p:nvSpPr>
        <p:spPr bwMode="auto">
          <a:xfrm>
            <a:off x="3237495" y="6583381"/>
            <a:ext cx="2638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6"/>
              </a:rPr>
              <a:t>http://www.bbc.com/news/world-us-canada-34168737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87" y="4446786"/>
            <a:ext cx="6400800" cy="11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389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71547" y="434975"/>
            <a:ext cx="7431087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BADDE1"/>
                </a:solidFill>
              </a:rPr>
              <a:t>three major contemporary debates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rgbClr val="FF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 		    (ideas vs. things)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800" b="1" i="1" dirty="0" smtClean="0">
              <a:solidFill>
                <a:srgbClr val="000000"/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3" y="209109"/>
            <a:ext cx="70621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encrypted-tbn3.gstatic.com/images?q=tbn:ANd9GcRou-EA1EfjXvjRUW5lQldyameXAutI_26oWaZphPHJSTD1I34nrAFcfSu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197" y="821187"/>
            <a:ext cx="1285875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>
            <a:hlinkClick r:id="rId5"/>
          </p:cNvPr>
          <p:cNvSpPr txBox="1">
            <a:spLocks noChangeArrowheads="1"/>
          </p:cNvSpPr>
          <p:nvPr/>
        </p:nvSpPr>
        <p:spPr bwMode="auto">
          <a:xfrm>
            <a:off x="3237495" y="6583381"/>
            <a:ext cx="2638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6"/>
              </a:rPr>
              <a:t>http://www.bbc.com/news/world-us-canada-34168737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4648163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935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61" y="400050"/>
            <a:ext cx="6675120" cy="627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108932" y="6583381"/>
            <a:ext cx="68959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hlinkClick r:id="rId5"/>
              </a:rPr>
              <a:t>https://www.mprnews.org/story/2018/02/05/michele-bachmann-not-running-for-franken-senate-seat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78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479" y="228374"/>
            <a:ext cx="7772400" cy="608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054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=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49" y="698263"/>
            <a:ext cx="15716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1334" y="3191978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5" tooltip="Rick Perry"/>
              </a:rPr>
              <a:t>Rick Perry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20" y="1197839"/>
            <a:ext cx="20955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18195" y="3834635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7"/>
              </a:rPr>
              <a:t>Michele Bachmann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71" y="698263"/>
            <a:ext cx="1641985" cy="205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87" y="3507925"/>
            <a:ext cx="2095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78584" y="2763719"/>
            <a:ext cx="1561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10"/>
              </a:rPr>
              <a:t>Tim </a:t>
            </a:r>
            <a:r>
              <a:rPr lang="en-US" dirty="0" err="1">
                <a:solidFill>
                  <a:srgbClr val="000000"/>
                </a:solidFill>
                <a:hlinkClick r:id="rId10"/>
              </a:rPr>
              <a:t>Pawlenty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9787" y="6172726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11"/>
              </a:rPr>
              <a:t>Sarah Palin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7969" y="4590111"/>
            <a:ext cx="485100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candidates called by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God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to run for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President of the United States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In the </a:t>
            </a:r>
            <a:r>
              <a:rPr lang="en-US" sz="2400" b="1" dirty="0">
                <a:solidFill>
                  <a:srgbClr val="FFFFFF"/>
                </a:solidFill>
              </a:rPr>
              <a:t>2012 Presidential </a:t>
            </a:r>
            <a:r>
              <a:rPr lang="en-US" sz="2400" b="1" dirty="0" smtClean="0">
                <a:solidFill>
                  <a:srgbClr val="FFFFFF"/>
                </a:solidFill>
              </a:rPr>
              <a:t>election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32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76514"/>
            <a:ext cx="7772400" cy="535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3038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36" y="234274"/>
            <a:ext cx="633875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010396" y="6554353"/>
            <a:ext cx="50930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http://www.bbc.com/news/world-us-canada-34365974http://www.bbc.com/news/world-us-canada-34168737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3" y="85997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2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479" y="228374"/>
            <a:ext cx="7772400" cy="608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288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1705109"/>
            <a:ext cx="6908800" cy="45243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nd </a:t>
            </a:r>
            <a:r>
              <a:rPr lang="en-US" sz="3600" b="1" dirty="0" err="1" smtClean="0">
                <a:solidFill>
                  <a:srgbClr val="FF0000"/>
                </a:solidFill>
              </a:rPr>
              <a:t>Ideationism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</a:rPr>
              <a:t>has been around “forever.”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t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ake my Church, for e.g., The Holy Roman Catholic Church.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t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hey “fought“ the Crusades ideationally 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(at least at first)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4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69003" y="6539833"/>
            <a:ext cx="18069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http://en.wikipedia.org/wiki/Crusade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2496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8284" y="303213"/>
            <a:ext cx="3706813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964" name="Rectangle 4"/>
          <p:cNvSpPr>
            <a:spLocks noChangeArrowheads="1"/>
          </p:cNvSpPr>
          <p:nvPr/>
        </p:nvSpPr>
        <p:spPr bwMode="auto">
          <a:xfrm>
            <a:off x="1741488" y="5899168"/>
            <a:ext cx="5675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</a:rPr>
              <a:t>The Siege of Antioch, from a medieval miniature painting, during the First Crusade.</a:t>
            </a:r>
          </a:p>
        </p:txBody>
      </p:sp>
    </p:spTree>
    <p:extLst>
      <p:ext uri="{BB962C8B-B14F-4D97-AF65-F5344CB8AC3E}">
        <p14:creationId xmlns:p14="http://schemas.microsoft.com/office/powerpoint/2010/main" val="4028558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69003" y="6539833"/>
            <a:ext cx="18069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http://en.wikipedia.org/wiki/Crusade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2496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8284" y="303213"/>
            <a:ext cx="3706813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964" name="Rectangle 4"/>
          <p:cNvSpPr>
            <a:spLocks noChangeArrowheads="1"/>
          </p:cNvSpPr>
          <p:nvPr/>
        </p:nvSpPr>
        <p:spPr bwMode="auto">
          <a:xfrm>
            <a:off x="1741488" y="5899168"/>
            <a:ext cx="5675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</a:rPr>
              <a:t>The Siege of Antioch, from a medieval miniature painting, during the First Crusade.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62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7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3_Default Design">
  <a:themeElements>
    <a:clrScheme name="3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2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13520</TotalTime>
  <Words>3405</Words>
  <Application>Microsoft Office PowerPoint</Application>
  <PresentationFormat>On-screen Show (4:3)</PresentationFormat>
  <Paragraphs>917</Paragraphs>
  <Slides>238</Slides>
  <Notes>157</Notes>
  <HiddenSlides>3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238</vt:i4>
      </vt:variant>
    </vt:vector>
  </HeadingPairs>
  <TitlesOfParts>
    <vt:vector size="260" baseType="lpstr">
      <vt:lpstr>15_Default Design</vt:lpstr>
      <vt:lpstr>22_Default Design</vt:lpstr>
      <vt:lpstr>23_Default Design</vt:lpstr>
      <vt:lpstr>1_white3</vt:lpstr>
      <vt:lpstr>42_Default Design</vt:lpstr>
      <vt:lpstr>31_Default Design</vt:lpstr>
      <vt:lpstr>22_Contemporary Portrait</vt:lpstr>
      <vt:lpstr>24_Contemporary Portrait</vt:lpstr>
      <vt:lpstr>4_Meadow</vt:lpstr>
      <vt:lpstr>Office Theme</vt:lpstr>
      <vt:lpstr>16_Default Design</vt:lpstr>
      <vt:lpstr>10_Default Design</vt:lpstr>
      <vt:lpstr>3_Meadow</vt:lpstr>
      <vt:lpstr>17_Default Design</vt:lpstr>
      <vt:lpstr>CE Master</vt:lpstr>
      <vt:lpstr>9_Default Design</vt:lpstr>
      <vt:lpstr>43_Default Design</vt:lpstr>
      <vt:lpstr>24_Default Design</vt:lpstr>
      <vt:lpstr>53_Default Design</vt:lpstr>
      <vt:lpstr>52_Default Design</vt:lpstr>
      <vt:lpstr>Sumi Painting</vt:lpstr>
      <vt:lpstr>1_Meadow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major contemporary debates</vt:lpstr>
      <vt:lpstr>three major contemporary debates</vt:lpstr>
      <vt:lpstr>three major contemporary debates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major contemporary debates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840</cp:revision>
  <cp:lastPrinted>2000-04-06T19:51:41Z</cp:lastPrinted>
  <dcterms:created xsi:type="dcterms:W3CDTF">2000-03-27T15:46:35Z</dcterms:created>
  <dcterms:modified xsi:type="dcterms:W3CDTF">2019-01-20T05:01:08Z</dcterms:modified>
</cp:coreProperties>
</file>