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13" r:id="rId1"/>
    <p:sldMasterId id="2147485143" r:id="rId2"/>
    <p:sldMasterId id="2147485155" r:id="rId3"/>
    <p:sldMasterId id="2147485167" r:id="rId4"/>
    <p:sldMasterId id="2147485191" r:id="rId5"/>
    <p:sldMasterId id="2147485203" r:id="rId6"/>
    <p:sldMasterId id="2147485215" r:id="rId7"/>
    <p:sldMasterId id="2147485240" r:id="rId8"/>
    <p:sldMasterId id="2147485252" r:id="rId9"/>
    <p:sldMasterId id="2147485276" r:id="rId10"/>
    <p:sldMasterId id="2147485288" r:id="rId11"/>
    <p:sldMasterId id="2147485300" r:id="rId12"/>
    <p:sldMasterId id="2147485312" r:id="rId13"/>
    <p:sldMasterId id="2147485324" r:id="rId14"/>
    <p:sldMasterId id="2147485336" r:id="rId15"/>
    <p:sldMasterId id="2147485360" r:id="rId16"/>
    <p:sldMasterId id="2147485372" r:id="rId17"/>
    <p:sldMasterId id="2147485384" r:id="rId18"/>
    <p:sldMasterId id="2147485396" r:id="rId19"/>
    <p:sldMasterId id="2147485408" r:id="rId20"/>
    <p:sldMasterId id="2147485420" r:id="rId21"/>
    <p:sldMasterId id="2147485432" r:id="rId22"/>
    <p:sldMasterId id="2147485444" r:id="rId23"/>
    <p:sldMasterId id="2147485456" r:id="rId24"/>
  </p:sldMasterIdLst>
  <p:notesMasterIdLst>
    <p:notesMasterId r:id="rId217"/>
  </p:notesMasterIdLst>
  <p:sldIdLst>
    <p:sldId id="1097" r:id="rId25"/>
    <p:sldId id="1098" r:id="rId26"/>
    <p:sldId id="1084" r:id="rId27"/>
    <p:sldId id="1085" r:id="rId28"/>
    <p:sldId id="1102" r:id="rId29"/>
    <p:sldId id="1099" r:id="rId30"/>
    <p:sldId id="1103" r:id="rId31"/>
    <p:sldId id="1104" r:id="rId32"/>
    <p:sldId id="1105" r:id="rId33"/>
    <p:sldId id="1106" r:id="rId34"/>
    <p:sldId id="1107" r:id="rId35"/>
    <p:sldId id="1108" r:id="rId36"/>
    <p:sldId id="1109" r:id="rId37"/>
    <p:sldId id="1112" r:id="rId38"/>
    <p:sldId id="1113" r:id="rId39"/>
    <p:sldId id="1114" r:id="rId40"/>
    <p:sldId id="1115" r:id="rId41"/>
    <p:sldId id="1116" r:id="rId42"/>
    <p:sldId id="1117" r:id="rId43"/>
    <p:sldId id="1118" r:id="rId44"/>
    <p:sldId id="1119" r:id="rId45"/>
    <p:sldId id="1120" r:id="rId46"/>
    <p:sldId id="1121" r:id="rId47"/>
    <p:sldId id="1122" r:id="rId48"/>
    <p:sldId id="1123" r:id="rId49"/>
    <p:sldId id="1281" r:id="rId50"/>
    <p:sldId id="1283" r:id="rId51"/>
    <p:sldId id="1282" r:id="rId52"/>
    <p:sldId id="1088" r:id="rId53"/>
    <p:sldId id="1128" r:id="rId54"/>
    <p:sldId id="1129" r:id="rId55"/>
    <p:sldId id="1230" r:id="rId56"/>
    <p:sldId id="1284" r:id="rId57"/>
    <p:sldId id="1285" r:id="rId58"/>
    <p:sldId id="1131" r:id="rId59"/>
    <p:sldId id="1132" r:id="rId60"/>
    <p:sldId id="1133" r:id="rId61"/>
    <p:sldId id="1134" r:id="rId62"/>
    <p:sldId id="1231" r:id="rId63"/>
    <p:sldId id="1232" r:id="rId64"/>
    <p:sldId id="1137" r:id="rId65"/>
    <p:sldId id="1233" r:id="rId66"/>
    <p:sldId id="1139" r:id="rId67"/>
    <p:sldId id="1140" r:id="rId68"/>
    <p:sldId id="1141" r:id="rId69"/>
    <p:sldId id="1142" r:id="rId70"/>
    <p:sldId id="1235" r:id="rId71"/>
    <p:sldId id="1144" r:id="rId72"/>
    <p:sldId id="1236" r:id="rId73"/>
    <p:sldId id="1146" r:id="rId74"/>
    <p:sldId id="1147" r:id="rId75"/>
    <p:sldId id="1237" r:id="rId76"/>
    <p:sldId id="1238" r:id="rId77"/>
    <p:sldId id="1150" r:id="rId78"/>
    <p:sldId id="1286" r:id="rId79"/>
    <p:sldId id="1239" r:id="rId80"/>
    <p:sldId id="1240" r:id="rId81"/>
    <p:sldId id="1241" r:id="rId82"/>
    <p:sldId id="1154" r:id="rId83"/>
    <p:sldId id="1287" r:id="rId84"/>
    <p:sldId id="1156" r:id="rId85"/>
    <p:sldId id="1243" r:id="rId86"/>
    <p:sldId id="1158" r:id="rId87"/>
    <p:sldId id="1159" r:id="rId88"/>
    <p:sldId id="1160" r:id="rId89"/>
    <p:sldId id="1161" r:id="rId90"/>
    <p:sldId id="1244" r:id="rId91"/>
    <p:sldId id="1163" r:id="rId92"/>
    <p:sldId id="1245" r:id="rId93"/>
    <p:sldId id="1166" r:id="rId94"/>
    <p:sldId id="1246" r:id="rId95"/>
    <p:sldId id="1168" r:id="rId96"/>
    <p:sldId id="1169" r:id="rId97"/>
    <p:sldId id="1170" r:id="rId98"/>
    <p:sldId id="1171" r:id="rId99"/>
    <p:sldId id="1172" r:id="rId100"/>
    <p:sldId id="1173" r:id="rId101"/>
    <p:sldId id="1174" r:id="rId102"/>
    <p:sldId id="1175" r:id="rId103"/>
    <p:sldId id="1176" r:id="rId104"/>
    <p:sldId id="1247" r:id="rId105"/>
    <p:sldId id="1177" r:id="rId106"/>
    <p:sldId id="1178" r:id="rId107"/>
    <p:sldId id="1179" r:id="rId108"/>
    <p:sldId id="1288" r:id="rId109"/>
    <p:sldId id="1180" r:id="rId110"/>
    <p:sldId id="1181" r:id="rId111"/>
    <p:sldId id="1250" r:id="rId112"/>
    <p:sldId id="1249" r:id="rId113"/>
    <p:sldId id="1183" r:id="rId114"/>
    <p:sldId id="1185" r:id="rId115"/>
    <p:sldId id="1186" r:id="rId116"/>
    <p:sldId id="1187" r:id="rId117"/>
    <p:sldId id="1188" r:id="rId118"/>
    <p:sldId id="1189" r:id="rId119"/>
    <p:sldId id="1190" r:id="rId120"/>
    <p:sldId id="1191" r:id="rId121"/>
    <p:sldId id="1192" r:id="rId122"/>
    <p:sldId id="1193" r:id="rId123"/>
    <p:sldId id="1194" r:id="rId124"/>
    <p:sldId id="1251" r:id="rId125"/>
    <p:sldId id="1252" r:id="rId126"/>
    <p:sldId id="1197" r:id="rId127"/>
    <p:sldId id="1198" r:id="rId128"/>
    <p:sldId id="1199" r:id="rId129"/>
    <p:sldId id="1200" r:id="rId130"/>
    <p:sldId id="1201" r:id="rId131"/>
    <p:sldId id="1202" r:id="rId132"/>
    <p:sldId id="1203" r:id="rId133"/>
    <p:sldId id="1254" r:id="rId134"/>
    <p:sldId id="1255" r:id="rId135"/>
    <p:sldId id="1256" r:id="rId136"/>
    <p:sldId id="1257" r:id="rId137"/>
    <p:sldId id="1258" r:id="rId138"/>
    <p:sldId id="1260" r:id="rId139"/>
    <p:sldId id="1261" r:id="rId140"/>
    <p:sldId id="1210" r:id="rId141"/>
    <p:sldId id="1262" r:id="rId142"/>
    <p:sldId id="1212" r:id="rId143"/>
    <p:sldId id="1263" r:id="rId144"/>
    <p:sldId id="1264" r:id="rId145"/>
    <p:sldId id="1265" r:id="rId146"/>
    <p:sldId id="1271" r:id="rId147"/>
    <p:sldId id="1272" r:id="rId148"/>
    <p:sldId id="1267" r:id="rId149"/>
    <p:sldId id="1268" r:id="rId150"/>
    <p:sldId id="1269" r:id="rId151"/>
    <p:sldId id="1270" r:id="rId152"/>
    <p:sldId id="1220" r:id="rId153"/>
    <p:sldId id="1221" r:id="rId154"/>
    <p:sldId id="1222" r:id="rId155"/>
    <p:sldId id="1223" r:id="rId156"/>
    <p:sldId id="1224" r:id="rId157"/>
    <p:sldId id="1225" r:id="rId158"/>
    <p:sldId id="1273" r:id="rId159"/>
    <p:sldId id="1274" r:id="rId160"/>
    <p:sldId id="1277" r:id="rId161"/>
    <p:sldId id="1278" r:id="rId162"/>
    <p:sldId id="1289" r:id="rId163"/>
    <p:sldId id="1290" r:id="rId164"/>
    <p:sldId id="999" r:id="rId165"/>
    <p:sldId id="1000" r:id="rId166"/>
    <p:sldId id="1001" r:id="rId167"/>
    <p:sldId id="1002" r:id="rId168"/>
    <p:sldId id="1003" r:id="rId169"/>
    <p:sldId id="1005" r:id="rId170"/>
    <p:sldId id="1004" r:id="rId171"/>
    <p:sldId id="1042" r:id="rId172"/>
    <p:sldId id="1043" r:id="rId173"/>
    <p:sldId id="1041" r:id="rId174"/>
    <p:sldId id="1039" r:id="rId175"/>
    <p:sldId id="1007" r:id="rId176"/>
    <p:sldId id="1008" r:id="rId177"/>
    <p:sldId id="1009" r:id="rId178"/>
    <p:sldId id="1291" r:id="rId179"/>
    <p:sldId id="1010" r:id="rId180"/>
    <p:sldId id="1095" r:id="rId181"/>
    <p:sldId id="1012" r:id="rId182"/>
    <p:sldId id="1066" r:id="rId183"/>
    <p:sldId id="1018" r:id="rId184"/>
    <p:sldId id="1073" r:id="rId185"/>
    <p:sldId id="1074" r:id="rId186"/>
    <p:sldId id="1021" r:id="rId187"/>
    <p:sldId id="1292" r:id="rId188"/>
    <p:sldId id="1293" r:id="rId189"/>
    <p:sldId id="1294" r:id="rId190"/>
    <p:sldId id="1025" r:id="rId191"/>
    <p:sldId id="1026" r:id="rId192"/>
    <p:sldId id="1027" r:id="rId193"/>
    <p:sldId id="1028" r:id="rId194"/>
    <p:sldId id="1029" r:id="rId195"/>
    <p:sldId id="1030" r:id="rId196"/>
    <p:sldId id="1031" r:id="rId197"/>
    <p:sldId id="1067" r:id="rId198"/>
    <p:sldId id="1075" r:id="rId199"/>
    <p:sldId id="1068" r:id="rId200"/>
    <p:sldId id="1054" r:id="rId201"/>
    <p:sldId id="1069" r:id="rId202"/>
    <p:sldId id="1051" r:id="rId203"/>
    <p:sldId id="1052" r:id="rId204"/>
    <p:sldId id="1057" r:id="rId205"/>
    <p:sldId id="1058" r:id="rId206"/>
    <p:sldId id="1059" r:id="rId207"/>
    <p:sldId id="1060" r:id="rId208"/>
    <p:sldId id="1076" r:id="rId209"/>
    <p:sldId id="1055" r:id="rId210"/>
    <p:sldId id="1280" r:id="rId211"/>
    <p:sldId id="1061" r:id="rId212"/>
    <p:sldId id="1062" r:id="rId213"/>
    <p:sldId id="1082" r:id="rId214"/>
    <p:sldId id="1100" r:id="rId215"/>
    <p:sldId id="1295" r:id="rId216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C0600"/>
    <a:srgbClr val="FFFFFF"/>
    <a:srgbClr val="FFCF89"/>
    <a:srgbClr val="DDDDDD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31" autoAdjust="0"/>
    <p:restoredTop sz="94660"/>
  </p:normalViewPr>
  <p:slideViewPr>
    <p:cSldViewPr>
      <p:cViewPr>
        <p:scale>
          <a:sx n="66" d="100"/>
          <a:sy n="66" d="100"/>
        </p:scale>
        <p:origin x="-1152" y="-270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130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63" Type="http://schemas.openxmlformats.org/officeDocument/2006/relationships/slide" Target="slides/slide39.xml"/><Relationship Id="rId84" Type="http://schemas.openxmlformats.org/officeDocument/2006/relationships/slide" Target="slides/slide60.xml"/><Relationship Id="rId138" Type="http://schemas.openxmlformats.org/officeDocument/2006/relationships/slide" Target="slides/slide114.xml"/><Relationship Id="rId159" Type="http://schemas.openxmlformats.org/officeDocument/2006/relationships/slide" Target="slides/slide135.xml"/><Relationship Id="rId170" Type="http://schemas.openxmlformats.org/officeDocument/2006/relationships/slide" Target="slides/slide146.xml"/><Relationship Id="rId191" Type="http://schemas.openxmlformats.org/officeDocument/2006/relationships/slide" Target="slides/slide167.xml"/><Relationship Id="rId205" Type="http://schemas.openxmlformats.org/officeDocument/2006/relationships/slide" Target="slides/slide181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53" Type="http://schemas.openxmlformats.org/officeDocument/2006/relationships/slide" Target="slides/slide29.xml"/><Relationship Id="rId74" Type="http://schemas.openxmlformats.org/officeDocument/2006/relationships/slide" Target="slides/slide50.xml"/><Relationship Id="rId128" Type="http://schemas.openxmlformats.org/officeDocument/2006/relationships/slide" Target="slides/slide104.xml"/><Relationship Id="rId149" Type="http://schemas.openxmlformats.org/officeDocument/2006/relationships/slide" Target="slides/slide125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1.xml"/><Relationship Id="rId160" Type="http://schemas.openxmlformats.org/officeDocument/2006/relationships/slide" Target="slides/slide136.xml"/><Relationship Id="rId181" Type="http://schemas.openxmlformats.org/officeDocument/2006/relationships/slide" Target="slides/slide157.xml"/><Relationship Id="rId216" Type="http://schemas.openxmlformats.org/officeDocument/2006/relationships/slide" Target="slides/slide192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9.xml"/><Relationship Id="rId64" Type="http://schemas.openxmlformats.org/officeDocument/2006/relationships/slide" Target="slides/slide40.xml"/><Relationship Id="rId118" Type="http://schemas.openxmlformats.org/officeDocument/2006/relationships/slide" Target="slides/slide94.xml"/><Relationship Id="rId139" Type="http://schemas.openxmlformats.org/officeDocument/2006/relationships/slide" Target="slides/slide115.xml"/><Relationship Id="rId85" Type="http://schemas.openxmlformats.org/officeDocument/2006/relationships/slide" Target="slides/slide61.xml"/><Relationship Id="rId150" Type="http://schemas.openxmlformats.org/officeDocument/2006/relationships/slide" Target="slides/slide126.xml"/><Relationship Id="rId171" Type="http://schemas.openxmlformats.org/officeDocument/2006/relationships/slide" Target="slides/slide147.xml"/><Relationship Id="rId192" Type="http://schemas.openxmlformats.org/officeDocument/2006/relationships/slide" Target="slides/slide168.xml"/><Relationship Id="rId206" Type="http://schemas.openxmlformats.org/officeDocument/2006/relationships/slide" Target="slides/slide182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9.xml"/><Relationship Id="rId108" Type="http://schemas.openxmlformats.org/officeDocument/2006/relationships/slide" Target="slides/slide84.xml"/><Relationship Id="rId129" Type="http://schemas.openxmlformats.org/officeDocument/2006/relationships/slide" Target="slides/slide105.xml"/><Relationship Id="rId54" Type="http://schemas.openxmlformats.org/officeDocument/2006/relationships/slide" Target="slides/slide30.xml"/><Relationship Id="rId75" Type="http://schemas.openxmlformats.org/officeDocument/2006/relationships/slide" Target="slides/slide51.xml"/><Relationship Id="rId96" Type="http://schemas.openxmlformats.org/officeDocument/2006/relationships/slide" Target="slides/slide72.xml"/><Relationship Id="rId140" Type="http://schemas.openxmlformats.org/officeDocument/2006/relationships/slide" Target="slides/slide116.xml"/><Relationship Id="rId161" Type="http://schemas.openxmlformats.org/officeDocument/2006/relationships/slide" Target="slides/slide137.xml"/><Relationship Id="rId182" Type="http://schemas.openxmlformats.org/officeDocument/2006/relationships/slide" Target="slides/slide158.xml"/><Relationship Id="rId217" Type="http://schemas.openxmlformats.org/officeDocument/2006/relationships/notesMaster" Target="notesMasters/notes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5.xml"/><Relationship Id="rId44" Type="http://schemas.openxmlformats.org/officeDocument/2006/relationships/slide" Target="slides/slide20.xml"/><Relationship Id="rId65" Type="http://schemas.openxmlformats.org/officeDocument/2006/relationships/slide" Target="slides/slide41.xml"/><Relationship Id="rId86" Type="http://schemas.openxmlformats.org/officeDocument/2006/relationships/slide" Target="slides/slide62.xml"/><Relationship Id="rId130" Type="http://schemas.openxmlformats.org/officeDocument/2006/relationships/slide" Target="slides/slide106.xml"/><Relationship Id="rId151" Type="http://schemas.openxmlformats.org/officeDocument/2006/relationships/slide" Target="slides/slide127.xml"/><Relationship Id="rId172" Type="http://schemas.openxmlformats.org/officeDocument/2006/relationships/slide" Target="slides/slide148.xml"/><Relationship Id="rId193" Type="http://schemas.openxmlformats.org/officeDocument/2006/relationships/slide" Target="slides/slide169.xml"/><Relationship Id="rId207" Type="http://schemas.openxmlformats.org/officeDocument/2006/relationships/slide" Target="slides/slide183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20" Type="http://schemas.openxmlformats.org/officeDocument/2006/relationships/slide" Target="slides/slide96.xml"/><Relationship Id="rId141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8.xml"/><Relationship Id="rId183" Type="http://schemas.openxmlformats.org/officeDocument/2006/relationships/slide" Target="slides/slide159.xml"/><Relationship Id="rId218" Type="http://schemas.openxmlformats.org/officeDocument/2006/relationships/presProps" Target="presProps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31" Type="http://schemas.openxmlformats.org/officeDocument/2006/relationships/slide" Target="slides/slide107.xml"/><Relationship Id="rId152" Type="http://schemas.openxmlformats.org/officeDocument/2006/relationships/slide" Target="slides/slide128.xml"/><Relationship Id="rId173" Type="http://schemas.openxmlformats.org/officeDocument/2006/relationships/slide" Target="slides/slide149.xml"/><Relationship Id="rId194" Type="http://schemas.openxmlformats.org/officeDocument/2006/relationships/slide" Target="slides/slide170.xml"/><Relationship Id="rId208" Type="http://schemas.openxmlformats.org/officeDocument/2006/relationships/slide" Target="slides/slide184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slide" Target="slides/slide118.xml"/><Relationship Id="rId163" Type="http://schemas.openxmlformats.org/officeDocument/2006/relationships/slide" Target="slides/slide139.xml"/><Relationship Id="rId184" Type="http://schemas.openxmlformats.org/officeDocument/2006/relationships/slide" Target="slides/slide160.xml"/><Relationship Id="rId189" Type="http://schemas.openxmlformats.org/officeDocument/2006/relationships/slide" Target="slides/slide165.xml"/><Relationship Id="rId21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0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slide" Target="slides/slide43.xml"/><Relationship Id="rId116" Type="http://schemas.openxmlformats.org/officeDocument/2006/relationships/slide" Target="slides/slide92.xml"/><Relationship Id="rId137" Type="http://schemas.openxmlformats.org/officeDocument/2006/relationships/slide" Target="slides/slide113.xml"/><Relationship Id="rId158" Type="http://schemas.openxmlformats.org/officeDocument/2006/relationships/slide" Target="slides/slide1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62" Type="http://schemas.openxmlformats.org/officeDocument/2006/relationships/slide" Target="slides/slide38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53" Type="http://schemas.openxmlformats.org/officeDocument/2006/relationships/slide" Target="slides/slide129.xml"/><Relationship Id="rId174" Type="http://schemas.openxmlformats.org/officeDocument/2006/relationships/slide" Target="slides/slide150.xml"/><Relationship Id="rId179" Type="http://schemas.openxmlformats.org/officeDocument/2006/relationships/slide" Target="slides/slide155.xml"/><Relationship Id="rId195" Type="http://schemas.openxmlformats.org/officeDocument/2006/relationships/slide" Target="slides/slide171.xml"/><Relationship Id="rId209" Type="http://schemas.openxmlformats.org/officeDocument/2006/relationships/slide" Target="slides/slide185.xml"/><Relationship Id="rId190" Type="http://schemas.openxmlformats.org/officeDocument/2006/relationships/slide" Target="slides/slide166.xml"/><Relationship Id="rId204" Type="http://schemas.openxmlformats.org/officeDocument/2006/relationships/slide" Target="slides/slide180.xml"/><Relationship Id="rId220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2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52" Type="http://schemas.openxmlformats.org/officeDocument/2006/relationships/slide" Target="slides/slide28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43" Type="http://schemas.openxmlformats.org/officeDocument/2006/relationships/slide" Target="slides/slide119.xml"/><Relationship Id="rId148" Type="http://schemas.openxmlformats.org/officeDocument/2006/relationships/slide" Target="slides/slide124.xml"/><Relationship Id="rId164" Type="http://schemas.openxmlformats.org/officeDocument/2006/relationships/slide" Target="slides/slide140.xml"/><Relationship Id="rId169" Type="http://schemas.openxmlformats.org/officeDocument/2006/relationships/slide" Target="slides/slide145.xml"/><Relationship Id="rId185" Type="http://schemas.openxmlformats.org/officeDocument/2006/relationships/slide" Target="slides/slide1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6.xml"/><Relationship Id="rId210" Type="http://schemas.openxmlformats.org/officeDocument/2006/relationships/slide" Target="slides/slide186.xml"/><Relationship Id="rId215" Type="http://schemas.openxmlformats.org/officeDocument/2006/relationships/slide" Target="slides/slide191.xml"/><Relationship Id="rId26" Type="http://schemas.openxmlformats.org/officeDocument/2006/relationships/slide" Target="slides/slide2.xml"/><Relationship Id="rId47" Type="http://schemas.openxmlformats.org/officeDocument/2006/relationships/slide" Target="slides/slide23.xml"/><Relationship Id="rId68" Type="http://schemas.openxmlformats.org/officeDocument/2006/relationships/slide" Target="slides/slide44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54" Type="http://schemas.openxmlformats.org/officeDocument/2006/relationships/slide" Target="slides/slide130.xml"/><Relationship Id="rId175" Type="http://schemas.openxmlformats.org/officeDocument/2006/relationships/slide" Target="slides/slide151.xml"/><Relationship Id="rId196" Type="http://schemas.openxmlformats.org/officeDocument/2006/relationships/slide" Target="slides/slide172.xml"/><Relationship Id="rId200" Type="http://schemas.openxmlformats.org/officeDocument/2006/relationships/slide" Target="slides/slide176.xml"/><Relationship Id="rId16" Type="http://schemas.openxmlformats.org/officeDocument/2006/relationships/slideMaster" Target="slideMasters/slideMaster16.xml"/><Relationship Id="rId221" Type="http://schemas.openxmlformats.org/officeDocument/2006/relationships/tableStyles" Target="tableStyles.xml"/><Relationship Id="rId37" Type="http://schemas.openxmlformats.org/officeDocument/2006/relationships/slide" Target="slides/slide13.xml"/><Relationship Id="rId58" Type="http://schemas.openxmlformats.org/officeDocument/2006/relationships/slide" Target="slides/slide34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44" Type="http://schemas.openxmlformats.org/officeDocument/2006/relationships/slide" Target="slides/slide120.xml"/><Relationship Id="rId90" Type="http://schemas.openxmlformats.org/officeDocument/2006/relationships/slide" Target="slides/slide66.xml"/><Relationship Id="rId165" Type="http://schemas.openxmlformats.org/officeDocument/2006/relationships/slide" Target="slides/slide141.xml"/><Relationship Id="rId186" Type="http://schemas.openxmlformats.org/officeDocument/2006/relationships/slide" Target="slides/slide162.xml"/><Relationship Id="rId211" Type="http://schemas.openxmlformats.org/officeDocument/2006/relationships/slide" Target="slides/slide187.xml"/><Relationship Id="rId27" Type="http://schemas.openxmlformats.org/officeDocument/2006/relationships/slide" Target="slides/slide3.xml"/><Relationship Id="rId48" Type="http://schemas.openxmlformats.org/officeDocument/2006/relationships/slide" Target="slides/slide24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34" Type="http://schemas.openxmlformats.org/officeDocument/2006/relationships/slide" Target="slides/slide110.xml"/><Relationship Id="rId80" Type="http://schemas.openxmlformats.org/officeDocument/2006/relationships/slide" Target="slides/slide56.xml"/><Relationship Id="rId155" Type="http://schemas.openxmlformats.org/officeDocument/2006/relationships/slide" Target="slides/slide131.xml"/><Relationship Id="rId176" Type="http://schemas.openxmlformats.org/officeDocument/2006/relationships/slide" Target="slides/slide152.xml"/><Relationship Id="rId197" Type="http://schemas.openxmlformats.org/officeDocument/2006/relationships/slide" Target="slides/slide173.xml"/><Relationship Id="rId201" Type="http://schemas.openxmlformats.org/officeDocument/2006/relationships/slide" Target="slides/slide177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slide" Target="slides/slide79.xml"/><Relationship Id="rId124" Type="http://schemas.openxmlformats.org/officeDocument/2006/relationships/slide" Target="slides/slide100.xml"/><Relationship Id="rId70" Type="http://schemas.openxmlformats.org/officeDocument/2006/relationships/slide" Target="slides/slide46.xml"/><Relationship Id="rId91" Type="http://schemas.openxmlformats.org/officeDocument/2006/relationships/slide" Target="slides/slide67.xml"/><Relationship Id="rId145" Type="http://schemas.openxmlformats.org/officeDocument/2006/relationships/slide" Target="slides/slide121.xml"/><Relationship Id="rId166" Type="http://schemas.openxmlformats.org/officeDocument/2006/relationships/slide" Target="slides/slide142.xml"/><Relationship Id="rId187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8.xml"/><Relationship Id="rId28" Type="http://schemas.openxmlformats.org/officeDocument/2006/relationships/slide" Target="slides/slide4.xml"/><Relationship Id="rId49" Type="http://schemas.openxmlformats.org/officeDocument/2006/relationships/slide" Target="slides/slide25.xml"/><Relationship Id="rId114" Type="http://schemas.openxmlformats.org/officeDocument/2006/relationships/slide" Target="slides/slide90.xml"/><Relationship Id="rId60" Type="http://schemas.openxmlformats.org/officeDocument/2006/relationships/slide" Target="slides/slide36.xml"/><Relationship Id="rId81" Type="http://schemas.openxmlformats.org/officeDocument/2006/relationships/slide" Target="slides/slide57.xml"/><Relationship Id="rId135" Type="http://schemas.openxmlformats.org/officeDocument/2006/relationships/slide" Target="slides/slide111.xml"/><Relationship Id="rId156" Type="http://schemas.openxmlformats.org/officeDocument/2006/relationships/slide" Target="slides/slide132.xml"/><Relationship Id="rId177" Type="http://schemas.openxmlformats.org/officeDocument/2006/relationships/slide" Target="slides/slide153.xml"/><Relationship Id="rId198" Type="http://schemas.openxmlformats.org/officeDocument/2006/relationships/slide" Target="slides/slide174.xml"/><Relationship Id="rId202" Type="http://schemas.openxmlformats.org/officeDocument/2006/relationships/slide" Target="slides/slide178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50" Type="http://schemas.openxmlformats.org/officeDocument/2006/relationships/slide" Target="slides/slide26.xml"/><Relationship Id="rId104" Type="http://schemas.openxmlformats.org/officeDocument/2006/relationships/slide" Target="slides/slide80.xml"/><Relationship Id="rId125" Type="http://schemas.openxmlformats.org/officeDocument/2006/relationships/slide" Target="slides/slide101.xml"/><Relationship Id="rId146" Type="http://schemas.openxmlformats.org/officeDocument/2006/relationships/slide" Target="slides/slide122.xml"/><Relationship Id="rId167" Type="http://schemas.openxmlformats.org/officeDocument/2006/relationships/slide" Target="slides/slide143.xml"/><Relationship Id="rId188" Type="http://schemas.openxmlformats.org/officeDocument/2006/relationships/slide" Target="slides/slide164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13" Type="http://schemas.openxmlformats.org/officeDocument/2006/relationships/slide" Target="slides/slide1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40" Type="http://schemas.openxmlformats.org/officeDocument/2006/relationships/slide" Target="slides/slide16.xml"/><Relationship Id="rId115" Type="http://schemas.openxmlformats.org/officeDocument/2006/relationships/slide" Target="slides/slide91.xml"/><Relationship Id="rId136" Type="http://schemas.openxmlformats.org/officeDocument/2006/relationships/slide" Target="slides/slide112.xml"/><Relationship Id="rId157" Type="http://schemas.openxmlformats.org/officeDocument/2006/relationships/slide" Target="slides/slide133.xml"/><Relationship Id="rId178" Type="http://schemas.openxmlformats.org/officeDocument/2006/relationships/slide" Target="slides/slide154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9" Type="http://schemas.openxmlformats.org/officeDocument/2006/relationships/slide" Target="slides/slide175.xml"/><Relationship Id="rId203" Type="http://schemas.openxmlformats.org/officeDocument/2006/relationships/slide" Target="slides/slide179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147" Type="http://schemas.openxmlformats.org/officeDocument/2006/relationships/slide" Target="slides/slide123.xml"/><Relationship Id="rId168" Type="http://schemas.openxmlformats.org/officeDocument/2006/relationships/slide" Target="slides/slide1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485DE56-539A-440B-A805-4067E6299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356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156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158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181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183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184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185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186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191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2850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26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150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018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238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756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449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672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578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751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241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00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476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719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592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946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364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771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9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015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586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094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4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9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59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88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94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4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9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069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584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893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820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321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533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1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34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360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072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293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05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921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058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529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291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95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92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500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107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695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695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2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71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375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727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594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667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822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391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656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869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19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652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370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607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349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751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837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948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457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892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81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494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177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412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409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352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979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055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875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212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925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41613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48906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054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27833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42091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13829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18511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29684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5271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4CF2C626-B802-4301-B4AE-61C66ED9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835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F7D61-0F08-44B7-A0A0-8D3D48F35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35179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03820-F2EB-43FF-9963-FDD77B783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1422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ABB4-EC02-42BB-A3AC-0A6607B20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52436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821D-053F-470C-800C-FD78FA51E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5019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002B0-7A29-4489-8A7C-5DDAEDCED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9719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2AAD3-83F7-4AF2-9562-2E641F52C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7509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E64F9-08CC-4B01-A69E-D9BB8985E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96235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5E63D-1D2B-4138-8416-97966BD9E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1210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5BF5-E94B-426B-A072-291CEBD4F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8231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4AFB5-4AAB-4D01-8CB3-ACA777F7C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4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7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6B01-919E-4219-901D-30D4AC1E8BAE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2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651-241F-48A2-B2AC-65A3E0F8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69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5B7E-4941-45A9-8989-628E66720C47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37A2-92B7-450E-85D3-05460F80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084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5C63-E5FD-4664-9BC1-DD968F9B1DB1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00A32-2A90-436C-9344-40C647CBF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810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25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99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BD99C-20C0-4EA9-9F8B-F2F5A9A66F02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A5-9E42-49B9-B544-07911F8DF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808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A63F0-7212-4A62-94BA-83FA67720026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6481-3C39-4496-9314-80BD1256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63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0CB8-ABA9-419E-A553-C948989BFFDC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22D1-9D20-487F-978C-371F5102A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51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B4E1-D0DB-42B4-9CED-A1CD46BC161B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58D-C8CA-44D1-81F9-2A4B6699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572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77B-9421-4C1B-95F5-BCB0C5CEAD80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45F3-26C2-4B55-BE45-1D1DF0C4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427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BCA-1D58-4331-BDF0-7723619C7259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F1C0-FA53-497B-A23E-5287C482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96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8FF5-922A-4EBC-A1C8-E705DEEE537F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A133-D7DE-4C97-9719-51810DA1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15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11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37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3D42-FAED-4694-B5FF-8A746AB5D564}" type="datetimeFigureOut">
              <a:rPr lang="en-US"/>
              <a:pPr>
                <a:defRPr/>
              </a:pPr>
              <a:t>1/16/2019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EF88-2695-49B3-ABC4-23F884C2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71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826DA6-4A22-460E-9EFF-275DD8013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731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49413C-392B-40CC-B4C0-7ABFEC55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98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84EB82-8C97-4C7E-9F47-016217DE2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956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CB9911-6403-4A98-97FA-17B941FE6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247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7E855-D4FA-4260-9AAD-AB6AFC6D9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270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1D438-7E5E-4099-B097-9536F019E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067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469D11-552E-4935-8FF7-A0E9D2FEB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2703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1239C4-AD9B-464D-8E0D-DAFD98F9C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631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A654F-CE2A-4288-BABF-A432F89D6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98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6A120-B4BE-48CD-AEED-3E3D7C3B0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884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45BCC-8140-4CA5-AF97-F1DE40EDE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305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4058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6383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48277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36251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87220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079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7216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724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47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191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9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49797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402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69752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78508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7380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61598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87375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55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4878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0141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72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9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1175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200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73852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7614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95315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72182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27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05354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89067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57620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51711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15234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ACE5BF-3B3F-4A1D-A841-4141AA14B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6426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6A997-0139-4523-914B-3FAFD2670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5143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A55947-9BFF-4978-83E3-987C85844A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6013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FD44D0-929B-435F-B3CE-7D513DCFF6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9291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C76D8-D687-483F-852E-DFD00DDA3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97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E5A7B5-4FA0-4DC5-80FA-85DCF4FAD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1727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DDA7C5-8B04-4D98-97A6-77BFB2D206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911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4EB5D9-4253-415F-9002-89088803B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4493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B97214-CC85-473F-B8BD-6FB134EC8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6255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C4EE56-711A-4D39-A485-D31895255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6464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62" y="27465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633FD2-90D6-4055-B797-737B48D112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5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6" y="27464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7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7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9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1600204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4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2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3" y="274642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4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6DFA5-474C-426E-988F-6AF253FC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443DD-4128-4F15-8B3F-47BFD72D4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1E173-A138-48C4-9B04-73688111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D4A3-AB13-4A40-8520-8CF05149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57A88-87E3-4881-80A9-5B99F29BB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B6558-E833-4B79-BB42-F646921C9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01E08-F947-45FC-8AA2-FAE91C183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0C4FD-41D3-4BC7-86E9-4C4DD1671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C6F4B-0530-4A03-92D6-62D1D3628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CEB98-406D-470F-91EA-DDA7FBAA3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7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7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E8313-E048-402A-987A-910A8DE5B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0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3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63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7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3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1866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5010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390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0286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7244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0921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8248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867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0745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721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  <p:sldLayoutId id="2147485278" r:id="rId2"/>
    <p:sldLayoutId id="2147485279" r:id="rId3"/>
    <p:sldLayoutId id="2147485280" r:id="rId4"/>
    <p:sldLayoutId id="2147485281" r:id="rId5"/>
    <p:sldLayoutId id="2147485282" r:id="rId6"/>
    <p:sldLayoutId id="2147485283" r:id="rId7"/>
    <p:sldLayoutId id="2147485284" r:id="rId8"/>
    <p:sldLayoutId id="2147485285" r:id="rId9"/>
    <p:sldLayoutId id="2147485286" r:id="rId10"/>
    <p:sldLayoutId id="2147485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9" r:id="rId1"/>
    <p:sldLayoutId id="2147485290" r:id="rId2"/>
    <p:sldLayoutId id="2147485291" r:id="rId3"/>
    <p:sldLayoutId id="2147485292" r:id="rId4"/>
    <p:sldLayoutId id="2147485293" r:id="rId5"/>
    <p:sldLayoutId id="2147485294" r:id="rId6"/>
    <p:sldLayoutId id="2147485295" r:id="rId7"/>
    <p:sldLayoutId id="2147485296" r:id="rId8"/>
    <p:sldLayoutId id="2147485297" r:id="rId9"/>
    <p:sldLayoutId id="2147485298" r:id="rId10"/>
    <p:sldLayoutId id="2147485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478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6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5" r:id="rId1"/>
    <p:sldLayoutId id="2147485326" r:id="rId2"/>
    <p:sldLayoutId id="2147485327" r:id="rId3"/>
    <p:sldLayoutId id="2147485328" r:id="rId4"/>
    <p:sldLayoutId id="2147485329" r:id="rId5"/>
    <p:sldLayoutId id="2147485330" r:id="rId6"/>
    <p:sldLayoutId id="2147485331" r:id="rId7"/>
    <p:sldLayoutId id="2147485332" r:id="rId8"/>
    <p:sldLayoutId id="2147485333" r:id="rId9"/>
    <p:sldLayoutId id="2147485334" r:id="rId10"/>
    <p:sldLayoutId id="2147485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8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0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659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3" r:id="rId1"/>
    <p:sldLayoutId id="2147485374" r:id="rId2"/>
    <p:sldLayoutId id="2147485375" r:id="rId3"/>
    <p:sldLayoutId id="2147485376" r:id="rId4"/>
    <p:sldLayoutId id="2147485377" r:id="rId5"/>
    <p:sldLayoutId id="2147485378" r:id="rId6"/>
    <p:sldLayoutId id="2147485379" r:id="rId7"/>
    <p:sldLayoutId id="2147485380" r:id="rId8"/>
    <p:sldLayoutId id="2147485381" r:id="rId9"/>
    <p:sldLayoutId id="2147485382" r:id="rId10"/>
    <p:sldLayoutId id="21474853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73EEFC7-A3EE-4546-B983-A507DC1D2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57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372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  <p:sldLayoutId id="2147485386" r:id="rId2"/>
    <p:sldLayoutId id="2147485387" r:id="rId3"/>
    <p:sldLayoutId id="2147485388" r:id="rId4"/>
    <p:sldLayoutId id="2147485389" r:id="rId5"/>
    <p:sldLayoutId id="2147485390" r:id="rId6"/>
    <p:sldLayoutId id="2147485391" r:id="rId7"/>
    <p:sldLayoutId id="2147485392" r:id="rId8"/>
    <p:sldLayoutId id="2147485393" r:id="rId9"/>
    <p:sldLayoutId id="2147485394" r:id="rId10"/>
    <p:sldLayoutId id="214748539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38595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6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7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8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9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14848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86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BDA1192D-5BD4-44F3-8E51-9FF4A207BBD8}" type="datetimeFigureOut">
              <a:rPr kumimoji="0" lang="en-US" i="0"/>
              <a:pPr>
                <a:defRPr/>
              </a:pPr>
              <a:t>1/16/2019</a:t>
            </a:fld>
            <a:endParaRPr kumimoji="0" lang="en-US" i="0"/>
          </a:p>
        </p:txBody>
      </p:sp>
      <p:sp>
        <p:nvSpPr>
          <p:cNvPr id="2386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238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F795002E-051B-410E-BC25-B9516C7C5A94}" type="slidenum">
              <a:rPr kumimoji="0" lang="en-US" i="0"/>
              <a:pPr>
                <a:defRPr/>
              </a:pPr>
              <a:t>‹#›</a:t>
            </a:fld>
            <a:endParaRPr kumimoji="0" lang="en-US" i="0"/>
          </a:p>
        </p:txBody>
      </p:sp>
    </p:spTree>
    <p:extLst>
      <p:ext uri="{BB962C8B-B14F-4D97-AF65-F5344CB8AC3E}">
        <p14:creationId xmlns:p14="http://schemas.microsoft.com/office/powerpoint/2010/main" val="1690952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FAF7DC8-839D-4192-A2EE-7A564402F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9" r:id="rId1"/>
    <p:sldLayoutId id="2147485410" r:id="rId2"/>
    <p:sldLayoutId id="2147485411" r:id="rId3"/>
    <p:sldLayoutId id="2147485412" r:id="rId4"/>
    <p:sldLayoutId id="2147485413" r:id="rId5"/>
    <p:sldLayoutId id="2147485414" r:id="rId6"/>
    <p:sldLayoutId id="2147485415" r:id="rId7"/>
    <p:sldLayoutId id="2147485416" r:id="rId8"/>
    <p:sldLayoutId id="2147485417" r:id="rId9"/>
    <p:sldLayoutId id="2147485418" r:id="rId10"/>
    <p:sldLayoutId id="21474854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475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1" r:id="rId1"/>
    <p:sldLayoutId id="2147485422" r:id="rId2"/>
    <p:sldLayoutId id="2147485423" r:id="rId3"/>
    <p:sldLayoutId id="2147485424" r:id="rId4"/>
    <p:sldLayoutId id="2147485425" r:id="rId5"/>
    <p:sldLayoutId id="2147485426" r:id="rId6"/>
    <p:sldLayoutId id="2147485427" r:id="rId7"/>
    <p:sldLayoutId id="2147485428" r:id="rId8"/>
    <p:sldLayoutId id="2147485429" r:id="rId9"/>
    <p:sldLayoutId id="2147485430" r:id="rId10"/>
    <p:sldLayoutId id="21474854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835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  <p:sldLayoutId id="2147485434" r:id="rId2"/>
    <p:sldLayoutId id="2147485435" r:id="rId3"/>
    <p:sldLayoutId id="2147485436" r:id="rId4"/>
    <p:sldLayoutId id="2147485437" r:id="rId5"/>
    <p:sldLayoutId id="2147485438" r:id="rId6"/>
    <p:sldLayoutId id="2147485439" r:id="rId7"/>
    <p:sldLayoutId id="2147485440" r:id="rId8"/>
    <p:sldLayoutId id="2147485441" r:id="rId9"/>
    <p:sldLayoutId id="2147485442" r:id="rId10"/>
    <p:sldLayoutId id="214748544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94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5" r:id="rId1"/>
    <p:sldLayoutId id="2147485446" r:id="rId2"/>
    <p:sldLayoutId id="2147485447" r:id="rId3"/>
    <p:sldLayoutId id="2147485448" r:id="rId4"/>
    <p:sldLayoutId id="2147485449" r:id="rId5"/>
    <p:sldLayoutId id="2147485450" r:id="rId6"/>
    <p:sldLayoutId id="2147485451" r:id="rId7"/>
    <p:sldLayoutId id="2147485452" r:id="rId8"/>
    <p:sldLayoutId id="2147485453" r:id="rId9"/>
    <p:sldLayoutId id="2147485454" r:id="rId10"/>
    <p:sldLayoutId id="21474854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14E732-740D-4226-9761-BFD1D52FB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7" r:id="rId1"/>
    <p:sldLayoutId id="2147485458" r:id="rId2"/>
    <p:sldLayoutId id="2147485459" r:id="rId3"/>
    <p:sldLayoutId id="2147485460" r:id="rId4"/>
    <p:sldLayoutId id="2147485461" r:id="rId5"/>
    <p:sldLayoutId id="2147485462" r:id="rId6"/>
    <p:sldLayoutId id="2147485463" r:id="rId7"/>
    <p:sldLayoutId id="2147485464" r:id="rId8"/>
    <p:sldLayoutId id="2147485465" r:id="rId9"/>
    <p:sldLayoutId id="2147485466" r:id="rId10"/>
    <p:sldLayoutId id="21474854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kumimoji="0" lang="en-US" i="0"/>
              <a:pPr>
                <a:defRPr/>
              </a:pPr>
              <a:t>‹#›</a:t>
            </a:fld>
            <a:endParaRPr kumimoji="0" lang="en-US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8" r:id="rId1"/>
    <p:sldLayoutId id="2147485169" r:id="rId2"/>
    <p:sldLayoutId id="2147485170" r:id="rId3"/>
    <p:sldLayoutId id="2147485171" r:id="rId4"/>
    <p:sldLayoutId id="2147485172" r:id="rId5"/>
    <p:sldLayoutId id="2147485173" r:id="rId6"/>
    <p:sldLayoutId id="2147485174" r:id="rId7"/>
    <p:sldLayoutId id="2147485175" r:id="rId8"/>
    <p:sldLayoutId id="2147485176" r:id="rId9"/>
    <p:sldLayoutId id="2147485177" r:id="rId10"/>
    <p:sldLayoutId id="2147485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4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2" r:id="rId1"/>
    <p:sldLayoutId id="2147485193" r:id="rId2"/>
    <p:sldLayoutId id="2147485194" r:id="rId3"/>
    <p:sldLayoutId id="2147485195" r:id="rId4"/>
    <p:sldLayoutId id="2147485196" r:id="rId5"/>
    <p:sldLayoutId id="2147485197" r:id="rId6"/>
    <p:sldLayoutId id="2147485198" r:id="rId7"/>
    <p:sldLayoutId id="2147485199" r:id="rId8"/>
    <p:sldLayoutId id="2147485200" r:id="rId9"/>
    <p:sldLayoutId id="2147485201" r:id="rId10"/>
    <p:sldLayoutId id="2147485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78C8B2A-E884-4779-BE61-9CE167D9EFDC}" type="slidenum">
              <a:rPr kumimoji="0" lang="en-US" i="0"/>
              <a:pPr>
                <a:defRPr/>
              </a:pPr>
              <a:t>‹#›</a:t>
            </a:fld>
            <a:endParaRPr kumimoji="0" lang="en-US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4" r:id="rId1"/>
    <p:sldLayoutId id="2147485205" r:id="rId2"/>
    <p:sldLayoutId id="2147485206" r:id="rId3"/>
    <p:sldLayoutId id="2147485207" r:id="rId4"/>
    <p:sldLayoutId id="2147485208" r:id="rId5"/>
    <p:sldLayoutId id="2147485209" r:id="rId6"/>
    <p:sldLayoutId id="2147485210" r:id="rId7"/>
    <p:sldLayoutId id="2147485211" r:id="rId8"/>
    <p:sldLayoutId id="2147485212" r:id="rId9"/>
    <p:sldLayoutId id="2147485213" r:id="rId10"/>
    <p:sldLayoutId id="2147485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kumimoji="0" lang="en-US" i="0"/>
              <a:pPr>
                <a:defRPr/>
              </a:pPr>
              <a:t>‹#›</a:t>
            </a:fld>
            <a:endParaRPr kumimoji="0" lang="en-US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  <p:sldLayoutId id="21474852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43" r:id="rId3"/>
    <p:sldLayoutId id="2147485244" r:id="rId4"/>
    <p:sldLayoutId id="2147485245" r:id="rId5"/>
    <p:sldLayoutId id="2147485246" r:id="rId6"/>
    <p:sldLayoutId id="2147485247" r:id="rId7"/>
    <p:sldLayoutId id="2147485248" r:id="rId8"/>
    <p:sldLayoutId id="2147485249" r:id="rId9"/>
    <p:sldLayoutId id="2147485250" r:id="rId10"/>
    <p:sldLayoutId id="214748525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kumimoji="0" lang="en-US" i="0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3" r:id="rId1"/>
    <p:sldLayoutId id="2147485254" r:id="rId2"/>
    <p:sldLayoutId id="2147485255" r:id="rId3"/>
    <p:sldLayoutId id="2147485256" r:id="rId4"/>
    <p:sldLayoutId id="2147485257" r:id="rId5"/>
    <p:sldLayoutId id="2147485258" r:id="rId6"/>
    <p:sldLayoutId id="2147485259" r:id="rId7"/>
    <p:sldLayoutId id="2147485260" r:id="rId8"/>
    <p:sldLayoutId id="2147485261" r:id="rId9"/>
    <p:sldLayoutId id="2147485262" r:id="rId10"/>
    <p:sldLayoutId id="21474852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umn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d.umn.edu/cla/faculty/troufs/index.html#title" TargetMode="Externa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7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7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7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AutoShape 4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95812"/>
            <a:ext cx="36576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95812"/>
            <a:ext cx="36576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21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5" y="2837546"/>
            <a:ext cx="5416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1" i="0" dirty="0">
                <a:solidFill>
                  <a:srgbClr val="FFCC00"/>
                </a:solidFill>
                <a:hlinkClick r:id="rId3"/>
              </a:rPr>
              <a:t>https</a:t>
            </a:r>
            <a:r>
              <a:rPr kumimoji="0" lang="en-US" sz="3600" b="1" i="0" dirty="0" smtClean="0">
                <a:solidFill>
                  <a:srgbClr val="FFCC00"/>
                </a:solidFill>
                <a:hlinkClick r:id="rId3"/>
              </a:rPr>
              <a:t>://canvas.umn.edu</a:t>
            </a:r>
            <a:endParaRPr kumimoji="0" lang="en-US" sz="3600" b="1" i="0" dirty="0">
              <a:solidFill>
                <a:srgbClr val="FFCC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18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8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12" name="Rectangle 11"/>
          <p:cNvSpPr/>
          <p:nvPr/>
        </p:nvSpPr>
        <p:spPr>
          <a:xfrm>
            <a:off x="2148688" y="5820230"/>
            <a:ext cx="598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1986983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71600"/>
            <a:ext cx="9601200" cy="50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66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9601200" cy="566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33500" y="5065693"/>
            <a:ext cx="8186057" cy="954107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800" b="1" i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Just for the fun of it, have a look around at the rest of the materials in </a:t>
            </a:r>
            <a:r>
              <a:rPr kumimoji="0" lang="en-US" sz="28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Canvas . . .</a:t>
            </a:r>
            <a:endParaRPr kumimoji="0" lang="en-US" sz="2800" b="1" i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783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9601200" cy="566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 bwMode="auto">
          <a:xfrm>
            <a:off x="4847193" y="3416052"/>
            <a:ext cx="3165957" cy="529989"/>
          </a:xfrm>
          <a:custGeom>
            <a:avLst/>
            <a:gdLst>
              <a:gd name="connsiteX0" fmla="*/ 857250 w 1996651"/>
              <a:gd name="connsiteY0" fmla="*/ 742950 h 782198"/>
              <a:gd name="connsiteX1" fmla="*/ 1638300 w 1996651"/>
              <a:gd name="connsiteY1" fmla="*/ 742950 h 782198"/>
              <a:gd name="connsiteX2" fmla="*/ 1752600 w 1996651"/>
              <a:gd name="connsiteY2" fmla="*/ 704850 h 782198"/>
              <a:gd name="connsiteX3" fmla="*/ 1885950 w 1996651"/>
              <a:gd name="connsiteY3" fmla="*/ 666750 h 782198"/>
              <a:gd name="connsiteX4" fmla="*/ 1943100 w 1996651"/>
              <a:gd name="connsiteY4" fmla="*/ 647700 h 782198"/>
              <a:gd name="connsiteX5" fmla="*/ 1962150 w 1996651"/>
              <a:gd name="connsiteY5" fmla="*/ 361950 h 782198"/>
              <a:gd name="connsiteX6" fmla="*/ 1924050 w 1996651"/>
              <a:gd name="connsiteY6" fmla="*/ 304800 h 782198"/>
              <a:gd name="connsiteX7" fmla="*/ 1866900 w 1996651"/>
              <a:gd name="connsiteY7" fmla="*/ 190500 h 782198"/>
              <a:gd name="connsiteX8" fmla="*/ 1733550 w 1996651"/>
              <a:gd name="connsiteY8" fmla="*/ 95250 h 782198"/>
              <a:gd name="connsiteX9" fmla="*/ 1676400 w 1996651"/>
              <a:gd name="connsiteY9" fmla="*/ 57150 h 782198"/>
              <a:gd name="connsiteX10" fmla="*/ 1485900 w 1996651"/>
              <a:gd name="connsiteY10" fmla="*/ 0 h 782198"/>
              <a:gd name="connsiteX11" fmla="*/ 495300 w 1996651"/>
              <a:gd name="connsiteY11" fmla="*/ 19050 h 782198"/>
              <a:gd name="connsiteX12" fmla="*/ 419100 w 1996651"/>
              <a:gd name="connsiteY12" fmla="*/ 38100 h 782198"/>
              <a:gd name="connsiteX13" fmla="*/ 247650 w 1996651"/>
              <a:gd name="connsiteY13" fmla="*/ 76200 h 782198"/>
              <a:gd name="connsiteX14" fmla="*/ 76200 w 1996651"/>
              <a:gd name="connsiteY14" fmla="*/ 228600 h 782198"/>
              <a:gd name="connsiteX15" fmla="*/ 38100 w 1996651"/>
              <a:gd name="connsiteY15" fmla="*/ 285750 h 782198"/>
              <a:gd name="connsiteX16" fmla="*/ 0 w 1996651"/>
              <a:gd name="connsiteY16" fmla="*/ 400050 h 782198"/>
              <a:gd name="connsiteX17" fmla="*/ 19050 w 1996651"/>
              <a:gd name="connsiteY17" fmla="*/ 533400 h 782198"/>
              <a:gd name="connsiteX18" fmla="*/ 76200 w 1996651"/>
              <a:gd name="connsiteY18" fmla="*/ 590550 h 782198"/>
              <a:gd name="connsiteX19" fmla="*/ 285750 w 1996651"/>
              <a:gd name="connsiteY19" fmla="*/ 704850 h 782198"/>
              <a:gd name="connsiteX20" fmla="*/ 457200 w 1996651"/>
              <a:gd name="connsiteY20" fmla="*/ 762000 h 782198"/>
              <a:gd name="connsiteX21" fmla="*/ 514350 w 1996651"/>
              <a:gd name="connsiteY21" fmla="*/ 781050 h 782198"/>
              <a:gd name="connsiteX22" fmla="*/ 723900 w 1996651"/>
              <a:gd name="connsiteY22" fmla="*/ 762000 h 782198"/>
              <a:gd name="connsiteX23" fmla="*/ 1028700 w 1996651"/>
              <a:gd name="connsiteY23" fmla="*/ 781050 h 782198"/>
              <a:gd name="connsiteX24" fmla="*/ 1238250 w 1996651"/>
              <a:gd name="connsiteY24" fmla="*/ 781050 h 78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96651" h="782198">
                <a:moveTo>
                  <a:pt x="857250" y="742950"/>
                </a:moveTo>
                <a:cubicBezTo>
                  <a:pt x="1191058" y="766793"/>
                  <a:pt x="1235129" y="779602"/>
                  <a:pt x="1638300" y="742950"/>
                </a:cubicBezTo>
                <a:cubicBezTo>
                  <a:pt x="1678296" y="739314"/>
                  <a:pt x="1714500" y="717550"/>
                  <a:pt x="1752600" y="704850"/>
                </a:cubicBezTo>
                <a:cubicBezTo>
                  <a:pt x="1889626" y="659175"/>
                  <a:pt x="1718508" y="714590"/>
                  <a:pt x="1885950" y="666750"/>
                </a:cubicBezTo>
                <a:cubicBezTo>
                  <a:pt x="1905258" y="661233"/>
                  <a:pt x="1924050" y="654050"/>
                  <a:pt x="1943100" y="647700"/>
                </a:cubicBezTo>
                <a:cubicBezTo>
                  <a:pt x="2016859" y="537062"/>
                  <a:pt x="2005664" y="579522"/>
                  <a:pt x="1962150" y="361950"/>
                </a:cubicBezTo>
                <a:cubicBezTo>
                  <a:pt x="1957660" y="339499"/>
                  <a:pt x="1934289" y="325278"/>
                  <a:pt x="1924050" y="304800"/>
                </a:cubicBezTo>
                <a:cubicBezTo>
                  <a:pt x="1881092" y="218883"/>
                  <a:pt x="1935143" y="272392"/>
                  <a:pt x="1866900" y="190500"/>
                </a:cubicBezTo>
                <a:cubicBezTo>
                  <a:pt x="1803430" y="114336"/>
                  <a:pt x="1819341" y="144274"/>
                  <a:pt x="1733550" y="95250"/>
                </a:cubicBezTo>
                <a:cubicBezTo>
                  <a:pt x="1713671" y="83891"/>
                  <a:pt x="1697322" y="66449"/>
                  <a:pt x="1676400" y="57150"/>
                </a:cubicBezTo>
                <a:cubicBezTo>
                  <a:pt x="1616769" y="30647"/>
                  <a:pt x="1549229" y="15832"/>
                  <a:pt x="1485900" y="0"/>
                </a:cubicBezTo>
                <a:lnTo>
                  <a:pt x="495300" y="19050"/>
                </a:lnTo>
                <a:cubicBezTo>
                  <a:pt x="469135" y="19984"/>
                  <a:pt x="444658" y="32420"/>
                  <a:pt x="419100" y="38100"/>
                </a:cubicBezTo>
                <a:cubicBezTo>
                  <a:pt x="201438" y="86469"/>
                  <a:pt x="433486" y="29741"/>
                  <a:pt x="247650" y="76200"/>
                </a:cubicBezTo>
                <a:cubicBezTo>
                  <a:pt x="118028" y="162615"/>
                  <a:pt x="153131" y="120896"/>
                  <a:pt x="76200" y="228600"/>
                </a:cubicBezTo>
                <a:cubicBezTo>
                  <a:pt x="62892" y="247231"/>
                  <a:pt x="47399" y="264828"/>
                  <a:pt x="38100" y="285750"/>
                </a:cubicBezTo>
                <a:cubicBezTo>
                  <a:pt x="21789" y="322450"/>
                  <a:pt x="0" y="400050"/>
                  <a:pt x="0" y="400050"/>
                </a:cubicBezTo>
                <a:cubicBezTo>
                  <a:pt x="6350" y="444500"/>
                  <a:pt x="2374" y="491710"/>
                  <a:pt x="19050" y="533400"/>
                </a:cubicBezTo>
                <a:cubicBezTo>
                  <a:pt x="29056" y="558414"/>
                  <a:pt x="55504" y="573303"/>
                  <a:pt x="76200" y="590550"/>
                </a:cubicBezTo>
                <a:cubicBezTo>
                  <a:pt x="122575" y="629196"/>
                  <a:pt x="256832" y="695211"/>
                  <a:pt x="285750" y="704850"/>
                </a:cubicBezTo>
                <a:lnTo>
                  <a:pt x="457200" y="762000"/>
                </a:lnTo>
                <a:lnTo>
                  <a:pt x="514350" y="781050"/>
                </a:lnTo>
                <a:cubicBezTo>
                  <a:pt x="584200" y="774700"/>
                  <a:pt x="653762" y="762000"/>
                  <a:pt x="723900" y="762000"/>
                </a:cubicBezTo>
                <a:cubicBezTo>
                  <a:pt x="825698" y="762000"/>
                  <a:pt x="926972" y="777282"/>
                  <a:pt x="1028700" y="781050"/>
                </a:cubicBezTo>
                <a:cubicBezTo>
                  <a:pt x="1098502" y="783635"/>
                  <a:pt x="1168400" y="781050"/>
                  <a:pt x="1238250" y="78105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8198909">
            <a:off x="7345687" y="2241452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33500" y="5065693"/>
            <a:ext cx="8186057" cy="954107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800" b="1" i="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Just for the fun of it, have a look around at the rest of the materials in </a:t>
            </a:r>
            <a:r>
              <a:rPr kumimoji="0" lang="en-US" sz="2800" b="1" i="0" dirty="0" smtClean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Canvas . . .</a:t>
            </a:r>
            <a:endParaRPr kumimoji="0" lang="en-US" sz="2800" b="1" i="0" dirty="0">
              <a:solidFill>
                <a:schemeClr val="bg1">
                  <a:lumMod val="6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05173" y="1981200"/>
            <a:ext cx="4295527" cy="1231106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182880" tIns="182880" rIns="182880" bIns="182880">
            <a:spAutoFit/>
          </a:bodyPr>
          <a:lstStyle/>
          <a:p>
            <a:pPr algn="ctr" eaLnBrk="0" hangingPunct="0"/>
            <a:r>
              <a:rPr kumimoji="1" lang="en-US" sz="2800" b="1" dirty="0" smtClean="0">
                <a:solidFill>
                  <a:srgbClr val="C00000"/>
                </a:solidFill>
              </a:rPr>
              <a:t>Have a look at</a:t>
            </a:r>
          </a:p>
          <a:p>
            <a:pPr algn="ctr" eaLnBrk="0" hangingPunct="0"/>
            <a:r>
              <a:rPr kumimoji="1" lang="en-US" sz="2800" b="1" dirty="0" smtClean="0">
                <a:solidFill>
                  <a:srgbClr val="C00000"/>
                </a:solidFill>
              </a:rPr>
              <a:t>“Meet Your Professor”</a:t>
            </a:r>
            <a:endParaRPr kumimoji="1"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66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4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Yes, for the fun of it,</a:t>
            </a:r>
          </a:p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“Meet Your Professor” Materials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4791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4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60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Why?</a:t>
            </a:r>
            <a:endParaRPr lang="en-US" sz="4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78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654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2754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9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</p:spTree>
    <p:extLst>
      <p:ext uri="{BB962C8B-B14F-4D97-AF65-F5344CB8AC3E}">
        <p14:creationId xmlns:p14="http://schemas.microsoft.com/office/powerpoint/2010/main" val="386937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9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" y="5685974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more fun learning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9853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1245500" y="2484967"/>
            <a:ext cx="7772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6600" b="1" i="0" dirty="0" smtClean="0"/>
              <a:t>one more piece</a:t>
            </a:r>
          </a:p>
          <a:p>
            <a:pPr algn="ctr"/>
            <a:r>
              <a:rPr kumimoji="0" lang="en-US" sz="6600" b="1" i="0" dirty="0" smtClean="0"/>
              <a:t>of useful information </a:t>
            </a:r>
            <a:r>
              <a:rPr kumimoji="0" lang="en-US" sz="6600" b="1" i="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536482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38113"/>
            <a:ext cx="896302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18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2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03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3500" y="3799344"/>
            <a:ext cx="8229600" cy="267765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top of your “Home” </a:t>
            </a:r>
            <a:r>
              <a:rPr kumimoji="0" lang="en-US" sz="2400" b="1" i="0" dirty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p</a:t>
            </a:r>
            <a:r>
              <a:rPr kumimoji="0" lang="en-US" sz="2400" b="1" i="0" dirty="0" smtClean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age you will see an alphabet.</a:t>
            </a:r>
          </a:p>
          <a:p>
            <a:pPr algn="ctr"/>
            <a:endParaRPr kumimoji="0" lang="en-US" sz="2400" b="1" i="0" dirty="0" smtClean="0">
              <a:solidFill>
                <a:srgbClr val="800000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</p:spTree>
    <p:extLst>
      <p:ext uri="{BB962C8B-B14F-4D97-AF65-F5344CB8AC3E}">
        <p14:creationId xmlns:p14="http://schemas.microsoft.com/office/powerpoint/2010/main" val="2566330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3500" y="3799344"/>
            <a:ext cx="8229600" cy="267765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top of your “Home” </a:t>
            </a:r>
            <a:r>
              <a:rPr kumimoji="0" lang="en-US" sz="2400" b="1" i="0" dirty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p</a:t>
            </a:r>
            <a:r>
              <a:rPr kumimoji="0" lang="en-US" sz="2400" b="1" i="0" dirty="0" smtClean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age you will see an alphabet.</a:t>
            </a:r>
          </a:p>
          <a:p>
            <a:pPr algn="ctr"/>
            <a:endParaRPr kumimoji="0" lang="en-US" sz="2400" b="1" i="0" dirty="0" smtClean="0">
              <a:solidFill>
                <a:srgbClr val="800000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8000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</p:spTree>
    <p:extLst>
      <p:ext uri="{BB962C8B-B14F-4D97-AF65-F5344CB8AC3E}">
        <p14:creationId xmlns:p14="http://schemas.microsoft.com/office/powerpoint/2010/main" val="2856966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57300" y="5203448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information is very  useful</a:t>
            </a:r>
          </a:p>
        </p:txBody>
      </p:sp>
    </p:spTree>
    <p:extLst>
      <p:ext uri="{BB962C8B-B14F-4D97-AF65-F5344CB8AC3E}">
        <p14:creationId xmlns:p14="http://schemas.microsoft.com/office/powerpoint/2010/main" val="97980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42" y="5169580"/>
            <a:ext cx="8308975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363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94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1647145"/>
            <a:ext cx="7772400" cy="46012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Lots of people </a:t>
            </a:r>
          </a:p>
          <a:p>
            <a:pPr algn="ctr" eaLnBrk="0" hangingPunct="0"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find these topics interesting . . .</a:t>
            </a:r>
          </a:p>
          <a:p>
            <a:pPr algn="ctr" eaLnBrk="0" hangingPunct="0">
              <a:spcAft>
                <a:spcPts val="500"/>
              </a:spcAft>
            </a:pPr>
            <a:endParaRPr lang="en-US" sz="1600" b="1" i="0" dirty="0" smtClean="0">
              <a:solidFill>
                <a:srgbClr val="FFFFFF"/>
              </a:solidFill>
            </a:endParaRPr>
          </a:p>
          <a:p>
            <a:pPr algn="ctr" eaLnBrk="0" hangingPunct="0"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There have over a 2-1/4 million</a:t>
            </a:r>
          </a:p>
          <a:p>
            <a:pPr algn="ctr" eaLnBrk="0" hangingPunct="0"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page views of the UMD </a:t>
            </a:r>
          </a:p>
          <a:p>
            <a:pPr algn="ctr" eaLnBrk="0" hangingPunct="0"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Ancient Middle America </a:t>
            </a:r>
          </a:p>
          <a:p>
            <a:pPr algn="ctr" eaLnBrk="0" hangingPunct="0"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WebPages in the last couple of years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08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3500" y="4114800"/>
            <a:ext cx="8229600" cy="2377574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lang="en-US" sz="2800" b="1" i="0" dirty="0">
                <a:solidFill>
                  <a:srgbClr val="800000"/>
                </a:solidFill>
              </a:rPr>
              <a:t>There have been 2,234,925 +</a:t>
            </a:r>
          </a:p>
          <a:p>
            <a:pPr algn="ctr" eaLnBrk="0" hangingPunct="0">
              <a:spcAft>
                <a:spcPts val="500"/>
              </a:spcAft>
            </a:pPr>
            <a:r>
              <a:rPr lang="en-US" sz="2800" b="1" i="0" dirty="0">
                <a:solidFill>
                  <a:srgbClr val="800000"/>
                </a:solidFill>
              </a:rPr>
              <a:t>page views of the UMD </a:t>
            </a:r>
          </a:p>
          <a:p>
            <a:pPr algn="ctr" eaLnBrk="0" hangingPunct="0">
              <a:spcAft>
                <a:spcPts val="500"/>
              </a:spcAft>
            </a:pPr>
            <a:r>
              <a:rPr lang="en-US" sz="2800" b="1" i="0" dirty="0" smtClean="0">
                <a:solidFill>
                  <a:srgbClr val="800000"/>
                </a:solidFill>
              </a:rPr>
              <a:t>Ancient Middle America</a:t>
            </a:r>
            <a:endParaRPr lang="en-US" sz="2800" b="1" i="0" dirty="0">
              <a:solidFill>
                <a:srgbClr val="800000"/>
              </a:solidFill>
            </a:endParaRPr>
          </a:p>
          <a:p>
            <a:pPr algn="ctr" eaLnBrk="0" hangingPunct="0">
              <a:spcAft>
                <a:spcPts val="500"/>
              </a:spcAft>
            </a:pPr>
            <a:r>
              <a:rPr lang="en-US" sz="2800" b="1" i="0" dirty="0">
                <a:solidFill>
                  <a:srgbClr val="800000"/>
                </a:solidFill>
              </a:rPr>
              <a:t>WebPages in the last </a:t>
            </a:r>
            <a:r>
              <a:rPr lang="en-US" sz="2800" b="1" i="0" dirty="0" smtClean="0">
                <a:solidFill>
                  <a:srgbClr val="800000"/>
                </a:solidFill>
              </a:rPr>
              <a:t>seven+ </a:t>
            </a:r>
            <a:r>
              <a:rPr lang="en-US" sz="2800" b="1" i="0" dirty="0">
                <a:solidFill>
                  <a:srgbClr val="800000"/>
                </a:solidFill>
              </a:rPr>
              <a:t>years . . .</a:t>
            </a:r>
          </a:p>
        </p:txBody>
      </p:sp>
    </p:spTree>
    <p:extLst>
      <p:ext uri="{BB962C8B-B14F-4D97-AF65-F5344CB8AC3E}">
        <p14:creationId xmlns:p14="http://schemas.microsoft.com/office/powerpoint/2010/main" val="3060534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9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100137"/>
            <a:ext cx="9601200" cy="47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361566" y="4753428"/>
            <a:ext cx="1385390" cy="783441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0" lang="en-US" sz="1800" i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08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38113"/>
            <a:ext cx="896302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261" y="1982450"/>
            <a:ext cx="4078039" cy="1446550"/>
          </a:xfrm>
          <a:prstGeom prst="rect">
            <a:avLst/>
          </a:prstGeom>
          <a:solidFill>
            <a:srgbClr val="FFCC00"/>
          </a:solidFill>
          <a:ln w="76200">
            <a:solidFill>
              <a:srgbClr val="C00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/>
            <a:r>
              <a:rPr kumimoji="0" lang="en-US" sz="2800" i="0" dirty="0" smtClean="0">
                <a:solidFill>
                  <a:srgbClr val="C00000"/>
                </a:solidFill>
              </a:rPr>
              <a:t>or enter</a:t>
            </a:r>
            <a:r>
              <a:rPr kumimoji="0" lang="en-US" sz="2800" i="0" dirty="0" smtClean="0">
                <a:solidFill>
                  <a:srgbClr val="C00000"/>
                </a:solidFill>
              </a:rPr>
              <a:t>:</a:t>
            </a:r>
          </a:p>
          <a:p>
            <a:r>
              <a:rPr kumimoji="0" lang="en-US" sz="3600" b="1" i="0" dirty="0" smtClean="0">
                <a:solidFill>
                  <a:srgbClr val="C00000"/>
                </a:solidFill>
              </a:rPr>
              <a:t>canvas.umn.edu</a:t>
            </a:r>
            <a:endParaRPr kumimoji="0" lang="en-US" sz="3600" b="1" i="0" dirty="0">
              <a:solidFill>
                <a:srgbClr val="C00000"/>
              </a:solidFill>
            </a:endParaRPr>
          </a:p>
        </p:txBody>
      </p:sp>
      <p:sp>
        <p:nvSpPr>
          <p:cNvPr id="4" name="Striped Right Arrow 3"/>
          <p:cNvSpPr/>
          <p:nvPr/>
        </p:nvSpPr>
        <p:spPr bwMode="auto">
          <a:xfrm rot="14269740">
            <a:off x="2832761" y="1091651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2372467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98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09052" y="1242951"/>
            <a:ext cx="4239448" cy="515252"/>
          </a:xfrm>
          <a:prstGeom prst="rect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8622120">
            <a:off x="1441925" y="2528999"/>
            <a:ext cx="2148114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8014" y="4039850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its first  letter to go to an index page . . .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162300" y="1376064"/>
            <a:ext cx="381000" cy="36202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en-US" sz="660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1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05242"/>
            <a:ext cx="9601200" cy="60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97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05242"/>
            <a:ext cx="9601200" cy="60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48100" y="3733800"/>
            <a:ext cx="5791200" cy="1019628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28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 the index page, search for item using Ctrl + F</a:t>
            </a:r>
          </a:p>
        </p:txBody>
      </p:sp>
    </p:spTree>
    <p:extLst>
      <p:ext uri="{BB962C8B-B14F-4D97-AF65-F5344CB8AC3E}">
        <p14:creationId xmlns:p14="http://schemas.microsoft.com/office/powerpoint/2010/main" val="4199097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05242"/>
            <a:ext cx="9601200" cy="60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48100" y="3733800"/>
            <a:ext cx="5791200" cy="1019628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2800" b="1" i="0" dirty="0" smtClean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 the index page, search for item using Ctrl + F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48100" y="5029200"/>
            <a:ext cx="5791200" cy="76200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28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 scroll down for the item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775699" y="-330201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4048335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" y="624840"/>
            <a:ext cx="8686800" cy="56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14700" y="3276600"/>
            <a:ext cx="5791200" cy="76200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28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 scroll down for the item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5400000">
            <a:off x="8367123" y="419826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316156" y="1723572"/>
            <a:ext cx="5791200" cy="101962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 the index page, search for item using Ctrl + F</a:t>
            </a:r>
          </a:p>
        </p:txBody>
      </p:sp>
    </p:spTree>
    <p:extLst>
      <p:ext uri="{BB962C8B-B14F-4D97-AF65-F5344CB8AC3E}">
        <p14:creationId xmlns:p14="http://schemas.microsoft.com/office/powerpoint/2010/main" val="271083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4" y="818697"/>
            <a:ext cx="9601200" cy="535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4076700" y="3138714"/>
            <a:ext cx="2057400" cy="709990"/>
          </a:xfrm>
          <a:custGeom>
            <a:avLst/>
            <a:gdLst>
              <a:gd name="connsiteX0" fmla="*/ 379790 w 1195009"/>
              <a:gd name="connsiteY0" fmla="*/ 2419 h 481390"/>
              <a:gd name="connsiteX1" fmla="*/ 205618 w 1195009"/>
              <a:gd name="connsiteY1" fmla="*/ 16933 h 481390"/>
              <a:gd name="connsiteX2" fmla="*/ 31447 w 1195009"/>
              <a:gd name="connsiteY2" fmla="*/ 45962 h 481390"/>
              <a:gd name="connsiteX3" fmla="*/ 16933 w 1195009"/>
              <a:gd name="connsiteY3" fmla="*/ 176590 h 481390"/>
              <a:gd name="connsiteX4" fmla="*/ 16933 w 1195009"/>
              <a:gd name="connsiteY4" fmla="*/ 321733 h 481390"/>
              <a:gd name="connsiteX5" fmla="*/ 60476 w 1195009"/>
              <a:gd name="connsiteY5" fmla="*/ 394305 h 481390"/>
              <a:gd name="connsiteX6" fmla="*/ 191104 w 1195009"/>
              <a:gd name="connsiteY6" fmla="*/ 437847 h 481390"/>
              <a:gd name="connsiteX7" fmla="*/ 263676 w 1195009"/>
              <a:gd name="connsiteY7" fmla="*/ 437847 h 481390"/>
              <a:gd name="connsiteX8" fmla="*/ 437847 w 1195009"/>
              <a:gd name="connsiteY8" fmla="*/ 466876 h 481390"/>
              <a:gd name="connsiteX9" fmla="*/ 553961 w 1195009"/>
              <a:gd name="connsiteY9" fmla="*/ 466876 h 481390"/>
              <a:gd name="connsiteX10" fmla="*/ 655561 w 1195009"/>
              <a:gd name="connsiteY10" fmla="*/ 466876 h 481390"/>
              <a:gd name="connsiteX11" fmla="*/ 713618 w 1195009"/>
              <a:gd name="connsiteY11" fmla="*/ 466876 h 481390"/>
              <a:gd name="connsiteX12" fmla="*/ 829733 w 1195009"/>
              <a:gd name="connsiteY12" fmla="*/ 481390 h 481390"/>
              <a:gd name="connsiteX13" fmla="*/ 1061961 w 1195009"/>
              <a:gd name="connsiteY13" fmla="*/ 466876 h 481390"/>
              <a:gd name="connsiteX14" fmla="*/ 1163561 w 1195009"/>
              <a:gd name="connsiteY14" fmla="*/ 394305 h 481390"/>
              <a:gd name="connsiteX15" fmla="*/ 1192590 w 1195009"/>
              <a:gd name="connsiteY15" fmla="*/ 234647 h 481390"/>
              <a:gd name="connsiteX16" fmla="*/ 1149047 w 1195009"/>
              <a:gd name="connsiteY16" fmla="*/ 205619 h 481390"/>
              <a:gd name="connsiteX17" fmla="*/ 989390 w 1195009"/>
              <a:gd name="connsiteY17" fmla="*/ 147562 h 481390"/>
              <a:gd name="connsiteX18" fmla="*/ 858761 w 1195009"/>
              <a:gd name="connsiteY18" fmla="*/ 118533 h 481390"/>
              <a:gd name="connsiteX19" fmla="*/ 670076 w 1195009"/>
              <a:gd name="connsiteY19" fmla="*/ 89505 h 481390"/>
              <a:gd name="connsiteX20" fmla="*/ 612018 w 1195009"/>
              <a:gd name="connsiteY20" fmla="*/ 89505 h 481390"/>
              <a:gd name="connsiteX21" fmla="*/ 510418 w 1195009"/>
              <a:gd name="connsiteY21" fmla="*/ 74990 h 481390"/>
              <a:gd name="connsiteX22" fmla="*/ 423333 w 1195009"/>
              <a:gd name="connsiteY22" fmla="*/ 31447 h 481390"/>
              <a:gd name="connsiteX23" fmla="*/ 379790 w 1195009"/>
              <a:gd name="connsiteY23" fmla="*/ 2419 h 48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95009" h="481390">
                <a:moveTo>
                  <a:pt x="379790" y="2419"/>
                </a:moveTo>
                <a:cubicBezTo>
                  <a:pt x="343504" y="0"/>
                  <a:pt x="263675" y="9676"/>
                  <a:pt x="205618" y="16933"/>
                </a:cubicBezTo>
                <a:cubicBezTo>
                  <a:pt x="147561" y="24190"/>
                  <a:pt x="62894" y="19353"/>
                  <a:pt x="31447" y="45962"/>
                </a:cubicBezTo>
                <a:cubicBezTo>
                  <a:pt x="0" y="72571"/>
                  <a:pt x="19352" y="130628"/>
                  <a:pt x="16933" y="176590"/>
                </a:cubicBezTo>
                <a:cubicBezTo>
                  <a:pt x="14514" y="222552"/>
                  <a:pt x="9676" y="285447"/>
                  <a:pt x="16933" y="321733"/>
                </a:cubicBezTo>
                <a:cubicBezTo>
                  <a:pt x="24190" y="358019"/>
                  <a:pt x="31448" y="374953"/>
                  <a:pt x="60476" y="394305"/>
                </a:cubicBezTo>
                <a:cubicBezTo>
                  <a:pt x="89504" y="413657"/>
                  <a:pt x="157237" y="430590"/>
                  <a:pt x="191104" y="437847"/>
                </a:cubicBezTo>
                <a:cubicBezTo>
                  <a:pt x="224971" y="445104"/>
                  <a:pt x="222552" y="433009"/>
                  <a:pt x="263676" y="437847"/>
                </a:cubicBezTo>
                <a:cubicBezTo>
                  <a:pt x="304800" y="442685"/>
                  <a:pt x="389466" y="462038"/>
                  <a:pt x="437847" y="466876"/>
                </a:cubicBezTo>
                <a:cubicBezTo>
                  <a:pt x="486228" y="471714"/>
                  <a:pt x="553961" y="466876"/>
                  <a:pt x="553961" y="466876"/>
                </a:cubicBezTo>
                <a:lnTo>
                  <a:pt x="655561" y="466876"/>
                </a:lnTo>
                <a:cubicBezTo>
                  <a:pt x="682170" y="466876"/>
                  <a:pt x="684589" y="464457"/>
                  <a:pt x="713618" y="466876"/>
                </a:cubicBezTo>
                <a:cubicBezTo>
                  <a:pt x="742647" y="469295"/>
                  <a:pt x="771676" y="481390"/>
                  <a:pt x="829733" y="481390"/>
                </a:cubicBezTo>
                <a:cubicBezTo>
                  <a:pt x="887790" y="481390"/>
                  <a:pt x="1006323" y="481390"/>
                  <a:pt x="1061961" y="466876"/>
                </a:cubicBezTo>
                <a:cubicBezTo>
                  <a:pt x="1117599" y="452362"/>
                  <a:pt x="1141790" y="433010"/>
                  <a:pt x="1163561" y="394305"/>
                </a:cubicBezTo>
                <a:cubicBezTo>
                  <a:pt x="1185332" y="355600"/>
                  <a:pt x="1195009" y="266095"/>
                  <a:pt x="1192590" y="234647"/>
                </a:cubicBezTo>
                <a:cubicBezTo>
                  <a:pt x="1190171" y="203199"/>
                  <a:pt x="1182914" y="220133"/>
                  <a:pt x="1149047" y="205619"/>
                </a:cubicBezTo>
                <a:cubicBezTo>
                  <a:pt x="1115180" y="191105"/>
                  <a:pt x="1037771" y="162076"/>
                  <a:pt x="989390" y="147562"/>
                </a:cubicBezTo>
                <a:cubicBezTo>
                  <a:pt x="941009" y="133048"/>
                  <a:pt x="911980" y="128209"/>
                  <a:pt x="858761" y="118533"/>
                </a:cubicBezTo>
                <a:cubicBezTo>
                  <a:pt x="805542" y="108857"/>
                  <a:pt x="711200" y="94343"/>
                  <a:pt x="670076" y="89505"/>
                </a:cubicBezTo>
                <a:cubicBezTo>
                  <a:pt x="628952" y="84667"/>
                  <a:pt x="638628" y="91924"/>
                  <a:pt x="612018" y="89505"/>
                </a:cubicBezTo>
                <a:cubicBezTo>
                  <a:pt x="585408" y="87086"/>
                  <a:pt x="541866" y="84666"/>
                  <a:pt x="510418" y="74990"/>
                </a:cubicBezTo>
                <a:cubicBezTo>
                  <a:pt x="478971" y="65314"/>
                  <a:pt x="452361" y="43542"/>
                  <a:pt x="423333" y="31447"/>
                </a:cubicBezTo>
                <a:cubicBezTo>
                  <a:pt x="394305" y="19352"/>
                  <a:pt x="416076" y="4838"/>
                  <a:pt x="379790" y="2419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476500" y="2132634"/>
            <a:ext cx="5029200" cy="839166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click on item . . . and . . .</a:t>
            </a:r>
          </a:p>
        </p:txBody>
      </p:sp>
    </p:spTree>
    <p:extLst>
      <p:ext uri="{BB962C8B-B14F-4D97-AF65-F5344CB8AC3E}">
        <p14:creationId xmlns:p14="http://schemas.microsoft.com/office/powerpoint/2010/main" val="1203437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0491"/>
            <a:ext cx="96583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6100" y="2152670"/>
            <a:ext cx="4158342" cy="1015663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voilá</a:t>
            </a:r>
            <a:endParaRPr kumimoji="0" lang="en-US" sz="3600" b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19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61828"/>
            <a:ext cx="9144000" cy="636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60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704850"/>
            <a:ext cx="73818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5301" y="2228671"/>
            <a:ext cx="9296400" cy="1200329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A - Z information should also be very useful when it comes time to start thinking about your class project</a:t>
            </a:r>
          </a:p>
        </p:txBody>
      </p:sp>
    </p:spTree>
    <p:extLst>
      <p:ext uri="{BB962C8B-B14F-4D97-AF65-F5344CB8AC3E}">
        <p14:creationId xmlns:p14="http://schemas.microsoft.com/office/powerpoint/2010/main" val="374118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228600"/>
            <a:ext cx="9144000" cy="636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751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78727" y="1504952"/>
            <a:ext cx="238078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493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blogs-images.forbes.com/tonybradley/files/2014/07/surfacepro3primary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4" y="1066802"/>
            <a:ext cx="8870576" cy="49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9925762">
            <a:off x="511717" y="1363556"/>
            <a:ext cx="3670266" cy="209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SlantUp">
              <a:avLst>
                <a:gd name="adj" fmla="val 27356"/>
              </a:avLst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kumimoji="0" lang="en-US" sz="4400" i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0" lang="en-US" sz="600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Laptops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0" lang="en-US" sz="600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383069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Yellow penc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0" lang="en-US" sz="1800" i="0">
              <a:solidFill>
                <a:srgbClr val="00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81" y="115896"/>
            <a:ext cx="5230319" cy="666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26" y="381000"/>
            <a:ext cx="5709774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971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11" y="304801"/>
            <a:ext cx="8686800" cy="626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09704" y="2589834"/>
            <a:ext cx="7620000" cy="144876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 sure to read the note on exams from the </a:t>
            </a:r>
            <a:r>
              <a:rPr kumimoji="0" lang="en-US" sz="2800" b="1" i="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Welcome Memo </a:t>
            </a:r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13379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14" y="369036"/>
            <a:ext cx="7680960" cy="64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214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2796" y="3810000"/>
            <a:ext cx="7727904" cy="2246769"/>
          </a:xfrm>
          <a:prstGeom prst="rect">
            <a:avLst/>
          </a:prstGeom>
          <a:solidFill>
            <a:srgbClr val="FFFF00"/>
          </a:solidFill>
          <a:ln w="76200">
            <a:solidFill>
              <a:srgbClr val="800000"/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1" i="0" kern="0" dirty="0" smtClean="0">
                <a:solidFill>
                  <a:srgbClr val="800000"/>
                </a:solidFill>
              </a:rPr>
              <a:t>Weekly Memos are available here on the “Home” page  . . .</a:t>
            </a:r>
            <a:endParaRPr kumimoji="0" lang="en-US" sz="2800" b="1" i="0" kern="0" dirty="0">
              <a:solidFill>
                <a:srgbClr val="8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2000" b="1" i="0" kern="0" dirty="0">
              <a:solidFill>
                <a:srgbClr val="8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1" i="0" kern="0" dirty="0">
                <a:solidFill>
                  <a:srgbClr val="800000"/>
                </a:solidFill>
              </a:rPr>
              <a:t>a</a:t>
            </a:r>
            <a:r>
              <a:rPr kumimoji="0" lang="en-US" sz="2800" b="1" i="0" kern="0" dirty="0" smtClean="0">
                <a:solidFill>
                  <a:srgbClr val="800000"/>
                </a:solidFill>
              </a:rPr>
              <a:t>nd you will receive one </a:t>
            </a:r>
            <a:r>
              <a:rPr kumimoji="0" lang="en-US" sz="2800" b="1" kern="0" dirty="0" smtClean="0">
                <a:solidFill>
                  <a:srgbClr val="800000"/>
                </a:solidFill>
              </a:rPr>
              <a:t>via</a:t>
            </a:r>
            <a:r>
              <a:rPr kumimoji="0" lang="en-US" sz="2800" b="1" i="0" kern="0" dirty="0" smtClean="0">
                <a:solidFill>
                  <a:srgbClr val="800000"/>
                </a:solidFill>
              </a:rPr>
              <a:t> e-mail</a:t>
            </a:r>
            <a:br>
              <a:rPr kumimoji="0" lang="en-US" sz="2800" b="1" i="0" kern="0" dirty="0" smtClean="0">
                <a:solidFill>
                  <a:srgbClr val="800000"/>
                </a:solidFill>
              </a:rPr>
            </a:br>
            <a:r>
              <a:rPr kumimoji="0" lang="en-US" sz="1800" i="0" kern="0" dirty="0" smtClean="0">
                <a:solidFill>
                  <a:srgbClr val="800000"/>
                </a:solidFill>
              </a:rPr>
              <a:t>(usually on Sunday)</a:t>
            </a:r>
            <a:endParaRPr kumimoji="0" lang="en-US" sz="1800" i="0" kern="0" dirty="0">
              <a:solidFill>
                <a:srgbClr val="800000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3009900" y="2012965"/>
            <a:ext cx="3288666" cy="977566"/>
          </a:xfrm>
          <a:custGeom>
            <a:avLst/>
            <a:gdLst>
              <a:gd name="connsiteX0" fmla="*/ 1505630 w 4814937"/>
              <a:gd name="connsiteY0" fmla="*/ 2114550 h 2154912"/>
              <a:gd name="connsiteX1" fmla="*/ 1600880 w 4814937"/>
              <a:gd name="connsiteY1" fmla="*/ 2095500 h 2154912"/>
              <a:gd name="connsiteX2" fmla="*/ 2343830 w 4814937"/>
              <a:gd name="connsiteY2" fmla="*/ 2133600 h 2154912"/>
              <a:gd name="connsiteX3" fmla="*/ 3067730 w 4814937"/>
              <a:gd name="connsiteY3" fmla="*/ 2095500 h 2154912"/>
              <a:gd name="connsiteX4" fmla="*/ 3162980 w 4814937"/>
              <a:gd name="connsiteY4" fmla="*/ 2076450 h 2154912"/>
              <a:gd name="connsiteX5" fmla="*/ 3315380 w 4814937"/>
              <a:gd name="connsiteY5" fmla="*/ 2057400 h 2154912"/>
              <a:gd name="connsiteX6" fmla="*/ 3391580 w 4814937"/>
              <a:gd name="connsiteY6" fmla="*/ 2038350 h 2154912"/>
              <a:gd name="connsiteX7" fmla="*/ 3524930 w 4814937"/>
              <a:gd name="connsiteY7" fmla="*/ 2019300 h 2154912"/>
              <a:gd name="connsiteX8" fmla="*/ 3658280 w 4814937"/>
              <a:gd name="connsiteY8" fmla="*/ 1981200 h 2154912"/>
              <a:gd name="connsiteX9" fmla="*/ 3886880 w 4814937"/>
              <a:gd name="connsiteY9" fmla="*/ 1943100 h 2154912"/>
              <a:gd name="connsiteX10" fmla="*/ 3963080 w 4814937"/>
              <a:gd name="connsiteY10" fmla="*/ 1924050 h 2154912"/>
              <a:gd name="connsiteX11" fmla="*/ 4077380 w 4814937"/>
              <a:gd name="connsiteY11" fmla="*/ 1885950 h 2154912"/>
              <a:gd name="connsiteX12" fmla="*/ 4153580 w 4814937"/>
              <a:gd name="connsiteY12" fmla="*/ 1828800 h 2154912"/>
              <a:gd name="connsiteX13" fmla="*/ 4267880 w 4814937"/>
              <a:gd name="connsiteY13" fmla="*/ 1752600 h 2154912"/>
              <a:gd name="connsiteX14" fmla="*/ 4439330 w 4814937"/>
              <a:gd name="connsiteY14" fmla="*/ 1600200 h 2154912"/>
              <a:gd name="connsiteX15" fmla="*/ 4515530 w 4814937"/>
              <a:gd name="connsiteY15" fmla="*/ 1485900 h 2154912"/>
              <a:gd name="connsiteX16" fmla="*/ 4534580 w 4814937"/>
              <a:gd name="connsiteY16" fmla="*/ 1428750 h 2154912"/>
              <a:gd name="connsiteX17" fmla="*/ 4591730 w 4814937"/>
              <a:gd name="connsiteY17" fmla="*/ 1371600 h 2154912"/>
              <a:gd name="connsiteX18" fmla="*/ 4667930 w 4814937"/>
              <a:gd name="connsiteY18" fmla="*/ 1257300 h 2154912"/>
              <a:gd name="connsiteX19" fmla="*/ 4725080 w 4814937"/>
              <a:gd name="connsiteY19" fmla="*/ 1123950 h 2154912"/>
              <a:gd name="connsiteX20" fmla="*/ 4744130 w 4814937"/>
              <a:gd name="connsiteY20" fmla="*/ 1047750 h 2154912"/>
              <a:gd name="connsiteX21" fmla="*/ 4763180 w 4814937"/>
              <a:gd name="connsiteY21" fmla="*/ 990600 h 2154912"/>
              <a:gd name="connsiteX22" fmla="*/ 4782230 w 4814937"/>
              <a:gd name="connsiteY22" fmla="*/ 819150 h 2154912"/>
              <a:gd name="connsiteX23" fmla="*/ 4782230 w 4814937"/>
              <a:gd name="connsiteY23" fmla="*/ 476250 h 2154912"/>
              <a:gd name="connsiteX24" fmla="*/ 4610780 w 4814937"/>
              <a:gd name="connsiteY24" fmla="*/ 323850 h 2154912"/>
              <a:gd name="connsiteX25" fmla="*/ 4553630 w 4814937"/>
              <a:gd name="connsiteY25" fmla="*/ 304800 h 2154912"/>
              <a:gd name="connsiteX26" fmla="*/ 4496480 w 4814937"/>
              <a:gd name="connsiteY26" fmla="*/ 266700 h 2154912"/>
              <a:gd name="connsiteX27" fmla="*/ 4401230 w 4814937"/>
              <a:gd name="connsiteY27" fmla="*/ 247650 h 2154912"/>
              <a:gd name="connsiteX28" fmla="*/ 4286930 w 4814937"/>
              <a:gd name="connsiteY28" fmla="*/ 190500 h 2154912"/>
              <a:gd name="connsiteX29" fmla="*/ 4172630 w 4814937"/>
              <a:gd name="connsiteY29" fmla="*/ 152400 h 2154912"/>
              <a:gd name="connsiteX30" fmla="*/ 4058330 w 4814937"/>
              <a:gd name="connsiteY30" fmla="*/ 114300 h 2154912"/>
              <a:gd name="connsiteX31" fmla="*/ 4001180 w 4814937"/>
              <a:gd name="connsiteY31" fmla="*/ 95250 h 2154912"/>
              <a:gd name="connsiteX32" fmla="*/ 3944030 w 4814937"/>
              <a:gd name="connsiteY32" fmla="*/ 57150 h 2154912"/>
              <a:gd name="connsiteX33" fmla="*/ 3848780 w 4814937"/>
              <a:gd name="connsiteY33" fmla="*/ 38100 h 2154912"/>
              <a:gd name="connsiteX34" fmla="*/ 3620180 w 4814937"/>
              <a:gd name="connsiteY34" fmla="*/ 0 h 2154912"/>
              <a:gd name="connsiteX35" fmla="*/ 2915330 w 4814937"/>
              <a:gd name="connsiteY35" fmla="*/ 19050 h 2154912"/>
              <a:gd name="connsiteX36" fmla="*/ 2820080 w 4814937"/>
              <a:gd name="connsiteY36" fmla="*/ 38100 h 2154912"/>
              <a:gd name="connsiteX37" fmla="*/ 2477180 w 4814937"/>
              <a:gd name="connsiteY37" fmla="*/ 76200 h 2154912"/>
              <a:gd name="connsiteX38" fmla="*/ 2172380 w 4814937"/>
              <a:gd name="connsiteY38" fmla="*/ 95250 h 2154912"/>
              <a:gd name="connsiteX39" fmla="*/ 2000930 w 4814937"/>
              <a:gd name="connsiteY39" fmla="*/ 114300 h 2154912"/>
              <a:gd name="connsiteX40" fmla="*/ 1658030 w 4814937"/>
              <a:gd name="connsiteY40" fmla="*/ 133350 h 2154912"/>
              <a:gd name="connsiteX41" fmla="*/ 915080 w 4814937"/>
              <a:gd name="connsiteY41" fmla="*/ 133350 h 2154912"/>
              <a:gd name="connsiteX42" fmla="*/ 438830 w 4814937"/>
              <a:gd name="connsiteY42" fmla="*/ 152400 h 2154912"/>
              <a:gd name="connsiteX43" fmla="*/ 324530 w 4814937"/>
              <a:gd name="connsiteY43" fmla="*/ 228600 h 2154912"/>
              <a:gd name="connsiteX44" fmla="*/ 267380 w 4814937"/>
              <a:gd name="connsiteY44" fmla="*/ 304800 h 2154912"/>
              <a:gd name="connsiteX45" fmla="*/ 134030 w 4814937"/>
              <a:gd name="connsiteY45" fmla="*/ 476250 h 2154912"/>
              <a:gd name="connsiteX46" fmla="*/ 76880 w 4814937"/>
              <a:gd name="connsiteY46" fmla="*/ 590550 h 2154912"/>
              <a:gd name="connsiteX47" fmla="*/ 19730 w 4814937"/>
              <a:gd name="connsiteY47" fmla="*/ 781050 h 2154912"/>
              <a:gd name="connsiteX48" fmla="*/ 680 w 4814937"/>
              <a:gd name="connsiteY48" fmla="*/ 895350 h 2154912"/>
              <a:gd name="connsiteX49" fmla="*/ 38780 w 4814937"/>
              <a:gd name="connsiteY49" fmla="*/ 1276350 h 2154912"/>
              <a:gd name="connsiteX50" fmla="*/ 76880 w 4814937"/>
              <a:gd name="connsiteY50" fmla="*/ 1333500 h 2154912"/>
              <a:gd name="connsiteX51" fmla="*/ 95930 w 4814937"/>
              <a:gd name="connsiteY51" fmla="*/ 1390650 h 2154912"/>
              <a:gd name="connsiteX52" fmla="*/ 210230 w 4814937"/>
              <a:gd name="connsiteY52" fmla="*/ 1504950 h 2154912"/>
              <a:gd name="connsiteX53" fmla="*/ 267380 w 4814937"/>
              <a:gd name="connsiteY53" fmla="*/ 1562100 h 2154912"/>
              <a:gd name="connsiteX54" fmla="*/ 324530 w 4814937"/>
              <a:gd name="connsiteY54" fmla="*/ 1619250 h 2154912"/>
              <a:gd name="connsiteX55" fmla="*/ 381680 w 4814937"/>
              <a:gd name="connsiteY55" fmla="*/ 1657350 h 2154912"/>
              <a:gd name="connsiteX56" fmla="*/ 515030 w 4814937"/>
              <a:gd name="connsiteY56" fmla="*/ 1752600 h 2154912"/>
              <a:gd name="connsiteX57" fmla="*/ 629330 w 4814937"/>
              <a:gd name="connsiteY57" fmla="*/ 1790700 h 2154912"/>
              <a:gd name="connsiteX58" fmla="*/ 743630 w 4814937"/>
              <a:gd name="connsiteY58" fmla="*/ 1828800 h 2154912"/>
              <a:gd name="connsiteX59" fmla="*/ 800780 w 4814937"/>
              <a:gd name="connsiteY59" fmla="*/ 1847850 h 2154912"/>
              <a:gd name="connsiteX60" fmla="*/ 972230 w 4814937"/>
              <a:gd name="connsiteY60" fmla="*/ 1885950 h 2154912"/>
              <a:gd name="connsiteX61" fmla="*/ 1067480 w 4814937"/>
              <a:gd name="connsiteY61" fmla="*/ 1905000 h 2154912"/>
              <a:gd name="connsiteX62" fmla="*/ 1181780 w 4814937"/>
              <a:gd name="connsiteY62" fmla="*/ 1962150 h 2154912"/>
              <a:gd name="connsiteX63" fmla="*/ 1353230 w 4814937"/>
              <a:gd name="connsiteY63" fmla="*/ 2038350 h 2154912"/>
              <a:gd name="connsiteX64" fmla="*/ 1486580 w 4814937"/>
              <a:gd name="connsiteY64" fmla="*/ 2057400 h 2154912"/>
              <a:gd name="connsiteX65" fmla="*/ 1638980 w 4814937"/>
              <a:gd name="connsiteY65" fmla="*/ 2076450 h 2154912"/>
              <a:gd name="connsiteX66" fmla="*/ 1791380 w 4814937"/>
              <a:gd name="connsiteY66" fmla="*/ 2133600 h 2154912"/>
              <a:gd name="connsiteX67" fmla="*/ 1848530 w 4814937"/>
              <a:gd name="connsiteY67" fmla="*/ 2152650 h 2154912"/>
              <a:gd name="connsiteX68" fmla="*/ 1829480 w 4814937"/>
              <a:gd name="connsiteY68" fmla="*/ 2114550 h 215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814937" h="2154912">
                <a:moveTo>
                  <a:pt x="1505630" y="2114550"/>
                </a:moveTo>
                <a:cubicBezTo>
                  <a:pt x="1537380" y="2108200"/>
                  <a:pt x="1568501" y="2095500"/>
                  <a:pt x="1600880" y="2095500"/>
                </a:cubicBezTo>
                <a:cubicBezTo>
                  <a:pt x="2214610" y="2095500"/>
                  <a:pt x="2061253" y="2062956"/>
                  <a:pt x="2343830" y="2133600"/>
                </a:cubicBezTo>
                <a:cubicBezTo>
                  <a:pt x="2528190" y="2126226"/>
                  <a:pt x="2856892" y="2118926"/>
                  <a:pt x="3067730" y="2095500"/>
                </a:cubicBezTo>
                <a:cubicBezTo>
                  <a:pt x="3099911" y="2091924"/>
                  <a:pt x="3130978" y="2081373"/>
                  <a:pt x="3162980" y="2076450"/>
                </a:cubicBezTo>
                <a:cubicBezTo>
                  <a:pt x="3213580" y="2068665"/>
                  <a:pt x="3264881" y="2065816"/>
                  <a:pt x="3315380" y="2057400"/>
                </a:cubicBezTo>
                <a:cubicBezTo>
                  <a:pt x="3341205" y="2053096"/>
                  <a:pt x="3365821" y="2043034"/>
                  <a:pt x="3391580" y="2038350"/>
                </a:cubicBezTo>
                <a:cubicBezTo>
                  <a:pt x="3435757" y="2030318"/>
                  <a:pt x="3480480" y="2025650"/>
                  <a:pt x="3524930" y="2019300"/>
                </a:cubicBezTo>
                <a:cubicBezTo>
                  <a:pt x="3573895" y="2002978"/>
                  <a:pt x="3605655" y="1990768"/>
                  <a:pt x="3658280" y="1981200"/>
                </a:cubicBezTo>
                <a:cubicBezTo>
                  <a:pt x="3876949" y="1941442"/>
                  <a:pt x="3709190" y="1982587"/>
                  <a:pt x="3886880" y="1943100"/>
                </a:cubicBezTo>
                <a:cubicBezTo>
                  <a:pt x="3912438" y="1937420"/>
                  <a:pt x="3938002" y="1931573"/>
                  <a:pt x="3963080" y="1924050"/>
                </a:cubicBezTo>
                <a:cubicBezTo>
                  <a:pt x="4001547" y="1912510"/>
                  <a:pt x="4077380" y="1885950"/>
                  <a:pt x="4077380" y="1885950"/>
                </a:cubicBezTo>
                <a:cubicBezTo>
                  <a:pt x="4102780" y="1866900"/>
                  <a:pt x="4127569" y="1847007"/>
                  <a:pt x="4153580" y="1828800"/>
                </a:cubicBezTo>
                <a:cubicBezTo>
                  <a:pt x="4191093" y="1802541"/>
                  <a:pt x="4235501" y="1784979"/>
                  <a:pt x="4267880" y="1752600"/>
                </a:cubicBezTo>
                <a:cubicBezTo>
                  <a:pt x="4398369" y="1622111"/>
                  <a:pt x="4337348" y="1668188"/>
                  <a:pt x="4439330" y="1600200"/>
                </a:cubicBezTo>
                <a:cubicBezTo>
                  <a:pt x="4484626" y="1464311"/>
                  <a:pt x="4420398" y="1628598"/>
                  <a:pt x="4515530" y="1485900"/>
                </a:cubicBezTo>
                <a:cubicBezTo>
                  <a:pt x="4526669" y="1469192"/>
                  <a:pt x="4523441" y="1445458"/>
                  <a:pt x="4534580" y="1428750"/>
                </a:cubicBezTo>
                <a:cubicBezTo>
                  <a:pt x="4549524" y="1406334"/>
                  <a:pt x="4575190" y="1392866"/>
                  <a:pt x="4591730" y="1371600"/>
                </a:cubicBezTo>
                <a:cubicBezTo>
                  <a:pt x="4619843" y="1335455"/>
                  <a:pt x="4667930" y="1257300"/>
                  <a:pt x="4667930" y="1257300"/>
                </a:cubicBezTo>
                <a:cubicBezTo>
                  <a:pt x="4722621" y="1038535"/>
                  <a:pt x="4646145" y="1308131"/>
                  <a:pt x="4725080" y="1123950"/>
                </a:cubicBezTo>
                <a:cubicBezTo>
                  <a:pt x="4735393" y="1099885"/>
                  <a:pt x="4736937" y="1072924"/>
                  <a:pt x="4744130" y="1047750"/>
                </a:cubicBezTo>
                <a:cubicBezTo>
                  <a:pt x="4749647" y="1028442"/>
                  <a:pt x="4756830" y="1009650"/>
                  <a:pt x="4763180" y="990600"/>
                </a:cubicBezTo>
                <a:cubicBezTo>
                  <a:pt x="4769530" y="933450"/>
                  <a:pt x="4774098" y="876074"/>
                  <a:pt x="4782230" y="819150"/>
                </a:cubicBezTo>
                <a:cubicBezTo>
                  <a:pt x="4801336" y="685411"/>
                  <a:pt x="4845140" y="647006"/>
                  <a:pt x="4782230" y="476250"/>
                </a:cubicBezTo>
                <a:cubicBezTo>
                  <a:pt x="4770829" y="445306"/>
                  <a:pt x="4662159" y="349540"/>
                  <a:pt x="4610780" y="323850"/>
                </a:cubicBezTo>
                <a:cubicBezTo>
                  <a:pt x="4592819" y="314870"/>
                  <a:pt x="4571591" y="313780"/>
                  <a:pt x="4553630" y="304800"/>
                </a:cubicBezTo>
                <a:cubicBezTo>
                  <a:pt x="4533152" y="294561"/>
                  <a:pt x="4517917" y="274739"/>
                  <a:pt x="4496480" y="266700"/>
                </a:cubicBezTo>
                <a:cubicBezTo>
                  <a:pt x="4466163" y="255331"/>
                  <a:pt x="4432642" y="255503"/>
                  <a:pt x="4401230" y="247650"/>
                </a:cubicBezTo>
                <a:cubicBezTo>
                  <a:pt x="4282130" y="217875"/>
                  <a:pt x="4406657" y="243712"/>
                  <a:pt x="4286930" y="190500"/>
                </a:cubicBezTo>
                <a:cubicBezTo>
                  <a:pt x="4250230" y="174189"/>
                  <a:pt x="4210730" y="165100"/>
                  <a:pt x="4172630" y="152400"/>
                </a:cubicBezTo>
                <a:lnTo>
                  <a:pt x="4058330" y="114300"/>
                </a:lnTo>
                <a:cubicBezTo>
                  <a:pt x="4039280" y="107950"/>
                  <a:pt x="4017888" y="106389"/>
                  <a:pt x="4001180" y="95250"/>
                </a:cubicBezTo>
                <a:cubicBezTo>
                  <a:pt x="3982130" y="82550"/>
                  <a:pt x="3965467" y="65189"/>
                  <a:pt x="3944030" y="57150"/>
                </a:cubicBezTo>
                <a:cubicBezTo>
                  <a:pt x="3913713" y="45781"/>
                  <a:pt x="3880388" y="45124"/>
                  <a:pt x="3848780" y="38100"/>
                </a:cubicBezTo>
                <a:cubicBezTo>
                  <a:pt x="3686951" y="2138"/>
                  <a:pt x="3868879" y="31087"/>
                  <a:pt x="3620180" y="0"/>
                </a:cubicBezTo>
                <a:cubicBezTo>
                  <a:pt x="3385230" y="6350"/>
                  <a:pt x="3150100" y="7870"/>
                  <a:pt x="2915330" y="19050"/>
                </a:cubicBezTo>
                <a:cubicBezTo>
                  <a:pt x="2882988" y="20590"/>
                  <a:pt x="2852082" y="33177"/>
                  <a:pt x="2820080" y="38100"/>
                </a:cubicBezTo>
                <a:cubicBezTo>
                  <a:pt x="2743360" y="49903"/>
                  <a:pt x="2545349" y="70956"/>
                  <a:pt x="2477180" y="76200"/>
                </a:cubicBezTo>
                <a:cubicBezTo>
                  <a:pt x="2375682" y="84008"/>
                  <a:pt x="2273854" y="87132"/>
                  <a:pt x="2172380" y="95250"/>
                </a:cubicBezTo>
                <a:cubicBezTo>
                  <a:pt x="2115061" y="99835"/>
                  <a:pt x="2058275" y="110052"/>
                  <a:pt x="2000930" y="114300"/>
                </a:cubicBezTo>
                <a:cubicBezTo>
                  <a:pt x="1886767" y="122757"/>
                  <a:pt x="1772330" y="127000"/>
                  <a:pt x="1658030" y="133350"/>
                </a:cubicBezTo>
                <a:cubicBezTo>
                  <a:pt x="1314584" y="190591"/>
                  <a:pt x="1703657" y="133350"/>
                  <a:pt x="915080" y="133350"/>
                </a:cubicBezTo>
                <a:cubicBezTo>
                  <a:pt x="756203" y="133350"/>
                  <a:pt x="597580" y="146050"/>
                  <a:pt x="438830" y="152400"/>
                </a:cubicBezTo>
                <a:cubicBezTo>
                  <a:pt x="400730" y="177800"/>
                  <a:pt x="352004" y="191968"/>
                  <a:pt x="324530" y="228600"/>
                </a:cubicBezTo>
                <a:cubicBezTo>
                  <a:pt x="305480" y="254000"/>
                  <a:pt x="288043" y="280694"/>
                  <a:pt x="267380" y="304800"/>
                </a:cubicBezTo>
                <a:cubicBezTo>
                  <a:pt x="213587" y="367559"/>
                  <a:pt x="164435" y="385034"/>
                  <a:pt x="134030" y="476250"/>
                </a:cubicBezTo>
                <a:cubicBezTo>
                  <a:pt x="64555" y="684676"/>
                  <a:pt x="175357" y="368976"/>
                  <a:pt x="76880" y="590550"/>
                </a:cubicBezTo>
                <a:cubicBezTo>
                  <a:pt x="59209" y="630311"/>
                  <a:pt x="29805" y="730674"/>
                  <a:pt x="19730" y="781050"/>
                </a:cubicBezTo>
                <a:cubicBezTo>
                  <a:pt x="12155" y="818925"/>
                  <a:pt x="7030" y="857250"/>
                  <a:pt x="680" y="895350"/>
                </a:cubicBezTo>
                <a:cubicBezTo>
                  <a:pt x="1793" y="914277"/>
                  <a:pt x="-10916" y="1176958"/>
                  <a:pt x="38780" y="1276350"/>
                </a:cubicBezTo>
                <a:cubicBezTo>
                  <a:pt x="49019" y="1296828"/>
                  <a:pt x="66641" y="1313022"/>
                  <a:pt x="76880" y="1333500"/>
                </a:cubicBezTo>
                <a:cubicBezTo>
                  <a:pt x="85860" y="1351461"/>
                  <a:pt x="83602" y="1374799"/>
                  <a:pt x="95930" y="1390650"/>
                </a:cubicBezTo>
                <a:cubicBezTo>
                  <a:pt x="129010" y="1433182"/>
                  <a:pt x="172130" y="1466850"/>
                  <a:pt x="210230" y="1504950"/>
                </a:cubicBezTo>
                <a:lnTo>
                  <a:pt x="267380" y="1562100"/>
                </a:lnTo>
                <a:cubicBezTo>
                  <a:pt x="286430" y="1581150"/>
                  <a:pt x="302114" y="1604306"/>
                  <a:pt x="324530" y="1619250"/>
                </a:cubicBezTo>
                <a:cubicBezTo>
                  <a:pt x="343580" y="1631950"/>
                  <a:pt x="363049" y="1644042"/>
                  <a:pt x="381680" y="1657350"/>
                </a:cubicBezTo>
                <a:cubicBezTo>
                  <a:pt x="393269" y="1665628"/>
                  <a:pt x="491262" y="1742036"/>
                  <a:pt x="515030" y="1752600"/>
                </a:cubicBezTo>
                <a:cubicBezTo>
                  <a:pt x="551730" y="1768911"/>
                  <a:pt x="591230" y="1778000"/>
                  <a:pt x="629330" y="1790700"/>
                </a:cubicBezTo>
                <a:lnTo>
                  <a:pt x="743630" y="1828800"/>
                </a:lnTo>
                <a:cubicBezTo>
                  <a:pt x="762680" y="1835150"/>
                  <a:pt x="781089" y="1843912"/>
                  <a:pt x="800780" y="1847850"/>
                </a:cubicBezTo>
                <a:cubicBezTo>
                  <a:pt x="1088057" y="1905305"/>
                  <a:pt x="730103" y="1832144"/>
                  <a:pt x="972230" y="1885950"/>
                </a:cubicBezTo>
                <a:cubicBezTo>
                  <a:pt x="1003838" y="1892974"/>
                  <a:pt x="1035730" y="1898650"/>
                  <a:pt x="1067480" y="1905000"/>
                </a:cubicBezTo>
                <a:cubicBezTo>
                  <a:pt x="1231264" y="2014189"/>
                  <a:pt x="1024039" y="1883280"/>
                  <a:pt x="1181780" y="1962150"/>
                </a:cubicBezTo>
                <a:cubicBezTo>
                  <a:pt x="1273253" y="2007887"/>
                  <a:pt x="1215618" y="2018691"/>
                  <a:pt x="1353230" y="2038350"/>
                </a:cubicBezTo>
                <a:lnTo>
                  <a:pt x="1486580" y="2057400"/>
                </a:lnTo>
                <a:cubicBezTo>
                  <a:pt x="1537326" y="2064166"/>
                  <a:pt x="1588481" y="2068034"/>
                  <a:pt x="1638980" y="2076450"/>
                </a:cubicBezTo>
                <a:cubicBezTo>
                  <a:pt x="1734767" y="2092414"/>
                  <a:pt x="1700400" y="2094608"/>
                  <a:pt x="1791380" y="2133600"/>
                </a:cubicBezTo>
                <a:cubicBezTo>
                  <a:pt x="1809837" y="2141510"/>
                  <a:pt x="1830569" y="2161630"/>
                  <a:pt x="1848530" y="2152650"/>
                </a:cubicBezTo>
                <a:cubicBezTo>
                  <a:pt x="1861230" y="2146300"/>
                  <a:pt x="1835830" y="2127250"/>
                  <a:pt x="1829480" y="211455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8000" smtClean="0"/>
          </a:p>
        </p:txBody>
      </p:sp>
      <p:sp>
        <p:nvSpPr>
          <p:cNvPr id="7" name="Striped Right Arrow 6"/>
          <p:cNvSpPr/>
          <p:nvPr/>
        </p:nvSpPr>
        <p:spPr bwMode="auto">
          <a:xfrm rot="12176586">
            <a:off x="6313323" y="2687234"/>
            <a:ext cx="2599218" cy="737616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33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12176586">
            <a:off x="2503323" y="2645429"/>
            <a:ext cx="2599218" cy="737616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1257300" y="2210959"/>
            <a:ext cx="1267923" cy="456041"/>
          </a:xfrm>
          <a:custGeom>
            <a:avLst/>
            <a:gdLst>
              <a:gd name="connsiteX0" fmla="*/ 1505630 w 4814937"/>
              <a:gd name="connsiteY0" fmla="*/ 2114550 h 2154912"/>
              <a:gd name="connsiteX1" fmla="*/ 1600880 w 4814937"/>
              <a:gd name="connsiteY1" fmla="*/ 2095500 h 2154912"/>
              <a:gd name="connsiteX2" fmla="*/ 2343830 w 4814937"/>
              <a:gd name="connsiteY2" fmla="*/ 2133600 h 2154912"/>
              <a:gd name="connsiteX3" fmla="*/ 3067730 w 4814937"/>
              <a:gd name="connsiteY3" fmla="*/ 2095500 h 2154912"/>
              <a:gd name="connsiteX4" fmla="*/ 3162980 w 4814937"/>
              <a:gd name="connsiteY4" fmla="*/ 2076450 h 2154912"/>
              <a:gd name="connsiteX5" fmla="*/ 3315380 w 4814937"/>
              <a:gd name="connsiteY5" fmla="*/ 2057400 h 2154912"/>
              <a:gd name="connsiteX6" fmla="*/ 3391580 w 4814937"/>
              <a:gd name="connsiteY6" fmla="*/ 2038350 h 2154912"/>
              <a:gd name="connsiteX7" fmla="*/ 3524930 w 4814937"/>
              <a:gd name="connsiteY7" fmla="*/ 2019300 h 2154912"/>
              <a:gd name="connsiteX8" fmla="*/ 3658280 w 4814937"/>
              <a:gd name="connsiteY8" fmla="*/ 1981200 h 2154912"/>
              <a:gd name="connsiteX9" fmla="*/ 3886880 w 4814937"/>
              <a:gd name="connsiteY9" fmla="*/ 1943100 h 2154912"/>
              <a:gd name="connsiteX10" fmla="*/ 3963080 w 4814937"/>
              <a:gd name="connsiteY10" fmla="*/ 1924050 h 2154912"/>
              <a:gd name="connsiteX11" fmla="*/ 4077380 w 4814937"/>
              <a:gd name="connsiteY11" fmla="*/ 1885950 h 2154912"/>
              <a:gd name="connsiteX12" fmla="*/ 4153580 w 4814937"/>
              <a:gd name="connsiteY12" fmla="*/ 1828800 h 2154912"/>
              <a:gd name="connsiteX13" fmla="*/ 4267880 w 4814937"/>
              <a:gd name="connsiteY13" fmla="*/ 1752600 h 2154912"/>
              <a:gd name="connsiteX14" fmla="*/ 4439330 w 4814937"/>
              <a:gd name="connsiteY14" fmla="*/ 1600200 h 2154912"/>
              <a:gd name="connsiteX15" fmla="*/ 4515530 w 4814937"/>
              <a:gd name="connsiteY15" fmla="*/ 1485900 h 2154912"/>
              <a:gd name="connsiteX16" fmla="*/ 4534580 w 4814937"/>
              <a:gd name="connsiteY16" fmla="*/ 1428750 h 2154912"/>
              <a:gd name="connsiteX17" fmla="*/ 4591730 w 4814937"/>
              <a:gd name="connsiteY17" fmla="*/ 1371600 h 2154912"/>
              <a:gd name="connsiteX18" fmla="*/ 4667930 w 4814937"/>
              <a:gd name="connsiteY18" fmla="*/ 1257300 h 2154912"/>
              <a:gd name="connsiteX19" fmla="*/ 4725080 w 4814937"/>
              <a:gd name="connsiteY19" fmla="*/ 1123950 h 2154912"/>
              <a:gd name="connsiteX20" fmla="*/ 4744130 w 4814937"/>
              <a:gd name="connsiteY20" fmla="*/ 1047750 h 2154912"/>
              <a:gd name="connsiteX21" fmla="*/ 4763180 w 4814937"/>
              <a:gd name="connsiteY21" fmla="*/ 990600 h 2154912"/>
              <a:gd name="connsiteX22" fmla="*/ 4782230 w 4814937"/>
              <a:gd name="connsiteY22" fmla="*/ 819150 h 2154912"/>
              <a:gd name="connsiteX23" fmla="*/ 4782230 w 4814937"/>
              <a:gd name="connsiteY23" fmla="*/ 476250 h 2154912"/>
              <a:gd name="connsiteX24" fmla="*/ 4610780 w 4814937"/>
              <a:gd name="connsiteY24" fmla="*/ 323850 h 2154912"/>
              <a:gd name="connsiteX25" fmla="*/ 4553630 w 4814937"/>
              <a:gd name="connsiteY25" fmla="*/ 304800 h 2154912"/>
              <a:gd name="connsiteX26" fmla="*/ 4496480 w 4814937"/>
              <a:gd name="connsiteY26" fmla="*/ 266700 h 2154912"/>
              <a:gd name="connsiteX27" fmla="*/ 4401230 w 4814937"/>
              <a:gd name="connsiteY27" fmla="*/ 247650 h 2154912"/>
              <a:gd name="connsiteX28" fmla="*/ 4286930 w 4814937"/>
              <a:gd name="connsiteY28" fmla="*/ 190500 h 2154912"/>
              <a:gd name="connsiteX29" fmla="*/ 4172630 w 4814937"/>
              <a:gd name="connsiteY29" fmla="*/ 152400 h 2154912"/>
              <a:gd name="connsiteX30" fmla="*/ 4058330 w 4814937"/>
              <a:gd name="connsiteY30" fmla="*/ 114300 h 2154912"/>
              <a:gd name="connsiteX31" fmla="*/ 4001180 w 4814937"/>
              <a:gd name="connsiteY31" fmla="*/ 95250 h 2154912"/>
              <a:gd name="connsiteX32" fmla="*/ 3944030 w 4814937"/>
              <a:gd name="connsiteY32" fmla="*/ 57150 h 2154912"/>
              <a:gd name="connsiteX33" fmla="*/ 3848780 w 4814937"/>
              <a:gd name="connsiteY33" fmla="*/ 38100 h 2154912"/>
              <a:gd name="connsiteX34" fmla="*/ 3620180 w 4814937"/>
              <a:gd name="connsiteY34" fmla="*/ 0 h 2154912"/>
              <a:gd name="connsiteX35" fmla="*/ 2915330 w 4814937"/>
              <a:gd name="connsiteY35" fmla="*/ 19050 h 2154912"/>
              <a:gd name="connsiteX36" fmla="*/ 2820080 w 4814937"/>
              <a:gd name="connsiteY36" fmla="*/ 38100 h 2154912"/>
              <a:gd name="connsiteX37" fmla="*/ 2477180 w 4814937"/>
              <a:gd name="connsiteY37" fmla="*/ 76200 h 2154912"/>
              <a:gd name="connsiteX38" fmla="*/ 2172380 w 4814937"/>
              <a:gd name="connsiteY38" fmla="*/ 95250 h 2154912"/>
              <a:gd name="connsiteX39" fmla="*/ 2000930 w 4814937"/>
              <a:gd name="connsiteY39" fmla="*/ 114300 h 2154912"/>
              <a:gd name="connsiteX40" fmla="*/ 1658030 w 4814937"/>
              <a:gd name="connsiteY40" fmla="*/ 133350 h 2154912"/>
              <a:gd name="connsiteX41" fmla="*/ 915080 w 4814937"/>
              <a:gd name="connsiteY41" fmla="*/ 133350 h 2154912"/>
              <a:gd name="connsiteX42" fmla="*/ 438830 w 4814937"/>
              <a:gd name="connsiteY42" fmla="*/ 152400 h 2154912"/>
              <a:gd name="connsiteX43" fmla="*/ 324530 w 4814937"/>
              <a:gd name="connsiteY43" fmla="*/ 228600 h 2154912"/>
              <a:gd name="connsiteX44" fmla="*/ 267380 w 4814937"/>
              <a:gd name="connsiteY44" fmla="*/ 304800 h 2154912"/>
              <a:gd name="connsiteX45" fmla="*/ 134030 w 4814937"/>
              <a:gd name="connsiteY45" fmla="*/ 476250 h 2154912"/>
              <a:gd name="connsiteX46" fmla="*/ 76880 w 4814937"/>
              <a:gd name="connsiteY46" fmla="*/ 590550 h 2154912"/>
              <a:gd name="connsiteX47" fmla="*/ 19730 w 4814937"/>
              <a:gd name="connsiteY47" fmla="*/ 781050 h 2154912"/>
              <a:gd name="connsiteX48" fmla="*/ 680 w 4814937"/>
              <a:gd name="connsiteY48" fmla="*/ 895350 h 2154912"/>
              <a:gd name="connsiteX49" fmla="*/ 38780 w 4814937"/>
              <a:gd name="connsiteY49" fmla="*/ 1276350 h 2154912"/>
              <a:gd name="connsiteX50" fmla="*/ 76880 w 4814937"/>
              <a:gd name="connsiteY50" fmla="*/ 1333500 h 2154912"/>
              <a:gd name="connsiteX51" fmla="*/ 95930 w 4814937"/>
              <a:gd name="connsiteY51" fmla="*/ 1390650 h 2154912"/>
              <a:gd name="connsiteX52" fmla="*/ 210230 w 4814937"/>
              <a:gd name="connsiteY52" fmla="*/ 1504950 h 2154912"/>
              <a:gd name="connsiteX53" fmla="*/ 267380 w 4814937"/>
              <a:gd name="connsiteY53" fmla="*/ 1562100 h 2154912"/>
              <a:gd name="connsiteX54" fmla="*/ 324530 w 4814937"/>
              <a:gd name="connsiteY54" fmla="*/ 1619250 h 2154912"/>
              <a:gd name="connsiteX55" fmla="*/ 381680 w 4814937"/>
              <a:gd name="connsiteY55" fmla="*/ 1657350 h 2154912"/>
              <a:gd name="connsiteX56" fmla="*/ 515030 w 4814937"/>
              <a:gd name="connsiteY56" fmla="*/ 1752600 h 2154912"/>
              <a:gd name="connsiteX57" fmla="*/ 629330 w 4814937"/>
              <a:gd name="connsiteY57" fmla="*/ 1790700 h 2154912"/>
              <a:gd name="connsiteX58" fmla="*/ 743630 w 4814937"/>
              <a:gd name="connsiteY58" fmla="*/ 1828800 h 2154912"/>
              <a:gd name="connsiteX59" fmla="*/ 800780 w 4814937"/>
              <a:gd name="connsiteY59" fmla="*/ 1847850 h 2154912"/>
              <a:gd name="connsiteX60" fmla="*/ 972230 w 4814937"/>
              <a:gd name="connsiteY60" fmla="*/ 1885950 h 2154912"/>
              <a:gd name="connsiteX61" fmla="*/ 1067480 w 4814937"/>
              <a:gd name="connsiteY61" fmla="*/ 1905000 h 2154912"/>
              <a:gd name="connsiteX62" fmla="*/ 1181780 w 4814937"/>
              <a:gd name="connsiteY62" fmla="*/ 1962150 h 2154912"/>
              <a:gd name="connsiteX63" fmla="*/ 1353230 w 4814937"/>
              <a:gd name="connsiteY63" fmla="*/ 2038350 h 2154912"/>
              <a:gd name="connsiteX64" fmla="*/ 1486580 w 4814937"/>
              <a:gd name="connsiteY64" fmla="*/ 2057400 h 2154912"/>
              <a:gd name="connsiteX65" fmla="*/ 1638980 w 4814937"/>
              <a:gd name="connsiteY65" fmla="*/ 2076450 h 2154912"/>
              <a:gd name="connsiteX66" fmla="*/ 1791380 w 4814937"/>
              <a:gd name="connsiteY66" fmla="*/ 2133600 h 2154912"/>
              <a:gd name="connsiteX67" fmla="*/ 1848530 w 4814937"/>
              <a:gd name="connsiteY67" fmla="*/ 2152650 h 2154912"/>
              <a:gd name="connsiteX68" fmla="*/ 1829480 w 4814937"/>
              <a:gd name="connsiteY68" fmla="*/ 2114550 h 215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814937" h="2154912">
                <a:moveTo>
                  <a:pt x="1505630" y="2114550"/>
                </a:moveTo>
                <a:cubicBezTo>
                  <a:pt x="1537380" y="2108200"/>
                  <a:pt x="1568501" y="2095500"/>
                  <a:pt x="1600880" y="2095500"/>
                </a:cubicBezTo>
                <a:cubicBezTo>
                  <a:pt x="2214610" y="2095500"/>
                  <a:pt x="2061253" y="2062956"/>
                  <a:pt x="2343830" y="2133600"/>
                </a:cubicBezTo>
                <a:cubicBezTo>
                  <a:pt x="2528190" y="2126226"/>
                  <a:pt x="2856892" y="2118926"/>
                  <a:pt x="3067730" y="2095500"/>
                </a:cubicBezTo>
                <a:cubicBezTo>
                  <a:pt x="3099911" y="2091924"/>
                  <a:pt x="3130978" y="2081373"/>
                  <a:pt x="3162980" y="2076450"/>
                </a:cubicBezTo>
                <a:cubicBezTo>
                  <a:pt x="3213580" y="2068665"/>
                  <a:pt x="3264881" y="2065816"/>
                  <a:pt x="3315380" y="2057400"/>
                </a:cubicBezTo>
                <a:cubicBezTo>
                  <a:pt x="3341205" y="2053096"/>
                  <a:pt x="3365821" y="2043034"/>
                  <a:pt x="3391580" y="2038350"/>
                </a:cubicBezTo>
                <a:cubicBezTo>
                  <a:pt x="3435757" y="2030318"/>
                  <a:pt x="3480480" y="2025650"/>
                  <a:pt x="3524930" y="2019300"/>
                </a:cubicBezTo>
                <a:cubicBezTo>
                  <a:pt x="3573895" y="2002978"/>
                  <a:pt x="3605655" y="1990768"/>
                  <a:pt x="3658280" y="1981200"/>
                </a:cubicBezTo>
                <a:cubicBezTo>
                  <a:pt x="3876949" y="1941442"/>
                  <a:pt x="3709190" y="1982587"/>
                  <a:pt x="3886880" y="1943100"/>
                </a:cubicBezTo>
                <a:cubicBezTo>
                  <a:pt x="3912438" y="1937420"/>
                  <a:pt x="3938002" y="1931573"/>
                  <a:pt x="3963080" y="1924050"/>
                </a:cubicBezTo>
                <a:cubicBezTo>
                  <a:pt x="4001547" y="1912510"/>
                  <a:pt x="4077380" y="1885950"/>
                  <a:pt x="4077380" y="1885950"/>
                </a:cubicBezTo>
                <a:cubicBezTo>
                  <a:pt x="4102780" y="1866900"/>
                  <a:pt x="4127569" y="1847007"/>
                  <a:pt x="4153580" y="1828800"/>
                </a:cubicBezTo>
                <a:cubicBezTo>
                  <a:pt x="4191093" y="1802541"/>
                  <a:pt x="4235501" y="1784979"/>
                  <a:pt x="4267880" y="1752600"/>
                </a:cubicBezTo>
                <a:cubicBezTo>
                  <a:pt x="4398369" y="1622111"/>
                  <a:pt x="4337348" y="1668188"/>
                  <a:pt x="4439330" y="1600200"/>
                </a:cubicBezTo>
                <a:cubicBezTo>
                  <a:pt x="4484626" y="1464311"/>
                  <a:pt x="4420398" y="1628598"/>
                  <a:pt x="4515530" y="1485900"/>
                </a:cubicBezTo>
                <a:cubicBezTo>
                  <a:pt x="4526669" y="1469192"/>
                  <a:pt x="4523441" y="1445458"/>
                  <a:pt x="4534580" y="1428750"/>
                </a:cubicBezTo>
                <a:cubicBezTo>
                  <a:pt x="4549524" y="1406334"/>
                  <a:pt x="4575190" y="1392866"/>
                  <a:pt x="4591730" y="1371600"/>
                </a:cubicBezTo>
                <a:cubicBezTo>
                  <a:pt x="4619843" y="1335455"/>
                  <a:pt x="4667930" y="1257300"/>
                  <a:pt x="4667930" y="1257300"/>
                </a:cubicBezTo>
                <a:cubicBezTo>
                  <a:pt x="4722621" y="1038535"/>
                  <a:pt x="4646145" y="1308131"/>
                  <a:pt x="4725080" y="1123950"/>
                </a:cubicBezTo>
                <a:cubicBezTo>
                  <a:pt x="4735393" y="1099885"/>
                  <a:pt x="4736937" y="1072924"/>
                  <a:pt x="4744130" y="1047750"/>
                </a:cubicBezTo>
                <a:cubicBezTo>
                  <a:pt x="4749647" y="1028442"/>
                  <a:pt x="4756830" y="1009650"/>
                  <a:pt x="4763180" y="990600"/>
                </a:cubicBezTo>
                <a:cubicBezTo>
                  <a:pt x="4769530" y="933450"/>
                  <a:pt x="4774098" y="876074"/>
                  <a:pt x="4782230" y="819150"/>
                </a:cubicBezTo>
                <a:cubicBezTo>
                  <a:pt x="4801336" y="685411"/>
                  <a:pt x="4845140" y="647006"/>
                  <a:pt x="4782230" y="476250"/>
                </a:cubicBezTo>
                <a:cubicBezTo>
                  <a:pt x="4770829" y="445306"/>
                  <a:pt x="4662159" y="349540"/>
                  <a:pt x="4610780" y="323850"/>
                </a:cubicBezTo>
                <a:cubicBezTo>
                  <a:pt x="4592819" y="314870"/>
                  <a:pt x="4571591" y="313780"/>
                  <a:pt x="4553630" y="304800"/>
                </a:cubicBezTo>
                <a:cubicBezTo>
                  <a:pt x="4533152" y="294561"/>
                  <a:pt x="4517917" y="274739"/>
                  <a:pt x="4496480" y="266700"/>
                </a:cubicBezTo>
                <a:cubicBezTo>
                  <a:pt x="4466163" y="255331"/>
                  <a:pt x="4432642" y="255503"/>
                  <a:pt x="4401230" y="247650"/>
                </a:cubicBezTo>
                <a:cubicBezTo>
                  <a:pt x="4282130" y="217875"/>
                  <a:pt x="4406657" y="243712"/>
                  <a:pt x="4286930" y="190500"/>
                </a:cubicBezTo>
                <a:cubicBezTo>
                  <a:pt x="4250230" y="174189"/>
                  <a:pt x="4210730" y="165100"/>
                  <a:pt x="4172630" y="152400"/>
                </a:cubicBezTo>
                <a:lnTo>
                  <a:pt x="4058330" y="114300"/>
                </a:lnTo>
                <a:cubicBezTo>
                  <a:pt x="4039280" y="107950"/>
                  <a:pt x="4017888" y="106389"/>
                  <a:pt x="4001180" y="95250"/>
                </a:cubicBezTo>
                <a:cubicBezTo>
                  <a:pt x="3982130" y="82550"/>
                  <a:pt x="3965467" y="65189"/>
                  <a:pt x="3944030" y="57150"/>
                </a:cubicBezTo>
                <a:cubicBezTo>
                  <a:pt x="3913713" y="45781"/>
                  <a:pt x="3880388" y="45124"/>
                  <a:pt x="3848780" y="38100"/>
                </a:cubicBezTo>
                <a:cubicBezTo>
                  <a:pt x="3686951" y="2138"/>
                  <a:pt x="3868879" y="31087"/>
                  <a:pt x="3620180" y="0"/>
                </a:cubicBezTo>
                <a:cubicBezTo>
                  <a:pt x="3385230" y="6350"/>
                  <a:pt x="3150100" y="7870"/>
                  <a:pt x="2915330" y="19050"/>
                </a:cubicBezTo>
                <a:cubicBezTo>
                  <a:pt x="2882988" y="20590"/>
                  <a:pt x="2852082" y="33177"/>
                  <a:pt x="2820080" y="38100"/>
                </a:cubicBezTo>
                <a:cubicBezTo>
                  <a:pt x="2743360" y="49903"/>
                  <a:pt x="2545349" y="70956"/>
                  <a:pt x="2477180" y="76200"/>
                </a:cubicBezTo>
                <a:cubicBezTo>
                  <a:pt x="2375682" y="84008"/>
                  <a:pt x="2273854" y="87132"/>
                  <a:pt x="2172380" y="95250"/>
                </a:cubicBezTo>
                <a:cubicBezTo>
                  <a:pt x="2115061" y="99835"/>
                  <a:pt x="2058275" y="110052"/>
                  <a:pt x="2000930" y="114300"/>
                </a:cubicBezTo>
                <a:cubicBezTo>
                  <a:pt x="1886767" y="122757"/>
                  <a:pt x="1772330" y="127000"/>
                  <a:pt x="1658030" y="133350"/>
                </a:cubicBezTo>
                <a:cubicBezTo>
                  <a:pt x="1314584" y="190591"/>
                  <a:pt x="1703657" y="133350"/>
                  <a:pt x="915080" y="133350"/>
                </a:cubicBezTo>
                <a:cubicBezTo>
                  <a:pt x="756203" y="133350"/>
                  <a:pt x="597580" y="146050"/>
                  <a:pt x="438830" y="152400"/>
                </a:cubicBezTo>
                <a:cubicBezTo>
                  <a:pt x="400730" y="177800"/>
                  <a:pt x="352004" y="191968"/>
                  <a:pt x="324530" y="228600"/>
                </a:cubicBezTo>
                <a:cubicBezTo>
                  <a:pt x="305480" y="254000"/>
                  <a:pt x="288043" y="280694"/>
                  <a:pt x="267380" y="304800"/>
                </a:cubicBezTo>
                <a:cubicBezTo>
                  <a:pt x="213587" y="367559"/>
                  <a:pt x="164435" y="385034"/>
                  <a:pt x="134030" y="476250"/>
                </a:cubicBezTo>
                <a:cubicBezTo>
                  <a:pt x="64555" y="684676"/>
                  <a:pt x="175357" y="368976"/>
                  <a:pt x="76880" y="590550"/>
                </a:cubicBezTo>
                <a:cubicBezTo>
                  <a:pt x="59209" y="630311"/>
                  <a:pt x="29805" y="730674"/>
                  <a:pt x="19730" y="781050"/>
                </a:cubicBezTo>
                <a:cubicBezTo>
                  <a:pt x="12155" y="818925"/>
                  <a:pt x="7030" y="857250"/>
                  <a:pt x="680" y="895350"/>
                </a:cubicBezTo>
                <a:cubicBezTo>
                  <a:pt x="1793" y="914277"/>
                  <a:pt x="-10916" y="1176958"/>
                  <a:pt x="38780" y="1276350"/>
                </a:cubicBezTo>
                <a:cubicBezTo>
                  <a:pt x="49019" y="1296828"/>
                  <a:pt x="66641" y="1313022"/>
                  <a:pt x="76880" y="1333500"/>
                </a:cubicBezTo>
                <a:cubicBezTo>
                  <a:pt x="85860" y="1351461"/>
                  <a:pt x="83602" y="1374799"/>
                  <a:pt x="95930" y="1390650"/>
                </a:cubicBezTo>
                <a:cubicBezTo>
                  <a:pt x="129010" y="1433182"/>
                  <a:pt x="172130" y="1466850"/>
                  <a:pt x="210230" y="1504950"/>
                </a:cubicBezTo>
                <a:lnTo>
                  <a:pt x="267380" y="1562100"/>
                </a:lnTo>
                <a:cubicBezTo>
                  <a:pt x="286430" y="1581150"/>
                  <a:pt x="302114" y="1604306"/>
                  <a:pt x="324530" y="1619250"/>
                </a:cubicBezTo>
                <a:cubicBezTo>
                  <a:pt x="343580" y="1631950"/>
                  <a:pt x="363049" y="1644042"/>
                  <a:pt x="381680" y="1657350"/>
                </a:cubicBezTo>
                <a:cubicBezTo>
                  <a:pt x="393269" y="1665628"/>
                  <a:pt x="491262" y="1742036"/>
                  <a:pt x="515030" y="1752600"/>
                </a:cubicBezTo>
                <a:cubicBezTo>
                  <a:pt x="551730" y="1768911"/>
                  <a:pt x="591230" y="1778000"/>
                  <a:pt x="629330" y="1790700"/>
                </a:cubicBezTo>
                <a:lnTo>
                  <a:pt x="743630" y="1828800"/>
                </a:lnTo>
                <a:cubicBezTo>
                  <a:pt x="762680" y="1835150"/>
                  <a:pt x="781089" y="1843912"/>
                  <a:pt x="800780" y="1847850"/>
                </a:cubicBezTo>
                <a:cubicBezTo>
                  <a:pt x="1088057" y="1905305"/>
                  <a:pt x="730103" y="1832144"/>
                  <a:pt x="972230" y="1885950"/>
                </a:cubicBezTo>
                <a:cubicBezTo>
                  <a:pt x="1003838" y="1892974"/>
                  <a:pt x="1035730" y="1898650"/>
                  <a:pt x="1067480" y="1905000"/>
                </a:cubicBezTo>
                <a:cubicBezTo>
                  <a:pt x="1231264" y="2014189"/>
                  <a:pt x="1024039" y="1883280"/>
                  <a:pt x="1181780" y="1962150"/>
                </a:cubicBezTo>
                <a:cubicBezTo>
                  <a:pt x="1273253" y="2007887"/>
                  <a:pt x="1215618" y="2018691"/>
                  <a:pt x="1353230" y="2038350"/>
                </a:cubicBezTo>
                <a:lnTo>
                  <a:pt x="1486580" y="2057400"/>
                </a:lnTo>
                <a:cubicBezTo>
                  <a:pt x="1537326" y="2064166"/>
                  <a:pt x="1588481" y="2068034"/>
                  <a:pt x="1638980" y="2076450"/>
                </a:cubicBezTo>
                <a:cubicBezTo>
                  <a:pt x="1734767" y="2092414"/>
                  <a:pt x="1700400" y="2094608"/>
                  <a:pt x="1791380" y="2133600"/>
                </a:cubicBezTo>
                <a:cubicBezTo>
                  <a:pt x="1809837" y="2141510"/>
                  <a:pt x="1830569" y="2161630"/>
                  <a:pt x="1848530" y="2152650"/>
                </a:cubicBezTo>
                <a:cubicBezTo>
                  <a:pt x="1861230" y="2146300"/>
                  <a:pt x="1835830" y="2127250"/>
                  <a:pt x="1829480" y="2114550"/>
                </a:cubicBezTo>
              </a:path>
            </a:pathLst>
          </a:custGeom>
          <a:noFill/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8000" smtClean="0"/>
          </a:p>
        </p:txBody>
      </p:sp>
      <p:sp>
        <p:nvSpPr>
          <p:cNvPr id="6" name="TextBox 5"/>
          <p:cNvSpPr txBox="1"/>
          <p:nvPr/>
        </p:nvSpPr>
        <p:spPr>
          <a:xfrm>
            <a:off x="2063781" y="3991451"/>
            <a:ext cx="6661119" cy="2339102"/>
          </a:xfrm>
          <a:prstGeom prst="rect">
            <a:avLst/>
          </a:prstGeom>
          <a:solidFill>
            <a:srgbClr val="FFFF00"/>
          </a:solidFill>
          <a:ln w="76200">
            <a:solidFill>
              <a:srgbClr val="800000"/>
            </a:solidFill>
          </a:ln>
        </p:spPr>
        <p:txBody>
          <a:bodyPr wrap="none" lIns="182880" tIns="182880" rIns="182880" bIns="18288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rgbClr val="FFFFFF">
                    <a:lumMod val="75000"/>
                  </a:srgbClr>
                </a:solidFill>
              </a:rPr>
              <a:t>Weekly Memos are available here . . .</a:t>
            </a:r>
            <a:endParaRPr lang="en-US" sz="2800" b="1" kern="0" dirty="0">
              <a:solidFill>
                <a:srgbClr val="FFFFFF">
                  <a:lumMod val="75000"/>
                </a:srgb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kern="0" dirty="0">
              <a:solidFill>
                <a:srgbClr val="8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800000"/>
                </a:solidFill>
              </a:rPr>
              <a:t>a</a:t>
            </a:r>
            <a:r>
              <a:rPr lang="en-US" sz="4000" b="1" kern="0" dirty="0" smtClean="0">
                <a:solidFill>
                  <a:srgbClr val="800000"/>
                </a:solidFill>
              </a:rPr>
              <a:t>nd here . . </a:t>
            </a:r>
            <a:r>
              <a:rPr lang="en-US" sz="4000" b="1" kern="0" dirty="0" smtClean="0">
                <a:solidFill>
                  <a:srgbClr val="800000"/>
                </a:solidFill>
              </a:rPr>
              <a:t>. with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smtClean="0">
                <a:solidFill>
                  <a:srgbClr val="800000"/>
                </a:solidFill>
              </a:rPr>
              <a:t>“Announcements”</a:t>
            </a:r>
            <a:endParaRPr lang="en-US" sz="2800" kern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24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AutoShape 4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95812"/>
            <a:ext cx="36576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95812"/>
            <a:ext cx="36576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75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2010-2019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</a:rPr>
              <a:t>http://</a:t>
            </a:r>
            <a:r>
              <a:rPr lang="en-US" sz="1200" i="0" dirty="0" smtClean="0">
                <a:solidFill>
                  <a:srgbClr val="FFFFFF"/>
                </a:solidFill>
              </a:rPr>
              <a:t>www.d.umn.edu/cla/faculty/troufs/anth3618/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157413"/>
            <a:ext cx="73152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293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AutoShape 4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95812"/>
            <a:ext cx="36576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95812"/>
            <a:ext cx="36576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75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2010-2019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</a:rPr>
              <a:t>http://</a:t>
            </a:r>
            <a:r>
              <a:rPr lang="en-US" sz="1200" i="0" dirty="0" smtClean="0">
                <a:solidFill>
                  <a:srgbClr val="FFFFFF"/>
                </a:solidFill>
              </a:rPr>
              <a:t>www.d.umn.edu/cla/faculty/troufs/anth3618/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157413"/>
            <a:ext cx="73152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900" y="4267200"/>
            <a:ext cx="6610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lang="en-US" sz="6000" b="1" dirty="0" smtClean="0">
                <a:ln w="12700">
                  <a:solidFill>
                    <a:srgbClr val="003300"/>
                  </a:solidFill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Enjoy Your Stay!</a:t>
            </a:r>
          </a:p>
        </p:txBody>
      </p:sp>
    </p:spTree>
    <p:extLst>
      <p:ext uri="{BB962C8B-B14F-4D97-AF65-F5344CB8AC3E}">
        <p14:creationId xmlns:p14="http://schemas.microsoft.com/office/powerpoint/2010/main" val="2103593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57300" y="651332"/>
            <a:ext cx="7772400" cy="57554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FFFFFF"/>
                </a:solidFill>
              </a:rPr>
              <a:t>One item you will see often </a:t>
            </a:r>
            <a:r>
              <a:rPr lang="en-US" sz="3600" i="0" dirty="0" smtClean="0">
                <a:solidFill>
                  <a:srgbClr val="FFFFFF"/>
                </a:solidFill>
              </a:rPr>
              <a:t>(and often repeated)</a:t>
            </a:r>
            <a:r>
              <a:rPr lang="en-US" sz="3600" b="1" i="0" dirty="0" smtClean="0">
                <a:solidFill>
                  <a:srgbClr val="FFFFFF"/>
                </a:solidFill>
              </a:rPr>
              <a:t> is that </a:t>
            </a:r>
          </a:p>
          <a:p>
            <a:pPr algn="ctr" eaLnBrk="0" hangingPunct="0"/>
            <a:r>
              <a:rPr lang="en-US" b="1" i="0" dirty="0" smtClean="0">
                <a:solidFill>
                  <a:srgbClr val="D70000"/>
                </a:solidFill>
              </a:rPr>
              <a:t>American Anthropology traditionally has a </a:t>
            </a:r>
          </a:p>
          <a:p>
            <a:pPr algn="ctr" eaLnBrk="0" hangingPunct="0"/>
            <a:r>
              <a:rPr lang="en-US" b="1" i="0" dirty="0" smtClean="0">
                <a:solidFill>
                  <a:srgbClr val="D70000"/>
                </a:solidFill>
              </a:rPr>
              <a:t>four-fold approach</a:t>
            </a:r>
            <a:r>
              <a:rPr lang="en-US" b="1" i="0" dirty="0" smtClean="0">
                <a:solidFill>
                  <a:srgbClr val="FFFFFF"/>
                </a:solidFill>
              </a:rPr>
              <a:t> </a:t>
            </a:r>
          </a:p>
          <a:p>
            <a:pPr algn="ctr" eaLnBrk="0" hangingPunct="0"/>
            <a:r>
              <a:rPr lang="en-US" sz="3600" b="1" i="0" dirty="0" smtClean="0">
                <a:solidFill>
                  <a:srgbClr val="FFFFFF"/>
                </a:solidFill>
              </a:rPr>
              <a:t>to the study of humans and closely related species.</a:t>
            </a:r>
            <a:br>
              <a:rPr lang="en-US" sz="3600" b="1" i="0" dirty="0" smtClean="0">
                <a:solidFill>
                  <a:srgbClr val="FFFFFF"/>
                </a:solidFill>
              </a:rPr>
            </a:br>
            <a:endParaRPr lang="en-US" sz="3600" b="1" i="0" dirty="0" smtClean="0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4400" b="1" i="0" dirty="0" smtClean="0">
                <a:solidFill>
                  <a:srgbClr val="000000"/>
                </a:solidFill>
              </a:rPr>
              <a:t>These four fields include . . .</a:t>
            </a:r>
            <a:endParaRPr lang="en-US" sz="44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53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228600"/>
            <a:ext cx="9144000" cy="636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4861" y="1677650"/>
            <a:ext cx="4078039" cy="1446550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/>
            <a:r>
              <a:rPr kumimoji="0" lang="en-US" sz="2800" i="0" dirty="0">
                <a:solidFill>
                  <a:srgbClr val="FFFFFF">
                    <a:lumMod val="65000"/>
                  </a:srgbClr>
                </a:solidFill>
              </a:rPr>
              <a:t>o</a:t>
            </a:r>
            <a:r>
              <a:rPr kumimoji="0" lang="en-US" sz="2800" i="0" dirty="0" smtClean="0">
                <a:solidFill>
                  <a:srgbClr val="FFFFFF">
                    <a:lumMod val="65000"/>
                  </a:srgbClr>
                </a:solidFill>
              </a:rPr>
              <a:t>r enter:</a:t>
            </a:r>
          </a:p>
          <a:p>
            <a:r>
              <a:rPr kumimoji="0" lang="en-US" sz="3600" b="1" i="0" dirty="0" smtClean="0">
                <a:solidFill>
                  <a:srgbClr val="800000"/>
                </a:solidFill>
              </a:rPr>
              <a:t>canvas.umn.edu</a:t>
            </a:r>
            <a:endParaRPr kumimoji="0" lang="en-US" sz="3600" b="1" i="0" dirty="0">
              <a:solidFill>
                <a:srgbClr val="8000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 rot="11728163">
            <a:off x="3257120" y="495447"/>
            <a:ext cx="3145054" cy="811378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79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57300" y="651332"/>
            <a:ext cx="7772400" cy="57554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7F7F7F"/>
                </a:solidFill>
              </a:rPr>
              <a:t>One item you will see often </a:t>
            </a:r>
            <a:r>
              <a:rPr lang="en-US" sz="3600" i="0" dirty="0" smtClean="0">
                <a:solidFill>
                  <a:srgbClr val="7F7F7F"/>
                </a:solidFill>
              </a:rPr>
              <a:t>(and often repeated)</a:t>
            </a:r>
            <a:r>
              <a:rPr lang="en-US" sz="3600" b="1" i="0" dirty="0" smtClean="0">
                <a:solidFill>
                  <a:srgbClr val="7F7F7F"/>
                </a:solidFill>
              </a:rPr>
              <a:t> is that </a:t>
            </a:r>
          </a:p>
          <a:p>
            <a:pPr algn="ctr" eaLnBrk="0" hangingPunct="0"/>
            <a:r>
              <a:rPr lang="en-US" b="1" i="0" dirty="0" smtClean="0">
                <a:solidFill>
                  <a:srgbClr val="D70000"/>
                </a:solidFill>
              </a:rPr>
              <a:t>American Anthropology traditionally has a </a:t>
            </a:r>
          </a:p>
          <a:p>
            <a:pPr algn="ctr" eaLnBrk="0" hangingPunct="0"/>
            <a:r>
              <a:rPr lang="en-US" b="1" i="0" dirty="0" smtClean="0">
                <a:solidFill>
                  <a:srgbClr val="D70000"/>
                </a:solidFill>
              </a:rPr>
              <a:t>four-fold approach</a:t>
            </a:r>
            <a:r>
              <a:rPr lang="en-US" b="1" i="0" dirty="0" smtClean="0">
                <a:solidFill>
                  <a:srgbClr val="FFFFFF"/>
                </a:solidFill>
              </a:rPr>
              <a:t> </a:t>
            </a:r>
          </a:p>
          <a:p>
            <a:pPr algn="ctr" eaLnBrk="0" hangingPunct="0"/>
            <a:r>
              <a:rPr lang="en-US" sz="3600" b="1" i="0" dirty="0" smtClean="0">
                <a:solidFill>
                  <a:srgbClr val="7F7F7F"/>
                </a:solidFill>
              </a:rPr>
              <a:t>to the study of humans and closely related species.</a:t>
            </a:r>
            <a:br>
              <a:rPr lang="en-US" sz="3600" b="1" i="0" dirty="0" smtClean="0">
                <a:solidFill>
                  <a:srgbClr val="7F7F7F"/>
                </a:solidFill>
              </a:rPr>
            </a:br>
            <a:endParaRPr lang="en-US" sz="3600" b="1" i="0" dirty="0" smtClean="0">
              <a:solidFill>
                <a:srgbClr val="7F7F7F"/>
              </a:solidFill>
            </a:endParaRPr>
          </a:p>
          <a:p>
            <a:pPr algn="ctr" eaLnBrk="0" hangingPunct="0"/>
            <a:r>
              <a:rPr lang="en-US" sz="4400" b="1" i="0" dirty="0" smtClean="0">
                <a:solidFill>
                  <a:srgbClr val="FFFFFF"/>
                </a:solidFill>
              </a:rPr>
              <a:t>These four fields include . . .</a:t>
            </a:r>
            <a:endParaRPr lang="en-US" sz="44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9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485900" y="1862114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4000" b="1" i="0" dirty="0" smtClean="0">
                <a:solidFill>
                  <a:srgbClr val="FFFFFF">
                    <a:lumMod val="50000"/>
                  </a:srgbClr>
                </a:solidFill>
                <a:latin typeface="Verdana" pitchFamily="34" charset="0"/>
              </a:rPr>
              <a:t>American Anthropology</a:t>
            </a:r>
            <a:endParaRPr lang="en-US" sz="4000" b="1" i="0" dirty="0">
              <a:solidFill>
                <a:srgbClr val="FFFFFF">
                  <a:lumMod val="50000"/>
                </a:srgbClr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05101" y="2743210"/>
            <a:ext cx="57912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linguistics</a:t>
            </a:r>
            <a:endParaRPr lang="en-US" sz="3200" b="1" i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2720904"/>
            <a:ext cx="7772400" cy="18184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>
                <a:solidFill>
                  <a:srgbClr val="FFFFFF"/>
                </a:solidFill>
              </a:rPr>
              <a:t>s</a:t>
            </a:r>
            <a:r>
              <a:rPr lang="en-US" sz="3600" b="1" i="0" dirty="0" smtClean="0">
                <a:solidFill>
                  <a:srgbClr val="FFFFFF"/>
                </a:solidFill>
              </a:rPr>
              <a:t>o why study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Ancient Middle America?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2286000"/>
            <a:ext cx="77724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lang="en-US" sz="3600" b="1" i="0" dirty="0">
                <a:solidFill>
                  <a:srgbClr val="FFFFFF"/>
                </a:solidFill>
              </a:rPr>
              <a:t>f</a:t>
            </a:r>
            <a:r>
              <a:rPr lang="en-US" sz="3600" b="1" i="0" dirty="0" smtClean="0">
                <a:solidFill>
                  <a:srgbClr val="FFFFFF"/>
                </a:solidFill>
              </a:rPr>
              <a:t>or most, </a:t>
            </a:r>
          </a:p>
          <a:p>
            <a:pPr algn="ctr" eaLnBrk="0" hangingPunct="0"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it’s mainly to find out about many fascinating prehistoric topics relating to people like the ancient Mayans and the Aztecs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2839444"/>
            <a:ext cx="77724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>
                <a:solidFill>
                  <a:srgbClr val="FFFFFF"/>
                </a:solidFill>
              </a:rPr>
              <a:t>a</a:t>
            </a:r>
            <a:r>
              <a:rPr lang="en-US" sz="3600" b="1" i="0" dirty="0" smtClean="0">
                <a:solidFill>
                  <a:srgbClr val="FFFFFF"/>
                </a:solidFill>
              </a:rPr>
              <a:t>nd you already know about a lot  of those sorts of things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2409977"/>
            <a:ext cx="7772400" cy="348044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just have a look at the little pictures on the web class materials, 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for e.g.,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" y="91440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" y="89535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1005114"/>
            <a:ext cx="7772400" cy="5206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and lots of people find these topics interesting . . .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0C0600"/>
                </a:solidFill>
              </a:rPr>
              <a:t>There have been close to 2 million page views of the UMD 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0C0600"/>
                </a:solidFill>
              </a:rPr>
              <a:t>Ancient Middle America WebPages . . .</a:t>
            </a:r>
            <a:endParaRPr lang="en-US" sz="3600" b="1" i="0" dirty="0">
              <a:solidFill>
                <a:srgbClr val="0C0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7300" y="1005114"/>
            <a:ext cx="7772400" cy="5206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3600" b="1" i="0" dirty="0" smtClean="0">
                <a:solidFill>
                  <a:schemeClr val="bg1">
                    <a:lumMod val="65000"/>
                  </a:schemeClr>
                </a:solidFill>
              </a:rPr>
              <a:t>nd lots of people find these topics interesting . . .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there have been over 2 million page views of the UMD 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 smtClean="0">
                <a:solidFill>
                  <a:srgbClr val="FFFFFF"/>
                </a:solidFill>
              </a:rPr>
              <a:t>Ancient Middle America WebPages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228600"/>
            <a:ext cx="9144000" cy="636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89984" y="3861137"/>
            <a:ext cx="3000821" cy="1015663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r>
              <a:rPr kumimoji="0" lang="en-US" sz="3600" b="1" i="0" dirty="0">
                <a:solidFill>
                  <a:srgbClr val="800000"/>
                </a:solidFill>
              </a:rPr>
              <a:t>o</a:t>
            </a:r>
            <a:r>
              <a:rPr kumimoji="0" lang="en-US" sz="3600" b="1" i="0" dirty="0" smtClean="0">
                <a:solidFill>
                  <a:srgbClr val="800000"/>
                </a:solidFill>
              </a:rPr>
              <a:t>r click link</a:t>
            </a:r>
            <a:endParaRPr kumimoji="0" lang="en-US" sz="3600" b="1" i="0" dirty="0">
              <a:solidFill>
                <a:srgbClr val="800000"/>
              </a:solidFill>
            </a:endParaRPr>
          </a:p>
        </p:txBody>
      </p:sp>
      <p:sp>
        <p:nvSpPr>
          <p:cNvPr id="4" name="Striped Right Arrow 3"/>
          <p:cNvSpPr/>
          <p:nvPr/>
        </p:nvSpPr>
        <p:spPr bwMode="auto">
          <a:xfrm rot="11728163">
            <a:off x="5499540" y="2807975"/>
            <a:ext cx="3145054" cy="811378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95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156" y="12854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028958" y="5235714"/>
            <a:ext cx="2767104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r>
              <a:rPr lang="en-US" sz="4000" b="1" i="0" dirty="0" smtClean="0"/>
              <a:t>2,234,925+</a:t>
            </a:r>
            <a:endParaRPr lang="en-US" sz="4000" dirty="0"/>
          </a:p>
        </p:txBody>
      </p:sp>
      <p:sp>
        <p:nvSpPr>
          <p:cNvPr id="6" name="Striped Right Arrow 5"/>
          <p:cNvSpPr/>
          <p:nvPr/>
        </p:nvSpPr>
        <p:spPr bwMode="auto">
          <a:xfrm rot="5691281">
            <a:off x="6673846" y="3857003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39156" y="1944136"/>
            <a:ext cx="7772400" cy="3313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lang="en-US" sz="3600" b="1" i="0" dirty="0">
                <a:solidFill>
                  <a:srgbClr val="FFFFFF"/>
                </a:solidFill>
              </a:rPr>
              <a:t>b</a:t>
            </a:r>
            <a:r>
              <a:rPr lang="en-US" sz="3600" b="1" i="0" dirty="0" smtClean="0">
                <a:solidFill>
                  <a:srgbClr val="FFFFFF"/>
                </a:solidFill>
              </a:rPr>
              <a:t>ut Middle America is also a </a:t>
            </a:r>
            <a:r>
              <a:rPr lang="en-US" sz="3600" b="1" dirty="0" smtClean="0">
                <a:solidFill>
                  <a:srgbClr val="FFFFFF"/>
                </a:solidFill>
              </a:rPr>
              <a:t>wonderful</a:t>
            </a:r>
            <a:r>
              <a:rPr lang="en-US" sz="3600" b="1" i="0" dirty="0" smtClean="0">
                <a:solidFill>
                  <a:srgbClr val="FFFFFF"/>
                </a:solidFill>
              </a:rPr>
              <a:t> place to explore all four of the disciplines of American Anthropology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485900" y="1862114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4000" b="1" i="0" dirty="0" smtClean="0">
                <a:solidFill>
                  <a:srgbClr val="FFFFFF">
                    <a:lumMod val="50000"/>
                  </a:srgbClr>
                </a:solidFill>
                <a:latin typeface="Verdana" pitchFamily="34" charset="0"/>
              </a:rPr>
              <a:t>American Anthropology</a:t>
            </a:r>
            <a:endParaRPr lang="en-US" sz="4000" b="1" i="0" dirty="0">
              <a:solidFill>
                <a:srgbClr val="FFFFFF">
                  <a:lumMod val="50000"/>
                </a:srgbClr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05101" y="2743210"/>
            <a:ext cx="57912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linguistics</a:t>
            </a:r>
            <a:endParaRPr lang="en-US" sz="3200" b="1" i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42786" y="3330407"/>
            <a:ext cx="7772400" cy="16516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s</a:t>
            </a:r>
            <a:r>
              <a:rPr lang="en-US" sz="3600" b="1" i="0" dirty="0" smtClean="0">
                <a:solidFill>
                  <a:srgbClr val="FFFFFF"/>
                </a:solidFill>
              </a:rPr>
              <a:t>o . . .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we’re going to have a look at . . . 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485900" y="1714384"/>
            <a:ext cx="731520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4000" b="1" i="0" dirty="0" smtClean="0">
                <a:solidFill>
                  <a:srgbClr val="FFFFFF"/>
                </a:solidFill>
                <a:latin typeface="Verdana" pitchFamily="34" charset="0"/>
              </a:rPr>
              <a:t>Ancient Middle America</a:t>
            </a:r>
            <a:br>
              <a:rPr lang="en-US" sz="4000" b="1" i="0" dirty="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1600" b="1" i="0" dirty="0" smtClean="0">
                <a:solidFill>
                  <a:srgbClr val="FFFFFF"/>
                </a:solidFill>
                <a:latin typeface="Verdana" pitchFamily="34" charset="0"/>
              </a:rPr>
              <a:t>and its . . .</a:t>
            </a:r>
            <a:endParaRPr lang="en-US" sz="1200" b="1" i="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705101" y="2743210"/>
            <a:ext cx="57912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linguistics</a:t>
            </a:r>
            <a:endParaRPr lang="en-US" sz="3200" b="1" i="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42786" y="1143005"/>
            <a:ext cx="777240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200" b="1" i="0" dirty="0">
                <a:solidFill>
                  <a:srgbClr val="FFFFFF">
                    <a:lumMod val="65000"/>
                  </a:srgbClr>
                </a:solidFill>
              </a:rPr>
              <a:t>s</a:t>
            </a:r>
            <a:r>
              <a:rPr lang="en-US" sz="3200" b="1" i="0" dirty="0" smtClean="0">
                <a:solidFill>
                  <a:srgbClr val="FFFFFF">
                    <a:lumMod val="65000"/>
                  </a:srgbClr>
                </a:solidFill>
              </a:rPr>
              <a:t>o . . . we’re going to have a look at . . . </a:t>
            </a:r>
            <a:endParaRPr lang="en-US" sz="3200" b="1" i="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7018" y="5896428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 smtClean="0">
                <a:solidFill>
                  <a:srgbClr val="FFFFFF"/>
                </a:solidFill>
                <a:latin typeface="Verdana" pitchFamily="34" charset="0"/>
              </a:rPr>
              <a:t>aspects</a:t>
            </a:r>
            <a:endParaRPr kumimoji="0" lang="en-US" sz="1800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23901" y="2743208"/>
            <a:ext cx="57912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err="1" smtClean="0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lang="en-US" sz="3200" b="1" i="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7018" y="5896428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 smtClean="0">
                <a:solidFill>
                  <a:srgbClr val="FFFFFF">
                    <a:lumMod val="50000"/>
                  </a:srgbClr>
                </a:solidFill>
                <a:latin typeface="Verdana" pitchFamily="34" charset="0"/>
              </a:rPr>
              <a:t>aspects</a:t>
            </a:r>
            <a:endParaRPr kumimoji="0" lang="en-US" sz="1800" i="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762500" y="2743202"/>
            <a:ext cx="51816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p</a:t>
            </a:r>
            <a:r>
              <a:rPr lang="en-US" sz="3200" b="1" i="0" dirty="0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lang="en-US" sz="3200" b="1" i="0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linguistical</a:t>
            </a:r>
            <a:endParaRPr lang="en-US" sz="3200" b="1" i="0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42786" y="609601"/>
            <a:ext cx="777240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200" b="1" i="0" dirty="0" smtClean="0">
                <a:solidFill>
                  <a:srgbClr val="FFFFFF">
                    <a:lumMod val="65000"/>
                  </a:srgbClr>
                </a:solidFill>
              </a:rPr>
              <a:t>So . . . we’re going to have a look at . . . </a:t>
            </a:r>
            <a:endParaRPr lang="en-US" sz="3200" b="1" i="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81050" y="1143000"/>
            <a:ext cx="8686800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4000" b="1" i="0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Ancient Middle America</a:t>
            </a:r>
            <a:br>
              <a:rPr lang="en-US" sz="4000" b="1" i="0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r>
              <a:rPr lang="en-US" sz="4000" b="1" i="0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and its . . .</a:t>
            </a:r>
          </a:p>
        </p:txBody>
      </p:sp>
    </p:spTree>
    <p:extLst>
      <p:ext uri="{BB962C8B-B14F-4D97-AF65-F5344CB8AC3E}">
        <p14:creationId xmlns:p14="http://schemas.microsoft.com/office/powerpoint/2010/main" val="390661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278985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850360" y="3943385"/>
            <a:ext cx="2019896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2078834" y="4867310"/>
            <a:ext cx="1098352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078834" y="6572251"/>
            <a:ext cx="1098352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07494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579019" y="501018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643314" y="52959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064669" y="53340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57300" y="2959784"/>
            <a:ext cx="7772400" cy="16516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a</a:t>
            </a:r>
            <a:r>
              <a:rPr lang="en-US" sz="3600" b="1" i="0" dirty="0" smtClean="0">
                <a:solidFill>
                  <a:srgbClr val="FFFFFF"/>
                </a:solidFill>
              </a:rPr>
              <a:t>nd you’ll visit these same fields as you go through your texts . . . 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AutoShape 4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95812"/>
            <a:ext cx="36576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95812"/>
            <a:ext cx="36576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53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278985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850360" y="3943385"/>
            <a:ext cx="2019896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2078834" y="4867310"/>
            <a:ext cx="1098352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078834" y="6572251"/>
            <a:ext cx="1098352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07494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579019" y="501018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643314" y="52959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064669" y="53340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57300" y="2891333"/>
            <a:ext cx="7772400" cy="24826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a</a:t>
            </a:r>
            <a:r>
              <a:rPr lang="en-US" sz="3600" b="1" i="0" dirty="0" smtClean="0">
                <a:solidFill>
                  <a:srgbClr val="FFFFFF"/>
                </a:solidFill>
              </a:rPr>
              <a:t>nd you’ll visit these same fields and you go through your and other class materials . . . 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94191"/>
            <a:ext cx="9601200" cy="60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987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26670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You may also access your Canvas folder from any of the many </a:t>
            </a:r>
          </a:p>
          <a:p>
            <a:pPr algn="ctr"/>
            <a:r>
              <a:rPr kumimoji="0" lang="en-US" sz="6000" b="1" dirty="0" smtClean="0">
                <a:solidFill>
                  <a:srgbClr val="FFFFFF"/>
                </a:solidFill>
                <a:latin typeface="Times New Roman"/>
              </a:rPr>
              <a:t>course index and content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web pages  . . .</a:t>
            </a:r>
          </a:p>
        </p:txBody>
      </p:sp>
    </p:spTree>
    <p:extLst>
      <p:ext uri="{BB962C8B-B14F-4D97-AF65-F5344CB8AC3E}">
        <p14:creationId xmlns:p14="http://schemas.microsoft.com/office/powerpoint/2010/main" val="909588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57300" y="2290548"/>
            <a:ext cx="7772400" cy="3313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a</a:t>
            </a:r>
            <a:r>
              <a:rPr lang="en-US" sz="3600" b="1" i="0" dirty="0" smtClean="0">
                <a:solidFill>
                  <a:srgbClr val="FFFFFF"/>
                </a:solidFill>
              </a:rPr>
              <a:t>nd to study Middle America in this tradition there are a few basic characteristics of anthropology to keep in mind . . . 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64410" y="1873250"/>
            <a:ext cx="8434983" cy="4294702"/>
          </a:xfrm>
        </p:spPr>
        <p:txBody>
          <a:bodyPr>
            <a:spAutoFit/>
          </a:bodyPr>
          <a:lstStyle/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1.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800" dirty="0" smtClean="0"/>
              <a:t>the </a:t>
            </a:r>
            <a:r>
              <a:rPr lang="en-US" sz="2400" b="1" i="1" dirty="0" smtClean="0">
                <a:solidFill>
                  <a:srgbClr val="FF0000"/>
                </a:solidFill>
              </a:rPr>
              <a:t>four fields</a:t>
            </a:r>
            <a:r>
              <a:rPr lang="en-US" sz="2400" dirty="0" smtClean="0"/>
              <a:t> </a:t>
            </a:r>
            <a:r>
              <a:rPr lang="en-US" sz="2800" dirty="0" smtClean="0"/>
              <a:t>of general anthropology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2.	</a:t>
            </a:r>
            <a:r>
              <a:rPr lang="en-US" sz="2400" b="1" i="1" dirty="0" smtClean="0">
                <a:solidFill>
                  <a:srgbClr val="FF0000"/>
                </a:solidFill>
              </a:rPr>
              <a:t>culture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as a primary </a:t>
            </a:r>
            <a:r>
              <a:rPr lang="en-US" sz="2400" b="1" i="1" dirty="0" smtClean="0">
                <a:solidFill>
                  <a:srgbClr val="000000"/>
                </a:solidFill>
              </a:rPr>
              <a:t>concept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3.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comparative method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as major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i="1" dirty="0" smtClean="0">
                <a:solidFill>
                  <a:srgbClr val="000000"/>
                </a:solidFill>
              </a:rPr>
              <a:t>approach</a:t>
            </a:r>
            <a:r>
              <a:rPr lang="en-US" sz="2400" b="1" dirty="0" smtClean="0">
                <a:solidFill>
                  <a:srgbClr val="000000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4. 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holism</a:t>
            </a:r>
            <a:r>
              <a:rPr lang="en-US" sz="2400" b="1" dirty="0" smtClean="0">
                <a:solidFill>
                  <a:srgbClr val="000000"/>
                </a:solidFill>
              </a:rPr>
              <a:t> or the study of "humankind" as a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whole, as a </a:t>
            </a:r>
            <a:r>
              <a:rPr lang="en-US" sz="2400" b="1" i="1" dirty="0" smtClean="0">
                <a:solidFill>
                  <a:srgbClr val="000000"/>
                </a:solidFill>
              </a:rPr>
              <a:t>primary theoretical goal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5.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fieldwork</a:t>
            </a:r>
            <a:r>
              <a:rPr lang="en-US" sz="2400" b="1" dirty="0" smtClean="0">
                <a:solidFill>
                  <a:srgbClr val="000000"/>
                </a:solidFill>
              </a:rPr>
              <a:t> as a primary research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technique, involving </a:t>
            </a:r>
            <a:r>
              <a:rPr lang="en-US" sz="2400" b="1" i="1" dirty="0" smtClean="0">
                <a:solidFill>
                  <a:srgbClr val="000000"/>
                </a:solidFill>
              </a:rPr>
              <a:t>“participant observation”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514350" y="82708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b="1" i="0">
                <a:solidFill>
                  <a:srgbClr val="000000"/>
                </a:solidFill>
              </a:rPr>
              <a:t>Main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64918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64410" y="1873250"/>
            <a:ext cx="8434983" cy="4294702"/>
          </a:xfrm>
        </p:spPr>
        <p:txBody>
          <a:bodyPr>
            <a:spAutoFit/>
          </a:bodyPr>
          <a:lstStyle/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1.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800" dirty="0" smtClean="0"/>
              <a:t>the </a:t>
            </a:r>
            <a:r>
              <a:rPr lang="en-US" sz="2400" b="1" i="1" dirty="0" smtClean="0">
                <a:solidFill>
                  <a:srgbClr val="FF0000"/>
                </a:solidFill>
              </a:rPr>
              <a:t>four fields</a:t>
            </a:r>
            <a:r>
              <a:rPr lang="en-US" sz="2400" dirty="0" smtClean="0"/>
              <a:t> </a:t>
            </a:r>
            <a:r>
              <a:rPr lang="en-US" sz="2800" dirty="0" smtClean="0"/>
              <a:t>of general anthropology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2.	</a:t>
            </a:r>
            <a:r>
              <a:rPr lang="en-US" sz="2400" b="1" i="1" dirty="0" smtClean="0">
                <a:solidFill>
                  <a:srgbClr val="FF0000"/>
                </a:solidFill>
              </a:rPr>
              <a:t>culture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as a primary </a:t>
            </a:r>
            <a:r>
              <a:rPr lang="en-US" sz="2400" b="1" i="1" dirty="0" smtClean="0">
                <a:solidFill>
                  <a:srgbClr val="000000"/>
                </a:solidFill>
              </a:rPr>
              <a:t>concept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3.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comparative method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as major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i="1" dirty="0" smtClean="0">
                <a:solidFill>
                  <a:srgbClr val="000000"/>
                </a:solidFill>
              </a:rPr>
              <a:t>approach</a:t>
            </a:r>
            <a:r>
              <a:rPr lang="en-US" sz="2400" b="1" dirty="0" smtClean="0">
                <a:solidFill>
                  <a:srgbClr val="000000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4. 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holism</a:t>
            </a:r>
            <a:r>
              <a:rPr lang="en-US" sz="2400" b="1" dirty="0" smtClean="0">
                <a:solidFill>
                  <a:srgbClr val="000000"/>
                </a:solidFill>
              </a:rPr>
              <a:t> or the study of "humankind" as a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whole, as a </a:t>
            </a:r>
            <a:r>
              <a:rPr lang="en-US" sz="2400" b="1" i="1" dirty="0" smtClean="0">
                <a:solidFill>
                  <a:srgbClr val="000000"/>
                </a:solidFill>
              </a:rPr>
              <a:t>primary theoretical goal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5.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fieldwork</a:t>
            </a:r>
            <a:r>
              <a:rPr lang="en-US" sz="2400" b="1" dirty="0" smtClean="0">
                <a:solidFill>
                  <a:srgbClr val="000000"/>
                </a:solidFill>
              </a:rPr>
              <a:t> as a primary research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technique, involving </a:t>
            </a:r>
            <a:r>
              <a:rPr lang="en-US" sz="2400" b="1" i="1" dirty="0" smtClean="0">
                <a:solidFill>
                  <a:srgbClr val="000000"/>
                </a:solidFill>
              </a:rPr>
              <a:t>“participant observation”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514350" y="82708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b="1" i="0">
                <a:solidFill>
                  <a:srgbClr val="000000"/>
                </a:solidFill>
              </a:rPr>
              <a:t>Main Characteristics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0100" y="3849472"/>
            <a:ext cx="86868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latin typeface="Arial"/>
              </a:rPr>
              <a:t>more on this later . . . </a:t>
            </a:r>
          </a:p>
        </p:txBody>
      </p:sp>
    </p:spTree>
    <p:extLst>
      <p:ext uri="{BB962C8B-B14F-4D97-AF65-F5344CB8AC3E}">
        <p14:creationId xmlns:p14="http://schemas.microsoft.com/office/powerpoint/2010/main" val="9326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42786" y="2904296"/>
            <a:ext cx="7772400" cy="24826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f</a:t>
            </a:r>
            <a:r>
              <a:rPr lang="en-US" sz="3600" b="1" i="0" dirty="0" smtClean="0">
                <a:solidFill>
                  <a:srgbClr val="FFFFFF"/>
                </a:solidFill>
              </a:rPr>
              <a:t>inally, to round off our theoretical perspectives, we’ll have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a brief look at  . . . 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4350" y="1524000"/>
            <a:ext cx="92583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a few</a:t>
            </a:r>
            <a:r>
              <a:rPr kumimoji="0" lang="en-US" b="1" i="0" dirty="0" smtClean="0">
                <a:solidFill>
                  <a:srgbClr val="000000"/>
                </a:solidFill>
              </a:rPr>
              <a:t/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b="1" i="0" dirty="0" smtClean="0">
                <a:solidFill>
                  <a:srgbClr val="000000"/>
                </a:solidFill>
              </a:rPr>
              <a:t>“Important Terms”</a:t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sz="3200" b="1" i="0" dirty="0" smtClean="0">
                <a:solidFill>
                  <a:srgbClr val="FFFFFF"/>
                </a:solidFill>
              </a:rPr>
              <a:t> including . . .</a:t>
            </a:r>
            <a:endParaRPr kumimoji="0" lang="en-US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49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64412" y="3189479"/>
            <a:ext cx="8434983" cy="2830327"/>
          </a:xfrm>
        </p:spPr>
        <p:txBody>
          <a:bodyPr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1.	ethnocentrism</a:t>
            </a: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AutoNum type="arabicPeriod" startAt="2"/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cultural relativism</a:t>
            </a:r>
          </a:p>
          <a:p>
            <a:pPr marL="1366838" lvl="2" indent="-277813" eaLnBrk="1" hangingPunct="1"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absolute cultural relativism</a:t>
            </a:r>
          </a:p>
          <a:p>
            <a:pPr marL="1366838" lvl="2" indent="-277813" eaLnBrk="1" hangingPunct="1"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critical cultural relativism</a:t>
            </a: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3.	“multiple cultural worlds”</a:t>
            </a: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514350" y="1524000"/>
            <a:ext cx="92583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a few</a:t>
            </a:r>
            <a:r>
              <a:rPr kumimoji="0" lang="en-US" b="1" i="0" dirty="0" smtClean="0">
                <a:solidFill>
                  <a:srgbClr val="000000"/>
                </a:solidFill>
              </a:rPr>
              <a:t/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b="1" i="0" dirty="0" smtClean="0">
                <a:solidFill>
                  <a:srgbClr val="000000"/>
                </a:solidFill>
              </a:rPr>
              <a:t>“Important Terms”</a:t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sz="3200" b="1" i="0" dirty="0" smtClean="0">
                <a:solidFill>
                  <a:srgbClr val="000000"/>
                </a:solidFill>
              </a:rPr>
              <a:t> include . . .</a:t>
            </a:r>
            <a:endParaRPr kumimoji="0" lang="en-US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45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64412" y="3189479"/>
            <a:ext cx="8434983" cy="2830327"/>
          </a:xfrm>
        </p:spPr>
        <p:txBody>
          <a:bodyPr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1.	ethnocentrism</a:t>
            </a: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AutoNum type="arabicPeriod" startAt="2"/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cultural relativism</a:t>
            </a:r>
          </a:p>
          <a:p>
            <a:pPr marL="1366838" lvl="2" indent="-277813" eaLnBrk="1" hangingPunct="1"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absolute cultural relativism</a:t>
            </a:r>
          </a:p>
          <a:p>
            <a:pPr marL="1366838" lvl="2" indent="-277813" eaLnBrk="1" hangingPunct="1"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critical cultural relativism</a:t>
            </a: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3.	“multiple cultural worlds”</a:t>
            </a: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514350" y="1524000"/>
            <a:ext cx="92583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a few</a:t>
            </a:r>
            <a:r>
              <a:rPr kumimoji="0" lang="en-US" b="1" i="0" dirty="0" smtClean="0">
                <a:solidFill>
                  <a:srgbClr val="000000"/>
                </a:solidFill>
              </a:rPr>
              <a:t/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b="1" i="0" dirty="0" smtClean="0">
                <a:solidFill>
                  <a:srgbClr val="000000"/>
                </a:solidFill>
              </a:rPr>
              <a:t>“Important Terms”</a:t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sz="3200" b="1" i="0" dirty="0" smtClean="0">
                <a:solidFill>
                  <a:srgbClr val="000000"/>
                </a:solidFill>
              </a:rPr>
              <a:t> include . . .</a:t>
            </a:r>
            <a:endParaRPr kumimoji="0" lang="en-US" b="1" i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901" y="3773271"/>
            <a:ext cx="95250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latin typeface="Arial"/>
              </a:rPr>
              <a:t>more about terminology at a later date . . . </a:t>
            </a:r>
          </a:p>
        </p:txBody>
      </p:sp>
    </p:spTree>
    <p:extLst>
      <p:ext uri="{BB962C8B-B14F-4D97-AF65-F5344CB8AC3E}">
        <p14:creationId xmlns:p14="http://schemas.microsoft.com/office/powerpoint/2010/main" val="4148507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4350" y="1524000"/>
            <a:ext cx="92583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and</a:t>
            </a:r>
            <a:r>
              <a:rPr kumimoji="0" lang="en-US" b="1" i="0" dirty="0" smtClean="0">
                <a:solidFill>
                  <a:srgbClr val="000000"/>
                </a:solidFill>
              </a:rPr>
              <a:t/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b="1" i="0" dirty="0" smtClean="0">
                <a:solidFill>
                  <a:srgbClr val="000000"/>
                </a:solidFill>
              </a:rPr>
              <a:t>“Units of Analysis”</a:t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sz="3200" b="1" i="0" dirty="0" smtClean="0">
                <a:solidFill>
                  <a:srgbClr val="FFFFFF"/>
                </a:solidFill>
              </a:rPr>
              <a:t> including . . .</a:t>
            </a:r>
            <a:endParaRPr kumimoji="0" lang="en-US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0480" y="786948"/>
            <a:ext cx="8229600" cy="5553828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0480" y="786948"/>
            <a:ext cx="8229600" cy="5553828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0100" y="3849472"/>
            <a:ext cx="86868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>
                <a:solidFill>
                  <a:srgbClr val="000000"/>
                </a:solidFill>
                <a:latin typeface="Arial"/>
              </a:rPr>
              <a:t>m</a:t>
            </a:r>
            <a:r>
              <a:rPr kumimoji="0" lang="en-US" sz="3600" b="1" i="0" dirty="0" smtClean="0">
                <a:solidFill>
                  <a:srgbClr val="000000"/>
                </a:solidFill>
                <a:latin typeface="Arial"/>
              </a:rPr>
              <a:t>ore on this later . . 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2301"/>
            <a:ext cx="9144000" cy="611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1728163">
            <a:off x="5532236" y="2552847"/>
            <a:ext cx="3145054" cy="811378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8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5784" y="3733800"/>
            <a:ext cx="2410916" cy="1015663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r>
              <a:rPr kumimoji="0" lang="en-US" sz="3600" b="1" i="0" dirty="0" smtClean="0">
                <a:solidFill>
                  <a:srgbClr val="800000"/>
                </a:solidFill>
              </a:rPr>
              <a:t>click link</a:t>
            </a:r>
            <a:endParaRPr kumimoji="0" lang="en-US" sz="3600" b="1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7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4350" y="1524000"/>
            <a:ext cx="92583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kumimoji="0" lang="en-US" sz="3200" b="1" i="0" dirty="0" smtClean="0">
                <a:solidFill>
                  <a:srgbClr val="000000"/>
                </a:solidFill>
              </a:rPr>
              <a:t>and we’ll have a brief look at</a:t>
            </a:r>
            <a:r>
              <a:rPr kumimoji="0" lang="en-US" b="1" i="0" dirty="0" smtClean="0">
                <a:solidFill>
                  <a:srgbClr val="000000"/>
                </a:solidFill>
              </a:rPr>
              <a:t/>
            </a:r>
            <a:br>
              <a:rPr kumimoji="0" lang="en-US" b="1" i="0" dirty="0" smtClean="0">
                <a:solidFill>
                  <a:srgbClr val="000000"/>
                </a:solidFill>
              </a:rPr>
            </a:br>
            <a:r>
              <a:rPr kumimoji="0" lang="en-US" b="1" i="0" dirty="0" smtClean="0">
                <a:solidFill>
                  <a:srgbClr val="000000"/>
                </a:solidFill>
              </a:rPr>
              <a:t>Three Major Perennial Debates</a:t>
            </a:r>
            <a:r>
              <a:rPr kumimoji="0" lang="en-US" sz="3200" b="1" i="0" dirty="0" smtClean="0">
                <a:solidFill>
                  <a:srgbClr val="FFFFFF"/>
                </a:solidFill>
              </a:rPr>
              <a:t> including . . .</a:t>
            </a:r>
            <a:endParaRPr kumimoji="0" lang="en-US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80480" y="1905012"/>
            <a:ext cx="8277820" cy="4421210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Constructionism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80490" y="434975"/>
            <a:ext cx="835997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kumimoji="0" lang="en-US" sz="2800" b="1" i="0" kern="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three major contemporary debates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80480" y="1905012"/>
            <a:ext cx="8277820" cy="4421210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Constructionism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80490" y="434975"/>
            <a:ext cx="835997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kumimoji="0" lang="en-US" sz="2800" b="1" i="0" kern="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three major contemporary debates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00100" y="3849472"/>
            <a:ext cx="86868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>
                <a:solidFill>
                  <a:srgbClr val="000000"/>
                </a:solidFill>
                <a:latin typeface="Arial"/>
              </a:rPr>
              <a:t>m</a:t>
            </a:r>
            <a:r>
              <a:rPr kumimoji="0" lang="en-US" sz="3600" b="1" i="0" dirty="0" smtClean="0">
                <a:solidFill>
                  <a:srgbClr val="000000"/>
                </a:solidFill>
                <a:latin typeface="Arial"/>
              </a:rPr>
              <a:t>ore on this later . . 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42786" y="1646539"/>
            <a:ext cx="7772400" cy="41446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a</a:t>
            </a:r>
            <a:r>
              <a:rPr lang="en-US" sz="3600" b="1" i="0" dirty="0" smtClean="0">
                <a:solidFill>
                  <a:srgbClr val="FFFFFF"/>
                </a:solidFill>
              </a:rPr>
              <a:t>nd so, to study Middle America in the American Anthropological tradition we’ll further consider the items you see listed in the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Week 1 “Topics” . . . 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686050" y="3829050"/>
            <a:ext cx="4953000" cy="762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2" y="228600"/>
            <a:ext cx="11906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32808" y="50292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latin typeface="Arial"/>
              </a:rPr>
              <a:t>topics . . .</a:t>
            </a:r>
          </a:p>
        </p:txBody>
      </p:sp>
    </p:spTree>
    <p:extLst>
      <p:ext uri="{BB962C8B-B14F-4D97-AF65-F5344CB8AC3E}">
        <p14:creationId xmlns:p14="http://schemas.microsoft.com/office/powerpoint/2010/main" val="259974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686050" y="3829050"/>
            <a:ext cx="4953000" cy="762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2" y="228600"/>
            <a:ext cx="11906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32808" y="50292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latin typeface="Arial"/>
              </a:rPr>
              <a:t>topics . . .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10800000">
            <a:off x="4176486" y="4000499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6508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42460"/>
            <a:ext cx="8686800" cy="460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187" y="1390650"/>
            <a:ext cx="11906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1228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38250" y="2146280"/>
            <a:ext cx="7772400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a</a:t>
            </a:r>
            <a:r>
              <a:rPr lang="en-US" sz="3600" b="1" i="0" dirty="0" smtClean="0">
                <a:solidFill>
                  <a:srgbClr val="FFFFFF"/>
                </a:solidFill>
              </a:rPr>
              <a:t>nd all along the way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we’ll look at a lot of maps . . .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0C0600"/>
                </a:solidFill>
              </a:rPr>
              <a:t>. . . starting with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0C0600"/>
                </a:solidFill>
              </a:rPr>
              <a:t>two map handouts . . . </a:t>
            </a:r>
            <a:endParaRPr lang="en-US" sz="3600" b="1" i="0" dirty="0">
              <a:solidFill>
                <a:srgbClr val="0C0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38250" y="2146280"/>
            <a:ext cx="7772400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3600" b="1" i="0" dirty="0" smtClean="0">
                <a:solidFill>
                  <a:schemeClr val="bg1">
                    <a:lumMod val="65000"/>
                  </a:schemeClr>
                </a:solidFill>
              </a:rPr>
              <a:t>nd all along the way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chemeClr val="bg1">
                    <a:lumMod val="65000"/>
                  </a:schemeClr>
                </a:solidFill>
              </a:rPr>
              <a:t>we’ll look at a lot of maps . . .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. . . starting with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two map handouts . . . 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04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180012"/>
            <a:ext cx="8686800" cy="4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900" y="3105090"/>
            <a:ext cx="9583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log-in page will then look something like the following . . 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000" b="1" i="0" dirty="0" smtClean="0">
                <a:solidFill>
                  <a:srgbClr val="000000"/>
                </a:solidFill>
              </a:rPr>
              <a:t>Log in using your “x.500” information . . .</a:t>
            </a:r>
          </a:p>
          <a:p>
            <a:pPr algn="ctr"/>
            <a:endParaRPr kumimoji="0" lang="en-US" sz="1200" b="1" i="0" dirty="0" smtClean="0">
              <a:solidFill>
                <a:srgbClr val="000000"/>
              </a:solidFill>
            </a:endParaRPr>
          </a:p>
          <a:p>
            <a:pPr algn="ctr"/>
            <a:r>
              <a:rPr kumimoji="0" lang="en-US" sz="1800" i="0" dirty="0" smtClean="0">
                <a:solidFill>
                  <a:srgbClr val="000000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2838562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272331"/>
            <a:ext cx="8686800" cy="628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278985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850360" y="3943385"/>
            <a:ext cx="2019896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2078834" y="4867310"/>
            <a:ext cx="1098352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078834" y="6572251"/>
            <a:ext cx="1098352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07494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579019" y="501018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643314" y="52959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064669" y="53340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57300" y="2728079"/>
            <a:ext cx="7772400" cy="31393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a</a:t>
            </a:r>
            <a:r>
              <a:rPr lang="en-US" sz="3600" b="1" i="0" dirty="0" smtClean="0">
                <a:solidFill>
                  <a:srgbClr val="FFFFFF"/>
                </a:solidFill>
              </a:rPr>
              <a:t>nd we’ll start right off with a look at a wonderful little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400" i="0" dirty="0" smtClean="0">
                <a:solidFill>
                  <a:srgbClr val="FFFFFF"/>
                </a:solidFill>
              </a:rPr>
              <a:t>(more-or-less homemade)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movie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79066"/>
            <a:ext cx="6400800" cy="657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278985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850360" y="3943385"/>
            <a:ext cx="2019896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2078834" y="4867310"/>
            <a:ext cx="1098352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078834" y="6572251"/>
            <a:ext cx="1098352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07494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579019" y="501018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643314" y="52959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064669" y="53340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57300" y="1295400"/>
            <a:ext cx="7772400" cy="49859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w</a:t>
            </a:r>
            <a:r>
              <a:rPr lang="en-US" sz="3600" b="1" i="0" dirty="0" smtClean="0">
                <a:solidFill>
                  <a:srgbClr val="FFFFFF"/>
                </a:solidFill>
              </a:rPr>
              <a:t>hen I say it’s a “wonderful” little film I mean the </a:t>
            </a:r>
            <a:r>
              <a:rPr lang="en-US" sz="3600" b="1" dirty="0" smtClean="0">
                <a:solidFill>
                  <a:srgbClr val="FFFFFF"/>
                </a:solidFill>
              </a:rPr>
              <a:t>content</a:t>
            </a:r>
            <a:r>
              <a:rPr lang="en-US" sz="3600" b="1" i="0" dirty="0" smtClean="0">
                <a:solidFill>
                  <a:srgbClr val="FFFFFF"/>
                </a:solidFill>
              </a:rPr>
              <a:t> is wonderful . . .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t</a:t>
            </a:r>
            <a:r>
              <a:rPr lang="en-US" sz="3600" b="1" i="0" dirty="0" smtClean="0">
                <a:solidFill>
                  <a:srgbClr val="FFFFFF"/>
                </a:solidFill>
              </a:rPr>
              <a:t>he technical quality of the film is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4400" b="1" dirty="0" smtClean="0">
                <a:solidFill>
                  <a:srgbClr val="FFFFFF"/>
                </a:solidFill>
              </a:rPr>
              <a:t>horrible</a:t>
            </a:r>
            <a:r>
              <a:rPr lang="en-US" sz="3200" b="1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i="0" dirty="0" smtClean="0">
                <a:solidFill>
                  <a:srgbClr val="FFFFFF"/>
                </a:solidFill>
              </a:rPr>
              <a:t>(and that’s a Spanish word)</a:t>
            </a:r>
            <a:r>
              <a:rPr lang="en-US" sz="2400" b="1" i="0" dirty="0" smtClean="0">
                <a:solidFill>
                  <a:srgbClr val="FFFFFF"/>
                </a:solidFill>
              </a:rPr>
              <a:t> </a:t>
            </a:r>
            <a:endParaRPr lang="en-US" sz="3600" b="1" i="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278985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850360" y="3943385"/>
            <a:ext cx="2019896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2078834" y="4867310"/>
            <a:ext cx="1098352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078834" y="6572251"/>
            <a:ext cx="1098352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07494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579019" y="501018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643314" y="52959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064669" y="53340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57300" y="1673424"/>
            <a:ext cx="7772400" cy="45243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600" b="1" i="0" dirty="0">
                <a:solidFill>
                  <a:srgbClr val="FFFFFF"/>
                </a:solidFill>
              </a:rPr>
              <a:t>s</a:t>
            </a:r>
            <a:r>
              <a:rPr lang="en-US" sz="3600" b="1" i="0" dirty="0" smtClean="0">
                <a:solidFill>
                  <a:srgbClr val="FFFFFF"/>
                </a:solidFill>
              </a:rPr>
              <a:t>o bear with the quality and focus on the content.  It’s an important little film . . .</a:t>
            </a:r>
          </a:p>
          <a:p>
            <a:pPr algn="ctr" eaLnBrk="0" hangingPunct="0"/>
            <a:endParaRPr lang="en-US" sz="3600" b="1" i="0" dirty="0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3600" b="1" i="0" dirty="0" smtClean="0">
                <a:solidFill>
                  <a:srgbClr val="0C0600"/>
                </a:solidFill>
              </a:rPr>
              <a:t>. . . almost everything you see in it, and some things you “view” but don’t “see” will re-appear quite often this semester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278985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850360" y="3943385"/>
            <a:ext cx="2019896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2078834" y="4867310"/>
            <a:ext cx="1098352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078834" y="6572251"/>
            <a:ext cx="1098352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07494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579019" y="501018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643314" y="52959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064669" y="53340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57300" y="1673424"/>
            <a:ext cx="7772400" cy="45243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sz="3600" b="1" i="0" dirty="0" smtClean="0">
                <a:solidFill>
                  <a:schemeClr val="bg1">
                    <a:lumMod val="65000"/>
                  </a:schemeClr>
                </a:solidFill>
              </a:rPr>
              <a:t>o bear with the quality and focus on the content.  It’s an important little film . . .</a:t>
            </a:r>
          </a:p>
          <a:p>
            <a:pPr algn="ctr" eaLnBrk="0" hangingPunct="0"/>
            <a:endParaRPr lang="en-US" sz="3600" b="1" i="0" dirty="0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3600" b="1" i="0" dirty="0" smtClean="0">
                <a:solidFill>
                  <a:srgbClr val="FFFFFF"/>
                </a:solidFill>
              </a:rPr>
              <a:t>. . . almost everything you see in it, and some things you “view” but don’t “see” will re-appear quite often this semester . . .</a:t>
            </a:r>
          </a:p>
        </p:txBody>
      </p:sp>
    </p:spTree>
    <p:extLst>
      <p:ext uri="{BB962C8B-B14F-4D97-AF65-F5344CB8AC3E}">
        <p14:creationId xmlns:p14="http://schemas.microsoft.com/office/powerpoint/2010/main" val="293915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278985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850360" y="3943385"/>
            <a:ext cx="2019896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2078834" y="4867310"/>
            <a:ext cx="1098352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078834" y="6572251"/>
            <a:ext cx="1098352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07494" y="46101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579019" y="501018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643314" y="52959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064669" y="5334035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sz="180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57300" y="2423279"/>
            <a:ext cx="7772400" cy="31393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i="0" dirty="0">
                <a:solidFill>
                  <a:srgbClr val="FFFFFF"/>
                </a:solidFill>
              </a:rPr>
              <a:t>n</a:t>
            </a:r>
            <a:r>
              <a:rPr lang="en-US" sz="3600" b="1" i="0" dirty="0" smtClean="0">
                <a:solidFill>
                  <a:srgbClr val="FFFFFF"/>
                </a:solidFill>
              </a:rPr>
              <a:t>ext . . .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that wonderful little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400" i="0" dirty="0" smtClean="0">
                <a:solidFill>
                  <a:srgbClr val="FFFFFF"/>
                </a:solidFill>
              </a:rPr>
              <a:t>(more-or-less homemade)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i="0" dirty="0" smtClean="0">
                <a:solidFill>
                  <a:srgbClr val="FFFFFF"/>
                </a:solidFill>
              </a:rPr>
              <a:t>movie . . .</a:t>
            </a:r>
            <a:endParaRPr lang="en-US" sz="3600" b="1" i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79066"/>
            <a:ext cx="6400800" cy="657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558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82053" y="1059359"/>
            <a:ext cx="708944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dirty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44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ur first “field trip” . . .</a:t>
            </a:r>
            <a:endParaRPr kumimoji="0" lang="en-US" sz="4400" b="1" i="0" dirty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484" y="2096623"/>
            <a:ext cx="642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73892" y="5213364"/>
            <a:ext cx="70894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Woman of </a:t>
            </a:r>
            <a:r>
              <a:rPr kumimoji="0" lang="en-US" sz="36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Chamula</a:t>
            </a:r>
            <a:endParaRPr kumimoji="0" lang="en-US" sz="36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6101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65410" y="822795"/>
            <a:ext cx="8686800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dirty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44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ur second “field trip” . . .</a:t>
            </a:r>
            <a:br>
              <a:rPr kumimoji="0" lang="en-US" sz="44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en-US" sz="2400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(to visit . . .)</a:t>
            </a:r>
            <a:endParaRPr kumimoji="0" lang="en-US" sz="4400" i="0" dirty="0" smtClean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kumimoji="0" lang="en-US" sz="4400" b="1" i="0" dirty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20886"/>
            <a:ext cx="10287000" cy="400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08309" y="4894056"/>
            <a:ext cx="78469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Tikál</a:t>
            </a:r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seven </a:t>
            </a:r>
            <a:r>
              <a:rPr kumimoji="0" lang="en-US" sz="28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 Ancient Mesoamerican sites</a:t>
            </a:r>
            <a:endParaRPr kumimoji="0" lang="en-US" sz="28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00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000" b="1" i="0" dirty="0" smtClean="0">
                <a:solidFill>
                  <a:srgbClr val="000000"/>
                </a:solidFill>
              </a:rPr>
              <a:t>Log in using your “x.500” information . . .</a:t>
            </a:r>
          </a:p>
          <a:p>
            <a:pPr algn="ctr"/>
            <a:endParaRPr kumimoji="0" lang="en-US" sz="1200" b="1" i="0" dirty="0" smtClean="0">
              <a:solidFill>
                <a:srgbClr val="000000"/>
              </a:solidFill>
            </a:endParaRPr>
          </a:p>
          <a:p>
            <a:pPr algn="ctr"/>
            <a:r>
              <a:rPr kumimoji="0" lang="en-US" sz="1800" i="0" dirty="0" smtClean="0">
                <a:solidFill>
                  <a:srgbClr val="000000"/>
                </a:solidFill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598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80" y="859815"/>
            <a:ext cx="3822700" cy="59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00100" y="329625"/>
            <a:ext cx="86868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dirty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0" lang="en-US" sz="20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ur third “field trip” . . .</a:t>
            </a:r>
            <a:br>
              <a:rPr kumimoji="0" lang="en-US" sz="20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en-US" sz="1100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(to visit . . .)</a:t>
            </a:r>
            <a:endParaRPr kumimoji="0" lang="en-US" sz="2000" b="1" i="0" dirty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91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AutoShape 4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95812"/>
            <a:ext cx="36576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95812"/>
            <a:ext cx="36576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75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2010-2019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</a:rPr>
              <a:t>http://</a:t>
            </a:r>
            <a:r>
              <a:rPr lang="en-US" sz="1200" i="0" dirty="0" smtClean="0">
                <a:solidFill>
                  <a:srgbClr val="FFFFFF"/>
                </a:solidFill>
              </a:rPr>
              <a:t>www.d.umn.edu/cla/faculty/troufs/anth3618/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157413"/>
            <a:ext cx="73152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6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4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AutoShape 4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95812"/>
            <a:ext cx="36576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95812"/>
            <a:ext cx="36576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96848" y="4800600"/>
            <a:ext cx="7470315" cy="107721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0"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Use your up/down arrow keys and/or </a:t>
            </a:r>
          </a:p>
          <a:p>
            <a:pPr algn="ctr" eaLnBrk="0" hangingPunct="0"/>
            <a:r>
              <a:rPr kumimoji="0"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1270199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000" b="1" i="0" dirty="0" smtClean="0">
                <a:solidFill>
                  <a:srgbClr val="000000"/>
                </a:solidFill>
              </a:rPr>
              <a:t>Log in using your “x.500” information . . .</a:t>
            </a:r>
          </a:p>
          <a:p>
            <a:pPr algn="ctr"/>
            <a:endParaRPr kumimoji="0" lang="en-US" sz="1200" b="1" i="0" dirty="0" smtClean="0">
              <a:solidFill>
                <a:srgbClr val="000000"/>
              </a:solidFill>
            </a:endParaRPr>
          </a:p>
          <a:p>
            <a:pPr algn="ctr"/>
            <a:r>
              <a:rPr kumimoji="0" lang="en-US" sz="1800" i="0" dirty="0" smtClean="0">
                <a:solidFill>
                  <a:srgbClr val="000000"/>
                </a:solidFill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5029200"/>
            <a:ext cx="74295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C00000"/>
                </a:solidFill>
              </a:rPr>
              <a:t>Log in using your “x.500”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3749163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7958" y="3944256"/>
            <a:ext cx="9220200" cy="94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Your Canvas “Dashboard” </a:t>
            </a: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https://canvas.umn.edu/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37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4675"/>
            <a:ext cx="9144000" cy="64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04900" y="4038600"/>
            <a:ext cx="8991600" cy="100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/>
              <a:t>Your Canvas “Dashboard”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004607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4675"/>
            <a:ext cx="9144000" cy="64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85900" y="4610100"/>
            <a:ext cx="7772400" cy="952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/>
              <a:t>Select  ANTH 3635 </a:t>
            </a:r>
          </a:p>
          <a:p>
            <a:pPr algn="ctr"/>
            <a:r>
              <a:rPr kumimoji="0" lang="en-US" sz="2800" b="1" i="0" dirty="0" smtClean="0"/>
              <a:t>Ancient Middle America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12588329">
            <a:off x="6500612" y="4156971"/>
            <a:ext cx="3145054" cy="811378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38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124140"/>
            <a:ext cx="7772400" cy="10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</a:rPr>
              <a:t>Your Canvas “Home” screen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</a:rPr>
              <a:t>will look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</a:rPr>
              <a:t>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2255250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24114"/>
            <a:ext cx="9601200" cy="557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05642" y="6019800"/>
            <a:ext cx="7805058" cy="68580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</a:rPr>
              <a:t>Your Canvas “Home” screen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62902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Your Canvas iPhone app </a:t>
            </a:r>
          </a:p>
          <a:p>
            <a:pPr algn="ctr"/>
            <a:r>
              <a:rPr kumimoji="0" lang="en-US" sz="3200" b="1" dirty="0" smtClean="0">
                <a:solidFill>
                  <a:srgbClr val="000000"/>
                </a:solidFill>
              </a:rPr>
              <a:t>Dashboard</a:t>
            </a:r>
            <a:r>
              <a:rPr kumimoji="0" lang="en-US" sz="3200" b="1" i="0" dirty="0" smtClean="0">
                <a:solidFill>
                  <a:srgbClr val="000000"/>
                </a:solidFill>
              </a:rPr>
              <a:t> screen, for e.g.,  </a:t>
            </a: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will look </a:t>
            </a: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0" lang="en-US" sz="1800" i="0">
              <a:solidFill>
                <a:srgbClr val="000000"/>
              </a:solidFill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0" lang="en-US" sz="1800" i="0">
              <a:solidFill>
                <a:srgbClr val="000000"/>
              </a:solidFill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26" y="476976"/>
            <a:ext cx="3200400" cy="5680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5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0" lang="en-US" sz="1800" i="0">
              <a:solidFill>
                <a:srgbClr val="000000"/>
              </a:solidFill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0" lang="en-US" sz="1800" i="0">
              <a:solidFill>
                <a:srgbClr val="000000"/>
              </a:solidFill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26" y="476976"/>
            <a:ext cx="3200400" cy="5680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chemeClr val="tx1"/>
                </a:solidFill>
              </a:rPr>
              <a:t>click on </a:t>
            </a:r>
            <a:br>
              <a:rPr kumimoji="0" lang="en-US" sz="3200" b="1" i="0" dirty="0" smtClean="0">
                <a:solidFill>
                  <a:schemeClr val="tx1"/>
                </a:solidFill>
              </a:rPr>
            </a:br>
            <a:r>
              <a:rPr kumimoji="0" lang="en-US" sz="4400" b="1" i="0" dirty="0" smtClean="0">
                <a:solidFill>
                  <a:schemeClr val="tx1"/>
                </a:solidFill>
              </a:rPr>
              <a:t>ANTH 3618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17896725">
            <a:off x="3987448" y="4066962"/>
            <a:ext cx="3145054" cy="811378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23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Your Canvas iPhone app </a:t>
            </a: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“</a:t>
            </a:r>
            <a:r>
              <a:rPr kumimoji="0" lang="en-US" sz="3200" b="1" dirty="0" smtClean="0">
                <a:solidFill>
                  <a:srgbClr val="000000"/>
                </a:solidFill>
              </a:rPr>
              <a:t>Home</a:t>
            </a:r>
            <a:r>
              <a:rPr kumimoji="0" lang="en-US" sz="3200" b="1" i="0" dirty="0" smtClean="0">
                <a:solidFill>
                  <a:srgbClr val="000000"/>
                </a:solidFill>
              </a:rPr>
              <a:t>” screen, for e.g.,  </a:t>
            </a: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will look </a:t>
            </a: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</a:rPr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0" lang="en-US" sz="1800" i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42" y="457200"/>
            <a:ext cx="3200400" cy="568071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21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009900" y="6304012"/>
            <a:ext cx="51054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spAutoFit/>
          </a:bodyPr>
          <a:lstStyle/>
          <a:p>
            <a:pPr algn="ctr" eaLnBrk="0" hangingPunct="0"/>
            <a:endParaRPr kumimoji="0" lang="en-US" sz="1000" b="1" i="0" dirty="0">
              <a:solidFill>
                <a:srgbClr val="FFFFFF"/>
              </a:solidFill>
              <a:hlinkClick r:id="rId2"/>
            </a:endParaRPr>
          </a:p>
          <a:p>
            <a:pPr algn="ctr" eaLnBrk="0" hangingPunct="0"/>
            <a:r>
              <a:rPr kumimoji="0" lang="en-US" sz="1600" b="1" i="0" dirty="0" smtClean="0">
                <a:solidFill>
                  <a:srgbClr val="FFFFFF"/>
                </a:solidFill>
                <a:hlinkClick r:id="rId2"/>
              </a:rPr>
              <a:t>http</a:t>
            </a:r>
            <a:r>
              <a:rPr kumimoji="0" lang="en-US" sz="1600" b="1" i="0" dirty="0">
                <a:solidFill>
                  <a:srgbClr val="FFFFFF"/>
                </a:solidFill>
                <a:hlinkClick r:id="rId2"/>
              </a:rPr>
              <a:t>://</a:t>
            </a:r>
            <a:r>
              <a:rPr kumimoji="0" lang="en-US" sz="1600" b="1" i="0" dirty="0" smtClean="0">
                <a:solidFill>
                  <a:srgbClr val="FFFFFF"/>
                </a:solidFill>
                <a:hlinkClick r:id="rId2"/>
              </a:rPr>
              <a:t>www.d.umn.edu/cla/faculty/troufs/index.html</a:t>
            </a:r>
            <a:endParaRPr kumimoji="0" lang="en-US" sz="1600" b="1" i="0" dirty="0" smtClean="0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1000" i="0" dirty="0" smtClean="0">
                <a:solidFill>
                  <a:srgbClr val="FFFFFF"/>
                </a:solidFill>
              </a:rPr>
              <a:t>0</a:t>
            </a:r>
            <a:endParaRPr lang="en-US" sz="1000" i="0" dirty="0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04813"/>
            <a:ext cx="87915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9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3851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9442" y="5791200"/>
            <a:ext cx="7805058" cy="68580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</a:rPr>
              <a:t>Your Canvas “Home” screen will look something like this . . .</a:t>
            </a:r>
          </a:p>
        </p:txBody>
      </p:sp>
      <p:sp>
        <p:nvSpPr>
          <p:cNvPr id="9" name="Down Arrow 8"/>
          <p:cNvSpPr/>
          <p:nvPr/>
        </p:nvSpPr>
        <p:spPr>
          <a:xfrm rot="6296682">
            <a:off x="4744096" y="100262"/>
            <a:ext cx="1309862" cy="554232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Course “Home” Page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5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1169670" y="1428750"/>
            <a:ext cx="1295400" cy="5657850"/>
          </a:xfrm>
          <a:custGeom>
            <a:avLst/>
            <a:gdLst>
              <a:gd name="connsiteX0" fmla="*/ 933450 w 1581150"/>
              <a:gd name="connsiteY0" fmla="*/ 3886200 h 4042464"/>
              <a:gd name="connsiteX1" fmla="*/ 990600 w 1581150"/>
              <a:gd name="connsiteY1" fmla="*/ 3790950 h 4042464"/>
              <a:gd name="connsiteX2" fmla="*/ 1104900 w 1581150"/>
              <a:gd name="connsiteY2" fmla="*/ 3676650 h 4042464"/>
              <a:gd name="connsiteX3" fmla="*/ 1143000 w 1581150"/>
              <a:gd name="connsiteY3" fmla="*/ 3619500 h 4042464"/>
              <a:gd name="connsiteX4" fmla="*/ 1257300 w 1581150"/>
              <a:gd name="connsiteY4" fmla="*/ 3543300 h 4042464"/>
              <a:gd name="connsiteX5" fmla="*/ 1314450 w 1581150"/>
              <a:gd name="connsiteY5" fmla="*/ 3486150 h 4042464"/>
              <a:gd name="connsiteX6" fmla="*/ 1333500 w 1581150"/>
              <a:gd name="connsiteY6" fmla="*/ 3429000 h 4042464"/>
              <a:gd name="connsiteX7" fmla="*/ 1409700 w 1581150"/>
              <a:gd name="connsiteY7" fmla="*/ 3314700 h 4042464"/>
              <a:gd name="connsiteX8" fmla="*/ 1466850 w 1581150"/>
              <a:gd name="connsiteY8" fmla="*/ 3200400 h 4042464"/>
              <a:gd name="connsiteX9" fmla="*/ 1504950 w 1581150"/>
              <a:gd name="connsiteY9" fmla="*/ 3086100 h 4042464"/>
              <a:gd name="connsiteX10" fmla="*/ 1524000 w 1581150"/>
              <a:gd name="connsiteY10" fmla="*/ 3028950 h 4042464"/>
              <a:gd name="connsiteX11" fmla="*/ 1543050 w 1581150"/>
              <a:gd name="connsiteY11" fmla="*/ 2952750 h 4042464"/>
              <a:gd name="connsiteX12" fmla="*/ 1581150 w 1581150"/>
              <a:gd name="connsiteY12" fmla="*/ 2762250 h 4042464"/>
              <a:gd name="connsiteX13" fmla="*/ 1562100 w 1581150"/>
              <a:gd name="connsiteY13" fmla="*/ 628650 h 4042464"/>
              <a:gd name="connsiteX14" fmla="*/ 1543050 w 1581150"/>
              <a:gd name="connsiteY14" fmla="*/ 476250 h 4042464"/>
              <a:gd name="connsiteX15" fmla="*/ 1428750 w 1581150"/>
              <a:gd name="connsiteY15" fmla="*/ 247650 h 4042464"/>
              <a:gd name="connsiteX16" fmla="*/ 1371600 w 1581150"/>
              <a:gd name="connsiteY16" fmla="*/ 190500 h 4042464"/>
              <a:gd name="connsiteX17" fmla="*/ 1333500 w 1581150"/>
              <a:gd name="connsiteY17" fmla="*/ 133350 h 4042464"/>
              <a:gd name="connsiteX18" fmla="*/ 1104900 w 1581150"/>
              <a:gd name="connsiteY18" fmla="*/ 19050 h 4042464"/>
              <a:gd name="connsiteX19" fmla="*/ 1047750 w 1581150"/>
              <a:gd name="connsiteY19" fmla="*/ 0 h 4042464"/>
              <a:gd name="connsiteX20" fmla="*/ 685800 w 1581150"/>
              <a:gd name="connsiteY20" fmla="*/ 19050 h 4042464"/>
              <a:gd name="connsiteX21" fmla="*/ 609600 w 1581150"/>
              <a:gd name="connsiteY21" fmla="*/ 38100 h 4042464"/>
              <a:gd name="connsiteX22" fmla="*/ 438150 w 1581150"/>
              <a:gd name="connsiteY22" fmla="*/ 76200 h 4042464"/>
              <a:gd name="connsiteX23" fmla="*/ 381000 w 1581150"/>
              <a:gd name="connsiteY23" fmla="*/ 95250 h 4042464"/>
              <a:gd name="connsiteX24" fmla="*/ 228600 w 1581150"/>
              <a:gd name="connsiteY24" fmla="*/ 133350 h 4042464"/>
              <a:gd name="connsiteX25" fmla="*/ 95250 w 1581150"/>
              <a:gd name="connsiteY25" fmla="*/ 304800 h 4042464"/>
              <a:gd name="connsiteX26" fmla="*/ 57150 w 1581150"/>
              <a:gd name="connsiteY26" fmla="*/ 361950 h 4042464"/>
              <a:gd name="connsiteX27" fmla="*/ 0 w 1581150"/>
              <a:gd name="connsiteY27" fmla="*/ 590550 h 4042464"/>
              <a:gd name="connsiteX28" fmla="*/ 19050 w 1581150"/>
              <a:gd name="connsiteY28" fmla="*/ 1009650 h 4042464"/>
              <a:gd name="connsiteX29" fmla="*/ 38100 w 1581150"/>
              <a:gd name="connsiteY29" fmla="*/ 1162050 h 4042464"/>
              <a:gd name="connsiteX30" fmla="*/ 76200 w 1581150"/>
              <a:gd name="connsiteY30" fmla="*/ 1562100 h 4042464"/>
              <a:gd name="connsiteX31" fmla="*/ 57150 w 1581150"/>
              <a:gd name="connsiteY31" fmla="*/ 2457450 h 4042464"/>
              <a:gd name="connsiteX32" fmla="*/ 38100 w 1581150"/>
              <a:gd name="connsiteY32" fmla="*/ 2533650 h 4042464"/>
              <a:gd name="connsiteX33" fmla="*/ 57150 w 1581150"/>
              <a:gd name="connsiteY33" fmla="*/ 3314700 h 4042464"/>
              <a:gd name="connsiteX34" fmla="*/ 114300 w 1581150"/>
              <a:gd name="connsiteY34" fmla="*/ 3486150 h 4042464"/>
              <a:gd name="connsiteX35" fmla="*/ 133350 w 1581150"/>
              <a:gd name="connsiteY35" fmla="*/ 3543300 h 4042464"/>
              <a:gd name="connsiteX36" fmla="*/ 152400 w 1581150"/>
              <a:gd name="connsiteY36" fmla="*/ 3905250 h 4042464"/>
              <a:gd name="connsiteX37" fmla="*/ 285750 w 1581150"/>
              <a:gd name="connsiteY37" fmla="*/ 3962400 h 4042464"/>
              <a:gd name="connsiteX38" fmla="*/ 342900 w 1581150"/>
              <a:gd name="connsiteY38" fmla="*/ 3981450 h 4042464"/>
              <a:gd name="connsiteX39" fmla="*/ 685800 w 1581150"/>
              <a:gd name="connsiteY39" fmla="*/ 4019550 h 4042464"/>
              <a:gd name="connsiteX40" fmla="*/ 838200 w 1581150"/>
              <a:gd name="connsiteY40" fmla="*/ 4019550 h 4042464"/>
              <a:gd name="connsiteX41" fmla="*/ 857250 w 1581150"/>
              <a:gd name="connsiteY41" fmla="*/ 3962400 h 4042464"/>
              <a:gd name="connsiteX42" fmla="*/ 933450 w 1581150"/>
              <a:gd name="connsiteY42" fmla="*/ 3943350 h 4042464"/>
              <a:gd name="connsiteX43" fmla="*/ 971550 w 1581150"/>
              <a:gd name="connsiteY43" fmla="*/ 3848100 h 40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81150" h="4042464">
                <a:moveTo>
                  <a:pt x="933450" y="3886200"/>
                </a:moveTo>
                <a:cubicBezTo>
                  <a:pt x="952500" y="3854450"/>
                  <a:pt x="967153" y="3819607"/>
                  <a:pt x="990600" y="3790950"/>
                </a:cubicBezTo>
                <a:cubicBezTo>
                  <a:pt x="1024720" y="3749248"/>
                  <a:pt x="1075012" y="3721482"/>
                  <a:pt x="1104900" y="3676650"/>
                </a:cubicBezTo>
                <a:cubicBezTo>
                  <a:pt x="1117600" y="3657600"/>
                  <a:pt x="1125770" y="3634577"/>
                  <a:pt x="1143000" y="3619500"/>
                </a:cubicBezTo>
                <a:cubicBezTo>
                  <a:pt x="1177461" y="3589347"/>
                  <a:pt x="1224921" y="3575679"/>
                  <a:pt x="1257300" y="3543300"/>
                </a:cubicBezTo>
                <a:lnTo>
                  <a:pt x="1314450" y="3486150"/>
                </a:lnTo>
                <a:cubicBezTo>
                  <a:pt x="1320800" y="3467100"/>
                  <a:pt x="1323748" y="3446553"/>
                  <a:pt x="1333500" y="3429000"/>
                </a:cubicBezTo>
                <a:cubicBezTo>
                  <a:pt x="1355738" y="3388972"/>
                  <a:pt x="1395220" y="3358141"/>
                  <a:pt x="1409700" y="3314700"/>
                </a:cubicBezTo>
                <a:cubicBezTo>
                  <a:pt x="1479175" y="3106274"/>
                  <a:pt x="1368373" y="3421974"/>
                  <a:pt x="1466850" y="3200400"/>
                </a:cubicBezTo>
                <a:cubicBezTo>
                  <a:pt x="1483161" y="3163700"/>
                  <a:pt x="1492250" y="3124200"/>
                  <a:pt x="1504950" y="3086100"/>
                </a:cubicBezTo>
                <a:cubicBezTo>
                  <a:pt x="1511300" y="3067050"/>
                  <a:pt x="1519130" y="3048431"/>
                  <a:pt x="1524000" y="3028950"/>
                </a:cubicBezTo>
                <a:cubicBezTo>
                  <a:pt x="1530350" y="3003550"/>
                  <a:pt x="1537564" y="2978351"/>
                  <a:pt x="1543050" y="2952750"/>
                </a:cubicBezTo>
                <a:cubicBezTo>
                  <a:pt x="1556619" y="2889430"/>
                  <a:pt x="1581150" y="2762250"/>
                  <a:pt x="1581150" y="2762250"/>
                </a:cubicBezTo>
                <a:cubicBezTo>
                  <a:pt x="1574800" y="2051050"/>
                  <a:pt x="1573952" y="1339780"/>
                  <a:pt x="1562100" y="628650"/>
                </a:cubicBezTo>
                <a:cubicBezTo>
                  <a:pt x="1561247" y="577462"/>
                  <a:pt x="1553777" y="526309"/>
                  <a:pt x="1543050" y="476250"/>
                </a:cubicBezTo>
                <a:cubicBezTo>
                  <a:pt x="1526148" y="397372"/>
                  <a:pt x="1486548" y="305448"/>
                  <a:pt x="1428750" y="247650"/>
                </a:cubicBezTo>
                <a:cubicBezTo>
                  <a:pt x="1409700" y="228600"/>
                  <a:pt x="1388847" y="211196"/>
                  <a:pt x="1371600" y="190500"/>
                </a:cubicBezTo>
                <a:cubicBezTo>
                  <a:pt x="1356943" y="172911"/>
                  <a:pt x="1350730" y="148427"/>
                  <a:pt x="1333500" y="133350"/>
                </a:cubicBezTo>
                <a:cubicBezTo>
                  <a:pt x="1242598" y="53811"/>
                  <a:pt x="1212812" y="55021"/>
                  <a:pt x="1104900" y="19050"/>
                </a:cubicBezTo>
                <a:lnTo>
                  <a:pt x="1047750" y="0"/>
                </a:lnTo>
                <a:cubicBezTo>
                  <a:pt x="927100" y="6350"/>
                  <a:pt x="806163" y="8584"/>
                  <a:pt x="685800" y="19050"/>
                </a:cubicBezTo>
                <a:cubicBezTo>
                  <a:pt x="659717" y="21318"/>
                  <a:pt x="635158" y="32420"/>
                  <a:pt x="609600" y="38100"/>
                </a:cubicBezTo>
                <a:cubicBezTo>
                  <a:pt x="521213" y="57742"/>
                  <a:pt x="519453" y="52971"/>
                  <a:pt x="438150" y="76200"/>
                </a:cubicBezTo>
                <a:cubicBezTo>
                  <a:pt x="418842" y="81717"/>
                  <a:pt x="400481" y="90380"/>
                  <a:pt x="381000" y="95250"/>
                </a:cubicBezTo>
                <a:lnTo>
                  <a:pt x="228600" y="133350"/>
                </a:lnTo>
                <a:cubicBezTo>
                  <a:pt x="139071" y="222879"/>
                  <a:pt x="186394" y="168084"/>
                  <a:pt x="95250" y="304800"/>
                </a:cubicBezTo>
                <a:cubicBezTo>
                  <a:pt x="82550" y="323850"/>
                  <a:pt x="64390" y="340230"/>
                  <a:pt x="57150" y="361950"/>
                </a:cubicBezTo>
                <a:cubicBezTo>
                  <a:pt x="6836" y="512893"/>
                  <a:pt x="25652" y="436636"/>
                  <a:pt x="0" y="590550"/>
                </a:cubicBezTo>
                <a:cubicBezTo>
                  <a:pt x="6350" y="730250"/>
                  <a:pt x="9748" y="870115"/>
                  <a:pt x="19050" y="1009650"/>
                </a:cubicBezTo>
                <a:cubicBezTo>
                  <a:pt x="22455" y="1060732"/>
                  <a:pt x="34017" y="1111018"/>
                  <a:pt x="38100" y="1162050"/>
                </a:cubicBezTo>
                <a:cubicBezTo>
                  <a:pt x="69587" y="1555633"/>
                  <a:pt x="28284" y="1370437"/>
                  <a:pt x="76200" y="1562100"/>
                </a:cubicBezTo>
                <a:cubicBezTo>
                  <a:pt x="69850" y="1860550"/>
                  <a:pt x="68848" y="2159162"/>
                  <a:pt x="57150" y="2457450"/>
                </a:cubicBezTo>
                <a:cubicBezTo>
                  <a:pt x="56124" y="2483612"/>
                  <a:pt x="38100" y="2507468"/>
                  <a:pt x="38100" y="2533650"/>
                </a:cubicBezTo>
                <a:cubicBezTo>
                  <a:pt x="38100" y="2794077"/>
                  <a:pt x="40561" y="3054801"/>
                  <a:pt x="57150" y="3314700"/>
                </a:cubicBezTo>
                <a:lnTo>
                  <a:pt x="114300" y="3486150"/>
                </a:lnTo>
                <a:lnTo>
                  <a:pt x="133350" y="3543300"/>
                </a:lnTo>
                <a:cubicBezTo>
                  <a:pt x="139700" y="3663950"/>
                  <a:pt x="129794" y="3786567"/>
                  <a:pt x="152400" y="3905250"/>
                </a:cubicBezTo>
                <a:cubicBezTo>
                  <a:pt x="159076" y="3940301"/>
                  <a:pt x="269969" y="3957891"/>
                  <a:pt x="285750" y="3962400"/>
                </a:cubicBezTo>
                <a:cubicBezTo>
                  <a:pt x="305058" y="3967917"/>
                  <a:pt x="323209" y="3977512"/>
                  <a:pt x="342900" y="3981450"/>
                </a:cubicBezTo>
                <a:cubicBezTo>
                  <a:pt x="439463" y="4000763"/>
                  <a:pt x="597454" y="4011519"/>
                  <a:pt x="685800" y="4019550"/>
                </a:cubicBezTo>
                <a:cubicBezTo>
                  <a:pt x="740402" y="4037751"/>
                  <a:pt x="776898" y="4060418"/>
                  <a:pt x="838200" y="4019550"/>
                </a:cubicBezTo>
                <a:cubicBezTo>
                  <a:pt x="854908" y="4008411"/>
                  <a:pt x="841570" y="3974944"/>
                  <a:pt x="857250" y="3962400"/>
                </a:cubicBezTo>
                <a:cubicBezTo>
                  <a:pt x="877694" y="3946044"/>
                  <a:pt x="908050" y="3949700"/>
                  <a:pt x="933450" y="3943350"/>
                </a:cubicBezTo>
                <a:cubicBezTo>
                  <a:pt x="956990" y="3872730"/>
                  <a:pt x="943520" y="3904161"/>
                  <a:pt x="971550" y="384810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6" name="Down Arrow 5"/>
          <p:cNvSpPr/>
          <p:nvPr/>
        </p:nvSpPr>
        <p:spPr>
          <a:xfrm rot="5579252">
            <a:off x="4453220" y="806592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course navigation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5579252">
            <a:off x="2847518" y="2639021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global navigation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33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1169670" y="1428750"/>
            <a:ext cx="1295400" cy="5657850"/>
          </a:xfrm>
          <a:custGeom>
            <a:avLst/>
            <a:gdLst>
              <a:gd name="connsiteX0" fmla="*/ 933450 w 1581150"/>
              <a:gd name="connsiteY0" fmla="*/ 3886200 h 4042464"/>
              <a:gd name="connsiteX1" fmla="*/ 990600 w 1581150"/>
              <a:gd name="connsiteY1" fmla="*/ 3790950 h 4042464"/>
              <a:gd name="connsiteX2" fmla="*/ 1104900 w 1581150"/>
              <a:gd name="connsiteY2" fmla="*/ 3676650 h 4042464"/>
              <a:gd name="connsiteX3" fmla="*/ 1143000 w 1581150"/>
              <a:gd name="connsiteY3" fmla="*/ 3619500 h 4042464"/>
              <a:gd name="connsiteX4" fmla="*/ 1257300 w 1581150"/>
              <a:gd name="connsiteY4" fmla="*/ 3543300 h 4042464"/>
              <a:gd name="connsiteX5" fmla="*/ 1314450 w 1581150"/>
              <a:gd name="connsiteY5" fmla="*/ 3486150 h 4042464"/>
              <a:gd name="connsiteX6" fmla="*/ 1333500 w 1581150"/>
              <a:gd name="connsiteY6" fmla="*/ 3429000 h 4042464"/>
              <a:gd name="connsiteX7" fmla="*/ 1409700 w 1581150"/>
              <a:gd name="connsiteY7" fmla="*/ 3314700 h 4042464"/>
              <a:gd name="connsiteX8" fmla="*/ 1466850 w 1581150"/>
              <a:gd name="connsiteY8" fmla="*/ 3200400 h 4042464"/>
              <a:gd name="connsiteX9" fmla="*/ 1504950 w 1581150"/>
              <a:gd name="connsiteY9" fmla="*/ 3086100 h 4042464"/>
              <a:gd name="connsiteX10" fmla="*/ 1524000 w 1581150"/>
              <a:gd name="connsiteY10" fmla="*/ 3028950 h 4042464"/>
              <a:gd name="connsiteX11" fmla="*/ 1543050 w 1581150"/>
              <a:gd name="connsiteY11" fmla="*/ 2952750 h 4042464"/>
              <a:gd name="connsiteX12" fmla="*/ 1581150 w 1581150"/>
              <a:gd name="connsiteY12" fmla="*/ 2762250 h 4042464"/>
              <a:gd name="connsiteX13" fmla="*/ 1562100 w 1581150"/>
              <a:gd name="connsiteY13" fmla="*/ 628650 h 4042464"/>
              <a:gd name="connsiteX14" fmla="*/ 1543050 w 1581150"/>
              <a:gd name="connsiteY14" fmla="*/ 476250 h 4042464"/>
              <a:gd name="connsiteX15" fmla="*/ 1428750 w 1581150"/>
              <a:gd name="connsiteY15" fmla="*/ 247650 h 4042464"/>
              <a:gd name="connsiteX16" fmla="*/ 1371600 w 1581150"/>
              <a:gd name="connsiteY16" fmla="*/ 190500 h 4042464"/>
              <a:gd name="connsiteX17" fmla="*/ 1333500 w 1581150"/>
              <a:gd name="connsiteY17" fmla="*/ 133350 h 4042464"/>
              <a:gd name="connsiteX18" fmla="*/ 1104900 w 1581150"/>
              <a:gd name="connsiteY18" fmla="*/ 19050 h 4042464"/>
              <a:gd name="connsiteX19" fmla="*/ 1047750 w 1581150"/>
              <a:gd name="connsiteY19" fmla="*/ 0 h 4042464"/>
              <a:gd name="connsiteX20" fmla="*/ 685800 w 1581150"/>
              <a:gd name="connsiteY20" fmla="*/ 19050 h 4042464"/>
              <a:gd name="connsiteX21" fmla="*/ 609600 w 1581150"/>
              <a:gd name="connsiteY21" fmla="*/ 38100 h 4042464"/>
              <a:gd name="connsiteX22" fmla="*/ 438150 w 1581150"/>
              <a:gd name="connsiteY22" fmla="*/ 76200 h 4042464"/>
              <a:gd name="connsiteX23" fmla="*/ 381000 w 1581150"/>
              <a:gd name="connsiteY23" fmla="*/ 95250 h 4042464"/>
              <a:gd name="connsiteX24" fmla="*/ 228600 w 1581150"/>
              <a:gd name="connsiteY24" fmla="*/ 133350 h 4042464"/>
              <a:gd name="connsiteX25" fmla="*/ 95250 w 1581150"/>
              <a:gd name="connsiteY25" fmla="*/ 304800 h 4042464"/>
              <a:gd name="connsiteX26" fmla="*/ 57150 w 1581150"/>
              <a:gd name="connsiteY26" fmla="*/ 361950 h 4042464"/>
              <a:gd name="connsiteX27" fmla="*/ 0 w 1581150"/>
              <a:gd name="connsiteY27" fmla="*/ 590550 h 4042464"/>
              <a:gd name="connsiteX28" fmla="*/ 19050 w 1581150"/>
              <a:gd name="connsiteY28" fmla="*/ 1009650 h 4042464"/>
              <a:gd name="connsiteX29" fmla="*/ 38100 w 1581150"/>
              <a:gd name="connsiteY29" fmla="*/ 1162050 h 4042464"/>
              <a:gd name="connsiteX30" fmla="*/ 76200 w 1581150"/>
              <a:gd name="connsiteY30" fmla="*/ 1562100 h 4042464"/>
              <a:gd name="connsiteX31" fmla="*/ 57150 w 1581150"/>
              <a:gd name="connsiteY31" fmla="*/ 2457450 h 4042464"/>
              <a:gd name="connsiteX32" fmla="*/ 38100 w 1581150"/>
              <a:gd name="connsiteY32" fmla="*/ 2533650 h 4042464"/>
              <a:gd name="connsiteX33" fmla="*/ 57150 w 1581150"/>
              <a:gd name="connsiteY33" fmla="*/ 3314700 h 4042464"/>
              <a:gd name="connsiteX34" fmla="*/ 114300 w 1581150"/>
              <a:gd name="connsiteY34" fmla="*/ 3486150 h 4042464"/>
              <a:gd name="connsiteX35" fmla="*/ 133350 w 1581150"/>
              <a:gd name="connsiteY35" fmla="*/ 3543300 h 4042464"/>
              <a:gd name="connsiteX36" fmla="*/ 152400 w 1581150"/>
              <a:gd name="connsiteY36" fmla="*/ 3905250 h 4042464"/>
              <a:gd name="connsiteX37" fmla="*/ 285750 w 1581150"/>
              <a:gd name="connsiteY37" fmla="*/ 3962400 h 4042464"/>
              <a:gd name="connsiteX38" fmla="*/ 342900 w 1581150"/>
              <a:gd name="connsiteY38" fmla="*/ 3981450 h 4042464"/>
              <a:gd name="connsiteX39" fmla="*/ 685800 w 1581150"/>
              <a:gd name="connsiteY39" fmla="*/ 4019550 h 4042464"/>
              <a:gd name="connsiteX40" fmla="*/ 838200 w 1581150"/>
              <a:gd name="connsiteY40" fmla="*/ 4019550 h 4042464"/>
              <a:gd name="connsiteX41" fmla="*/ 857250 w 1581150"/>
              <a:gd name="connsiteY41" fmla="*/ 3962400 h 4042464"/>
              <a:gd name="connsiteX42" fmla="*/ 933450 w 1581150"/>
              <a:gd name="connsiteY42" fmla="*/ 3943350 h 4042464"/>
              <a:gd name="connsiteX43" fmla="*/ 971550 w 1581150"/>
              <a:gd name="connsiteY43" fmla="*/ 3848100 h 40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81150" h="4042464">
                <a:moveTo>
                  <a:pt x="933450" y="3886200"/>
                </a:moveTo>
                <a:cubicBezTo>
                  <a:pt x="952500" y="3854450"/>
                  <a:pt x="967153" y="3819607"/>
                  <a:pt x="990600" y="3790950"/>
                </a:cubicBezTo>
                <a:cubicBezTo>
                  <a:pt x="1024720" y="3749248"/>
                  <a:pt x="1075012" y="3721482"/>
                  <a:pt x="1104900" y="3676650"/>
                </a:cubicBezTo>
                <a:cubicBezTo>
                  <a:pt x="1117600" y="3657600"/>
                  <a:pt x="1125770" y="3634577"/>
                  <a:pt x="1143000" y="3619500"/>
                </a:cubicBezTo>
                <a:cubicBezTo>
                  <a:pt x="1177461" y="3589347"/>
                  <a:pt x="1224921" y="3575679"/>
                  <a:pt x="1257300" y="3543300"/>
                </a:cubicBezTo>
                <a:lnTo>
                  <a:pt x="1314450" y="3486150"/>
                </a:lnTo>
                <a:cubicBezTo>
                  <a:pt x="1320800" y="3467100"/>
                  <a:pt x="1323748" y="3446553"/>
                  <a:pt x="1333500" y="3429000"/>
                </a:cubicBezTo>
                <a:cubicBezTo>
                  <a:pt x="1355738" y="3388972"/>
                  <a:pt x="1395220" y="3358141"/>
                  <a:pt x="1409700" y="3314700"/>
                </a:cubicBezTo>
                <a:cubicBezTo>
                  <a:pt x="1479175" y="3106274"/>
                  <a:pt x="1368373" y="3421974"/>
                  <a:pt x="1466850" y="3200400"/>
                </a:cubicBezTo>
                <a:cubicBezTo>
                  <a:pt x="1483161" y="3163700"/>
                  <a:pt x="1492250" y="3124200"/>
                  <a:pt x="1504950" y="3086100"/>
                </a:cubicBezTo>
                <a:cubicBezTo>
                  <a:pt x="1511300" y="3067050"/>
                  <a:pt x="1519130" y="3048431"/>
                  <a:pt x="1524000" y="3028950"/>
                </a:cubicBezTo>
                <a:cubicBezTo>
                  <a:pt x="1530350" y="3003550"/>
                  <a:pt x="1537564" y="2978351"/>
                  <a:pt x="1543050" y="2952750"/>
                </a:cubicBezTo>
                <a:cubicBezTo>
                  <a:pt x="1556619" y="2889430"/>
                  <a:pt x="1581150" y="2762250"/>
                  <a:pt x="1581150" y="2762250"/>
                </a:cubicBezTo>
                <a:cubicBezTo>
                  <a:pt x="1574800" y="2051050"/>
                  <a:pt x="1573952" y="1339780"/>
                  <a:pt x="1562100" y="628650"/>
                </a:cubicBezTo>
                <a:cubicBezTo>
                  <a:pt x="1561247" y="577462"/>
                  <a:pt x="1553777" y="526309"/>
                  <a:pt x="1543050" y="476250"/>
                </a:cubicBezTo>
                <a:cubicBezTo>
                  <a:pt x="1526148" y="397372"/>
                  <a:pt x="1486548" y="305448"/>
                  <a:pt x="1428750" y="247650"/>
                </a:cubicBezTo>
                <a:cubicBezTo>
                  <a:pt x="1409700" y="228600"/>
                  <a:pt x="1388847" y="211196"/>
                  <a:pt x="1371600" y="190500"/>
                </a:cubicBezTo>
                <a:cubicBezTo>
                  <a:pt x="1356943" y="172911"/>
                  <a:pt x="1350730" y="148427"/>
                  <a:pt x="1333500" y="133350"/>
                </a:cubicBezTo>
                <a:cubicBezTo>
                  <a:pt x="1242598" y="53811"/>
                  <a:pt x="1212812" y="55021"/>
                  <a:pt x="1104900" y="19050"/>
                </a:cubicBezTo>
                <a:lnTo>
                  <a:pt x="1047750" y="0"/>
                </a:lnTo>
                <a:cubicBezTo>
                  <a:pt x="927100" y="6350"/>
                  <a:pt x="806163" y="8584"/>
                  <a:pt x="685800" y="19050"/>
                </a:cubicBezTo>
                <a:cubicBezTo>
                  <a:pt x="659717" y="21318"/>
                  <a:pt x="635158" y="32420"/>
                  <a:pt x="609600" y="38100"/>
                </a:cubicBezTo>
                <a:cubicBezTo>
                  <a:pt x="521213" y="57742"/>
                  <a:pt x="519453" y="52971"/>
                  <a:pt x="438150" y="76200"/>
                </a:cubicBezTo>
                <a:cubicBezTo>
                  <a:pt x="418842" y="81717"/>
                  <a:pt x="400481" y="90380"/>
                  <a:pt x="381000" y="95250"/>
                </a:cubicBezTo>
                <a:lnTo>
                  <a:pt x="228600" y="133350"/>
                </a:lnTo>
                <a:cubicBezTo>
                  <a:pt x="139071" y="222879"/>
                  <a:pt x="186394" y="168084"/>
                  <a:pt x="95250" y="304800"/>
                </a:cubicBezTo>
                <a:cubicBezTo>
                  <a:pt x="82550" y="323850"/>
                  <a:pt x="64390" y="340230"/>
                  <a:pt x="57150" y="361950"/>
                </a:cubicBezTo>
                <a:cubicBezTo>
                  <a:pt x="6836" y="512893"/>
                  <a:pt x="25652" y="436636"/>
                  <a:pt x="0" y="590550"/>
                </a:cubicBezTo>
                <a:cubicBezTo>
                  <a:pt x="6350" y="730250"/>
                  <a:pt x="9748" y="870115"/>
                  <a:pt x="19050" y="1009650"/>
                </a:cubicBezTo>
                <a:cubicBezTo>
                  <a:pt x="22455" y="1060732"/>
                  <a:pt x="34017" y="1111018"/>
                  <a:pt x="38100" y="1162050"/>
                </a:cubicBezTo>
                <a:cubicBezTo>
                  <a:pt x="69587" y="1555633"/>
                  <a:pt x="28284" y="1370437"/>
                  <a:pt x="76200" y="1562100"/>
                </a:cubicBezTo>
                <a:cubicBezTo>
                  <a:pt x="69850" y="1860550"/>
                  <a:pt x="68848" y="2159162"/>
                  <a:pt x="57150" y="2457450"/>
                </a:cubicBezTo>
                <a:cubicBezTo>
                  <a:pt x="56124" y="2483612"/>
                  <a:pt x="38100" y="2507468"/>
                  <a:pt x="38100" y="2533650"/>
                </a:cubicBezTo>
                <a:cubicBezTo>
                  <a:pt x="38100" y="2794077"/>
                  <a:pt x="40561" y="3054801"/>
                  <a:pt x="57150" y="3314700"/>
                </a:cubicBezTo>
                <a:lnTo>
                  <a:pt x="114300" y="3486150"/>
                </a:lnTo>
                <a:lnTo>
                  <a:pt x="133350" y="3543300"/>
                </a:lnTo>
                <a:cubicBezTo>
                  <a:pt x="139700" y="3663950"/>
                  <a:pt x="129794" y="3786567"/>
                  <a:pt x="152400" y="3905250"/>
                </a:cubicBezTo>
                <a:cubicBezTo>
                  <a:pt x="159076" y="3940301"/>
                  <a:pt x="269969" y="3957891"/>
                  <a:pt x="285750" y="3962400"/>
                </a:cubicBezTo>
                <a:cubicBezTo>
                  <a:pt x="305058" y="3967917"/>
                  <a:pt x="323209" y="3977512"/>
                  <a:pt x="342900" y="3981450"/>
                </a:cubicBezTo>
                <a:cubicBezTo>
                  <a:pt x="439463" y="4000763"/>
                  <a:pt x="597454" y="4011519"/>
                  <a:pt x="685800" y="4019550"/>
                </a:cubicBezTo>
                <a:cubicBezTo>
                  <a:pt x="740402" y="4037751"/>
                  <a:pt x="776898" y="4060418"/>
                  <a:pt x="838200" y="4019550"/>
                </a:cubicBezTo>
                <a:cubicBezTo>
                  <a:pt x="854908" y="4008411"/>
                  <a:pt x="841570" y="3974944"/>
                  <a:pt x="857250" y="3962400"/>
                </a:cubicBezTo>
                <a:cubicBezTo>
                  <a:pt x="877694" y="3946044"/>
                  <a:pt x="908050" y="3949700"/>
                  <a:pt x="933450" y="3943350"/>
                </a:cubicBezTo>
                <a:cubicBezTo>
                  <a:pt x="956990" y="3872730"/>
                  <a:pt x="943520" y="3904161"/>
                  <a:pt x="971550" y="384810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6" name="Down Arrow 5"/>
          <p:cNvSpPr/>
          <p:nvPr/>
        </p:nvSpPr>
        <p:spPr>
          <a:xfrm rot="5579252">
            <a:off x="4453220" y="806592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course navigation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7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 rot="5579252">
            <a:off x="2847518" y="2639021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global navigation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2512933"/>
            <a:ext cx="777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b="1" i="0" dirty="0" smtClean="0">
                <a:solidFill>
                  <a:srgbClr val="FFFFFF"/>
                </a:solidFill>
              </a:rPr>
              <a:t>Which option should you use to keep track of  the semester?</a:t>
            </a:r>
          </a:p>
        </p:txBody>
      </p:sp>
    </p:spTree>
    <p:extLst>
      <p:ext uri="{BB962C8B-B14F-4D97-AF65-F5344CB8AC3E}">
        <p14:creationId xmlns:p14="http://schemas.microsoft.com/office/powerpoint/2010/main" val="1723984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276600"/>
            <a:ext cx="83965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b="1" i="0" dirty="0" smtClean="0">
                <a:solidFill>
                  <a:srgbClr val="FFFFFF"/>
                </a:solidFill>
              </a:rPr>
              <a:t>It depends on your style . . .</a:t>
            </a:r>
          </a:p>
        </p:txBody>
      </p:sp>
    </p:spTree>
    <p:extLst>
      <p:ext uri="{BB962C8B-B14F-4D97-AF65-F5344CB8AC3E}">
        <p14:creationId xmlns:p14="http://schemas.microsoft.com/office/powerpoint/2010/main" val="380798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1429942"/>
            <a:ext cx="839651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/>
                </a:solidFill>
              </a:rPr>
              <a:t>Use one of these: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C000"/>
                </a:solidFill>
              </a:rPr>
              <a:t>“Calendar”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/>
                </a:solidFill>
              </a:rPr>
              <a:t>or </a:t>
            </a:r>
            <a:r>
              <a:rPr kumimoji="0" lang="en-US" b="1" i="0" dirty="0" smtClean="0">
                <a:solidFill>
                  <a:srgbClr val="FFC000"/>
                </a:solidFill>
              </a:rPr>
              <a:t>“Syllabus”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>
                <a:solidFill>
                  <a:srgbClr val="FFFFFF"/>
                </a:solidFill>
              </a:rPr>
              <a:t>or </a:t>
            </a:r>
            <a:r>
              <a:rPr kumimoji="0" lang="en-US" b="1" i="0" dirty="0">
                <a:solidFill>
                  <a:srgbClr val="FFC000"/>
                </a:solidFill>
              </a:rPr>
              <a:t>“Assignments</a:t>
            </a:r>
            <a:r>
              <a:rPr kumimoji="0" lang="en-US" b="1" i="0" dirty="0" smtClean="0">
                <a:solidFill>
                  <a:srgbClr val="FFC000"/>
                </a:solidFill>
              </a:rPr>
              <a:t>”</a:t>
            </a:r>
            <a:endParaRPr kumimoji="0" lang="en-US" b="1" i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84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1429942"/>
            <a:ext cx="839651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/>
                </a:solidFill>
              </a:rPr>
              <a:t>Use one of these: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C000"/>
                </a:solidFill>
              </a:rPr>
              <a:t>“Calendar”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or “Syllabus”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>
                <a:solidFill>
                  <a:srgbClr val="FFFFFF">
                    <a:lumMod val="65000"/>
                  </a:srgbClr>
                </a:solidFill>
              </a:rPr>
              <a:t>or “Assignments</a:t>
            </a: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”</a:t>
            </a:r>
            <a:endParaRPr kumimoji="0" lang="en-US" b="1" i="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33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6084646">
            <a:off x="2620951" y="1787362"/>
            <a:ext cx="1190784" cy="4408260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Calendar</a:t>
            </a:r>
            <a:endParaRPr kumimoji="0" lang="en-US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8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5900" y="358140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lang="en-US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Ancient Middle America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1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6084646">
            <a:off x="2620951" y="1787362"/>
            <a:ext cx="1190784" cy="4408260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Calendar</a:t>
            </a:r>
            <a:endParaRPr kumimoji="0" lang="en-US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62100" y="1066800"/>
            <a:ext cx="7826669" cy="1887466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800000"/>
                </a:solidFill>
              </a:rPr>
              <a:t>Personally, I like the </a:t>
            </a:r>
          </a:p>
          <a:p>
            <a:pPr algn="ctr" eaLnBrk="0" hangingPunct="0"/>
            <a:r>
              <a:rPr lang="en-US" sz="3600" b="1" dirty="0">
                <a:solidFill>
                  <a:srgbClr val="800000"/>
                </a:solidFill>
              </a:rPr>
              <a:t>c</a:t>
            </a:r>
            <a:r>
              <a:rPr lang="en-US" sz="3600" b="1" dirty="0" smtClean="0">
                <a:solidFill>
                  <a:srgbClr val="800000"/>
                </a:solidFill>
              </a:rPr>
              <a:t>alendar </a:t>
            </a:r>
            <a:r>
              <a:rPr lang="en-US" sz="3600" b="1" i="0" dirty="0" smtClean="0">
                <a:solidFill>
                  <a:srgbClr val="800000"/>
                </a:solidFill>
              </a:rPr>
              <a:t>version</a:t>
            </a:r>
            <a:r>
              <a:rPr lang="en-US" sz="3600" b="1" dirty="0" smtClean="0">
                <a:solidFill>
                  <a:srgbClr val="800000"/>
                </a:solidFill>
              </a:rPr>
              <a:t/>
            </a:r>
            <a:br>
              <a:rPr lang="en-US" sz="3600" b="1" dirty="0" smtClean="0">
                <a:solidFill>
                  <a:srgbClr val="800000"/>
                </a:solidFill>
              </a:rPr>
            </a:br>
            <a:r>
              <a:rPr lang="en-US" sz="2800" b="1" i="0" dirty="0" smtClean="0">
                <a:solidFill>
                  <a:srgbClr val="800000"/>
                </a:solidFill>
              </a:rPr>
              <a:t>(even though it is slower)</a:t>
            </a:r>
          </a:p>
        </p:txBody>
      </p:sp>
    </p:spTree>
    <p:extLst>
      <p:ext uri="{BB962C8B-B14F-4D97-AF65-F5344CB8AC3E}">
        <p14:creationId xmlns:p14="http://schemas.microsoft.com/office/powerpoint/2010/main" val="3700704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" name="Rectangle 1"/>
          <p:cNvSpPr/>
          <p:nvPr/>
        </p:nvSpPr>
        <p:spPr>
          <a:xfrm>
            <a:off x="660842" y="457200"/>
            <a:ext cx="905465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3200" b="1" i="0" dirty="0" smtClean="0">
                <a:solidFill>
                  <a:srgbClr val="FFFFFF"/>
                </a:solidFill>
              </a:rPr>
              <a:t>The Week 1 Calendar segment looks like this:</a:t>
            </a:r>
            <a:endParaRPr kumimoji="0" lang="en-US" sz="3200" b="1" i="0" dirty="0">
              <a:solidFill>
                <a:srgbClr val="FFFFFF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95313"/>
            <a:ext cx="96012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257300" y="6096000"/>
            <a:ext cx="7826669" cy="624548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800000"/>
                </a:solidFill>
              </a:rPr>
              <a:t>Ancient Middle America Calendar</a:t>
            </a:r>
          </a:p>
        </p:txBody>
      </p:sp>
    </p:spTree>
    <p:extLst>
      <p:ext uri="{BB962C8B-B14F-4D97-AF65-F5344CB8AC3E}">
        <p14:creationId xmlns:p14="http://schemas.microsoft.com/office/powerpoint/2010/main" val="36667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736431" y="1603919"/>
            <a:ext cx="7826669" cy="4034881"/>
          </a:xfrm>
          <a:prstGeom prst="rect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800000"/>
                </a:solidFill>
              </a:rPr>
              <a:t>And if you have more than one course using Canvas </a:t>
            </a:r>
          </a:p>
          <a:p>
            <a:pPr algn="ctr" eaLnBrk="0" hangingPunct="0"/>
            <a:r>
              <a:rPr lang="en-US" sz="3600" b="1" i="0" dirty="0">
                <a:solidFill>
                  <a:srgbClr val="800000"/>
                </a:solidFill>
              </a:rPr>
              <a:t>y</a:t>
            </a:r>
            <a:r>
              <a:rPr lang="en-US" sz="3600" b="1" i="0" dirty="0" smtClean="0">
                <a:solidFill>
                  <a:srgbClr val="800000"/>
                </a:solidFill>
              </a:rPr>
              <a:t>ou can have all of the information on one calendar . . . </a:t>
            </a:r>
          </a:p>
          <a:p>
            <a:pPr algn="ctr" eaLnBrk="0" hangingPunct="0"/>
            <a:r>
              <a:rPr lang="en-US" sz="3600" b="1" i="0" dirty="0" smtClean="0">
                <a:solidFill>
                  <a:srgbClr val="FFCC00"/>
                </a:solidFill>
              </a:rPr>
              <a:t>and . . . in addition . . .</a:t>
            </a:r>
          </a:p>
          <a:p>
            <a:pPr algn="ctr" eaLnBrk="0" hangingPunct="0"/>
            <a:r>
              <a:rPr lang="en-US" sz="3600" b="1" i="0" dirty="0" smtClean="0">
                <a:solidFill>
                  <a:srgbClr val="FFCC00"/>
                </a:solidFill>
              </a:rPr>
              <a:t>you can have it on your Google calendar too</a:t>
            </a:r>
          </a:p>
        </p:txBody>
      </p:sp>
    </p:spTree>
    <p:extLst>
      <p:ext uri="{BB962C8B-B14F-4D97-AF65-F5344CB8AC3E}">
        <p14:creationId xmlns:p14="http://schemas.microsoft.com/office/powerpoint/2010/main" val="3506562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28600"/>
            <a:ext cx="9144000" cy="563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2464779" y="5928652"/>
            <a:ext cx="5345721" cy="624548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800000"/>
                </a:solidFill>
              </a:rPr>
              <a:t>All Courses Calendar</a:t>
            </a:r>
          </a:p>
        </p:txBody>
      </p:sp>
    </p:spTree>
    <p:extLst>
      <p:ext uri="{BB962C8B-B14F-4D97-AF65-F5344CB8AC3E}">
        <p14:creationId xmlns:p14="http://schemas.microsoft.com/office/powerpoint/2010/main" val="318013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93196"/>
            <a:ext cx="9601200" cy="583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660231" y="1603919"/>
            <a:ext cx="7826669" cy="4034881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FFFFFF">
                    <a:lumMod val="65000"/>
                  </a:srgbClr>
                </a:solidFill>
              </a:rPr>
              <a:t>And if you have more than one course using Canvas </a:t>
            </a:r>
          </a:p>
          <a:p>
            <a:pPr algn="ctr" eaLnBrk="0" hangingPunct="0"/>
            <a:r>
              <a:rPr lang="en-US" sz="3600" b="1" i="0" dirty="0">
                <a:solidFill>
                  <a:srgbClr val="FFFFFF">
                    <a:lumMod val="65000"/>
                  </a:srgbClr>
                </a:solidFill>
              </a:rPr>
              <a:t>y</a:t>
            </a:r>
            <a:r>
              <a:rPr lang="en-US" sz="3600" b="1" i="0" dirty="0" smtClean="0">
                <a:solidFill>
                  <a:srgbClr val="FFFFFF">
                    <a:lumMod val="65000"/>
                  </a:srgbClr>
                </a:solidFill>
              </a:rPr>
              <a:t>ou can have all of the information on one calendar . . . </a:t>
            </a:r>
          </a:p>
          <a:p>
            <a:pPr algn="ctr" eaLnBrk="0" hangingPunct="0"/>
            <a:r>
              <a:rPr lang="en-US" sz="3600" b="1" i="0" dirty="0" smtClean="0">
                <a:solidFill>
                  <a:srgbClr val="800000"/>
                </a:solidFill>
              </a:rPr>
              <a:t>and . . . in addition . . .</a:t>
            </a:r>
          </a:p>
          <a:p>
            <a:pPr algn="ctr" eaLnBrk="0" hangingPunct="0"/>
            <a:r>
              <a:rPr lang="en-US" sz="3600" b="1" i="0" dirty="0" smtClean="0">
                <a:solidFill>
                  <a:srgbClr val="800000"/>
                </a:solidFill>
              </a:rPr>
              <a:t>you can have it on your Google calendar too</a:t>
            </a:r>
          </a:p>
        </p:txBody>
      </p:sp>
    </p:spTree>
    <p:extLst>
      <p:ext uri="{BB962C8B-B14F-4D97-AF65-F5344CB8AC3E}">
        <p14:creationId xmlns:p14="http://schemas.microsoft.com/office/powerpoint/2010/main" val="1609763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57226"/>
            <a:ext cx="10058400" cy="54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464779" y="5791200"/>
            <a:ext cx="5345721" cy="624548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i="0" dirty="0" smtClean="0">
                <a:solidFill>
                  <a:srgbClr val="800000"/>
                </a:solidFill>
              </a:rPr>
              <a:t>UM Google Calendar</a:t>
            </a:r>
          </a:p>
        </p:txBody>
      </p:sp>
    </p:spTree>
    <p:extLst>
      <p:ext uri="{BB962C8B-B14F-4D97-AF65-F5344CB8AC3E}">
        <p14:creationId xmlns:p14="http://schemas.microsoft.com/office/powerpoint/2010/main" val="1356400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1429942"/>
            <a:ext cx="839651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Use one of these: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“Calendar”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/>
                </a:solidFill>
              </a:rPr>
              <a:t>or use the </a:t>
            </a:r>
            <a:r>
              <a:rPr kumimoji="0" lang="en-US" b="1" i="0" dirty="0" smtClean="0">
                <a:solidFill>
                  <a:srgbClr val="FFC000"/>
                </a:solidFill>
              </a:rPr>
              <a:t>“Syllabus”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>
                <a:solidFill>
                  <a:srgbClr val="FFFFFF">
                    <a:lumMod val="65000"/>
                  </a:srgbClr>
                </a:solidFill>
              </a:rPr>
              <a:t>or “Assignments</a:t>
            </a: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”</a:t>
            </a:r>
            <a:endParaRPr kumimoji="0" lang="en-US" b="1" i="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7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6084646">
            <a:off x="3793751" y="1025362"/>
            <a:ext cx="1190784" cy="4408260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44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Syllabus</a:t>
            </a:r>
            <a:endParaRPr kumimoji="0" lang="en-US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95614" y="2543628"/>
            <a:ext cx="841728" cy="377190"/>
          </a:xfrm>
          <a:custGeom>
            <a:avLst/>
            <a:gdLst>
              <a:gd name="connsiteX0" fmla="*/ 381000 w 765207"/>
              <a:gd name="connsiteY0" fmla="*/ 285750 h 342900"/>
              <a:gd name="connsiteX1" fmla="*/ 476250 w 765207"/>
              <a:gd name="connsiteY1" fmla="*/ 304800 h 342900"/>
              <a:gd name="connsiteX2" fmla="*/ 723900 w 765207"/>
              <a:gd name="connsiteY2" fmla="*/ 266700 h 342900"/>
              <a:gd name="connsiteX3" fmla="*/ 762000 w 765207"/>
              <a:gd name="connsiteY3" fmla="*/ 209550 h 342900"/>
              <a:gd name="connsiteX4" fmla="*/ 742950 w 765207"/>
              <a:gd name="connsiteY4" fmla="*/ 76200 h 342900"/>
              <a:gd name="connsiteX5" fmla="*/ 628650 w 765207"/>
              <a:gd name="connsiteY5" fmla="*/ 38100 h 342900"/>
              <a:gd name="connsiteX6" fmla="*/ 571500 w 765207"/>
              <a:gd name="connsiteY6" fmla="*/ 0 h 342900"/>
              <a:gd name="connsiteX7" fmla="*/ 228600 w 765207"/>
              <a:gd name="connsiteY7" fmla="*/ 19050 h 342900"/>
              <a:gd name="connsiteX8" fmla="*/ 114300 w 765207"/>
              <a:gd name="connsiteY8" fmla="*/ 57150 h 342900"/>
              <a:gd name="connsiteX9" fmla="*/ 57150 w 765207"/>
              <a:gd name="connsiteY9" fmla="*/ 76200 h 342900"/>
              <a:gd name="connsiteX10" fmla="*/ 0 w 765207"/>
              <a:gd name="connsiteY10" fmla="*/ 190500 h 342900"/>
              <a:gd name="connsiteX11" fmla="*/ 19050 w 765207"/>
              <a:gd name="connsiteY11" fmla="*/ 247650 h 342900"/>
              <a:gd name="connsiteX12" fmla="*/ 76200 w 765207"/>
              <a:gd name="connsiteY12" fmla="*/ 266700 h 342900"/>
              <a:gd name="connsiteX13" fmla="*/ 190500 w 765207"/>
              <a:gd name="connsiteY13" fmla="*/ 342900 h 342900"/>
              <a:gd name="connsiteX14" fmla="*/ 457200 w 765207"/>
              <a:gd name="connsiteY14" fmla="*/ 3048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5207" h="342900">
                <a:moveTo>
                  <a:pt x="381000" y="285750"/>
                </a:moveTo>
                <a:cubicBezTo>
                  <a:pt x="412750" y="292100"/>
                  <a:pt x="443871" y="304800"/>
                  <a:pt x="476250" y="304800"/>
                </a:cubicBezTo>
                <a:cubicBezTo>
                  <a:pt x="623587" y="304800"/>
                  <a:pt x="626077" y="299308"/>
                  <a:pt x="723900" y="266700"/>
                </a:cubicBezTo>
                <a:cubicBezTo>
                  <a:pt x="736600" y="247650"/>
                  <a:pt x="759722" y="232332"/>
                  <a:pt x="762000" y="209550"/>
                </a:cubicBezTo>
                <a:cubicBezTo>
                  <a:pt x="766468" y="164872"/>
                  <a:pt x="770517" y="111643"/>
                  <a:pt x="742950" y="76200"/>
                </a:cubicBezTo>
                <a:cubicBezTo>
                  <a:pt x="718294" y="44499"/>
                  <a:pt x="662066" y="60377"/>
                  <a:pt x="628650" y="38100"/>
                </a:cubicBezTo>
                <a:lnTo>
                  <a:pt x="571500" y="0"/>
                </a:lnTo>
                <a:cubicBezTo>
                  <a:pt x="457200" y="6350"/>
                  <a:pt x="342192" y="4851"/>
                  <a:pt x="228600" y="19050"/>
                </a:cubicBezTo>
                <a:cubicBezTo>
                  <a:pt x="188749" y="24031"/>
                  <a:pt x="152400" y="44450"/>
                  <a:pt x="114300" y="57150"/>
                </a:cubicBezTo>
                <a:lnTo>
                  <a:pt x="57150" y="76200"/>
                </a:lnTo>
                <a:cubicBezTo>
                  <a:pt x="37887" y="105095"/>
                  <a:pt x="0" y="151065"/>
                  <a:pt x="0" y="190500"/>
                </a:cubicBezTo>
                <a:cubicBezTo>
                  <a:pt x="0" y="210580"/>
                  <a:pt x="4851" y="233451"/>
                  <a:pt x="19050" y="247650"/>
                </a:cubicBezTo>
                <a:cubicBezTo>
                  <a:pt x="33249" y="261849"/>
                  <a:pt x="58647" y="256948"/>
                  <a:pt x="76200" y="266700"/>
                </a:cubicBezTo>
                <a:cubicBezTo>
                  <a:pt x="116228" y="288938"/>
                  <a:pt x="190500" y="342900"/>
                  <a:pt x="190500" y="342900"/>
                </a:cubicBezTo>
                <a:cubicBezTo>
                  <a:pt x="352993" y="288736"/>
                  <a:pt x="264639" y="304800"/>
                  <a:pt x="457200" y="30480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2948239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" name="Rectangle 1"/>
          <p:cNvSpPr/>
          <p:nvPr/>
        </p:nvSpPr>
        <p:spPr>
          <a:xfrm>
            <a:off x="490124" y="327046"/>
            <a:ext cx="939609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3200" b="1" i="0" dirty="0" smtClean="0">
                <a:solidFill>
                  <a:srgbClr val="FFFFFF"/>
                </a:solidFill>
              </a:rPr>
              <a:t>The Week 1 “Syllabus” segment looks like this:</a:t>
            </a:r>
            <a:endParaRPr kumimoji="0" lang="en-US" sz="3200" b="1" i="0" dirty="0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43000"/>
            <a:ext cx="9601200" cy="562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069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" name="Rectangle 1"/>
          <p:cNvSpPr/>
          <p:nvPr/>
        </p:nvSpPr>
        <p:spPr>
          <a:xfrm>
            <a:off x="490124" y="327046"/>
            <a:ext cx="939609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3200" b="1" i="0" dirty="0" smtClean="0">
                <a:solidFill>
                  <a:srgbClr val="FFFFFF"/>
                </a:solidFill>
              </a:rPr>
              <a:t>The Week 1 “Syllabus” segment looks like this:</a:t>
            </a:r>
            <a:endParaRPr kumimoji="0" lang="en-US" sz="3200" b="1" i="0" dirty="0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43000"/>
            <a:ext cx="9601200" cy="562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24642" y="6019800"/>
            <a:ext cx="7805058" cy="685800"/>
          </a:xfrm>
          <a:prstGeom prst="rect">
            <a:avLst/>
          </a:prstGeom>
          <a:solidFill>
            <a:srgbClr val="FFCC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C00000"/>
                </a:solidFill>
              </a:rPr>
              <a:t>Scroll down for basic information . . .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5400000">
            <a:off x="8764815" y="2126343"/>
            <a:ext cx="2148114" cy="609600"/>
          </a:xfrm>
          <a:prstGeom prst="stripedRigh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71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5900" y="358140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lang="en-US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Ancient Middle America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86329" y="5334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 . . .</a:t>
            </a:r>
            <a:endParaRPr kumimoji="1" lang="en-US" sz="3600" b="1" i="1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57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1429942"/>
            <a:ext cx="839651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Use one of these: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“Calendar”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 smtClean="0">
                <a:solidFill>
                  <a:srgbClr val="FFFFFF">
                    <a:lumMod val="65000"/>
                  </a:srgbClr>
                </a:solidFill>
              </a:rPr>
              <a:t>or “Syllabus”</a:t>
            </a:r>
          </a:p>
          <a:p>
            <a:pPr algn="ctr">
              <a:lnSpc>
                <a:spcPct val="150000"/>
              </a:lnSpc>
            </a:pPr>
            <a:r>
              <a:rPr kumimoji="0" lang="en-US" b="1" i="0" dirty="0">
                <a:solidFill>
                  <a:srgbClr val="FFFFFF"/>
                </a:solidFill>
              </a:rPr>
              <a:t>o</a:t>
            </a:r>
            <a:r>
              <a:rPr kumimoji="0" lang="en-US" b="1" i="0" dirty="0" smtClean="0">
                <a:solidFill>
                  <a:srgbClr val="FFFFFF"/>
                </a:solidFill>
              </a:rPr>
              <a:t>r use the </a:t>
            </a:r>
            <a:r>
              <a:rPr kumimoji="0" lang="en-US" b="1" i="0" dirty="0">
                <a:solidFill>
                  <a:srgbClr val="FFC000"/>
                </a:solidFill>
              </a:rPr>
              <a:t>“Assignments</a:t>
            </a:r>
            <a:r>
              <a:rPr kumimoji="0" lang="en-US" b="1" i="0" dirty="0" smtClean="0">
                <a:solidFill>
                  <a:srgbClr val="FFC000"/>
                </a:solidFill>
              </a:rPr>
              <a:t>”</a:t>
            </a:r>
            <a:endParaRPr kumimoji="0" lang="en-US" b="1" i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30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" name="Rectangle 1"/>
          <p:cNvSpPr/>
          <p:nvPr/>
        </p:nvSpPr>
        <p:spPr>
          <a:xfrm>
            <a:off x="663572" y="250846"/>
            <a:ext cx="9049208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2800" b="1" i="0" dirty="0" smtClean="0">
                <a:solidFill>
                  <a:srgbClr val="FFFFFF"/>
                </a:solidFill>
              </a:rPr>
              <a:t>The Week 1 “Assignments” segment looks like this:</a:t>
            </a:r>
            <a:endParaRPr kumimoji="0" lang="en-US" sz="2800" b="1" i="0" dirty="0">
              <a:solidFill>
                <a:srgbClr val="FFFFFF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18445"/>
            <a:ext cx="9601200" cy="568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409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1169670" y="1428750"/>
            <a:ext cx="1295400" cy="5657850"/>
          </a:xfrm>
          <a:custGeom>
            <a:avLst/>
            <a:gdLst>
              <a:gd name="connsiteX0" fmla="*/ 933450 w 1581150"/>
              <a:gd name="connsiteY0" fmla="*/ 3886200 h 4042464"/>
              <a:gd name="connsiteX1" fmla="*/ 990600 w 1581150"/>
              <a:gd name="connsiteY1" fmla="*/ 3790950 h 4042464"/>
              <a:gd name="connsiteX2" fmla="*/ 1104900 w 1581150"/>
              <a:gd name="connsiteY2" fmla="*/ 3676650 h 4042464"/>
              <a:gd name="connsiteX3" fmla="*/ 1143000 w 1581150"/>
              <a:gd name="connsiteY3" fmla="*/ 3619500 h 4042464"/>
              <a:gd name="connsiteX4" fmla="*/ 1257300 w 1581150"/>
              <a:gd name="connsiteY4" fmla="*/ 3543300 h 4042464"/>
              <a:gd name="connsiteX5" fmla="*/ 1314450 w 1581150"/>
              <a:gd name="connsiteY5" fmla="*/ 3486150 h 4042464"/>
              <a:gd name="connsiteX6" fmla="*/ 1333500 w 1581150"/>
              <a:gd name="connsiteY6" fmla="*/ 3429000 h 4042464"/>
              <a:gd name="connsiteX7" fmla="*/ 1409700 w 1581150"/>
              <a:gd name="connsiteY7" fmla="*/ 3314700 h 4042464"/>
              <a:gd name="connsiteX8" fmla="*/ 1466850 w 1581150"/>
              <a:gd name="connsiteY8" fmla="*/ 3200400 h 4042464"/>
              <a:gd name="connsiteX9" fmla="*/ 1504950 w 1581150"/>
              <a:gd name="connsiteY9" fmla="*/ 3086100 h 4042464"/>
              <a:gd name="connsiteX10" fmla="*/ 1524000 w 1581150"/>
              <a:gd name="connsiteY10" fmla="*/ 3028950 h 4042464"/>
              <a:gd name="connsiteX11" fmla="*/ 1543050 w 1581150"/>
              <a:gd name="connsiteY11" fmla="*/ 2952750 h 4042464"/>
              <a:gd name="connsiteX12" fmla="*/ 1581150 w 1581150"/>
              <a:gd name="connsiteY12" fmla="*/ 2762250 h 4042464"/>
              <a:gd name="connsiteX13" fmla="*/ 1562100 w 1581150"/>
              <a:gd name="connsiteY13" fmla="*/ 628650 h 4042464"/>
              <a:gd name="connsiteX14" fmla="*/ 1543050 w 1581150"/>
              <a:gd name="connsiteY14" fmla="*/ 476250 h 4042464"/>
              <a:gd name="connsiteX15" fmla="*/ 1428750 w 1581150"/>
              <a:gd name="connsiteY15" fmla="*/ 247650 h 4042464"/>
              <a:gd name="connsiteX16" fmla="*/ 1371600 w 1581150"/>
              <a:gd name="connsiteY16" fmla="*/ 190500 h 4042464"/>
              <a:gd name="connsiteX17" fmla="*/ 1333500 w 1581150"/>
              <a:gd name="connsiteY17" fmla="*/ 133350 h 4042464"/>
              <a:gd name="connsiteX18" fmla="*/ 1104900 w 1581150"/>
              <a:gd name="connsiteY18" fmla="*/ 19050 h 4042464"/>
              <a:gd name="connsiteX19" fmla="*/ 1047750 w 1581150"/>
              <a:gd name="connsiteY19" fmla="*/ 0 h 4042464"/>
              <a:gd name="connsiteX20" fmla="*/ 685800 w 1581150"/>
              <a:gd name="connsiteY20" fmla="*/ 19050 h 4042464"/>
              <a:gd name="connsiteX21" fmla="*/ 609600 w 1581150"/>
              <a:gd name="connsiteY21" fmla="*/ 38100 h 4042464"/>
              <a:gd name="connsiteX22" fmla="*/ 438150 w 1581150"/>
              <a:gd name="connsiteY22" fmla="*/ 76200 h 4042464"/>
              <a:gd name="connsiteX23" fmla="*/ 381000 w 1581150"/>
              <a:gd name="connsiteY23" fmla="*/ 95250 h 4042464"/>
              <a:gd name="connsiteX24" fmla="*/ 228600 w 1581150"/>
              <a:gd name="connsiteY24" fmla="*/ 133350 h 4042464"/>
              <a:gd name="connsiteX25" fmla="*/ 95250 w 1581150"/>
              <a:gd name="connsiteY25" fmla="*/ 304800 h 4042464"/>
              <a:gd name="connsiteX26" fmla="*/ 57150 w 1581150"/>
              <a:gd name="connsiteY26" fmla="*/ 361950 h 4042464"/>
              <a:gd name="connsiteX27" fmla="*/ 0 w 1581150"/>
              <a:gd name="connsiteY27" fmla="*/ 590550 h 4042464"/>
              <a:gd name="connsiteX28" fmla="*/ 19050 w 1581150"/>
              <a:gd name="connsiteY28" fmla="*/ 1009650 h 4042464"/>
              <a:gd name="connsiteX29" fmla="*/ 38100 w 1581150"/>
              <a:gd name="connsiteY29" fmla="*/ 1162050 h 4042464"/>
              <a:gd name="connsiteX30" fmla="*/ 76200 w 1581150"/>
              <a:gd name="connsiteY30" fmla="*/ 1562100 h 4042464"/>
              <a:gd name="connsiteX31" fmla="*/ 57150 w 1581150"/>
              <a:gd name="connsiteY31" fmla="*/ 2457450 h 4042464"/>
              <a:gd name="connsiteX32" fmla="*/ 38100 w 1581150"/>
              <a:gd name="connsiteY32" fmla="*/ 2533650 h 4042464"/>
              <a:gd name="connsiteX33" fmla="*/ 57150 w 1581150"/>
              <a:gd name="connsiteY33" fmla="*/ 3314700 h 4042464"/>
              <a:gd name="connsiteX34" fmla="*/ 114300 w 1581150"/>
              <a:gd name="connsiteY34" fmla="*/ 3486150 h 4042464"/>
              <a:gd name="connsiteX35" fmla="*/ 133350 w 1581150"/>
              <a:gd name="connsiteY35" fmla="*/ 3543300 h 4042464"/>
              <a:gd name="connsiteX36" fmla="*/ 152400 w 1581150"/>
              <a:gd name="connsiteY36" fmla="*/ 3905250 h 4042464"/>
              <a:gd name="connsiteX37" fmla="*/ 285750 w 1581150"/>
              <a:gd name="connsiteY37" fmla="*/ 3962400 h 4042464"/>
              <a:gd name="connsiteX38" fmla="*/ 342900 w 1581150"/>
              <a:gd name="connsiteY38" fmla="*/ 3981450 h 4042464"/>
              <a:gd name="connsiteX39" fmla="*/ 685800 w 1581150"/>
              <a:gd name="connsiteY39" fmla="*/ 4019550 h 4042464"/>
              <a:gd name="connsiteX40" fmla="*/ 838200 w 1581150"/>
              <a:gd name="connsiteY40" fmla="*/ 4019550 h 4042464"/>
              <a:gd name="connsiteX41" fmla="*/ 857250 w 1581150"/>
              <a:gd name="connsiteY41" fmla="*/ 3962400 h 4042464"/>
              <a:gd name="connsiteX42" fmla="*/ 933450 w 1581150"/>
              <a:gd name="connsiteY42" fmla="*/ 3943350 h 4042464"/>
              <a:gd name="connsiteX43" fmla="*/ 971550 w 1581150"/>
              <a:gd name="connsiteY43" fmla="*/ 3848100 h 40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81150" h="4042464">
                <a:moveTo>
                  <a:pt x="933450" y="3886200"/>
                </a:moveTo>
                <a:cubicBezTo>
                  <a:pt x="952500" y="3854450"/>
                  <a:pt x="967153" y="3819607"/>
                  <a:pt x="990600" y="3790950"/>
                </a:cubicBezTo>
                <a:cubicBezTo>
                  <a:pt x="1024720" y="3749248"/>
                  <a:pt x="1075012" y="3721482"/>
                  <a:pt x="1104900" y="3676650"/>
                </a:cubicBezTo>
                <a:cubicBezTo>
                  <a:pt x="1117600" y="3657600"/>
                  <a:pt x="1125770" y="3634577"/>
                  <a:pt x="1143000" y="3619500"/>
                </a:cubicBezTo>
                <a:cubicBezTo>
                  <a:pt x="1177461" y="3589347"/>
                  <a:pt x="1224921" y="3575679"/>
                  <a:pt x="1257300" y="3543300"/>
                </a:cubicBezTo>
                <a:lnTo>
                  <a:pt x="1314450" y="3486150"/>
                </a:lnTo>
                <a:cubicBezTo>
                  <a:pt x="1320800" y="3467100"/>
                  <a:pt x="1323748" y="3446553"/>
                  <a:pt x="1333500" y="3429000"/>
                </a:cubicBezTo>
                <a:cubicBezTo>
                  <a:pt x="1355738" y="3388972"/>
                  <a:pt x="1395220" y="3358141"/>
                  <a:pt x="1409700" y="3314700"/>
                </a:cubicBezTo>
                <a:cubicBezTo>
                  <a:pt x="1479175" y="3106274"/>
                  <a:pt x="1368373" y="3421974"/>
                  <a:pt x="1466850" y="3200400"/>
                </a:cubicBezTo>
                <a:cubicBezTo>
                  <a:pt x="1483161" y="3163700"/>
                  <a:pt x="1492250" y="3124200"/>
                  <a:pt x="1504950" y="3086100"/>
                </a:cubicBezTo>
                <a:cubicBezTo>
                  <a:pt x="1511300" y="3067050"/>
                  <a:pt x="1519130" y="3048431"/>
                  <a:pt x="1524000" y="3028950"/>
                </a:cubicBezTo>
                <a:cubicBezTo>
                  <a:pt x="1530350" y="3003550"/>
                  <a:pt x="1537564" y="2978351"/>
                  <a:pt x="1543050" y="2952750"/>
                </a:cubicBezTo>
                <a:cubicBezTo>
                  <a:pt x="1556619" y="2889430"/>
                  <a:pt x="1581150" y="2762250"/>
                  <a:pt x="1581150" y="2762250"/>
                </a:cubicBezTo>
                <a:cubicBezTo>
                  <a:pt x="1574800" y="2051050"/>
                  <a:pt x="1573952" y="1339780"/>
                  <a:pt x="1562100" y="628650"/>
                </a:cubicBezTo>
                <a:cubicBezTo>
                  <a:pt x="1561247" y="577462"/>
                  <a:pt x="1553777" y="526309"/>
                  <a:pt x="1543050" y="476250"/>
                </a:cubicBezTo>
                <a:cubicBezTo>
                  <a:pt x="1526148" y="397372"/>
                  <a:pt x="1486548" y="305448"/>
                  <a:pt x="1428750" y="247650"/>
                </a:cubicBezTo>
                <a:cubicBezTo>
                  <a:pt x="1409700" y="228600"/>
                  <a:pt x="1388847" y="211196"/>
                  <a:pt x="1371600" y="190500"/>
                </a:cubicBezTo>
                <a:cubicBezTo>
                  <a:pt x="1356943" y="172911"/>
                  <a:pt x="1350730" y="148427"/>
                  <a:pt x="1333500" y="133350"/>
                </a:cubicBezTo>
                <a:cubicBezTo>
                  <a:pt x="1242598" y="53811"/>
                  <a:pt x="1212812" y="55021"/>
                  <a:pt x="1104900" y="19050"/>
                </a:cubicBezTo>
                <a:lnTo>
                  <a:pt x="1047750" y="0"/>
                </a:lnTo>
                <a:cubicBezTo>
                  <a:pt x="927100" y="6350"/>
                  <a:pt x="806163" y="8584"/>
                  <a:pt x="685800" y="19050"/>
                </a:cubicBezTo>
                <a:cubicBezTo>
                  <a:pt x="659717" y="21318"/>
                  <a:pt x="635158" y="32420"/>
                  <a:pt x="609600" y="38100"/>
                </a:cubicBezTo>
                <a:cubicBezTo>
                  <a:pt x="521213" y="57742"/>
                  <a:pt x="519453" y="52971"/>
                  <a:pt x="438150" y="76200"/>
                </a:cubicBezTo>
                <a:cubicBezTo>
                  <a:pt x="418842" y="81717"/>
                  <a:pt x="400481" y="90380"/>
                  <a:pt x="381000" y="95250"/>
                </a:cubicBezTo>
                <a:lnTo>
                  <a:pt x="228600" y="133350"/>
                </a:lnTo>
                <a:cubicBezTo>
                  <a:pt x="139071" y="222879"/>
                  <a:pt x="186394" y="168084"/>
                  <a:pt x="95250" y="304800"/>
                </a:cubicBezTo>
                <a:cubicBezTo>
                  <a:pt x="82550" y="323850"/>
                  <a:pt x="64390" y="340230"/>
                  <a:pt x="57150" y="361950"/>
                </a:cubicBezTo>
                <a:cubicBezTo>
                  <a:pt x="6836" y="512893"/>
                  <a:pt x="25652" y="436636"/>
                  <a:pt x="0" y="590550"/>
                </a:cubicBezTo>
                <a:cubicBezTo>
                  <a:pt x="6350" y="730250"/>
                  <a:pt x="9748" y="870115"/>
                  <a:pt x="19050" y="1009650"/>
                </a:cubicBezTo>
                <a:cubicBezTo>
                  <a:pt x="22455" y="1060732"/>
                  <a:pt x="34017" y="1111018"/>
                  <a:pt x="38100" y="1162050"/>
                </a:cubicBezTo>
                <a:cubicBezTo>
                  <a:pt x="69587" y="1555633"/>
                  <a:pt x="28284" y="1370437"/>
                  <a:pt x="76200" y="1562100"/>
                </a:cubicBezTo>
                <a:cubicBezTo>
                  <a:pt x="69850" y="1860550"/>
                  <a:pt x="68848" y="2159162"/>
                  <a:pt x="57150" y="2457450"/>
                </a:cubicBezTo>
                <a:cubicBezTo>
                  <a:pt x="56124" y="2483612"/>
                  <a:pt x="38100" y="2507468"/>
                  <a:pt x="38100" y="2533650"/>
                </a:cubicBezTo>
                <a:cubicBezTo>
                  <a:pt x="38100" y="2794077"/>
                  <a:pt x="40561" y="3054801"/>
                  <a:pt x="57150" y="3314700"/>
                </a:cubicBezTo>
                <a:lnTo>
                  <a:pt x="114300" y="3486150"/>
                </a:lnTo>
                <a:lnTo>
                  <a:pt x="133350" y="3543300"/>
                </a:lnTo>
                <a:cubicBezTo>
                  <a:pt x="139700" y="3663950"/>
                  <a:pt x="129794" y="3786567"/>
                  <a:pt x="152400" y="3905250"/>
                </a:cubicBezTo>
                <a:cubicBezTo>
                  <a:pt x="159076" y="3940301"/>
                  <a:pt x="269969" y="3957891"/>
                  <a:pt x="285750" y="3962400"/>
                </a:cubicBezTo>
                <a:cubicBezTo>
                  <a:pt x="305058" y="3967917"/>
                  <a:pt x="323209" y="3977512"/>
                  <a:pt x="342900" y="3981450"/>
                </a:cubicBezTo>
                <a:cubicBezTo>
                  <a:pt x="439463" y="4000763"/>
                  <a:pt x="597454" y="4011519"/>
                  <a:pt x="685800" y="4019550"/>
                </a:cubicBezTo>
                <a:cubicBezTo>
                  <a:pt x="740402" y="4037751"/>
                  <a:pt x="776898" y="4060418"/>
                  <a:pt x="838200" y="4019550"/>
                </a:cubicBezTo>
                <a:cubicBezTo>
                  <a:pt x="854908" y="4008411"/>
                  <a:pt x="841570" y="3974944"/>
                  <a:pt x="857250" y="3962400"/>
                </a:cubicBezTo>
                <a:cubicBezTo>
                  <a:pt x="877694" y="3946044"/>
                  <a:pt x="908050" y="3949700"/>
                  <a:pt x="933450" y="3943350"/>
                </a:cubicBezTo>
                <a:cubicBezTo>
                  <a:pt x="956990" y="3872730"/>
                  <a:pt x="943520" y="3904161"/>
                  <a:pt x="971550" y="384810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6" name="Down Arrow 5"/>
          <p:cNvSpPr/>
          <p:nvPr/>
        </p:nvSpPr>
        <p:spPr>
          <a:xfrm rot="5579252">
            <a:off x="4453220" y="806592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course navigation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50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1169670" y="1428750"/>
            <a:ext cx="1295400" cy="5657850"/>
          </a:xfrm>
          <a:custGeom>
            <a:avLst/>
            <a:gdLst>
              <a:gd name="connsiteX0" fmla="*/ 933450 w 1581150"/>
              <a:gd name="connsiteY0" fmla="*/ 3886200 h 4042464"/>
              <a:gd name="connsiteX1" fmla="*/ 990600 w 1581150"/>
              <a:gd name="connsiteY1" fmla="*/ 3790950 h 4042464"/>
              <a:gd name="connsiteX2" fmla="*/ 1104900 w 1581150"/>
              <a:gd name="connsiteY2" fmla="*/ 3676650 h 4042464"/>
              <a:gd name="connsiteX3" fmla="*/ 1143000 w 1581150"/>
              <a:gd name="connsiteY3" fmla="*/ 3619500 h 4042464"/>
              <a:gd name="connsiteX4" fmla="*/ 1257300 w 1581150"/>
              <a:gd name="connsiteY4" fmla="*/ 3543300 h 4042464"/>
              <a:gd name="connsiteX5" fmla="*/ 1314450 w 1581150"/>
              <a:gd name="connsiteY5" fmla="*/ 3486150 h 4042464"/>
              <a:gd name="connsiteX6" fmla="*/ 1333500 w 1581150"/>
              <a:gd name="connsiteY6" fmla="*/ 3429000 h 4042464"/>
              <a:gd name="connsiteX7" fmla="*/ 1409700 w 1581150"/>
              <a:gd name="connsiteY7" fmla="*/ 3314700 h 4042464"/>
              <a:gd name="connsiteX8" fmla="*/ 1466850 w 1581150"/>
              <a:gd name="connsiteY8" fmla="*/ 3200400 h 4042464"/>
              <a:gd name="connsiteX9" fmla="*/ 1504950 w 1581150"/>
              <a:gd name="connsiteY9" fmla="*/ 3086100 h 4042464"/>
              <a:gd name="connsiteX10" fmla="*/ 1524000 w 1581150"/>
              <a:gd name="connsiteY10" fmla="*/ 3028950 h 4042464"/>
              <a:gd name="connsiteX11" fmla="*/ 1543050 w 1581150"/>
              <a:gd name="connsiteY11" fmla="*/ 2952750 h 4042464"/>
              <a:gd name="connsiteX12" fmla="*/ 1581150 w 1581150"/>
              <a:gd name="connsiteY12" fmla="*/ 2762250 h 4042464"/>
              <a:gd name="connsiteX13" fmla="*/ 1562100 w 1581150"/>
              <a:gd name="connsiteY13" fmla="*/ 628650 h 4042464"/>
              <a:gd name="connsiteX14" fmla="*/ 1543050 w 1581150"/>
              <a:gd name="connsiteY14" fmla="*/ 476250 h 4042464"/>
              <a:gd name="connsiteX15" fmla="*/ 1428750 w 1581150"/>
              <a:gd name="connsiteY15" fmla="*/ 247650 h 4042464"/>
              <a:gd name="connsiteX16" fmla="*/ 1371600 w 1581150"/>
              <a:gd name="connsiteY16" fmla="*/ 190500 h 4042464"/>
              <a:gd name="connsiteX17" fmla="*/ 1333500 w 1581150"/>
              <a:gd name="connsiteY17" fmla="*/ 133350 h 4042464"/>
              <a:gd name="connsiteX18" fmla="*/ 1104900 w 1581150"/>
              <a:gd name="connsiteY18" fmla="*/ 19050 h 4042464"/>
              <a:gd name="connsiteX19" fmla="*/ 1047750 w 1581150"/>
              <a:gd name="connsiteY19" fmla="*/ 0 h 4042464"/>
              <a:gd name="connsiteX20" fmla="*/ 685800 w 1581150"/>
              <a:gd name="connsiteY20" fmla="*/ 19050 h 4042464"/>
              <a:gd name="connsiteX21" fmla="*/ 609600 w 1581150"/>
              <a:gd name="connsiteY21" fmla="*/ 38100 h 4042464"/>
              <a:gd name="connsiteX22" fmla="*/ 438150 w 1581150"/>
              <a:gd name="connsiteY22" fmla="*/ 76200 h 4042464"/>
              <a:gd name="connsiteX23" fmla="*/ 381000 w 1581150"/>
              <a:gd name="connsiteY23" fmla="*/ 95250 h 4042464"/>
              <a:gd name="connsiteX24" fmla="*/ 228600 w 1581150"/>
              <a:gd name="connsiteY24" fmla="*/ 133350 h 4042464"/>
              <a:gd name="connsiteX25" fmla="*/ 95250 w 1581150"/>
              <a:gd name="connsiteY25" fmla="*/ 304800 h 4042464"/>
              <a:gd name="connsiteX26" fmla="*/ 57150 w 1581150"/>
              <a:gd name="connsiteY26" fmla="*/ 361950 h 4042464"/>
              <a:gd name="connsiteX27" fmla="*/ 0 w 1581150"/>
              <a:gd name="connsiteY27" fmla="*/ 590550 h 4042464"/>
              <a:gd name="connsiteX28" fmla="*/ 19050 w 1581150"/>
              <a:gd name="connsiteY28" fmla="*/ 1009650 h 4042464"/>
              <a:gd name="connsiteX29" fmla="*/ 38100 w 1581150"/>
              <a:gd name="connsiteY29" fmla="*/ 1162050 h 4042464"/>
              <a:gd name="connsiteX30" fmla="*/ 76200 w 1581150"/>
              <a:gd name="connsiteY30" fmla="*/ 1562100 h 4042464"/>
              <a:gd name="connsiteX31" fmla="*/ 57150 w 1581150"/>
              <a:gd name="connsiteY31" fmla="*/ 2457450 h 4042464"/>
              <a:gd name="connsiteX32" fmla="*/ 38100 w 1581150"/>
              <a:gd name="connsiteY32" fmla="*/ 2533650 h 4042464"/>
              <a:gd name="connsiteX33" fmla="*/ 57150 w 1581150"/>
              <a:gd name="connsiteY33" fmla="*/ 3314700 h 4042464"/>
              <a:gd name="connsiteX34" fmla="*/ 114300 w 1581150"/>
              <a:gd name="connsiteY34" fmla="*/ 3486150 h 4042464"/>
              <a:gd name="connsiteX35" fmla="*/ 133350 w 1581150"/>
              <a:gd name="connsiteY35" fmla="*/ 3543300 h 4042464"/>
              <a:gd name="connsiteX36" fmla="*/ 152400 w 1581150"/>
              <a:gd name="connsiteY36" fmla="*/ 3905250 h 4042464"/>
              <a:gd name="connsiteX37" fmla="*/ 285750 w 1581150"/>
              <a:gd name="connsiteY37" fmla="*/ 3962400 h 4042464"/>
              <a:gd name="connsiteX38" fmla="*/ 342900 w 1581150"/>
              <a:gd name="connsiteY38" fmla="*/ 3981450 h 4042464"/>
              <a:gd name="connsiteX39" fmla="*/ 685800 w 1581150"/>
              <a:gd name="connsiteY39" fmla="*/ 4019550 h 4042464"/>
              <a:gd name="connsiteX40" fmla="*/ 838200 w 1581150"/>
              <a:gd name="connsiteY40" fmla="*/ 4019550 h 4042464"/>
              <a:gd name="connsiteX41" fmla="*/ 857250 w 1581150"/>
              <a:gd name="connsiteY41" fmla="*/ 3962400 h 4042464"/>
              <a:gd name="connsiteX42" fmla="*/ 933450 w 1581150"/>
              <a:gd name="connsiteY42" fmla="*/ 3943350 h 4042464"/>
              <a:gd name="connsiteX43" fmla="*/ 971550 w 1581150"/>
              <a:gd name="connsiteY43" fmla="*/ 3848100 h 40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81150" h="4042464">
                <a:moveTo>
                  <a:pt x="933450" y="3886200"/>
                </a:moveTo>
                <a:cubicBezTo>
                  <a:pt x="952500" y="3854450"/>
                  <a:pt x="967153" y="3819607"/>
                  <a:pt x="990600" y="3790950"/>
                </a:cubicBezTo>
                <a:cubicBezTo>
                  <a:pt x="1024720" y="3749248"/>
                  <a:pt x="1075012" y="3721482"/>
                  <a:pt x="1104900" y="3676650"/>
                </a:cubicBezTo>
                <a:cubicBezTo>
                  <a:pt x="1117600" y="3657600"/>
                  <a:pt x="1125770" y="3634577"/>
                  <a:pt x="1143000" y="3619500"/>
                </a:cubicBezTo>
                <a:cubicBezTo>
                  <a:pt x="1177461" y="3589347"/>
                  <a:pt x="1224921" y="3575679"/>
                  <a:pt x="1257300" y="3543300"/>
                </a:cubicBezTo>
                <a:lnTo>
                  <a:pt x="1314450" y="3486150"/>
                </a:lnTo>
                <a:cubicBezTo>
                  <a:pt x="1320800" y="3467100"/>
                  <a:pt x="1323748" y="3446553"/>
                  <a:pt x="1333500" y="3429000"/>
                </a:cubicBezTo>
                <a:cubicBezTo>
                  <a:pt x="1355738" y="3388972"/>
                  <a:pt x="1395220" y="3358141"/>
                  <a:pt x="1409700" y="3314700"/>
                </a:cubicBezTo>
                <a:cubicBezTo>
                  <a:pt x="1479175" y="3106274"/>
                  <a:pt x="1368373" y="3421974"/>
                  <a:pt x="1466850" y="3200400"/>
                </a:cubicBezTo>
                <a:cubicBezTo>
                  <a:pt x="1483161" y="3163700"/>
                  <a:pt x="1492250" y="3124200"/>
                  <a:pt x="1504950" y="3086100"/>
                </a:cubicBezTo>
                <a:cubicBezTo>
                  <a:pt x="1511300" y="3067050"/>
                  <a:pt x="1519130" y="3048431"/>
                  <a:pt x="1524000" y="3028950"/>
                </a:cubicBezTo>
                <a:cubicBezTo>
                  <a:pt x="1530350" y="3003550"/>
                  <a:pt x="1537564" y="2978351"/>
                  <a:pt x="1543050" y="2952750"/>
                </a:cubicBezTo>
                <a:cubicBezTo>
                  <a:pt x="1556619" y="2889430"/>
                  <a:pt x="1581150" y="2762250"/>
                  <a:pt x="1581150" y="2762250"/>
                </a:cubicBezTo>
                <a:cubicBezTo>
                  <a:pt x="1574800" y="2051050"/>
                  <a:pt x="1573952" y="1339780"/>
                  <a:pt x="1562100" y="628650"/>
                </a:cubicBezTo>
                <a:cubicBezTo>
                  <a:pt x="1561247" y="577462"/>
                  <a:pt x="1553777" y="526309"/>
                  <a:pt x="1543050" y="476250"/>
                </a:cubicBezTo>
                <a:cubicBezTo>
                  <a:pt x="1526148" y="397372"/>
                  <a:pt x="1486548" y="305448"/>
                  <a:pt x="1428750" y="247650"/>
                </a:cubicBezTo>
                <a:cubicBezTo>
                  <a:pt x="1409700" y="228600"/>
                  <a:pt x="1388847" y="211196"/>
                  <a:pt x="1371600" y="190500"/>
                </a:cubicBezTo>
                <a:cubicBezTo>
                  <a:pt x="1356943" y="172911"/>
                  <a:pt x="1350730" y="148427"/>
                  <a:pt x="1333500" y="133350"/>
                </a:cubicBezTo>
                <a:cubicBezTo>
                  <a:pt x="1242598" y="53811"/>
                  <a:pt x="1212812" y="55021"/>
                  <a:pt x="1104900" y="19050"/>
                </a:cubicBezTo>
                <a:lnTo>
                  <a:pt x="1047750" y="0"/>
                </a:lnTo>
                <a:cubicBezTo>
                  <a:pt x="927100" y="6350"/>
                  <a:pt x="806163" y="8584"/>
                  <a:pt x="685800" y="19050"/>
                </a:cubicBezTo>
                <a:cubicBezTo>
                  <a:pt x="659717" y="21318"/>
                  <a:pt x="635158" y="32420"/>
                  <a:pt x="609600" y="38100"/>
                </a:cubicBezTo>
                <a:cubicBezTo>
                  <a:pt x="521213" y="57742"/>
                  <a:pt x="519453" y="52971"/>
                  <a:pt x="438150" y="76200"/>
                </a:cubicBezTo>
                <a:cubicBezTo>
                  <a:pt x="418842" y="81717"/>
                  <a:pt x="400481" y="90380"/>
                  <a:pt x="381000" y="95250"/>
                </a:cubicBezTo>
                <a:lnTo>
                  <a:pt x="228600" y="133350"/>
                </a:lnTo>
                <a:cubicBezTo>
                  <a:pt x="139071" y="222879"/>
                  <a:pt x="186394" y="168084"/>
                  <a:pt x="95250" y="304800"/>
                </a:cubicBezTo>
                <a:cubicBezTo>
                  <a:pt x="82550" y="323850"/>
                  <a:pt x="64390" y="340230"/>
                  <a:pt x="57150" y="361950"/>
                </a:cubicBezTo>
                <a:cubicBezTo>
                  <a:pt x="6836" y="512893"/>
                  <a:pt x="25652" y="436636"/>
                  <a:pt x="0" y="590550"/>
                </a:cubicBezTo>
                <a:cubicBezTo>
                  <a:pt x="6350" y="730250"/>
                  <a:pt x="9748" y="870115"/>
                  <a:pt x="19050" y="1009650"/>
                </a:cubicBezTo>
                <a:cubicBezTo>
                  <a:pt x="22455" y="1060732"/>
                  <a:pt x="34017" y="1111018"/>
                  <a:pt x="38100" y="1162050"/>
                </a:cubicBezTo>
                <a:cubicBezTo>
                  <a:pt x="69587" y="1555633"/>
                  <a:pt x="28284" y="1370437"/>
                  <a:pt x="76200" y="1562100"/>
                </a:cubicBezTo>
                <a:cubicBezTo>
                  <a:pt x="69850" y="1860550"/>
                  <a:pt x="68848" y="2159162"/>
                  <a:pt x="57150" y="2457450"/>
                </a:cubicBezTo>
                <a:cubicBezTo>
                  <a:pt x="56124" y="2483612"/>
                  <a:pt x="38100" y="2507468"/>
                  <a:pt x="38100" y="2533650"/>
                </a:cubicBezTo>
                <a:cubicBezTo>
                  <a:pt x="38100" y="2794077"/>
                  <a:pt x="40561" y="3054801"/>
                  <a:pt x="57150" y="3314700"/>
                </a:cubicBezTo>
                <a:lnTo>
                  <a:pt x="114300" y="3486150"/>
                </a:lnTo>
                <a:lnTo>
                  <a:pt x="133350" y="3543300"/>
                </a:lnTo>
                <a:cubicBezTo>
                  <a:pt x="139700" y="3663950"/>
                  <a:pt x="129794" y="3786567"/>
                  <a:pt x="152400" y="3905250"/>
                </a:cubicBezTo>
                <a:cubicBezTo>
                  <a:pt x="159076" y="3940301"/>
                  <a:pt x="269969" y="3957891"/>
                  <a:pt x="285750" y="3962400"/>
                </a:cubicBezTo>
                <a:cubicBezTo>
                  <a:pt x="305058" y="3967917"/>
                  <a:pt x="323209" y="3977512"/>
                  <a:pt x="342900" y="3981450"/>
                </a:cubicBezTo>
                <a:cubicBezTo>
                  <a:pt x="439463" y="4000763"/>
                  <a:pt x="597454" y="4011519"/>
                  <a:pt x="685800" y="4019550"/>
                </a:cubicBezTo>
                <a:cubicBezTo>
                  <a:pt x="740402" y="4037751"/>
                  <a:pt x="776898" y="4060418"/>
                  <a:pt x="838200" y="4019550"/>
                </a:cubicBezTo>
                <a:cubicBezTo>
                  <a:pt x="854908" y="4008411"/>
                  <a:pt x="841570" y="3974944"/>
                  <a:pt x="857250" y="3962400"/>
                </a:cubicBezTo>
                <a:cubicBezTo>
                  <a:pt x="877694" y="3946044"/>
                  <a:pt x="908050" y="3949700"/>
                  <a:pt x="933450" y="3943350"/>
                </a:cubicBezTo>
                <a:cubicBezTo>
                  <a:pt x="956990" y="3872730"/>
                  <a:pt x="943520" y="3904161"/>
                  <a:pt x="971550" y="384810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7" name="Down Arrow 6"/>
          <p:cNvSpPr/>
          <p:nvPr/>
        </p:nvSpPr>
        <p:spPr>
          <a:xfrm rot="8007622">
            <a:off x="2745136" y="362010"/>
            <a:ext cx="2109546" cy="6096558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hide </a:t>
            </a:r>
            <a:r>
              <a:rPr kumimoji="0" lang="en-US" sz="3200" b="1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course</a:t>
            </a:r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navigation panel here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54164"/>
            <a:ext cx="9601200" cy="5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444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54164"/>
            <a:ext cx="9601200" cy="5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 rot="5579252">
            <a:off x="3620485" y="1514294"/>
            <a:ext cx="1309862" cy="6706214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global navigation remains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01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54164"/>
            <a:ext cx="9601200" cy="5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 rot="8007622">
            <a:off x="2988250" y="718746"/>
            <a:ext cx="2109546" cy="6096558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unhide </a:t>
            </a:r>
            <a:r>
              <a:rPr kumimoji="0" lang="en-US" sz="3200" b="1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course</a:t>
            </a:r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navigation panel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80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1169670" y="1428750"/>
            <a:ext cx="1295400" cy="5657850"/>
          </a:xfrm>
          <a:custGeom>
            <a:avLst/>
            <a:gdLst>
              <a:gd name="connsiteX0" fmla="*/ 933450 w 1581150"/>
              <a:gd name="connsiteY0" fmla="*/ 3886200 h 4042464"/>
              <a:gd name="connsiteX1" fmla="*/ 990600 w 1581150"/>
              <a:gd name="connsiteY1" fmla="*/ 3790950 h 4042464"/>
              <a:gd name="connsiteX2" fmla="*/ 1104900 w 1581150"/>
              <a:gd name="connsiteY2" fmla="*/ 3676650 h 4042464"/>
              <a:gd name="connsiteX3" fmla="*/ 1143000 w 1581150"/>
              <a:gd name="connsiteY3" fmla="*/ 3619500 h 4042464"/>
              <a:gd name="connsiteX4" fmla="*/ 1257300 w 1581150"/>
              <a:gd name="connsiteY4" fmla="*/ 3543300 h 4042464"/>
              <a:gd name="connsiteX5" fmla="*/ 1314450 w 1581150"/>
              <a:gd name="connsiteY5" fmla="*/ 3486150 h 4042464"/>
              <a:gd name="connsiteX6" fmla="*/ 1333500 w 1581150"/>
              <a:gd name="connsiteY6" fmla="*/ 3429000 h 4042464"/>
              <a:gd name="connsiteX7" fmla="*/ 1409700 w 1581150"/>
              <a:gd name="connsiteY7" fmla="*/ 3314700 h 4042464"/>
              <a:gd name="connsiteX8" fmla="*/ 1466850 w 1581150"/>
              <a:gd name="connsiteY8" fmla="*/ 3200400 h 4042464"/>
              <a:gd name="connsiteX9" fmla="*/ 1504950 w 1581150"/>
              <a:gd name="connsiteY9" fmla="*/ 3086100 h 4042464"/>
              <a:gd name="connsiteX10" fmla="*/ 1524000 w 1581150"/>
              <a:gd name="connsiteY10" fmla="*/ 3028950 h 4042464"/>
              <a:gd name="connsiteX11" fmla="*/ 1543050 w 1581150"/>
              <a:gd name="connsiteY11" fmla="*/ 2952750 h 4042464"/>
              <a:gd name="connsiteX12" fmla="*/ 1581150 w 1581150"/>
              <a:gd name="connsiteY12" fmla="*/ 2762250 h 4042464"/>
              <a:gd name="connsiteX13" fmla="*/ 1562100 w 1581150"/>
              <a:gd name="connsiteY13" fmla="*/ 628650 h 4042464"/>
              <a:gd name="connsiteX14" fmla="*/ 1543050 w 1581150"/>
              <a:gd name="connsiteY14" fmla="*/ 476250 h 4042464"/>
              <a:gd name="connsiteX15" fmla="*/ 1428750 w 1581150"/>
              <a:gd name="connsiteY15" fmla="*/ 247650 h 4042464"/>
              <a:gd name="connsiteX16" fmla="*/ 1371600 w 1581150"/>
              <a:gd name="connsiteY16" fmla="*/ 190500 h 4042464"/>
              <a:gd name="connsiteX17" fmla="*/ 1333500 w 1581150"/>
              <a:gd name="connsiteY17" fmla="*/ 133350 h 4042464"/>
              <a:gd name="connsiteX18" fmla="*/ 1104900 w 1581150"/>
              <a:gd name="connsiteY18" fmla="*/ 19050 h 4042464"/>
              <a:gd name="connsiteX19" fmla="*/ 1047750 w 1581150"/>
              <a:gd name="connsiteY19" fmla="*/ 0 h 4042464"/>
              <a:gd name="connsiteX20" fmla="*/ 685800 w 1581150"/>
              <a:gd name="connsiteY20" fmla="*/ 19050 h 4042464"/>
              <a:gd name="connsiteX21" fmla="*/ 609600 w 1581150"/>
              <a:gd name="connsiteY21" fmla="*/ 38100 h 4042464"/>
              <a:gd name="connsiteX22" fmla="*/ 438150 w 1581150"/>
              <a:gd name="connsiteY22" fmla="*/ 76200 h 4042464"/>
              <a:gd name="connsiteX23" fmla="*/ 381000 w 1581150"/>
              <a:gd name="connsiteY23" fmla="*/ 95250 h 4042464"/>
              <a:gd name="connsiteX24" fmla="*/ 228600 w 1581150"/>
              <a:gd name="connsiteY24" fmla="*/ 133350 h 4042464"/>
              <a:gd name="connsiteX25" fmla="*/ 95250 w 1581150"/>
              <a:gd name="connsiteY25" fmla="*/ 304800 h 4042464"/>
              <a:gd name="connsiteX26" fmla="*/ 57150 w 1581150"/>
              <a:gd name="connsiteY26" fmla="*/ 361950 h 4042464"/>
              <a:gd name="connsiteX27" fmla="*/ 0 w 1581150"/>
              <a:gd name="connsiteY27" fmla="*/ 590550 h 4042464"/>
              <a:gd name="connsiteX28" fmla="*/ 19050 w 1581150"/>
              <a:gd name="connsiteY28" fmla="*/ 1009650 h 4042464"/>
              <a:gd name="connsiteX29" fmla="*/ 38100 w 1581150"/>
              <a:gd name="connsiteY29" fmla="*/ 1162050 h 4042464"/>
              <a:gd name="connsiteX30" fmla="*/ 76200 w 1581150"/>
              <a:gd name="connsiteY30" fmla="*/ 1562100 h 4042464"/>
              <a:gd name="connsiteX31" fmla="*/ 57150 w 1581150"/>
              <a:gd name="connsiteY31" fmla="*/ 2457450 h 4042464"/>
              <a:gd name="connsiteX32" fmla="*/ 38100 w 1581150"/>
              <a:gd name="connsiteY32" fmla="*/ 2533650 h 4042464"/>
              <a:gd name="connsiteX33" fmla="*/ 57150 w 1581150"/>
              <a:gd name="connsiteY33" fmla="*/ 3314700 h 4042464"/>
              <a:gd name="connsiteX34" fmla="*/ 114300 w 1581150"/>
              <a:gd name="connsiteY34" fmla="*/ 3486150 h 4042464"/>
              <a:gd name="connsiteX35" fmla="*/ 133350 w 1581150"/>
              <a:gd name="connsiteY35" fmla="*/ 3543300 h 4042464"/>
              <a:gd name="connsiteX36" fmla="*/ 152400 w 1581150"/>
              <a:gd name="connsiteY36" fmla="*/ 3905250 h 4042464"/>
              <a:gd name="connsiteX37" fmla="*/ 285750 w 1581150"/>
              <a:gd name="connsiteY37" fmla="*/ 3962400 h 4042464"/>
              <a:gd name="connsiteX38" fmla="*/ 342900 w 1581150"/>
              <a:gd name="connsiteY38" fmla="*/ 3981450 h 4042464"/>
              <a:gd name="connsiteX39" fmla="*/ 685800 w 1581150"/>
              <a:gd name="connsiteY39" fmla="*/ 4019550 h 4042464"/>
              <a:gd name="connsiteX40" fmla="*/ 838200 w 1581150"/>
              <a:gd name="connsiteY40" fmla="*/ 4019550 h 4042464"/>
              <a:gd name="connsiteX41" fmla="*/ 857250 w 1581150"/>
              <a:gd name="connsiteY41" fmla="*/ 3962400 h 4042464"/>
              <a:gd name="connsiteX42" fmla="*/ 933450 w 1581150"/>
              <a:gd name="connsiteY42" fmla="*/ 3943350 h 4042464"/>
              <a:gd name="connsiteX43" fmla="*/ 971550 w 1581150"/>
              <a:gd name="connsiteY43" fmla="*/ 3848100 h 40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81150" h="4042464">
                <a:moveTo>
                  <a:pt x="933450" y="3886200"/>
                </a:moveTo>
                <a:cubicBezTo>
                  <a:pt x="952500" y="3854450"/>
                  <a:pt x="967153" y="3819607"/>
                  <a:pt x="990600" y="3790950"/>
                </a:cubicBezTo>
                <a:cubicBezTo>
                  <a:pt x="1024720" y="3749248"/>
                  <a:pt x="1075012" y="3721482"/>
                  <a:pt x="1104900" y="3676650"/>
                </a:cubicBezTo>
                <a:cubicBezTo>
                  <a:pt x="1117600" y="3657600"/>
                  <a:pt x="1125770" y="3634577"/>
                  <a:pt x="1143000" y="3619500"/>
                </a:cubicBezTo>
                <a:cubicBezTo>
                  <a:pt x="1177461" y="3589347"/>
                  <a:pt x="1224921" y="3575679"/>
                  <a:pt x="1257300" y="3543300"/>
                </a:cubicBezTo>
                <a:lnTo>
                  <a:pt x="1314450" y="3486150"/>
                </a:lnTo>
                <a:cubicBezTo>
                  <a:pt x="1320800" y="3467100"/>
                  <a:pt x="1323748" y="3446553"/>
                  <a:pt x="1333500" y="3429000"/>
                </a:cubicBezTo>
                <a:cubicBezTo>
                  <a:pt x="1355738" y="3388972"/>
                  <a:pt x="1395220" y="3358141"/>
                  <a:pt x="1409700" y="3314700"/>
                </a:cubicBezTo>
                <a:cubicBezTo>
                  <a:pt x="1479175" y="3106274"/>
                  <a:pt x="1368373" y="3421974"/>
                  <a:pt x="1466850" y="3200400"/>
                </a:cubicBezTo>
                <a:cubicBezTo>
                  <a:pt x="1483161" y="3163700"/>
                  <a:pt x="1492250" y="3124200"/>
                  <a:pt x="1504950" y="3086100"/>
                </a:cubicBezTo>
                <a:cubicBezTo>
                  <a:pt x="1511300" y="3067050"/>
                  <a:pt x="1519130" y="3048431"/>
                  <a:pt x="1524000" y="3028950"/>
                </a:cubicBezTo>
                <a:cubicBezTo>
                  <a:pt x="1530350" y="3003550"/>
                  <a:pt x="1537564" y="2978351"/>
                  <a:pt x="1543050" y="2952750"/>
                </a:cubicBezTo>
                <a:cubicBezTo>
                  <a:pt x="1556619" y="2889430"/>
                  <a:pt x="1581150" y="2762250"/>
                  <a:pt x="1581150" y="2762250"/>
                </a:cubicBezTo>
                <a:cubicBezTo>
                  <a:pt x="1574800" y="2051050"/>
                  <a:pt x="1573952" y="1339780"/>
                  <a:pt x="1562100" y="628650"/>
                </a:cubicBezTo>
                <a:cubicBezTo>
                  <a:pt x="1561247" y="577462"/>
                  <a:pt x="1553777" y="526309"/>
                  <a:pt x="1543050" y="476250"/>
                </a:cubicBezTo>
                <a:cubicBezTo>
                  <a:pt x="1526148" y="397372"/>
                  <a:pt x="1486548" y="305448"/>
                  <a:pt x="1428750" y="247650"/>
                </a:cubicBezTo>
                <a:cubicBezTo>
                  <a:pt x="1409700" y="228600"/>
                  <a:pt x="1388847" y="211196"/>
                  <a:pt x="1371600" y="190500"/>
                </a:cubicBezTo>
                <a:cubicBezTo>
                  <a:pt x="1356943" y="172911"/>
                  <a:pt x="1350730" y="148427"/>
                  <a:pt x="1333500" y="133350"/>
                </a:cubicBezTo>
                <a:cubicBezTo>
                  <a:pt x="1242598" y="53811"/>
                  <a:pt x="1212812" y="55021"/>
                  <a:pt x="1104900" y="19050"/>
                </a:cubicBezTo>
                <a:lnTo>
                  <a:pt x="1047750" y="0"/>
                </a:lnTo>
                <a:cubicBezTo>
                  <a:pt x="927100" y="6350"/>
                  <a:pt x="806163" y="8584"/>
                  <a:pt x="685800" y="19050"/>
                </a:cubicBezTo>
                <a:cubicBezTo>
                  <a:pt x="659717" y="21318"/>
                  <a:pt x="635158" y="32420"/>
                  <a:pt x="609600" y="38100"/>
                </a:cubicBezTo>
                <a:cubicBezTo>
                  <a:pt x="521213" y="57742"/>
                  <a:pt x="519453" y="52971"/>
                  <a:pt x="438150" y="76200"/>
                </a:cubicBezTo>
                <a:cubicBezTo>
                  <a:pt x="418842" y="81717"/>
                  <a:pt x="400481" y="90380"/>
                  <a:pt x="381000" y="95250"/>
                </a:cubicBezTo>
                <a:lnTo>
                  <a:pt x="228600" y="133350"/>
                </a:lnTo>
                <a:cubicBezTo>
                  <a:pt x="139071" y="222879"/>
                  <a:pt x="186394" y="168084"/>
                  <a:pt x="95250" y="304800"/>
                </a:cubicBezTo>
                <a:cubicBezTo>
                  <a:pt x="82550" y="323850"/>
                  <a:pt x="64390" y="340230"/>
                  <a:pt x="57150" y="361950"/>
                </a:cubicBezTo>
                <a:cubicBezTo>
                  <a:pt x="6836" y="512893"/>
                  <a:pt x="25652" y="436636"/>
                  <a:pt x="0" y="590550"/>
                </a:cubicBezTo>
                <a:cubicBezTo>
                  <a:pt x="6350" y="730250"/>
                  <a:pt x="9748" y="870115"/>
                  <a:pt x="19050" y="1009650"/>
                </a:cubicBezTo>
                <a:cubicBezTo>
                  <a:pt x="22455" y="1060732"/>
                  <a:pt x="34017" y="1111018"/>
                  <a:pt x="38100" y="1162050"/>
                </a:cubicBezTo>
                <a:cubicBezTo>
                  <a:pt x="69587" y="1555633"/>
                  <a:pt x="28284" y="1370437"/>
                  <a:pt x="76200" y="1562100"/>
                </a:cubicBezTo>
                <a:cubicBezTo>
                  <a:pt x="69850" y="1860550"/>
                  <a:pt x="68848" y="2159162"/>
                  <a:pt x="57150" y="2457450"/>
                </a:cubicBezTo>
                <a:cubicBezTo>
                  <a:pt x="56124" y="2483612"/>
                  <a:pt x="38100" y="2507468"/>
                  <a:pt x="38100" y="2533650"/>
                </a:cubicBezTo>
                <a:cubicBezTo>
                  <a:pt x="38100" y="2794077"/>
                  <a:pt x="40561" y="3054801"/>
                  <a:pt x="57150" y="3314700"/>
                </a:cubicBezTo>
                <a:lnTo>
                  <a:pt x="114300" y="3486150"/>
                </a:lnTo>
                <a:lnTo>
                  <a:pt x="133350" y="3543300"/>
                </a:lnTo>
                <a:cubicBezTo>
                  <a:pt x="139700" y="3663950"/>
                  <a:pt x="129794" y="3786567"/>
                  <a:pt x="152400" y="3905250"/>
                </a:cubicBezTo>
                <a:cubicBezTo>
                  <a:pt x="159076" y="3940301"/>
                  <a:pt x="269969" y="3957891"/>
                  <a:pt x="285750" y="3962400"/>
                </a:cubicBezTo>
                <a:cubicBezTo>
                  <a:pt x="305058" y="3967917"/>
                  <a:pt x="323209" y="3977512"/>
                  <a:pt x="342900" y="3981450"/>
                </a:cubicBezTo>
                <a:cubicBezTo>
                  <a:pt x="439463" y="4000763"/>
                  <a:pt x="597454" y="4011519"/>
                  <a:pt x="685800" y="4019550"/>
                </a:cubicBezTo>
                <a:cubicBezTo>
                  <a:pt x="740402" y="4037751"/>
                  <a:pt x="776898" y="4060418"/>
                  <a:pt x="838200" y="4019550"/>
                </a:cubicBezTo>
                <a:cubicBezTo>
                  <a:pt x="854908" y="4008411"/>
                  <a:pt x="841570" y="3974944"/>
                  <a:pt x="857250" y="3962400"/>
                </a:cubicBezTo>
                <a:cubicBezTo>
                  <a:pt x="877694" y="3946044"/>
                  <a:pt x="908050" y="3949700"/>
                  <a:pt x="933450" y="3943350"/>
                </a:cubicBezTo>
                <a:cubicBezTo>
                  <a:pt x="956990" y="3872730"/>
                  <a:pt x="943520" y="3904161"/>
                  <a:pt x="971550" y="384810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7" name="Down Arrow 6"/>
          <p:cNvSpPr/>
          <p:nvPr/>
        </p:nvSpPr>
        <p:spPr>
          <a:xfrm rot="5579252">
            <a:off x="5118445" y="1511794"/>
            <a:ext cx="1309862" cy="6229149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32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200" b="1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ourse</a:t>
            </a:r>
            <a:r>
              <a:rPr kumimoji="0" lang="en-US" sz="32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navigation returns</a:t>
            </a:r>
            <a:endParaRPr kumimoji="0" lang="en-US" sz="32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55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98069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85900" y="6019800"/>
            <a:ext cx="7805058" cy="685800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</a:rPr>
              <a:t>Scroll down for basic information . . .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746671" y="616857"/>
            <a:ext cx="2148114" cy="609600"/>
          </a:xfrm>
          <a:prstGeom prst="stripedRigh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7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57939"/>
            <a:ext cx="9601200" cy="5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9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AutoShape 4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ITEhUTExMVFhUXFxsYGBgYGRgZHhgeHRsYGBsYHx0YICghHRolHRofITEhJSkrLi4uGB8zODMtNygtLisBCgoKDg0OGxAQGy0mICYvLS0vLi0tLS0tLy8tLS0tLS8tLS0tLS0tLS0tLS0tLS0tLS0tLS0tLS0tLS0tLS0tLf/AABEIARUAtgMBEQACEQEDEQH/xAAbAAABBQEBAAAAAAAAAAAAAAAEAQIDBQYAB//EAEsQAAIBAgQCBQUMCQMDAwUAAAECEQMhAAQSMSJBBQYTUWEHMkJxgSM0UlNUc5GSk7Gy0RQVFjNicqHB4iRDohfw8XSC0iVjg8Lh/8QAGwEAAgMBAQEAAAAAAAAAAAAAAwQBAgUABgf/xAA9EQABAwIEAgcGBQUAAQUBAAABAAIDBBESITFBE1EFBiIyYXGRFIGhweHwFRZTsdEjM0JS8XIkNDVikkP/2gAMAwEAAhEDEQA/ABhV1Alq1XtFrVoArMvD21TTIJgjhi82EYFLJIyQgd1bFNTxvhaTqoM1WrOrKKtVSeYLSPEEaQP64vE9sZB/4plixNta3uzTl/SrXrcuJKjcR/laAJtYNyxz6iK+R9VYUz7C4TstUzZDJVFRgGMFnKuV9GGRt/bisr4GEOjdb9lMUD3gtkaCg81QYSRmcxRNzpqVXcQOcqdQ9owzHWP/AMmhw5gWKXloY9jhPiq2u+aQBjWqlDs6VXZT7Qbe2MaEc8LzawB8clnvp5GC+o5hQDpCv8fW+0f88McNvIIC79Y1/j632r/nicDeQXLv1jX+Prfav+eIwN5Bddd+sK/x9b7V/wA8dgbyC6679YV/j632r/njsDeQUXSfrCv8fW+0f88dgbyCld+sa/x9b7R/zxOBvILkv6xr/H1vtH/PEYG8guXfrGv8fW+0f88TgbyC5d+sa/x9b7R/zx2BvILkn6xr/H1vtH/PHcNvILl36xr/AB9b7V/zxHDbyC5J+sa/x9b7R/zxGBvILl36xr/H1vtKn54nht5Bcu/WNf4+t9q/547ht5Bck/WFf4+t9q/547A3kFyvupGdqtmSGq1WHYtZndhOqneCd8Ana3DpupCLq0zEKxRjUqsHCqQPdalnLCCnhIjGEX/1nXFxy5+S34WXp2WNjz/lQM7sgDMJmGKVCQ45FCpGk/wNiWtY04gMtrjRXxPc3CSCfA6pql4I1RBjS0lvDzsXIYDfD71UGQi2KycMmKYIFSmNidriJ1CeWA8cSmxaUTgmMZkJuazIQniVT5o4bgjcypBv4Hntg0MRdoPiqTSBt88kNVzpy+mFXXUkuUiWXZNwBM94B78HbS+0Ek6DRLvqPZwG2zOtuSZ0jToGCVKTcvSFlPc9P+64vSuqG3DXXtsdfcVSpZC6xw28Qq3NZN0Aez0ztUS6+o81PgcaMVUx7sJydyKQlpnsGIZjmENOGfNLXS45cknHKVxxyhXXVToJc5UqI1Rk0IGlQDN4i+MbpnpR3R8Qe0XubJingEpIV/X6hUlMHMVTwljCpYD24wGdbZSL8MJ9vRoIvfwUX7E0flFb6i28DfF/zVL+mFb8K8UtPqNSYMRmKp0gMeBdiJ7+7EHrXMCLxhQei7WBOqRupFKPfFUeGhe6e/uxb81S/phd+Ff/AGTqnUKmumcxUGrloW3ib4qOtkpNuGFA6MuSAUyr1IpKATmakFSw9zXYb898SOtMpP8AbC5vRZOV0n7DU4n9Iq7x+7W5ibX5AYn81S/phT+F595S0OoNNyYzNS3M0xB/rir+tsrR/bCq7o3Dq5Z3rR0IMpVWmKhqak1yQBFyIt6sb3Q/SZ6QidIW2sbJGoh4TgET1E99N8y346eH6juDzQArDOOjs9PUCis/aXBkh24YPcT9M4wmxyNcZMOZ0W+10b4xHiyGqDyChJNFAuokRElv4TOyD+ncb4LO7iWEh0XQtDLlgsFHk6iEtsgmFHaSs89DsJH8rSPVi8rS1gAz/dDicC44sv2RVWsvHTqcWkBrLxCdjpP3yRvflhdrHC0jfomMYcSx31UWovUWlrv6QZRDjeSDfbmVItvg5HDjL7IOIvkDLrsxl0eqrhYgwg/hXhWR/UerEQvfHGW3XPjY+UOtoi+ziAbA3DFWI28xl3SBBsbsWwpxsXabqPu6a4VgA7QrqNMUzpUaQxMEQZnl8F5AkixGOc/i9q65rBF2QNVUZrJU3fQsUq5ElP8AbbcgA7o2mDG2NWGolijxO7UfPcfysyeBkj8Iyfy2VXXpMjFHUqw3B/7uPHGnHIyRocw3CzXxuY7C4KOcXVV045ctF1K6Zo5WrVetqhqYVdK6r6p+7GD0/wBHT10LWQ6g3N0zSytjdcrTZjrnkWMlqs6Co9zNp3O+PLs6s17Raw9VpjpFjRbxuoR1ryPKpVA7uyPjHPxwT8u1/Ieqt+Kx8k/L9bsiiuO0qnUI/dG2/j4/0xV/VvpB1shl4qH9JxuseShrdb+jyT7rU1ER+6Y2iI/vify/XNzIA8yFLekWclYU+n6NYIKaZkwI4cvUgi202G3fhN3RMsJJe5mf/wBlaOsbckAqxTKtUVQQ6AAgalAt4jUThCQiEnMHyTMdRqQEQuRYTDAHVqBi+xF73sbYBx28lxkBOamy+XKsxLTqjlG3M+PKfAYpJIHDRVcQbZLzvymn/Vp8yPxNj3vVIf8ApXHxWNX98ITqJ76b5lvx08eiqO4PNIhOzuSQVWZVh2qVJMz51RgvqmCPaMZgqXuBadAtdlOxrWuGpTMuK2ptWkU4amO8DYC1pM3PjiZeFg7OuqvCJMfb00Qud6RZH0pAXSJBmLiQog2AEC3cThqnpg9mJ+qWqKkxuwt0T8n0mNIAUqUYEOIIANtAO9zso5jApqMtde97jRXhqmvba1iDqjcxlKhWoKbiqWOlRMMk3aQ/mnSfRiZ2woyeMSASNLQPQpmSF+BxYbk+5MyWTakAroQfSUgEEHlextaB3nF56iOoJMdlEEL4QMWqKrVKhUsXJgm6W07alKc57mvhWKOMOwgZ/v70zI5+DETl97IHLZhWbtCXKX1LfSV83SVvLN3X57YdmhIZw2gXPr/xKRSAv4hOSHz9Jh2tYCRVIWmI4gr7grupgab9+C00rMLY3Du5nkbIM8TiXSD/AC05padVW05eoNSU0M1Z4qRF2IJ3QWXTzxz4nR/14jYk5DmobI2T+jIMgNeSr85lTTgyHpt5lRdm8D8Fu9Th6CpEnZIs7cbpOeAx9oZt2KHwwgKy6D6GrZp2SjplQGYsYABMD13wh0h0lDQsD5t8hZEiiMhsFpcv5Oqp/eZhF/lUt98Y87L1wiGUbCfNNtoHblWeX8nmWHn1az+1VH9BOMyXrdVO/ttAR20DdyrPLdUMgm2XVj3uWf8AEYxnS9YOkJNZLeSM2kjGytstk6VO1OlTT+VFH3DGa+tqJM3vJ96KImDZTux3Yx6zGBNY52gJ9VN2hV2a6aytPz8xSXw1gn6BhuLourk7kRVHTxjUqpzHXrIrYVHc/wACN97ADGnD1Yr5NWhvmUJ1bEN1WZjykU/9vLOfF2VfunGlD1PkP9yQDyQHdIDYLIdYemWzdUVWRUIUIFUkiASZk8749V0Z0aygiMbTe6Rmm4pujuonvpvmW/HTw1UDsoYRhrJrraqo7Ra1VoIIhVY6QJEWMfT44xJeIHCzez93W5TFnDIce0gEpVWpxTUsJMsCDqJvsNiIH04ZxRMfdx8lS0r2WahkyytWYs0IAxJYbFYUAgbiSMMvlLYRhGaWEIdKS/REPlIB4dQJBOlgLBSsWFm4rWAse7AmVGI6+qK6Cw0v5ITPghVAMqIIOriAjhB56r37rYNTljzdwF/HRAnxtaADkiqGaITRXNWpHm6YBpnwYni9REYBLAOJigAbz8UdkxDcMxJ+SsOj6evzajMV3RlKHSTt4zz3BjlhGql4febYcwU7TRh4yd7iga+YQFqASmUVtdVxqAseQBsRtbc4bige9onJNyLNCVlma08JoFgcyn0NTHtaDMDUqsNbBA6r4A+cgPttiH9nsTDQe4lSy7u1EdT6BQPRWojGkNC6gzt5wqb2UC4ZWk9n/FPLBWSvikAkOI7DkhPjbKwlmWeZ5ojJV6YpaVpzl2MOX3L2BLEWUbBSOdsKVEchmxl9pBmLcuSYgfGIgwNuw5e9VvS3RhomQS1MmAx3U/Abx7jzxpUVc2cYXZOCz6yjMJuM2lajyVrNbMR8Un4jjA6334EeW6mgIxL0SMfPiRutZdjlyrukaGab9xXpU/56Rf8ArqH3YeppaVhvKwu96E9rj3Ssx0j0P0y22bRx3Iey/t/fHo6XpHoRveiI80o+Ko5rM5/q50hvUpVqniH7T++PRU/SvRZtgIHuSroZt1S1sq9M8dJ0/mRh94xqx1VO8dh4PkUBzHDUFRCoORGDjNU02SjE2JC5diDyXZrQ9Q/fTfMt+OnheoPZ965qkz+ZAeopW3bu7FongqVLKI4pALC/o4ymMJde+1rfythj7RgWy3KgyYhnAYsSIDMTFQqSxbUB5wFotYG+CTi7QXjTkph7JOEpjsCtPQTxM2tlM8KAWuSL733xdnedj2GSo4ZAs1JzThJMCQwiBsbiQFi1/CPHEEDDn8FNzfLXxSZqor5ctILGpGo8MabszciRPKZnfFY7sqMOjbK0hEkF9TdR5aq7O4LhWj0fSB87SPhNIJJi04PK1kbA4A2QIXPkeWkpTlChIWrAQgGKj04J2USDxRG3eMDM7JAMTdfBX4DmElp08UnapVBSppok1BLoJFQiRpb1fC2kicc5roSHsOLLQ7eSgObLdsgw5+vmoK+ukxqFNFSdFJDB0gW1DkbGAeZJODNMczcF7jVxQnB8TsVrHQKx45NLRBSzuOGWIlyoGxvBfkB3nCf9P+4Xa6DkE527YAMxqUWKDiidPcISLXOmdIN00mVAud8KcVvHGXvTQjIhy9FCoKjTAdGGmDbUN+yb4JE8B9GDJwUhrzjbkR93QbEDC7MH7sqfNZVqTA0zUKNdHXUGtujabh1NiDjSininZhmtca3+Sy54XROu3un7siMv1gz1Pza9f1MGYf8AIHAZOj+jZL3DfghiWVqs8v16zy+cEf8AmpEf1WMZsvVzox+bTY+aM2qlGyssv5RnH7zKE/yMw/oy/wB8Z0vVSA9yce+yK2tduFY0PKFlT59LMJ66eof8TjOk6r1De7I0+9GbWjUhWeW63ZF9q4X+dXT8S4zpehauPVo9xuiCpYVZ0M/TqeZURx4MDhF0c0XeuEYFjlHmei8vU/eUKTetF/LBY6+qj7shHvUGFh2VVmOpWQf/AGNH8jMv3GMaEXWOvZ/nfzzQXUcR2XnvXDoqnlcz2NLVo7NW4jJk6pE91se86Cr5a2m4sut7LLqYhG6wRHUL303zLfjpY0KnuDzQQubOVTm2ptUDqa9UFSFYU1DMJkixA5fTjPlp4hAXhtjlnzK0qaeTihpN/DWyR3pndQ0m5EpElhqO4AIJOwHFgTGyECxt8Uy9zAcxdOq0RzdhcatdgYiONLWDHePOXuxZsztSPRVdE0i11DVpsunVwyLsZYGRDVNUwpFzA+DPPBI3tPdPkENzHDX1UtBQ4p0qSkqg3PCb+c/qJ3325YE7HFilee0dkVuB4EbNAo3ytLUVViJJVSwWHMFRJ84LqsGAjBBPLhDni4QnQRXLWHPn4qOnnNOgVpfRUBBiIaOY9MA8zee+MXdCX3dEbXCq2bDZsmdioambAbQLIQQ5EmSTqkar6QeXO+DR07y3EddkKSoaHYdt1Nls2r1kQg1FUjsjBLUzAvG5p6rwfXgEtO6KAuBwk6jmixTCSYNtcbHkixmqvaMtUFX5FSSrAEEQe+Rvz2PitwY+EHR5jkdimRNJxC14sdraKbswVZhE6dTQSNV5NRTMhg3L0dtsBuWvDSMr2HgjWaWucNf3QgrdpxMy9kASwcXYGQGbuLW4RO2G3RiPsgXd9/BLB5ecRPZ+/itT5PK0tWIJIKqdRtrgkSRuKgEAnnbHm+szHNay+Rvtt9FMRD9MwtrqOPHl7uZ9UxZpVdnKzBn4yBC91pJnl4YcjdcC5PqjRsYQMk3MZhwEbUQTSLEWgkAX28cQwkki/wAVzY2XItulyOZdqkMbAG3D3kX7/ZiZbtblf1XSRMDMgoqWbZ7a4JqcNgOHmLi4gYsS4Z3OisYWtztskWq0jiP+4fRHmmANrjwxBOIZqcDQNOSdQzB1U/dZB323N4PePEbYq9jcLslBaLHJWmEwhLyrykn/AF5+Zp//ALY+l9Vf/YX8Vi13fUPUL303zLfjpY3KnuDzSgUmYFRatc0lpj3SozFdQOnWTxFgQf8AzjNJY6wkJz22WpEHtbeMDxKFbMkwz0tSkRK7ERHoyNrbYLwQ1tmOt5qOMS7E9qd7nUjQx3JIYwLneRbaBeNsVBkivjHvCseHL3D7lMXanMiCRAKxpeBxMQbMDIUW9E3wJrWynI/yilzoxmo2oqyg+aDcwSUMb6gLrBO91lt8W4hYbHMDnr7lUxh7bjU+i6moDU1qKOEAEg3KrLg6tjTkAx3R3xiXZtJYdVzcnAP2XVaQqHgUaiSdS7NygHYH6Lm8c6xy8EXeVMkXH7gQmYyZANWsWCiFgXdoECfgrbzjvhtk4No4d9zok305zfLoPVLQzZVGdVFNF4UVd3fkWbdgov3bY6WDE/A43J18ApjnAYXgWA05kojomtoUrUZgsyp0kikx3lvgnmIIwtWxYnAxAePiExSS4BaQ/DdEUWI1vUQ04aAghhUkegTa4ME7Qe/AJBpGw3uM/DzR4zq9wtbYb+SY2aVhpFPStMwKRHCn8x9I+A38MEZA6M4sVyd+ao6ZsgwltgNuSM6GzVTKo5p8BfSSzQefDO+54dKyRN8KV0MVY8Nfnh2UxRYGE2seaOrdZs6UbQ6hwSQNCmdPn0/XHGp3IPhhJnQtE2QBwOEq0mIxnDqPkqj9t88fTpkH/wC2t8ao6tUA0B9Vlisl5rj14z3w6f2a449WaDWx9V3tkiQ9ds7vrpT39ms478tUHI+q722XRNbrrnfhUvD3JccOrVDyPqp9tm5pP23zx9Olbb3JbY78tUPI+q722XZcvXfOiOKlbb3JberEnq1Q20Pqu9ul5p37d5/4yn9mMV/K/R/+p9VHtsqpulukquYqdrWIL6QsgQIExb241qOihpI+HDogPkc83crbqB77b5lvx08Wqe571UKXNGor5ioQUHaVpEEBxrMNe20if4sZ2GN5azU/stOMyNZi2/dVdaqzMSoCtC01C2ALXPt7zhxkbGtzz3zQHyPc7LLZGuq1DZAAFntQSpAWFMstmYm/PlhQOMW5N9v4TRYJLDDYDdQl2Q6Z7QecFgBv5gvmv61OrFw1jxyPNVLnMy1Cmp1QRqpSpJiFMDwW9xBk6Tck2JxTA5ptJmNirYg5t4xYp6AEGn5p9JWIClt4B2SoPOMcMxqE4Ebg4hmNkUC4wnIpGquocUXakQQzVKhUAkADQ0+Y/dvrF5OJDGPcDMMV8gBsqF72tPDOG26h7CXRqLhqziaqGQjqdzDcouV7rgYI2XC1we2zBoRz8VQx4nAsddx71+SG6QpKZCSKaBtCx43JYmZJNpvEYapnEDtZk6papaL9nIBWQqaVD6UqhhBPmgyJNhLAk2nclTsMI4cT8Ny2yexYGYrXumZGq7IE0FmpS1ODZ1BlqZYWDDkLTtiZ4msdjaey7I+fMKsErnNwkZtzH8KfI59agLhRcyVFih9IA/8AIGxIBHfgE1M+IhuLTfmmIqhsgJtrtyRmioyhdJqAMG9yQiFI4aq6Zi9yOcnuwoDCx5ffCfE78kZ5OENfmFHWy9XXK0aimVUkU34WBs4AEEBrW3BMmMXZPDw7OePUILn9u7QqjpXouqr6ly9bS8mBTc6GmGWw2m47wcatF0hAY8L3i48RmsyrpyH3aNUD+g1/iK/2VT8sOe2U36jf/wBBKcJ/IpDk63xFb7J/yxPtlP8AqN9Qu4b+RTTlK3xNb7N/yxPtdP8AqN9Qu4b+RTBlKvxNb7N/yx3tdP8AqN9Qo4b+RSfo1X4mt9m/5Yn2qn/Ub6hTw38ik/RqvxNb7N/yx3tdP+o31CjA7kUx0Isysp7mBU/Qb4I17XjEwgjwzUEEarR+T3323zDfjp4DU9wea4KWpl0NXMy9Wky1HYlW1K4Z2jhMifDxGMaWZ8ZbZodf3Lap4mvaQSQRy3Q1bL1A2ltDsJbbsnGoRq1CUZoHPDEcrXNuLjw1Co+NwdY2d8Ckp6TNPW61CZ7N4UxAjT6LbbiDiXOcDisCPDNVa1ti25B5Fd0hnEdNJYgosE3kARa/plpE+IOOpoHseTa4crVEzHsw3zCFotrPdUIksBKquyo6+nPfvcb4ZeMA8OW/uS8ZxkW157IrWWim/AVEkG8KfSB3anMSfOHORsvYMGNuY+/ij5u7LsiFJWQadFUCQAAfRdJkK5B2O4jzBfvGAtJxY4/fzBRCBbC//vmlZyG7RlU1dTIPRKKBdGsQXAsrbFZOJw4xgaezr5lceyeIR2tPIJMzl5UFgirKwxMagRMcVpAvEE2jkDiIpQx1hclWliL24nWsoqAZWCMqBY1I8Czn0xpPmnzSR8EXF8FkwuYXtJJ3HggsxNcGG1tQfFJ0misOZrGpp7aCglTLmBY6bD+5OK0xeCbns20VqgMyFu1fXRFZvN0ynaHVTBcgEi6usTPMBhDQdoOAxRSCTAM7C/u+iLJJGWYtNvetj1K1A1AwjhUiNoJMgX77iwEMBjynT+E2cznmmHAhoBVv+mZgMdVIlRMFeYkwbm3DAI3kHwxkcGEtydmhXN0qdIVtmoPMm4IiJsb32+7EGCPZ673J1PN19aApwkLqN+GdUnflC2/ixBjiLSQ7NdnyTf0+sFk0nY3lV9GDAufOkXkY7gxnR673Lq2erzVC0jwqDTPKobSv044RR2aS/U5rvcly+eqtAak6kgyeQOmdt4JtiJIYwbtfkuBy0UdDpOsUUtQqBiOICIU9wJ3Hj4jxxd9PGHHDIuB8FJR6QqEgGjUUGLk7byTbl95xR8LQCQ+6kHPReZeUYz0hUn4un9xx9E6sXNALncrIrLcRL5OvfbfMN+OnjYqe6EqEXSea2Y0yoWs5heLUxdkvNiN+HlG+MSpGANLvsLdojiBsf+oLPVcvTil+7qLDB9JZQWHmtHECdz68XpWzv/qjNp239y6odCz+no4bqrenVppxBatH1609hF6Z+jGq10MmnZd8VmuErBc9pqkpOHFtVRRxGmb1EgQGBH76mu+nfwxVzXMPaNid9j/BV2ua9uQuBqDqP5UuRQgNpbUhhg3Jzf6CD6J2wOd18N+8rwtwk20UuYrKVgqy6Jam0gsnee+95U74EyMh1wddRsUR0gLe0M9junZaorSGABAAsSAsmVcEX7FibxdTI2NolaYzdun38VeJzX5O1+81M1QtIKlmA0tYDWBJAIFgy7oL+aQd8BDAwXBy/ZXx4siM/wBwoUXTqBZhqVdLqTYMZ7QEzpLCAZv3xgjiXWc3bVUaA24N80nSOWULpsJLFghBCrZuzExckaidpBGLUsxe4ut5XCipiDG4fWyBepWYkLUd4gFiY0mBCliYDDax5YdDYWjtAC+3NJF0xNmknxRWRz9PWFqLPaELUDiVVhZal+eqJB8cK1VK8sxMOmltbckzTVLQ7C4a63zz2K23UQDXmGJBqnSHEyVALAD1SDbljx3WK+CMAWangBiJJ7S0fSdZ0pMyRqERO24GPPUsbHyhrxkitGJ1ljm60ZrVAYABiksi3J8022E2jmLzj1rehKRzL2z11QnAh1rZaKu6S65Z5Hs6BWAZQaamORWeZDAj2Y0KXq90fKztA380hVSyROsDktf1L6Vq5nLdrWIL9oyyo0iBEW9uPKdPUMNHVcKHIWBTNJIZG3KG6+dNVsrSpNRKhmqaTqUNbSTz8cF6vdHQVszmSjIC6rVyujbdqxv7eZ/4dL7MY9d+Vuj/APU+qz/bZE2p1+6QAJ10vsx+eOPVbo+18J9V3tsi9XpmQp71BPrInHzWVobI5o2JHotphu268n8ofv8AqfyU/wAOPpfVj/48eZWLW/3SpfJqP9Y/zDfjp416ruhLBSUM4FrV0ZCipUrVGm+qHYlxbhm29tgD35NVS42tcDcnJbNFUBgItYDNVWUquWLwz1Ks1KiadYKE8IIn7+8YfcGMjDCbAZA73SzcTn47XJ1CiWi6sWFKrRb+BXZQO5l3j6fVgpezDhc4O88ihiN9yWtI8tPRNr09JVqqmkSeGtTB0k95UbH+WD/CcdG9rgQxwcOR/lc9paQXix5jT3ooFwCdIJccQSDTzIG7IRZa67lbE92FjgJAPuvqP5CM0vAuPofqkrwKeo1C1OoAKQAUkkWKgC8gb6hbxxeM3kwgWI15KHizLk3B0CjoFiQqga0B0rYqgPnJUY7h9o5H6MFkaLEk5H7uEOJxyAGY+7FHK4Kq6EqVupkKxEhSrM3msh4WaCSCm0nGeWlrix2h+7p5pDmh7ciF1WCG4IiWVdhbjdLkcB/eAEx50zEYkXYRc/fNd323t97ptSoQurs1qFyTrclaaqDCuwmdRO1+RPPFgy77YrAbDUqhfZl8NyfQIkZghVpPpHLhEKGgQQLWaRv8Jp2wuYbSGVvx1RuN2RG4a8tLoGuQggKFuAVLw3mg9oCNPaMZFoMR5t5w7EcRs4pWQYRdo8Pqtn1CpAtXqzxutNawEWqLOrbmQQT4zjyHWVzmtZEdASR5FNsa0niDXfzCvOs1QLlapMQFvO0SMYvRbC+sYPFEL8Oa85bNs6rT4mDQA+nSCQCFJJEbXkjltj6CKVrHcTS2yWdUueMGvioOll1Ulqc1IJ32fhbcA+es7DzsFon4JsB0KFWMxxYhqFtvJp7x/wDzVP7Y8b1r/wDfe4K9DbhoLyqfuKHzp/CcNdT7e0v8lWv7gXnM4+grIum1Njiru6VI1XvdHzV/lX7hj4vUf3XeZ/dejj7oXk/lCP8A9Qq/yU/w4+k9Wf8A48eZWLW/3SiPJl78f5hvx08a1V3QlmoLpWm4qVka3a16m23ZI5Yue/UY+oe/C0LmOs5u37p8hzG4Xb/spejAwVqpBitfhg6VHCgI3nuI+DzwvUlr3BgPd/dNU7XMYXG/a/ZGLVOlBqgC+pCSSpMAgbzPeDcYSMYuSBrsnA82HhunVa9HtHdiSpXRqHHrsLEEXg3HiTtiGxzhga3W/kue+Fzy45j1uqlaZphqlEhQIZ6TA6WAi9/SnluLQcaZcJrRyjM6EbLOwmK74jpqCpK7J+8golUA1EBGqizebUU8keIPrxWLGOwTe2h5gfwrPw98ZX1HJKnRgUIK1NdJJLKGMpbUhBsDtBN/Zir6wy34RsRz35qzaQMA4gy+7KevT7OrAAh7gTqlo3PctVZF+ag4FHIZoyTm4ZIz2cN4FsjmuqVdJsZuHp6RAVzxCRdiTMMxMcRtjmMxgH3G6hzg13xCgdArakAggOOEXVipOvYnTdbaiJMm+DscXtsdd/ohPbgNx9+aSUZ1pDzySAAQTa8sVEBjcet8ScUbC86KoLXuDN1L0pRYE01YCxqQrAKptqYxcTcmZ9HnbA6OVpGJw8PNXq4zfC0jn5K18n+aXLmuHMh1UgL6OnVJYNBEg2O1sZXWeA1QjLRayrQxOubG+6t+sPWXK1KFSkRUYNCkxpWZsC3KY3iMZPRvQtXFO2XIWzTEr2aOzCyfSNZhq7FlRjutPjZh4m4WPDfHq6aMH+7d3nkg1DyB/SsPLO6lo0SwamRp1rta2tZGwjz1HMm+BPcGvD2nQosbXFpa7cKnyPTWaopopV3ppJOlYiTubje2NOfo6kqXCSVgJ55rEbI+MYQbJmf6WzFYBa1Z6gUyoaLHabAcsWpqCmpiXQsAJUPle/vFBYcVEjbYhw7JC4ar1NOv+RAA1VbAD92eQjvx83l6r17nucALXO62G1sYaAsH1s6Rp5jNPWpSUZVA1CDIEG3rx7PoWjkpKMRS96+yzqmRsj7hWvkw9+P8w346eG6zuhBCEzuZBzVYVPc3JakhedGkO2/MBt523vfCgiwxDh553NtVoskBN35bC+ig/SCH0MroVWQykwVAiRFysWBBO8+OLcFpbibY315qeK4OwuvlpyR+VqXZnZWhVYAaZfcCTyAMcsI1LXGzWNt8k7TuzJc6+/mjErmHqjhIZSojhFrzH8F5MROEzFdzafW4zN80w2Q4HS6Kher2z+6WUntakA2T0V8WP9ZGNxjBCwcPXQeayXScZ93aalQUq3ujVHko0q68ypsVHKVsQAfRwZ0ZMQa0drX3oDX/ANQvdof2Vvk82gotTrOAqOvFclgRKOPWIHsOMqenfxxJGNfsrUimZwSyQ6fYUFfOO4Wm5ppIuwNtYPuZS/MxYbTg8dK2O7xc+HhugvqXSWjyA+7KcnUgcAAiG5kiZldIgNDhhxGAIwIXa8s1RXdpgf8AfomVHVhqUzocNMDzXmZXYgVA1r7iBizGlrsLt/l4qrnBwxN2+9E9EdkKLS0lgCVVQpsZIM3BOljBPMA4riYx4c51wMs/48Faznss1tr55KsytNmqaKZWmSp1sRAYAztF4ttucaEjmMixPzA0WfG10kuFmROqsaGXqyrJSq9pSbibSIE702CeaGWfCQp5yUJZocJ4jhhdpn+ybDXNcAAcQ93uXUKyvqosigUnhgOcyNUHbYW8cQ5hjAlY6+IZIjHiUmNzQLHNGUqNPVpkRAZQRAgwQZMKQdrTc4VfNMWYreCZjjiD8JPihzX41qaSNwNREnSda+o8Pmgbc8GLAISy+eqCHkyB2fJUnStHRWqKNg5I9R4h9+NmifjgaVkVjMEzggzhlLJMSoSY5cuZgNzGOsVy6f8Av++IBvopstb5Lvfj/MN+OnhSs7oUhAdNZhw7p2etTVqEoymI1sJU7qT3jmGMHC8DGA4g6x5/ynnvdgALbjkoFY06Ygucs5Ihxei3NSOY9XnDaDibMlcRljGeR1H8ogLo2C3cPPZFZWkEnWNFR/GU0jzSjdx3j+uATPL+7mB6osLWt72RPpZM6SaNSszCioB0qRpqHcgx8I87gezE0rA4A4e0dzsFWpdY2xdkct0L+kdmAGE1KjLUqR6IvoQD1HV9GG+FxHYwbNGQ/lAMgZ2bXJzUdKkD5zGLDwgdwmSx2AjnfFy/CBhQmxYrkomjUBFMjUDBoPBAM3emQTMb6Z8Dhcte1zg7/wAh80wHNcwFvkfko0yrjiBRW7gddT6WsD9BwQzsd2c7fBU4D255X+KssuA2oaTBYELYNNQfRPar6uLGfKTGQeXy+iejs8Efef1T8vTZuCU1w6MocM2wIZ4AAAKBbSOI4pI8N7VjbUclZjS+7cr6eKFpuQkh9I13UOyBQRGsWGsysgAaTMQcHcGGTtt+f/EFuIMu0/fzTabEVqVlBMFxtBZSpIXZRzMA8RM4I5t4HXOmio02maRvqtr1DN63BUBAQaqhGphLQCBsAZjbfHjesXdYQR5DYpwWvaxvzO6vs30Rl6p1PSUt8MDS3f5wufbjGh6QqoRhY/Llsp4Y1GqpOkOqJI9xqwdOkh+YF1hhsRG8Y1qTp4A/1W38lLjcZLO9K5PMU71aTqA4JcQVYExupgTzx6ClrKWTNjxnfIoDpHOsCNN1Q9YB7qrfCpIfaJU/djZ6KP8ARIOxSfSTf6gPMKrYgY01nI3o3obM5j9zRdx8KNK/WaBhGp6SpaYXlePdmiNhe7QLU9HeTiob5iuqD4FIaz9ZoA+g481VdcIxcU7L+JTsdA495arovqlkqBBWiGYenU429d7D2DHmavp2uqAQ51hyCdjpI2ZgLz7ygn/6hW/lp/gGPd9WiT0e0nPNZVXYSWRvks9+VPmG/HTxpVndCXCG6SzjipV0OwZalThkwRqbxttyjxAMHCUUDCe0MitMzvDOycwhhnjUYCqSysulr7qecfCBuD3jBDTMgaTGMx6rhUumdhk0KGarUpq1PVJotsbqyHYweUxtybBo2RyOD7WxDbmhPe+NpZrh58lGrUx2QaUptNR1GoiZIAA8Y/5YtZ9n4Mzp7lUYLtxZDVSB7l1DAzJqRLknko2Qe2cQG5YX28guLhfEy/mVEuZCsGRqqk+lOpp56hEEYK6MubZ9ihB7WvxNJRXY+51yFCOgV3QWEqQyVE7lYEyOR9eE3utIxp0NwD8j5JxrOw46EZkfNH1s6oridPZ1EMtMgEibr3A8/HC/Ae+LLUHRHdM1suehGqZWdgvDJJoVFB79JDqRzkAnxtjmtaX3OgIXPJDbDWxVb0fQlqT0yITSWIPED6Q07t3COWNCokAY5rwbnTkkoIy57XMOmvNWeXZqLPCsPgiI0gOBtAsdUg88ZkgbM1uY8VoRkxOcbeSCzg420nTB13uJs3F3Ak25HD0A/pgOz2SU5OMkZbororpmv2hNKUbSSYLEtJsrEkygLTBFhMb4XrOjIDEGy5i6tFVOlday1nRvW+poo60FZnkEpC3UwbG39vHHk6roBmN5YcIFrA+Kfaew22ZKt+j+tWUrEqKmhpiKgKz6m80j1HGXU9B1UAxYbjwVRO0m26ulPdt4YyrFhzyKJcFVHTHVrK5mDUpgMBAdDpYc+ViJ78aVF0xWUf8AbdkdjmEOWnZL3lF0Z1UydCCtEMw9Opxn18Vh7BglX07W1PefYchkqspY2bK7knGOTc3TAAbohc/0jRoia1VKf8xAP0b4ap6KonNo2EqjpWt1Ky/SPlEyySKNOpWPfGhfpa5+jHoaTqjUyZykN8N0pJXsGiwHTPSbZmu1d1VWaBpWSBAgb49z0fRNooBC0381lyyGR2IrR+Sr37U/9O346eJq+6FQKs6TLLVrNpJmo4Frk9oYjwF+8m3dgLADYX0TpJDdNUxskyEAiyruINyoMRvZifoxAnEjSimAtcEsBq1ORIekyNG50agPbwjFG3ZE4DY3V+y+VpO4t6KSs9kAuQkg2te8E3m+IjBJN910hAAHJNXNAm0wlzT9W7Dvk8974uYiLX33VWzA3I22QlIlSYEu+8eiCRKAcwwbfcYYN3WB0CWBDbm1yVPTZeDTJmnWot6rsg8YBA9mF3MdmDsQQmGuaLEHUEFRF0KAGQSqEwpbUIEA9xnn44IGuDiRohktsAdUama1OHUFYZgoiNPuTbTvcThUwYRgOf8A1Mia5xN209FT+5vdppt8JRKz36ZlfYcadpGts3tDx1WfeNzru7J+CtqeZql6poVBUmmopqDqJK6B5jXmATjJlihEbRKMOea045JXPcY3YssvcoOlcypquHp7GJQlTYcwZBPsw3SQlkIMbvVK1UzXykPb6IVFSZStoMEQ4Km9iNSyPuww57h/cZceCXaxp/tuz8VaZfLV0GXUK3nPKpxSpKkG19J78ZclRTPdISQchqtBsU0TWZWFytJlOrFaoOJdC8g/q3gGd+WMGfpuOLum5TfDjzV90L1e/R9q1Q3nSvCv0GT/AFxh13Soqf8A+Y891DW2V1OMbJXuuxylZbrJ0V0lUnsM2oT4sL2R9WsTP9Mek6LrejYf78WfPX4JGeKd3dK846U6KzFAzmKVRT8NpYH/AN9x/XHvqOtpJQBA4eWiy5Ing9oIMGdsPIXvTTjiuWx8lHv2p/6c/jp4UrNApCpKyk16+osAMw4AFiNT1CSPEhYB/iGINgGhu41TMVyDc6IbQWYBURTGqEEMoP8AFuzwZM4luFjLuzUuDnuwtyU9KoO0pSJ0o7N/FJaT6jb6cDe0mN1tzkjNdaRl9gbojMUCQrlWdIiw9IHc91vvwKJ2G7AbHxVpW3s8i48ELTWWcACCFMMbWuEJ3nDLv7bbpdubzZOeqsxTVp2ZQ091tQEnbcHEBjrds+9S57b9ge5SClBprp0nRUqso5DTA/DgePIm987AouE5C1t7IvK9F66SvrZDAA4jBAUE2Amb/wBMJy9ICKXBa4TUdDxY+Jeyiy9I6hTM6hVKmX1A+5MQQSBAvg0kgLeINLfNDjY4HB4/JVyKo4UQ1n776Z8FW7DxMDww69zi3E52EfEpJrWh2FoxH4BW9TJ1ia6ArRUoujZR5yFiAvF3ifGMZTqiLCwm7tfotJkEhc4ZN5KDPZan2jnjqMzcKiEU8IJ4rkkC8QN8NU88pYLWA+OqXngiDyTclX/UDoqnW7SpUpKFXT2YUkSDqkk+cRI7xzxg9Y6+WmDY4nZm91alZcXwgBegZeiqCEUKPARjw0kskjruOafPin4phucgpyCqs91jytIlWqhmALFE4jA3PcAPEjGhT9E1U2YbbzQ+KL2CzXWLrvVRV7Cmq6iw1VLkaYuFBjn349B0Z1ajle7jOva2iXq5XRNBG6D6N8o1QQMxQDj4dI6T9Vrf1w3V9UIzd1O+3gUtHXuHeC1vRfWjJ5iyVgG+BU4G/rY+w48xV9CVlL3mZcxmnY6mN+hVyZjwPLljMGJhyyKObEKg6T6oZKtJNIIx9KlwH1kCx9oxsUnT9bT5BxI5HNLyUkb9l5h1j6MGWzNSgrFwukhmABOoAwY7px9F6LrDV0zZSLLImi4brXWh8lHv2p8wfx08ErB2QgtVD0vXU5moACR2ro14LHtWMg8oOx8MTHG4RG++iZ4gLxbbVHfowNRqhcLqDyQIYCLyZhTp5xhF0jhGIwN1otjbxDJfJVVWqCHqAQHOimvcixP9Ao9pxoMYbhh2181nPfkXjfTyTsudXZlnaFbQ8MQV1GUee4m0+GKy2a4i2ZzHuV4ruaMzYGxUoRYKMC4DywkJVVhY78LjxxS7zZ4Njb3K+FtizUX96YaQJChapHKmEKk/zMfvxcPcBckfuqFjSbAG3onU6kLX2LGmEOm4WSFWmp+8+GBSsuWWGQN/PxRY35P52t9FbUs8KSqHGkAcDAk7xy5HuN+7GdLScV5czUlPxVXCaA/IJM1FarCEXWoVO2yhBPjJjFoW+zx3fzF1WU8eSzOR0VTkKlVaiU0VgSQHSDxXvq8I+iMaFQ2GSLE93lms+AyslwtFuaOTs2dpYoDLLItGsEzAkNbnaL4TdjijGFoKeaWSPOJ1lD0iCzcJ08ICmYUiAFvfTqFwRvFxg1KWsjufvdAqQ58mWS0fVPP0citftnbSzIE4WJYiVaF2ADEX7ivfjA6bppeknM4IG9/BEYz2a99FZVeuLVLUEVIDFmqm6hWKzpFjseeM5nV4RdqY38BumGOMlgMuaz9Tp3MVNS1qjFZMaqdmU+CC0bfRjbb0TSR2dG3PzvZDiqHtu0296qP0hpemNAQCQQsASVsSbss2g41eA3CHXz5JcSvxFgGXNL1ib90PnD/zj+2O6MtiefJR0ieyweaqBjVWWuZQdxOOXKx6M6dzWX/dV3A+Cx1r9DTHsjGdVdE0dUP6kYv4ZIrJ5GaH1Wq6N8oxEDMUP/fSP9Srf2OPNVnVAZmnf7inY+kNnrMdbc/Tr5upWpElGCQSCDZQDIPjj0XQ1LJTUgikHaSdS8SSEhXnkn9+VPmD+NMM1ndCEFS9jOZzGiKlUVKzBDwqo7QgsWPMA22E9+B1EmGNuLJuQvum6Zgc4uGZ5bJCBVLUaUaTxV6neByE7gbfxHwwO3C/qSa7BH/uf049NylGUVm45AAhKa7BRtLcyd7byb4sZ3Nb2PeVHBa93aPkFOqjTpj3N1hkXb4TNPwVE3N5XAXHPFqUWwAw6BQ1MoHlmb3SnpVuWsGOzrD1rY+IGCMnLSG7H4eCG+Bru1oR8UIa5bYEqBLb2Hr39vfhrAALnVLcRzjYaIlKARVW5JZqjwJhaRKrYby2FzIZHk20yHmUcRhjAL3vmfcoVrSukKrXJBRiDJ/hbfwwYR2djBQi8FuEt+KsMqmliAC3ZqqRsSTxt6jqZefLCMpDhyubp6NpboNBZFZTMtpPEZTU1ySFIWABqv8A7g5nzcKzxNa4Af5WCPDK5zS6+l0NQpOEIELJU8R7I8Oli2oC6yYuBIJ7sHkcwOHh70FjXFh8fco6jI9emlpQ8MA8R1NUaxsKZmF9WCxtcyFzzuqPc18oYNknSVZRT0P2iSxkVCGKhlswgyQGAJ8MdSscH4xYi2266pe0swG4z9FPXyvuqFiCRTFN42LFQSR69UnAY5yWOHjceSK+Cz2u8LFF5ZabQrCxWdVoHFsdokQAZO+FJHyjtsO6ZYyMnA4Ib9IBApqQVNRbssAxJIEni2+nDLYz/ccdkuXj+23mqzp6qC9MTtSB+sWb++Hui29hzuZ/ZJdJHttbyCrpHfjSss5dIxFlyWRiVySfHELk045ctl5KB/rKnzB/GmFKzuhSFV9IZZqlaqrMlNHq1tK0wPdGRiYbTbWQQYY+oYWEjGDIEkc9k+2N77C4AOgG6bSCKikSiiSw1A8W15vJWTM2g4h7y8kk580ZjA1tmqypZaCEChbcjDTcpBPeOWEHzXBcc062ECzdEtCgrFtMKWQltSnjggGw2APLnPdikkzmYcWYvtsrMia7u5HxVTXplJ1MzlQQ9oPZmCRawI3UeBxqxvDx2Rbl5rMe0tPaOe/koaNNlqikGJViGVu9fOFWCdMgXkgwRg0jw6LGRmMvehRtLZeGDkc/crLK5XtRUqAQpEU5nhppZT63aTz2JxmSVHBLY99/P6LRjh4t36Dby+qjq5JQxaoo0KNd9UmI1C/EOW/ftg4qS5oDTmckH2YNcS4ZDNdSqaaTap1VJZtogmWB1Ag90fwYo9hdKLaNV2vDYiTqSpc04VI5EgWBA00wWYlQ3wmIIE+ZtikQLpLnZXlIbHhG6H7VVGhzUVwNKNp9zMkwF0GQsMQB6u7BSxzjiYMtdc0LiNAwu10GWSHzVOqnGacrxAnhI0sASvAeFbzvafHDEboZm4MXuS8jZonYsPvWv6h5WlWFd61CkzHszxKHsQ3FLgkEwDE92048p1jnlpiyOF5AzvZMwgSdp4zWwPR1A70aR53Rfp2x5UVtQNHlN25ptTIUIJ7GmYExpXlcC+JbVVBdk8rnaZql/WGUgN+ioZJAhUMnSGYTHcTt3HGlw6rQSlBxhQ5mvkCXZ8lTbQSjE06ZIKlVgcyOIQe7BW+3R5NmIvnqquwPN3BOzGW6PR9ByNHzioIp07kR/S+OE/SJbi4x9VXBHyQ9ZujEu2QpjaYp0zExGx8ZnBGzdIu0mUFkY2V23VjI/JKH1BjO/GOkP1T6owp4jsm/svkfklD6gx341X/qld7LFyXmfXPKU6Wdq06SKiAJCqIAlQTHtx9D6CnknomySG5vqsepaGyYWhXHko9+VPmD+NMOVmgS7VV9Koe3rBQFL1Hq04+NpOwaP5lkkd5GAxlpAvnsfJaOlttx5qTKZpnaVC6YRgzEkqDfSAI5hhPLAZoA1obvpYI0Mxc6+VtbqxpOtUs6jUCF4hB078UmwG42nhxmOa6EBp9Oa0WObKS8f8UlJAB52qwUsGPsIU3HKeXhgTnPebAW8ERoYwYib+Krc5mENQhF7VhdlB4PW7bAD+2+NSGOQRguNhtz9yz5pI8dgLn4IepR7OmKRYFtJao6AnsqLEHsgdyWNh4Ti7H8V+Nvd2B3PNDe3hswHXc8hyRSdL0+zIfhA09mqgshjmCIvyhu4YA/o+QzBzc+ZKMyvj4Za7LkhKtVqpAM8cMQYkIPNDEbsx4j4KMNtiZC242/dLOkdM4C+v7I1xJBHEoACK1iZIA83vYyVYT517YTa4geKbLQSOQ2UFZZbSLjSVUmYYC+qbBiW9E6vO8MHjb2b76+KBI67sPLIKNmIBJO8HYg2sLE+cN5/gPfi+V7DZVF7Xcpc0hPCJBVR6JMk6g3PhA2uLhRc4HDk7ERe5RJ+0MN9AiurHWFsnTql07RIpqhnTEFhoFrtEkzcacJ9MdENr3sDDhOZKBDK+NpL+6NP4WkqddTErl5sJ1VNJEiYspFgcYLerWeclk26Q2u1QZnr+qpq/R2JsCpbv8A4gCpGCR9VHufYSZc0OSqDWX+Cko9baRB/wBKoA1BrrbSksNvUvtxSToCVrrCU3RGm7cRCrx5RKZHvL/mv/x/7jD35Sl14yS9uaNl3/UClMnJX79Sz9On/uMd+U57W42S728f6rj1/o7nJco85Nu7zcQOqk40mU+3g/4qU+UlPktT66/lgX5Ok/UCsOkRyS/9SafyWp9dfyx35Ol/UC78RHJY3rH0kMzmXrqpQOF4SQSNIA3GPWdF0TqOnbCTms+aUSPxBaHyUe/KnzB/GmL1fdCEFU9I0qn6S7EohFdtMsXY8TMgAE6ZCmBwjAg9mAtFzf71TzWPuHmwt70xKCsXVFmQKtEE6R2bkaweXCZt4HFOI4YS42tkd89kfALuA8xtluuy2ZCM1OnqqgiBTp3sfODNsFnYiSL4maHjAOfYHmfkohk4RIZ2h4JmdzZI01WAUbUKJEDwepcfRqPqxeCnwk8IZ/7H5KktRfKQ5cgly+rhGhRPFSoAQtv96rzKDlqkscVmwZgG9tXfIK0WPlbkPmUmYU3UVNR1ayYIqO8XbfbuXu7sWhey4O3wCiVjxk0/yo6a6eNl4fASlc/Ag7PO/dBsLSRzhJ2Gn6ITGlhxOCPyjFJZuKq9zw6hBsTEi0WGm4EnnGEpwZCA09kJyE4L4u8U+rCgwDqUFSQSxLQdTajFkUkCdJJJ5jA4w55uivLWDx5pP0dAGp1FDrZzYwJAAKncMbSf4xPmnE4y52KM2Oirga1pZIL7plFqKX1tqEsFqEEkDYKyyDDCI386x53eJ3Oth15fNUY6FgvizGyDzVandWMqQC0bObni0mzARta7Ww1BBJYECxS80zMRB0VpW0dhovptUcEAHW0FFi+nhE/3xmx8TjmQ+Q8k88MEIYPMqRSRpaNRLbd8cTwQZF7begRirjiJByyVx2Wg21TK2bpU31IwaF1E6SQbTJYc+4EHHRB8jMLzb3qJHRxvuzNA56uKdBgzXaKd43Yiq+3hpGGYA2SoFts/RLTExwnxy9VRfpCfCH0428isixCX9IT4Q+nEWXWXdunwh9OJXWSrVU7MPpxNiotZOxC66bjrLrrZeSj35U+YP40wnWaBS1D9IdHrrqOS3n1BIcIGGt2KsbkETAiLA+rGe2qc12G2S2G0rTGCTmg6+SGkB6ZqaWApy3ZoFYAwdN9IOwBkknF45sR7JsDr5qJIQGjELkaJmbXhNFTLHanSXSJBiCF84HvcmMFiNjjd8UKQZYGn0Q2UywBsUdgY1H91TPIE/wC7U7kFp78MSyl2Wg5bn+AgRRBuep57D6onLV+KUaSzBgz+fVcbrUm0A7ILAQcKzQgxnFlltsmYpbPGE38Tur/pTNhZbUiwIZh5w71nx2AGMOhp3O7OdtuS16uVjBiyBVBSGtu1qKQs8Ki0d5Y/CI3bcCOcY3n9gcJhz3Kx25uxvGWyKC6oZ41N5vLSF3LKBBK2gr5xgRbC2LD2G6DXmT4JhoxdtyYtPUJZdVIAgE7AbrxKZYM13ItBJIBxcuDXWBs5Va1xFyLt8FGtWo1Eq06dSwTxaDDaipa/ZAxvO7Yu2KNswcP+/VDdI8wlp5oKlSMr21Phce5GNKSdjwQCDtvzBvhpzxhJhdpqlmsdi/rN1GSlyPRquwY2pK3unsAYATeWnTp75wKpqzHGW/5HRXp6UPeDsNVd9F9GCtXOlKnaVTrOq6JEkyQJC+HeFGMerrTTwXcRYeq0MEYeXWNz6LdZLoLL0wo0CoyjTrqAMTzJvaSSeXPHi5+k6iVx7VrotrgKxCjuH0DCJlkP+RXYQugdw+gYnjSD/Irixp1CQovwV+gflifaJf8Ac+qjht5JDSX4CfVX8sT7TN/ufVdw28k05dPgJ9RfyxPtU/8AufVdwmclFX6NoOIehRYeNND/AGwSOuqmG7ZD6qDCw7LJdYeoNNlL5QdnUF+yJJR/BZujd148Mel6L6zyMeI6rMc9wkZ6IWu1ecn1QQYIO4IsQfEY96HBwDhoVlkELY+Sj37U+YP46eFazQLgmdJ1FFWtYUxqc62YLqbUZsdliRaZkHGS2J+Tjmt4SNw2GX3yQLVTUPDqqE/FL2SGLCXfnHwRhhjGsHLzzKC5znnLPyyCamWOkrwaCJ0UyQjTcan86pi/FGu/M6+4KvCd7vgkrMhpKrgI5BBpqOFdPF2in0CBci8kxOJYHiUluY57+Sq8sMYDsjyQen0nsCdLRu5jhqU+8nnyw4SD2Rn96FKgZYjl97IrsqlQdpUgBLKCYA5STzadzsJ9mFC9kX9Nmp1TWF8vbfoNEWhVr6ZCkhUBIkgST/CVPnG4Ig72wq4FhsDnuUw0h4uRlyQ9POouk6tVOqvZwq7QQCYOypbSvOScGdA5zSQLFufmhCZoIucnZWRNRTQJQkyJCERbUfPPgSbixJNrLgMf/qO2B5orzwBgJ8lX5dadU66xtTYaywMXEBCZJIJAJmIAN74cmc6EYY9T93SsLWzEukOiPz9Z1elIQOSBY6lYVGIBjugTB2MYSp2Atfrb+E1PIcTABn8LKPN5NwFpgke6tVqxusRo9oUD2sMXhmjeTIeVm/NVlheAGjncrcdTaUirVYlmLBJOwC30j2m57xzx47p6QBzYm5DXzTRJLrkq46W6QWhSNVgWggBRuSbATyHeeQxkUNG+rlETcvFQ92EZLLDrtU0lzRRVCs5GokgTpQd0s0+wHHpD1cixBuMkoYk7Jc7KyrB5Rsxzy9H6zY0vydB+oVnfiB5Lh5Rq/wAno/Wb8sd+Tqf9QqfxB3JcfKPX+T0vrt+WI/J8H6hXfiDuSUeUev8AJqX12/LEfk+H9Q+in8QPJEZTyj8Q7bLBU5tTcsV8dJAkD14BP1Qsy8UmfIhWbX55hbtGBAIMggEEcwbg48W9pY4sOoyWmCHC4Xk/lAyYp56ppFqirU9pkN/VZ9uPpnVyodNQjEe6bLErG4ZEf5KfftT5g/jp41KzQJUIepTHbZj3GmCarQ5AkAly0Fpl9UbbDGfJcBtnG3Ja8ABBGH3qpzTuxuxYxIk+lT5juJXuw9Exg7VkrI95NgVZ0aH+kD6yqmSGWIAJulzAIPPuGMx8l6ssDdFoRstTBxchs1mlqAqg1gnn+7XmVQxqcEiSB/UYbijMZxSZfulpJA8Wbn+ybSoAQxJdzwrEWPojuVTcCOYgkbYs+RxNmiwVRGBmcyi6FMzxBiUEgNZVEXZ7cKRYqRxEcItOFZXtA7O/3kmImk9/b7zUbFHMK+lwSVIOlXgSAwF0pAi3JpBMk4kF8Yu4XHxH1XHDL2Qcxpy/4o64rqAj0x21VpVwAoTlOpeHURMxsBg0ToZH4muOFu25QZGytZgc0YifTxUFWorU+E66lEAEkArUSfOWb8BMT3XwSNhbILizXfAqjnh7Mjdzfip+iMw7q6LKkKTqGnSSWBIYMIDkSAe7ewnFKuJrJGvOe3ir0sr3xloy/ZdlKDlDVHZvAAy4ELqKzxBbQUBPCRcxgcssTXiIXF+9v93V42SFplOf+qOo0qhVWfhgcZv5x3Y+q/rMDlhV5jaSxnuTbWyWDn5c1sOpeYBp1EFtDiB4EbnvuDfHlOn4S2RrzupDwTlojesvRrZjLtSVoMg/zRus8pFpkYR6Kq2UtQJHjIZfVQ9txbmsB0x0Tm4WmMtVMntKhVSw1RCUwRuEX+t8e6oK+kLzK6QDYX/dJVeIsDGjxPyVNmeiMzTUvUy9VEG7MhAHIST442Iq+mldhY8ErNMb2jMIKcNZFDuux1lyIoZCs41JRquvwlRmHiJAwvJV08bsL3gHxKsI3nQIjLdAZuqdCZeqCbS6lFWeZZoEDC0/S1HCwvMgPkbojKeQ7L2LJ5fs6aU5nQirPfpAE/0x8qqpuLK6Qblb0bcLQF5l5S6oOdCj0KKg+sljH0HH0HqtGW0RPMrHrjeS3giPJSf9bU+YP46eNmr7oSgUOdr+6VQBVZRUqaoWOIs3ptsByIwjwyTd1gea1mSDAALkclX0KJ1ATTRtRbU7azJG0LCiRsCcGfKMN8ztkqMiOK2Q3zS1sqoguS/wZuPUEXhU8/StijJL90fIq74wBdxvy5IrkDqUIYVmWZcNYqAb60a+kRNxGBF2ZO/JEw5W2TgAhMyCwA0xxxawBkIJIMtcTYDFXEyZAfwrACPP/qhervrPZrT90urGDIHEDeo1wSZMEHkYwQRho7OZP37kMvxGzsgPv3qYVabIgl1CErp3kgAhpEWOoGBETYc8CbDK153vuiGSNzAbkKt/TnAJDgiwZCZDgzIK8liB7BfGiKVpOljsUg6pcM738FHRenqDJFJgfMYzTYbFQ26gi0H6cWkbKGFru0Oe6rGYi+7cvDYqxGTCnQ9MHL0waoaRLapIpjdWeRp9Qwg+fiDEx3bNhbl4p4QlnZIGAZ3+SdlswaiFqlMayJQDhREmVBgcPcDz574pJDw5A1jstydSVaOQvjJcM9vAbLsnVJoFKqlvRZjOpCGLKp5lbyBPM4iWACoD4zb9ipilJgLXi6L6v9JNlXWsIagyRUAMxBAGib2J83xOF+k6RlZGYyLPGYQo8TbFubSvScpmEqrqpsGGxjcEbqRyI7sfP5qeSB2GQZhOB4UsHxwDIqRZUHX73hW39D8a42uroH4hGlqv+2V5JGPqp1Kw12IuuXqfk4J/QE+cqfix806z5V5PgFtUI/prTyTjzqcyCrOnemqOUQvVN/RpjznPIAd3jsMaFB0bNWSBrBludggyztYLleN9IZt6tV6tTz3bUY2HcB4AQPZj6tS07aeJsTdAFhSPxuxFanyWe/KnzDfjp4FV90KoVZ0hTdcxUakXaK76tVku5MEG2kbSfDvGB4mOjIkAGWSdY17XB0ZJ5ojMuqtqn4RuILHYWFzEC0jYWGFI2vc3CnZHMa66YcyrKafmhmBJgrJAgsTzkWi+LiGRruIM7ZIfHYRh0ROYcxqRdAAPmga7tcju1yWkRdbxheNoxdvM/f7JiR3Z7GihoBGbRPEV1K02aCW7Ngdyu45HVzwaTGxlwMtwhR4XPsTnsUlTpBQo1y5UyrSRANmFrwfEezEMpXYrx5A7Ln1TQ2zxcg6qCoGbS8KtIAuTdxqDEkgjidognwGChzY7tObkIh0lnDIKYZOhLhUkpF5JBm5aD5xkcrR6sU487QLnInRX4MBvYZjdC0OiTVIIIVNTK7cpUxCzzblyBnDMleIcjm7b6oDKIy5jJv3ojMrVlAop9noJVEb0V5u38RO/fsN8IyRND8eK98yfkm43nBgLbW0RSjSQvEWaBaJAMgt3BzaxsBbfAXnEC7YfFHHZsNymVcjxkB9BIK6xYEcx4qOam43GCRVHYBw3HLdUkg7RF7ZITo7KxAUwLtqNgIgHMHuAFlHMmCN8MVNTudfvL+UtBCGi233mgc7nyXBpM9NEGmnpYqY3LsRuzG5nvwzT0LBGeMAXHW6TqaoveMJyGilXrDnRtmq31p+/FXdEULjfhhCFRKP8kzM9NZqohp1K9R0O6kiDFx/XF4ei6SJ+JkdjzUOme4WJQEYeQtkmOXKwyPTeaop2dKsyICTpERJ3NxjPqOjKWofjlbcorJnsFgVLV6y51hBzNT2QPuGKM6FoWZiMK3tMp3VU5JJZiWY7sSST7TfGhGxrG4WAAcgglxOpUb4uoWs8lp/1j/MN+OnhSr7oUhd0lAq1jBBLsDEEOdUrHjP0kMeQxnNBd4/Ja4Ia0ZW+arKlRtXCkgXczYDnB5Ac253jDbWsw3J8kB734rAeak6Up9kqOQpDkGBqErz87bwO+B0s3GL2tuCFepjMQaTaxRmXoLr0kyoYelDMDZRHcDcxzAwvK9zRfmmImAm2yZRpklSKYARywbYajbn5xO0X7tIxJdZuRuSFAb2tLWKErqvb6YDU2OoyDMLMrO5CkGAd9sMxOcYMRycEtIAJ7DNqLXORT7ZXQ1KXuemNIbUYUlPRiZ9YbkcKGAmThuBsc7prjgMxgi4ysmUcqy9o9VmRIgKANdXTN/4Vm8+OCSTNdhjjFzz2H1Q443tLnvyHLmlyRLU/dFZYvTRIAVe4g8z3kyfDFZWhkgwZ31JRISXs7Q8gFNlqr1KYlitQyaLMNwGgKR6VQBTBO04E9jYpezm3/K2ysx7pI8zZ2yGy1eWGphPnbGH384ctM7XnfDEkfZPD0/ZCjkOIcT/qVqYdmRAWDcJBn3RhunqEnU1iBG+KB3DZifsrFvEeWs0KG6Xzog0kYFZmrUFg5Gyr3Ul5DnGGKGmLjxpB/wCI+Z8UrV1FhwWe/wDhE9D9Us3mFDqgpodmqHTI7wu5HjbAa3p6kpHEE3cNglo6aR+dlcr5OKvPM05/kb88ZJ63w7RlMfh7tyl/6cVPlVP6jfnjvzfF+mfVd+Hu5pp8nFb5TT+o354n83w/pld+Hu5pp8nNf5RS+o354n83Qf6FR+Hv5pv/AE6zHyil9VsSOt1P/oV34e/mo6vk8zQHDVose7iX7xgkfWykJzaQquoHjdZzpToutl2C16bIT5p3VvUwsfVvjdpK+nq23hdfw3S0kTmaoFsOXQ1qfJif9Y/zDfjp4Uq+6FIXdL0nD1m7mfRcDTLQWvyANj3jxulG5pIaN1qFrmsxcgg1VWpjiLjWAQDHmgaFI5An7sXe5wkOVslzA0xjO6PzHGQZhrqwPEF2PESbcVo8JthSMmMnkmpLSWtn4clAhFOQXKuQCdQWdXpKO5YA0nmY75wYtdLnhy+SEMMV87FQ16zQJEuwezCVVSFMG9mkWnlGCMibe40CG6V2G3PZNyWQcsunjdDpOowtMDYRbVaSYOJnqo2jkP3VIaZ5IOp/ZELlUWTKPUuKdUgaFPJTfijaTt7MLmeR5GRDdxzTIia29zd2x2U4oVgFRpLemwMlvaeQnfbwwIPgze3JEwTABrszzT6akkqt5BBN9EiIQHnPwzcYo8gDE76q7QT2G5oHOZappYKuubleanYsP4hse+x5XchkicQXFKzRSAHCPouoK9QIDxNGnWuks950KfVu+0TzGOldHESRpyURtfI0X9VF0lnggNGmQWjS7rMKvxNPnpHNuf3TTUpmdxZdNQOfiUOpqBGDGzXQqw6gdCLXrmpUUGnQg6TsznzQfAATHfpwp1l6SdTQBkZ7TsvIbpajh4jrnQL1IEnxOPm5uTfVbWQUbVVFi6g/zDBBDKdGn0VcbV3ap8NfrDHcCX/U+i7G3mu7Rfhr9YYjgS/6n0U42812tfhL9YYngyf6ldxG812ofCX6RiOFJ/qV2NqUX2IPqvipY4ahSHgqHOZSnWptSqqHpsIIP3juI5HBaapkp5BJGbEfFVkjDxYrxjpzo1stXqUWM6Dwt8JTdT9H3HH1fo+sbV07Zhvr5rBmjwOwq78mvvt/mG/HTwSp7oQmoXp7KFK1eoQWV3fWDOxeQynuBj/xhanlY8Bgytp9VoSxOZ2zncZhRdGqxFVkUBWCoo2FjMz3jv78TUlt2Am5CtTB+FxaNVJ2YSQV7EtuZYhxcQd5vzHOMDuH9oHEBtuFcgsythJ1PNI+VpuNZYtpULoA03kxfkoHt2xZsskZwAWB3UOjjkGInTZFZVVAEqCRsSXIMRZl9Ir4juwrNjOhyTMWEGxUvSGYctDFZJYJFjubg8oAv34rTwNAyBUzyuJzsocxlAadSDTGvQrcUEQQHOk2MzY7xizJ7SAEGwuqOiBYcJGeqlzCsVBRiCtmCkFXGwqNFzZYxSIMxnGMj8PJEkxFowHT4plHMA09YfQCIBmyd4HrJidzIxaWKz8Jbf5rmS3ZcOt8klGk9SAS20m+ksvJqjejTjmYbg546SSOI5D6eSrG18gzP180H0h0mADTomZGl6gGmQP9umPRp+rfxnDFNRFx4k3mB8ylqqsDRw4vX+FUgY11lr0ryZIP0WoeZrGfYqgY+e9bHE1TR4LXoAMCL6/5ypSyZNNipd1QsDBCmZAPKYifHCnVyminrAJBcDOyvWPLY8l5UaY7sfSg1oysPRYxLrruzHdicI5D0XXKTsx3Y6w5D0XXK7sx3YrhbyHouuV2gY7AzkPRTicpKNepTOum7oy3BViP/I8DgclLDK0te0W8lIe8G69p6KzRq0KVUiC9NWI8SBPsx8mrYWw1D426A2W/C7EwErz/AMp9IDNUm5tRv7GaPvx7bqm8mmc06A5LLrxZ4KF8nR/1b/Mt+Onj0FT3Qkgp6tT3XMpcMlZnWRqJVidu4CTa4htrYzXsw4XbHVbMMmIFltEJWzRNMhiNSGwPoqReoB3CQfUpwQQDGC3Q6qpmOAg2uE1864IBUJ373Heoggz3j+mLMp4xexVXVMmWIKV6zCGfQpI2PnleWtRIJi974o1gvhF/krue4DEQPmnUWUh2u2lSWAEtLcMkGNu6IjFHB1w3nzVmFti5Op9jUfUdXGCAI1FmiNQtwta9oxDuLE3B4qW8KR2IJ9LL0149WoiPcxqAuYMMLk+oeMYEZ5HjABbxRBDGwl17+Cg4wwIB1CSR3CSGGr4MEAk73PLDHYw9o5IN34sgnikiKKjsqryIWV9VJD55/ja1gYOAl73nBHcn71KuGMjGJ5H3yCq+kOkmqAooKU5nTMs5+E7ekfDbGlS0Ij7b83fALPqKwy9hmTUAcP3SSUY5ctz5L88PdsuTcxVTxFlcezhPtx4rrbSHsTgeBWjQSAHCVts7k6dam1KqupGEEH+hB5EbzjyFPUPp5BJGbELRewPBBWXfyeZabVa4HdKH+unHpG9bam2bASk/YG800+TvL/H1voT8sT+bp94wo9gbzTT5OaHyit9CflifzfN+mFH4e3mm/wDTml8pq/VTFvzdL+mF34eOaafJzT+U1PqL+eJHW6T9MLvw4c1Jl/J1QBBqVqtReawqz4EiTHqwOXrZM5tmMAPNWbQNG62CIAAAIAAAA5AWAx5V7y5xe7Up8ANFl5d5Q84KmcKgyKSCn/7rs30SB7MfR+rVMYqPE7/I3WLWvDn5bJvk+99t8y346eNep7oSoUuYcJmq0vSZW7SVBPuYD3k8iZNhznGY4cWLQix9VsxHhyXJBuPRWPRnYhKzNTouyhDSqVUOuS6h1Cm4CoSR/wDzEskcOy70Q6mLEcTPVWtTo3ov3VlzQpU9Q0pq8yXIYBPNKFYItab44B7nWCDxJGs7vqq7LZDopiGObqJwFghZIYlQ1tKgBlJIjmRhkiUDCAlxKcWIqfKZDJNV7Js3KDLiotQuNXaMYakxAjQbHTf1zheRju+RZMxzPthAz+STocZF6Ap1m7KuaQ7Sqp0Kr9rAXVEipEAnbScWeLkOGY8VTG8OIReWyHR8MtTNa4ddVRqgDUoBJSdI4DaWklgYi2BkZWA15KzZJr35IZD0UNLNmtZaCQLKGJUdoVK7rJIV5MJIjFvZJCALZfFca5wN7C6wWZqs7szMXMkajzANo7hHLGvDEyJoa0WSUkj5HXfqo8EVEmOXLscuUuWrvTdalNiroZVhyP8AcEWI5g4FPCyZhjkGRVmuLDiC9C6J6/UHAGYU0n5sAWQ+Ii6+oj248HW9Vp43XpziG3NacNa05OV2vWPJHbM0vpj78ZDuiK4GxjKaFQzmnftBk/lNH6wxQ9FVv6ZU8dnNL+v8p8po/XGO/C6z9M+i7js5pf17lPlNH664j8MrP0z6LuOzmu/XeV+U0frr+eI/Dqr9M+i7js5pKnTuUUSczRj+dT92Jb0ZVu0jPouM7OazXT3XymFKZSWc27UghU8QDdj3WjHoOjerMrnB9TkBtqlJ60WIYvPTzkkkmSTuSbknxJx7hrQ0Bo0Cyibm5Wh6he+m+Zb8dPAajuhSEbnOjlfMVnNIKC5OotYlWkAgeaGgSd74yPanRMw4rn5LbZStl7WGyrzVWmzTU0ADS+g6ypbdo20qIHO/rwwGcVo7N+V8kMvEbj2rbFR1c09RQqpqLFgdUHtha6sAOMRsMGbC2J+Jx+iC6Z8jcLR67rsj0c0aqihadMk6SVDFjaCTsBa57tsdPVgENZcl2+y6GlcRd+QG26l6Oy9NJbWukwS7WUkXCLF3vcsBFgMBqJZH2DW3PIfNFhjYy5Jy5/JCVs1TBOnVW/iq2ERHm7n2nkLYajie4AO7PgEs+djXHDn4oOtULXYz930YajY1os1KPlc8klMjBVRIBjly6McuSHHLl2OXLsQuXY5clgYm6iySB3Y666yXSO7EXXJNI7sRdSk0DuGJuuSaR3DE3XJcQuSEYhctB1E99N8y346eF6jujzUhanM9Av2jlawBdiSezm2qV9K7LsG9cAYyREx2oWn7W5oyQR6sszBxVRWWwK0oJUyCr8cNPfA9uDtdhGHZCdPiditmkXqceyYdvYsDAp8MwL6dXeORGO415ALbWXB/9Mkc7pua6s1KjFjXpgnmKMn6WqE4LFgjyAPr9EGWpfIblDHqSxMnMgnvNM//ADwcVIGjfj9EubnVL+xDfKB9l/nifavBdbkkPUhvlA+y/wA8cKrwXWXDqO3ygfZf54n2rw+K6yReozfKB9l/njvavD4rrJT1Gb5QPsv88d7V4fH6LrJP2Gb5SPsv88R7V4fFdZd+wzfKR9l/nifavD4rrJw6jt8oH2X+eI9q8PiuskPUlvlA+y/zx3tXh8V1k39iG+UD7L/PE+1eHx+iiy79iG+UD7L/ADx3tQ5fH6KbLv2Jb5QPsv8APEe1Dl8fousu/YlvlA+y/wA8d7UOXx+iiyT9iG+UD7L/ADx3tXh8fousu/YdvlA+y/zx3tQ5fH6LrJD1Hb5QPsv88d7UOXx+imy79h2+UD7L/PEe1eHx+i6ytOrXVU0KxqGsGmmVjs9O7IZnUe7+uBSz4gBZcF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95812"/>
            <a:ext cx="36576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95812"/>
            <a:ext cx="36576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85900" y="2456544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Orientation to 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Ancient Middle America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2010-2019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</a:rPr>
              <a:t>http://</a:t>
            </a:r>
            <a:r>
              <a:rPr lang="en-US" sz="1200" i="0" dirty="0" smtClean="0">
                <a:solidFill>
                  <a:srgbClr val="FFFFFF"/>
                </a:solidFill>
              </a:rPr>
              <a:t>www.d.umn.edu/cla/faculty/troufs/anth3618/</a:t>
            </a:r>
            <a:endParaRPr lang="en-US" sz="120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21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657939"/>
            <a:ext cx="9601200" cy="5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85900" y="6019800"/>
            <a:ext cx="7805058" cy="685800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</a:rPr>
              <a:t>Scroll down for basic information . . .</a:t>
            </a:r>
          </a:p>
        </p:txBody>
      </p:sp>
      <p:sp>
        <p:nvSpPr>
          <p:cNvPr id="5" name="Striped Right Arrow 4"/>
          <p:cNvSpPr/>
          <p:nvPr/>
        </p:nvSpPr>
        <p:spPr bwMode="auto">
          <a:xfrm rot="5400000">
            <a:off x="8746671" y="830943"/>
            <a:ext cx="2148114" cy="609600"/>
          </a:xfrm>
          <a:prstGeom prst="stripedRigh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61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9601200" cy="566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2100" y="5943600"/>
            <a:ext cx="7805058" cy="685800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>
                <a:solidFill>
                  <a:srgbClr val="800000"/>
                </a:solidFill>
              </a:rPr>
              <a:t>B</a:t>
            </a:r>
            <a:r>
              <a:rPr kumimoji="0" lang="en-US" sz="2000" b="1" i="0" dirty="0" smtClean="0">
                <a:solidFill>
                  <a:srgbClr val="800000"/>
                </a:solidFill>
              </a:rPr>
              <a:t>asic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2142294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9601200" cy="566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62100" y="5105400"/>
            <a:ext cx="7772400" cy="954107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8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Have a look at the </a:t>
            </a:r>
          </a:p>
          <a:p>
            <a:pPr algn="ctr"/>
            <a:r>
              <a:rPr kumimoji="0" lang="en-US" sz="28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“First Day Handout” . . .</a:t>
            </a:r>
            <a:endParaRPr kumimoji="0" lang="en-US" sz="28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420640" y="4114800"/>
            <a:ext cx="3830808" cy="481808"/>
          </a:xfrm>
          <a:custGeom>
            <a:avLst/>
            <a:gdLst>
              <a:gd name="connsiteX0" fmla="*/ 857250 w 1996651"/>
              <a:gd name="connsiteY0" fmla="*/ 742950 h 782198"/>
              <a:gd name="connsiteX1" fmla="*/ 1638300 w 1996651"/>
              <a:gd name="connsiteY1" fmla="*/ 742950 h 782198"/>
              <a:gd name="connsiteX2" fmla="*/ 1752600 w 1996651"/>
              <a:gd name="connsiteY2" fmla="*/ 704850 h 782198"/>
              <a:gd name="connsiteX3" fmla="*/ 1885950 w 1996651"/>
              <a:gd name="connsiteY3" fmla="*/ 666750 h 782198"/>
              <a:gd name="connsiteX4" fmla="*/ 1943100 w 1996651"/>
              <a:gd name="connsiteY4" fmla="*/ 647700 h 782198"/>
              <a:gd name="connsiteX5" fmla="*/ 1962150 w 1996651"/>
              <a:gd name="connsiteY5" fmla="*/ 361950 h 782198"/>
              <a:gd name="connsiteX6" fmla="*/ 1924050 w 1996651"/>
              <a:gd name="connsiteY6" fmla="*/ 304800 h 782198"/>
              <a:gd name="connsiteX7" fmla="*/ 1866900 w 1996651"/>
              <a:gd name="connsiteY7" fmla="*/ 190500 h 782198"/>
              <a:gd name="connsiteX8" fmla="*/ 1733550 w 1996651"/>
              <a:gd name="connsiteY8" fmla="*/ 95250 h 782198"/>
              <a:gd name="connsiteX9" fmla="*/ 1676400 w 1996651"/>
              <a:gd name="connsiteY9" fmla="*/ 57150 h 782198"/>
              <a:gd name="connsiteX10" fmla="*/ 1485900 w 1996651"/>
              <a:gd name="connsiteY10" fmla="*/ 0 h 782198"/>
              <a:gd name="connsiteX11" fmla="*/ 495300 w 1996651"/>
              <a:gd name="connsiteY11" fmla="*/ 19050 h 782198"/>
              <a:gd name="connsiteX12" fmla="*/ 419100 w 1996651"/>
              <a:gd name="connsiteY12" fmla="*/ 38100 h 782198"/>
              <a:gd name="connsiteX13" fmla="*/ 247650 w 1996651"/>
              <a:gd name="connsiteY13" fmla="*/ 76200 h 782198"/>
              <a:gd name="connsiteX14" fmla="*/ 76200 w 1996651"/>
              <a:gd name="connsiteY14" fmla="*/ 228600 h 782198"/>
              <a:gd name="connsiteX15" fmla="*/ 38100 w 1996651"/>
              <a:gd name="connsiteY15" fmla="*/ 285750 h 782198"/>
              <a:gd name="connsiteX16" fmla="*/ 0 w 1996651"/>
              <a:gd name="connsiteY16" fmla="*/ 400050 h 782198"/>
              <a:gd name="connsiteX17" fmla="*/ 19050 w 1996651"/>
              <a:gd name="connsiteY17" fmla="*/ 533400 h 782198"/>
              <a:gd name="connsiteX18" fmla="*/ 76200 w 1996651"/>
              <a:gd name="connsiteY18" fmla="*/ 590550 h 782198"/>
              <a:gd name="connsiteX19" fmla="*/ 285750 w 1996651"/>
              <a:gd name="connsiteY19" fmla="*/ 704850 h 782198"/>
              <a:gd name="connsiteX20" fmla="*/ 457200 w 1996651"/>
              <a:gd name="connsiteY20" fmla="*/ 762000 h 782198"/>
              <a:gd name="connsiteX21" fmla="*/ 514350 w 1996651"/>
              <a:gd name="connsiteY21" fmla="*/ 781050 h 782198"/>
              <a:gd name="connsiteX22" fmla="*/ 723900 w 1996651"/>
              <a:gd name="connsiteY22" fmla="*/ 762000 h 782198"/>
              <a:gd name="connsiteX23" fmla="*/ 1028700 w 1996651"/>
              <a:gd name="connsiteY23" fmla="*/ 781050 h 782198"/>
              <a:gd name="connsiteX24" fmla="*/ 1238250 w 1996651"/>
              <a:gd name="connsiteY24" fmla="*/ 781050 h 78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96651" h="782198">
                <a:moveTo>
                  <a:pt x="857250" y="742950"/>
                </a:moveTo>
                <a:cubicBezTo>
                  <a:pt x="1191058" y="766793"/>
                  <a:pt x="1235129" y="779602"/>
                  <a:pt x="1638300" y="742950"/>
                </a:cubicBezTo>
                <a:cubicBezTo>
                  <a:pt x="1678296" y="739314"/>
                  <a:pt x="1714500" y="717550"/>
                  <a:pt x="1752600" y="704850"/>
                </a:cubicBezTo>
                <a:cubicBezTo>
                  <a:pt x="1889626" y="659175"/>
                  <a:pt x="1718508" y="714590"/>
                  <a:pt x="1885950" y="666750"/>
                </a:cubicBezTo>
                <a:cubicBezTo>
                  <a:pt x="1905258" y="661233"/>
                  <a:pt x="1924050" y="654050"/>
                  <a:pt x="1943100" y="647700"/>
                </a:cubicBezTo>
                <a:cubicBezTo>
                  <a:pt x="2016859" y="537062"/>
                  <a:pt x="2005664" y="579522"/>
                  <a:pt x="1962150" y="361950"/>
                </a:cubicBezTo>
                <a:cubicBezTo>
                  <a:pt x="1957660" y="339499"/>
                  <a:pt x="1934289" y="325278"/>
                  <a:pt x="1924050" y="304800"/>
                </a:cubicBezTo>
                <a:cubicBezTo>
                  <a:pt x="1881092" y="218883"/>
                  <a:pt x="1935143" y="272392"/>
                  <a:pt x="1866900" y="190500"/>
                </a:cubicBezTo>
                <a:cubicBezTo>
                  <a:pt x="1803430" y="114336"/>
                  <a:pt x="1819341" y="144274"/>
                  <a:pt x="1733550" y="95250"/>
                </a:cubicBezTo>
                <a:cubicBezTo>
                  <a:pt x="1713671" y="83891"/>
                  <a:pt x="1697322" y="66449"/>
                  <a:pt x="1676400" y="57150"/>
                </a:cubicBezTo>
                <a:cubicBezTo>
                  <a:pt x="1616769" y="30647"/>
                  <a:pt x="1549229" y="15832"/>
                  <a:pt x="1485900" y="0"/>
                </a:cubicBezTo>
                <a:lnTo>
                  <a:pt x="495300" y="19050"/>
                </a:lnTo>
                <a:cubicBezTo>
                  <a:pt x="469135" y="19984"/>
                  <a:pt x="444658" y="32420"/>
                  <a:pt x="419100" y="38100"/>
                </a:cubicBezTo>
                <a:cubicBezTo>
                  <a:pt x="201438" y="86469"/>
                  <a:pt x="433486" y="29741"/>
                  <a:pt x="247650" y="76200"/>
                </a:cubicBezTo>
                <a:cubicBezTo>
                  <a:pt x="118028" y="162615"/>
                  <a:pt x="153131" y="120896"/>
                  <a:pt x="76200" y="228600"/>
                </a:cubicBezTo>
                <a:cubicBezTo>
                  <a:pt x="62892" y="247231"/>
                  <a:pt x="47399" y="264828"/>
                  <a:pt x="38100" y="285750"/>
                </a:cubicBezTo>
                <a:cubicBezTo>
                  <a:pt x="21789" y="322450"/>
                  <a:pt x="0" y="400050"/>
                  <a:pt x="0" y="400050"/>
                </a:cubicBezTo>
                <a:cubicBezTo>
                  <a:pt x="6350" y="444500"/>
                  <a:pt x="2374" y="491710"/>
                  <a:pt x="19050" y="533400"/>
                </a:cubicBezTo>
                <a:cubicBezTo>
                  <a:pt x="29056" y="558414"/>
                  <a:pt x="55504" y="573303"/>
                  <a:pt x="76200" y="590550"/>
                </a:cubicBezTo>
                <a:cubicBezTo>
                  <a:pt x="122575" y="629196"/>
                  <a:pt x="256832" y="695211"/>
                  <a:pt x="285750" y="704850"/>
                </a:cubicBezTo>
                <a:lnTo>
                  <a:pt x="457200" y="762000"/>
                </a:lnTo>
                <a:lnTo>
                  <a:pt x="514350" y="781050"/>
                </a:lnTo>
                <a:cubicBezTo>
                  <a:pt x="584200" y="774700"/>
                  <a:pt x="653762" y="762000"/>
                  <a:pt x="723900" y="762000"/>
                </a:cubicBezTo>
                <a:cubicBezTo>
                  <a:pt x="825698" y="762000"/>
                  <a:pt x="926972" y="777282"/>
                  <a:pt x="1028700" y="781050"/>
                </a:cubicBezTo>
                <a:cubicBezTo>
                  <a:pt x="1098502" y="783635"/>
                  <a:pt x="1168400" y="781050"/>
                  <a:pt x="1238250" y="781050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8198909">
            <a:off x="7601697" y="2940148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9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https://canvas.umn.edu/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515612"/>
            <a:ext cx="7772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“First-Day” Handout information contains the basic information . . . </a:t>
            </a:r>
          </a:p>
          <a:p>
            <a:pPr algn="ctr"/>
            <a:endParaRPr kumimoji="0" lang="en-US" sz="32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It’s the syllabus</a:t>
            </a:r>
          </a:p>
          <a:p>
            <a:pPr algn="ctr"/>
            <a:endParaRPr kumimoji="0" lang="en-US" sz="32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2482879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https://canvas.umn.edu/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515612"/>
            <a:ext cx="7772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“First-Day” Handout information contains the basic information . . . </a:t>
            </a:r>
          </a:p>
          <a:p>
            <a:pPr algn="ctr"/>
            <a:endParaRPr kumimoji="0" lang="en-US" sz="32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It’s the “syllabus”</a:t>
            </a:r>
          </a:p>
          <a:p>
            <a:pPr algn="ctr"/>
            <a:endParaRPr kumimoji="0" lang="en-US" sz="3200" b="1" i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482318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80" y="6272702"/>
            <a:ext cx="25699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https://canvas.umn.edu/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515612"/>
            <a:ext cx="7772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“First-Day” Handout information contains the basic information . . . </a:t>
            </a:r>
          </a:p>
          <a:p>
            <a:pPr algn="ctr"/>
            <a:endParaRPr kumimoji="0" lang="en-US" sz="3200" b="1" i="0" dirty="0">
              <a:solidFill>
                <a:srgbClr val="FFFFFF">
                  <a:lumMod val="6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It’s the “syllabus”</a:t>
            </a:r>
          </a:p>
          <a:p>
            <a:pPr algn="ctr"/>
            <a:endParaRPr kumimoji="0" lang="en-US" sz="3200" b="1" i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72707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373009"/>
            <a:ext cx="9601200" cy="608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0171" y="5993437"/>
            <a:ext cx="7805058" cy="68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C00000"/>
                </a:solidFill>
              </a:rPr>
              <a:t>“First-Day Handout”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1687430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373009"/>
            <a:ext cx="9601200" cy="608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8928" y="51816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764815" y="-907143"/>
            <a:ext cx="2148114" cy="609600"/>
          </a:xfrm>
          <a:prstGeom prst="stripedRigh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35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3839"/>
            <a:ext cx="9601200" cy="62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00842" y="6096000"/>
            <a:ext cx="7805058" cy="68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C00000"/>
                </a:solidFill>
              </a:rPr>
              <a:t>Basic Contact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4265173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3839"/>
            <a:ext cx="9601200" cy="62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8928" y="51816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779329" y="-279405"/>
            <a:ext cx="2148114" cy="609600"/>
          </a:xfrm>
          <a:prstGeom prst="stripedRigh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05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611263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thing . . . </a:t>
            </a:r>
            <a:endParaRPr lang="en-US" sz="44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65000"/>
                </a:srgbClr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0" lang="en-US" sz="1800" i="0" dirty="0" smtClean="0">
                <a:solidFill>
                  <a:srgbClr val="FFFFFF">
                    <a:lumMod val="50000"/>
                  </a:srgbClr>
                </a:solidFill>
                <a:latin typeface="Times New Roman"/>
              </a:rPr>
              <a:t>(if you are not already in Canvas)</a:t>
            </a:r>
            <a:endParaRPr lang="en-US" sz="1800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50000"/>
                </a:srgbClr>
              </a:solidFill>
            </a:endParaRPr>
          </a:p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go to your </a:t>
            </a:r>
            <a:endParaRPr lang="en-US" sz="44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638045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course management site</a:t>
            </a:r>
          </a:p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check it out . . .</a:t>
            </a:r>
            <a:endParaRPr lang="en-US" sz="44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733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22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457200"/>
            <a:ext cx="9601200" cy="569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46416" y="5867400"/>
            <a:ext cx="7805058" cy="68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C00000"/>
                </a:solidFill>
              </a:rPr>
              <a:t>Textbook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1849182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457200"/>
            <a:ext cx="9601200" cy="569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8928" y="59436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5400000">
            <a:off x="8793843" y="-402771"/>
            <a:ext cx="2148114" cy="609600"/>
          </a:xfrm>
          <a:prstGeom prst="stripedRigh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44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78183"/>
            <a:ext cx="9601200" cy="609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29939" y="6197025"/>
            <a:ext cx="7218761" cy="584775"/>
          </a:xfrm>
          <a:prstGeom prst="rect">
            <a:avLst/>
          </a:prstGeom>
          <a:solidFill>
            <a:schemeClr val="accent2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i="0" dirty="0" smtClean="0">
                <a:solidFill>
                  <a:srgbClr val="800000"/>
                </a:solidFill>
              </a:rPr>
              <a:t>The Course Outline in a Nutshell</a:t>
            </a:r>
            <a:endParaRPr lang="en-US" sz="3200" b="1" i="0" dirty="0">
              <a:solidFill>
                <a:srgbClr val="80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81700" y="1806714"/>
            <a:ext cx="36415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</a:t>
            </a:r>
            <a:endParaRPr kumimoji="0" lang="en-US" sz="4000" b="1" i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0850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38138"/>
            <a:ext cx="991552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24150" y="6362700"/>
            <a:ext cx="4930511" cy="400110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i="0" dirty="0" smtClean="0">
                <a:solidFill>
                  <a:srgbClr val="C00000"/>
                </a:solidFill>
              </a:rPr>
              <a:t>The Course Outline in a Nutshell</a:t>
            </a:r>
            <a:endParaRPr lang="en-US" sz="2000" b="1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7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566058"/>
            <a:ext cx="9601200" cy="568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24642" y="5943600"/>
            <a:ext cx="7805058" cy="685800"/>
          </a:xfrm>
          <a:prstGeom prst="rect">
            <a:avLst/>
          </a:prstGeom>
          <a:solidFill>
            <a:srgbClr val="FFC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800000"/>
                </a:solidFill>
              </a:rPr>
              <a:t>Your Canvas “Home” screen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16558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45381"/>
            <a:ext cx="9601200" cy="56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195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77467"/>
            <a:ext cx="9601200" cy="573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10128" y="5943600"/>
            <a:ext cx="7805058" cy="685800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kumimoji="0" lang="en-US" sz="2000" b="1" i="0" dirty="0">
                <a:solidFill>
                  <a:srgbClr val="800000"/>
                </a:solidFill>
              </a:rPr>
              <a:t>B</a:t>
            </a:r>
            <a:r>
              <a:rPr kumimoji="0" lang="en-US" sz="2000" b="1" i="0" dirty="0" smtClean="0">
                <a:solidFill>
                  <a:srgbClr val="800000"/>
                </a:solidFill>
              </a:rPr>
              <a:t>asic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132213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32926"/>
            <a:ext cx="9601200" cy="569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300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44358"/>
            <a:ext cx="9601200" cy="568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984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21842"/>
            <a:ext cx="9601200" cy="57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288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2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How do you find 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6784" y="4593719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first place?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733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5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75739"/>
            <a:ext cx="9601200" cy="56488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42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9601200" cy="461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048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49054"/>
            <a:ext cx="9601200" cy="462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4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6" y="804779"/>
            <a:ext cx="9601200" cy="559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593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2074"/>
            <a:ext cx="9601200" cy="55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730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3644"/>
            <a:ext cx="9144000" cy="63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4" y="1889760"/>
            <a:ext cx="877824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047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9601200" cy="5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09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1" y="304800"/>
            <a:ext cx="9875520" cy="572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77779"/>
            <a:ext cx="9601200" cy="562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12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5326"/>
            <a:ext cx="9601200" cy="5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7788718">
            <a:off x="5637030" y="3119089"/>
            <a:ext cx="1082531" cy="2844089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24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Welcome</a:t>
            </a:r>
            <a:endParaRPr kumimoji="0" lang="en-US" sz="24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20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18458"/>
            <a:ext cx="9875520" cy="580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52331"/>
            <a:ext cx="8229600" cy="505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 rot="7788718">
            <a:off x="6682396" y="2833181"/>
            <a:ext cx="1190784" cy="4164031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0" lang="en-US" sz="2400" b="1" i="0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“What’s Happening?”</a:t>
            </a:r>
            <a:endParaRPr kumimoji="0" lang="en-US" sz="2400" b="1" i="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42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will take you to your Canvas home . . .</a:t>
            </a:r>
          </a:p>
          <a:p>
            <a:pPr algn="ctr"/>
            <a:endParaRPr kumimoji="0" lang="en-US" sz="1800" b="1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kumimoji="0" lang="en-US" sz="2400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188162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74174"/>
            <a:ext cx="9144000" cy="64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28" y="1222830"/>
            <a:ext cx="7040880" cy="598425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8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77703"/>
            <a:ext cx="5943600" cy="635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605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" y="613573"/>
            <a:ext cx="10058400" cy="5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14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4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rgbClr val="FFFFFF"/>
                </a:solidFill>
              </a:rPr>
              <a:t>Governing Procedures</a:t>
            </a:r>
            <a:endParaRPr lang="en-US" sz="4000" b="1" i="0" dirty="0">
              <a:solidFill>
                <a:srgbClr val="FFFF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2676942"/>
            <a:ext cx="6440060" cy="2123658"/>
          </a:xfrm>
          <a:prstGeom prst="rect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en-US" sz="4400" b="1" i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/>
            <a:r>
              <a:rPr lang="en-US" sz="44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pay attention . . .</a:t>
            </a:r>
          </a:p>
          <a:p>
            <a:pPr algn="ctr" eaLnBrk="0" hangingPunct="0"/>
            <a:endParaRPr lang="en-US" sz="44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0573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3000"/>
            <a:ext cx="9957816" cy="513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748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641245"/>
            <a:ext cx="9052560" cy="60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30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81834" y="4953002"/>
            <a:ext cx="693972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NB: Governing Procedures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note on Extra Credit Papers</a:t>
            </a:r>
            <a:endParaRPr kumimoji="0" lang="en-US" sz="4000" b="1" i="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51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33928" y="4161972"/>
            <a:ext cx="7924800" cy="2133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102915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4" y="840109"/>
            <a:ext cx="9957816" cy="56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04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81015"/>
            <a:ext cx="97917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4928" y="3864114"/>
            <a:ext cx="7282763" cy="707886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rgbClr val="800000"/>
                </a:solidFill>
              </a:rPr>
              <a:t>Special Facilities Information</a:t>
            </a:r>
            <a:endParaRPr lang="en-US" sz="4000" b="1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12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Marble">
  <a:themeElements>
    <a:clrScheme name="4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4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0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11185</TotalTime>
  <Words>2284</Words>
  <Application>Microsoft Office PowerPoint</Application>
  <PresentationFormat>35mm Slides</PresentationFormat>
  <Paragraphs>445</Paragraphs>
  <Slides>192</Slides>
  <Notes>44</Notes>
  <HiddenSlides>8</HiddenSlides>
  <MMClips>0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192</vt:i4>
      </vt:variant>
    </vt:vector>
  </HeadingPairs>
  <TitlesOfParts>
    <vt:vector size="216" baseType="lpstr">
      <vt:lpstr>2_Contemporary Portrait</vt:lpstr>
      <vt:lpstr>22_Contemporary Portrait</vt:lpstr>
      <vt:lpstr>9_Default Design</vt:lpstr>
      <vt:lpstr>5_Default Design</vt:lpstr>
      <vt:lpstr>1_Default Design</vt:lpstr>
      <vt:lpstr>48_Default Design</vt:lpstr>
      <vt:lpstr>25_Default Design</vt:lpstr>
      <vt:lpstr>4_Meadow</vt:lpstr>
      <vt:lpstr>6_Contemporary Portrait</vt:lpstr>
      <vt:lpstr>2_Default Design</vt:lpstr>
      <vt:lpstr>Default Design</vt:lpstr>
      <vt:lpstr>6_Marble</vt:lpstr>
      <vt:lpstr>3_Default Design</vt:lpstr>
      <vt:lpstr>4_Default Design</vt:lpstr>
      <vt:lpstr>6_Default Design</vt:lpstr>
      <vt:lpstr>8_Default Design</vt:lpstr>
      <vt:lpstr>7_Contemporary Portrait</vt:lpstr>
      <vt:lpstr>3_Contemporary Portrait</vt:lpstr>
      <vt:lpstr>5_Marble</vt:lpstr>
      <vt:lpstr>10_Default Design</vt:lpstr>
      <vt:lpstr>25_Contemporary Portrait</vt:lpstr>
      <vt:lpstr>9_Contemporary Portrait</vt:lpstr>
      <vt:lpstr>10_Contemporary Portrait</vt:lpstr>
      <vt:lpstr>11_Default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600</cp:revision>
  <cp:lastPrinted>2000-04-12T17:52:36Z</cp:lastPrinted>
  <dcterms:created xsi:type="dcterms:W3CDTF">2000-03-27T14:48:03Z</dcterms:created>
  <dcterms:modified xsi:type="dcterms:W3CDTF">2019-01-17T04:53:39Z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