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9" r:id="rId1"/>
    <p:sldMasterId id="2147484029" r:id="rId2"/>
    <p:sldMasterId id="2147484053" r:id="rId3"/>
    <p:sldMasterId id="2147484886" r:id="rId4"/>
    <p:sldMasterId id="2147484898" r:id="rId5"/>
    <p:sldMasterId id="2147484910" r:id="rId6"/>
    <p:sldMasterId id="2147484922" r:id="rId7"/>
    <p:sldMasterId id="2147484934" r:id="rId8"/>
    <p:sldMasterId id="2147484946" r:id="rId9"/>
    <p:sldMasterId id="2147484958" r:id="rId10"/>
    <p:sldMasterId id="2147484970" r:id="rId11"/>
    <p:sldMasterId id="2147484982" r:id="rId12"/>
    <p:sldMasterId id="2147484994" r:id="rId13"/>
    <p:sldMasterId id="2147485006" r:id="rId14"/>
    <p:sldMasterId id="2147485018" r:id="rId15"/>
    <p:sldMasterId id="2147485030" r:id="rId16"/>
    <p:sldMasterId id="2147485042" r:id="rId17"/>
    <p:sldMasterId id="2147485054" r:id="rId18"/>
    <p:sldMasterId id="2147485066" r:id="rId19"/>
    <p:sldMasterId id="2147485078" r:id="rId20"/>
    <p:sldMasterId id="2147485091" r:id="rId21"/>
    <p:sldMasterId id="2147485103" r:id="rId22"/>
  </p:sldMasterIdLst>
  <p:notesMasterIdLst>
    <p:notesMasterId r:id="rId187"/>
  </p:notesMasterIdLst>
  <p:handoutMasterIdLst>
    <p:handoutMasterId r:id="rId188"/>
  </p:handoutMasterIdLst>
  <p:sldIdLst>
    <p:sldId id="700" r:id="rId23"/>
    <p:sldId id="703" r:id="rId24"/>
    <p:sldId id="705" r:id="rId25"/>
    <p:sldId id="706" r:id="rId26"/>
    <p:sldId id="707" r:id="rId27"/>
    <p:sldId id="708" r:id="rId28"/>
    <p:sldId id="709" r:id="rId29"/>
    <p:sldId id="711" r:id="rId30"/>
    <p:sldId id="712" r:id="rId31"/>
    <p:sldId id="713" r:id="rId32"/>
    <p:sldId id="714" r:id="rId33"/>
    <p:sldId id="715" r:id="rId34"/>
    <p:sldId id="716" r:id="rId35"/>
    <p:sldId id="717" r:id="rId36"/>
    <p:sldId id="718" r:id="rId37"/>
    <p:sldId id="719" r:id="rId38"/>
    <p:sldId id="720" r:id="rId39"/>
    <p:sldId id="721" r:id="rId40"/>
    <p:sldId id="722" r:id="rId41"/>
    <p:sldId id="723" r:id="rId42"/>
    <p:sldId id="724" r:id="rId43"/>
    <p:sldId id="725" r:id="rId44"/>
    <p:sldId id="726" r:id="rId45"/>
    <p:sldId id="727" r:id="rId46"/>
    <p:sldId id="728" r:id="rId47"/>
    <p:sldId id="729" r:id="rId48"/>
    <p:sldId id="730" r:id="rId49"/>
    <p:sldId id="731" r:id="rId50"/>
    <p:sldId id="732" r:id="rId51"/>
    <p:sldId id="733" r:id="rId52"/>
    <p:sldId id="734" r:id="rId53"/>
    <p:sldId id="735" r:id="rId54"/>
    <p:sldId id="736" r:id="rId55"/>
    <p:sldId id="737" r:id="rId56"/>
    <p:sldId id="738" r:id="rId57"/>
    <p:sldId id="739" r:id="rId58"/>
    <p:sldId id="740" r:id="rId59"/>
    <p:sldId id="741" r:id="rId60"/>
    <p:sldId id="742" r:id="rId61"/>
    <p:sldId id="743" r:id="rId62"/>
    <p:sldId id="744" r:id="rId63"/>
    <p:sldId id="745" r:id="rId64"/>
    <p:sldId id="746" r:id="rId65"/>
    <p:sldId id="747" r:id="rId66"/>
    <p:sldId id="748" r:id="rId67"/>
    <p:sldId id="753" r:id="rId68"/>
    <p:sldId id="749" r:id="rId69"/>
    <p:sldId id="750" r:id="rId70"/>
    <p:sldId id="751" r:id="rId71"/>
    <p:sldId id="752" r:id="rId72"/>
    <p:sldId id="754" r:id="rId73"/>
    <p:sldId id="757" r:id="rId74"/>
    <p:sldId id="758" r:id="rId75"/>
    <p:sldId id="759" r:id="rId76"/>
    <p:sldId id="760" r:id="rId77"/>
    <p:sldId id="761" r:id="rId78"/>
    <p:sldId id="762" r:id="rId79"/>
    <p:sldId id="763" r:id="rId80"/>
    <p:sldId id="764" r:id="rId81"/>
    <p:sldId id="765" r:id="rId82"/>
    <p:sldId id="766" r:id="rId83"/>
    <p:sldId id="767" r:id="rId84"/>
    <p:sldId id="768" r:id="rId85"/>
    <p:sldId id="771" r:id="rId86"/>
    <p:sldId id="770" r:id="rId87"/>
    <p:sldId id="772" r:id="rId88"/>
    <p:sldId id="773" r:id="rId89"/>
    <p:sldId id="774" r:id="rId90"/>
    <p:sldId id="775" r:id="rId91"/>
    <p:sldId id="776" r:id="rId92"/>
    <p:sldId id="777" r:id="rId93"/>
    <p:sldId id="778" r:id="rId94"/>
    <p:sldId id="779" r:id="rId95"/>
    <p:sldId id="780" r:id="rId96"/>
    <p:sldId id="781" r:id="rId97"/>
    <p:sldId id="782" r:id="rId98"/>
    <p:sldId id="783" r:id="rId99"/>
    <p:sldId id="784" r:id="rId100"/>
    <p:sldId id="785" r:id="rId101"/>
    <p:sldId id="786" r:id="rId102"/>
    <p:sldId id="787" r:id="rId103"/>
    <p:sldId id="790" r:id="rId104"/>
    <p:sldId id="792" r:id="rId105"/>
    <p:sldId id="793" r:id="rId106"/>
    <p:sldId id="794" r:id="rId107"/>
    <p:sldId id="619" r:id="rId108"/>
    <p:sldId id="638" r:id="rId109"/>
    <p:sldId id="606" r:id="rId110"/>
    <p:sldId id="627" r:id="rId111"/>
    <p:sldId id="796" r:id="rId112"/>
    <p:sldId id="798" r:id="rId113"/>
    <p:sldId id="500" r:id="rId114"/>
    <p:sldId id="801" r:id="rId115"/>
    <p:sldId id="799" r:id="rId116"/>
    <p:sldId id="844" r:id="rId117"/>
    <p:sldId id="802" r:id="rId118"/>
    <p:sldId id="803" r:id="rId119"/>
    <p:sldId id="804" r:id="rId120"/>
    <p:sldId id="805" r:id="rId121"/>
    <p:sldId id="806" r:id="rId122"/>
    <p:sldId id="807" r:id="rId123"/>
    <p:sldId id="808" r:id="rId124"/>
    <p:sldId id="809" r:id="rId125"/>
    <p:sldId id="810" r:id="rId126"/>
    <p:sldId id="811" r:id="rId127"/>
    <p:sldId id="812" r:id="rId128"/>
    <p:sldId id="813" r:id="rId129"/>
    <p:sldId id="814" r:id="rId130"/>
    <p:sldId id="815" r:id="rId131"/>
    <p:sldId id="816" r:id="rId132"/>
    <p:sldId id="817" r:id="rId133"/>
    <p:sldId id="818" r:id="rId134"/>
    <p:sldId id="819" r:id="rId135"/>
    <p:sldId id="820" r:id="rId136"/>
    <p:sldId id="821" r:id="rId137"/>
    <p:sldId id="822" r:id="rId138"/>
    <p:sldId id="823" r:id="rId139"/>
    <p:sldId id="824" r:id="rId140"/>
    <p:sldId id="825" r:id="rId141"/>
    <p:sldId id="826" r:id="rId142"/>
    <p:sldId id="827" r:id="rId143"/>
    <p:sldId id="828" r:id="rId144"/>
    <p:sldId id="829" r:id="rId145"/>
    <p:sldId id="830" r:id="rId146"/>
    <p:sldId id="831" r:id="rId147"/>
    <p:sldId id="832" r:id="rId148"/>
    <p:sldId id="833" r:id="rId149"/>
    <p:sldId id="834" r:id="rId150"/>
    <p:sldId id="835" r:id="rId151"/>
    <p:sldId id="836" r:id="rId152"/>
    <p:sldId id="837" r:id="rId153"/>
    <p:sldId id="838" r:id="rId154"/>
    <p:sldId id="839" r:id="rId155"/>
    <p:sldId id="840" r:id="rId156"/>
    <p:sldId id="841" r:id="rId157"/>
    <p:sldId id="842" r:id="rId158"/>
    <p:sldId id="845" r:id="rId159"/>
    <p:sldId id="846" r:id="rId160"/>
    <p:sldId id="847" r:id="rId161"/>
    <p:sldId id="874" r:id="rId162"/>
    <p:sldId id="848" r:id="rId163"/>
    <p:sldId id="849" r:id="rId164"/>
    <p:sldId id="875" r:id="rId165"/>
    <p:sldId id="851" r:id="rId166"/>
    <p:sldId id="852" r:id="rId167"/>
    <p:sldId id="876" r:id="rId168"/>
    <p:sldId id="854" r:id="rId169"/>
    <p:sldId id="855" r:id="rId170"/>
    <p:sldId id="856" r:id="rId171"/>
    <p:sldId id="857" r:id="rId172"/>
    <p:sldId id="858" r:id="rId173"/>
    <p:sldId id="859" r:id="rId174"/>
    <p:sldId id="860" r:id="rId175"/>
    <p:sldId id="861" r:id="rId176"/>
    <p:sldId id="862" r:id="rId177"/>
    <p:sldId id="866" r:id="rId178"/>
    <p:sldId id="867" r:id="rId179"/>
    <p:sldId id="868" r:id="rId180"/>
    <p:sldId id="869" r:id="rId181"/>
    <p:sldId id="877" r:id="rId182"/>
    <p:sldId id="870" r:id="rId183"/>
    <p:sldId id="872" r:id="rId184"/>
    <p:sldId id="873" r:id="rId185"/>
    <p:sldId id="647" r:id="rId1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890"/>
    <a:srgbClr val="91E3B0"/>
    <a:srgbClr val="FF1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398" autoAdjust="0"/>
    <p:restoredTop sz="94660"/>
  </p:normalViewPr>
  <p:slideViewPr>
    <p:cSldViewPr snapToGrid="0">
      <p:cViewPr>
        <p:scale>
          <a:sx n="66" d="100"/>
          <a:sy n="66" d="100"/>
        </p:scale>
        <p:origin x="-1308" y="-270"/>
      </p:cViewPr>
      <p:guideLst>
        <p:guide orient="horz" pos="211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sorterViewPr>
    <p:cViewPr>
      <p:scale>
        <a:sx n="100" d="100"/>
        <a:sy n="100" d="100"/>
      </p:scale>
      <p:origin x="0" y="39600"/>
    </p:cViewPr>
  </p:sorterViewPr>
  <p:notesViewPr>
    <p:cSldViewPr snapToGrid="0">
      <p:cViewPr varScale="1">
        <p:scale>
          <a:sx n="37" d="100"/>
          <a:sy n="37" d="100"/>
        </p:scale>
        <p:origin x="-14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5.xml"/><Relationship Id="rId21" Type="http://schemas.openxmlformats.org/officeDocument/2006/relationships/slideMaster" Target="slideMasters/slideMaster21.xml"/><Relationship Id="rId42" Type="http://schemas.openxmlformats.org/officeDocument/2006/relationships/slide" Target="slides/slide20.xml"/><Relationship Id="rId63" Type="http://schemas.openxmlformats.org/officeDocument/2006/relationships/slide" Target="slides/slide41.xml"/><Relationship Id="rId84" Type="http://schemas.openxmlformats.org/officeDocument/2006/relationships/slide" Target="slides/slide62.xml"/><Relationship Id="rId138" Type="http://schemas.openxmlformats.org/officeDocument/2006/relationships/slide" Target="slides/slide116.xml"/><Relationship Id="rId159" Type="http://schemas.openxmlformats.org/officeDocument/2006/relationships/slide" Target="slides/slide137.xml"/><Relationship Id="rId170" Type="http://schemas.openxmlformats.org/officeDocument/2006/relationships/slide" Target="slides/slide148.xml"/><Relationship Id="rId191" Type="http://schemas.openxmlformats.org/officeDocument/2006/relationships/theme" Target="theme/theme1.xml"/><Relationship Id="rId107" Type="http://schemas.openxmlformats.org/officeDocument/2006/relationships/slide" Target="slides/slide85.xml"/><Relationship Id="rId11" Type="http://schemas.openxmlformats.org/officeDocument/2006/relationships/slideMaster" Target="slideMasters/slideMaster11.xml"/><Relationship Id="rId32" Type="http://schemas.openxmlformats.org/officeDocument/2006/relationships/slide" Target="slides/slide10.xml"/><Relationship Id="rId53" Type="http://schemas.openxmlformats.org/officeDocument/2006/relationships/slide" Target="slides/slide31.xml"/><Relationship Id="rId74" Type="http://schemas.openxmlformats.org/officeDocument/2006/relationships/slide" Target="slides/slide52.xml"/><Relationship Id="rId128" Type="http://schemas.openxmlformats.org/officeDocument/2006/relationships/slide" Target="slides/slide106.xml"/><Relationship Id="rId149" Type="http://schemas.openxmlformats.org/officeDocument/2006/relationships/slide" Target="slides/slide127.xml"/><Relationship Id="rId5" Type="http://schemas.openxmlformats.org/officeDocument/2006/relationships/slideMaster" Target="slideMasters/slideMaster5.xml"/><Relationship Id="rId95" Type="http://schemas.openxmlformats.org/officeDocument/2006/relationships/slide" Target="slides/slide73.xml"/><Relationship Id="rId160" Type="http://schemas.openxmlformats.org/officeDocument/2006/relationships/slide" Target="slides/slide138.xml"/><Relationship Id="rId181" Type="http://schemas.openxmlformats.org/officeDocument/2006/relationships/slide" Target="slides/slide159.xml"/><Relationship Id="rId22" Type="http://schemas.openxmlformats.org/officeDocument/2006/relationships/slideMaster" Target="slideMasters/slideMaster22.xml"/><Relationship Id="rId43" Type="http://schemas.openxmlformats.org/officeDocument/2006/relationships/slide" Target="slides/slide21.xml"/><Relationship Id="rId64" Type="http://schemas.openxmlformats.org/officeDocument/2006/relationships/slide" Target="slides/slide42.xml"/><Relationship Id="rId118" Type="http://schemas.openxmlformats.org/officeDocument/2006/relationships/slide" Target="slides/slide96.xml"/><Relationship Id="rId139" Type="http://schemas.openxmlformats.org/officeDocument/2006/relationships/slide" Target="slides/slide117.xml"/><Relationship Id="rId85" Type="http://schemas.openxmlformats.org/officeDocument/2006/relationships/slide" Target="slides/slide63.xml"/><Relationship Id="rId150" Type="http://schemas.openxmlformats.org/officeDocument/2006/relationships/slide" Target="slides/slide128.xml"/><Relationship Id="rId171" Type="http://schemas.openxmlformats.org/officeDocument/2006/relationships/slide" Target="slides/slide149.xml"/><Relationship Id="rId192" Type="http://schemas.openxmlformats.org/officeDocument/2006/relationships/tableStyles" Target="tableStyles.xml"/><Relationship Id="rId12" Type="http://schemas.openxmlformats.org/officeDocument/2006/relationships/slideMaster" Target="slideMasters/slideMaster12.xml"/><Relationship Id="rId33" Type="http://schemas.openxmlformats.org/officeDocument/2006/relationships/slide" Target="slides/slide11.xml"/><Relationship Id="rId108" Type="http://schemas.openxmlformats.org/officeDocument/2006/relationships/slide" Target="slides/slide86.xml"/><Relationship Id="rId129" Type="http://schemas.openxmlformats.org/officeDocument/2006/relationships/slide" Target="slides/slide107.xml"/><Relationship Id="rId54" Type="http://schemas.openxmlformats.org/officeDocument/2006/relationships/slide" Target="slides/slide32.xml"/><Relationship Id="rId75" Type="http://schemas.openxmlformats.org/officeDocument/2006/relationships/slide" Target="slides/slide53.xml"/><Relationship Id="rId96" Type="http://schemas.openxmlformats.org/officeDocument/2006/relationships/slide" Target="slides/slide74.xml"/><Relationship Id="rId140" Type="http://schemas.openxmlformats.org/officeDocument/2006/relationships/slide" Target="slides/slide118.xml"/><Relationship Id="rId161" Type="http://schemas.openxmlformats.org/officeDocument/2006/relationships/slide" Target="slides/slide139.xml"/><Relationship Id="rId182" Type="http://schemas.openxmlformats.org/officeDocument/2006/relationships/slide" Target="slides/slide160.xml"/><Relationship Id="rId6" Type="http://schemas.openxmlformats.org/officeDocument/2006/relationships/slideMaster" Target="slideMasters/slideMaster6.xml"/><Relationship Id="rId23" Type="http://schemas.openxmlformats.org/officeDocument/2006/relationships/slide" Target="slides/slide1.xml"/><Relationship Id="rId119" Type="http://schemas.openxmlformats.org/officeDocument/2006/relationships/slide" Target="slides/slide97.xml"/><Relationship Id="rId44" Type="http://schemas.openxmlformats.org/officeDocument/2006/relationships/slide" Target="slides/slide22.xml"/><Relationship Id="rId65" Type="http://schemas.openxmlformats.org/officeDocument/2006/relationships/slide" Target="slides/slide43.xml"/><Relationship Id="rId86" Type="http://schemas.openxmlformats.org/officeDocument/2006/relationships/slide" Target="slides/slide64.xml"/><Relationship Id="rId130" Type="http://schemas.openxmlformats.org/officeDocument/2006/relationships/slide" Target="slides/slide108.xml"/><Relationship Id="rId151" Type="http://schemas.openxmlformats.org/officeDocument/2006/relationships/slide" Target="slides/slide129.xml"/><Relationship Id="rId172" Type="http://schemas.openxmlformats.org/officeDocument/2006/relationships/slide" Target="slides/slide15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120" Type="http://schemas.openxmlformats.org/officeDocument/2006/relationships/slide" Target="slides/slide98.xml"/><Relationship Id="rId125" Type="http://schemas.openxmlformats.org/officeDocument/2006/relationships/slide" Target="slides/slide103.xml"/><Relationship Id="rId141" Type="http://schemas.openxmlformats.org/officeDocument/2006/relationships/slide" Target="slides/slide119.xml"/><Relationship Id="rId146" Type="http://schemas.openxmlformats.org/officeDocument/2006/relationships/slide" Target="slides/slide124.xml"/><Relationship Id="rId167" Type="http://schemas.openxmlformats.org/officeDocument/2006/relationships/slide" Target="slides/slide145.xml"/><Relationship Id="rId18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162" Type="http://schemas.openxmlformats.org/officeDocument/2006/relationships/slide" Target="slides/slide140.xml"/><Relationship Id="rId183" Type="http://schemas.openxmlformats.org/officeDocument/2006/relationships/slide" Target="slides/slide161.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slide" Target="slides/slide88.xml"/><Relationship Id="rId115" Type="http://schemas.openxmlformats.org/officeDocument/2006/relationships/slide" Target="slides/slide93.xml"/><Relationship Id="rId131" Type="http://schemas.openxmlformats.org/officeDocument/2006/relationships/slide" Target="slides/slide109.xml"/><Relationship Id="rId136" Type="http://schemas.openxmlformats.org/officeDocument/2006/relationships/slide" Target="slides/slide114.xml"/><Relationship Id="rId157" Type="http://schemas.openxmlformats.org/officeDocument/2006/relationships/slide" Target="slides/slide135.xml"/><Relationship Id="rId178" Type="http://schemas.openxmlformats.org/officeDocument/2006/relationships/slide" Target="slides/slide156.xml"/><Relationship Id="rId61" Type="http://schemas.openxmlformats.org/officeDocument/2006/relationships/slide" Target="slides/slide39.xml"/><Relationship Id="rId82" Type="http://schemas.openxmlformats.org/officeDocument/2006/relationships/slide" Target="slides/slide60.xml"/><Relationship Id="rId152" Type="http://schemas.openxmlformats.org/officeDocument/2006/relationships/slide" Target="slides/slide130.xml"/><Relationship Id="rId173" Type="http://schemas.openxmlformats.org/officeDocument/2006/relationships/slide" Target="slides/slide15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126" Type="http://schemas.openxmlformats.org/officeDocument/2006/relationships/slide" Target="slides/slide104.xml"/><Relationship Id="rId147" Type="http://schemas.openxmlformats.org/officeDocument/2006/relationships/slide" Target="slides/slide125.xml"/><Relationship Id="rId168" Type="http://schemas.openxmlformats.org/officeDocument/2006/relationships/slide" Target="slides/slide146.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121" Type="http://schemas.openxmlformats.org/officeDocument/2006/relationships/slide" Target="slides/slide99.xml"/><Relationship Id="rId142" Type="http://schemas.openxmlformats.org/officeDocument/2006/relationships/slide" Target="slides/slide120.xml"/><Relationship Id="rId163" Type="http://schemas.openxmlformats.org/officeDocument/2006/relationships/slide" Target="slides/slide141.xml"/><Relationship Id="rId184" Type="http://schemas.openxmlformats.org/officeDocument/2006/relationships/slide" Target="slides/slide162.xml"/><Relationship Id="rId189"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116" Type="http://schemas.openxmlformats.org/officeDocument/2006/relationships/slide" Target="slides/slide94.xml"/><Relationship Id="rId137" Type="http://schemas.openxmlformats.org/officeDocument/2006/relationships/slide" Target="slides/slide115.xml"/><Relationship Id="rId158" Type="http://schemas.openxmlformats.org/officeDocument/2006/relationships/slide" Target="slides/slide136.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 Id="rId111" Type="http://schemas.openxmlformats.org/officeDocument/2006/relationships/slide" Target="slides/slide89.xml"/><Relationship Id="rId132" Type="http://schemas.openxmlformats.org/officeDocument/2006/relationships/slide" Target="slides/slide110.xml"/><Relationship Id="rId153" Type="http://schemas.openxmlformats.org/officeDocument/2006/relationships/slide" Target="slides/slide131.xml"/><Relationship Id="rId174" Type="http://schemas.openxmlformats.org/officeDocument/2006/relationships/slide" Target="slides/slide152.xml"/><Relationship Id="rId179" Type="http://schemas.openxmlformats.org/officeDocument/2006/relationships/slide" Target="slides/slide157.xml"/><Relationship Id="rId190"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 Target="slides/slide14.xml"/><Relationship Id="rId57" Type="http://schemas.openxmlformats.org/officeDocument/2006/relationships/slide" Target="slides/slide35.xml"/><Relationship Id="rId106" Type="http://schemas.openxmlformats.org/officeDocument/2006/relationships/slide" Target="slides/slide84.xml"/><Relationship Id="rId127" Type="http://schemas.openxmlformats.org/officeDocument/2006/relationships/slide" Target="slides/slide105.xml"/><Relationship Id="rId10" Type="http://schemas.openxmlformats.org/officeDocument/2006/relationships/slideMaster" Target="slideMasters/slideMaster10.xml"/><Relationship Id="rId31" Type="http://schemas.openxmlformats.org/officeDocument/2006/relationships/slide" Target="slides/slide9.xml"/><Relationship Id="rId52" Type="http://schemas.openxmlformats.org/officeDocument/2006/relationships/slide" Target="slides/slide30.xml"/><Relationship Id="rId73" Type="http://schemas.openxmlformats.org/officeDocument/2006/relationships/slide" Target="slides/slide51.xml"/><Relationship Id="rId78" Type="http://schemas.openxmlformats.org/officeDocument/2006/relationships/slide" Target="slides/slide56.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122" Type="http://schemas.openxmlformats.org/officeDocument/2006/relationships/slide" Target="slides/slide100.xml"/><Relationship Id="rId143" Type="http://schemas.openxmlformats.org/officeDocument/2006/relationships/slide" Target="slides/slide121.xml"/><Relationship Id="rId148" Type="http://schemas.openxmlformats.org/officeDocument/2006/relationships/slide" Target="slides/slide126.xml"/><Relationship Id="rId164" Type="http://schemas.openxmlformats.org/officeDocument/2006/relationships/slide" Target="slides/slide142.xml"/><Relationship Id="rId169" Type="http://schemas.openxmlformats.org/officeDocument/2006/relationships/slide" Target="slides/slide147.xml"/><Relationship Id="rId185" Type="http://schemas.openxmlformats.org/officeDocument/2006/relationships/slide" Target="slides/slide1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8.xml"/><Relationship Id="rId26" Type="http://schemas.openxmlformats.org/officeDocument/2006/relationships/slide" Target="slides/slide4.xml"/><Relationship Id="rId47" Type="http://schemas.openxmlformats.org/officeDocument/2006/relationships/slide" Target="slides/slide25.xml"/><Relationship Id="rId68" Type="http://schemas.openxmlformats.org/officeDocument/2006/relationships/slide" Target="slides/slide46.xml"/><Relationship Id="rId89" Type="http://schemas.openxmlformats.org/officeDocument/2006/relationships/slide" Target="slides/slide67.xml"/><Relationship Id="rId112" Type="http://schemas.openxmlformats.org/officeDocument/2006/relationships/slide" Target="slides/slide90.xml"/><Relationship Id="rId133" Type="http://schemas.openxmlformats.org/officeDocument/2006/relationships/slide" Target="slides/slide111.xml"/><Relationship Id="rId154" Type="http://schemas.openxmlformats.org/officeDocument/2006/relationships/slide" Target="slides/slide132.xml"/><Relationship Id="rId175" Type="http://schemas.openxmlformats.org/officeDocument/2006/relationships/slide" Target="slides/slide153.xml"/><Relationship Id="rId16" Type="http://schemas.openxmlformats.org/officeDocument/2006/relationships/slideMaster" Target="slideMasters/slideMaster16.xml"/><Relationship Id="rId37" Type="http://schemas.openxmlformats.org/officeDocument/2006/relationships/slide" Target="slides/slide15.xml"/><Relationship Id="rId58" Type="http://schemas.openxmlformats.org/officeDocument/2006/relationships/slide" Target="slides/slide36.xml"/><Relationship Id="rId79" Type="http://schemas.openxmlformats.org/officeDocument/2006/relationships/slide" Target="slides/slide57.xml"/><Relationship Id="rId102" Type="http://schemas.openxmlformats.org/officeDocument/2006/relationships/slide" Target="slides/slide80.xml"/><Relationship Id="rId123" Type="http://schemas.openxmlformats.org/officeDocument/2006/relationships/slide" Target="slides/slide101.xml"/><Relationship Id="rId144" Type="http://schemas.openxmlformats.org/officeDocument/2006/relationships/slide" Target="slides/slide122.xml"/><Relationship Id="rId90" Type="http://schemas.openxmlformats.org/officeDocument/2006/relationships/slide" Target="slides/slide68.xml"/><Relationship Id="rId165" Type="http://schemas.openxmlformats.org/officeDocument/2006/relationships/slide" Target="slides/slide143.xml"/><Relationship Id="rId186" Type="http://schemas.openxmlformats.org/officeDocument/2006/relationships/slide" Target="slides/slide164.xml"/><Relationship Id="rId27" Type="http://schemas.openxmlformats.org/officeDocument/2006/relationships/slide" Target="slides/slide5.xml"/><Relationship Id="rId48" Type="http://schemas.openxmlformats.org/officeDocument/2006/relationships/slide" Target="slides/slide26.xml"/><Relationship Id="rId69" Type="http://schemas.openxmlformats.org/officeDocument/2006/relationships/slide" Target="slides/slide47.xml"/><Relationship Id="rId113" Type="http://schemas.openxmlformats.org/officeDocument/2006/relationships/slide" Target="slides/slide91.xml"/><Relationship Id="rId134" Type="http://schemas.openxmlformats.org/officeDocument/2006/relationships/slide" Target="slides/slide112.xml"/><Relationship Id="rId80" Type="http://schemas.openxmlformats.org/officeDocument/2006/relationships/slide" Target="slides/slide58.xml"/><Relationship Id="rId155" Type="http://schemas.openxmlformats.org/officeDocument/2006/relationships/slide" Target="slides/slide133.xml"/><Relationship Id="rId176" Type="http://schemas.openxmlformats.org/officeDocument/2006/relationships/slide" Target="slides/slide154.xml"/><Relationship Id="rId17" Type="http://schemas.openxmlformats.org/officeDocument/2006/relationships/slideMaster" Target="slideMasters/slideMaster17.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24" Type="http://schemas.openxmlformats.org/officeDocument/2006/relationships/slide" Target="slides/slide102.xml"/><Relationship Id="rId70" Type="http://schemas.openxmlformats.org/officeDocument/2006/relationships/slide" Target="slides/slide48.xml"/><Relationship Id="rId91" Type="http://schemas.openxmlformats.org/officeDocument/2006/relationships/slide" Target="slides/slide69.xml"/><Relationship Id="rId145" Type="http://schemas.openxmlformats.org/officeDocument/2006/relationships/slide" Target="slides/slide123.xml"/><Relationship Id="rId166" Type="http://schemas.openxmlformats.org/officeDocument/2006/relationships/slide" Target="slides/slide144.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6.xml"/><Relationship Id="rId49" Type="http://schemas.openxmlformats.org/officeDocument/2006/relationships/slide" Target="slides/slide27.xml"/><Relationship Id="rId114" Type="http://schemas.openxmlformats.org/officeDocument/2006/relationships/slide" Target="slides/slide92.xml"/><Relationship Id="rId60" Type="http://schemas.openxmlformats.org/officeDocument/2006/relationships/slide" Target="slides/slide38.xml"/><Relationship Id="rId81" Type="http://schemas.openxmlformats.org/officeDocument/2006/relationships/slide" Target="slides/slide59.xml"/><Relationship Id="rId135" Type="http://schemas.openxmlformats.org/officeDocument/2006/relationships/slide" Target="slides/slide113.xml"/><Relationship Id="rId156" Type="http://schemas.openxmlformats.org/officeDocument/2006/relationships/slide" Target="slides/slide134.xml"/><Relationship Id="rId177" Type="http://schemas.openxmlformats.org/officeDocument/2006/relationships/slide" Target="slides/slide155.xml"/></Relationships>
</file>

<file path=ppt/_rels/viewProps.xml.rels><?xml version="1.0" encoding="UTF-8" standalone="yes"?>
<Relationships xmlns="http://schemas.openxmlformats.org/package/2006/relationships"><Relationship Id="rId13" Type="http://schemas.openxmlformats.org/officeDocument/2006/relationships/slide" Target="slides/slide28.xml"/><Relationship Id="rId18" Type="http://schemas.openxmlformats.org/officeDocument/2006/relationships/slide" Target="slides/slide33.xml"/><Relationship Id="rId26" Type="http://schemas.openxmlformats.org/officeDocument/2006/relationships/slide" Target="slides/slide41.xml"/><Relationship Id="rId39" Type="http://schemas.openxmlformats.org/officeDocument/2006/relationships/slide" Target="slides/slide54.xml"/><Relationship Id="rId21" Type="http://schemas.openxmlformats.org/officeDocument/2006/relationships/slide" Target="slides/slide36.xml"/><Relationship Id="rId34" Type="http://schemas.openxmlformats.org/officeDocument/2006/relationships/slide" Target="slides/slide49.xml"/><Relationship Id="rId42" Type="http://schemas.openxmlformats.org/officeDocument/2006/relationships/slide" Target="slides/slide57.xml"/><Relationship Id="rId47" Type="http://schemas.openxmlformats.org/officeDocument/2006/relationships/slide" Target="slides/slide62.xml"/><Relationship Id="rId7" Type="http://schemas.openxmlformats.org/officeDocument/2006/relationships/slide" Target="slides/slide22.xml"/><Relationship Id="rId2" Type="http://schemas.openxmlformats.org/officeDocument/2006/relationships/slide" Target="slides/slide17.xml"/><Relationship Id="rId16" Type="http://schemas.openxmlformats.org/officeDocument/2006/relationships/slide" Target="slides/slide31.xml"/><Relationship Id="rId29" Type="http://schemas.openxmlformats.org/officeDocument/2006/relationships/slide" Target="slides/slide44.xml"/><Relationship Id="rId1" Type="http://schemas.openxmlformats.org/officeDocument/2006/relationships/slide" Target="slides/slide16.xml"/><Relationship Id="rId6" Type="http://schemas.openxmlformats.org/officeDocument/2006/relationships/slide" Target="slides/slide21.xml"/><Relationship Id="rId11" Type="http://schemas.openxmlformats.org/officeDocument/2006/relationships/slide" Target="slides/slide26.xml"/><Relationship Id="rId24" Type="http://schemas.openxmlformats.org/officeDocument/2006/relationships/slide" Target="slides/slide39.xml"/><Relationship Id="rId32" Type="http://schemas.openxmlformats.org/officeDocument/2006/relationships/slide" Target="slides/slide47.xml"/><Relationship Id="rId37" Type="http://schemas.openxmlformats.org/officeDocument/2006/relationships/slide" Target="slides/slide52.xml"/><Relationship Id="rId40" Type="http://schemas.openxmlformats.org/officeDocument/2006/relationships/slide" Target="slides/slide55.xml"/><Relationship Id="rId45" Type="http://schemas.openxmlformats.org/officeDocument/2006/relationships/slide" Target="slides/slide60.xml"/><Relationship Id="rId5" Type="http://schemas.openxmlformats.org/officeDocument/2006/relationships/slide" Target="slides/slide20.xml"/><Relationship Id="rId15" Type="http://schemas.openxmlformats.org/officeDocument/2006/relationships/slide" Target="slides/slide30.xml"/><Relationship Id="rId23" Type="http://schemas.openxmlformats.org/officeDocument/2006/relationships/slide" Target="slides/slide38.xml"/><Relationship Id="rId28" Type="http://schemas.openxmlformats.org/officeDocument/2006/relationships/slide" Target="slides/slide43.xml"/><Relationship Id="rId36" Type="http://schemas.openxmlformats.org/officeDocument/2006/relationships/slide" Target="slides/slide51.xml"/><Relationship Id="rId10" Type="http://schemas.openxmlformats.org/officeDocument/2006/relationships/slide" Target="slides/slide25.xml"/><Relationship Id="rId19" Type="http://schemas.openxmlformats.org/officeDocument/2006/relationships/slide" Target="slides/slide34.xml"/><Relationship Id="rId31" Type="http://schemas.openxmlformats.org/officeDocument/2006/relationships/slide" Target="slides/slide46.xml"/><Relationship Id="rId44" Type="http://schemas.openxmlformats.org/officeDocument/2006/relationships/slide" Target="slides/slide59.xml"/><Relationship Id="rId4" Type="http://schemas.openxmlformats.org/officeDocument/2006/relationships/slide" Target="slides/slide19.xml"/><Relationship Id="rId9" Type="http://schemas.openxmlformats.org/officeDocument/2006/relationships/slide" Target="slides/slide24.xml"/><Relationship Id="rId14" Type="http://schemas.openxmlformats.org/officeDocument/2006/relationships/slide" Target="slides/slide29.xml"/><Relationship Id="rId22" Type="http://schemas.openxmlformats.org/officeDocument/2006/relationships/slide" Target="slides/slide37.xml"/><Relationship Id="rId27" Type="http://schemas.openxmlformats.org/officeDocument/2006/relationships/slide" Target="slides/slide42.xml"/><Relationship Id="rId30" Type="http://schemas.openxmlformats.org/officeDocument/2006/relationships/slide" Target="slides/slide45.xml"/><Relationship Id="rId35" Type="http://schemas.openxmlformats.org/officeDocument/2006/relationships/slide" Target="slides/slide50.xml"/><Relationship Id="rId43" Type="http://schemas.openxmlformats.org/officeDocument/2006/relationships/slide" Target="slides/slide58.xml"/><Relationship Id="rId8" Type="http://schemas.openxmlformats.org/officeDocument/2006/relationships/slide" Target="slides/slide23.xml"/><Relationship Id="rId3" Type="http://schemas.openxmlformats.org/officeDocument/2006/relationships/slide" Target="slides/slide18.xml"/><Relationship Id="rId12" Type="http://schemas.openxmlformats.org/officeDocument/2006/relationships/slide" Target="slides/slide27.xml"/><Relationship Id="rId17" Type="http://schemas.openxmlformats.org/officeDocument/2006/relationships/slide" Target="slides/slide32.xml"/><Relationship Id="rId25" Type="http://schemas.openxmlformats.org/officeDocument/2006/relationships/slide" Target="slides/slide40.xml"/><Relationship Id="rId33" Type="http://schemas.openxmlformats.org/officeDocument/2006/relationships/slide" Target="slides/slide48.xml"/><Relationship Id="rId38" Type="http://schemas.openxmlformats.org/officeDocument/2006/relationships/slide" Target="slides/slide53.xml"/><Relationship Id="rId46" Type="http://schemas.openxmlformats.org/officeDocument/2006/relationships/slide" Target="slides/slide61.xml"/><Relationship Id="rId20" Type="http://schemas.openxmlformats.org/officeDocument/2006/relationships/slide" Target="slides/slide35.xml"/><Relationship Id="rId41"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FEB9EEB-AC0C-41B8-84E9-0373B1DA916C}" type="slidenum">
              <a:rPr lang="en-US"/>
              <a:pPr>
                <a:defRPr/>
              </a:pPr>
              <a:t>‹#›</a:t>
            </a:fld>
            <a:endParaRPr lang="en-US"/>
          </a:p>
        </p:txBody>
      </p:sp>
    </p:spTree>
    <p:extLst>
      <p:ext uri="{BB962C8B-B14F-4D97-AF65-F5344CB8AC3E}">
        <p14:creationId xmlns:p14="http://schemas.microsoft.com/office/powerpoint/2010/main" val="36384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808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227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0C47849C-5A47-4F1B-8347-87C15C111F98}" type="slidenum">
              <a:rPr lang="en-US"/>
              <a:pPr>
                <a:defRPr/>
              </a:pPr>
              <a:t>‹#›</a:t>
            </a:fld>
            <a:endParaRPr lang="en-US"/>
          </a:p>
        </p:txBody>
      </p:sp>
    </p:spTree>
    <p:extLst>
      <p:ext uri="{BB962C8B-B14F-4D97-AF65-F5344CB8AC3E}">
        <p14:creationId xmlns:p14="http://schemas.microsoft.com/office/powerpoint/2010/main" val="4063772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386CF96-D1CB-4D41-82D0-8389C51CBEB0}" type="slidenum">
              <a:rPr lang="en-US" smtClean="0">
                <a:solidFill>
                  <a:srgbClr val="000000"/>
                </a:solidFill>
              </a:rPr>
              <a:pPr/>
              <a:t>8</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95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96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97</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99</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100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101</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102</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103</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104</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105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386CF96-D1CB-4D41-82D0-8389C51CBEB0}"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106</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107</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110</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136</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137</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3720A8E-285B-4C16-AB62-3D9A4C3FFF92}" type="slidenum">
              <a:rPr lang="en-US" smtClean="0">
                <a:solidFill>
                  <a:srgbClr val="000000"/>
                </a:solidFill>
              </a:rPr>
              <a:pPr/>
              <a:t>138</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139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140</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144</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156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66</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158</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161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150EF4C-430F-447F-9CD5-15907E3C10F8}" type="slidenum">
              <a:rPr lang="en-US" smtClean="0">
                <a:solidFill>
                  <a:srgbClr val="000000"/>
                </a:solidFill>
              </a:rPr>
              <a:pPr/>
              <a:t>81</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D33C652B-D2BA-4FC3-9099-721197DAF383}" type="slidenum">
              <a:rPr lang="en-US" smtClean="0">
                <a:solidFill>
                  <a:srgbClr val="000000"/>
                </a:solidFill>
              </a:rPr>
              <a:pPr/>
              <a:t>82</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C4141BC7-0A44-4E4C-BE56-44A6960AB155}" type="slidenum">
              <a:rPr lang="en-US" smtClean="0">
                <a:solidFill>
                  <a:srgbClr val="000000"/>
                </a:solidFill>
              </a:rPr>
              <a:pPr/>
              <a:t>84</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85823549-540E-48F2-B560-AB2AFCB5861D}" type="slidenum">
              <a:rPr lang="en-US" smtClean="0">
                <a:solidFill>
                  <a:srgbClr val="000000"/>
                </a:solidFill>
              </a:rPr>
              <a:pPr/>
              <a:t>85</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D40FEE40-014C-4081-A76C-371EB4F8C583}" type="slidenum">
              <a:rPr lang="en-US" smtClean="0">
                <a:solidFill>
                  <a:srgbClr val="000000"/>
                </a:solidFill>
                <a:latin typeface="Arial" pitchFamily="34" charset="0"/>
              </a:rPr>
              <a:pPr/>
              <a:t>92</a:t>
            </a:fld>
            <a:endParaRPr lang="en-US"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eaLnBrk="0" hangingPunct="0"/>
            <a:fld id="{A91A427D-9773-4348-926E-8519155A69DC}" type="slidenum">
              <a:rPr lang="en-US">
                <a:solidFill>
                  <a:prstClr val="black"/>
                </a:solidFill>
              </a:rPr>
              <a:pPr eaLnBrk="0" hangingPunct="0"/>
              <a:t>93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652"/>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652"/>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9F4B2F0-FC92-449D-A796-AEF54E25BB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387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02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0443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9227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385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5978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0455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1409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428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598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6915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1645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4619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123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2580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14150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61988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9647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1422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26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197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3232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034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168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04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6996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0210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479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75318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12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0320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6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4712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31197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 y="2438478"/>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grpSp>
      <p:sp>
        <p:nvSpPr>
          <p:cNvPr id="45774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5774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866690D-9437-4BE3-BF2D-B65471C254B8}"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24683021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895A3F7-59B9-42A8-8AAA-9510B76209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82121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99389CC-8D6A-45F9-BEB9-4DE5D8F96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92285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952C688-172D-49BD-9476-E977B1C1B4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88648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986C7CD-AFB9-4761-B02C-14F271256A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5557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FD8F9903-224E-491E-B40D-6CA8F13986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59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86C7308-0EE6-4378-A0D3-62EBC125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1461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D54671-EFAC-41ED-96A8-5D0B0B049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2964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45256FF-408B-4E67-8A10-C2638FFF14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2795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8DE5BA6-99C2-448C-B409-DFCD80A5D8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0647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616"/>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616"/>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9F4B2F0-FC92-449D-A796-AEF54E25BB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3413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6991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8432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0322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9084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12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7036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2148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3750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664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1913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68361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50812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7475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720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362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3771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179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756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50114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4872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3601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9608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3190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80999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507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6238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1909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6262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5525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7802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5228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4423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2267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D5A15-DD98-4E06-84A4-CC8985EED672}"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0043778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2CCBB-B48C-4688-AA99-401A53C4BFB0}"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04833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26867-E981-479C-B990-1C00008F96A9}"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433969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5463DA-9758-4977-9A58-FCAC9CABD4E2}"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6937514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FF9779-67C1-45C2-BCA9-C99A5D6DCE66}"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5222535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FA063-A919-4412-A0B8-603E388762F4}"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40443700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D1D87F-5718-472C-969E-198112277A37}"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2395758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6BF5D3-0594-4D90-8AFF-B8BB576B8A5E}"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5345398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058C3-CB48-408C-ABE9-3868B06DC5E3}"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39703653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1F76E6-6999-4AF9-B9E9-6DAB290D2F6E}"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42884644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53" y="274743"/>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C201C-3D4C-47EC-825F-FA435D9169D7}"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141859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extLst>
      <p:ext uri="{BB962C8B-B14F-4D97-AF65-F5344CB8AC3E}">
        <p14:creationId xmlns:p14="http://schemas.microsoft.com/office/powerpoint/2010/main" val="5398575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extLst>
      <p:ext uri="{BB962C8B-B14F-4D97-AF65-F5344CB8AC3E}">
        <p14:creationId xmlns:p14="http://schemas.microsoft.com/office/powerpoint/2010/main" val="3827926270"/>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5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extLst>
      <p:ext uri="{BB962C8B-B14F-4D97-AF65-F5344CB8AC3E}">
        <p14:creationId xmlns:p14="http://schemas.microsoft.com/office/powerpoint/2010/main" val="13671046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27"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361"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extLst>
      <p:ext uri="{BB962C8B-B14F-4D97-AF65-F5344CB8AC3E}">
        <p14:creationId xmlns:p14="http://schemas.microsoft.com/office/powerpoint/2010/main" val="417052389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extLst>
      <p:ext uri="{BB962C8B-B14F-4D97-AF65-F5344CB8AC3E}">
        <p14:creationId xmlns:p14="http://schemas.microsoft.com/office/powerpoint/2010/main" val="1910227056"/>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extLst>
      <p:ext uri="{BB962C8B-B14F-4D97-AF65-F5344CB8AC3E}">
        <p14:creationId xmlns:p14="http://schemas.microsoft.com/office/powerpoint/2010/main" val="1949502095"/>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extLst>
      <p:ext uri="{BB962C8B-B14F-4D97-AF65-F5344CB8AC3E}">
        <p14:creationId xmlns:p14="http://schemas.microsoft.com/office/powerpoint/2010/main" val="222006342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0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extLst>
      <p:ext uri="{BB962C8B-B14F-4D97-AF65-F5344CB8AC3E}">
        <p14:creationId xmlns:p14="http://schemas.microsoft.com/office/powerpoint/2010/main" val="3672871130"/>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extLst>
      <p:ext uri="{BB962C8B-B14F-4D97-AF65-F5344CB8AC3E}">
        <p14:creationId xmlns:p14="http://schemas.microsoft.com/office/powerpoint/2010/main" val="1726636841"/>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extLst>
      <p:ext uri="{BB962C8B-B14F-4D97-AF65-F5344CB8AC3E}">
        <p14:creationId xmlns:p14="http://schemas.microsoft.com/office/powerpoint/2010/main" val="1584213519"/>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extLst>
      <p:ext uri="{BB962C8B-B14F-4D97-AF65-F5344CB8AC3E}">
        <p14:creationId xmlns:p14="http://schemas.microsoft.com/office/powerpoint/2010/main" val="3233568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8077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31625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28987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82596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4977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30068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58248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5607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9158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16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82525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EE2BF-602C-4EF1-B57E-0894C582F5F4}" type="slidenum">
              <a:rPr lang="en-US"/>
              <a:pPr>
                <a:defRPr/>
              </a:pPr>
              <a:t>‹#›</a:t>
            </a:fld>
            <a:endParaRPr lang="en-US"/>
          </a:p>
        </p:txBody>
      </p:sp>
    </p:spTree>
    <p:extLst>
      <p:ext uri="{BB962C8B-B14F-4D97-AF65-F5344CB8AC3E}">
        <p14:creationId xmlns:p14="http://schemas.microsoft.com/office/powerpoint/2010/main" val="33464009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DED45-4783-4F44-9FDF-2BA0ADBC707D}" type="slidenum">
              <a:rPr lang="en-US"/>
              <a:pPr>
                <a:defRPr/>
              </a:pPr>
              <a:t>‹#›</a:t>
            </a:fld>
            <a:endParaRPr lang="en-US"/>
          </a:p>
        </p:txBody>
      </p:sp>
    </p:spTree>
    <p:extLst>
      <p:ext uri="{BB962C8B-B14F-4D97-AF65-F5344CB8AC3E}">
        <p14:creationId xmlns:p14="http://schemas.microsoft.com/office/powerpoint/2010/main" val="31883934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10623-321A-4C9F-AEA6-AE0E5F01CAE0}" type="slidenum">
              <a:rPr lang="en-US"/>
              <a:pPr>
                <a:defRPr/>
              </a:pPr>
              <a:t>‹#›</a:t>
            </a:fld>
            <a:endParaRPr lang="en-US"/>
          </a:p>
        </p:txBody>
      </p:sp>
    </p:spTree>
    <p:extLst>
      <p:ext uri="{BB962C8B-B14F-4D97-AF65-F5344CB8AC3E}">
        <p14:creationId xmlns:p14="http://schemas.microsoft.com/office/powerpoint/2010/main" val="36425027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132263-7EE4-4B31-BE95-F71DEA0FC422}" type="slidenum">
              <a:rPr lang="en-US"/>
              <a:pPr>
                <a:defRPr/>
              </a:pPr>
              <a:t>‹#›</a:t>
            </a:fld>
            <a:endParaRPr lang="en-US"/>
          </a:p>
        </p:txBody>
      </p:sp>
    </p:spTree>
    <p:extLst>
      <p:ext uri="{BB962C8B-B14F-4D97-AF65-F5344CB8AC3E}">
        <p14:creationId xmlns:p14="http://schemas.microsoft.com/office/powerpoint/2010/main" val="11747449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939BC9-58D7-4C01-B32F-69878B258C5E}" type="slidenum">
              <a:rPr lang="en-US"/>
              <a:pPr>
                <a:defRPr/>
              </a:pPr>
              <a:t>‹#›</a:t>
            </a:fld>
            <a:endParaRPr lang="en-US"/>
          </a:p>
        </p:txBody>
      </p:sp>
    </p:spTree>
    <p:extLst>
      <p:ext uri="{BB962C8B-B14F-4D97-AF65-F5344CB8AC3E}">
        <p14:creationId xmlns:p14="http://schemas.microsoft.com/office/powerpoint/2010/main" val="6058217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6EE37E-14DE-4248-A841-1963EE165AB0}" type="slidenum">
              <a:rPr lang="en-US"/>
              <a:pPr>
                <a:defRPr/>
              </a:pPr>
              <a:t>‹#›</a:t>
            </a:fld>
            <a:endParaRPr lang="en-US"/>
          </a:p>
        </p:txBody>
      </p:sp>
    </p:spTree>
    <p:extLst>
      <p:ext uri="{BB962C8B-B14F-4D97-AF65-F5344CB8AC3E}">
        <p14:creationId xmlns:p14="http://schemas.microsoft.com/office/powerpoint/2010/main" val="11836638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EF5C0A-9EC9-4CB4-9E9A-45A951368388}" type="slidenum">
              <a:rPr lang="en-US"/>
              <a:pPr>
                <a:defRPr/>
              </a:pPr>
              <a:t>‹#›</a:t>
            </a:fld>
            <a:endParaRPr lang="en-US"/>
          </a:p>
        </p:txBody>
      </p:sp>
    </p:spTree>
    <p:extLst>
      <p:ext uri="{BB962C8B-B14F-4D97-AF65-F5344CB8AC3E}">
        <p14:creationId xmlns:p14="http://schemas.microsoft.com/office/powerpoint/2010/main" val="40160633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18AABC-A77B-4F0F-B829-1B51F39AA886}" type="slidenum">
              <a:rPr lang="en-US"/>
              <a:pPr>
                <a:defRPr/>
              </a:pPr>
              <a:t>‹#›</a:t>
            </a:fld>
            <a:endParaRPr lang="en-US"/>
          </a:p>
        </p:txBody>
      </p:sp>
    </p:spTree>
    <p:extLst>
      <p:ext uri="{BB962C8B-B14F-4D97-AF65-F5344CB8AC3E}">
        <p14:creationId xmlns:p14="http://schemas.microsoft.com/office/powerpoint/2010/main" val="3616221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6DB1C-1AAF-4B10-9B76-C29F582B96EA}" type="slidenum">
              <a:rPr lang="en-US"/>
              <a:pPr>
                <a:defRPr/>
              </a:pPr>
              <a:t>‹#›</a:t>
            </a:fld>
            <a:endParaRPr lang="en-US"/>
          </a:p>
        </p:txBody>
      </p:sp>
    </p:spTree>
    <p:extLst>
      <p:ext uri="{BB962C8B-B14F-4D97-AF65-F5344CB8AC3E}">
        <p14:creationId xmlns:p14="http://schemas.microsoft.com/office/powerpoint/2010/main" val="301690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FA60C6-5372-466F-A9A0-04E793B8BD9B}" type="slidenum">
              <a:rPr lang="en-US"/>
              <a:pPr>
                <a:defRPr/>
              </a:pPr>
              <a:t>‹#›</a:t>
            </a:fld>
            <a:endParaRPr lang="en-US"/>
          </a:p>
        </p:txBody>
      </p:sp>
    </p:spTree>
    <p:extLst>
      <p:ext uri="{BB962C8B-B14F-4D97-AF65-F5344CB8AC3E}">
        <p14:creationId xmlns:p14="http://schemas.microsoft.com/office/powerpoint/2010/main" val="35259020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59D49-7279-4540-9453-41C57592D27E}" type="slidenum">
              <a:rPr lang="en-US"/>
              <a:pPr>
                <a:defRPr/>
              </a:pPr>
              <a:t>‹#›</a:t>
            </a:fld>
            <a:endParaRPr lang="en-US"/>
          </a:p>
        </p:txBody>
      </p:sp>
    </p:spTree>
    <p:extLst>
      <p:ext uri="{BB962C8B-B14F-4D97-AF65-F5344CB8AC3E}">
        <p14:creationId xmlns:p14="http://schemas.microsoft.com/office/powerpoint/2010/main" val="41557339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79CE90-F038-478D-80D5-AECC21AD2C91}" type="slidenum">
              <a:rPr lang="en-US"/>
              <a:pPr>
                <a:defRPr/>
              </a:pPr>
              <a:t>‹#›</a:t>
            </a:fld>
            <a:endParaRPr lang="en-US"/>
          </a:p>
        </p:txBody>
      </p:sp>
    </p:spTree>
    <p:extLst>
      <p:ext uri="{BB962C8B-B14F-4D97-AF65-F5344CB8AC3E}">
        <p14:creationId xmlns:p14="http://schemas.microsoft.com/office/powerpoint/2010/main" val="319266818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29859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9904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14648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4337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80245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80214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055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58531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25345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58966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209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307202"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203"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9B949A82-6A3C-4E31-85C2-4E862D74151F}" type="slidenum">
              <a:rPr lang="en-US"/>
              <a:pPr>
                <a:defRPr/>
              </a:pPr>
              <a:t>‹#›</a:t>
            </a:fld>
            <a:endParaRPr lang="en-US"/>
          </a:p>
        </p:txBody>
      </p:sp>
    </p:spTree>
    <p:extLst>
      <p:ext uri="{BB962C8B-B14F-4D97-AF65-F5344CB8AC3E}">
        <p14:creationId xmlns:p14="http://schemas.microsoft.com/office/powerpoint/2010/main" val="3481376109"/>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7C9A2A-CAB2-4BF9-B4D9-39B42C5B9E03}"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525802861"/>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FAD22-7A8B-4D4A-A7F3-EBD26704469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17937265"/>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23"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357"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40E61-5E41-4C59-AEEC-F8CC797E9C4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4243398901"/>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A9164-903E-42E2-BF78-DCB383641F1D}"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798269800"/>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A17F5E-362E-414C-99DC-70A48150DEAE}"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3244532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D10D82-8482-4D6F-A7DA-B7B9BF571775}"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99053613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9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19B19-5454-4893-9B4C-CA613B09A662}"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450157348"/>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F62408-86DB-468F-B1A0-B8CC21D1A3D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666546273"/>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88365-24E9-4185-A3D8-3C3C28A392D7}"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709210861"/>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24" y="228600"/>
            <a:ext cx="6036733"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8C24A-3B56-4F59-8404-FBC5C7B292A4}"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659308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943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21387"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598613"/>
            <a:ext cx="4037013"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1865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013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05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580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83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017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771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626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0373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7242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411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6DFA5-474C-426E-988F-6AF253FCF9C0}" type="slidenum">
              <a:rPr lang="en-US"/>
              <a:pPr>
                <a:defRPr/>
              </a:pPr>
              <a:t>‹#›</a:t>
            </a:fld>
            <a:endParaRPr lang="en-US"/>
          </a:p>
        </p:txBody>
      </p:sp>
    </p:spTree>
    <p:extLst>
      <p:ext uri="{BB962C8B-B14F-4D97-AF65-F5344CB8AC3E}">
        <p14:creationId xmlns:p14="http://schemas.microsoft.com/office/powerpoint/2010/main" val="3434910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443DD-4128-4F15-8B3F-47BFD72D4238}" type="slidenum">
              <a:rPr lang="en-US"/>
              <a:pPr>
                <a:defRPr/>
              </a:pPr>
              <a:t>‹#›</a:t>
            </a:fld>
            <a:endParaRPr lang="en-US"/>
          </a:p>
        </p:txBody>
      </p:sp>
    </p:spTree>
    <p:extLst>
      <p:ext uri="{BB962C8B-B14F-4D97-AF65-F5344CB8AC3E}">
        <p14:creationId xmlns:p14="http://schemas.microsoft.com/office/powerpoint/2010/main" val="2376411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1E173-A138-48C4-9B04-73688111C138}" type="slidenum">
              <a:rPr lang="en-US"/>
              <a:pPr>
                <a:defRPr/>
              </a:pPr>
              <a:t>‹#›</a:t>
            </a:fld>
            <a:endParaRPr lang="en-US"/>
          </a:p>
        </p:txBody>
      </p:sp>
    </p:spTree>
    <p:extLst>
      <p:ext uri="{BB962C8B-B14F-4D97-AF65-F5344CB8AC3E}">
        <p14:creationId xmlns:p14="http://schemas.microsoft.com/office/powerpoint/2010/main" val="635893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AD4A3-AB13-4A40-8520-8CF051494D06}" type="slidenum">
              <a:rPr lang="en-US"/>
              <a:pPr>
                <a:defRPr/>
              </a:pPr>
              <a:t>‹#›</a:t>
            </a:fld>
            <a:endParaRPr lang="en-US"/>
          </a:p>
        </p:txBody>
      </p:sp>
    </p:spTree>
    <p:extLst>
      <p:ext uri="{BB962C8B-B14F-4D97-AF65-F5344CB8AC3E}">
        <p14:creationId xmlns:p14="http://schemas.microsoft.com/office/powerpoint/2010/main" val="33488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57A88-87E3-4881-80A9-5B99F29BB56A}" type="slidenum">
              <a:rPr lang="en-US"/>
              <a:pPr>
                <a:defRPr/>
              </a:pPr>
              <a:t>‹#›</a:t>
            </a:fld>
            <a:endParaRPr lang="en-US"/>
          </a:p>
        </p:txBody>
      </p:sp>
    </p:spTree>
    <p:extLst>
      <p:ext uri="{BB962C8B-B14F-4D97-AF65-F5344CB8AC3E}">
        <p14:creationId xmlns:p14="http://schemas.microsoft.com/office/powerpoint/2010/main" val="614719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9B6558-E833-4B79-BB42-F646921C91BC}" type="slidenum">
              <a:rPr lang="en-US"/>
              <a:pPr>
                <a:defRPr/>
              </a:pPr>
              <a:t>‹#›</a:t>
            </a:fld>
            <a:endParaRPr lang="en-US"/>
          </a:p>
        </p:txBody>
      </p:sp>
    </p:spTree>
    <p:extLst>
      <p:ext uri="{BB962C8B-B14F-4D97-AF65-F5344CB8AC3E}">
        <p14:creationId xmlns:p14="http://schemas.microsoft.com/office/powerpoint/2010/main" val="4172065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D01E08-F947-45FC-8AA2-FAE91C1831C5}" type="slidenum">
              <a:rPr lang="en-US"/>
              <a:pPr>
                <a:defRPr/>
              </a:pPr>
              <a:t>‹#›</a:t>
            </a:fld>
            <a:endParaRPr lang="en-US"/>
          </a:p>
        </p:txBody>
      </p:sp>
    </p:spTree>
    <p:extLst>
      <p:ext uri="{BB962C8B-B14F-4D97-AF65-F5344CB8AC3E}">
        <p14:creationId xmlns:p14="http://schemas.microsoft.com/office/powerpoint/2010/main" val="2515334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0C4FD-41D3-4BC7-86E9-4C4DD1671D03}" type="slidenum">
              <a:rPr lang="en-US"/>
              <a:pPr>
                <a:defRPr/>
              </a:pPr>
              <a:t>‹#›</a:t>
            </a:fld>
            <a:endParaRPr lang="en-US"/>
          </a:p>
        </p:txBody>
      </p:sp>
    </p:spTree>
    <p:extLst>
      <p:ext uri="{BB962C8B-B14F-4D97-AF65-F5344CB8AC3E}">
        <p14:creationId xmlns:p14="http://schemas.microsoft.com/office/powerpoint/2010/main" val="1668872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EC6F4B-0530-4A03-92D6-62D1D36281F2}" type="slidenum">
              <a:rPr lang="en-US"/>
              <a:pPr>
                <a:defRPr/>
              </a:pPr>
              <a:t>‹#›</a:t>
            </a:fld>
            <a:endParaRPr lang="en-US"/>
          </a:p>
        </p:txBody>
      </p:sp>
    </p:spTree>
    <p:extLst>
      <p:ext uri="{BB962C8B-B14F-4D97-AF65-F5344CB8AC3E}">
        <p14:creationId xmlns:p14="http://schemas.microsoft.com/office/powerpoint/2010/main" val="1529915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CEB98-406D-470F-91EA-DDA7FBAA3B32}" type="slidenum">
              <a:rPr lang="en-US"/>
              <a:pPr>
                <a:defRPr/>
              </a:pPr>
              <a:t>‹#›</a:t>
            </a:fld>
            <a:endParaRPr lang="en-US"/>
          </a:p>
        </p:txBody>
      </p:sp>
    </p:spTree>
    <p:extLst>
      <p:ext uri="{BB962C8B-B14F-4D97-AF65-F5344CB8AC3E}">
        <p14:creationId xmlns:p14="http://schemas.microsoft.com/office/powerpoint/2010/main" val="250997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E8313-E048-402A-987A-910A8DE5BDA3}" type="slidenum">
              <a:rPr lang="en-US"/>
              <a:pPr>
                <a:defRPr/>
              </a:pPr>
              <a:t>‹#›</a:t>
            </a:fld>
            <a:endParaRPr lang="en-US"/>
          </a:p>
        </p:txBody>
      </p:sp>
    </p:spTree>
    <p:extLst>
      <p:ext uri="{BB962C8B-B14F-4D97-AF65-F5344CB8AC3E}">
        <p14:creationId xmlns:p14="http://schemas.microsoft.com/office/powerpoint/2010/main" val="181762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A32031-E206-4FF8-852C-2E90A5F07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795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DE3087-7EE8-4648-853C-6D984EA2C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568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8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86430-25D8-4858-95E9-F74A1B4A9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35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1A1B9-DA87-4C81-94F9-6EC1636F20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281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3EBB8A-6509-4A0E-A1C5-C027250040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7964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C12915-C1EA-4D1F-AF2E-F4C5D9CE57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403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D24142-1C36-4056-A033-CEC967730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5785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13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B05861-648D-4139-9926-3C097F6DE9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8605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253A91-35FC-4BB2-B952-24837B713B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09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00BD1-7064-4E9E-9B45-E3AAD07E37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675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43" y="274723"/>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6F3B9-F8ED-43CD-BE6C-786C9813C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62707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9576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35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1548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6167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232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14743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220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6011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505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904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10985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CB6A4-A3BA-4570-BECD-D199A02C4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6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F3DD7D-D355-4468-8CD8-7D8BF4D391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12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82839-C0A7-40B7-B132-E2B5D0FBD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2308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26389-9545-45BA-BF81-68C412580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6253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F345DC-9FA1-426B-9338-39E7CAFBC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04502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7E2FEF-65B5-4F74-9145-7E252F1A7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4830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CD3BD6-8DEE-42CF-9BC2-3E7EFEB721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81307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DB6E3-2689-4AAC-A9F1-AD2115E71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3983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254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3FF599-6F2A-4222-AF29-FEC3CC8634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722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ED2C91-EE16-4791-903E-8989388332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60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EDACD-7602-48F7-A3B3-CCBBE21ECE0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 y="2438514"/>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2400">
                <a:solidFill>
                  <a:srgbClr val="000000"/>
                </a:solidFill>
                <a:latin typeface="Tahoma" pitchFamily="34" charset="0"/>
              </a:endParaRPr>
            </a:p>
          </p:txBody>
        </p:sp>
      </p:grpSp>
      <p:sp>
        <p:nvSpPr>
          <p:cNvPr id="45774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5774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866690D-9437-4BE3-BF2D-B65471C254B8}"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38872182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895A3F7-59B9-42A8-8AAA-9510B76209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203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99389CC-8D6A-45F9-BEB9-4DE5D8F96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100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952C688-172D-49BD-9476-E977B1C1B4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7943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986C7CD-AFB9-4761-B02C-14F271256A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2473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FD8F9903-224E-491E-B40D-6CA8F13986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487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86C7308-0EE6-4378-A0D3-62EBC125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045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CED54671-EFAC-41ED-96A8-5D0B0B049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2934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45256FF-408B-4E67-8A10-C2638FFF14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4003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8DE5BA6-99C2-448C-B409-DFCD80A5D8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20.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1.pn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21029"/>
      </p:ext>
    </p:extLst>
  </p:cSld>
  <p:clrMap bg1="lt1" tx1="dk1" bg2="lt2" tx2="dk2" accent1="accent1" accent2="accent2" accent3="accent3" accent4="accent4" accent5="accent5" accent6="accent6" hlink="hlink" folHlink="folHlink"/>
  <p:sldLayoutIdLst>
    <p:sldLayoutId id="2147484959"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01756"/>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3424742"/>
      </p:ext>
    </p:extLst>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6706" name="Rectangle 2"/>
          <p:cNvSpPr>
            <a:spLocks noChangeArrowheads="1"/>
          </p:cNvSpPr>
          <p:nvPr/>
        </p:nvSpPr>
        <p:spPr bwMode="ltGray">
          <a:xfrm>
            <a:off x="417513" y="1098628"/>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07" name="Rectangle 3"/>
          <p:cNvSpPr>
            <a:spLocks noChangeArrowheads="1"/>
          </p:cNvSpPr>
          <p:nvPr/>
        </p:nvSpPr>
        <p:spPr bwMode="ltGray">
          <a:xfrm>
            <a:off x="800102" y="1098628"/>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08" name="Rectangle 4"/>
          <p:cNvSpPr>
            <a:spLocks noChangeArrowheads="1"/>
          </p:cNvSpPr>
          <p:nvPr/>
        </p:nvSpPr>
        <p:spPr bwMode="ltGray">
          <a:xfrm>
            <a:off x="541377" y="1520832"/>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09" name="Rectangle 5"/>
          <p:cNvSpPr>
            <a:spLocks noChangeArrowheads="1"/>
          </p:cNvSpPr>
          <p:nvPr/>
        </p:nvSpPr>
        <p:spPr bwMode="ltGray">
          <a:xfrm>
            <a:off x="911225" y="1520832"/>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10" name="Rectangle 6"/>
          <p:cNvSpPr>
            <a:spLocks noChangeArrowheads="1"/>
          </p:cNvSpPr>
          <p:nvPr/>
        </p:nvSpPr>
        <p:spPr bwMode="ltGray">
          <a:xfrm>
            <a:off x="127002" y="144787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11" name="Rectangle 7"/>
          <p:cNvSpPr>
            <a:spLocks noChangeArrowheads="1"/>
          </p:cNvSpPr>
          <p:nvPr/>
        </p:nvSpPr>
        <p:spPr bwMode="gray">
          <a:xfrm>
            <a:off x="762001" y="990678"/>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12" name="Rectangle 8"/>
          <p:cNvSpPr>
            <a:spLocks noChangeArrowheads="1"/>
          </p:cNvSpPr>
          <p:nvPr/>
        </p:nvSpPr>
        <p:spPr bwMode="gray">
          <a:xfrm>
            <a:off x="442916"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1033" name="Rectangle 9"/>
          <p:cNvSpPr>
            <a:spLocks noGrp="1" noChangeArrowheads="1"/>
          </p:cNvSpPr>
          <p:nvPr>
            <p:ph type="title"/>
          </p:nvPr>
        </p:nvSpPr>
        <p:spPr bwMode="auto">
          <a:xfrm>
            <a:off x="1150977"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671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solidFill>
                <a:srgbClr val="000000"/>
              </a:solidFill>
              <a:latin typeface="Tahoma" pitchFamily="34" charset="0"/>
            </a:endParaRPr>
          </a:p>
        </p:txBody>
      </p:sp>
      <p:sp>
        <p:nvSpPr>
          <p:cNvPr id="45671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solidFill>
                <a:srgbClr val="000000"/>
              </a:solidFill>
              <a:latin typeface="Tahoma" pitchFamily="34" charset="0"/>
            </a:endParaRPr>
          </a:p>
        </p:txBody>
      </p:sp>
      <p:sp>
        <p:nvSpPr>
          <p:cNvPr id="45671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7EB7BD9B-7A7B-4797-8EA7-D229A18524BF}" type="slidenum">
              <a:rPr lang="en-US">
                <a:solidFill>
                  <a:srgbClr val="000000"/>
                </a:solidFill>
                <a:latin typeface="Tahoma" pitchFamily="34" charset="0"/>
              </a:rPr>
              <a:pPr>
                <a:defRPr/>
              </a:pPr>
              <a:t>‹#›</a:t>
            </a:fld>
            <a:endParaRPr lang="en-US">
              <a:solidFill>
                <a:srgbClr val="000000"/>
              </a:solidFill>
              <a:latin typeface="Tahoma" pitchFamily="34" charset="0"/>
            </a:endParaRPr>
          </a:p>
        </p:txBody>
      </p:sp>
    </p:spTree>
    <p:extLst>
      <p:ext uri="{BB962C8B-B14F-4D97-AF65-F5344CB8AC3E}">
        <p14:creationId xmlns:p14="http://schemas.microsoft.com/office/powerpoint/2010/main" val="4227836940"/>
      </p:ext>
    </p:extLst>
  </p:cSld>
  <p:clrMap bg1="lt1" tx1="dk1" bg2="lt2" tx2="dk2" accent1="accent1" accent2="accent2" accent3="accent3" accent4="accent4" accent5="accent5" accent6="accent6" hlink="hlink" folHlink="folHlink"/>
  <p:sldLayoutIdLst>
    <p:sldLayoutId id="2147484995" r:id="rId1"/>
    <p:sldLayoutId id="2147484996" r:id="rId2"/>
    <p:sldLayoutId id="2147484997" r:id="rId3"/>
    <p:sldLayoutId id="2147484998" r:id="rId4"/>
    <p:sldLayoutId id="2147484999" r:id="rId5"/>
    <p:sldLayoutId id="2147485000" r:id="rId6"/>
    <p:sldLayoutId id="2147485001" r:id="rId7"/>
    <p:sldLayoutId id="2147485002" r:id="rId8"/>
    <p:sldLayoutId id="2147485003" r:id="rId9"/>
    <p:sldLayoutId id="2147485004" r:id="rId10"/>
    <p:sldLayoutId id="214748500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426064"/>
      </p:ext>
    </p:extLst>
  </p:cSld>
  <p:clrMap bg1="lt1" tx1="dk1" bg2="lt2" tx2="dk2" accent1="accent1" accent2="accent2" accent3="accent3" accent4="accent4" accent5="accent5" accent6="accent6" hlink="hlink" folHlink="folHlink"/>
  <p:sldLayoutIdLst>
    <p:sldLayoutId id="2147485007" r:id="rId1"/>
    <p:sldLayoutId id="2147485008" r:id="rId2"/>
    <p:sldLayoutId id="2147485009" r:id="rId3"/>
    <p:sldLayoutId id="2147485010" r:id="rId4"/>
    <p:sldLayoutId id="2147485011" r:id="rId5"/>
    <p:sldLayoutId id="2147485012" r:id="rId6"/>
    <p:sldLayoutId id="2147485013" r:id="rId7"/>
    <p:sldLayoutId id="2147485014" r:id="rId8"/>
    <p:sldLayoutId id="2147485015" r:id="rId9"/>
    <p:sldLayoutId id="2147485016" r:id="rId10"/>
    <p:sldLayoutId id="21474850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924525"/>
      </p:ext>
    </p:extLst>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069395"/>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51E057-6A53-4F59-9C55-C20B5AE82C4E}"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3998641440"/>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latin typeface="Arial" charset="0"/>
            </a:endParaRPr>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latin typeface="Arial" charset="0"/>
            </a:endParaRPr>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latin typeface="Arial" charset="0"/>
              </a:rPr>
              <a:pPr>
                <a:defRPr/>
              </a:pPr>
              <a:t>‹#›</a:t>
            </a:fld>
            <a:endParaRPr lang="en-US">
              <a:latin typeface="Arial" charset="0"/>
            </a:endParaRPr>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05"/>
            <a:ext cx="8229600" cy="384175"/>
          </a:xfrm>
          <a:prstGeom prst="rect">
            <a:avLst/>
          </a:prstGeom>
          <a:noFill/>
          <a:ln w="9525">
            <a:noFill/>
            <a:miter lim="800000"/>
            <a:headEnd/>
            <a:tailEnd/>
          </a:ln>
        </p:spPr>
      </p:pic>
    </p:spTree>
    <p:extLst>
      <p:ext uri="{BB962C8B-B14F-4D97-AF65-F5344CB8AC3E}">
        <p14:creationId xmlns:p14="http://schemas.microsoft.com/office/powerpoint/2010/main" val="2412107109"/>
      </p:ext>
    </p:extLst>
  </p:cSld>
  <p:clrMap bg1="lt1" tx1="dk1" bg2="lt2" tx2="dk2" accent1="accent1" accent2="accent2" accent3="accent3" accent4="accent4" accent5="accent5" accent6="accent6" hlink="hlink" folHlink="folHlink"/>
  <p:sldLayoutIdLst>
    <p:sldLayoutId id="2147485055"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142252"/>
      </p:ext>
    </p:ext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3F1196D-6E90-4168-86F8-F84964D13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mn-lt"/>
              </a:defRPr>
            </a:lvl1pPr>
          </a:lstStyle>
          <a:p>
            <a:pPr>
              <a:defRPr/>
            </a:pPr>
            <a:endParaRPr lang="en-US"/>
          </a:p>
        </p:txBody>
      </p:sp>
      <p:sp>
        <p:nvSpPr>
          <p:cNvPr id="297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defRPr>
            </a:lvl1pPr>
          </a:lstStyle>
          <a:p>
            <a:pPr>
              <a:defRPr/>
            </a:pPr>
            <a:endParaRPr lang="en-US"/>
          </a:p>
        </p:txBody>
      </p:sp>
      <p:sp>
        <p:nvSpPr>
          <p:cNvPr id="297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mn-lt"/>
              </a:defRPr>
            </a:lvl1pPr>
          </a:lstStyle>
          <a:p>
            <a:pPr>
              <a:defRPr/>
            </a:pPr>
            <a:fld id="{9AC0793B-2A51-42BA-975B-09B40FB2C8D5}" type="slidenum">
              <a:rPr lang="en-US"/>
              <a:pPr>
                <a:defRPr/>
              </a:pPr>
              <a:t>‹#›</a:t>
            </a:fld>
            <a:endParaRPr lang="en-US"/>
          </a:p>
        </p:txBody>
      </p:sp>
    </p:spTree>
    <p:extLst>
      <p:ext uri="{BB962C8B-B14F-4D97-AF65-F5344CB8AC3E}">
        <p14:creationId xmlns:p14="http://schemas.microsoft.com/office/powerpoint/2010/main" val="2581866375"/>
      </p:ext>
    </p:extLst>
  </p:cSld>
  <p:clrMap bg1="lt1" tx1="dk1" bg2="lt2" tx2="dk2" accent1="accent1" accent2="accent2" accent3="accent3" accent4="accent4" accent5="accent5" accent6="accent6" hlink="hlink" folHlink="folHlink"/>
  <p:sldLayoutIdLst>
    <p:sldLayoutId id="2147485079" r:id="rId1"/>
    <p:sldLayoutId id="2147485080"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 id="2147485089" r:id="rId11"/>
    <p:sldLayoutId id="214748509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7319965"/>
      </p:ext>
    </p:extLst>
  </p:cSld>
  <p:clrMap bg1="lt1" tx1="dk1" bg2="lt2" tx2="dk2" accent1="accent1" accent2="accent2" accent3="accent3" accent4="accent4" accent5="accent5" accent6="accent6" hlink="hlink" folHlink="folHlink"/>
  <p:sldLayoutIdLst>
    <p:sldLayoutId id="2147485092"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618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defRPr>
            </a:lvl1pPr>
          </a:lstStyle>
          <a:p>
            <a:pPr>
              <a:defRPr/>
            </a:pPr>
            <a:fld id="{C6753CBE-FBD0-437F-BE24-0703D52F95C0}" type="slidenum">
              <a:rPr lang="en-US">
                <a:solidFill>
                  <a:srgbClr val="5E574E"/>
                </a:solidFill>
                <a:latin typeface="Arial" charset="0"/>
              </a:rPr>
              <a:pPr>
                <a:defRPr/>
              </a:pPr>
              <a:t>‹#›</a:t>
            </a:fld>
            <a:endParaRPr lang="en-US">
              <a:solidFill>
                <a:srgbClr val="5E574E"/>
              </a:solidFill>
              <a:latin typeface="Arial" charset="0"/>
            </a:endParaRPr>
          </a:p>
        </p:txBody>
      </p:sp>
      <p:pic>
        <p:nvPicPr>
          <p:cNvPr id="1331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97"/>
            <a:ext cx="8229600" cy="384175"/>
          </a:xfrm>
          <a:prstGeom prst="rect">
            <a:avLst/>
          </a:prstGeom>
          <a:noFill/>
          <a:ln w="9525">
            <a:noFill/>
            <a:miter lim="800000"/>
            <a:headEnd/>
            <a:tailEnd/>
          </a:ln>
        </p:spPr>
      </p:pic>
    </p:spTree>
    <p:extLst>
      <p:ext uri="{BB962C8B-B14F-4D97-AF65-F5344CB8AC3E}">
        <p14:creationId xmlns:p14="http://schemas.microsoft.com/office/powerpoint/2010/main" val="2983354160"/>
      </p:ext>
    </p:extLst>
  </p:cSld>
  <p:clrMap bg1="lt1" tx1="dk1" bg2="lt2" tx2="dk2" accent1="accent1" accent2="accent2" accent3="accent3" accent4="accent4" accent5="accent5" accent6="accent6" hlink="hlink" folHlink="folHlink"/>
  <p:sldLayoutIdLst>
    <p:sldLayoutId id="2147485104" r:id="rId1"/>
    <p:sldLayoutId id="2147485105"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55613" y="1598613"/>
            <a:ext cx="8226425" cy="4570412"/>
          </a:xfrm>
          <a:prstGeom prst="rect">
            <a:avLst/>
          </a:prstGeom>
          <a:noFill/>
          <a:ln w="9525">
            <a:noFill/>
            <a:miter lim="800000"/>
            <a:headEnd/>
            <a:tailEnd/>
          </a:ln>
        </p:spPr>
        <p:txBody>
          <a:bodyPr vert="horz" wrap="square" lIns="685800" tIns="685800" rIns="685800" bIns="68580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a:solidFill>
            <a:schemeClr val="tx2"/>
          </a:solidFill>
          <a:latin typeface="Arial" charset="0"/>
        </a:defRPr>
      </a:lvl6pPr>
      <a:lvl7pPr marL="914400" algn="ctr" rtl="0" fontAlgn="base">
        <a:spcBef>
          <a:spcPct val="0"/>
        </a:spcBef>
        <a:spcAft>
          <a:spcPct val="0"/>
        </a:spcAft>
        <a:defRPr>
          <a:solidFill>
            <a:schemeClr val="tx2"/>
          </a:solidFill>
          <a:latin typeface="Arial" charset="0"/>
        </a:defRPr>
      </a:lvl7pPr>
      <a:lvl8pPr marL="1371600" algn="ctr" rtl="0" fontAlgn="base">
        <a:spcBef>
          <a:spcPct val="0"/>
        </a:spcBef>
        <a:spcAft>
          <a:spcPct val="0"/>
        </a:spcAft>
        <a:defRPr>
          <a:solidFill>
            <a:schemeClr val="tx2"/>
          </a:solidFill>
          <a:latin typeface="Arial" charset="0"/>
        </a:defRPr>
      </a:lvl8pPr>
      <a:lvl9pPr marL="1828800" algn="ctr" rtl="0" fontAlgn="base">
        <a:spcBef>
          <a:spcPct val="0"/>
        </a:spcBef>
        <a:spcAft>
          <a:spcPct val="0"/>
        </a:spcAft>
        <a:defRPr>
          <a:solidFill>
            <a:schemeClr val="tx2"/>
          </a:solidFill>
          <a:latin typeface="Arial" charset="0"/>
        </a:defRPr>
      </a:lvl9pPr>
    </p:titleStyle>
    <p:bodyStyle>
      <a:lvl1pPr marL="342900" indent="-342900" algn="l" rtl="0" eaLnBrk="0" fontAlgn="base" hangingPunct="0">
        <a:lnSpc>
          <a:spcPct val="12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800">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2714601"/>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478C8B2A-E884-4779-BE61-9CE167D9EFDC}" type="slidenum">
              <a:rPr lang="en-US"/>
              <a:pPr>
                <a:defRPr/>
              </a:pPr>
              <a:t>‹#›</a:t>
            </a:fld>
            <a:endParaRPr lang="en-US"/>
          </a:p>
        </p:txBody>
      </p:sp>
    </p:spTree>
    <p:extLst>
      <p:ext uri="{BB962C8B-B14F-4D97-AF65-F5344CB8AC3E}">
        <p14:creationId xmlns:p14="http://schemas.microsoft.com/office/powerpoint/2010/main" val="3249014548"/>
      </p:ext>
    </p:extLst>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1" lang="en-US" i="1">
              <a:solidFill>
                <a:srgbClr val="000000"/>
              </a:solidFill>
              <a:latin typeface="Arial" charset="0"/>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1" lang="en-US" i="1">
              <a:solidFill>
                <a:srgbClr val="000000"/>
              </a:solidFill>
              <a:latin typeface="Arial" charset="0"/>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34F8460-D1C9-4013-8BAC-EECAF710881F}" type="slidenum">
              <a:rPr kumimoji="1" lang="en-US" i="1">
                <a:solidFill>
                  <a:srgbClr val="000000"/>
                </a:solidFill>
                <a:latin typeface="Arial" charset="0"/>
              </a:rPr>
              <a:pPr>
                <a:defRPr/>
              </a:pPr>
              <a:t>‹#›</a:t>
            </a:fld>
            <a:endParaRPr kumimoji="1" lang="en-US" i="1">
              <a:solidFill>
                <a:srgbClr val="000000"/>
              </a:solidFill>
              <a:latin typeface="Arial" charset="0"/>
            </a:endParaRPr>
          </a:p>
        </p:txBody>
      </p:sp>
    </p:spTree>
    <p:extLst>
      <p:ext uri="{BB962C8B-B14F-4D97-AF65-F5344CB8AC3E}">
        <p14:creationId xmlns:p14="http://schemas.microsoft.com/office/powerpoint/2010/main" val="276688687"/>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022244"/>
      </p:ext>
    </p:extLst>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929C5F8-760E-42DE-8B7F-E8F99F2D9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177517"/>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6706" name="Rectangle 2"/>
          <p:cNvSpPr>
            <a:spLocks noChangeArrowheads="1"/>
          </p:cNvSpPr>
          <p:nvPr/>
        </p:nvSpPr>
        <p:spPr bwMode="ltGray">
          <a:xfrm>
            <a:off x="417513" y="1098664"/>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07" name="Rectangle 3"/>
          <p:cNvSpPr>
            <a:spLocks noChangeArrowheads="1"/>
          </p:cNvSpPr>
          <p:nvPr/>
        </p:nvSpPr>
        <p:spPr bwMode="ltGray">
          <a:xfrm>
            <a:off x="800102" y="1098664"/>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08" name="Rectangle 4"/>
          <p:cNvSpPr>
            <a:spLocks noChangeArrowheads="1"/>
          </p:cNvSpPr>
          <p:nvPr/>
        </p:nvSpPr>
        <p:spPr bwMode="ltGray">
          <a:xfrm>
            <a:off x="541395" y="1520832"/>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09" name="Rectangle 5"/>
          <p:cNvSpPr>
            <a:spLocks noChangeArrowheads="1"/>
          </p:cNvSpPr>
          <p:nvPr/>
        </p:nvSpPr>
        <p:spPr bwMode="ltGray">
          <a:xfrm>
            <a:off x="911225" y="1520832"/>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10" name="Rectangle 6"/>
          <p:cNvSpPr>
            <a:spLocks noChangeArrowheads="1"/>
          </p:cNvSpPr>
          <p:nvPr/>
        </p:nvSpPr>
        <p:spPr bwMode="ltGray">
          <a:xfrm>
            <a:off x="127002" y="1447914"/>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11" name="Rectangle 7"/>
          <p:cNvSpPr>
            <a:spLocks noChangeArrowheads="1"/>
          </p:cNvSpPr>
          <p:nvPr/>
        </p:nvSpPr>
        <p:spPr bwMode="gray">
          <a:xfrm>
            <a:off x="762001" y="990714"/>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456712" name="Rectangle 8"/>
          <p:cNvSpPr>
            <a:spLocks noChangeArrowheads="1"/>
          </p:cNvSpPr>
          <p:nvPr/>
        </p:nvSpPr>
        <p:spPr bwMode="gray">
          <a:xfrm>
            <a:off x="442916"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solidFill>
                <a:srgbClr val="000000"/>
              </a:solidFill>
              <a:latin typeface="Tahoma" pitchFamily="34" charset="0"/>
            </a:endParaRPr>
          </a:p>
        </p:txBody>
      </p:sp>
      <p:sp>
        <p:nvSpPr>
          <p:cNvPr id="1033" name="Rectangle 9"/>
          <p:cNvSpPr>
            <a:spLocks noGrp="1" noChangeArrowheads="1"/>
          </p:cNvSpPr>
          <p:nvPr>
            <p:ph type="title"/>
          </p:nvPr>
        </p:nvSpPr>
        <p:spPr bwMode="auto">
          <a:xfrm>
            <a:off x="1150995"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671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solidFill>
                <a:srgbClr val="000000"/>
              </a:solidFill>
              <a:latin typeface="Tahoma" pitchFamily="34" charset="0"/>
            </a:endParaRPr>
          </a:p>
        </p:txBody>
      </p:sp>
      <p:sp>
        <p:nvSpPr>
          <p:cNvPr id="45671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solidFill>
                <a:srgbClr val="000000"/>
              </a:solidFill>
              <a:latin typeface="Tahoma" pitchFamily="34" charset="0"/>
            </a:endParaRPr>
          </a:p>
        </p:txBody>
      </p:sp>
      <p:sp>
        <p:nvSpPr>
          <p:cNvPr id="45671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7EB7BD9B-7A7B-4797-8EA7-D229A18524BF}" type="slidenum">
              <a:rPr lang="en-US">
                <a:solidFill>
                  <a:srgbClr val="000000"/>
                </a:solidFill>
                <a:latin typeface="Tahoma" pitchFamily="34" charset="0"/>
              </a:rPr>
              <a:pPr>
                <a:defRPr/>
              </a:pPr>
              <a:t>‹#›</a:t>
            </a:fld>
            <a:endParaRPr lang="en-US">
              <a:solidFill>
                <a:srgbClr val="000000"/>
              </a:solidFill>
              <a:latin typeface="Tahoma" pitchFamily="34" charset="0"/>
            </a:endParaRPr>
          </a:p>
        </p:txBody>
      </p:sp>
    </p:spTree>
    <p:extLst>
      <p:ext uri="{BB962C8B-B14F-4D97-AF65-F5344CB8AC3E}">
        <p14:creationId xmlns:p14="http://schemas.microsoft.com/office/powerpoint/2010/main" val="3783175252"/>
      </p:ext>
    </p:extLst>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 id="2147484951" r:id="rId5"/>
    <p:sldLayoutId id="2147484952" r:id="rId6"/>
    <p:sldLayoutId id="2147484953" r:id="rId7"/>
    <p:sldLayoutId id="2147484954" r:id="rId8"/>
    <p:sldLayoutId id="2147484955" r:id="rId9"/>
    <p:sldLayoutId id="2147484956" r:id="rId10"/>
    <p:sldLayoutId id="214748495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5.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5.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108.xml.rels><?xml version="1.0" encoding="UTF-8" standalone="yes"?>
<Relationships xmlns="http://schemas.openxmlformats.org/package/2006/relationships"><Relationship Id="rId3" Type="http://schemas.openxmlformats.org/officeDocument/2006/relationships/hyperlink" Target="https://brightside.me/wonder-curiosities/finland-will-become-the-first-country-in-the-world-to-get-rid-of-all-school-subjects-259910/" TargetMode="External"/><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brightside.me/wonder-curiosities/finland-will-become-the-first-country-in-the-world-to-get-rid-of-all-school-subjects-259910/"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5.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217.xml"/></Relationships>
</file>

<file path=ppt/slides/_rels/slide112.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3.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4.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5.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6.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7.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8.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19.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0.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21.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22.xml.rels><?xml version="1.0" encoding="UTF-8" standalone="yes"?>
<Relationships xmlns="http://schemas.openxmlformats.org/package/2006/relationships"><Relationship Id="rId2" Type="http://schemas.openxmlformats.org/officeDocument/2006/relationships/hyperlink" Target="http://blog.nature.org/science/2015/01/05/winter-bird-feeding-good-or-bad-for-birds/" TargetMode="External"/><Relationship Id="rId1" Type="http://schemas.openxmlformats.org/officeDocument/2006/relationships/slideLayout" Target="../slideLayouts/slideLayout63.xml"/></Relationships>
</file>

<file path=ppt/slides/_rels/slide123.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17.xml"/><Relationship Id="rId5" Type="http://schemas.openxmlformats.org/officeDocument/2006/relationships/image" Target="../media/image36.jpeg"/><Relationship Id="rId4" Type="http://schemas.openxmlformats.org/officeDocument/2006/relationships/hyperlink" Target="http://www.bbc.com/news/health-40118539"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17.xml"/><Relationship Id="rId5" Type="http://schemas.openxmlformats.org/officeDocument/2006/relationships/image" Target="../media/image36.jpeg"/><Relationship Id="rId4" Type="http://schemas.openxmlformats.org/officeDocument/2006/relationships/hyperlink" Target="http://www.bbc.com/news/health-40118539"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jfoodprotection.org/doi/pdf/10.4315/0362-028X.JFP-16-370" TargetMode="External"/><Relationship Id="rId1" Type="http://schemas.openxmlformats.org/officeDocument/2006/relationships/slideLayout" Target="../slideLayouts/slideLayout217.xml"/></Relationships>
</file>

<file path=ppt/slides/_rels/slide127.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28.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29.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0.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31.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32.xml.rels><?xml version="1.0" encoding="UTF-8" standalone="yes"?>
<Relationships xmlns="http://schemas.openxmlformats.org/package/2006/relationships"><Relationship Id="rId2" Type="http://schemas.openxmlformats.org/officeDocument/2006/relationships/hyperlink" Target="http://www.bbc.com/news/health-40118539" TargetMode="External"/><Relationship Id="rId1" Type="http://schemas.openxmlformats.org/officeDocument/2006/relationships/slideLayout" Target="../slideLayouts/slideLayout6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jfoodprotection.org/doi/abs/10.4315/0362-028X.JFP-16-370" TargetMode="External"/><Relationship Id="rId1" Type="http://schemas.openxmlformats.org/officeDocument/2006/relationships/slideLayout" Target="../slideLayouts/slideLayout2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06.xml"/></Relationships>
</file>

<file path=ppt/slides/_rels/slide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29.xml"/></Relationships>
</file>

<file path=ppt/slides/_rels/slide1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2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5.xml"/></Relationships>
</file>

<file path=ppt/slides/_rels/slide1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0.xml"/></Relationships>
</file>

<file path=ppt/slides/_rels/slide1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40.xml"/></Relationships>
</file>

<file path=ppt/slides/_rels/slide1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d.umn.edu/cla/faculty/troufs/anth3618/video/Copan.html" TargetMode="Externa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acebook.com/alexganeevphotography/photos/" TargetMode="Externa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acebook.com/alexganeevphotography/photos/" TargetMode="External"/><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pages/Taste-of-Greece-Festival-Duluth-Minnesota/199921043362252" TargetMode="External"/><Relationship Id="rId2" Type="http://schemas.openxmlformats.org/officeDocument/2006/relationships/image" Target="../media/image11.jpe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3" Type="http://schemas.openxmlformats.org/officeDocument/2006/relationships/hyperlink" Target="https://www.facebook.com/12HolyApostlesChurch/photos/" TargetMode="External"/><Relationship Id="rId2" Type="http://schemas.openxmlformats.org/officeDocument/2006/relationships/image" Target="../media/image12.jpe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3" Type="http://schemas.openxmlformats.org/officeDocument/2006/relationships/hyperlink" Target="http://www.facebook.com/alexganeevphotography/photos/" TargetMode="External"/><Relationship Id="rId2" Type="http://schemas.openxmlformats.org/officeDocument/2006/relationships/image" Target="../media/image13.jpe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acebook.com/pages/Taste-of-Greece-Festival-Duluth-Minnesota/199921043362252" TargetMode="External"/><Relationship Id="rId2" Type="http://schemas.openxmlformats.org/officeDocument/2006/relationships/image" Target="../media/image14.jpeg"/><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hyperlink" Target="http://www.facebook.com/alexganeevphotography/photos/" TargetMode="External"/><Relationship Id="rId2" Type="http://schemas.openxmlformats.org/officeDocument/2006/relationships/image" Target="../media/image15.jpe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3" Type="http://schemas.openxmlformats.org/officeDocument/2006/relationships/hyperlink" Target="https://www.facebook.com/12HolyApostlesChurch/photos/" TargetMode="External"/><Relationship Id="rId2" Type="http://schemas.openxmlformats.org/officeDocument/2006/relationships/image" Target="../media/image12.jpeg"/><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3" Type="http://schemas.openxmlformats.org/officeDocument/2006/relationships/hyperlink" Target="http://www.d.umn.edu/cla/faculty/troufs/anthfood/aftexts.html" TargetMode="External"/><Relationship Id="rId2" Type="http://schemas.openxmlformats.org/officeDocument/2006/relationships/image" Target="../media/image18.png"/><Relationship Id="rId1" Type="http://schemas.openxmlformats.org/officeDocument/2006/relationships/slideLayout" Target="../slideLayouts/slideLayout184.xml"/></Relationships>
</file>

<file path=ppt/slides/_rels/slide64.xml.rels><?xml version="1.0" encoding="UTF-8" standalone="yes"?>
<Relationships xmlns="http://schemas.openxmlformats.org/package/2006/relationships"><Relationship Id="rId3" Type="http://schemas.openxmlformats.org/officeDocument/2006/relationships/hyperlink" Target="http://www.d.umn.edu/cla/faculty/troufs/anth3618/mamaya.html" TargetMode="External"/><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d.umn.edu/cla/faculty/troufs/anth3618/video/Out_of_Past.html" TargetMode="Externa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hyperlink" Target="http://www.d.umn.edu/cla/faculty/troufs/anthfood/aftexts.html" TargetMode="External"/><Relationship Id="rId2" Type="http://schemas.openxmlformats.org/officeDocument/2006/relationships/image" Target="../media/image18.png"/><Relationship Id="rId1" Type="http://schemas.openxmlformats.org/officeDocument/2006/relationships/slideLayout" Target="../slideLayouts/slideLayout18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3" Type="http://schemas.openxmlformats.org/officeDocument/2006/relationships/hyperlink" Target="http://www.d.umn.edu/cla/faculty/troufs/anth3618/matehuac.html"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3" Type="http://schemas.openxmlformats.org/officeDocument/2006/relationships/hyperlink" Target="http://www.d.umn.edu/cla/faculty/troufs/anth3618/matehuac.html" TargetMode="External"/><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d.umn.edu/cla/faculty/troufs/anth3618/video/Sentinels.html" TargetMode="Externa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d.umn.edu/cla/faculty/troufs/anth3618/video/Out_of_Past.html" TargetMode="Externa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umn.edu/cla/faculty/troufs/anth3618/video/Collapse.html" TargetMode="Externa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d.umn.edu/cla/faculty/troufs/anth3618/video/Fall_Maya.html"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3" Type="http://schemas.openxmlformats.org/officeDocument/2006/relationships/hyperlink" Target="http://www.tamu.edu/anthropology/news.html"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5.xml"/></Relationships>
</file>

<file path=ppt/slides/_rels/slide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ile:Monte alban oaxaca ma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207" y="240170"/>
            <a:ext cx="5486400" cy="6599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685800" y="2607109"/>
            <a:ext cx="7848600" cy="3527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smtClean="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Main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smtClean="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Characteristics of</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smtClean="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Anthropology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1600" b="1" i="1" u="none" strike="noStrike" kern="0" cap="none" spc="0" normalizeH="0" baseline="0" noProof="0" dirty="0" smtClean="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endParaRPr>
          </a:p>
          <a:p>
            <a:pPr marL="0" marR="0" lvl="0" indent="0" algn="ctr" defTabSz="914400" rtl="0" eaLnBrk="1" fontAlgn="base" latinLnBrk="0" hangingPunct="1">
              <a:lnSpc>
                <a:spcPct val="150000"/>
              </a:lnSpc>
              <a:spcBef>
                <a:spcPct val="20000"/>
              </a:spcBef>
              <a:spcAft>
                <a:spcPct val="0"/>
              </a:spcAft>
              <a:buClrTx/>
              <a:buSzTx/>
              <a:buFontTx/>
              <a:buNone/>
              <a:tabLst/>
              <a:defRPr/>
            </a:pPr>
            <a:r>
              <a:rPr kumimoji="1" lang="en-US" sz="2400" b="1" i="1" u="none" strike="noStrike" kern="0" cap="none" spc="0" normalizeH="0" baseline="0" noProof="0" dirty="0" smtClean="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Ancient Middle America</a:t>
            </a:r>
            <a:endParaRPr kumimoji="0" lang="en-US" sz="2400" b="1" i="1"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11"/>
          <p:cNvSpPr>
            <a:spLocks noChangeArrowheads="1"/>
          </p:cNvSpPr>
          <p:nvPr/>
        </p:nvSpPr>
        <p:spPr bwMode="auto">
          <a:xfrm>
            <a:off x="3739255" y="6115400"/>
            <a:ext cx="1644650" cy="507831"/>
          </a:xfrm>
          <a:prstGeom prst="rect">
            <a:avLst/>
          </a:prstGeom>
          <a:noFill/>
          <a:ln w="9525">
            <a:noFill/>
            <a:miter lim="800000"/>
            <a:headEnd/>
            <a:tailEnd/>
          </a:ln>
        </p:spPr>
        <p:txBody>
          <a:bodyPr>
            <a:spAutoFit/>
          </a:bodyPr>
          <a:lstStyle/>
          <a:p>
            <a:pPr algn="ctr" eaLnBrk="0" hangingPunct="0"/>
            <a:r>
              <a:rPr kumimoji="1" lang="en-US" b="1" i="1" dirty="0" smtClean="0">
                <a:ln w="6350">
                  <a:solidFill>
                    <a:srgbClr val="0C0600"/>
                  </a:solidFill>
                  <a:prstDash val="solid"/>
                  <a:miter lim="800000"/>
                </a:ln>
                <a:solidFill>
                  <a:schemeClr val="bg1"/>
                </a:solidFill>
                <a:effectLst>
                  <a:outerShdw blurRad="50800" dist="165100" dir="18900000" algn="bl" rotWithShape="0">
                    <a:prstClr val="black">
                      <a:alpha val="40000"/>
                    </a:prstClr>
                  </a:outerShdw>
                </a:effectLst>
              </a:rPr>
              <a:t>Tim Roufs</a:t>
            </a:r>
          </a:p>
          <a:p>
            <a:pPr algn="ctr" eaLnBrk="0" hangingPunct="0"/>
            <a:r>
              <a:rPr lang="en-US" sz="900" b="1" dirty="0" smtClean="0">
                <a:solidFill>
                  <a:schemeClr val="bg1"/>
                </a:solidFill>
              </a:rPr>
              <a:t>© 2010-2019</a:t>
            </a:r>
            <a:endParaRPr kumimoji="1" lang="en-US" sz="900" dirty="0">
              <a:solidFill>
                <a:schemeClr val="bg1"/>
              </a:solidFill>
            </a:endParaRPr>
          </a:p>
        </p:txBody>
      </p:sp>
      <p:sp>
        <p:nvSpPr>
          <p:cNvPr id="9" name="Rectangle 3"/>
          <p:cNvSpPr>
            <a:spLocks noGrp="1" noChangeArrowheads="1"/>
          </p:cNvSpPr>
          <p:nvPr>
            <p:ph type="subTitle" idx="1"/>
          </p:nvPr>
        </p:nvSpPr>
        <p:spPr>
          <a:xfrm>
            <a:off x="1028041" y="5205114"/>
            <a:ext cx="7135091" cy="400110"/>
          </a:xfrm>
        </p:spPr>
        <p:txBody>
          <a:bodyPr>
            <a:spAutoFit/>
          </a:bodyPr>
          <a:lstStyle/>
          <a:p>
            <a:pPr eaLnBrk="1" hangingPunct="1"/>
            <a:r>
              <a:rPr kumimoji="1" lang="en-US" sz="2000" b="1" i="1" dirty="0" smtClean="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University of Minnesota Duluth</a:t>
            </a:r>
            <a:endParaRPr lang="en-US" sz="2000" b="1" i="1" dirty="0" smtClean="0"/>
          </a:p>
        </p:txBody>
      </p:sp>
    </p:spTree>
    <p:extLst>
      <p:ext uri="{BB962C8B-B14F-4D97-AF65-F5344CB8AC3E}">
        <p14:creationId xmlns:p14="http://schemas.microsoft.com/office/powerpoint/2010/main" val="12571464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2244" name="Rectangle 3"/>
          <p:cNvSpPr>
            <a:spLocks noChangeArrowheads="1"/>
          </p:cNvSpPr>
          <p:nvPr/>
        </p:nvSpPr>
        <p:spPr bwMode="auto">
          <a:xfrm>
            <a:off x="643470" y="2954703"/>
            <a:ext cx="5147733" cy="2850011"/>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2800" b="1" dirty="0" smtClean="0">
                <a:solidFill>
                  <a:srgbClr val="FFFFFF"/>
                </a:solidFill>
                <a:latin typeface="Verdana" pitchFamily="34" charset="0"/>
              </a:rPr>
              <a:t>sociocultural</a:t>
            </a:r>
          </a:p>
          <a:p>
            <a:pPr indent="347663" eaLnBrk="0" hangingPunct="0">
              <a:lnSpc>
                <a:spcPct val="160000"/>
              </a:lnSpc>
              <a:buFontTx/>
              <a:buChar char="•"/>
              <a:tabLst>
                <a:tab pos="231775" algn="l"/>
              </a:tabLst>
              <a:defRPr/>
            </a:pPr>
            <a:r>
              <a:rPr kumimoji="1" lang="en-US" sz="2800" b="1" dirty="0" smtClean="0">
                <a:solidFill>
                  <a:srgbClr val="FFFFFF"/>
                </a:solidFill>
                <a:latin typeface="Verdana" pitchFamily="34" charset="0"/>
              </a:rPr>
              <a:t>biophysical</a:t>
            </a:r>
          </a:p>
          <a:p>
            <a:pPr indent="347663" eaLnBrk="0" hangingPunct="0">
              <a:lnSpc>
                <a:spcPct val="160000"/>
              </a:lnSpc>
              <a:buFontTx/>
              <a:buChar char="•"/>
              <a:tabLst>
                <a:tab pos="231775" algn="l"/>
              </a:tabLst>
              <a:defRPr/>
            </a:pPr>
            <a:r>
              <a:rPr kumimoji="1" lang="en-US" sz="2800" b="1" dirty="0" smtClean="0">
                <a:solidFill>
                  <a:srgbClr val="FFFFFF"/>
                </a:solidFill>
                <a:latin typeface="Verdana" pitchFamily="34" charset="0"/>
              </a:rPr>
              <a:t>archaeological</a:t>
            </a:r>
          </a:p>
          <a:p>
            <a:pPr indent="347663" eaLnBrk="0" hangingPunct="0">
              <a:lnSpc>
                <a:spcPct val="160000"/>
              </a:lnSpc>
              <a:buFontTx/>
              <a:buChar char="•"/>
              <a:tabLst>
                <a:tab pos="231775" algn="l"/>
              </a:tabLst>
              <a:defRPr/>
            </a:pPr>
            <a:r>
              <a:rPr kumimoji="1" lang="en-US" sz="2800" b="1" dirty="0" err="1" smtClean="0">
                <a:solidFill>
                  <a:srgbClr val="FFFFFF"/>
                </a:solidFill>
                <a:latin typeface="Verdana" pitchFamily="34" charset="0"/>
              </a:rPr>
              <a:t>linguistical</a:t>
            </a:r>
            <a:endParaRPr kumimoji="1" lang="en-US" sz="2800" b="1" dirty="0">
              <a:solidFill>
                <a:srgbClr val="FFFFFF"/>
              </a:solidFill>
              <a:latin typeface="Verdana" pitchFamily="34" charset="0"/>
            </a:endParaRPr>
          </a:p>
        </p:txBody>
      </p:sp>
      <p:sp>
        <p:nvSpPr>
          <p:cNvPr id="6" name="Rectangle 5"/>
          <p:cNvSpPr/>
          <p:nvPr/>
        </p:nvSpPr>
        <p:spPr>
          <a:xfrm>
            <a:off x="4032905" y="5896428"/>
            <a:ext cx="1168910" cy="369332"/>
          </a:xfrm>
          <a:prstGeom prst="rect">
            <a:avLst/>
          </a:prstGeom>
        </p:spPr>
        <p:txBody>
          <a:bodyPr wrap="none">
            <a:spAutoFit/>
          </a:bodyPr>
          <a:lstStyle/>
          <a:p>
            <a:r>
              <a:rPr kumimoji="1" lang="en-US" b="1" dirty="0" smtClean="0">
                <a:solidFill>
                  <a:srgbClr val="FFFFFF">
                    <a:lumMod val="50000"/>
                  </a:srgbClr>
                </a:solidFill>
                <a:latin typeface="Verdana" pitchFamily="34" charset="0"/>
              </a:rPr>
              <a:t>aspects</a:t>
            </a:r>
            <a:endParaRPr lang="en-US" dirty="0">
              <a:solidFill>
                <a:srgbClr val="FFFFFF">
                  <a:lumMod val="50000"/>
                </a:srgbClr>
              </a:solidFill>
              <a:latin typeface="Arial" charset="0"/>
            </a:endParaRPr>
          </a:p>
        </p:txBody>
      </p:sp>
      <p:sp>
        <p:nvSpPr>
          <p:cNvPr id="7" name="Rectangle 3"/>
          <p:cNvSpPr>
            <a:spLocks noChangeArrowheads="1"/>
          </p:cNvSpPr>
          <p:nvPr/>
        </p:nvSpPr>
        <p:spPr bwMode="auto">
          <a:xfrm>
            <a:off x="4233333" y="2925669"/>
            <a:ext cx="4605867" cy="2850011"/>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2800" b="1" dirty="0" smtClean="0">
                <a:solidFill>
                  <a:srgbClr val="FFFFFF">
                    <a:lumMod val="65000"/>
                  </a:srgbClr>
                </a:solidFill>
                <a:latin typeface="Verdana" pitchFamily="34" charset="0"/>
              </a:rPr>
              <a:t>cultural / social</a:t>
            </a:r>
          </a:p>
          <a:p>
            <a:pPr indent="347663" eaLnBrk="0" hangingPunct="0">
              <a:lnSpc>
                <a:spcPct val="160000"/>
              </a:lnSpc>
              <a:buFontTx/>
              <a:buChar char="•"/>
              <a:tabLst>
                <a:tab pos="231775" algn="l"/>
              </a:tabLst>
              <a:defRPr/>
            </a:pPr>
            <a:r>
              <a:rPr kumimoji="1" lang="en-US" sz="2800" b="1" dirty="0">
                <a:solidFill>
                  <a:srgbClr val="FFFFFF">
                    <a:lumMod val="65000"/>
                  </a:srgbClr>
                </a:solidFill>
                <a:latin typeface="Verdana" pitchFamily="34" charset="0"/>
              </a:rPr>
              <a:t>p</a:t>
            </a:r>
            <a:r>
              <a:rPr kumimoji="1" lang="en-US" sz="2800" b="1" dirty="0" smtClean="0">
                <a:solidFill>
                  <a:srgbClr val="FFFFFF">
                    <a:lumMod val="65000"/>
                  </a:srgbClr>
                </a:solidFill>
                <a:latin typeface="Verdana" pitchFamily="34" charset="0"/>
              </a:rPr>
              <a:t>hysical / biological</a:t>
            </a:r>
          </a:p>
          <a:p>
            <a:pPr indent="347663" eaLnBrk="0" hangingPunct="0">
              <a:lnSpc>
                <a:spcPct val="160000"/>
              </a:lnSpc>
              <a:buFontTx/>
              <a:buChar char="•"/>
              <a:tabLst>
                <a:tab pos="231775" algn="l"/>
              </a:tabLst>
              <a:defRPr/>
            </a:pPr>
            <a:r>
              <a:rPr kumimoji="1" lang="en-US" sz="2800" b="1" dirty="0" smtClean="0">
                <a:solidFill>
                  <a:srgbClr val="FFFFFF">
                    <a:lumMod val="65000"/>
                  </a:srgbClr>
                </a:solidFill>
                <a:latin typeface="Verdana" pitchFamily="34" charset="0"/>
              </a:rPr>
              <a:t>archaeological</a:t>
            </a:r>
          </a:p>
          <a:p>
            <a:pPr indent="347663" eaLnBrk="0" hangingPunct="0">
              <a:lnSpc>
                <a:spcPct val="160000"/>
              </a:lnSpc>
              <a:buFontTx/>
              <a:buChar char="•"/>
              <a:tabLst>
                <a:tab pos="231775" algn="l"/>
              </a:tabLst>
              <a:defRPr/>
            </a:pPr>
            <a:r>
              <a:rPr kumimoji="1" lang="en-US" sz="2800" b="1" dirty="0" err="1" smtClean="0">
                <a:solidFill>
                  <a:srgbClr val="FFFFFF">
                    <a:lumMod val="65000"/>
                  </a:srgbClr>
                </a:solidFill>
                <a:latin typeface="Verdana" pitchFamily="34" charset="0"/>
              </a:rPr>
              <a:t>linguistical</a:t>
            </a:r>
            <a:endParaRPr kumimoji="1" lang="en-US" sz="2800" b="1" dirty="0">
              <a:solidFill>
                <a:srgbClr val="FFFFFF">
                  <a:lumMod val="65000"/>
                </a:srgbClr>
              </a:solidFill>
              <a:latin typeface="Verdana" pitchFamily="34" charset="0"/>
            </a:endParaRPr>
          </a:p>
        </p:txBody>
      </p:sp>
    </p:spTree>
    <p:extLst>
      <p:ext uri="{BB962C8B-B14F-4D97-AF65-F5344CB8AC3E}">
        <p14:creationId xmlns:p14="http://schemas.microsoft.com/office/powerpoint/2010/main" val="220498808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98550" y="2936290"/>
            <a:ext cx="6908800" cy="2995692"/>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NOTE:  </a:t>
            </a:r>
          </a:p>
          <a:p>
            <a:pPr algn="ctr" eaLnBrk="0" hangingPunct="0">
              <a:spcAft>
                <a:spcPts val="500"/>
              </a:spcAft>
            </a:pPr>
            <a:r>
              <a:rPr kumimoji="1" lang="en-US" sz="4000" b="1" dirty="0" smtClean="0">
                <a:solidFill>
                  <a:srgbClr val="FFFFFF"/>
                </a:solidFill>
                <a:latin typeface="Arial" charset="0"/>
              </a:rPr>
              <a:t>There are four levels . . .</a:t>
            </a:r>
          </a:p>
          <a:p>
            <a:pPr algn="ctr" eaLnBrk="0" hangingPunct="0">
              <a:spcAft>
                <a:spcPts val="500"/>
              </a:spcAft>
            </a:pPr>
            <a:endParaRPr kumimoji="1" lang="en-US" sz="3600" b="1" dirty="0" smtClean="0">
              <a:solidFill>
                <a:srgbClr val="FFFFFF"/>
              </a:solidFill>
              <a:latin typeface="Arial" charset="0"/>
            </a:endParaRPr>
          </a:p>
          <a:p>
            <a:pPr algn="ctr" eaLnBrk="0" hangingPunct="0">
              <a:spcAft>
                <a:spcPts val="500"/>
              </a:spcAft>
            </a:pPr>
            <a:r>
              <a:rPr kumimoji="1" lang="en-US" sz="2400" dirty="0" smtClean="0">
                <a:solidFill>
                  <a:srgbClr val="FFFFFF"/>
                </a:solidFill>
                <a:latin typeface="Arial" charset="0"/>
              </a:rPr>
              <a:t>(REM: read from the bottom up)</a:t>
            </a:r>
          </a:p>
          <a:p>
            <a:pPr algn="ctr" eaLnBrk="0" hangingPunct="0">
              <a:spcAft>
                <a:spcPts val="0"/>
              </a:spcAft>
            </a:pPr>
            <a:endParaRPr kumimoji="1" lang="en-US" sz="3600" b="1" dirty="0" smtClean="0">
              <a:solidFill>
                <a:srgbClr val="FFFFFF"/>
              </a:solidFill>
              <a:latin typeface="Arial" charset="0"/>
            </a:endParaRPr>
          </a:p>
        </p:txBody>
      </p:sp>
    </p:spTree>
    <p:extLst>
      <p:ext uri="{BB962C8B-B14F-4D97-AF65-F5344CB8AC3E}">
        <p14:creationId xmlns:p14="http://schemas.microsoft.com/office/powerpoint/2010/main" val="419428097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6" name="AutoShape 4"/>
          <p:cNvSpPr>
            <a:spLocks noChangeArrowheads="1"/>
          </p:cNvSpPr>
          <p:nvPr/>
        </p:nvSpPr>
        <p:spPr bwMode="auto">
          <a:xfrm>
            <a:off x="2036306" y="4473008"/>
            <a:ext cx="2290762"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Tree>
    <p:extLst>
      <p:ext uri="{BB962C8B-B14F-4D97-AF65-F5344CB8AC3E}">
        <p14:creationId xmlns:p14="http://schemas.microsoft.com/office/powerpoint/2010/main" val="417957972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7" name="AutoShape 5"/>
          <p:cNvSpPr>
            <a:spLocks noChangeArrowheads="1"/>
          </p:cNvSpPr>
          <p:nvPr/>
        </p:nvSpPr>
        <p:spPr bwMode="auto">
          <a:xfrm>
            <a:off x="2065109" y="3641527"/>
            <a:ext cx="2290763"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Tree>
    <p:extLst>
      <p:ext uri="{BB962C8B-B14F-4D97-AF65-F5344CB8AC3E}">
        <p14:creationId xmlns:p14="http://schemas.microsoft.com/office/powerpoint/2010/main" val="230950719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8" name="AutoShape 5"/>
          <p:cNvSpPr>
            <a:spLocks noChangeArrowheads="1"/>
          </p:cNvSpPr>
          <p:nvPr/>
        </p:nvSpPr>
        <p:spPr bwMode="auto">
          <a:xfrm>
            <a:off x="2043341" y="2734491"/>
            <a:ext cx="2290763"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Tree>
    <p:extLst>
      <p:ext uri="{BB962C8B-B14F-4D97-AF65-F5344CB8AC3E}">
        <p14:creationId xmlns:p14="http://schemas.microsoft.com/office/powerpoint/2010/main" val="119094821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9" name="AutoShape 5"/>
          <p:cNvSpPr>
            <a:spLocks noChangeArrowheads="1"/>
          </p:cNvSpPr>
          <p:nvPr/>
        </p:nvSpPr>
        <p:spPr bwMode="auto">
          <a:xfrm>
            <a:off x="2043341" y="1979763"/>
            <a:ext cx="2290763"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Tree>
    <p:extLst>
      <p:ext uri="{BB962C8B-B14F-4D97-AF65-F5344CB8AC3E}">
        <p14:creationId xmlns:p14="http://schemas.microsoft.com/office/powerpoint/2010/main" val="134894041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98550" y="2348950"/>
            <a:ext cx="6908800" cy="4170372"/>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HOLISM</a:t>
            </a:r>
          </a:p>
          <a:p>
            <a:pPr algn="ctr" eaLnBrk="0" hangingPunct="0">
              <a:spcAft>
                <a:spcPts val="500"/>
              </a:spcAft>
            </a:pPr>
            <a:r>
              <a:rPr kumimoji="1" lang="en-US" sz="3600" b="1" dirty="0" smtClean="0">
                <a:solidFill>
                  <a:srgbClr val="FFFFFF"/>
                </a:solidFill>
                <a:latin typeface="Arial" charset="0"/>
              </a:rPr>
              <a:t>Involves all four levels</a:t>
            </a:r>
          </a:p>
          <a:p>
            <a:pPr algn="ctr" eaLnBrk="0" hangingPunct="0">
              <a:spcAft>
                <a:spcPts val="500"/>
              </a:spcAft>
            </a:pPr>
            <a:r>
              <a:rPr kumimoji="1" lang="en-US" sz="3600" b="1" dirty="0" smtClean="0">
                <a:solidFill>
                  <a:srgbClr val="FFFFFF"/>
                </a:solidFill>
                <a:latin typeface="Arial" charset="0"/>
              </a:rPr>
              <a:t>and all</a:t>
            </a:r>
          </a:p>
          <a:p>
            <a:pPr algn="ctr" eaLnBrk="0" hangingPunct="0">
              <a:spcAft>
                <a:spcPts val="500"/>
              </a:spcAft>
            </a:pPr>
            <a:r>
              <a:rPr kumimoji="1" lang="en-US" sz="3600" b="1" dirty="0" smtClean="0">
                <a:solidFill>
                  <a:srgbClr val="FFFFFF"/>
                </a:solidFill>
                <a:latin typeface="Arial" charset="0"/>
              </a:rPr>
              <a:t>of the physical and cultural</a:t>
            </a:r>
          </a:p>
          <a:p>
            <a:pPr algn="ctr" eaLnBrk="0" hangingPunct="0">
              <a:spcAft>
                <a:spcPts val="500"/>
              </a:spcAft>
            </a:pPr>
            <a:r>
              <a:rPr kumimoji="1" lang="en-US" sz="3600" b="1" dirty="0" smtClean="0">
                <a:solidFill>
                  <a:srgbClr val="FFFFFF"/>
                </a:solidFill>
                <a:latin typeface="Arial" charset="0"/>
              </a:rPr>
              <a:t>components combined</a:t>
            </a:r>
          </a:p>
          <a:p>
            <a:pPr algn="ctr" eaLnBrk="0" hangingPunct="0">
              <a:spcAft>
                <a:spcPts val="500"/>
              </a:spcAft>
            </a:pPr>
            <a:endParaRPr kumimoji="1" lang="en-US" sz="2400" dirty="0" smtClean="0">
              <a:solidFill>
                <a:srgbClr val="FFFFFF"/>
              </a:solidFill>
              <a:latin typeface="Arial" charset="0"/>
            </a:endParaRPr>
          </a:p>
          <a:p>
            <a:pPr algn="ctr" eaLnBrk="0" hangingPunct="0">
              <a:spcAft>
                <a:spcPts val="0"/>
              </a:spcAft>
            </a:pPr>
            <a:endParaRPr kumimoji="1" lang="en-US" sz="3600" b="1" dirty="0" smtClean="0">
              <a:solidFill>
                <a:srgbClr val="FFFFFF"/>
              </a:solidFill>
              <a:latin typeface="Arial" charset="0"/>
            </a:endParaRPr>
          </a:p>
        </p:txBody>
      </p:sp>
    </p:spTree>
    <p:extLst>
      <p:ext uri="{BB962C8B-B14F-4D97-AF65-F5344CB8AC3E}">
        <p14:creationId xmlns:p14="http://schemas.microsoft.com/office/powerpoint/2010/main" val="402972294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6" name="AutoShape 4"/>
          <p:cNvSpPr>
            <a:spLocks noChangeArrowheads="1"/>
          </p:cNvSpPr>
          <p:nvPr/>
        </p:nvSpPr>
        <p:spPr bwMode="auto">
          <a:xfrm>
            <a:off x="2036306" y="4473008"/>
            <a:ext cx="2290762"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
        <p:nvSpPr>
          <p:cNvPr id="7" name="AutoShape 5"/>
          <p:cNvSpPr>
            <a:spLocks noChangeArrowheads="1"/>
          </p:cNvSpPr>
          <p:nvPr/>
        </p:nvSpPr>
        <p:spPr bwMode="auto">
          <a:xfrm>
            <a:off x="2065109" y="3641527"/>
            <a:ext cx="2290763"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
        <p:nvSpPr>
          <p:cNvPr id="8" name="AutoShape 5"/>
          <p:cNvSpPr>
            <a:spLocks noChangeArrowheads="1"/>
          </p:cNvSpPr>
          <p:nvPr/>
        </p:nvSpPr>
        <p:spPr bwMode="auto">
          <a:xfrm>
            <a:off x="2043341" y="2734491"/>
            <a:ext cx="2290763"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
        <p:nvSpPr>
          <p:cNvPr id="9" name="AutoShape 5"/>
          <p:cNvSpPr>
            <a:spLocks noChangeArrowheads="1"/>
          </p:cNvSpPr>
          <p:nvPr/>
        </p:nvSpPr>
        <p:spPr bwMode="auto">
          <a:xfrm>
            <a:off x="2043341" y="1979763"/>
            <a:ext cx="2290763" cy="733663"/>
          </a:xfrm>
          <a:prstGeom prst="leftArrow">
            <a:avLst>
              <a:gd name="adj1" fmla="val 50000"/>
              <a:gd name="adj2" fmla="val 117892"/>
            </a:avLst>
          </a:prstGeom>
          <a:solidFill>
            <a:schemeClr val="accent1"/>
          </a:solidFill>
          <a:ln w="9525">
            <a:noFill/>
            <a:miter lim="800000"/>
            <a:headEnd/>
            <a:tailEnd/>
          </a:ln>
        </p:spPr>
        <p:txBody>
          <a:bodyPr anchor="ctr">
            <a:spAutoFit/>
          </a:bodyPr>
          <a:lstStyle/>
          <a:p>
            <a:endParaRPr lang="en-US">
              <a:solidFill>
                <a:srgbClr val="000000"/>
              </a:solidFill>
            </a:endParaRPr>
          </a:p>
        </p:txBody>
      </p:sp>
      <p:sp>
        <p:nvSpPr>
          <p:cNvPr id="10" name="Rectangle 7"/>
          <p:cNvSpPr>
            <a:spLocks noChangeArrowheads="1"/>
          </p:cNvSpPr>
          <p:nvPr/>
        </p:nvSpPr>
        <p:spPr bwMode="auto">
          <a:xfrm>
            <a:off x="2401910" y="1941852"/>
            <a:ext cx="5668037" cy="584775"/>
          </a:xfrm>
          <a:prstGeom prst="rect">
            <a:avLst/>
          </a:prstGeom>
          <a:solidFill>
            <a:schemeClr val="accent1"/>
          </a:solidFill>
          <a:ln w="76200">
            <a:solidFill>
              <a:schemeClr val="accent1"/>
            </a:solidFill>
            <a:miter lim="800000"/>
            <a:headEnd/>
            <a:tailEnd/>
          </a:ln>
        </p:spPr>
        <p:txBody>
          <a:bodyPr wrap="square" anchor="ctr">
            <a:spAutoFit/>
          </a:bodyPr>
          <a:lstStyle/>
          <a:p>
            <a:pPr algn="ctr" eaLnBrk="0" hangingPunct="0">
              <a:spcBef>
                <a:spcPct val="20000"/>
              </a:spcBef>
              <a:buClr>
                <a:srgbClr val="009999"/>
              </a:buClr>
            </a:pPr>
            <a:r>
              <a:rPr kumimoji="1" lang="en-US" sz="3200" b="1" dirty="0" smtClean="0">
                <a:solidFill>
                  <a:srgbClr val="000000"/>
                </a:solidFill>
              </a:rPr>
              <a:t>holism</a:t>
            </a:r>
            <a:endParaRPr kumimoji="1" lang="en-US" sz="3200" b="1" dirty="0">
              <a:solidFill>
                <a:srgbClr val="000000"/>
              </a:solidFill>
            </a:endParaRPr>
          </a:p>
        </p:txBody>
      </p:sp>
    </p:spTree>
    <p:extLst>
      <p:ext uri="{BB962C8B-B14F-4D97-AF65-F5344CB8AC3E}">
        <p14:creationId xmlns:p14="http://schemas.microsoft.com/office/powerpoint/2010/main" val="23401389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14" name="Rectangle 7"/>
          <p:cNvSpPr>
            <a:spLocks noChangeArrowheads="1"/>
          </p:cNvSpPr>
          <p:nvPr/>
        </p:nvSpPr>
        <p:spPr bwMode="auto">
          <a:xfrm>
            <a:off x="2401910" y="1904521"/>
            <a:ext cx="5668037" cy="769441"/>
          </a:xfrm>
          <a:prstGeom prst="rect">
            <a:avLst/>
          </a:prstGeom>
          <a:solidFill>
            <a:schemeClr val="bg1"/>
          </a:solidFill>
          <a:ln w="76200">
            <a:noFill/>
            <a:miter lim="800000"/>
            <a:headEnd/>
            <a:tailEnd/>
          </a:ln>
        </p:spPr>
        <p:txBody>
          <a:bodyPr wrap="square" anchor="ctr">
            <a:spAutoFit/>
          </a:bodyPr>
          <a:lstStyle/>
          <a:p>
            <a:pPr algn="ctr" eaLnBrk="0" hangingPunct="0">
              <a:spcBef>
                <a:spcPct val="20000"/>
              </a:spcBef>
              <a:buClr>
                <a:srgbClr val="009999"/>
              </a:buClr>
            </a:pPr>
            <a:r>
              <a:rPr kumimoji="1" lang="en-US" sz="4400" b="1" dirty="0" smtClean="0">
                <a:solidFill>
                  <a:srgbClr val="FFFFFF"/>
                </a:solidFill>
              </a:rPr>
              <a:t>holism</a:t>
            </a:r>
            <a:endParaRPr kumimoji="1" lang="en-US" sz="4400" b="1" dirty="0">
              <a:solidFill>
                <a:srgbClr val="FFFFFF"/>
              </a:solidFill>
            </a:endParaRPr>
          </a:p>
        </p:txBody>
      </p:sp>
      <p:sp>
        <p:nvSpPr>
          <p:cNvPr id="15" name="Text Box 3"/>
          <p:cNvSpPr txBox="1">
            <a:spLocks noChangeArrowheads="1"/>
          </p:cNvSpPr>
          <p:nvPr/>
        </p:nvSpPr>
        <p:spPr bwMode="auto">
          <a:xfrm>
            <a:off x="2307771" y="1843320"/>
            <a:ext cx="5907542" cy="3410857"/>
          </a:xfrm>
          <a:prstGeom prst="rect">
            <a:avLst/>
          </a:prstGeom>
          <a:gradFill rotWithShape="1">
            <a:gsLst>
              <a:gs pos="0">
                <a:schemeClr val="accent1">
                  <a:alpha val="70000"/>
                </a:schemeClr>
              </a:gs>
              <a:gs pos="100000">
                <a:schemeClr val="accent1">
                  <a:gamma/>
                  <a:tint val="0"/>
                  <a:invGamma/>
                  <a:alpha val="70000"/>
                </a:schemeClr>
              </a:gs>
            </a:gsLst>
            <a:lin ang="5400000" scaled="1"/>
          </a:gradFill>
          <a:ln w="76200">
            <a:solidFill>
              <a:schemeClr val="accent1"/>
            </a:solidFill>
            <a:miter lim="800000"/>
            <a:headEnd/>
            <a:tailEnd/>
          </a:ln>
          <a:effectLst/>
        </p:spPr>
        <p:txBody>
          <a:bodyPr wrap="none"/>
          <a:lstStyle/>
          <a:p>
            <a:pPr>
              <a:spcBef>
                <a:spcPct val="50000"/>
              </a:spcBef>
              <a:defRPr/>
            </a:pPr>
            <a:endParaRPr lang="en-US">
              <a:solidFill>
                <a:srgbClr val="000000"/>
              </a:solidFill>
              <a:latin typeface="Arial" charset="0"/>
            </a:endParaRPr>
          </a:p>
        </p:txBody>
      </p:sp>
      <p:sp>
        <p:nvSpPr>
          <p:cNvPr id="16" name="Rectangle 7"/>
          <p:cNvSpPr>
            <a:spLocks noChangeArrowheads="1"/>
          </p:cNvSpPr>
          <p:nvPr/>
        </p:nvSpPr>
        <p:spPr bwMode="auto">
          <a:xfrm>
            <a:off x="2401910" y="1820492"/>
            <a:ext cx="5668037" cy="769441"/>
          </a:xfrm>
          <a:prstGeom prst="rect">
            <a:avLst/>
          </a:prstGeom>
          <a:noFill/>
          <a:ln w="76200">
            <a:noFill/>
            <a:miter lim="800000"/>
            <a:headEnd/>
            <a:tailEnd/>
          </a:ln>
        </p:spPr>
        <p:txBody>
          <a:bodyPr wrap="square" anchor="ctr">
            <a:spAutoFit/>
          </a:bodyPr>
          <a:lstStyle/>
          <a:p>
            <a:pPr algn="ctr" eaLnBrk="0" hangingPunct="0">
              <a:spcBef>
                <a:spcPct val="20000"/>
              </a:spcBef>
              <a:buClr>
                <a:srgbClr val="009999"/>
              </a:buClr>
            </a:pPr>
            <a:r>
              <a:rPr kumimoji="1" lang="en-US" sz="4400" b="1" dirty="0" smtClean="0">
                <a:solidFill>
                  <a:srgbClr val="000000"/>
                </a:solidFill>
              </a:rPr>
              <a:t>holism</a:t>
            </a:r>
            <a:endParaRPr kumimoji="1" lang="en-US" sz="4400" b="1" dirty="0">
              <a:solidFill>
                <a:srgbClr val="000000"/>
              </a:solidFill>
            </a:endParaRPr>
          </a:p>
        </p:txBody>
      </p:sp>
    </p:spTree>
    <p:extLst>
      <p:ext uri="{BB962C8B-B14F-4D97-AF65-F5344CB8AC3E}">
        <p14:creationId xmlns:p14="http://schemas.microsoft.com/office/powerpoint/2010/main" val="364124097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89" y="264063"/>
            <a:ext cx="8229600" cy="634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
          <p:cNvSpPr txBox="1">
            <a:spLocks noChangeArrowheads="1"/>
          </p:cNvSpPr>
          <p:nvPr/>
        </p:nvSpPr>
        <p:spPr bwMode="auto">
          <a:xfrm>
            <a:off x="1522940" y="6555253"/>
            <a:ext cx="6054863"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3"/>
              </a:rPr>
              <a:t>https://brightside.me/wonder-curiosities/finland-will-become-the-first-country-in-the-world-to-get-rid-of-all-school-subjects-259910/</a:t>
            </a:r>
            <a:endParaRPr kumimoji="1" lang="en-US" sz="800" dirty="0">
              <a:solidFill>
                <a:srgbClr val="FFFFFF"/>
              </a:solidFill>
            </a:endParaRPr>
          </a:p>
        </p:txBody>
      </p:sp>
      <p:sp>
        <p:nvSpPr>
          <p:cNvPr id="2" name="Rectangle 1"/>
          <p:cNvSpPr/>
          <p:nvPr/>
        </p:nvSpPr>
        <p:spPr>
          <a:xfrm>
            <a:off x="928027" y="809215"/>
            <a:ext cx="3223959" cy="1051570"/>
          </a:xfrm>
          <a:prstGeom prst="rect">
            <a:avLst/>
          </a:prstGeom>
        </p:spPr>
        <p:txBody>
          <a:bodyPr wrap="none">
            <a:spAutoFit/>
          </a:bodyPr>
          <a:lstStyle/>
          <a:p>
            <a:pPr algn="ctr" eaLnBrk="0" hangingPunct="0">
              <a:spcAft>
                <a:spcPts val="500"/>
              </a:spcAft>
            </a:pPr>
            <a:r>
              <a:rPr kumimoji="1" lang="en-US" b="1" dirty="0" smtClean="0">
                <a:solidFill>
                  <a:srgbClr val="FFFFFF"/>
                </a:solidFill>
                <a:latin typeface="Arial" charset="0"/>
              </a:rPr>
              <a:t>Finland is switching their</a:t>
            </a:r>
          </a:p>
          <a:p>
            <a:pPr algn="ctr" eaLnBrk="0" hangingPunct="0">
              <a:spcAft>
                <a:spcPts val="500"/>
              </a:spcAft>
            </a:pPr>
            <a:r>
              <a:rPr kumimoji="1" lang="en-US" b="1" dirty="0" smtClean="0">
                <a:solidFill>
                  <a:srgbClr val="FFFFFF"/>
                </a:solidFill>
                <a:latin typeface="Arial" charset="0"/>
              </a:rPr>
              <a:t>entire school curriculum to </a:t>
            </a:r>
          </a:p>
          <a:p>
            <a:pPr algn="ctr" eaLnBrk="0" hangingPunct="0">
              <a:spcAft>
                <a:spcPts val="500"/>
              </a:spcAft>
            </a:pPr>
            <a:r>
              <a:rPr kumimoji="1" lang="en-US" b="1" dirty="0" smtClean="0">
                <a:solidFill>
                  <a:srgbClr val="FFFFFF"/>
                </a:solidFill>
                <a:latin typeface="Arial" charset="0"/>
              </a:rPr>
              <a:t>holistic studies . . .</a:t>
            </a:r>
            <a:endParaRPr kumimoji="1" lang="en-US" b="1" dirty="0">
              <a:solidFill>
                <a:srgbClr val="FFFFFF"/>
              </a:solidFill>
              <a:latin typeface="Arial" charset="0"/>
            </a:endParaRPr>
          </a:p>
        </p:txBody>
      </p:sp>
    </p:spTree>
    <p:extLst>
      <p:ext uri="{BB962C8B-B14F-4D97-AF65-F5344CB8AC3E}">
        <p14:creationId xmlns:p14="http://schemas.microsoft.com/office/powerpoint/2010/main" val="393914584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522940" y="6555253"/>
            <a:ext cx="6054863"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2"/>
              </a:rPr>
              <a:t>https://brightside.me/wonder-curiosities/finland-will-become-the-first-country-in-the-world-to-get-rid-of-all-school-subjects-259910/</a:t>
            </a:r>
            <a:endParaRPr kumimoji="1" lang="en-US" sz="800" dirty="0">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9034"/>
            <a:ext cx="83820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bwMode="auto">
          <a:xfrm>
            <a:off x="87089" y="4238178"/>
            <a:ext cx="8810171" cy="2162629"/>
          </a:xfrm>
          <a:custGeom>
            <a:avLst/>
            <a:gdLst>
              <a:gd name="connsiteX0" fmla="*/ 4296228 w 8810171"/>
              <a:gd name="connsiteY0" fmla="*/ 2046514 h 2162629"/>
              <a:gd name="connsiteX1" fmla="*/ 4136571 w 8810171"/>
              <a:gd name="connsiteY1" fmla="*/ 2090057 h 2162629"/>
              <a:gd name="connsiteX2" fmla="*/ 4093028 w 8810171"/>
              <a:gd name="connsiteY2" fmla="*/ 2104571 h 2162629"/>
              <a:gd name="connsiteX3" fmla="*/ 4049485 w 8810171"/>
              <a:gd name="connsiteY3" fmla="*/ 2119086 h 2162629"/>
              <a:gd name="connsiteX4" fmla="*/ 3802743 w 8810171"/>
              <a:gd name="connsiteY4" fmla="*/ 2148114 h 2162629"/>
              <a:gd name="connsiteX5" fmla="*/ 3352800 w 8810171"/>
              <a:gd name="connsiteY5" fmla="*/ 2162629 h 2162629"/>
              <a:gd name="connsiteX6" fmla="*/ 2656114 w 8810171"/>
              <a:gd name="connsiteY6" fmla="*/ 2148114 h 2162629"/>
              <a:gd name="connsiteX7" fmla="*/ 2380343 w 8810171"/>
              <a:gd name="connsiteY7" fmla="*/ 2119086 h 2162629"/>
              <a:gd name="connsiteX8" fmla="*/ 1973943 w 8810171"/>
              <a:gd name="connsiteY8" fmla="*/ 2104571 h 2162629"/>
              <a:gd name="connsiteX9" fmla="*/ 1930400 w 8810171"/>
              <a:gd name="connsiteY9" fmla="*/ 2090057 h 2162629"/>
              <a:gd name="connsiteX10" fmla="*/ 1727200 w 8810171"/>
              <a:gd name="connsiteY10" fmla="*/ 2061029 h 2162629"/>
              <a:gd name="connsiteX11" fmla="*/ 1683657 w 8810171"/>
              <a:gd name="connsiteY11" fmla="*/ 2046514 h 2162629"/>
              <a:gd name="connsiteX12" fmla="*/ 1059543 w 8810171"/>
              <a:gd name="connsiteY12" fmla="*/ 2046514 h 2162629"/>
              <a:gd name="connsiteX13" fmla="*/ 377371 w 8810171"/>
              <a:gd name="connsiteY13" fmla="*/ 2046514 h 2162629"/>
              <a:gd name="connsiteX14" fmla="*/ 333828 w 8810171"/>
              <a:gd name="connsiteY14" fmla="*/ 2032000 h 2162629"/>
              <a:gd name="connsiteX15" fmla="*/ 261257 w 8810171"/>
              <a:gd name="connsiteY15" fmla="*/ 1959429 h 2162629"/>
              <a:gd name="connsiteX16" fmla="*/ 188685 w 8810171"/>
              <a:gd name="connsiteY16" fmla="*/ 1872343 h 2162629"/>
              <a:gd name="connsiteX17" fmla="*/ 145143 w 8810171"/>
              <a:gd name="connsiteY17" fmla="*/ 1741714 h 2162629"/>
              <a:gd name="connsiteX18" fmla="*/ 130628 w 8810171"/>
              <a:gd name="connsiteY18" fmla="*/ 1698171 h 2162629"/>
              <a:gd name="connsiteX19" fmla="*/ 101600 w 8810171"/>
              <a:gd name="connsiteY19" fmla="*/ 1654629 h 2162629"/>
              <a:gd name="connsiteX20" fmla="*/ 72571 w 8810171"/>
              <a:gd name="connsiteY20" fmla="*/ 1567543 h 2162629"/>
              <a:gd name="connsiteX21" fmla="*/ 58057 w 8810171"/>
              <a:gd name="connsiteY21" fmla="*/ 1524000 h 2162629"/>
              <a:gd name="connsiteX22" fmla="*/ 43543 w 8810171"/>
              <a:gd name="connsiteY22" fmla="*/ 1465943 h 2162629"/>
              <a:gd name="connsiteX23" fmla="*/ 14514 w 8810171"/>
              <a:gd name="connsiteY23" fmla="*/ 1306286 h 2162629"/>
              <a:gd name="connsiteX24" fmla="*/ 0 w 8810171"/>
              <a:gd name="connsiteY24" fmla="*/ 1190171 h 2162629"/>
              <a:gd name="connsiteX25" fmla="*/ 29028 w 8810171"/>
              <a:gd name="connsiteY25" fmla="*/ 725714 h 2162629"/>
              <a:gd name="connsiteX26" fmla="*/ 43543 w 8810171"/>
              <a:gd name="connsiteY26" fmla="*/ 667657 h 2162629"/>
              <a:gd name="connsiteX27" fmla="*/ 72571 w 8810171"/>
              <a:gd name="connsiteY27" fmla="*/ 551543 h 2162629"/>
              <a:gd name="connsiteX28" fmla="*/ 116114 w 8810171"/>
              <a:gd name="connsiteY28" fmla="*/ 522514 h 2162629"/>
              <a:gd name="connsiteX29" fmla="*/ 203200 w 8810171"/>
              <a:gd name="connsiteY29" fmla="*/ 464457 h 2162629"/>
              <a:gd name="connsiteX30" fmla="*/ 290285 w 8810171"/>
              <a:gd name="connsiteY30" fmla="*/ 406400 h 2162629"/>
              <a:gd name="connsiteX31" fmla="*/ 449943 w 8810171"/>
              <a:gd name="connsiteY31" fmla="*/ 362857 h 2162629"/>
              <a:gd name="connsiteX32" fmla="*/ 493485 w 8810171"/>
              <a:gd name="connsiteY32" fmla="*/ 348343 h 2162629"/>
              <a:gd name="connsiteX33" fmla="*/ 566057 w 8810171"/>
              <a:gd name="connsiteY33" fmla="*/ 333829 h 2162629"/>
              <a:gd name="connsiteX34" fmla="*/ 609600 w 8810171"/>
              <a:gd name="connsiteY34" fmla="*/ 319314 h 2162629"/>
              <a:gd name="connsiteX35" fmla="*/ 769257 w 8810171"/>
              <a:gd name="connsiteY35" fmla="*/ 304800 h 2162629"/>
              <a:gd name="connsiteX36" fmla="*/ 870857 w 8810171"/>
              <a:gd name="connsiteY36" fmla="*/ 275771 h 2162629"/>
              <a:gd name="connsiteX37" fmla="*/ 1016000 w 8810171"/>
              <a:gd name="connsiteY37" fmla="*/ 261257 h 2162629"/>
              <a:gd name="connsiteX38" fmla="*/ 1132114 w 8810171"/>
              <a:gd name="connsiteY38" fmla="*/ 246743 h 2162629"/>
              <a:gd name="connsiteX39" fmla="*/ 1277257 w 8810171"/>
              <a:gd name="connsiteY39" fmla="*/ 217714 h 2162629"/>
              <a:gd name="connsiteX40" fmla="*/ 2960914 w 8810171"/>
              <a:gd name="connsiteY40" fmla="*/ 203200 h 2162629"/>
              <a:gd name="connsiteX41" fmla="*/ 3251200 w 8810171"/>
              <a:gd name="connsiteY41" fmla="*/ 174171 h 2162629"/>
              <a:gd name="connsiteX42" fmla="*/ 3294743 w 8810171"/>
              <a:gd name="connsiteY42" fmla="*/ 159657 h 2162629"/>
              <a:gd name="connsiteX43" fmla="*/ 3468914 w 8810171"/>
              <a:gd name="connsiteY43" fmla="*/ 130629 h 2162629"/>
              <a:gd name="connsiteX44" fmla="*/ 3643085 w 8810171"/>
              <a:gd name="connsiteY44" fmla="*/ 116114 h 2162629"/>
              <a:gd name="connsiteX45" fmla="*/ 3918857 w 8810171"/>
              <a:gd name="connsiteY45" fmla="*/ 101600 h 2162629"/>
              <a:gd name="connsiteX46" fmla="*/ 4064000 w 8810171"/>
              <a:gd name="connsiteY46" fmla="*/ 87086 h 2162629"/>
              <a:gd name="connsiteX47" fmla="*/ 4310743 w 8810171"/>
              <a:gd name="connsiteY47" fmla="*/ 43543 h 2162629"/>
              <a:gd name="connsiteX48" fmla="*/ 4368800 w 8810171"/>
              <a:gd name="connsiteY48" fmla="*/ 29029 h 2162629"/>
              <a:gd name="connsiteX49" fmla="*/ 4615543 w 8810171"/>
              <a:gd name="connsiteY49" fmla="*/ 0 h 2162629"/>
              <a:gd name="connsiteX50" fmla="*/ 5225143 w 8810171"/>
              <a:gd name="connsiteY50" fmla="*/ 14514 h 2162629"/>
              <a:gd name="connsiteX51" fmla="*/ 5994400 w 8810171"/>
              <a:gd name="connsiteY51" fmla="*/ 29029 h 2162629"/>
              <a:gd name="connsiteX52" fmla="*/ 6066971 w 8810171"/>
              <a:gd name="connsiteY52" fmla="*/ 43543 h 2162629"/>
              <a:gd name="connsiteX53" fmla="*/ 6183085 w 8810171"/>
              <a:gd name="connsiteY53" fmla="*/ 58057 h 2162629"/>
              <a:gd name="connsiteX54" fmla="*/ 6226628 w 8810171"/>
              <a:gd name="connsiteY54" fmla="*/ 72571 h 2162629"/>
              <a:gd name="connsiteX55" fmla="*/ 6400800 w 8810171"/>
              <a:gd name="connsiteY55" fmla="*/ 101600 h 2162629"/>
              <a:gd name="connsiteX56" fmla="*/ 6531428 w 8810171"/>
              <a:gd name="connsiteY56" fmla="*/ 130629 h 2162629"/>
              <a:gd name="connsiteX57" fmla="*/ 6604000 w 8810171"/>
              <a:gd name="connsiteY57" fmla="*/ 145143 h 2162629"/>
              <a:gd name="connsiteX58" fmla="*/ 6662057 w 8810171"/>
              <a:gd name="connsiteY58" fmla="*/ 159657 h 2162629"/>
              <a:gd name="connsiteX59" fmla="*/ 6792685 w 8810171"/>
              <a:gd name="connsiteY59" fmla="*/ 174171 h 2162629"/>
              <a:gd name="connsiteX60" fmla="*/ 6908800 w 8810171"/>
              <a:gd name="connsiteY60" fmla="*/ 203200 h 2162629"/>
              <a:gd name="connsiteX61" fmla="*/ 7082971 w 8810171"/>
              <a:gd name="connsiteY61" fmla="*/ 232229 h 2162629"/>
              <a:gd name="connsiteX62" fmla="*/ 7199085 w 8810171"/>
              <a:gd name="connsiteY62" fmla="*/ 246743 h 2162629"/>
              <a:gd name="connsiteX63" fmla="*/ 7358743 w 8810171"/>
              <a:gd name="connsiteY63" fmla="*/ 275771 h 2162629"/>
              <a:gd name="connsiteX64" fmla="*/ 7692571 w 8810171"/>
              <a:gd name="connsiteY64" fmla="*/ 304800 h 2162629"/>
              <a:gd name="connsiteX65" fmla="*/ 7924800 w 8810171"/>
              <a:gd name="connsiteY65" fmla="*/ 348343 h 2162629"/>
              <a:gd name="connsiteX66" fmla="*/ 8084457 w 8810171"/>
              <a:gd name="connsiteY66" fmla="*/ 377371 h 2162629"/>
              <a:gd name="connsiteX67" fmla="*/ 8244114 w 8810171"/>
              <a:gd name="connsiteY67" fmla="*/ 391886 h 2162629"/>
              <a:gd name="connsiteX68" fmla="*/ 8316685 w 8810171"/>
              <a:gd name="connsiteY68" fmla="*/ 406400 h 2162629"/>
              <a:gd name="connsiteX69" fmla="*/ 8360228 w 8810171"/>
              <a:gd name="connsiteY69" fmla="*/ 420914 h 2162629"/>
              <a:gd name="connsiteX70" fmla="*/ 8548914 w 8810171"/>
              <a:gd name="connsiteY70" fmla="*/ 449943 h 2162629"/>
              <a:gd name="connsiteX71" fmla="*/ 8650514 w 8810171"/>
              <a:gd name="connsiteY71" fmla="*/ 522514 h 2162629"/>
              <a:gd name="connsiteX72" fmla="*/ 8723085 w 8810171"/>
              <a:gd name="connsiteY72" fmla="*/ 609600 h 2162629"/>
              <a:gd name="connsiteX73" fmla="*/ 8737600 w 8810171"/>
              <a:gd name="connsiteY73" fmla="*/ 653143 h 2162629"/>
              <a:gd name="connsiteX74" fmla="*/ 8766628 w 8810171"/>
              <a:gd name="connsiteY74" fmla="*/ 696686 h 2162629"/>
              <a:gd name="connsiteX75" fmla="*/ 8795657 w 8810171"/>
              <a:gd name="connsiteY75" fmla="*/ 783771 h 2162629"/>
              <a:gd name="connsiteX76" fmla="*/ 8810171 w 8810171"/>
              <a:gd name="connsiteY76" fmla="*/ 827314 h 2162629"/>
              <a:gd name="connsiteX77" fmla="*/ 8795657 w 8810171"/>
              <a:gd name="connsiteY77" fmla="*/ 1306286 h 2162629"/>
              <a:gd name="connsiteX78" fmla="*/ 8781143 w 8810171"/>
              <a:gd name="connsiteY78" fmla="*/ 1393371 h 2162629"/>
              <a:gd name="connsiteX79" fmla="*/ 8752114 w 8810171"/>
              <a:gd name="connsiteY79" fmla="*/ 1436914 h 2162629"/>
              <a:gd name="connsiteX80" fmla="*/ 8708571 w 8810171"/>
              <a:gd name="connsiteY80" fmla="*/ 1524000 h 2162629"/>
              <a:gd name="connsiteX81" fmla="*/ 8665028 w 8810171"/>
              <a:gd name="connsiteY81" fmla="*/ 1567543 h 2162629"/>
              <a:gd name="connsiteX82" fmla="*/ 8592457 w 8810171"/>
              <a:gd name="connsiteY82" fmla="*/ 1654629 h 2162629"/>
              <a:gd name="connsiteX83" fmla="*/ 8577943 w 8810171"/>
              <a:gd name="connsiteY83" fmla="*/ 1698171 h 2162629"/>
              <a:gd name="connsiteX84" fmla="*/ 8505371 w 8810171"/>
              <a:gd name="connsiteY84" fmla="*/ 1785257 h 2162629"/>
              <a:gd name="connsiteX85" fmla="*/ 8461828 w 8810171"/>
              <a:gd name="connsiteY85" fmla="*/ 1799771 h 2162629"/>
              <a:gd name="connsiteX86" fmla="*/ 8418285 w 8810171"/>
              <a:gd name="connsiteY86" fmla="*/ 1828800 h 2162629"/>
              <a:gd name="connsiteX87" fmla="*/ 8360228 w 8810171"/>
              <a:gd name="connsiteY87" fmla="*/ 1872343 h 2162629"/>
              <a:gd name="connsiteX88" fmla="*/ 8302171 w 8810171"/>
              <a:gd name="connsiteY88" fmla="*/ 1886857 h 2162629"/>
              <a:gd name="connsiteX89" fmla="*/ 8258628 w 8810171"/>
              <a:gd name="connsiteY89" fmla="*/ 1901371 h 2162629"/>
              <a:gd name="connsiteX90" fmla="*/ 8128000 w 8810171"/>
              <a:gd name="connsiteY90" fmla="*/ 1973943 h 2162629"/>
              <a:gd name="connsiteX91" fmla="*/ 8084457 w 8810171"/>
              <a:gd name="connsiteY91" fmla="*/ 2002971 h 2162629"/>
              <a:gd name="connsiteX92" fmla="*/ 8026400 w 8810171"/>
              <a:gd name="connsiteY92" fmla="*/ 2017486 h 2162629"/>
              <a:gd name="connsiteX93" fmla="*/ 7852228 w 8810171"/>
              <a:gd name="connsiteY93" fmla="*/ 2046514 h 2162629"/>
              <a:gd name="connsiteX94" fmla="*/ 7474857 w 8810171"/>
              <a:gd name="connsiteY94" fmla="*/ 2061029 h 2162629"/>
              <a:gd name="connsiteX95" fmla="*/ 7242628 w 8810171"/>
              <a:gd name="connsiteY95" fmla="*/ 2090057 h 2162629"/>
              <a:gd name="connsiteX96" fmla="*/ 7082971 w 8810171"/>
              <a:gd name="connsiteY96" fmla="*/ 2119086 h 2162629"/>
              <a:gd name="connsiteX97" fmla="*/ 6792685 w 8810171"/>
              <a:gd name="connsiteY97" fmla="*/ 2133600 h 2162629"/>
              <a:gd name="connsiteX98" fmla="*/ 5733143 w 8810171"/>
              <a:gd name="connsiteY98" fmla="*/ 2119086 h 2162629"/>
              <a:gd name="connsiteX99" fmla="*/ 5675085 w 8810171"/>
              <a:gd name="connsiteY99" fmla="*/ 2104571 h 2162629"/>
              <a:gd name="connsiteX100" fmla="*/ 5283200 w 8810171"/>
              <a:gd name="connsiteY100" fmla="*/ 2119086 h 2162629"/>
              <a:gd name="connsiteX101" fmla="*/ 4470400 w 8810171"/>
              <a:gd name="connsiteY101" fmla="*/ 2104571 h 2162629"/>
              <a:gd name="connsiteX102" fmla="*/ 4426857 w 8810171"/>
              <a:gd name="connsiteY102" fmla="*/ 2090057 h 2162629"/>
              <a:gd name="connsiteX103" fmla="*/ 4339771 w 8810171"/>
              <a:gd name="connsiteY103" fmla="*/ 2046514 h 2162629"/>
              <a:gd name="connsiteX104" fmla="*/ 4238171 w 8810171"/>
              <a:gd name="connsiteY104" fmla="*/ 2075543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810171" h="2162629">
                <a:moveTo>
                  <a:pt x="4296228" y="2046514"/>
                </a:moveTo>
                <a:cubicBezTo>
                  <a:pt x="4193652" y="2067030"/>
                  <a:pt x="4247061" y="2053228"/>
                  <a:pt x="4136571" y="2090057"/>
                </a:cubicBezTo>
                <a:lnTo>
                  <a:pt x="4093028" y="2104571"/>
                </a:lnTo>
                <a:cubicBezTo>
                  <a:pt x="4078514" y="2109409"/>
                  <a:pt x="4064631" y="2116922"/>
                  <a:pt x="4049485" y="2119086"/>
                </a:cubicBezTo>
                <a:cubicBezTo>
                  <a:pt x="3968391" y="2130671"/>
                  <a:pt x="3884371" y="2144132"/>
                  <a:pt x="3802743" y="2148114"/>
                </a:cubicBezTo>
                <a:cubicBezTo>
                  <a:pt x="3652862" y="2155425"/>
                  <a:pt x="3502781" y="2157791"/>
                  <a:pt x="3352800" y="2162629"/>
                </a:cubicBezTo>
                <a:lnTo>
                  <a:pt x="2656114" y="2148114"/>
                </a:lnTo>
                <a:cubicBezTo>
                  <a:pt x="2520187" y="2143427"/>
                  <a:pt x="2511713" y="2126187"/>
                  <a:pt x="2380343" y="2119086"/>
                </a:cubicBezTo>
                <a:cubicBezTo>
                  <a:pt x="2244988" y="2111769"/>
                  <a:pt x="2109410" y="2109409"/>
                  <a:pt x="1973943" y="2104571"/>
                </a:cubicBezTo>
                <a:cubicBezTo>
                  <a:pt x="1959429" y="2099733"/>
                  <a:pt x="1945335" y="2093376"/>
                  <a:pt x="1930400" y="2090057"/>
                </a:cubicBezTo>
                <a:cubicBezTo>
                  <a:pt x="1876589" y="2078099"/>
                  <a:pt x="1777417" y="2067306"/>
                  <a:pt x="1727200" y="2061029"/>
                </a:cubicBezTo>
                <a:cubicBezTo>
                  <a:pt x="1712686" y="2056191"/>
                  <a:pt x="1698803" y="2048678"/>
                  <a:pt x="1683657" y="2046514"/>
                </a:cubicBezTo>
                <a:cubicBezTo>
                  <a:pt x="1463410" y="2015050"/>
                  <a:pt x="1305909" y="2038815"/>
                  <a:pt x="1059543" y="2046514"/>
                </a:cubicBezTo>
                <a:cubicBezTo>
                  <a:pt x="778645" y="2086644"/>
                  <a:pt x="922312" y="2071860"/>
                  <a:pt x="377371" y="2046514"/>
                </a:cubicBezTo>
                <a:cubicBezTo>
                  <a:pt x="362088" y="2045803"/>
                  <a:pt x="348342" y="2036838"/>
                  <a:pt x="333828" y="2032000"/>
                </a:cubicBezTo>
                <a:cubicBezTo>
                  <a:pt x="253999" y="1978780"/>
                  <a:pt x="321733" y="2032000"/>
                  <a:pt x="261257" y="1959429"/>
                </a:cubicBezTo>
                <a:cubicBezTo>
                  <a:pt x="168126" y="1847672"/>
                  <a:pt x="260759" y="1980453"/>
                  <a:pt x="188685" y="1872343"/>
                </a:cubicBezTo>
                <a:lnTo>
                  <a:pt x="145143" y="1741714"/>
                </a:lnTo>
                <a:cubicBezTo>
                  <a:pt x="140305" y="1727200"/>
                  <a:pt x="139115" y="1710901"/>
                  <a:pt x="130628" y="1698171"/>
                </a:cubicBezTo>
                <a:cubicBezTo>
                  <a:pt x="120952" y="1683657"/>
                  <a:pt x="108685" y="1670569"/>
                  <a:pt x="101600" y="1654629"/>
                </a:cubicBezTo>
                <a:cubicBezTo>
                  <a:pt x="89173" y="1626667"/>
                  <a:pt x="82247" y="1596572"/>
                  <a:pt x="72571" y="1567543"/>
                </a:cubicBezTo>
                <a:cubicBezTo>
                  <a:pt x="67733" y="1553029"/>
                  <a:pt x="61768" y="1538843"/>
                  <a:pt x="58057" y="1524000"/>
                </a:cubicBezTo>
                <a:cubicBezTo>
                  <a:pt x="53219" y="1504648"/>
                  <a:pt x="47870" y="1485416"/>
                  <a:pt x="43543" y="1465943"/>
                </a:cubicBezTo>
                <a:cubicBezTo>
                  <a:pt x="33539" y="1420924"/>
                  <a:pt x="20818" y="1350413"/>
                  <a:pt x="14514" y="1306286"/>
                </a:cubicBezTo>
                <a:cubicBezTo>
                  <a:pt x="8998" y="1267672"/>
                  <a:pt x="4838" y="1228876"/>
                  <a:pt x="0" y="1190171"/>
                </a:cubicBezTo>
                <a:cubicBezTo>
                  <a:pt x="6087" y="1050156"/>
                  <a:pt x="6277" y="873591"/>
                  <a:pt x="29028" y="725714"/>
                </a:cubicBezTo>
                <a:cubicBezTo>
                  <a:pt x="32061" y="705998"/>
                  <a:pt x="39216" y="687130"/>
                  <a:pt x="43543" y="667657"/>
                </a:cubicBezTo>
                <a:cubicBezTo>
                  <a:pt x="44377" y="663904"/>
                  <a:pt x="60601" y="566506"/>
                  <a:pt x="72571" y="551543"/>
                </a:cubicBezTo>
                <a:cubicBezTo>
                  <a:pt x="83468" y="537921"/>
                  <a:pt x="102713" y="533681"/>
                  <a:pt x="116114" y="522514"/>
                </a:cubicBezTo>
                <a:cubicBezTo>
                  <a:pt x="270728" y="393669"/>
                  <a:pt x="65460" y="540979"/>
                  <a:pt x="203200" y="464457"/>
                </a:cubicBezTo>
                <a:cubicBezTo>
                  <a:pt x="233697" y="447514"/>
                  <a:pt x="257188" y="417433"/>
                  <a:pt x="290285" y="406400"/>
                </a:cubicBezTo>
                <a:cubicBezTo>
                  <a:pt x="477107" y="344125"/>
                  <a:pt x="285825" y="403886"/>
                  <a:pt x="449943" y="362857"/>
                </a:cubicBezTo>
                <a:cubicBezTo>
                  <a:pt x="464785" y="359146"/>
                  <a:pt x="478643" y="352054"/>
                  <a:pt x="493485" y="348343"/>
                </a:cubicBezTo>
                <a:cubicBezTo>
                  <a:pt x="517418" y="342360"/>
                  <a:pt x="542124" y="339812"/>
                  <a:pt x="566057" y="333829"/>
                </a:cubicBezTo>
                <a:cubicBezTo>
                  <a:pt x="580900" y="330118"/>
                  <a:pt x="594454" y="321478"/>
                  <a:pt x="609600" y="319314"/>
                </a:cubicBezTo>
                <a:cubicBezTo>
                  <a:pt x="662501" y="311757"/>
                  <a:pt x="716038" y="309638"/>
                  <a:pt x="769257" y="304800"/>
                </a:cubicBezTo>
                <a:cubicBezTo>
                  <a:pt x="800269" y="294463"/>
                  <a:pt x="838970" y="280326"/>
                  <a:pt x="870857" y="275771"/>
                </a:cubicBezTo>
                <a:cubicBezTo>
                  <a:pt x="918991" y="268895"/>
                  <a:pt x="967675" y="266626"/>
                  <a:pt x="1016000" y="261257"/>
                </a:cubicBezTo>
                <a:cubicBezTo>
                  <a:pt x="1054767" y="256950"/>
                  <a:pt x="1093409" y="251581"/>
                  <a:pt x="1132114" y="246743"/>
                </a:cubicBezTo>
                <a:cubicBezTo>
                  <a:pt x="1187265" y="228360"/>
                  <a:pt x="1207128" y="218854"/>
                  <a:pt x="1277257" y="217714"/>
                </a:cubicBezTo>
                <a:lnTo>
                  <a:pt x="2960914" y="203200"/>
                </a:lnTo>
                <a:cubicBezTo>
                  <a:pt x="3145902" y="166203"/>
                  <a:pt x="2887705" y="214560"/>
                  <a:pt x="3251200" y="174171"/>
                </a:cubicBezTo>
                <a:cubicBezTo>
                  <a:pt x="3266406" y="172481"/>
                  <a:pt x="3279741" y="162657"/>
                  <a:pt x="3294743" y="159657"/>
                </a:cubicBezTo>
                <a:cubicBezTo>
                  <a:pt x="3352458" y="148114"/>
                  <a:pt x="3410260" y="135517"/>
                  <a:pt x="3468914" y="130629"/>
                </a:cubicBezTo>
                <a:lnTo>
                  <a:pt x="3643085" y="116114"/>
                </a:lnTo>
                <a:cubicBezTo>
                  <a:pt x="3734945" y="110187"/>
                  <a:pt x="3827024" y="107933"/>
                  <a:pt x="3918857" y="101600"/>
                </a:cubicBezTo>
                <a:cubicBezTo>
                  <a:pt x="3967364" y="98255"/>
                  <a:pt x="4015619" y="91924"/>
                  <a:pt x="4064000" y="87086"/>
                </a:cubicBezTo>
                <a:cubicBezTo>
                  <a:pt x="4222617" y="47431"/>
                  <a:pt x="4140462" y="62463"/>
                  <a:pt x="4310743" y="43543"/>
                </a:cubicBezTo>
                <a:cubicBezTo>
                  <a:pt x="4330095" y="38705"/>
                  <a:pt x="4349124" y="32308"/>
                  <a:pt x="4368800" y="29029"/>
                </a:cubicBezTo>
                <a:cubicBezTo>
                  <a:pt x="4408719" y="22376"/>
                  <a:pt x="4580556" y="3887"/>
                  <a:pt x="4615543" y="0"/>
                </a:cubicBezTo>
                <a:lnTo>
                  <a:pt x="5225143" y="14514"/>
                </a:lnTo>
                <a:lnTo>
                  <a:pt x="5994400" y="29029"/>
                </a:lnTo>
                <a:cubicBezTo>
                  <a:pt x="6019055" y="29879"/>
                  <a:pt x="6042588" y="39792"/>
                  <a:pt x="6066971" y="43543"/>
                </a:cubicBezTo>
                <a:cubicBezTo>
                  <a:pt x="6105523" y="49474"/>
                  <a:pt x="6144380" y="53219"/>
                  <a:pt x="6183085" y="58057"/>
                </a:cubicBezTo>
                <a:cubicBezTo>
                  <a:pt x="6197599" y="62895"/>
                  <a:pt x="6211785" y="68860"/>
                  <a:pt x="6226628" y="72571"/>
                </a:cubicBezTo>
                <a:cubicBezTo>
                  <a:pt x="6295050" y="89677"/>
                  <a:pt x="6327053" y="89309"/>
                  <a:pt x="6400800" y="101600"/>
                </a:cubicBezTo>
                <a:cubicBezTo>
                  <a:pt x="6488370" y="116195"/>
                  <a:pt x="6453127" y="113229"/>
                  <a:pt x="6531428" y="130629"/>
                </a:cubicBezTo>
                <a:cubicBezTo>
                  <a:pt x="6555510" y="135981"/>
                  <a:pt x="6579918" y="139792"/>
                  <a:pt x="6604000" y="145143"/>
                </a:cubicBezTo>
                <a:cubicBezTo>
                  <a:pt x="6623473" y="149470"/>
                  <a:pt x="6642341" y="156624"/>
                  <a:pt x="6662057" y="159657"/>
                </a:cubicBezTo>
                <a:cubicBezTo>
                  <a:pt x="6705358" y="166319"/>
                  <a:pt x="6749142" y="169333"/>
                  <a:pt x="6792685" y="174171"/>
                </a:cubicBezTo>
                <a:cubicBezTo>
                  <a:pt x="6831390" y="183847"/>
                  <a:pt x="6869447" y="196641"/>
                  <a:pt x="6908800" y="203200"/>
                </a:cubicBezTo>
                <a:cubicBezTo>
                  <a:pt x="6966857" y="212876"/>
                  <a:pt x="7024568" y="224929"/>
                  <a:pt x="7082971" y="232229"/>
                </a:cubicBezTo>
                <a:cubicBezTo>
                  <a:pt x="7121676" y="237067"/>
                  <a:pt x="7160533" y="240812"/>
                  <a:pt x="7199085" y="246743"/>
                </a:cubicBezTo>
                <a:cubicBezTo>
                  <a:pt x="7266560" y="257124"/>
                  <a:pt x="7287828" y="269017"/>
                  <a:pt x="7358743" y="275771"/>
                </a:cubicBezTo>
                <a:cubicBezTo>
                  <a:pt x="7513212" y="290483"/>
                  <a:pt x="7559076" y="282551"/>
                  <a:pt x="7692571" y="304800"/>
                </a:cubicBezTo>
                <a:cubicBezTo>
                  <a:pt x="7770258" y="317748"/>
                  <a:pt x="7847358" y="334002"/>
                  <a:pt x="7924800" y="348343"/>
                </a:cubicBezTo>
                <a:cubicBezTo>
                  <a:pt x="7977987" y="358192"/>
                  <a:pt x="8030588" y="372474"/>
                  <a:pt x="8084457" y="377371"/>
                </a:cubicBezTo>
                <a:lnTo>
                  <a:pt x="8244114" y="391886"/>
                </a:lnTo>
                <a:cubicBezTo>
                  <a:pt x="8268304" y="396724"/>
                  <a:pt x="8292752" y="400417"/>
                  <a:pt x="8316685" y="406400"/>
                </a:cubicBezTo>
                <a:cubicBezTo>
                  <a:pt x="8331528" y="410111"/>
                  <a:pt x="8345293" y="417595"/>
                  <a:pt x="8360228" y="420914"/>
                </a:cubicBezTo>
                <a:cubicBezTo>
                  <a:pt x="8396491" y="428972"/>
                  <a:pt x="8516489" y="445311"/>
                  <a:pt x="8548914" y="449943"/>
                </a:cubicBezTo>
                <a:cubicBezTo>
                  <a:pt x="8662128" y="563157"/>
                  <a:pt x="8516785" y="426994"/>
                  <a:pt x="8650514" y="522514"/>
                </a:cubicBezTo>
                <a:cubicBezTo>
                  <a:pt x="8675482" y="540348"/>
                  <a:pt x="8708939" y="581308"/>
                  <a:pt x="8723085" y="609600"/>
                </a:cubicBezTo>
                <a:cubicBezTo>
                  <a:pt x="8729927" y="623284"/>
                  <a:pt x="8730758" y="639459"/>
                  <a:pt x="8737600" y="653143"/>
                </a:cubicBezTo>
                <a:cubicBezTo>
                  <a:pt x="8745401" y="668745"/>
                  <a:pt x="8759543" y="680746"/>
                  <a:pt x="8766628" y="696686"/>
                </a:cubicBezTo>
                <a:cubicBezTo>
                  <a:pt x="8779055" y="724647"/>
                  <a:pt x="8785981" y="754743"/>
                  <a:pt x="8795657" y="783771"/>
                </a:cubicBezTo>
                <a:lnTo>
                  <a:pt x="8810171" y="827314"/>
                </a:lnTo>
                <a:cubicBezTo>
                  <a:pt x="8805333" y="986971"/>
                  <a:pt x="8803837" y="1146765"/>
                  <a:pt x="8795657" y="1306286"/>
                </a:cubicBezTo>
                <a:cubicBezTo>
                  <a:pt x="8794150" y="1335676"/>
                  <a:pt x="8790449" y="1365452"/>
                  <a:pt x="8781143" y="1393371"/>
                </a:cubicBezTo>
                <a:cubicBezTo>
                  <a:pt x="8775627" y="1409920"/>
                  <a:pt x="8761790" y="1422400"/>
                  <a:pt x="8752114" y="1436914"/>
                </a:cubicBezTo>
                <a:cubicBezTo>
                  <a:pt x="8737567" y="1480555"/>
                  <a:pt x="8739835" y="1486484"/>
                  <a:pt x="8708571" y="1524000"/>
                </a:cubicBezTo>
                <a:cubicBezTo>
                  <a:pt x="8695430" y="1539769"/>
                  <a:pt x="8678169" y="1551774"/>
                  <a:pt x="8665028" y="1567543"/>
                </a:cubicBezTo>
                <a:cubicBezTo>
                  <a:pt x="8563992" y="1688787"/>
                  <a:pt x="8719669" y="1527417"/>
                  <a:pt x="8592457" y="1654629"/>
                </a:cubicBezTo>
                <a:cubicBezTo>
                  <a:pt x="8587619" y="1669143"/>
                  <a:pt x="8584785" y="1684487"/>
                  <a:pt x="8577943" y="1698171"/>
                </a:cubicBezTo>
                <a:cubicBezTo>
                  <a:pt x="8564556" y="1724945"/>
                  <a:pt x="8529445" y="1769207"/>
                  <a:pt x="8505371" y="1785257"/>
                </a:cubicBezTo>
                <a:cubicBezTo>
                  <a:pt x="8492641" y="1793744"/>
                  <a:pt x="8476342" y="1794933"/>
                  <a:pt x="8461828" y="1799771"/>
                </a:cubicBezTo>
                <a:cubicBezTo>
                  <a:pt x="8447314" y="1809447"/>
                  <a:pt x="8432480" y="1818661"/>
                  <a:pt x="8418285" y="1828800"/>
                </a:cubicBezTo>
                <a:cubicBezTo>
                  <a:pt x="8398600" y="1842860"/>
                  <a:pt x="8381865" y="1861525"/>
                  <a:pt x="8360228" y="1872343"/>
                </a:cubicBezTo>
                <a:cubicBezTo>
                  <a:pt x="8342386" y="1881264"/>
                  <a:pt x="8321351" y="1881377"/>
                  <a:pt x="8302171" y="1886857"/>
                </a:cubicBezTo>
                <a:cubicBezTo>
                  <a:pt x="8287460" y="1891060"/>
                  <a:pt x="8273142" y="1896533"/>
                  <a:pt x="8258628" y="1901371"/>
                </a:cubicBezTo>
                <a:cubicBezTo>
                  <a:pt x="7984078" y="2084409"/>
                  <a:pt x="8281267" y="1897311"/>
                  <a:pt x="8128000" y="1973943"/>
                </a:cubicBezTo>
                <a:cubicBezTo>
                  <a:pt x="8112398" y="1981744"/>
                  <a:pt x="8100490" y="1996099"/>
                  <a:pt x="8084457" y="2002971"/>
                </a:cubicBezTo>
                <a:cubicBezTo>
                  <a:pt x="8066122" y="2010829"/>
                  <a:pt x="8045580" y="2012006"/>
                  <a:pt x="8026400" y="2017486"/>
                </a:cubicBezTo>
                <a:cubicBezTo>
                  <a:pt x="7935592" y="2043431"/>
                  <a:pt x="8014391" y="2037247"/>
                  <a:pt x="7852228" y="2046514"/>
                </a:cubicBezTo>
                <a:cubicBezTo>
                  <a:pt x="7726550" y="2053696"/>
                  <a:pt x="7600647" y="2056191"/>
                  <a:pt x="7474857" y="2061029"/>
                </a:cubicBezTo>
                <a:cubicBezTo>
                  <a:pt x="7374806" y="2071034"/>
                  <a:pt x="7332659" y="2072051"/>
                  <a:pt x="7242628" y="2090057"/>
                </a:cubicBezTo>
                <a:cubicBezTo>
                  <a:pt x="7153804" y="2107821"/>
                  <a:pt x="7200164" y="2110405"/>
                  <a:pt x="7082971" y="2119086"/>
                </a:cubicBezTo>
                <a:cubicBezTo>
                  <a:pt x="6986353" y="2126243"/>
                  <a:pt x="6889447" y="2128762"/>
                  <a:pt x="6792685" y="2133600"/>
                </a:cubicBezTo>
                <a:lnTo>
                  <a:pt x="5733143" y="2119086"/>
                </a:lnTo>
                <a:cubicBezTo>
                  <a:pt x="5713201" y="2118568"/>
                  <a:pt x="5695033" y="2104571"/>
                  <a:pt x="5675085" y="2104571"/>
                </a:cubicBezTo>
                <a:cubicBezTo>
                  <a:pt x="5544367" y="2104571"/>
                  <a:pt x="5413828" y="2114248"/>
                  <a:pt x="5283200" y="2119086"/>
                </a:cubicBezTo>
                <a:lnTo>
                  <a:pt x="4470400" y="2104571"/>
                </a:lnTo>
                <a:cubicBezTo>
                  <a:pt x="4455109" y="2104053"/>
                  <a:pt x="4440541" y="2096899"/>
                  <a:pt x="4426857" y="2090057"/>
                </a:cubicBezTo>
                <a:cubicBezTo>
                  <a:pt x="4314303" y="2033781"/>
                  <a:pt x="4449225" y="2083000"/>
                  <a:pt x="4339771" y="2046514"/>
                </a:cubicBezTo>
                <a:cubicBezTo>
                  <a:pt x="4256592" y="2063151"/>
                  <a:pt x="4289265" y="2049997"/>
                  <a:pt x="4238171" y="2075543"/>
                </a:cubicBezTo>
              </a:path>
            </a:pathLst>
          </a:custGeom>
          <a:noFill/>
          <a:ln w="762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spcBef>
                <a:spcPct val="20000"/>
              </a:spcBef>
            </a:pPr>
            <a:endParaRPr lang="en-US" sz="3200" smtClean="0">
              <a:solidFill>
                <a:srgbClr val="000000"/>
              </a:solidFill>
              <a:latin typeface="Verdana" pitchFamily="34" charset="0"/>
            </a:endParaRPr>
          </a:p>
        </p:txBody>
      </p:sp>
    </p:spTree>
    <p:extLst>
      <p:ext uri="{BB962C8B-B14F-4D97-AF65-F5344CB8AC3E}">
        <p14:creationId xmlns:p14="http://schemas.microsoft.com/office/powerpoint/2010/main" val="18609265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610178"/>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3" name="AutoShape 3"/>
          <p:cNvSpPr>
            <a:spLocks noChangeArrowheads="1"/>
          </p:cNvSpPr>
          <p:nvPr/>
        </p:nvSpPr>
        <p:spPr bwMode="auto">
          <a:xfrm>
            <a:off x="2533653" y="3943428"/>
            <a:ext cx="1795463" cy="733663"/>
          </a:xfrm>
          <a:prstGeom prst="leftArrow">
            <a:avLst>
              <a:gd name="adj1" fmla="val 50000"/>
              <a:gd name="adj2" fmla="val 40278"/>
            </a:avLst>
          </a:prstGeom>
          <a:noFill/>
          <a:ln w="9525">
            <a:noFill/>
            <a:miter lim="800000"/>
            <a:headEnd/>
            <a:tailEnd/>
          </a:ln>
        </p:spPr>
        <p:txBody>
          <a:bodyPr anchor="ctr">
            <a:spAutoFit/>
          </a:bodyPr>
          <a:lstStyle/>
          <a:p>
            <a:endParaRPr lang="en-US">
              <a:solidFill>
                <a:srgbClr val="000000"/>
              </a:solidFill>
            </a:endParaRPr>
          </a:p>
        </p:txBody>
      </p:sp>
      <p:sp>
        <p:nvSpPr>
          <p:cNvPr id="30724" name="AutoShape 4"/>
          <p:cNvSpPr>
            <a:spLocks noChangeArrowheads="1"/>
          </p:cNvSpPr>
          <p:nvPr/>
        </p:nvSpPr>
        <p:spPr bwMode="auto">
          <a:xfrm flipV="1">
            <a:off x="1847852" y="4867353"/>
            <a:ext cx="976313" cy="733663"/>
          </a:xfrm>
          <a:prstGeom prst="leftArrow">
            <a:avLst>
              <a:gd name="adj1" fmla="val 50000"/>
              <a:gd name="adj2" fmla="val 25000"/>
            </a:avLst>
          </a:prstGeom>
          <a:noFill/>
          <a:ln w="9525">
            <a:noFill/>
            <a:miter lim="800000"/>
            <a:headEnd/>
            <a:tailEnd/>
          </a:ln>
        </p:spPr>
        <p:txBody>
          <a:bodyPr anchor="ctr">
            <a:spAutoFit/>
          </a:bodyPr>
          <a:lstStyle/>
          <a:p>
            <a:endParaRPr lang="en-US">
              <a:solidFill>
                <a:srgbClr val="000000"/>
              </a:solidFill>
            </a:endParaRPr>
          </a:p>
        </p:txBody>
      </p:sp>
      <p:sp>
        <p:nvSpPr>
          <p:cNvPr id="30725" name="AutoShape 5"/>
          <p:cNvSpPr>
            <a:spLocks noChangeArrowheads="1"/>
          </p:cNvSpPr>
          <p:nvPr/>
        </p:nvSpPr>
        <p:spPr bwMode="auto">
          <a:xfrm>
            <a:off x="1847852" y="6572251"/>
            <a:ext cx="976313" cy="733663"/>
          </a:xfrm>
          <a:prstGeom prst="leftArrow">
            <a:avLst>
              <a:gd name="adj1" fmla="val 50000"/>
              <a:gd name="adj2" fmla="val 50245"/>
            </a:avLst>
          </a:prstGeom>
          <a:noFill/>
          <a:ln w="9525">
            <a:noFill/>
            <a:miter lim="800000"/>
            <a:headEnd/>
            <a:tailEnd/>
          </a:ln>
        </p:spPr>
        <p:txBody>
          <a:bodyPr anchor="ctr">
            <a:spAutoFit/>
          </a:bodyPr>
          <a:lstStyle/>
          <a:p>
            <a:endParaRPr lang="en-US">
              <a:solidFill>
                <a:srgbClr val="000000"/>
              </a:solidFill>
            </a:endParaRPr>
          </a:p>
        </p:txBody>
      </p:sp>
      <p:sp>
        <p:nvSpPr>
          <p:cNvPr id="30726" name="AutoShape 6"/>
          <p:cNvSpPr>
            <a:spLocks noChangeArrowheads="1"/>
          </p:cNvSpPr>
          <p:nvPr/>
        </p:nvSpPr>
        <p:spPr bwMode="auto">
          <a:xfrm>
            <a:off x="2495550" y="4610178"/>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7" name="AutoShape 7"/>
          <p:cNvSpPr>
            <a:spLocks noChangeArrowheads="1"/>
          </p:cNvSpPr>
          <p:nvPr/>
        </p:nvSpPr>
        <p:spPr bwMode="auto">
          <a:xfrm>
            <a:off x="3181350" y="5010228"/>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8" name="AutoShape 8"/>
          <p:cNvSpPr>
            <a:spLocks noChangeArrowheads="1"/>
          </p:cNvSpPr>
          <p:nvPr/>
        </p:nvSpPr>
        <p:spPr bwMode="auto">
          <a:xfrm>
            <a:off x="3238501" y="5295978"/>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9" name="AutoShape 9"/>
          <p:cNvSpPr>
            <a:spLocks noChangeArrowheads="1"/>
          </p:cNvSpPr>
          <p:nvPr/>
        </p:nvSpPr>
        <p:spPr bwMode="auto">
          <a:xfrm>
            <a:off x="2724150" y="5334078"/>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15" name="Rectangle 3"/>
          <p:cNvSpPr>
            <a:spLocks noChangeArrowheads="1"/>
          </p:cNvSpPr>
          <p:nvPr/>
        </p:nvSpPr>
        <p:spPr bwMode="auto">
          <a:xfrm>
            <a:off x="1117600" y="634675"/>
            <a:ext cx="6908800" cy="400110"/>
          </a:xfrm>
          <a:prstGeom prst="rect">
            <a:avLst/>
          </a:prstGeom>
          <a:noFill/>
          <a:ln w="28575">
            <a:noFill/>
            <a:miter lim="800000"/>
            <a:headEnd/>
            <a:tailEnd/>
          </a:ln>
        </p:spPr>
        <p:txBody>
          <a:bodyPr wrap="square" anchor="ctr">
            <a:spAutoFit/>
          </a:bodyPr>
          <a:lstStyle/>
          <a:p>
            <a:pPr algn="ctr" eaLnBrk="0" hangingPunct="0"/>
            <a:r>
              <a:rPr kumimoji="1" lang="en-US" sz="2000" b="1" dirty="0" smtClean="0">
                <a:solidFill>
                  <a:srgbClr val="FFFFFF"/>
                </a:solidFill>
                <a:latin typeface="Arial" charset="0"/>
              </a:rPr>
              <a:t>And you’ve seen these fields with your term project  . . . </a:t>
            </a:r>
            <a:endParaRPr kumimoji="1" lang="en-US" sz="2000" b="1" dirty="0">
              <a:solidFill>
                <a:srgbClr val="FFFFFF"/>
              </a:solidFill>
              <a:latin typeface="Arial" charset="0"/>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155735"/>
            <a:ext cx="6908800" cy="509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260268"/>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98550" y="2722378"/>
            <a:ext cx="6908800" cy="2585323"/>
          </a:xfrm>
          <a:prstGeom prst="rect">
            <a:avLst/>
          </a:prstGeom>
          <a:noFill/>
          <a:ln w="28575">
            <a:noFill/>
            <a:miter lim="800000"/>
            <a:headEnd/>
            <a:tailEnd/>
          </a:ln>
        </p:spPr>
        <p:txBody>
          <a:bodyPr wrap="square" anchor="ctr">
            <a:spAutoFit/>
          </a:bodyPr>
          <a:lstStyle/>
          <a:p>
            <a:pPr algn="ctr" eaLnBrk="0" hangingPunct="0">
              <a:lnSpc>
                <a:spcPct val="150000"/>
              </a:lnSpc>
              <a:spcAft>
                <a:spcPts val="500"/>
              </a:spcAft>
            </a:pPr>
            <a:r>
              <a:rPr kumimoji="1" lang="en-US" sz="3600" b="1" dirty="0" smtClean="0">
                <a:solidFill>
                  <a:srgbClr val="FFFFFF"/>
                </a:solidFill>
                <a:latin typeface="Arial" charset="0"/>
              </a:rPr>
              <a:t>A simple example of the importance of </a:t>
            </a:r>
          </a:p>
          <a:p>
            <a:pPr algn="ctr" eaLnBrk="0" hangingPunct="0">
              <a:lnSpc>
                <a:spcPct val="150000"/>
              </a:lnSpc>
              <a:spcAft>
                <a:spcPts val="500"/>
              </a:spcAft>
            </a:pPr>
            <a:r>
              <a:rPr kumimoji="1" lang="en-US" sz="3600" b="1" dirty="0" smtClean="0">
                <a:solidFill>
                  <a:srgbClr val="FFFFFF"/>
                </a:solidFill>
                <a:latin typeface="Arial" charset="0"/>
              </a:rPr>
              <a:t> holistic thinking  .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526363437"/>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C0600"/>
        </a:solidFill>
        <a:effectLst/>
      </p:bgPr>
    </p:bg>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9" y="614366"/>
            <a:ext cx="7943850"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923690"/>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276350"/>
            <a:ext cx="7721600" cy="36576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solidFill>
                <a:latin typeface="Verdana" pitchFamily="34" charset="0"/>
              </a:rPr>
              <a:t>Is it good to feed the winter birds?</a:t>
            </a:r>
            <a:br>
              <a:rPr kumimoji="1" lang="en-US" sz="2800" b="1" dirty="0" smtClean="0">
                <a:solidFill>
                  <a:srgbClr val="FFFFFF"/>
                </a:solidFill>
                <a:latin typeface="Verdana" pitchFamily="34" charset="0"/>
              </a:rPr>
            </a:br>
            <a:endParaRPr kumimoji="1" lang="en-US" sz="2800" b="1" dirty="0" smtClean="0">
              <a:solidFill>
                <a:srgbClr val="FFFFFF"/>
              </a:solidFill>
              <a:latin typeface="Verdana" pitchFamily="34" charset="0"/>
            </a:endParaRPr>
          </a:p>
          <a:p>
            <a:pPr algn="ctr" eaLnBrk="0" hangingPunct="0">
              <a:lnSpc>
                <a:spcPct val="120000"/>
              </a:lnSpc>
            </a:pPr>
            <a:r>
              <a:rPr kumimoji="1" lang="en-US" sz="4000" b="1" dirty="0" smtClean="0">
                <a:solidFill>
                  <a:srgbClr val="0C0600"/>
                </a:solidFill>
                <a:latin typeface="Verdana" pitchFamily="34" charset="0"/>
              </a:rPr>
              <a:t>Yes . . .</a:t>
            </a:r>
          </a:p>
          <a:p>
            <a:pPr algn="ctr" eaLnBrk="0" hangingPunct="0">
              <a:lnSpc>
                <a:spcPct val="120000"/>
              </a:lnSpc>
            </a:pPr>
            <a:endParaRPr kumimoji="1" lang="en-US" sz="4000" b="1" dirty="0" smtClean="0">
              <a:solidFill>
                <a:srgbClr val="0C0600"/>
              </a:solidFill>
              <a:latin typeface="Verdana" pitchFamily="34" charset="0"/>
            </a:endParaRPr>
          </a:p>
          <a:p>
            <a:pPr algn="ctr" eaLnBrk="0" hangingPunct="0">
              <a:lnSpc>
                <a:spcPct val="120000"/>
              </a:lnSpc>
            </a:pPr>
            <a:r>
              <a:rPr kumimoji="1" lang="en-US" sz="4000" b="1" dirty="0">
                <a:solidFill>
                  <a:srgbClr val="0C0600"/>
                </a:solidFill>
                <a:latin typeface="Verdana" pitchFamily="34" charset="0"/>
              </a:rPr>
              <a:t>f</a:t>
            </a:r>
            <a:r>
              <a:rPr kumimoji="1" lang="en-US" sz="4000" b="1" dirty="0" smtClean="0">
                <a:solidFill>
                  <a:srgbClr val="0C0600"/>
                </a:solidFill>
                <a:latin typeface="Verdana" pitchFamily="34" charset="0"/>
              </a:rPr>
              <a:t>or the reasons one might suspect . . .</a:t>
            </a:r>
            <a:endParaRPr kumimoji="1" lang="en-US" sz="4000" b="1" dirty="0">
              <a:solidFill>
                <a:srgbClr val="0C0600"/>
              </a:solidFill>
              <a:latin typeface="Verdana" pitchFamily="34" charset="0"/>
            </a:endParaRPr>
          </a:p>
        </p:txBody>
      </p:sp>
      <p:sp>
        <p:nvSpPr>
          <p:cNvPr id="9"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1795650619"/>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276350"/>
            <a:ext cx="7721600" cy="36576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br>
              <a:rPr kumimoji="1" lang="en-US" sz="2800" b="1" dirty="0" smtClean="0">
                <a:solidFill>
                  <a:srgbClr val="FFFFFF">
                    <a:lumMod val="65000"/>
                  </a:srgbClr>
                </a:solidFill>
                <a:latin typeface="Verdana" pitchFamily="34" charset="0"/>
              </a:rPr>
            </a:br>
            <a:endParaRPr kumimoji="1" lang="en-US" sz="2800" b="1" dirty="0" smtClean="0">
              <a:solidFill>
                <a:srgbClr val="FFFFFF">
                  <a:lumMod val="65000"/>
                </a:srgbClr>
              </a:solidFill>
              <a:latin typeface="Verdana" pitchFamily="34" charset="0"/>
            </a:endParaRPr>
          </a:p>
          <a:p>
            <a:pPr algn="ctr" eaLnBrk="0" hangingPunct="0">
              <a:lnSpc>
                <a:spcPct val="120000"/>
              </a:lnSpc>
            </a:pPr>
            <a:r>
              <a:rPr kumimoji="1" lang="en-US" sz="4000" b="1" dirty="0" smtClean="0">
                <a:solidFill>
                  <a:srgbClr val="0C0600"/>
                </a:solidFill>
                <a:latin typeface="Verdana" pitchFamily="34" charset="0"/>
              </a:rPr>
              <a:t>Yes . . .</a:t>
            </a:r>
          </a:p>
          <a:p>
            <a:pPr algn="ctr" eaLnBrk="0" hangingPunct="0">
              <a:lnSpc>
                <a:spcPct val="120000"/>
              </a:lnSpc>
            </a:pPr>
            <a:endParaRPr kumimoji="1" lang="en-US" sz="4000" b="1" dirty="0" smtClean="0">
              <a:solidFill>
                <a:srgbClr val="0C0600"/>
              </a:solidFill>
              <a:latin typeface="Verdana" pitchFamily="34" charset="0"/>
            </a:endParaRPr>
          </a:p>
          <a:p>
            <a:pPr algn="ctr" eaLnBrk="0" hangingPunct="0">
              <a:lnSpc>
                <a:spcPct val="120000"/>
              </a:lnSpc>
            </a:pPr>
            <a:r>
              <a:rPr kumimoji="1" lang="en-US" sz="4000" b="1" dirty="0">
                <a:solidFill>
                  <a:srgbClr val="0C0600"/>
                </a:solidFill>
                <a:latin typeface="Verdana" pitchFamily="34" charset="0"/>
              </a:rPr>
              <a:t>f</a:t>
            </a:r>
            <a:r>
              <a:rPr kumimoji="1" lang="en-US" sz="4000" b="1" dirty="0" smtClean="0">
                <a:solidFill>
                  <a:srgbClr val="0C0600"/>
                </a:solidFill>
                <a:latin typeface="Verdana" pitchFamily="34" charset="0"/>
              </a:rPr>
              <a:t>or the reasons one might suspect . . .</a:t>
            </a:r>
            <a:endParaRPr kumimoji="1" lang="en-US" sz="4000" b="1" dirty="0">
              <a:solidFill>
                <a:srgbClr val="0C0600"/>
              </a:solidFill>
              <a:latin typeface="Verdana" pitchFamily="34" charset="0"/>
            </a:endParaRPr>
          </a:p>
        </p:txBody>
      </p:sp>
      <p:sp>
        <p:nvSpPr>
          <p:cNvPr id="9"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
        <p:nvSpPr>
          <p:cNvPr id="5" name="Rectangle 3"/>
          <p:cNvSpPr>
            <a:spLocks noChangeArrowheads="1"/>
          </p:cNvSpPr>
          <p:nvPr/>
        </p:nvSpPr>
        <p:spPr bwMode="auto">
          <a:xfrm>
            <a:off x="1098550" y="3553374"/>
            <a:ext cx="6908800" cy="923330"/>
          </a:xfrm>
          <a:prstGeom prst="rect">
            <a:avLst/>
          </a:prstGeom>
          <a:noFill/>
          <a:ln w="28575">
            <a:noFill/>
            <a:miter lim="800000"/>
            <a:headEnd/>
            <a:tailEnd/>
          </a:ln>
        </p:spPr>
        <p:txBody>
          <a:bodyPr wrap="square" anchor="ctr">
            <a:spAutoFit/>
          </a:bodyPr>
          <a:lstStyle/>
          <a:p>
            <a:pPr algn="ctr" eaLnBrk="0" hangingPunct="0">
              <a:lnSpc>
                <a:spcPct val="150000"/>
              </a:lnSpc>
              <a:spcAft>
                <a:spcPts val="500"/>
              </a:spcAft>
            </a:pPr>
            <a:r>
              <a:rPr kumimoji="1" lang="en-US" sz="3600" b="1" dirty="0" smtClean="0">
                <a:solidFill>
                  <a:srgbClr val="FFFFFF"/>
                </a:solidFill>
                <a:latin typeface="Arial" charset="0"/>
              </a:rPr>
              <a:t>A simple answer .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2302683535"/>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123950"/>
            <a:ext cx="7721600" cy="36576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br>
              <a:rPr kumimoji="1" lang="en-US" sz="2800" b="1" dirty="0" smtClean="0">
                <a:solidFill>
                  <a:srgbClr val="FFFFFF">
                    <a:lumMod val="65000"/>
                  </a:srgbClr>
                </a:solidFill>
                <a:latin typeface="Verdana" pitchFamily="34" charset="0"/>
              </a:rPr>
            </a:br>
            <a:endParaRPr kumimoji="1" lang="en-US" sz="2800" b="1" dirty="0" smtClean="0">
              <a:solidFill>
                <a:srgbClr val="FFFFFF">
                  <a:lumMod val="65000"/>
                </a:srgbClr>
              </a:solidFill>
              <a:latin typeface="Verdana" pitchFamily="34" charset="0"/>
            </a:endParaRPr>
          </a:p>
          <a:p>
            <a:pPr algn="ctr" eaLnBrk="0" hangingPunct="0">
              <a:lnSpc>
                <a:spcPct val="120000"/>
              </a:lnSpc>
            </a:pPr>
            <a:r>
              <a:rPr kumimoji="1" lang="en-US" sz="4000" b="1" dirty="0" smtClean="0">
                <a:solidFill>
                  <a:srgbClr val="FFFFFF"/>
                </a:solidFill>
                <a:latin typeface="Verdana" pitchFamily="34" charset="0"/>
              </a:rPr>
              <a:t>Yes . . .</a:t>
            </a:r>
          </a:p>
          <a:p>
            <a:pPr algn="ctr" eaLnBrk="0" hangingPunct="0">
              <a:lnSpc>
                <a:spcPct val="120000"/>
              </a:lnSpc>
            </a:pPr>
            <a:endParaRPr kumimoji="1" lang="en-US" sz="4000" b="1" dirty="0" smtClean="0">
              <a:solidFill>
                <a:srgbClr val="FFFFFF"/>
              </a:solidFill>
              <a:latin typeface="Verdana" pitchFamily="34" charset="0"/>
            </a:endParaRPr>
          </a:p>
          <a:p>
            <a:pPr algn="ctr" eaLnBrk="0" hangingPunct="0">
              <a:lnSpc>
                <a:spcPct val="120000"/>
              </a:lnSpc>
            </a:pPr>
            <a:r>
              <a:rPr kumimoji="1" lang="en-US" sz="3200" b="1" dirty="0">
                <a:solidFill>
                  <a:srgbClr val="FFFFFF"/>
                </a:solidFill>
                <a:latin typeface="Verdana" pitchFamily="34" charset="0"/>
              </a:rPr>
              <a:t>f</a:t>
            </a:r>
            <a:r>
              <a:rPr kumimoji="1" lang="en-US" sz="3200" b="1" dirty="0" smtClean="0">
                <a:solidFill>
                  <a:srgbClr val="FFFFFF"/>
                </a:solidFill>
                <a:latin typeface="Verdana" pitchFamily="34" charset="0"/>
              </a:rPr>
              <a:t>or the reasons one might suspect . . .</a:t>
            </a:r>
            <a:endParaRPr kumimoji="1" lang="en-US" sz="3200" b="1" dirty="0">
              <a:solidFill>
                <a:srgbClr val="FFFFFF"/>
              </a:solidFill>
              <a:latin typeface="Verdana" pitchFamily="34" charset="0"/>
            </a:endParaRPr>
          </a:p>
        </p:txBody>
      </p:sp>
      <p:sp>
        <p:nvSpPr>
          <p:cNvPr id="9"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192916334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13316" y="2358639"/>
            <a:ext cx="7668684" cy="3933384"/>
          </a:xfrm>
          <a:prstGeom prst="rect">
            <a:avLst/>
          </a:prstGeom>
          <a:noFill/>
          <a:ln w="9525">
            <a:noFill/>
            <a:miter lim="800000"/>
            <a:headEnd/>
            <a:tailEnd/>
          </a:ln>
        </p:spPr>
        <p:txBody>
          <a:bodyPr wrap="square" anchor="ctr">
            <a:spAutoFit/>
          </a:bodyPr>
          <a:lstStyle/>
          <a:p>
            <a:pPr marL="228600" indent="-228600" eaLnBrk="0" hangingPunct="0">
              <a:lnSpc>
                <a:spcPct val="160000"/>
              </a:lnSpc>
              <a:buFontTx/>
              <a:buChar char="•"/>
              <a:tabLst>
                <a:tab pos="231775" algn="l"/>
              </a:tabLst>
              <a:defRPr/>
            </a:pPr>
            <a:r>
              <a:rPr kumimoji="1" lang="en-US" sz="1200" b="1" dirty="0">
                <a:solidFill>
                  <a:srgbClr val="FFFFFF"/>
                </a:solidFill>
                <a:latin typeface="Verdana" pitchFamily="34" charset="0"/>
              </a:rPr>
              <a:t>More than 40 percent of U.S. households feed their backyard birds, and in the United Kingdom, the rate is as high as 75 percent</a:t>
            </a:r>
            <a:r>
              <a:rPr kumimoji="1" lang="en-US" sz="1200" b="1" dirty="0" smtClean="0">
                <a:solidFill>
                  <a:srgbClr val="FFFFFF"/>
                </a:solidFill>
                <a:latin typeface="Verdana" pitchFamily="34" charset="0"/>
              </a:rPr>
              <a:t>.</a:t>
            </a:r>
            <a:br>
              <a:rPr kumimoji="1" lang="en-US" sz="1200" b="1" dirty="0" smtClean="0">
                <a:solidFill>
                  <a:srgbClr val="FFFFFF"/>
                </a:solidFill>
                <a:latin typeface="Verdana" pitchFamily="34" charset="0"/>
              </a:rPr>
            </a:br>
            <a:endParaRPr kumimoji="1" lang="en-US" sz="1200" b="1" dirty="0">
              <a:solidFill>
                <a:srgbClr val="FFFFFF"/>
              </a:solidFill>
              <a:latin typeface="Verdana" pitchFamily="34" charset="0"/>
            </a:endParaRPr>
          </a:p>
          <a:p>
            <a:pPr marL="228600" indent="-228600" eaLnBrk="0" hangingPunct="0">
              <a:lnSpc>
                <a:spcPct val="160000"/>
              </a:lnSpc>
              <a:buFontTx/>
              <a:buChar char="•"/>
              <a:tabLst>
                <a:tab pos="231775" algn="l"/>
              </a:tabLst>
              <a:defRPr/>
            </a:pPr>
            <a:r>
              <a:rPr kumimoji="1" lang="en-US" sz="1200" b="1" dirty="0">
                <a:solidFill>
                  <a:srgbClr val="FFFFFF"/>
                </a:solidFill>
                <a:latin typeface="Verdana" pitchFamily="34" charset="0"/>
              </a:rPr>
              <a:t>A study conducted during winter in Wisconsin showed that black-capped chickadees with access to bird seed had a much higher overwinter survival rate (69 percent) as compared to those without access to human-provided seed (37 percent </a:t>
            </a:r>
            <a:r>
              <a:rPr kumimoji="1" lang="en-US" sz="1200" b="1" dirty="0" smtClean="0">
                <a:solidFill>
                  <a:srgbClr val="FFFFFF"/>
                </a:solidFill>
                <a:latin typeface="Verdana" pitchFamily="34" charset="0"/>
              </a:rPr>
              <a:t>survival</a:t>
            </a:r>
            <a:br>
              <a:rPr kumimoji="1" lang="en-US" sz="1200" b="1" dirty="0" smtClean="0">
                <a:solidFill>
                  <a:srgbClr val="FFFFFF"/>
                </a:solidFill>
                <a:latin typeface="Verdana" pitchFamily="34" charset="0"/>
              </a:rPr>
            </a:br>
            <a:endParaRPr kumimoji="1" lang="en-US" sz="1200" b="1" dirty="0" smtClean="0">
              <a:solidFill>
                <a:srgbClr val="FFFFFF"/>
              </a:solidFill>
              <a:latin typeface="Verdana" pitchFamily="34" charset="0"/>
            </a:endParaRPr>
          </a:p>
          <a:p>
            <a:pPr marL="228600" indent="-228600" eaLnBrk="0" hangingPunct="0">
              <a:lnSpc>
                <a:spcPct val="160000"/>
              </a:lnSpc>
              <a:buFontTx/>
              <a:buChar char="•"/>
              <a:tabLst>
                <a:tab pos="231775" algn="l"/>
              </a:tabLst>
              <a:defRPr/>
            </a:pPr>
            <a:r>
              <a:rPr kumimoji="1" lang="en-US" sz="1200" b="1" dirty="0">
                <a:solidFill>
                  <a:srgbClr val="FFFFFF"/>
                </a:solidFill>
                <a:latin typeface="Verdana" pitchFamily="34" charset="0"/>
              </a:rPr>
              <a:t>Furthermore, some studies have shown that birds making it through the winter in better physical condition see those benefits carry over into the nesting </a:t>
            </a:r>
            <a:r>
              <a:rPr kumimoji="1" lang="en-US" sz="1200" b="1" dirty="0" smtClean="0">
                <a:solidFill>
                  <a:srgbClr val="FFFFFF"/>
                </a:solidFill>
                <a:latin typeface="Verdana" pitchFamily="34" charset="0"/>
              </a:rPr>
              <a:t>season</a:t>
            </a:r>
            <a:br>
              <a:rPr kumimoji="1" lang="en-US" sz="1200" b="1" dirty="0" smtClean="0">
                <a:solidFill>
                  <a:srgbClr val="FFFFFF"/>
                </a:solidFill>
                <a:latin typeface="Verdana" pitchFamily="34" charset="0"/>
              </a:rPr>
            </a:br>
            <a:endParaRPr kumimoji="1" lang="en-US" sz="1200" b="1" dirty="0" smtClean="0">
              <a:solidFill>
                <a:srgbClr val="FFFFFF"/>
              </a:solidFill>
              <a:latin typeface="Verdana" pitchFamily="34" charset="0"/>
            </a:endParaRPr>
          </a:p>
          <a:p>
            <a:pPr marL="228600" indent="-228600" eaLnBrk="0" hangingPunct="0">
              <a:lnSpc>
                <a:spcPct val="160000"/>
              </a:lnSpc>
              <a:buFontTx/>
              <a:buChar char="•"/>
              <a:tabLst>
                <a:tab pos="231775" algn="l"/>
              </a:tabLst>
              <a:defRPr/>
            </a:pPr>
            <a:r>
              <a:rPr kumimoji="1" lang="en-US" sz="1200" b="1" dirty="0">
                <a:solidFill>
                  <a:srgbClr val="FFFFFF"/>
                </a:solidFill>
                <a:latin typeface="Verdana" pitchFamily="34" charset="0"/>
              </a:rPr>
              <a:t>Bird feeding produces significantly earlier egg laying dates, larger clutches of eggs, higher chick weights and higher overall breeding success across a wide range of bird </a:t>
            </a:r>
            <a:r>
              <a:rPr kumimoji="1" lang="en-US" sz="1200" b="1" dirty="0" smtClean="0">
                <a:solidFill>
                  <a:srgbClr val="FFFFFF"/>
                </a:solidFill>
                <a:latin typeface="Verdana" pitchFamily="34" charset="0"/>
              </a:rPr>
              <a:t>species</a:t>
            </a:r>
            <a:endParaRPr kumimoji="1" lang="en-US" sz="1200" b="1" dirty="0">
              <a:solidFill>
                <a:srgbClr val="FFFFFF"/>
              </a:solidFill>
              <a:latin typeface="Verdana" pitchFamily="34" charset="0"/>
            </a:endParaRPr>
          </a:p>
        </p:txBody>
      </p:sp>
      <p:sp>
        <p:nvSpPr>
          <p:cNvPr id="7" name="Rectangle 3"/>
          <p:cNvSpPr>
            <a:spLocks noChangeArrowheads="1"/>
          </p:cNvSpPr>
          <p:nvPr/>
        </p:nvSpPr>
        <p:spPr bwMode="auto">
          <a:xfrm>
            <a:off x="694267" y="590550"/>
            <a:ext cx="7721600" cy="16002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p>
        </p:txBody>
      </p:sp>
      <p:sp>
        <p:nvSpPr>
          <p:cNvPr id="6"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221026516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276350"/>
            <a:ext cx="7721600" cy="36576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br>
              <a:rPr kumimoji="1" lang="en-US" sz="2800" b="1" dirty="0" smtClean="0">
                <a:solidFill>
                  <a:srgbClr val="FFFFFF">
                    <a:lumMod val="65000"/>
                  </a:srgbClr>
                </a:solidFill>
                <a:latin typeface="Verdana" pitchFamily="34" charset="0"/>
              </a:rPr>
            </a:br>
            <a:endParaRPr kumimoji="1" lang="en-US" sz="2800" b="1" dirty="0" smtClean="0">
              <a:solidFill>
                <a:srgbClr val="FFFFFF">
                  <a:lumMod val="65000"/>
                </a:srgbClr>
              </a:solidFill>
              <a:latin typeface="Verdana" pitchFamily="34" charset="0"/>
            </a:endParaRPr>
          </a:p>
          <a:p>
            <a:pPr algn="ctr" eaLnBrk="0" hangingPunct="0">
              <a:lnSpc>
                <a:spcPct val="120000"/>
              </a:lnSpc>
            </a:pPr>
            <a:r>
              <a:rPr kumimoji="1" lang="en-US" sz="4000" b="1" dirty="0" smtClean="0">
                <a:solidFill>
                  <a:srgbClr val="0C0600"/>
                </a:solidFill>
                <a:latin typeface="Verdana" pitchFamily="34" charset="0"/>
              </a:rPr>
              <a:t>Yes . . .</a:t>
            </a:r>
          </a:p>
          <a:p>
            <a:pPr algn="ctr" eaLnBrk="0" hangingPunct="0">
              <a:lnSpc>
                <a:spcPct val="120000"/>
              </a:lnSpc>
            </a:pPr>
            <a:endParaRPr kumimoji="1" lang="en-US" sz="4000" b="1" dirty="0" smtClean="0">
              <a:solidFill>
                <a:srgbClr val="0C0600"/>
              </a:solidFill>
              <a:latin typeface="Verdana" pitchFamily="34" charset="0"/>
            </a:endParaRPr>
          </a:p>
          <a:p>
            <a:pPr algn="ctr" eaLnBrk="0" hangingPunct="0">
              <a:lnSpc>
                <a:spcPct val="120000"/>
              </a:lnSpc>
            </a:pPr>
            <a:r>
              <a:rPr kumimoji="1" lang="en-US" sz="4000" b="1" dirty="0">
                <a:solidFill>
                  <a:srgbClr val="0C0600"/>
                </a:solidFill>
                <a:latin typeface="Verdana" pitchFamily="34" charset="0"/>
              </a:rPr>
              <a:t>f</a:t>
            </a:r>
            <a:r>
              <a:rPr kumimoji="1" lang="en-US" sz="4000" b="1" dirty="0" smtClean="0">
                <a:solidFill>
                  <a:srgbClr val="0C0600"/>
                </a:solidFill>
                <a:latin typeface="Verdana" pitchFamily="34" charset="0"/>
              </a:rPr>
              <a:t>or the reasons one might suspect . . .</a:t>
            </a:r>
            <a:endParaRPr kumimoji="1" lang="en-US" sz="4000" b="1" dirty="0">
              <a:solidFill>
                <a:srgbClr val="0C0600"/>
              </a:solidFill>
              <a:latin typeface="Verdana" pitchFamily="34" charset="0"/>
            </a:endParaRPr>
          </a:p>
        </p:txBody>
      </p:sp>
      <p:sp>
        <p:nvSpPr>
          <p:cNvPr id="9"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
        <p:nvSpPr>
          <p:cNvPr id="5" name="Rectangle 3"/>
          <p:cNvSpPr>
            <a:spLocks noChangeArrowheads="1"/>
          </p:cNvSpPr>
          <p:nvPr/>
        </p:nvSpPr>
        <p:spPr bwMode="auto">
          <a:xfrm>
            <a:off x="1098550" y="3553374"/>
            <a:ext cx="6908800" cy="923330"/>
          </a:xfrm>
          <a:prstGeom prst="rect">
            <a:avLst/>
          </a:prstGeom>
          <a:noFill/>
          <a:ln w="28575">
            <a:noFill/>
            <a:miter lim="800000"/>
            <a:headEnd/>
            <a:tailEnd/>
          </a:ln>
        </p:spPr>
        <p:txBody>
          <a:bodyPr wrap="square" anchor="ctr">
            <a:spAutoFit/>
          </a:bodyPr>
          <a:lstStyle/>
          <a:p>
            <a:pPr algn="ctr" eaLnBrk="0" hangingPunct="0">
              <a:lnSpc>
                <a:spcPct val="150000"/>
              </a:lnSpc>
              <a:spcAft>
                <a:spcPts val="500"/>
              </a:spcAft>
            </a:pPr>
            <a:r>
              <a:rPr kumimoji="1" lang="en-US" sz="3600" b="1" dirty="0" smtClean="0">
                <a:solidFill>
                  <a:srgbClr val="FFFFFF"/>
                </a:solidFill>
                <a:latin typeface="Arial" charset="0"/>
              </a:rPr>
              <a:t>BUT .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321760753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276350"/>
            <a:ext cx="7721600" cy="36576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br>
              <a:rPr kumimoji="1" lang="en-US" sz="2800" b="1" dirty="0" smtClean="0">
                <a:solidFill>
                  <a:srgbClr val="FFFFFF">
                    <a:lumMod val="65000"/>
                  </a:srgbClr>
                </a:solidFill>
                <a:latin typeface="Verdana" pitchFamily="34" charset="0"/>
              </a:rPr>
            </a:br>
            <a:endParaRPr kumimoji="1" lang="en-US" sz="2800" b="1" dirty="0" smtClean="0">
              <a:solidFill>
                <a:srgbClr val="FFFFFF">
                  <a:lumMod val="65000"/>
                </a:srgbClr>
              </a:solidFill>
              <a:latin typeface="Verdana" pitchFamily="34" charset="0"/>
            </a:endParaRPr>
          </a:p>
          <a:p>
            <a:pPr algn="ctr" eaLnBrk="0" hangingPunct="0">
              <a:lnSpc>
                <a:spcPct val="120000"/>
              </a:lnSpc>
            </a:pPr>
            <a:r>
              <a:rPr kumimoji="1" lang="en-US" sz="4000" b="1" dirty="0" smtClean="0">
                <a:solidFill>
                  <a:srgbClr val="0C0600"/>
                </a:solidFill>
                <a:latin typeface="Verdana" pitchFamily="34" charset="0"/>
              </a:rPr>
              <a:t>Yes . . .</a:t>
            </a:r>
          </a:p>
          <a:p>
            <a:pPr algn="ctr" eaLnBrk="0" hangingPunct="0">
              <a:lnSpc>
                <a:spcPct val="120000"/>
              </a:lnSpc>
            </a:pPr>
            <a:endParaRPr kumimoji="1" lang="en-US" sz="4000" b="1" dirty="0" smtClean="0">
              <a:solidFill>
                <a:srgbClr val="0C0600"/>
              </a:solidFill>
              <a:latin typeface="Verdana" pitchFamily="34" charset="0"/>
            </a:endParaRPr>
          </a:p>
          <a:p>
            <a:pPr algn="ctr" eaLnBrk="0" hangingPunct="0">
              <a:lnSpc>
                <a:spcPct val="120000"/>
              </a:lnSpc>
            </a:pPr>
            <a:r>
              <a:rPr kumimoji="1" lang="en-US" sz="4000" b="1" dirty="0">
                <a:solidFill>
                  <a:srgbClr val="0C0600"/>
                </a:solidFill>
                <a:latin typeface="Verdana" pitchFamily="34" charset="0"/>
              </a:rPr>
              <a:t>f</a:t>
            </a:r>
            <a:r>
              <a:rPr kumimoji="1" lang="en-US" sz="4000" b="1" dirty="0" smtClean="0">
                <a:solidFill>
                  <a:srgbClr val="0C0600"/>
                </a:solidFill>
                <a:latin typeface="Verdana" pitchFamily="34" charset="0"/>
              </a:rPr>
              <a:t>or the one might suspect . . .</a:t>
            </a:r>
            <a:endParaRPr kumimoji="1" lang="en-US" sz="4000" b="1" dirty="0">
              <a:solidFill>
                <a:srgbClr val="0C0600"/>
              </a:solidFill>
              <a:latin typeface="Verdana" pitchFamily="34" charset="0"/>
            </a:endParaRPr>
          </a:p>
        </p:txBody>
      </p:sp>
      <p:sp>
        <p:nvSpPr>
          <p:cNvPr id="9"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
        <p:nvSpPr>
          <p:cNvPr id="5" name="Rectangle 3"/>
          <p:cNvSpPr>
            <a:spLocks noChangeArrowheads="1"/>
          </p:cNvSpPr>
          <p:nvPr/>
        </p:nvSpPr>
        <p:spPr bwMode="auto">
          <a:xfrm>
            <a:off x="1098550" y="3137877"/>
            <a:ext cx="6908800" cy="1754326"/>
          </a:xfrm>
          <a:prstGeom prst="rect">
            <a:avLst/>
          </a:prstGeom>
          <a:noFill/>
          <a:ln w="28575">
            <a:noFill/>
            <a:miter lim="800000"/>
            <a:headEnd/>
            <a:tailEnd/>
          </a:ln>
        </p:spPr>
        <p:txBody>
          <a:bodyPr wrap="square" anchor="ctr">
            <a:spAutoFit/>
          </a:bodyPr>
          <a:lstStyle/>
          <a:p>
            <a:pPr algn="ctr" eaLnBrk="0" hangingPunct="0">
              <a:lnSpc>
                <a:spcPct val="150000"/>
              </a:lnSpc>
              <a:spcAft>
                <a:spcPts val="500"/>
              </a:spcAft>
            </a:pPr>
            <a:r>
              <a:rPr kumimoji="1" lang="en-US" sz="3600" b="1" dirty="0" smtClean="0">
                <a:solidFill>
                  <a:srgbClr val="FFFFFF"/>
                </a:solidFill>
                <a:latin typeface="Arial" charset="0"/>
              </a:rPr>
              <a:t>A holistic view would also consider  .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88993663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13316" y="1834559"/>
            <a:ext cx="7668684" cy="4524315"/>
          </a:xfrm>
          <a:prstGeom prst="rect">
            <a:avLst/>
          </a:prstGeom>
          <a:noFill/>
          <a:ln w="9525">
            <a:noFill/>
            <a:miter lim="800000"/>
            <a:headEnd/>
            <a:tailEnd/>
          </a:ln>
        </p:spPr>
        <p:txBody>
          <a:bodyPr wrap="square" anchor="ctr">
            <a:spAutoFit/>
          </a:bodyPr>
          <a:lstStyle/>
          <a:p>
            <a:pPr marL="228600" indent="-228600" eaLnBrk="0" hangingPunct="0">
              <a:buFontTx/>
              <a:buChar char="•"/>
              <a:tabLst>
                <a:tab pos="231775" algn="l"/>
              </a:tabLst>
              <a:defRPr/>
            </a:pPr>
            <a:r>
              <a:rPr kumimoji="1" lang="en-US" sz="2400" b="1" dirty="0" smtClean="0">
                <a:solidFill>
                  <a:srgbClr val="FFFFFF"/>
                </a:solidFill>
                <a:latin typeface="Verdana" pitchFamily="34" charset="0"/>
              </a:rPr>
              <a:t>feeding </a:t>
            </a:r>
            <a:r>
              <a:rPr kumimoji="1" lang="en-US" sz="2400" b="1" dirty="0">
                <a:solidFill>
                  <a:srgbClr val="FFFFFF"/>
                </a:solidFill>
                <a:latin typeface="Verdana" pitchFamily="34" charset="0"/>
              </a:rPr>
              <a:t>can promote the survival and reproduction of the </a:t>
            </a:r>
            <a:r>
              <a:rPr kumimoji="1" lang="en-US" sz="2400" b="1" dirty="0" smtClean="0">
                <a:solidFill>
                  <a:srgbClr val="FFFFFF"/>
                </a:solidFill>
                <a:latin typeface="Verdana" pitchFamily="34" charset="0"/>
              </a:rPr>
              <a:t>not-quite-fittest</a:t>
            </a:r>
            <a:br>
              <a:rPr kumimoji="1" lang="en-US" sz="2400" b="1" dirty="0" smtClean="0">
                <a:solidFill>
                  <a:srgbClr val="FFFFFF"/>
                </a:solidFill>
                <a:latin typeface="Verdana" pitchFamily="34" charset="0"/>
              </a:rPr>
            </a:br>
            <a:endParaRPr kumimoji="1" lang="en-US" sz="2400" b="1" dirty="0" smtClean="0">
              <a:solidFill>
                <a:srgbClr val="FFFFFF"/>
              </a:solidFill>
              <a:latin typeface="Verdana" pitchFamily="34" charset="0"/>
            </a:endParaRPr>
          </a:p>
          <a:p>
            <a:pPr marL="228600" indent="-228600" eaLnBrk="0" hangingPunct="0">
              <a:buFontTx/>
              <a:buChar char="•"/>
              <a:tabLst>
                <a:tab pos="231775" algn="l"/>
              </a:tabLst>
              <a:defRPr/>
            </a:pPr>
            <a:r>
              <a:rPr kumimoji="1" lang="en-US" sz="2400" b="1" dirty="0" smtClean="0">
                <a:solidFill>
                  <a:srgbClr val="FFFFFF"/>
                </a:solidFill>
                <a:latin typeface="Verdana" pitchFamily="34" charset="0"/>
              </a:rPr>
              <a:t>one </a:t>
            </a:r>
            <a:r>
              <a:rPr kumimoji="1" lang="en-US" sz="2400" b="1" dirty="0">
                <a:solidFill>
                  <a:srgbClr val="FFFFFF"/>
                </a:solidFill>
                <a:latin typeface="Verdana" pitchFamily="34" charset="0"/>
              </a:rPr>
              <a:t>research </a:t>
            </a:r>
            <a:r>
              <a:rPr kumimoji="1" lang="en-US" sz="2400" b="1" dirty="0" smtClean="0">
                <a:solidFill>
                  <a:srgbClr val="FFFFFF"/>
                </a:solidFill>
                <a:latin typeface="Verdana" pitchFamily="34" charset="0"/>
              </a:rPr>
              <a:t>group </a:t>
            </a:r>
            <a:r>
              <a:rPr kumimoji="1" lang="en-US" sz="2400" b="1" dirty="0">
                <a:solidFill>
                  <a:srgbClr val="FFFFFF"/>
                </a:solidFill>
                <a:latin typeface="Verdana" pitchFamily="34" charset="0"/>
              </a:rPr>
              <a:t>found that birds fed during winter subsequently laid a smaller number of eggs that had lower hatching success and ultimately fledged fewer young than birds that weren’t fed at </a:t>
            </a:r>
            <a:r>
              <a:rPr kumimoji="1" lang="en-US" sz="2400" b="1" dirty="0" smtClean="0">
                <a:solidFill>
                  <a:srgbClr val="FFFFFF"/>
                </a:solidFill>
                <a:latin typeface="Verdana" pitchFamily="34" charset="0"/>
              </a:rPr>
              <a:t>all</a:t>
            </a:r>
            <a:br>
              <a:rPr kumimoji="1" lang="en-US" sz="2400" b="1" dirty="0" smtClean="0">
                <a:solidFill>
                  <a:srgbClr val="FFFFFF"/>
                </a:solidFill>
                <a:latin typeface="Verdana" pitchFamily="34" charset="0"/>
              </a:rPr>
            </a:br>
            <a:endParaRPr kumimoji="1" lang="en-US" sz="2400" b="1" dirty="0" smtClean="0">
              <a:solidFill>
                <a:srgbClr val="FFFFFF"/>
              </a:solidFill>
              <a:latin typeface="Verdana" pitchFamily="34" charset="0"/>
            </a:endParaRPr>
          </a:p>
          <a:p>
            <a:pPr marL="228600" indent="-228600" eaLnBrk="0" hangingPunct="0">
              <a:buFontTx/>
              <a:buChar char="•"/>
              <a:tabLst>
                <a:tab pos="231775" algn="l"/>
              </a:tabLst>
              <a:defRPr/>
            </a:pPr>
            <a:r>
              <a:rPr kumimoji="1" lang="en-US" sz="2400" b="1" dirty="0">
                <a:solidFill>
                  <a:srgbClr val="FFFFFF"/>
                </a:solidFill>
                <a:latin typeface="Verdana" pitchFamily="34" charset="0"/>
              </a:rPr>
              <a:t>t</a:t>
            </a:r>
            <a:r>
              <a:rPr kumimoji="1" lang="en-US" sz="2400" b="1" dirty="0" smtClean="0">
                <a:solidFill>
                  <a:srgbClr val="FFFFFF"/>
                </a:solidFill>
                <a:latin typeface="Verdana" pitchFamily="34" charset="0"/>
              </a:rPr>
              <a:t>he </a:t>
            </a:r>
            <a:r>
              <a:rPr kumimoji="1" lang="en-US" sz="2400" b="1" dirty="0">
                <a:solidFill>
                  <a:srgbClr val="FFFFFF"/>
                </a:solidFill>
                <a:latin typeface="Verdana" pitchFamily="34" charset="0"/>
              </a:rPr>
              <a:t>offspring that did fledge weighed less and had a lower survival rate than the young of unfed </a:t>
            </a:r>
            <a:r>
              <a:rPr kumimoji="1" lang="en-US" sz="2400" b="1" dirty="0" smtClean="0">
                <a:solidFill>
                  <a:srgbClr val="FFFFFF"/>
                </a:solidFill>
                <a:latin typeface="Verdana" pitchFamily="34" charset="0"/>
              </a:rPr>
              <a:t>birds</a:t>
            </a:r>
            <a:endParaRPr kumimoji="1" lang="en-US" b="1" dirty="0">
              <a:solidFill>
                <a:srgbClr val="FFFFFF"/>
              </a:solidFill>
              <a:latin typeface="Verdana" pitchFamily="34" charset="0"/>
            </a:endParaRPr>
          </a:p>
        </p:txBody>
      </p:sp>
      <p:sp>
        <p:nvSpPr>
          <p:cNvPr id="7" name="Rectangle 3"/>
          <p:cNvSpPr>
            <a:spLocks noChangeArrowheads="1"/>
          </p:cNvSpPr>
          <p:nvPr/>
        </p:nvSpPr>
        <p:spPr bwMode="auto">
          <a:xfrm>
            <a:off x="694267" y="590550"/>
            <a:ext cx="7721600" cy="16002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p>
        </p:txBody>
      </p:sp>
      <p:sp>
        <p:nvSpPr>
          <p:cNvPr id="6"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109926887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13316" y="2035352"/>
            <a:ext cx="7668684" cy="3970318"/>
          </a:xfrm>
          <a:prstGeom prst="rect">
            <a:avLst/>
          </a:prstGeom>
          <a:noFill/>
          <a:ln w="9525">
            <a:noFill/>
            <a:miter lim="800000"/>
            <a:headEnd/>
            <a:tailEnd/>
          </a:ln>
        </p:spPr>
        <p:txBody>
          <a:bodyPr wrap="square" anchor="ctr">
            <a:spAutoFit/>
          </a:bodyPr>
          <a:lstStyle/>
          <a:p>
            <a:pPr marL="228600" indent="-228600" eaLnBrk="0" hangingPunct="0">
              <a:buFontTx/>
              <a:buChar char="•"/>
              <a:tabLst>
                <a:tab pos="231775" algn="l"/>
              </a:tabLst>
              <a:defRPr/>
            </a:pPr>
            <a:r>
              <a:rPr kumimoji="1" lang="en-US" sz="2800" b="1" dirty="0" smtClean="0">
                <a:solidFill>
                  <a:srgbClr val="FFFFFF"/>
                </a:solidFill>
                <a:latin typeface="Verdana" pitchFamily="34" charset="0"/>
              </a:rPr>
              <a:t>both species [in two U.K. studies], </a:t>
            </a:r>
            <a:r>
              <a:rPr kumimoji="1" lang="en-US" sz="2800" b="1" dirty="0">
                <a:solidFill>
                  <a:srgbClr val="FFFFFF"/>
                </a:solidFill>
                <a:latin typeface="Verdana" pitchFamily="34" charset="0"/>
              </a:rPr>
              <a:t>when they had access to bird food, laid fewer eggs, had lower hatching success, and ultimately had fewer chicks </a:t>
            </a:r>
            <a:r>
              <a:rPr kumimoji="1" lang="en-US" sz="2800" b="1" dirty="0" smtClean="0">
                <a:solidFill>
                  <a:srgbClr val="FFFFFF"/>
                </a:solidFill>
                <a:latin typeface="Verdana" pitchFamily="34" charset="0"/>
              </a:rPr>
              <a:t>fledged</a:t>
            </a:r>
            <a:br>
              <a:rPr kumimoji="1" lang="en-US" sz="2800" b="1" dirty="0" smtClean="0">
                <a:solidFill>
                  <a:srgbClr val="FFFFFF"/>
                </a:solidFill>
                <a:latin typeface="Verdana" pitchFamily="34" charset="0"/>
              </a:rPr>
            </a:br>
            <a:endParaRPr kumimoji="1" lang="en-US" sz="2800" b="1" dirty="0" smtClean="0">
              <a:solidFill>
                <a:srgbClr val="FFFFFF"/>
              </a:solidFill>
              <a:latin typeface="Verdana" pitchFamily="34" charset="0"/>
            </a:endParaRPr>
          </a:p>
          <a:p>
            <a:pPr marL="228600" indent="-228600" eaLnBrk="0" hangingPunct="0">
              <a:buFontTx/>
              <a:buChar char="•"/>
              <a:tabLst>
                <a:tab pos="231775" algn="l"/>
              </a:tabLst>
              <a:defRPr/>
            </a:pPr>
            <a:r>
              <a:rPr kumimoji="1" lang="en-US" sz="2800" b="1" dirty="0">
                <a:solidFill>
                  <a:srgbClr val="FFFFFF"/>
                </a:solidFill>
                <a:latin typeface="Verdana" pitchFamily="34" charset="0"/>
              </a:rPr>
              <a:t>f</a:t>
            </a:r>
            <a:r>
              <a:rPr kumimoji="1" lang="en-US" sz="2800" b="1" dirty="0" smtClean="0">
                <a:solidFill>
                  <a:srgbClr val="FFFFFF"/>
                </a:solidFill>
                <a:latin typeface="Verdana" pitchFamily="34" charset="0"/>
              </a:rPr>
              <a:t>eeding an </a:t>
            </a:r>
            <a:r>
              <a:rPr kumimoji="1" lang="en-US" sz="2800" b="1" dirty="0">
                <a:solidFill>
                  <a:srgbClr val="FFFFFF"/>
                </a:solidFill>
                <a:latin typeface="Verdana" pitchFamily="34" charset="0"/>
              </a:rPr>
              <a:t>irresistible diet that was unbalanced – too high in fat to produce high-quality </a:t>
            </a:r>
            <a:r>
              <a:rPr kumimoji="1" lang="en-US" sz="2800" b="1" dirty="0" smtClean="0">
                <a:solidFill>
                  <a:srgbClr val="FFFFFF"/>
                </a:solidFill>
                <a:latin typeface="Verdana" pitchFamily="34" charset="0"/>
              </a:rPr>
              <a:t>eggs</a:t>
            </a:r>
            <a:endParaRPr kumimoji="1" lang="en-US" sz="2800" b="1" dirty="0">
              <a:solidFill>
                <a:srgbClr val="FFFFFF"/>
              </a:solidFill>
              <a:latin typeface="Verdana" pitchFamily="34" charset="0"/>
            </a:endParaRPr>
          </a:p>
        </p:txBody>
      </p:sp>
      <p:sp>
        <p:nvSpPr>
          <p:cNvPr id="7" name="Rectangle 3"/>
          <p:cNvSpPr>
            <a:spLocks noChangeArrowheads="1"/>
          </p:cNvSpPr>
          <p:nvPr/>
        </p:nvSpPr>
        <p:spPr bwMode="auto">
          <a:xfrm>
            <a:off x="694267" y="590550"/>
            <a:ext cx="7721600" cy="16002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p>
        </p:txBody>
      </p:sp>
      <p:sp>
        <p:nvSpPr>
          <p:cNvPr id="6"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22661487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2633350"/>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b="1" dirty="0" smtClean="0">
              <a:solidFill>
                <a:schemeClr val="bg1">
                  <a:lumMod val="65000"/>
                </a:schemeClr>
              </a:solidFill>
            </a:endParaRPr>
          </a:p>
          <a:p>
            <a:pPr marL="457200" indent="-457200" eaLnBrk="1" hangingPunct="1">
              <a:buAutoNum type="arabicPeriod" startAt="2"/>
              <a:tabLst>
                <a:tab pos="0" algn="l"/>
              </a:tabLst>
            </a:pPr>
            <a:r>
              <a:rPr lang="en-US" sz="4000" b="1" dirty="0" smtClean="0">
                <a:solidFill>
                  <a:srgbClr val="000000"/>
                </a:solidFill>
              </a:rPr>
              <a:t>culture </a:t>
            </a:r>
            <a:r>
              <a:rPr lang="en-US" sz="2800" dirty="0" smtClean="0">
                <a:solidFill>
                  <a:srgbClr val="000000"/>
                </a:solidFill>
              </a:rPr>
              <a:t>as a primary concept</a:t>
            </a:r>
            <a:endParaRPr lang="en-US" sz="4000" dirty="0" smtClean="0">
              <a:solidFill>
                <a:srgbClr val="000000"/>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sz="2400" dirty="0" smtClean="0">
              <a:solidFill>
                <a:schemeClr val="bg1">
                  <a:lumMod val="65000"/>
                </a:schemeClr>
              </a:solidFill>
            </a:endParaRPr>
          </a:p>
          <a:p>
            <a:pPr marL="457200" indent="-457200" eaLnBrk="1" hangingPunct="1">
              <a:buAutoNum type="arabicPeriod" startAt="2"/>
              <a:tabLst>
                <a:tab pos="457200" algn="l"/>
              </a:tabLst>
            </a:pPr>
            <a:r>
              <a:rPr lang="en-US" sz="2400" b="1" dirty="0" smtClean="0">
                <a:solidFill>
                  <a:schemeClr val="bg1">
                    <a:lumMod val="65000"/>
                  </a:schemeClr>
                </a:solidFill>
              </a:rPr>
              <a:t>fieldwork</a:t>
            </a:r>
            <a:r>
              <a:rPr lang="en-US" sz="2400" dirty="0" smtClean="0">
                <a:solidFill>
                  <a:schemeClr val="bg1">
                    <a:lumMod val="65000"/>
                  </a:schemeClr>
                </a:solidFill>
              </a:rPr>
              <a:t> </a:t>
            </a:r>
            <a:r>
              <a:rPr lang="en-US" sz="1800" dirty="0" smtClean="0">
                <a:solidFill>
                  <a:schemeClr val="bg1">
                    <a:lumMod val="65000"/>
                  </a:schemeClr>
                </a:solidFill>
              </a:rPr>
              <a:t>as a primary research technique</a:t>
            </a:r>
            <a:endParaRPr lang="en-US" sz="2400" b="1" dirty="0" smtClean="0">
              <a:solidFill>
                <a:schemeClr val="bg1">
                  <a:lumMod val="65000"/>
                </a:schemeClr>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3034114371"/>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13316" y="1997252"/>
            <a:ext cx="7668684" cy="3970318"/>
          </a:xfrm>
          <a:prstGeom prst="rect">
            <a:avLst/>
          </a:prstGeom>
          <a:noFill/>
          <a:ln w="9525">
            <a:noFill/>
            <a:miter lim="800000"/>
            <a:headEnd/>
            <a:tailEnd/>
          </a:ln>
        </p:spPr>
        <p:txBody>
          <a:bodyPr wrap="square" anchor="ctr">
            <a:spAutoFit/>
          </a:bodyPr>
          <a:lstStyle/>
          <a:p>
            <a:pPr marL="228600" indent="-228600" eaLnBrk="0" hangingPunct="0">
              <a:buFontTx/>
              <a:buChar char="•"/>
              <a:tabLst>
                <a:tab pos="231775" algn="l"/>
              </a:tabLst>
              <a:defRPr/>
            </a:pPr>
            <a:r>
              <a:rPr kumimoji="1" lang="en-US" sz="2800" b="1" dirty="0">
                <a:solidFill>
                  <a:srgbClr val="FFFFFF"/>
                </a:solidFill>
                <a:latin typeface="Verdana" pitchFamily="34" charset="0"/>
              </a:rPr>
              <a:t>bird feeding allowed individuals with a lower reproductive capacity which ordinarily would not survive the winter the chance to </a:t>
            </a:r>
            <a:r>
              <a:rPr kumimoji="1" lang="en-US" sz="2800" b="1" dirty="0" smtClean="0">
                <a:solidFill>
                  <a:srgbClr val="FFFFFF"/>
                </a:solidFill>
                <a:latin typeface="Verdana" pitchFamily="34" charset="0"/>
              </a:rPr>
              <a:t>nest</a:t>
            </a:r>
          </a:p>
          <a:p>
            <a:pPr marL="228600" indent="-228600" eaLnBrk="0" hangingPunct="0">
              <a:buFontTx/>
              <a:buChar char="•"/>
              <a:tabLst>
                <a:tab pos="231775" algn="l"/>
              </a:tabLst>
              <a:defRPr/>
            </a:pPr>
            <a:endParaRPr kumimoji="1" lang="en-US" sz="2800" b="1" dirty="0">
              <a:solidFill>
                <a:srgbClr val="FFFFFF"/>
              </a:solidFill>
              <a:latin typeface="Verdana" pitchFamily="34" charset="0"/>
            </a:endParaRPr>
          </a:p>
          <a:p>
            <a:pPr marL="228600" indent="-228600" eaLnBrk="0" hangingPunct="0">
              <a:buFontTx/>
              <a:buChar char="•"/>
              <a:tabLst>
                <a:tab pos="231775" algn="l"/>
              </a:tabLst>
              <a:defRPr/>
            </a:pPr>
            <a:r>
              <a:rPr kumimoji="1" lang="en-US" sz="2800" b="1" dirty="0">
                <a:solidFill>
                  <a:srgbClr val="FFFFFF"/>
                </a:solidFill>
                <a:latin typeface="Verdana" pitchFamily="34" charset="0"/>
              </a:rPr>
              <a:t>the feeders </a:t>
            </a:r>
            <a:r>
              <a:rPr kumimoji="1" lang="en-US" sz="2800" b="1" dirty="0" smtClean="0">
                <a:solidFill>
                  <a:srgbClr val="FFFFFF"/>
                </a:solidFill>
                <a:latin typeface="Verdana" pitchFamily="34" charset="0"/>
              </a:rPr>
              <a:t>may be in </a:t>
            </a:r>
            <a:r>
              <a:rPr kumimoji="1" lang="en-US" sz="2800" b="1" dirty="0">
                <a:solidFill>
                  <a:srgbClr val="FFFFFF"/>
                </a:solidFill>
                <a:latin typeface="Verdana" pitchFamily="34" charset="0"/>
              </a:rPr>
              <a:t>poor quality nesting habitat – leading the birds to choose these suboptimal sites as nesting areas in the </a:t>
            </a:r>
            <a:r>
              <a:rPr kumimoji="1" lang="en-US" sz="2800" b="1" dirty="0" smtClean="0">
                <a:solidFill>
                  <a:srgbClr val="FFFFFF"/>
                </a:solidFill>
                <a:latin typeface="Verdana" pitchFamily="34" charset="0"/>
              </a:rPr>
              <a:t>spring</a:t>
            </a:r>
            <a:endParaRPr kumimoji="1" lang="en-US" sz="2800" b="1" dirty="0">
              <a:solidFill>
                <a:srgbClr val="FFFFFF"/>
              </a:solidFill>
              <a:latin typeface="Verdana" pitchFamily="34" charset="0"/>
            </a:endParaRPr>
          </a:p>
        </p:txBody>
      </p:sp>
      <p:sp>
        <p:nvSpPr>
          <p:cNvPr id="7" name="Rectangle 3"/>
          <p:cNvSpPr>
            <a:spLocks noChangeArrowheads="1"/>
          </p:cNvSpPr>
          <p:nvPr/>
        </p:nvSpPr>
        <p:spPr bwMode="auto">
          <a:xfrm>
            <a:off x="694267" y="590550"/>
            <a:ext cx="7721600" cy="16002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p>
        </p:txBody>
      </p:sp>
      <p:sp>
        <p:nvSpPr>
          <p:cNvPr id="6"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340214446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32366" y="2293304"/>
            <a:ext cx="7668684" cy="3416320"/>
          </a:xfrm>
          <a:prstGeom prst="rect">
            <a:avLst/>
          </a:prstGeom>
          <a:noFill/>
          <a:ln w="9525">
            <a:noFill/>
            <a:miter lim="800000"/>
            <a:headEnd/>
            <a:tailEnd/>
          </a:ln>
        </p:spPr>
        <p:txBody>
          <a:bodyPr wrap="square" anchor="ctr">
            <a:spAutoFit/>
          </a:bodyPr>
          <a:lstStyle/>
          <a:p>
            <a:pPr eaLnBrk="0" hangingPunct="0">
              <a:tabLst>
                <a:tab pos="231775" algn="l"/>
              </a:tabLst>
              <a:defRPr/>
            </a:pPr>
            <a:r>
              <a:rPr kumimoji="1" lang="en-US" sz="3600" b="1" dirty="0" smtClean="0">
                <a:solidFill>
                  <a:srgbClr val="FFFFFF"/>
                </a:solidFill>
                <a:latin typeface="Verdana" pitchFamily="34" charset="0"/>
              </a:rPr>
              <a:t>So from the holistic view, one must look at things like the </a:t>
            </a:r>
            <a:r>
              <a:rPr kumimoji="1" lang="en-US" sz="3600" b="1" dirty="0">
                <a:solidFill>
                  <a:srgbClr val="FFFFFF"/>
                </a:solidFill>
                <a:latin typeface="Verdana" pitchFamily="34" charset="0"/>
              </a:rPr>
              <a:t>impacts of bird </a:t>
            </a:r>
            <a:r>
              <a:rPr kumimoji="1" lang="en-US" sz="3600" b="1" dirty="0" smtClean="0">
                <a:solidFill>
                  <a:srgbClr val="FFFFFF"/>
                </a:solidFill>
                <a:latin typeface="Verdana" pitchFamily="34" charset="0"/>
              </a:rPr>
              <a:t>feeding not only on the survival </a:t>
            </a:r>
          </a:p>
          <a:p>
            <a:pPr algn="ctr" eaLnBrk="0" hangingPunct="0">
              <a:tabLst>
                <a:tab pos="231775" algn="l"/>
              </a:tabLst>
              <a:defRPr/>
            </a:pPr>
            <a:r>
              <a:rPr kumimoji="1" lang="en-US" sz="3600" b="1" i="1" dirty="0" smtClean="0">
                <a:solidFill>
                  <a:srgbClr val="FFFFFF"/>
                </a:solidFill>
                <a:latin typeface="Verdana" pitchFamily="34" charset="0"/>
              </a:rPr>
              <a:t>of the birds fed</a:t>
            </a:r>
            <a:r>
              <a:rPr kumimoji="1" lang="en-US" sz="3600" b="1" dirty="0" smtClean="0">
                <a:solidFill>
                  <a:srgbClr val="FFFFFF"/>
                </a:solidFill>
                <a:latin typeface="Verdana" pitchFamily="34" charset="0"/>
              </a:rPr>
              <a:t>, </a:t>
            </a:r>
          </a:p>
          <a:p>
            <a:pPr eaLnBrk="0" hangingPunct="0">
              <a:tabLst>
                <a:tab pos="231775" algn="l"/>
              </a:tabLst>
              <a:defRPr/>
            </a:pPr>
            <a:r>
              <a:rPr kumimoji="1" lang="en-US" sz="3600" b="1" dirty="0" smtClean="0">
                <a:solidFill>
                  <a:srgbClr val="FFFFFF"/>
                </a:solidFill>
                <a:latin typeface="Verdana" pitchFamily="34" charset="0"/>
              </a:rPr>
              <a:t>but also on things like . . . </a:t>
            </a:r>
          </a:p>
        </p:txBody>
      </p:sp>
      <p:sp>
        <p:nvSpPr>
          <p:cNvPr id="6"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
        <p:nvSpPr>
          <p:cNvPr id="9" name="Rectangle 3"/>
          <p:cNvSpPr>
            <a:spLocks noChangeArrowheads="1"/>
          </p:cNvSpPr>
          <p:nvPr/>
        </p:nvSpPr>
        <p:spPr bwMode="auto">
          <a:xfrm>
            <a:off x="694267" y="590550"/>
            <a:ext cx="7721600" cy="16002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p>
        </p:txBody>
      </p:sp>
    </p:spTree>
    <p:extLst>
      <p:ext uri="{BB962C8B-B14F-4D97-AF65-F5344CB8AC3E}">
        <p14:creationId xmlns:p14="http://schemas.microsoft.com/office/powerpoint/2010/main" val="3673745568"/>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32366" y="1107681"/>
            <a:ext cx="7668684" cy="5139869"/>
          </a:xfrm>
          <a:prstGeom prst="rect">
            <a:avLst/>
          </a:prstGeom>
          <a:noFill/>
          <a:ln w="9525">
            <a:noFill/>
            <a:miter lim="800000"/>
            <a:headEnd/>
            <a:tailEnd/>
          </a:ln>
        </p:spPr>
        <p:txBody>
          <a:bodyPr wrap="square" anchor="ctr">
            <a:spAutoFit/>
          </a:bodyPr>
          <a:lstStyle/>
          <a:p>
            <a:pPr lvl="1" eaLnBrk="0" hangingPunct="0">
              <a:tabLst>
                <a:tab pos="231775" algn="l"/>
              </a:tabLst>
              <a:defRPr/>
            </a:pPr>
            <a:r>
              <a:rPr kumimoji="1" lang="en-US" sz="2000" b="1" dirty="0" smtClean="0">
                <a:solidFill>
                  <a:srgbClr val="FFFFFF">
                    <a:lumMod val="65000"/>
                  </a:srgbClr>
                </a:solidFill>
                <a:latin typeface="Verdana" pitchFamily="34" charset="0"/>
              </a:rPr>
              <a:t> </a:t>
            </a:r>
          </a:p>
          <a:p>
            <a:pPr marL="742950" lvl="1" indent="-285750" eaLnBrk="0" hangingPunct="0">
              <a:buFont typeface="Arial" panose="020B0604020202020204" pitchFamily="34" charset="0"/>
              <a:buChar char="•"/>
              <a:tabLst>
                <a:tab pos="231775" algn="l"/>
              </a:tabLst>
              <a:defRPr/>
            </a:pPr>
            <a:r>
              <a:rPr kumimoji="1" lang="en-US" sz="2800" b="1" dirty="0" smtClean="0">
                <a:solidFill>
                  <a:srgbClr val="FFFFFF"/>
                </a:solidFill>
                <a:latin typeface="Verdana" pitchFamily="34" charset="0"/>
              </a:rPr>
              <a:t>overall reproductive success</a:t>
            </a:r>
            <a:br>
              <a:rPr kumimoji="1" lang="en-US" sz="2800" b="1" dirty="0" smtClean="0">
                <a:solidFill>
                  <a:srgbClr val="FFFFFF"/>
                </a:solidFill>
                <a:latin typeface="Verdana" pitchFamily="34" charset="0"/>
              </a:rPr>
            </a:br>
            <a:endParaRPr kumimoji="1" lang="en-US" sz="2800" b="1" dirty="0" smtClean="0">
              <a:solidFill>
                <a:srgbClr val="FFFFFF"/>
              </a:solidFill>
              <a:latin typeface="Verdana" pitchFamily="34" charset="0"/>
            </a:endParaRPr>
          </a:p>
          <a:p>
            <a:pPr marL="742950" lvl="1" indent="-285750" eaLnBrk="0" hangingPunct="0">
              <a:buFont typeface="Arial" panose="020B0604020202020204" pitchFamily="34" charset="0"/>
              <a:buChar char="•"/>
              <a:tabLst>
                <a:tab pos="231775" algn="l"/>
              </a:tabLst>
              <a:defRPr/>
            </a:pPr>
            <a:r>
              <a:rPr kumimoji="1" lang="en-US" sz="2800" b="1" dirty="0" smtClean="0">
                <a:solidFill>
                  <a:srgbClr val="FFFFFF"/>
                </a:solidFill>
                <a:latin typeface="Verdana" pitchFamily="34" charset="0"/>
              </a:rPr>
              <a:t>other </a:t>
            </a:r>
            <a:r>
              <a:rPr kumimoji="1" lang="en-US" sz="2800" b="1" dirty="0">
                <a:solidFill>
                  <a:srgbClr val="FFFFFF"/>
                </a:solidFill>
                <a:latin typeface="Verdana" pitchFamily="34" charset="0"/>
              </a:rPr>
              <a:t>factors such as disease </a:t>
            </a:r>
            <a:r>
              <a:rPr kumimoji="1" lang="en-US" sz="2800" b="1" dirty="0" smtClean="0">
                <a:solidFill>
                  <a:srgbClr val="FFFFFF"/>
                </a:solidFill>
                <a:latin typeface="Verdana" pitchFamily="34" charset="0"/>
              </a:rPr>
              <a:t>transmission</a:t>
            </a:r>
            <a:br>
              <a:rPr kumimoji="1" lang="en-US" sz="2800" b="1" dirty="0" smtClean="0">
                <a:solidFill>
                  <a:srgbClr val="FFFFFF"/>
                </a:solidFill>
                <a:latin typeface="Verdana" pitchFamily="34" charset="0"/>
              </a:rPr>
            </a:br>
            <a:endParaRPr kumimoji="1" lang="en-US" sz="2800" b="1" dirty="0" smtClean="0">
              <a:solidFill>
                <a:srgbClr val="FFFFFF"/>
              </a:solidFill>
              <a:latin typeface="Verdana" pitchFamily="34" charset="0"/>
            </a:endParaRPr>
          </a:p>
          <a:p>
            <a:pPr marL="742950" lvl="1" indent="-285750" eaLnBrk="0" hangingPunct="0">
              <a:buFont typeface="Arial" panose="020B0604020202020204" pitchFamily="34" charset="0"/>
              <a:buChar char="•"/>
              <a:tabLst>
                <a:tab pos="231775" algn="l"/>
              </a:tabLst>
              <a:defRPr/>
            </a:pPr>
            <a:r>
              <a:rPr kumimoji="1" lang="en-US" sz="2800" b="1" dirty="0" smtClean="0">
                <a:solidFill>
                  <a:srgbClr val="FFFFFF"/>
                </a:solidFill>
                <a:latin typeface="Verdana" pitchFamily="34" charset="0"/>
              </a:rPr>
              <a:t>species </a:t>
            </a:r>
            <a:r>
              <a:rPr kumimoji="1" lang="en-US" sz="2800" b="1" dirty="0">
                <a:solidFill>
                  <a:srgbClr val="FFFFFF"/>
                </a:solidFill>
                <a:latin typeface="Verdana" pitchFamily="34" charset="0"/>
              </a:rPr>
              <a:t>range </a:t>
            </a:r>
            <a:r>
              <a:rPr kumimoji="1" lang="en-US" sz="2800" b="1" dirty="0" smtClean="0">
                <a:solidFill>
                  <a:srgbClr val="FFFFFF"/>
                </a:solidFill>
                <a:latin typeface="Verdana" pitchFamily="34" charset="0"/>
              </a:rPr>
              <a:t>expansion</a:t>
            </a:r>
            <a:br>
              <a:rPr kumimoji="1" lang="en-US" sz="2800" b="1" dirty="0" smtClean="0">
                <a:solidFill>
                  <a:srgbClr val="FFFFFF"/>
                </a:solidFill>
                <a:latin typeface="Verdana" pitchFamily="34" charset="0"/>
              </a:rPr>
            </a:br>
            <a:endParaRPr kumimoji="1" lang="en-US" sz="2800" b="1" dirty="0" smtClean="0">
              <a:solidFill>
                <a:srgbClr val="FFFFFF"/>
              </a:solidFill>
              <a:latin typeface="Verdana" pitchFamily="34" charset="0"/>
            </a:endParaRPr>
          </a:p>
          <a:p>
            <a:pPr marL="742950" lvl="1" indent="-285750" eaLnBrk="0" hangingPunct="0">
              <a:buFont typeface="Arial" panose="020B0604020202020204" pitchFamily="34" charset="0"/>
              <a:buChar char="•"/>
              <a:tabLst>
                <a:tab pos="231775" algn="l"/>
              </a:tabLst>
              <a:defRPr/>
            </a:pPr>
            <a:r>
              <a:rPr kumimoji="1" lang="en-US" sz="2800" b="1" dirty="0" smtClean="0">
                <a:solidFill>
                  <a:srgbClr val="FFFFFF"/>
                </a:solidFill>
                <a:latin typeface="Verdana" pitchFamily="34" charset="0"/>
              </a:rPr>
              <a:t>population trajectories</a:t>
            </a:r>
            <a:br>
              <a:rPr kumimoji="1" lang="en-US" sz="2800" b="1" dirty="0" smtClean="0">
                <a:solidFill>
                  <a:srgbClr val="FFFFFF"/>
                </a:solidFill>
                <a:latin typeface="Verdana" pitchFamily="34" charset="0"/>
              </a:rPr>
            </a:br>
            <a:endParaRPr kumimoji="1" lang="en-US" sz="2800" b="1" dirty="0" smtClean="0">
              <a:solidFill>
                <a:srgbClr val="FFFFFF"/>
              </a:solidFill>
              <a:latin typeface="Verdana" pitchFamily="34" charset="0"/>
            </a:endParaRPr>
          </a:p>
          <a:p>
            <a:pPr marL="742950" lvl="1" indent="-285750" eaLnBrk="0" hangingPunct="0">
              <a:buFont typeface="Arial" panose="020B0604020202020204" pitchFamily="34" charset="0"/>
              <a:buChar char="•"/>
              <a:tabLst>
                <a:tab pos="231775" algn="l"/>
              </a:tabLst>
              <a:defRPr/>
            </a:pPr>
            <a:r>
              <a:rPr kumimoji="1" lang="en-US" sz="2800" b="1" dirty="0" smtClean="0">
                <a:solidFill>
                  <a:srgbClr val="FFFFFF"/>
                </a:solidFill>
                <a:latin typeface="Verdana" pitchFamily="34" charset="0"/>
              </a:rPr>
              <a:t>and the long-range evolutionary effects on the species</a:t>
            </a:r>
            <a:endParaRPr kumimoji="1" lang="en-US" sz="2800" b="1" dirty="0">
              <a:solidFill>
                <a:srgbClr val="FFFFFF"/>
              </a:solidFill>
              <a:latin typeface="Verdana" pitchFamily="34" charset="0"/>
            </a:endParaRPr>
          </a:p>
        </p:txBody>
      </p:sp>
      <p:sp>
        <p:nvSpPr>
          <p:cNvPr id="7" name="Rectangle 3"/>
          <p:cNvSpPr>
            <a:spLocks noChangeArrowheads="1"/>
          </p:cNvSpPr>
          <p:nvPr/>
        </p:nvSpPr>
        <p:spPr bwMode="auto">
          <a:xfrm>
            <a:off x="694267" y="361950"/>
            <a:ext cx="7721600" cy="8001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2800" b="1" dirty="0" smtClean="0">
                <a:solidFill>
                  <a:srgbClr val="FFFFFF">
                    <a:lumMod val="65000"/>
                  </a:srgbClr>
                </a:solidFill>
                <a:latin typeface="Verdana" pitchFamily="34" charset="0"/>
              </a:rPr>
              <a:t>Is it good to feed the winter birds?</a:t>
            </a:r>
          </a:p>
        </p:txBody>
      </p:sp>
      <p:sp>
        <p:nvSpPr>
          <p:cNvPr id="6" name="Text Box 2"/>
          <p:cNvSpPr txBox="1">
            <a:spLocks noChangeArrowheads="1"/>
          </p:cNvSpPr>
          <p:nvPr/>
        </p:nvSpPr>
        <p:spPr bwMode="auto">
          <a:xfrm>
            <a:off x="2576512" y="6394011"/>
            <a:ext cx="3983783"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http://blog.nature.org/science/2015/01/05/winter-bird-feeding-good-or-bad-for-birds/</a:t>
            </a:r>
            <a:endParaRPr kumimoji="1" lang="en-US" sz="800" dirty="0">
              <a:solidFill>
                <a:srgbClr val="99CC00"/>
              </a:solidFill>
              <a:latin typeface="Arial" charset="0"/>
            </a:endParaRPr>
          </a:p>
        </p:txBody>
      </p:sp>
    </p:spTree>
    <p:extLst>
      <p:ext uri="{BB962C8B-B14F-4D97-AF65-F5344CB8AC3E}">
        <p14:creationId xmlns:p14="http://schemas.microsoft.com/office/powerpoint/2010/main" val="2410982554"/>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2838450"/>
            <a:ext cx="7721600" cy="2095500"/>
          </a:xfrm>
          <a:prstGeom prst="rect">
            <a:avLst/>
          </a:prstGeom>
          <a:noFill/>
          <a:ln w="9525">
            <a:noFill/>
            <a:miter lim="800000"/>
            <a:headEnd/>
            <a:tailEnd/>
          </a:ln>
        </p:spPr>
        <p:txBody>
          <a:bodyPr wrap="square" anchor="ctr">
            <a:noAutofit/>
          </a:bodyPr>
          <a:lstStyle/>
          <a:p>
            <a:pPr algn="ctr" eaLnBrk="0" hangingPunct="0">
              <a:lnSpc>
                <a:spcPct val="120000"/>
              </a:lnSpc>
            </a:pPr>
            <a:r>
              <a:rPr kumimoji="1" lang="en-US" sz="3600" b="1" dirty="0">
                <a:solidFill>
                  <a:srgbClr val="FFFFFF"/>
                </a:solidFill>
                <a:latin typeface="Verdana" pitchFamily="34" charset="0"/>
              </a:rPr>
              <a:t>a</a:t>
            </a:r>
            <a:r>
              <a:rPr kumimoji="1" lang="en-US" sz="3600" b="1" dirty="0" smtClean="0">
                <a:solidFill>
                  <a:srgbClr val="FFFFFF"/>
                </a:solidFill>
                <a:latin typeface="Verdana" pitchFamily="34" charset="0"/>
              </a:rPr>
              <a:t>nother simple example . . .</a:t>
            </a:r>
            <a:endParaRPr kumimoji="1" lang="en-US" sz="3600" b="1" dirty="0">
              <a:solidFill>
                <a:srgbClr val="FFFFFF"/>
              </a:solidFill>
              <a:latin typeface="Verdana" pitchFamily="34" charset="0"/>
            </a:endParaRP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253139765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90512"/>
            <a:ext cx="706531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950" y="1028700"/>
            <a:ext cx="1270000" cy="609600"/>
          </a:xfrm>
          <a:prstGeom prst="rect">
            <a:avLst/>
          </a:prstGeom>
        </p:spPr>
      </p:pic>
      <p:sp>
        <p:nvSpPr>
          <p:cNvPr id="9"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4"/>
              </a:rPr>
              <a:t>http://www.bbc.com/news/health-40118539</a:t>
            </a:r>
            <a:endParaRPr kumimoji="1" lang="en-US" sz="800" dirty="0">
              <a:solidFill>
                <a:srgbClr val="99CC00"/>
              </a:solidFill>
              <a:latin typeface="Arial" charset="0"/>
            </a:endParaRPr>
          </a:p>
        </p:txBody>
      </p:sp>
      <p:pic>
        <p:nvPicPr>
          <p:cNvPr id="10245" name="Picture 5" descr="http://jfoodprotection.org/na101/home/literatum/publisher/pinnacle/journals/content/food/2017/0362028x-80.6/0362028x-80.6/20170530/0362028x-80.6.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4689036"/>
            <a:ext cx="14287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3873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290512"/>
            <a:ext cx="706531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950" y="1028700"/>
            <a:ext cx="1270000" cy="609600"/>
          </a:xfrm>
          <a:prstGeom prst="rect">
            <a:avLst/>
          </a:prstGeom>
        </p:spPr>
      </p:pic>
      <p:sp>
        <p:nvSpPr>
          <p:cNvPr id="9"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4"/>
              </a:rPr>
              <a:t>http://www.bbc.com/news/health-40118539</a:t>
            </a:r>
            <a:endParaRPr kumimoji="1" lang="en-US" sz="800" dirty="0">
              <a:solidFill>
                <a:srgbClr val="99CC00"/>
              </a:solidFill>
              <a:latin typeface="Arial" charset="0"/>
            </a:endParaRPr>
          </a:p>
        </p:txBody>
      </p:sp>
      <p:pic>
        <p:nvPicPr>
          <p:cNvPr id="6" name="Picture 5" descr="http://jfoodprotection.org/na101/home/literatum/publisher/pinnacle/journals/content/food/2017/0362028x-80.6/0362028x-80.6/20170530/0362028x-80.6.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4689036"/>
            <a:ext cx="1428750"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0550" y="2112614"/>
            <a:ext cx="8153400" cy="2431435"/>
          </a:xfrm>
          <a:prstGeom prst="rect">
            <a:avLst/>
          </a:prstGeom>
          <a:solidFill>
            <a:srgbClr val="FFFFFF">
              <a:alpha val="54000"/>
            </a:srgbClr>
          </a:solidFill>
          <a:ln w="76200">
            <a:solidFill>
              <a:srgbClr val="C00000"/>
            </a:solidFill>
          </a:ln>
        </p:spPr>
        <p:txBody>
          <a:bodyPr wrap="square" lIns="228600" tIns="228600" rIns="228600" bIns="228600">
            <a:spAutoFit/>
          </a:bodyPr>
          <a:lstStyle/>
          <a:p>
            <a:pPr algn="ctr"/>
            <a:r>
              <a:rPr lang="en-US" sz="3200" b="1" dirty="0">
                <a:solidFill>
                  <a:srgbClr val="000000"/>
                </a:solidFill>
              </a:rPr>
              <a:t>US scientists say they have poured cold water on the theory that washing hands with hot water kills more germs than unheated water.</a:t>
            </a:r>
          </a:p>
        </p:txBody>
      </p:sp>
    </p:spTree>
    <p:extLst>
      <p:ext uri="{BB962C8B-B14F-4D97-AF65-F5344CB8AC3E}">
        <p14:creationId xmlns:p14="http://schemas.microsoft.com/office/powerpoint/2010/main" val="723924984"/>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90662" y="6546411"/>
            <a:ext cx="6109365"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rPr>
              <a:t>http://</a:t>
            </a:r>
            <a:r>
              <a:rPr kumimoji="1" lang="en-US" sz="800" dirty="0" smtClean="0">
                <a:solidFill>
                  <a:srgbClr val="99CC00"/>
                </a:solidFill>
                <a:latin typeface="Arial" charset="0"/>
              </a:rPr>
              <a:t>jfoodprotection.org/doi/pdf/10.4315/0362-028X.JFP-16-370</a:t>
            </a:r>
            <a:r>
              <a:rPr kumimoji="1" lang="en-US" sz="800" dirty="0" smtClean="0">
                <a:solidFill>
                  <a:srgbClr val="99CC00"/>
                </a:solidFill>
                <a:latin typeface="Arial" charset="0"/>
                <a:hlinkClick r:id="rId2"/>
              </a:rPr>
              <a:t>http://jfoodprotection.org/doi/pdf/10.4315/0362-028X.JFP-16-370</a:t>
            </a:r>
            <a:endParaRPr kumimoji="1" lang="en-US" sz="800" dirty="0">
              <a:solidFill>
                <a:srgbClr val="99CC00"/>
              </a:solidFill>
              <a:latin typeface="Arial" charset="0"/>
            </a:endParaRPr>
          </a:p>
        </p:txBody>
      </p:sp>
      <p:sp>
        <p:nvSpPr>
          <p:cNvPr id="3" name="Rectangle 2"/>
          <p:cNvSpPr/>
          <p:nvPr/>
        </p:nvSpPr>
        <p:spPr>
          <a:xfrm>
            <a:off x="1200150" y="5646298"/>
            <a:ext cx="5753100" cy="646331"/>
          </a:xfrm>
          <a:prstGeom prst="rect">
            <a:avLst/>
          </a:prstGeom>
        </p:spPr>
        <p:txBody>
          <a:bodyPr wrap="square">
            <a:spAutoFit/>
          </a:bodyPr>
          <a:lstStyle/>
          <a:p>
            <a:r>
              <a:rPr lang="en-US" i="1" dirty="0" smtClean="0">
                <a:solidFill>
                  <a:srgbClr val="000000"/>
                </a:solidFill>
              </a:rPr>
              <a:t>Journal of Food Protection</a:t>
            </a:r>
            <a:r>
              <a:rPr lang="en-US" dirty="0" smtClean="0">
                <a:solidFill>
                  <a:srgbClr val="000000"/>
                </a:solidFill>
              </a:rPr>
              <a:t>, Volume 80, Issue 6 (June 2017),  pp. 1022-1031.</a:t>
            </a:r>
            <a:endParaRPr lang="en-US" dirty="0">
              <a:solidFill>
                <a:srgbClr val="000000"/>
              </a:solidFill>
            </a:endParaRPr>
          </a:p>
        </p:txBody>
      </p:sp>
      <p:pic>
        <p:nvPicPr>
          <p:cNvPr id="6" name="Picture 5" descr="http://jfoodprotection.org/na101/home/literatum/publisher/pinnacle/journals/content/food/2017/0362028x-80.6/0362028x-80.6/20170530/0362028x-80.6.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4221804"/>
            <a:ext cx="1663700" cy="22293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3450" y="1306351"/>
            <a:ext cx="7315200" cy="2985433"/>
          </a:xfrm>
          <a:prstGeom prst="rect">
            <a:avLst/>
          </a:prstGeom>
        </p:spPr>
        <p:txBody>
          <a:bodyPr wrap="square">
            <a:spAutoFit/>
          </a:bodyPr>
          <a:lstStyle/>
          <a:p>
            <a:pPr algn="ctr"/>
            <a:r>
              <a:rPr lang="en-US" sz="2000" dirty="0" smtClean="0">
                <a:solidFill>
                  <a:srgbClr val="000000"/>
                </a:solidFill>
              </a:rPr>
              <a:t>Article:</a:t>
            </a:r>
          </a:p>
          <a:p>
            <a:pPr algn="ctr"/>
            <a:endParaRPr lang="en-US" sz="2800" dirty="0" smtClean="0">
              <a:solidFill>
                <a:srgbClr val="000000"/>
              </a:solidFill>
            </a:endParaRPr>
          </a:p>
          <a:p>
            <a:r>
              <a:rPr lang="en-US" sz="2800" dirty="0" smtClean="0">
                <a:solidFill>
                  <a:srgbClr val="000000"/>
                </a:solidFill>
              </a:rPr>
              <a:t>“Quantifying </a:t>
            </a:r>
            <a:r>
              <a:rPr lang="en-US" sz="2800" dirty="0">
                <a:solidFill>
                  <a:srgbClr val="000000"/>
                </a:solidFill>
              </a:rPr>
              <a:t>the Effects of Water Temperature, Soap Volume, Lather Time, and Antimicrobial Soap as Variables in the Removal of Escherichia coli ATCC 11229 from </a:t>
            </a:r>
            <a:r>
              <a:rPr lang="en-US" sz="2800" dirty="0" smtClean="0">
                <a:solidFill>
                  <a:srgbClr val="000000"/>
                </a:solidFill>
              </a:rPr>
              <a:t>Hands”</a:t>
            </a:r>
            <a:endParaRPr lang="en-US" sz="3200" b="1" dirty="0">
              <a:solidFill>
                <a:srgbClr val="000000"/>
              </a:solidFill>
            </a:endParaRPr>
          </a:p>
        </p:txBody>
      </p:sp>
      <p:sp>
        <p:nvSpPr>
          <p:cNvPr id="7" name="Rectangle 6"/>
          <p:cNvSpPr/>
          <p:nvPr/>
        </p:nvSpPr>
        <p:spPr>
          <a:xfrm>
            <a:off x="1162050" y="4543336"/>
            <a:ext cx="5657850" cy="923330"/>
          </a:xfrm>
          <a:prstGeom prst="rect">
            <a:avLst/>
          </a:prstGeom>
        </p:spPr>
        <p:txBody>
          <a:bodyPr wrap="square">
            <a:spAutoFit/>
          </a:bodyPr>
          <a:lstStyle/>
          <a:p>
            <a:r>
              <a:rPr lang="en-US" dirty="0">
                <a:solidFill>
                  <a:srgbClr val="000000"/>
                </a:solidFill>
              </a:rPr>
              <a:t>Dane A. Jensen, David R. </a:t>
            </a:r>
            <a:r>
              <a:rPr lang="en-US" dirty="0" err="1">
                <a:solidFill>
                  <a:srgbClr val="000000"/>
                </a:solidFill>
              </a:rPr>
              <a:t>Macinga</a:t>
            </a:r>
            <a:r>
              <a:rPr lang="en-US" dirty="0">
                <a:solidFill>
                  <a:srgbClr val="000000"/>
                </a:solidFill>
              </a:rPr>
              <a:t>, David J. Shumaker, Roberto </a:t>
            </a:r>
            <a:r>
              <a:rPr lang="en-US" dirty="0" err="1">
                <a:solidFill>
                  <a:srgbClr val="000000"/>
                </a:solidFill>
              </a:rPr>
              <a:t>Bellino</a:t>
            </a:r>
            <a:r>
              <a:rPr lang="en-US" dirty="0">
                <a:solidFill>
                  <a:srgbClr val="000000"/>
                </a:solidFill>
              </a:rPr>
              <a:t>, James W. </a:t>
            </a:r>
            <a:r>
              <a:rPr lang="en-US" dirty="0" err="1">
                <a:solidFill>
                  <a:srgbClr val="000000"/>
                </a:solidFill>
              </a:rPr>
              <a:t>Arbogast</a:t>
            </a:r>
            <a:r>
              <a:rPr lang="en-US" dirty="0">
                <a:solidFill>
                  <a:srgbClr val="000000"/>
                </a:solidFill>
              </a:rPr>
              <a:t> and Donald W. </a:t>
            </a:r>
            <a:r>
              <a:rPr lang="en-US" dirty="0" err="1">
                <a:solidFill>
                  <a:srgbClr val="000000"/>
                </a:solidFill>
              </a:rPr>
              <a:t>Schaffner</a:t>
            </a:r>
            <a:endParaRPr lang="en-US" dirty="0">
              <a:solidFill>
                <a:srgbClr val="000000"/>
              </a:solidFill>
            </a:endParaRPr>
          </a:p>
        </p:txBody>
      </p:sp>
    </p:spTree>
    <p:extLst>
      <p:ext uri="{BB962C8B-B14F-4D97-AF65-F5344CB8AC3E}">
        <p14:creationId xmlns:p14="http://schemas.microsoft.com/office/powerpoint/2010/main" val="645602268"/>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102311"/>
            <a:ext cx="7721600" cy="5262979"/>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4000" b="1" dirty="0" smtClean="0">
                <a:solidFill>
                  <a:srgbClr val="FFFFFF"/>
                </a:solidFill>
                <a:latin typeface="Verdana" pitchFamily="34" charset="0"/>
              </a:rPr>
              <a:t>an anthropologist would look at the problem of water temperature </a:t>
            </a:r>
            <a:r>
              <a:rPr kumimoji="1" lang="en-US" sz="4000" b="1" i="1" dirty="0" smtClean="0">
                <a:solidFill>
                  <a:srgbClr val="FFFFFF"/>
                </a:solidFill>
                <a:latin typeface="Verdana" pitchFamily="34" charset="0"/>
              </a:rPr>
              <a:t>holistically</a:t>
            </a:r>
            <a:r>
              <a:rPr kumimoji="1" lang="en-US" sz="4000" b="1" dirty="0" smtClean="0">
                <a:solidFill>
                  <a:srgbClr val="FFFFFF"/>
                </a:solidFill>
                <a:latin typeface="Verdana" pitchFamily="34" charset="0"/>
              </a:rPr>
              <a:t>, and conclude that the water temperature DOES make a difference . . . </a:t>
            </a:r>
            <a:endParaRPr kumimoji="1" lang="en-US" sz="4000" b="1" dirty="0">
              <a:solidFill>
                <a:srgbClr val="FFFFFF"/>
              </a:solidFill>
              <a:latin typeface="Verdana" pitchFamily="34" charset="0"/>
            </a:endParaRP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876538125"/>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250044"/>
            <a:ext cx="7721600" cy="4967514"/>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4000" b="1" dirty="0" smtClean="0">
                <a:solidFill>
                  <a:srgbClr val="FFFFFF"/>
                </a:solidFill>
                <a:latin typeface="Verdana" pitchFamily="34" charset="0"/>
              </a:rPr>
              <a:t>because </a:t>
            </a:r>
            <a:r>
              <a:rPr kumimoji="1" lang="en-US" sz="4000" b="1" i="1" dirty="0" smtClean="0">
                <a:solidFill>
                  <a:srgbClr val="FFFFFF"/>
                </a:solidFill>
                <a:latin typeface="Verdana" pitchFamily="34" charset="0"/>
              </a:rPr>
              <a:t>length of time</a:t>
            </a:r>
            <a:r>
              <a:rPr kumimoji="1" lang="en-US" sz="4000" b="1" dirty="0" smtClean="0">
                <a:solidFill>
                  <a:srgbClr val="FFFFFF"/>
                </a:solidFill>
                <a:latin typeface="Verdana" pitchFamily="34" charset="0"/>
              </a:rPr>
              <a:t> of washing hands </a:t>
            </a:r>
          </a:p>
          <a:p>
            <a:pPr algn="ctr" eaLnBrk="0" hangingPunct="0">
              <a:lnSpc>
                <a:spcPct val="120000"/>
              </a:lnSpc>
            </a:pPr>
            <a:r>
              <a:rPr kumimoji="1" lang="en-US" sz="3200" b="1" dirty="0" smtClean="0">
                <a:solidFill>
                  <a:srgbClr val="FFFFFF"/>
                </a:solidFill>
                <a:latin typeface="Verdana" pitchFamily="34" charset="0"/>
              </a:rPr>
              <a:t>(like </a:t>
            </a:r>
            <a:r>
              <a:rPr kumimoji="1" lang="en-US" sz="3200" b="1" i="1" dirty="0" smtClean="0">
                <a:solidFill>
                  <a:srgbClr val="FFFFFF"/>
                </a:solidFill>
                <a:latin typeface="Verdana" pitchFamily="34" charset="0"/>
              </a:rPr>
              <a:t>length of time </a:t>
            </a:r>
          </a:p>
          <a:p>
            <a:pPr algn="ctr" eaLnBrk="0" hangingPunct="0">
              <a:lnSpc>
                <a:spcPct val="120000"/>
              </a:lnSpc>
            </a:pPr>
            <a:r>
              <a:rPr kumimoji="1" lang="en-US" sz="3200" b="1" dirty="0" smtClean="0">
                <a:solidFill>
                  <a:srgbClr val="FFFFFF"/>
                </a:solidFill>
                <a:latin typeface="Verdana" pitchFamily="34" charset="0"/>
              </a:rPr>
              <a:t>brushing one’s teeth) </a:t>
            </a:r>
          </a:p>
          <a:p>
            <a:pPr algn="ctr" eaLnBrk="0" hangingPunct="0">
              <a:lnSpc>
                <a:spcPct val="120000"/>
              </a:lnSpc>
            </a:pPr>
            <a:r>
              <a:rPr kumimoji="1" lang="en-US" sz="4000" b="1" dirty="0" smtClean="0">
                <a:solidFill>
                  <a:srgbClr val="FFFFFF"/>
                </a:solidFill>
                <a:latin typeface="Verdana" pitchFamily="34" charset="0"/>
              </a:rPr>
              <a:t>is a key variable to overall effectiveness </a:t>
            </a:r>
          </a:p>
          <a:p>
            <a:pPr algn="ctr" eaLnBrk="0" hangingPunct="0">
              <a:lnSpc>
                <a:spcPct val="120000"/>
              </a:lnSpc>
            </a:pPr>
            <a:r>
              <a:rPr kumimoji="1" lang="en-US" sz="4000" b="1" dirty="0" smtClean="0">
                <a:solidFill>
                  <a:srgbClr val="FFFFFF"/>
                </a:solidFill>
                <a:latin typeface="Verdana" pitchFamily="34" charset="0"/>
              </a:rPr>
              <a:t>. . . </a:t>
            </a:r>
            <a:endParaRPr kumimoji="1" lang="en-US" sz="4000" b="1" dirty="0">
              <a:solidFill>
                <a:srgbClr val="FFFFFF"/>
              </a:solidFill>
              <a:latin typeface="Verdana" pitchFamily="34" charset="0"/>
            </a:endParaRP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31785156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2210307"/>
            <a:ext cx="7721600" cy="3046988"/>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4000" b="1" dirty="0" smtClean="0">
                <a:solidFill>
                  <a:srgbClr val="FFFFFF"/>
                </a:solidFill>
                <a:latin typeface="Verdana" pitchFamily="34" charset="0"/>
              </a:rPr>
              <a:t>. . . in other words, HUMAN BEHAVIOR</a:t>
            </a:r>
          </a:p>
          <a:p>
            <a:pPr algn="ctr" eaLnBrk="0" hangingPunct="0">
              <a:lnSpc>
                <a:spcPct val="120000"/>
              </a:lnSpc>
            </a:pPr>
            <a:r>
              <a:rPr kumimoji="1" lang="en-US" sz="4000" b="1" dirty="0" smtClean="0">
                <a:solidFill>
                  <a:srgbClr val="FFFFFF"/>
                </a:solidFill>
                <a:latin typeface="Verdana" pitchFamily="34" charset="0"/>
              </a:rPr>
              <a:t>is a most-important</a:t>
            </a:r>
          </a:p>
          <a:p>
            <a:pPr algn="ctr" eaLnBrk="0" hangingPunct="0">
              <a:lnSpc>
                <a:spcPct val="120000"/>
              </a:lnSpc>
            </a:pPr>
            <a:r>
              <a:rPr kumimoji="1" lang="en-US" sz="4000" b="1" dirty="0" smtClean="0">
                <a:solidFill>
                  <a:srgbClr val="FFFFFF"/>
                </a:solidFill>
                <a:latin typeface="Verdana" pitchFamily="34" charset="0"/>
              </a:rPr>
              <a:t> key variable </a:t>
            </a: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20957162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7" name="Rectangle 3"/>
          <p:cNvSpPr>
            <a:spLocks noGrp="1" noChangeArrowheads="1"/>
          </p:cNvSpPr>
          <p:nvPr>
            <p:ph type="subTitle" idx="4294967295"/>
          </p:nvPr>
        </p:nvSpPr>
        <p:spPr>
          <a:xfrm>
            <a:off x="914400" y="2151063"/>
            <a:ext cx="6400800" cy="4119562"/>
          </a:xfrm>
        </p:spPr>
        <p:txBody>
          <a:bodyPr>
            <a:spAutoFit/>
          </a:bodyPr>
          <a:lstStyle/>
          <a:p>
            <a:pPr marL="0" indent="0" eaLnBrk="1" hangingPunct="1">
              <a:tabLst>
                <a:tab pos="685800" algn="l"/>
              </a:tabLst>
            </a:pPr>
            <a:r>
              <a:rPr lang="en-US" sz="4000" b="1" dirty="0" smtClean="0"/>
              <a:t> </a:t>
            </a:r>
            <a:r>
              <a:rPr lang="en-US" sz="4400" b="1" dirty="0" smtClean="0"/>
              <a:t>“culture” is</a:t>
            </a:r>
          </a:p>
          <a:p>
            <a:pPr marL="0" indent="0" eaLnBrk="1" hangingPunct="1">
              <a:lnSpc>
                <a:spcPct val="40000"/>
              </a:lnSpc>
              <a:tabLst>
                <a:tab pos="685800" algn="l"/>
              </a:tabLst>
            </a:pPr>
            <a:endParaRPr lang="en-US" sz="4000" b="1" dirty="0" smtClean="0"/>
          </a:p>
          <a:p>
            <a:pPr lvl="1" eaLnBrk="1" hangingPunct="1">
              <a:tabLst>
                <a:tab pos="685800" algn="l"/>
              </a:tabLst>
            </a:pPr>
            <a:r>
              <a:rPr lang="en-US" b="1" dirty="0" smtClean="0"/>
              <a:t>learned</a:t>
            </a:r>
          </a:p>
          <a:p>
            <a:pPr lvl="1" eaLnBrk="1" hangingPunct="1">
              <a:tabLst>
                <a:tab pos="685800" algn="l"/>
              </a:tabLst>
            </a:pPr>
            <a:r>
              <a:rPr lang="en-US" b="1" dirty="0" smtClean="0"/>
              <a:t>shared</a:t>
            </a:r>
          </a:p>
          <a:p>
            <a:pPr lvl="1" eaLnBrk="1" hangingPunct="1">
              <a:tabLst>
                <a:tab pos="685800" algn="l"/>
              </a:tabLst>
            </a:pPr>
            <a:r>
              <a:rPr lang="en-US" b="1" dirty="0" smtClean="0"/>
              <a:t>transmitted from generation to generation</a:t>
            </a:r>
          </a:p>
          <a:p>
            <a:pPr lvl="1" eaLnBrk="1" hangingPunct="1">
              <a:tabLst>
                <a:tab pos="685800" algn="l"/>
              </a:tabLst>
            </a:pPr>
            <a:r>
              <a:rPr lang="en-US" b="1" dirty="0" smtClean="0"/>
              <a:t>based on symbols</a:t>
            </a:r>
          </a:p>
          <a:p>
            <a:pPr lvl="1" eaLnBrk="1" hangingPunct="1">
              <a:tabLst>
                <a:tab pos="685800" algn="l"/>
              </a:tabLst>
            </a:pPr>
            <a:r>
              <a:rPr lang="en-US" b="1" dirty="0" smtClean="0"/>
              <a:t>integrated</a:t>
            </a:r>
          </a:p>
        </p:txBody>
      </p:sp>
      <p:sp>
        <p:nvSpPr>
          <p:cNvPr id="35843"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Tree>
    <p:extLst>
      <p:ext uri="{BB962C8B-B14F-4D97-AF65-F5344CB8AC3E}">
        <p14:creationId xmlns:p14="http://schemas.microsoft.com/office/powerpoint/2010/main" val="826320589"/>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2210307"/>
            <a:ext cx="7721600" cy="3046988"/>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4000" b="1" dirty="0" smtClean="0">
                <a:solidFill>
                  <a:srgbClr val="FFFFFF"/>
                </a:solidFill>
                <a:latin typeface="Verdana" pitchFamily="34" charset="0"/>
              </a:rPr>
              <a:t>. . . and people tend to wash their hands </a:t>
            </a:r>
            <a:r>
              <a:rPr kumimoji="1" lang="en-US" sz="4000" b="1" i="1" dirty="0" smtClean="0">
                <a:solidFill>
                  <a:srgbClr val="FFFFFF"/>
                </a:solidFill>
                <a:latin typeface="Verdana" pitchFamily="34" charset="0"/>
              </a:rPr>
              <a:t>longer</a:t>
            </a:r>
            <a:r>
              <a:rPr kumimoji="1" lang="en-US" sz="4000" b="1" dirty="0" smtClean="0">
                <a:solidFill>
                  <a:srgbClr val="FFFFFF"/>
                </a:solidFill>
                <a:latin typeface="Verdana" pitchFamily="34" charset="0"/>
              </a:rPr>
              <a:t> if the water temperature is comfortably warm</a:t>
            </a:r>
            <a:endParaRPr kumimoji="1" lang="en-US" sz="4000" b="1" dirty="0">
              <a:solidFill>
                <a:srgbClr val="FFFFFF"/>
              </a:solidFill>
              <a:latin typeface="Verdana" pitchFamily="34" charset="0"/>
            </a:endParaRP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3823540376"/>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1102312"/>
            <a:ext cx="7721600" cy="5262979"/>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4000" b="1" dirty="0" smtClean="0">
                <a:solidFill>
                  <a:srgbClr val="FFFFFF"/>
                </a:solidFill>
                <a:latin typeface="Verdana" pitchFamily="34" charset="0"/>
              </a:rPr>
              <a:t>even the scientists focusing on water temperature in the experiments note more or less in passing that human behavior is an important issue . . . </a:t>
            </a:r>
            <a:endParaRPr kumimoji="1" lang="en-US" sz="4000" b="1" dirty="0">
              <a:solidFill>
                <a:srgbClr val="FFFFFF"/>
              </a:solidFill>
              <a:latin typeface="Verdana" pitchFamily="34" charset="0"/>
            </a:endParaRP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380957667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7" name="Rectangle 3"/>
          <p:cNvSpPr>
            <a:spLocks noChangeArrowheads="1"/>
          </p:cNvSpPr>
          <p:nvPr/>
        </p:nvSpPr>
        <p:spPr bwMode="auto">
          <a:xfrm>
            <a:off x="694267" y="876046"/>
            <a:ext cx="7721600" cy="5410712"/>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3200" b="1" dirty="0" smtClean="0">
                <a:solidFill>
                  <a:srgbClr val="FFFFFF"/>
                </a:solidFill>
                <a:latin typeface="Verdana" pitchFamily="34" charset="0"/>
              </a:rPr>
              <a:t>“A </a:t>
            </a:r>
            <a:r>
              <a:rPr kumimoji="1" lang="en-US" sz="3200" b="1" dirty="0">
                <a:solidFill>
                  <a:srgbClr val="FFFFFF"/>
                </a:solidFill>
                <a:latin typeface="Verdana" pitchFamily="34" charset="0"/>
              </a:rPr>
              <a:t>large part of the variability in the data was associated with the behaviors of the volunteers. Understanding what behaviors and human factors most influence hand washing may help researchers find techniques to optimize the effectiveness of hand washing</a:t>
            </a:r>
            <a:r>
              <a:rPr kumimoji="1" lang="en-US" sz="3200" b="1" dirty="0" smtClean="0">
                <a:solidFill>
                  <a:srgbClr val="FFFFFF"/>
                </a:solidFill>
                <a:latin typeface="Verdana" pitchFamily="34" charset="0"/>
              </a:rPr>
              <a:t>.”</a:t>
            </a:r>
            <a:endParaRPr kumimoji="1" lang="en-US" sz="3200" b="1" dirty="0">
              <a:solidFill>
                <a:srgbClr val="FFFFFF"/>
              </a:solidFill>
              <a:latin typeface="Verdana" pitchFamily="34" charset="0"/>
            </a:endParaRPr>
          </a:p>
        </p:txBody>
      </p:sp>
      <p:sp>
        <p:nvSpPr>
          <p:cNvPr id="6" name="Text Box 2"/>
          <p:cNvSpPr txBox="1">
            <a:spLocks noChangeArrowheads="1"/>
          </p:cNvSpPr>
          <p:nvPr/>
        </p:nvSpPr>
        <p:spPr bwMode="auto">
          <a:xfrm>
            <a:off x="3471862" y="6603561"/>
            <a:ext cx="2159566"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hlinkClick r:id="rId2"/>
              </a:rPr>
              <a:t>http://www.bbc.com/news/health-40118539</a:t>
            </a:r>
            <a:endParaRPr kumimoji="1" lang="en-US" sz="800" dirty="0">
              <a:solidFill>
                <a:srgbClr val="99CC00"/>
              </a:solidFill>
              <a:latin typeface="Arial" charset="0"/>
            </a:endParaRPr>
          </a:p>
        </p:txBody>
      </p:sp>
    </p:spTree>
    <p:extLst>
      <p:ext uri="{BB962C8B-B14F-4D97-AF65-F5344CB8AC3E}">
        <p14:creationId xmlns:p14="http://schemas.microsoft.com/office/powerpoint/2010/main" val="163674221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90662" y="6565461"/>
            <a:ext cx="6154249" cy="215444"/>
          </a:xfrm>
          <a:prstGeom prst="rect">
            <a:avLst/>
          </a:prstGeom>
          <a:noFill/>
          <a:ln w="9525">
            <a:noFill/>
            <a:miter lim="800000"/>
            <a:headEnd/>
            <a:tailEnd/>
          </a:ln>
        </p:spPr>
        <p:txBody>
          <a:bodyPr wrap="none">
            <a:spAutoFit/>
          </a:bodyPr>
          <a:lstStyle/>
          <a:p>
            <a:pPr eaLnBrk="0" hangingPunct="0"/>
            <a:r>
              <a:rPr kumimoji="1" lang="en-US" sz="800" dirty="0">
                <a:solidFill>
                  <a:srgbClr val="99CC00"/>
                </a:solidFill>
                <a:latin typeface="Arial" charset="0"/>
              </a:rPr>
              <a:t>http://</a:t>
            </a:r>
            <a:r>
              <a:rPr kumimoji="1" lang="en-US" sz="800" dirty="0" smtClean="0">
                <a:solidFill>
                  <a:srgbClr val="99CC00"/>
                </a:solidFill>
                <a:latin typeface="Arial" charset="0"/>
              </a:rPr>
              <a:t>jfoodprotection.org/doi/abs/10.4315/0362-028X.JFP-16-370</a:t>
            </a:r>
            <a:r>
              <a:rPr kumimoji="1" lang="en-US" sz="800" dirty="0" smtClean="0">
                <a:solidFill>
                  <a:srgbClr val="99CC00"/>
                </a:solidFill>
                <a:latin typeface="Arial" charset="0"/>
                <a:hlinkClick r:id="rId2"/>
              </a:rPr>
              <a:t>http://jfoodprotection.org/doi/abs/10.4315/0362-028X.JFP-16-370</a:t>
            </a:r>
            <a:endParaRPr kumimoji="1" lang="en-US" sz="800" dirty="0">
              <a:solidFill>
                <a:srgbClr val="99CC00"/>
              </a:solidFill>
              <a:latin typeface="Arial" charset="0"/>
            </a:endParaRPr>
          </a:p>
        </p:txBody>
      </p:sp>
      <p:sp>
        <p:nvSpPr>
          <p:cNvPr id="3" name="Rectangle 2"/>
          <p:cNvSpPr/>
          <p:nvPr/>
        </p:nvSpPr>
        <p:spPr>
          <a:xfrm>
            <a:off x="1104900" y="5874898"/>
            <a:ext cx="5753100" cy="646331"/>
          </a:xfrm>
          <a:prstGeom prst="rect">
            <a:avLst/>
          </a:prstGeom>
        </p:spPr>
        <p:txBody>
          <a:bodyPr wrap="square">
            <a:spAutoFit/>
          </a:bodyPr>
          <a:lstStyle/>
          <a:p>
            <a:r>
              <a:rPr lang="en-US" i="1" dirty="0" smtClean="0">
                <a:solidFill>
                  <a:srgbClr val="000000"/>
                </a:solidFill>
              </a:rPr>
              <a:t>Journal of Food Protection</a:t>
            </a:r>
            <a:r>
              <a:rPr lang="en-US" dirty="0" smtClean="0">
                <a:solidFill>
                  <a:srgbClr val="000000"/>
                </a:solidFill>
              </a:rPr>
              <a:t>, Volume 80, Issue 6 (June 2017),  pp. 1022-1031.</a:t>
            </a:r>
            <a:endParaRPr lang="en-US" dirty="0">
              <a:solidFill>
                <a:srgbClr val="000000"/>
              </a:solidFill>
            </a:endParaRPr>
          </a:p>
        </p:txBody>
      </p:sp>
      <p:pic>
        <p:nvPicPr>
          <p:cNvPr id="6" name="Picture 5" descr="http://jfoodprotection.org/na101/home/literatum/publisher/pinnacle/journals/content/food/2017/0362028x-80.6/0362028x-80.6/20170530/0362028x-80.6.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343724"/>
            <a:ext cx="1473200" cy="1974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1050" y="658651"/>
            <a:ext cx="7600950" cy="4278094"/>
          </a:xfrm>
          <a:prstGeom prst="rect">
            <a:avLst/>
          </a:prstGeom>
        </p:spPr>
        <p:txBody>
          <a:bodyPr wrap="square">
            <a:spAutoFit/>
          </a:bodyPr>
          <a:lstStyle/>
          <a:p>
            <a:r>
              <a:rPr lang="en-US" sz="3200" b="1" dirty="0" smtClean="0">
                <a:solidFill>
                  <a:srgbClr val="000000"/>
                </a:solidFill>
              </a:rPr>
              <a:t>“A </a:t>
            </a:r>
            <a:r>
              <a:rPr lang="en-US" sz="3200" b="1" dirty="0">
                <a:solidFill>
                  <a:srgbClr val="000000"/>
                </a:solidFill>
              </a:rPr>
              <a:t>large part of the variability in the data was associated </a:t>
            </a:r>
            <a:r>
              <a:rPr lang="en-US" sz="4000" b="1" dirty="0">
                <a:solidFill>
                  <a:srgbClr val="000000"/>
                </a:solidFill>
              </a:rPr>
              <a:t>with the behaviors of the volunteers</a:t>
            </a:r>
            <a:r>
              <a:rPr lang="en-US" sz="3200" b="1" dirty="0">
                <a:solidFill>
                  <a:srgbClr val="000000"/>
                </a:solidFill>
              </a:rPr>
              <a:t>. Understanding what behaviors and human factors most influence hand washing may help researchers find techniques to optimize the effectiveness of hand washing</a:t>
            </a:r>
            <a:r>
              <a:rPr lang="en-US" sz="3200" b="1" dirty="0" smtClean="0">
                <a:solidFill>
                  <a:srgbClr val="000000"/>
                </a:solidFill>
              </a:rPr>
              <a:t>.”</a:t>
            </a:r>
            <a:endParaRPr lang="en-US" sz="3200" b="1" dirty="0">
              <a:solidFill>
                <a:srgbClr val="000000"/>
              </a:solidFill>
            </a:endParaRPr>
          </a:p>
        </p:txBody>
      </p:sp>
      <p:sp>
        <p:nvSpPr>
          <p:cNvPr id="7" name="Rectangle 6"/>
          <p:cNvSpPr/>
          <p:nvPr/>
        </p:nvSpPr>
        <p:spPr>
          <a:xfrm>
            <a:off x="1143000" y="4924336"/>
            <a:ext cx="5657850" cy="923330"/>
          </a:xfrm>
          <a:prstGeom prst="rect">
            <a:avLst/>
          </a:prstGeom>
        </p:spPr>
        <p:txBody>
          <a:bodyPr wrap="square">
            <a:spAutoFit/>
          </a:bodyPr>
          <a:lstStyle/>
          <a:p>
            <a:r>
              <a:rPr lang="en-US" b="1" dirty="0">
                <a:solidFill>
                  <a:srgbClr val="000000"/>
                </a:solidFill>
              </a:rPr>
              <a:t>Dane A. Jensen, David R. </a:t>
            </a:r>
            <a:r>
              <a:rPr lang="en-US" b="1" dirty="0" err="1">
                <a:solidFill>
                  <a:srgbClr val="000000"/>
                </a:solidFill>
              </a:rPr>
              <a:t>Macinga</a:t>
            </a:r>
            <a:r>
              <a:rPr lang="en-US" b="1" dirty="0">
                <a:solidFill>
                  <a:srgbClr val="000000"/>
                </a:solidFill>
              </a:rPr>
              <a:t>, David J. Shumaker, Roberto </a:t>
            </a:r>
            <a:r>
              <a:rPr lang="en-US" b="1" dirty="0" err="1">
                <a:solidFill>
                  <a:srgbClr val="000000"/>
                </a:solidFill>
              </a:rPr>
              <a:t>Bellino</a:t>
            </a:r>
            <a:r>
              <a:rPr lang="en-US" b="1" dirty="0">
                <a:solidFill>
                  <a:srgbClr val="000000"/>
                </a:solidFill>
              </a:rPr>
              <a:t>, James W. </a:t>
            </a:r>
            <a:r>
              <a:rPr lang="en-US" b="1" dirty="0" err="1">
                <a:solidFill>
                  <a:srgbClr val="000000"/>
                </a:solidFill>
              </a:rPr>
              <a:t>Arbogast</a:t>
            </a:r>
            <a:r>
              <a:rPr lang="en-US" b="1" dirty="0">
                <a:solidFill>
                  <a:srgbClr val="000000"/>
                </a:solidFill>
              </a:rPr>
              <a:t> and Donald W. </a:t>
            </a:r>
            <a:r>
              <a:rPr lang="en-US" b="1" dirty="0" err="1">
                <a:solidFill>
                  <a:srgbClr val="000000"/>
                </a:solidFill>
              </a:rPr>
              <a:t>Schaffner</a:t>
            </a:r>
            <a:endParaRPr lang="en-US" b="1" dirty="0">
              <a:solidFill>
                <a:srgbClr val="000000"/>
              </a:solidFill>
            </a:endParaRPr>
          </a:p>
        </p:txBody>
      </p:sp>
    </p:spTree>
    <p:extLst>
      <p:ext uri="{BB962C8B-B14F-4D97-AF65-F5344CB8AC3E}">
        <p14:creationId xmlns:p14="http://schemas.microsoft.com/office/powerpoint/2010/main" val="1203217190"/>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732366" y="2331406"/>
            <a:ext cx="7668684" cy="3416320"/>
          </a:xfrm>
          <a:prstGeom prst="rect">
            <a:avLst/>
          </a:prstGeom>
          <a:noFill/>
          <a:ln w="9525">
            <a:noFill/>
            <a:miter lim="800000"/>
            <a:headEnd/>
            <a:tailEnd/>
          </a:ln>
        </p:spPr>
        <p:txBody>
          <a:bodyPr wrap="square" anchor="ctr">
            <a:spAutoFit/>
          </a:bodyPr>
          <a:lstStyle/>
          <a:p>
            <a:pPr algn="ctr" eaLnBrk="0" hangingPunct="0">
              <a:tabLst>
                <a:tab pos="231775" algn="l"/>
              </a:tabLst>
              <a:defRPr/>
            </a:pPr>
            <a:r>
              <a:rPr kumimoji="1" lang="en-US" sz="3600" b="1" dirty="0" smtClean="0">
                <a:solidFill>
                  <a:srgbClr val="FFFFFF"/>
                </a:solidFill>
                <a:latin typeface="Verdana" pitchFamily="34" charset="0"/>
              </a:rPr>
              <a:t>with humans, </a:t>
            </a:r>
            <a:br>
              <a:rPr kumimoji="1" lang="en-US" sz="3600" b="1" dirty="0" smtClean="0">
                <a:solidFill>
                  <a:srgbClr val="FFFFFF"/>
                </a:solidFill>
                <a:latin typeface="Verdana" pitchFamily="34" charset="0"/>
              </a:rPr>
            </a:br>
            <a:r>
              <a:rPr kumimoji="1" lang="en-US" sz="3600" b="1" dirty="0" smtClean="0">
                <a:solidFill>
                  <a:srgbClr val="FFFFFF"/>
                </a:solidFill>
                <a:latin typeface="Verdana" pitchFamily="34" charset="0"/>
              </a:rPr>
              <a:t>in anthropology, </a:t>
            </a:r>
            <a:br>
              <a:rPr kumimoji="1" lang="en-US" sz="3600" b="1" dirty="0" smtClean="0">
                <a:solidFill>
                  <a:srgbClr val="FFFFFF"/>
                </a:solidFill>
                <a:latin typeface="Verdana" pitchFamily="34" charset="0"/>
              </a:rPr>
            </a:br>
            <a:r>
              <a:rPr kumimoji="1" lang="en-US" sz="3600" b="1" i="1" dirty="0" smtClean="0">
                <a:solidFill>
                  <a:srgbClr val="FFFFFF"/>
                </a:solidFill>
                <a:latin typeface="Verdana" pitchFamily="34" charset="0"/>
              </a:rPr>
              <a:t>holism</a:t>
            </a:r>
            <a:r>
              <a:rPr kumimoji="1" lang="en-US" sz="3600" b="1" dirty="0" smtClean="0">
                <a:solidFill>
                  <a:srgbClr val="FFFFFF"/>
                </a:solidFill>
                <a:latin typeface="Verdana" pitchFamily="34" charset="0"/>
              </a:rPr>
              <a:t> looks at an item including the many </a:t>
            </a:r>
            <a:r>
              <a:rPr kumimoji="1" lang="en-US" sz="3600" b="1" dirty="0" err="1" smtClean="0">
                <a:solidFill>
                  <a:srgbClr val="FFFFFF"/>
                </a:solidFill>
                <a:latin typeface="Verdana" pitchFamily="34" charset="0"/>
              </a:rPr>
              <a:t>subdisciplines</a:t>
            </a:r>
            <a:r>
              <a:rPr kumimoji="1" lang="en-US" sz="3600" b="1" dirty="0" smtClean="0">
                <a:solidFill>
                  <a:srgbClr val="FFFFFF"/>
                </a:solidFill>
                <a:latin typeface="Verdana" pitchFamily="34" charset="0"/>
              </a:rPr>
              <a:t> in the areas of . . . </a:t>
            </a:r>
          </a:p>
        </p:txBody>
      </p:sp>
    </p:spTree>
    <p:extLst>
      <p:ext uri="{BB962C8B-B14F-4D97-AF65-F5344CB8AC3E}">
        <p14:creationId xmlns:p14="http://schemas.microsoft.com/office/powerpoint/2010/main" val="290658831"/>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2404534" y="2743253"/>
            <a:ext cx="5147733" cy="3243965"/>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cultural / social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physical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archaeology</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linguistics</a:t>
            </a:r>
            <a:endParaRPr kumimoji="1" lang="en-US" sz="3200" b="1" dirty="0">
              <a:solidFill>
                <a:srgbClr val="FFFFFF"/>
              </a:solidFill>
              <a:latin typeface="Verdana" pitchFamily="34" charset="0"/>
            </a:endParaRPr>
          </a:p>
        </p:txBody>
      </p:sp>
      <p:sp>
        <p:nvSpPr>
          <p:cNvPr id="6" name="Rectangle 5"/>
          <p:cNvSpPr>
            <a:spLocks noChangeArrowheads="1"/>
          </p:cNvSpPr>
          <p:nvPr/>
        </p:nvSpPr>
        <p:spPr bwMode="auto">
          <a:xfrm>
            <a:off x="685800" y="1509250"/>
            <a:ext cx="7772400" cy="830997"/>
          </a:xfrm>
          <a:prstGeom prst="rect">
            <a:avLst/>
          </a:prstGeom>
          <a:solidFill>
            <a:schemeClr val="bg1"/>
          </a:solidFill>
          <a:ln w="76200">
            <a:solidFill>
              <a:srgbClr val="FFC000"/>
            </a:solidFill>
            <a:miter lim="800000"/>
            <a:headEnd/>
            <a:tailEnd/>
          </a:ln>
        </p:spPr>
        <p:txBody>
          <a:bodyPr wrap="square" lIns="228600" tIns="228600" rIns="228600" bIns="228600" anchor="ctr">
            <a:spAutoFit/>
          </a:bodyPr>
          <a:lstStyle/>
          <a:p>
            <a:pPr algn="ctr"/>
            <a:r>
              <a:rPr lang="en-US" sz="2400" dirty="0" smtClean="0">
                <a:solidFill>
                  <a:srgbClr val="000000"/>
                </a:solidFill>
                <a:latin typeface="Arial"/>
              </a:rPr>
              <a:t>Holism tries to put all of the pieces together . . .</a:t>
            </a:r>
          </a:p>
        </p:txBody>
      </p:sp>
      <p:sp>
        <p:nvSpPr>
          <p:cNvPr id="8" name="Rectangle 7"/>
          <p:cNvSpPr/>
          <p:nvPr/>
        </p:nvSpPr>
        <p:spPr>
          <a:xfrm>
            <a:off x="4688001" y="3777742"/>
            <a:ext cx="2268570" cy="461665"/>
          </a:xfrm>
          <a:prstGeom prst="rect">
            <a:avLst/>
          </a:prstGeom>
        </p:spPr>
        <p:txBody>
          <a:bodyPr wrap="none">
            <a:spAutoFit/>
          </a:bodyPr>
          <a:lstStyle/>
          <a:p>
            <a:r>
              <a:rPr lang="en-US" sz="2400" b="1" dirty="0" smtClean="0">
                <a:solidFill>
                  <a:srgbClr val="FFFFFF"/>
                </a:solidFill>
              </a:rPr>
              <a:t>(bio-physical) </a:t>
            </a:r>
            <a:endParaRPr lang="en-US" sz="2400" dirty="0">
              <a:solidFill>
                <a:srgbClr val="FFFFFF"/>
              </a:solidFill>
              <a:latin typeface="Arial" charset="0"/>
            </a:endParaRPr>
          </a:p>
        </p:txBody>
      </p:sp>
    </p:spTree>
    <p:extLst>
      <p:ext uri="{BB962C8B-B14F-4D97-AF65-F5344CB8AC3E}">
        <p14:creationId xmlns:p14="http://schemas.microsoft.com/office/powerpoint/2010/main" val="620346736"/>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59013" y="856343"/>
            <a:ext cx="8229600" cy="5143500"/>
          </a:xfrm>
          <a:prstGeom prst="rect">
            <a:avLst/>
          </a:prstGeom>
          <a:noFill/>
          <a:ln w="9525">
            <a:noFill/>
            <a:miter lim="800000"/>
            <a:headEnd/>
            <a:tailEnd/>
          </a:ln>
        </p:spPr>
      </p:pic>
      <p:sp>
        <p:nvSpPr>
          <p:cNvPr id="9" name="Rectangle 4"/>
          <p:cNvSpPr>
            <a:spLocks noChangeArrowheads="1"/>
          </p:cNvSpPr>
          <p:nvPr/>
        </p:nvSpPr>
        <p:spPr bwMode="auto">
          <a:xfrm>
            <a:off x="2317752" y="1877354"/>
            <a:ext cx="5870448" cy="789646"/>
          </a:xfrm>
          <a:prstGeom prst="rect">
            <a:avLst/>
          </a:prstGeom>
          <a:solidFill>
            <a:schemeClr val="accent1"/>
          </a:solidFill>
          <a:ln w="76200">
            <a:noFill/>
            <a:miter lim="800000"/>
            <a:headEnd/>
            <a:tailEnd/>
          </a:ln>
        </p:spPr>
        <p:txBody>
          <a:bodyPr wrap="none" anchor="ctr"/>
          <a:lstStyle/>
          <a:p>
            <a:pPr algn="ctr" eaLnBrk="0" hangingPunct="0">
              <a:spcBef>
                <a:spcPct val="20000"/>
              </a:spcBef>
              <a:buClr>
                <a:srgbClr val="009999"/>
              </a:buClr>
            </a:pPr>
            <a:r>
              <a:rPr kumimoji="1" lang="en-US" sz="3200" b="1" dirty="0" smtClean="0">
                <a:solidFill>
                  <a:srgbClr val="000000"/>
                </a:solidFill>
              </a:rPr>
              <a:t>Anthropology</a:t>
            </a:r>
            <a:endParaRPr kumimoji="1" lang="en-US" sz="3200" b="1" dirty="0">
              <a:solidFill>
                <a:srgbClr val="000000"/>
              </a:solidFill>
            </a:endParaRPr>
          </a:p>
        </p:txBody>
      </p:sp>
    </p:spTree>
    <p:extLst>
      <p:ext uri="{BB962C8B-B14F-4D97-AF65-F5344CB8AC3E}">
        <p14:creationId xmlns:p14="http://schemas.microsoft.com/office/powerpoint/2010/main" val="3439906805"/>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14" name="Rectangle 7"/>
          <p:cNvSpPr>
            <a:spLocks noChangeArrowheads="1"/>
          </p:cNvSpPr>
          <p:nvPr/>
        </p:nvSpPr>
        <p:spPr bwMode="auto">
          <a:xfrm>
            <a:off x="2401910" y="1904531"/>
            <a:ext cx="5668037" cy="769441"/>
          </a:xfrm>
          <a:prstGeom prst="rect">
            <a:avLst/>
          </a:prstGeom>
          <a:solidFill>
            <a:schemeClr val="bg1"/>
          </a:solidFill>
          <a:ln w="76200">
            <a:noFill/>
            <a:miter lim="800000"/>
            <a:headEnd/>
            <a:tailEnd/>
          </a:ln>
        </p:spPr>
        <p:txBody>
          <a:bodyPr wrap="square" anchor="ctr">
            <a:spAutoFit/>
          </a:bodyPr>
          <a:lstStyle/>
          <a:p>
            <a:pPr algn="ctr" eaLnBrk="0" hangingPunct="0">
              <a:spcBef>
                <a:spcPct val="20000"/>
              </a:spcBef>
              <a:buClr>
                <a:srgbClr val="009999"/>
              </a:buClr>
            </a:pPr>
            <a:r>
              <a:rPr kumimoji="1" lang="en-US" sz="4400" b="1" dirty="0" smtClean="0">
                <a:solidFill>
                  <a:srgbClr val="FFFFFF"/>
                </a:solidFill>
              </a:rPr>
              <a:t>holism</a:t>
            </a:r>
            <a:endParaRPr kumimoji="1" lang="en-US" sz="4400" b="1" dirty="0">
              <a:solidFill>
                <a:srgbClr val="FFFFFF"/>
              </a:solidFill>
            </a:endParaRPr>
          </a:p>
        </p:txBody>
      </p:sp>
      <p:sp>
        <p:nvSpPr>
          <p:cNvPr id="15" name="Text Box 3"/>
          <p:cNvSpPr txBox="1">
            <a:spLocks noChangeArrowheads="1"/>
          </p:cNvSpPr>
          <p:nvPr/>
        </p:nvSpPr>
        <p:spPr bwMode="auto">
          <a:xfrm>
            <a:off x="2307771" y="1843320"/>
            <a:ext cx="5907542" cy="3410857"/>
          </a:xfrm>
          <a:prstGeom prst="rect">
            <a:avLst/>
          </a:prstGeom>
          <a:gradFill rotWithShape="1">
            <a:gsLst>
              <a:gs pos="0">
                <a:schemeClr val="accent1">
                  <a:alpha val="70000"/>
                </a:schemeClr>
              </a:gs>
              <a:gs pos="100000">
                <a:schemeClr val="accent1">
                  <a:gamma/>
                  <a:tint val="0"/>
                  <a:invGamma/>
                  <a:alpha val="70000"/>
                </a:schemeClr>
              </a:gs>
            </a:gsLst>
            <a:lin ang="5400000" scaled="1"/>
          </a:gradFill>
          <a:ln w="76200">
            <a:solidFill>
              <a:schemeClr val="accent1"/>
            </a:solidFill>
            <a:miter lim="800000"/>
            <a:headEnd/>
            <a:tailEnd/>
          </a:ln>
          <a:effectLst/>
        </p:spPr>
        <p:txBody>
          <a:bodyPr wrap="none"/>
          <a:lstStyle/>
          <a:p>
            <a:pPr>
              <a:spcBef>
                <a:spcPct val="50000"/>
              </a:spcBef>
              <a:defRPr/>
            </a:pPr>
            <a:endParaRPr lang="en-US">
              <a:solidFill>
                <a:srgbClr val="000000"/>
              </a:solidFill>
              <a:latin typeface="Arial" charset="0"/>
            </a:endParaRPr>
          </a:p>
        </p:txBody>
      </p:sp>
      <p:sp>
        <p:nvSpPr>
          <p:cNvPr id="16" name="Rectangle 7"/>
          <p:cNvSpPr>
            <a:spLocks noChangeArrowheads="1"/>
          </p:cNvSpPr>
          <p:nvPr/>
        </p:nvSpPr>
        <p:spPr bwMode="auto">
          <a:xfrm>
            <a:off x="2401910" y="1820502"/>
            <a:ext cx="5668037" cy="769441"/>
          </a:xfrm>
          <a:prstGeom prst="rect">
            <a:avLst/>
          </a:prstGeom>
          <a:noFill/>
          <a:ln w="76200">
            <a:noFill/>
            <a:miter lim="800000"/>
            <a:headEnd/>
            <a:tailEnd/>
          </a:ln>
        </p:spPr>
        <p:txBody>
          <a:bodyPr wrap="square" anchor="ctr">
            <a:spAutoFit/>
          </a:bodyPr>
          <a:lstStyle/>
          <a:p>
            <a:pPr algn="ctr" eaLnBrk="0" hangingPunct="0">
              <a:spcBef>
                <a:spcPct val="20000"/>
              </a:spcBef>
              <a:buClr>
                <a:srgbClr val="009999"/>
              </a:buClr>
            </a:pPr>
            <a:r>
              <a:rPr kumimoji="1" lang="en-US" sz="4400" b="1" dirty="0" smtClean="0">
                <a:solidFill>
                  <a:srgbClr val="000000"/>
                </a:solidFill>
              </a:rPr>
              <a:t>theory</a:t>
            </a:r>
            <a:endParaRPr kumimoji="1" lang="en-US" sz="4400" b="1" dirty="0">
              <a:solidFill>
                <a:srgbClr val="000000"/>
              </a:solidFill>
            </a:endParaRPr>
          </a:p>
        </p:txBody>
      </p:sp>
    </p:spTree>
    <p:extLst>
      <p:ext uri="{BB962C8B-B14F-4D97-AF65-F5344CB8AC3E}">
        <p14:creationId xmlns:p14="http://schemas.microsoft.com/office/powerpoint/2010/main" val="2282448328"/>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14" name="Rectangle 7"/>
          <p:cNvSpPr>
            <a:spLocks noChangeArrowheads="1"/>
          </p:cNvSpPr>
          <p:nvPr/>
        </p:nvSpPr>
        <p:spPr bwMode="auto">
          <a:xfrm>
            <a:off x="2401910" y="1904531"/>
            <a:ext cx="5668037" cy="769441"/>
          </a:xfrm>
          <a:prstGeom prst="rect">
            <a:avLst/>
          </a:prstGeom>
          <a:solidFill>
            <a:schemeClr val="bg1"/>
          </a:solidFill>
          <a:ln w="76200">
            <a:noFill/>
            <a:miter lim="800000"/>
            <a:headEnd/>
            <a:tailEnd/>
          </a:ln>
        </p:spPr>
        <p:txBody>
          <a:bodyPr wrap="square" anchor="ctr">
            <a:spAutoFit/>
          </a:bodyPr>
          <a:lstStyle/>
          <a:p>
            <a:pPr algn="ctr" eaLnBrk="0" hangingPunct="0">
              <a:spcBef>
                <a:spcPct val="20000"/>
              </a:spcBef>
              <a:buClr>
                <a:srgbClr val="009999"/>
              </a:buClr>
            </a:pPr>
            <a:r>
              <a:rPr kumimoji="1" lang="en-US" sz="4400" b="1" dirty="0" smtClean="0">
                <a:solidFill>
                  <a:srgbClr val="FFFFFF"/>
                </a:solidFill>
              </a:rPr>
              <a:t>holism</a:t>
            </a:r>
            <a:endParaRPr kumimoji="1" lang="en-US" sz="4400" b="1" dirty="0">
              <a:solidFill>
                <a:srgbClr val="FFFFFF"/>
              </a:solidFill>
            </a:endParaRPr>
          </a:p>
        </p:txBody>
      </p:sp>
      <p:sp>
        <p:nvSpPr>
          <p:cNvPr id="15" name="Text Box 3"/>
          <p:cNvSpPr txBox="1">
            <a:spLocks noChangeArrowheads="1"/>
          </p:cNvSpPr>
          <p:nvPr/>
        </p:nvSpPr>
        <p:spPr bwMode="auto">
          <a:xfrm>
            <a:off x="2307771" y="1843320"/>
            <a:ext cx="5907542" cy="3410857"/>
          </a:xfrm>
          <a:prstGeom prst="rect">
            <a:avLst/>
          </a:prstGeom>
          <a:gradFill rotWithShape="1">
            <a:gsLst>
              <a:gs pos="0">
                <a:schemeClr val="accent1">
                  <a:alpha val="70000"/>
                </a:schemeClr>
              </a:gs>
              <a:gs pos="100000">
                <a:schemeClr val="accent1">
                  <a:gamma/>
                  <a:tint val="0"/>
                  <a:invGamma/>
                  <a:alpha val="70000"/>
                </a:schemeClr>
              </a:gs>
            </a:gsLst>
            <a:lin ang="5400000" scaled="1"/>
          </a:gradFill>
          <a:ln w="76200">
            <a:solidFill>
              <a:schemeClr val="accent1"/>
            </a:solidFill>
            <a:miter lim="800000"/>
            <a:headEnd/>
            <a:tailEnd/>
          </a:ln>
          <a:effectLst/>
        </p:spPr>
        <p:txBody>
          <a:bodyPr wrap="none"/>
          <a:lstStyle/>
          <a:p>
            <a:pPr>
              <a:spcBef>
                <a:spcPct val="50000"/>
              </a:spcBef>
              <a:defRPr/>
            </a:pPr>
            <a:endParaRPr lang="en-US">
              <a:solidFill>
                <a:srgbClr val="000000"/>
              </a:solidFill>
              <a:latin typeface="Arial" charset="0"/>
            </a:endParaRPr>
          </a:p>
        </p:txBody>
      </p:sp>
      <p:sp>
        <p:nvSpPr>
          <p:cNvPr id="16" name="Rectangle 7"/>
          <p:cNvSpPr>
            <a:spLocks noChangeArrowheads="1"/>
          </p:cNvSpPr>
          <p:nvPr/>
        </p:nvSpPr>
        <p:spPr bwMode="auto">
          <a:xfrm>
            <a:off x="2401910" y="1820502"/>
            <a:ext cx="5668037" cy="769441"/>
          </a:xfrm>
          <a:prstGeom prst="rect">
            <a:avLst/>
          </a:prstGeom>
          <a:noFill/>
          <a:ln w="76200">
            <a:noFill/>
            <a:miter lim="800000"/>
            <a:headEnd/>
            <a:tailEnd/>
          </a:ln>
        </p:spPr>
        <p:txBody>
          <a:bodyPr wrap="square" anchor="ctr">
            <a:spAutoFit/>
          </a:bodyPr>
          <a:lstStyle/>
          <a:p>
            <a:pPr algn="ctr" eaLnBrk="0" hangingPunct="0">
              <a:spcBef>
                <a:spcPct val="20000"/>
              </a:spcBef>
              <a:buClr>
                <a:srgbClr val="009999"/>
              </a:buClr>
            </a:pPr>
            <a:r>
              <a:rPr kumimoji="1" lang="en-US" sz="4400" b="1" dirty="0" smtClean="0">
                <a:solidFill>
                  <a:srgbClr val="000000"/>
                </a:solidFill>
              </a:rPr>
              <a:t>theory</a:t>
            </a:r>
            <a:endParaRPr kumimoji="1" lang="en-US" sz="4400" b="1" dirty="0">
              <a:solidFill>
                <a:srgbClr val="000000"/>
              </a:solidFill>
            </a:endParaRPr>
          </a:p>
        </p:txBody>
      </p:sp>
      <p:sp>
        <p:nvSpPr>
          <p:cNvPr id="6" name="Rectangle 7"/>
          <p:cNvSpPr>
            <a:spLocks noChangeArrowheads="1"/>
          </p:cNvSpPr>
          <p:nvPr/>
        </p:nvSpPr>
        <p:spPr bwMode="auto">
          <a:xfrm>
            <a:off x="2409174" y="3375039"/>
            <a:ext cx="5668037" cy="1274195"/>
          </a:xfrm>
          <a:prstGeom prst="rect">
            <a:avLst/>
          </a:prstGeom>
          <a:noFill/>
          <a:ln w="76200">
            <a:noFill/>
            <a:miter lim="800000"/>
            <a:headEnd/>
            <a:tailEnd/>
          </a:ln>
        </p:spPr>
        <p:txBody>
          <a:bodyPr wrap="square" anchor="ctr">
            <a:spAutoFit/>
          </a:bodyPr>
          <a:lstStyle/>
          <a:p>
            <a:pPr algn="ctr" eaLnBrk="0" hangingPunct="0">
              <a:spcBef>
                <a:spcPct val="20000"/>
              </a:spcBef>
              <a:buClr>
                <a:srgbClr val="009999"/>
              </a:buClr>
            </a:pPr>
            <a:r>
              <a:rPr kumimoji="1" lang="en-US" sz="2400" b="1" dirty="0" smtClean="0">
                <a:solidFill>
                  <a:srgbClr val="000000"/>
                </a:solidFill>
              </a:rPr>
              <a:t>and the theory ultimately also includes the</a:t>
            </a:r>
          </a:p>
          <a:p>
            <a:pPr algn="ctr" eaLnBrk="0" hangingPunct="0">
              <a:spcBef>
                <a:spcPct val="20000"/>
              </a:spcBef>
              <a:buClr>
                <a:srgbClr val="009999"/>
              </a:buClr>
            </a:pPr>
            <a:r>
              <a:rPr kumimoji="1" lang="en-US" sz="2400" b="1" dirty="0" smtClean="0">
                <a:solidFill>
                  <a:srgbClr val="000000"/>
                </a:solidFill>
              </a:rPr>
              <a:t>results of interdisciplinary study . . .</a:t>
            </a:r>
          </a:p>
        </p:txBody>
      </p:sp>
    </p:spTree>
    <p:extLst>
      <p:ext uri="{BB962C8B-B14F-4D97-AF65-F5344CB8AC3E}">
        <p14:creationId xmlns:p14="http://schemas.microsoft.com/office/powerpoint/2010/main" val="233735499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906798"/>
            <a:ext cx="6908800" cy="3054682"/>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and </a:t>
            </a:r>
            <a:r>
              <a:rPr kumimoji="1" lang="en-US" sz="3600" b="1" dirty="0" smtClean="0">
                <a:solidFill>
                  <a:srgbClr val="FFFFFF"/>
                </a:solidFill>
                <a:latin typeface="Arial" charset="0"/>
              </a:rPr>
              <a:t>finally,</a:t>
            </a:r>
          </a:p>
          <a:p>
            <a:pPr algn="ctr" eaLnBrk="0" hangingPunct="0">
              <a:spcAft>
                <a:spcPts val="500"/>
              </a:spcAft>
            </a:pPr>
            <a:r>
              <a:rPr kumimoji="1" lang="en-US" sz="3600" b="1" dirty="0" smtClean="0">
                <a:solidFill>
                  <a:srgbClr val="FFFFFF"/>
                </a:solidFill>
                <a:latin typeface="Arial" charset="0"/>
              </a:rPr>
              <a:t>we have the last</a:t>
            </a:r>
          </a:p>
          <a:p>
            <a:pPr algn="ctr" eaLnBrk="0" hangingPunct="0">
              <a:spcAft>
                <a:spcPts val="500"/>
              </a:spcAft>
            </a:pPr>
            <a:r>
              <a:rPr kumimoji="1" lang="en-US" sz="3600" b="1" dirty="0" smtClean="0">
                <a:solidFill>
                  <a:srgbClr val="FFFFFF"/>
                </a:solidFill>
                <a:latin typeface="Arial" charset="0"/>
              </a:rPr>
              <a:t>main characteristic of anthropology . . . </a:t>
            </a:r>
          </a:p>
          <a:p>
            <a:pPr algn="ctr" eaLnBrk="0" hangingPunct="0">
              <a:spcAft>
                <a:spcPts val="500"/>
              </a:spcAft>
            </a:pPr>
            <a:endParaRPr kumimoji="1" lang="en-US" sz="3600" b="1" dirty="0" smtClean="0">
              <a:solidFill>
                <a:srgbClr val="FFFFFF"/>
              </a:solidFill>
              <a:latin typeface="Arial" charset="0"/>
            </a:endParaRPr>
          </a:p>
        </p:txBody>
      </p:sp>
    </p:spTree>
    <p:extLst>
      <p:ext uri="{BB962C8B-B14F-4D97-AF65-F5344CB8AC3E}">
        <p14:creationId xmlns:p14="http://schemas.microsoft.com/office/powerpoint/2010/main" val="29933650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7" name="Rectangle 3"/>
          <p:cNvSpPr>
            <a:spLocks noGrp="1" noChangeArrowheads="1"/>
          </p:cNvSpPr>
          <p:nvPr>
            <p:ph type="subTitle" idx="4294967295"/>
          </p:nvPr>
        </p:nvSpPr>
        <p:spPr>
          <a:xfrm>
            <a:off x="914400" y="2151165"/>
            <a:ext cx="6400800" cy="4302125"/>
          </a:xfrm>
        </p:spPr>
        <p:txBody>
          <a:bodyPr>
            <a:spAutoFit/>
          </a:bodyPr>
          <a:lstStyle/>
          <a:p>
            <a:pPr marL="0" indent="0" eaLnBrk="1" hangingPunct="1">
              <a:tabLst>
                <a:tab pos="685800" algn="l"/>
              </a:tabLst>
            </a:pPr>
            <a:r>
              <a:rPr lang="en-US" sz="4000" b="1" dirty="0" smtClean="0"/>
              <a:t> </a:t>
            </a:r>
            <a:r>
              <a:rPr lang="en-US" sz="4400" b="1" dirty="0" smtClean="0"/>
              <a:t>“culture”</a:t>
            </a:r>
          </a:p>
          <a:p>
            <a:pPr marL="0" indent="0" eaLnBrk="1" hangingPunct="1">
              <a:lnSpc>
                <a:spcPct val="40000"/>
              </a:lnSpc>
              <a:tabLst>
                <a:tab pos="685800" algn="l"/>
              </a:tabLst>
            </a:pPr>
            <a:endParaRPr lang="en-US" sz="4000" b="1" dirty="0" smtClean="0"/>
          </a:p>
          <a:p>
            <a:pPr lvl="1" eaLnBrk="1" hangingPunct="1">
              <a:tabLst>
                <a:tab pos="685800" algn="l"/>
              </a:tabLst>
            </a:pPr>
            <a:r>
              <a:rPr lang="en-US" b="1" dirty="0" smtClean="0"/>
              <a:t>learned</a:t>
            </a:r>
          </a:p>
          <a:p>
            <a:pPr lvl="1" eaLnBrk="1" hangingPunct="1">
              <a:tabLst>
                <a:tab pos="685800" algn="l"/>
              </a:tabLst>
            </a:pPr>
            <a:r>
              <a:rPr lang="en-US" b="1" dirty="0" smtClean="0"/>
              <a:t>shared</a:t>
            </a:r>
          </a:p>
          <a:p>
            <a:pPr lvl="1" eaLnBrk="1" hangingPunct="1">
              <a:tabLst>
                <a:tab pos="685800" algn="l"/>
              </a:tabLst>
            </a:pPr>
            <a:r>
              <a:rPr lang="en-US" b="1" dirty="0" smtClean="0"/>
              <a:t>transmitted from generation to generation</a:t>
            </a:r>
          </a:p>
          <a:p>
            <a:pPr lvl="1" eaLnBrk="1" hangingPunct="1">
              <a:tabLst>
                <a:tab pos="685800" algn="l"/>
              </a:tabLst>
            </a:pPr>
            <a:r>
              <a:rPr lang="en-US" sz="3600" b="1" dirty="0" smtClean="0"/>
              <a:t>based on symbols</a:t>
            </a:r>
          </a:p>
          <a:p>
            <a:pPr lvl="1" eaLnBrk="1" hangingPunct="1">
              <a:tabLst>
                <a:tab pos="685800" algn="l"/>
              </a:tabLst>
            </a:pPr>
            <a:r>
              <a:rPr lang="en-US" b="1" dirty="0" smtClean="0"/>
              <a:t>integrated</a:t>
            </a:r>
          </a:p>
        </p:txBody>
      </p:sp>
      <p:sp>
        <p:nvSpPr>
          <p:cNvPr id="203778"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
        <p:nvSpPr>
          <p:cNvPr id="4" name="TextBox 3"/>
          <p:cNvSpPr txBox="1">
            <a:spLocks noChangeArrowheads="1"/>
          </p:cNvSpPr>
          <p:nvPr/>
        </p:nvSpPr>
        <p:spPr bwMode="auto">
          <a:xfrm>
            <a:off x="1379135" y="3235655"/>
            <a:ext cx="5762625" cy="2554545"/>
          </a:xfrm>
          <a:prstGeom prst="rect">
            <a:avLst/>
          </a:prstGeom>
          <a:solidFill>
            <a:schemeClr val="bg1"/>
          </a:solidFill>
          <a:ln w="76200">
            <a:solidFill>
              <a:srgbClr val="FFC000"/>
            </a:solidFill>
            <a:miter lim="800000"/>
            <a:headEnd/>
            <a:tailEnd/>
          </a:ln>
        </p:spPr>
        <p:txBody>
          <a:bodyPr>
            <a:spAutoFit/>
          </a:bodyPr>
          <a:lstStyle/>
          <a:p>
            <a:pPr algn="ctr"/>
            <a:endParaRPr lang="en-US" sz="3200" b="1" dirty="0">
              <a:solidFill>
                <a:srgbClr val="000000"/>
              </a:solidFill>
            </a:endParaRPr>
          </a:p>
          <a:p>
            <a:pPr algn="ctr"/>
            <a:r>
              <a:rPr lang="en-US" sz="3200" b="1" dirty="0" smtClean="0">
                <a:solidFill>
                  <a:srgbClr val="000000"/>
                </a:solidFill>
              </a:rPr>
              <a:t>some focus on the idea that it involves </a:t>
            </a:r>
          </a:p>
          <a:p>
            <a:pPr algn="ctr"/>
            <a:r>
              <a:rPr lang="en-US" sz="3200" b="1" dirty="0" smtClean="0">
                <a:solidFill>
                  <a:srgbClr val="000000"/>
                </a:solidFill>
              </a:rPr>
              <a:t>“shared </a:t>
            </a:r>
            <a:r>
              <a:rPr lang="en-US" sz="3200" b="1" dirty="0">
                <a:solidFill>
                  <a:srgbClr val="000000"/>
                </a:solidFill>
              </a:rPr>
              <a:t>understanding”</a:t>
            </a:r>
          </a:p>
          <a:p>
            <a:pPr algn="ctr"/>
            <a:endParaRPr lang="en-US" sz="3200" b="1" dirty="0">
              <a:solidFill>
                <a:srgbClr val="000000"/>
              </a:solidFill>
            </a:endParaRPr>
          </a:p>
        </p:txBody>
      </p:sp>
    </p:spTree>
    <p:extLst>
      <p:ext uri="{BB962C8B-B14F-4D97-AF65-F5344CB8AC3E}">
        <p14:creationId xmlns:p14="http://schemas.microsoft.com/office/powerpoint/2010/main" val="1283239134"/>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93800" y="2277800"/>
            <a:ext cx="6908800" cy="2864887"/>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4400" b="1" dirty="0" smtClean="0">
                <a:solidFill>
                  <a:srgbClr val="FFFFFF"/>
                </a:solidFill>
                <a:latin typeface="Arial" charset="0"/>
              </a:rPr>
              <a:t>so back to finishing off our</a:t>
            </a:r>
            <a:endParaRPr kumimoji="1" lang="en-US" sz="4400" b="1" dirty="0" smtClean="0">
              <a:solidFill>
                <a:srgbClr val="FFFFFF"/>
              </a:solidFill>
              <a:latin typeface="Arial" charset="0"/>
            </a:endParaRPr>
          </a:p>
          <a:p>
            <a:pPr algn="ctr" eaLnBrk="0" hangingPunct="0">
              <a:spcAft>
                <a:spcPts val="500"/>
              </a:spcAft>
            </a:pPr>
            <a:r>
              <a:rPr kumimoji="1" lang="en-US" sz="4400" b="1" dirty="0" smtClean="0">
                <a:solidFill>
                  <a:srgbClr val="FFFFFF"/>
                </a:solidFill>
                <a:latin typeface="Arial" charset="0"/>
              </a:rPr>
              <a:t>main characteristics of anthropology .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326616698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smtClean="0">
                <a:solidFill>
                  <a:srgbClr val="000000"/>
                </a:solidFill>
              </a:rPr>
              <a:t>1.	</a:t>
            </a:r>
            <a:r>
              <a:rPr lang="en-US" sz="2400" dirty="0" smtClean="0"/>
              <a:t>the</a:t>
            </a:r>
            <a:r>
              <a:rPr lang="en-US" dirty="0" smtClean="0"/>
              <a:t> </a:t>
            </a:r>
            <a:r>
              <a:rPr lang="en-US" b="1" dirty="0" smtClean="0"/>
              <a:t>four fields </a:t>
            </a:r>
            <a:r>
              <a:rPr lang="en-US" sz="2400" dirty="0" smtClean="0"/>
              <a:t>of general anthropology</a:t>
            </a:r>
            <a:endParaRPr lang="en-US" b="1" dirty="0" smtClean="0">
              <a:solidFill>
                <a:srgbClr val="000000"/>
              </a:solidFill>
            </a:endParaRPr>
          </a:p>
          <a:p>
            <a:pPr eaLnBrk="1" hangingPunct="1">
              <a:lnSpc>
                <a:spcPct val="0"/>
              </a:lnSpc>
              <a:buFont typeface="Wingdings" pitchFamily="2" charset="2"/>
              <a:buNone/>
              <a:tabLst>
                <a:tab pos="0" algn="l"/>
              </a:tabLst>
            </a:pPr>
            <a:endParaRPr lang="en-US" b="1" dirty="0" smtClean="0">
              <a:solidFill>
                <a:srgbClr val="000000"/>
              </a:solidFill>
            </a:endParaRPr>
          </a:p>
          <a:p>
            <a:pPr marL="457200" indent="-457200" eaLnBrk="1" hangingPunct="1">
              <a:buAutoNum type="arabicPeriod" startAt="2"/>
              <a:tabLst>
                <a:tab pos="0" algn="l"/>
              </a:tabLst>
            </a:pPr>
            <a:r>
              <a:rPr lang="en-US" b="1" dirty="0" smtClean="0"/>
              <a:t>culture </a:t>
            </a:r>
            <a:r>
              <a:rPr lang="en-US" sz="2000" dirty="0" smtClean="0"/>
              <a:t>as a primary concept</a:t>
            </a:r>
            <a:endParaRPr lang="en-US" dirty="0" smtClean="0"/>
          </a:p>
          <a:p>
            <a:pPr marL="457200" indent="-457200" eaLnBrk="1" hangingPunct="1">
              <a:buAutoNum type="arabicPeriod" startAt="2"/>
              <a:tabLst>
                <a:tab pos="0" algn="l"/>
                <a:tab pos="457200" algn="l"/>
              </a:tabLst>
            </a:pPr>
            <a:r>
              <a:rPr lang="en-US" b="1" dirty="0" smtClean="0"/>
              <a:t>comparative method</a:t>
            </a:r>
            <a:r>
              <a:rPr lang="en-US" dirty="0" smtClean="0"/>
              <a:t> </a:t>
            </a:r>
            <a:r>
              <a:rPr lang="en-US" sz="2400" dirty="0" smtClean="0"/>
              <a:t>as major approach</a:t>
            </a:r>
            <a:endParaRPr lang="en-US" dirty="0" smtClean="0"/>
          </a:p>
          <a:p>
            <a:pPr marL="457200" indent="-457200" eaLnBrk="1" hangingPunct="1">
              <a:buAutoNum type="arabicPeriod" startAt="2"/>
              <a:tabLst>
                <a:tab pos="0" algn="l"/>
              </a:tabLst>
            </a:pPr>
            <a:r>
              <a:rPr lang="en-US" b="1" dirty="0" smtClean="0"/>
              <a:t>holism</a:t>
            </a:r>
            <a:r>
              <a:rPr lang="en-US" dirty="0" smtClean="0"/>
              <a:t> </a:t>
            </a:r>
            <a:r>
              <a:rPr lang="en-US" sz="2400" dirty="0" smtClean="0"/>
              <a:t>as a primary theoretical goal</a:t>
            </a:r>
            <a:endParaRPr lang="en-US" dirty="0" smtClean="0"/>
          </a:p>
          <a:p>
            <a:pPr marL="457200" indent="-457200" eaLnBrk="1" hangingPunct="1">
              <a:buAutoNum type="arabicPeriod" startAt="2"/>
              <a:tabLst>
                <a:tab pos="457200" algn="l"/>
              </a:tabLst>
            </a:pPr>
            <a:r>
              <a:rPr lang="en-US" b="1" dirty="0" smtClean="0"/>
              <a:t>fieldwork</a:t>
            </a:r>
            <a:r>
              <a:rPr lang="en-US" dirty="0" smtClean="0"/>
              <a:t> </a:t>
            </a:r>
            <a:r>
              <a:rPr lang="en-US" sz="2400" dirty="0" smtClean="0"/>
              <a:t>as a primary research technique</a:t>
            </a:r>
            <a:endParaRPr lang="en-US" b="1" dirty="0" smtClean="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325755228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sz="2400"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sz="2400" dirty="0" smtClean="0">
              <a:solidFill>
                <a:schemeClr val="bg1">
                  <a:lumMod val="65000"/>
                </a:schemeClr>
              </a:solidFill>
            </a:endParaRPr>
          </a:p>
          <a:p>
            <a:pPr marL="457200" indent="-457200" eaLnBrk="1" hangingPunct="1">
              <a:buAutoNum type="arabicPeriod" startAt="2"/>
              <a:tabLst>
                <a:tab pos="457200" algn="l"/>
              </a:tabLst>
            </a:pPr>
            <a:r>
              <a:rPr lang="en-US" sz="4000" b="1" dirty="0" smtClean="0">
                <a:solidFill>
                  <a:srgbClr val="000000"/>
                </a:solidFill>
              </a:rPr>
              <a:t>fieldwork</a:t>
            </a:r>
            <a:r>
              <a:rPr lang="en-US" sz="4000" dirty="0" smtClean="0">
                <a:solidFill>
                  <a:srgbClr val="000000"/>
                </a:solidFill>
              </a:rPr>
              <a:t> </a:t>
            </a:r>
            <a:br>
              <a:rPr lang="en-US" sz="4000" dirty="0" smtClean="0">
                <a:solidFill>
                  <a:srgbClr val="000000"/>
                </a:solidFill>
              </a:rPr>
            </a:br>
            <a:r>
              <a:rPr lang="en-US" dirty="0" smtClean="0">
                <a:solidFill>
                  <a:srgbClr val="000000"/>
                </a:solidFill>
              </a:rPr>
              <a:t>as a primary research technique— </a:t>
            </a:r>
            <a:br>
              <a:rPr lang="en-US" dirty="0" smtClean="0">
                <a:solidFill>
                  <a:srgbClr val="000000"/>
                </a:solidFill>
              </a:rPr>
            </a:br>
            <a:r>
              <a:rPr lang="en-US" dirty="0" smtClean="0">
                <a:solidFill>
                  <a:srgbClr val="000000"/>
                </a:solidFill>
              </a:rPr>
              <a:t>involving “participant observation”</a:t>
            </a:r>
            <a:endParaRPr lang="en-US" sz="4000" b="1" dirty="0" smtClean="0">
              <a:solidFill>
                <a:srgbClr val="00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1549159604"/>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653949"/>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sz="2400"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sz="2400" dirty="0" smtClean="0">
              <a:solidFill>
                <a:schemeClr val="bg1">
                  <a:lumMod val="65000"/>
                </a:schemeClr>
              </a:solidFill>
            </a:endParaRPr>
          </a:p>
          <a:p>
            <a:pPr marL="457200" indent="-457200" eaLnBrk="1" hangingPunct="1">
              <a:buAutoNum type="arabicPeriod" startAt="2"/>
              <a:tabLst>
                <a:tab pos="457200" algn="l"/>
              </a:tabLst>
            </a:pPr>
            <a:r>
              <a:rPr lang="en-US" sz="4000" b="1" dirty="0" smtClean="0">
                <a:solidFill>
                  <a:schemeClr val="bg1">
                    <a:lumMod val="65000"/>
                  </a:schemeClr>
                </a:solidFill>
              </a:rPr>
              <a:t>fieldwork</a:t>
            </a:r>
            <a:r>
              <a:rPr lang="en-US" sz="4000" dirty="0" smtClean="0">
                <a:solidFill>
                  <a:schemeClr val="bg1">
                    <a:lumMod val="65000"/>
                  </a:schemeClr>
                </a:solidFill>
              </a:rPr>
              <a:t> </a:t>
            </a:r>
            <a:br>
              <a:rPr lang="en-US" sz="4000" dirty="0" smtClean="0">
                <a:solidFill>
                  <a:schemeClr val="bg1">
                    <a:lumMod val="65000"/>
                  </a:schemeClr>
                </a:solidFill>
              </a:rPr>
            </a:br>
            <a:r>
              <a:rPr lang="en-US" dirty="0" smtClean="0">
                <a:solidFill>
                  <a:schemeClr val="bg1">
                    <a:lumMod val="65000"/>
                  </a:schemeClr>
                </a:solidFill>
              </a:rPr>
              <a:t>as a primary </a:t>
            </a:r>
            <a:r>
              <a:rPr lang="en-US" sz="3600" b="1" dirty="0" smtClean="0">
                <a:solidFill>
                  <a:srgbClr val="000000"/>
                </a:solidFill>
              </a:rPr>
              <a:t>research technique</a:t>
            </a:r>
            <a:r>
              <a:rPr lang="en-US" dirty="0" smtClean="0">
                <a:solidFill>
                  <a:schemeClr val="bg1">
                    <a:lumMod val="65000"/>
                  </a:schemeClr>
                </a:solidFill>
              </a:rPr>
              <a:t>— </a:t>
            </a:r>
            <a:br>
              <a:rPr lang="en-US" dirty="0" smtClean="0">
                <a:solidFill>
                  <a:schemeClr val="bg1">
                    <a:lumMod val="65000"/>
                  </a:schemeClr>
                </a:solidFill>
              </a:rPr>
            </a:br>
            <a:r>
              <a:rPr lang="en-US" dirty="0" smtClean="0">
                <a:solidFill>
                  <a:schemeClr val="bg1">
                    <a:lumMod val="65000"/>
                  </a:schemeClr>
                </a:solidFill>
              </a:rPr>
              <a:t>involving “participant observation”</a:t>
            </a:r>
            <a:endParaRPr lang="en-US" sz="4000" b="1" dirty="0" smtClean="0">
              <a:solidFill>
                <a:schemeClr val="bg1">
                  <a:lumMod val="65000"/>
                </a:schemeClr>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3235552090"/>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798281" y="3787123"/>
            <a:ext cx="7493907" cy="646331"/>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Note two terms in the </a:t>
            </a:r>
            <a:r>
              <a:rPr kumimoji="1" lang="en-US" sz="3600" b="1" dirty="0" smtClean="0">
                <a:solidFill>
                  <a:srgbClr val="FFFFFF"/>
                </a:solidFill>
                <a:latin typeface="Arial" charset="0"/>
              </a:rPr>
              <a:t>listing </a:t>
            </a:r>
            <a:r>
              <a:rPr kumimoji="1" lang="en-US" sz="3600" b="1" dirty="0" smtClean="0">
                <a:solidFill>
                  <a:srgbClr val="FFFFFF"/>
                </a:solidFill>
                <a:latin typeface="Arial" charset="0"/>
              </a:rPr>
              <a:t>. . . </a:t>
            </a:r>
          </a:p>
        </p:txBody>
      </p:sp>
    </p:spTree>
    <p:extLst>
      <p:ext uri="{BB962C8B-B14F-4D97-AF65-F5344CB8AC3E}">
        <p14:creationId xmlns:p14="http://schemas.microsoft.com/office/powerpoint/2010/main" val="3324734331"/>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737900"/>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a:t>
            </a:r>
            <a:r>
              <a:rPr lang="en-US" sz="4000" b="1" i="1" dirty="0" smtClean="0">
                <a:solidFill>
                  <a:srgbClr val="FF0000"/>
                </a:solidFill>
              </a:rPr>
              <a:t>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rgbClr val="000000"/>
                </a:solidFill>
              </a:rPr>
              <a:t>	</a:t>
            </a:r>
            <a:r>
              <a:rPr lang="en-US" sz="40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i="1" dirty="0" smtClean="0">
                <a:solidFill>
                  <a:schemeClr val="accent1"/>
                </a:solidFill>
              </a:rPr>
              <a:t>participant observation”</a:t>
            </a:r>
            <a:endParaRPr lang="en-US" sz="2800" b="1" i="1" dirty="0" smtClean="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 Characteristics</a:t>
            </a:r>
          </a:p>
        </p:txBody>
      </p:sp>
    </p:spTree>
    <p:extLst>
      <p:ext uri="{BB962C8B-B14F-4D97-AF65-F5344CB8AC3E}">
        <p14:creationId xmlns:p14="http://schemas.microsoft.com/office/powerpoint/2010/main" val="692677088"/>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737900"/>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a:t>
            </a:r>
            <a:r>
              <a:rPr lang="en-US" sz="4000" b="1" i="1" dirty="0" smtClean="0">
                <a:solidFill>
                  <a:srgbClr val="FF0000"/>
                </a:solidFill>
              </a:rPr>
              <a:t>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rgbClr val="000000"/>
                </a:solidFill>
              </a:rPr>
              <a:t>	</a:t>
            </a:r>
            <a:r>
              <a:rPr lang="en-US" sz="40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i="1" dirty="0" smtClean="0">
                <a:solidFill>
                  <a:schemeClr val="accent1"/>
                </a:solidFill>
              </a:rPr>
              <a:t>participant observation”</a:t>
            </a:r>
            <a:endParaRPr lang="en-US" sz="2800" b="1" i="1" dirty="0" smtClean="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 Characteristics</a:t>
            </a:r>
          </a:p>
        </p:txBody>
      </p:sp>
      <p:sp>
        <p:nvSpPr>
          <p:cNvPr id="4" name="Rectangle 3"/>
          <p:cNvSpPr/>
          <p:nvPr/>
        </p:nvSpPr>
        <p:spPr>
          <a:xfrm>
            <a:off x="811003" y="3817551"/>
            <a:ext cx="7895771" cy="923330"/>
          </a:xfrm>
          <a:prstGeom prst="rect">
            <a:avLst/>
          </a:prstGeom>
          <a:solidFill>
            <a:srgbClr val="FFFFFF"/>
          </a:solidFill>
        </p:spPr>
        <p:txBody>
          <a:bodyPr wrap="square">
            <a:spAutoFit/>
          </a:bodyPr>
          <a:lstStyle/>
          <a:p>
            <a:pPr algn="ctr"/>
            <a:r>
              <a:rPr lang="en-US" sz="5400" b="1" dirty="0" smtClean="0">
                <a:solidFill>
                  <a:srgbClr val="000000"/>
                </a:solidFill>
              </a:rPr>
              <a:t>what’s the difference?</a:t>
            </a:r>
            <a:endParaRPr lang="en-US" sz="5400" dirty="0">
              <a:solidFill>
                <a:srgbClr val="000000"/>
              </a:solidFill>
            </a:endParaRPr>
          </a:p>
        </p:txBody>
      </p:sp>
    </p:spTree>
    <p:extLst>
      <p:ext uri="{BB962C8B-B14F-4D97-AF65-F5344CB8AC3E}">
        <p14:creationId xmlns:p14="http://schemas.microsoft.com/office/powerpoint/2010/main" val="1420419577"/>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Tree>
    <p:extLst>
      <p:ext uri="{BB962C8B-B14F-4D97-AF65-F5344CB8AC3E}">
        <p14:creationId xmlns:p14="http://schemas.microsoft.com/office/powerpoint/2010/main" val="3732053849"/>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6" name="TextBox 5"/>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
        <p:nvSpPr>
          <p:cNvPr id="8" name="Text Box 4"/>
          <p:cNvSpPr txBox="1">
            <a:spLocks noChangeArrowheads="1"/>
          </p:cNvSpPr>
          <p:nvPr/>
        </p:nvSpPr>
        <p:spPr bwMode="auto">
          <a:xfrm>
            <a:off x="899879" y="2514636"/>
            <a:ext cx="7315200" cy="2886944"/>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algn="ctr"/>
            <a:endParaRPr lang="en-US" sz="2400" b="1" dirty="0">
              <a:solidFill>
                <a:srgbClr val="000000"/>
              </a:solidFill>
              <a:latin typeface="Tahoma" pitchFamily="34" charset="0"/>
            </a:endParaRPr>
          </a:p>
          <a:p>
            <a:pPr algn="ctr">
              <a:lnSpc>
                <a:spcPct val="70000"/>
              </a:lnSpc>
            </a:pPr>
            <a:r>
              <a:rPr lang="en-US" sz="3200" b="1" dirty="0">
                <a:solidFill>
                  <a:srgbClr val="000000"/>
                </a:solidFill>
                <a:latin typeface="Tahoma" pitchFamily="34" charset="0"/>
              </a:rPr>
              <a:t>data gathering </a:t>
            </a:r>
            <a:r>
              <a:rPr lang="en-US" sz="3200" b="1" i="1" dirty="0">
                <a:solidFill>
                  <a:srgbClr val="000000"/>
                </a:solidFill>
                <a:latin typeface="Tahoma" pitchFamily="34" charset="0"/>
              </a:rPr>
              <a:t>technique </a:t>
            </a:r>
            <a:r>
              <a:rPr lang="en-US" sz="3200" b="1" i="1" dirty="0" smtClean="0">
                <a:solidFill>
                  <a:srgbClr val="000000"/>
                </a:solidFill>
                <a:latin typeface="Tahoma" pitchFamily="34" charset="0"/>
              </a:rPr>
              <a:t>—</a:t>
            </a:r>
            <a:r>
              <a:rPr lang="en-US" sz="3200" b="1" dirty="0" smtClean="0">
                <a:solidFill>
                  <a:srgbClr val="000000"/>
                </a:solidFill>
                <a:latin typeface="Tahoma" pitchFamily="34" charset="0"/>
              </a:rPr>
              <a:t> </a:t>
            </a:r>
            <a:r>
              <a:rPr lang="en-US" sz="3200" b="1" dirty="0">
                <a:solidFill>
                  <a:srgbClr val="000000"/>
                </a:solidFill>
                <a:latin typeface="Tahoma" pitchFamily="34" charset="0"/>
              </a:rPr>
              <a:t/>
            </a:r>
            <a:br>
              <a:rPr lang="en-US" sz="3200" b="1" dirty="0">
                <a:solidFill>
                  <a:srgbClr val="000000"/>
                </a:solidFill>
                <a:latin typeface="Tahoma" pitchFamily="34" charset="0"/>
              </a:rPr>
            </a:br>
            <a:endParaRPr lang="en-US" sz="3200" b="1" dirty="0">
              <a:solidFill>
                <a:srgbClr val="000000"/>
              </a:solidFill>
              <a:latin typeface="Tahoma" pitchFamily="34" charset="0"/>
            </a:endParaRPr>
          </a:p>
          <a:p>
            <a:pPr algn="ctr">
              <a:lnSpc>
                <a:spcPct val="70000"/>
              </a:lnSpc>
            </a:pPr>
            <a:r>
              <a:rPr lang="en-US" sz="2800" b="1" dirty="0">
                <a:solidFill>
                  <a:srgbClr val="000000"/>
                </a:solidFill>
                <a:latin typeface="Tahoma" pitchFamily="34" charset="0"/>
              </a:rPr>
              <a:t>participant observation</a:t>
            </a:r>
          </a:p>
          <a:p>
            <a:pPr algn="ctr">
              <a:lnSpc>
                <a:spcPct val="70000"/>
              </a:lnSpc>
            </a:pPr>
            <a:endParaRPr lang="en-US" sz="2800" b="1" dirty="0">
              <a:solidFill>
                <a:srgbClr val="000000"/>
              </a:solidFill>
              <a:latin typeface="Tahoma" pitchFamily="34" charset="0"/>
            </a:endParaRPr>
          </a:p>
          <a:p>
            <a:pPr algn="ctr">
              <a:lnSpc>
                <a:spcPct val="70000"/>
              </a:lnSpc>
            </a:pPr>
            <a:r>
              <a:rPr lang="en-US" sz="2800" b="1" dirty="0">
                <a:solidFill>
                  <a:srgbClr val="000000"/>
                </a:solidFill>
                <a:latin typeface="Tahoma" pitchFamily="34" charset="0"/>
              </a:rPr>
              <a:t>(</a:t>
            </a:r>
            <a:r>
              <a:rPr lang="en-US" sz="2800" b="1" dirty="0" smtClean="0">
                <a:solidFill>
                  <a:srgbClr val="000000"/>
                </a:solidFill>
                <a:latin typeface="Tahoma" pitchFamily="34" charset="0"/>
              </a:rPr>
              <a:t>fieldwork</a:t>
            </a:r>
            <a:r>
              <a:rPr lang="en-US" sz="2800" b="1" dirty="0">
                <a:solidFill>
                  <a:srgbClr val="000000"/>
                </a:solidFill>
                <a:latin typeface="Tahoma" pitchFamily="34" charset="0"/>
              </a:rPr>
              <a:t>)</a:t>
            </a:r>
          </a:p>
        </p:txBody>
      </p:sp>
    </p:spTree>
    <p:extLst>
      <p:ext uri="{BB962C8B-B14F-4D97-AF65-F5344CB8AC3E}">
        <p14:creationId xmlns:p14="http://schemas.microsoft.com/office/powerpoint/2010/main" val="3570605328"/>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a:solidFill>
            <a:schemeClr val="bg1"/>
          </a:solidFill>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chemeClr val="accent1"/>
                </a:solidFill>
              </a:rPr>
              <a:t>technique</a:t>
            </a:r>
            <a:r>
              <a:rPr lang="en-US" sz="2400" b="1" dirty="0" smtClean="0">
                <a:solidFill>
                  <a:schemeClr val="accent1"/>
                </a:solidFill>
              </a:rPr>
              <a:t>, involving </a:t>
            </a:r>
            <a:r>
              <a:rPr lang="en-US" sz="2400" b="1" dirty="0" smtClean="0">
                <a:solidFill>
                  <a:srgbClr val="FF0000"/>
                </a:solidFill>
              </a:rPr>
              <a:t>“</a:t>
            </a:r>
            <a:r>
              <a:rPr lang="en-US" sz="2400" b="1" i="1" dirty="0" smtClean="0">
                <a:solidFill>
                  <a:srgbClr val="FF0000"/>
                </a:solidFill>
              </a:rPr>
              <a:t>participant observation” </a:t>
            </a:r>
            <a:r>
              <a:rPr lang="en-US" sz="2400" b="1" i="1" dirty="0" smtClean="0">
                <a:solidFill>
                  <a:schemeClr val="accent1"/>
                </a:solidFill>
              </a:rPr>
              <a:t>=</a:t>
            </a:r>
            <a:r>
              <a:rPr lang="en-US" sz="2400" b="1" dirty="0" smtClean="0">
                <a:solidFill>
                  <a:schemeClr val="accent1"/>
                </a:solidFill>
              </a:rPr>
              <a:t> how you </a:t>
            </a:r>
            <a:r>
              <a:rPr lang="en-US" sz="2400" b="1" i="1" dirty="0" smtClean="0">
                <a:solidFill>
                  <a:schemeClr val="accent1"/>
                </a:solidFill>
              </a:rPr>
              <a:t>get</a:t>
            </a:r>
            <a:r>
              <a:rPr lang="en-US" sz="2400" b="1" dirty="0" smtClean="0">
                <a:solidFill>
                  <a:schemeClr val="accent1"/>
                </a:solidFill>
              </a:rPr>
              <a:t> information</a:t>
            </a:r>
            <a:endParaRPr lang="en-US" sz="2800" b="1" dirty="0" smtClean="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BBE0E3"/>
                </a:solidFill>
                <a:latin typeface="Arial"/>
              </a:rPr>
              <a:t>= </a:t>
            </a:r>
            <a:r>
              <a:rPr lang="en-US" sz="4000" b="1" dirty="0" smtClean="0">
                <a:solidFill>
                  <a:srgbClr val="BBE0E3"/>
                </a:solidFill>
                <a:latin typeface="Arial"/>
              </a:rPr>
              <a:t>tool</a:t>
            </a:r>
            <a:endParaRPr lang="en-US" sz="2400" b="1" dirty="0">
              <a:solidFill>
                <a:srgbClr val="BBE0E3"/>
              </a:solidFill>
              <a:latin typeface="Arial"/>
            </a:endParaRPr>
          </a:p>
        </p:txBody>
      </p:sp>
      <p:sp>
        <p:nvSpPr>
          <p:cNvPr id="6" name="Rectangle 5"/>
          <p:cNvSpPr/>
          <p:nvPr/>
        </p:nvSpPr>
        <p:spPr>
          <a:xfrm>
            <a:off x="904376" y="1865502"/>
            <a:ext cx="7315200" cy="3977640"/>
          </a:xfrm>
          <a:prstGeom prst="rect">
            <a:avLst/>
          </a:prstGeom>
          <a:solidFill>
            <a:schemeClr val="bg1"/>
          </a:solidFill>
          <a:ln w="76200">
            <a:solidFill>
              <a:srgbClr val="FFC000"/>
            </a:solidFill>
          </a:ln>
        </p:spPr>
        <p:txBody>
          <a:bodyPr wrap="square">
            <a:noAutofit/>
          </a:bodyPr>
          <a:lstStyle/>
          <a:p>
            <a:pPr algn="ctr"/>
            <a:endParaRPr lang="en-US" sz="2400" b="1" dirty="0" smtClean="0">
              <a:solidFill>
                <a:srgbClr val="000000"/>
              </a:solidFill>
            </a:endParaRPr>
          </a:p>
          <a:p>
            <a:pPr algn="ctr"/>
            <a:r>
              <a:rPr lang="en-US" sz="2800" b="1" dirty="0" smtClean="0">
                <a:solidFill>
                  <a:srgbClr val="000000"/>
                </a:solidFill>
              </a:rPr>
              <a:t>Anthropologists use other tools . . . like questionnaires, interview schedules, psychological tests, documentary filming . </a:t>
            </a:r>
            <a:r>
              <a:rPr lang="en-US" sz="3200" b="1" dirty="0" smtClean="0">
                <a:solidFill>
                  <a:srgbClr val="000000"/>
                </a:solidFill>
              </a:rPr>
              <a:t>. .</a:t>
            </a:r>
            <a:r>
              <a:rPr lang="en-US" sz="2800" b="1" dirty="0" smtClean="0">
                <a:solidFill>
                  <a:srgbClr val="000000"/>
                </a:solidFill>
              </a:rPr>
              <a:t> but </a:t>
            </a:r>
            <a:r>
              <a:rPr lang="en-US" sz="2800" b="1" dirty="0" smtClean="0">
                <a:solidFill>
                  <a:srgbClr val="FF0000"/>
                </a:solidFill>
              </a:rPr>
              <a:t>“participant observation” </a:t>
            </a:r>
            <a:r>
              <a:rPr lang="en-US" sz="2800" b="1" dirty="0" smtClean="0">
                <a:solidFill>
                  <a:srgbClr val="000000"/>
                </a:solidFill>
              </a:rPr>
              <a:t>is a characteristic technique use by anthropologists, especially cultural anthropologists (ethnologists)</a:t>
            </a:r>
            <a:endParaRPr lang="en-US" sz="2400" dirty="0">
              <a:solidFill>
                <a:srgbClr val="000000"/>
              </a:solidFill>
            </a:endParaRPr>
          </a:p>
        </p:txBody>
      </p:sp>
    </p:spTree>
    <p:extLst>
      <p:ext uri="{BB962C8B-B14F-4D97-AF65-F5344CB8AC3E}">
        <p14:creationId xmlns:p14="http://schemas.microsoft.com/office/powerpoint/2010/main" val="23333543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1" name="Rectangle 3"/>
          <p:cNvSpPr>
            <a:spLocks noGrp="1" noChangeArrowheads="1"/>
          </p:cNvSpPr>
          <p:nvPr>
            <p:ph type="subTitle" idx="4294967295"/>
          </p:nvPr>
        </p:nvSpPr>
        <p:spPr>
          <a:xfrm>
            <a:off x="914400" y="2833688"/>
            <a:ext cx="6400800" cy="3048000"/>
          </a:xfrm>
        </p:spPr>
        <p:txBody>
          <a:bodyPr>
            <a:spAutoFit/>
          </a:bodyPr>
          <a:lstStyle/>
          <a:p>
            <a:pPr marL="0" indent="0" eaLnBrk="1" hangingPunct="1">
              <a:tabLst>
                <a:tab pos="742950" algn="l"/>
              </a:tabLst>
            </a:pPr>
            <a:r>
              <a:rPr lang="en-US" sz="4000" b="1" smtClean="0"/>
              <a:t> </a:t>
            </a:r>
            <a:r>
              <a:rPr lang="en-US" sz="4400" b="1" smtClean="0"/>
              <a:t>“culture”</a:t>
            </a:r>
          </a:p>
          <a:p>
            <a:pPr marL="0" indent="0" eaLnBrk="1" hangingPunct="1">
              <a:lnSpc>
                <a:spcPct val="30000"/>
              </a:lnSpc>
              <a:tabLst>
                <a:tab pos="742950" algn="l"/>
              </a:tabLst>
            </a:pPr>
            <a:endParaRPr lang="en-US" sz="4400" b="1" smtClean="0"/>
          </a:p>
          <a:p>
            <a:pPr marL="971550" lvl="2" indent="0" eaLnBrk="1" hangingPunct="1">
              <a:lnSpc>
                <a:spcPct val="90000"/>
              </a:lnSpc>
              <a:tabLst>
                <a:tab pos="742950" algn="l"/>
              </a:tabLst>
            </a:pPr>
            <a:r>
              <a:rPr lang="en-US" sz="2800" b="1" smtClean="0"/>
              <a:t> is not inherited</a:t>
            </a:r>
            <a:r>
              <a:rPr lang="en-US" b="1" smtClean="0"/>
              <a:t> </a:t>
            </a:r>
          </a:p>
          <a:p>
            <a:pPr lvl="1" eaLnBrk="1" hangingPunct="1">
              <a:lnSpc>
                <a:spcPct val="90000"/>
              </a:lnSpc>
              <a:buFontTx/>
              <a:buNone/>
              <a:tabLst>
                <a:tab pos="742950" algn="l"/>
              </a:tabLst>
            </a:pPr>
            <a:r>
              <a:rPr lang="en-US" sz="3600" b="1" smtClean="0"/>
              <a:t>	     </a:t>
            </a:r>
            <a:r>
              <a:rPr lang="en-US" sz="2000" b="1" smtClean="0"/>
              <a:t>(</a:t>
            </a:r>
            <a:r>
              <a:rPr lang="en-US" sz="2000" b="1" i="1" smtClean="0"/>
              <a:t>i.e.</a:t>
            </a:r>
            <a:r>
              <a:rPr lang="en-US" sz="2000" b="1" smtClean="0"/>
              <a:t>, is not biological)</a:t>
            </a:r>
          </a:p>
          <a:p>
            <a:pPr marL="1200150" lvl="4" indent="0" eaLnBrk="1" hangingPunct="1">
              <a:buFontTx/>
              <a:buNone/>
              <a:tabLst>
                <a:tab pos="742950" algn="l"/>
              </a:tabLst>
            </a:pPr>
            <a:endParaRPr lang="en-US" b="1" smtClean="0"/>
          </a:p>
          <a:p>
            <a:pPr marL="971550" lvl="2" indent="0" eaLnBrk="1" hangingPunct="1">
              <a:tabLst>
                <a:tab pos="742950" algn="l"/>
              </a:tabLst>
            </a:pPr>
            <a:r>
              <a:rPr lang="en-US" sz="2800" b="1" smtClean="0"/>
              <a:t> is not “instinct”</a:t>
            </a:r>
          </a:p>
        </p:txBody>
      </p:sp>
      <p:sp>
        <p:nvSpPr>
          <p:cNvPr id="36867"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Tree>
    <p:extLst>
      <p:ext uri="{BB962C8B-B14F-4D97-AF65-F5344CB8AC3E}">
        <p14:creationId xmlns:p14="http://schemas.microsoft.com/office/powerpoint/2010/main" val="719225360"/>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a:solidFill>
            <a:schemeClr val="bg1"/>
          </a:solidFill>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chemeClr val="accent1"/>
                </a:solidFill>
              </a:rPr>
              <a:t>technique</a:t>
            </a:r>
            <a:r>
              <a:rPr lang="en-US" sz="2400" b="1" dirty="0" smtClean="0">
                <a:solidFill>
                  <a:schemeClr val="accent1"/>
                </a:solidFill>
              </a:rPr>
              <a:t>, involving </a:t>
            </a:r>
            <a:r>
              <a:rPr lang="en-US" sz="2400" b="1" dirty="0" smtClean="0">
                <a:solidFill>
                  <a:srgbClr val="FF0000"/>
                </a:solidFill>
              </a:rPr>
              <a:t>“</a:t>
            </a:r>
            <a:r>
              <a:rPr lang="en-US" sz="2400" b="1" i="1" dirty="0" smtClean="0">
                <a:solidFill>
                  <a:srgbClr val="FF0000"/>
                </a:solidFill>
              </a:rPr>
              <a:t>participant observation” </a:t>
            </a:r>
            <a:r>
              <a:rPr lang="en-US" sz="2400" b="1" i="1" dirty="0" smtClean="0">
                <a:solidFill>
                  <a:schemeClr val="accent1"/>
                </a:solidFill>
              </a:rPr>
              <a:t>=</a:t>
            </a:r>
            <a:r>
              <a:rPr lang="en-US" sz="2400" b="1" dirty="0" smtClean="0">
                <a:solidFill>
                  <a:schemeClr val="accent1"/>
                </a:solidFill>
              </a:rPr>
              <a:t> how you </a:t>
            </a:r>
            <a:r>
              <a:rPr lang="en-US" sz="2400" b="1" i="1" dirty="0" smtClean="0">
                <a:solidFill>
                  <a:schemeClr val="accent1"/>
                </a:solidFill>
              </a:rPr>
              <a:t>get</a:t>
            </a:r>
            <a:r>
              <a:rPr lang="en-US" sz="2400" b="1" dirty="0" smtClean="0">
                <a:solidFill>
                  <a:schemeClr val="accent1"/>
                </a:solidFill>
              </a:rPr>
              <a:t> information</a:t>
            </a:r>
            <a:endParaRPr lang="en-US" sz="2800" b="1" dirty="0" smtClean="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BBE0E3"/>
                </a:solidFill>
                <a:latin typeface="Arial"/>
              </a:rPr>
              <a:t>= </a:t>
            </a:r>
            <a:r>
              <a:rPr lang="en-US" sz="4000" b="1" dirty="0" smtClean="0">
                <a:solidFill>
                  <a:srgbClr val="BBE0E3"/>
                </a:solidFill>
                <a:latin typeface="Arial"/>
              </a:rPr>
              <a:t>tool</a:t>
            </a:r>
            <a:endParaRPr lang="en-US" sz="2400" b="1" dirty="0">
              <a:solidFill>
                <a:srgbClr val="BBE0E3"/>
              </a:solidFill>
              <a:latin typeface="Arial"/>
            </a:endParaRPr>
          </a:p>
        </p:txBody>
      </p:sp>
      <p:sp>
        <p:nvSpPr>
          <p:cNvPr id="6" name="Rectangle 5"/>
          <p:cNvSpPr/>
          <p:nvPr/>
        </p:nvSpPr>
        <p:spPr>
          <a:xfrm>
            <a:off x="904376" y="1850987"/>
            <a:ext cx="7315200" cy="3998269"/>
          </a:xfrm>
          <a:prstGeom prst="rect">
            <a:avLst/>
          </a:prstGeom>
          <a:solidFill>
            <a:schemeClr val="bg1"/>
          </a:solidFill>
          <a:ln w="76200">
            <a:solidFill>
              <a:srgbClr val="FFC000"/>
            </a:solidFill>
          </a:ln>
        </p:spPr>
        <p:txBody>
          <a:bodyPr wrap="square">
            <a:noAutofit/>
          </a:bodyPr>
          <a:lstStyle/>
          <a:p>
            <a:pPr algn="ctr"/>
            <a:endParaRPr lang="en-US" sz="2400" b="1" dirty="0" smtClean="0">
              <a:solidFill>
                <a:srgbClr val="BBE0E3"/>
              </a:solidFill>
            </a:endParaRPr>
          </a:p>
          <a:p>
            <a:pPr algn="ctr"/>
            <a:r>
              <a:rPr lang="en-US" sz="2800" b="1" dirty="0" smtClean="0">
                <a:solidFill>
                  <a:srgbClr val="BBE0E3"/>
                </a:solidFill>
              </a:rPr>
              <a:t>Anthropologists use other tools . . . like questionnaires, interview schedules, psychological tests, documentary filming . </a:t>
            </a:r>
            <a:r>
              <a:rPr lang="en-US" sz="3200" b="1" dirty="0" smtClean="0">
                <a:solidFill>
                  <a:srgbClr val="BBE0E3"/>
                </a:solidFill>
              </a:rPr>
              <a:t>. .</a:t>
            </a:r>
            <a:r>
              <a:rPr lang="en-US" sz="2800" b="1" dirty="0" smtClean="0">
                <a:solidFill>
                  <a:srgbClr val="BBE0E3"/>
                </a:solidFill>
              </a:rPr>
              <a:t> but “participant observation” is a characteristic technique use by anthropologists, especially </a:t>
            </a:r>
            <a:r>
              <a:rPr lang="en-US" sz="2800" b="1" dirty="0" smtClean="0">
                <a:solidFill>
                  <a:srgbClr val="000000"/>
                </a:solidFill>
              </a:rPr>
              <a:t>cultural anthropologists</a:t>
            </a:r>
            <a:r>
              <a:rPr lang="en-US" sz="2800" b="1" dirty="0" smtClean="0">
                <a:solidFill>
                  <a:srgbClr val="BBE0E3"/>
                </a:solidFill>
              </a:rPr>
              <a:t> </a:t>
            </a:r>
            <a:r>
              <a:rPr lang="en-US" sz="3600" b="1" dirty="0" smtClean="0">
                <a:solidFill>
                  <a:srgbClr val="000000"/>
                </a:solidFill>
              </a:rPr>
              <a:t>(</a:t>
            </a:r>
            <a:r>
              <a:rPr lang="en-US" sz="3600" b="1" dirty="0" smtClean="0">
                <a:solidFill>
                  <a:srgbClr val="FF0000"/>
                </a:solidFill>
              </a:rPr>
              <a:t>ethnologists</a:t>
            </a:r>
            <a:r>
              <a:rPr lang="en-US" sz="3600" b="1" dirty="0" smtClean="0">
                <a:solidFill>
                  <a:srgbClr val="000000"/>
                </a:solidFill>
              </a:rPr>
              <a:t>)</a:t>
            </a:r>
            <a:endParaRPr lang="en-US" sz="2800" b="1" dirty="0" smtClean="0">
              <a:solidFill>
                <a:srgbClr val="000000"/>
              </a:solidFill>
            </a:endParaRPr>
          </a:p>
          <a:p>
            <a:pPr algn="ctr"/>
            <a:endParaRPr lang="en-US" sz="2400" b="1" dirty="0" smtClean="0">
              <a:solidFill>
                <a:srgbClr val="000000"/>
              </a:solidFill>
            </a:endParaRPr>
          </a:p>
          <a:p>
            <a:pPr algn="ctr"/>
            <a:endParaRPr lang="en-US" sz="2400" dirty="0">
              <a:solidFill>
                <a:srgbClr val="000000"/>
              </a:solidFill>
            </a:endParaRPr>
          </a:p>
        </p:txBody>
      </p:sp>
      <p:sp>
        <p:nvSpPr>
          <p:cNvPr id="7" name="TextBox 6"/>
          <p:cNvSpPr txBox="1">
            <a:spLocks noChangeArrowheads="1"/>
          </p:cNvSpPr>
          <p:nvPr/>
        </p:nvSpPr>
        <p:spPr bwMode="auto">
          <a:xfrm>
            <a:off x="3502255" y="4276567"/>
            <a:ext cx="1620957" cy="646331"/>
          </a:xfrm>
          <a:prstGeom prst="rect">
            <a:avLst/>
          </a:prstGeom>
          <a:solidFill>
            <a:schemeClr val="bg1"/>
          </a:solidFill>
          <a:ln w="9525">
            <a:noFill/>
            <a:miter lim="800000"/>
            <a:headEnd/>
            <a:tailEnd/>
          </a:ln>
        </p:spPr>
        <p:txBody>
          <a:bodyPr wrap="none">
            <a:spAutoFit/>
          </a:bodyPr>
          <a:lstStyle/>
          <a:p>
            <a:r>
              <a:rPr lang="en-US" sz="3600" b="1" dirty="0" smtClean="0">
                <a:solidFill>
                  <a:srgbClr val="000000"/>
                </a:solidFill>
                <a:latin typeface="Arial"/>
              </a:rPr>
              <a:t>NOTE:</a:t>
            </a:r>
            <a:endParaRPr lang="en-US" sz="2000" b="1" dirty="0">
              <a:solidFill>
                <a:srgbClr val="000000"/>
              </a:solidFill>
              <a:latin typeface="Arial"/>
            </a:endParaRPr>
          </a:p>
        </p:txBody>
      </p:sp>
    </p:spTree>
    <p:extLst>
      <p:ext uri="{BB962C8B-B14F-4D97-AF65-F5344CB8AC3E}">
        <p14:creationId xmlns:p14="http://schemas.microsoft.com/office/powerpoint/2010/main" val="691945518"/>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6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Tree>
    <p:extLst>
      <p:ext uri="{BB962C8B-B14F-4D97-AF65-F5344CB8AC3E}">
        <p14:creationId xmlns:p14="http://schemas.microsoft.com/office/powerpoint/2010/main" val="556506416"/>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6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a:t>
            </a:r>
            <a:r>
              <a:rPr lang="en-US" sz="4000" b="1" i="1" dirty="0" smtClean="0">
                <a:solidFill>
                  <a:srgbClr val="FF0000"/>
                </a:solidFill>
              </a:rPr>
              <a:t>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i="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 Characteristics</a:t>
            </a:r>
          </a:p>
        </p:txBody>
      </p:sp>
      <p:sp>
        <p:nvSpPr>
          <p:cNvPr id="5" name="TextBox 6"/>
          <p:cNvSpPr txBox="1">
            <a:spLocks noChangeArrowheads="1"/>
          </p:cNvSpPr>
          <p:nvPr/>
        </p:nvSpPr>
        <p:spPr bwMode="auto">
          <a:xfrm>
            <a:off x="5195895" y="3251406"/>
            <a:ext cx="3219151" cy="707886"/>
          </a:xfrm>
          <a:prstGeom prst="rect">
            <a:avLst/>
          </a:prstGeom>
          <a:solidFill>
            <a:schemeClr val="bg1"/>
          </a:solidFill>
          <a:ln w="9525">
            <a:noFill/>
            <a:miter lim="800000"/>
            <a:headEnd/>
            <a:tailEnd/>
          </a:ln>
        </p:spPr>
        <p:txBody>
          <a:bodyPr wrap="none">
            <a:spAutoFit/>
          </a:bodyPr>
          <a:lstStyle/>
          <a:p>
            <a:r>
              <a:rPr lang="en-US" sz="4000" b="1" dirty="0" smtClean="0">
                <a:solidFill>
                  <a:srgbClr val="FF0000"/>
                </a:solidFill>
              </a:rPr>
              <a:t>  = </a:t>
            </a:r>
            <a:r>
              <a:rPr lang="en-US" sz="4000" b="1" dirty="0">
                <a:solidFill>
                  <a:srgbClr val="FF0000"/>
                </a:solidFill>
              </a:rPr>
              <a:t>approach</a:t>
            </a:r>
          </a:p>
        </p:txBody>
      </p:sp>
      <p:sp>
        <p:nvSpPr>
          <p:cNvPr id="10" name="TextBox 9"/>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
        <p:nvSpPr>
          <p:cNvPr id="11" name="Rectangle 10"/>
          <p:cNvSpPr/>
          <p:nvPr/>
        </p:nvSpPr>
        <p:spPr>
          <a:xfrm>
            <a:off x="4771704" y="3926590"/>
            <a:ext cx="4076584" cy="461665"/>
          </a:xfrm>
          <a:prstGeom prst="rect">
            <a:avLst/>
          </a:prstGeom>
          <a:solidFill>
            <a:schemeClr val="bg1"/>
          </a:solidFill>
        </p:spPr>
        <p:txBody>
          <a:bodyPr wrap="square">
            <a:spAutoFit/>
          </a:bodyPr>
          <a:lstStyle/>
          <a:p>
            <a:pPr algn="ctr"/>
            <a:r>
              <a:rPr lang="en-US" sz="2400" b="1" dirty="0" smtClean="0">
                <a:solidFill>
                  <a:srgbClr val="000000"/>
                </a:solidFill>
              </a:rPr>
              <a:t>= how </a:t>
            </a:r>
            <a:r>
              <a:rPr lang="en-US" sz="2400" b="1" dirty="0" smtClean="0">
                <a:solidFill>
                  <a:srgbClr val="000000"/>
                </a:solidFill>
              </a:rPr>
              <a:t>you </a:t>
            </a:r>
            <a:r>
              <a:rPr lang="en-US" sz="2400" b="1" i="1" dirty="0" smtClean="0">
                <a:solidFill>
                  <a:srgbClr val="000000"/>
                </a:solidFill>
              </a:rPr>
              <a:t>use</a:t>
            </a:r>
            <a:r>
              <a:rPr lang="en-US" sz="2400" b="1" dirty="0" smtClean="0">
                <a:solidFill>
                  <a:srgbClr val="000000"/>
                </a:solidFill>
              </a:rPr>
              <a:t> information</a:t>
            </a:r>
            <a:endParaRPr lang="en-US" sz="2400" dirty="0">
              <a:solidFill>
                <a:srgbClr val="000000"/>
              </a:solidFill>
            </a:endParaRPr>
          </a:p>
        </p:txBody>
      </p:sp>
      <p:sp>
        <p:nvSpPr>
          <p:cNvPr id="12" name="Up-Down Arrow 11"/>
          <p:cNvSpPr/>
          <p:nvPr/>
        </p:nvSpPr>
        <p:spPr bwMode="auto">
          <a:xfrm rot="1880826">
            <a:off x="3919645" y="3222804"/>
            <a:ext cx="406400" cy="2552764"/>
          </a:xfrm>
          <a:prstGeom prst="upDownArrow">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mtClean="0">
              <a:solidFill>
                <a:srgbClr val="000000"/>
              </a:solidFill>
              <a:latin typeface="Arial" charset="0"/>
            </a:endParaRPr>
          </a:p>
        </p:txBody>
      </p:sp>
    </p:spTree>
    <p:extLst>
      <p:ext uri="{BB962C8B-B14F-4D97-AF65-F5344CB8AC3E}">
        <p14:creationId xmlns:p14="http://schemas.microsoft.com/office/powerpoint/2010/main" val="1148099760"/>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Tree>
    <p:extLst>
      <p:ext uri="{BB962C8B-B14F-4D97-AF65-F5344CB8AC3E}">
        <p14:creationId xmlns:p14="http://schemas.microsoft.com/office/powerpoint/2010/main" val="1733975481"/>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
        <p:nvSpPr>
          <p:cNvPr id="6" name="Text Box 4"/>
          <p:cNvSpPr txBox="1">
            <a:spLocks noChangeArrowheads="1"/>
          </p:cNvSpPr>
          <p:nvPr/>
        </p:nvSpPr>
        <p:spPr bwMode="auto">
          <a:xfrm>
            <a:off x="899879" y="2848460"/>
            <a:ext cx="7315200" cy="2400657"/>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algn="ctr">
              <a:lnSpc>
                <a:spcPct val="150000"/>
              </a:lnSpc>
            </a:pPr>
            <a:r>
              <a:rPr lang="en-US" sz="3200" b="1" dirty="0" smtClean="0">
                <a:solidFill>
                  <a:srgbClr val="000000"/>
                </a:solidFill>
                <a:latin typeface="Tahoma" pitchFamily="34" charset="0"/>
              </a:rPr>
              <a:t>other tools include </a:t>
            </a:r>
          </a:p>
          <a:p>
            <a:pPr algn="ctr">
              <a:lnSpc>
                <a:spcPct val="150000"/>
              </a:lnSpc>
            </a:pPr>
            <a:r>
              <a:rPr lang="en-US" sz="3200" b="1" dirty="0" smtClean="0">
                <a:solidFill>
                  <a:srgbClr val="000000"/>
                </a:solidFill>
                <a:latin typeface="Tahoma" pitchFamily="34" charset="0"/>
              </a:rPr>
              <a:t>things like . . .</a:t>
            </a:r>
            <a:endParaRPr lang="en-US" sz="2800" b="1" dirty="0">
              <a:solidFill>
                <a:srgbClr val="000000"/>
              </a:solidFill>
              <a:latin typeface="Tahoma" pitchFamily="34" charset="0"/>
            </a:endParaRPr>
          </a:p>
        </p:txBody>
      </p:sp>
    </p:spTree>
    <p:extLst>
      <p:ext uri="{BB962C8B-B14F-4D97-AF65-F5344CB8AC3E}">
        <p14:creationId xmlns:p14="http://schemas.microsoft.com/office/powerpoint/2010/main" val="3863801481"/>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71"/>
            <a:ext cx="7498080" cy="4651723"/>
          </a:xfrm>
        </p:spPr>
        <p:txBody>
          <a:bodyPr wrap="square">
            <a:spAutoFit/>
          </a:bodyPr>
          <a:lstStyle/>
          <a:p>
            <a:pPr marL="566738" indent="-566738" eaLnBrk="1" hangingPunct="1">
              <a:buNone/>
              <a:tabLst>
                <a:tab pos="0" algn="l"/>
              </a:tabLst>
              <a:defRPr/>
            </a:pPr>
            <a:r>
              <a:rPr lang="en-US" sz="2400" b="1" dirty="0" smtClean="0">
                <a:solidFill>
                  <a:schemeClr val="accent1"/>
                </a:solidFill>
              </a:rPr>
              <a:t>1.</a:t>
            </a:r>
            <a:r>
              <a:rPr lang="en-US" sz="2800" b="1" dirty="0" smtClean="0">
                <a:solidFill>
                  <a:schemeClr val="accent1"/>
                </a:solidFill>
              </a:rPr>
              <a:t>	</a:t>
            </a:r>
            <a:r>
              <a:rPr lang="en-US" sz="4000" b="1" i="1" dirty="0" smtClean="0">
                <a:solidFill>
                  <a:schemeClr val="accent1"/>
                </a:solidFill>
              </a:rPr>
              <a:t>culture</a:t>
            </a:r>
            <a:r>
              <a:rPr lang="en-US" sz="4000" b="1" dirty="0" smtClean="0">
                <a:solidFill>
                  <a:schemeClr val="accent1"/>
                </a:solidFill>
              </a:rPr>
              <a:t> </a:t>
            </a:r>
            <a:r>
              <a:rPr lang="en-US" sz="2400" b="1" dirty="0" smtClean="0">
                <a:solidFill>
                  <a:schemeClr val="accent1"/>
                </a:solidFill>
              </a:rPr>
              <a:t>as a primary </a:t>
            </a:r>
            <a:r>
              <a:rPr lang="en-US" sz="2400" b="1" i="1" dirty="0" smtClean="0">
                <a:solidFill>
                  <a:schemeClr val="accent1"/>
                </a:solidFill>
              </a:rPr>
              <a:t>concept</a:t>
            </a:r>
            <a:endParaRPr lang="en-US" sz="2800" b="1" i="1" dirty="0" smtClean="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2.</a:t>
            </a:r>
            <a:r>
              <a:rPr lang="en-US" b="1" dirty="0" smtClean="0">
                <a:solidFill>
                  <a:schemeClr val="accent1"/>
                </a:solidFill>
              </a:rPr>
              <a:t>	</a:t>
            </a:r>
            <a:r>
              <a:rPr lang="en-US" sz="4000" b="1" i="1" dirty="0" smtClean="0">
                <a:solidFill>
                  <a:schemeClr val="accent1"/>
                </a:solidFill>
              </a:rPr>
              <a:t>comparative method</a:t>
            </a:r>
            <a:r>
              <a:rPr lang="en-US" sz="4000" b="1" dirty="0" smtClean="0">
                <a:solidFill>
                  <a:schemeClr val="accent1"/>
                </a:solidFill>
              </a:rPr>
              <a:t> </a:t>
            </a:r>
            <a:r>
              <a:rPr lang="en-US" sz="2400" b="1" dirty="0" smtClean="0">
                <a:solidFill>
                  <a:schemeClr val="accent1"/>
                </a:solidFill>
              </a:rPr>
              <a:t>as major </a:t>
            </a:r>
            <a:r>
              <a:rPr lang="en-US" sz="2400" b="1" i="1" dirty="0" smtClean="0">
                <a:solidFill>
                  <a:schemeClr val="accent1"/>
                </a:solidFill>
              </a:rPr>
              <a:t>approach</a:t>
            </a:r>
            <a:r>
              <a:rPr lang="en-US" sz="2400" b="1" dirty="0" smtClean="0">
                <a:solidFill>
                  <a:schemeClr val="accent1"/>
                </a:solidFill>
              </a:rPr>
              <a:t> to the study of human behavior</a:t>
            </a:r>
          </a:p>
          <a:p>
            <a:pPr marL="566738" indent="-566738" eaLnBrk="1" hangingPunct="1">
              <a:buNone/>
              <a:tabLst>
                <a:tab pos="0" algn="l"/>
              </a:tabLst>
              <a:defRPr/>
            </a:pPr>
            <a:r>
              <a:rPr lang="en-US" sz="2400" b="1" dirty="0" smtClean="0">
                <a:solidFill>
                  <a:schemeClr val="accent1"/>
                </a:solidFill>
              </a:rPr>
              <a:t>3.</a:t>
            </a:r>
            <a:r>
              <a:rPr lang="en-US" b="1" dirty="0" smtClean="0">
                <a:solidFill>
                  <a:schemeClr val="accent1"/>
                </a:solidFill>
              </a:rPr>
              <a:t>	</a:t>
            </a:r>
            <a:r>
              <a:rPr lang="en-US" sz="4000" b="1" i="1" dirty="0" smtClean="0">
                <a:solidFill>
                  <a:schemeClr val="accent1"/>
                </a:solidFill>
              </a:rPr>
              <a:t>holism</a:t>
            </a:r>
            <a:r>
              <a:rPr lang="en-US" b="1" dirty="0" smtClean="0">
                <a:solidFill>
                  <a:schemeClr val="accent1"/>
                </a:solidFill>
              </a:rPr>
              <a:t> </a:t>
            </a:r>
            <a:r>
              <a:rPr lang="en-US" sz="2400" b="1" dirty="0" smtClean="0">
                <a:solidFill>
                  <a:schemeClr val="accent1"/>
                </a:solidFill>
              </a:rPr>
              <a:t>or the study of "humankind" as a whole, as a </a:t>
            </a:r>
            <a:r>
              <a:rPr lang="en-US" sz="2400" b="1" i="1" dirty="0" smtClean="0">
                <a:solidFill>
                  <a:schemeClr val="accent1"/>
                </a:solidFill>
              </a:rPr>
              <a:t>primary theoretical goal</a:t>
            </a:r>
            <a:endParaRPr lang="en-US" sz="2800" b="1" dirty="0" smtClean="0">
              <a:solidFill>
                <a:schemeClr val="accent1"/>
              </a:solidFill>
            </a:endParaRPr>
          </a:p>
          <a:p>
            <a:pPr marL="566738" indent="-566738" eaLnBrk="1" hangingPunct="1">
              <a:buNone/>
              <a:tabLst>
                <a:tab pos="0" algn="l"/>
              </a:tabLst>
              <a:defRPr/>
            </a:pPr>
            <a:r>
              <a:rPr lang="en-US" sz="2400" b="1" dirty="0" smtClean="0">
                <a:solidFill>
                  <a:schemeClr val="accent1"/>
                </a:solidFill>
              </a:rPr>
              <a:t>4.</a:t>
            </a:r>
            <a:r>
              <a:rPr lang="en-US" b="1" dirty="0" smtClean="0">
                <a:solidFill>
                  <a:schemeClr val="accent1"/>
                </a:solidFill>
              </a:rPr>
              <a:t>	</a:t>
            </a:r>
            <a:r>
              <a:rPr lang="en-US" sz="2400" b="1" dirty="0" smtClean="0">
                <a:solidFill>
                  <a:schemeClr val="accent1"/>
                </a:solidFill>
              </a:rPr>
              <a:t>fieldwork</a:t>
            </a:r>
            <a:r>
              <a:rPr lang="en-US" b="1" dirty="0" smtClean="0">
                <a:solidFill>
                  <a:srgbClr val="000000"/>
                </a:solidFill>
              </a:rPr>
              <a:t> </a:t>
            </a:r>
            <a:r>
              <a:rPr lang="en-US" sz="2400" b="1" dirty="0" smtClean="0">
                <a:solidFill>
                  <a:schemeClr val="accent1"/>
                </a:solidFill>
              </a:rPr>
              <a:t>as a primary research </a:t>
            </a:r>
            <a:br>
              <a:rPr lang="en-US" sz="2400" b="1" dirty="0" smtClean="0">
                <a:solidFill>
                  <a:schemeClr val="accent1"/>
                </a:solidFill>
              </a:rPr>
            </a:br>
            <a:r>
              <a:rPr lang="en-US" sz="4000" b="1" dirty="0" smtClean="0">
                <a:solidFill>
                  <a:srgbClr val="FF0000"/>
                </a:solidFill>
              </a:rPr>
              <a:t>technique</a:t>
            </a:r>
            <a:r>
              <a:rPr lang="en-US" sz="2400" b="1" dirty="0" smtClean="0">
                <a:solidFill>
                  <a:schemeClr val="accent1"/>
                </a:solidFill>
              </a:rPr>
              <a:t>, involving </a:t>
            </a:r>
            <a:r>
              <a:rPr lang="en-US" sz="2400" b="1" dirty="0" smtClean="0">
                <a:solidFill>
                  <a:srgbClr val="000000"/>
                </a:solidFill>
              </a:rPr>
              <a:t>“</a:t>
            </a:r>
            <a:r>
              <a:rPr lang="en-US" sz="2400" b="1" i="1" dirty="0" smtClean="0">
                <a:solidFill>
                  <a:srgbClr val="000000"/>
                </a:solidFill>
              </a:rPr>
              <a:t>participant observation” =</a:t>
            </a:r>
            <a:r>
              <a:rPr lang="en-US" sz="2400" b="1" dirty="0" smtClean="0">
                <a:solidFill>
                  <a:srgbClr val="000000"/>
                </a:solidFill>
              </a:rPr>
              <a:t> how you </a:t>
            </a:r>
            <a:r>
              <a:rPr lang="en-US" sz="2400" b="1" i="1" dirty="0" smtClean="0">
                <a:solidFill>
                  <a:srgbClr val="000000"/>
                </a:solidFill>
              </a:rPr>
              <a:t>get</a:t>
            </a:r>
            <a:r>
              <a:rPr lang="en-US" sz="2400" b="1" dirty="0" smtClean="0">
                <a:solidFill>
                  <a:srgbClr val="000000"/>
                </a:solidFill>
              </a:rPr>
              <a:t> information</a:t>
            </a:r>
            <a:endParaRPr lang="en-US" sz="2800" b="1" dirty="0" smtClean="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algn="ctr"/>
            <a:r>
              <a:rPr lang="en-US" sz="4800" b="1" dirty="0">
                <a:solidFill>
                  <a:srgbClr val="BBE0E3"/>
                </a:solidFill>
              </a:rPr>
              <a:t>Main</a:t>
            </a:r>
            <a:r>
              <a:rPr lang="en-US" sz="4800" b="1" dirty="0">
                <a:solidFill>
                  <a:srgbClr val="000000"/>
                </a:solidFill>
              </a:rPr>
              <a:t> </a:t>
            </a:r>
            <a:r>
              <a:rPr lang="en-US" sz="4800" b="1" dirty="0">
                <a:solidFill>
                  <a:srgbClr val="BBE0E3"/>
                </a:solidFill>
              </a:rPr>
              <a:t>Characteristics</a:t>
            </a:r>
          </a:p>
        </p:txBody>
      </p:sp>
      <p:sp>
        <p:nvSpPr>
          <p:cNvPr id="5" name="TextBox 4"/>
          <p:cNvSpPr txBox="1">
            <a:spLocks noChangeArrowheads="1"/>
          </p:cNvSpPr>
          <p:nvPr/>
        </p:nvSpPr>
        <p:spPr bwMode="auto">
          <a:xfrm>
            <a:off x="3902298" y="5362369"/>
            <a:ext cx="1566454" cy="707886"/>
          </a:xfrm>
          <a:prstGeom prst="rect">
            <a:avLst/>
          </a:prstGeom>
          <a:solidFill>
            <a:schemeClr val="bg1"/>
          </a:solidFill>
          <a:ln w="9525">
            <a:noFill/>
            <a:miter lim="800000"/>
            <a:headEnd/>
            <a:tailEnd/>
          </a:ln>
        </p:spPr>
        <p:txBody>
          <a:bodyPr wrap="none">
            <a:spAutoFit/>
          </a:bodyPr>
          <a:lstStyle/>
          <a:p>
            <a:r>
              <a:rPr lang="en-US" sz="4000" b="1" dirty="0">
                <a:solidFill>
                  <a:srgbClr val="FF0000"/>
                </a:solidFill>
                <a:latin typeface="Arial"/>
              </a:rPr>
              <a:t>= </a:t>
            </a:r>
            <a:r>
              <a:rPr lang="en-US" sz="4000" b="1" dirty="0" smtClean="0">
                <a:solidFill>
                  <a:srgbClr val="FF0000"/>
                </a:solidFill>
                <a:latin typeface="Arial"/>
              </a:rPr>
              <a:t>tool</a:t>
            </a:r>
            <a:endParaRPr lang="en-US" sz="2400" b="1" dirty="0">
              <a:solidFill>
                <a:srgbClr val="FF0000"/>
              </a:solidFill>
              <a:latin typeface="Arial"/>
            </a:endParaRPr>
          </a:p>
        </p:txBody>
      </p:sp>
      <p:sp>
        <p:nvSpPr>
          <p:cNvPr id="6" name="Text Box 4"/>
          <p:cNvSpPr txBox="1">
            <a:spLocks noChangeArrowheads="1"/>
          </p:cNvSpPr>
          <p:nvPr/>
        </p:nvSpPr>
        <p:spPr bwMode="auto">
          <a:xfrm>
            <a:off x="1027924" y="1398129"/>
            <a:ext cx="7506475" cy="4062651"/>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indent="-231775">
              <a:lnSpc>
                <a:spcPct val="150000"/>
              </a:lnSpc>
              <a:buFont typeface="Arial" pitchFamily="34" charset="0"/>
              <a:buChar char="•"/>
              <a:tabLst>
                <a:tab pos="231775" algn="l"/>
              </a:tabLst>
            </a:pPr>
            <a:r>
              <a:rPr lang="en-US" sz="2800" b="1" dirty="0" smtClean="0">
                <a:solidFill>
                  <a:srgbClr val="000000"/>
                </a:solidFill>
                <a:latin typeface="Tahoma" pitchFamily="34" charset="0"/>
              </a:rPr>
              <a:t>“24-hour </a:t>
            </a:r>
            <a:r>
              <a:rPr lang="en-US" sz="2800" b="1" dirty="0" smtClean="0">
                <a:solidFill>
                  <a:srgbClr val="000000"/>
                </a:solidFill>
                <a:latin typeface="Tahoma" pitchFamily="34" charset="0"/>
              </a:rPr>
              <a:t>activity surveys”</a:t>
            </a:r>
            <a:endParaRPr lang="en-US" sz="2800" b="1" dirty="0" smtClean="0">
              <a:solidFill>
                <a:srgbClr val="000000"/>
              </a:solidFill>
              <a:latin typeface="Tahoma" pitchFamily="34" charset="0"/>
            </a:endParaRPr>
          </a:p>
          <a:p>
            <a:pPr marL="231775" indent="-231775">
              <a:lnSpc>
                <a:spcPct val="150000"/>
              </a:lnSpc>
              <a:buFont typeface="Arial" pitchFamily="34" charset="0"/>
              <a:buChar char="•"/>
              <a:tabLst>
                <a:tab pos="231775" algn="l"/>
              </a:tabLst>
            </a:pPr>
            <a:endParaRPr lang="en-US" sz="2000" b="1" dirty="0" smtClean="0">
              <a:solidFill>
                <a:srgbClr val="000000"/>
              </a:solidFill>
              <a:latin typeface="Tahoma" pitchFamily="34" charset="0"/>
            </a:endParaRPr>
          </a:p>
          <a:p>
            <a:pPr marL="231775" indent="-231775">
              <a:buFont typeface="Arial" pitchFamily="34" charset="0"/>
              <a:buChar char="•"/>
              <a:tabLst>
                <a:tab pos="231775" algn="l"/>
              </a:tabLst>
            </a:pPr>
            <a:r>
              <a:rPr lang="en-US" sz="2800" b="1" dirty="0" smtClean="0">
                <a:solidFill>
                  <a:srgbClr val="000000"/>
                </a:solidFill>
                <a:latin typeface="Tahoma" pitchFamily="34" charset="0"/>
              </a:rPr>
              <a:t>self-reported </a:t>
            </a:r>
            <a:r>
              <a:rPr lang="en-US" sz="2800" b="1" dirty="0" smtClean="0">
                <a:solidFill>
                  <a:srgbClr val="000000"/>
                </a:solidFill>
                <a:latin typeface="Tahoma" pitchFamily="34" charset="0"/>
              </a:rPr>
              <a:t>recordings</a:t>
            </a:r>
            <a:endParaRPr lang="en-US" sz="2800" b="1" dirty="0" smtClean="0">
              <a:solidFill>
                <a:srgbClr val="000000"/>
              </a:solidFill>
              <a:latin typeface="Tahoma" pitchFamily="34" charset="0"/>
            </a:endParaRPr>
          </a:p>
          <a:p>
            <a:pPr marL="231775" indent="-231775">
              <a:tabLst>
                <a:tab pos="231775" algn="l"/>
              </a:tabLst>
            </a:pPr>
            <a:r>
              <a:rPr lang="en-US" sz="2800" b="1" dirty="0" smtClean="0">
                <a:solidFill>
                  <a:srgbClr val="000000"/>
                </a:solidFill>
                <a:latin typeface="Tahoma" pitchFamily="34" charset="0"/>
              </a:rPr>
              <a:t>	</a:t>
            </a:r>
            <a:r>
              <a:rPr lang="en-US" sz="2400" dirty="0" smtClean="0">
                <a:solidFill>
                  <a:srgbClr val="000000"/>
                </a:solidFill>
                <a:latin typeface="Tahoma" pitchFamily="34" charset="0"/>
              </a:rPr>
              <a:t>(diary</a:t>
            </a:r>
            <a:r>
              <a:rPr lang="en-US" sz="2400" dirty="0" smtClean="0">
                <a:solidFill>
                  <a:srgbClr val="000000"/>
                </a:solidFill>
                <a:latin typeface="Tahoma" pitchFamily="34" charset="0"/>
              </a:rPr>
              <a:t>)</a:t>
            </a:r>
          </a:p>
          <a:p>
            <a:pPr marL="231775" indent="-231775">
              <a:tabLst>
                <a:tab pos="231775" algn="l"/>
              </a:tabLst>
            </a:pPr>
            <a:endParaRPr lang="en-US" sz="2400" dirty="0" smtClean="0">
              <a:solidFill>
                <a:srgbClr val="000000"/>
              </a:solidFill>
              <a:latin typeface="Tahoma" pitchFamily="34" charset="0"/>
            </a:endParaRPr>
          </a:p>
          <a:p>
            <a:pPr marL="231775" indent="-231775">
              <a:buFont typeface="Arial" pitchFamily="34" charset="0"/>
              <a:buChar char="•"/>
              <a:tabLst>
                <a:tab pos="231775" algn="l"/>
              </a:tabLst>
            </a:pPr>
            <a:r>
              <a:rPr lang="en-US" sz="2800" b="1" dirty="0" smtClean="0">
                <a:solidFill>
                  <a:srgbClr val="000000"/>
                </a:solidFill>
                <a:latin typeface="Tahoma" pitchFamily="34" charset="0"/>
              </a:rPr>
              <a:t>“activity </a:t>
            </a:r>
            <a:r>
              <a:rPr lang="en-US" sz="2800" b="1" dirty="0" smtClean="0">
                <a:solidFill>
                  <a:srgbClr val="000000"/>
                </a:solidFill>
                <a:latin typeface="Tahoma" pitchFamily="34" charset="0"/>
              </a:rPr>
              <a:t>frequency </a:t>
            </a:r>
            <a:r>
              <a:rPr lang="en-US" sz="2800" b="1" dirty="0" smtClean="0">
                <a:solidFill>
                  <a:srgbClr val="000000"/>
                </a:solidFill>
                <a:latin typeface="Tahoma" pitchFamily="34" charset="0"/>
              </a:rPr>
              <a:t>questionnaires”</a:t>
            </a:r>
            <a:r>
              <a:rPr lang="en-US" sz="2800" b="1" dirty="0" smtClean="0">
                <a:solidFill>
                  <a:srgbClr val="000000"/>
                </a:solidFill>
                <a:latin typeface="Tahoma" pitchFamily="34" charset="0"/>
              </a:rPr>
              <a:t/>
            </a:r>
            <a:br>
              <a:rPr lang="en-US" sz="2800" b="1" dirty="0" smtClean="0">
                <a:solidFill>
                  <a:srgbClr val="000000"/>
                </a:solidFill>
                <a:latin typeface="Tahoma" pitchFamily="34" charset="0"/>
              </a:rPr>
            </a:br>
            <a:r>
              <a:rPr lang="en-US" sz="2400" dirty="0" smtClean="0">
                <a:solidFill>
                  <a:srgbClr val="000000"/>
                </a:solidFill>
                <a:latin typeface="Tahoma" pitchFamily="34" charset="0"/>
              </a:rPr>
              <a:t>(recorded retrospectively)</a:t>
            </a:r>
            <a:endParaRPr lang="en-US" sz="2800" b="1" dirty="0" smtClean="0">
              <a:solidFill>
                <a:srgbClr val="000000"/>
              </a:solidFill>
              <a:latin typeface="Tahoma" pitchFamily="34" charset="0"/>
            </a:endParaRPr>
          </a:p>
        </p:txBody>
      </p:sp>
      <p:sp>
        <p:nvSpPr>
          <p:cNvPr id="7" name="Rectangle 6"/>
          <p:cNvSpPr>
            <a:spLocks noChangeArrowheads="1"/>
          </p:cNvSpPr>
          <p:nvPr/>
        </p:nvSpPr>
        <p:spPr bwMode="auto">
          <a:xfrm>
            <a:off x="906968" y="6474236"/>
            <a:ext cx="7329487" cy="276999"/>
          </a:xfrm>
          <a:prstGeom prst="rect">
            <a:avLst/>
          </a:prstGeom>
          <a:noFill/>
          <a:ln w="9525">
            <a:noFill/>
            <a:miter lim="800000"/>
            <a:headEnd/>
            <a:tailEnd/>
          </a:ln>
        </p:spPr>
        <p:txBody>
          <a:bodyPr>
            <a:spAutoFit/>
          </a:bodyPr>
          <a:lstStyle/>
          <a:p>
            <a:pPr lvl="1" algn="ctr"/>
            <a:r>
              <a:rPr lang="en-US" sz="1200" dirty="0" smtClean="0">
                <a:solidFill>
                  <a:srgbClr val="000000"/>
                </a:solidFill>
              </a:rPr>
              <a:t>after Marion Nestle, </a:t>
            </a:r>
            <a:r>
              <a:rPr lang="en-US" sz="1200" i="1" dirty="0" smtClean="0">
                <a:solidFill>
                  <a:srgbClr val="000000"/>
                </a:solidFill>
              </a:rPr>
              <a:t>Food Politics, Rev. Ed., </a:t>
            </a:r>
            <a:r>
              <a:rPr lang="en-US" sz="1200" dirty="0" smtClean="0">
                <a:solidFill>
                  <a:srgbClr val="000000"/>
                </a:solidFill>
              </a:rPr>
              <a:t>2007,  pp. 401-405</a:t>
            </a:r>
            <a:endParaRPr lang="en-US" sz="1200" dirty="0">
              <a:solidFill>
                <a:srgbClr val="000000"/>
              </a:solidFill>
            </a:endParaRPr>
          </a:p>
        </p:txBody>
      </p:sp>
    </p:spTree>
    <p:extLst>
      <p:ext uri="{BB962C8B-B14F-4D97-AF65-F5344CB8AC3E}">
        <p14:creationId xmlns:p14="http://schemas.microsoft.com/office/powerpoint/2010/main" val="1800028266"/>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849442"/>
            <a:ext cx="6908800" cy="3359894"/>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Anthropologists </a:t>
            </a:r>
            <a:r>
              <a:rPr kumimoji="1" lang="en-US" sz="3600" b="1" dirty="0" smtClean="0">
                <a:solidFill>
                  <a:srgbClr val="FFFFFF"/>
                </a:solidFill>
                <a:latin typeface="Arial" charset="0"/>
              </a:rPr>
              <a:t>also often </a:t>
            </a:r>
            <a:r>
              <a:rPr kumimoji="1" lang="en-US" sz="3600" b="1" dirty="0" smtClean="0">
                <a:solidFill>
                  <a:srgbClr val="FFFFFF"/>
                </a:solidFill>
                <a:latin typeface="Arial" charset="0"/>
              </a:rPr>
              <a:t>like to use a research “technique” based on “unobtrusive measures” . . . </a:t>
            </a:r>
          </a:p>
          <a:p>
            <a:pPr algn="ctr" eaLnBrk="0" hangingPunct="0">
              <a:spcAft>
                <a:spcPts val="500"/>
              </a:spcAft>
            </a:pPr>
            <a:endParaRPr kumimoji="1" lang="en-US" sz="3600" b="1" dirty="0" smtClean="0">
              <a:solidFill>
                <a:srgbClr val="FFFFFF"/>
              </a:solidFill>
              <a:latin typeface="Arial" charset="0"/>
            </a:endParaRPr>
          </a:p>
          <a:p>
            <a:pPr algn="ctr" eaLnBrk="0" hangingPunct="0">
              <a:spcAft>
                <a:spcPts val="500"/>
              </a:spcAft>
            </a:pPr>
            <a:r>
              <a:rPr kumimoji="1" lang="en-US" sz="2400" dirty="0" smtClean="0">
                <a:solidFill>
                  <a:srgbClr val="FFFFFF"/>
                </a:solidFill>
                <a:latin typeface="Arial" charset="0"/>
              </a:rPr>
              <a:t>(either in the field or elsewhere)</a:t>
            </a:r>
            <a:endParaRPr kumimoji="1" lang="en-US" sz="3600" b="1" dirty="0" smtClean="0">
              <a:solidFill>
                <a:srgbClr val="FFFFFF"/>
              </a:solidFill>
              <a:latin typeface="Arial" charset="0"/>
            </a:endParaRPr>
          </a:p>
        </p:txBody>
      </p:sp>
    </p:spTree>
    <p:extLst>
      <p:ext uri="{BB962C8B-B14F-4D97-AF65-F5344CB8AC3E}">
        <p14:creationId xmlns:p14="http://schemas.microsoft.com/office/powerpoint/2010/main" val="3566914006"/>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68" y="6474236"/>
            <a:ext cx="7329487" cy="276999"/>
          </a:xfrm>
          <a:prstGeom prst="rect">
            <a:avLst/>
          </a:prstGeom>
          <a:noFill/>
          <a:ln w="9525">
            <a:noFill/>
            <a:miter lim="800000"/>
            <a:headEnd/>
            <a:tailEnd/>
          </a:ln>
        </p:spPr>
        <p:txBody>
          <a:bodyPr>
            <a:spAutoFit/>
          </a:bodyPr>
          <a:lstStyle/>
          <a:p>
            <a:pPr lvl="1" algn="ctr"/>
            <a:r>
              <a:rPr lang="en-US" sz="1200" dirty="0" smtClean="0">
                <a:solidFill>
                  <a:srgbClr val="000000"/>
                </a:solidFill>
              </a:rPr>
              <a:t>after Marion Nestle, </a:t>
            </a:r>
            <a:r>
              <a:rPr lang="en-US" sz="1200" i="1" dirty="0" smtClean="0">
                <a:solidFill>
                  <a:srgbClr val="000000"/>
                </a:solidFill>
              </a:rPr>
              <a:t>Food Politics, Rev. Ed., </a:t>
            </a:r>
            <a:r>
              <a:rPr lang="en-US" sz="1200" dirty="0" smtClean="0">
                <a:solidFill>
                  <a:srgbClr val="000000"/>
                </a:solidFill>
              </a:rPr>
              <a:t>2007,  pp. 401-405</a:t>
            </a:r>
            <a:endParaRPr lang="en-US" sz="1200" dirty="0">
              <a:solidFill>
                <a:srgbClr val="000000"/>
              </a:solidFill>
            </a:endParaRPr>
          </a:p>
        </p:txBody>
      </p:sp>
      <p:sp>
        <p:nvSpPr>
          <p:cNvPr id="8" name="Text Box 4"/>
          <p:cNvSpPr txBox="1">
            <a:spLocks noChangeArrowheads="1"/>
          </p:cNvSpPr>
          <p:nvPr/>
        </p:nvSpPr>
        <p:spPr bwMode="auto">
          <a:xfrm>
            <a:off x="899879" y="1567531"/>
            <a:ext cx="7315200" cy="4570482"/>
          </a:xfrm>
          <a:prstGeom prst="rect">
            <a:avLst/>
          </a:prstGeom>
          <a:solidFill>
            <a:schemeClr val="bg1"/>
          </a:solidFill>
          <a:ln w="76200">
            <a:solidFill>
              <a:srgbClr val="FFC000"/>
            </a:solidFill>
            <a:miter lim="800000"/>
            <a:headEnd/>
            <a:tailEnd/>
          </a:ln>
        </p:spPr>
        <p:txBody>
          <a:bodyPr wrap="square" lIns="457200" tIns="457200" rIns="457200" bIns="228600">
            <a:spAutoFit/>
          </a:bodyPr>
          <a:lstStyle/>
          <a:p>
            <a:pPr marL="231775" lvl="1" indent="-231775" algn="ctr">
              <a:tabLst>
                <a:tab pos="231775" algn="l"/>
              </a:tabLst>
            </a:pPr>
            <a:r>
              <a:rPr lang="en-US" sz="3600" b="1" dirty="0" smtClean="0">
                <a:solidFill>
                  <a:srgbClr val="000000"/>
                </a:solidFill>
                <a:latin typeface="Tahoma" pitchFamily="34" charset="0"/>
              </a:rPr>
              <a:t>“unobtrusive measures”</a:t>
            </a:r>
          </a:p>
          <a:p>
            <a:pPr marL="231775" lvl="1" indent="-231775">
              <a:buFont typeface="Arial" pitchFamily="34" charset="0"/>
              <a:buChar char="•"/>
              <a:tabLst>
                <a:tab pos="231775" algn="l"/>
              </a:tabLst>
            </a:pPr>
            <a:endParaRPr lang="en-US" sz="1600" b="1" dirty="0" smtClean="0">
              <a:solidFill>
                <a:srgbClr val="000000"/>
              </a:solidFill>
              <a:latin typeface="Tahoma" pitchFamily="34" charset="0"/>
            </a:endParaRPr>
          </a:p>
          <a:p>
            <a:pPr marL="688975" lvl="1" indent="-231775">
              <a:buFont typeface="Arial" pitchFamily="34" charset="0"/>
              <a:buChar char="•"/>
              <a:tabLst>
                <a:tab pos="231775" algn="l"/>
              </a:tabLst>
            </a:pPr>
            <a:r>
              <a:rPr lang="en-US" sz="2800" b="1" dirty="0" smtClean="0">
                <a:solidFill>
                  <a:srgbClr val="000000"/>
                </a:solidFill>
                <a:latin typeface="Tahoma" pitchFamily="34" charset="0"/>
              </a:rPr>
              <a:t>analysis of data on availability of </a:t>
            </a:r>
            <a:r>
              <a:rPr lang="en-US" sz="2800" b="1" dirty="0" smtClean="0">
                <a:solidFill>
                  <a:srgbClr val="000000"/>
                </a:solidFill>
                <a:latin typeface="Tahoma" pitchFamily="34" charset="0"/>
              </a:rPr>
              <a:t>items</a:t>
            </a:r>
            <a:endParaRPr lang="en-US" sz="2400" dirty="0" smtClean="0">
              <a:solidFill>
                <a:srgbClr val="000000"/>
              </a:solidFill>
              <a:latin typeface="Tahoma" pitchFamily="34" charset="0"/>
            </a:endParaRPr>
          </a:p>
          <a:p>
            <a:pPr marL="688975" lvl="1" indent="-231775">
              <a:tabLst>
                <a:tab pos="231775" algn="l"/>
              </a:tabLst>
            </a:pPr>
            <a:endParaRPr lang="en-US" sz="1600" dirty="0" smtClean="0">
              <a:solidFill>
                <a:srgbClr val="000000"/>
              </a:solidFill>
              <a:latin typeface="Tahoma" pitchFamily="34" charset="0"/>
            </a:endParaRPr>
          </a:p>
          <a:p>
            <a:pPr marL="688975" lvl="1" indent="-231775">
              <a:buFont typeface="Arial" pitchFamily="34" charset="0"/>
              <a:buChar char="•"/>
              <a:tabLst>
                <a:tab pos="231775" algn="l"/>
              </a:tabLst>
            </a:pPr>
            <a:r>
              <a:rPr lang="en-US" sz="2800" b="1" dirty="0" smtClean="0">
                <a:solidFill>
                  <a:srgbClr val="000000"/>
                </a:solidFill>
                <a:latin typeface="Tahoma" pitchFamily="34" charset="0"/>
              </a:rPr>
              <a:t>supply </a:t>
            </a:r>
            <a:r>
              <a:rPr lang="en-US" sz="2800" b="1" dirty="0" smtClean="0">
                <a:solidFill>
                  <a:srgbClr val="000000"/>
                </a:solidFill>
                <a:latin typeface="Tahoma" pitchFamily="34" charset="0"/>
              </a:rPr>
              <a:t>data </a:t>
            </a:r>
            <a:r>
              <a:rPr lang="en-US" sz="2800" b="1" dirty="0" smtClean="0">
                <a:solidFill>
                  <a:srgbClr val="000000"/>
                </a:solidFill>
                <a:latin typeface="Tahoma" pitchFamily="34" charset="0"/>
              </a:rPr>
              <a:t>analysis</a:t>
            </a:r>
            <a:endParaRPr lang="en-US" sz="2400" dirty="0" smtClean="0">
              <a:solidFill>
                <a:srgbClr val="000000"/>
              </a:solidFill>
              <a:latin typeface="Tahoma" pitchFamily="34" charset="0"/>
            </a:endParaRPr>
          </a:p>
          <a:p>
            <a:pPr marL="688975" lvl="1" indent="-231775">
              <a:tabLst>
                <a:tab pos="231775" algn="l"/>
              </a:tabLst>
            </a:pPr>
            <a:endParaRPr lang="en-US" sz="1600" dirty="0" smtClean="0">
              <a:solidFill>
                <a:srgbClr val="000000"/>
              </a:solidFill>
              <a:latin typeface="Tahoma" pitchFamily="34" charset="0"/>
            </a:endParaRPr>
          </a:p>
          <a:p>
            <a:pPr marL="688975" lvl="1" indent="-231775">
              <a:buFont typeface="Arial" pitchFamily="34" charset="0"/>
              <a:buChar char="•"/>
              <a:tabLst>
                <a:tab pos="231775" algn="l"/>
              </a:tabLst>
            </a:pPr>
            <a:r>
              <a:rPr lang="en-US" sz="2800" b="1" dirty="0" smtClean="0">
                <a:solidFill>
                  <a:srgbClr val="000000"/>
                </a:solidFill>
                <a:latin typeface="Tahoma" pitchFamily="34" charset="0"/>
              </a:rPr>
              <a:t>laboratory analysis</a:t>
            </a:r>
          </a:p>
          <a:p>
            <a:pPr marL="688975" lvl="1" indent="-231775">
              <a:buFont typeface="Arial" pitchFamily="34" charset="0"/>
              <a:buChar char="•"/>
              <a:tabLst>
                <a:tab pos="231775" algn="l"/>
              </a:tabLst>
            </a:pPr>
            <a:endParaRPr lang="en-US" b="1" dirty="0">
              <a:solidFill>
                <a:srgbClr val="000000"/>
              </a:solidFill>
              <a:latin typeface="Tahoma" pitchFamily="34" charset="0"/>
            </a:endParaRPr>
          </a:p>
          <a:p>
            <a:pPr marL="688975" lvl="1" indent="-231775">
              <a:buFont typeface="Arial" pitchFamily="34" charset="0"/>
              <a:buChar char="•"/>
              <a:tabLst>
                <a:tab pos="231775" algn="l"/>
              </a:tabLst>
            </a:pPr>
            <a:r>
              <a:rPr lang="en-US" sz="2800" b="1" dirty="0" smtClean="0">
                <a:solidFill>
                  <a:srgbClr val="000000"/>
                </a:solidFill>
                <a:latin typeface="Tahoma" pitchFamily="34" charset="0"/>
              </a:rPr>
              <a:t>video recording . . .</a:t>
            </a:r>
            <a:endParaRPr lang="en-US" sz="2800" dirty="0" smtClean="0">
              <a:solidFill>
                <a:srgbClr val="000000"/>
              </a:solidFill>
              <a:latin typeface="Tahoma" pitchFamily="34" charset="0"/>
            </a:endParaRPr>
          </a:p>
        </p:txBody>
      </p:sp>
    </p:spTree>
    <p:extLst>
      <p:ext uri="{BB962C8B-B14F-4D97-AF65-F5344CB8AC3E}">
        <p14:creationId xmlns:p14="http://schemas.microsoft.com/office/powerpoint/2010/main" val="2832675262"/>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But most of all (generally)</a:t>
            </a:r>
          </a:p>
          <a:p>
            <a:pPr algn="ctr" eaLnBrk="0" hangingPunct="0">
              <a:spcAft>
                <a:spcPts val="500"/>
              </a:spcAft>
            </a:pPr>
            <a:r>
              <a:rPr kumimoji="1" lang="en-US" sz="3600" b="1" dirty="0" smtClean="0">
                <a:solidFill>
                  <a:srgbClr val="FFFFFF"/>
                </a:solidFill>
                <a:latin typeface="Arial" charset="0"/>
              </a:rPr>
              <a:t>Anthropologists </a:t>
            </a:r>
          </a:p>
          <a:p>
            <a:pPr algn="ctr" eaLnBrk="0" hangingPunct="0">
              <a:spcAft>
                <a:spcPts val="500"/>
              </a:spcAft>
            </a:pPr>
            <a:r>
              <a:rPr kumimoji="1" lang="en-US" sz="3600" b="1" dirty="0" smtClean="0">
                <a:solidFill>
                  <a:srgbClr val="FFFFFF"/>
                </a:solidFill>
                <a:latin typeface="Arial" charset="0"/>
              </a:rPr>
              <a:t>LOVE . . .</a:t>
            </a:r>
          </a:p>
        </p:txBody>
      </p:sp>
    </p:spTree>
    <p:extLst>
      <p:ext uri="{BB962C8B-B14F-4D97-AF65-F5344CB8AC3E}">
        <p14:creationId xmlns:p14="http://schemas.microsoft.com/office/powerpoint/2010/main" val="3622318832"/>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1885944"/>
            <a:ext cx="7639045" cy="3789371"/>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sz="2400"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dirty="0" smtClean="0">
              <a:solidFill>
                <a:schemeClr val="bg1">
                  <a:lumMod val="65000"/>
                </a:schemeClr>
              </a:solidFill>
            </a:endParaRPr>
          </a:p>
          <a:p>
            <a:pPr marL="457200" indent="-457200" eaLnBrk="1" hangingPunct="1">
              <a:buAutoNum type="arabicPeriod" startAt="2"/>
              <a:tabLst>
                <a:tab pos="457200" algn="l"/>
              </a:tabLst>
            </a:pPr>
            <a:r>
              <a:rPr lang="en-US" sz="5400" b="1" dirty="0" smtClean="0">
                <a:solidFill>
                  <a:srgbClr val="000000"/>
                </a:solidFill>
              </a:rPr>
              <a:t>fieldwork</a:t>
            </a:r>
            <a:r>
              <a:rPr lang="en-US" sz="4800" dirty="0" smtClean="0">
                <a:solidFill>
                  <a:srgbClr val="000000"/>
                </a:solidFill>
              </a:rPr>
              <a:t> </a:t>
            </a:r>
            <a:r>
              <a:rPr lang="en-US" sz="4000" dirty="0" smtClean="0">
                <a:solidFill>
                  <a:srgbClr val="000000"/>
                </a:solidFill>
              </a:rPr>
              <a:t/>
            </a:r>
            <a:br>
              <a:rPr lang="en-US" sz="4000" dirty="0" smtClean="0">
                <a:solidFill>
                  <a:srgbClr val="000000"/>
                </a:solidFill>
              </a:rPr>
            </a:br>
            <a:r>
              <a:rPr lang="en-US" sz="2400" dirty="0" smtClean="0">
                <a:solidFill>
                  <a:schemeClr val="bg1">
                    <a:lumMod val="85000"/>
                  </a:schemeClr>
                </a:solidFill>
              </a:rPr>
              <a:t>as a primary research technique -- </a:t>
            </a:r>
            <a:br>
              <a:rPr lang="en-US" sz="2400" dirty="0" smtClean="0">
                <a:solidFill>
                  <a:schemeClr val="bg1">
                    <a:lumMod val="85000"/>
                  </a:schemeClr>
                </a:solidFill>
              </a:rPr>
            </a:br>
            <a:r>
              <a:rPr lang="en-US" sz="2400" dirty="0" smtClean="0">
                <a:solidFill>
                  <a:schemeClr val="bg1">
                    <a:lumMod val="85000"/>
                  </a:schemeClr>
                </a:solidFill>
              </a:rPr>
              <a:t>involving </a:t>
            </a:r>
            <a:r>
              <a:rPr lang="en-US" dirty="0" smtClean="0">
                <a:solidFill>
                  <a:srgbClr val="000000"/>
                </a:solidFill>
              </a:rPr>
              <a:t>“</a:t>
            </a:r>
            <a:r>
              <a:rPr lang="en-US" sz="3600" b="1" dirty="0" smtClean="0">
                <a:solidFill>
                  <a:srgbClr val="FF0000"/>
                </a:solidFill>
              </a:rPr>
              <a:t>participant observation”</a:t>
            </a:r>
            <a:endParaRPr lang="en-US" sz="4400" b="1" dirty="0" smtClean="0">
              <a:solidFill>
                <a:srgbClr val="FF0000"/>
              </a:solidFill>
            </a:endParaRPr>
          </a:p>
        </p:txBody>
      </p:sp>
      <p:sp>
        <p:nvSpPr>
          <p:cNvPr id="530434" name="Rectangle 2"/>
          <p:cNvSpPr txBox="1">
            <a:spLocks noChangeArrowheads="1"/>
          </p:cNvSpPr>
          <p:nvPr/>
        </p:nvSpPr>
        <p:spPr bwMode="auto">
          <a:xfrm>
            <a:off x="457200" y="750222"/>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24016667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4294967295"/>
          </p:nvPr>
        </p:nvSpPr>
        <p:spPr>
          <a:xfrm>
            <a:off x="914400" y="2825758"/>
            <a:ext cx="6400800" cy="2086725"/>
          </a:xfrm>
        </p:spPr>
        <p:txBody>
          <a:bodyPr>
            <a:spAutoFit/>
          </a:bodyPr>
          <a:lstStyle/>
          <a:p>
            <a:pPr marL="0" indent="0" eaLnBrk="1" hangingPunct="1">
              <a:tabLst>
                <a:tab pos="685800" algn="l"/>
                <a:tab pos="1200150" algn="l"/>
              </a:tabLst>
            </a:pPr>
            <a:r>
              <a:rPr lang="en-US" sz="4000" b="1" dirty="0" smtClean="0"/>
              <a:t> </a:t>
            </a:r>
            <a:r>
              <a:rPr lang="en-US" sz="4400" b="1" dirty="0" smtClean="0"/>
              <a:t>“culture</a:t>
            </a:r>
            <a:r>
              <a:rPr lang="en-US" sz="4400" b="1" dirty="0" smtClean="0">
                <a:solidFill>
                  <a:srgbClr val="FF0000"/>
                </a:solidFill>
              </a:rPr>
              <a:t>s</a:t>
            </a:r>
            <a:r>
              <a:rPr lang="en-US" sz="4400" b="1" dirty="0" smtClean="0"/>
              <a:t>”</a:t>
            </a:r>
          </a:p>
          <a:p>
            <a:pPr marL="1257300" lvl="2" eaLnBrk="1" hangingPunct="1">
              <a:tabLst>
                <a:tab pos="685800" algn="l"/>
                <a:tab pos="1200150" algn="l"/>
              </a:tabLst>
            </a:pPr>
            <a:r>
              <a:rPr lang="en-US" sz="2800" b="1" dirty="0" smtClean="0"/>
              <a:t>are groups of people sharing a common heritage </a:t>
            </a:r>
            <a:br>
              <a:rPr lang="en-US" sz="2800" b="1" dirty="0" smtClean="0"/>
            </a:br>
            <a:r>
              <a:rPr lang="en-US" b="1" dirty="0" smtClean="0"/>
              <a:t>(and usually a common language)</a:t>
            </a:r>
            <a:endParaRPr lang="en-US" sz="2800" b="1" dirty="0" smtClean="0"/>
          </a:p>
        </p:txBody>
      </p:sp>
      <p:sp>
        <p:nvSpPr>
          <p:cNvPr id="37891"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Tree>
    <p:extLst>
      <p:ext uri="{BB962C8B-B14F-4D97-AF65-F5344CB8AC3E}">
        <p14:creationId xmlns:p14="http://schemas.microsoft.com/office/powerpoint/2010/main" val="4089526686"/>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1885944"/>
            <a:ext cx="7639045" cy="4589590"/>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sz="2400"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dirty="0" smtClean="0">
              <a:solidFill>
                <a:schemeClr val="bg1">
                  <a:lumMod val="65000"/>
                </a:schemeClr>
              </a:solidFill>
            </a:endParaRPr>
          </a:p>
          <a:p>
            <a:pPr marL="457200" indent="-457200" eaLnBrk="1" hangingPunct="1">
              <a:buAutoNum type="arabicPeriod" startAt="2"/>
              <a:tabLst>
                <a:tab pos="457200" algn="l"/>
              </a:tabLst>
            </a:pPr>
            <a:r>
              <a:rPr lang="en-US" sz="5400" b="1" dirty="0" smtClean="0">
                <a:solidFill>
                  <a:schemeClr val="bg1">
                    <a:lumMod val="65000"/>
                  </a:schemeClr>
                </a:solidFill>
              </a:rPr>
              <a:t>fieldwork</a:t>
            </a:r>
            <a:r>
              <a:rPr lang="en-US" sz="4800" dirty="0" smtClean="0">
                <a:solidFill>
                  <a:srgbClr val="000000"/>
                </a:solidFill>
              </a:rPr>
              <a:t> </a:t>
            </a:r>
            <a:r>
              <a:rPr lang="en-US" sz="4000" dirty="0" smtClean="0">
                <a:solidFill>
                  <a:srgbClr val="000000"/>
                </a:solidFill>
              </a:rPr>
              <a:t/>
            </a:r>
            <a:br>
              <a:rPr lang="en-US" sz="4000" dirty="0" smtClean="0">
                <a:solidFill>
                  <a:srgbClr val="000000"/>
                </a:solidFill>
              </a:rPr>
            </a:br>
            <a:r>
              <a:rPr lang="en-US" sz="2400" dirty="0" smtClean="0">
                <a:solidFill>
                  <a:schemeClr val="bg1">
                    <a:lumMod val="85000"/>
                  </a:schemeClr>
                </a:solidFill>
              </a:rPr>
              <a:t>as a primary research technique -- </a:t>
            </a:r>
            <a:br>
              <a:rPr lang="en-US" sz="2400" dirty="0" smtClean="0">
                <a:solidFill>
                  <a:schemeClr val="bg1">
                    <a:lumMod val="85000"/>
                  </a:schemeClr>
                </a:solidFill>
              </a:rPr>
            </a:br>
            <a:r>
              <a:rPr lang="en-US" sz="2400" dirty="0" smtClean="0">
                <a:solidFill>
                  <a:schemeClr val="bg1">
                    <a:lumMod val="85000"/>
                  </a:schemeClr>
                </a:solidFill>
              </a:rPr>
              <a:t>involving </a:t>
            </a:r>
            <a:r>
              <a:rPr lang="en-US" sz="4400" b="1" dirty="0">
                <a:solidFill>
                  <a:srgbClr val="FF0000"/>
                </a:solidFill>
              </a:rPr>
              <a:t>site excavation for archaeology</a:t>
            </a:r>
            <a:endParaRPr lang="en-US" sz="4400" b="1" dirty="0" smtClean="0">
              <a:solidFill>
                <a:srgbClr val="FF0000"/>
              </a:solidFill>
            </a:endParaRPr>
          </a:p>
        </p:txBody>
      </p:sp>
      <p:sp>
        <p:nvSpPr>
          <p:cNvPr id="4" name="Rectangle 2"/>
          <p:cNvSpPr txBox="1">
            <a:spLocks noChangeArrowheads="1"/>
          </p:cNvSpPr>
          <p:nvPr/>
        </p:nvSpPr>
        <p:spPr bwMode="auto">
          <a:xfrm>
            <a:off x="457200" y="750222"/>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1038551952"/>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1205338"/>
            <a:ext cx="6908800" cy="5086008"/>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200" b="1" dirty="0" smtClean="0">
                <a:solidFill>
                  <a:srgbClr val="FFFFFF"/>
                </a:solidFill>
                <a:latin typeface="Arial" charset="0"/>
              </a:rPr>
              <a:t>And as I mentioned in the </a:t>
            </a:r>
          </a:p>
          <a:p>
            <a:pPr algn="ctr" eaLnBrk="0" hangingPunct="0">
              <a:spcAft>
                <a:spcPts val="500"/>
              </a:spcAft>
            </a:pPr>
            <a:r>
              <a:rPr kumimoji="1" lang="en-US" sz="3200" b="1" dirty="0" smtClean="0">
                <a:solidFill>
                  <a:srgbClr val="FFFFFF"/>
                </a:solidFill>
                <a:latin typeface="Arial" charset="0"/>
              </a:rPr>
              <a:t>“An Important Note on Videos and Visual Anthropology” note</a:t>
            </a:r>
          </a:p>
          <a:p>
            <a:pPr algn="ctr" eaLnBrk="0" hangingPunct="0">
              <a:spcAft>
                <a:spcPts val="500"/>
              </a:spcAft>
            </a:pPr>
            <a:r>
              <a:rPr kumimoji="1" lang="en-US" sz="3200" b="1" dirty="0" smtClean="0">
                <a:solidFill>
                  <a:srgbClr val="FFFFFF"/>
                </a:solidFill>
                <a:latin typeface="Arial" charset="0"/>
              </a:rPr>
              <a:t>we would LOVE to take you along with us around the world, but the next best thing we can do is bring the world to you in the form of films and videos.  And we’ll do a lot of that</a:t>
            </a:r>
          </a:p>
          <a:p>
            <a:pPr algn="ctr" eaLnBrk="0" hangingPunct="0">
              <a:spcAft>
                <a:spcPts val="500"/>
              </a:spcAft>
            </a:pPr>
            <a:r>
              <a:rPr kumimoji="1" lang="en-US" sz="2400" b="1" dirty="0" smtClean="0">
                <a:solidFill>
                  <a:srgbClr val="FFFFFF"/>
                </a:solidFill>
                <a:latin typeface="Arial" charset="0"/>
              </a:rPr>
              <a:t>(starting Week </a:t>
            </a:r>
            <a:r>
              <a:rPr kumimoji="1" lang="en-US" sz="2400" b="1" dirty="0" smtClean="0">
                <a:solidFill>
                  <a:srgbClr val="FFFFFF"/>
                </a:solidFill>
                <a:latin typeface="Arial" charset="0"/>
              </a:rPr>
              <a:t>2)</a:t>
            </a:r>
            <a:endParaRPr kumimoji="1" lang="en-US" sz="2400" b="1" dirty="0" smtClean="0">
              <a:solidFill>
                <a:srgbClr val="FFFFFF"/>
              </a:solidFill>
              <a:latin typeface="Arial" charset="0"/>
            </a:endParaRPr>
          </a:p>
        </p:txBody>
      </p:sp>
    </p:spTree>
    <p:extLst>
      <p:ext uri="{BB962C8B-B14F-4D97-AF65-F5344CB8AC3E}">
        <p14:creationId xmlns:p14="http://schemas.microsoft.com/office/powerpoint/2010/main" val="857182432"/>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pic>
        <p:nvPicPr>
          <p:cNvPr id="5" name="Picture 2"/>
          <p:cNvPicPr>
            <a:picLocks noChangeAspect="1" noChangeArrowheads="1"/>
          </p:cNvPicPr>
          <p:nvPr/>
        </p:nvPicPr>
        <p:blipFill>
          <a:blip r:embed="rId2"/>
          <a:srcRect/>
          <a:stretch>
            <a:fillRect/>
          </a:stretch>
        </p:blipFill>
        <p:spPr bwMode="auto">
          <a:xfrm>
            <a:off x="784225" y="2002952"/>
            <a:ext cx="7589838" cy="4743450"/>
          </a:xfrm>
          <a:prstGeom prst="rect">
            <a:avLst/>
          </a:prstGeom>
          <a:noFill/>
          <a:ln w="9525">
            <a:solidFill>
              <a:srgbClr val="0070C0"/>
            </a:solidFill>
            <a:miter lim="800000"/>
            <a:headEnd/>
            <a:tailEnd/>
          </a:ln>
        </p:spPr>
      </p:pic>
      <p:sp>
        <p:nvSpPr>
          <p:cNvPr id="6" name="Text Box 2"/>
          <p:cNvSpPr txBox="1">
            <a:spLocks noChangeArrowheads="1"/>
          </p:cNvSpPr>
          <p:nvPr/>
        </p:nvSpPr>
        <p:spPr bwMode="auto">
          <a:xfrm>
            <a:off x="1103534" y="543399"/>
            <a:ext cx="6923790" cy="1323439"/>
          </a:xfrm>
          <a:prstGeom prst="rect">
            <a:avLst/>
          </a:prstGeom>
          <a:noFill/>
          <a:ln w="9525">
            <a:noFill/>
            <a:miter lim="800000"/>
            <a:headEnd/>
            <a:tailEnd/>
          </a:ln>
        </p:spPr>
        <p:txBody>
          <a:bodyPr wrap="square">
            <a:spAutoFit/>
          </a:bodyPr>
          <a:lstStyle/>
          <a:p>
            <a:pPr algn="ctr"/>
            <a:r>
              <a:rPr lang="en-US" sz="4000" b="1" dirty="0" smtClean="0">
                <a:solidFill>
                  <a:srgbClr val="333399"/>
                </a:solidFill>
                <a:effectLst>
                  <a:outerShdw blurRad="50800" dist="38100" dir="2700000" algn="tl" rotWithShape="0">
                    <a:prstClr val="black">
                      <a:alpha val="40000"/>
                    </a:prstClr>
                  </a:outerShdw>
                </a:effectLst>
                <a:latin typeface="Arial" charset="0"/>
              </a:rPr>
              <a:t>our first “field trip</a:t>
            </a:r>
            <a:r>
              <a:rPr lang="en-US" sz="4000" b="1" dirty="0" smtClean="0">
                <a:solidFill>
                  <a:srgbClr val="333399"/>
                </a:solidFill>
                <a:effectLst>
                  <a:outerShdw blurRad="50800" dist="38100" dir="2700000" algn="tl" rotWithShape="0">
                    <a:prstClr val="black">
                      <a:alpha val="40000"/>
                    </a:prstClr>
                  </a:outerShdw>
                </a:effectLst>
                <a:latin typeface="Arial" charset="0"/>
              </a:rPr>
              <a:t>” it to visit the  </a:t>
            </a:r>
            <a:r>
              <a:rPr lang="en-US" sz="4000" b="1" dirty="0" smtClean="0">
                <a:solidFill>
                  <a:srgbClr val="333399"/>
                </a:solidFill>
                <a:effectLst>
                  <a:outerShdw blurRad="50800" dist="38100" dir="2700000" algn="tl" rotWithShape="0">
                    <a:prstClr val="black">
                      <a:alpha val="40000"/>
                    </a:prstClr>
                  </a:outerShdw>
                </a:effectLst>
                <a:latin typeface="Arial" charset="0"/>
              </a:rPr>
              <a:t>. . </a:t>
            </a:r>
            <a:r>
              <a:rPr lang="en-US" sz="4000" b="1" dirty="0" smtClean="0">
                <a:solidFill>
                  <a:srgbClr val="333399"/>
                </a:solidFill>
                <a:effectLst>
                  <a:outerShdw blurRad="50800" dist="38100" dir="2700000" algn="tl" rotWithShape="0">
                    <a:prstClr val="black">
                      <a:alpha val="40000"/>
                    </a:prstClr>
                  </a:outerShdw>
                </a:effectLst>
                <a:latin typeface="Arial" charset="0"/>
              </a:rPr>
              <a:t>.</a:t>
            </a:r>
            <a:endParaRPr lang="en-US" sz="4000" b="1" dirty="0">
              <a:solidFill>
                <a:srgbClr val="333399"/>
              </a:solidFill>
              <a:effectLst>
                <a:outerShdw blurRad="50800" dist="38100" dir="2700000" algn="tl" rotWithShape="0">
                  <a:prstClr val="black">
                    <a:alpha val="40000"/>
                  </a:prstClr>
                </a:outerShdw>
              </a:effectLst>
              <a:latin typeface="Arial" charset="0"/>
            </a:endParaRPr>
          </a:p>
        </p:txBody>
      </p:sp>
    </p:spTree>
    <p:extLst>
      <p:ext uri="{BB962C8B-B14F-4D97-AF65-F5344CB8AC3E}">
        <p14:creationId xmlns:p14="http://schemas.microsoft.com/office/powerpoint/2010/main" val="1676238333"/>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52" y="820730"/>
            <a:ext cx="8153400"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2"/>
          <p:cNvSpPr txBox="1">
            <a:spLocks noChangeArrowheads="1"/>
          </p:cNvSpPr>
          <p:nvPr/>
        </p:nvSpPr>
        <p:spPr bwMode="auto">
          <a:xfrm>
            <a:off x="1524010" y="107979"/>
            <a:ext cx="7170042" cy="646331"/>
          </a:xfrm>
          <a:prstGeom prst="rect">
            <a:avLst/>
          </a:prstGeom>
          <a:solidFill>
            <a:schemeClr val="bg1"/>
          </a:solidFill>
          <a:ln w="9525">
            <a:noFill/>
            <a:miter lim="800000"/>
            <a:headEnd/>
            <a:tailEnd/>
          </a:ln>
        </p:spPr>
        <p:txBody>
          <a:bodyPr wrap="square">
            <a:spAutoFit/>
          </a:bodyPr>
          <a:lstStyle/>
          <a:p>
            <a:pPr algn="ctr"/>
            <a:r>
              <a:rPr lang="en-US" sz="3600" b="1" dirty="0" smtClean="0">
                <a:solidFill>
                  <a:srgbClr val="333399"/>
                </a:solidFill>
                <a:effectLst>
                  <a:outerShdw blurRad="50800" dist="38100" dir="2700000" algn="tl" rotWithShape="0">
                    <a:prstClr val="black">
                      <a:alpha val="40000"/>
                    </a:prstClr>
                  </a:outerShdw>
                </a:effectLst>
                <a:latin typeface="Arial" charset="0"/>
              </a:rPr>
              <a:t>then we move on to . </a:t>
            </a:r>
            <a:r>
              <a:rPr lang="en-US" sz="3600" b="1" dirty="0" smtClean="0">
                <a:solidFill>
                  <a:srgbClr val="333399"/>
                </a:solidFill>
                <a:effectLst>
                  <a:outerShdw blurRad="50800" dist="38100" dir="2700000" algn="tl" rotWithShape="0">
                    <a:prstClr val="black">
                      <a:alpha val="40000"/>
                    </a:prstClr>
                  </a:outerShdw>
                </a:effectLst>
                <a:latin typeface="Arial" charset="0"/>
              </a:rPr>
              <a:t>. </a:t>
            </a:r>
            <a:r>
              <a:rPr lang="en-US" sz="3600" b="1" dirty="0" smtClean="0">
                <a:solidFill>
                  <a:srgbClr val="333399"/>
                </a:solidFill>
                <a:effectLst>
                  <a:outerShdw blurRad="50800" dist="38100" dir="2700000" algn="tl" rotWithShape="0">
                    <a:prstClr val="black">
                      <a:alpha val="40000"/>
                    </a:prstClr>
                  </a:outerShdw>
                </a:effectLst>
                <a:latin typeface="Arial" charset="0"/>
              </a:rPr>
              <a:t>.</a:t>
            </a:r>
            <a:endParaRPr lang="en-US" sz="3600" b="1" dirty="0">
              <a:solidFill>
                <a:srgbClr val="333399"/>
              </a:solidFill>
              <a:effectLst>
                <a:outerShdw blurRad="50800" dist="38100" dir="2700000" algn="tl" rotWithShape="0">
                  <a:prstClr val="black">
                    <a:alpha val="40000"/>
                  </a:prstClr>
                </a:outerShdw>
              </a:effectLst>
              <a:latin typeface="Arial" charset="0"/>
            </a:endParaRPr>
          </a:p>
        </p:txBody>
      </p:sp>
      <p:pic>
        <p:nvPicPr>
          <p:cNvPr id="1030" name="Picture 6" descr="Map of Meso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2" y="1905383"/>
            <a:ext cx="3576638" cy="2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59573"/>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2219325" y="6526213"/>
            <a:ext cx="4672013" cy="276225"/>
          </a:xfrm>
          <a:prstGeom prst="rect">
            <a:avLst/>
          </a:prstGeom>
          <a:noFill/>
          <a:ln w="9525">
            <a:noFill/>
            <a:miter lim="800000"/>
            <a:headEnd/>
            <a:tailEnd/>
          </a:ln>
        </p:spPr>
        <p:txBody>
          <a:bodyPr wrap="none">
            <a:spAutoFit/>
          </a:bodyPr>
          <a:lstStyle/>
          <a:p>
            <a:pPr eaLnBrk="0" hangingPunct="0"/>
            <a:r>
              <a:rPr kumimoji="1" lang="en-US" sz="1200">
                <a:solidFill>
                  <a:srgbClr val="FFFFFF"/>
                </a:solidFill>
                <a:hlinkClick r:id="rId2"/>
              </a:rPr>
              <a:t>www.d.umn.edu/cla/faculty/troufs/anth3618/video/Copan.html#title</a:t>
            </a:r>
            <a:endParaRPr kumimoji="1" lang="en-US" sz="1200">
              <a:solidFill>
                <a:srgbClr val="FFFFFF"/>
              </a:solidFill>
            </a:endParaRPr>
          </a:p>
        </p:txBody>
      </p:sp>
      <p:pic>
        <p:nvPicPr>
          <p:cNvPr id="139267" name="Picture 2"/>
          <p:cNvPicPr>
            <a:picLocks noChangeAspect="1" noChangeArrowheads="1"/>
          </p:cNvPicPr>
          <p:nvPr/>
        </p:nvPicPr>
        <p:blipFill>
          <a:blip r:embed="rId3"/>
          <a:srcRect/>
          <a:stretch>
            <a:fillRect/>
          </a:stretch>
        </p:blipFill>
        <p:spPr bwMode="auto">
          <a:xfrm>
            <a:off x="139491" y="1303788"/>
            <a:ext cx="8961120" cy="4603332"/>
          </a:xfrm>
          <a:prstGeom prst="rect">
            <a:avLst/>
          </a:prstGeom>
          <a:noFill/>
          <a:ln w="9525">
            <a:noFill/>
            <a:miter lim="800000"/>
            <a:headEnd/>
            <a:tailEnd/>
          </a:ln>
        </p:spPr>
      </p:pic>
      <p:sp>
        <p:nvSpPr>
          <p:cNvPr id="4" name="Text Box 2"/>
          <p:cNvSpPr txBox="1">
            <a:spLocks noChangeArrowheads="1"/>
          </p:cNvSpPr>
          <p:nvPr/>
        </p:nvSpPr>
        <p:spPr bwMode="auto">
          <a:xfrm>
            <a:off x="798291" y="3565940"/>
            <a:ext cx="7271657" cy="1323439"/>
          </a:xfrm>
          <a:prstGeom prst="rect">
            <a:avLst/>
          </a:prstGeom>
          <a:noFill/>
          <a:ln w="9525">
            <a:noFill/>
            <a:miter lim="800000"/>
            <a:headEnd/>
            <a:tailEnd/>
          </a:ln>
        </p:spPr>
        <p:txBody>
          <a:bodyPr wrap="square">
            <a:spAutoFit/>
          </a:bodyPr>
          <a:lstStyle/>
          <a:p>
            <a:pPr algn="ctr"/>
            <a:r>
              <a:rPr lang="en-US" sz="4000" b="1" dirty="0">
                <a:solidFill>
                  <a:srgbClr val="333399"/>
                </a:solidFill>
                <a:effectLst>
                  <a:glow rad="101600">
                    <a:srgbClr val="FFFFFF">
                      <a:satMod val="175000"/>
                      <a:alpha val="40000"/>
                    </a:srgbClr>
                  </a:glow>
                  <a:outerShdw blurRad="88900" dist="127000" dir="18900000" algn="bl" rotWithShape="0">
                    <a:srgbClr val="002060">
                      <a:alpha val="63000"/>
                    </a:srgbClr>
                  </a:outerShdw>
                </a:effectLst>
                <a:latin typeface="Arial" charset="0"/>
              </a:rPr>
              <a:t>a</a:t>
            </a:r>
            <a:r>
              <a:rPr lang="en-US" sz="4000" b="1" dirty="0" smtClean="0">
                <a:solidFill>
                  <a:srgbClr val="333399"/>
                </a:solidFill>
                <a:effectLst>
                  <a:glow rad="101600">
                    <a:srgbClr val="FFFFFF">
                      <a:satMod val="175000"/>
                      <a:alpha val="40000"/>
                    </a:srgbClr>
                  </a:glow>
                  <a:outerShdw blurRad="88900" dist="127000" dir="18900000" algn="bl" rotWithShape="0">
                    <a:srgbClr val="002060">
                      <a:alpha val="63000"/>
                    </a:srgbClr>
                  </a:outerShdw>
                </a:effectLst>
                <a:latin typeface="Arial" charset="0"/>
              </a:rPr>
              <a:t>nd from there</a:t>
            </a:r>
          </a:p>
          <a:p>
            <a:pPr algn="ctr"/>
            <a:r>
              <a:rPr lang="en-US" sz="4000" b="1" dirty="0">
                <a:solidFill>
                  <a:srgbClr val="333399"/>
                </a:solidFill>
                <a:effectLst>
                  <a:glow rad="101600">
                    <a:srgbClr val="FFFFFF">
                      <a:satMod val="175000"/>
                      <a:alpha val="40000"/>
                    </a:srgbClr>
                  </a:glow>
                  <a:outerShdw blurRad="88900" dist="127000" dir="18900000" algn="bl" rotWithShape="0">
                    <a:srgbClr val="002060">
                      <a:alpha val="63000"/>
                    </a:srgbClr>
                  </a:outerShdw>
                </a:effectLst>
                <a:latin typeface="Arial" charset="0"/>
              </a:rPr>
              <a:t>w</a:t>
            </a:r>
            <a:r>
              <a:rPr lang="en-US" sz="4000" b="1" dirty="0" smtClean="0">
                <a:solidFill>
                  <a:srgbClr val="333399"/>
                </a:solidFill>
                <a:effectLst>
                  <a:glow rad="101600">
                    <a:srgbClr val="FFFFFF">
                      <a:satMod val="175000"/>
                      <a:alpha val="40000"/>
                    </a:srgbClr>
                  </a:glow>
                  <a:outerShdw blurRad="88900" dist="127000" dir="18900000" algn="bl" rotWithShape="0">
                    <a:srgbClr val="002060">
                      <a:alpha val="63000"/>
                    </a:srgbClr>
                  </a:outerShdw>
                </a:effectLst>
                <a:latin typeface="Arial" charset="0"/>
              </a:rPr>
              <a:t>e’ll </a:t>
            </a:r>
            <a:r>
              <a:rPr lang="en-US" sz="4000" b="1" dirty="0" smtClean="0">
                <a:solidFill>
                  <a:srgbClr val="333399"/>
                </a:solidFill>
                <a:effectLst>
                  <a:glow rad="101600">
                    <a:srgbClr val="FFFFFF">
                      <a:satMod val="175000"/>
                      <a:alpha val="40000"/>
                    </a:srgbClr>
                  </a:glow>
                  <a:outerShdw blurRad="88900" dist="127000" dir="18900000" algn="bl" rotWithShape="0">
                    <a:srgbClr val="002060">
                      <a:alpha val="63000"/>
                    </a:srgbClr>
                  </a:outerShdw>
                </a:effectLst>
                <a:latin typeface="Arial" charset="0"/>
              </a:rPr>
              <a:t>explore most of . . . </a:t>
            </a:r>
            <a:endParaRPr lang="en-US" sz="4000" b="1" dirty="0" smtClean="0">
              <a:solidFill>
                <a:srgbClr val="333399"/>
              </a:solidFill>
              <a:effectLst>
                <a:glow rad="101600">
                  <a:srgbClr val="FFFFFF">
                    <a:satMod val="175000"/>
                    <a:alpha val="40000"/>
                  </a:srgbClr>
                </a:glow>
                <a:outerShdw blurRad="88900" dist="127000" dir="18900000" algn="bl" rotWithShape="0">
                  <a:srgbClr val="002060">
                    <a:alpha val="63000"/>
                  </a:srgbClr>
                </a:outerShdw>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4294967295"/>
          </p:nvPr>
        </p:nvSpPr>
        <p:spPr>
          <a:xfrm>
            <a:off x="914400" y="2825752"/>
            <a:ext cx="4514850" cy="2702278"/>
          </a:xfrm>
        </p:spPr>
        <p:txBody>
          <a:bodyPr wrap="square">
            <a:spAutoFit/>
          </a:bodyPr>
          <a:lstStyle/>
          <a:p>
            <a:pPr marL="0" indent="0" eaLnBrk="1" hangingPunct="1">
              <a:tabLst>
                <a:tab pos="685800" algn="l"/>
                <a:tab pos="1200150" algn="l"/>
              </a:tabLst>
            </a:pPr>
            <a:r>
              <a:rPr lang="en-US" sz="4000" b="1" dirty="0" smtClean="0"/>
              <a:t> </a:t>
            </a:r>
            <a:r>
              <a:rPr lang="en-US" sz="4400" b="1" dirty="0" smtClean="0"/>
              <a:t>“culture</a:t>
            </a:r>
            <a:r>
              <a:rPr lang="en-US" sz="4400" b="1" dirty="0" smtClean="0">
                <a:solidFill>
                  <a:srgbClr val="FF0000"/>
                </a:solidFill>
              </a:rPr>
              <a:t>s</a:t>
            </a:r>
            <a:r>
              <a:rPr lang="en-US" sz="4400" b="1" dirty="0" smtClean="0"/>
              <a:t>”</a:t>
            </a:r>
            <a:endParaRPr lang="en-US" sz="4000" b="1" dirty="0" smtClean="0"/>
          </a:p>
          <a:p>
            <a:pPr marL="1257300" lvl="2" eaLnBrk="1" hangingPunct="1">
              <a:lnSpc>
                <a:spcPct val="200000"/>
              </a:lnSpc>
              <a:tabLst>
                <a:tab pos="685800" algn="l"/>
                <a:tab pos="1200150" algn="l"/>
              </a:tabLst>
            </a:pPr>
            <a:r>
              <a:rPr lang="en-US" sz="2800" b="1" dirty="0" smtClean="0"/>
              <a:t>are “integrated”</a:t>
            </a:r>
          </a:p>
          <a:p>
            <a:pPr marL="114300" lvl="2" indent="-114300" algn="ctr" eaLnBrk="1" hangingPunct="1">
              <a:buNone/>
            </a:pPr>
            <a:r>
              <a:rPr lang="en-US" sz="2000" b="1" dirty="0" smtClean="0"/>
              <a:t>	-- an idea that was pioneered and emphasized by the “pioneer” anthropologist Ruth Benedict</a:t>
            </a:r>
          </a:p>
        </p:txBody>
      </p:sp>
      <p:sp>
        <p:nvSpPr>
          <p:cNvPr id="37891"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pic>
        <p:nvPicPr>
          <p:cNvPr id="6" name="Picture 5"/>
          <p:cNvPicPr>
            <a:picLocks noChangeAspect="1" noChangeArrowheads="1"/>
          </p:cNvPicPr>
          <p:nvPr/>
        </p:nvPicPr>
        <p:blipFill>
          <a:blip r:embed="rId2" cstate="print"/>
          <a:srcRect/>
          <a:stretch>
            <a:fillRect/>
          </a:stretch>
        </p:blipFill>
        <p:spPr bwMode="auto">
          <a:xfrm>
            <a:off x="5689604" y="2452688"/>
            <a:ext cx="2500313" cy="3124200"/>
          </a:xfrm>
          <a:prstGeom prst="rect">
            <a:avLst/>
          </a:prstGeom>
          <a:noFill/>
          <a:ln w="28575">
            <a:noFill/>
            <a:miter lim="800000"/>
            <a:headEnd/>
            <a:tailEnd/>
          </a:ln>
        </p:spPr>
      </p:pic>
      <p:sp>
        <p:nvSpPr>
          <p:cNvPr id="8" name="Rectangle 6"/>
          <p:cNvSpPr>
            <a:spLocks noChangeArrowheads="1"/>
          </p:cNvSpPr>
          <p:nvPr/>
        </p:nvSpPr>
        <p:spPr bwMode="auto">
          <a:xfrm>
            <a:off x="5624555" y="5602288"/>
            <a:ext cx="2706687" cy="831850"/>
          </a:xfrm>
          <a:prstGeom prst="rect">
            <a:avLst/>
          </a:prstGeom>
          <a:noFill/>
          <a:ln w="9525">
            <a:noFill/>
            <a:miter lim="800000"/>
            <a:headEnd/>
            <a:tailEnd/>
          </a:ln>
        </p:spPr>
        <p:txBody>
          <a:bodyPr>
            <a:spAutoFit/>
          </a:bodyPr>
          <a:lstStyle/>
          <a:p>
            <a:pPr algn="ctr"/>
            <a:r>
              <a:rPr lang="en-US" sz="1200" b="1" dirty="0">
                <a:solidFill>
                  <a:srgbClr val="000000"/>
                </a:solidFill>
              </a:rPr>
              <a:t>Ruth Fulton Benedict</a:t>
            </a:r>
            <a:r>
              <a:rPr lang="en-US" sz="1200" dirty="0">
                <a:solidFill>
                  <a:srgbClr val="000000"/>
                </a:solidFill>
              </a:rPr>
              <a:t> </a:t>
            </a:r>
          </a:p>
          <a:p>
            <a:pPr algn="ctr"/>
            <a:r>
              <a:rPr lang="en-US" sz="1200" dirty="0">
                <a:solidFill>
                  <a:srgbClr val="000000"/>
                </a:solidFill>
              </a:rPr>
              <a:t>1887-1948</a:t>
            </a:r>
          </a:p>
          <a:p>
            <a:pPr algn="ctr"/>
            <a:r>
              <a:rPr lang="en-US" sz="1200" i="1" dirty="0">
                <a:solidFill>
                  <a:srgbClr val="000000"/>
                </a:solidFill>
              </a:rPr>
              <a:t>Patterns of Culture</a:t>
            </a:r>
          </a:p>
          <a:p>
            <a:pPr algn="ctr"/>
            <a:r>
              <a:rPr lang="en-US" sz="1200" dirty="0">
                <a:solidFill>
                  <a:srgbClr val="000000"/>
                </a:solidFill>
              </a:rPr>
              <a:t>1934</a:t>
            </a:r>
          </a:p>
        </p:txBody>
      </p:sp>
    </p:spTree>
    <p:extLst>
      <p:ext uri="{BB962C8B-B14F-4D97-AF65-F5344CB8AC3E}">
        <p14:creationId xmlns:p14="http://schemas.microsoft.com/office/powerpoint/2010/main" val="728282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7873" name="Picture 5"/>
          <p:cNvPicPr>
            <a:picLocks noChangeAspect="1" noChangeArrowheads="1"/>
          </p:cNvPicPr>
          <p:nvPr/>
        </p:nvPicPr>
        <p:blipFill>
          <a:blip r:embed="rId2" cstate="print"/>
          <a:srcRect/>
          <a:stretch>
            <a:fillRect/>
          </a:stretch>
        </p:blipFill>
        <p:spPr bwMode="auto">
          <a:xfrm>
            <a:off x="5689604" y="2452688"/>
            <a:ext cx="2500313" cy="3124200"/>
          </a:xfrm>
          <a:prstGeom prst="rect">
            <a:avLst/>
          </a:prstGeom>
          <a:noFill/>
          <a:ln w="28575">
            <a:noFill/>
            <a:miter lim="800000"/>
            <a:headEnd/>
            <a:tailEnd/>
          </a:ln>
        </p:spPr>
      </p:pic>
      <p:sp>
        <p:nvSpPr>
          <p:cNvPr id="207874" name="Rectangle 6"/>
          <p:cNvSpPr>
            <a:spLocks noChangeArrowheads="1"/>
          </p:cNvSpPr>
          <p:nvPr/>
        </p:nvSpPr>
        <p:spPr bwMode="auto">
          <a:xfrm>
            <a:off x="5624555" y="5602288"/>
            <a:ext cx="2706687" cy="831850"/>
          </a:xfrm>
          <a:prstGeom prst="rect">
            <a:avLst/>
          </a:prstGeom>
          <a:noFill/>
          <a:ln w="9525">
            <a:noFill/>
            <a:miter lim="800000"/>
            <a:headEnd/>
            <a:tailEnd/>
          </a:ln>
        </p:spPr>
        <p:txBody>
          <a:bodyPr>
            <a:spAutoFit/>
          </a:bodyPr>
          <a:lstStyle/>
          <a:p>
            <a:pPr algn="ctr"/>
            <a:r>
              <a:rPr lang="en-US" sz="1200" b="1" dirty="0">
                <a:solidFill>
                  <a:srgbClr val="000000"/>
                </a:solidFill>
              </a:rPr>
              <a:t>Ruth Fulton Benedict</a:t>
            </a:r>
            <a:r>
              <a:rPr lang="en-US" sz="1200" dirty="0">
                <a:solidFill>
                  <a:srgbClr val="000000"/>
                </a:solidFill>
              </a:rPr>
              <a:t> </a:t>
            </a:r>
          </a:p>
          <a:p>
            <a:pPr algn="ctr"/>
            <a:r>
              <a:rPr lang="en-US" sz="1200" dirty="0">
                <a:solidFill>
                  <a:srgbClr val="000000"/>
                </a:solidFill>
              </a:rPr>
              <a:t>1887-1948</a:t>
            </a:r>
          </a:p>
          <a:p>
            <a:pPr algn="ctr"/>
            <a:r>
              <a:rPr lang="en-US" sz="1200" i="1" dirty="0">
                <a:solidFill>
                  <a:srgbClr val="000000"/>
                </a:solidFill>
              </a:rPr>
              <a:t>Patterns of Culture</a:t>
            </a:r>
          </a:p>
          <a:p>
            <a:pPr algn="ctr"/>
            <a:r>
              <a:rPr lang="en-US" sz="1200" dirty="0">
                <a:solidFill>
                  <a:srgbClr val="000000"/>
                </a:solidFill>
              </a:rPr>
              <a:t>1934</a:t>
            </a:r>
          </a:p>
        </p:txBody>
      </p:sp>
      <p:pic>
        <p:nvPicPr>
          <p:cNvPr id="207875" name="Picture 2"/>
          <p:cNvPicPr>
            <a:picLocks noChangeAspect="1" noChangeArrowheads="1"/>
          </p:cNvPicPr>
          <p:nvPr/>
        </p:nvPicPr>
        <p:blipFill>
          <a:blip r:embed="rId3" cstate="print"/>
          <a:srcRect/>
          <a:stretch>
            <a:fillRect/>
          </a:stretch>
        </p:blipFill>
        <p:spPr bwMode="auto">
          <a:xfrm>
            <a:off x="1230313" y="687388"/>
            <a:ext cx="3657600" cy="5486400"/>
          </a:xfrm>
          <a:prstGeom prst="rect">
            <a:avLst/>
          </a:prstGeom>
          <a:noFill/>
          <a:ln w="9525">
            <a:noFill/>
            <a:miter lim="800000"/>
            <a:headEnd/>
            <a:tailEnd/>
          </a:ln>
        </p:spPr>
      </p:pic>
    </p:spTree>
    <p:extLst>
      <p:ext uri="{BB962C8B-B14F-4D97-AF65-F5344CB8AC3E}">
        <p14:creationId xmlns:p14="http://schemas.microsoft.com/office/powerpoint/2010/main" val="31141486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4294967295"/>
          </p:nvPr>
        </p:nvSpPr>
        <p:spPr>
          <a:xfrm>
            <a:off x="812800" y="2825758"/>
            <a:ext cx="7378700" cy="2733056"/>
          </a:xfrm>
        </p:spPr>
        <p:txBody>
          <a:bodyPr wrap="square">
            <a:spAutoFit/>
          </a:bodyPr>
          <a:lstStyle/>
          <a:p>
            <a:pPr marL="0" indent="0" eaLnBrk="1" hangingPunct="1">
              <a:tabLst>
                <a:tab pos="685800" algn="l"/>
                <a:tab pos="1200150" algn="l"/>
              </a:tabLst>
            </a:pPr>
            <a:r>
              <a:rPr lang="en-US" sz="4000" b="1" dirty="0" smtClean="0">
                <a:solidFill>
                  <a:schemeClr val="accent5">
                    <a:lumMod val="90000"/>
                  </a:schemeClr>
                </a:solidFill>
              </a:rPr>
              <a:t> </a:t>
            </a:r>
            <a:r>
              <a:rPr lang="en-US" sz="4400" b="1" dirty="0" smtClean="0">
                <a:solidFill>
                  <a:schemeClr val="accent5">
                    <a:lumMod val="90000"/>
                  </a:schemeClr>
                </a:solidFill>
              </a:rPr>
              <a:t>“cultures”</a:t>
            </a:r>
            <a:endParaRPr lang="en-US" sz="4000" b="1" dirty="0" smtClean="0">
              <a:solidFill>
                <a:schemeClr val="accent5">
                  <a:lumMod val="90000"/>
                </a:schemeClr>
              </a:solidFill>
            </a:endParaRPr>
          </a:p>
          <a:p>
            <a:pPr marL="1257300" lvl="2" eaLnBrk="1" hangingPunct="1">
              <a:lnSpc>
                <a:spcPct val="150000"/>
              </a:lnSpc>
              <a:tabLst>
                <a:tab pos="685800" algn="l"/>
                <a:tab pos="1200150" algn="l"/>
              </a:tabLst>
            </a:pPr>
            <a:r>
              <a:rPr lang="en-US" sz="2800" b="1" dirty="0" smtClean="0">
                <a:solidFill>
                  <a:schemeClr val="accent1"/>
                </a:solidFill>
              </a:rPr>
              <a:t>are integrated</a:t>
            </a:r>
          </a:p>
          <a:p>
            <a:pPr marL="1257300" lvl="2" eaLnBrk="1" hangingPunct="1">
              <a:spcBef>
                <a:spcPts val="0"/>
              </a:spcBef>
              <a:tabLst>
                <a:tab pos="685800" algn="l"/>
                <a:tab pos="1200150" algn="l"/>
              </a:tabLst>
            </a:pPr>
            <a:r>
              <a:rPr lang="en-US" sz="2800" b="1" dirty="0" smtClean="0">
                <a:solidFill>
                  <a:srgbClr val="000000"/>
                </a:solidFill>
              </a:rPr>
              <a:t>Interact  and change</a:t>
            </a:r>
          </a:p>
          <a:p>
            <a:pPr marL="1714500" lvl="3" eaLnBrk="1" hangingPunct="1">
              <a:spcBef>
                <a:spcPts val="0"/>
              </a:spcBef>
              <a:tabLst>
                <a:tab pos="685800" algn="l"/>
                <a:tab pos="1200150" algn="l"/>
              </a:tabLst>
            </a:pPr>
            <a:r>
              <a:rPr lang="en-US" sz="1800" b="1" dirty="0" smtClean="0">
                <a:solidFill>
                  <a:srgbClr val="000000"/>
                </a:solidFill>
              </a:rPr>
              <a:t>the idea that some cultures  </a:t>
            </a:r>
            <a:br>
              <a:rPr lang="en-US" sz="1800" b="1" dirty="0" smtClean="0">
                <a:solidFill>
                  <a:srgbClr val="000000"/>
                </a:solidFill>
              </a:rPr>
            </a:br>
            <a:r>
              <a:rPr lang="en-US" sz="1600" b="1" dirty="0" smtClean="0">
                <a:solidFill>
                  <a:srgbClr val="000000"/>
                </a:solidFill>
              </a:rPr>
              <a:t>(like “hunting and gathering” cultures, or the Amish) </a:t>
            </a: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do not change is not correct</a:t>
            </a:r>
          </a:p>
        </p:txBody>
      </p:sp>
      <p:sp>
        <p:nvSpPr>
          <p:cNvPr id="327682"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dirty="0">
                <a:solidFill>
                  <a:srgbClr val="DAEDEF">
                    <a:lumMod val="90000"/>
                  </a:srgbClr>
                </a:solidFill>
                <a:latin typeface="Arial" charset="0"/>
              </a:rPr>
              <a:t>Main Characteristics</a:t>
            </a:r>
          </a:p>
        </p:txBody>
      </p:sp>
    </p:spTree>
    <p:extLst>
      <p:ext uri="{BB962C8B-B14F-4D97-AF65-F5344CB8AC3E}">
        <p14:creationId xmlns:p14="http://schemas.microsoft.com/office/powerpoint/2010/main" val="7056732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FFD700"/>
        </a:solidFill>
        <a:effectLst/>
      </p:bgPr>
    </p:bg>
    <p:spTree>
      <p:nvGrpSpPr>
        <p:cNvPr id="1" name=""/>
        <p:cNvGrpSpPr/>
        <p:nvPr/>
      </p:nvGrpSpPr>
      <p:grpSpPr>
        <a:xfrm>
          <a:off x="0" y="0"/>
          <a:ext cx="0" cy="0"/>
          <a:chOff x="0" y="0"/>
          <a:chExt cx="0" cy="0"/>
        </a:xfrm>
      </p:grpSpPr>
      <p:sp>
        <p:nvSpPr>
          <p:cNvPr id="530434" name="Rectangle 2"/>
          <p:cNvSpPr txBox="1">
            <a:spLocks noChangeArrowheads="1"/>
          </p:cNvSpPr>
          <p:nvPr/>
        </p:nvSpPr>
        <p:spPr bwMode="auto">
          <a:xfrm>
            <a:off x="457200" y="1411517"/>
            <a:ext cx="8229600" cy="4931230"/>
          </a:xfrm>
          <a:prstGeom prst="rect">
            <a:avLst/>
          </a:prstGeom>
          <a:noFill/>
          <a:ln w="9525">
            <a:noFill/>
            <a:miter lim="800000"/>
            <a:headEnd/>
            <a:tailEnd/>
          </a:ln>
        </p:spPr>
        <p:txBody>
          <a:bodyPr anchor="ctr"/>
          <a:lstStyle/>
          <a:p>
            <a:pPr algn="ctr"/>
            <a:r>
              <a:rPr lang="en-US" sz="3200" b="1" dirty="0">
                <a:solidFill>
                  <a:srgbClr val="800000"/>
                </a:solidFill>
              </a:rPr>
              <a:t>Anthropology graduates, reflecting back on their time with us at UMD, suggested </a:t>
            </a:r>
            <a:r>
              <a:rPr lang="en-US" sz="3200" b="1" dirty="0" smtClean="0">
                <a:solidFill>
                  <a:srgbClr val="800000"/>
                </a:solidFill>
              </a:rPr>
              <a:t>in our surveys that </a:t>
            </a:r>
            <a:r>
              <a:rPr lang="en-US" sz="3200" b="1" dirty="0">
                <a:solidFill>
                  <a:srgbClr val="800000"/>
                </a:solidFill>
              </a:rPr>
              <a:t>it would be a good idea to tie the individual courses in the </a:t>
            </a:r>
            <a:r>
              <a:rPr lang="en-US" sz="3200" b="1" dirty="0" smtClean="0">
                <a:solidFill>
                  <a:srgbClr val="800000"/>
                </a:solidFill>
              </a:rPr>
              <a:t>Anthropology curriculum </a:t>
            </a:r>
            <a:r>
              <a:rPr lang="en-US" sz="3200" b="1" dirty="0">
                <a:solidFill>
                  <a:srgbClr val="800000"/>
                </a:solidFill>
              </a:rPr>
              <a:t>together a little more. </a:t>
            </a:r>
            <a:endParaRPr lang="en-US" sz="3200" b="1" dirty="0" smtClean="0">
              <a:solidFill>
                <a:srgbClr val="800000"/>
              </a:solidFill>
            </a:endParaRPr>
          </a:p>
          <a:p>
            <a:pPr algn="ctr"/>
            <a:endParaRPr lang="en-US" sz="3200" b="1" dirty="0">
              <a:solidFill>
                <a:srgbClr val="800000"/>
              </a:solidFill>
            </a:endParaRPr>
          </a:p>
          <a:p>
            <a:pPr algn="ctr"/>
            <a:r>
              <a:rPr lang="en-US" sz="3200" b="1" dirty="0" smtClean="0">
                <a:solidFill>
                  <a:srgbClr val="800000"/>
                </a:solidFill>
              </a:rPr>
              <a:t>So </a:t>
            </a:r>
            <a:r>
              <a:rPr lang="en-US" sz="3200" b="1" dirty="0">
                <a:solidFill>
                  <a:srgbClr val="800000"/>
                </a:solidFill>
              </a:rPr>
              <a:t>that’s what we’re going to do </a:t>
            </a:r>
            <a:r>
              <a:rPr lang="en-US" sz="3200" b="1" dirty="0" smtClean="0">
                <a:solidFill>
                  <a:srgbClr val="800000"/>
                </a:solidFill>
              </a:rPr>
              <a:t>. </a:t>
            </a:r>
            <a:r>
              <a:rPr lang="en-US" sz="3200" b="1" dirty="0" smtClean="0">
                <a:solidFill>
                  <a:srgbClr val="800000"/>
                </a:solidFill>
              </a:rPr>
              <a:t>. .</a:t>
            </a:r>
            <a:endParaRPr lang="en-US" sz="3200" b="1" dirty="0">
              <a:solidFill>
                <a:srgbClr val="800000"/>
              </a:solidFill>
            </a:endParaRPr>
          </a:p>
        </p:txBody>
      </p:sp>
    </p:spTree>
    <p:extLst>
      <p:ext uri="{BB962C8B-B14F-4D97-AF65-F5344CB8AC3E}">
        <p14:creationId xmlns:p14="http://schemas.microsoft.com/office/powerpoint/2010/main" val="20126518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457200" y="798513"/>
            <a:ext cx="8229600" cy="1143000"/>
          </a:xfrm>
        </p:spPr>
        <p:txBody>
          <a:bodyPr/>
          <a:lstStyle/>
          <a:p>
            <a:pPr eaLnBrk="1" hangingPunct="1"/>
            <a:r>
              <a:rPr lang="en-US" sz="4800" b="1" smtClean="0">
                <a:solidFill>
                  <a:schemeClr val="tx1"/>
                </a:solidFill>
              </a:rPr>
              <a:t>The Concept of Culture</a:t>
            </a:r>
          </a:p>
        </p:txBody>
      </p:sp>
      <p:sp>
        <p:nvSpPr>
          <p:cNvPr id="38915" name="Rectangle 3"/>
          <p:cNvSpPr>
            <a:spLocks noGrp="1" noChangeArrowheads="1"/>
          </p:cNvSpPr>
          <p:nvPr>
            <p:ph type="subTitle" idx="4294967295"/>
          </p:nvPr>
        </p:nvSpPr>
        <p:spPr>
          <a:xfrm>
            <a:off x="900165" y="2452693"/>
            <a:ext cx="7329487" cy="3243965"/>
          </a:xfrm>
        </p:spPr>
        <p:txBody>
          <a:bodyPr>
            <a:spAutoFit/>
          </a:bodyPr>
          <a:lstStyle/>
          <a:p>
            <a:pPr eaLnBrk="1" hangingPunct="1">
              <a:lnSpc>
                <a:spcPct val="80000"/>
              </a:lnSpc>
              <a:tabLst>
                <a:tab pos="0" algn="l"/>
              </a:tabLst>
            </a:pPr>
            <a:r>
              <a:rPr lang="en-US" b="1" i="1" dirty="0" err="1">
                <a:solidFill>
                  <a:srgbClr val="FF1B36"/>
                </a:solidFill>
              </a:rPr>
              <a:t>m</a:t>
            </a:r>
            <a:r>
              <a:rPr lang="en-US" b="1" i="1" dirty="0" err="1" smtClean="0">
                <a:solidFill>
                  <a:srgbClr val="FF1B36"/>
                </a:solidFill>
              </a:rPr>
              <a:t>icroculture</a:t>
            </a:r>
            <a:endParaRPr lang="en-US" b="1" i="1" dirty="0" smtClean="0">
              <a:solidFill>
                <a:srgbClr val="FF1B36"/>
              </a:solidFill>
            </a:endParaRPr>
          </a:p>
          <a:p>
            <a:pPr eaLnBrk="1" hangingPunct="1">
              <a:lnSpc>
                <a:spcPct val="30000"/>
              </a:lnSpc>
              <a:tabLst>
                <a:tab pos="0" algn="l"/>
              </a:tabLst>
            </a:pPr>
            <a:endParaRPr lang="en-US" b="1" i="1" dirty="0" smtClean="0">
              <a:solidFill>
                <a:srgbClr val="FF1B36"/>
              </a:solidFill>
            </a:endParaRPr>
          </a:p>
          <a:p>
            <a:pPr lvl="1" eaLnBrk="1" hangingPunct="1">
              <a:lnSpc>
                <a:spcPct val="110000"/>
              </a:lnSpc>
              <a:tabLst>
                <a:tab pos="0" algn="l"/>
              </a:tabLst>
            </a:pPr>
            <a:r>
              <a:rPr lang="en-US" sz="2400" b="1" dirty="0" smtClean="0"/>
              <a:t>are smaller groups with distinct pattern of learned and shared behavior and thinking found within larger cultures such as ethnic groups in localized regions</a:t>
            </a:r>
          </a:p>
          <a:p>
            <a:pPr lvl="1" eaLnBrk="1" hangingPunct="1">
              <a:tabLst>
                <a:tab pos="0" algn="l"/>
              </a:tabLst>
            </a:pPr>
            <a:r>
              <a:rPr lang="en-US" sz="2400" b="1" dirty="0" smtClean="0"/>
              <a:t>some people like to think of these as </a:t>
            </a:r>
            <a:br>
              <a:rPr lang="en-US" sz="2400" b="1" dirty="0" smtClean="0"/>
            </a:br>
            <a:r>
              <a:rPr lang="en-US" sz="2400" b="1" dirty="0" smtClean="0"/>
              <a:t>“local cultures”</a:t>
            </a:r>
          </a:p>
        </p:txBody>
      </p:sp>
    </p:spTree>
    <p:extLst>
      <p:ext uri="{BB962C8B-B14F-4D97-AF65-F5344CB8AC3E}">
        <p14:creationId xmlns:p14="http://schemas.microsoft.com/office/powerpoint/2010/main" val="17180195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457200" y="798513"/>
            <a:ext cx="8229600" cy="1143000"/>
          </a:xfrm>
        </p:spPr>
        <p:txBody>
          <a:bodyPr/>
          <a:lstStyle/>
          <a:p>
            <a:pPr eaLnBrk="1" hangingPunct="1"/>
            <a:r>
              <a:rPr lang="en-US" sz="4800" b="1" smtClean="0">
                <a:solidFill>
                  <a:schemeClr val="tx1"/>
                </a:solidFill>
              </a:rPr>
              <a:t>The Concept of Culture</a:t>
            </a:r>
          </a:p>
        </p:txBody>
      </p:sp>
      <p:sp>
        <p:nvSpPr>
          <p:cNvPr id="38915" name="Rectangle 3"/>
          <p:cNvSpPr>
            <a:spLocks noGrp="1" noChangeArrowheads="1"/>
          </p:cNvSpPr>
          <p:nvPr>
            <p:ph type="subTitle" idx="4294967295"/>
          </p:nvPr>
        </p:nvSpPr>
        <p:spPr>
          <a:xfrm>
            <a:off x="900165" y="2452693"/>
            <a:ext cx="7329487" cy="3367076"/>
          </a:xfrm>
        </p:spPr>
        <p:txBody>
          <a:bodyPr>
            <a:spAutoFit/>
          </a:bodyPr>
          <a:lstStyle/>
          <a:p>
            <a:pPr eaLnBrk="1" hangingPunct="1">
              <a:lnSpc>
                <a:spcPct val="80000"/>
              </a:lnSpc>
              <a:tabLst>
                <a:tab pos="0" algn="l"/>
              </a:tabLst>
            </a:pPr>
            <a:r>
              <a:rPr lang="en-US" b="1" i="1" dirty="0" err="1" smtClean="0">
                <a:solidFill>
                  <a:srgbClr val="FF1B36"/>
                </a:solidFill>
              </a:rPr>
              <a:t>microculture</a:t>
            </a:r>
            <a:endParaRPr lang="en-US" b="1" i="1" dirty="0" smtClean="0">
              <a:solidFill>
                <a:srgbClr val="FF1B36"/>
              </a:solidFill>
            </a:endParaRPr>
          </a:p>
          <a:p>
            <a:pPr eaLnBrk="1" hangingPunct="1">
              <a:lnSpc>
                <a:spcPct val="30000"/>
              </a:lnSpc>
              <a:tabLst>
                <a:tab pos="0" algn="l"/>
              </a:tabLst>
            </a:pPr>
            <a:endParaRPr lang="en-US" b="1" i="1" dirty="0" smtClean="0">
              <a:solidFill>
                <a:srgbClr val="FF1B36"/>
              </a:solidFill>
            </a:endParaRPr>
          </a:p>
          <a:p>
            <a:pPr lvl="1" eaLnBrk="1" hangingPunct="1">
              <a:lnSpc>
                <a:spcPct val="110000"/>
              </a:lnSpc>
              <a:tabLst>
                <a:tab pos="0" algn="l"/>
              </a:tabLst>
            </a:pPr>
            <a:r>
              <a:rPr lang="en-US" sz="2400" b="1" dirty="0" smtClean="0">
                <a:solidFill>
                  <a:srgbClr val="BADDE1"/>
                </a:solidFill>
              </a:rPr>
              <a:t>are smaller groups with distinct pattern of learned and shared behavior and thinking found within larger cultures such as ethnic groups in localized regions</a:t>
            </a:r>
          </a:p>
          <a:p>
            <a:pPr lvl="1" eaLnBrk="1" hangingPunct="1">
              <a:tabLst>
                <a:tab pos="0" algn="l"/>
              </a:tabLst>
            </a:pPr>
            <a:r>
              <a:rPr lang="en-US" sz="2400" b="1" dirty="0" smtClean="0">
                <a:solidFill>
                  <a:srgbClr val="BADDE1"/>
                </a:solidFill>
              </a:rPr>
              <a:t>some people like to think of these as </a:t>
            </a:r>
            <a:br>
              <a:rPr lang="en-US" sz="2400" b="1" dirty="0" smtClean="0">
                <a:solidFill>
                  <a:srgbClr val="BADDE1"/>
                </a:solidFill>
              </a:rPr>
            </a:br>
            <a:r>
              <a:rPr lang="en-US" sz="3200" b="1" dirty="0" smtClean="0"/>
              <a:t>“local cultures”</a:t>
            </a:r>
            <a:endParaRPr lang="en-US" sz="2400" b="1" dirty="0" smtClean="0"/>
          </a:p>
        </p:txBody>
      </p:sp>
    </p:spTree>
    <p:extLst>
      <p:ext uri="{BB962C8B-B14F-4D97-AF65-F5344CB8AC3E}">
        <p14:creationId xmlns:p14="http://schemas.microsoft.com/office/powerpoint/2010/main" val="16122608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062038" y="2116183"/>
            <a:ext cx="7769225" cy="4456605"/>
          </a:xfrm>
        </p:spPr>
        <p:txBody>
          <a:bodyPr>
            <a:spAutoFit/>
          </a:bodyPr>
          <a:lstStyle/>
          <a:p>
            <a:pPr eaLnBrk="1" hangingPunct="1"/>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 </a:t>
            </a:r>
            <a:r>
              <a:rPr lang="en-US" sz="2800" b="1" dirty="0" smtClean="0">
                <a:latin typeface="Verdana" pitchFamily="34" charset="0"/>
              </a:rPr>
              <a:t>can include ethnic groups </a:t>
            </a:r>
            <a:r>
              <a:rPr lang="en-US" sz="2800" b="1" i="1" dirty="0" smtClean="0">
                <a:solidFill>
                  <a:srgbClr val="FF1B36"/>
                </a:solidFill>
                <a:latin typeface="Verdana" pitchFamily="34" charset="0"/>
              </a:rPr>
              <a:t>within</a:t>
            </a:r>
            <a:r>
              <a:rPr lang="en-US" sz="2800" b="1" dirty="0" smtClean="0">
                <a:latin typeface="Verdana" pitchFamily="34" charset="0"/>
              </a:rPr>
              <a:t> nations</a:t>
            </a:r>
          </a:p>
          <a:p>
            <a:pPr eaLnBrk="1" hangingPunct="1">
              <a:lnSpc>
                <a:spcPct val="30000"/>
              </a:lnSpc>
            </a:pPr>
            <a:endParaRPr lang="en-US" sz="1000" b="1" dirty="0" smtClean="0">
              <a:solidFill>
                <a:srgbClr val="FF1B36"/>
              </a:solidFill>
              <a:latin typeface="Verdana" pitchFamily="34" charset="0"/>
            </a:endParaRPr>
          </a:p>
          <a:p>
            <a:pPr marL="566738" lvl="1" indent="-109538" eaLnBrk="1" hangingPunct="1"/>
            <a:r>
              <a:rPr lang="en-US" sz="2000" b="1" dirty="0">
                <a:latin typeface="Verdana" pitchFamily="34" charset="0"/>
              </a:rPr>
              <a:t>e.g</a:t>
            </a:r>
            <a:r>
              <a:rPr lang="en-US" sz="2000" b="1" dirty="0" smtClean="0">
                <a:latin typeface="Verdana" pitchFamily="34" charset="0"/>
              </a:rPr>
              <a:t>., Greek-Americans</a:t>
            </a:r>
            <a:endParaRPr lang="en-US" sz="2000" b="1" dirty="0">
              <a:latin typeface="Verdana" pitchFamily="34" charset="0"/>
            </a:endParaRPr>
          </a:p>
          <a:p>
            <a:pPr marL="566738" lvl="1" indent="-109538" eaLnBrk="1" hangingPunct="1"/>
            <a:r>
              <a:rPr lang="en-US" sz="2000" b="1" dirty="0" smtClean="0">
                <a:latin typeface="Verdana" pitchFamily="34" charset="0"/>
              </a:rPr>
              <a:t> e.g., </a:t>
            </a:r>
            <a:r>
              <a:rPr lang="en-US" sz="2000" b="1" i="1" dirty="0" err="1" smtClean="0">
                <a:latin typeface="Verdana" pitchFamily="34" charset="0"/>
              </a:rPr>
              <a:t>Anishinabe</a:t>
            </a:r>
            <a:r>
              <a:rPr lang="en-US" sz="2000" b="1" dirty="0" smtClean="0">
                <a:latin typeface="Verdana" pitchFamily="34" charset="0"/>
              </a:rPr>
              <a:t> (Chippewa; Ojibwa)</a:t>
            </a:r>
          </a:p>
          <a:p>
            <a:pPr marL="566738" lvl="1" indent="-109538" eaLnBrk="1" hangingPunct="1"/>
            <a:r>
              <a:rPr lang="en-US" sz="2000" b="1" dirty="0" smtClean="0">
                <a:latin typeface="Verdana" pitchFamily="34" charset="0"/>
              </a:rPr>
              <a:t> e.g., Irish “</a:t>
            </a:r>
            <a:r>
              <a:rPr lang="en-US" sz="2000" b="1" dirty="0" err="1" smtClean="0">
                <a:latin typeface="Verdana" pitchFamily="34" charset="0"/>
              </a:rPr>
              <a:t>Travellers</a:t>
            </a:r>
            <a:r>
              <a:rPr lang="en-US" sz="2000" b="1" dirty="0" smtClean="0">
                <a:latin typeface="Verdana" pitchFamily="34" charset="0"/>
              </a:rPr>
              <a:t>”</a:t>
            </a:r>
          </a:p>
          <a:p>
            <a:pPr lvl="2" indent="-163513" eaLnBrk="1" hangingPunct="1"/>
            <a:r>
              <a:rPr lang="en-US" sz="1800" b="1" dirty="0" smtClean="0">
                <a:latin typeface="Verdana" pitchFamily="34" charset="0"/>
              </a:rPr>
              <a:t>sometimes incorrectly called “Gypsies”</a:t>
            </a:r>
            <a:endParaRPr lang="en-US" sz="2000" b="1" dirty="0" smtClean="0">
              <a:latin typeface="Verdana" pitchFamily="34" charset="0"/>
            </a:endParaRPr>
          </a:p>
          <a:p>
            <a:pPr marL="739775" lvl="1" indent="-282575" eaLnBrk="1" hangingPunct="1"/>
            <a:r>
              <a:rPr lang="en-US" sz="2000" b="1" dirty="0" smtClean="0">
                <a:latin typeface="Verdana" pitchFamily="34" charset="0"/>
              </a:rPr>
              <a:t>e.g., Australian Aboriginals</a:t>
            </a:r>
          </a:p>
          <a:p>
            <a:pPr marL="739775" lvl="1" indent="-282575" eaLnBrk="1" hangingPunct="1"/>
            <a:r>
              <a:rPr lang="en-US" sz="2000" b="1" dirty="0" smtClean="0">
                <a:latin typeface="Verdana" pitchFamily="34" charset="0"/>
              </a:rPr>
              <a:t>e.g., Cajun</a:t>
            </a:r>
          </a:p>
          <a:p>
            <a:pPr marL="739775" lvl="1" indent="-282575" eaLnBrk="1" hangingPunct="1"/>
            <a:r>
              <a:rPr lang="en-US" sz="2000" b="1" dirty="0" smtClean="0">
                <a:latin typeface="Verdana" pitchFamily="34" charset="0"/>
              </a:rPr>
              <a:t>e.g., Rom (Gypsies)</a:t>
            </a:r>
          </a:p>
          <a:p>
            <a:pPr marL="739775" lvl="1" indent="-282575" eaLnBrk="1" hangingPunct="1"/>
            <a:r>
              <a:rPr lang="en-US" sz="2000" b="1" dirty="0" smtClean="0">
                <a:latin typeface="Verdana" pitchFamily="34" charset="0"/>
              </a:rPr>
              <a:t>e.g., Basques</a:t>
            </a:r>
          </a:p>
          <a:p>
            <a:pPr marL="739775" lvl="1" indent="-282575" eaLnBrk="1" hangingPunct="1"/>
            <a:r>
              <a:rPr lang="en-US" sz="2000" b="1" dirty="0" smtClean="0">
                <a:latin typeface="Verdana" pitchFamily="34" charset="0"/>
              </a:rPr>
              <a:t>e.g., Kurds</a:t>
            </a:r>
          </a:p>
        </p:txBody>
      </p:sp>
      <p:sp>
        <p:nvSpPr>
          <p:cNvPr id="40963"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The Concept of Culture</a:t>
            </a:r>
          </a:p>
        </p:txBody>
      </p:sp>
    </p:spTree>
    <p:extLst>
      <p:ext uri="{BB962C8B-B14F-4D97-AF65-F5344CB8AC3E}">
        <p14:creationId xmlns:p14="http://schemas.microsoft.com/office/powerpoint/2010/main" val="18377331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062038" y="2116183"/>
            <a:ext cx="7769225" cy="4456605"/>
          </a:xfrm>
        </p:spPr>
        <p:txBody>
          <a:bodyPr>
            <a:spAutoFit/>
          </a:bodyPr>
          <a:lstStyle/>
          <a:p>
            <a:pPr eaLnBrk="1" hangingPunct="1"/>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 </a:t>
            </a:r>
            <a:r>
              <a:rPr lang="en-US" sz="2800" b="1" dirty="0" smtClean="0">
                <a:latin typeface="Verdana" pitchFamily="34" charset="0"/>
              </a:rPr>
              <a:t>can include ethnic groups </a:t>
            </a:r>
            <a:r>
              <a:rPr lang="en-US" sz="2800" b="1" i="1" dirty="0" smtClean="0">
                <a:solidFill>
                  <a:srgbClr val="FF1B36"/>
                </a:solidFill>
                <a:latin typeface="Verdana" pitchFamily="34" charset="0"/>
              </a:rPr>
              <a:t>within</a:t>
            </a:r>
            <a:r>
              <a:rPr lang="en-US" sz="2800" b="1" dirty="0" smtClean="0">
                <a:latin typeface="Verdana" pitchFamily="34" charset="0"/>
              </a:rPr>
              <a:t> nations</a:t>
            </a:r>
          </a:p>
          <a:p>
            <a:pPr eaLnBrk="1" hangingPunct="1">
              <a:lnSpc>
                <a:spcPct val="30000"/>
              </a:lnSpc>
            </a:pPr>
            <a:endParaRPr lang="en-US" sz="1000" b="1" dirty="0" smtClean="0">
              <a:solidFill>
                <a:srgbClr val="FF1B36"/>
              </a:solidFill>
              <a:latin typeface="Verdana" pitchFamily="34" charset="0"/>
            </a:endParaRPr>
          </a:p>
          <a:p>
            <a:pPr marL="566738" lvl="1" indent="-109538" eaLnBrk="1" hangingPunct="1"/>
            <a:r>
              <a:rPr lang="en-US" sz="2000" b="1" dirty="0">
                <a:latin typeface="Verdana" pitchFamily="34" charset="0"/>
              </a:rPr>
              <a:t>e.g</a:t>
            </a:r>
            <a:r>
              <a:rPr lang="en-US" sz="2000" b="1" dirty="0" smtClean="0">
                <a:latin typeface="Verdana" pitchFamily="34" charset="0"/>
              </a:rPr>
              <a:t>., Greek-Americans</a:t>
            </a:r>
            <a:endParaRPr lang="en-US" sz="2000" b="1" dirty="0">
              <a:latin typeface="Verdana" pitchFamily="34" charset="0"/>
            </a:endParaRPr>
          </a:p>
          <a:p>
            <a:pPr marL="566738" lvl="1" indent="-109538" eaLnBrk="1" hangingPunct="1"/>
            <a:r>
              <a:rPr lang="en-US" sz="2000" b="1" dirty="0" smtClean="0">
                <a:latin typeface="Verdana" pitchFamily="34" charset="0"/>
              </a:rPr>
              <a:t> e.g., </a:t>
            </a:r>
            <a:r>
              <a:rPr lang="en-US" sz="2000" b="1" i="1" dirty="0" err="1" smtClean="0">
                <a:latin typeface="Verdana" pitchFamily="34" charset="0"/>
              </a:rPr>
              <a:t>Anishinabe</a:t>
            </a:r>
            <a:r>
              <a:rPr lang="en-US" sz="2000" b="1" dirty="0" smtClean="0">
                <a:latin typeface="Verdana" pitchFamily="34" charset="0"/>
              </a:rPr>
              <a:t> (Chippewa; Ojibwa)</a:t>
            </a:r>
          </a:p>
          <a:p>
            <a:pPr marL="566738" lvl="1" indent="-109538" eaLnBrk="1" hangingPunct="1"/>
            <a:r>
              <a:rPr lang="en-US" sz="2000" b="1" dirty="0" smtClean="0">
                <a:latin typeface="Verdana" pitchFamily="34" charset="0"/>
              </a:rPr>
              <a:t> e.g., Irish “</a:t>
            </a:r>
            <a:r>
              <a:rPr lang="en-US" sz="2000" b="1" dirty="0" err="1" smtClean="0">
                <a:latin typeface="Verdana" pitchFamily="34" charset="0"/>
              </a:rPr>
              <a:t>Travellers</a:t>
            </a:r>
            <a:r>
              <a:rPr lang="en-US" sz="2000" b="1" dirty="0" smtClean="0">
                <a:latin typeface="Verdana" pitchFamily="34" charset="0"/>
              </a:rPr>
              <a:t>”</a:t>
            </a:r>
          </a:p>
          <a:p>
            <a:pPr lvl="2" indent="-163513" eaLnBrk="1" hangingPunct="1"/>
            <a:r>
              <a:rPr lang="en-US" sz="1800" b="1" dirty="0" smtClean="0">
                <a:latin typeface="Verdana" pitchFamily="34" charset="0"/>
              </a:rPr>
              <a:t>sometimes incorrectly called “Gypsies”</a:t>
            </a:r>
            <a:endParaRPr lang="en-US" sz="2000" b="1" dirty="0" smtClean="0">
              <a:latin typeface="Verdana" pitchFamily="34" charset="0"/>
            </a:endParaRPr>
          </a:p>
          <a:p>
            <a:pPr marL="739775" lvl="1" indent="-282575" eaLnBrk="1" hangingPunct="1"/>
            <a:r>
              <a:rPr lang="en-US" sz="2000" b="1" dirty="0" smtClean="0">
                <a:latin typeface="Verdana" pitchFamily="34" charset="0"/>
              </a:rPr>
              <a:t>e.g., Australian Aboriginals</a:t>
            </a:r>
          </a:p>
          <a:p>
            <a:pPr marL="739775" lvl="1" indent="-282575" eaLnBrk="1" hangingPunct="1"/>
            <a:r>
              <a:rPr lang="en-US" sz="2000" b="1" dirty="0" smtClean="0">
                <a:latin typeface="Verdana" pitchFamily="34" charset="0"/>
              </a:rPr>
              <a:t>e.g., Cajun</a:t>
            </a:r>
          </a:p>
          <a:p>
            <a:pPr marL="739775" lvl="1" indent="-282575" eaLnBrk="1" hangingPunct="1"/>
            <a:r>
              <a:rPr lang="en-US" sz="2000" b="1" dirty="0" smtClean="0">
                <a:latin typeface="Verdana" pitchFamily="34" charset="0"/>
              </a:rPr>
              <a:t>e.g., Rom (Gypsies)</a:t>
            </a:r>
          </a:p>
          <a:p>
            <a:pPr marL="739775" lvl="1" indent="-282575" eaLnBrk="1" hangingPunct="1"/>
            <a:r>
              <a:rPr lang="en-US" sz="2000" b="1" dirty="0" smtClean="0">
                <a:latin typeface="Verdana" pitchFamily="34" charset="0"/>
              </a:rPr>
              <a:t>e.g., Basques</a:t>
            </a:r>
          </a:p>
          <a:p>
            <a:pPr marL="739775" lvl="1" indent="-282575" eaLnBrk="1" hangingPunct="1"/>
            <a:r>
              <a:rPr lang="en-US" sz="2000" b="1" dirty="0" smtClean="0">
                <a:latin typeface="Verdana" pitchFamily="34" charset="0"/>
              </a:rPr>
              <a:t>e.g., Kurds</a:t>
            </a:r>
          </a:p>
        </p:txBody>
      </p:sp>
      <p:sp>
        <p:nvSpPr>
          <p:cNvPr id="40963"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The Concept of Culture</a:t>
            </a:r>
          </a:p>
        </p:txBody>
      </p:sp>
      <p:sp>
        <p:nvSpPr>
          <p:cNvPr id="4" name="TextBox 3"/>
          <p:cNvSpPr txBox="1">
            <a:spLocks noChangeArrowheads="1"/>
          </p:cNvSpPr>
          <p:nvPr/>
        </p:nvSpPr>
        <p:spPr bwMode="auto">
          <a:xfrm>
            <a:off x="1683930" y="4063788"/>
            <a:ext cx="5762625" cy="1938992"/>
          </a:xfrm>
          <a:prstGeom prst="rect">
            <a:avLst/>
          </a:prstGeom>
          <a:solidFill>
            <a:schemeClr val="bg1"/>
          </a:solidFill>
          <a:ln w="76200">
            <a:solidFill>
              <a:srgbClr val="FFC000"/>
            </a:solidFill>
            <a:miter lim="800000"/>
            <a:headEnd/>
            <a:tailEnd/>
          </a:ln>
        </p:spPr>
        <p:txBody>
          <a:bodyPr lIns="228600" tIns="228600" rIns="228600" bIns="228600">
            <a:spAutoFit/>
          </a:bodyPr>
          <a:lstStyle/>
          <a:p>
            <a:pPr algn="ctr"/>
            <a:r>
              <a:rPr lang="en-US" sz="3200" b="1" dirty="0" smtClean="0">
                <a:solidFill>
                  <a:srgbClr val="000000"/>
                </a:solidFill>
              </a:rPr>
              <a:t>local groups generally strive to preserve their cultural identity</a:t>
            </a:r>
            <a:endParaRPr lang="en-US" sz="3200" b="1" dirty="0">
              <a:solidFill>
                <a:srgbClr val="000000"/>
              </a:solidFill>
            </a:endParaRPr>
          </a:p>
        </p:txBody>
      </p:sp>
    </p:spTree>
    <p:extLst>
      <p:ext uri="{BB962C8B-B14F-4D97-AF65-F5344CB8AC3E}">
        <p14:creationId xmlns:p14="http://schemas.microsoft.com/office/powerpoint/2010/main" val="26862435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000000"/>
                </a:solidFill>
              </a:rPr>
              <a:t>food</a:t>
            </a:r>
            <a:br>
              <a:rPr lang="en-US" sz="2800" b="1" dirty="0" smtClean="0">
                <a:solidFill>
                  <a:srgbClr val="000000"/>
                </a:solidFill>
              </a:rPr>
            </a:br>
            <a:r>
              <a:rPr lang="en-US" sz="2800" b="1" dirty="0" smtClean="0">
                <a:solidFill>
                  <a:srgbClr val="000000"/>
                </a:solidFill>
              </a:rPr>
              <a:t>clothing</a:t>
            </a:r>
            <a:endParaRPr lang="en-US" sz="2800" b="1" dirty="0">
              <a:solidFill>
                <a:srgbClr val="000000"/>
              </a:solidFill>
            </a:endParaRPr>
          </a:p>
          <a:p>
            <a:pPr algn="ctr"/>
            <a:r>
              <a:rPr lang="en-US" sz="2800" b="1" dirty="0" smtClean="0">
                <a:solidFill>
                  <a:srgbClr val="000000"/>
                </a:solidFill>
              </a:rPr>
              <a:t>religion</a:t>
            </a:r>
          </a:p>
          <a:p>
            <a:pPr algn="ctr"/>
            <a:r>
              <a:rPr lang="en-US" sz="2800" b="1" dirty="0" smtClean="0">
                <a:solidFill>
                  <a:srgbClr val="000000"/>
                </a:solidFill>
              </a:rPr>
              <a:t>ritual</a:t>
            </a:r>
          </a:p>
          <a:p>
            <a:pPr algn="ctr"/>
            <a:r>
              <a:rPr lang="en-US" sz="2800" b="1" dirty="0" smtClean="0">
                <a:solidFill>
                  <a:srgbClr val="000000"/>
                </a:solidFill>
              </a:rPr>
              <a:t>music, dance, and other arts</a:t>
            </a:r>
          </a:p>
          <a:p>
            <a:pPr algn="ctr"/>
            <a:r>
              <a:rPr lang="en-US" sz="2800" b="1" dirty="0" smtClean="0">
                <a:solidFill>
                  <a:srgbClr val="000000"/>
                </a:solidFill>
              </a:rPr>
              <a:t>language</a:t>
            </a:r>
          </a:p>
          <a:p>
            <a:pPr algn="ctr"/>
            <a:r>
              <a:rPr lang="en-US" sz="2800" b="1" dirty="0" smtClean="0">
                <a:solidFill>
                  <a:srgbClr val="000000"/>
                </a:solidFill>
              </a:rPr>
              <a:t>cultural symbols . . .</a:t>
            </a:r>
            <a:endParaRPr lang="en-US" sz="2800" b="1" dirty="0">
              <a:solidFill>
                <a:srgbClr val="000000"/>
              </a:solidFill>
            </a:endParaRPr>
          </a:p>
        </p:txBody>
      </p:sp>
    </p:spTree>
    <p:extLst>
      <p:ext uri="{BB962C8B-B14F-4D97-AF65-F5344CB8AC3E}">
        <p14:creationId xmlns:p14="http://schemas.microsoft.com/office/powerpoint/2010/main" val="41198048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062038" y="2116183"/>
            <a:ext cx="7769225" cy="4613571"/>
          </a:xfrm>
        </p:spPr>
        <p:txBody>
          <a:bodyPr>
            <a:spAutoFit/>
          </a:bodyPr>
          <a:lstStyle/>
          <a:p>
            <a:pPr eaLnBrk="1" hangingPunct="1"/>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 </a:t>
            </a:r>
            <a:r>
              <a:rPr lang="en-US" sz="2800" b="1" dirty="0" smtClean="0">
                <a:latin typeface="Verdana" pitchFamily="34" charset="0"/>
              </a:rPr>
              <a:t>can include ethnic groups </a:t>
            </a:r>
            <a:r>
              <a:rPr lang="en-US" sz="2800" b="1" i="1" dirty="0" smtClean="0">
                <a:solidFill>
                  <a:srgbClr val="FF1B36"/>
                </a:solidFill>
                <a:latin typeface="Verdana" pitchFamily="34" charset="0"/>
              </a:rPr>
              <a:t>within</a:t>
            </a:r>
            <a:r>
              <a:rPr lang="en-US" sz="2800" b="1" dirty="0" smtClean="0">
                <a:latin typeface="Verdana" pitchFamily="34" charset="0"/>
              </a:rPr>
              <a:t> nations</a:t>
            </a:r>
          </a:p>
          <a:p>
            <a:pPr eaLnBrk="1" hangingPunct="1">
              <a:lnSpc>
                <a:spcPct val="30000"/>
              </a:lnSpc>
            </a:pPr>
            <a:endParaRPr lang="en-US" sz="1000" b="1" dirty="0" smtClean="0">
              <a:solidFill>
                <a:srgbClr val="FF1B36"/>
              </a:solidFill>
              <a:latin typeface="Verdana" pitchFamily="34" charset="0"/>
            </a:endParaRPr>
          </a:p>
          <a:p>
            <a:pPr marL="566738" lvl="1" indent="-109538" eaLnBrk="1" hangingPunct="1"/>
            <a:r>
              <a:rPr lang="en-US" sz="3600" b="1" dirty="0">
                <a:latin typeface="Verdana" pitchFamily="34" charset="0"/>
              </a:rPr>
              <a:t>e.g</a:t>
            </a:r>
            <a:r>
              <a:rPr lang="en-US" sz="3600" b="1" dirty="0" smtClean="0">
                <a:latin typeface="Verdana" pitchFamily="34" charset="0"/>
              </a:rPr>
              <a:t>., Greek-Americans</a:t>
            </a:r>
            <a:endParaRPr lang="en-US" sz="3600" b="1" dirty="0">
              <a:latin typeface="Verdana" pitchFamily="34" charset="0"/>
            </a:endParaRPr>
          </a:p>
          <a:p>
            <a:pPr marL="566738" lvl="1" indent="-109538" eaLnBrk="1" hangingPunct="1"/>
            <a:r>
              <a:rPr lang="en-US" sz="2000" b="1" dirty="0" smtClean="0">
                <a:solidFill>
                  <a:schemeClr val="bg1">
                    <a:lumMod val="85000"/>
                  </a:schemeClr>
                </a:solidFill>
                <a:latin typeface="Verdana" pitchFamily="34" charset="0"/>
              </a:rPr>
              <a:t> e.g., </a:t>
            </a:r>
            <a:r>
              <a:rPr lang="en-US" sz="2000" b="1" i="1" dirty="0" err="1" smtClean="0">
                <a:solidFill>
                  <a:schemeClr val="bg1">
                    <a:lumMod val="85000"/>
                  </a:schemeClr>
                </a:solidFill>
                <a:latin typeface="Verdana" pitchFamily="34" charset="0"/>
              </a:rPr>
              <a:t>Anishinabe</a:t>
            </a:r>
            <a:r>
              <a:rPr lang="en-US" sz="2000" b="1" dirty="0" smtClean="0">
                <a:solidFill>
                  <a:schemeClr val="bg1">
                    <a:lumMod val="85000"/>
                  </a:schemeClr>
                </a:solidFill>
                <a:latin typeface="Verdana" pitchFamily="34" charset="0"/>
              </a:rPr>
              <a:t> (Chippewa; Ojibwa)</a:t>
            </a:r>
          </a:p>
          <a:p>
            <a:pPr marL="566738" lvl="1" indent="-109538" eaLnBrk="1" hangingPunct="1"/>
            <a:r>
              <a:rPr lang="en-US" sz="2000" b="1" dirty="0" smtClean="0">
                <a:solidFill>
                  <a:schemeClr val="bg1">
                    <a:lumMod val="85000"/>
                  </a:schemeClr>
                </a:solidFill>
                <a:latin typeface="Verdana" pitchFamily="34" charset="0"/>
              </a:rPr>
              <a:t> e.g., Irish “</a:t>
            </a:r>
            <a:r>
              <a:rPr lang="en-US" sz="2000" b="1" dirty="0" err="1" smtClean="0">
                <a:solidFill>
                  <a:schemeClr val="bg1">
                    <a:lumMod val="85000"/>
                  </a:schemeClr>
                </a:solidFill>
                <a:latin typeface="Verdana" pitchFamily="34" charset="0"/>
              </a:rPr>
              <a:t>Travellers</a:t>
            </a:r>
            <a:r>
              <a:rPr lang="en-US" sz="2000" b="1" dirty="0" smtClean="0">
                <a:solidFill>
                  <a:schemeClr val="bg1">
                    <a:lumMod val="85000"/>
                  </a:schemeClr>
                </a:solidFill>
                <a:latin typeface="Verdana" pitchFamily="34" charset="0"/>
              </a:rPr>
              <a:t>”</a:t>
            </a:r>
          </a:p>
          <a:p>
            <a:pPr lvl="2" indent="-163513" eaLnBrk="1" hangingPunct="1"/>
            <a:r>
              <a:rPr lang="en-US" sz="1800" b="1" dirty="0" smtClean="0">
                <a:solidFill>
                  <a:schemeClr val="bg1">
                    <a:lumMod val="85000"/>
                  </a:schemeClr>
                </a:solidFill>
                <a:latin typeface="Verdana" pitchFamily="34" charset="0"/>
              </a:rPr>
              <a:t>sometimes incorrectly called “Gypsies”</a:t>
            </a:r>
            <a:endParaRPr lang="en-US" sz="2000" b="1" dirty="0" smtClean="0">
              <a:solidFill>
                <a:schemeClr val="bg1">
                  <a:lumMod val="85000"/>
                </a:schemeClr>
              </a:solidFill>
              <a:latin typeface="Verdana" pitchFamily="34" charset="0"/>
            </a:endParaRPr>
          </a:p>
          <a:p>
            <a:pPr marL="739775" lvl="1" indent="-282575" eaLnBrk="1" hangingPunct="1"/>
            <a:r>
              <a:rPr lang="en-US" sz="2000" b="1" dirty="0" smtClean="0">
                <a:solidFill>
                  <a:schemeClr val="bg1">
                    <a:lumMod val="85000"/>
                  </a:schemeClr>
                </a:solidFill>
                <a:latin typeface="Verdana" pitchFamily="34" charset="0"/>
              </a:rPr>
              <a:t>e.g., Australian Aboriginals</a:t>
            </a:r>
          </a:p>
          <a:p>
            <a:pPr marL="739775" lvl="1" indent="-282575" eaLnBrk="1" hangingPunct="1"/>
            <a:r>
              <a:rPr lang="en-US" sz="2000" b="1" dirty="0" smtClean="0">
                <a:solidFill>
                  <a:schemeClr val="bg1">
                    <a:lumMod val="85000"/>
                  </a:schemeClr>
                </a:solidFill>
                <a:latin typeface="Verdana" pitchFamily="34" charset="0"/>
              </a:rPr>
              <a:t>e.g., Cajun</a:t>
            </a:r>
          </a:p>
          <a:p>
            <a:pPr marL="739775" lvl="1" indent="-282575" eaLnBrk="1" hangingPunct="1"/>
            <a:r>
              <a:rPr lang="en-US" sz="2000" b="1" dirty="0" smtClean="0">
                <a:solidFill>
                  <a:schemeClr val="bg1">
                    <a:lumMod val="85000"/>
                  </a:schemeClr>
                </a:solidFill>
                <a:latin typeface="Verdana" pitchFamily="34" charset="0"/>
              </a:rPr>
              <a:t>e.g., Rom (Gypsies)</a:t>
            </a:r>
          </a:p>
          <a:p>
            <a:pPr marL="739775" lvl="1" indent="-282575" eaLnBrk="1" hangingPunct="1"/>
            <a:r>
              <a:rPr lang="en-US" sz="2000" b="1" dirty="0" smtClean="0">
                <a:solidFill>
                  <a:schemeClr val="bg1">
                    <a:lumMod val="85000"/>
                  </a:schemeClr>
                </a:solidFill>
                <a:latin typeface="Verdana" pitchFamily="34" charset="0"/>
              </a:rPr>
              <a:t>e.g., Basques</a:t>
            </a:r>
          </a:p>
          <a:p>
            <a:pPr marL="739775" lvl="1" indent="-282575" eaLnBrk="1" hangingPunct="1"/>
            <a:r>
              <a:rPr lang="en-US" sz="2000" b="1" dirty="0" smtClean="0">
                <a:solidFill>
                  <a:schemeClr val="bg1">
                    <a:lumMod val="85000"/>
                  </a:schemeClr>
                </a:solidFill>
                <a:latin typeface="Verdana" pitchFamily="34" charset="0"/>
              </a:rPr>
              <a:t>e.g., Kurds</a:t>
            </a:r>
          </a:p>
        </p:txBody>
      </p:sp>
      <p:sp>
        <p:nvSpPr>
          <p:cNvPr id="40963"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The Concept of Culture</a:t>
            </a:r>
          </a:p>
        </p:txBody>
      </p:sp>
    </p:spTree>
    <p:extLst>
      <p:ext uri="{BB962C8B-B14F-4D97-AF65-F5344CB8AC3E}">
        <p14:creationId xmlns:p14="http://schemas.microsoft.com/office/powerpoint/2010/main" val="27914421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subTitle" idx="4294967295"/>
          </p:nvPr>
        </p:nvSpPr>
        <p:spPr>
          <a:xfrm>
            <a:off x="900201" y="1625395"/>
            <a:ext cx="7329487" cy="3367076"/>
          </a:xfrm>
        </p:spPr>
        <p:txBody>
          <a:bodyPr>
            <a:spAutoFit/>
          </a:bodyPr>
          <a:lstStyle/>
          <a:p>
            <a:pPr eaLnBrk="1" hangingPunct="1">
              <a:lnSpc>
                <a:spcPct val="80000"/>
              </a:lnSpc>
              <a:tabLst>
                <a:tab pos="0" algn="l"/>
              </a:tabLst>
            </a:pPr>
            <a:r>
              <a:rPr lang="en-US" b="1" dirty="0" err="1" smtClean="0">
                <a:solidFill>
                  <a:srgbClr val="FF1B36"/>
                </a:solidFill>
              </a:rPr>
              <a:t>microculture</a:t>
            </a:r>
            <a:endParaRPr lang="en-US" b="1" dirty="0" smtClean="0">
              <a:solidFill>
                <a:srgbClr val="FF1B36"/>
              </a:solidFill>
            </a:endParaRPr>
          </a:p>
          <a:p>
            <a:pPr eaLnBrk="1" hangingPunct="1">
              <a:lnSpc>
                <a:spcPct val="30000"/>
              </a:lnSpc>
              <a:tabLst>
                <a:tab pos="0" algn="l"/>
              </a:tabLst>
            </a:pPr>
            <a:endParaRPr lang="en-US" b="1" i="1" dirty="0" smtClean="0">
              <a:solidFill>
                <a:srgbClr val="FF1B36"/>
              </a:solidFill>
            </a:endParaRPr>
          </a:p>
          <a:p>
            <a:pPr lvl="1" eaLnBrk="1" hangingPunct="1">
              <a:lnSpc>
                <a:spcPct val="110000"/>
              </a:lnSpc>
              <a:tabLst>
                <a:tab pos="0" algn="l"/>
              </a:tabLst>
            </a:pPr>
            <a:r>
              <a:rPr lang="en-US" sz="2400" b="1" dirty="0" smtClean="0">
                <a:solidFill>
                  <a:srgbClr val="FFFFFF"/>
                </a:solidFill>
              </a:rPr>
              <a:t>are smaller groups with distinct pattern of learned and shared behavior and thinking found within larger cultures such as ethnic groups in localized regions</a:t>
            </a:r>
          </a:p>
          <a:p>
            <a:pPr lvl="1" eaLnBrk="1" hangingPunct="1">
              <a:tabLst>
                <a:tab pos="0" algn="l"/>
              </a:tabLst>
            </a:pPr>
            <a:r>
              <a:rPr lang="en-US" sz="2400" b="1" dirty="0" smtClean="0">
                <a:solidFill>
                  <a:srgbClr val="FFFFFF"/>
                </a:solidFill>
              </a:rPr>
              <a:t>some people like to think of these as </a:t>
            </a:r>
            <a:br>
              <a:rPr lang="en-US" sz="2400" b="1" dirty="0" smtClean="0">
                <a:solidFill>
                  <a:srgbClr val="FFFFFF"/>
                </a:solidFill>
              </a:rPr>
            </a:br>
            <a:r>
              <a:rPr lang="en-US" sz="3200" b="1" dirty="0" smtClean="0">
                <a:solidFill>
                  <a:srgbClr val="FFFFFF"/>
                </a:solidFill>
              </a:rPr>
              <a:t>“local cultures”</a:t>
            </a:r>
            <a:endParaRPr lang="en-US" sz="2400" b="1" dirty="0" smtClean="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242" y="2294467"/>
            <a:ext cx="5567980" cy="4120893"/>
          </a:xfrm>
          <a:prstGeom prst="rect">
            <a:avLst/>
          </a:prstGeom>
        </p:spPr>
      </p:pic>
      <p:sp>
        <p:nvSpPr>
          <p:cNvPr id="6"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Tree>
    <p:extLst>
      <p:ext uri="{BB962C8B-B14F-4D97-AF65-F5344CB8AC3E}">
        <p14:creationId xmlns:p14="http://schemas.microsoft.com/office/powerpoint/2010/main" val="33101226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subTitle" idx="4294967295"/>
          </p:nvPr>
        </p:nvSpPr>
        <p:spPr>
          <a:xfrm>
            <a:off x="900201" y="1625395"/>
            <a:ext cx="7329487" cy="3367076"/>
          </a:xfrm>
        </p:spPr>
        <p:txBody>
          <a:bodyPr>
            <a:spAutoFit/>
          </a:bodyPr>
          <a:lstStyle/>
          <a:p>
            <a:pPr eaLnBrk="1" hangingPunct="1">
              <a:lnSpc>
                <a:spcPct val="80000"/>
              </a:lnSpc>
              <a:tabLst>
                <a:tab pos="0" algn="l"/>
              </a:tabLst>
            </a:pPr>
            <a:r>
              <a:rPr lang="en-US" b="1" dirty="0" err="1" smtClean="0">
                <a:solidFill>
                  <a:srgbClr val="FF1B36"/>
                </a:solidFill>
              </a:rPr>
              <a:t>microculture</a:t>
            </a:r>
            <a:endParaRPr lang="en-US" b="1" dirty="0" smtClean="0">
              <a:solidFill>
                <a:srgbClr val="FF1B36"/>
              </a:solidFill>
            </a:endParaRPr>
          </a:p>
          <a:p>
            <a:pPr eaLnBrk="1" hangingPunct="1">
              <a:lnSpc>
                <a:spcPct val="30000"/>
              </a:lnSpc>
              <a:tabLst>
                <a:tab pos="0" algn="l"/>
              </a:tabLst>
            </a:pPr>
            <a:endParaRPr lang="en-US" b="1" i="1" dirty="0" smtClean="0">
              <a:solidFill>
                <a:srgbClr val="FF1B36"/>
              </a:solidFill>
            </a:endParaRPr>
          </a:p>
          <a:p>
            <a:pPr lvl="1" eaLnBrk="1" hangingPunct="1">
              <a:lnSpc>
                <a:spcPct val="110000"/>
              </a:lnSpc>
              <a:tabLst>
                <a:tab pos="0" algn="l"/>
              </a:tabLst>
            </a:pPr>
            <a:r>
              <a:rPr lang="en-US" sz="2400" b="1" dirty="0" smtClean="0">
                <a:solidFill>
                  <a:srgbClr val="FFFFFF"/>
                </a:solidFill>
              </a:rPr>
              <a:t>are smaller groups with distinct pattern of learned and shared behavior and thinking found within larger cultures such as ethnic groups in localized regions</a:t>
            </a:r>
          </a:p>
          <a:p>
            <a:pPr lvl="1" eaLnBrk="1" hangingPunct="1">
              <a:tabLst>
                <a:tab pos="0" algn="l"/>
              </a:tabLst>
            </a:pPr>
            <a:r>
              <a:rPr lang="en-US" sz="2400" b="1" dirty="0" smtClean="0">
                <a:solidFill>
                  <a:srgbClr val="FFFFFF"/>
                </a:solidFill>
              </a:rPr>
              <a:t>some people like to think of these as </a:t>
            </a:r>
            <a:br>
              <a:rPr lang="en-US" sz="2400" b="1" dirty="0" smtClean="0">
                <a:solidFill>
                  <a:srgbClr val="FFFFFF"/>
                </a:solidFill>
              </a:rPr>
            </a:br>
            <a:r>
              <a:rPr lang="en-US" sz="3200" b="1" dirty="0" smtClean="0">
                <a:solidFill>
                  <a:srgbClr val="FFFFFF"/>
                </a:solidFill>
              </a:rPr>
              <a:t>“local cultures”</a:t>
            </a:r>
            <a:endParaRPr lang="en-US" sz="2400" b="1" dirty="0" smtClean="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242" y="2294467"/>
            <a:ext cx="5567980" cy="4120893"/>
          </a:xfrm>
          <a:prstGeom prst="rect">
            <a:avLst/>
          </a:prstGeom>
        </p:spPr>
      </p:pic>
      <p:sp>
        <p:nvSpPr>
          <p:cNvPr id="6" name="TextBox 5"/>
          <p:cNvSpPr txBox="1">
            <a:spLocks noChangeArrowheads="1"/>
          </p:cNvSpPr>
          <p:nvPr/>
        </p:nvSpPr>
        <p:spPr bwMode="auto">
          <a:xfrm>
            <a:off x="1393365" y="3164152"/>
            <a:ext cx="6358000" cy="2400657"/>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algn="ctr"/>
            <a:r>
              <a:rPr lang="en-US" sz="3200" b="1" dirty="0" smtClean="0">
                <a:solidFill>
                  <a:srgbClr val="000000"/>
                </a:solidFill>
              </a:rPr>
              <a:t>local groups generally strive to preserve their cultural identity . . .</a:t>
            </a:r>
            <a:endParaRPr lang="en-US" sz="3200" b="1" dirty="0">
              <a:solidFill>
                <a:srgbClr val="000000"/>
              </a:solidFill>
            </a:endParaRPr>
          </a:p>
        </p:txBody>
      </p:sp>
      <p:sp>
        <p:nvSpPr>
          <p:cNvPr id="7"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Tree>
    <p:extLst>
      <p:ext uri="{BB962C8B-B14F-4D97-AF65-F5344CB8AC3E}">
        <p14:creationId xmlns:p14="http://schemas.microsoft.com/office/powerpoint/2010/main" val="6099112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4400" b="1" dirty="0" smtClean="0">
                <a:solidFill>
                  <a:srgbClr val="000000"/>
                </a:solidFill>
              </a:rPr>
              <a:t>food</a:t>
            </a:r>
            <a:r>
              <a:rPr lang="en-US" sz="2800" b="1" dirty="0" smtClean="0">
                <a:solidFill>
                  <a:srgbClr val="BADDE1"/>
                </a:solidFill>
              </a:rPr>
              <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a:solidFill>
                  <a:srgbClr val="BADDE1"/>
                </a:solidFill>
              </a:rPr>
              <a:t>music, dance, and other arts</a:t>
            </a: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12680958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0"/>
            <a:ext cx="5143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444500" y="61214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1600" b="1" dirty="0" smtClean="0">
                <a:solidFill>
                  <a:srgbClr val="FFFFFF"/>
                </a:solidFill>
                <a:latin typeface="Arial" charset="0"/>
              </a:rPr>
              <a:t>A Tate of Greece</a:t>
            </a:r>
          </a:p>
          <a:p>
            <a:pPr algn="ctr" eaLnBrk="1" hangingPunct="1"/>
            <a:r>
              <a:rPr lang="en-US" altLang="en-US" sz="1050" b="1" dirty="0" smtClean="0">
                <a:solidFill>
                  <a:srgbClr val="FFFFFF"/>
                </a:solidFill>
                <a:latin typeface="Arial" charset="0"/>
              </a:rPr>
              <a:t>25</a:t>
            </a:r>
            <a:r>
              <a:rPr lang="en-US" altLang="en-US" sz="1050" b="1" baseline="30000" dirty="0" smtClean="0">
                <a:solidFill>
                  <a:srgbClr val="FFFFFF"/>
                </a:solidFill>
                <a:latin typeface="Arial" charset="0"/>
              </a:rPr>
              <a:t>th</a:t>
            </a:r>
            <a:r>
              <a:rPr lang="en-US" altLang="en-US" sz="1050" b="1" dirty="0" smtClean="0">
                <a:solidFill>
                  <a:srgbClr val="FFFFFF"/>
                </a:solidFill>
                <a:latin typeface="Arial" charset="0"/>
              </a:rPr>
              <a:t> Annual Food Festival 2017</a:t>
            </a:r>
          </a:p>
        </p:txBody>
      </p:sp>
      <p:sp>
        <p:nvSpPr>
          <p:cNvPr id="7" name="Rectangle 6"/>
          <p:cNvSpPr>
            <a:spLocks noChangeArrowheads="1"/>
          </p:cNvSpPr>
          <p:nvPr/>
        </p:nvSpPr>
        <p:spPr bwMode="auto">
          <a:xfrm>
            <a:off x="453570" y="5624391"/>
            <a:ext cx="8229600" cy="4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4000" b="1" i="1" dirty="0" smtClean="0">
                <a:solidFill>
                  <a:srgbClr val="0070C0"/>
                </a:solidFill>
                <a:latin typeface="Arial" charset="0"/>
              </a:rPr>
              <a:t>gyro</a:t>
            </a:r>
          </a:p>
        </p:txBody>
      </p:sp>
    </p:spTree>
    <p:extLst>
      <p:ext uri="{BB962C8B-B14F-4D97-AF65-F5344CB8AC3E}">
        <p14:creationId xmlns:p14="http://schemas.microsoft.com/office/powerpoint/2010/main" val="33054217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48" y="1634222"/>
            <a:ext cx="8229600" cy="474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1104699" y="600794"/>
            <a:ext cx="6908800" cy="830997"/>
          </a:xfrm>
          <a:prstGeom prst="rect">
            <a:avLst/>
          </a:prstGeom>
          <a:noFill/>
          <a:ln w="28575">
            <a:noFill/>
            <a:miter lim="800000"/>
            <a:headEnd/>
            <a:tailEnd/>
          </a:ln>
        </p:spPr>
        <p:txBody>
          <a:bodyPr wrap="square" anchor="ctr">
            <a:spAutoFit/>
          </a:bodyPr>
          <a:lstStyle/>
          <a:p>
            <a:pPr algn="ctr" eaLnBrk="0" hangingPunct="0"/>
            <a:r>
              <a:rPr kumimoji="1" lang="en-US" sz="2400" b="1" dirty="0" smtClean="0">
                <a:solidFill>
                  <a:srgbClr val="FFFFFF"/>
                </a:solidFill>
                <a:latin typeface="Arial" charset="0"/>
              </a:rPr>
              <a:t>You’ve seen these listed in the </a:t>
            </a:r>
            <a:br>
              <a:rPr kumimoji="1" lang="en-US" sz="2400" b="1" dirty="0" smtClean="0">
                <a:solidFill>
                  <a:srgbClr val="FFFFFF"/>
                </a:solidFill>
                <a:latin typeface="Arial" charset="0"/>
              </a:rPr>
            </a:br>
            <a:r>
              <a:rPr kumimoji="1" lang="en-US" sz="2400" b="1" dirty="0" smtClean="0">
                <a:solidFill>
                  <a:srgbClr val="FFFFFF"/>
                </a:solidFill>
                <a:latin typeface="Arial" charset="0"/>
              </a:rPr>
              <a:t>Week 1 “Topics” . . . </a:t>
            </a:r>
            <a:endParaRPr kumimoji="1" lang="en-US" sz="2400" b="1" dirty="0">
              <a:solidFill>
                <a:srgbClr val="FFFFFF"/>
              </a:solidFill>
              <a:latin typeface="Arial" charset="0"/>
            </a:endParaRPr>
          </a:p>
        </p:txBody>
      </p:sp>
    </p:spTree>
    <p:extLst>
      <p:ext uri="{BB962C8B-B14F-4D97-AF65-F5344CB8AC3E}">
        <p14:creationId xmlns:p14="http://schemas.microsoft.com/office/powerpoint/2010/main" val="2702715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4400" b="1" dirty="0" smtClean="0">
                <a:solidFill>
                  <a:srgbClr val="000000"/>
                </a:solidFill>
              </a:rPr>
              <a:t>clothing</a:t>
            </a:r>
            <a:endParaRPr lang="en-US" sz="4400" b="1" dirty="0">
              <a:solidFill>
                <a:srgbClr val="000000"/>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a:solidFill>
                  <a:srgbClr val="BADDE1"/>
                </a:solidFill>
              </a:rPr>
              <a:t>music, dance, and other arts</a:t>
            </a:r>
            <a:endParaRPr lang="en-US" sz="2800" b="1" dirty="0" smtClean="0">
              <a:solidFill>
                <a:srgbClr val="BADDE1"/>
              </a:solidFill>
            </a:endParaRP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4209930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574681"/>
            <a:ext cx="4572000" cy="215444"/>
          </a:xfrm>
          <a:prstGeom prst="rect">
            <a:avLst/>
          </a:prstGeom>
        </p:spPr>
        <p:txBody>
          <a:bodyPr>
            <a:spAutoFit/>
          </a:bodyPr>
          <a:lstStyle/>
          <a:p>
            <a:pPr algn="ctr"/>
            <a:r>
              <a:rPr lang="en-US" sz="800" dirty="0">
                <a:solidFill>
                  <a:srgbClr val="000000"/>
                </a:solidFill>
                <a:hlinkClick r:id="rId2"/>
              </a:rPr>
              <a:t>www.facebook.com/alexganeevphotography/photos/</a:t>
            </a:r>
            <a:endParaRPr lang="en-US" sz="800" dirty="0">
              <a:solidFill>
                <a:srgbClr val="000000"/>
              </a:solidFill>
            </a:endParaRPr>
          </a:p>
        </p:txBody>
      </p:sp>
      <p:pic>
        <p:nvPicPr>
          <p:cNvPr id="13314" name="Picture 2" descr="https://scontent-ord1-1.xx.fbcdn.net/hphotos-xfp1/v/t1.0-9/11223659_716539861791446_5081062444181955862_n.jpg?oh=557b49098d1fbaac9240b39eb3848f80&amp;oe=567A88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005"/>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98746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a:xfrm>
            <a:off x="2286000" y="6574681"/>
            <a:ext cx="4572000" cy="215444"/>
          </a:xfrm>
          <a:prstGeom prst="rect">
            <a:avLst/>
          </a:prstGeom>
        </p:spPr>
        <p:txBody>
          <a:bodyPr>
            <a:spAutoFit/>
          </a:bodyPr>
          <a:lstStyle/>
          <a:p>
            <a:pPr algn="ctr"/>
            <a:r>
              <a:rPr lang="en-US" sz="800" dirty="0">
                <a:solidFill>
                  <a:srgbClr val="000000"/>
                </a:solidFill>
                <a:hlinkClick r:id="rId2"/>
              </a:rPr>
              <a:t>www.facebook.com/alexganeevphotography/photos/</a:t>
            </a:r>
            <a:endParaRPr lang="en-US" sz="800" dirty="0">
              <a:solidFill>
                <a:srgbClr val="000000"/>
              </a:solidFill>
            </a:endParaRPr>
          </a:p>
        </p:txBody>
      </p:sp>
      <p:pic>
        <p:nvPicPr>
          <p:cNvPr id="14338" name="Picture 2" descr="https://scontent-ord1-1.xx.fbcdn.net/hphotos-xtp1/v/t1.0-9/11143160_716540138458085_9056509914808660963_n.jpg?oh=841d7d0d6e416c99a5a34fab43bf2a7e&amp;oe=567B41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056"/>
            <a:ext cx="91440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393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4400" b="1" dirty="0" smtClean="0">
                <a:solidFill>
                  <a:srgbClr val="000000"/>
                </a:solidFill>
              </a:rPr>
              <a:t>religion</a:t>
            </a:r>
          </a:p>
          <a:p>
            <a:pPr algn="ctr"/>
            <a:r>
              <a:rPr lang="en-US" sz="2800" b="1" dirty="0" smtClean="0">
                <a:solidFill>
                  <a:srgbClr val="BADDE1"/>
                </a:solidFill>
              </a:rPr>
              <a:t>ritual</a:t>
            </a:r>
          </a:p>
          <a:p>
            <a:pPr algn="ctr"/>
            <a:r>
              <a:rPr lang="en-US" sz="2800" b="1" dirty="0">
                <a:solidFill>
                  <a:srgbClr val="BADDE1"/>
                </a:solidFill>
              </a:rPr>
              <a:t>music, dance, and other arts</a:t>
            </a:r>
            <a:endParaRPr lang="en-US" sz="2800" b="1" dirty="0" smtClean="0">
              <a:solidFill>
                <a:srgbClr val="BADDE1"/>
              </a:solidFill>
            </a:endParaRP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31924515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028" name="Picture 4" descr="http://www.meocca.org/images/church%20pics/twelve_holy_apostles_dul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66" y="-14513"/>
            <a:ext cx="818422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6624863"/>
            <a:ext cx="4572000" cy="215444"/>
          </a:xfrm>
          <a:prstGeom prst="rect">
            <a:avLst/>
          </a:prstGeom>
        </p:spPr>
        <p:txBody>
          <a:bodyPr>
            <a:spAutoFit/>
          </a:bodyPr>
          <a:lstStyle/>
          <a:p>
            <a:r>
              <a:rPr lang="en-US" sz="800" dirty="0">
                <a:solidFill>
                  <a:srgbClr val="000000"/>
                </a:solidFill>
                <a:hlinkClick r:id="rId3"/>
              </a:rPr>
              <a:t>https://www.facebook.com/pages/Taste-of-Greece-Festival-Duluth-Minnesota/199921043362252</a:t>
            </a:r>
            <a:endParaRPr lang="en-US" sz="800" dirty="0">
              <a:solidFill>
                <a:srgbClr val="000000"/>
              </a:solidFill>
            </a:endParaRPr>
          </a:p>
        </p:txBody>
      </p:sp>
    </p:spTree>
    <p:extLst>
      <p:ext uri="{BB962C8B-B14F-4D97-AF65-F5344CB8AC3E}">
        <p14:creationId xmlns:p14="http://schemas.microsoft.com/office/powerpoint/2010/main" val="335623267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030" name="Picture 6" descr="https://scontent-ord1-1.xx.fbcdn.net/hphotos-xfa1/v/t1.0-9/198352_429416043778106_1264405574_n.jpg?oh=506ee5266840af096ab5a9bb04f8e7df&amp;oe=566D228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12" y="3"/>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0" y="6624863"/>
            <a:ext cx="4572000" cy="215444"/>
          </a:xfrm>
          <a:prstGeom prst="rect">
            <a:avLst/>
          </a:prstGeom>
        </p:spPr>
        <p:txBody>
          <a:bodyPr>
            <a:spAutoFit/>
          </a:bodyPr>
          <a:lstStyle/>
          <a:p>
            <a:pPr algn="ctr"/>
            <a:r>
              <a:rPr lang="en-US" sz="800" dirty="0">
                <a:solidFill>
                  <a:srgbClr val="000000"/>
                </a:solidFill>
                <a:hlinkClick r:id="rId3"/>
              </a:rPr>
              <a:t>https://www.facebook.com/12HolyApostlesChurch/photos/</a:t>
            </a:r>
            <a:endParaRPr lang="en-US" sz="800" dirty="0">
              <a:solidFill>
                <a:srgbClr val="000000"/>
              </a:solidFill>
            </a:endParaRPr>
          </a:p>
        </p:txBody>
      </p:sp>
    </p:spTree>
    <p:extLst>
      <p:ext uri="{BB962C8B-B14F-4D97-AF65-F5344CB8AC3E}">
        <p14:creationId xmlns:p14="http://schemas.microsoft.com/office/powerpoint/2010/main" val="361682288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4400" b="1" dirty="0" smtClean="0">
                <a:solidFill>
                  <a:srgbClr val="000000"/>
                </a:solidFill>
              </a:rPr>
              <a:t>ritual</a:t>
            </a:r>
          </a:p>
          <a:p>
            <a:pPr algn="ctr"/>
            <a:r>
              <a:rPr lang="en-US" sz="2800" b="1" dirty="0">
                <a:solidFill>
                  <a:srgbClr val="BADDE1"/>
                </a:solidFill>
              </a:rPr>
              <a:t>music, dance, and other arts</a:t>
            </a:r>
            <a:endParaRPr lang="en-US" sz="2800" b="1" dirty="0" smtClean="0">
              <a:solidFill>
                <a:srgbClr val="BADDE1"/>
              </a:solidFill>
            </a:endParaRP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26129706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9458" name="Picture 2" descr="https://scontent-ord1-1.xx.fbcdn.net/hphotos-xfp1/v/t1.0-9/11009115_843979792321727_8795418194692312653_n.jpg?oh=dc912069881f38250e2a99c3604a870b&amp;oe=5676AC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2" y="0"/>
            <a:ext cx="51434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6574681"/>
            <a:ext cx="4572000" cy="215444"/>
          </a:xfrm>
          <a:prstGeom prst="rect">
            <a:avLst/>
          </a:prstGeom>
        </p:spPr>
        <p:txBody>
          <a:bodyPr>
            <a:spAutoFit/>
          </a:bodyPr>
          <a:lstStyle/>
          <a:p>
            <a:pPr algn="ctr"/>
            <a:r>
              <a:rPr lang="en-US" sz="800" dirty="0">
                <a:solidFill>
                  <a:srgbClr val="000000"/>
                </a:solidFill>
                <a:hlinkClick r:id="rId3"/>
              </a:rPr>
              <a:t>www.facebook.com/alexganeevphotography/photos/</a:t>
            </a:r>
            <a:endParaRPr lang="en-US" sz="800" dirty="0">
              <a:solidFill>
                <a:srgbClr val="000000"/>
              </a:solidFill>
            </a:endParaRPr>
          </a:p>
        </p:txBody>
      </p:sp>
    </p:spTree>
    <p:extLst>
      <p:ext uri="{BB962C8B-B14F-4D97-AF65-F5344CB8AC3E}">
        <p14:creationId xmlns:p14="http://schemas.microsoft.com/office/powerpoint/2010/main" val="165037094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4000" b="1" dirty="0" smtClean="0">
                <a:solidFill>
                  <a:srgbClr val="000000"/>
                </a:solidFill>
              </a:rPr>
              <a:t>music, dance, and other arts</a:t>
            </a: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132218040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381000" y="3429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4800" b="1" dirty="0" smtClean="0">
                <a:solidFill>
                  <a:srgbClr val="FFFFFF"/>
                </a:solidFill>
                <a:latin typeface="Arial" charset="0"/>
              </a:rPr>
              <a:t>A Taste of Greece</a:t>
            </a:r>
          </a:p>
          <a:p>
            <a:pPr algn="ctr" eaLnBrk="1" hangingPunct="1"/>
            <a:r>
              <a:rPr lang="en-US" altLang="en-US" sz="3200" b="1" dirty="0" smtClean="0">
                <a:solidFill>
                  <a:srgbClr val="FFFFFF"/>
                </a:solidFill>
                <a:latin typeface="Arial" charset="0"/>
              </a:rPr>
              <a:t>22</a:t>
            </a:r>
            <a:r>
              <a:rPr lang="en-US" altLang="en-US" sz="3200" b="1" baseline="30000" dirty="0" smtClean="0">
                <a:solidFill>
                  <a:srgbClr val="FFFFFF"/>
                </a:solidFill>
                <a:latin typeface="Arial" charset="0"/>
              </a:rPr>
              <a:t>nd</a:t>
            </a:r>
            <a:r>
              <a:rPr lang="en-US" altLang="en-US" sz="3200" b="1" dirty="0" smtClean="0">
                <a:solidFill>
                  <a:srgbClr val="FFFFFF"/>
                </a:solidFill>
                <a:latin typeface="Arial" charset="0"/>
              </a:rPr>
              <a:t> Annual Food Festival 2014</a:t>
            </a:r>
          </a:p>
        </p:txBody>
      </p:sp>
      <p:pic>
        <p:nvPicPr>
          <p:cNvPr id="2050" name="Picture 2" descr="https://scontent-ord1-1.xx.fbcdn.net/hphotos-xaf1/v/t1.0-9/197772_443145592373128_1460943302_n.jpg?oh=f3267cf15a3f4646d15a646c57bf8e13&amp;oe=565D77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 y="18304"/>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6624863"/>
            <a:ext cx="4572000" cy="215444"/>
          </a:xfrm>
          <a:prstGeom prst="rect">
            <a:avLst/>
          </a:prstGeom>
        </p:spPr>
        <p:txBody>
          <a:bodyPr>
            <a:spAutoFit/>
          </a:bodyPr>
          <a:lstStyle/>
          <a:p>
            <a:r>
              <a:rPr lang="en-US" sz="800" dirty="0">
                <a:solidFill>
                  <a:srgbClr val="000000"/>
                </a:solidFill>
                <a:hlinkClick r:id="rId3"/>
              </a:rPr>
              <a:t>https://www.facebook.com/pages/Taste-of-Greece-Festival-Duluth-Minnesota/199921043362252</a:t>
            </a:r>
            <a:endParaRPr lang="en-US" sz="800" dirty="0">
              <a:solidFill>
                <a:srgbClr val="000000"/>
              </a:solidFill>
            </a:endParaRPr>
          </a:p>
        </p:txBody>
      </p:sp>
    </p:spTree>
    <p:extLst>
      <p:ext uri="{BB962C8B-B14F-4D97-AF65-F5344CB8AC3E}">
        <p14:creationId xmlns:p14="http://schemas.microsoft.com/office/powerpoint/2010/main" val="39604888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48" y="1634222"/>
            <a:ext cx="8229600" cy="474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1104699" y="600794"/>
            <a:ext cx="6908800" cy="830997"/>
          </a:xfrm>
          <a:prstGeom prst="rect">
            <a:avLst/>
          </a:prstGeom>
          <a:noFill/>
          <a:ln w="28575">
            <a:noFill/>
            <a:miter lim="800000"/>
            <a:headEnd/>
            <a:tailEnd/>
          </a:ln>
        </p:spPr>
        <p:txBody>
          <a:bodyPr wrap="square" anchor="ctr">
            <a:spAutoFit/>
          </a:bodyPr>
          <a:lstStyle/>
          <a:p>
            <a:pPr algn="ctr" eaLnBrk="0" hangingPunct="0"/>
            <a:r>
              <a:rPr kumimoji="1" lang="en-US" sz="2400" b="1" dirty="0" smtClean="0">
                <a:solidFill>
                  <a:srgbClr val="FFFFFF"/>
                </a:solidFill>
                <a:latin typeface="Arial" charset="0"/>
              </a:rPr>
              <a:t>You’ve seen these listed in the </a:t>
            </a:r>
            <a:br>
              <a:rPr kumimoji="1" lang="en-US" sz="2400" b="1" dirty="0" smtClean="0">
                <a:solidFill>
                  <a:srgbClr val="FFFFFF"/>
                </a:solidFill>
                <a:latin typeface="Arial" charset="0"/>
              </a:rPr>
            </a:br>
            <a:r>
              <a:rPr kumimoji="1" lang="en-US" sz="2400" b="1" dirty="0" smtClean="0">
                <a:solidFill>
                  <a:srgbClr val="FFFFFF"/>
                </a:solidFill>
                <a:latin typeface="Arial" charset="0"/>
              </a:rPr>
              <a:t>Week 1 “Topics” . . . </a:t>
            </a:r>
            <a:endParaRPr kumimoji="1" lang="en-US" sz="2400" b="1" dirty="0">
              <a:solidFill>
                <a:srgbClr val="FFFFFF"/>
              </a:solidFill>
              <a:latin typeface="Arial" charset="0"/>
            </a:endParaRPr>
          </a:p>
        </p:txBody>
      </p:sp>
      <p:sp>
        <p:nvSpPr>
          <p:cNvPr id="4" name="Rectangle 3"/>
          <p:cNvSpPr>
            <a:spLocks noChangeArrowheads="1"/>
          </p:cNvSpPr>
          <p:nvPr/>
        </p:nvSpPr>
        <p:spPr bwMode="auto">
          <a:xfrm>
            <a:off x="652236" y="3825019"/>
            <a:ext cx="7772400" cy="646331"/>
          </a:xfrm>
          <a:prstGeom prst="rect">
            <a:avLst/>
          </a:prstGeom>
          <a:solidFill>
            <a:schemeClr val="bg1"/>
          </a:solidFill>
          <a:ln w="76200">
            <a:solidFill>
              <a:srgbClr val="FFC000"/>
            </a:solidFill>
            <a:miter lim="800000"/>
            <a:headEnd/>
            <a:tailEnd/>
          </a:ln>
        </p:spPr>
        <p:txBody>
          <a:bodyPr wrap="square" anchor="ctr">
            <a:spAutoFit/>
          </a:bodyPr>
          <a:lstStyle/>
          <a:p>
            <a:pPr algn="ctr"/>
            <a:r>
              <a:rPr lang="en-US" sz="3600" b="1" dirty="0" smtClean="0">
                <a:solidFill>
                  <a:srgbClr val="000000"/>
                </a:solidFill>
                <a:latin typeface="Arial Black"/>
              </a:rPr>
              <a:t>Let’s have a closer look . . . </a:t>
            </a:r>
          </a:p>
        </p:txBody>
      </p:sp>
    </p:spTree>
    <p:extLst>
      <p:ext uri="{BB962C8B-B14F-4D97-AF65-F5344CB8AC3E}">
        <p14:creationId xmlns:p14="http://schemas.microsoft.com/office/powerpoint/2010/main" val="3216662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2290" name="Picture 2" descr="https://scontent-ord1-1.xx.fbcdn.net/hphotos-xfl1/v/t1.0-9/11752438_716539418458157_6656276734935766601_n.jpg?oh=050a811e0b8b72638e98b1e900d571c3&amp;oe=568232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 y="139187"/>
            <a:ext cx="9144000" cy="6638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6574681"/>
            <a:ext cx="4572000" cy="215444"/>
          </a:xfrm>
          <a:prstGeom prst="rect">
            <a:avLst/>
          </a:prstGeom>
        </p:spPr>
        <p:txBody>
          <a:bodyPr>
            <a:spAutoFit/>
          </a:bodyPr>
          <a:lstStyle/>
          <a:p>
            <a:pPr algn="ctr"/>
            <a:r>
              <a:rPr lang="en-US" sz="800" dirty="0">
                <a:solidFill>
                  <a:srgbClr val="000000"/>
                </a:solidFill>
                <a:hlinkClick r:id="rId3"/>
              </a:rPr>
              <a:t>www.facebook.com/alexganeevphotography/photos/</a:t>
            </a:r>
            <a:endParaRPr lang="en-US" sz="800" dirty="0">
              <a:solidFill>
                <a:srgbClr val="000000"/>
              </a:solidFill>
            </a:endParaRPr>
          </a:p>
        </p:txBody>
      </p:sp>
    </p:spTree>
    <p:extLst>
      <p:ext uri="{BB962C8B-B14F-4D97-AF65-F5344CB8AC3E}">
        <p14:creationId xmlns:p14="http://schemas.microsoft.com/office/powerpoint/2010/main" val="175230536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a:solidFill>
                  <a:srgbClr val="BADDE1"/>
                </a:solidFill>
              </a:rPr>
              <a:t>music, dance, and other arts</a:t>
            </a:r>
            <a:endParaRPr lang="en-US" sz="2800" b="1" dirty="0" smtClean="0">
              <a:solidFill>
                <a:srgbClr val="BADDE1"/>
              </a:solidFill>
            </a:endParaRPr>
          </a:p>
          <a:p>
            <a:pPr algn="ctr"/>
            <a:r>
              <a:rPr lang="en-US" sz="4400" b="1" dirty="0" smtClean="0">
                <a:solidFill>
                  <a:srgbClr val="000000"/>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26911522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030" name="Picture 6" descr="https://scontent-ord1-1.xx.fbcdn.net/hphotos-xfa1/v/t1.0-9/198352_429416043778106_1264405574_n.jpg?oh=506ee5266840af096ab5a9bb04f8e7df&amp;oe=566D228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12" y="3"/>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0" y="6624863"/>
            <a:ext cx="4572000" cy="215444"/>
          </a:xfrm>
          <a:prstGeom prst="rect">
            <a:avLst/>
          </a:prstGeom>
        </p:spPr>
        <p:txBody>
          <a:bodyPr>
            <a:spAutoFit/>
          </a:bodyPr>
          <a:lstStyle/>
          <a:p>
            <a:pPr algn="ctr"/>
            <a:r>
              <a:rPr lang="en-US" sz="800" dirty="0">
                <a:solidFill>
                  <a:srgbClr val="000000"/>
                </a:solidFill>
                <a:hlinkClick r:id="rId3"/>
              </a:rPr>
              <a:t>https://www.facebook.com/12HolyApostlesChurch/photos/</a:t>
            </a:r>
            <a:endParaRPr lang="en-US" sz="800" dirty="0">
              <a:solidFill>
                <a:srgbClr val="000000"/>
              </a:solidFill>
            </a:endParaRPr>
          </a:p>
        </p:txBody>
      </p:sp>
    </p:spTree>
    <p:extLst>
      <p:ext uri="{BB962C8B-B14F-4D97-AF65-F5344CB8AC3E}">
        <p14:creationId xmlns:p14="http://schemas.microsoft.com/office/powerpoint/2010/main" val="38088669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a:solidFill>
                  <a:srgbClr val="BADDE1"/>
                </a:solidFill>
              </a:rPr>
              <a:t>music, dance, and other arts</a:t>
            </a:r>
            <a:endParaRPr lang="en-US" sz="2800" b="1" dirty="0" smtClean="0">
              <a:solidFill>
                <a:srgbClr val="BADDE1"/>
              </a:solidFill>
            </a:endParaRPr>
          </a:p>
          <a:p>
            <a:pPr algn="ctr"/>
            <a:r>
              <a:rPr lang="en-US" sz="2800" b="1" dirty="0" smtClean="0">
                <a:solidFill>
                  <a:srgbClr val="BADDE1"/>
                </a:solidFill>
              </a:rPr>
              <a:t>language</a:t>
            </a:r>
          </a:p>
          <a:p>
            <a:pPr algn="ctr"/>
            <a:r>
              <a:rPr lang="en-US" sz="4400" b="1" dirty="0" smtClean="0">
                <a:solidFill>
                  <a:srgbClr val="000000"/>
                </a:solidFill>
              </a:rPr>
              <a:t>cultural symbols . . .</a:t>
            </a:r>
            <a:endParaRPr lang="en-US" sz="4400" b="1" dirty="0">
              <a:solidFill>
                <a:srgbClr val="000000"/>
              </a:solidFill>
            </a:endParaRPr>
          </a:p>
        </p:txBody>
      </p:sp>
    </p:spTree>
    <p:extLst>
      <p:ext uri="{BB962C8B-B14F-4D97-AF65-F5344CB8AC3E}">
        <p14:creationId xmlns:p14="http://schemas.microsoft.com/office/powerpoint/2010/main" val="190000936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 y="333940"/>
            <a:ext cx="9144001"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85429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 y="333940"/>
            <a:ext cx="9144001"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70313" y="3587234"/>
            <a:ext cx="5917004" cy="923330"/>
          </a:xfrm>
          <a:prstGeom prst="rect">
            <a:avLst/>
          </a:prstGeom>
          <a:ln w="76200">
            <a:solidFill>
              <a:schemeClr val="bg1"/>
            </a:solidFill>
          </a:ln>
        </p:spPr>
        <p:txBody>
          <a:bodyPr wrap="none">
            <a:spAutoFit/>
          </a:bodyPr>
          <a:lstStyle/>
          <a:p>
            <a:r>
              <a:rPr lang="en-US" sz="5400" b="1" dirty="0" smtClean="0">
                <a:solidFill>
                  <a:srgbClr val="3366CC"/>
                </a:solidFill>
              </a:rPr>
              <a:t> including colors </a:t>
            </a:r>
            <a:endParaRPr lang="en-US" sz="5400" dirty="0">
              <a:solidFill>
                <a:srgbClr val="3366CC"/>
              </a:solidFill>
            </a:endParaRPr>
          </a:p>
        </p:txBody>
      </p:sp>
    </p:spTree>
    <p:extLst>
      <p:ext uri="{BB962C8B-B14F-4D97-AF65-F5344CB8AC3E}">
        <p14:creationId xmlns:p14="http://schemas.microsoft.com/office/powerpoint/2010/main" val="304993481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4100" name="Picture 4" descr="Cup of Greek Coff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
            <a:ext cx="9110888" cy="6833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3570" y="6074325"/>
            <a:ext cx="8229600" cy="4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2000" b="1" u="sng" dirty="0" smtClean="0">
                <a:solidFill>
                  <a:srgbClr val="0070C0"/>
                </a:solidFill>
                <a:latin typeface="Arial" charset="0"/>
              </a:rPr>
              <a:t>“Greek Coffee”</a:t>
            </a:r>
            <a:endParaRPr lang="en-US" altLang="en-US" sz="1200" b="1" u="sng" dirty="0" smtClean="0">
              <a:solidFill>
                <a:srgbClr val="0070C0"/>
              </a:solidFill>
              <a:latin typeface="Arial" charset="0"/>
            </a:endParaRPr>
          </a:p>
        </p:txBody>
      </p:sp>
    </p:spTree>
    <p:extLst>
      <p:ext uri="{BB962C8B-B14F-4D97-AF65-F5344CB8AC3E}">
        <p14:creationId xmlns:p14="http://schemas.microsoft.com/office/powerpoint/2010/main" val="40880925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rgbClr val="0070C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BADDE1"/>
                </a:solidFill>
              </a:rPr>
              <a:t>local groups </a:t>
            </a:r>
            <a:r>
              <a:rPr lang="en-US" sz="2800" b="1" dirty="0" smtClean="0">
                <a:solidFill>
                  <a:srgbClr val="BADDE1"/>
                </a:solidFill>
                <a:latin typeface="Verdana" pitchFamily="34" charset="0"/>
              </a:rPr>
              <a:t>(</a:t>
            </a:r>
            <a:r>
              <a:rPr lang="en-US" sz="2800" b="1" dirty="0" err="1" smtClean="0">
                <a:solidFill>
                  <a:srgbClr val="BADDE1"/>
                </a:solidFill>
                <a:latin typeface="Verdana" pitchFamily="34" charset="0"/>
              </a:rPr>
              <a:t>microcultures</a:t>
            </a:r>
            <a:r>
              <a:rPr lang="en-US" sz="2800" b="1" dirty="0" smtClean="0">
                <a:solidFill>
                  <a:srgbClr val="BADDE1"/>
                </a:solidFill>
                <a:latin typeface="Verdana" pitchFamily="34" charset="0"/>
              </a:rPr>
              <a:t>)</a:t>
            </a:r>
            <a:r>
              <a:rPr lang="en-US" sz="2800" b="1" dirty="0" smtClean="0">
                <a:solidFill>
                  <a:srgbClr val="BADDE1"/>
                </a:solidFill>
              </a:rPr>
              <a:t> </a:t>
            </a:r>
          </a:p>
          <a:p>
            <a:pPr algn="ctr"/>
            <a:r>
              <a:rPr lang="en-US" sz="2800" b="1" dirty="0" smtClean="0">
                <a:solidFill>
                  <a:srgbClr val="BADDE1"/>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000000"/>
                </a:solidFill>
              </a:rPr>
              <a:t>food</a:t>
            </a:r>
            <a:br>
              <a:rPr lang="en-US" sz="2800" b="1" dirty="0" smtClean="0">
                <a:solidFill>
                  <a:srgbClr val="000000"/>
                </a:solidFill>
              </a:rPr>
            </a:br>
            <a:r>
              <a:rPr lang="en-US" sz="2800" b="1" dirty="0" smtClean="0">
                <a:solidFill>
                  <a:srgbClr val="000000"/>
                </a:solidFill>
              </a:rPr>
              <a:t>clothing</a:t>
            </a:r>
            <a:endParaRPr lang="en-US" sz="2800" b="1" dirty="0">
              <a:solidFill>
                <a:srgbClr val="000000"/>
              </a:solidFill>
            </a:endParaRPr>
          </a:p>
          <a:p>
            <a:pPr algn="ctr"/>
            <a:r>
              <a:rPr lang="en-US" sz="2800" b="1" dirty="0" smtClean="0">
                <a:solidFill>
                  <a:srgbClr val="000000"/>
                </a:solidFill>
              </a:rPr>
              <a:t>religion</a:t>
            </a:r>
          </a:p>
          <a:p>
            <a:pPr algn="ctr"/>
            <a:r>
              <a:rPr lang="en-US" sz="2800" b="1" dirty="0" smtClean="0">
                <a:solidFill>
                  <a:srgbClr val="000000"/>
                </a:solidFill>
              </a:rPr>
              <a:t>ritual</a:t>
            </a:r>
          </a:p>
          <a:p>
            <a:pPr algn="ctr"/>
            <a:r>
              <a:rPr lang="en-US" sz="2800" b="1" dirty="0">
                <a:solidFill>
                  <a:srgbClr val="000000"/>
                </a:solidFill>
              </a:rPr>
              <a:t>music, dance, and other arts</a:t>
            </a:r>
            <a:endParaRPr lang="en-US" sz="2800" b="1" dirty="0" smtClean="0">
              <a:solidFill>
                <a:srgbClr val="000000"/>
              </a:solidFill>
            </a:endParaRPr>
          </a:p>
          <a:p>
            <a:pPr algn="ctr"/>
            <a:r>
              <a:rPr lang="en-US" sz="2800" b="1" dirty="0" smtClean="0">
                <a:solidFill>
                  <a:srgbClr val="000000"/>
                </a:solidFill>
              </a:rPr>
              <a:t>language</a:t>
            </a:r>
          </a:p>
          <a:p>
            <a:pPr algn="ctr"/>
            <a:r>
              <a:rPr lang="en-US" sz="2800" b="1" dirty="0" smtClean="0">
                <a:solidFill>
                  <a:srgbClr val="000000"/>
                </a:solidFill>
              </a:rPr>
              <a:t>cultural symbols . . .</a:t>
            </a:r>
            <a:endParaRPr lang="en-US" sz="2800" b="1" dirty="0">
              <a:solidFill>
                <a:srgbClr val="000000"/>
              </a:solidFill>
            </a:endParaRPr>
          </a:p>
        </p:txBody>
      </p:sp>
      <p:sp>
        <p:nvSpPr>
          <p:cNvPr id="4" name="Rectangle 3"/>
          <p:cNvSpPr/>
          <p:nvPr/>
        </p:nvSpPr>
        <p:spPr>
          <a:xfrm rot="20270984">
            <a:off x="483076" y="3977799"/>
            <a:ext cx="8049641" cy="707886"/>
          </a:xfrm>
          <a:prstGeom prst="rect">
            <a:avLst/>
          </a:prstGeom>
          <a:noFill/>
        </p:spPr>
        <p:txBody>
          <a:bodyPr wrap="none" lIns="45720" rIns="45720">
            <a:spAutoFit/>
          </a:bodyPr>
          <a:lstStyle/>
          <a:p>
            <a:pPr algn="ctr"/>
            <a:r>
              <a:rPr lang="en-US" sz="4000" b="1" dirty="0" smtClean="0">
                <a:solidFill>
                  <a:srgbClr val="00B0F0"/>
                </a:solidFill>
                <a:latin typeface="Tahoma" pitchFamily="34" charset="0"/>
              </a:rPr>
              <a:t>and these can be combined . . .</a:t>
            </a:r>
            <a:endParaRPr lang="en-US" sz="2800" dirty="0" smtClean="0">
              <a:solidFill>
                <a:srgbClr val="00B0F0"/>
              </a:solidFill>
              <a:latin typeface="Tahoma" pitchFamily="34" charset="0"/>
            </a:endParaRPr>
          </a:p>
        </p:txBody>
      </p:sp>
    </p:spTree>
    <p:extLst>
      <p:ext uri="{BB962C8B-B14F-4D97-AF65-F5344CB8AC3E}">
        <p14:creationId xmlns:p14="http://schemas.microsoft.com/office/powerpoint/2010/main" val="126813434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4294967295"/>
          </p:nvPr>
        </p:nvSpPr>
        <p:spPr>
          <a:xfrm>
            <a:off x="914400" y="2825758"/>
            <a:ext cx="6400800" cy="2086725"/>
          </a:xfrm>
        </p:spPr>
        <p:txBody>
          <a:bodyPr>
            <a:spAutoFit/>
          </a:bodyPr>
          <a:lstStyle/>
          <a:p>
            <a:pPr marL="0" indent="0" eaLnBrk="1" hangingPunct="1">
              <a:tabLst>
                <a:tab pos="685800" algn="l"/>
                <a:tab pos="1200150" algn="l"/>
              </a:tabLst>
            </a:pPr>
            <a:r>
              <a:rPr lang="en-US" sz="4000" b="1" dirty="0" smtClean="0"/>
              <a:t> </a:t>
            </a:r>
            <a:r>
              <a:rPr lang="en-US" sz="4400" b="1" dirty="0" smtClean="0"/>
              <a:t>“culture</a:t>
            </a:r>
            <a:r>
              <a:rPr lang="en-US" sz="4400" b="1" dirty="0" smtClean="0">
                <a:solidFill>
                  <a:srgbClr val="FF0000"/>
                </a:solidFill>
              </a:rPr>
              <a:t>s</a:t>
            </a:r>
            <a:r>
              <a:rPr lang="en-US" sz="4400" b="1" dirty="0" smtClean="0"/>
              <a:t>”</a:t>
            </a:r>
          </a:p>
          <a:p>
            <a:pPr marL="1257300" lvl="2" eaLnBrk="1" hangingPunct="1">
              <a:tabLst>
                <a:tab pos="685800" algn="l"/>
                <a:tab pos="1200150" algn="l"/>
              </a:tabLst>
            </a:pPr>
            <a:r>
              <a:rPr lang="en-US" sz="2800" b="1" dirty="0" smtClean="0"/>
              <a:t>are groups of people sharing a common heritage </a:t>
            </a:r>
            <a:br>
              <a:rPr lang="en-US" sz="2800" b="1" dirty="0" smtClean="0"/>
            </a:br>
            <a:r>
              <a:rPr lang="en-US" b="1" dirty="0" smtClean="0"/>
              <a:t>(and usually a common language)</a:t>
            </a:r>
            <a:endParaRPr lang="en-US" sz="2800" b="1" dirty="0" smtClean="0"/>
          </a:p>
        </p:txBody>
      </p:sp>
      <p:sp>
        <p:nvSpPr>
          <p:cNvPr id="37891"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Tree>
    <p:extLst>
      <p:ext uri="{BB962C8B-B14F-4D97-AF65-F5344CB8AC3E}">
        <p14:creationId xmlns:p14="http://schemas.microsoft.com/office/powerpoint/2010/main" val="189385460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70160" y="1695232"/>
            <a:ext cx="7769225" cy="4721292"/>
          </a:xfrm>
        </p:spPr>
        <p:txBody>
          <a:bodyPr>
            <a:spAutoFit/>
          </a:bodyPr>
          <a:lstStyle/>
          <a:p>
            <a:pPr marL="628650" lvl="1" indent="-171450" eaLnBrk="1" hangingPunct="1">
              <a:defRPr/>
            </a:pPr>
            <a:r>
              <a:rPr lang="en-US" sz="3200" b="1" dirty="0" smtClean="0">
                <a:latin typeface="Verdana" pitchFamily="34" charset="0"/>
              </a:rPr>
              <a:t>  Aztec</a:t>
            </a:r>
          </a:p>
          <a:p>
            <a:pPr marL="628650" lvl="1" indent="-171450" eaLnBrk="1" hangingPunct="1">
              <a:defRPr/>
            </a:pPr>
            <a:r>
              <a:rPr lang="en-US" sz="3200" b="1" dirty="0" smtClean="0">
                <a:latin typeface="Verdana" pitchFamily="34" charset="0"/>
              </a:rPr>
              <a:t>  Maya</a:t>
            </a:r>
          </a:p>
          <a:p>
            <a:pPr marL="628650" lvl="1" indent="-171450" eaLnBrk="1" hangingPunct="1">
              <a:defRPr/>
            </a:pPr>
            <a:r>
              <a:rPr lang="en-US" sz="3200" b="1" dirty="0" smtClean="0">
                <a:latin typeface="Verdana" pitchFamily="34" charset="0"/>
              </a:rPr>
              <a:t>  </a:t>
            </a:r>
            <a:r>
              <a:rPr lang="en-US" sz="3200" b="1" dirty="0" err="1" smtClean="0">
                <a:latin typeface="Verdana" pitchFamily="34" charset="0"/>
              </a:rPr>
              <a:t>Zapotec</a:t>
            </a:r>
            <a:endParaRPr lang="en-US" sz="3200" b="1" dirty="0" smtClean="0">
              <a:latin typeface="Verdana" pitchFamily="34" charset="0"/>
            </a:endParaRPr>
          </a:p>
          <a:p>
            <a:pPr marL="628650" lvl="1" indent="-171450" eaLnBrk="1" hangingPunct="1">
              <a:defRPr/>
            </a:pPr>
            <a:r>
              <a:rPr lang="en-US" sz="3200" b="1" dirty="0" smtClean="0">
                <a:latin typeface="Verdana" pitchFamily="34" charset="0"/>
              </a:rPr>
              <a:t>  </a:t>
            </a:r>
            <a:r>
              <a:rPr lang="en-US" sz="3200" b="1" dirty="0" err="1" smtClean="0">
                <a:latin typeface="Verdana" pitchFamily="34" charset="0"/>
              </a:rPr>
              <a:t>Mixtec</a:t>
            </a:r>
            <a:endParaRPr lang="en-US" sz="3200" b="1" dirty="0" smtClean="0">
              <a:latin typeface="Verdana" pitchFamily="34" charset="0"/>
            </a:endParaRPr>
          </a:p>
          <a:p>
            <a:pPr marL="628650" lvl="1" indent="-171450" eaLnBrk="1" hangingPunct="1">
              <a:defRPr/>
            </a:pPr>
            <a:r>
              <a:rPr lang="en-US" sz="3200" b="1" dirty="0" smtClean="0">
                <a:latin typeface="Verdana" pitchFamily="34" charset="0"/>
              </a:rPr>
              <a:t>  </a:t>
            </a:r>
            <a:r>
              <a:rPr lang="en-US" sz="3200" b="1" dirty="0" err="1" smtClean="0">
                <a:latin typeface="Verdana" pitchFamily="34" charset="0"/>
              </a:rPr>
              <a:t>Otomi</a:t>
            </a:r>
            <a:endParaRPr lang="en-US" sz="3200" b="1" dirty="0" smtClean="0">
              <a:latin typeface="Verdana" pitchFamily="34" charset="0"/>
            </a:endParaRPr>
          </a:p>
          <a:p>
            <a:pPr marL="628650" lvl="1" indent="-171450" eaLnBrk="1" hangingPunct="1">
              <a:defRPr/>
            </a:pPr>
            <a:r>
              <a:rPr lang="en-US" sz="3200" b="1" dirty="0" smtClean="0">
                <a:latin typeface="Verdana" pitchFamily="34" charset="0"/>
              </a:rPr>
              <a:t>  </a:t>
            </a:r>
            <a:r>
              <a:rPr lang="en-US" sz="3200" b="1" dirty="0" err="1" smtClean="0">
                <a:latin typeface="Verdana" pitchFamily="34" charset="0"/>
              </a:rPr>
              <a:t>Tarascan</a:t>
            </a:r>
            <a:endParaRPr lang="en-US" sz="3200" b="1" dirty="0" smtClean="0">
              <a:latin typeface="Verdana" pitchFamily="34" charset="0"/>
            </a:endParaRPr>
          </a:p>
          <a:p>
            <a:pPr marL="628650" lvl="1" indent="-171450" eaLnBrk="1" hangingPunct="1">
              <a:defRPr/>
            </a:pPr>
            <a:r>
              <a:rPr lang="en-US" sz="3200" b="1" dirty="0" smtClean="0">
                <a:latin typeface="Verdana" pitchFamily="34" charset="0"/>
              </a:rPr>
              <a:t>  Yaqui</a:t>
            </a:r>
          </a:p>
          <a:p>
            <a:pPr marL="628650" lvl="1" indent="-171450" eaLnBrk="1" hangingPunct="1">
              <a:defRPr/>
            </a:pPr>
            <a:r>
              <a:rPr lang="en-US" sz="3200" b="1" dirty="0" smtClean="0">
                <a:latin typeface="Verdana" pitchFamily="34" charset="0"/>
              </a:rPr>
              <a:t>  </a:t>
            </a:r>
            <a:r>
              <a:rPr lang="en-US" sz="3200" b="1" dirty="0" err="1" smtClean="0">
                <a:latin typeface="Verdana" pitchFamily="34" charset="0"/>
              </a:rPr>
              <a:t>Tarahumara</a:t>
            </a:r>
            <a:r>
              <a:rPr lang="en-US" sz="3200" b="1" dirty="0" smtClean="0">
                <a:latin typeface="Verdana" pitchFamily="34" charset="0"/>
              </a:rPr>
              <a:t> . . .</a:t>
            </a:r>
          </a:p>
        </p:txBody>
      </p:sp>
      <p:sp>
        <p:nvSpPr>
          <p:cNvPr id="51203" name="Rectangle 2"/>
          <p:cNvSpPr txBox="1">
            <a:spLocks noChangeArrowheads="1"/>
          </p:cNvSpPr>
          <p:nvPr/>
        </p:nvSpPr>
        <p:spPr bwMode="auto">
          <a:xfrm>
            <a:off x="457200" y="521161"/>
            <a:ext cx="8229600" cy="1143000"/>
          </a:xfrm>
          <a:prstGeom prst="rect">
            <a:avLst/>
          </a:prstGeom>
          <a:noFill/>
          <a:ln w="9525">
            <a:noFill/>
            <a:miter lim="800000"/>
            <a:headEnd/>
            <a:tailEnd/>
          </a:ln>
        </p:spPr>
        <p:txBody>
          <a:bodyPr anchor="ctr"/>
          <a:lstStyle/>
          <a:p>
            <a:pPr algn="ctr"/>
            <a:r>
              <a:rPr lang="en-US" sz="3200" b="1" dirty="0" smtClean="0">
                <a:solidFill>
                  <a:srgbClr val="000000"/>
                </a:solidFill>
              </a:rPr>
              <a:t>Middle American </a:t>
            </a:r>
            <a:r>
              <a:rPr lang="en-US" sz="3200" b="1" dirty="0">
                <a:solidFill>
                  <a:srgbClr val="000000"/>
                </a:solidFill>
              </a:rPr>
              <a:t>c</a:t>
            </a:r>
            <a:r>
              <a:rPr lang="en-US" sz="3200" b="1" dirty="0" smtClean="0">
                <a:solidFill>
                  <a:srgbClr val="000000"/>
                </a:solidFill>
              </a:rPr>
              <a:t>ultures include . . .</a:t>
            </a:r>
            <a:endParaRPr lang="en-US" sz="3200" b="1" dirty="0">
              <a:solidFill>
                <a:srgbClr val="000000"/>
              </a:solidFill>
            </a:endParaRPr>
          </a:p>
        </p:txBody>
      </p:sp>
    </p:spTree>
    <p:extLst>
      <p:ext uri="{BB962C8B-B14F-4D97-AF65-F5344CB8AC3E}">
        <p14:creationId xmlns:p14="http://schemas.microsoft.com/office/powerpoint/2010/main" val="25743698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smtClean="0">
                <a:solidFill>
                  <a:srgbClr val="000000"/>
                </a:solidFill>
              </a:rPr>
              <a:t>1.	</a:t>
            </a:r>
            <a:r>
              <a:rPr lang="en-US" sz="2400" dirty="0" smtClean="0"/>
              <a:t>the</a:t>
            </a:r>
            <a:r>
              <a:rPr lang="en-US" dirty="0" smtClean="0"/>
              <a:t> </a:t>
            </a:r>
            <a:r>
              <a:rPr lang="en-US" b="1" dirty="0" smtClean="0"/>
              <a:t>four fields </a:t>
            </a:r>
            <a:r>
              <a:rPr lang="en-US" sz="2400" dirty="0" smtClean="0"/>
              <a:t>of general anthropology</a:t>
            </a:r>
            <a:endParaRPr lang="en-US" b="1" dirty="0" smtClean="0">
              <a:solidFill>
                <a:srgbClr val="000000"/>
              </a:solidFill>
            </a:endParaRPr>
          </a:p>
          <a:p>
            <a:pPr eaLnBrk="1" hangingPunct="1">
              <a:lnSpc>
                <a:spcPct val="0"/>
              </a:lnSpc>
              <a:buFont typeface="Wingdings" pitchFamily="2" charset="2"/>
              <a:buNone/>
              <a:tabLst>
                <a:tab pos="0" algn="l"/>
              </a:tabLst>
            </a:pPr>
            <a:endParaRPr lang="en-US" b="1" dirty="0" smtClean="0">
              <a:solidFill>
                <a:srgbClr val="000000"/>
              </a:solidFill>
            </a:endParaRPr>
          </a:p>
          <a:p>
            <a:pPr marL="457200" indent="-457200" eaLnBrk="1" hangingPunct="1">
              <a:buAutoNum type="arabicPeriod" startAt="2"/>
              <a:tabLst>
                <a:tab pos="0" algn="l"/>
              </a:tabLst>
            </a:pPr>
            <a:r>
              <a:rPr lang="en-US" b="1" dirty="0" smtClean="0"/>
              <a:t>culture </a:t>
            </a:r>
            <a:r>
              <a:rPr lang="en-US" sz="2000" dirty="0" smtClean="0"/>
              <a:t>as a primary concept</a:t>
            </a:r>
            <a:endParaRPr lang="en-US" dirty="0" smtClean="0"/>
          </a:p>
          <a:p>
            <a:pPr marL="457200" indent="-457200" eaLnBrk="1" hangingPunct="1">
              <a:buAutoNum type="arabicPeriod" startAt="2"/>
              <a:tabLst>
                <a:tab pos="0" algn="l"/>
                <a:tab pos="457200" algn="l"/>
              </a:tabLst>
            </a:pPr>
            <a:r>
              <a:rPr lang="en-US" b="1" dirty="0" smtClean="0"/>
              <a:t>comparative method</a:t>
            </a:r>
            <a:r>
              <a:rPr lang="en-US" dirty="0" smtClean="0"/>
              <a:t> </a:t>
            </a:r>
            <a:r>
              <a:rPr lang="en-US" sz="2400" dirty="0" smtClean="0"/>
              <a:t>as major approach</a:t>
            </a:r>
            <a:endParaRPr lang="en-US" dirty="0" smtClean="0"/>
          </a:p>
          <a:p>
            <a:pPr marL="457200" indent="-457200" eaLnBrk="1" hangingPunct="1">
              <a:buAutoNum type="arabicPeriod" startAt="2"/>
              <a:tabLst>
                <a:tab pos="0" algn="l"/>
              </a:tabLst>
            </a:pPr>
            <a:r>
              <a:rPr lang="en-US" b="1" dirty="0" smtClean="0"/>
              <a:t>holism</a:t>
            </a:r>
            <a:r>
              <a:rPr lang="en-US" dirty="0" smtClean="0"/>
              <a:t> </a:t>
            </a:r>
            <a:r>
              <a:rPr lang="en-US" sz="2400" dirty="0" smtClean="0"/>
              <a:t>as a primary theoretical goal</a:t>
            </a:r>
            <a:endParaRPr lang="en-US" dirty="0" smtClean="0"/>
          </a:p>
          <a:p>
            <a:pPr marL="457200" indent="-457200" eaLnBrk="1" hangingPunct="1">
              <a:buAutoNum type="arabicPeriod" startAt="2"/>
              <a:tabLst>
                <a:tab pos="457200" algn="l"/>
              </a:tabLst>
            </a:pPr>
            <a:r>
              <a:rPr lang="en-US" b="1" dirty="0" smtClean="0"/>
              <a:t>fieldwork</a:t>
            </a:r>
            <a:r>
              <a:rPr lang="en-US" dirty="0" smtClean="0"/>
              <a:t> </a:t>
            </a:r>
            <a:r>
              <a:rPr lang="en-US" sz="2400" dirty="0" smtClean="0"/>
              <a:t>as a primary research technique</a:t>
            </a:r>
            <a:endParaRPr lang="en-US" b="1" dirty="0" smtClean="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157333342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69"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dirty="0">
                <a:solidFill>
                  <a:srgbClr val="BADDE1"/>
                </a:solidFill>
              </a:rPr>
              <a:t>The Concept of Culture</a:t>
            </a:r>
          </a:p>
        </p:txBody>
      </p:sp>
      <p:sp>
        <p:nvSpPr>
          <p:cNvPr id="5" name="Rectangle 3"/>
          <p:cNvSpPr txBox="1">
            <a:spLocks noChangeArrowheads="1"/>
          </p:cNvSpPr>
          <p:nvPr/>
        </p:nvSpPr>
        <p:spPr bwMode="auto">
          <a:xfrm>
            <a:off x="1062038" y="2116138"/>
            <a:ext cx="7769225" cy="3828740"/>
          </a:xfrm>
          <a:prstGeom prst="rect">
            <a:avLst/>
          </a:prstGeom>
          <a:noFill/>
          <a:ln w="9525">
            <a:noFill/>
            <a:miter lim="800000"/>
            <a:headEnd/>
            <a:tailEnd/>
          </a:ln>
        </p:spPr>
        <p:txBody>
          <a:bodyPr>
            <a:spAutoFit/>
          </a:bodyPr>
          <a:lstStyle/>
          <a:p>
            <a:pPr marL="342900" indent="-342900">
              <a:spcBef>
                <a:spcPct val="20000"/>
              </a:spcBef>
              <a:buFontTx/>
              <a:buChar char="•"/>
              <a:defRPr/>
            </a:pPr>
            <a:r>
              <a:rPr lang="en-US" sz="2800" b="1" kern="0" dirty="0" err="1">
                <a:solidFill>
                  <a:srgbClr val="FF1B36"/>
                </a:solidFill>
                <a:latin typeface="Verdana" pitchFamily="34" charset="0"/>
              </a:rPr>
              <a:t>microcultures</a:t>
            </a:r>
            <a:r>
              <a:rPr lang="en-US" sz="2800" b="1" kern="0" dirty="0">
                <a:solidFill>
                  <a:srgbClr val="FF1B36"/>
                </a:solidFill>
                <a:latin typeface="Verdana" pitchFamily="34" charset="0"/>
              </a:rPr>
              <a:t> </a:t>
            </a:r>
            <a:r>
              <a:rPr lang="en-US" sz="2800" b="1" kern="0" dirty="0">
                <a:solidFill>
                  <a:srgbClr val="000000"/>
                </a:solidFill>
                <a:latin typeface="Verdana" pitchFamily="34" charset="0"/>
              </a:rPr>
              <a:t>can include ethnic groups </a:t>
            </a:r>
            <a:r>
              <a:rPr lang="en-US" sz="2800" b="1" i="1" kern="0" dirty="0">
                <a:solidFill>
                  <a:srgbClr val="FF1B36"/>
                </a:solidFill>
                <a:latin typeface="Verdana" pitchFamily="34" charset="0"/>
              </a:rPr>
              <a:t>within</a:t>
            </a:r>
            <a:r>
              <a:rPr lang="en-US" sz="2800" b="1" kern="0" dirty="0">
                <a:solidFill>
                  <a:srgbClr val="000000"/>
                </a:solidFill>
                <a:latin typeface="Verdana" pitchFamily="34" charset="0"/>
              </a:rPr>
              <a:t> nations</a:t>
            </a:r>
          </a:p>
          <a:p>
            <a:pPr marL="342900" indent="-342900">
              <a:lnSpc>
                <a:spcPct val="30000"/>
              </a:lnSpc>
              <a:spcBef>
                <a:spcPct val="20000"/>
              </a:spcBef>
              <a:buFontTx/>
              <a:buChar char="•"/>
              <a:defRPr/>
            </a:pPr>
            <a:endParaRPr lang="en-US" sz="2800" b="1" kern="0" dirty="0">
              <a:solidFill>
                <a:srgbClr val="FF1B36"/>
              </a:solidFill>
              <a:latin typeface="Verdana" pitchFamily="34" charset="0"/>
            </a:endParaRPr>
          </a:p>
          <a:p>
            <a:pPr marL="628650" lvl="1" indent="-171450">
              <a:spcBef>
                <a:spcPct val="20000"/>
              </a:spcBef>
              <a:buFontTx/>
              <a:buChar char="–"/>
              <a:defRPr/>
            </a:pPr>
            <a:r>
              <a:rPr lang="en-US" sz="2400" b="1" kern="0" dirty="0">
                <a:solidFill>
                  <a:schemeClr val="bg1"/>
                </a:solidFill>
                <a:latin typeface="Verdana" pitchFamily="34" charset="0"/>
              </a:rPr>
              <a:t> e.g., </a:t>
            </a:r>
            <a:r>
              <a:rPr lang="en-US" sz="2400" b="1" i="1" kern="0" dirty="0" err="1">
                <a:solidFill>
                  <a:schemeClr val="bg1"/>
                </a:solidFill>
                <a:latin typeface="Verdana" pitchFamily="34" charset="0"/>
              </a:rPr>
              <a:t>Anishinabe</a:t>
            </a:r>
            <a:r>
              <a:rPr lang="en-US" sz="2400" b="1" kern="0" dirty="0">
                <a:solidFill>
                  <a:schemeClr val="bg1"/>
                </a:solidFill>
                <a:latin typeface="Verdana" pitchFamily="34" charset="0"/>
              </a:rPr>
              <a:t> (Chippewa; Ojibwa)</a:t>
            </a:r>
          </a:p>
          <a:p>
            <a:pPr marL="628650" lvl="1" indent="-171450">
              <a:spcBef>
                <a:spcPct val="20000"/>
              </a:spcBef>
              <a:buFontTx/>
              <a:buChar char="–"/>
              <a:defRPr/>
            </a:pPr>
            <a:r>
              <a:rPr lang="en-US" sz="2000" b="1" kern="0" dirty="0">
                <a:solidFill>
                  <a:schemeClr val="bg1"/>
                </a:solidFill>
                <a:latin typeface="Verdana" pitchFamily="34" charset="0"/>
              </a:rPr>
              <a:t>  e.g., Irish “</a:t>
            </a:r>
            <a:r>
              <a:rPr lang="en-US" sz="2000" b="1" kern="0" dirty="0" err="1">
                <a:solidFill>
                  <a:schemeClr val="bg1"/>
                </a:solidFill>
                <a:latin typeface="Verdana" pitchFamily="34" charset="0"/>
              </a:rPr>
              <a:t>Travellers</a:t>
            </a:r>
            <a:r>
              <a:rPr lang="en-US" sz="2000" b="1" kern="0" dirty="0">
                <a:solidFill>
                  <a:schemeClr val="bg1"/>
                </a:solidFill>
                <a:latin typeface="Verdana" pitchFamily="34" charset="0"/>
              </a:rPr>
              <a:t>”</a:t>
            </a:r>
          </a:p>
          <a:p>
            <a:pPr marL="1143000" lvl="2" indent="-163513">
              <a:spcBef>
                <a:spcPct val="20000"/>
              </a:spcBef>
              <a:buFontTx/>
              <a:buChar char="•"/>
              <a:defRPr/>
            </a:pPr>
            <a:r>
              <a:rPr lang="en-US" b="1" kern="0" dirty="0">
                <a:solidFill>
                  <a:schemeClr val="bg1"/>
                </a:solidFill>
                <a:latin typeface="Verdana" pitchFamily="34" charset="0"/>
              </a:rPr>
              <a:t>sometimes incorrectly called “Gypsies”</a:t>
            </a:r>
            <a:endParaRPr lang="en-US" sz="2000" b="1" kern="0" dirty="0">
              <a:solidFill>
                <a:schemeClr val="bg1"/>
              </a:solidFill>
              <a:latin typeface="Verdana" pitchFamily="34" charset="0"/>
            </a:endParaRPr>
          </a:p>
          <a:p>
            <a:pPr marL="628650" lvl="1" indent="-171450">
              <a:spcBef>
                <a:spcPct val="20000"/>
              </a:spcBef>
              <a:buFontTx/>
              <a:buChar char="–"/>
              <a:defRPr/>
            </a:pPr>
            <a:r>
              <a:rPr lang="en-US" sz="2000" b="1" kern="0" dirty="0">
                <a:solidFill>
                  <a:schemeClr val="bg1"/>
                </a:solidFill>
                <a:latin typeface="Verdana" pitchFamily="34" charset="0"/>
              </a:rPr>
              <a:t>e.g., Rom (Gypsies)</a:t>
            </a:r>
          </a:p>
          <a:p>
            <a:pPr marL="628650" lvl="1" indent="-171450">
              <a:spcBef>
                <a:spcPct val="20000"/>
              </a:spcBef>
              <a:buFontTx/>
              <a:buChar char="–"/>
              <a:defRPr/>
            </a:pPr>
            <a:r>
              <a:rPr lang="en-US" sz="2000" b="1" kern="0" dirty="0">
                <a:solidFill>
                  <a:schemeClr val="bg1"/>
                </a:solidFill>
                <a:latin typeface="Verdana" pitchFamily="34" charset="0"/>
              </a:rPr>
              <a:t>e.g., Basques</a:t>
            </a:r>
          </a:p>
          <a:p>
            <a:pPr marL="628650" lvl="1" indent="-171450">
              <a:spcBef>
                <a:spcPct val="20000"/>
              </a:spcBef>
              <a:buFontTx/>
              <a:buChar char="–"/>
              <a:defRPr/>
            </a:pPr>
            <a:r>
              <a:rPr lang="en-US" sz="2000" b="1" kern="0" dirty="0">
                <a:solidFill>
                  <a:schemeClr val="bg1"/>
                </a:solidFill>
                <a:latin typeface="Verdana" pitchFamily="34" charset="0"/>
              </a:rPr>
              <a:t> e.g., Kurds</a:t>
            </a:r>
          </a:p>
          <a:p>
            <a:pPr marL="628650" lvl="1" indent="-171450">
              <a:spcBef>
                <a:spcPct val="20000"/>
              </a:spcBef>
              <a:buFontTx/>
              <a:buChar char="–"/>
              <a:defRPr/>
            </a:pPr>
            <a:r>
              <a:rPr lang="en-US" sz="2000" b="1" kern="0" dirty="0">
                <a:solidFill>
                  <a:schemeClr val="bg1"/>
                </a:solidFill>
                <a:latin typeface="Verdana" pitchFamily="34" charset="0"/>
              </a:rPr>
              <a:t> e.g., Australian Aboriginals</a:t>
            </a:r>
          </a:p>
        </p:txBody>
      </p:sp>
    </p:spTree>
    <p:extLst>
      <p:ext uri="{BB962C8B-B14F-4D97-AF65-F5344CB8AC3E}">
        <p14:creationId xmlns:p14="http://schemas.microsoft.com/office/powerpoint/2010/main" val="253548310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subTitle" idx="4294967295"/>
          </p:nvPr>
        </p:nvSpPr>
        <p:spPr>
          <a:xfrm>
            <a:off x="885825" y="1495425"/>
            <a:ext cx="7358063" cy="2665413"/>
          </a:xfrm>
        </p:spPr>
        <p:txBody>
          <a:bodyPr>
            <a:spAutoFit/>
          </a:bodyPr>
          <a:lstStyle/>
          <a:p>
            <a:pPr eaLnBrk="1" hangingPunct="1">
              <a:lnSpc>
                <a:spcPct val="80000"/>
              </a:lnSpc>
              <a:tabLst>
                <a:tab pos="0" algn="l"/>
              </a:tabLst>
              <a:defRPr/>
            </a:pPr>
            <a:r>
              <a:rPr lang="en-US" b="1" i="1" dirty="0" err="1" smtClean="0">
                <a:solidFill>
                  <a:schemeClr val="accent5">
                    <a:lumMod val="90000"/>
                  </a:schemeClr>
                </a:solidFill>
              </a:rPr>
              <a:t>Microculture</a:t>
            </a:r>
            <a:endParaRPr lang="en-US" b="1" i="1" dirty="0" smtClean="0">
              <a:solidFill>
                <a:schemeClr val="accent5">
                  <a:lumMod val="90000"/>
                </a:schemeClr>
              </a:solidFill>
            </a:endParaRPr>
          </a:p>
          <a:p>
            <a:pPr eaLnBrk="1" hangingPunct="1">
              <a:lnSpc>
                <a:spcPct val="30000"/>
              </a:lnSpc>
              <a:tabLst>
                <a:tab pos="0" algn="l"/>
              </a:tabLst>
              <a:defRPr/>
            </a:pPr>
            <a:endParaRPr lang="en-US" b="1" i="1" dirty="0" smtClean="0">
              <a:solidFill>
                <a:schemeClr val="accent2"/>
              </a:solidFill>
            </a:endParaRPr>
          </a:p>
          <a:p>
            <a:pPr lvl="1" eaLnBrk="1" hangingPunct="1">
              <a:lnSpc>
                <a:spcPct val="80000"/>
              </a:lnSpc>
              <a:tabLst>
                <a:tab pos="0" algn="l"/>
              </a:tabLst>
              <a:defRPr/>
            </a:pPr>
            <a:r>
              <a:rPr lang="en-US" sz="2400" b="1" dirty="0" smtClean="0">
                <a:solidFill>
                  <a:schemeClr val="accent5">
                    <a:lumMod val="90000"/>
                  </a:schemeClr>
                </a:solidFill>
              </a:rPr>
              <a:t>a distinct pattern of learned and shared behavior and thinking found within larger cultures such as ethnic groups in localized regions</a:t>
            </a:r>
          </a:p>
          <a:p>
            <a:pPr lvl="1" eaLnBrk="1" hangingPunct="1">
              <a:lnSpc>
                <a:spcPct val="80000"/>
              </a:lnSpc>
              <a:tabLst>
                <a:tab pos="0" algn="l"/>
              </a:tabLst>
              <a:defRPr/>
            </a:pPr>
            <a:endParaRPr lang="en-US" sz="2400" b="1" dirty="0" smtClean="0">
              <a:solidFill>
                <a:schemeClr val="accent5">
                  <a:lumMod val="90000"/>
                </a:schemeClr>
              </a:solidFill>
            </a:endParaRPr>
          </a:p>
          <a:p>
            <a:pPr lvl="1" eaLnBrk="1" hangingPunct="1">
              <a:lnSpc>
                <a:spcPct val="80000"/>
              </a:lnSpc>
              <a:tabLst>
                <a:tab pos="0" algn="l"/>
              </a:tabLst>
              <a:defRPr/>
            </a:pPr>
            <a:r>
              <a:rPr lang="en-US" sz="2000" b="1" dirty="0" smtClean="0">
                <a:solidFill>
                  <a:schemeClr val="accent5">
                    <a:lumMod val="90000"/>
                  </a:schemeClr>
                </a:solidFill>
              </a:rPr>
              <a:t>local cultures</a:t>
            </a:r>
          </a:p>
        </p:txBody>
      </p:sp>
      <p:sp>
        <p:nvSpPr>
          <p:cNvPr id="52227" name="Rectangle 2"/>
          <p:cNvSpPr txBox="1">
            <a:spLocks noChangeArrowheads="1"/>
          </p:cNvSpPr>
          <p:nvPr/>
        </p:nvSpPr>
        <p:spPr bwMode="auto">
          <a:xfrm>
            <a:off x="457200" y="420688"/>
            <a:ext cx="8229600" cy="1143000"/>
          </a:xfrm>
          <a:prstGeom prst="rect">
            <a:avLst/>
          </a:prstGeom>
          <a:noFill/>
          <a:ln w="9525">
            <a:noFill/>
            <a:miter lim="800000"/>
            <a:headEnd/>
            <a:tailEnd/>
          </a:ln>
        </p:spPr>
        <p:txBody>
          <a:bodyPr anchor="ctr"/>
          <a:lstStyle/>
          <a:p>
            <a:pPr algn="ctr"/>
            <a:r>
              <a:rPr lang="en-US" sz="3200" b="1">
                <a:solidFill>
                  <a:srgbClr val="000000"/>
                </a:solidFill>
              </a:rPr>
              <a:t>The Concept of Culture</a:t>
            </a:r>
          </a:p>
        </p:txBody>
      </p:sp>
      <p:sp>
        <p:nvSpPr>
          <p:cNvPr id="52228" name="Rectangle 3"/>
          <p:cNvSpPr txBox="1">
            <a:spLocks noChangeArrowheads="1"/>
          </p:cNvSpPr>
          <p:nvPr/>
        </p:nvSpPr>
        <p:spPr bwMode="auto">
          <a:xfrm>
            <a:off x="877888" y="4346575"/>
            <a:ext cx="7359650" cy="1989138"/>
          </a:xfrm>
          <a:prstGeom prst="rect">
            <a:avLst/>
          </a:prstGeom>
          <a:noFill/>
          <a:ln w="9525">
            <a:noFill/>
            <a:miter lim="800000"/>
            <a:headEnd/>
            <a:tailEnd/>
          </a:ln>
        </p:spPr>
        <p:txBody>
          <a:bodyPr>
            <a:spAutoFit/>
          </a:bodyPr>
          <a:lstStyle/>
          <a:p>
            <a:pPr marL="342900" indent="-342900">
              <a:lnSpc>
                <a:spcPct val="80000"/>
              </a:lnSpc>
              <a:spcBef>
                <a:spcPct val="20000"/>
              </a:spcBef>
              <a:buFontTx/>
              <a:buChar char="•"/>
              <a:tabLst>
                <a:tab pos="0" algn="l"/>
              </a:tabLst>
            </a:pPr>
            <a:r>
              <a:rPr lang="en-US" sz="3200" b="1" i="1">
                <a:solidFill>
                  <a:srgbClr val="FF1B36"/>
                </a:solidFill>
              </a:rPr>
              <a:t>Macroculture</a:t>
            </a:r>
          </a:p>
          <a:p>
            <a:pPr marL="342900" indent="-342900">
              <a:lnSpc>
                <a:spcPct val="30000"/>
              </a:lnSpc>
              <a:spcBef>
                <a:spcPct val="20000"/>
              </a:spcBef>
              <a:buFontTx/>
              <a:buChar char="•"/>
              <a:tabLst>
                <a:tab pos="0" algn="l"/>
              </a:tabLst>
            </a:pPr>
            <a:endParaRPr lang="en-US" sz="3200" b="1" i="1">
              <a:solidFill>
                <a:srgbClr val="333399"/>
              </a:solidFill>
            </a:endParaRPr>
          </a:p>
          <a:p>
            <a:pPr marL="742950" lvl="1" indent="-285750" eaLnBrk="0" hangingPunct="0">
              <a:lnSpc>
                <a:spcPct val="80000"/>
              </a:lnSpc>
              <a:spcBef>
                <a:spcPct val="20000"/>
              </a:spcBef>
              <a:buClr>
                <a:srgbClr val="009999"/>
              </a:buClr>
              <a:buSzPct val="55000"/>
              <a:buFont typeface="Wingdings" pitchFamily="2" charset="2"/>
              <a:buChar char="n"/>
              <a:tabLst>
                <a:tab pos="0" algn="l"/>
              </a:tabLst>
            </a:pPr>
            <a:r>
              <a:rPr lang="en-US" sz="2400" b="1">
                <a:solidFill>
                  <a:srgbClr val="000000"/>
                </a:solidFill>
              </a:rPr>
              <a:t>a distinct pattern of learned and shared behavior and thinking that crosses local boundaries, such as transnational culture and global culture</a:t>
            </a:r>
            <a:endParaRPr lang="en-US" sz="2400" b="1">
              <a:solidFill>
                <a:srgbClr val="333399"/>
              </a:solidFill>
            </a:endParaRPr>
          </a:p>
        </p:txBody>
      </p:sp>
    </p:spTree>
    <p:extLst>
      <p:ext uri="{BB962C8B-B14F-4D97-AF65-F5344CB8AC3E}">
        <p14:creationId xmlns:p14="http://schemas.microsoft.com/office/powerpoint/2010/main" val="192882153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000000"/>
                </a:solidFill>
              </a:rPr>
              <a:t>food</a:t>
            </a:r>
            <a:br>
              <a:rPr lang="en-US" sz="2800" b="1" dirty="0" smtClean="0">
                <a:solidFill>
                  <a:srgbClr val="000000"/>
                </a:solidFill>
              </a:rPr>
            </a:br>
            <a:r>
              <a:rPr lang="en-US" sz="2800" b="1" dirty="0" smtClean="0">
                <a:solidFill>
                  <a:srgbClr val="000000"/>
                </a:solidFill>
              </a:rPr>
              <a:t>clothing</a:t>
            </a:r>
            <a:endParaRPr lang="en-US" sz="2800" b="1" dirty="0">
              <a:solidFill>
                <a:srgbClr val="000000"/>
              </a:solidFill>
            </a:endParaRPr>
          </a:p>
          <a:p>
            <a:pPr algn="ctr"/>
            <a:r>
              <a:rPr lang="en-US" sz="2800" b="1" dirty="0" smtClean="0">
                <a:solidFill>
                  <a:srgbClr val="000000"/>
                </a:solidFill>
              </a:rPr>
              <a:t>religion</a:t>
            </a:r>
          </a:p>
          <a:p>
            <a:pPr algn="ctr"/>
            <a:r>
              <a:rPr lang="en-US" sz="2800" b="1" dirty="0" smtClean="0">
                <a:solidFill>
                  <a:srgbClr val="000000"/>
                </a:solidFill>
              </a:rPr>
              <a:t>ritual</a:t>
            </a:r>
          </a:p>
          <a:p>
            <a:pPr algn="ctr"/>
            <a:r>
              <a:rPr lang="en-US" sz="2800" b="1" dirty="0" smtClean="0">
                <a:solidFill>
                  <a:srgbClr val="000000"/>
                </a:solidFill>
              </a:rPr>
              <a:t>music, dance, and other arts</a:t>
            </a:r>
          </a:p>
          <a:p>
            <a:pPr algn="ctr"/>
            <a:r>
              <a:rPr lang="en-US" sz="2800" b="1" dirty="0" smtClean="0">
                <a:solidFill>
                  <a:srgbClr val="000000"/>
                </a:solidFill>
              </a:rPr>
              <a:t>language</a:t>
            </a:r>
          </a:p>
          <a:p>
            <a:pPr algn="ctr"/>
            <a:r>
              <a:rPr lang="en-US" sz="2800" b="1" dirty="0" smtClean="0">
                <a:solidFill>
                  <a:srgbClr val="000000"/>
                </a:solidFill>
              </a:rPr>
              <a:t>cultural symbols . . .</a:t>
            </a:r>
            <a:endParaRPr lang="en-US" sz="2800" b="1" dirty="0">
              <a:solidFill>
                <a:srgbClr val="000000"/>
              </a:solidFill>
            </a:endParaRPr>
          </a:p>
        </p:txBody>
      </p:sp>
    </p:spTree>
    <p:extLst>
      <p:ext uri="{BB962C8B-B14F-4D97-AF65-F5344CB8AC3E}">
        <p14:creationId xmlns:p14="http://schemas.microsoft.com/office/powerpoint/2010/main" val="341398127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4400" b="1" dirty="0" smtClean="0">
                <a:solidFill>
                  <a:srgbClr val="000000"/>
                </a:solidFill>
              </a:rPr>
              <a:t>food</a:t>
            </a:r>
            <a:r>
              <a:rPr lang="en-US" sz="2800" b="1" dirty="0" smtClean="0">
                <a:solidFill>
                  <a:srgbClr val="000000"/>
                </a:solidFill>
              </a:rPr>
              <a:t/>
            </a:r>
            <a:br>
              <a:rPr lang="en-US" sz="2800" b="1" dirty="0" smtClean="0">
                <a:solidFill>
                  <a:srgbClr val="000000"/>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smtClean="0">
                <a:solidFill>
                  <a:srgbClr val="BADDE1"/>
                </a:solidFill>
              </a:rPr>
              <a:t>music, dance, and other arts</a:t>
            </a: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171463273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r>
              <a:rPr lang="en-US" sz="2800" b="1" dirty="0" smtClean="0">
                <a:solidFill>
                  <a:srgbClr val="000000"/>
                </a:solidFill>
              </a:rPr>
              <a:t/>
            </a:r>
            <a:br>
              <a:rPr lang="en-US" sz="2800" b="1" dirty="0" smtClean="0">
                <a:solidFill>
                  <a:srgbClr val="000000"/>
                </a:solidFill>
              </a:rPr>
            </a:br>
            <a:r>
              <a:rPr lang="en-US" sz="4400" b="1" dirty="0" smtClean="0">
                <a:solidFill>
                  <a:srgbClr val="000000"/>
                </a:solidFill>
              </a:rPr>
              <a:t>clothing</a:t>
            </a:r>
            <a:endParaRPr lang="en-US" sz="4400" b="1" dirty="0">
              <a:solidFill>
                <a:srgbClr val="000000"/>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smtClean="0">
                <a:solidFill>
                  <a:srgbClr val="BADDE1"/>
                </a:solidFill>
              </a:rPr>
              <a:t>music, dance, and other arts</a:t>
            </a: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14268172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4400" b="1" dirty="0" smtClean="0">
                <a:solidFill>
                  <a:srgbClr val="000000"/>
                </a:solidFill>
              </a:rPr>
              <a:t>religion</a:t>
            </a:r>
          </a:p>
          <a:p>
            <a:pPr algn="ctr"/>
            <a:r>
              <a:rPr lang="en-US" sz="2800" b="1" dirty="0" smtClean="0">
                <a:solidFill>
                  <a:srgbClr val="BADDE1"/>
                </a:solidFill>
              </a:rPr>
              <a:t>ritual</a:t>
            </a:r>
          </a:p>
          <a:p>
            <a:pPr algn="ctr"/>
            <a:r>
              <a:rPr lang="en-US" sz="2800" b="1" dirty="0" smtClean="0">
                <a:solidFill>
                  <a:srgbClr val="BADDE1"/>
                </a:solidFill>
              </a:rPr>
              <a:t>music, dance, and other arts</a:t>
            </a: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11320891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4400" b="1" dirty="0" smtClean="0">
                <a:solidFill>
                  <a:srgbClr val="000000"/>
                </a:solidFill>
              </a:rPr>
              <a:t>ritual</a:t>
            </a:r>
          </a:p>
          <a:p>
            <a:pPr algn="ctr"/>
            <a:r>
              <a:rPr lang="en-US" sz="2800" b="1" dirty="0" smtClean="0">
                <a:solidFill>
                  <a:srgbClr val="BADDE1"/>
                </a:solidFill>
              </a:rPr>
              <a:t>music, dance, and other arts</a:t>
            </a: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163421553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4000" b="1" dirty="0" smtClean="0">
                <a:solidFill>
                  <a:srgbClr val="000000"/>
                </a:solidFill>
              </a:rPr>
              <a:t>music, dance, and other arts</a:t>
            </a:r>
            <a:endParaRPr lang="en-US" sz="2800" b="1" dirty="0" smtClean="0">
              <a:solidFill>
                <a:srgbClr val="000000"/>
              </a:solidFill>
            </a:endParaRPr>
          </a:p>
          <a:p>
            <a:pPr algn="ctr"/>
            <a:r>
              <a:rPr lang="en-US" sz="2800" b="1" dirty="0" smtClean="0">
                <a:solidFill>
                  <a:srgbClr val="BADDE1"/>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288091369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972482"/>
            <a:ext cx="7784196" cy="5631518"/>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000000"/>
                </a:solidFill>
              </a:rPr>
              <a:t>and, as usual, local groups </a:t>
            </a:r>
            <a:r>
              <a:rPr lang="en-US" sz="2800" b="1" dirty="0" smtClean="0">
                <a:solidFill>
                  <a:srgbClr val="FF1B36"/>
                </a:solidFill>
                <a:latin typeface="Verdana" pitchFamily="34" charset="0"/>
              </a:rPr>
              <a:t>(</a:t>
            </a:r>
            <a:r>
              <a:rPr lang="en-US" sz="2800" b="1" dirty="0" err="1" smtClean="0">
                <a:solidFill>
                  <a:srgbClr val="FF1B36"/>
                </a:solidFill>
                <a:latin typeface="Verdana" pitchFamily="34" charset="0"/>
              </a:rPr>
              <a:t>microcultures</a:t>
            </a:r>
            <a:r>
              <a:rPr lang="en-US" sz="2800" b="1" dirty="0" smtClean="0">
                <a:solidFill>
                  <a:srgbClr val="FF1B36"/>
                </a:solidFill>
                <a:latin typeface="Verdana" pitchFamily="34" charset="0"/>
              </a:rPr>
              <a:t>)</a:t>
            </a:r>
            <a:r>
              <a:rPr lang="en-US" sz="2800" b="1" dirty="0" smtClean="0">
                <a:solidFill>
                  <a:srgbClr val="000000"/>
                </a:solidFill>
              </a:rPr>
              <a:t> </a:t>
            </a:r>
          </a:p>
          <a:p>
            <a:pPr algn="ctr"/>
            <a:r>
              <a:rPr lang="en-US" sz="2800" b="1" dirty="0" smtClean="0">
                <a:solidFill>
                  <a:srgbClr val="000000"/>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BADDE1"/>
                </a:solidFill>
              </a:rPr>
              <a:t>food</a:t>
            </a:r>
            <a:br>
              <a:rPr lang="en-US" sz="2800" b="1" dirty="0" smtClean="0">
                <a:solidFill>
                  <a:srgbClr val="BADDE1"/>
                </a:solidFill>
              </a:rPr>
            </a:br>
            <a:r>
              <a:rPr lang="en-US" sz="2800" b="1" dirty="0" smtClean="0">
                <a:solidFill>
                  <a:srgbClr val="BADDE1"/>
                </a:solidFill>
              </a:rPr>
              <a:t>clothing</a:t>
            </a:r>
            <a:endParaRPr lang="en-US" sz="2800" b="1" dirty="0">
              <a:solidFill>
                <a:srgbClr val="BADDE1"/>
              </a:solidFill>
            </a:endParaRPr>
          </a:p>
          <a:p>
            <a:pPr algn="ctr"/>
            <a:r>
              <a:rPr lang="en-US" sz="2800" b="1" dirty="0" smtClean="0">
                <a:solidFill>
                  <a:srgbClr val="BADDE1"/>
                </a:solidFill>
              </a:rPr>
              <a:t>religion</a:t>
            </a:r>
          </a:p>
          <a:p>
            <a:pPr algn="ctr"/>
            <a:r>
              <a:rPr lang="en-US" sz="2800" b="1" dirty="0" smtClean="0">
                <a:solidFill>
                  <a:srgbClr val="BADDE1"/>
                </a:solidFill>
              </a:rPr>
              <a:t>ritual</a:t>
            </a:r>
          </a:p>
          <a:p>
            <a:pPr algn="ctr"/>
            <a:r>
              <a:rPr lang="en-US" sz="2800" b="1" dirty="0" smtClean="0">
                <a:solidFill>
                  <a:srgbClr val="BADDE1"/>
                </a:solidFill>
              </a:rPr>
              <a:t>music, dance, and other arts</a:t>
            </a:r>
          </a:p>
          <a:p>
            <a:pPr algn="ctr"/>
            <a:r>
              <a:rPr lang="en-US" sz="4400" b="1" dirty="0" smtClean="0">
                <a:solidFill>
                  <a:srgbClr val="000000"/>
                </a:solidFill>
              </a:rPr>
              <a:t>language</a:t>
            </a:r>
          </a:p>
          <a:p>
            <a:pPr algn="ctr"/>
            <a:r>
              <a:rPr lang="en-US" sz="2800" b="1" dirty="0" smtClean="0">
                <a:solidFill>
                  <a:srgbClr val="BADDE1"/>
                </a:solidFill>
              </a:rPr>
              <a:t>cultural symbols . . .</a:t>
            </a:r>
            <a:endParaRPr lang="en-US" sz="2800" b="1" dirty="0">
              <a:solidFill>
                <a:srgbClr val="BADDE1"/>
              </a:solidFill>
            </a:endParaRPr>
          </a:p>
        </p:txBody>
      </p:sp>
    </p:spTree>
    <p:extLst>
      <p:ext uri="{BB962C8B-B14F-4D97-AF65-F5344CB8AC3E}">
        <p14:creationId xmlns:p14="http://schemas.microsoft.com/office/powerpoint/2010/main" val="69775276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0963"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
        <p:nvSpPr>
          <p:cNvPr id="5" name="TextBox 4"/>
          <p:cNvSpPr txBox="1">
            <a:spLocks noChangeArrowheads="1"/>
          </p:cNvSpPr>
          <p:nvPr/>
        </p:nvSpPr>
        <p:spPr bwMode="auto">
          <a:xfrm>
            <a:off x="667658" y="1407902"/>
            <a:ext cx="7784196" cy="5138042"/>
          </a:xfrm>
          <a:prstGeom prst="rect">
            <a:avLst/>
          </a:prstGeom>
          <a:solidFill>
            <a:schemeClr val="bg1"/>
          </a:solidFill>
          <a:ln w="76200">
            <a:solidFill>
              <a:srgbClr val="FFC000"/>
            </a:solidFill>
            <a:miter lim="800000"/>
            <a:headEnd/>
            <a:tailEnd/>
          </a:ln>
        </p:spPr>
        <p:txBody>
          <a:bodyPr lIns="228600" tIns="228600" rIns="228600" bIns="228600">
            <a:noAutofit/>
          </a:bodyPr>
          <a:lstStyle/>
          <a:p>
            <a:pPr algn="ctr"/>
            <a:r>
              <a:rPr lang="en-US" sz="2800" b="1" dirty="0" smtClean="0">
                <a:solidFill>
                  <a:srgbClr val="BADDE1"/>
                </a:solidFill>
              </a:rPr>
              <a:t>local groups </a:t>
            </a:r>
            <a:r>
              <a:rPr lang="en-US" sz="2800" b="1" dirty="0" smtClean="0">
                <a:solidFill>
                  <a:srgbClr val="BADDE1"/>
                </a:solidFill>
                <a:latin typeface="Verdana" pitchFamily="34" charset="0"/>
              </a:rPr>
              <a:t>(</a:t>
            </a:r>
            <a:r>
              <a:rPr lang="en-US" sz="2800" b="1" dirty="0" err="1" smtClean="0">
                <a:solidFill>
                  <a:srgbClr val="BADDE1"/>
                </a:solidFill>
                <a:latin typeface="Verdana" pitchFamily="34" charset="0"/>
              </a:rPr>
              <a:t>microcultures</a:t>
            </a:r>
            <a:r>
              <a:rPr lang="en-US" sz="2800" b="1" dirty="0" smtClean="0">
                <a:solidFill>
                  <a:srgbClr val="BADDE1"/>
                </a:solidFill>
                <a:latin typeface="Verdana" pitchFamily="34" charset="0"/>
              </a:rPr>
              <a:t>)</a:t>
            </a:r>
            <a:r>
              <a:rPr lang="en-US" sz="2800" b="1" dirty="0" smtClean="0">
                <a:solidFill>
                  <a:srgbClr val="BADDE1"/>
                </a:solidFill>
              </a:rPr>
              <a:t> </a:t>
            </a:r>
          </a:p>
          <a:p>
            <a:pPr algn="ctr"/>
            <a:r>
              <a:rPr lang="en-US" sz="2800" b="1" dirty="0" smtClean="0">
                <a:solidFill>
                  <a:srgbClr val="BADDE1"/>
                </a:solidFill>
              </a:rPr>
              <a:t>generally strive to preserve their cultural identity with . . .</a:t>
            </a:r>
          </a:p>
          <a:p>
            <a:pPr algn="ctr"/>
            <a:endParaRPr lang="en-US" sz="1200" b="1" dirty="0" smtClean="0">
              <a:solidFill>
                <a:srgbClr val="000000"/>
              </a:solidFill>
            </a:endParaRPr>
          </a:p>
          <a:p>
            <a:pPr algn="ctr"/>
            <a:r>
              <a:rPr lang="en-US" sz="2800" b="1" dirty="0" smtClean="0">
                <a:solidFill>
                  <a:srgbClr val="000000"/>
                </a:solidFill>
              </a:rPr>
              <a:t>food</a:t>
            </a:r>
            <a:br>
              <a:rPr lang="en-US" sz="2800" b="1" dirty="0" smtClean="0">
                <a:solidFill>
                  <a:srgbClr val="000000"/>
                </a:solidFill>
              </a:rPr>
            </a:br>
            <a:r>
              <a:rPr lang="en-US" sz="2800" b="1" dirty="0" smtClean="0">
                <a:solidFill>
                  <a:srgbClr val="000000"/>
                </a:solidFill>
              </a:rPr>
              <a:t>clothing</a:t>
            </a:r>
            <a:endParaRPr lang="en-US" sz="2800" b="1" dirty="0">
              <a:solidFill>
                <a:srgbClr val="000000"/>
              </a:solidFill>
            </a:endParaRPr>
          </a:p>
          <a:p>
            <a:pPr algn="ctr"/>
            <a:r>
              <a:rPr lang="en-US" sz="2800" b="1" dirty="0" smtClean="0">
                <a:solidFill>
                  <a:srgbClr val="000000"/>
                </a:solidFill>
              </a:rPr>
              <a:t>religion</a:t>
            </a:r>
          </a:p>
          <a:p>
            <a:pPr algn="ctr"/>
            <a:r>
              <a:rPr lang="en-US" sz="2800" b="1" dirty="0" smtClean="0">
                <a:solidFill>
                  <a:srgbClr val="000000"/>
                </a:solidFill>
              </a:rPr>
              <a:t>ritual</a:t>
            </a:r>
          </a:p>
          <a:p>
            <a:pPr algn="ctr"/>
            <a:r>
              <a:rPr lang="en-US" sz="2800" b="1" dirty="0">
                <a:solidFill>
                  <a:srgbClr val="000000"/>
                </a:solidFill>
              </a:rPr>
              <a:t>music, dance, and other arts</a:t>
            </a:r>
            <a:endParaRPr lang="en-US" sz="2800" b="1" dirty="0" smtClean="0">
              <a:solidFill>
                <a:srgbClr val="000000"/>
              </a:solidFill>
            </a:endParaRPr>
          </a:p>
          <a:p>
            <a:pPr algn="ctr"/>
            <a:r>
              <a:rPr lang="en-US" sz="2800" b="1" dirty="0" smtClean="0">
                <a:solidFill>
                  <a:srgbClr val="000000"/>
                </a:solidFill>
              </a:rPr>
              <a:t>language</a:t>
            </a:r>
          </a:p>
          <a:p>
            <a:pPr algn="ctr"/>
            <a:r>
              <a:rPr lang="en-US" sz="2800" b="1" dirty="0" smtClean="0">
                <a:solidFill>
                  <a:srgbClr val="000000"/>
                </a:solidFill>
              </a:rPr>
              <a:t>cultural symbols . . .</a:t>
            </a:r>
            <a:endParaRPr lang="en-US" sz="2800" b="1" dirty="0">
              <a:solidFill>
                <a:srgbClr val="000000"/>
              </a:solidFill>
            </a:endParaRPr>
          </a:p>
        </p:txBody>
      </p:sp>
      <p:sp>
        <p:nvSpPr>
          <p:cNvPr id="4" name="Rectangle 3"/>
          <p:cNvSpPr/>
          <p:nvPr/>
        </p:nvSpPr>
        <p:spPr>
          <a:xfrm rot="20270984">
            <a:off x="483076" y="3977799"/>
            <a:ext cx="8049641" cy="707886"/>
          </a:xfrm>
          <a:prstGeom prst="rect">
            <a:avLst/>
          </a:prstGeom>
          <a:noFill/>
        </p:spPr>
        <p:txBody>
          <a:bodyPr wrap="none" lIns="45720" rIns="45720">
            <a:spAutoFit/>
          </a:bodyPr>
          <a:lstStyle/>
          <a:p>
            <a:pPr algn="ctr"/>
            <a:r>
              <a:rPr lang="en-US" sz="4000" b="1" dirty="0" smtClean="0">
                <a:solidFill>
                  <a:srgbClr val="00B0F0"/>
                </a:solidFill>
                <a:latin typeface="Tahoma" pitchFamily="34" charset="0"/>
              </a:rPr>
              <a:t>and these can be combined . . .</a:t>
            </a:r>
            <a:endParaRPr lang="en-US" sz="2800" dirty="0" smtClean="0">
              <a:solidFill>
                <a:srgbClr val="00B0F0"/>
              </a:solidFill>
              <a:latin typeface="Tahoma" pitchFamily="34" charset="0"/>
            </a:endParaRPr>
          </a:p>
        </p:txBody>
      </p:sp>
    </p:spTree>
    <p:extLst>
      <p:ext uri="{BB962C8B-B14F-4D97-AF65-F5344CB8AC3E}">
        <p14:creationId xmlns:p14="http://schemas.microsoft.com/office/powerpoint/2010/main" val="32066126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428"/>
            <a:ext cx="7639045" cy="3322769"/>
          </a:xfrm>
        </p:spPr>
        <p:txBody>
          <a:bodyPr wrap="square">
            <a:spAutoFit/>
          </a:bodyPr>
          <a:lstStyle/>
          <a:p>
            <a:pPr marL="457200" indent="-457200" eaLnBrk="1" hangingPunct="1">
              <a:buNone/>
              <a:tabLst>
                <a:tab pos="457200" algn="l"/>
              </a:tabLst>
            </a:pPr>
            <a:r>
              <a:rPr lang="en-US" sz="4400" b="1" dirty="0" smtClean="0">
                <a:solidFill>
                  <a:srgbClr val="000000"/>
                </a:solidFill>
              </a:rPr>
              <a:t>1. </a:t>
            </a:r>
            <a:r>
              <a:rPr lang="en-US" sz="3600" dirty="0" smtClean="0">
                <a:solidFill>
                  <a:srgbClr val="000000"/>
                </a:solidFill>
              </a:rPr>
              <a:t>the</a:t>
            </a:r>
            <a:r>
              <a:rPr lang="en-US" sz="4400" dirty="0" smtClean="0">
                <a:solidFill>
                  <a:srgbClr val="000000"/>
                </a:solidFill>
              </a:rPr>
              <a:t> </a:t>
            </a:r>
            <a:r>
              <a:rPr lang="en-US" sz="4400" b="1" dirty="0" smtClean="0">
                <a:solidFill>
                  <a:srgbClr val="000000"/>
                </a:solidFill>
              </a:rPr>
              <a:t>four fields </a:t>
            </a:r>
            <a:br>
              <a:rPr lang="en-US" sz="4400" b="1" dirty="0" smtClean="0">
                <a:solidFill>
                  <a:srgbClr val="000000"/>
                </a:solidFill>
              </a:rPr>
            </a:br>
            <a:r>
              <a:rPr lang="en-US" sz="4400" b="1" dirty="0" smtClean="0">
                <a:solidFill>
                  <a:srgbClr val="000000"/>
                </a:solidFill>
              </a:rPr>
              <a:t> </a:t>
            </a:r>
            <a:r>
              <a:rPr lang="en-US" sz="3600" dirty="0" smtClean="0">
                <a:solidFill>
                  <a:srgbClr val="000000"/>
                </a:solidFill>
              </a:rPr>
              <a:t>of general anthropology</a:t>
            </a:r>
            <a:endParaRPr lang="en-US" sz="4400" b="1" dirty="0" smtClean="0">
              <a:solidFill>
                <a:srgbClr val="000000"/>
              </a:solidFill>
            </a:endParaRPr>
          </a:p>
          <a:p>
            <a:pPr eaLnBrk="1" hangingPunct="1">
              <a:lnSpc>
                <a:spcPct val="0"/>
              </a:lnSpc>
              <a:buFont typeface="Wingdings" pitchFamily="2" charset="2"/>
              <a:buNone/>
              <a:tabLst>
                <a:tab pos="0" algn="l"/>
              </a:tabLst>
            </a:pPr>
            <a:endParaRPr lang="en-US"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sz="2400" dirty="0" smtClean="0">
              <a:solidFill>
                <a:schemeClr val="bg1">
                  <a:lumMod val="65000"/>
                </a:schemeClr>
              </a:solidFill>
            </a:endParaRPr>
          </a:p>
          <a:p>
            <a:pPr marL="457200" indent="-457200" eaLnBrk="1" hangingPunct="1">
              <a:buAutoNum type="arabicPeriod" startAt="2"/>
              <a:tabLst>
                <a:tab pos="457200" algn="l"/>
              </a:tabLst>
            </a:pPr>
            <a:r>
              <a:rPr lang="en-US" sz="2400" b="1" dirty="0" smtClean="0">
                <a:solidFill>
                  <a:schemeClr val="bg1">
                    <a:lumMod val="65000"/>
                  </a:schemeClr>
                </a:solidFill>
              </a:rPr>
              <a:t>fieldwork</a:t>
            </a:r>
            <a:r>
              <a:rPr lang="en-US" sz="2400" dirty="0" smtClean="0">
                <a:solidFill>
                  <a:schemeClr val="bg1">
                    <a:lumMod val="65000"/>
                  </a:schemeClr>
                </a:solidFill>
              </a:rPr>
              <a:t> </a:t>
            </a:r>
            <a:r>
              <a:rPr lang="en-US" sz="1800" dirty="0" smtClean="0">
                <a:solidFill>
                  <a:schemeClr val="bg1">
                    <a:lumMod val="65000"/>
                  </a:schemeClr>
                </a:solidFill>
              </a:rPr>
              <a:t>as a primary research technique</a:t>
            </a:r>
            <a:endParaRPr lang="en-US" sz="2400" b="1" dirty="0" smtClean="0">
              <a:solidFill>
                <a:schemeClr val="bg1">
                  <a:lumMod val="65000"/>
                </a:schemeClr>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22494594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943477" y="2162660"/>
            <a:ext cx="7257087" cy="4108817"/>
          </a:xfrm>
          <a:prstGeom prst="rect">
            <a:avLst/>
          </a:prstGeom>
          <a:solidFill>
            <a:schemeClr val="bg1"/>
          </a:solidFill>
          <a:ln w="76200">
            <a:solidFill>
              <a:srgbClr val="FFC000"/>
            </a:solidFill>
          </a:ln>
        </p:spPr>
        <p:txBody>
          <a:bodyPr wrap="square" rtlCol="0">
            <a:spAutoFit/>
          </a:bodyPr>
          <a:lstStyle/>
          <a:p>
            <a:pPr algn="ctr">
              <a:lnSpc>
                <a:spcPct val="150000"/>
              </a:lnSpc>
            </a:pPr>
            <a:endParaRPr lang="en-US" sz="2800" b="1" dirty="0" smtClean="0">
              <a:solidFill>
                <a:srgbClr val="000000"/>
              </a:solidFill>
            </a:endParaRPr>
          </a:p>
          <a:p>
            <a:pPr algn="ctr">
              <a:lnSpc>
                <a:spcPct val="150000"/>
              </a:lnSpc>
            </a:pPr>
            <a:r>
              <a:rPr lang="en-US" sz="3200" b="1" dirty="0" smtClean="0">
                <a:solidFill>
                  <a:srgbClr val="000000"/>
                </a:solidFill>
              </a:rPr>
              <a:t>. . . these elements are often </a:t>
            </a:r>
          </a:p>
          <a:p>
            <a:pPr algn="ctr">
              <a:lnSpc>
                <a:spcPct val="150000"/>
              </a:lnSpc>
            </a:pPr>
            <a:r>
              <a:rPr lang="en-US" sz="3200" b="1" dirty="0" smtClean="0">
                <a:solidFill>
                  <a:srgbClr val="000000"/>
                </a:solidFill>
              </a:rPr>
              <a:t>key factors in one’s individual </a:t>
            </a:r>
          </a:p>
          <a:p>
            <a:pPr algn="ctr">
              <a:lnSpc>
                <a:spcPct val="150000"/>
              </a:lnSpc>
            </a:pPr>
            <a:r>
              <a:rPr lang="en-US" sz="3200" b="1" dirty="0" smtClean="0">
                <a:solidFill>
                  <a:srgbClr val="000000"/>
                </a:solidFill>
              </a:rPr>
              <a:t>and in collective, </a:t>
            </a:r>
          </a:p>
          <a:p>
            <a:pPr algn="ctr">
              <a:lnSpc>
                <a:spcPct val="150000"/>
              </a:lnSpc>
            </a:pPr>
            <a:r>
              <a:rPr lang="en-US" sz="3200" b="1" dirty="0" smtClean="0">
                <a:solidFill>
                  <a:srgbClr val="000000"/>
                </a:solidFill>
              </a:rPr>
              <a:t>even national, cultural identities . . .</a:t>
            </a:r>
          </a:p>
          <a:p>
            <a:pPr algn="ctr">
              <a:lnSpc>
                <a:spcPct val="150000"/>
              </a:lnSpc>
            </a:pPr>
            <a:endParaRPr lang="en-US" b="1" dirty="0" smtClean="0">
              <a:solidFill>
                <a:srgbClr val="FFFFFF"/>
              </a:solidFill>
            </a:endParaRPr>
          </a:p>
        </p:txBody>
      </p:sp>
      <p:sp>
        <p:nvSpPr>
          <p:cNvPr id="5"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Tree>
    <p:extLst>
      <p:ext uri="{BB962C8B-B14F-4D97-AF65-F5344CB8AC3E}">
        <p14:creationId xmlns:p14="http://schemas.microsoft.com/office/powerpoint/2010/main" val="270817145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 name="TextBox 3"/>
          <p:cNvSpPr txBox="1"/>
          <p:nvPr/>
        </p:nvSpPr>
        <p:spPr>
          <a:xfrm>
            <a:off x="943477" y="2162660"/>
            <a:ext cx="7257087" cy="4108817"/>
          </a:xfrm>
          <a:prstGeom prst="rect">
            <a:avLst/>
          </a:prstGeom>
          <a:solidFill>
            <a:schemeClr val="bg1"/>
          </a:solidFill>
          <a:ln w="76200">
            <a:solidFill>
              <a:srgbClr val="FFC000"/>
            </a:solidFill>
          </a:ln>
        </p:spPr>
        <p:txBody>
          <a:bodyPr wrap="square" rtlCol="0">
            <a:spAutoFit/>
          </a:bodyPr>
          <a:lstStyle/>
          <a:p>
            <a:pPr algn="ctr">
              <a:lnSpc>
                <a:spcPct val="150000"/>
              </a:lnSpc>
            </a:pPr>
            <a:endParaRPr lang="en-US" sz="2800" b="1" dirty="0" smtClean="0">
              <a:solidFill>
                <a:srgbClr val="000000"/>
              </a:solidFill>
            </a:endParaRPr>
          </a:p>
          <a:p>
            <a:pPr algn="ctr">
              <a:lnSpc>
                <a:spcPct val="150000"/>
              </a:lnSpc>
            </a:pPr>
            <a:r>
              <a:rPr lang="en-US" sz="3200" b="1" dirty="0" smtClean="0">
                <a:solidFill>
                  <a:srgbClr val="000000"/>
                </a:solidFill>
              </a:rPr>
              <a:t>And when we’re looking at ancient cultures, in Middle America or anywhere else, these are items we look for . . .</a:t>
            </a:r>
          </a:p>
          <a:p>
            <a:pPr algn="ctr">
              <a:lnSpc>
                <a:spcPct val="150000"/>
              </a:lnSpc>
            </a:pPr>
            <a:endParaRPr lang="en-US" b="1" dirty="0" smtClean="0">
              <a:solidFill>
                <a:srgbClr val="FFFFFF"/>
              </a:solidFill>
            </a:endParaRPr>
          </a:p>
        </p:txBody>
      </p:sp>
      <p:sp>
        <p:nvSpPr>
          <p:cNvPr id="5" name="Rectangle 2"/>
          <p:cNvSpPr txBox="1">
            <a:spLocks noChangeArrowheads="1"/>
          </p:cNvSpPr>
          <p:nvPr/>
        </p:nvSpPr>
        <p:spPr bwMode="auto">
          <a:xfrm>
            <a:off x="457200" y="406071"/>
            <a:ext cx="8229600" cy="406734"/>
          </a:xfrm>
          <a:prstGeom prst="rect">
            <a:avLst/>
          </a:prstGeom>
          <a:noFill/>
          <a:ln w="9525">
            <a:noFill/>
            <a:miter lim="800000"/>
            <a:headEnd/>
            <a:tailEnd/>
          </a:ln>
        </p:spPr>
        <p:txBody>
          <a:bodyPr anchor="ctr"/>
          <a:lstStyle/>
          <a:p>
            <a:pPr algn="ctr"/>
            <a:r>
              <a:rPr lang="en-US" sz="2400" b="1" dirty="0">
                <a:solidFill>
                  <a:srgbClr val="BADDE1"/>
                </a:solidFill>
              </a:rPr>
              <a:t>The Concept of Culture</a:t>
            </a:r>
          </a:p>
        </p:txBody>
      </p:sp>
    </p:spTree>
    <p:extLst>
      <p:ext uri="{BB962C8B-B14F-4D97-AF65-F5344CB8AC3E}">
        <p14:creationId xmlns:p14="http://schemas.microsoft.com/office/powerpoint/2010/main" val="329314583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062038" y="2116156"/>
            <a:ext cx="7769225" cy="4862870"/>
          </a:xfrm>
        </p:spPr>
        <p:txBody>
          <a:bodyPr>
            <a:spAutoFit/>
          </a:bodyPr>
          <a:lstStyle/>
          <a:p>
            <a:pPr eaLnBrk="1" hangingPunct="1">
              <a:defRPr/>
            </a:pPr>
            <a:r>
              <a:rPr lang="en-US" sz="2800" b="1" dirty="0" err="1" smtClean="0">
                <a:solidFill>
                  <a:schemeClr val="accent5">
                    <a:lumMod val="90000"/>
                  </a:schemeClr>
                </a:solidFill>
                <a:latin typeface="Verdana" pitchFamily="34" charset="0"/>
              </a:rPr>
              <a:t>microcultures</a:t>
            </a:r>
            <a:r>
              <a:rPr lang="en-US" sz="2800" b="1" dirty="0" smtClean="0">
                <a:solidFill>
                  <a:schemeClr val="accent5">
                    <a:lumMod val="90000"/>
                  </a:schemeClr>
                </a:solidFill>
                <a:latin typeface="Verdana" pitchFamily="34" charset="0"/>
              </a:rPr>
              <a:t> can include ethnic groups </a:t>
            </a:r>
            <a:r>
              <a:rPr lang="en-US" sz="2800" b="1" i="1" dirty="0" smtClean="0">
                <a:solidFill>
                  <a:schemeClr val="accent5">
                    <a:lumMod val="90000"/>
                  </a:schemeClr>
                </a:solidFill>
                <a:latin typeface="Verdana" pitchFamily="34" charset="0"/>
              </a:rPr>
              <a:t>within</a:t>
            </a:r>
            <a:r>
              <a:rPr lang="en-US" sz="2800" b="1" dirty="0" smtClean="0">
                <a:solidFill>
                  <a:schemeClr val="accent5">
                    <a:lumMod val="90000"/>
                  </a:schemeClr>
                </a:solidFill>
                <a:latin typeface="Verdana" pitchFamily="34" charset="0"/>
              </a:rPr>
              <a:t> nations</a:t>
            </a:r>
          </a:p>
          <a:p>
            <a:pPr eaLnBrk="1" hangingPunct="1">
              <a:lnSpc>
                <a:spcPct val="30000"/>
              </a:lnSpc>
              <a:defRPr/>
            </a:pPr>
            <a:endParaRPr lang="en-US" sz="2800" b="1" dirty="0" smtClean="0">
              <a:solidFill>
                <a:srgbClr val="FF1B36"/>
              </a:solidFill>
              <a:latin typeface="Verdana" pitchFamily="34" charset="0"/>
            </a:endParaRPr>
          </a:p>
          <a:p>
            <a:pPr marL="628650" lvl="1" indent="-171450" eaLnBrk="1" hangingPunct="1">
              <a:defRPr/>
            </a:pPr>
            <a:r>
              <a:rPr lang="en-US" sz="3600" b="1" dirty="0" smtClean="0">
                <a:latin typeface="Verdana" pitchFamily="34" charset="0"/>
              </a:rPr>
              <a:t>  Aztec</a:t>
            </a:r>
          </a:p>
          <a:p>
            <a:pPr marL="628650" lvl="1" indent="-171450" eaLnBrk="1" hangingPunct="1">
              <a:defRPr/>
            </a:pPr>
            <a:r>
              <a:rPr lang="en-US" sz="3600" b="1" dirty="0" smtClean="0">
                <a:latin typeface="Verdana" pitchFamily="34" charset="0"/>
              </a:rPr>
              <a:t>  Maya</a:t>
            </a:r>
          </a:p>
          <a:p>
            <a:pPr marL="628650" lvl="1" indent="-171450" eaLnBrk="1" hangingPunct="1">
              <a:defRPr/>
            </a:pPr>
            <a:r>
              <a:rPr lang="en-US" sz="2000" b="1" dirty="0" smtClean="0">
                <a:solidFill>
                  <a:schemeClr val="accent1"/>
                </a:solidFill>
                <a:latin typeface="Verdana" pitchFamily="34" charset="0"/>
              </a:rPr>
              <a:t>  </a:t>
            </a:r>
            <a:r>
              <a:rPr lang="en-US" sz="2000" b="1" dirty="0" err="1" smtClean="0">
                <a:solidFill>
                  <a:schemeClr val="accent1"/>
                </a:solidFill>
                <a:latin typeface="Verdana" pitchFamily="34" charset="0"/>
              </a:rPr>
              <a:t>Zapotec</a:t>
            </a:r>
            <a:endParaRPr lang="en-US" sz="2000" b="1" dirty="0" smtClean="0">
              <a:solidFill>
                <a:schemeClr val="accent1"/>
              </a:solidFill>
              <a:latin typeface="Verdana" pitchFamily="34" charset="0"/>
            </a:endParaRPr>
          </a:p>
          <a:p>
            <a:pPr marL="628650" lvl="1" indent="-171450" eaLnBrk="1" hangingPunct="1">
              <a:defRPr/>
            </a:pPr>
            <a:r>
              <a:rPr lang="en-US" sz="2000" b="1" dirty="0" smtClean="0">
                <a:solidFill>
                  <a:schemeClr val="accent1"/>
                </a:solidFill>
                <a:latin typeface="Verdana" pitchFamily="34" charset="0"/>
              </a:rPr>
              <a:t>  </a:t>
            </a:r>
            <a:r>
              <a:rPr lang="en-US" sz="2000" b="1" dirty="0" err="1" smtClean="0">
                <a:solidFill>
                  <a:schemeClr val="accent1"/>
                </a:solidFill>
                <a:latin typeface="Verdana" pitchFamily="34" charset="0"/>
              </a:rPr>
              <a:t>Mixtec</a:t>
            </a:r>
            <a:endParaRPr lang="en-US" sz="2000" b="1" dirty="0" smtClean="0">
              <a:solidFill>
                <a:schemeClr val="accent1"/>
              </a:solidFill>
              <a:latin typeface="Verdana" pitchFamily="34" charset="0"/>
            </a:endParaRPr>
          </a:p>
          <a:p>
            <a:pPr marL="628650" lvl="1" indent="-171450" eaLnBrk="1" hangingPunct="1">
              <a:defRPr/>
            </a:pPr>
            <a:r>
              <a:rPr lang="en-US" sz="2000" b="1" dirty="0" smtClean="0">
                <a:solidFill>
                  <a:schemeClr val="accent1"/>
                </a:solidFill>
                <a:latin typeface="Verdana" pitchFamily="34" charset="0"/>
              </a:rPr>
              <a:t>  </a:t>
            </a:r>
            <a:r>
              <a:rPr lang="en-US" sz="2000" b="1" dirty="0" err="1" smtClean="0">
                <a:solidFill>
                  <a:schemeClr val="accent1"/>
                </a:solidFill>
                <a:latin typeface="Verdana" pitchFamily="34" charset="0"/>
              </a:rPr>
              <a:t>Otomi</a:t>
            </a:r>
            <a:endParaRPr lang="en-US" sz="2000" b="1" dirty="0" smtClean="0">
              <a:solidFill>
                <a:schemeClr val="accent1"/>
              </a:solidFill>
              <a:latin typeface="Verdana" pitchFamily="34" charset="0"/>
            </a:endParaRPr>
          </a:p>
          <a:p>
            <a:pPr marL="628650" lvl="1" indent="-171450" eaLnBrk="1" hangingPunct="1">
              <a:defRPr/>
            </a:pPr>
            <a:r>
              <a:rPr lang="en-US" sz="2000" b="1" dirty="0" smtClean="0">
                <a:solidFill>
                  <a:schemeClr val="accent1"/>
                </a:solidFill>
                <a:latin typeface="Verdana" pitchFamily="34" charset="0"/>
              </a:rPr>
              <a:t>  </a:t>
            </a:r>
            <a:r>
              <a:rPr lang="en-US" sz="2000" b="1" dirty="0" err="1" smtClean="0">
                <a:solidFill>
                  <a:schemeClr val="accent1"/>
                </a:solidFill>
                <a:latin typeface="Verdana" pitchFamily="34" charset="0"/>
              </a:rPr>
              <a:t>Tarascan</a:t>
            </a:r>
            <a:endParaRPr lang="en-US" sz="2000" b="1" dirty="0" smtClean="0">
              <a:solidFill>
                <a:schemeClr val="accent1"/>
              </a:solidFill>
              <a:latin typeface="Verdana" pitchFamily="34" charset="0"/>
            </a:endParaRPr>
          </a:p>
          <a:p>
            <a:pPr marL="628650" lvl="1" indent="-171450" eaLnBrk="1" hangingPunct="1">
              <a:defRPr/>
            </a:pPr>
            <a:r>
              <a:rPr lang="en-US" sz="2000" b="1" dirty="0" smtClean="0">
                <a:solidFill>
                  <a:schemeClr val="accent1"/>
                </a:solidFill>
                <a:latin typeface="Verdana" pitchFamily="34" charset="0"/>
              </a:rPr>
              <a:t>  Yaqui</a:t>
            </a:r>
          </a:p>
          <a:p>
            <a:pPr marL="628650" lvl="1" indent="-171450" eaLnBrk="1" hangingPunct="1">
              <a:defRPr/>
            </a:pPr>
            <a:r>
              <a:rPr lang="en-US" sz="2000" b="1" dirty="0" smtClean="0">
                <a:solidFill>
                  <a:schemeClr val="accent1"/>
                </a:solidFill>
                <a:latin typeface="Verdana" pitchFamily="34" charset="0"/>
              </a:rPr>
              <a:t>  </a:t>
            </a:r>
            <a:r>
              <a:rPr lang="en-US" sz="2000" b="1" dirty="0" err="1" smtClean="0">
                <a:solidFill>
                  <a:schemeClr val="accent1"/>
                </a:solidFill>
                <a:latin typeface="Verdana" pitchFamily="34" charset="0"/>
              </a:rPr>
              <a:t>Tarahumara</a:t>
            </a:r>
            <a:r>
              <a:rPr lang="en-US" sz="2000" b="1" dirty="0" smtClean="0">
                <a:solidFill>
                  <a:schemeClr val="accent1"/>
                </a:solidFill>
                <a:latin typeface="Verdana" pitchFamily="34" charset="0"/>
              </a:rPr>
              <a:t> . . .</a:t>
            </a:r>
          </a:p>
        </p:txBody>
      </p:sp>
      <p:sp>
        <p:nvSpPr>
          <p:cNvPr id="51203"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The Concept of Culture</a:t>
            </a:r>
          </a:p>
        </p:txBody>
      </p:sp>
      <p:sp>
        <p:nvSpPr>
          <p:cNvPr id="4" name="TextBox 3"/>
          <p:cNvSpPr txBox="1"/>
          <p:nvPr/>
        </p:nvSpPr>
        <p:spPr>
          <a:xfrm>
            <a:off x="3614073" y="3657593"/>
            <a:ext cx="2264224" cy="646331"/>
          </a:xfrm>
          <a:prstGeom prst="rect">
            <a:avLst/>
          </a:prstGeom>
          <a:noFill/>
        </p:spPr>
        <p:txBody>
          <a:bodyPr wrap="square" rtlCol="0">
            <a:spAutoFit/>
          </a:bodyPr>
          <a:lstStyle/>
          <a:p>
            <a:pPr marL="231775" lvl="1" indent="-231775">
              <a:spcBef>
                <a:spcPct val="20000"/>
              </a:spcBef>
              <a:buFontTx/>
              <a:buChar char="–"/>
              <a:defRPr/>
            </a:pPr>
            <a:r>
              <a:rPr lang="en-US" sz="3600" b="1" kern="0" dirty="0" smtClean="0">
                <a:solidFill>
                  <a:srgbClr val="000000"/>
                </a:solidFill>
                <a:latin typeface="Verdana" pitchFamily="34" charset="0"/>
              </a:rPr>
              <a:t> Inca</a:t>
            </a:r>
          </a:p>
        </p:txBody>
      </p:sp>
    </p:spTree>
    <p:extLst>
      <p:ext uri="{BB962C8B-B14F-4D97-AF65-F5344CB8AC3E}">
        <p14:creationId xmlns:p14="http://schemas.microsoft.com/office/powerpoint/2010/main" val="187269444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7"/>
          <p:cNvSpPr>
            <a:spLocks noChangeArrowheads="1"/>
          </p:cNvSpPr>
          <p:nvPr/>
        </p:nvSpPr>
        <p:spPr bwMode="auto">
          <a:xfrm>
            <a:off x="2675474" y="5237313"/>
            <a:ext cx="3765774" cy="1000274"/>
          </a:xfrm>
          <a:prstGeom prst="rect">
            <a:avLst/>
          </a:prstGeom>
          <a:noFill/>
          <a:ln w="9525">
            <a:noFill/>
            <a:miter lim="800000"/>
            <a:headEnd/>
            <a:tailEnd/>
          </a:ln>
        </p:spPr>
        <p:txBody>
          <a:bodyPr wrap="none" anchor="ctr">
            <a:spAutoFit/>
          </a:bodyPr>
          <a:lstStyle/>
          <a:p>
            <a:pPr algn="ctr" eaLnBrk="0" hangingPunct="0"/>
            <a:r>
              <a:rPr lang="en-US" dirty="0">
                <a:solidFill>
                  <a:srgbClr val="000000"/>
                </a:solidFill>
                <a:latin typeface="Arial" charset="0"/>
              </a:rPr>
              <a:t>Sophie D. Coe</a:t>
            </a:r>
            <a:r>
              <a:rPr lang="en-US" sz="2400" dirty="0">
                <a:solidFill>
                  <a:srgbClr val="000000"/>
                </a:solidFill>
                <a:latin typeface="Arial" charset="0"/>
              </a:rPr>
              <a:t/>
            </a:r>
            <a:br>
              <a:rPr lang="en-US" sz="2400" dirty="0">
                <a:solidFill>
                  <a:srgbClr val="000000"/>
                </a:solidFill>
                <a:latin typeface="Arial" charset="0"/>
              </a:rPr>
            </a:br>
            <a:r>
              <a:rPr lang="en-US" sz="2400" b="1" i="1" dirty="0">
                <a:solidFill>
                  <a:srgbClr val="000000"/>
                </a:solidFill>
                <a:latin typeface="Arial" charset="0"/>
              </a:rPr>
              <a:t>America's First Cuisines</a:t>
            </a:r>
            <a:r>
              <a:rPr lang="en-US" b="1" dirty="0">
                <a:solidFill>
                  <a:srgbClr val="000000"/>
                </a:solidFill>
                <a:latin typeface="Arial" charset="0"/>
              </a:rPr>
              <a:t/>
            </a:r>
            <a:br>
              <a:rPr lang="en-US" b="1" dirty="0">
                <a:solidFill>
                  <a:srgbClr val="000000"/>
                </a:solidFill>
                <a:latin typeface="Arial" charset="0"/>
              </a:rPr>
            </a:br>
            <a:r>
              <a:rPr lang="en-US" sz="1100" dirty="0">
                <a:solidFill>
                  <a:srgbClr val="000000"/>
                </a:solidFill>
                <a:latin typeface="Arial" charset="0"/>
              </a:rPr>
              <a:t>Austin: University of </a:t>
            </a:r>
            <a:r>
              <a:rPr lang="en-US" sz="1100" dirty="0" err="1">
                <a:solidFill>
                  <a:srgbClr val="000000"/>
                </a:solidFill>
                <a:latin typeface="Arial" charset="0"/>
              </a:rPr>
              <a:t>Texax</a:t>
            </a:r>
            <a:r>
              <a:rPr lang="en-US" sz="1100" dirty="0">
                <a:solidFill>
                  <a:srgbClr val="000000"/>
                </a:solidFill>
                <a:latin typeface="Arial" charset="0"/>
              </a:rPr>
              <a:t> Press, 1994</a:t>
            </a:r>
            <a:r>
              <a:rPr lang="en-US" sz="1100" dirty="0" smtClean="0">
                <a:solidFill>
                  <a:srgbClr val="000000"/>
                </a:solidFill>
                <a:latin typeface="Arial" charset="0"/>
              </a:rPr>
              <a:t>.</a:t>
            </a:r>
            <a:endParaRPr lang="en-US" sz="1100" dirty="0">
              <a:solidFill>
                <a:srgbClr val="000000"/>
              </a:solidFill>
              <a:latin typeface="Arial" charset="0"/>
            </a:endParaRPr>
          </a:p>
        </p:txBody>
      </p:sp>
      <p:pic>
        <p:nvPicPr>
          <p:cNvPr id="191492" name="Picture 2"/>
          <p:cNvPicPr>
            <a:picLocks noChangeAspect="1" noChangeArrowheads="1"/>
          </p:cNvPicPr>
          <p:nvPr/>
        </p:nvPicPr>
        <p:blipFill>
          <a:blip r:embed="rId2" cstate="print"/>
          <a:srcRect/>
          <a:stretch>
            <a:fillRect/>
          </a:stretch>
        </p:blipFill>
        <p:spPr bwMode="auto">
          <a:xfrm>
            <a:off x="3537656" y="1578414"/>
            <a:ext cx="2050344" cy="3505200"/>
          </a:xfrm>
          <a:prstGeom prst="rect">
            <a:avLst/>
          </a:prstGeom>
          <a:noFill/>
          <a:ln w="9525">
            <a:noFill/>
            <a:miter lim="800000"/>
            <a:headEnd/>
            <a:tailEnd/>
          </a:ln>
        </p:spPr>
      </p:pic>
      <p:sp>
        <p:nvSpPr>
          <p:cNvPr id="191493" name="Text Box 10"/>
          <p:cNvSpPr txBox="1">
            <a:spLocks noChangeArrowheads="1"/>
          </p:cNvSpPr>
          <p:nvPr/>
        </p:nvSpPr>
        <p:spPr bwMode="auto">
          <a:xfrm>
            <a:off x="3117978" y="6400815"/>
            <a:ext cx="2904962" cy="215444"/>
          </a:xfrm>
          <a:prstGeom prst="rect">
            <a:avLst/>
          </a:prstGeom>
          <a:noFill/>
          <a:ln w="9525">
            <a:noFill/>
            <a:miter lim="800000"/>
            <a:headEnd/>
            <a:tailEnd/>
          </a:ln>
        </p:spPr>
        <p:txBody>
          <a:bodyPr wrap="none">
            <a:spAutoFit/>
          </a:bodyPr>
          <a:lstStyle/>
          <a:p>
            <a:pPr algn="ctr" eaLnBrk="0" hangingPunct="0"/>
            <a:r>
              <a:rPr kumimoji="1" lang="en-US" sz="800" dirty="0">
                <a:solidFill>
                  <a:srgbClr val="000000"/>
                </a:solidFill>
                <a:latin typeface="Arial" charset="0"/>
                <a:hlinkClick r:id="rId3"/>
              </a:rPr>
              <a:t>www.d.umn.edu/cla/faculty/troufs/anthfood/aftexts.html#title</a:t>
            </a:r>
            <a:endParaRPr kumimoji="1" lang="en-US" sz="800" dirty="0">
              <a:solidFill>
                <a:srgbClr val="000000"/>
              </a:solidFill>
              <a:latin typeface="Arial" charset="0"/>
            </a:endParaRPr>
          </a:p>
        </p:txBody>
      </p:sp>
      <p:sp>
        <p:nvSpPr>
          <p:cNvPr id="6" name="Text Box 7"/>
          <p:cNvSpPr txBox="1">
            <a:spLocks noChangeArrowheads="1"/>
          </p:cNvSpPr>
          <p:nvPr/>
        </p:nvSpPr>
        <p:spPr bwMode="auto">
          <a:xfrm>
            <a:off x="1810854" y="1356647"/>
            <a:ext cx="1553630" cy="3785652"/>
          </a:xfrm>
          <a:prstGeom prst="rect">
            <a:avLst/>
          </a:prstGeom>
          <a:noFill/>
          <a:ln w="9525">
            <a:noFill/>
            <a:miter lim="800000"/>
            <a:headEnd/>
            <a:tailEnd/>
          </a:ln>
        </p:spPr>
        <p:txBody>
          <a:bodyPr wrap="none">
            <a:spAutoFit/>
          </a:bodyPr>
          <a:lstStyle/>
          <a:p>
            <a:pPr algn="ctr" eaLnBrk="0" hangingPunct="0">
              <a:lnSpc>
                <a:spcPct val="200000"/>
              </a:lnSpc>
            </a:pPr>
            <a:r>
              <a:rPr kumimoji="1" lang="en-US" sz="4000" b="1" dirty="0">
                <a:solidFill>
                  <a:srgbClr val="000000"/>
                </a:solidFill>
                <a:latin typeface="Arial" charset="0"/>
              </a:rPr>
              <a:t>Aztec</a:t>
            </a:r>
          </a:p>
          <a:p>
            <a:pPr algn="ctr" eaLnBrk="0" hangingPunct="0">
              <a:lnSpc>
                <a:spcPct val="200000"/>
              </a:lnSpc>
            </a:pPr>
            <a:r>
              <a:rPr kumimoji="1" lang="en-US" sz="4000" b="1" dirty="0">
                <a:solidFill>
                  <a:srgbClr val="000000"/>
                </a:solidFill>
                <a:latin typeface="Arial" charset="0"/>
              </a:rPr>
              <a:t>Maya</a:t>
            </a:r>
          </a:p>
          <a:p>
            <a:pPr algn="ctr" eaLnBrk="0" hangingPunct="0">
              <a:lnSpc>
                <a:spcPct val="200000"/>
              </a:lnSpc>
            </a:pPr>
            <a:r>
              <a:rPr kumimoji="1" lang="en-US" sz="4000" b="1" dirty="0">
                <a:solidFill>
                  <a:srgbClr val="000000"/>
                </a:solidFill>
                <a:latin typeface="Arial" charset="0"/>
              </a:rPr>
              <a:t>Inca</a:t>
            </a:r>
          </a:p>
        </p:txBody>
      </p:sp>
    </p:spTree>
    <p:extLst>
      <p:ext uri="{BB962C8B-B14F-4D97-AF65-F5344CB8AC3E}">
        <p14:creationId xmlns:p14="http://schemas.microsoft.com/office/powerpoint/2010/main" val="318769179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0" name="Rectangle 2"/>
          <p:cNvSpPr>
            <a:spLocks noChangeArrowheads="1"/>
          </p:cNvSpPr>
          <p:nvPr/>
        </p:nvSpPr>
        <p:spPr bwMode="auto">
          <a:xfrm>
            <a:off x="457200" y="369888"/>
            <a:ext cx="8229600" cy="411162"/>
          </a:xfrm>
          <a:prstGeom prst="rect">
            <a:avLst/>
          </a:prstGeom>
          <a:solidFill>
            <a:schemeClr val="tx1"/>
          </a:solidFill>
          <a:ln w="9525">
            <a:noFill/>
            <a:miter lim="800000"/>
            <a:headEnd/>
            <a:tailEnd/>
          </a:ln>
        </p:spPr>
        <p:txBody>
          <a:bodyPr/>
          <a:lstStyle/>
          <a:p>
            <a:pPr algn="ctr"/>
            <a:r>
              <a:rPr lang="en-US" sz="2000" dirty="0">
                <a:solidFill>
                  <a:srgbClr val="FFFFFF"/>
                </a:solidFill>
              </a:rPr>
              <a:t>Compare . . .</a:t>
            </a:r>
            <a:endParaRPr lang="en-US" sz="2400" dirty="0">
              <a:solidFill>
                <a:srgbClr val="FFFFFF"/>
              </a:solidFill>
            </a:endParaRPr>
          </a:p>
        </p:txBody>
      </p:sp>
      <p:pic>
        <p:nvPicPr>
          <p:cNvPr id="10242" name="Picture 2"/>
          <p:cNvPicPr>
            <a:picLocks noChangeAspect="1" noChangeArrowheads="1"/>
          </p:cNvPicPr>
          <p:nvPr/>
        </p:nvPicPr>
        <p:blipFill>
          <a:blip r:embed="rId2" cstate="print"/>
          <a:srcRect/>
          <a:stretch>
            <a:fillRect/>
          </a:stretch>
        </p:blipFill>
        <p:spPr bwMode="auto">
          <a:xfrm>
            <a:off x="667654" y="1146628"/>
            <a:ext cx="7772400" cy="4857750"/>
          </a:xfrm>
          <a:prstGeom prst="rect">
            <a:avLst/>
          </a:prstGeom>
          <a:noFill/>
          <a:ln w="9525">
            <a:noFill/>
            <a:miter lim="800000"/>
            <a:headEnd/>
            <a:tailEnd/>
          </a:ln>
        </p:spPr>
      </p:pic>
      <p:sp>
        <p:nvSpPr>
          <p:cNvPr id="6" name="Text Box 2"/>
          <p:cNvSpPr txBox="1">
            <a:spLocks noChangeArrowheads="1"/>
          </p:cNvSpPr>
          <p:nvPr/>
        </p:nvSpPr>
        <p:spPr bwMode="auto">
          <a:xfrm>
            <a:off x="2913159" y="6395599"/>
            <a:ext cx="3283271" cy="215444"/>
          </a:xfrm>
          <a:prstGeom prst="rect">
            <a:avLst/>
          </a:prstGeom>
          <a:noFill/>
          <a:ln w="9525">
            <a:noFill/>
            <a:miter lim="800000"/>
            <a:headEnd/>
            <a:tailEnd/>
          </a:ln>
        </p:spPr>
        <p:txBody>
          <a:bodyPr wrap="none">
            <a:spAutoFit/>
          </a:bodyPr>
          <a:lstStyle/>
          <a:p>
            <a:pPr algn="ctr" eaLnBrk="0" hangingPunct="0"/>
            <a:r>
              <a:rPr kumimoji="1" lang="en-US" sz="800" dirty="0" smtClean="0">
                <a:solidFill>
                  <a:srgbClr val="FFFFFF"/>
                </a:solidFill>
                <a:hlinkClick r:id="rId3"/>
              </a:rPr>
              <a:t>http://www.d.umn.edu/cla/faculty/troufs/anth3618/mamaya.html#title</a:t>
            </a:r>
            <a:endParaRPr kumimoji="1" lang="en-US" sz="800" dirty="0">
              <a:solidFill>
                <a:srgbClr val="FFFFFF"/>
              </a:solidFill>
            </a:endParaRPr>
          </a:p>
        </p:txBody>
      </p:sp>
    </p:spTree>
    <p:extLst>
      <p:ext uri="{BB962C8B-B14F-4D97-AF65-F5344CB8AC3E}">
        <p14:creationId xmlns:p14="http://schemas.microsoft.com/office/powerpoint/2010/main" val="941404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814574" y="6395599"/>
            <a:ext cx="3480441" cy="215444"/>
          </a:xfrm>
          <a:prstGeom prst="rect">
            <a:avLst/>
          </a:prstGeom>
          <a:noFill/>
          <a:ln w="9525">
            <a:noFill/>
            <a:miter lim="800000"/>
            <a:headEnd/>
            <a:tailEnd/>
          </a:ln>
        </p:spPr>
        <p:txBody>
          <a:bodyPr wrap="none">
            <a:spAutoFit/>
          </a:bodyPr>
          <a:lstStyle/>
          <a:p>
            <a:pPr algn="ctr" eaLnBrk="0" hangingPunct="0"/>
            <a:r>
              <a:rPr kumimoji="1" lang="en-US" sz="800" dirty="0">
                <a:solidFill>
                  <a:srgbClr val="FFFFFF"/>
                </a:solidFill>
                <a:hlinkClick r:id="rId2"/>
              </a:rPr>
              <a:t>www.d.umn.edu/cla/faculty/troufs/anth3618/video/Out_of_Past.html#title</a:t>
            </a:r>
            <a:endParaRPr kumimoji="1" lang="en-US" sz="800" dirty="0">
              <a:solidFill>
                <a:srgbClr val="FFFFFF"/>
              </a:solidFill>
            </a:endParaRPr>
          </a:p>
        </p:txBody>
      </p:sp>
      <p:pic>
        <p:nvPicPr>
          <p:cNvPr id="75779" name="Picture 2"/>
          <p:cNvPicPr>
            <a:picLocks noChangeAspect="1" noChangeArrowheads="1"/>
          </p:cNvPicPr>
          <p:nvPr/>
        </p:nvPicPr>
        <p:blipFill>
          <a:blip r:embed="rId3" cstate="print"/>
          <a:srcRect/>
          <a:stretch>
            <a:fillRect/>
          </a:stretch>
        </p:blipFill>
        <p:spPr bwMode="auto">
          <a:xfrm>
            <a:off x="682854" y="1160694"/>
            <a:ext cx="7772400" cy="4858563"/>
          </a:xfrm>
          <a:prstGeom prst="rect">
            <a:avLst/>
          </a:prstGeom>
          <a:noFill/>
          <a:ln w="9525">
            <a:noFill/>
            <a:miter lim="800000"/>
            <a:headEnd/>
            <a:tailEnd/>
          </a:ln>
        </p:spPr>
      </p:pic>
      <p:sp>
        <p:nvSpPr>
          <p:cNvPr id="75780" name="Rectangle 2"/>
          <p:cNvSpPr>
            <a:spLocks noChangeArrowheads="1"/>
          </p:cNvSpPr>
          <p:nvPr/>
        </p:nvSpPr>
        <p:spPr bwMode="auto">
          <a:xfrm>
            <a:off x="457200" y="369888"/>
            <a:ext cx="8229600" cy="411162"/>
          </a:xfrm>
          <a:prstGeom prst="rect">
            <a:avLst/>
          </a:prstGeom>
          <a:solidFill>
            <a:schemeClr val="tx1"/>
          </a:solidFill>
          <a:ln w="9525">
            <a:noFill/>
            <a:miter lim="800000"/>
            <a:headEnd/>
            <a:tailEnd/>
          </a:ln>
        </p:spPr>
        <p:txBody>
          <a:bodyPr/>
          <a:lstStyle/>
          <a:p>
            <a:pPr algn="ctr"/>
            <a:r>
              <a:rPr lang="en-US" sz="2000">
                <a:solidFill>
                  <a:srgbClr val="FFFFFF"/>
                </a:solidFill>
              </a:rPr>
              <a:t>Compare . . .</a:t>
            </a:r>
            <a:endParaRPr lang="en-US" sz="2400">
              <a:solidFill>
                <a:srgbClr val="FFFFFF"/>
              </a:solidFill>
            </a:endParaRPr>
          </a:p>
        </p:txBody>
      </p:sp>
    </p:spTree>
    <p:extLst>
      <p:ext uri="{BB962C8B-B14F-4D97-AF65-F5344CB8AC3E}">
        <p14:creationId xmlns:p14="http://schemas.microsoft.com/office/powerpoint/2010/main" val="26624319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93800" y="2616354"/>
            <a:ext cx="6908800" cy="2187778"/>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4400" b="1" dirty="0" smtClean="0">
                <a:solidFill>
                  <a:srgbClr val="FFFFFF"/>
                </a:solidFill>
                <a:latin typeface="Arial" charset="0"/>
              </a:rPr>
              <a:t>back to our</a:t>
            </a:r>
          </a:p>
          <a:p>
            <a:pPr algn="ctr" eaLnBrk="0" hangingPunct="0">
              <a:spcAft>
                <a:spcPts val="500"/>
              </a:spcAft>
            </a:pPr>
            <a:r>
              <a:rPr kumimoji="1" lang="en-US" sz="4400" b="1" dirty="0" smtClean="0">
                <a:solidFill>
                  <a:srgbClr val="FFFFFF"/>
                </a:solidFill>
                <a:latin typeface="Arial" charset="0"/>
              </a:rPr>
              <a:t>main characteristics of anthropology .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273165037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smtClean="0">
                <a:solidFill>
                  <a:srgbClr val="000000"/>
                </a:solidFill>
              </a:rPr>
              <a:t>1.	</a:t>
            </a:r>
            <a:r>
              <a:rPr lang="en-US" sz="2400" dirty="0" smtClean="0"/>
              <a:t>the</a:t>
            </a:r>
            <a:r>
              <a:rPr lang="en-US" dirty="0" smtClean="0"/>
              <a:t> </a:t>
            </a:r>
            <a:r>
              <a:rPr lang="en-US" b="1" dirty="0" smtClean="0"/>
              <a:t>four fields </a:t>
            </a:r>
            <a:r>
              <a:rPr lang="en-US" sz="2400" dirty="0" smtClean="0"/>
              <a:t>of general anthropology</a:t>
            </a:r>
            <a:endParaRPr lang="en-US" b="1" dirty="0" smtClean="0">
              <a:solidFill>
                <a:srgbClr val="000000"/>
              </a:solidFill>
            </a:endParaRPr>
          </a:p>
          <a:p>
            <a:pPr eaLnBrk="1" hangingPunct="1">
              <a:lnSpc>
                <a:spcPct val="0"/>
              </a:lnSpc>
              <a:buFont typeface="Wingdings" pitchFamily="2" charset="2"/>
              <a:buNone/>
              <a:tabLst>
                <a:tab pos="0" algn="l"/>
              </a:tabLst>
            </a:pPr>
            <a:endParaRPr lang="en-US" b="1" dirty="0" smtClean="0">
              <a:solidFill>
                <a:srgbClr val="000000"/>
              </a:solidFill>
            </a:endParaRPr>
          </a:p>
          <a:p>
            <a:pPr marL="457200" indent="-457200" eaLnBrk="1" hangingPunct="1">
              <a:buAutoNum type="arabicPeriod" startAt="2"/>
              <a:tabLst>
                <a:tab pos="0" algn="l"/>
              </a:tabLst>
            </a:pPr>
            <a:r>
              <a:rPr lang="en-US" b="1" dirty="0" smtClean="0"/>
              <a:t>culture </a:t>
            </a:r>
            <a:r>
              <a:rPr lang="en-US" sz="2000" dirty="0" smtClean="0"/>
              <a:t>as a primary concept</a:t>
            </a:r>
            <a:endParaRPr lang="en-US" dirty="0" smtClean="0"/>
          </a:p>
          <a:p>
            <a:pPr marL="457200" indent="-457200" eaLnBrk="1" hangingPunct="1">
              <a:buAutoNum type="arabicPeriod" startAt="2"/>
              <a:tabLst>
                <a:tab pos="0" algn="l"/>
                <a:tab pos="457200" algn="l"/>
              </a:tabLst>
            </a:pPr>
            <a:r>
              <a:rPr lang="en-US" b="1" dirty="0" smtClean="0"/>
              <a:t>comparative method</a:t>
            </a:r>
            <a:r>
              <a:rPr lang="en-US" dirty="0" smtClean="0"/>
              <a:t> </a:t>
            </a:r>
            <a:r>
              <a:rPr lang="en-US" sz="2400" dirty="0" smtClean="0"/>
              <a:t>as major approach</a:t>
            </a:r>
            <a:endParaRPr lang="en-US" dirty="0" smtClean="0"/>
          </a:p>
          <a:p>
            <a:pPr marL="457200" indent="-457200" eaLnBrk="1" hangingPunct="1">
              <a:buAutoNum type="arabicPeriod" startAt="2"/>
              <a:tabLst>
                <a:tab pos="0" algn="l"/>
              </a:tabLst>
            </a:pPr>
            <a:r>
              <a:rPr lang="en-US" b="1" dirty="0" smtClean="0"/>
              <a:t>holism</a:t>
            </a:r>
            <a:r>
              <a:rPr lang="en-US" dirty="0" smtClean="0"/>
              <a:t> </a:t>
            </a:r>
            <a:r>
              <a:rPr lang="en-US" sz="2400" dirty="0" smtClean="0"/>
              <a:t>as a primary theoretical goal</a:t>
            </a:r>
            <a:endParaRPr lang="en-US" dirty="0" smtClean="0"/>
          </a:p>
          <a:p>
            <a:pPr marL="457200" indent="-457200" eaLnBrk="1" hangingPunct="1">
              <a:buAutoNum type="arabicPeriod" startAt="2"/>
              <a:tabLst>
                <a:tab pos="457200" algn="l"/>
              </a:tabLst>
            </a:pPr>
            <a:r>
              <a:rPr lang="en-US" b="1" dirty="0" smtClean="0"/>
              <a:t>fieldwork</a:t>
            </a:r>
            <a:r>
              <a:rPr lang="en-US" dirty="0" smtClean="0"/>
              <a:t> </a:t>
            </a:r>
            <a:r>
              <a:rPr lang="en-US" sz="2400" dirty="0" smtClean="0"/>
              <a:t>as a primary research technique</a:t>
            </a:r>
            <a:endParaRPr lang="en-US" b="1" dirty="0" smtClean="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134056233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92"/>
            <a:ext cx="7639045" cy="3715504"/>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sz="2400"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FontTx/>
              <a:buAutoNum type="arabicPeriod" startAt="2"/>
              <a:tabLst>
                <a:tab pos="0" algn="l"/>
                <a:tab pos="457200" algn="l"/>
              </a:tabLst>
            </a:pPr>
            <a:r>
              <a:rPr lang="en-US" sz="4000" b="1" dirty="0" smtClean="0">
                <a:solidFill>
                  <a:srgbClr val="000000"/>
                </a:solidFill>
              </a:rPr>
              <a:t>comparative method</a:t>
            </a:r>
            <a:r>
              <a:rPr lang="en-US" sz="4000" dirty="0" smtClean="0">
                <a:solidFill>
                  <a:srgbClr val="000000"/>
                </a:solidFill>
              </a:rPr>
              <a:t> </a:t>
            </a:r>
            <a:br>
              <a:rPr lang="en-US" sz="4000" dirty="0" smtClean="0">
                <a:solidFill>
                  <a:srgbClr val="000000"/>
                </a:solidFill>
              </a:rPr>
            </a:br>
            <a:r>
              <a:rPr lang="en-US" dirty="0" smtClean="0">
                <a:solidFill>
                  <a:srgbClr val="000000"/>
                </a:solidFill>
              </a:rPr>
              <a:t>as major approach</a:t>
            </a:r>
            <a:br>
              <a:rPr lang="en-US" dirty="0" smtClean="0">
                <a:solidFill>
                  <a:srgbClr val="000000"/>
                </a:solidFill>
              </a:rPr>
            </a:br>
            <a:r>
              <a:rPr lang="en-US" dirty="0" smtClean="0">
                <a:solidFill>
                  <a:srgbClr val="000000"/>
                </a:solidFill>
              </a:rPr>
              <a:t>development and structure</a:t>
            </a:r>
            <a:endParaRPr lang="en-US" sz="4000" dirty="0" smtClean="0">
              <a:solidFill>
                <a:srgbClr val="000000"/>
              </a:solidFill>
            </a:endParaRPr>
          </a:p>
          <a:p>
            <a:pPr marL="457200" indent="-457200" eaLnBrk="1" hangingPunct="1">
              <a:buAutoNum type="arabicPeriod" startAt="2"/>
              <a:tabLst>
                <a:tab pos="0" algn="l"/>
              </a:tabLst>
            </a:pPr>
            <a:r>
              <a:rPr lang="en-US" sz="2400" b="1" dirty="0" smtClean="0">
                <a:solidFill>
                  <a:schemeClr val="bg1">
                    <a:lumMod val="65000"/>
                  </a:schemeClr>
                </a:solidFill>
              </a:rPr>
              <a:t>holism</a:t>
            </a:r>
            <a:r>
              <a:rPr lang="en-US" sz="2400" dirty="0" smtClean="0">
                <a:solidFill>
                  <a:schemeClr val="bg1">
                    <a:lumMod val="65000"/>
                  </a:schemeClr>
                </a:solidFill>
              </a:rPr>
              <a:t> </a:t>
            </a:r>
            <a:r>
              <a:rPr lang="en-US" sz="1800" dirty="0" smtClean="0">
                <a:solidFill>
                  <a:schemeClr val="bg1">
                    <a:lumMod val="65000"/>
                  </a:schemeClr>
                </a:solidFill>
              </a:rPr>
              <a:t>as a primary theoretical goal</a:t>
            </a:r>
            <a:endParaRPr lang="en-US" sz="2400" dirty="0" smtClean="0">
              <a:solidFill>
                <a:schemeClr val="bg1">
                  <a:lumMod val="65000"/>
                </a:schemeClr>
              </a:solidFill>
            </a:endParaRPr>
          </a:p>
          <a:p>
            <a:pPr marL="457200" indent="-457200" eaLnBrk="1" hangingPunct="1">
              <a:buAutoNum type="arabicPeriod" startAt="2"/>
              <a:tabLst>
                <a:tab pos="457200" algn="l"/>
              </a:tabLst>
            </a:pPr>
            <a:r>
              <a:rPr lang="en-US" sz="2400" b="1" dirty="0" smtClean="0">
                <a:solidFill>
                  <a:schemeClr val="bg1">
                    <a:lumMod val="65000"/>
                  </a:schemeClr>
                </a:solidFill>
              </a:rPr>
              <a:t>fieldwork</a:t>
            </a:r>
            <a:r>
              <a:rPr lang="en-US" sz="2400" dirty="0" smtClean="0">
                <a:solidFill>
                  <a:schemeClr val="bg1">
                    <a:lumMod val="65000"/>
                  </a:schemeClr>
                </a:solidFill>
              </a:rPr>
              <a:t> </a:t>
            </a:r>
            <a:r>
              <a:rPr lang="en-US" sz="1800" dirty="0" smtClean="0">
                <a:solidFill>
                  <a:schemeClr val="bg1">
                    <a:lumMod val="65000"/>
                  </a:schemeClr>
                </a:solidFill>
              </a:rPr>
              <a:t>as a primary research technique</a:t>
            </a:r>
            <a:endParaRPr lang="en-US" sz="2400" b="1" dirty="0" smtClean="0">
              <a:solidFill>
                <a:schemeClr val="bg1">
                  <a:lumMod val="65000"/>
                </a:schemeClr>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278868452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subTitle" idx="4294967295"/>
          </p:nvPr>
        </p:nvSpPr>
        <p:spPr>
          <a:xfrm>
            <a:off x="900113" y="2381250"/>
            <a:ext cx="7358062" cy="3551742"/>
          </a:xfrm>
        </p:spPr>
        <p:txBody>
          <a:bodyPr>
            <a:spAutoFit/>
          </a:bodyPr>
          <a:lstStyle/>
          <a:p>
            <a:pPr marL="0" indent="0" eaLnBrk="1" hangingPunct="1">
              <a:tabLst>
                <a:tab pos="0" algn="l"/>
              </a:tabLst>
            </a:pPr>
            <a:r>
              <a:rPr lang="en-US" sz="4000" b="1" dirty="0" smtClean="0"/>
              <a:t> </a:t>
            </a:r>
            <a:r>
              <a:rPr lang="en-US" sz="4400" b="1" dirty="0" smtClean="0"/>
              <a:t>comparative method</a:t>
            </a:r>
          </a:p>
          <a:p>
            <a:pPr marL="0" indent="0" eaLnBrk="1" hangingPunct="1">
              <a:lnSpc>
                <a:spcPct val="40000"/>
              </a:lnSpc>
              <a:tabLst>
                <a:tab pos="0" algn="l"/>
              </a:tabLst>
            </a:pPr>
            <a:endParaRPr lang="en-US" sz="4000" b="1" dirty="0" smtClean="0"/>
          </a:p>
          <a:p>
            <a:pPr lvl="1" eaLnBrk="1" hangingPunct="1">
              <a:tabLst>
                <a:tab pos="0" algn="l"/>
              </a:tabLst>
            </a:pPr>
            <a:r>
              <a:rPr lang="en-US" b="1" dirty="0" smtClean="0"/>
              <a:t>as a </a:t>
            </a:r>
            <a:r>
              <a:rPr lang="en-US" b="1" dirty="0" smtClean="0">
                <a:solidFill>
                  <a:srgbClr val="FF0000"/>
                </a:solidFill>
              </a:rPr>
              <a:t>major </a:t>
            </a:r>
            <a:r>
              <a:rPr lang="en-US" b="1" i="1" dirty="0" smtClean="0">
                <a:solidFill>
                  <a:srgbClr val="FF0000"/>
                </a:solidFill>
              </a:rPr>
              <a:t>approach</a:t>
            </a:r>
            <a:r>
              <a:rPr lang="en-US" b="1" dirty="0" smtClean="0">
                <a:solidFill>
                  <a:srgbClr val="FF0000"/>
                </a:solidFill>
              </a:rPr>
              <a:t> </a:t>
            </a:r>
            <a:r>
              <a:rPr lang="en-US" b="1" dirty="0" smtClean="0"/>
              <a:t>to the study of human behavior</a:t>
            </a:r>
          </a:p>
          <a:p>
            <a:pPr lvl="1" eaLnBrk="1" hangingPunct="1">
              <a:tabLst>
                <a:tab pos="0" algn="l"/>
              </a:tabLst>
            </a:pPr>
            <a:endParaRPr lang="en-US" b="1" dirty="0" smtClean="0"/>
          </a:p>
          <a:p>
            <a:pPr lvl="1" eaLnBrk="1" hangingPunct="1">
              <a:tabLst>
                <a:tab pos="0" algn="l"/>
              </a:tabLst>
            </a:pPr>
            <a:r>
              <a:rPr lang="en-US" b="1" dirty="0" smtClean="0"/>
              <a:t>the comparative method </a:t>
            </a:r>
            <a:r>
              <a:rPr lang="en-US" b="1" dirty="0" smtClean="0">
                <a:solidFill>
                  <a:srgbClr val="FF1B36"/>
                </a:solidFill>
              </a:rPr>
              <a:t>compares</a:t>
            </a:r>
            <a:r>
              <a:rPr lang="en-US" b="1" dirty="0" smtClean="0"/>
              <a:t> things </a:t>
            </a:r>
            <a:r>
              <a:rPr lang="en-US" sz="1000" b="1" dirty="0" smtClean="0"/>
              <a:t>(what else would a “comparative” method do?)</a:t>
            </a:r>
          </a:p>
        </p:txBody>
      </p:sp>
      <p:sp>
        <p:nvSpPr>
          <p:cNvPr id="55299"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
        <p:nvSpPr>
          <p:cNvPr id="55300"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42503523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171010" name="Rectangle 3"/>
          <p:cNvSpPr>
            <a:spLocks noChangeArrowheads="1"/>
          </p:cNvSpPr>
          <p:nvPr/>
        </p:nvSpPr>
        <p:spPr bwMode="auto">
          <a:xfrm>
            <a:off x="1320800" y="1567528"/>
            <a:ext cx="6502400" cy="1211550"/>
          </a:xfrm>
          <a:prstGeom prst="rect">
            <a:avLst/>
          </a:prstGeom>
          <a:noFill/>
          <a:ln w="9525">
            <a:noFill/>
            <a:miter lim="800000"/>
            <a:headEnd/>
            <a:tailEnd/>
          </a:ln>
        </p:spPr>
        <p:txBody>
          <a:bodyPr anchor="ctr">
            <a:spAutoFit/>
          </a:bodyPr>
          <a:lstStyle/>
          <a:p>
            <a:pPr algn="ctr" eaLnBrk="0" hangingPunct="0">
              <a:lnSpc>
                <a:spcPct val="120000"/>
              </a:lnSpc>
            </a:pPr>
            <a:r>
              <a:rPr kumimoji="1" lang="en-US" sz="3200" b="1" dirty="0" smtClean="0">
                <a:solidFill>
                  <a:srgbClr val="FFFFFF"/>
                </a:solidFill>
                <a:latin typeface="Verdana" pitchFamily="34" charset="0"/>
              </a:rPr>
              <a:t>The Four Fields of American Anthropology</a:t>
            </a:r>
            <a:endParaRPr kumimoji="1" lang="en-US" sz="3200" b="1" dirty="0">
              <a:solidFill>
                <a:srgbClr val="FFFFFF"/>
              </a:solidFill>
              <a:latin typeface="Verdana" pitchFamily="34" charset="0"/>
            </a:endParaRPr>
          </a:p>
        </p:txBody>
      </p:sp>
      <p:sp>
        <p:nvSpPr>
          <p:cNvPr id="5" name="Rectangle 3"/>
          <p:cNvSpPr>
            <a:spLocks noChangeArrowheads="1"/>
          </p:cNvSpPr>
          <p:nvPr/>
        </p:nvSpPr>
        <p:spPr bwMode="auto">
          <a:xfrm>
            <a:off x="2404534" y="3124267"/>
            <a:ext cx="5147733" cy="3243965"/>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cultural / social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physical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archaeology</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linguistics</a:t>
            </a:r>
            <a:endParaRPr kumimoji="1" lang="en-US" sz="3200" b="1" dirty="0">
              <a:solidFill>
                <a:srgbClr val="FFFFFF"/>
              </a:solidFill>
              <a:latin typeface="Verdana" pitchFamily="34" charset="0"/>
            </a:endParaRPr>
          </a:p>
        </p:txBody>
      </p:sp>
    </p:spTree>
    <p:extLst>
      <p:ext uri="{BB962C8B-B14F-4D97-AF65-F5344CB8AC3E}">
        <p14:creationId xmlns:p14="http://schemas.microsoft.com/office/powerpoint/2010/main" val="174154192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ubTitle" idx="4294967295"/>
          </p:nvPr>
        </p:nvSpPr>
        <p:spPr>
          <a:xfrm>
            <a:off x="871538" y="1935163"/>
            <a:ext cx="7358062" cy="1763712"/>
          </a:xfrm>
        </p:spPr>
        <p:txBody>
          <a:bodyPr>
            <a:spAutoFit/>
          </a:bodyPr>
          <a:lstStyle/>
          <a:p>
            <a:pPr marL="0" indent="0" eaLnBrk="1" hangingPunct="1">
              <a:lnSpc>
                <a:spcPct val="140000"/>
              </a:lnSpc>
              <a:tabLst>
                <a:tab pos="0" algn="l"/>
              </a:tabLst>
            </a:pPr>
            <a:r>
              <a:rPr lang="en-US" sz="4400" b="1" dirty="0" smtClean="0"/>
              <a:t> comparative method</a:t>
            </a:r>
          </a:p>
          <a:p>
            <a:pPr lvl="1" eaLnBrk="1" hangingPunct="1">
              <a:lnSpc>
                <a:spcPct val="140000"/>
              </a:lnSpc>
              <a:tabLst>
                <a:tab pos="0" algn="l"/>
              </a:tabLst>
            </a:pPr>
            <a:r>
              <a:rPr lang="en-US" sz="1600" b="1" dirty="0" smtClean="0"/>
              <a:t>One form of comparative method was pioneered by Fred </a:t>
            </a:r>
            <a:r>
              <a:rPr lang="en-US" sz="1600" b="1" dirty="0" err="1" smtClean="0"/>
              <a:t>Eggan</a:t>
            </a:r>
            <a:endParaRPr lang="en-US" sz="1600" b="1" dirty="0" smtClean="0"/>
          </a:p>
          <a:p>
            <a:pPr lvl="1" eaLnBrk="1" hangingPunct="1">
              <a:lnSpc>
                <a:spcPct val="140000"/>
              </a:lnSpc>
              <a:buFontTx/>
              <a:buNone/>
              <a:tabLst>
                <a:tab pos="0" algn="l"/>
              </a:tabLst>
            </a:pPr>
            <a:r>
              <a:rPr lang="en-US" sz="1400" dirty="0" smtClean="0"/>
              <a:t>				(University of Chicago)</a:t>
            </a:r>
            <a:endParaRPr lang="en-US" sz="2000" dirty="0" smtClean="0"/>
          </a:p>
        </p:txBody>
      </p:sp>
      <p:sp>
        <p:nvSpPr>
          <p:cNvPr id="56323" name="Text Box 4"/>
          <p:cNvSpPr txBox="1">
            <a:spLocks noChangeArrowheads="1"/>
          </p:cNvSpPr>
          <p:nvPr/>
        </p:nvSpPr>
        <p:spPr bwMode="auto">
          <a:xfrm>
            <a:off x="885877" y="3943454"/>
            <a:ext cx="7229475" cy="1647825"/>
          </a:xfrm>
          <a:prstGeom prst="rect">
            <a:avLst/>
          </a:prstGeom>
          <a:noFill/>
          <a:ln w="28575">
            <a:noFill/>
            <a:miter lim="800000"/>
            <a:headEnd/>
            <a:tailEnd/>
          </a:ln>
        </p:spPr>
        <p:txBody>
          <a:bodyPr>
            <a:spAutoFit/>
          </a:bodyPr>
          <a:lstStyle/>
          <a:p>
            <a:pPr marL="739775" indent="-739775" algn="ctr">
              <a:tabLst>
                <a:tab pos="623888" algn="l"/>
              </a:tabLst>
            </a:pPr>
            <a:r>
              <a:rPr lang="en-US" sz="2800" b="1">
                <a:solidFill>
                  <a:srgbClr val="000000"/>
                </a:solidFill>
              </a:rPr>
              <a:t>“Social anthropology and the method of controlled comparison”</a:t>
            </a:r>
          </a:p>
          <a:p>
            <a:pPr marL="739775" indent="-739775">
              <a:buFontTx/>
              <a:buAutoNum type="arabicPlain" startAt="1954"/>
              <a:tabLst>
                <a:tab pos="623888" algn="l"/>
              </a:tabLst>
            </a:pPr>
            <a:endParaRPr lang="en-US" sz="2800" b="1">
              <a:solidFill>
                <a:srgbClr val="000000"/>
              </a:solidFill>
            </a:endParaRPr>
          </a:p>
          <a:p>
            <a:pPr marL="854075" lvl="1" algn="ctr">
              <a:tabLst>
                <a:tab pos="623888" algn="l"/>
              </a:tabLst>
            </a:pPr>
            <a:r>
              <a:rPr lang="en-US" i="1">
                <a:solidFill>
                  <a:srgbClr val="000000"/>
                </a:solidFill>
              </a:rPr>
              <a:t>American Anthropologist, </a:t>
            </a:r>
            <a:r>
              <a:rPr lang="en-US">
                <a:solidFill>
                  <a:srgbClr val="000000"/>
                </a:solidFill>
              </a:rPr>
              <a:t>56:743-61 (1954)</a:t>
            </a:r>
          </a:p>
        </p:txBody>
      </p:sp>
      <p:sp>
        <p:nvSpPr>
          <p:cNvPr id="56324"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000000"/>
                </a:solidFill>
              </a:rPr>
              <a:t>Main Characteristics</a:t>
            </a:r>
          </a:p>
        </p:txBody>
      </p:sp>
      <p:sp>
        <p:nvSpPr>
          <p:cNvPr id="56325"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274697096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subTitle" idx="4294967295"/>
          </p:nvPr>
        </p:nvSpPr>
        <p:spPr>
          <a:xfrm>
            <a:off x="871538" y="1935163"/>
            <a:ext cx="7358062" cy="1763712"/>
          </a:xfrm>
        </p:spPr>
        <p:txBody>
          <a:bodyPr>
            <a:spAutoFit/>
          </a:bodyPr>
          <a:lstStyle/>
          <a:p>
            <a:pPr marL="0" indent="0" eaLnBrk="1" hangingPunct="1">
              <a:lnSpc>
                <a:spcPct val="140000"/>
              </a:lnSpc>
              <a:tabLst>
                <a:tab pos="0" algn="l"/>
              </a:tabLst>
            </a:pPr>
            <a:r>
              <a:rPr lang="en-US" sz="4400" b="1" smtClean="0">
                <a:solidFill>
                  <a:schemeClr val="accent1"/>
                </a:solidFill>
              </a:rPr>
              <a:t> comparative method</a:t>
            </a:r>
          </a:p>
          <a:p>
            <a:pPr lvl="1" eaLnBrk="1" hangingPunct="1">
              <a:lnSpc>
                <a:spcPct val="140000"/>
              </a:lnSpc>
              <a:tabLst>
                <a:tab pos="0" algn="l"/>
              </a:tabLst>
            </a:pPr>
            <a:r>
              <a:rPr lang="en-US" sz="1600" b="1" smtClean="0">
                <a:solidFill>
                  <a:schemeClr val="accent1"/>
                </a:solidFill>
              </a:rPr>
              <a:t>One form of comparative method was pioneered by Fred Eggan</a:t>
            </a:r>
          </a:p>
          <a:p>
            <a:pPr lvl="1" eaLnBrk="1" hangingPunct="1">
              <a:lnSpc>
                <a:spcPct val="140000"/>
              </a:lnSpc>
              <a:buFontTx/>
              <a:buNone/>
              <a:tabLst>
                <a:tab pos="0" algn="l"/>
              </a:tabLst>
            </a:pPr>
            <a:r>
              <a:rPr lang="en-US" sz="1400" smtClean="0">
                <a:solidFill>
                  <a:schemeClr val="accent1"/>
                </a:solidFill>
              </a:rPr>
              <a:t>				(University of Chicago)</a:t>
            </a:r>
            <a:endParaRPr lang="en-US" sz="2000" smtClean="0">
              <a:solidFill>
                <a:schemeClr val="accent1"/>
              </a:solidFill>
            </a:endParaRPr>
          </a:p>
        </p:txBody>
      </p:sp>
      <p:sp>
        <p:nvSpPr>
          <p:cNvPr id="57347" name="Text Box 4"/>
          <p:cNvSpPr txBox="1">
            <a:spLocks noChangeArrowheads="1"/>
          </p:cNvSpPr>
          <p:nvPr/>
        </p:nvSpPr>
        <p:spPr bwMode="auto">
          <a:xfrm>
            <a:off x="871538" y="3943454"/>
            <a:ext cx="7243762" cy="1908215"/>
          </a:xfrm>
          <a:prstGeom prst="rect">
            <a:avLst/>
          </a:prstGeom>
          <a:noFill/>
          <a:ln w="28575">
            <a:noFill/>
            <a:miter lim="800000"/>
            <a:headEnd/>
            <a:tailEnd/>
          </a:ln>
        </p:spPr>
        <p:txBody>
          <a:bodyPr>
            <a:spAutoFit/>
          </a:bodyPr>
          <a:lstStyle/>
          <a:p>
            <a:pPr marL="739775" indent="-739775" algn="ctr">
              <a:tabLst>
                <a:tab pos="623888" algn="l"/>
              </a:tabLst>
            </a:pPr>
            <a:r>
              <a:rPr lang="en-US" sz="2800" b="1" dirty="0">
                <a:solidFill>
                  <a:srgbClr val="BBE0E3"/>
                </a:solidFill>
              </a:rPr>
              <a:t>“Social anthropology and the</a:t>
            </a:r>
            <a:r>
              <a:rPr lang="en-US" sz="2800" b="1" dirty="0">
                <a:solidFill>
                  <a:srgbClr val="000000"/>
                </a:solidFill>
              </a:rPr>
              <a:t> </a:t>
            </a:r>
            <a:r>
              <a:rPr lang="en-US" sz="3600" b="1" dirty="0">
                <a:solidFill>
                  <a:srgbClr val="000000"/>
                </a:solidFill>
              </a:rPr>
              <a:t>method of controlled comparison</a:t>
            </a:r>
            <a:r>
              <a:rPr lang="en-US" sz="2800" b="1" dirty="0">
                <a:solidFill>
                  <a:srgbClr val="BBE0E3"/>
                </a:solidFill>
              </a:rPr>
              <a:t>”</a:t>
            </a:r>
          </a:p>
          <a:p>
            <a:pPr marL="739775" indent="-739775">
              <a:buFontTx/>
              <a:buAutoNum type="arabicPlain" startAt="1954"/>
              <a:tabLst>
                <a:tab pos="623888" algn="l"/>
              </a:tabLst>
            </a:pPr>
            <a:endParaRPr lang="en-US" sz="2800" b="1" dirty="0">
              <a:solidFill>
                <a:srgbClr val="BBE0E3"/>
              </a:solidFill>
            </a:endParaRPr>
          </a:p>
          <a:p>
            <a:pPr marL="854075" lvl="1" algn="ctr">
              <a:tabLst>
                <a:tab pos="623888" algn="l"/>
              </a:tabLst>
            </a:pPr>
            <a:r>
              <a:rPr lang="en-US" i="1" dirty="0">
                <a:solidFill>
                  <a:srgbClr val="BBE0E3"/>
                </a:solidFill>
              </a:rPr>
              <a:t>American Anthropologist, </a:t>
            </a:r>
            <a:r>
              <a:rPr lang="en-US" dirty="0">
                <a:solidFill>
                  <a:srgbClr val="BBE0E3"/>
                </a:solidFill>
              </a:rPr>
              <a:t>56:743-61 (1954)</a:t>
            </a:r>
          </a:p>
        </p:txBody>
      </p:sp>
      <p:sp>
        <p:nvSpPr>
          <p:cNvPr id="57348"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57349"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37761991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ubTitle" idx="4294967295"/>
          </p:nvPr>
        </p:nvSpPr>
        <p:spPr>
          <a:xfrm>
            <a:off x="871590" y="1935163"/>
            <a:ext cx="7343775" cy="1422400"/>
          </a:xfrm>
        </p:spPr>
        <p:txBody>
          <a:bodyPr>
            <a:spAutoFit/>
          </a:bodyPr>
          <a:lstStyle/>
          <a:p>
            <a:pPr marL="0" indent="0" eaLnBrk="1" hangingPunct="1">
              <a:lnSpc>
                <a:spcPct val="140000"/>
              </a:lnSpc>
              <a:tabLst>
                <a:tab pos="0" algn="l"/>
              </a:tabLst>
              <a:defRPr/>
            </a:pPr>
            <a:r>
              <a:rPr lang="en-US" sz="4400" b="1" dirty="0" smtClean="0">
                <a:solidFill>
                  <a:schemeClr val="accent5">
                    <a:lumMod val="90000"/>
                  </a:schemeClr>
                </a:solidFill>
              </a:rPr>
              <a:t> comparative method</a:t>
            </a:r>
          </a:p>
          <a:p>
            <a:pPr lvl="1" eaLnBrk="1" hangingPunct="1">
              <a:lnSpc>
                <a:spcPct val="140000"/>
              </a:lnSpc>
              <a:tabLst>
                <a:tab pos="0" algn="l"/>
              </a:tabLst>
              <a:defRPr/>
            </a:pPr>
            <a:r>
              <a:rPr lang="en-US" sz="1600" b="1" dirty="0" smtClean="0">
                <a:solidFill>
                  <a:schemeClr val="accent5">
                    <a:lumMod val="90000"/>
                  </a:schemeClr>
                </a:solidFill>
              </a:rPr>
              <a:t>Other methods .  .  .</a:t>
            </a:r>
            <a:endParaRPr lang="en-US" sz="2000" dirty="0" smtClean="0">
              <a:solidFill>
                <a:schemeClr val="accent5">
                  <a:lumMod val="90000"/>
                </a:schemeClr>
              </a:solidFill>
            </a:endParaRPr>
          </a:p>
        </p:txBody>
      </p:sp>
      <p:sp>
        <p:nvSpPr>
          <p:cNvPr id="59395" name="Text Box 4"/>
          <p:cNvSpPr txBox="1">
            <a:spLocks noChangeArrowheads="1"/>
          </p:cNvSpPr>
          <p:nvPr/>
        </p:nvSpPr>
        <p:spPr bwMode="auto">
          <a:xfrm>
            <a:off x="900165" y="3943454"/>
            <a:ext cx="7215187" cy="519113"/>
          </a:xfrm>
          <a:prstGeom prst="rect">
            <a:avLst/>
          </a:prstGeom>
          <a:noFill/>
          <a:ln w="28575">
            <a:noFill/>
            <a:miter lim="800000"/>
            <a:headEnd/>
            <a:tailEnd/>
          </a:ln>
        </p:spPr>
        <p:txBody>
          <a:bodyPr>
            <a:spAutoFit/>
          </a:bodyPr>
          <a:lstStyle/>
          <a:p>
            <a:pPr marL="739775" indent="-739775" algn="ctr">
              <a:tabLst>
                <a:tab pos="623888" algn="l"/>
              </a:tabLst>
            </a:pPr>
            <a:r>
              <a:rPr lang="en-US" sz="2800" b="1">
                <a:solidFill>
                  <a:srgbClr val="BADDE1"/>
                </a:solidFill>
              </a:rPr>
              <a:t>compare things regionally </a:t>
            </a:r>
          </a:p>
        </p:txBody>
      </p:sp>
      <p:sp>
        <p:nvSpPr>
          <p:cNvPr id="59396" name="Text Box 5"/>
          <p:cNvSpPr txBox="1">
            <a:spLocks noChangeArrowheads="1"/>
          </p:cNvSpPr>
          <p:nvPr/>
        </p:nvSpPr>
        <p:spPr bwMode="auto">
          <a:xfrm>
            <a:off x="885825" y="4838760"/>
            <a:ext cx="7239000" cy="769441"/>
          </a:xfrm>
          <a:prstGeom prst="rect">
            <a:avLst/>
          </a:prstGeom>
          <a:noFill/>
          <a:ln w="28575">
            <a:noFill/>
            <a:miter lim="800000"/>
            <a:headEnd/>
            <a:tailEnd/>
          </a:ln>
        </p:spPr>
        <p:txBody>
          <a:bodyPr>
            <a:spAutoFit/>
          </a:bodyPr>
          <a:lstStyle/>
          <a:p>
            <a:pPr marL="739775" indent="-739775" algn="ctr">
              <a:tabLst>
                <a:tab pos="623888" algn="l"/>
              </a:tabLst>
            </a:pPr>
            <a:r>
              <a:rPr lang="en-US" sz="2800" b="1" dirty="0">
                <a:solidFill>
                  <a:srgbClr val="BADDE1"/>
                </a:solidFill>
              </a:rPr>
              <a:t>in an attempt to understand </a:t>
            </a:r>
            <a:r>
              <a:rPr lang="en-US" sz="4400" b="1" dirty="0">
                <a:solidFill>
                  <a:srgbClr val="000000"/>
                </a:solidFill>
              </a:rPr>
              <a:t>process</a:t>
            </a:r>
            <a:endParaRPr lang="en-US" dirty="0">
              <a:solidFill>
                <a:srgbClr val="000000"/>
              </a:solidFill>
            </a:endParaRPr>
          </a:p>
        </p:txBody>
      </p:sp>
      <p:sp>
        <p:nvSpPr>
          <p:cNvPr id="59397"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59398"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76965652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ubTitle" idx="4294967295"/>
          </p:nvPr>
        </p:nvSpPr>
        <p:spPr>
          <a:xfrm>
            <a:off x="871590" y="1935163"/>
            <a:ext cx="7343775" cy="1422400"/>
          </a:xfrm>
        </p:spPr>
        <p:txBody>
          <a:bodyPr>
            <a:spAutoFit/>
          </a:bodyPr>
          <a:lstStyle/>
          <a:p>
            <a:pPr marL="0" indent="0" eaLnBrk="1" hangingPunct="1">
              <a:lnSpc>
                <a:spcPct val="140000"/>
              </a:lnSpc>
              <a:tabLst>
                <a:tab pos="0" algn="l"/>
              </a:tabLst>
              <a:defRPr/>
            </a:pPr>
            <a:r>
              <a:rPr lang="en-US" sz="4400" b="1" dirty="0" smtClean="0">
                <a:solidFill>
                  <a:schemeClr val="accent5">
                    <a:lumMod val="90000"/>
                  </a:schemeClr>
                </a:solidFill>
              </a:rPr>
              <a:t> comparative method</a:t>
            </a:r>
          </a:p>
          <a:p>
            <a:pPr lvl="1" eaLnBrk="1" hangingPunct="1">
              <a:lnSpc>
                <a:spcPct val="140000"/>
              </a:lnSpc>
              <a:tabLst>
                <a:tab pos="0" algn="l"/>
              </a:tabLst>
              <a:defRPr/>
            </a:pPr>
            <a:r>
              <a:rPr lang="en-US" sz="1600" b="1" dirty="0" smtClean="0">
                <a:solidFill>
                  <a:schemeClr val="accent5">
                    <a:lumMod val="90000"/>
                  </a:schemeClr>
                </a:solidFill>
              </a:rPr>
              <a:t>Other methods .  .  .</a:t>
            </a:r>
            <a:endParaRPr lang="en-US" sz="2000" dirty="0" smtClean="0">
              <a:solidFill>
                <a:schemeClr val="accent5">
                  <a:lumMod val="90000"/>
                </a:schemeClr>
              </a:solidFill>
            </a:endParaRPr>
          </a:p>
        </p:txBody>
      </p:sp>
      <p:sp>
        <p:nvSpPr>
          <p:cNvPr id="59395" name="Text Box 4"/>
          <p:cNvSpPr txBox="1">
            <a:spLocks noChangeArrowheads="1"/>
          </p:cNvSpPr>
          <p:nvPr/>
        </p:nvSpPr>
        <p:spPr bwMode="auto">
          <a:xfrm>
            <a:off x="900165" y="3943454"/>
            <a:ext cx="7215187" cy="519113"/>
          </a:xfrm>
          <a:prstGeom prst="rect">
            <a:avLst/>
          </a:prstGeom>
          <a:noFill/>
          <a:ln w="28575">
            <a:noFill/>
            <a:miter lim="800000"/>
            <a:headEnd/>
            <a:tailEnd/>
          </a:ln>
        </p:spPr>
        <p:txBody>
          <a:bodyPr>
            <a:spAutoFit/>
          </a:bodyPr>
          <a:lstStyle/>
          <a:p>
            <a:pPr marL="739775" indent="-739775" algn="ctr">
              <a:tabLst>
                <a:tab pos="623888" algn="l"/>
              </a:tabLst>
            </a:pPr>
            <a:r>
              <a:rPr lang="en-US" sz="2800" b="1">
                <a:solidFill>
                  <a:srgbClr val="BADDE1"/>
                </a:solidFill>
              </a:rPr>
              <a:t>compare things regionally </a:t>
            </a:r>
          </a:p>
        </p:txBody>
      </p:sp>
      <p:sp>
        <p:nvSpPr>
          <p:cNvPr id="59396" name="Text Box 5"/>
          <p:cNvSpPr txBox="1">
            <a:spLocks noChangeArrowheads="1"/>
          </p:cNvSpPr>
          <p:nvPr/>
        </p:nvSpPr>
        <p:spPr bwMode="auto">
          <a:xfrm>
            <a:off x="885825" y="4838760"/>
            <a:ext cx="7239000" cy="769441"/>
          </a:xfrm>
          <a:prstGeom prst="rect">
            <a:avLst/>
          </a:prstGeom>
          <a:noFill/>
          <a:ln w="28575">
            <a:noFill/>
            <a:miter lim="800000"/>
            <a:headEnd/>
            <a:tailEnd/>
          </a:ln>
        </p:spPr>
        <p:txBody>
          <a:bodyPr>
            <a:spAutoFit/>
          </a:bodyPr>
          <a:lstStyle/>
          <a:p>
            <a:pPr marL="739775" indent="-739775" algn="ctr">
              <a:tabLst>
                <a:tab pos="623888" algn="l"/>
              </a:tabLst>
            </a:pPr>
            <a:r>
              <a:rPr lang="en-US" sz="2800" b="1" dirty="0">
                <a:solidFill>
                  <a:srgbClr val="BADDE1"/>
                </a:solidFill>
              </a:rPr>
              <a:t>in an attempt to understand </a:t>
            </a:r>
            <a:r>
              <a:rPr lang="en-US" sz="4400" b="1" dirty="0">
                <a:solidFill>
                  <a:srgbClr val="000000"/>
                </a:solidFill>
              </a:rPr>
              <a:t>process</a:t>
            </a:r>
            <a:endParaRPr lang="en-US" dirty="0">
              <a:solidFill>
                <a:srgbClr val="000000"/>
              </a:solidFill>
            </a:endParaRPr>
          </a:p>
        </p:txBody>
      </p:sp>
      <p:sp>
        <p:nvSpPr>
          <p:cNvPr id="59397"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59398"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
        <p:nvSpPr>
          <p:cNvPr id="7" name="Rectangle 6"/>
          <p:cNvSpPr>
            <a:spLocks noChangeArrowheads="1"/>
          </p:cNvSpPr>
          <p:nvPr/>
        </p:nvSpPr>
        <p:spPr bwMode="auto">
          <a:xfrm>
            <a:off x="704850" y="2261540"/>
            <a:ext cx="7772400" cy="3631763"/>
          </a:xfrm>
          <a:prstGeom prst="rect">
            <a:avLst/>
          </a:prstGeom>
          <a:solidFill>
            <a:schemeClr val="bg1"/>
          </a:solidFill>
          <a:ln w="76200">
            <a:solidFill>
              <a:srgbClr val="FFC000"/>
            </a:solidFill>
            <a:miter lim="800000"/>
            <a:headEnd/>
            <a:tailEnd/>
          </a:ln>
        </p:spPr>
        <p:txBody>
          <a:bodyPr wrap="square" lIns="228600" tIns="228600" rIns="228600" bIns="228600" anchor="ctr">
            <a:spAutoFit/>
          </a:bodyPr>
          <a:lstStyle/>
          <a:p>
            <a:pPr algn="ctr"/>
            <a:r>
              <a:rPr lang="en-US" sz="4400" b="1" dirty="0" smtClean="0">
                <a:solidFill>
                  <a:srgbClr val="000000"/>
                </a:solidFill>
              </a:rPr>
              <a:t>process</a:t>
            </a:r>
          </a:p>
          <a:p>
            <a:pPr algn="ctr"/>
            <a:endParaRPr lang="en-US" sz="1000" dirty="0" smtClean="0">
              <a:solidFill>
                <a:srgbClr val="000000"/>
              </a:solidFill>
              <a:latin typeface="Arial"/>
            </a:endParaRPr>
          </a:p>
          <a:p>
            <a:pPr algn="ctr"/>
            <a:r>
              <a:rPr lang="en-US" sz="3200" b="1" dirty="0" smtClean="0">
                <a:solidFill>
                  <a:srgbClr val="000000"/>
                </a:solidFill>
                <a:latin typeface="Arial"/>
              </a:rPr>
              <a:t>essentially refers to </a:t>
            </a:r>
          </a:p>
          <a:p>
            <a:pPr algn="ctr"/>
            <a:r>
              <a:rPr lang="en-US" sz="3200" b="1" dirty="0" smtClean="0">
                <a:solidFill>
                  <a:srgbClr val="000000"/>
                </a:solidFill>
                <a:latin typeface="Arial"/>
              </a:rPr>
              <a:t>how things change</a:t>
            </a:r>
          </a:p>
          <a:p>
            <a:pPr algn="ctr"/>
            <a:r>
              <a:rPr lang="en-US" sz="2400" dirty="0" smtClean="0">
                <a:solidFill>
                  <a:srgbClr val="000000"/>
                </a:solidFill>
                <a:latin typeface="Arial"/>
              </a:rPr>
              <a:t>or</a:t>
            </a:r>
          </a:p>
          <a:p>
            <a:pPr algn="ctr"/>
            <a:r>
              <a:rPr lang="en-US" sz="3200" b="1" dirty="0" smtClean="0">
                <a:solidFill>
                  <a:srgbClr val="000000"/>
                </a:solidFill>
                <a:latin typeface="Arial"/>
              </a:rPr>
              <a:t>how things came to be </a:t>
            </a:r>
          </a:p>
          <a:p>
            <a:pPr algn="ctr"/>
            <a:r>
              <a:rPr lang="en-US" sz="3200" b="1" dirty="0" smtClean="0">
                <a:solidFill>
                  <a:srgbClr val="000000"/>
                </a:solidFill>
                <a:latin typeface="Arial"/>
              </a:rPr>
              <a:t>the way they are now</a:t>
            </a:r>
            <a:endParaRPr lang="en-US" sz="2800" dirty="0" smtClean="0">
              <a:solidFill>
                <a:srgbClr val="000000"/>
              </a:solidFill>
              <a:latin typeface="Arial"/>
            </a:endParaRPr>
          </a:p>
        </p:txBody>
      </p:sp>
    </p:spTree>
    <p:extLst>
      <p:ext uri="{BB962C8B-B14F-4D97-AF65-F5344CB8AC3E}">
        <p14:creationId xmlns:p14="http://schemas.microsoft.com/office/powerpoint/2010/main" val="269269585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1" name="Rectangle 3"/>
          <p:cNvSpPr>
            <a:spLocks noGrp="1" noChangeArrowheads="1"/>
          </p:cNvSpPr>
          <p:nvPr>
            <p:ph type="subTitle" idx="4294967295"/>
          </p:nvPr>
        </p:nvSpPr>
        <p:spPr>
          <a:xfrm>
            <a:off x="914400" y="1676485"/>
            <a:ext cx="7772400" cy="2320635"/>
          </a:xfrm>
        </p:spPr>
        <p:txBody>
          <a:bodyPr>
            <a:spAutoFit/>
          </a:bodyPr>
          <a:lstStyle/>
          <a:p>
            <a:pPr marL="285750" indent="-285750" eaLnBrk="1" hangingPunct="1">
              <a:tabLst>
                <a:tab pos="57150" algn="l"/>
                <a:tab pos="2171700" algn="l"/>
                <a:tab pos="2628900" algn="l"/>
                <a:tab pos="3200400" algn="l"/>
                <a:tab pos="3657600" algn="l"/>
              </a:tabLst>
            </a:pPr>
            <a:r>
              <a:rPr lang="en-US" b="1" dirty="0" smtClean="0"/>
              <a:t>the comparative method </a:t>
            </a:r>
            <a:r>
              <a:rPr lang="en-US" sz="3600" b="1" dirty="0" smtClean="0">
                <a:solidFill>
                  <a:srgbClr val="FF0000"/>
                </a:solidFill>
              </a:rPr>
              <a:t>compares</a:t>
            </a:r>
            <a:r>
              <a:rPr lang="en-US" sz="3600" b="1" dirty="0" smtClean="0"/>
              <a:t> </a:t>
            </a:r>
            <a:r>
              <a:rPr lang="en-US" b="1" dirty="0" smtClean="0"/>
              <a:t>things </a:t>
            </a:r>
          </a:p>
          <a:p>
            <a:pPr marL="914400" indent="-914400" eaLnBrk="1" hangingPunct="1">
              <a:buNone/>
              <a:tabLst>
                <a:tab pos="914400" algn="l"/>
                <a:tab pos="2171700" algn="l"/>
                <a:tab pos="2628900" algn="l"/>
                <a:tab pos="3200400" algn="l"/>
                <a:tab pos="3657600" algn="l"/>
              </a:tabLst>
            </a:pPr>
            <a:r>
              <a:rPr lang="en-US" b="1" dirty="0" smtClean="0"/>
              <a:t>	</a:t>
            </a:r>
          </a:p>
          <a:p>
            <a:pPr marL="914400" indent="-914400" eaLnBrk="1" hangingPunct="1">
              <a:buNone/>
              <a:tabLst>
                <a:tab pos="914400" algn="l"/>
                <a:tab pos="2171700" algn="l"/>
                <a:tab pos="2628900" algn="l"/>
                <a:tab pos="3200400" algn="l"/>
                <a:tab pos="3657600" algn="l"/>
              </a:tabLst>
            </a:pPr>
            <a:r>
              <a:rPr lang="en-US" b="1" dirty="0" smtClean="0"/>
              <a:t>	for e.g. . . .</a:t>
            </a:r>
            <a:endParaRPr lang="en-US" sz="2800" b="1" dirty="0" smtClean="0">
              <a:solidFill>
                <a:schemeClr val="bg1"/>
              </a:solidFill>
            </a:endParaRPr>
          </a:p>
        </p:txBody>
      </p:sp>
      <p:sp>
        <p:nvSpPr>
          <p:cNvPr id="250882" name="Rectangle 2"/>
          <p:cNvSpPr txBox="1">
            <a:spLocks noChangeArrowheads="1"/>
          </p:cNvSpPr>
          <p:nvPr/>
        </p:nvSpPr>
        <p:spPr bwMode="auto">
          <a:xfrm>
            <a:off x="457200" y="434975"/>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250883"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129570361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7"/>
          <p:cNvSpPr>
            <a:spLocks noChangeArrowheads="1"/>
          </p:cNvSpPr>
          <p:nvPr/>
        </p:nvSpPr>
        <p:spPr bwMode="auto">
          <a:xfrm>
            <a:off x="2675474" y="5237313"/>
            <a:ext cx="3765774" cy="1000274"/>
          </a:xfrm>
          <a:prstGeom prst="rect">
            <a:avLst/>
          </a:prstGeom>
          <a:noFill/>
          <a:ln w="9525">
            <a:noFill/>
            <a:miter lim="800000"/>
            <a:headEnd/>
            <a:tailEnd/>
          </a:ln>
        </p:spPr>
        <p:txBody>
          <a:bodyPr wrap="none" anchor="ctr">
            <a:spAutoFit/>
          </a:bodyPr>
          <a:lstStyle/>
          <a:p>
            <a:pPr algn="ctr" eaLnBrk="0" hangingPunct="0"/>
            <a:r>
              <a:rPr lang="en-US" dirty="0">
                <a:solidFill>
                  <a:srgbClr val="000000"/>
                </a:solidFill>
                <a:latin typeface="Arial" charset="0"/>
              </a:rPr>
              <a:t>Sophie D. Coe</a:t>
            </a:r>
            <a:r>
              <a:rPr lang="en-US" sz="2400" dirty="0">
                <a:solidFill>
                  <a:srgbClr val="000000"/>
                </a:solidFill>
                <a:latin typeface="Arial" charset="0"/>
              </a:rPr>
              <a:t/>
            </a:r>
            <a:br>
              <a:rPr lang="en-US" sz="2400" dirty="0">
                <a:solidFill>
                  <a:srgbClr val="000000"/>
                </a:solidFill>
                <a:latin typeface="Arial" charset="0"/>
              </a:rPr>
            </a:br>
            <a:r>
              <a:rPr lang="en-US" sz="2400" b="1" i="1" dirty="0">
                <a:solidFill>
                  <a:srgbClr val="000000"/>
                </a:solidFill>
                <a:latin typeface="Arial" charset="0"/>
              </a:rPr>
              <a:t>America's First Cuisines</a:t>
            </a:r>
            <a:r>
              <a:rPr lang="en-US" b="1" dirty="0">
                <a:solidFill>
                  <a:srgbClr val="000000"/>
                </a:solidFill>
                <a:latin typeface="Arial" charset="0"/>
              </a:rPr>
              <a:t/>
            </a:r>
            <a:br>
              <a:rPr lang="en-US" b="1" dirty="0">
                <a:solidFill>
                  <a:srgbClr val="000000"/>
                </a:solidFill>
                <a:latin typeface="Arial" charset="0"/>
              </a:rPr>
            </a:br>
            <a:r>
              <a:rPr lang="en-US" sz="1100" dirty="0">
                <a:solidFill>
                  <a:srgbClr val="000000"/>
                </a:solidFill>
                <a:latin typeface="Arial" charset="0"/>
              </a:rPr>
              <a:t>Austin: University of </a:t>
            </a:r>
            <a:r>
              <a:rPr lang="en-US" sz="1100" dirty="0" err="1">
                <a:solidFill>
                  <a:srgbClr val="000000"/>
                </a:solidFill>
                <a:latin typeface="Arial" charset="0"/>
              </a:rPr>
              <a:t>Texax</a:t>
            </a:r>
            <a:r>
              <a:rPr lang="en-US" sz="1100" dirty="0">
                <a:solidFill>
                  <a:srgbClr val="000000"/>
                </a:solidFill>
                <a:latin typeface="Arial" charset="0"/>
              </a:rPr>
              <a:t> Press, 1994</a:t>
            </a:r>
            <a:r>
              <a:rPr lang="en-US" sz="1100" dirty="0" smtClean="0">
                <a:solidFill>
                  <a:srgbClr val="000000"/>
                </a:solidFill>
                <a:latin typeface="Arial" charset="0"/>
              </a:rPr>
              <a:t>.</a:t>
            </a:r>
            <a:endParaRPr lang="en-US" sz="1100" dirty="0">
              <a:solidFill>
                <a:srgbClr val="000000"/>
              </a:solidFill>
              <a:latin typeface="Arial" charset="0"/>
            </a:endParaRPr>
          </a:p>
        </p:txBody>
      </p:sp>
      <p:pic>
        <p:nvPicPr>
          <p:cNvPr id="191492" name="Picture 2"/>
          <p:cNvPicPr>
            <a:picLocks noChangeAspect="1" noChangeArrowheads="1"/>
          </p:cNvPicPr>
          <p:nvPr/>
        </p:nvPicPr>
        <p:blipFill>
          <a:blip r:embed="rId2" cstate="print"/>
          <a:srcRect/>
          <a:stretch>
            <a:fillRect/>
          </a:stretch>
        </p:blipFill>
        <p:spPr bwMode="auto">
          <a:xfrm>
            <a:off x="3537656" y="1578414"/>
            <a:ext cx="2050344" cy="3505200"/>
          </a:xfrm>
          <a:prstGeom prst="rect">
            <a:avLst/>
          </a:prstGeom>
          <a:noFill/>
          <a:ln w="9525">
            <a:noFill/>
            <a:miter lim="800000"/>
            <a:headEnd/>
            <a:tailEnd/>
          </a:ln>
        </p:spPr>
      </p:pic>
      <p:sp>
        <p:nvSpPr>
          <p:cNvPr id="191493" name="Text Box 10"/>
          <p:cNvSpPr txBox="1">
            <a:spLocks noChangeArrowheads="1"/>
          </p:cNvSpPr>
          <p:nvPr/>
        </p:nvSpPr>
        <p:spPr bwMode="auto">
          <a:xfrm>
            <a:off x="3117978" y="6400815"/>
            <a:ext cx="2904962" cy="215444"/>
          </a:xfrm>
          <a:prstGeom prst="rect">
            <a:avLst/>
          </a:prstGeom>
          <a:noFill/>
          <a:ln w="9525">
            <a:noFill/>
            <a:miter lim="800000"/>
            <a:headEnd/>
            <a:tailEnd/>
          </a:ln>
        </p:spPr>
        <p:txBody>
          <a:bodyPr wrap="none">
            <a:spAutoFit/>
          </a:bodyPr>
          <a:lstStyle/>
          <a:p>
            <a:pPr algn="ctr" eaLnBrk="0" hangingPunct="0"/>
            <a:r>
              <a:rPr kumimoji="1" lang="en-US" sz="800" dirty="0">
                <a:solidFill>
                  <a:srgbClr val="000000"/>
                </a:solidFill>
                <a:latin typeface="Arial" charset="0"/>
                <a:hlinkClick r:id="rId3"/>
              </a:rPr>
              <a:t>www.d.umn.edu/cla/faculty/troufs/anthfood/aftexts.html#title</a:t>
            </a:r>
            <a:endParaRPr kumimoji="1" lang="en-US" sz="800" dirty="0">
              <a:solidFill>
                <a:srgbClr val="000000"/>
              </a:solidFill>
              <a:latin typeface="Arial" charset="0"/>
            </a:endParaRPr>
          </a:p>
        </p:txBody>
      </p:sp>
      <p:sp>
        <p:nvSpPr>
          <p:cNvPr id="6" name="Text Box 7"/>
          <p:cNvSpPr txBox="1">
            <a:spLocks noChangeArrowheads="1"/>
          </p:cNvSpPr>
          <p:nvPr/>
        </p:nvSpPr>
        <p:spPr bwMode="auto">
          <a:xfrm>
            <a:off x="1810854" y="1356647"/>
            <a:ext cx="1553630" cy="3785652"/>
          </a:xfrm>
          <a:prstGeom prst="rect">
            <a:avLst/>
          </a:prstGeom>
          <a:noFill/>
          <a:ln w="9525">
            <a:noFill/>
            <a:miter lim="800000"/>
            <a:headEnd/>
            <a:tailEnd/>
          </a:ln>
        </p:spPr>
        <p:txBody>
          <a:bodyPr wrap="none">
            <a:spAutoFit/>
          </a:bodyPr>
          <a:lstStyle/>
          <a:p>
            <a:pPr algn="ctr" eaLnBrk="0" hangingPunct="0">
              <a:lnSpc>
                <a:spcPct val="200000"/>
              </a:lnSpc>
            </a:pPr>
            <a:r>
              <a:rPr kumimoji="1" lang="en-US" sz="4000" b="1" dirty="0">
                <a:solidFill>
                  <a:srgbClr val="000000"/>
                </a:solidFill>
                <a:latin typeface="Arial" charset="0"/>
              </a:rPr>
              <a:t>Aztec</a:t>
            </a:r>
          </a:p>
          <a:p>
            <a:pPr algn="ctr" eaLnBrk="0" hangingPunct="0">
              <a:lnSpc>
                <a:spcPct val="200000"/>
              </a:lnSpc>
            </a:pPr>
            <a:r>
              <a:rPr kumimoji="1" lang="en-US" sz="4000" b="1" dirty="0">
                <a:solidFill>
                  <a:srgbClr val="000000"/>
                </a:solidFill>
                <a:latin typeface="Arial" charset="0"/>
              </a:rPr>
              <a:t>Maya</a:t>
            </a:r>
          </a:p>
          <a:p>
            <a:pPr algn="ctr" eaLnBrk="0" hangingPunct="0">
              <a:lnSpc>
                <a:spcPct val="200000"/>
              </a:lnSpc>
            </a:pPr>
            <a:r>
              <a:rPr kumimoji="1" lang="en-US" sz="4000" b="1" dirty="0">
                <a:solidFill>
                  <a:srgbClr val="000000"/>
                </a:solidFill>
                <a:latin typeface="Arial" charset="0"/>
              </a:rPr>
              <a:t>Inca</a:t>
            </a:r>
          </a:p>
        </p:txBody>
      </p:sp>
      <p:sp>
        <p:nvSpPr>
          <p:cNvPr id="8" name="TextBox 7"/>
          <p:cNvSpPr txBox="1">
            <a:spLocks noChangeArrowheads="1"/>
          </p:cNvSpPr>
          <p:nvPr/>
        </p:nvSpPr>
        <p:spPr bwMode="auto">
          <a:xfrm>
            <a:off x="1683930" y="5250454"/>
            <a:ext cx="5762625" cy="1077218"/>
          </a:xfrm>
          <a:prstGeom prst="rect">
            <a:avLst/>
          </a:prstGeom>
          <a:solidFill>
            <a:schemeClr val="bg1"/>
          </a:solidFill>
          <a:ln w="76200">
            <a:solidFill>
              <a:srgbClr val="FFC000"/>
            </a:solidFill>
            <a:miter lim="800000"/>
            <a:headEnd/>
            <a:tailEnd/>
          </a:ln>
        </p:spPr>
        <p:txBody>
          <a:bodyPr>
            <a:spAutoFit/>
          </a:bodyPr>
          <a:lstStyle/>
          <a:p>
            <a:pPr algn="ctr"/>
            <a:r>
              <a:rPr lang="en-US" sz="3200" b="1" dirty="0" smtClean="0">
                <a:solidFill>
                  <a:srgbClr val="000000"/>
                </a:solidFill>
              </a:rPr>
              <a:t>comparing cultures and cuisines</a:t>
            </a:r>
            <a:endParaRPr lang="en-US" sz="3200" b="1" dirty="0">
              <a:solidFill>
                <a:srgbClr val="000000"/>
              </a:solidFill>
            </a:endParaRPr>
          </a:p>
        </p:txBody>
      </p:sp>
    </p:spTree>
    <p:extLst>
      <p:ext uri="{BB962C8B-B14F-4D97-AF65-F5344CB8AC3E}">
        <p14:creationId xmlns:p14="http://schemas.microsoft.com/office/powerpoint/2010/main" val="381267598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subTitle" idx="4294967295"/>
          </p:nvPr>
        </p:nvSpPr>
        <p:spPr>
          <a:xfrm>
            <a:off x="871590" y="1935163"/>
            <a:ext cx="7343775" cy="1422400"/>
          </a:xfrm>
        </p:spPr>
        <p:txBody>
          <a:bodyPr>
            <a:spAutoFit/>
          </a:bodyPr>
          <a:lstStyle/>
          <a:p>
            <a:pPr marL="0" indent="0" eaLnBrk="1" hangingPunct="1">
              <a:lnSpc>
                <a:spcPct val="140000"/>
              </a:lnSpc>
              <a:tabLst>
                <a:tab pos="0" algn="l"/>
              </a:tabLst>
            </a:pPr>
            <a:r>
              <a:rPr lang="en-US" sz="4400" b="1" smtClean="0"/>
              <a:t> comparative method</a:t>
            </a:r>
          </a:p>
          <a:p>
            <a:pPr lvl="1" eaLnBrk="1" hangingPunct="1">
              <a:lnSpc>
                <a:spcPct val="140000"/>
              </a:lnSpc>
              <a:tabLst>
                <a:tab pos="0" algn="l"/>
              </a:tabLst>
            </a:pPr>
            <a:r>
              <a:rPr lang="en-US" sz="1600" b="1" smtClean="0"/>
              <a:t>Other methods .  .  .</a:t>
            </a:r>
            <a:endParaRPr lang="en-US" sz="2000" smtClean="0"/>
          </a:p>
        </p:txBody>
      </p:sp>
      <p:sp>
        <p:nvSpPr>
          <p:cNvPr id="58371" name="Text Box 4"/>
          <p:cNvSpPr txBox="1">
            <a:spLocks noChangeArrowheads="1"/>
          </p:cNvSpPr>
          <p:nvPr/>
        </p:nvSpPr>
        <p:spPr bwMode="auto">
          <a:xfrm>
            <a:off x="900165" y="3943454"/>
            <a:ext cx="7215187" cy="519113"/>
          </a:xfrm>
          <a:prstGeom prst="rect">
            <a:avLst/>
          </a:prstGeom>
          <a:noFill/>
          <a:ln w="28575">
            <a:noFill/>
            <a:miter lim="800000"/>
            <a:headEnd/>
            <a:tailEnd/>
          </a:ln>
        </p:spPr>
        <p:txBody>
          <a:bodyPr>
            <a:spAutoFit/>
          </a:bodyPr>
          <a:lstStyle/>
          <a:p>
            <a:pPr marL="739775" indent="-739775" algn="ctr">
              <a:tabLst>
                <a:tab pos="623888" algn="l"/>
              </a:tabLst>
            </a:pPr>
            <a:r>
              <a:rPr lang="en-US" sz="2800" b="1">
                <a:solidFill>
                  <a:srgbClr val="000000"/>
                </a:solidFill>
              </a:rPr>
              <a:t>compare things regionally </a:t>
            </a:r>
          </a:p>
        </p:txBody>
      </p:sp>
      <p:sp>
        <p:nvSpPr>
          <p:cNvPr id="515077" name="Text Box 5"/>
          <p:cNvSpPr txBox="1">
            <a:spLocks noChangeArrowheads="1"/>
          </p:cNvSpPr>
          <p:nvPr/>
        </p:nvSpPr>
        <p:spPr bwMode="auto">
          <a:xfrm>
            <a:off x="885825" y="4838804"/>
            <a:ext cx="7239000" cy="519113"/>
          </a:xfrm>
          <a:prstGeom prst="rect">
            <a:avLst/>
          </a:prstGeom>
          <a:noFill/>
          <a:ln w="28575">
            <a:noFill/>
            <a:miter lim="800000"/>
            <a:headEnd/>
            <a:tailEnd/>
          </a:ln>
        </p:spPr>
        <p:txBody>
          <a:bodyPr>
            <a:spAutoFit/>
          </a:bodyPr>
          <a:lstStyle/>
          <a:p>
            <a:pPr marL="739775" indent="-739775" algn="ctr">
              <a:tabLst>
                <a:tab pos="623888" algn="l"/>
              </a:tabLst>
            </a:pPr>
            <a:r>
              <a:rPr lang="en-US" sz="2800" b="1">
                <a:solidFill>
                  <a:srgbClr val="000000"/>
                </a:solidFill>
              </a:rPr>
              <a:t>in an attempt to understand process</a:t>
            </a:r>
            <a:endParaRPr lang="en-US">
              <a:solidFill>
                <a:srgbClr val="000000"/>
              </a:solidFill>
            </a:endParaRPr>
          </a:p>
        </p:txBody>
      </p:sp>
      <p:sp>
        <p:nvSpPr>
          <p:cNvPr id="58373"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58374"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24232636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3"/>
          <p:cNvSpPr>
            <a:spLocks noGrp="1" noChangeArrowheads="1"/>
          </p:cNvSpPr>
          <p:nvPr>
            <p:ph type="subTitle" idx="4294967295"/>
          </p:nvPr>
        </p:nvSpPr>
        <p:spPr>
          <a:xfrm>
            <a:off x="914400" y="1676400"/>
            <a:ext cx="7772400" cy="4857750"/>
          </a:xfrm>
        </p:spPr>
        <p:txBody>
          <a:bodyPr>
            <a:spAutoFit/>
          </a:bodyPr>
          <a:lstStyle/>
          <a:p>
            <a:pPr marL="285750" indent="-285750" eaLnBrk="1" hangingPunct="1">
              <a:tabLst>
                <a:tab pos="57150" algn="l"/>
                <a:tab pos="2171700" algn="l"/>
                <a:tab pos="2628900" algn="l"/>
                <a:tab pos="3200400" algn="l"/>
                <a:tab pos="3657600" algn="l"/>
              </a:tabLst>
            </a:pPr>
            <a:r>
              <a:rPr lang="en-US" b="1" smtClean="0"/>
              <a:t>the comparative method </a:t>
            </a:r>
            <a:r>
              <a:rPr lang="en-US" b="1" smtClean="0">
                <a:solidFill>
                  <a:srgbClr val="FF0000"/>
                </a:solidFill>
              </a:rPr>
              <a:t>compares</a:t>
            </a:r>
            <a:r>
              <a:rPr lang="en-US" b="1" smtClean="0"/>
              <a:t> things, for e.g., process of domestication / civilization</a:t>
            </a:r>
          </a:p>
          <a:p>
            <a:pPr marL="285750" indent="-285750" eaLnBrk="1" hangingPunct="1">
              <a:lnSpc>
                <a:spcPct val="0"/>
              </a:lnSpc>
              <a:tabLst>
                <a:tab pos="57150" algn="l"/>
                <a:tab pos="2171700" algn="l"/>
                <a:tab pos="2628900" algn="l"/>
                <a:tab pos="3200400" algn="l"/>
                <a:tab pos="3657600" algn="l"/>
              </a:tabLst>
            </a:pPr>
            <a:endParaRPr lang="en-US" b="1" smtClean="0"/>
          </a:p>
          <a:p>
            <a:pPr marL="1828800" lvl="2" indent="0" eaLnBrk="1" hangingPunct="1">
              <a:lnSpc>
                <a:spcPct val="90000"/>
              </a:lnSpc>
              <a:buFontTx/>
              <a:buNone/>
              <a:tabLst>
                <a:tab pos="57150" algn="l"/>
                <a:tab pos="2171700" algn="l"/>
                <a:tab pos="2628900" algn="l"/>
                <a:tab pos="3200400" algn="l"/>
                <a:tab pos="3657600" algn="l"/>
              </a:tabLst>
            </a:pPr>
            <a:r>
              <a:rPr lang="en-US" sz="2800" b="1" smtClean="0">
                <a:solidFill>
                  <a:schemeClr val="bg1"/>
                </a:solidFill>
              </a:rPr>
              <a:t>maize 	– 	Mexico</a:t>
            </a:r>
          </a:p>
          <a:p>
            <a:pPr marL="1828800" lvl="2" indent="0" eaLnBrk="1" hangingPunct="1">
              <a:lnSpc>
                <a:spcPct val="140000"/>
              </a:lnSpc>
              <a:buFontTx/>
              <a:buNone/>
              <a:tabLst>
                <a:tab pos="57150" algn="l"/>
                <a:tab pos="2171700" algn="l"/>
                <a:tab pos="2628900" algn="l"/>
                <a:tab pos="3200400" algn="l"/>
                <a:tab pos="3657600" algn="l"/>
              </a:tabLst>
            </a:pPr>
            <a:r>
              <a:rPr lang="en-US" sz="2800" b="1" smtClean="0">
                <a:solidFill>
                  <a:schemeClr val="bg1"/>
                </a:solidFill>
              </a:rPr>
              <a:t>wheat 	– 	Turkey</a:t>
            </a:r>
          </a:p>
          <a:p>
            <a:pPr marL="1828800" lvl="2" indent="0" eaLnBrk="1" hangingPunct="1">
              <a:lnSpc>
                <a:spcPct val="140000"/>
              </a:lnSpc>
              <a:buFontTx/>
              <a:buNone/>
              <a:tabLst>
                <a:tab pos="57150" algn="l"/>
                <a:tab pos="2171700" algn="l"/>
                <a:tab pos="2628900" algn="l"/>
                <a:tab pos="3200400" algn="l"/>
                <a:tab pos="3657600" algn="l"/>
              </a:tabLst>
            </a:pPr>
            <a:r>
              <a:rPr lang="en-US" sz="2800" b="1" smtClean="0">
                <a:solidFill>
                  <a:schemeClr val="bg1"/>
                </a:solidFill>
              </a:rPr>
              <a:t>rice 		– 	China</a:t>
            </a:r>
          </a:p>
          <a:p>
            <a:pPr marL="1828800" lvl="2" indent="0" eaLnBrk="1" hangingPunct="1">
              <a:lnSpc>
                <a:spcPct val="140000"/>
              </a:lnSpc>
              <a:buFontTx/>
              <a:buNone/>
              <a:tabLst>
                <a:tab pos="57150" algn="l"/>
                <a:tab pos="2171700" algn="l"/>
                <a:tab pos="2628900" algn="l"/>
                <a:tab pos="3200400" algn="l"/>
                <a:tab pos="3657600" algn="l"/>
              </a:tabLst>
            </a:pPr>
            <a:r>
              <a:rPr lang="en-US" sz="2800" b="1" smtClean="0">
                <a:solidFill>
                  <a:schemeClr val="bg1"/>
                </a:solidFill>
              </a:rPr>
              <a:t>manioc 	– 	Brazil</a:t>
            </a:r>
          </a:p>
          <a:p>
            <a:pPr marL="1828800" lvl="2" indent="0" eaLnBrk="1" hangingPunct="1">
              <a:lnSpc>
                <a:spcPct val="140000"/>
              </a:lnSpc>
              <a:buFontTx/>
              <a:buNone/>
              <a:tabLst>
                <a:tab pos="57150" algn="l"/>
                <a:tab pos="2171700" algn="l"/>
                <a:tab pos="2628900" algn="l"/>
                <a:tab pos="3200400" algn="l"/>
                <a:tab pos="3657600" algn="l"/>
              </a:tabLst>
            </a:pPr>
            <a:r>
              <a:rPr lang="en-US" sz="2800" b="1" smtClean="0">
                <a:solidFill>
                  <a:schemeClr val="bg1"/>
                </a:solidFill>
              </a:rPr>
              <a:t>millet 	– 	Africa</a:t>
            </a:r>
          </a:p>
        </p:txBody>
      </p:sp>
      <p:sp>
        <p:nvSpPr>
          <p:cNvPr id="60419" name="Rectangle 2"/>
          <p:cNvSpPr txBox="1">
            <a:spLocks noChangeArrowheads="1"/>
          </p:cNvSpPr>
          <p:nvPr/>
        </p:nvSpPr>
        <p:spPr bwMode="auto">
          <a:xfrm>
            <a:off x="457200" y="434975"/>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60420"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12066224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7" name="Rectangle 3"/>
          <p:cNvSpPr>
            <a:spLocks noGrp="1" noChangeArrowheads="1"/>
          </p:cNvSpPr>
          <p:nvPr>
            <p:ph type="subTitle" idx="4294967295"/>
          </p:nvPr>
        </p:nvSpPr>
        <p:spPr>
          <a:xfrm>
            <a:off x="914400" y="1676400"/>
            <a:ext cx="7772400" cy="4857750"/>
          </a:xfrm>
        </p:spPr>
        <p:txBody>
          <a:bodyPr>
            <a:spAutoFit/>
          </a:bodyPr>
          <a:lstStyle/>
          <a:p>
            <a:pPr marL="285750" indent="-285750" eaLnBrk="1" hangingPunct="1">
              <a:tabLst>
                <a:tab pos="57150" algn="l"/>
                <a:tab pos="2171700" algn="l"/>
                <a:tab pos="2628900" algn="l"/>
                <a:tab pos="3200400" algn="l"/>
                <a:tab pos="3657600" algn="l"/>
              </a:tabLst>
              <a:defRPr/>
            </a:pPr>
            <a:r>
              <a:rPr lang="en-US" b="1" dirty="0" smtClean="0">
                <a:solidFill>
                  <a:schemeClr val="accent5">
                    <a:lumMod val="90000"/>
                  </a:schemeClr>
                </a:solidFill>
              </a:rPr>
              <a:t>the comparative method compares things, for e.g., </a:t>
            </a:r>
            <a:r>
              <a:rPr lang="en-US" b="1" dirty="0" smtClean="0">
                <a:solidFill>
                  <a:srgbClr val="FF0000"/>
                </a:solidFill>
              </a:rPr>
              <a:t>process</a:t>
            </a:r>
            <a:r>
              <a:rPr lang="en-US" b="1" dirty="0" smtClean="0">
                <a:solidFill>
                  <a:schemeClr val="accent5">
                    <a:lumMod val="90000"/>
                  </a:schemeClr>
                </a:solidFill>
              </a:rPr>
              <a:t> of domestication / civilization</a:t>
            </a:r>
          </a:p>
          <a:p>
            <a:pPr marL="285750" indent="-285750" eaLnBrk="1" hangingPunct="1">
              <a:lnSpc>
                <a:spcPct val="0"/>
              </a:lnSpc>
              <a:tabLst>
                <a:tab pos="57150" algn="l"/>
                <a:tab pos="2171700" algn="l"/>
                <a:tab pos="2628900" algn="l"/>
                <a:tab pos="3200400" algn="l"/>
                <a:tab pos="3657600" algn="l"/>
              </a:tabLst>
              <a:defRPr/>
            </a:pPr>
            <a:endParaRPr lang="en-US" b="1" dirty="0" smtClean="0"/>
          </a:p>
          <a:p>
            <a:pPr marL="1828800" lvl="2" indent="0" eaLnBrk="1" hangingPunct="1">
              <a:lnSpc>
                <a:spcPct val="90000"/>
              </a:lnSpc>
              <a:buFontTx/>
              <a:buNone/>
              <a:tabLst>
                <a:tab pos="57150" algn="l"/>
                <a:tab pos="2171700" algn="l"/>
                <a:tab pos="2628900" algn="l"/>
                <a:tab pos="3200400" algn="l"/>
                <a:tab pos="3657600" algn="l"/>
              </a:tabLst>
              <a:defRPr/>
            </a:pPr>
            <a:r>
              <a:rPr lang="en-US" sz="2800" b="1" dirty="0" smtClean="0">
                <a:solidFill>
                  <a:schemeClr val="bg1"/>
                </a:solidFill>
              </a:rPr>
              <a:t>maize 	– 	Mexico</a:t>
            </a:r>
          </a:p>
          <a:p>
            <a:pPr marL="1828800" lvl="2" indent="0" eaLnBrk="1" hangingPunct="1">
              <a:lnSpc>
                <a:spcPct val="140000"/>
              </a:lnSpc>
              <a:buFontTx/>
              <a:buNone/>
              <a:tabLst>
                <a:tab pos="57150" algn="l"/>
                <a:tab pos="2171700" algn="l"/>
                <a:tab pos="2628900" algn="l"/>
                <a:tab pos="3200400" algn="l"/>
                <a:tab pos="3657600" algn="l"/>
              </a:tabLst>
              <a:defRPr/>
            </a:pPr>
            <a:r>
              <a:rPr lang="en-US" sz="2800" b="1" dirty="0" smtClean="0">
                <a:solidFill>
                  <a:schemeClr val="bg1"/>
                </a:solidFill>
              </a:rPr>
              <a:t>wheat 	– 	Turkey</a:t>
            </a:r>
          </a:p>
          <a:p>
            <a:pPr marL="1828800" lvl="2" indent="0" eaLnBrk="1" hangingPunct="1">
              <a:lnSpc>
                <a:spcPct val="140000"/>
              </a:lnSpc>
              <a:buFontTx/>
              <a:buNone/>
              <a:tabLst>
                <a:tab pos="57150" algn="l"/>
                <a:tab pos="2171700" algn="l"/>
                <a:tab pos="2628900" algn="l"/>
                <a:tab pos="3200400" algn="l"/>
                <a:tab pos="3657600" algn="l"/>
              </a:tabLst>
              <a:defRPr/>
            </a:pPr>
            <a:r>
              <a:rPr lang="en-US" sz="2800" b="1" dirty="0" smtClean="0">
                <a:solidFill>
                  <a:schemeClr val="bg1"/>
                </a:solidFill>
              </a:rPr>
              <a:t>rice 		– 	China</a:t>
            </a:r>
          </a:p>
          <a:p>
            <a:pPr marL="1828800" lvl="2" indent="0" eaLnBrk="1" hangingPunct="1">
              <a:lnSpc>
                <a:spcPct val="140000"/>
              </a:lnSpc>
              <a:buFontTx/>
              <a:buNone/>
              <a:tabLst>
                <a:tab pos="57150" algn="l"/>
                <a:tab pos="2171700" algn="l"/>
                <a:tab pos="2628900" algn="l"/>
                <a:tab pos="3200400" algn="l"/>
                <a:tab pos="3657600" algn="l"/>
              </a:tabLst>
              <a:defRPr/>
            </a:pPr>
            <a:r>
              <a:rPr lang="en-US" sz="2800" b="1" dirty="0" smtClean="0">
                <a:solidFill>
                  <a:schemeClr val="bg1"/>
                </a:solidFill>
              </a:rPr>
              <a:t>manioc 	– 	Brazil</a:t>
            </a:r>
          </a:p>
          <a:p>
            <a:pPr marL="1828800" lvl="2" indent="0" eaLnBrk="1" hangingPunct="1">
              <a:lnSpc>
                <a:spcPct val="140000"/>
              </a:lnSpc>
              <a:buFontTx/>
              <a:buNone/>
              <a:tabLst>
                <a:tab pos="57150" algn="l"/>
                <a:tab pos="2171700" algn="l"/>
                <a:tab pos="2628900" algn="l"/>
                <a:tab pos="3200400" algn="l"/>
                <a:tab pos="3657600" algn="l"/>
              </a:tabLst>
              <a:defRPr/>
            </a:pPr>
            <a:r>
              <a:rPr lang="en-US" sz="2800" b="1" dirty="0" smtClean="0">
                <a:solidFill>
                  <a:schemeClr val="bg1"/>
                </a:solidFill>
              </a:rPr>
              <a:t>millet 	– 	Africa</a:t>
            </a:r>
          </a:p>
        </p:txBody>
      </p:sp>
      <p:sp>
        <p:nvSpPr>
          <p:cNvPr id="61443" name="Rectangle 2"/>
          <p:cNvSpPr txBox="1">
            <a:spLocks noChangeArrowheads="1"/>
          </p:cNvSpPr>
          <p:nvPr/>
        </p:nvSpPr>
        <p:spPr bwMode="auto">
          <a:xfrm>
            <a:off x="457200" y="434975"/>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61444"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BBE0E3"/>
                </a:solidFill>
              </a:rPr>
              <a:t>Compare . . .</a:t>
            </a:r>
            <a:endParaRPr lang="en-US" sz="2400">
              <a:solidFill>
                <a:srgbClr val="BBE0E3"/>
              </a:solidFill>
            </a:endParaRPr>
          </a:p>
        </p:txBody>
      </p:sp>
    </p:spTree>
    <p:extLst>
      <p:ext uri="{BB962C8B-B14F-4D97-AF65-F5344CB8AC3E}">
        <p14:creationId xmlns:p14="http://schemas.microsoft.com/office/powerpoint/2010/main" val="298780948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7" name="Rectangle 3"/>
          <p:cNvSpPr>
            <a:spLocks noGrp="1" noChangeArrowheads="1"/>
          </p:cNvSpPr>
          <p:nvPr>
            <p:ph type="subTitle" idx="4294967295"/>
          </p:nvPr>
        </p:nvSpPr>
        <p:spPr>
          <a:xfrm>
            <a:off x="914400" y="1676400"/>
            <a:ext cx="7772400" cy="4857750"/>
          </a:xfrm>
        </p:spPr>
        <p:txBody>
          <a:bodyPr>
            <a:spAutoFit/>
          </a:bodyPr>
          <a:lstStyle/>
          <a:p>
            <a:pPr marL="285750" indent="-285750" eaLnBrk="1" hangingPunct="1">
              <a:tabLst>
                <a:tab pos="57150" algn="l"/>
                <a:tab pos="2171700" algn="l"/>
                <a:tab pos="2628900" algn="l"/>
                <a:tab pos="3200400" algn="l"/>
                <a:tab pos="3657600" algn="l"/>
              </a:tabLst>
            </a:pPr>
            <a:r>
              <a:rPr lang="en-US" b="1" dirty="0" smtClean="0"/>
              <a:t>the comparative method </a:t>
            </a:r>
            <a:r>
              <a:rPr lang="en-US" b="1" dirty="0" smtClean="0">
                <a:solidFill>
                  <a:srgbClr val="FF1B36"/>
                </a:solidFill>
              </a:rPr>
              <a:t>compares</a:t>
            </a:r>
            <a:r>
              <a:rPr lang="en-US" b="1" dirty="0" smtClean="0"/>
              <a:t> things, for e.g., process of domestication / civilization</a:t>
            </a:r>
          </a:p>
          <a:p>
            <a:pPr marL="285750" indent="-285750" eaLnBrk="1" hangingPunct="1">
              <a:lnSpc>
                <a:spcPct val="0"/>
              </a:lnSpc>
              <a:tabLst>
                <a:tab pos="57150" algn="l"/>
                <a:tab pos="2171700" algn="l"/>
                <a:tab pos="2628900" algn="l"/>
                <a:tab pos="3200400" algn="l"/>
                <a:tab pos="3657600" algn="l"/>
              </a:tabLst>
            </a:pPr>
            <a:endParaRPr lang="en-US" b="1" dirty="0" smtClean="0"/>
          </a:p>
          <a:p>
            <a:pPr marL="1828800" lvl="2" indent="0" eaLnBrk="1" hangingPunct="1">
              <a:lnSpc>
                <a:spcPct val="90000"/>
              </a:lnSpc>
              <a:buFontTx/>
              <a:buNone/>
              <a:tabLst>
                <a:tab pos="57150" algn="l"/>
                <a:tab pos="2171700" algn="l"/>
                <a:tab pos="2628900" algn="l"/>
                <a:tab pos="3200400" algn="l"/>
                <a:tab pos="3657600" algn="l"/>
              </a:tabLst>
            </a:pPr>
            <a:r>
              <a:rPr lang="en-US" sz="2800" b="1" dirty="0" smtClean="0"/>
              <a:t>maize 	– 	Mexico</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wheat 	– 	Turkey</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rice 		– 	China</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manioc 	– 	Brazil</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millet 	– 	Africa</a:t>
            </a:r>
          </a:p>
        </p:txBody>
      </p:sp>
      <p:sp>
        <p:nvSpPr>
          <p:cNvPr id="62467" name="Rectangle 2"/>
          <p:cNvSpPr txBox="1">
            <a:spLocks noChangeArrowheads="1"/>
          </p:cNvSpPr>
          <p:nvPr/>
        </p:nvSpPr>
        <p:spPr bwMode="auto">
          <a:xfrm>
            <a:off x="457200" y="434975"/>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62468"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000000"/>
                </a:solidFill>
              </a:rPr>
              <a:t>Compare . . .</a:t>
            </a:r>
            <a:endParaRPr lang="en-US" sz="2400">
              <a:solidFill>
                <a:srgbClr val="000000"/>
              </a:solidFill>
            </a:endParaRPr>
          </a:p>
        </p:txBody>
      </p:sp>
    </p:spTree>
    <p:extLst>
      <p:ext uri="{BB962C8B-B14F-4D97-AF65-F5344CB8AC3E}">
        <p14:creationId xmlns:p14="http://schemas.microsoft.com/office/powerpoint/2010/main" val="6153642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610170"/>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3" name="AutoShape 3"/>
          <p:cNvSpPr>
            <a:spLocks noChangeArrowheads="1"/>
          </p:cNvSpPr>
          <p:nvPr/>
        </p:nvSpPr>
        <p:spPr bwMode="auto">
          <a:xfrm>
            <a:off x="2533653" y="3943420"/>
            <a:ext cx="1795463" cy="733663"/>
          </a:xfrm>
          <a:prstGeom prst="leftArrow">
            <a:avLst>
              <a:gd name="adj1" fmla="val 50000"/>
              <a:gd name="adj2" fmla="val 40278"/>
            </a:avLst>
          </a:prstGeom>
          <a:noFill/>
          <a:ln w="9525">
            <a:noFill/>
            <a:miter lim="800000"/>
            <a:headEnd/>
            <a:tailEnd/>
          </a:ln>
        </p:spPr>
        <p:txBody>
          <a:bodyPr anchor="ctr">
            <a:spAutoFit/>
          </a:bodyPr>
          <a:lstStyle/>
          <a:p>
            <a:endParaRPr lang="en-US">
              <a:solidFill>
                <a:srgbClr val="000000"/>
              </a:solidFill>
            </a:endParaRPr>
          </a:p>
        </p:txBody>
      </p:sp>
      <p:sp>
        <p:nvSpPr>
          <p:cNvPr id="30724" name="AutoShape 4"/>
          <p:cNvSpPr>
            <a:spLocks noChangeArrowheads="1"/>
          </p:cNvSpPr>
          <p:nvPr/>
        </p:nvSpPr>
        <p:spPr bwMode="auto">
          <a:xfrm flipV="1">
            <a:off x="1847852" y="4867345"/>
            <a:ext cx="976313" cy="733663"/>
          </a:xfrm>
          <a:prstGeom prst="leftArrow">
            <a:avLst>
              <a:gd name="adj1" fmla="val 50000"/>
              <a:gd name="adj2" fmla="val 25000"/>
            </a:avLst>
          </a:prstGeom>
          <a:noFill/>
          <a:ln w="9525">
            <a:noFill/>
            <a:miter lim="800000"/>
            <a:headEnd/>
            <a:tailEnd/>
          </a:ln>
        </p:spPr>
        <p:txBody>
          <a:bodyPr anchor="ctr">
            <a:spAutoFit/>
          </a:bodyPr>
          <a:lstStyle/>
          <a:p>
            <a:endParaRPr lang="en-US">
              <a:solidFill>
                <a:srgbClr val="000000"/>
              </a:solidFill>
            </a:endParaRPr>
          </a:p>
        </p:txBody>
      </p:sp>
      <p:sp>
        <p:nvSpPr>
          <p:cNvPr id="30725" name="AutoShape 5"/>
          <p:cNvSpPr>
            <a:spLocks noChangeArrowheads="1"/>
          </p:cNvSpPr>
          <p:nvPr/>
        </p:nvSpPr>
        <p:spPr bwMode="auto">
          <a:xfrm>
            <a:off x="1847852" y="6572251"/>
            <a:ext cx="976313" cy="733663"/>
          </a:xfrm>
          <a:prstGeom prst="leftArrow">
            <a:avLst>
              <a:gd name="adj1" fmla="val 50000"/>
              <a:gd name="adj2" fmla="val 50245"/>
            </a:avLst>
          </a:prstGeom>
          <a:noFill/>
          <a:ln w="9525">
            <a:noFill/>
            <a:miter lim="800000"/>
            <a:headEnd/>
            <a:tailEnd/>
          </a:ln>
        </p:spPr>
        <p:txBody>
          <a:bodyPr anchor="ctr">
            <a:spAutoFit/>
          </a:bodyPr>
          <a:lstStyle/>
          <a:p>
            <a:endParaRPr lang="en-US">
              <a:solidFill>
                <a:srgbClr val="000000"/>
              </a:solidFill>
            </a:endParaRPr>
          </a:p>
        </p:txBody>
      </p:sp>
      <p:sp>
        <p:nvSpPr>
          <p:cNvPr id="30726" name="AutoShape 6"/>
          <p:cNvSpPr>
            <a:spLocks noChangeArrowheads="1"/>
          </p:cNvSpPr>
          <p:nvPr/>
        </p:nvSpPr>
        <p:spPr bwMode="auto">
          <a:xfrm>
            <a:off x="2495550" y="4610170"/>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7" name="AutoShape 7"/>
          <p:cNvSpPr>
            <a:spLocks noChangeArrowheads="1"/>
          </p:cNvSpPr>
          <p:nvPr/>
        </p:nvSpPr>
        <p:spPr bwMode="auto">
          <a:xfrm>
            <a:off x="3181350" y="5010220"/>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8" name="AutoShape 8"/>
          <p:cNvSpPr>
            <a:spLocks noChangeArrowheads="1"/>
          </p:cNvSpPr>
          <p:nvPr/>
        </p:nvSpPr>
        <p:spPr bwMode="auto">
          <a:xfrm>
            <a:off x="3238501" y="5295970"/>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30729" name="AutoShape 9"/>
          <p:cNvSpPr>
            <a:spLocks noChangeArrowheads="1"/>
          </p:cNvSpPr>
          <p:nvPr/>
        </p:nvSpPr>
        <p:spPr bwMode="auto">
          <a:xfrm>
            <a:off x="2724150" y="5334070"/>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11" name="Rectangle 3"/>
          <p:cNvSpPr>
            <a:spLocks noChangeArrowheads="1"/>
          </p:cNvSpPr>
          <p:nvPr/>
        </p:nvSpPr>
        <p:spPr bwMode="auto">
          <a:xfrm>
            <a:off x="914400" y="3219278"/>
            <a:ext cx="7315200" cy="1569660"/>
          </a:xfrm>
          <a:prstGeom prst="rect">
            <a:avLst/>
          </a:prstGeom>
          <a:noFill/>
          <a:ln w="28575">
            <a:noFill/>
            <a:miter lim="800000"/>
            <a:headEnd/>
            <a:tailEnd/>
          </a:ln>
        </p:spPr>
        <p:txBody>
          <a:bodyPr wrap="square" anchor="ctr">
            <a:spAutoFit/>
          </a:bodyPr>
          <a:lstStyle/>
          <a:p>
            <a:pPr algn="ctr" eaLnBrk="0" hangingPunct="0">
              <a:lnSpc>
                <a:spcPct val="150000"/>
              </a:lnSpc>
            </a:pPr>
            <a:r>
              <a:rPr kumimoji="1" lang="en-US" sz="3200" b="1" dirty="0" smtClean="0">
                <a:solidFill>
                  <a:srgbClr val="FFFFFF"/>
                </a:solidFill>
                <a:latin typeface="Arial" charset="0"/>
              </a:rPr>
              <a:t>These are also commonly known as . . . </a:t>
            </a:r>
            <a:endParaRPr kumimoji="1" lang="en-US" sz="3200" b="1" dirty="0">
              <a:solidFill>
                <a:srgbClr val="FFFFFF"/>
              </a:solidFill>
              <a:latin typeface="Arial" charset="0"/>
            </a:endParaRPr>
          </a:p>
        </p:txBody>
      </p:sp>
    </p:spTree>
    <p:extLst>
      <p:ext uri="{BB962C8B-B14F-4D97-AF65-F5344CB8AC3E}">
        <p14:creationId xmlns:p14="http://schemas.microsoft.com/office/powerpoint/2010/main" val="330503877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3"/>
          <p:cNvSpPr>
            <a:spLocks noGrp="1" noChangeArrowheads="1"/>
          </p:cNvSpPr>
          <p:nvPr>
            <p:ph type="subTitle" idx="4294967295"/>
          </p:nvPr>
        </p:nvSpPr>
        <p:spPr>
          <a:xfrm>
            <a:off x="914400" y="1676400"/>
            <a:ext cx="7772400" cy="4857750"/>
          </a:xfrm>
        </p:spPr>
        <p:txBody>
          <a:bodyPr>
            <a:spAutoFit/>
          </a:bodyPr>
          <a:lstStyle/>
          <a:p>
            <a:pPr marL="285750" indent="-285750" eaLnBrk="1" hangingPunct="1">
              <a:tabLst>
                <a:tab pos="57150" algn="l"/>
                <a:tab pos="2171700" algn="l"/>
                <a:tab pos="2628900" algn="l"/>
                <a:tab pos="3200400" algn="l"/>
                <a:tab pos="3657600" algn="l"/>
              </a:tabLst>
            </a:pPr>
            <a:r>
              <a:rPr lang="en-US" b="1" dirty="0" smtClean="0"/>
              <a:t>the comparative method </a:t>
            </a:r>
            <a:r>
              <a:rPr lang="en-US" b="1" dirty="0" smtClean="0">
                <a:solidFill>
                  <a:srgbClr val="FF1B36"/>
                </a:solidFill>
              </a:rPr>
              <a:t>compares</a:t>
            </a:r>
            <a:r>
              <a:rPr lang="en-US" b="1" dirty="0" smtClean="0"/>
              <a:t> things, for e.g., process of domestication / civilization</a:t>
            </a:r>
          </a:p>
          <a:p>
            <a:pPr marL="285750" indent="-285750" eaLnBrk="1" hangingPunct="1">
              <a:lnSpc>
                <a:spcPct val="0"/>
              </a:lnSpc>
              <a:tabLst>
                <a:tab pos="57150" algn="l"/>
                <a:tab pos="2171700" algn="l"/>
                <a:tab pos="2628900" algn="l"/>
                <a:tab pos="3200400" algn="l"/>
                <a:tab pos="3657600" algn="l"/>
              </a:tabLst>
            </a:pPr>
            <a:endParaRPr lang="en-US" b="1" dirty="0" smtClean="0"/>
          </a:p>
          <a:p>
            <a:pPr marL="1828800" lvl="2" indent="0" eaLnBrk="1" hangingPunct="1">
              <a:lnSpc>
                <a:spcPct val="90000"/>
              </a:lnSpc>
              <a:buFontTx/>
              <a:buNone/>
              <a:tabLst>
                <a:tab pos="57150" algn="l"/>
                <a:tab pos="2171700" algn="l"/>
                <a:tab pos="2628900" algn="l"/>
                <a:tab pos="3200400" algn="l"/>
                <a:tab pos="3657600" algn="l"/>
              </a:tabLst>
            </a:pPr>
            <a:r>
              <a:rPr lang="en-US" sz="2800" b="1" dirty="0" smtClean="0"/>
              <a:t>maize 	– 	Mexico</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wheat </a:t>
            </a:r>
            <a:r>
              <a:rPr lang="en-US" sz="2800" b="1" dirty="0" smtClean="0">
                <a:solidFill>
                  <a:schemeClr val="accent1"/>
                </a:solidFill>
              </a:rPr>
              <a:t>	– 	Turkey</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rice 	</a:t>
            </a:r>
            <a:r>
              <a:rPr lang="en-US" sz="2800" b="1" dirty="0" smtClean="0">
                <a:solidFill>
                  <a:schemeClr val="accent1"/>
                </a:solidFill>
              </a:rPr>
              <a:t>	– 	China</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manioc </a:t>
            </a:r>
            <a:r>
              <a:rPr lang="en-US" sz="2800" b="1" dirty="0" smtClean="0">
                <a:solidFill>
                  <a:schemeClr val="accent1"/>
                </a:solidFill>
              </a:rPr>
              <a:t>	– 	Brazil</a:t>
            </a:r>
          </a:p>
          <a:p>
            <a:pPr marL="1828800" lvl="2" indent="0" eaLnBrk="1" hangingPunct="1">
              <a:lnSpc>
                <a:spcPct val="140000"/>
              </a:lnSpc>
              <a:buFontTx/>
              <a:buNone/>
              <a:tabLst>
                <a:tab pos="57150" algn="l"/>
                <a:tab pos="2171700" algn="l"/>
                <a:tab pos="2628900" algn="l"/>
                <a:tab pos="3200400" algn="l"/>
                <a:tab pos="3657600" algn="l"/>
              </a:tabLst>
            </a:pPr>
            <a:r>
              <a:rPr lang="en-US" sz="2800" b="1" dirty="0" smtClean="0"/>
              <a:t>millet 	</a:t>
            </a:r>
            <a:r>
              <a:rPr lang="en-US" sz="2800" b="1" dirty="0" smtClean="0">
                <a:solidFill>
                  <a:schemeClr val="accent1"/>
                </a:solidFill>
              </a:rPr>
              <a:t>– 	Africa</a:t>
            </a:r>
          </a:p>
        </p:txBody>
      </p:sp>
      <p:sp>
        <p:nvSpPr>
          <p:cNvPr id="63491" name="Rectangle 2"/>
          <p:cNvSpPr txBox="1">
            <a:spLocks noChangeArrowheads="1"/>
          </p:cNvSpPr>
          <p:nvPr/>
        </p:nvSpPr>
        <p:spPr bwMode="auto">
          <a:xfrm>
            <a:off x="457200" y="434975"/>
            <a:ext cx="8229600" cy="1143000"/>
          </a:xfrm>
          <a:prstGeom prst="rect">
            <a:avLst/>
          </a:prstGeom>
          <a:noFill/>
          <a:ln w="9525">
            <a:noFill/>
            <a:miter lim="800000"/>
            <a:headEnd/>
            <a:tailEnd/>
          </a:ln>
        </p:spPr>
        <p:txBody>
          <a:bodyPr anchor="ctr"/>
          <a:lstStyle/>
          <a:p>
            <a:pPr algn="ctr"/>
            <a:r>
              <a:rPr lang="en-US" sz="3200" b="1">
                <a:solidFill>
                  <a:srgbClr val="BADDE1"/>
                </a:solidFill>
              </a:rPr>
              <a:t>Main Characteristics</a:t>
            </a:r>
          </a:p>
        </p:txBody>
      </p:sp>
      <p:sp>
        <p:nvSpPr>
          <p:cNvPr id="63492"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000000"/>
                </a:solidFill>
              </a:rPr>
              <a:t>Compare . . .</a:t>
            </a:r>
            <a:endParaRPr lang="en-US" sz="2400">
              <a:solidFill>
                <a:srgbClr val="000000"/>
              </a:solidFill>
            </a:endParaRPr>
          </a:p>
        </p:txBody>
      </p:sp>
    </p:spTree>
    <p:extLst>
      <p:ext uri="{BB962C8B-B14F-4D97-AF65-F5344CB8AC3E}">
        <p14:creationId xmlns:p14="http://schemas.microsoft.com/office/powerpoint/2010/main" val="130127393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47700" y="152400"/>
            <a:ext cx="8191500" cy="457200"/>
          </a:xfrm>
          <a:prstGeom prst="rect">
            <a:avLst/>
          </a:prstGeom>
          <a:noFill/>
          <a:ln w="9525">
            <a:noFill/>
            <a:miter lim="800000"/>
            <a:headEnd/>
            <a:tailEnd/>
          </a:ln>
        </p:spPr>
        <p:txBody>
          <a:bodyPr>
            <a:spAutoFit/>
          </a:bodyPr>
          <a:lstStyle/>
          <a:p>
            <a:pPr marL="571500" indent="-571500" algn="ctr"/>
            <a:r>
              <a:rPr lang="en-US" sz="2400" b="1">
                <a:solidFill>
                  <a:srgbClr val="FFFFFF"/>
                </a:solidFill>
                <a:latin typeface="Times New Roman" pitchFamily="18" charset="0"/>
              </a:rPr>
              <a:t>Origin of Domestication for Selected Plants</a:t>
            </a:r>
            <a:endParaRPr kumimoji="1" lang="en-US" sz="2800" b="1">
              <a:solidFill>
                <a:srgbClr val="FFFFFF"/>
              </a:solidFill>
              <a:latin typeface="Verdana" pitchFamily="34" charset="0"/>
            </a:endParaRPr>
          </a:p>
        </p:txBody>
      </p:sp>
      <p:pic>
        <p:nvPicPr>
          <p:cNvPr id="64515" name="Picture 3" descr="Turn816box1"/>
          <p:cNvPicPr>
            <a:picLocks noChangeAspect="1" noChangeArrowheads="1"/>
          </p:cNvPicPr>
          <p:nvPr/>
        </p:nvPicPr>
        <p:blipFill>
          <a:blip r:embed="rId3" cstate="print"/>
          <a:srcRect/>
          <a:stretch>
            <a:fillRect/>
          </a:stretch>
        </p:blipFill>
        <p:spPr bwMode="auto">
          <a:xfrm>
            <a:off x="685802" y="1214889"/>
            <a:ext cx="7772400" cy="4799022"/>
          </a:xfrm>
          <a:prstGeom prst="rect">
            <a:avLst/>
          </a:prstGeom>
          <a:noFill/>
          <a:ln w="9525">
            <a:noFill/>
            <a:miter lim="800000"/>
            <a:headEnd/>
            <a:tailEnd/>
          </a:ln>
        </p:spPr>
      </p:pic>
      <p:sp>
        <p:nvSpPr>
          <p:cNvPr id="64516" name="Text Box 4"/>
          <p:cNvSpPr txBox="1">
            <a:spLocks noChangeArrowheads="1"/>
          </p:cNvSpPr>
          <p:nvPr/>
        </p:nvSpPr>
        <p:spPr bwMode="auto">
          <a:xfrm>
            <a:off x="1705448" y="6274258"/>
            <a:ext cx="5700728" cy="369332"/>
          </a:xfrm>
          <a:prstGeom prst="rect">
            <a:avLst/>
          </a:prstGeom>
          <a:noFill/>
          <a:ln w="9525">
            <a:noFill/>
            <a:miter lim="800000"/>
            <a:headEnd/>
            <a:tailEnd/>
          </a:ln>
        </p:spPr>
        <p:txBody>
          <a:bodyPr wrap="none">
            <a:spAutoFit/>
          </a:bodyPr>
          <a:lstStyle/>
          <a:p>
            <a:pPr algn="ctr">
              <a:lnSpc>
                <a:spcPct val="150000"/>
              </a:lnSpc>
            </a:pPr>
            <a:r>
              <a:rPr lang="en-US" sz="1200" i="1" dirty="0">
                <a:solidFill>
                  <a:srgbClr val="000000"/>
                </a:solidFill>
                <a:latin typeface="Verdana" pitchFamily="34" charset="0"/>
              </a:rPr>
              <a:t>Understanding Physical Anthropology and Archaeology, 9</a:t>
            </a:r>
            <a:r>
              <a:rPr lang="en-US" sz="1200" i="1" baseline="30000" dirty="0">
                <a:solidFill>
                  <a:srgbClr val="000000"/>
                </a:solidFill>
                <a:latin typeface="Verdana" pitchFamily="34" charset="0"/>
              </a:rPr>
              <a:t>th</a:t>
            </a:r>
            <a:r>
              <a:rPr lang="en-US" sz="1200" i="1" dirty="0">
                <a:solidFill>
                  <a:srgbClr val="000000"/>
                </a:solidFill>
                <a:latin typeface="Verdana" pitchFamily="34" charset="0"/>
              </a:rPr>
              <a:t> Ed.</a:t>
            </a:r>
            <a:r>
              <a:rPr lang="en-US" sz="1200" dirty="0">
                <a:solidFill>
                  <a:srgbClr val="000000"/>
                </a:solidFill>
                <a:latin typeface="Verdana" pitchFamily="34" charset="0"/>
              </a:rPr>
              <a:t>, p. 342.</a:t>
            </a:r>
          </a:p>
        </p:txBody>
      </p:sp>
      <p:sp>
        <p:nvSpPr>
          <p:cNvPr id="64517" name="Text Box 5"/>
          <p:cNvSpPr txBox="1">
            <a:spLocks noChangeArrowheads="1"/>
          </p:cNvSpPr>
          <p:nvPr/>
        </p:nvSpPr>
        <p:spPr bwMode="auto">
          <a:xfrm>
            <a:off x="5708881" y="2794227"/>
            <a:ext cx="1490662" cy="650050"/>
          </a:xfrm>
          <a:prstGeom prst="rect">
            <a:avLst/>
          </a:prstGeom>
          <a:noFill/>
          <a:ln w="9525">
            <a:noFill/>
            <a:miter lim="800000"/>
            <a:headEnd/>
            <a:tailEnd/>
          </a:ln>
        </p:spPr>
        <p:txBody>
          <a:bodyPr>
            <a:spAutoFit/>
          </a:bodyPr>
          <a:lstStyle/>
          <a:p>
            <a:pPr algn="ctr"/>
            <a:r>
              <a:rPr lang="en-US" sz="2400" b="1">
                <a:solidFill>
                  <a:srgbClr val="000000"/>
                </a:solidFill>
                <a:latin typeface="Times New Roman" pitchFamily="18" charset="0"/>
              </a:rPr>
              <a:t>rice</a:t>
            </a:r>
          </a:p>
          <a:p>
            <a:pPr algn="ctr">
              <a:lnSpc>
                <a:spcPct val="0"/>
              </a:lnSpc>
              <a:spcBef>
                <a:spcPct val="50000"/>
              </a:spcBef>
            </a:pPr>
            <a:r>
              <a:rPr lang="en-US" sz="2400" b="1">
                <a:solidFill>
                  <a:srgbClr val="000000"/>
                </a:solidFill>
                <a:latin typeface="Times New Roman" pitchFamily="18" charset="0"/>
              </a:rPr>
              <a:t>7,000 ybp</a:t>
            </a:r>
          </a:p>
        </p:txBody>
      </p:sp>
      <p:sp>
        <p:nvSpPr>
          <p:cNvPr id="64518" name="Text Box 6"/>
          <p:cNvSpPr txBox="1">
            <a:spLocks noChangeArrowheads="1"/>
          </p:cNvSpPr>
          <p:nvPr/>
        </p:nvSpPr>
        <p:spPr bwMode="auto">
          <a:xfrm>
            <a:off x="1891625" y="3882797"/>
            <a:ext cx="1490662" cy="650050"/>
          </a:xfrm>
          <a:prstGeom prst="rect">
            <a:avLst/>
          </a:prstGeom>
          <a:noFill/>
          <a:ln w="9525">
            <a:noFill/>
            <a:miter lim="800000"/>
            <a:headEnd/>
            <a:tailEnd/>
          </a:ln>
        </p:spPr>
        <p:txBody>
          <a:bodyPr>
            <a:spAutoFit/>
          </a:bodyPr>
          <a:lstStyle/>
          <a:p>
            <a:pPr algn="ctr"/>
            <a:r>
              <a:rPr lang="en-US" sz="2400" b="1" dirty="0">
                <a:solidFill>
                  <a:srgbClr val="000000"/>
                </a:solidFill>
                <a:latin typeface="Times New Roman" pitchFamily="18" charset="0"/>
              </a:rPr>
              <a:t>manioc</a:t>
            </a:r>
          </a:p>
          <a:p>
            <a:pPr algn="ctr">
              <a:lnSpc>
                <a:spcPct val="0"/>
              </a:lnSpc>
              <a:spcBef>
                <a:spcPct val="50000"/>
              </a:spcBef>
            </a:pPr>
            <a:r>
              <a:rPr lang="en-US" sz="2400" b="1" dirty="0">
                <a:solidFill>
                  <a:srgbClr val="000000"/>
                </a:solidFill>
                <a:latin typeface="Times New Roman" pitchFamily="18" charset="0"/>
              </a:rPr>
              <a:t>4,200 </a:t>
            </a:r>
            <a:r>
              <a:rPr lang="en-US" sz="2400" b="1" dirty="0" err="1">
                <a:solidFill>
                  <a:srgbClr val="000000"/>
                </a:solidFill>
                <a:latin typeface="Times New Roman" pitchFamily="18" charset="0"/>
              </a:rPr>
              <a:t>ybp</a:t>
            </a:r>
            <a:endParaRPr lang="en-US" sz="2400" b="1" dirty="0">
              <a:solidFill>
                <a:srgbClr val="000000"/>
              </a:solidFill>
              <a:latin typeface="Times New Roman" pitchFamily="18" charset="0"/>
            </a:endParaRPr>
          </a:p>
        </p:txBody>
      </p:sp>
      <p:sp>
        <p:nvSpPr>
          <p:cNvPr id="64519" name="Text Box 7"/>
          <p:cNvSpPr txBox="1">
            <a:spLocks noChangeArrowheads="1"/>
          </p:cNvSpPr>
          <p:nvPr/>
        </p:nvSpPr>
        <p:spPr bwMode="auto">
          <a:xfrm>
            <a:off x="1485225" y="2404835"/>
            <a:ext cx="1490662" cy="650050"/>
          </a:xfrm>
          <a:prstGeom prst="rect">
            <a:avLst/>
          </a:prstGeom>
          <a:noFill/>
          <a:ln w="9525">
            <a:noFill/>
            <a:miter lim="800000"/>
            <a:headEnd/>
            <a:tailEnd/>
          </a:ln>
        </p:spPr>
        <p:txBody>
          <a:bodyPr>
            <a:spAutoFit/>
          </a:bodyPr>
          <a:lstStyle/>
          <a:p>
            <a:pPr algn="ctr"/>
            <a:r>
              <a:rPr lang="en-US" sz="2400" b="1" dirty="0">
                <a:solidFill>
                  <a:srgbClr val="000000"/>
                </a:solidFill>
                <a:latin typeface="Times New Roman" pitchFamily="18" charset="0"/>
              </a:rPr>
              <a:t>maize</a:t>
            </a:r>
          </a:p>
          <a:p>
            <a:pPr algn="ctr">
              <a:lnSpc>
                <a:spcPct val="0"/>
              </a:lnSpc>
              <a:spcBef>
                <a:spcPct val="50000"/>
              </a:spcBef>
            </a:pPr>
            <a:r>
              <a:rPr lang="en-US" sz="2400" b="1" dirty="0">
                <a:solidFill>
                  <a:srgbClr val="000000"/>
                </a:solidFill>
                <a:latin typeface="Times New Roman" pitchFamily="18" charset="0"/>
              </a:rPr>
              <a:t>4,200 </a:t>
            </a:r>
            <a:r>
              <a:rPr lang="en-US" sz="2400" b="1" dirty="0" err="1">
                <a:solidFill>
                  <a:srgbClr val="000000"/>
                </a:solidFill>
                <a:latin typeface="Times New Roman" pitchFamily="18" charset="0"/>
              </a:rPr>
              <a:t>ybp</a:t>
            </a:r>
            <a:endParaRPr lang="en-US" sz="2400" b="1" dirty="0">
              <a:solidFill>
                <a:srgbClr val="000000"/>
              </a:solidFill>
              <a:latin typeface="Times New Roman" pitchFamily="18" charset="0"/>
            </a:endParaRPr>
          </a:p>
        </p:txBody>
      </p:sp>
      <p:sp>
        <p:nvSpPr>
          <p:cNvPr id="64520" name="Text Box 9"/>
          <p:cNvSpPr txBox="1">
            <a:spLocks noChangeArrowheads="1"/>
          </p:cNvSpPr>
          <p:nvPr/>
        </p:nvSpPr>
        <p:spPr bwMode="auto">
          <a:xfrm>
            <a:off x="4639583" y="1548717"/>
            <a:ext cx="1828800" cy="650050"/>
          </a:xfrm>
          <a:prstGeom prst="rect">
            <a:avLst/>
          </a:prstGeom>
          <a:noFill/>
          <a:ln w="9525">
            <a:noFill/>
            <a:miter lim="800000"/>
            <a:headEnd/>
            <a:tailEnd/>
          </a:ln>
        </p:spPr>
        <p:txBody>
          <a:bodyPr>
            <a:spAutoFit/>
          </a:bodyPr>
          <a:lstStyle/>
          <a:p>
            <a:pPr algn="ctr"/>
            <a:r>
              <a:rPr lang="en-US" sz="2400" b="1" dirty="0">
                <a:solidFill>
                  <a:srgbClr val="000000"/>
                </a:solidFill>
                <a:latin typeface="Times New Roman" pitchFamily="18" charset="0"/>
              </a:rPr>
              <a:t>wheat</a:t>
            </a:r>
          </a:p>
          <a:p>
            <a:pPr algn="ctr">
              <a:lnSpc>
                <a:spcPct val="0"/>
              </a:lnSpc>
              <a:spcBef>
                <a:spcPct val="50000"/>
              </a:spcBef>
            </a:pPr>
            <a:r>
              <a:rPr lang="en-US" sz="2400" b="1" dirty="0">
                <a:solidFill>
                  <a:srgbClr val="000000"/>
                </a:solidFill>
                <a:latin typeface="Times New Roman" pitchFamily="18" charset="0"/>
              </a:rPr>
              <a:t>10,500 </a:t>
            </a:r>
            <a:r>
              <a:rPr lang="en-US" sz="2400" b="1" dirty="0" err="1">
                <a:solidFill>
                  <a:srgbClr val="000000"/>
                </a:solidFill>
                <a:latin typeface="Times New Roman" pitchFamily="18" charset="0"/>
              </a:rPr>
              <a:t>ybp</a:t>
            </a:r>
            <a:endParaRPr lang="en-US" sz="2400" b="1" dirty="0">
              <a:solidFill>
                <a:srgbClr val="000000"/>
              </a:solidFill>
              <a:latin typeface="Times New Roman" pitchFamily="18" charset="0"/>
            </a:endParaRPr>
          </a:p>
        </p:txBody>
      </p:sp>
      <p:sp>
        <p:nvSpPr>
          <p:cNvPr id="64521" name="Text Box 10"/>
          <p:cNvSpPr txBox="1">
            <a:spLocks noChangeArrowheads="1"/>
          </p:cNvSpPr>
          <p:nvPr/>
        </p:nvSpPr>
        <p:spPr bwMode="auto">
          <a:xfrm>
            <a:off x="3892550" y="3945389"/>
            <a:ext cx="1828800" cy="650050"/>
          </a:xfrm>
          <a:prstGeom prst="rect">
            <a:avLst/>
          </a:prstGeom>
          <a:noFill/>
          <a:ln w="9525">
            <a:noFill/>
            <a:miter lim="800000"/>
            <a:headEnd/>
            <a:tailEnd/>
          </a:ln>
        </p:spPr>
        <p:txBody>
          <a:bodyPr>
            <a:spAutoFit/>
          </a:bodyPr>
          <a:lstStyle/>
          <a:p>
            <a:pPr algn="ctr"/>
            <a:r>
              <a:rPr lang="en-US" sz="2400" b="1" dirty="0">
                <a:solidFill>
                  <a:srgbClr val="000000"/>
                </a:solidFill>
                <a:latin typeface="Times New Roman" pitchFamily="18" charset="0"/>
              </a:rPr>
              <a:t>millet</a:t>
            </a:r>
          </a:p>
          <a:p>
            <a:pPr algn="ctr">
              <a:lnSpc>
                <a:spcPct val="0"/>
              </a:lnSpc>
              <a:spcBef>
                <a:spcPct val="50000"/>
              </a:spcBef>
            </a:pPr>
            <a:r>
              <a:rPr lang="en-US" sz="2400" b="1" dirty="0">
                <a:solidFill>
                  <a:srgbClr val="000000"/>
                </a:solidFill>
                <a:latin typeface="Times New Roman" pitchFamily="18" charset="0"/>
              </a:rPr>
              <a:t>4,000 </a:t>
            </a:r>
            <a:r>
              <a:rPr lang="en-US" sz="2400" b="1" dirty="0" err="1">
                <a:solidFill>
                  <a:srgbClr val="000000"/>
                </a:solidFill>
                <a:latin typeface="Times New Roman" pitchFamily="18" charset="0"/>
              </a:rPr>
              <a:t>ybp</a:t>
            </a:r>
            <a:endParaRPr lang="en-US" sz="2400" b="1" dirty="0">
              <a:solidFill>
                <a:srgbClr val="000000"/>
              </a:solidFill>
              <a:latin typeface="Times New Roman" pitchFamily="18" charset="0"/>
            </a:endParaRPr>
          </a:p>
        </p:txBody>
      </p:sp>
      <p:sp>
        <p:nvSpPr>
          <p:cNvPr id="64522"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000000"/>
                </a:solidFill>
              </a:rPr>
              <a:t>Compare . . .</a:t>
            </a:r>
            <a:endParaRPr lang="en-US" sz="2400">
              <a:solidFill>
                <a:srgbClr val="000000"/>
              </a:solidFill>
            </a:endParaRPr>
          </a:p>
        </p:txBody>
      </p:sp>
    </p:spTree>
    <p:extLst>
      <p:ext uri="{BB962C8B-B14F-4D97-AF65-F5344CB8AC3E}">
        <p14:creationId xmlns:p14="http://schemas.microsoft.com/office/powerpoint/2010/main" val="371086150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2159465" y="5943600"/>
            <a:ext cx="5003293" cy="397032"/>
          </a:xfrm>
          <a:prstGeom prst="rect">
            <a:avLst/>
          </a:prstGeom>
          <a:noFill/>
          <a:ln w="9525">
            <a:noFill/>
            <a:miter lim="800000"/>
            <a:headEnd/>
            <a:tailEnd/>
          </a:ln>
        </p:spPr>
        <p:txBody>
          <a:bodyPr wrap="none">
            <a:spAutoFit/>
          </a:bodyPr>
          <a:lstStyle/>
          <a:p>
            <a:pPr algn="ctr">
              <a:lnSpc>
                <a:spcPct val="110000"/>
              </a:lnSpc>
            </a:pPr>
            <a:r>
              <a:rPr lang="en-US" b="1" dirty="0">
                <a:solidFill>
                  <a:srgbClr val="000000"/>
                </a:solidFill>
                <a:latin typeface="Verdana" pitchFamily="34" charset="0"/>
              </a:rPr>
              <a:t>Time line for Ch. 14  Food </a:t>
            </a:r>
            <a:r>
              <a:rPr lang="en-US" b="1" dirty="0" smtClean="0">
                <a:solidFill>
                  <a:srgbClr val="000000"/>
                </a:solidFill>
                <a:latin typeface="Verdana" pitchFamily="34" charset="0"/>
              </a:rPr>
              <a:t>Production</a:t>
            </a:r>
            <a:endParaRPr lang="en-US" b="1" dirty="0">
              <a:solidFill>
                <a:srgbClr val="000000"/>
              </a:solidFill>
              <a:latin typeface="Verdana" pitchFamily="34" charset="0"/>
            </a:endParaRPr>
          </a:p>
        </p:txBody>
      </p:sp>
      <p:sp>
        <p:nvSpPr>
          <p:cNvPr id="66564" name="Text Box 4"/>
          <p:cNvSpPr txBox="1">
            <a:spLocks noChangeArrowheads="1"/>
          </p:cNvSpPr>
          <p:nvPr/>
        </p:nvSpPr>
        <p:spPr bwMode="auto">
          <a:xfrm>
            <a:off x="2862264" y="509588"/>
            <a:ext cx="1560042" cy="523220"/>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rPr>
              <a:t>Neolithic</a:t>
            </a:r>
          </a:p>
        </p:txBody>
      </p:sp>
      <p:pic>
        <p:nvPicPr>
          <p:cNvPr id="484357" name="Picture 5" descr="Turn81601"/>
          <p:cNvPicPr>
            <a:picLocks noChangeAspect="1" noChangeArrowheads="1"/>
          </p:cNvPicPr>
          <p:nvPr/>
        </p:nvPicPr>
        <p:blipFill>
          <a:blip r:embed="rId3" cstate="print"/>
          <a:srcRect/>
          <a:stretch>
            <a:fillRect/>
          </a:stretch>
        </p:blipFill>
        <p:spPr bwMode="auto">
          <a:xfrm>
            <a:off x="1658990" y="228600"/>
            <a:ext cx="5921375" cy="5627688"/>
          </a:xfrm>
          <a:prstGeom prst="rect">
            <a:avLst/>
          </a:prstGeom>
          <a:gradFill rotWithShape="1">
            <a:gsLst>
              <a:gs pos="0">
                <a:schemeClr val="bg2">
                  <a:alpha val="10001"/>
                </a:schemeClr>
              </a:gs>
              <a:gs pos="100000">
                <a:schemeClr val="bg2">
                  <a:gamma/>
                  <a:shade val="46275"/>
                  <a:invGamma/>
                </a:schemeClr>
              </a:gs>
            </a:gsLst>
            <a:lin ang="5400000" scaled="1"/>
          </a:gradFill>
        </p:spPr>
      </p:pic>
      <p:sp>
        <p:nvSpPr>
          <p:cNvPr id="66566" name="Text Box 8"/>
          <p:cNvSpPr txBox="1">
            <a:spLocks noChangeArrowheads="1"/>
          </p:cNvSpPr>
          <p:nvPr/>
        </p:nvSpPr>
        <p:spPr bwMode="auto">
          <a:xfrm>
            <a:off x="2193925" y="4002191"/>
            <a:ext cx="1598130" cy="461665"/>
          </a:xfrm>
          <a:prstGeom prst="rect">
            <a:avLst/>
          </a:prstGeom>
          <a:noFill/>
          <a:ln w="9525">
            <a:noFill/>
            <a:miter lim="800000"/>
            <a:headEnd/>
            <a:tailEnd/>
          </a:ln>
        </p:spPr>
        <p:txBody>
          <a:bodyPr wrap="none">
            <a:spAutoFit/>
          </a:bodyPr>
          <a:lstStyle/>
          <a:p>
            <a:r>
              <a:rPr lang="en-US" sz="2400" b="1">
                <a:solidFill>
                  <a:srgbClr val="000000"/>
                </a:solidFill>
              </a:rPr>
              <a:t>Tehuac</a:t>
            </a:r>
            <a:r>
              <a:rPr lang="en-US" sz="2400" b="1">
                <a:solidFill>
                  <a:srgbClr val="000000"/>
                </a:solidFill>
                <a:cs typeface="Arial" pitchFamily="34" charset="0"/>
              </a:rPr>
              <a:t>á</a:t>
            </a:r>
            <a:r>
              <a:rPr lang="en-US" sz="2400" b="1">
                <a:solidFill>
                  <a:srgbClr val="000000"/>
                </a:solidFill>
              </a:rPr>
              <a:t>n</a:t>
            </a:r>
          </a:p>
        </p:txBody>
      </p:sp>
      <p:sp>
        <p:nvSpPr>
          <p:cNvPr id="66567" name="Oval 7"/>
          <p:cNvSpPr>
            <a:spLocks noChangeArrowheads="1"/>
          </p:cNvSpPr>
          <p:nvPr/>
        </p:nvSpPr>
        <p:spPr bwMode="auto">
          <a:xfrm>
            <a:off x="3943350" y="3862746"/>
            <a:ext cx="2743200" cy="760383"/>
          </a:xfrm>
          <a:prstGeom prst="ellipse">
            <a:avLst/>
          </a:prstGeom>
          <a:noFill/>
          <a:ln w="101600">
            <a:solidFill>
              <a:srgbClr val="FFC000"/>
            </a:solidFill>
            <a:round/>
            <a:headEnd/>
            <a:tailEnd/>
          </a:ln>
        </p:spPr>
        <p:txBody>
          <a:bodyPr anchor="ctr">
            <a:spAutoFit/>
          </a:bodyPr>
          <a:lstStyle/>
          <a:p>
            <a:endParaRPr lang="en-US">
              <a:solidFill>
                <a:srgbClr val="000000"/>
              </a:solidFill>
            </a:endParaRPr>
          </a:p>
        </p:txBody>
      </p:sp>
      <p:sp>
        <p:nvSpPr>
          <p:cNvPr id="8" name="Text Box 2"/>
          <p:cNvSpPr txBox="1">
            <a:spLocks noChangeArrowheads="1"/>
          </p:cNvSpPr>
          <p:nvPr/>
        </p:nvSpPr>
        <p:spPr bwMode="auto">
          <a:xfrm>
            <a:off x="1714520" y="6285142"/>
            <a:ext cx="5700728" cy="369332"/>
          </a:xfrm>
          <a:prstGeom prst="rect">
            <a:avLst/>
          </a:prstGeom>
          <a:noFill/>
          <a:ln w="9525">
            <a:noFill/>
            <a:miter lim="800000"/>
            <a:headEnd/>
            <a:tailEnd/>
          </a:ln>
        </p:spPr>
        <p:txBody>
          <a:bodyPr wrap="none">
            <a:spAutoFit/>
          </a:bodyPr>
          <a:lstStyle/>
          <a:p>
            <a:pPr algn="ctr">
              <a:lnSpc>
                <a:spcPct val="150000"/>
              </a:lnSpc>
            </a:pPr>
            <a:r>
              <a:rPr lang="en-US" sz="1200" i="1" dirty="0">
                <a:solidFill>
                  <a:srgbClr val="000000"/>
                </a:solidFill>
                <a:latin typeface="Verdana" pitchFamily="34" charset="0"/>
              </a:rPr>
              <a:t>Understanding Physical Anthropology and Archaeology, 9</a:t>
            </a:r>
            <a:r>
              <a:rPr lang="en-US" sz="1200" i="1" baseline="30000" dirty="0">
                <a:solidFill>
                  <a:srgbClr val="000000"/>
                </a:solidFill>
                <a:latin typeface="Verdana" pitchFamily="34" charset="0"/>
              </a:rPr>
              <a:t>th</a:t>
            </a:r>
            <a:r>
              <a:rPr lang="en-US" sz="1200" i="1" dirty="0">
                <a:solidFill>
                  <a:srgbClr val="000000"/>
                </a:solidFill>
                <a:latin typeface="Verdana" pitchFamily="34" charset="0"/>
              </a:rPr>
              <a:t> Ed.</a:t>
            </a:r>
            <a:r>
              <a:rPr lang="en-US" sz="1200" dirty="0">
                <a:solidFill>
                  <a:srgbClr val="000000"/>
                </a:solidFill>
                <a:latin typeface="Verdana" pitchFamily="34" charset="0"/>
              </a:rPr>
              <a:t>, p. 333.</a:t>
            </a:r>
          </a:p>
        </p:txBody>
      </p:sp>
    </p:spTree>
    <p:extLst>
      <p:ext uri="{BB962C8B-B14F-4D97-AF65-F5344CB8AC3E}">
        <p14:creationId xmlns:p14="http://schemas.microsoft.com/office/powerpoint/2010/main" val="330305043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1143000" y="1104900"/>
            <a:ext cx="8001000" cy="5029200"/>
          </a:xfrm>
        </p:spPr>
        <p:txBody>
          <a:bodyPr/>
          <a:lstStyle/>
          <a:p>
            <a:pPr eaLnBrk="1" hangingPunct="1"/>
            <a:r>
              <a:rPr lang="en-US" sz="2400" b="1" smtClean="0"/>
              <a:t>Tehuac</a:t>
            </a:r>
            <a:r>
              <a:rPr lang="en-US" sz="2400" b="1" smtClean="0">
                <a:cs typeface="Arial" pitchFamily="34" charset="0"/>
              </a:rPr>
              <a:t>án Valley, Puebla, Mexico</a:t>
            </a:r>
            <a:endParaRPr lang="en-US" sz="2400" b="1" smtClean="0"/>
          </a:p>
        </p:txBody>
      </p:sp>
      <p:sp>
        <p:nvSpPr>
          <p:cNvPr id="67587" name="Text Box 3"/>
          <p:cNvSpPr txBox="1">
            <a:spLocks noChangeArrowheads="1"/>
          </p:cNvSpPr>
          <p:nvPr/>
        </p:nvSpPr>
        <p:spPr bwMode="auto">
          <a:xfrm>
            <a:off x="1716800" y="6281059"/>
            <a:ext cx="5700728" cy="369332"/>
          </a:xfrm>
          <a:prstGeom prst="rect">
            <a:avLst/>
          </a:prstGeom>
          <a:noFill/>
          <a:ln w="9525">
            <a:noFill/>
            <a:miter lim="800000"/>
            <a:headEnd/>
            <a:tailEnd/>
          </a:ln>
        </p:spPr>
        <p:txBody>
          <a:bodyPr wrap="none">
            <a:spAutoFit/>
          </a:bodyPr>
          <a:lstStyle/>
          <a:p>
            <a:pPr algn="ctr">
              <a:lnSpc>
                <a:spcPct val="150000"/>
              </a:lnSpc>
            </a:pPr>
            <a:r>
              <a:rPr lang="en-US" sz="1200" i="1" dirty="0">
                <a:solidFill>
                  <a:srgbClr val="000000"/>
                </a:solidFill>
                <a:latin typeface="Verdana" pitchFamily="34" charset="0"/>
              </a:rPr>
              <a:t>Understanding Physical Anthropology and Archaeology, 8</a:t>
            </a:r>
            <a:r>
              <a:rPr lang="en-US" sz="1200" i="1" baseline="30000" dirty="0">
                <a:solidFill>
                  <a:srgbClr val="000000"/>
                </a:solidFill>
                <a:latin typeface="Verdana" pitchFamily="34" charset="0"/>
              </a:rPr>
              <a:t>th</a:t>
            </a:r>
            <a:r>
              <a:rPr lang="en-US" sz="1200" i="1" dirty="0">
                <a:solidFill>
                  <a:srgbClr val="000000"/>
                </a:solidFill>
                <a:latin typeface="Verdana" pitchFamily="34" charset="0"/>
              </a:rPr>
              <a:t> Ed.</a:t>
            </a:r>
            <a:r>
              <a:rPr lang="en-US" sz="1200" dirty="0">
                <a:solidFill>
                  <a:srgbClr val="000000"/>
                </a:solidFill>
                <a:latin typeface="Verdana" pitchFamily="34" charset="0"/>
              </a:rPr>
              <a:t>, p. 432.</a:t>
            </a:r>
          </a:p>
        </p:txBody>
      </p:sp>
      <p:pic>
        <p:nvPicPr>
          <p:cNvPr id="67588" name="Picture 4" descr="Turn81615"/>
          <p:cNvPicPr>
            <a:picLocks noChangeAspect="1" noChangeArrowheads="1"/>
          </p:cNvPicPr>
          <p:nvPr/>
        </p:nvPicPr>
        <p:blipFill>
          <a:blip r:embed="rId2" cstate="print"/>
          <a:srcRect/>
          <a:stretch>
            <a:fillRect/>
          </a:stretch>
        </p:blipFill>
        <p:spPr bwMode="auto">
          <a:xfrm>
            <a:off x="3079751" y="1752600"/>
            <a:ext cx="3625850" cy="4419600"/>
          </a:xfrm>
          <a:prstGeom prst="rect">
            <a:avLst/>
          </a:prstGeom>
          <a:noFill/>
          <a:ln w="9525">
            <a:noFill/>
            <a:miter lim="800000"/>
            <a:headEnd/>
            <a:tailEnd/>
          </a:ln>
        </p:spPr>
      </p:pic>
      <p:sp>
        <p:nvSpPr>
          <p:cNvPr id="67589" name="AutoShape 5"/>
          <p:cNvSpPr>
            <a:spLocks noChangeArrowheads="1"/>
          </p:cNvSpPr>
          <p:nvPr/>
        </p:nvSpPr>
        <p:spPr bwMode="auto">
          <a:xfrm>
            <a:off x="5046668" y="3829053"/>
            <a:ext cx="2370137" cy="485775"/>
          </a:xfrm>
          <a:prstGeom prst="leftArrow">
            <a:avLst>
              <a:gd name="adj1" fmla="val 50000"/>
              <a:gd name="adj2" fmla="val 121977"/>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67590" name="Text Box 6"/>
          <p:cNvSpPr txBox="1">
            <a:spLocks noChangeArrowheads="1"/>
          </p:cNvSpPr>
          <p:nvPr/>
        </p:nvSpPr>
        <p:spPr bwMode="auto">
          <a:xfrm>
            <a:off x="1185915" y="2695575"/>
            <a:ext cx="1489075" cy="1471172"/>
          </a:xfrm>
          <a:prstGeom prst="rect">
            <a:avLst/>
          </a:prstGeom>
          <a:noFill/>
          <a:ln w="9525">
            <a:noFill/>
            <a:miter lim="800000"/>
            <a:headEnd/>
            <a:tailEnd/>
          </a:ln>
        </p:spPr>
        <p:txBody>
          <a:bodyPr>
            <a:spAutoFit/>
          </a:bodyPr>
          <a:lstStyle/>
          <a:p>
            <a:pPr algn="ctr">
              <a:lnSpc>
                <a:spcPct val="110000"/>
              </a:lnSpc>
            </a:pPr>
            <a:r>
              <a:rPr lang="en-US" sz="2800" b="1">
                <a:solidFill>
                  <a:srgbClr val="000000"/>
                </a:solidFill>
                <a:latin typeface="Times New Roman" pitchFamily="18" charset="0"/>
              </a:rPr>
              <a:t>maize</a:t>
            </a:r>
          </a:p>
          <a:p>
            <a:pPr algn="ctr">
              <a:lnSpc>
                <a:spcPct val="80000"/>
              </a:lnSpc>
              <a:spcBef>
                <a:spcPct val="50000"/>
              </a:spcBef>
            </a:pPr>
            <a:r>
              <a:rPr lang="en-US" sz="2800" b="1">
                <a:solidFill>
                  <a:srgbClr val="000000"/>
                </a:solidFill>
                <a:latin typeface="Times New Roman" pitchFamily="18" charset="0"/>
              </a:rPr>
              <a:t>4,200 ybp</a:t>
            </a:r>
          </a:p>
        </p:txBody>
      </p:sp>
      <p:sp>
        <p:nvSpPr>
          <p:cNvPr id="67591" name="Rectangle 2"/>
          <p:cNvSpPr>
            <a:spLocks noChangeArrowheads="1"/>
          </p:cNvSpPr>
          <p:nvPr/>
        </p:nvSpPr>
        <p:spPr bwMode="auto">
          <a:xfrm>
            <a:off x="457200" y="369888"/>
            <a:ext cx="8229600" cy="411162"/>
          </a:xfrm>
          <a:prstGeom prst="rect">
            <a:avLst/>
          </a:prstGeom>
          <a:solidFill>
            <a:srgbClr val="FFFFFF"/>
          </a:solidFill>
          <a:ln w="9525">
            <a:noFill/>
            <a:miter lim="800000"/>
            <a:headEnd/>
            <a:tailEnd/>
          </a:ln>
        </p:spPr>
        <p:txBody>
          <a:bodyPr/>
          <a:lstStyle/>
          <a:p>
            <a:pPr algn="ctr"/>
            <a:r>
              <a:rPr lang="en-US" sz="2000">
                <a:solidFill>
                  <a:srgbClr val="000000"/>
                </a:solidFill>
              </a:rPr>
              <a:t>Compare . . .</a:t>
            </a:r>
            <a:endParaRPr lang="en-US" sz="2400">
              <a:solidFill>
                <a:srgbClr val="000000"/>
              </a:solidFill>
            </a:endParaRPr>
          </a:p>
        </p:txBody>
      </p:sp>
    </p:spTree>
    <p:extLst>
      <p:ext uri="{BB962C8B-B14F-4D97-AF65-F5344CB8AC3E}">
        <p14:creationId xmlns:p14="http://schemas.microsoft.com/office/powerpoint/2010/main" val="279664468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2914653" y="46102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8611" name="AutoShape 3"/>
          <p:cNvSpPr>
            <a:spLocks noChangeArrowheads="1"/>
          </p:cNvSpPr>
          <p:nvPr/>
        </p:nvSpPr>
        <p:spPr bwMode="auto">
          <a:xfrm>
            <a:off x="2533653" y="3943454"/>
            <a:ext cx="1795463" cy="733663"/>
          </a:xfrm>
          <a:prstGeom prst="leftArrow">
            <a:avLst>
              <a:gd name="adj1" fmla="val 50000"/>
              <a:gd name="adj2" fmla="val 40278"/>
            </a:avLst>
          </a:prstGeom>
          <a:noFill/>
          <a:ln w="9525">
            <a:noFill/>
            <a:miter lim="800000"/>
            <a:headEnd/>
            <a:tailEnd/>
          </a:ln>
        </p:spPr>
        <p:txBody>
          <a:bodyPr anchor="ctr">
            <a:spAutoFit/>
          </a:bodyPr>
          <a:lstStyle/>
          <a:p>
            <a:endParaRPr lang="en-US">
              <a:solidFill>
                <a:srgbClr val="000000"/>
              </a:solidFill>
            </a:endParaRPr>
          </a:p>
        </p:txBody>
      </p:sp>
      <p:sp>
        <p:nvSpPr>
          <p:cNvPr id="68612" name="AutoShape 4"/>
          <p:cNvSpPr>
            <a:spLocks noChangeArrowheads="1"/>
          </p:cNvSpPr>
          <p:nvPr/>
        </p:nvSpPr>
        <p:spPr bwMode="auto">
          <a:xfrm flipV="1">
            <a:off x="1847852" y="4867379"/>
            <a:ext cx="976313" cy="733663"/>
          </a:xfrm>
          <a:prstGeom prst="leftArrow">
            <a:avLst>
              <a:gd name="adj1" fmla="val 50000"/>
              <a:gd name="adj2" fmla="val 25000"/>
            </a:avLst>
          </a:prstGeom>
          <a:noFill/>
          <a:ln w="9525">
            <a:noFill/>
            <a:miter lim="800000"/>
            <a:headEnd/>
            <a:tailEnd/>
          </a:ln>
        </p:spPr>
        <p:txBody>
          <a:bodyPr anchor="ctr">
            <a:spAutoFit/>
          </a:bodyPr>
          <a:lstStyle/>
          <a:p>
            <a:endParaRPr lang="en-US">
              <a:solidFill>
                <a:srgbClr val="000000"/>
              </a:solidFill>
            </a:endParaRPr>
          </a:p>
        </p:txBody>
      </p:sp>
      <p:sp>
        <p:nvSpPr>
          <p:cNvPr id="68613" name="AutoShape 5"/>
          <p:cNvSpPr>
            <a:spLocks noChangeArrowheads="1"/>
          </p:cNvSpPr>
          <p:nvPr/>
        </p:nvSpPr>
        <p:spPr bwMode="auto">
          <a:xfrm>
            <a:off x="1847852" y="6572251"/>
            <a:ext cx="976313" cy="733663"/>
          </a:xfrm>
          <a:prstGeom prst="leftArrow">
            <a:avLst>
              <a:gd name="adj1" fmla="val 50000"/>
              <a:gd name="adj2" fmla="val 50245"/>
            </a:avLst>
          </a:prstGeom>
          <a:noFill/>
          <a:ln w="9525">
            <a:noFill/>
            <a:miter lim="800000"/>
            <a:headEnd/>
            <a:tailEnd/>
          </a:ln>
        </p:spPr>
        <p:txBody>
          <a:bodyPr anchor="ctr">
            <a:spAutoFit/>
          </a:bodyPr>
          <a:lstStyle/>
          <a:p>
            <a:endParaRPr lang="en-US">
              <a:solidFill>
                <a:srgbClr val="000000"/>
              </a:solidFill>
            </a:endParaRPr>
          </a:p>
        </p:txBody>
      </p:sp>
      <p:sp>
        <p:nvSpPr>
          <p:cNvPr id="68614" name="AutoShape 6"/>
          <p:cNvSpPr>
            <a:spLocks noChangeArrowheads="1"/>
          </p:cNvSpPr>
          <p:nvPr/>
        </p:nvSpPr>
        <p:spPr bwMode="auto">
          <a:xfrm>
            <a:off x="2495550" y="46102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8615" name="AutoShape 7"/>
          <p:cNvSpPr>
            <a:spLocks noChangeArrowheads="1"/>
          </p:cNvSpPr>
          <p:nvPr/>
        </p:nvSpPr>
        <p:spPr bwMode="auto">
          <a:xfrm>
            <a:off x="3181350" y="501025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8616" name="AutoShape 8"/>
          <p:cNvSpPr>
            <a:spLocks noChangeArrowheads="1"/>
          </p:cNvSpPr>
          <p:nvPr/>
        </p:nvSpPr>
        <p:spPr bwMode="auto">
          <a:xfrm>
            <a:off x="3238501" y="52960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8617" name="AutoShape 9"/>
          <p:cNvSpPr>
            <a:spLocks noChangeArrowheads="1"/>
          </p:cNvSpPr>
          <p:nvPr/>
        </p:nvSpPr>
        <p:spPr bwMode="auto">
          <a:xfrm>
            <a:off x="2724150" y="53341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8618" name="Text Box 10"/>
          <p:cNvSpPr txBox="1">
            <a:spLocks noChangeArrowheads="1"/>
          </p:cNvSpPr>
          <p:nvPr/>
        </p:nvSpPr>
        <p:spPr bwMode="auto">
          <a:xfrm>
            <a:off x="3023996" y="6401949"/>
            <a:ext cx="3082895" cy="215444"/>
          </a:xfrm>
          <a:prstGeom prst="rect">
            <a:avLst/>
          </a:prstGeom>
          <a:noFill/>
          <a:ln w="9525">
            <a:noFill/>
            <a:miter lim="800000"/>
            <a:headEnd/>
            <a:tailEnd/>
          </a:ln>
        </p:spPr>
        <p:txBody>
          <a:bodyPr wrap="none">
            <a:spAutoFit/>
          </a:bodyPr>
          <a:lstStyle/>
          <a:p>
            <a:r>
              <a:rPr lang="en-US" sz="800" dirty="0">
                <a:solidFill>
                  <a:srgbClr val="000000"/>
                </a:solidFill>
                <a:hlinkClick r:id="rId3"/>
              </a:rPr>
              <a:t>www.d.umn.edu/cla/faculty/troufs/anth3618/matehuac.html#title</a:t>
            </a:r>
            <a:endParaRPr lang="en-US" sz="800" dirty="0">
              <a:solidFill>
                <a:srgbClr val="000000"/>
              </a:solidFill>
            </a:endParaRPr>
          </a:p>
        </p:txBody>
      </p:sp>
      <p:pic>
        <p:nvPicPr>
          <p:cNvPr id="68619" name="Picture 2"/>
          <p:cNvPicPr>
            <a:picLocks noChangeAspect="1" noChangeArrowheads="1"/>
          </p:cNvPicPr>
          <p:nvPr/>
        </p:nvPicPr>
        <p:blipFill>
          <a:blip r:embed="rId4" cstate="print"/>
          <a:srcRect/>
          <a:stretch>
            <a:fillRect/>
          </a:stretch>
        </p:blipFill>
        <p:spPr bwMode="auto">
          <a:xfrm>
            <a:off x="685802" y="1142998"/>
            <a:ext cx="7772400" cy="4857546"/>
          </a:xfrm>
          <a:prstGeom prst="rect">
            <a:avLst/>
          </a:prstGeom>
          <a:noFill/>
          <a:ln w="9525">
            <a:noFill/>
            <a:miter lim="800000"/>
            <a:headEnd/>
            <a:tailEnd/>
          </a:ln>
        </p:spPr>
      </p:pic>
    </p:spTree>
    <p:extLst>
      <p:ext uri="{BB962C8B-B14F-4D97-AF65-F5344CB8AC3E}">
        <p14:creationId xmlns:p14="http://schemas.microsoft.com/office/powerpoint/2010/main" val="79472828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2914653" y="46102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9635" name="AutoShape 3"/>
          <p:cNvSpPr>
            <a:spLocks noChangeArrowheads="1"/>
          </p:cNvSpPr>
          <p:nvPr/>
        </p:nvSpPr>
        <p:spPr bwMode="auto">
          <a:xfrm>
            <a:off x="2533653" y="3943454"/>
            <a:ext cx="1795463" cy="733663"/>
          </a:xfrm>
          <a:prstGeom prst="leftArrow">
            <a:avLst>
              <a:gd name="adj1" fmla="val 50000"/>
              <a:gd name="adj2" fmla="val 40278"/>
            </a:avLst>
          </a:prstGeom>
          <a:noFill/>
          <a:ln w="9525">
            <a:noFill/>
            <a:miter lim="800000"/>
            <a:headEnd/>
            <a:tailEnd/>
          </a:ln>
        </p:spPr>
        <p:txBody>
          <a:bodyPr anchor="ctr">
            <a:spAutoFit/>
          </a:bodyPr>
          <a:lstStyle/>
          <a:p>
            <a:endParaRPr lang="en-US">
              <a:solidFill>
                <a:srgbClr val="000000"/>
              </a:solidFill>
            </a:endParaRPr>
          </a:p>
        </p:txBody>
      </p:sp>
      <p:sp>
        <p:nvSpPr>
          <p:cNvPr id="69636" name="AutoShape 4"/>
          <p:cNvSpPr>
            <a:spLocks noChangeArrowheads="1"/>
          </p:cNvSpPr>
          <p:nvPr/>
        </p:nvSpPr>
        <p:spPr bwMode="auto">
          <a:xfrm flipV="1">
            <a:off x="1847852" y="4867379"/>
            <a:ext cx="976313" cy="733663"/>
          </a:xfrm>
          <a:prstGeom prst="leftArrow">
            <a:avLst>
              <a:gd name="adj1" fmla="val 50000"/>
              <a:gd name="adj2" fmla="val 25000"/>
            </a:avLst>
          </a:prstGeom>
          <a:noFill/>
          <a:ln w="9525">
            <a:noFill/>
            <a:miter lim="800000"/>
            <a:headEnd/>
            <a:tailEnd/>
          </a:ln>
        </p:spPr>
        <p:txBody>
          <a:bodyPr anchor="ctr">
            <a:spAutoFit/>
          </a:bodyPr>
          <a:lstStyle/>
          <a:p>
            <a:endParaRPr lang="en-US">
              <a:solidFill>
                <a:srgbClr val="000000"/>
              </a:solidFill>
            </a:endParaRPr>
          </a:p>
        </p:txBody>
      </p:sp>
      <p:sp>
        <p:nvSpPr>
          <p:cNvPr id="69637" name="AutoShape 5"/>
          <p:cNvSpPr>
            <a:spLocks noChangeArrowheads="1"/>
          </p:cNvSpPr>
          <p:nvPr/>
        </p:nvSpPr>
        <p:spPr bwMode="auto">
          <a:xfrm>
            <a:off x="1847852" y="6572251"/>
            <a:ext cx="976313" cy="733663"/>
          </a:xfrm>
          <a:prstGeom prst="leftArrow">
            <a:avLst>
              <a:gd name="adj1" fmla="val 50000"/>
              <a:gd name="adj2" fmla="val 50245"/>
            </a:avLst>
          </a:prstGeom>
          <a:noFill/>
          <a:ln w="9525">
            <a:noFill/>
            <a:miter lim="800000"/>
            <a:headEnd/>
            <a:tailEnd/>
          </a:ln>
        </p:spPr>
        <p:txBody>
          <a:bodyPr anchor="ctr">
            <a:spAutoFit/>
          </a:bodyPr>
          <a:lstStyle/>
          <a:p>
            <a:endParaRPr lang="en-US">
              <a:solidFill>
                <a:srgbClr val="000000"/>
              </a:solidFill>
            </a:endParaRPr>
          </a:p>
        </p:txBody>
      </p:sp>
      <p:sp>
        <p:nvSpPr>
          <p:cNvPr id="69638" name="AutoShape 6"/>
          <p:cNvSpPr>
            <a:spLocks noChangeArrowheads="1"/>
          </p:cNvSpPr>
          <p:nvPr/>
        </p:nvSpPr>
        <p:spPr bwMode="auto">
          <a:xfrm>
            <a:off x="2495550" y="46102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9639" name="AutoShape 7"/>
          <p:cNvSpPr>
            <a:spLocks noChangeArrowheads="1"/>
          </p:cNvSpPr>
          <p:nvPr/>
        </p:nvSpPr>
        <p:spPr bwMode="auto">
          <a:xfrm>
            <a:off x="3181350" y="501025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9640" name="AutoShape 8"/>
          <p:cNvSpPr>
            <a:spLocks noChangeArrowheads="1"/>
          </p:cNvSpPr>
          <p:nvPr/>
        </p:nvSpPr>
        <p:spPr bwMode="auto">
          <a:xfrm>
            <a:off x="3238501" y="52960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9641" name="AutoShape 9"/>
          <p:cNvSpPr>
            <a:spLocks noChangeArrowheads="1"/>
          </p:cNvSpPr>
          <p:nvPr/>
        </p:nvSpPr>
        <p:spPr bwMode="auto">
          <a:xfrm>
            <a:off x="2724150" y="5334104"/>
            <a:ext cx="245474" cy="733663"/>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69642" name="Text Box 10"/>
          <p:cNvSpPr txBox="1">
            <a:spLocks noChangeArrowheads="1"/>
          </p:cNvSpPr>
          <p:nvPr/>
        </p:nvSpPr>
        <p:spPr bwMode="auto">
          <a:xfrm>
            <a:off x="3023996" y="6401949"/>
            <a:ext cx="3082895" cy="215444"/>
          </a:xfrm>
          <a:prstGeom prst="rect">
            <a:avLst/>
          </a:prstGeom>
          <a:noFill/>
          <a:ln w="9525">
            <a:noFill/>
            <a:miter lim="800000"/>
            <a:headEnd/>
            <a:tailEnd/>
          </a:ln>
        </p:spPr>
        <p:txBody>
          <a:bodyPr wrap="none">
            <a:spAutoFit/>
          </a:bodyPr>
          <a:lstStyle/>
          <a:p>
            <a:r>
              <a:rPr lang="en-US" sz="800" dirty="0">
                <a:solidFill>
                  <a:srgbClr val="000000"/>
                </a:solidFill>
                <a:hlinkClick r:id="rId3"/>
              </a:rPr>
              <a:t>www.d.umn.edu/cla/faculty/troufs/anth3618/matehuac.html#title</a:t>
            </a:r>
            <a:endParaRPr lang="en-US" sz="800" dirty="0">
              <a:solidFill>
                <a:srgbClr val="000000"/>
              </a:solidFill>
            </a:endParaRPr>
          </a:p>
        </p:txBody>
      </p:sp>
      <p:pic>
        <p:nvPicPr>
          <p:cNvPr id="69643" name="Picture 2"/>
          <p:cNvPicPr>
            <a:picLocks noChangeAspect="1" noChangeArrowheads="1"/>
          </p:cNvPicPr>
          <p:nvPr/>
        </p:nvPicPr>
        <p:blipFill>
          <a:blip r:embed="rId4" cstate="print"/>
          <a:srcRect/>
          <a:stretch>
            <a:fillRect/>
          </a:stretch>
        </p:blipFill>
        <p:spPr bwMode="auto">
          <a:xfrm>
            <a:off x="689430" y="1142998"/>
            <a:ext cx="7772400" cy="4857546"/>
          </a:xfrm>
          <a:prstGeom prst="rect">
            <a:avLst/>
          </a:prstGeom>
          <a:noFill/>
          <a:ln w="9525">
            <a:noFill/>
            <a:miter lim="800000"/>
            <a:headEnd/>
            <a:tailEnd/>
          </a:ln>
        </p:spPr>
      </p:pic>
    </p:spTree>
    <p:extLst>
      <p:ext uri="{BB962C8B-B14F-4D97-AF65-F5344CB8AC3E}">
        <p14:creationId xmlns:p14="http://schemas.microsoft.com/office/powerpoint/2010/main" val="327941428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176463" y="6526213"/>
            <a:ext cx="4849812" cy="276225"/>
          </a:xfrm>
          <a:prstGeom prst="rect">
            <a:avLst/>
          </a:prstGeom>
          <a:noFill/>
          <a:ln w="9525">
            <a:noFill/>
            <a:miter lim="800000"/>
            <a:headEnd/>
            <a:tailEnd/>
          </a:ln>
        </p:spPr>
        <p:txBody>
          <a:bodyPr wrap="none">
            <a:spAutoFit/>
          </a:bodyPr>
          <a:lstStyle/>
          <a:p>
            <a:pPr eaLnBrk="0" hangingPunct="0"/>
            <a:r>
              <a:rPr kumimoji="1" lang="en-US" sz="1200">
                <a:solidFill>
                  <a:srgbClr val="FFFFFF"/>
                </a:solidFill>
                <a:hlinkClick r:id="rId2"/>
              </a:rPr>
              <a:t>www.d.umn.edu/cla/faculty/troufs/anth3618/video/Sentinels.html#title</a:t>
            </a:r>
            <a:endParaRPr kumimoji="1" lang="en-US" sz="1200">
              <a:solidFill>
                <a:srgbClr val="FFFFFF"/>
              </a:solidFill>
            </a:endParaRPr>
          </a:p>
        </p:txBody>
      </p:sp>
      <p:pic>
        <p:nvPicPr>
          <p:cNvPr id="74755" name="Picture 2"/>
          <p:cNvPicPr>
            <a:picLocks noChangeAspect="1" noChangeArrowheads="1"/>
          </p:cNvPicPr>
          <p:nvPr/>
        </p:nvPicPr>
        <p:blipFill>
          <a:blip r:embed="rId3"/>
          <a:srcRect/>
          <a:stretch>
            <a:fillRect/>
          </a:stretch>
        </p:blipFill>
        <p:spPr bwMode="auto">
          <a:xfrm>
            <a:off x="769938" y="1044575"/>
            <a:ext cx="7588250" cy="4743450"/>
          </a:xfrm>
          <a:prstGeom prst="rect">
            <a:avLst/>
          </a:prstGeom>
          <a:noFill/>
          <a:ln w="9525">
            <a:noFill/>
            <a:miter lim="800000"/>
            <a:headEnd/>
            <a:tailEnd/>
          </a:ln>
        </p:spPr>
      </p:pic>
      <p:sp>
        <p:nvSpPr>
          <p:cNvPr id="74756" name="Rectangle 2"/>
          <p:cNvSpPr>
            <a:spLocks noChangeArrowheads="1"/>
          </p:cNvSpPr>
          <p:nvPr/>
        </p:nvSpPr>
        <p:spPr bwMode="auto">
          <a:xfrm>
            <a:off x="457200" y="369888"/>
            <a:ext cx="8229600" cy="411162"/>
          </a:xfrm>
          <a:prstGeom prst="rect">
            <a:avLst/>
          </a:prstGeom>
          <a:solidFill>
            <a:schemeClr val="tx1"/>
          </a:solidFill>
          <a:ln w="9525">
            <a:noFill/>
            <a:miter lim="800000"/>
            <a:headEnd/>
            <a:tailEnd/>
          </a:ln>
        </p:spPr>
        <p:txBody>
          <a:bodyPr/>
          <a:lstStyle/>
          <a:p>
            <a:pPr algn="ctr"/>
            <a:r>
              <a:rPr lang="en-US" sz="2000">
                <a:solidFill>
                  <a:schemeClr val="bg1"/>
                </a:solidFill>
              </a:rPr>
              <a:t>Compare . .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944688" y="6526213"/>
            <a:ext cx="5245100" cy="276225"/>
          </a:xfrm>
          <a:prstGeom prst="rect">
            <a:avLst/>
          </a:prstGeom>
          <a:noFill/>
          <a:ln w="9525">
            <a:noFill/>
            <a:miter lim="800000"/>
            <a:headEnd/>
            <a:tailEnd/>
          </a:ln>
        </p:spPr>
        <p:txBody>
          <a:bodyPr wrap="none">
            <a:spAutoFit/>
          </a:bodyPr>
          <a:lstStyle/>
          <a:p>
            <a:pPr algn="ctr" eaLnBrk="0" hangingPunct="0"/>
            <a:r>
              <a:rPr kumimoji="1" lang="en-US" sz="1200">
                <a:solidFill>
                  <a:srgbClr val="FFFFFF"/>
                </a:solidFill>
                <a:hlinkClick r:id="rId2"/>
              </a:rPr>
              <a:t>www.d.umn.edu/cla/faculty/troufs/anth3618/video/Out_of_Past.html#title</a:t>
            </a:r>
            <a:endParaRPr kumimoji="1" lang="en-US" sz="1200">
              <a:solidFill>
                <a:srgbClr val="FFFFFF"/>
              </a:solidFill>
            </a:endParaRPr>
          </a:p>
        </p:txBody>
      </p:sp>
      <p:pic>
        <p:nvPicPr>
          <p:cNvPr id="75779" name="Picture 2"/>
          <p:cNvPicPr>
            <a:picLocks noChangeAspect="1" noChangeArrowheads="1"/>
          </p:cNvPicPr>
          <p:nvPr/>
        </p:nvPicPr>
        <p:blipFill>
          <a:blip r:embed="rId3"/>
          <a:srcRect/>
          <a:stretch>
            <a:fillRect/>
          </a:stretch>
        </p:blipFill>
        <p:spPr bwMode="auto">
          <a:xfrm>
            <a:off x="769938" y="1044575"/>
            <a:ext cx="7588250" cy="4743450"/>
          </a:xfrm>
          <a:prstGeom prst="rect">
            <a:avLst/>
          </a:prstGeom>
          <a:noFill/>
          <a:ln w="9525">
            <a:noFill/>
            <a:miter lim="800000"/>
            <a:headEnd/>
            <a:tailEnd/>
          </a:ln>
        </p:spPr>
      </p:pic>
      <p:sp>
        <p:nvSpPr>
          <p:cNvPr id="75780" name="Rectangle 2"/>
          <p:cNvSpPr>
            <a:spLocks noChangeArrowheads="1"/>
          </p:cNvSpPr>
          <p:nvPr/>
        </p:nvSpPr>
        <p:spPr bwMode="auto">
          <a:xfrm>
            <a:off x="457200" y="369888"/>
            <a:ext cx="8229600" cy="411162"/>
          </a:xfrm>
          <a:prstGeom prst="rect">
            <a:avLst/>
          </a:prstGeom>
          <a:solidFill>
            <a:schemeClr val="tx1"/>
          </a:solidFill>
          <a:ln w="9525">
            <a:noFill/>
            <a:miter lim="800000"/>
            <a:headEnd/>
            <a:tailEnd/>
          </a:ln>
        </p:spPr>
        <p:txBody>
          <a:bodyPr/>
          <a:lstStyle/>
          <a:p>
            <a:pPr algn="ctr"/>
            <a:r>
              <a:rPr lang="en-US" sz="2000">
                <a:solidFill>
                  <a:schemeClr val="bg1"/>
                </a:solidFill>
              </a:rPr>
              <a:t>Compare . .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190750" y="6526213"/>
            <a:ext cx="4814888" cy="276225"/>
          </a:xfrm>
          <a:prstGeom prst="rect">
            <a:avLst/>
          </a:prstGeom>
          <a:noFill/>
          <a:ln w="9525">
            <a:noFill/>
            <a:miter lim="800000"/>
            <a:headEnd/>
            <a:tailEnd/>
          </a:ln>
        </p:spPr>
        <p:txBody>
          <a:bodyPr wrap="none">
            <a:spAutoFit/>
          </a:bodyPr>
          <a:lstStyle/>
          <a:p>
            <a:pPr eaLnBrk="0" hangingPunct="0"/>
            <a:r>
              <a:rPr kumimoji="1" lang="en-US" sz="1200">
                <a:solidFill>
                  <a:srgbClr val="FFFFFF"/>
                </a:solidFill>
                <a:hlinkClick r:id="rId2"/>
              </a:rPr>
              <a:t>www.d.umn.edu/cla/faculty/troufs/anth3618/video/Collapse.html#title</a:t>
            </a:r>
            <a:endParaRPr kumimoji="1" lang="en-US" sz="1200">
              <a:solidFill>
                <a:srgbClr val="FFFFFF"/>
              </a:solidFill>
            </a:endParaRPr>
          </a:p>
        </p:txBody>
      </p:sp>
      <p:pic>
        <p:nvPicPr>
          <p:cNvPr id="76803" name="Picture 2"/>
          <p:cNvPicPr>
            <a:picLocks noChangeAspect="1" noChangeArrowheads="1"/>
          </p:cNvPicPr>
          <p:nvPr/>
        </p:nvPicPr>
        <p:blipFill>
          <a:blip r:embed="rId3"/>
          <a:srcRect/>
          <a:stretch>
            <a:fillRect/>
          </a:stretch>
        </p:blipFill>
        <p:spPr bwMode="auto">
          <a:xfrm>
            <a:off x="769938" y="1044575"/>
            <a:ext cx="7588250" cy="4743450"/>
          </a:xfrm>
          <a:prstGeom prst="rect">
            <a:avLst/>
          </a:prstGeom>
          <a:noFill/>
          <a:ln w="9525">
            <a:noFill/>
            <a:miter lim="800000"/>
            <a:headEnd/>
            <a:tailEnd/>
          </a:ln>
        </p:spPr>
      </p:pic>
      <p:sp>
        <p:nvSpPr>
          <p:cNvPr id="76804" name="Rectangle 2"/>
          <p:cNvSpPr>
            <a:spLocks noChangeArrowheads="1"/>
          </p:cNvSpPr>
          <p:nvPr/>
        </p:nvSpPr>
        <p:spPr bwMode="auto">
          <a:xfrm>
            <a:off x="457200" y="369888"/>
            <a:ext cx="8229600" cy="411162"/>
          </a:xfrm>
          <a:prstGeom prst="rect">
            <a:avLst/>
          </a:prstGeom>
          <a:solidFill>
            <a:schemeClr val="tx1"/>
          </a:solidFill>
          <a:ln w="9525">
            <a:noFill/>
            <a:miter lim="800000"/>
            <a:headEnd/>
            <a:tailEnd/>
          </a:ln>
        </p:spPr>
        <p:txBody>
          <a:bodyPr/>
          <a:lstStyle/>
          <a:p>
            <a:pPr algn="ctr"/>
            <a:r>
              <a:rPr lang="en-US" sz="2000">
                <a:solidFill>
                  <a:schemeClr val="bg1"/>
                </a:solidFill>
              </a:rPr>
              <a:t>Compare . . .</a:t>
            </a:r>
            <a:endParaRPr lang="en-US" sz="2400">
              <a:solidFill>
                <a:schemeClr val="bg1"/>
              </a:solidFil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103438" y="6526213"/>
            <a:ext cx="4927600" cy="276225"/>
          </a:xfrm>
          <a:prstGeom prst="rect">
            <a:avLst/>
          </a:prstGeom>
          <a:noFill/>
          <a:ln w="9525">
            <a:noFill/>
            <a:miter lim="800000"/>
            <a:headEnd/>
            <a:tailEnd/>
          </a:ln>
        </p:spPr>
        <p:txBody>
          <a:bodyPr wrap="none">
            <a:spAutoFit/>
          </a:bodyPr>
          <a:lstStyle/>
          <a:p>
            <a:pPr eaLnBrk="0" hangingPunct="0"/>
            <a:r>
              <a:rPr kumimoji="1" lang="en-US" sz="1200">
                <a:solidFill>
                  <a:srgbClr val="FFFFFF"/>
                </a:solidFill>
                <a:hlinkClick r:id="rId2"/>
              </a:rPr>
              <a:t>www.d.umn.edu/cla/faculty/troufs/anth3618/video/Fall_Maya.html#title</a:t>
            </a:r>
            <a:endParaRPr kumimoji="1" lang="en-US" sz="1200">
              <a:solidFill>
                <a:srgbClr val="FFFFFF"/>
              </a:solidFill>
            </a:endParaRPr>
          </a:p>
        </p:txBody>
      </p:sp>
      <p:pic>
        <p:nvPicPr>
          <p:cNvPr id="77827" name="Picture 2"/>
          <p:cNvPicPr>
            <a:picLocks noChangeAspect="1" noChangeArrowheads="1"/>
          </p:cNvPicPr>
          <p:nvPr/>
        </p:nvPicPr>
        <p:blipFill>
          <a:blip r:embed="rId3"/>
          <a:srcRect/>
          <a:stretch>
            <a:fillRect/>
          </a:stretch>
        </p:blipFill>
        <p:spPr bwMode="auto">
          <a:xfrm>
            <a:off x="784225" y="1030288"/>
            <a:ext cx="7589838"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522244" name="Rectangle 3"/>
          <p:cNvSpPr>
            <a:spLocks noChangeArrowheads="1"/>
          </p:cNvSpPr>
          <p:nvPr/>
        </p:nvSpPr>
        <p:spPr bwMode="auto">
          <a:xfrm>
            <a:off x="2404534" y="2743213"/>
            <a:ext cx="5147733" cy="3243965"/>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sociocultural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biophysical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archaeological</a:t>
            </a:r>
          </a:p>
          <a:p>
            <a:pPr indent="347663" eaLnBrk="0" hangingPunct="0">
              <a:lnSpc>
                <a:spcPct val="160000"/>
              </a:lnSpc>
              <a:buFontTx/>
              <a:buChar char="•"/>
              <a:tabLst>
                <a:tab pos="231775" algn="l"/>
              </a:tabLst>
              <a:defRPr/>
            </a:pPr>
            <a:r>
              <a:rPr kumimoji="1" lang="en-US" sz="3200" b="1" dirty="0" err="1" smtClean="0">
                <a:solidFill>
                  <a:srgbClr val="FFFFFF"/>
                </a:solidFill>
                <a:latin typeface="Verdana" pitchFamily="34" charset="0"/>
              </a:rPr>
              <a:t>linguistical</a:t>
            </a:r>
            <a:endParaRPr kumimoji="1" lang="en-US" sz="3200" b="1" dirty="0">
              <a:solidFill>
                <a:srgbClr val="FFFFFF"/>
              </a:solidFill>
              <a:latin typeface="Verdana" pitchFamily="34" charset="0"/>
            </a:endParaRPr>
          </a:p>
        </p:txBody>
      </p:sp>
      <p:sp>
        <p:nvSpPr>
          <p:cNvPr id="6" name="Rectangle 5"/>
          <p:cNvSpPr/>
          <p:nvPr/>
        </p:nvSpPr>
        <p:spPr>
          <a:xfrm>
            <a:off x="4032905" y="5896428"/>
            <a:ext cx="1168910" cy="369332"/>
          </a:xfrm>
          <a:prstGeom prst="rect">
            <a:avLst/>
          </a:prstGeom>
        </p:spPr>
        <p:txBody>
          <a:bodyPr wrap="none">
            <a:spAutoFit/>
          </a:bodyPr>
          <a:lstStyle/>
          <a:p>
            <a:r>
              <a:rPr kumimoji="1" lang="en-US" b="1" dirty="0" smtClean="0">
                <a:solidFill>
                  <a:srgbClr val="FFFFFF"/>
                </a:solidFill>
                <a:latin typeface="Verdana" pitchFamily="34" charset="0"/>
              </a:rPr>
              <a:t>aspects</a:t>
            </a:r>
            <a:endParaRPr lang="en-US" dirty="0">
              <a:solidFill>
                <a:srgbClr val="000000"/>
              </a:solidFill>
              <a:latin typeface="Arial" charset="0"/>
            </a:endParaRPr>
          </a:p>
        </p:txBody>
      </p:sp>
    </p:spTree>
    <p:extLst>
      <p:ext uri="{BB962C8B-B14F-4D97-AF65-F5344CB8AC3E}">
        <p14:creationId xmlns:p14="http://schemas.microsoft.com/office/powerpoint/2010/main" val="37482731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smtClean="0">
                <a:solidFill>
                  <a:srgbClr val="000000"/>
                </a:solidFill>
              </a:rPr>
              <a:t>1.	</a:t>
            </a:r>
            <a:r>
              <a:rPr lang="en-US" sz="2400" dirty="0" smtClean="0"/>
              <a:t>the</a:t>
            </a:r>
            <a:r>
              <a:rPr lang="en-US" dirty="0" smtClean="0"/>
              <a:t> </a:t>
            </a:r>
            <a:r>
              <a:rPr lang="en-US" b="1" dirty="0" smtClean="0"/>
              <a:t>four fields </a:t>
            </a:r>
            <a:r>
              <a:rPr lang="en-US" sz="2400" dirty="0" smtClean="0"/>
              <a:t>of general anthropology</a:t>
            </a:r>
            <a:endParaRPr lang="en-US" b="1" dirty="0" smtClean="0">
              <a:solidFill>
                <a:srgbClr val="000000"/>
              </a:solidFill>
            </a:endParaRPr>
          </a:p>
          <a:p>
            <a:pPr eaLnBrk="1" hangingPunct="1">
              <a:lnSpc>
                <a:spcPct val="0"/>
              </a:lnSpc>
              <a:buFont typeface="Wingdings" pitchFamily="2" charset="2"/>
              <a:buNone/>
              <a:tabLst>
                <a:tab pos="0" algn="l"/>
              </a:tabLst>
            </a:pPr>
            <a:endParaRPr lang="en-US" b="1" dirty="0" smtClean="0">
              <a:solidFill>
                <a:srgbClr val="000000"/>
              </a:solidFill>
            </a:endParaRPr>
          </a:p>
          <a:p>
            <a:pPr marL="457200" indent="-457200" eaLnBrk="1" hangingPunct="1">
              <a:buAutoNum type="arabicPeriod" startAt="2"/>
              <a:tabLst>
                <a:tab pos="0" algn="l"/>
              </a:tabLst>
            </a:pPr>
            <a:r>
              <a:rPr lang="en-US" b="1" dirty="0" smtClean="0"/>
              <a:t>culture </a:t>
            </a:r>
            <a:r>
              <a:rPr lang="en-US" sz="2000" dirty="0" smtClean="0"/>
              <a:t>as a primary concept</a:t>
            </a:r>
            <a:endParaRPr lang="en-US" dirty="0" smtClean="0"/>
          </a:p>
          <a:p>
            <a:pPr marL="457200" indent="-457200" eaLnBrk="1" hangingPunct="1">
              <a:buAutoNum type="arabicPeriod" startAt="2"/>
              <a:tabLst>
                <a:tab pos="0" algn="l"/>
                <a:tab pos="457200" algn="l"/>
              </a:tabLst>
            </a:pPr>
            <a:r>
              <a:rPr lang="en-US" b="1" dirty="0" smtClean="0"/>
              <a:t>comparative method</a:t>
            </a:r>
            <a:r>
              <a:rPr lang="en-US" dirty="0" smtClean="0"/>
              <a:t> </a:t>
            </a:r>
            <a:r>
              <a:rPr lang="en-US" sz="2400" dirty="0" smtClean="0"/>
              <a:t>as major approach</a:t>
            </a:r>
            <a:endParaRPr lang="en-US" dirty="0" smtClean="0"/>
          </a:p>
          <a:p>
            <a:pPr marL="457200" indent="-457200" eaLnBrk="1" hangingPunct="1">
              <a:buAutoNum type="arabicPeriod" startAt="2"/>
              <a:tabLst>
                <a:tab pos="0" algn="l"/>
              </a:tabLst>
            </a:pPr>
            <a:r>
              <a:rPr lang="en-US" b="1" dirty="0" smtClean="0"/>
              <a:t>holism</a:t>
            </a:r>
            <a:r>
              <a:rPr lang="en-US" dirty="0" smtClean="0"/>
              <a:t> </a:t>
            </a:r>
            <a:r>
              <a:rPr lang="en-US" sz="2400" dirty="0" smtClean="0"/>
              <a:t>as a primary theoretical goal</a:t>
            </a:r>
            <a:endParaRPr lang="en-US" dirty="0" smtClean="0"/>
          </a:p>
          <a:p>
            <a:pPr marL="457200" indent="-457200" eaLnBrk="1" hangingPunct="1">
              <a:buAutoNum type="arabicPeriod" startAt="2"/>
              <a:tabLst>
                <a:tab pos="457200" algn="l"/>
              </a:tabLst>
            </a:pPr>
            <a:r>
              <a:rPr lang="en-US" b="1" dirty="0" smtClean="0"/>
              <a:t>fieldwork</a:t>
            </a:r>
            <a:r>
              <a:rPr lang="en-US" dirty="0" smtClean="0"/>
              <a:t> </a:t>
            </a:r>
            <a:r>
              <a:rPr lang="en-US" sz="2400" dirty="0" smtClean="0"/>
              <a:t>as a primary research technique</a:t>
            </a:r>
            <a:endParaRPr lang="en-US" b="1" dirty="0" smtClean="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191040719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592394"/>
          </a:xfrm>
        </p:spPr>
        <p:txBody>
          <a:bodyPr wrap="square">
            <a:spAutoFit/>
          </a:bodyPr>
          <a:lstStyle/>
          <a:p>
            <a:pPr marL="457200" indent="-457200" eaLnBrk="1" hangingPunct="1">
              <a:buNone/>
              <a:tabLst>
                <a:tab pos="457200" algn="l"/>
              </a:tabLst>
            </a:pPr>
            <a:r>
              <a:rPr lang="en-US" sz="2400" b="1" dirty="0" smtClean="0">
                <a:solidFill>
                  <a:schemeClr val="bg1">
                    <a:lumMod val="65000"/>
                  </a:schemeClr>
                </a:solidFill>
              </a:rPr>
              <a:t>1.	</a:t>
            </a:r>
            <a:r>
              <a:rPr lang="en-US" sz="1800" dirty="0" smtClean="0">
                <a:solidFill>
                  <a:schemeClr val="bg1">
                    <a:lumMod val="65000"/>
                  </a:schemeClr>
                </a:solidFill>
              </a:rPr>
              <a:t>the</a:t>
            </a:r>
            <a:r>
              <a:rPr lang="en-US" sz="2400" dirty="0" smtClean="0">
                <a:solidFill>
                  <a:schemeClr val="bg1">
                    <a:lumMod val="65000"/>
                  </a:schemeClr>
                </a:solidFill>
              </a:rPr>
              <a:t> </a:t>
            </a:r>
            <a:r>
              <a:rPr lang="en-US" sz="2400" b="1" dirty="0" smtClean="0">
                <a:solidFill>
                  <a:schemeClr val="bg1">
                    <a:lumMod val="65000"/>
                  </a:schemeClr>
                </a:solidFill>
              </a:rPr>
              <a:t>four fields </a:t>
            </a:r>
            <a:r>
              <a:rPr lang="en-US" sz="1800" dirty="0" smtClean="0">
                <a:solidFill>
                  <a:schemeClr val="bg1">
                    <a:lumMod val="65000"/>
                  </a:schemeClr>
                </a:solidFill>
              </a:rPr>
              <a:t>of general anthropology</a:t>
            </a:r>
            <a:endParaRPr lang="en-US" sz="2400" b="1" dirty="0" smtClean="0">
              <a:solidFill>
                <a:schemeClr val="bg1">
                  <a:lumMod val="65000"/>
                </a:schemeClr>
              </a:solidFill>
            </a:endParaRPr>
          </a:p>
          <a:p>
            <a:pPr eaLnBrk="1" hangingPunct="1">
              <a:lnSpc>
                <a:spcPct val="0"/>
              </a:lnSpc>
              <a:buFont typeface="Wingdings" pitchFamily="2" charset="2"/>
              <a:buNone/>
              <a:tabLst>
                <a:tab pos="0" algn="l"/>
              </a:tabLst>
            </a:pPr>
            <a:endParaRPr lang="en-US" sz="2400" b="1" dirty="0" smtClean="0">
              <a:solidFill>
                <a:schemeClr val="bg1">
                  <a:lumMod val="65000"/>
                </a:schemeClr>
              </a:solidFill>
            </a:endParaRPr>
          </a:p>
          <a:p>
            <a:pPr marL="457200" indent="-457200" eaLnBrk="1" hangingPunct="1">
              <a:buAutoNum type="arabicPeriod" startAt="2"/>
              <a:tabLst>
                <a:tab pos="0" algn="l"/>
              </a:tabLst>
            </a:pPr>
            <a:r>
              <a:rPr lang="en-US" sz="2400" b="1" dirty="0" smtClean="0">
                <a:solidFill>
                  <a:schemeClr val="bg1">
                    <a:lumMod val="65000"/>
                  </a:schemeClr>
                </a:solidFill>
              </a:rPr>
              <a:t>culture </a:t>
            </a:r>
            <a:r>
              <a:rPr lang="en-US" sz="1600" dirty="0" smtClean="0">
                <a:solidFill>
                  <a:schemeClr val="bg1">
                    <a:lumMod val="65000"/>
                  </a:schemeClr>
                </a:solidFill>
              </a:rPr>
              <a:t>as a primary concept</a:t>
            </a:r>
            <a:endParaRPr lang="en-US" sz="2400" dirty="0" smtClean="0">
              <a:solidFill>
                <a:schemeClr val="bg1">
                  <a:lumMod val="65000"/>
                </a:schemeClr>
              </a:solidFill>
            </a:endParaRPr>
          </a:p>
          <a:p>
            <a:pPr marL="457200" indent="-457200" eaLnBrk="1" hangingPunct="1">
              <a:buAutoNum type="arabicPeriod" startAt="2"/>
              <a:tabLst>
                <a:tab pos="0" algn="l"/>
                <a:tab pos="457200" algn="l"/>
              </a:tabLst>
            </a:pPr>
            <a:r>
              <a:rPr lang="en-US" sz="2400" b="1" dirty="0" smtClean="0">
                <a:solidFill>
                  <a:schemeClr val="bg1">
                    <a:lumMod val="65000"/>
                  </a:schemeClr>
                </a:solidFill>
              </a:rPr>
              <a:t>comparative method</a:t>
            </a:r>
            <a:r>
              <a:rPr lang="en-US" sz="2400" dirty="0" smtClean="0">
                <a:solidFill>
                  <a:schemeClr val="bg1">
                    <a:lumMod val="65000"/>
                  </a:schemeClr>
                </a:solidFill>
              </a:rPr>
              <a:t> </a:t>
            </a:r>
            <a:r>
              <a:rPr lang="en-US" sz="1800" dirty="0" smtClean="0">
                <a:solidFill>
                  <a:schemeClr val="bg1">
                    <a:lumMod val="65000"/>
                  </a:schemeClr>
                </a:solidFill>
              </a:rPr>
              <a:t>as major approach</a:t>
            </a:r>
            <a:endParaRPr lang="en-US" sz="2400" dirty="0" smtClean="0">
              <a:solidFill>
                <a:schemeClr val="bg1">
                  <a:lumMod val="65000"/>
                </a:schemeClr>
              </a:solidFill>
            </a:endParaRPr>
          </a:p>
          <a:p>
            <a:pPr marL="457200" indent="-457200" eaLnBrk="1" hangingPunct="1">
              <a:buFontTx/>
              <a:buAutoNum type="arabicPeriod" startAt="2"/>
              <a:tabLst>
                <a:tab pos="0" algn="l"/>
              </a:tabLst>
            </a:pPr>
            <a:r>
              <a:rPr lang="en-US" sz="4000" b="1" dirty="0" smtClean="0">
                <a:solidFill>
                  <a:srgbClr val="000000"/>
                </a:solidFill>
              </a:rPr>
              <a:t>holism</a:t>
            </a:r>
            <a:r>
              <a:rPr lang="en-US" sz="4000" dirty="0" smtClean="0">
                <a:solidFill>
                  <a:srgbClr val="000000"/>
                </a:solidFill>
              </a:rPr>
              <a:t> </a:t>
            </a:r>
            <a:br>
              <a:rPr lang="en-US" sz="4000" dirty="0" smtClean="0">
                <a:solidFill>
                  <a:srgbClr val="000000"/>
                </a:solidFill>
              </a:rPr>
            </a:br>
            <a:r>
              <a:rPr lang="en-US" b="1" dirty="0" smtClean="0">
                <a:solidFill>
                  <a:srgbClr val="000000"/>
                </a:solidFill>
              </a:rPr>
              <a:t>or the study of "humankind" as a whole, as a primary theoretical goal</a:t>
            </a:r>
            <a:endParaRPr lang="en-US" sz="4000" b="1" dirty="0" smtClean="0">
              <a:solidFill>
                <a:srgbClr val="000000"/>
              </a:solidFill>
            </a:endParaRPr>
          </a:p>
          <a:p>
            <a:pPr marL="457200" indent="-457200" eaLnBrk="1" hangingPunct="1">
              <a:buAutoNum type="arabicPeriod" startAt="2"/>
              <a:tabLst>
                <a:tab pos="457200" algn="l"/>
              </a:tabLst>
            </a:pPr>
            <a:r>
              <a:rPr lang="en-US" sz="2400" b="1" dirty="0" smtClean="0">
                <a:solidFill>
                  <a:schemeClr val="bg1">
                    <a:lumMod val="65000"/>
                  </a:schemeClr>
                </a:solidFill>
              </a:rPr>
              <a:t>fieldwork</a:t>
            </a:r>
            <a:r>
              <a:rPr lang="en-US" sz="2400" dirty="0" smtClean="0">
                <a:solidFill>
                  <a:schemeClr val="bg1">
                    <a:lumMod val="65000"/>
                  </a:schemeClr>
                </a:solidFill>
              </a:rPr>
              <a:t> </a:t>
            </a:r>
            <a:r>
              <a:rPr lang="en-US" sz="1800" dirty="0" smtClean="0">
                <a:solidFill>
                  <a:schemeClr val="bg1">
                    <a:lumMod val="65000"/>
                  </a:schemeClr>
                </a:solidFill>
              </a:rPr>
              <a:t>as a primary research technique</a:t>
            </a:r>
            <a:endParaRPr lang="en-US" sz="2400" b="1" dirty="0" smtClean="0">
              <a:solidFill>
                <a:schemeClr val="bg1">
                  <a:lumMod val="65000"/>
                </a:schemeClr>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algn="ctr"/>
            <a:r>
              <a:rPr lang="en-US" sz="2800" b="1" dirty="0" smtClean="0">
                <a:solidFill>
                  <a:srgbClr val="000000"/>
                </a:solidFill>
                <a:latin typeface="Arial" charset="0"/>
              </a:rPr>
              <a:t> </a:t>
            </a:r>
            <a:r>
              <a:rPr lang="en-US" sz="3200" b="1" dirty="0" smtClean="0">
                <a:solidFill>
                  <a:srgbClr val="000000"/>
                </a:solidFill>
              </a:rPr>
              <a:t>Main Characteristics of Anthropology</a:t>
            </a:r>
            <a:endParaRPr lang="en-US" sz="3200" b="1" dirty="0">
              <a:solidFill>
                <a:srgbClr val="000000"/>
              </a:solidFill>
              <a:latin typeface="Arial" charset="0"/>
            </a:endParaRPr>
          </a:p>
        </p:txBody>
      </p:sp>
    </p:spTree>
    <p:extLst>
      <p:ext uri="{BB962C8B-B14F-4D97-AF65-F5344CB8AC3E}">
        <p14:creationId xmlns:p14="http://schemas.microsoft.com/office/powerpoint/2010/main" val="1042538583"/>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show="0">
  <p:cSld>
    <p:bg>
      <p:bgPr>
        <a:solidFill>
          <a:srgbClr val="0C0600"/>
        </a:solidFill>
        <a:effectLst/>
      </p:bgPr>
    </p:bg>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2914650" y="4610100"/>
            <a:ext cx="976313" cy="485775"/>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80899" name="AutoShape 3"/>
          <p:cNvSpPr>
            <a:spLocks noChangeArrowheads="1"/>
          </p:cNvSpPr>
          <p:nvPr/>
        </p:nvSpPr>
        <p:spPr bwMode="auto">
          <a:xfrm>
            <a:off x="2533650" y="3943350"/>
            <a:ext cx="1795463" cy="1114425"/>
          </a:xfrm>
          <a:prstGeom prst="leftArrow">
            <a:avLst>
              <a:gd name="adj1" fmla="val 50000"/>
              <a:gd name="adj2" fmla="val 40278"/>
            </a:avLst>
          </a:prstGeom>
          <a:noFill/>
          <a:ln w="9525">
            <a:noFill/>
            <a:miter lim="800000"/>
            <a:headEnd/>
            <a:tailEnd/>
          </a:ln>
        </p:spPr>
        <p:txBody>
          <a:bodyPr anchor="ctr">
            <a:spAutoFit/>
          </a:bodyPr>
          <a:lstStyle/>
          <a:p>
            <a:endParaRPr lang="en-US">
              <a:solidFill>
                <a:srgbClr val="000000"/>
              </a:solidFill>
            </a:endParaRPr>
          </a:p>
        </p:txBody>
      </p:sp>
      <p:sp>
        <p:nvSpPr>
          <p:cNvPr id="80900" name="AutoShape 4"/>
          <p:cNvSpPr>
            <a:spLocks noChangeArrowheads="1"/>
          </p:cNvSpPr>
          <p:nvPr/>
        </p:nvSpPr>
        <p:spPr bwMode="auto">
          <a:xfrm flipV="1">
            <a:off x="1847850" y="4867275"/>
            <a:ext cx="976313" cy="1990725"/>
          </a:xfrm>
          <a:prstGeom prst="leftArrow">
            <a:avLst>
              <a:gd name="adj1" fmla="val 50000"/>
              <a:gd name="adj2" fmla="val 25000"/>
            </a:avLst>
          </a:prstGeom>
          <a:noFill/>
          <a:ln w="9525">
            <a:noFill/>
            <a:miter lim="800000"/>
            <a:headEnd/>
            <a:tailEnd/>
          </a:ln>
        </p:spPr>
        <p:txBody>
          <a:bodyPr anchor="ctr">
            <a:spAutoFit/>
          </a:bodyPr>
          <a:lstStyle/>
          <a:p>
            <a:endParaRPr lang="en-US">
              <a:solidFill>
                <a:srgbClr val="000000"/>
              </a:solidFill>
            </a:endParaRPr>
          </a:p>
        </p:txBody>
      </p:sp>
      <p:sp>
        <p:nvSpPr>
          <p:cNvPr id="80901" name="AutoShape 5"/>
          <p:cNvSpPr>
            <a:spLocks noChangeArrowheads="1"/>
          </p:cNvSpPr>
          <p:nvPr/>
        </p:nvSpPr>
        <p:spPr bwMode="auto">
          <a:xfrm>
            <a:off x="1847850" y="6572250"/>
            <a:ext cx="976313" cy="485775"/>
          </a:xfrm>
          <a:prstGeom prst="leftArrow">
            <a:avLst>
              <a:gd name="adj1" fmla="val 50000"/>
              <a:gd name="adj2" fmla="val 50245"/>
            </a:avLst>
          </a:prstGeom>
          <a:noFill/>
          <a:ln w="9525">
            <a:noFill/>
            <a:miter lim="800000"/>
            <a:headEnd/>
            <a:tailEnd/>
          </a:ln>
        </p:spPr>
        <p:txBody>
          <a:bodyPr anchor="ctr">
            <a:spAutoFit/>
          </a:bodyPr>
          <a:lstStyle/>
          <a:p>
            <a:endParaRPr lang="en-US">
              <a:solidFill>
                <a:srgbClr val="000000"/>
              </a:solidFill>
            </a:endParaRPr>
          </a:p>
        </p:txBody>
      </p:sp>
      <p:sp>
        <p:nvSpPr>
          <p:cNvPr id="80902" name="AutoShape 6"/>
          <p:cNvSpPr>
            <a:spLocks noChangeArrowheads="1"/>
          </p:cNvSpPr>
          <p:nvPr/>
        </p:nvSpPr>
        <p:spPr bwMode="auto">
          <a:xfrm>
            <a:off x="2495550" y="4610100"/>
            <a:ext cx="976313" cy="485775"/>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80903" name="AutoShape 7"/>
          <p:cNvSpPr>
            <a:spLocks noChangeArrowheads="1"/>
          </p:cNvSpPr>
          <p:nvPr/>
        </p:nvSpPr>
        <p:spPr bwMode="auto">
          <a:xfrm>
            <a:off x="3181350" y="5010150"/>
            <a:ext cx="976313" cy="485775"/>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80904" name="AutoShape 8"/>
          <p:cNvSpPr>
            <a:spLocks noChangeArrowheads="1"/>
          </p:cNvSpPr>
          <p:nvPr/>
        </p:nvSpPr>
        <p:spPr bwMode="auto">
          <a:xfrm>
            <a:off x="3238500" y="5295900"/>
            <a:ext cx="976313" cy="485775"/>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80905" name="AutoShape 9"/>
          <p:cNvSpPr>
            <a:spLocks noChangeArrowheads="1"/>
          </p:cNvSpPr>
          <p:nvPr/>
        </p:nvSpPr>
        <p:spPr bwMode="auto">
          <a:xfrm>
            <a:off x="2724150" y="5334000"/>
            <a:ext cx="976313" cy="485775"/>
          </a:xfrm>
          <a:prstGeom prst="leftArrow">
            <a:avLst>
              <a:gd name="adj1" fmla="val 50000"/>
              <a:gd name="adj2" fmla="val 50245"/>
            </a:avLst>
          </a:prstGeom>
          <a:noFill/>
          <a:ln w="9525">
            <a:noFill/>
            <a:miter lim="800000"/>
            <a:headEnd/>
            <a:tailEnd/>
          </a:ln>
        </p:spPr>
        <p:txBody>
          <a:bodyPr wrap="none" anchor="ctr">
            <a:spAutoFit/>
          </a:bodyPr>
          <a:lstStyle/>
          <a:p>
            <a:endParaRPr lang="en-US">
              <a:solidFill>
                <a:srgbClr val="000000"/>
              </a:solidFill>
            </a:endParaRPr>
          </a:p>
        </p:txBody>
      </p:sp>
      <p:sp>
        <p:nvSpPr>
          <p:cNvPr id="80906" name="Text Box 10"/>
          <p:cNvSpPr txBox="1">
            <a:spLocks noChangeArrowheads="1"/>
          </p:cNvSpPr>
          <p:nvPr/>
        </p:nvSpPr>
        <p:spPr bwMode="auto">
          <a:xfrm>
            <a:off x="2174875" y="6532563"/>
            <a:ext cx="4743450" cy="366712"/>
          </a:xfrm>
          <a:prstGeom prst="rect">
            <a:avLst/>
          </a:prstGeom>
          <a:noFill/>
          <a:ln w="9525">
            <a:noFill/>
            <a:miter lim="800000"/>
            <a:headEnd/>
            <a:tailEnd/>
          </a:ln>
        </p:spPr>
        <p:txBody>
          <a:bodyPr wrap="none">
            <a:spAutoFit/>
          </a:bodyPr>
          <a:lstStyle/>
          <a:p>
            <a:r>
              <a:rPr lang="en-US">
                <a:solidFill>
                  <a:srgbClr val="000000"/>
                </a:solidFill>
                <a:hlinkClick r:id="rId3"/>
              </a:rPr>
              <a:t>http://www.tamu.edu/anthropology/news.html</a:t>
            </a:r>
            <a:endParaRPr lang="en-US">
              <a:solidFill>
                <a:srgbClr val="000000"/>
              </a:solidFill>
            </a:endParaRPr>
          </a:p>
        </p:txBody>
      </p:sp>
      <p:sp>
        <p:nvSpPr>
          <p:cNvPr id="80907" name="Text Box 13"/>
          <p:cNvSpPr txBox="1">
            <a:spLocks noChangeArrowheads="1"/>
          </p:cNvSpPr>
          <p:nvPr/>
        </p:nvSpPr>
        <p:spPr bwMode="auto">
          <a:xfrm>
            <a:off x="1736725" y="2493963"/>
            <a:ext cx="184150" cy="366712"/>
          </a:xfrm>
          <a:prstGeom prst="rect">
            <a:avLst/>
          </a:prstGeom>
          <a:noFill/>
          <a:ln w="9525">
            <a:noFill/>
            <a:miter lim="800000"/>
            <a:headEnd/>
            <a:tailEnd/>
          </a:ln>
        </p:spPr>
        <p:txBody>
          <a:bodyPr wrap="none">
            <a:spAutoFit/>
          </a:bodyPr>
          <a:lstStyle/>
          <a:p>
            <a:endParaRPr lang="en-US" b="1">
              <a:solidFill>
                <a:srgbClr val="FFFFFF"/>
              </a:solidFill>
            </a:endParaRPr>
          </a:p>
        </p:txBody>
      </p:sp>
      <p:pic>
        <p:nvPicPr>
          <p:cNvPr id="80908" name="Picture 3"/>
          <p:cNvPicPr>
            <a:picLocks noChangeAspect="1" noChangeArrowheads="1"/>
          </p:cNvPicPr>
          <p:nvPr/>
        </p:nvPicPr>
        <p:blipFill>
          <a:blip r:embed="rId4"/>
          <a:srcRect/>
          <a:stretch>
            <a:fillRect/>
          </a:stretch>
        </p:blipFill>
        <p:spPr bwMode="auto">
          <a:xfrm>
            <a:off x="784225" y="1044575"/>
            <a:ext cx="7589838" cy="4743450"/>
          </a:xfrm>
          <a:prstGeom prst="rect">
            <a:avLst/>
          </a:prstGeom>
          <a:noFill/>
          <a:ln w="28575">
            <a:noFill/>
            <a:miter lim="800000"/>
            <a:headEnd/>
            <a:tailEnd/>
          </a:ln>
        </p:spPr>
      </p:pic>
      <p:sp>
        <p:nvSpPr>
          <p:cNvPr id="80909" name="Rectangle 21"/>
          <p:cNvSpPr>
            <a:spLocks noChangeArrowheads="1"/>
          </p:cNvSpPr>
          <p:nvPr/>
        </p:nvSpPr>
        <p:spPr bwMode="auto">
          <a:xfrm>
            <a:off x="2932113" y="3019425"/>
            <a:ext cx="3759200" cy="1247775"/>
          </a:xfrm>
          <a:prstGeom prst="rect">
            <a:avLst/>
          </a:prstGeom>
          <a:noFill/>
          <a:ln w="76200">
            <a:solidFill>
              <a:srgbClr val="FF3300"/>
            </a:solidFill>
            <a:miter lim="800000"/>
            <a:headEnd/>
            <a:tailEnd/>
          </a:ln>
        </p:spPr>
        <p:txBody>
          <a:bodyPr anchor="ctr"/>
          <a:lstStyle/>
          <a:p>
            <a:pPr algn="ctr"/>
            <a:endParaRPr lang="en-US">
              <a:solidFill>
                <a:srgbClr val="000000"/>
              </a:solidFill>
            </a:endParaRPr>
          </a:p>
        </p:txBody>
      </p:sp>
      <p:sp>
        <p:nvSpPr>
          <p:cNvPr id="80910" name="Text Box 22"/>
          <p:cNvSpPr txBox="1">
            <a:spLocks noChangeArrowheads="1"/>
          </p:cNvSpPr>
          <p:nvPr/>
        </p:nvSpPr>
        <p:spPr bwMode="auto">
          <a:xfrm>
            <a:off x="2968625" y="3027363"/>
            <a:ext cx="311150" cy="366712"/>
          </a:xfrm>
          <a:prstGeom prst="rect">
            <a:avLst/>
          </a:prstGeom>
          <a:noFill/>
          <a:ln w="9525">
            <a:noFill/>
            <a:miter lim="800000"/>
            <a:headEnd/>
            <a:tailEnd/>
          </a:ln>
        </p:spPr>
        <p:txBody>
          <a:bodyPr wrap="none">
            <a:spAutoFit/>
          </a:bodyPr>
          <a:lstStyle/>
          <a:p>
            <a:r>
              <a:rPr lang="en-US" b="1">
                <a:solidFill>
                  <a:srgbClr val="FF0000"/>
                </a:solidFill>
              </a:rPr>
              <a:t>1</a:t>
            </a:r>
          </a:p>
        </p:txBody>
      </p:sp>
      <p:sp>
        <p:nvSpPr>
          <p:cNvPr id="80911" name="Text Box 22"/>
          <p:cNvSpPr txBox="1">
            <a:spLocks noChangeArrowheads="1"/>
          </p:cNvSpPr>
          <p:nvPr/>
        </p:nvSpPr>
        <p:spPr bwMode="auto">
          <a:xfrm>
            <a:off x="2976563" y="3252788"/>
            <a:ext cx="311150" cy="366712"/>
          </a:xfrm>
          <a:prstGeom prst="rect">
            <a:avLst/>
          </a:prstGeom>
          <a:noFill/>
          <a:ln w="9525">
            <a:noFill/>
            <a:miter lim="800000"/>
            <a:headEnd/>
            <a:tailEnd/>
          </a:ln>
        </p:spPr>
        <p:txBody>
          <a:bodyPr wrap="none">
            <a:spAutoFit/>
          </a:bodyPr>
          <a:lstStyle/>
          <a:p>
            <a:r>
              <a:rPr lang="en-US" b="1">
                <a:solidFill>
                  <a:srgbClr val="FF0000"/>
                </a:solidFill>
              </a:rPr>
              <a:t>2</a:t>
            </a:r>
          </a:p>
        </p:txBody>
      </p:sp>
      <p:sp>
        <p:nvSpPr>
          <p:cNvPr id="80912" name="Text Box 22"/>
          <p:cNvSpPr txBox="1">
            <a:spLocks noChangeArrowheads="1"/>
          </p:cNvSpPr>
          <p:nvPr/>
        </p:nvSpPr>
        <p:spPr bwMode="auto">
          <a:xfrm>
            <a:off x="2982913" y="3478213"/>
            <a:ext cx="311150" cy="366712"/>
          </a:xfrm>
          <a:prstGeom prst="rect">
            <a:avLst/>
          </a:prstGeom>
          <a:noFill/>
          <a:ln w="9525">
            <a:noFill/>
            <a:miter lim="800000"/>
            <a:headEnd/>
            <a:tailEnd/>
          </a:ln>
        </p:spPr>
        <p:txBody>
          <a:bodyPr wrap="none">
            <a:spAutoFit/>
          </a:bodyPr>
          <a:lstStyle/>
          <a:p>
            <a:r>
              <a:rPr lang="en-US" b="1">
                <a:solidFill>
                  <a:srgbClr val="FF0000"/>
                </a:solidFill>
              </a:rPr>
              <a:t>3</a:t>
            </a:r>
          </a:p>
        </p:txBody>
      </p:sp>
      <p:sp>
        <p:nvSpPr>
          <p:cNvPr id="80913" name="Text Box 22"/>
          <p:cNvSpPr txBox="1">
            <a:spLocks noChangeArrowheads="1"/>
          </p:cNvSpPr>
          <p:nvPr/>
        </p:nvSpPr>
        <p:spPr bwMode="auto">
          <a:xfrm>
            <a:off x="2990850" y="3935413"/>
            <a:ext cx="312738" cy="368300"/>
          </a:xfrm>
          <a:prstGeom prst="rect">
            <a:avLst/>
          </a:prstGeom>
          <a:noFill/>
          <a:ln w="9525">
            <a:noFill/>
            <a:miter lim="800000"/>
            <a:headEnd/>
            <a:tailEnd/>
          </a:ln>
        </p:spPr>
        <p:txBody>
          <a:bodyPr wrap="none">
            <a:spAutoFit/>
          </a:bodyPr>
          <a:lstStyle/>
          <a:p>
            <a:r>
              <a:rPr lang="en-US" b="1">
                <a:solidFill>
                  <a:srgbClr val="FF0000"/>
                </a:solidFill>
              </a:rPr>
              <a:t>4</a:t>
            </a:r>
          </a:p>
        </p:txBody>
      </p:sp>
      <p:sp>
        <p:nvSpPr>
          <p:cNvPr id="80914" name="Text Box 17"/>
          <p:cNvSpPr txBox="1">
            <a:spLocks noChangeArrowheads="1"/>
          </p:cNvSpPr>
          <p:nvPr/>
        </p:nvSpPr>
        <p:spPr bwMode="auto">
          <a:xfrm>
            <a:off x="539750" y="1025525"/>
            <a:ext cx="4337050" cy="1066800"/>
          </a:xfrm>
          <a:prstGeom prst="rect">
            <a:avLst/>
          </a:prstGeom>
          <a:solidFill>
            <a:schemeClr val="tx2"/>
          </a:solidFill>
          <a:ln w="9525">
            <a:noFill/>
            <a:miter lim="800000"/>
            <a:headEnd/>
            <a:tailEnd/>
          </a:ln>
        </p:spPr>
        <p:txBody>
          <a:bodyPr wrap="none">
            <a:spAutoFit/>
          </a:bodyPr>
          <a:lstStyle/>
          <a:p>
            <a:pPr algn="ctr"/>
            <a:r>
              <a:rPr lang="en-US" sz="3200" b="1" dirty="0">
                <a:solidFill>
                  <a:srgbClr val="FFFFFF"/>
                </a:solidFill>
                <a:latin typeface="Bookman"/>
              </a:rPr>
              <a:t>The main fields</a:t>
            </a:r>
          </a:p>
          <a:p>
            <a:pPr algn="ctr"/>
            <a:r>
              <a:rPr lang="en-US" sz="3200" b="1" dirty="0">
                <a:solidFill>
                  <a:srgbClr val="FFFFFF"/>
                </a:solidFill>
                <a:latin typeface="Bookman"/>
              </a:rPr>
              <a:t>of general anthropology</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98550" y="2155797"/>
            <a:ext cx="6908800" cy="3370153"/>
          </a:xfrm>
          <a:prstGeom prst="rect">
            <a:avLst/>
          </a:prstGeom>
          <a:noFill/>
          <a:ln w="28575">
            <a:noFill/>
            <a:miter lim="800000"/>
            <a:headEnd/>
            <a:tailEnd/>
          </a:ln>
        </p:spPr>
        <p:txBody>
          <a:bodyPr wrap="square" anchor="ctr">
            <a:spAutoFit/>
          </a:bodyPr>
          <a:lstStyle/>
          <a:p>
            <a:pPr algn="ctr" eaLnBrk="0" hangingPunct="0">
              <a:lnSpc>
                <a:spcPct val="150000"/>
              </a:lnSpc>
              <a:spcAft>
                <a:spcPts val="500"/>
              </a:spcAft>
            </a:pPr>
            <a:r>
              <a:rPr kumimoji="1" lang="en-US" sz="6600" b="1" dirty="0" smtClean="0">
                <a:solidFill>
                  <a:srgbClr val="FFFFFF"/>
                </a:solidFill>
                <a:latin typeface="Arial" charset="0"/>
              </a:rPr>
              <a:t>Holism</a:t>
            </a:r>
            <a:r>
              <a:rPr kumimoji="1" lang="en-US" sz="3600" b="1" dirty="0" smtClean="0">
                <a:solidFill>
                  <a:srgbClr val="FFFFFF"/>
                </a:solidFill>
                <a:latin typeface="Arial" charset="0"/>
              </a:rPr>
              <a:t> is fundamental to understanding the cultures of Ancient Middle America </a:t>
            </a:r>
            <a:r>
              <a:rPr kumimoji="1" lang="en-US" sz="4000" b="1" dirty="0" smtClean="0">
                <a:solidFill>
                  <a:srgbClr val="FFFFFF"/>
                </a:solidFill>
                <a:latin typeface="Arial" charset="0"/>
              </a:rPr>
              <a:t>. .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46738537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dirty="0" smtClean="0"/>
              <a:t/>
            </a:r>
            <a:br>
              <a:rPr lang="en-US" i="1" dirty="0" smtClean="0"/>
            </a:br>
            <a:endParaRPr lang="en-US" i="1" dirty="0" smtClean="0"/>
          </a:p>
        </p:txBody>
      </p:sp>
      <p:sp>
        <p:nvSpPr>
          <p:cNvPr id="171010" name="Rectangle 3"/>
          <p:cNvSpPr>
            <a:spLocks noChangeArrowheads="1"/>
          </p:cNvSpPr>
          <p:nvPr/>
        </p:nvSpPr>
        <p:spPr bwMode="auto">
          <a:xfrm>
            <a:off x="1320800" y="2412232"/>
            <a:ext cx="6502400" cy="683264"/>
          </a:xfrm>
          <a:prstGeom prst="rect">
            <a:avLst/>
          </a:prstGeom>
          <a:noFill/>
          <a:ln w="9525">
            <a:noFill/>
            <a:miter lim="800000"/>
            <a:headEnd/>
            <a:tailEnd/>
          </a:ln>
        </p:spPr>
        <p:txBody>
          <a:bodyPr anchor="ctr">
            <a:spAutoFit/>
          </a:bodyPr>
          <a:lstStyle/>
          <a:p>
            <a:pPr algn="ctr" eaLnBrk="0" hangingPunct="0">
              <a:lnSpc>
                <a:spcPct val="120000"/>
              </a:lnSpc>
            </a:pPr>
            <a:r>
              <a:rPr kumimoji="1" lang="en-US" sz="3200" b="1" dirty="0" smtClean="0">
                <a:solidFill>
                  <a:srgbClr val="FFFFFF">
                    <a:lumMod val="75000"/>
                  </a:srgbClr>
                </a:solidFill>
                <a:latin typeface="Verdana" pitchFamily="34" charset="0"/>
              </a:rPr>
              <a:t>American Anthropology</a:t>
            </a:r>
            <a:endParaRPr kumimoji="1" lang="en-US" sz="3200" b="1" dirty="0">
              <a:solidFill>
                <a:srgbClr val="FFFFFF">
                  <a:lumMod val="75000"/>
                </a:srgbClr>
              </a:solidFill>
              <a:latin typeface="Verdana" pitchFamily="34" charset="0"/>
            </a:endParaRPr>
          </a:p>
        </p:txBody>
      </p:sp>
      <p:sp>
        <p:nvSpPr>
          <p:cNvPr id="5" name="Rectangle 3"/>
          <p:cNvSpPr>
            <a:spLocks noChangeArrowheads="1"/>
          </p:cNvSpPr>
          <p:nvPr/>
        </p:nvSpPr>
        <p:spPr bwMode="auto">
          <a:xfrm>
            <a:off x="2404534" y="3124267"/>
            <a:ext cx="5147733" cy="3243965"/>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3200" b="1" dirty="0" smtClean="0">
                <a:solidFill>
                  <a:srgbClr val="000000"/>
                </a:solidFill>
                <a:latin typeface="Verdana" pitchFamily="34" charset="0"/>
              </a:rPr>
              <a:t>cultural / social</a:t>
            </a:r>
          </a:p>
          <a:p>
            <a:pPr indent="347663" eaLnBrk="0" hangingPunct="0">
              <a:lnSpc>
                <a:spcPct val="160000"/>
              </a:lnSpc>
              <a:buFontTx/>
              <a:buChar char="•"/>
              <a:tabLst>
                <a:tab pos="231775" algn="l"/>
              </a:tabLst>
              <a:defRPr/>
            </a:pPr>
            <a:r>
              <a:rPr kumimoji="1" lang="en-US" sz="3200" b="1" dirty="0" smtClean="0">
                <a:solidFill>
                  <a:srgbClr val="000000"/>
                </a:solidFill>
                <a:latin typeface="Verdana" pitchFamily="34" charset="0"/>
              </a:rPr>
              <a:t>physical </a:t>
            </a:r>
            <a:r>
              <a:rPr lang="en-US" sz="2400" b="1" dirty="0" smtClean="0">
                <a:solidFill>
                  <a:srgbClr val="000000"/>
                </a:solidFill>
              </a:rPr>
              <a:t>(bio-physical) </a:t>
            </a:r>
            <a:endParaRPr kumimoji="1" lang="en-US" sz="2400" b="1" dirty="0" smtClean="0">
              <a:solidFill>
                <a:srgbClr val="000000"/>
              </a:solidFill>
              <a:latin typeface="Verdana" pitchFamily="34" charset="0"/>
            </a:endParaRPr>
          </a:p>
          <a:p>
            <a:pPr indent="347663" eaLnBrk="0" hangingPunct="0">
              <a:lnSpc>
                <a:spcPct val="160000"/>
              </a:lnSpc>
              <a:buFontTx/>
              <a:buChar char="•"/>
              <a:tabLst>
                <a:tab pos="231775" algn="l"/>
              </a:tabLst>
              <a:defRPr/>
            </a:pPr>
            <a:r>
              <a:rPr kumimoji="1" lang="en-US" sz="3200" b="1" dirty="0" smtClean="0">
                <a:solidFill>
                  <a:srgbClr val="000000"/>
                </a:solidFill>
                <a:latin typeface="Verdana" pitchFamily="34" charset="0"/>
              </a:rPr>
              <a:t>archaeology</a:t>
            </a:r>
          </a:p>
          <a:p>
            <a:pPr indent="347663" eaLnBrk="0" hangingPunct="0">
              <a:lnSpc>
                <a:spcPct val="160000"/>
              </a:lnSpc>
              <a:buFontTx/>
              <a:buChar char="•"/>
              <a:tabLst>
                <a:tab pos="231775" algn="l"/>
              </a:tabLst>
              <a:defRPr/>
            </a:pPr>
            <a:r>
              <a:rPr kumimoji="1" lang="en-US" sz="3200" b="1" dirty="0" smtClean="0">
                <a:solidFill>
                  <a:srgbClr val="000000"/>
                </a:solidFill>
                <a:latin typeface="Verdana" pitchFamily="34" charset="0"/>
              </a:rPr>
              <a:t>linguistics</a:t>
            </a:r>
            <a:endParaRPr kumimoji="1" lang="en-US" sz="3200" b="1" dirty="0">
              <a:solidFill>
                <a:srgbClr val="000000"/>
              </a:solidFill>
              <a:latin typeface="Verdana" pitchFamily="34" charset="0"/>
            </a:endParaRPr>
          </a:p>
        </p:txBody>
      </p:sp>
      <p:sp>
        <p:nvSpPr>
          <p:cNvPr id="7" name="Rectangle 6"/>
          <p:cNvSpPr>
            <a:spLocks noChangeArrowheads="1"/>
          </p:cNvSpPr>
          <p:nvPr/>
        </p:nvSpPr>
        <p:spPr bwMode="auto">
          <a:xfrm>
            <a:off x="685800" y="1414016"/>
            <a:ext cx="7772400" cy="830997"/>
          </a:xfrm>
          <a:prstGeom prst="rect">
            <a:avLst/>
          </a:prstGeom>
          <a:solidFill>
            <a:schemeClr val="bg1"/>
          </a:solidFill>
          <a:ln w="76200">
            <a:solidFill>
              <a:srgbClr val="FFC000"/>
            </a:solidFill>
            <a:miter lim="800000"/>
            <a:headEnd/>
            <a:tailEnd/>
          </a:ln>
        </p:spPr>
        <p:txBody>
          <a:bodyPr wrap="square" lIns="228600" tIns="228600" rIns="228600" bIns="228600" anchor="ctr">
            <a:spAutoFit/>
          </a:bodyPr>
          <a:lstStyle/>
          <a:p>
            <a:pPr algn="ctr"/>
            <a:r>
              <a:rPr lang="en-US" sz="2400" dirty="0" smtClean="0">
                <a:solidFill>
                  <a:srgbClr val="000000"/>
                </a:solidFill>
                <a:latin typeface="Arial"/>
              </a:rPr>
              <a:t>holism tries to put all of the pieces together . . .</a:t>
            </a:r>
          </a:p>
        </p:txBody>
      </p:sp>
    </p:spTree>
    <p:extLst>
      <p:ext uri="{BB962C8B-B14F-4D97-AF65-F5344CB8AC3E}">
        <p14:creationId xmlns:p14="http://schemas.microsoft.com/office/powerpoint/2010/main" val="391049264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98550" y="1416028"/>
            <a:ext cx="6908800" cy="4588436"/>
          </a:xfrm>
          <a:prstGeom prst="rect">
            <a:avLst/>
          </a:prstGeom>
          <a:noFill/>
          <a:ln w="28575">
            <a:noFill/>
            <a:miter lim="800000"/>
            <a:headEnd/>
            <a:tailEnd/>
          </a:ln>
        </p:spPr>
        <p:txBody>
          <a:bodyPr wrap="square" anchor="ctr">
            <a:spAutoFit/>
          </a:bodyPr>
          <a:lstStyle/>
          <a:p>
            <a:pPr algn="ctr" eaLnBrk="0" hangingPunct="0">
              <a:lnSpc>
                <a:spcPct val="150000"/>
              </a:lnSpc>
              <a:spcAft>
                <a:spcPts val="500"/>
              </a:spcAft>
            </a:pPr>
            <a:r>
              <a:rPr kumimoji="1" lang="en-US" sz="3600" b="1" dirty="0" smtClean="0">
                <a:solidFill>
                  <a:srgbClr val="FFFFFF"/>
                </a:solidFill>
                <a:latin typeface="Arial" charset="0"/>
              </a:rPr>
              <a:t>. . . so let’s have a look at that on the </a:t>
            </a:r>
          </a:p>
          <a:p>
            <a:pPr algn="ctr" eaLnBrk="0" hangingPunct="0">
              <a:lnSpc>
                <a:spcPct val="150000"/>
              </a:lnSpc>
              <a:spcAft>
                <a:spcPts val="500"/>
              </a:spcAft>
            </a:pPr>
            <a:r>
              <a:rPr kumimoji="1" lang="en-US" sz="4000" b="1" dirty="0" smtClean="0">
                <a:solidFill>
                  <a:srgbClr val="FFFFFF"/>
                </a:solidFill>
                <a:latin typeface="Arial" charset="0"/>
              </a:rPr>
              <a:t>“Anthropology and . . . Its Parts” chart </a:t>
            </a:r>
            <a:r>
              <a:rPr kumimoji="1" lang="en-US" sz="4000" b="1" dirty="0" smtClean="0">
                <a:solidFill>
                  <a:srgbClr val="FFFFFF"/>
                </a:solidFill>
                <a:latin typeface="Arial" charset="0"/>
              </a:rPr>
              <a:t>to try to understand HOLISM . </a:t>
            </a:r>
            <a:r>
              <a:rPr kumimoji="1" lang="en-US" sz="4000" b="1" dirty="0" smtClean="0">
                <a:solidFill>
                  <a:srgbClr val="FFFFFF"/>
                </a:solidFill>
                <a:latin typeface="Arial" charset="0"/>
              </a:rPr>
              <a:t>. .</a:t>
            </a:r>
            <a:endParaRPr kumimoji="1" lang="en-US" sz="4400" b="1" dirty="0">
              <a:solidFill>
                <a:srgbClr val="FFFFFF"/>
              </a:solidFill>
              <a:latin typeface="Arial" charset="0"/>
            </a:endParaRPr>
          </a:p>
        </p:txBody>
      </p:sp>
    </p:spTree>
    <p:extLst>
      <p:ext uri="{BB962C8B-B14F-4D97-AF65-F5344CB8AC3E}">
        <p14:creationId xmlns:p14="http://schemas.microsoft.com/office/powerpoint/2010/main" val="108424140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98550" y="1811870"/>
            <a:ext cx="6908800" cy="4406334"/>
          </a:xfrm>
          <a:prstGeom prst="rect">
            <a:avLst/>
          </a:prstGeom>
          <a:noFill/>
          <a:ln w="28575">
            <a:noFill/>
            <a:miter lim="800000"/>
            <a:headEnd/>
            <a:tailEnd/>
          </a:ln>
        </p:spPr>
        <p:txBody>
          <a:bodyPr wrap="square" anchor="ctr">
            <a:spAutoFit/>
          </a:bodyPr>
          <a:lstStyle/>
          <a:p>
            <a:pPr algn="ctr" eaLnBrk="0" hangingPunct="0">
              <a:spcAft>
                <a:spcPts val="500"/>
              </a:spcAft>
            </a:pPr>
            <a:r>
              <a:rPr kumimoji="1" lang="en-US" sz="3600" b="1" dirty="0" smtClean="0">
                <a:solidFill>
                  <a:srgbClr val="FFFFFF"/>
                </a:solidFill>
                <a:latin typeface="Arial" charset="0"/>
              </a:rPr>
              <a:t>NOTE:  </a:t>
            </a:r>
          </a:p>
          <a:p>
            <a:pPr algn="ctr" eaLnBrk="0" hangingPunct="0">
              <a:spcAft>
                <a:spcPts val="500"/>
              </a:spcAft>
            </a:pPr>
            <a:r>
              <a:rPr kumimoji="1" lang="en-US" sz="3600" b="1" dirty="0" smtClean="0">
                <a:solidFill>
                  <a:srgbClr val="FFFFFF"/>
                </a:solidFill>
                <a:latin typeface="Arial" charset="0"/>
              </a:rPr>
              <a:t>usually anthropologists read charts from the bottom up</a:t>
            </a:r>
          </a:p>
          <a:p>
            <a:pPr algn="ctr" eaLnBrk="0" hangingPunct="0">
              <a:spcAft>
                <a:spcPts val="0"/>
              </a:spcAft>
            </a:pPr>
            <a:endParaRPr kumimoji="1" lang="en-US" sz="3600" b="1" dirty="0" smtClean="0">
              <a:solidFill>
                <a:srgbClr val="FFFFFF"/>
              </a:solidFill>
              <a:latin typeface="Arial" charset="0"/>
            </a:endParaRPr>
          </a:p>
          <a:p>
            <a:pPr algn="ctr" eaLnBrk="0" hangingPunct="0">
              <a:spcAft>
                <a:spcPts val="500"/>
              </a:spcAft>
            </a:pPr>
            <a:r>
              <a:rPr kumimoji="1" lang="en-US" sz="3200" b="1" dirty="0" smtClean="0">
                <a:solidFill>
                  <a:srgbClr val="FFFFFF"/>
                </a:solidFill>
                <a:latin typeface="Arial" charset="0"/>
              </a:rPr>
              <a:t>that has to do with the fact that  in archaeology the oldest layers are at the bottom of a site and the newer ones are on top</a:t>
            </a:r>
            <a:endParaRPr kumimoji="1" lang="en-US" sz="4000" b="1" dirty="0">
              <a:solidFill>
                <a:srgbClr val="FFFFFF"/>
              </a:solidFill>
              <a:latin typeface="Arial" charset="0"/>
            </a:endParaRPr>
          </a:p>
        </p:txBody>
      </p:sp>
    </p:spTree>
    <p:extLst>
      <p:ext uri="{BB962C8B-B14F-4D97-AF65-F5344CB8AC3E}">
        <p14:creationId xmlns:p14="http://schemas.microsoft.com/office/powerpoint/2010/main" val="415057876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Tree>
    <p:extLst>
      <p:ext uri="{BB962C8B-B14F-4D97-AF65-F5344CB8AC3E}">
        <p14:creationId xmlns:p14="http://schemas.microsoft.com/office/powerpoint/2010/main" val="74283682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1066800" y="2857500"/>
            <a:ext cx="7772400" cy="1143000"/>
          </a:xfrm>
        </p:spPr>
        <p:txBody>
          <a:bodyPr/>
          <a:lstStyle/>
          <a:p>
            <a:r>
              <a:rPr lang="en-US" i="1" smtClean="0"/>
              <a:t/>
            </a:r>
            <a:br>
              <a:rPr lang="en-US" i="1" smtClean="0"/>
            </a:br>
            <a:endParaRPr lang="en-US" i="1" smtClean="0"/>
          </a:p>
        </p:txBody>
      </p:sp>
      <p:sp>
        <p:nvSpPr>
          <p:cNvPr id="171010" name="Rectangle 3"/>
          <p:cNvSpPr>
            <a:spLocks noChangeArrowheads="1"/>
          </p:cNvSpPr>
          <p:nvPr/>
        </p:nvSpPr>
        <p:spPr bwMode="auto">
          <a:xfrm>
            <a:off x="769255" y="2024591"/>
            <a:ext cx="7547429" cy="830997"/>
          </a:xfrm>
          <a:prstGeom prst="rect">
            <a:avLst/>
          </a:prstGeom>
          <a:noFill/>
          <a:ln w="9525">
            <a:noFill/>
            <a:miter lim="800000"/>
            <a:headEnd/>
            <a:tailEnd/>
          </a:ln>
        </p:spPr>
        <p:txBody>
          <a:bodyPr wrap="square" anchor="ctr">
            <a:spAutoFit/>
          </a:bodyPr>
          <a:lstStyle/>
          <a:p>
            <a:pPr algn="ctr" eaLnBrk="0" hangingPunct="0">
              <a:lnSpc>
                <a:spcPct val="120000"/>
              </a:lnSpc>
            </a:pPr>
            <a:r>
              <a:rPr kumimoji="1" lang="en-US" sz="4000" b="1" dirty="0" smtClean="0">
                <a:solidFill>
                  <a:srgbClr val="FFFFFF"/>
                </a:solidFill>
                <a:latin typeface="Verdana" pitchFamily="34" charset="0"/>
              </a:rPr>
              <a:t>Ancient Middle America</a:t>
            </a:r>
            <a:endParaRPr kumimoji="1" lang="en-US" sz="1200" b="1" dirty="0">
              <a:solidFill>
                <a:srgbClr val="FFFFFF"/>
              </a:solidFill>
              <a:latin typeface="Verdana" pitchFamily="34" charset="0"/>
            </a:endParaRPr>
          </a:p>
        </p:txBody>
      </p:sp>
      <p:sp>
        <p:nvSpPr>
          <p:cNvPr id="522244" name="Rectangle 3"/>
          <p:cNvSpPr>
            <a:spLocks noChangeArrowheads="1"/>
          </p:cNvSpPr>
          <p:nvPr/>
        </p:nvSpPr>
        <p:spPr bwMode="auto">
          <a:xfrm>
            <a:off x="2404534" y="2743261"/>
            <a:ext cx="5147733" cy="3243965"/>
          </a:xfrm>
          <a:prstGeom prst="rect">
            <a:avLst/>
          </a:prstGeom>
          <a:noFill/>
          <a:ln w="9525">
            <a:noFill/>
            <a:miter lim="800000"/>
            <a:headEnd/>
            <a:tailEnd/>
          </a:ln>
        </p:spPr>
        <p:txBody>
          <a:bodyPr wrap="square" anchor="ctr">
            <a:spAutoFit/>
          </a:bodyPr>
          <a:lstStyle/>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cultural / social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physical</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archaeology</a:t>
            </a:r>
          </a:p>
          <a:p>
            <a:pPr indent="347663" eaLnBrk="0" hangingPunct="0">
              <a:lnSpc>
                <a:spcPct val="160000"/>
              </a:lnSpc>
              <a:buFontTx/>
              <a:buChar char="•"/>
              <a:tabLst>
                <a:tab pos="231775" algn="l"/>
              </a:tabLst>
              <a:defRPr/>
            </a:pPr>
            <a:r>
              <a:rPr kumimoji="1" lang="en-US" sz="3200" b="1" dirty="0" smtClean="0">
                <a:solidFill>
                  <a:srgbClr val="FFFFFF"/>
                </a:solidFill>
                <a:latin typeface="Verdana" pitchFamily="34" charset="0"/>
              </a:rPr>
              <a:t>linguistics</a:t>
            </a:r>
            <a:endParaRPr kumimoji="1" lang="en-US" sz="3200" b="1" dirty="0">
              <a:solidFill>
                <a:srgbClr val="FFFFFF"/>
              </a:solidFill>
              <a:latin typeface="Verdana" pitchFamily="34" charset="0"/>
            </a:endParaRPr>
          </a:p>
        </p:txBody>
      </p:sp>
      <p:sp>
        <p:nvSpPr>
          <p:cNvPr id="5" name="Rectangle 3"/>
          <p:cNvSpPr>
            <a:spLocks noChangeArrowheads="1"/>
          </p:cNvSpPr>
          <p:nvPr/>
        </p:nvSpPr>
        <p:spPr bwMode="auto">
          <a:xfrm>
            <a:off x="1104699" y="1143055"/>
            <a:ext cx="6908800" cy="584775"/>
          </a:xfrm>
          <a:prstGeom prst="rect">
            <a:avLst/>
          </a:prstGeom>
          <a:noFill/>
          <a:ln w="28575">
            <a:noFill/>
            <a:miter lim="800000"/>
            <a:headEnd/>
            <a:tailEnd/>
          </a:ln>
        </p:spPr>
        <p:txBody>
          <a:bodyPr wrap="square" anchor="ctr">
            <a:spAutoFit/>
          </a:bodyPr>
          <a:lstStyle/>
          <a:p>
            <a:pPr algn="ctr" eaLnBrk="0" hangingPunct="0"/>
            <a:r>
              <a:rPr kumimoji="1" lang="en-US" sz="3200" b="1" dirty="0" smtClean="0">
                <a:solidFill>
                  <a:srgbClr val="FFFFFF"/>
                </a:solidFill>
                <a:latin typeface="Arial" charset="0"/>
              </a:rPr>
              <a:t>Having a look at . . . </a:t>
            </a:r>
            <a:endParaRPr kumimoji="1" lang="en-US" sz="3200" b="1" dirty="0">
              <a:solidFill>
                <a:srgbClr val="FFFFFF"/>
              </a:solidFill>
              <a:latin typeface="Arial" charset="0"/>
            </a:endParaRPr>
          </a:p>
        </p:txBody>
      </p:sp>
      <p:sp>
        <p:nvSpPr>
          <p:cNvPr id="6" name="Rectangle 5"/>
          <p:cNvSpPr/>
          <p:nvPr/>
        </p:nvSpPr>
        <p:spPr>
          <a:xfrm>
            <a:off x="2299359" y="5896428"/>
            <a:ext cx="4469493" cy="369332"/>
          </a:xfrm>
          <a:prstGeom prst="rect">
            <a:avLst/>
          </a:prstGeom>
        </p:spPr>
        <p:txBody>
          <a:bodyPr wrap="none">
            <a:spAutoFit/>
          </a:bodyPr>
          <a:lstStyle/>
          <a:p>
            <a:r>
              <a:rPr kumimoji="1" lang="en-US" b="1" dirty="0" smtClean="0">
                <a:solidFill>
                  <a:srgbClr val="FFFFFF"/>
                </a:solidFill>
                <a:latin typeface="Verdana" pitchFamily="34" charset="0"/>
              </a:rPr>
              <a:t>would appear on the chart as . . .</a:t>
            </a:r>
            <a:endParaRPr lang="en-US" dirty="0">
              <a:solidFill>
                <a:srgbClr val="000000"/>
              </a:solidFill>
              <a:latin typeface="Arial" charset="0"/>
            </a:endParaRPr>
          </a:p>
        </p:txBody>
      </p:sp>
    </p:spTree>
    <p:extLst>
      <p:ext uri="{BB962C8B-B14F-4D97-AF65-F5344CB8AC3E}">
        <p14:creationId xmlns:p14="http://schemas.microsoft.com/office/powerpoint/2010/main" val="372332840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64455" y="856343"/>
            <a:ext cx="8229600" cy="5143500"/>
          </a:xfrm>
          <a:prstGeom prst="rect">
            <a:avLst/>
          </a:prstGeom>
          <a:noFill/>
          <a:ln w="9525">
            <a:noFill/>
            <a:miter lim="800000"/>
            <a:headEnd/>
            <a:tailEnd/>
          </a:ln>
        </p:spPr>
      </p:pic>
      <p:sp>
        <p:nvSpPr>
          <p:cNvPr id="12" name="Oval 3"/>
          <p:cNvSpPr>
            <a:spLocks noChangeArrowheads="1"/>
          </p:cNvSpPr>
          <p:nvPr/>
        </p:nvSpPr>
        <p:spPr bwMode="auto">
          <a:xfrm>
            <a:off x="5359801" y="2670048"/>
            <a:ext cx="2223862" cy="585216"/>
          </a:xfrm>
          <a:prstGeom prst="ellipse">
            <a:avLst/>
          </a:prstGeom>
          <a:noFill/>
          <a:ln w="76200">
            <a:solidFill>
              <a:schemeClr val="accent1"/>
            </a:solidFill>
            <a:round/>
            <a:headEnd/>
            <a:tailEnd/>
          </a:ln>
        </p:spPr>
        <p:txBody>
          <a:bodyPr anchor="ctr"/>
          <a:lstStyle/>
          <a:p>
            <a:pPr algn="ctr" eaLnBrk="0" hangingPunct="0">
              <a:spcBef>
                <a:spcPct val="20000"/>
              </a:spcBef>
              <a:buClr>
                <a:srgbClr val="009999"/>
              </a:buClr>
            </a:pPr>
            <a:endParaRPr kumimoji="1" lang="en-US" sz="3200" b="1">
              <a:solidFill>
                <a:srgbClr val="BBE0E3"/>
              </a:solidFill>
            </a:endParaRPr>
          </a:p>
        </p:txBody>
      </p:sp>
      <p:sp>
        <p:nvSpPr>
          <p:cNvPr id="13" name="Oval 3"/>
          <p:cNvSpPr>
            <a:spLocks noChangeArrowheads="1"/>
          </p:cNvSpPr>
          <p:nvPr/>
        </p:nvSpPr>
        <p:spPr bwMode="auto">
          <a:xfrm>
            <a:off x="2420715" y="2670048"/>
            <a:ext cx="2223862" cy="585216"/>
          </a:xfrm>
          <a:prstGeom prst="ellipse">
            <a:avLst/>
          </a:prstGeom>
          <a:noFill/>
          <a:ln w="76200">
            <a:solidFill>
              <a:schemeClr val="accent1"/>
            </a:solidFill>
            <a:round/>
            <a:headEnd/>
            <a:tailEnd/>
          </a:ln>
        </p:spPr>
        <p:txBody>
          <a:bodyPr anchor="ctr"/>
          <a:lstStyle/>
          <a:p>
            <a:pPr algn="ctr" eaLnBrk="0" hangingPunct="0">
              <a:spcBef>
                <a:spcPct val="20000"/>
              </a:spcBef>
              <a:buClr>
                <a:srgbClr val="009999"/>
              </a:buClr>
            </a:pPr>
            <a:endParaRPr kumimoji="1" lang="en-US" sz="3200" b="1">
              <a:solidFill>
                <a:srgbClr val="BBE0E3"/>
              </a:solidFill>
            </a:endParaRPr>
          </a:p>
        </p:txBody>
      </p:sp>
      <p:sp>
        <p:nvSpPr>
          <p:cNvPr id="14" name="Oval 3"/>
          <p:cNvSpPr>
            <a:spLocks noChangeArrowheads="1"/>
          </p:cNvSpPr>
          <p:nvPr/>
        </p:nvSpPr>
        <p:spPr bwMode="auto">
          <a:xfrm>
            <a:off x="3919534" y="4615879"/>
            <a:ext cx="1631950" cy="428625"/>
          </a:xfrm>
          <a:prstGeom prst="ellipse">
            <a:avLst/>
          </a:prstGeom>
          <a:noFill/>
          <a:ln w="76200">
            <a:solidFill>
              <a:schemeClr val="accent1"/>
            </a:solidFill>
            <a:round/>
            <a:headEnd/>
            <a:tailEnd/>
          </a:ln>
        </p:spPr>
        <p:txBody>
          <a:bodyPr anchor="ctr"/>
          <a:lstStyle/>
          <a:p>
            <a:pPr algn="ctr" eaLnBrk="0" hangingPunct="0">
              <a:spcBef>
                <a:spcPct val="20000"/>
              </a:spcBef>
              <a:buClr>
                <a:srgbClr val="009999"/>
              </a:buClr>
            </a:pPr>
            <a:endParaRPr kumimoji="1" lang="en-US" sz="3200" b="1">
              <a:solidFill>
                <a:srgbClr val="BBE0E3"/>
              </a:solidFill>
            </a:endParaRPr>
          </a:p>
        </p:txBody>
      </p:sp>
      <p:sp>
        <p:nvSpPr>
          <p:cNvPr id="15" name="Oval 3"/>
          <p:cNvSpPr>
            <a:spLocks noChangeArrowheads="1"/>
          </p:cNvSpPr>
          <p:nvPr/>
        </p:nvSpPr>
        <p:spPr bwMode="auto">
          <a:xfrm>
            <a:off x="7359377" y="3686884"/>
            <a:ext cx="841194" cy="428625"/>
          </a:xfrm>
          <a:prstGeom prst="ellipse">
            <a:avLst/>
          </a:prstGeom>
          <a:noFill/>
          <a:ln w="76200">
            <a:solidFill>
              <a:schemeClr val="accent1"/>
            </a:solidFill>
            <a:round/>
            <a:headEnd/>
            <a:tailEnd/>
          </a:ln>
        </p:spPr>
        <p:txBody>
          <a:bodyPr anchor="ctr"/>
          <a:lstStyle/>
          <a:p>
            <a:pPr algn="ctr" eaLnBrk="0" hangingPunct="0">
              <a:spcBef>
                <a:spcPct val="20000"/>
              </a:spcBef>
              <a:buClr>
                <a:srgbClr val="009999"/>
              </a:buClr>
            </a:pPr>
            <a:endParaRPr kumimoji="1" lang="en-US" sz="3200" b="1">
              <a:solidFill>
                <a:srgbClr val="BBE0E3"/>
              </a:solidFill>
            </a:endParaRPr>
          </a:p>
        </p:txBody>
      </p:sp>
    </p:spTree>
    <p:extLst>
      <p:ext uri="{BB962C8B-B14F-4D97-AF65-F5344CB8AC3E}">
        <p14:creationId xmlns:p14="http://schemas.microsoft.com/office/powerpoint/2010/main" val="16953412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3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E Master">
  <a:themeElements>
    <a:clrScheme name="C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7647</TotalTime>
  <Words>3177</Words>
  <Application>Microsoft Office PowerPoint</Application>
  <PresentationFormat>On-screen Show (4:3)</PresentationFormat>
  <Paragraphs>937</Paragraphs>
  <Slides>164</Slides>
  <Notes>31</Notes>
  <HiddenSlides>3</HiddenSlides>
  <MMClips>0</MMClips>
  <ScaleCrop>false</ScaleCrop>
  <HeadingPairs>
    <vt:vector size="4" baseType="variant">
      <vt:variant>
        <vt:lpstr>Theme</vt:lpstr>
      </vt:variant>
      <vt:variant>
        <vt:i4>22</vt:i4>
      </vt:variant>
      <vt:variant>
        <vt:lpstr>Slide Titles</vt:lpstr>
      </vt:variant>
      <vt:variant>
        <vt:i4>164</vt:i4>
      </vt:variant>
    </vt:vector>
  </HeadingPairs>
  <TitlesOfParts>
    <vt:vector size="186" baseType="lpstr">
      <vt:lpstr>Default Design</vt:lpstr>
      <vt:lpstr>1_Default Design</vt:lpstr>
      <vt:lpstr>CE Master</vt:lpstr>
      <vt:lpstr>18_Default Design</vt:lpstr>
      <vt:lpstr>51_Default Design</vt:lpstr>
      <vt:lpstr>37_Default Design</vt:lpstr>
      <vt:lpstr>20_Default Design</vt:lpstr>
      <vt:lpstr>21_Default Design</vt:lpstr>
      <vt:lpstr>1_Blends</vt:lpstr>
      <vt:lpstr>22_Default Design</vt:lpstr>
      <vt:lpstr>23_Default Design</vt:lpstr>
      <vt:lpstr>24_Default Design</vt:lpstr>
      <vt:lpstr>2_Blends</vt:lpstr>
      <vt:lpstr>25_Default Design</vt:lpstr>
      <vt:lpstr>26_Default Design</vt:lpstr>
      <vt:lpstr>27_Default Design</vt:lpstr>
      <vt:lpstr>28_Default Design</vt:lpstr>
      <vt:lpstr>23_Contemporary Portrait</vt:lpstr>
      <vt:lpstr>29_Default Design</vt:lpstr>
      <vt:lpstr>30_Default Design</vt:lpstr>
      <vt:lpstr>31_Default Design</vt:lpstr>
      <vt:lpstr>6_Contemporary Portrait</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Concept of Culture</vt:lpstr>
      <vt:lpstr>The Concept of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Distincitve Qualities of Anthropology Concept of Culture Comparative Method Wholistic Approach</dc:title>
  <dc:creator>CLA</dc:creator>
  <cp:lastModifiedBy>Tim Roufs</cp:lastModifiedBy>
  <cp:revision>417</cp:revision>
  <cp:lastPrinted>2000-04-06T19:51:41Z</cp:lastPrinted>
  <dcterms:created xsi:type="dcterms:W3CDTF">2000-03-27T15:46:35Z</dcterms:created>
  <dcterms:modified xsi:type="dcterms:W3CDTF">2019-01-19T02:54:09Z</dcterms:modified>
</cp:coreProperties>
</file>