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  <p:sldMasterId id="2147483677" r:id="rId2"/>
  </p:sldMasterIdLst>
  <p:notesMasterIdLst>
    <p:notesMasterId r:id="rId44"/>
  </p:notesMasterIdLst>
  <p:sldIdLst>
    <p:sldId id="491" r:id="rId3"/>
    <p:sldId id="556" r:id="rId4"/>
    <p:sldId id="584" r:id="rId5"/>
    <p:sldId id="572" r:id="rId6"/>
    <p:sldId id="531" r:id="rId7"/>
    <p:sldId id="530" r:id="rId8"/>
    <p:sldId id="539" r:id="rId9"/>
    <p:sldId id="538" r:id="rId10"/>
    <p:sldId id="578" r:id="rId11"/>
    <p:sldId id="558" r:id="rId12"/>
    <p:sldId id="536" r:id="rId13"/>
    <p:sldId id="569" r:id="rId14"/>
    <p:sldId id="570" r:id="rId15"/>
    <p:sldId id="545" r:id="rId16"/>
    <p:sldId id="546" r:id="rId17"/>
    <p:sldId id="576" r:id="rId18"/>
    <p:sldId id="577" r:id="rId19"/>
    <p:sldId id="583" r:id="rId20"/>
    <p:sldId id="557" r:id="rId21"/>
    <p:sldId id="535" r:id="rId22"/>
    <p:sldId id="533" r:id="rId23"/>
    <p:sldId id="571" r:id="rId24"/>
    <p:sldId id="534" r:id="rId25"/>
    <p:sldId id="573" r:id="rId26"/>
    <p:sldId id="547" r:id="rId27"/>
    <p:sldId id="574" r:id="rId28"/>
    <p:sldId id="542" r:id="rId29"/>
    <p:sldId id="575" r:id="rId30"/>
    <p:sldId id="543" r:id="rId31"/>
    <p:sldId id="544" r:id="rId32"/>
    <p:sldId id="553" r:id="rId33"/>
    <p:sldId id="554" r:id="rId34"/>
    <p:sldId id="555" r:id="rId35"/>
    <p:sldId id="587" r:id="rId36"/>
    <p:sldId id="586" r:id="rId37"/>
    <p:sldId id="541" r:id="rId38"/>
    <p:sldId id="579" r:id="rId39"/>
    <p:sldId id="585" r:id="rId40"/>
    <p:sldId id="581" r:id="rId41"/>
    <p:sldId id="582" r:id="rId42"/>
    <p:sldId id="540" r:id="rId43"/>
  </p:sldIdLst>
  <p:sldSz cx="10287000" cy="6858000" type="35mm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3200" i="1" kern="1200">
        <a:solidFill>
          <a:srgbClr val="0C0600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3200" i="1" kern="1200">
        <a:solidFill>
          <a:srgbClr val="0C0600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3200" i="1" kern="1200">
        <a:solidFill>
          <a:srgbClr val="0C0600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3200" i="1" kern="1200">
        <a:solidFill>
          <a:srgbClr val="0C0600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3200" i="1" kern="1200">
        <a:solidFill>
          <a:srgbClr val="0C06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200" i="1" kern="1200">
        <a:solidFill>
          <a:srgbClr val="0C06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200" i="1" kern="1200">
        <a:solidFill>
          <a:srgbClr val="0C06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200" i="1" kern="1200">
        <a:solidFill>
          <a:srgbClr val="0C06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200" i="1" kern="1200">
        <a:solidFill>
          <a:srgbClr val="0C0600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600"/>
    <a:srgbClr val="FFCC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88" autoAdjust="0"/>
    <p:restoredTop sz="94660"/>
  </p:normalViewPr>
  <p:slideViewPr>
    <p:cSldViewPr snapToObjects="1">
      <p:cViewPr>
        <p:scale>
          <a:sx n="66" d="100"/>
          <a:sy n="66" d="100"/>
        </p:scale>
        <p:origin x="1002" y="540"/>
      </p:cViewPr>
      <p:guideLst>
        <p:guide orient="horz" pos="2256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fld id="{C052B191-FA63-4BDB-9B4F-A7FC39029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2367F-DE92-46E8-8B5F-EC56605F589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6ACE1-37DB-4859-936D-D83A3B0359D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87028-2BF4-40EB-8538-31076EDD6BCB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2E118-375A-4CA6-9BBB-1A36515E9CF7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DF74B3B-5668-4E17-A432-0416351AA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43FDA-D66C-4477-94BA-8045C0A6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0806B-AE8B-4F29-A295-614104CA3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1FD9-1BC7-4B90-B11A-3F89BAA40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46E1-1970-440D-A9AC-06755FC89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C22DF-4F5B-47B7-89BD-2C4EB0C3E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A98E1-E16B-4C7B-9296-7CF61DD6D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7B3BB-5CF6-4B5E-9A85-93D6D9DD8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20A1-E85C-4106-9DA1-EA36F8DD9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68F0-7460-4641-B6F4-6D4C4AB1D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DA33-80ED-4E02-8711-D941D18EE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2E0C-CED9-4C68-87C0-053C19E1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4CBE-88F4-4547-BB13-814B24DCC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01E2-D166-4880-947C-F518C4DC7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36C19-8FE7-497C-8FE6-748ABE837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FD80-AE27-4789-BF9C-C11770162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10AD-5A0F-4D33-90AA-B80C455F7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0EB7-6079-41E4-AB94-1ABFCF09E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2970-454F-4A9F-AD85-882DBE5E6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505E-B7B9-482F-B88D-BFDE8C40A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DB96-3B2E-42B6-984A-3B9EA7004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4200-5650-4E7A-91DC-EA9528D7B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34A6A-B023-4844-8466-0057DDE4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i="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i="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i="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B4E0BFB6-4B3C-4408-A201-B7BA225B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B617507-AAB7-4762-B267-5C25833E1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ncientmexico.com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d.umn.edu/~trouf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members.tripod.com/~Maverickpage/imagenes/Mex15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olcano.und.nodak.edu/vwdocs/kids/legends.html#mexic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rchaeology.la.asu.edu/tm/pages2/mtm04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ncientmexico.com/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ci.gov/cia/publications/factbook/reference_maps/north_americ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ic.arizona.edu/~mmap/mlec05a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.umn.edu/~trouf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ic.arizona.edu/~mmap/mlec05a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.umn.edu/~troufs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saf/1406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18/mastages_handout.html#tit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.umn.edu/cla/faculty/troufs/anth3618/maKirchhof_handout.html#titl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map_P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95350"/>
            <a:ext cx="9677400" cy="4972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733800" y="2924175"/>
            <a:ext cx="4591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400300" indent="-2400300"/>
            <a:r>
              <a:rPr lang="en-US" b="1" i="0">
                <a:solidFill>
                  <a:schemeClr val="bg1"/>
                </a:solidFill>
                <a:latin typeface="Arial" charset="0"/>
              </a:rPr>
              <a:t>Natural Areas</a:t>
            </a:r>
          </a:p>
          <a:p>
            <a:pPr marL="2400300" indent="-2400300"/>
            <a:r>
              <a:rPr lang="en-US" b="1" i="0">
                <a:solidFill>
                  <a:schemeClr val="bg1"/>
                </a:solidFill>
                <a:latin typeface="Arial" charset="0"/>
              </a:rPr>
              <a:t>of</a:t>
            </a:r>
          </a:p>
          <a:p>
            <a:pPr marL="2400300" indent="-2400300">
              <a:lnSpc>
                <a:spcPct val="80000"/>
              </a:lnSpc>
            </a:pPr>
            <a:r>
              <a:rPr lang="en-US" sz="5400" b="1" i="0">
                <a:solidFill>
                  <a:schemeClr val="bg1"/>
                </a:solidFill>
                <a:latin typeface="Arial" charset="0"/>
              </a:rPr>
              <a:t>Mesoamerica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5318125" y="60325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hlinkClick r:id="rId4"/>
              </a:rPr>
              <a:t>Tim Roufs</a:t>
            </a:r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076700" y="533400"/>
            <a:ext cx="392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University of Minnesota Duluth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esoam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-76200"/>
            <a:ext cx="82677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674688" y="3886200"/>
            <a:ext cx="2792412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0" dirty="0"/>
              <a:t>“Mesoamerica”</a:t>
            </a:r>
          </a:p>
          <a:p>
            <a:r>
              <a:rPr lang="en-US" sz="1600" b="1" i="0" dirty="0"/>
              <a:t>(cultural)</a:t>
            </a: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 flipH="1">
            <a:off x="2095499" y="2667000"/>
            <a:ext cx="757917" cy="1174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902200" y="1447800"/>
            <a:ext cx="3175000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0"/>
              <a:t>“Middle America”</a:t>
            </a:r>
          </a:p>
          <a:p>
            <a:r>
              <a:rPr lang="en-US" sz="1600" b="1" i="0"/>
              <a:t>(geological)</a:t>
            </a:r>
            <a:endParaRPr lang="en-US" sz="2000" b="1" i="0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 flipH="1">
            <a:off x="7029450" y="2171700"/>
            <a:ext cx="0" cy="81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4100" y="65194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77875" y="6400800"/>
            <a:ext cx="802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 dirty="0">
                <a:solidFill>
                  <a:srgbClr val="FFFFFF"/>
                </a:solidFill>
                <a:latin typeface="Arial" charset="0"/>
              </a:rPr>
              <a:t>Regional Divisions of the Mesoamerican Cultural Area</a:t>
            </a:r>
          </a:p>
        </p:txBody>
      </p:sp>
      <p:pic>
        <p:nvPicPr>
          <p:cNvPr id="14339" name="Picture 4" descr="cultural_reg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-31750"/>
            <a:ext cx="72390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989388" y="5105400"/>
            <a:ext cx="1992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Maya Highlands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200900" y="3838575"/>
            <a:ext cx="1266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Maya</a:t>
            </a:r>
          </a:p>
          <a:p>
            <a:r>
              <a:rPr lang="en-US" sz="1600" b="1" i="0"/>
              <a:t>Lowlands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686300" y="5607050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Southern Periphery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781675" y="2705100"/>
            <a:ext cx="223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Southern</a:t>
            </a:r>
          </a:p>
          <a:p>
            <a:r>
              <a:rPr lang="en-US" sz="1600" b="1" i="0"/>
              <a:t>Veracruz-Tobasco</a:t>
            </a: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H="1">
            <a:off x="5734050" y="3352800"/>
            <a:ext cx="6477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4819650" y="4457700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Oaxaca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2159000" y="3962400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Central Mexico</a:t>
            </a:r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 flipH="1">
            <a:off x="3390900" y="3657600"/>
            <a:ext cx="12954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5867400" y="2254250"/>
            <a:ext cx="209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Central Veracruz</a:t>
            </a:r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 flipH="1">
            <a:off x="5295900" y="2590800"/>
            <a:ext cx="776288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4916488" y="1600200"/>
            <a:ext cx="172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The Huasteca</a:t>
            </a:r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 flipV="1">
            <a:off x="4987925" y="1936750"/>
            <a:ext cx="765175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3314700" y="4495800"/>
            <a:ext cx="120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Guerrero</a:t>
            </a:r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>
            <a:off x="4032250" y="3962400"/>
            <a:ext cx="4905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1714500" y="2667000"/>
            <a:ext cx="2200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Western Mexico</a:t>
            </a:r>
          </a:p>
          <a:p>
            <a:r>
              <a:rPr lang="en-US" sz="1600" b="1" i="0"/>
              <a:t>and the </a:t>
            </a:r>
          </a:p>
          <a:p>
            <a:r>
              <a:rPr lang="en-US" sz="1600" b="1" i="0"/>
              <a:t>Northern Frontier</a:t>
            </a:r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>
            <a:off x="5314950" y="4318000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 flipH="1">
            <a:off x="5992813" y="4813300"/>
            <a:ext cx="312737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 flipH="1">
            <a:off x="6642100" y="5181600"/>
            <a:ext cx="455613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3"/>
          <p:cNvSpPr>
            <a:spLocks noChangeShapeType="1"/>
          </p:cNvSpPr>
          <p:nvPr/>
        </p:nvSpPr>
        <p:spPr bwMode="auto">
          <a:xfrm flipV="1">
            <a:off x="6953250" y="4038600"/>
            <a:ext cx="4572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272" name="Oval 24"/>
          <p:cNvSpPr>
            <a:spLocks noChangeArrowheads="1"/>
          </p:cNvSpPr>
          <p:nvPr/>
        </p:nvSpPr>
        <p:spPr bwMode="auto">
          <a:xfrm>
            <a:off x="4419600" y="3048000"/>
            <a:ext cx="1069975" cy="1085850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437273" name="Text Box 25"/>
          <p:cNvSpPr txBox="1">
            <a:spLocks noChangeArrowheads="1"/>
          </p:cNvSpPr>
          <p:nvPr/>
        </p:nvSpPr>
        <p:spPr bwMode="auto">
          <a:xfrm>
            <a:off x="5368925" y="2254250"/>
            <a:ext cx="380523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Central Highlands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24100" y="59860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72" grpId="0" animBg="1" autoUpdateAnimBg="0"/>
      <p:bldP spid="43727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92392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4"/>
          <p:cNvSpPr>
            <a:spLocks noChangeArrowheads="1"/>
          </p:cNvSpPr>
          <p:nvPr/>
        </p:nvSpPr>
        <p:spPr bwMode="auto">
          <a:xfrm rot="-2056178">
            <a:off x="5181600" y="3052763"/>
            <a:ext cx="2933700" cy="533400"/>
          </a:xfrm>
          <a:prstGeom prst="left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0" lang="en-US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456238" y="2157413"/>
            <a:ext cx="27908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kumimoji="0" lang="en-US" sz="2400" b="1" i="0">
                <a:solidFill>
                  <a:schemeClr val="tx1"/>
                </a:solidFill>
                <a:latin typeface="Arial" charset="0"/>
              </a:rPr>
              <a:t>Central Highlands</a:t>
            </a: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 rot="3161039">
            <a:off x="4341813" y="4170363"/>
            <a:ext cx="1333500" cy="857250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"/>
            <a:ext cx="9209088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48" name="Oval 4"/>
          <p:cNvSpPr>
            <a:spLocks noChangeArrowheads="1"/>
          </p:cNvSpPr>
          <p:nvPr/>
        </p:nvSpPr>
        <p:spPr bwMode="auto">
          <a:xfrm>
            <a:off x="2649538" y="1397000"/>
            <a:ext cx="1323975" cy="709613"/>
          </a:xfrm>
          <a:prstGeom prst="ellipse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8149" name="Oval 5"/>
          <p:cNvSpPr>
            <a:spLocks noChangeArrowheads="1"/>
          </p:cNvSpPr>
          <p:nvPr/>
        </p:nvSpPr>
        <p:spPr bwMode="auto">
          <a:xfrm>
            <a:off x="2625725" y="3103563"/>
            <a:ext cx="1323975" cy="1082675"/>
          </a:xfrm>
          <a:prstGeom prst="ellipse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8150" name="Oval 6"/>
          <p:cNvSpPr>
            <a:spLocks noChangeArrowheads="1"/>
          </p:cNvSpPr>
          <p:nvPr/>
        </p:nvSpPr>
        <p:spPr bwMode="auto">
          <a:xfrm>
            <a:off x="5054600" y="4233863"/>
            <a:ext cx="804863" cy="625475"/>
          </a:xfrm>
          <a:prstGeom prst="ellipse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8151" name="Oval 7"/>
          <p:cNvSpPr>
            <a:spLocks noChangeArrowheads="1"/>
          </p:cNvSpPr>
          <p:nvPr/>
        </p:nvSpPr>
        <p:spPr bwMode="auto">
          <a:xfrm>
            <a:off x="3949700" y="2478088"/>
            <a:ext cx="804863" cy="625475"/>
          </a:xfrm>
          <a:prstGeom prst="ellipse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 rot="3680535">
            <a:off x="1493838" y="1387475"/>
            <a:ext cx="6403975" cy="4092575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33825" y="6400800"/>
            <a:ext cx="255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Valley of Mexico</a:t>
            </a:r>
          </a:p>
        </p:txBody>
      </p:sp>
      <p:pic>
        <p:nvPicPr>
          <p:cNvPr id="17411" name="Picture 3" descr="map_central_Mex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52388"/>
            <a:ext cx="899160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684" name="Oval 4"/>
          <p:cNvSpPr>
            <a:spLocks noChangeArrowheads="1"/>
          </p:cNvSpPr>
          <p:nvPr/>
        </p:nvSpPr>
        <p:spPr bwMode="auto">
          <a:xfrm>
            <a:off x="5372100" y="3714750"/>
            <a:ext cx="2549525" cy="108585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5337175" y="5010150"/>
            <a:ext cx="2549525" cy="108585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8172450" y="800100"/>
            <a:ext cx="1104900" cy="78105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78150" y="6400800"/>
            <a:ext cx="448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Istaccihuatl and Popocatepetl</a:t>
            </a:r>
          </a:p>
        </p:txBody>
      </p:sp>
      <p:pic>
        <p:nvPicPr>
          <p:cNvPr id="18435" name="Picture 3" descr="Ixta_Po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3988"/>
            <a:ext cx="96393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24100" y="58674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</a:rPr>
              <a:t>Handbook </a:t>
            </a:r>
            <a:r>
              <a:rPr lang="en-US" sz="800" dirty="0">
                <a:solidFill>
                  <a:schemeClr val="bg1"/>
                </a:solidFill>
              </a:rPr>
              <a:t>of Middle American Indians: Natural Environment and Early Cultures, </a:t>
            </a:r>
            <a:r>
              <a:rPr lang="en-US" sz="800" dirty="0" err="1">
                <a:solidFill>
                  <a:schemeClr val="bg1"/>
                </a:solidFill>
              </a:rPr>
              <a:t>V</a:t>
            </a:r>
            <a:r>
              <a:rPr lang="en-US" sz="800" dirty="0" err="1" smtClean="0">
                <a:solidFill>
                  <a:schemeClr val="bg1"/>
                </a:solidFill>
              </a:rPr>
              <a:t>oL</a:t>
            </a:r>
            <a:r>
              <a:rPr lang="en-US" sz="800" dirty="0" err="1">
                <a:solidFill>
                  <a:schemeClr val="bg1"/>
                </a:solidFill>
              </a:rPr>
              <a:t>.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1</a:t>
            </a:r>
            <a:r>
              <a:rPr lang="en-US" sz="800" i="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800" i="0" dirty="0" smtClean="0">
                <a:solidFill>
                  <a:schemeClr val="bg1"/>
                </a:solidFill>
              </a:rPr>
              <a:t>Robert </a:t>
            </a:r>
            <a:r>
              <a:rPr lang="en-US" sz="800" i="0" dirty="0" err="1">
                <a:solidFill>
                  <a:schemeClr val="bg1"/>
                </a:solidFill>
              </a:rPr>
              <a:t>Wauchope</a:t>
            </a:r>
            <a:r>
              <a:rPr lang="en-US" sz="800" i="0" dirty="0">
                <a:solidFill>
                  <a:schemeClr val="bg1"/>
                </a:solidFill>
              </a:rPr>
              <a:t> and Robert C. West, University of Texas </a:t>
            </a:r>
            <a:r>
              <a:rPr lang="en-US" sz="800" i="0" dirty="0" smtClean="0">
                <a:solidFill>
                  <a:schemeClr val="bg1"/>
                </a:solidFill>
              </a:rPr>
              <a:t>Press, 1964</a:t>
            </a:r>
            <a:endParaRPr lang="en-US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628900" y="6294438"/>
            <a:ext cx="5181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Popocatepetl</a:t>
            </a:r>
          </a:p>
          <a:p>
            <a:pPr marL="2400300" indent="-2400300"/>
            <a:r>
              <a:rPr lang="en-US" sz="1400" i="0">
                <a:solidFill>
                  <a:srgbClr val="FFFFFF"/>
                </a:solidFill>
                <a:latin typeface="Arial" charset="0"/>
                <a:hlinkClick r:id="rId2"/>
              </a:rPr>
              <a:t>http://members.tripod.com/~Maverickpage/imagenes/Mex15.jpg</a:t>
            </a:r>
            <a:endParaRPr lang="en-US" sz="1400" i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-38100"/>
            <a:ext cx="889952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179638" y="6188075"/>
            <a:ext cx="60690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Popocatepetl and Istaccihuatl</a:t>
            </a:r>
          </a:p>
          <a:p>
            <a:pPr marL="2400300" indent="-2400300"/>
            <a:r>
              <a:rPr lang="en-US" sz="1400" i="0">
                <a:solidFill>
                  <a:schemeClr val="bg1"/>
                </a:solidFill>
                <a:hlinkClick r:id="rId2"/>
              </a:rPr>
              <a:t>http://volcano.und.nodak.edu/vwdocs/kids/legends.html#mexico</a:t>
            </a:r>
            <a:endParaRPr lang="en-US" sz="1400" i="0">
              <a:solidFill>
                <a:schemeClr val="bg1"/>
              </a:solidFill>
            </a:endParaRPr>
          </a:p>
        </p:txBody>
      </p:sp>
      <p:pic>
        <p:nvPicPr>
          <p:cNvPr id="20483" name="Picture 4" descr="C:\www\images_temp\Isti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0"/>
            <a:ext cx="100584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774950" y="6527800"/>
            <a:ext cx="5095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sz="1600" i="0">
                <a:solidFill>
                  <a:schemeClr val="tx2"/>
                </a:solidFill>
                <a:hlinkClick r:id="rId3"/>
              </a:rPr>
              <a:t>http://</a:t>
            </a:r>
            <a:r>
              <a:rPr kumimoji="0" lang="en-US" sz="1200" i="0">
                <a:solidFill>
                  <a:schemeClr val="tx2"/>
                </a:solidFill>
                <a:hlinkClick r:id="rId3"/>
              </a:rPr>
              <a:t>archaeology.la.asu.edu/tm/pages2/mtm04.htm</a:t>
            </a:r>
            <a:endParaRPr kumimoji="0" lang="en-US" sz="1200" i="0">
              <a:solidFill>
                <a:schemeClr val="tx2"/>
              </a:solidFill>
            </a:endParaRPr>
          </a:p>
        </p:txBody>
      </p:sp>
      <p:pic>
        <p:nvPicPr>
          <p:cNvPr id="21507" name="Picture 3" descr="Basin_of_Mex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3200" y="0"/>
            <a:ext cx="7286625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recincts_bw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19150" y="76200"/>
            <a:ext cx="8610600" cy="6230938"/>
          </a:xfr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00100" y="6488113"/>
            <a:ext cx="869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000" b="1" i="0">
                <a:solidFill>
                  <a:srgbClr val="FFFFFF"/>
                </a:solidFill>
                <a:latin typeface="Arial" charset="0"/>
              </a:rPr>
              <a:t>Schematic Diagram of the Central Highland Area – Patrick F. Gallagher</a:t>
            </a:r>
          </a:p>
        </p:txBody>
      </p:sp>
      <p:sp>
        <p:nvSpPr>
          <p:cNvPr id="480260" name="Oval 4"/>
          <p:cNvSpPr>
            <a:spLocks noChangeArrowheads="1"/>
          </p:cNvSpPr>
          <p:nvPr/>
        </p:nvSpPr>
        <p:spPr bwMode="auto">
          <a:xfrm>
            <a:off x="3162300" y="152400"/>
            <a:ext cx="2362200" cy="1447800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7900" y="59436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map_P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95350"/>
            <a:ext cx="9677400" cy="4972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119438" y="6400800"/>
            <a:ext cx="419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The Mesa Central of Mexico</a:t>
            </a:r>
          </a:p>
        </p:txBody>
      </p:sp>
      <p:pic>
        <p:nvPicPr>
          <p:cNvPr id="23555" name="Picture 3" descr="mesa_cent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177925"/>
            <a:ext cx="102870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857500" y="1962150"/>
            <a:ext cx="2251075" cy="108585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9900" y="53002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6100" y="6430963"/>
            <a:ext cx="915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000" b="1" i="0">
                <a:solidFill>
                  <a:srgbClr val="FFFFFF"/>
                </a:solidFill>
                <a:latin typeface="Arial" charset="0"/>
              </a:rPr>
              <a:t>Interior Drainage and Lakes of the Central Plateau of Mexico, </a:t>
            </a:r>
            <a:r>
              <a:rPr lang="en-US" sz="2000" b="1">
                <a:solidFill>
                  <a:srgbClr val="FFFFFF"/>
                </a:solidFill>
                <a:latin typeface="Arial" charset="0"/>
              </a:rPr>
              <a:t>ca</a:t>
            </a:r>
            <a:r>
              <a:rPr lang="en-US" sz="2000" b="1" i="0">
                <a:solidFill>
                  <a:srgbClr val="FFFFFF"/>
                </a:solidFill>
                <a:latin typeface="Arial" charset="0"/>
              </a:rPr>
              <a:t>. A.D. 1500</a:t>
            </a:r>
          </a:p>
        </p:txBody>
      </p:sp>
      <p:pic>
        <p:nvPicPr>
          <p:cNvPr id="24579" name="Picture 3" descr="w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192213"/>
            <a:ext cx="102870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24100" y="53340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"/>
            <a:ext cx="9209088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1220" name="Oval 4"/>
          <p:cNvSpPr>
            <a:spLocks noChangeArrowheads="1"/>
          </p:cNvSpPr>
          <p:nvPr/>
        </p:nvSpPr>
        <p:spPr bwMode="auto">
          <a:xfrm>
            <a:off x="2649538" y="1397000"/>
            <a:ext cx="1323975" cy="709613"/>
          </a:xfrm>
          <a:prstGeom prst="ellipse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1221" name="Oval 5"/>
          <p:cNvSpPr>
            <a:spLocks noChangeArrowheads="1"/>
          </p:cNvSpPr>
          <p:nvPr/>
        </p:nvSpPr>
        <p:spPr bwMode="auto">
          <a:xfrm>
            <a:off x="2625725" y="3103563"/>
            <a:ext cx="1323975" cy="1082675"/>
          </a:xfrm>
          <a:prstGeom prst="ellipse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1222" name="Oval 6"/>
          <p:cNvSpPr>
            <a:spLocks noChangeArrowheads="1"/>
          </p:cNvSpPr>
          <p:nvPr/>
        </p:nvSpPr>
        <p:spPr bwMode="auto">
          <a:xfrm>
            <a:off x="5054600" y="4233863"/>
            <a:ext cx="804863" cy="625475"/>
          </a:xfrm>
          <a:prstGeom prst="ellipse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1223" name="Oval 7"/>
          <p:cNvSpPr>
            <a:spLocks noChangeArrowheads="1"/>
          </p:cNvSpPr>
          <p:nvPr/>
        </p:nvSpPr>
        <p:spPr bwMode="auto">
          <a:xfrm>
            <a:off x="3949700" y="2478088"/>
            <a:ext cx="804863" cy="625475"/>
          </a:xfrm>
          <a:prstGeom prst="ellipse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 rot="4338414">
            <a:off x="5542756" y="391319"/>
            <a:ext cx="1393825" cy="2046288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19150" y="6430963"/>
            <a:ext cx="860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000" b="1" i="0">
                <a:solidFill>
                  <a:srgbClr val="FFFFFF"/>
                </a:solidFill>
                <a:latin typeface="Arial" charset="0"/>
              </a:rPr>
              <a:t>The Northern Portion of Tulancingo Basin, Northeastern Mesa Central</a:t>
            </a:r>
          </a:p>
        </p:txBody>
      </p:sp>
      <p:pic>
        <p:nvPicPr>
          <p:cNvPr id="26627" name="Picture 3" descr="n_Tulancin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403225"/>
            <a:ext cx="10287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71900" y="56812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92392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Oval 3"/>
          <p:cNvSpPr>
            <a:spLocks noChangeArrowheads="1"/>
          </p:cNvSpPr>
          <p:nvPr/>
        </p:nvSpPr>
        <p:spPr bwMode="auto">
          <a:xfrm rot="1511379">
            <a:off x="4210050" y="4270375"/>
            <a:ext cx="509588" cy="746125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38338" y="6400800"/>
            <a:ext cx="658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A Portion of the Tarascan Sierra, Michoacan</a:t>
            </a:r>
          </a:p>
        </p:txBody>
      </p:sp>
      <p:pic>
        <p:nvPicPr>
          <p:cNvPr id="28675" name="Picture 3" descr="Michoa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4288"/>
            <a:ext cx="89916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24100" y="59098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</a:rPr>
              <a:t>Handbook </a:t>
            </a:r>
            <a:r>
              <a:rPr lang="en-US" sz="800" dirty="0">
                <a:solidFill>
                  <a:schemeClr val="bg1"/>
                </a:solidFill>
              </a:rPr>
              <a:t>of Middle American Indians: Natural Environment and Early Cultures, </a:t>
            </a:r>
            <a:r>
              <a:rPr lang="en-US" sz="800" dirty="0" err="1">
                <a:solidFill>
                  <a:schemeClr val="bg1"/>
                </a:solidFill>
              </a:rPr>
              <a:t>V</a:t>
            </a:r>
            <a:r>
              <a:rPr lang="en-US" sz="800" dirty="0" err="1" smtClean="0">
                <a:solidFill>
                  <a:schemeClr val="bg1"/>
                </a:solidFill>
              </a:rPr>
              <a:t>oL</a:t>
            </a:r>
            <a:r>
              <a:rPr lang="en-US" sz="800" dirty="0" err="1">
                <a:solidFill>
                  <a:schemeClr val="bg1"/>
                </a:solidFill>
              </a:rPr>
              <a:t>.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1</a:t>
            </a:r>
            <a:r>
              <a:rPr lang="en-US" sz="800" i="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800" i="0" dirty="0" smtClean="0">
                <a:solidFill>
                  <a:schemeClr val="bg1"/>
                </a:solidFill>
              </a:rPr>
              <a:t>Robert </a:t>
            </a:r>
            <a:r>
              <a:rPr lang="en-US" sz="800" i="0" dirty="0" err="1">
                <a:solidFill>
                  <a:schemeClr val="bg1"/>
                </a:solidFill>
              </a:rPr>
              <a:t>Wauchope</a:t>
            </a:r>
            <a:r>
              <a:rPr lang="en-US" sz="800" i="0" dirty="0">
                <a:solidFill>
                  <a:schemeClr val="bg1"/>
                </a:solidFill>
              </a:rPr>
              <a:t> and Robert C. West, University of Texas </a:t>
            </a:r>
            <a:r>
              <a:rPr lang="en-US" sz="800" i="0" dirty="0" smtClean="0">
                <a:solidFill>
                  <a:schemeClr val="bg1"/>
                </a:solidFill>
              </a:rPr>
              <a:t>Press, 1964</a:t>
            </a:r>
            <a:endParaRPr lang="en-US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92392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Oval 3"/>
          <p:cNvSpPr>
            <a:spLocks noChangeArrowheads="1"/>
          </p:cNvSpPr>
          <p:nvPr/>
        </p:nvSpPr>
        <p:spPr bwMode="auto">
          <a:xfrm rot="4338414">
            <a:off x="5640388" y="5132388"/>
            <a:ext cx="546100" cy="609600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57275" y="6430963"/>
            <a:ext cx="837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000" b="1" i="0">
                <a:solidFill>
                  <a:srgbClr val="FFFFFF"/>
                </a:solidFill>
                <a:latin typeface="Arial" charset="0"/>
              </a:rPr>
              <a:t>A Portion of the Highly Dissected Mesa Del Sur, East of Oaxaca City</a:t>
            </a:r>
          </a:p>
        </p:txBody>
      </p:sp>
      <p:pic>
        <p:nvPicPr>
          <p:cNvPr id="30723" name="Picture 3" descr="Mesa_del_Sur_Oaxa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0"/>
            <a:ext cx="72390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24100" y="59098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</a:rPr>
              <a:t>Handbook </a:t>
            </a:r>
            <a:r>
              <a:rPr lang="en-US" sz="800" dirty="0">
                <a:solidFill>
                  <a:schemeClr val="bg1"/>
                </a:solidFill>
              </a:rPr>
              <a:t>of Middle American Indians: Natural Environment and Early Cultures, </a:t>
            </a:r>
            <a:r>
              <a:rPr lang="en-US" sz="800" dirty="0" err="1">
                <a:solidFill>
                  <a:schemeClr val="bg1"/>
                </a:solidFill>
              </a:rPr>
              <a:t>V</a:t>
            </a:r>
            <a:r>
              <a:rPr lang="en-US" sz="800" dirty="0" err="1" smtClean="0">
                <a:solidFill>
                  <a:schemeClr val="bg1"/>
                </a:solidFill>
              </a:rPr>
              <a:t>oL</a:t>
            </a:r>
            <a:r>
              <a:rPr lang="en-US" sz="800" dirty="0" err="1">
                <a:solidFill>
                  <a:schemeClr val="bg1"/>
                </a:solidFill>
              </a:rPr>
              <a:t>.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1</a:t>
            </a:r>
            <a:r>
              <a:rPr lang="en-US" sz="800" i="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800" i="0" dirty="0" smtClean="0">
                <a:solidFill>
                  <a:schemeClr val="bg1"/>
                </a:solidFill>
              </a:rPr>
              <a:t>Robert </a:t>
            </a:r>
            <a:r>
              <a:rPr lang="en-US" sz="800" i="0" dirty="0" err="1">
                <a:solidFill>
                  <a:schemeClr val="bg1"/>
                </a:solidFill>
              </a:rPr>
              <a:t>Wauchope</a:t>
            </a:r>
            <a:r>
              <a:rPr lang="en-US" sz="800" i="0" dirty="0">
                <a:solidFill>
                  <a:schemeClr val="bg1"/>
                </a:solidFill>
              </a:rPr>
              <a:t> and Robert C. West, University of Texas </a:t>
            </a:r>
            <a:r>
              <a:rPr lang="en-US" sz="800" i="0" dirty="0" smtClean="0">
                <a:solidFill>
                  <a:schemeClr val="bg1"/>
                </a:solidFill>
              </a:rPr>
              <a:t>Press, 1964</a:t>
            </a:r>
            <a:endParaRPr lang="en-US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92392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Oval 3"/>
          <p:cNvSpPr>
            <a:spLocks noChangeArrowheads="1"/>
          </p:cNvSpPr>
          <p:nvPr/>
        </p:nvSpPr>
        <p:spPr bwMode="auto">
          <a:xfrm rot="4338414">
            <a:off x="5539581" y="5409407"/>
            <a:ext cx="357187" cy="330200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439988" y="6400800"/>
            <a:ext cx="556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Northern Part of the Valley of Oaxaca</a:t>
            </a:r>
          </a:p>
        </p:txBody>
      </p:sp>
      <p:pic>
        <p:nvPicPr>
          <p:cNvPr id="32771" name="Picture 3" descr="Oaxaca_Val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74613"/>
            <a:ext cx="7696200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24100" y="589501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</a:rPr>
              <a:t>Handbook </a:t>
            </a:r>
            <a:r>
              <a:rPr lang="en-US" sz="800" dirty="0">
                <a:solidFill>
                  <a:schemeClr val="bg1"/>
                </a:solidFill>
              </a:rPr>
              <a:t>of Middle American Indians: Natural Environment and Early Cultures, </a:t>
            </a:r>
            <a:r>
              <a:rPr lang="en-US" sz="800" dirty="0" err="1">
                <a:solidFill>
                  <a:schemeClr val="bg1"/>
                </a:solidFill>
              </a:rPr>
              <a:t>V</a:t>
            </a:r>
            <a:r>
              <a:rPr lang="en-US" sz="800" dirty="0" err="1" smtClean="0">
                <a:solidFill>
                  <a:schemeClr val="bg1"/>
                </a:solidFill>
              </a:rPr>
              <a:t>oL</a:t>
            </a:r>
            <a:r>
              <a:rPr lang="en-US" sz="800" dirty="0" err="1">
                <a:solidFill>
                  <a:schemeClr val="bg1"/>
                </a:solidFill>
              </a:rPr>
              <a:t>.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1</a:t>
            </a:r>
            <a:r>
              <a:rPr lang="en-US" sz="800" i="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800" i="0" dirty="0" smtClean="0">
                <a:solidFill>
                  <a:schemeClr val="bg1"/>
                </a:solidFill>
              </a:rPr>
              <a:t>Robert </a:t>
            </a:r>
            <a:r>
              <a:rPr lang="en-US" sz="800" i="0" dirty="0" err="1">
                <a:solidFill>
                  <a:schemeClr val="bg1"/>
                </a:solidFill>
              </a:rPr>
              <a:t>Wauchope</a:t>
            </a:r>
            <a:r>
              <a:rPr lang="en-US" sz="800" i="0" dirty="0">
                <a:solidFill>
                  <a:schemeClr val="bg1"/>
                </a:solidFill>
              </a:rPr>
              <a:t> and Robert C. West, University of Texas </a:t>
            </a:r>
            <a:r>
              <a:rPr lang="en-US" sz="800" i="0" dirty="0" smtClean="0">
                <a:solidFill>
                  <a:schemeClr val="bg1"/>
                </a:solidFill>
              </a:rPr>
              <a:t>Press, 1964</a:t>
            </a:r>
            <a:endParaRPr lang="en-US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82725" y="6527800"/>
            <a:ext cx="7680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sz="1600" i="0">
                <a:solidFill>
                  <a:schemeClr val="tx2"/>
                </a:solidFill>
                <a:hlinkClick r:id="rId3"/>
              </a:rPr>
              <a:t>http://</a:t>
            </a:r>
            <a:r>
              <a:rPr kumimoji="0" lang="en-US" sz="1200" i="0">
                <a:solidFill>
                  <a:schemeClr val="tx2"/>
                </a:solidFill>
                <a:hlinkClick r:id="rId3"/>
              </a:rPr>
              <a:t>www.odci.gov/cia/publications/factbook/reference_maps/north_america.html</a:t>
            </a:r>
            <a:endParaRPr kumimoji="0" lang="en-US" sz="1200" i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3" y="0"/>
            <a:ext cx="96869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66800" y="64008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Mean Annual Precipitation, Mexico and  Central America</a:t>
            </a:r>
          </a:p>
        </p:txBody>
      </p:sp>
      <p:pic>
        <p:nvPicPr>
          <p:cNvPr id="33795" name="Picture 3" descr="precipi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53975"/>
            <a:ext cx="102870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185886" y="5854869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324225" y="6400800"/>
            <a:ext cx="381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Normal Hurricane Tracks</a:t>
            </a:r>
          </a:p>
        </p:txBody>
      </p:sp>
      <p:pic>
        <p:nvPicPr>
          <p:cNvPr id="34819" name="Picture 3" descr="hurrica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84138"/>
            <a:ext cx="8763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43300" y="59098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335463" y="6400800"/>
            <a:ext cx="174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Vegetation</a:t>
            </a:r>
          </a:p>
        </p:txBody>
      </p:sp>
      <p:pic>
        <p:nvPicPr>
          <p:cNvPr id="35843" name="Picture 3" descr="vege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638"/>
            <a:ext cx="94869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116" name="Oval 4"/>
          <p:cNvSpPr>
            <a:spLocks noChangeArrowheads="1"/>
          </p:cNvSpPr>
          <p:nvPr/>
        </p:nvSpPr>
        <p:spPr bwMode="auto">
          <a:xfrm>
            <a:off x="6019800" y="2895600"/>
            <a:ext cx="1828800" cy="16764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71900" y="58674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</a:rPr>
              <a:t>Handbook </a:t>
            </a:r>
            <a:r>
              <a:rPr lang="en-US" sz="800" dirty="0">
                <a:solidFill>
                  <a:schemeClr val="bg1"/>
                </a:solidFill>
              </a:rPr>
              <a:t>of Middle American Indians: Natural Environment and Early Cultures, </a:t>
            </a:r>
            <a:r>
              <a:rPr lang="en-US" sz="800" dirty="0" err="1">
                <a:solidFill>
                  <a:schemeClr val="bg1"/>
                </a:solidFill>
              </a:rPr>
              <a:t>V</a:t>
            </a:r>
            <a:r>
              <a:rPr lang="en-US" sz="800" dirty="0" err="1" smtClean="0">
                <a:solidFill>
                  <a:schemeClr val="bg1"/>
                </a:solidFill>
              </a:rPr>
              <a:t>oL</a:t>
            </a:r>
            <a:r>
              <a:rPr lang="en-US" sz="800" dirty="0" err="1">
                <a:solidFill>
                  <a:schemeClr val="bg1"/>
                </a:solidFill>
              </a:rPr>
              <a:t>.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1</a:t>
            </a:r>
            <a:r>
              <a:rPr lang="en-US" sz="800" i="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800" i="0" dirty="0" smtClean="0">
                <a:solidFill>
                  <a:schemeClr val="bg1"/>
                </a:solidFill>
              </a:rPr>
              <a:t>Robert </a:t>
            </a:r>
            <a:r>
              <a:rPr lang="en-US" sz="800" i="0" dirty="0" err="1">
                <a:solidFill>
                  <a:schemeClr val="bg1"/>
                </a:solidFill>
              </a:rPr>
              <a:t>Wauchope</a:t>
            </a:r>
            <a:r>
              <a:rPr lang="en-US" sz="800" i="0" dirty="0">
                <a:solidFill>
                  <a:schemeClr val="bg1"/>
                </a:solidFill>
              </a:rPr>
              <a:t> and Robert C. West, University of Texas </a:t>
            </a:r>
            <a:r>
              <a:rPr lang="en-US" sz="800" i="0" dirty="0" smtClean="0">
                <a:solidFill>
                  <a:schemeClr val="bg1"/>
                </a:solidFill>
              </a:rPr>
              <a:t>Press, 1964</a:t>
            </a:r>
            <a:endParaRPr lang="en-US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93850" y="6400800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Surface Configuration of the Yucat</a:t>
            </a:r>
            <a:r>
              <a:rPr lang="en-US" sz="2400" b="1" i="0">
                <a:solidFill>
                  <a:srgbClr val="FFFFFF"/>
                </a:solidFill>
                <a:latin typeface="Arial" charset="0"/>
                <a:cs typeface="Arial" charset="0"/>
              </a:rPr>
              <a:t>án Penninsula</a:t>
            </a:r>
          </a:p>
        </p:txBody>
      </p:sp>
      <p:pic>
        <p:nvPicPr>
          <p:cNvPr id="36867" name="Picture 3" descr="Yucatan_sur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76200"/>
            <a:ext cx="4210050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24100" y="59098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>
                <a:solidFill>
                  <a:schemeClr val="bg1"/>
                </a:solidFill>
              </a:rPr>
              <a:t>Source: </a:t>
            </a:r>
            <a:r>
              <a:rPr lang="en-US" sz="800" dirty="0" smtClean="0">
                <a:solidFill>
                  <a:schemeClr val="bg1"/>
                </a:solidFill>
              </a:rPr>
              <a:t>Handbook </a:t>
            </a:r>
            <a:r>
              <a:rPr lang="en-US" sz="800" dirty="0">
                <a:solidFill>
                  <a:schemeClr val="bg1"/>
                </a:solidFill>
              </a:rPr>
              <a:t>of Middle American Indians: Natural Environment and Early Cultures, </a:t>
            </a:r>
            <a:r>
              <a:rPr lang="en-US" sz="800" dirty="0" err="1">
                <a:solidFill>
                  <a:schemeClr val="bg1"/>
                </a:solidFill>
              </a:rPr>
              <a:t>V</a:t>
            </a:r>
            <a:r>
              <a:rPr lang="en-US" sz="800" dirty="0" err="1" smtClean="0">
                <a:solidFill>
                  <a:schemeClr val="bg1"/>
                </a:solidFill>
              </a:rPr>
              <a:t>oL</a:t>
            </a:r>
            <a:r>
              <a:rPr lang="en-US" sz="800" dirty="0" err="1">
                <a:solidFill>
                  <a:schemeClr val="bg1"/>
                </a:solidFill>
              </a:rPr>
              <a:t>.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1</a:t>
            </a:r>
            <a:r>
              <a:rPr lang="en-US" sz="800" i="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800" i="0" dirty="0" smtClean="0">
                <a:solidFill>
                  <a:schemeClr val="bg1"/>
                </a:solidFill>
              </a:rPr>
              <a:t>Robert </a:t>
            </a:r>
            <a:r>
              <a:rPr lang="en-US" sz="800" i="0" dirty="0" err="1">
                <a:solidFill>
                  <a:schemeClr val="bg1"/>
                </a:solidFill>
              </a:rPr>
              <a:t>Wauchope</a:t>
            </a:r>
            <a:r>
              <a:rPr lang="en-US" sz="800" i="0" dirty="0">
                <a:solidFill>
                  <a:schemeClr val="bg1"/>
                </a:solidFill>
              </a:rPr>
              <a:t> and Robert C. West, University of Texas </a:t>
            </a:r>
            <a:r>
              <a:rPr lang="en-US" sz="800" i="0" dirty="0" smtClean="0">
                <a:solidFill>
                  <a:schemeClr val="bg1"/>
                </a:solidFill>
              </a:rPr>
              <a:t>Press, 1964</a:t>
            </a:r>
            <a:endParaRPr lang="en-US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fisheries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06" y="0"/>
            <a:ext cx="6454588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67249" y="6290846"/>
            <a:ext cx="53098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1600" b="1" i="0" dirty="0">
                <a:solidFill>
                  <a:schemeClr val="tx2"/>
                </a:solidFill>
                <a:latin typeface="Arial" charset="0"/>
              </a:rPr>
              <a:t>The Continental Shelf and Areas of Certain Fisheries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8300" y="55288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335088" y="6400800"/>
            <a:ext cx="780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The Continental Shelf and Areas of Certain Fisheries</a:t>
            </a:r>
          </a:p>
        </p:txBody>
      </p:sp>
      <p:pic>
        <p:nvPicPr>
          <p:cNvPr id="37891" name="Picture 3" descr="fishe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725" y="33338"/>
            <a:ext cx="5775325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39975" y="5774323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43075" y="6400800"/>
            <a:ext cx="697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Miocene-Pliocene Routes of Animal Migrations</a:t>
            </a:r>
          </a:p>
        </p:txBody>
      </p:sp>
      <p:pic>
        <p:nvPicPr>
          <p:cNvPr id="38915" name="Picture 3" descr="animal_migr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"/>
            <a:ext cx="9194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95500" y="5605046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52400"/>
            <a:ext cx="10182225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990600" y="2673350"/>
            <a:ext cx="8610600" cy="1814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400300" indent="-2400300"/>
            <a:endParaRPr lang="en-US" sz="4000" b="1" i="0">
              <a:solidFill>
                <a:schemeClr val="bg1"/>
              </a:solidFill>
              <a:latin typeface="Arial" charset="0"/>
            </a:endParaRPr>
          </a:p>
          <a:p>
            <a:pPr marL="2400300" indent="-2400300"/>
            <a:r>
              <a:rPr lang="en-US" sz="4000" b="1" i="0">
                <a:solidFill>
                  <a:schemeClr val="bg1"/>
                </a:solidFill>
                <a:latin typeface="Arial" charset="0"/>
              </a:rPr>
              <a:t>Who Were the First Americas?</a:t>
            </a:r>
          </a:p>
          <a:p>
            <a:pPr marL="2400300" indent="-2400300">
              <a:lnSpc>
                <a:spcPct val="50000"/>
              </a:lnSpc>
            </a:pPr>
            <a:endParaRPr lang="en-US" sz="6600" b="1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317875" y="822325"/>
            <a:ext cx="3921125" cy="1006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hlinkClick r:id="rId4"/>
              </a:rPr>
              <a:t>Tim Roufs</a:t>
            </a: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University of Minnesota Duluth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52400"/>
            <a:ext cx="10182225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317875" y="822325"/>
            <a:ext cx="3921125" cy="1006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hlinkClick r:id="rId4"/>
              </a:rPr>
              <a:t>Tim Roufs</a:t>
            </a: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University of Minnesota Duluth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457575" y="6527800"/>
            <a:ext cx="331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sz="1600" i="0">
                <a:solidFill>
                  <a:schemeClr val="bg1"/>
                </a:solidFill>
                <a:hlinkClick r:id="rId3"/>
              </a:rPr>
              <a:t>http://www.pbs.org/saf/1406/</a:t>
            </a:r>
            <a:endParaRPr kumimoji="0" lang="en-US" sz="1600" i="0">
              <a:solidFill>
                <a:schemeClr val="bg1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-23813"/>
            <a:ext cx="8763000" cy="657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92392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95338" y="6278336"/>
            <a:ext cx="904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sz="1600" i="0" dirty="0">
                <a:solidFill>
                  <a:schemeClr val="tx2"/>
                </a:solidFill>
                <a:hlinkClick r:id="rId3"/>
              </a:rPr>
              <a:t>http://www.d.umn.edu/cla/faculty/troufs/anth3618/mastages_handout.html</a:t>
            </a:r>
            <a:endParaRPr kumimoji="0" lang="en-US" sz="1600" i="0" dirty="0">
              <a:solidFill>
                <a:schemeClr val="tx2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3980" y="883920"/>
            <a:ext cx="758952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timeline_Mexico_5th_700_Ar_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1900" y="580572"/>
            <a:ext cx="10067925" cy="41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294188" y="6400800"/>
            <a:ext cx="182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Chinampas</a:t>
            </a:r>
          </a:p>
        </p:txBody>
      </p:sp>
      <p:pic>
        <p:nvPicPr>
          <p:cNvPr id="44035" name="Picture 3" descr="Chinamp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38100"/>
            <a:ext cx="8382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90738" y="6419850"/>
            <a:ext cx="627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Physiographic Regions of Middle America</a:t>
            </a:r>
          </a:p>
        </p:txBody>
      </p:sp>
      <p:pic>
        <p:nvPicPr>
          <p:cNvPr id="8195" name="Picture 3" descr="physiograph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79375"/>
            <a:ext cx="89916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38300" y="54864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14475" y="6400800"/>
            <a:ext cx="744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Principal Geological Provinces of Middle America </a:t>
            </a:r>
          </a:p>
        </p:txBody>
      </p:sp>
      <p:pic>
        <p:nvPicPr>
          <p:cNvPr id="9219" name="Picture 3" descr="geographical_reg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42863"/>
            <a:ext cx="9563100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7988" y="2057400"/>
            <a:ext cx="2678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Western Sierra Madre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16513" y="1638300"/>
            <a:ext cx="2541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Central High Plateau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238750" y="2362200"/>
            <a:ext cx="409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Coastal Plain of the Gulf of Mexico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" y="3200400"/>
            <a:ext cx="211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Neovolcanic Axis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52500" y="3810000"/>
            <a:ext cx="2767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Southern Sierra Madre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171700" y="4343400"/>
            <a:ext cx="2963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Isthmus of Tehuantepec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4710113" y="3733800"/>
            <a:ext cx="6619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431088" y="2971800"/>
            <a:ext cx="2360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 Yucatán Peninsula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553325" y="3565525"/>
            <a:ext cx="20145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Mountains of </a:t>
            </a:r>
          </a:p>
          <a:p>
            <a:r>
              <a:rPr lang="en-US" sz="1600" b="1" i="0"/>
              <a:t>northwestern</a:t>
            </a:r>
          </a:p>
          <a:p>
            <a:r>
              <a:rPr lang="en-US" sz="1600" b="1" i="0"/>
              <a:t>Central America</a:t>
            </a: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 flipV="1">
            <a:off x="6613525" y="3778250"/>
            <a:ext cx="1077913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1447800" y="4921250"/>
            <a:ext cx="471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Volcanoes of El Salvador and Nicaragua</a:t>
            </a:r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 flipH="1">
            <a:off x="6189663" y="4648200"/>
            <a:ext cx="782637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3079750" y="5410200"/>
            <a:ext cx="412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Coastal Plains of the Pacific Ocean</a:t>
            </a:r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 flipH="1">
            <a:off x="6381750" y="4876800"/>
            <a:ext cx="542925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3481388" y="5905500"/>
            <a:ext cx="4237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Coastal Plains of the Caribbean Sea</a:t>
            </a:r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 flipH="1">
            <a:off x="7200900" y="4876800"/>
            <a:ext cx="990600" cy="103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21"/>
          <p:cNvSpPr>
            <a:spLocks noChangeShapeType="1"/>
          </p:cNvSpPr>
          <p:nvPr/>
        </p:nvSpPr>
        <p:spPr bwMode="auto">
          <a:xfrm flipV="1">
            <a:off x="4610100" y="2559050"/>
            <a:ext cx="62865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22"/>
          <p:cNvSpPr>
            <a:spLocks noChangeShapeType="1"/>
          </p:cNvSpPr>
          <p:nvPr/>
        </p:nvSpPr>
        <p:spPr bwMode="auto">
          <a:xfrm flipH="1">
            <a:off x="2609850" y="3016250"/>
            <a:ext cx="100965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Line 23"/>
          <p:cNvSpPr>
            <a:spLocks noChangeShapeType="1"/>
          </p:cNvSpPr>
          <p:nvPr/>
        </p:nvSpPr>
        <p:spPr bwMode="auto">
          <a:xfrm flipH="1">
            <a:off x="3771900" y="3733800"/>
            <a:ext cx="938213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8396288" y="4889500"/>
            <a:ext cx="1471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0"/>
              <a:t>Isthmus of</a:t>
            </a:r>
          </a:p>
          <a:p>
            <a:r>
              <a:rPr lang="en-US" sz="1600" b="1" i="0"/>
              <a:t>Costa Rica-</a:t>
            </a:r>
          </a:p>
          <a:p>
            <a:r>
              <a:rPr lang="en-US" sz="1600" b="1" i="0"/>
              <a:t>Panama</a:t>
            </a:r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 flipV="1">
            <a:off x="8896350" y="5734050"/>
            <a:ext cx="190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6"/>
          <p:cNvSpPr>
            <a:spLocks noChangeShapeType="1"/>
          </p:cNvSpPr>
          <p:nvPr/>
        </p:nvSpPr>
        <p:spPr bwMode="auto">
          <a:xfrm flipV="1">
            <a:off x="4229100" y="1828800"/>
            <a:ext cx="9144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7"/>
          <p:cNvSpPr>
            <a:spLocks noChangeShapeType="1"/>
          </p:cNvSpPr>
          <p:nvPr/>
        </p:nvSpPr>
        <p:spPr bwMode="auto">
          <a:xfrm flipH="1" flipV="1">
            <a:off x="3086100" y="2247900"/>
            <a:ext cx="2286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8"/>
          <p:cNvSpPr>
            <a:spLocks noChangeShapeType="1"/>
          </p:cNvSpPr>
          <p:nvPr/>
        </p:nvSpPr>
        <p:spPr bwMode="auto">
          <a:xfrm flipV="1">
            <a:off x="6937375" y="3200400"/>
            <a:ext cx="56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24100" y="48876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66988" y="6400800"/>
            <a:ext cx="531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Surface Geology of Middle America</a:t>
            </a:r>
          </a:p>
        </p:txBody>
      </p:sp>
      <p:pic>
        <p:nvPicPr>
          <p:cNvPr id="10243" name="Picture 3" descr="surface_ge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-17463"/>
            <a:ext cx="9410700" cy="630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62300" y="59436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81200" y="6400800"/>
            <a:ext cx="792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Major Cultural Areas of Middle America, 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ca</a:t>
            </a:r>
            <a:r>
              <a:rPr lang="en-US" sz="2400" b="1" i="0">
                <a:solidFill>
                  <a:srgbClr val="FFFFFF"/>
                </a:solidFill>
                <a:latin typeface="Arial" charset="0"/>
              </a:rPr>
              <a:t>. A.D. 1500</a:t>
            </a:r>
          </a:p>
        </p:txBody>
      </p:sp>
      <p:pic>
        <p:nvPicPr>
          <p:cNvPr id="11267" name="Picture 5" descr="cultural_are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25400"/>
            <a:ext cx="87249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190500" y="4267200"/>
            <a:ext cx="3009900" cy="177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i="0" dirty="0"/>
              <a:t>nonagricultural areas</a:t>
            </a:r>
          </a:p>
          <a:p>
            <a:pPr algn="r">
              <a:lnSpc>
                <a:spcPct val="150000"/>
              </a:lnSpc>
            </a:pPr>
            <a:r>
              <a:rPr lang="en-US" sz="1600" b="1" i="0" dirty="0"/>
              <a:t>agricultural areas</a:t>
            </a:r>
          </a:p>
          <a:p>
            <a:pPr algn="r">
              <a:lnSpc>
                <a:spcPct val="140000"/>
              </a:lnSpc>
            </a:pPr>
            <a:r>
              <a:rPr lang="en-US" sz="1600" b="1" i="0" dirty="0"/>
              <a:t>limit of high cultures</a:t>
            </a:r>
          </a:p>
          <a:p>
            <a:pPr algn="r"/>
            <a:r>
              <a:rPr lang="en-US" sz="1600" b="1" i="0" dirty="0"/>
              <a:t>limits of “Mesoamerican”</a:t>
            </a:r>
          </a:p>
          <a:p>
            <a:pPr algn="r"/>
            <a:r>
              <a:rPr lang="en-US" sz="1600" b="1" i="0" dirty="0"/>
              <a:t>Culture </a:t>
            </a:r>
            <a:r>
              <a:rPr lang="en-US" sz="1200" i="0" dirty="0"/>
              <a:t>(</a:t>
            </a:r>
            <a:r>
              <a:rPr lang="en-US" sz="1200" i="0" dirty="0" err="1"/>
              <a:t>Kirchoff</a:t>
            </a:r>
            <a:r>
              <a:rPr lang="en-US" sz="1200" i="0" dirty="0"/>
              <a:t>, 1943)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229100" y="6016663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dirty="0" smtClean="0"/>
              <a:t>Source: </a:t>
            </a:r>
            <a:r>
              <a:rPr lang="en-US" sz="800" dirty="0" smtClean="0"/>
              <a:t>Handbook </a:t>
            </a:r>
            <a:r>
              <a:rPr lang="en-US" sz="800" dirty="0"/>
              <a:t>of Middle American Indians: Natural Environment and Early Cultures, </a:t>
            </a:r>
            <a:r>
              <a:rPr lang="en-US" sz="800" dirty="0" err="1"/>
              <a:t>V</a:t>
            </a:r>
            <a:r>
              <a:rPr lang="en-US" sz="800" dirty="0" err="1" smtClean="0"/>
              <a:t>oL</a:t>
            </a:r>
            <a:r>
              <a:rPr lang="en-US" sz="800" dirty="0" err="1"/>
              <a:t>.</a:t>
            </a:r>
            <a:r>
              <a:rPr lang="en-US" sz="800" dirty="0"/>
              <a:t> </a:t>
            </a:r>
            <a:r>
              <a:rPr lang="en-US" sz="800" dirty="0" smtClean="0"/>
              <a:t>1</a:t>
            </a:r>
            <a:r>
              <a:rPr lang="en-US" sz="800" i="0" dirty="0" smtClean="0"/>
              <a:t>, </a:t>
            </a:r>
          </a:p>
          <a:p>
            <a:r>
              <a:rPr lang="en-US" sz="800" i="0" dirty="0" smtClean="0"/>
              <a:t>Robert </a:t>
            </a:r>
            <a:r>
              <a:rPr lang="en-US" sz="800" i="0" dirty="0" err="1"/>
              <a:t>Wauchope</a:t>
            </a:r>
            <a:r>
              <a:rPr lang="en-US" sz="800" i="0" dirty="0"/>
              <a:t> and Robert C. West, University of Texas </a:t>
            </a:r>
            <a:r>
              <a:rPr lang="en-US" sz="800" i="0" dirty="0" smtClean="0"/>
              <a:t>Press, 1964</a:t>
            </a:r>
            <a:endParaRPr lang="en-US" sz="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3913" y="6521450"/>
            <a:ext cx="8780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/>
            <a:r>
              <a:rPr lang="en-US" sz="1600" i="0">
                <a:solidFill>
                  <a:schemeClr val="bg1"/>
                </a:solidFill>
                <a:hlinkClick r:id="rId2"/>
              </a:rPr>
              <a:t>http://www.d.umn.edu/cla/faculty/troufs/anth3618/maKirchhof_handout.html#title</a:t>
            </a:r>
            <a:endParaRPr lang="en-US" sz="1600" i="0">
              <a:solidFill>
                <a:schemeClr val="bg1"/>
              </a:solidFill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685800"/>
            <a:ext cx="7313613" cy="5484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1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1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1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1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3675</TotalTime>
  <Words>995</Words>
  <Application>Microsoft Office PowerPoint</Application>
  <PresentationFormat>35mm Slides</PresentationFormat>
  <Paragraphs>131</Paragraphs>
  <Slides>41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Monotype Sorts</vt:lpstr>
      <vt:lpstr>Tahoma</vt:lpstr>
      <vt:lpstr>Times New Roman</vt:lpstr>
      <vt:lpstr>Verdana</vt:lpstr>
      <vt:lpstr>1_Contemporary Portrait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335</cp:revision>
  <cp:lastPrinted>2000-04-12T17:52:36Z</cp:lastPrinted>
  <dcterms:created xsi:type="dcterms:W3CDTF">2000-03-27T14:48:03Z</dcterms:created>
  <dcterms:modified xsi:type="dcterms:W3CDTF">2019-08-25T15:34:47Z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