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24" r:id="rId1"/>
    <p:sldMasterId id="2147485681" r:id="rId2"/>
    <p:sldMasterId id="2147485683" r:id="rId3"/>
    <p:sldMasterId id="2147485717" r:id="rId4"/>
    <p:sldMasterId id="2147485729" r:id="rId5"/>
    <p:sldMasterId id="2147485741" r:id="rId6"/>
    <p:sldMasterId id="2147485753" r:id="rId7"/>
    <p:sldMasterId id="2147485765" r:id="rId8"/>
  </p:sldMasterIdLst>
  <p:notesMasterIdLst>
    <p:notesMasterId r:id="rId77"/>
  </p:notesMasterIdLst>
  <p:sldIdLst>
    <p:sldId id="1655" r:id="rId9"/>
    <p:sldId id="1656" r:id="rId10"/>
    <p:sldId id="1657" r:id="rId11"/>
    <p:sldId id="1658" r:id="rId12"/>
    <p:sldId id="1659" r:id="rId13"/>
    <p:sldId id="1644" r:id="rId14"/>
    <p:sldId id="1645" r:id="rId15"/>
    <p:sldId id="1646" r:id="rId16"/>
    <p:sldId id="1647" r:id="rId17"/>
    <p:sldId id="1648" r:id="rId18"/>
    <p:sldId id="1649" r:id="rId19"/>
    <p:sldId id="1650" r:id="rId20"/>
    <p:sldId id="1651" r:id="rId21"/>
    <p:sldId id="1652" r:id="rId22"/>
    <p:sldId id="1653" r:id="rId23"/>
    <p:sldId id="1654" r:id="rId24"/>
    <p:sldId id="618" r:id="rId25"/>
    <p:sldId id="1632" r:id="rId26"/>
    <p:sldId id="1643" r:id="rId27"/>
    <p:sldId id="1613" r:id="rId28"/>
    <p:sldId id="1642" r:id="rId29"/>
    <p:sldId id="1639" r:id="rId30"/>
    <p:sldId id="1640" r:id="rId31"/>
    <p:sldId id="1641" r:id="rId32"/>
    <p:sldId id="1638" r:id="rId33"/>
    <p:sldId id="1660" r:id="rId34"/>
    <p:sldId id="1629" r:id="rId35"/>
    <p:sldId id="1630" r:id="rId36"/>
    <p:sldId id="1622" r:id="rId37"/>
    <p:sldId id="1615" r:id="rId38"/>
    <p:sldId id="1617" r:id="rId39"/>
    <p:sldId id="1633" r:id="rId40"/>
    <p:sldId id="1616" r:id="rId41"/>
    <p:sldId id="1626" r:id="rId42"/>
    <p:sldId id="1627" r:id="rId43"/>
    <p:sldId id="1619" r:id="rId44"/>
    <p:sldId id="1620" r:id="rId45"/>
    <p:sldId id="1621" r:id="rId46"/>
    <p:sldId id="1574" r:id="rId47"/>
    <p:sldId id="1572" r:id="rId48"/>
    <p:sldId id="1573" r:id="rId49"/>
    <p:sldId id="1623" r:id="rId50"/>
    <p:sldId id="1571" r:id="rId51"/>
    <p:sldId id="1624" r:id="rId52"/>
    <p:sldId id="1625" r:id="rId53"/>
    <p:sldId id="1579" r:id="rId54"/>
    <p:sldId id="1580" r:id="rId55"/>
    <p:sldId id="1575" r:id="rId56"/>
    <p:sldId id="1570" r:id="rId57"/>
    <p:sldId id="1576" r:id="rId58"/>
    <p:sldId id="1577" r:id="rId59"/>
    <p:sldId id="1578" r:id="rId60"/>
    <p:sldId id="1587" r:id="rId61"/>
    <p:sldId id="1585" r:id="rId62"/>
    <p:sldId id="1631" r:id="rId63"/>
    <p:sldId id="1584" r:id="rId64"/>
    <p:sldId id="1582" r:id="rId65"/>
    <p:sldId id="1588" r:id="rId66"/>
    <p:sldId id="1581" r:id="rId67"/>
    <p:sldId id="1605" r:id="rId68"/>
    <p:sldId id="1628" r:id="rId69"/>
    <p:sldId id="1594" r:id="rId70"/>
    <p:sldId id="1614" r:id="rId71"/>
    <p:sldId id="1618" r:id="rId72"/>
    <p:sldId id="1634" r:id="rId73"/>
    <p:sldId id="1636" r:id="rId74"/>
    <p:sldId id="1637" r:id="rId75"/>
    <p:sldId id="1635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D79694"/>
    <a:srgbClr val="FAE1A4"/>
    <a:srgbClr val="C80000"/>
    <a:srgbClr val="FEE9AC"/>
    <a:srgbClr val="001F8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20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0B9428D-6CC3-4782-95FB-4620EB5776C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39CE44-8BCB-42FD-AB1F-2039A0A91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55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C8D322-0BB0-4C16-94D5-9C0506D0830F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78B9B5-8346-4B9B-9869-C5FAD99A081C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EB5F9D-53CF-44CC-98CF-79A8C7ED42B6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D0EACF-607C-4CDB-A964-E82488660C5B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3B8BB7-72FF-403E-9906-76FA97368CAA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3FFBE2-64A5-4543-8B04-C04643AB8F4C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73183F-6AD4-457F-BE63-A44AFDAB50ED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5B6E1A-4828-4DF8-8023-54CFB5A54793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CF8932-A333-4B06-A499-3959EE457F97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2D1A4A-A593-4359-9180-ECCD93AAEB5C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A971179-EA96-4B7E-A13F-8F40FEDCB874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/>
              <a:t>19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C192B7-5EE1-41A8-87FB-475F5EE38959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0F22C-B873-4874-BE3F-43ADBC343C72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DA2753-5544-4782-BF83-A0A2BE6CFF1E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8CFE5C-870B-4D62-B7D2-1EAF51AD06CC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3BE12B-15E5-4DBA-A028-BDD4E6FE905E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EC0D80-367C-460D-8B42-EF3C96B29613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1B5A3-9C25-43D3-BE36-9E26A44358FB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D59666-B87A-4EF9-BAED-AE4EC8E85CAD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0D2A9A-BB9A-46C7-B934-4FC1F27136CF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A2B43B-4B94-46DF-8166-BB551F14C5A4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274CFF-1C42-46A8-B48E-E86B0AB16DDD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5DF161-F612-410E-AF10-F6E838DB5D72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E96E94-DA2B-4C1F-B58F-97F77E853E4A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782F6C-03F2-4DC7-96F9-B5AAFF374291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F816FC-5E3A-4DB2-A4F9-D37C6586EC66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FC53D1-DE84-41AB-BFAF-4D139E9FD05E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CAA714-39DB-4FC3-9DF2-CC4A2841AAF3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094505-23AB-4A63-BA05-9B67D66E85C6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4D55E5-59F3-4DC6-8570-4AC106F4487B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9887C5-C41C-4EA8-9912-8D91801BBBAB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C7C626-D422-4076-B7F9-EC084BADDD97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A793E1-E4CF-4171-A208-3C9D429818EA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3806EE-8C33-43DE-BD79-33028854D943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E358D1-F81B-466A-B3D5-DF24CAA42FF7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BD9FF1-84BF-4871-B6EB-8D5CC1BAE6AC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E63A2-5E10-4215-B9A2-D8721426360D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D8FA81-B019-424D-BDFA-B363517DDF3F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EE8FAD-2BAE-4B20-A7D0-E95D82010A02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292F7B-61BE-4D42-A505-2AE1ECFC0B43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B1FDC2-3FB4-4719-8AA3-9E62742DB599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A40299-D4B5-4B1F-8F6D-30943E1ED0CD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CABA74-005A-40BC-BA39-DC3784973227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8E810B-7DD6-4270-B05A-139CAE1F0A00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292F7B-61BE-4D42-A505-2AE1ECFC0B43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/>
              <a:t>26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58C70-FA83-40AD-B37D-5DE1112BE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21BA7-A528-4893-BD3A-3D941677B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9611-0DB3-4F2B-B804-3E1F57E02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" name="Rectangle 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8142-268D-4253-A9EA-A3C50C2FB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564ED-2A80-4240-9E52-8A4C0A8F8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3BBF6-3FB0-411A-890B-377B5F2B8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B0BE3-0BDD-48D4-81A0-E923C5263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CDEDB-7138-47A9-B219-E97FFB927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1D237-7F29-4FDE-9049-466D208C2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2DC84-99CB-487A-8896-2C6CF5DCB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D0BF8-699B-4514-A967-1D0A2C04C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7E73D-55B8-47AF-BC89-E7D6AEFDB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3EBD6-B8FD-4D56-A46E-D829A5734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19778-340C-4AF0-86A4-4311B621E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9B40A-A087-4208-B581-BDD2E1FB4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0CED3-F064-49DC-A297-1DFD66A0E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8B42B-8EE2-4E8B-B92C-18DA9A51A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D9AD-5634-4F40-A459-F272F6CAA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AF02B-8874-48C1-AE9B-651FEB7F6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823E2-A3A5-434F-BDB7-FEF9F127C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0BC97-CB48-4C13-A4A5-1120DC949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751D2-F057-41B3-879E-8B24FAEFC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9CB6D-4CC6-4D53-8318-337BF6B7F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3A9C3-99D6-40CA-99A8-81B2EBA1A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B7F37-568C-4996-9F0D-BAC0AEBE3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147B9-2D38-49F3-884F-144512575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B5B8-BB5E-4C45-BDD4-9B3E459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522D6-6896-4F1B-899B-54EFA0913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78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69851-6DB8-4500-8E0A-4B355F425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41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F31A-5F6E-4CF4-AD8D-389C9AA84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84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9A6F9-79E8-4CDA-ACA1-76C6B4D37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28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5B431-B109-44D5-9597-02EAD4016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94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D5E21-1C0D-49E9-BE4E-9B4E7F673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2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0912E-E173-4280-B0E5-60F80DB03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6D44C-E29A-46F6-9371-047C47B61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18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E6C58-1C8D-4BCC-9390-2A0451BD5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32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C9610-AD2C-48F8-B4AF-FF8A1CB0B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36CA4-2452-4F21-ACF5-D1725E05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03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243BD-D798-471D-849C-7DC2A9DEA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54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CBA22-0419-496C-8CCB-B1B3BB4BEB75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35D42-E7EA-4D00-9CF1-9AB602CD9074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479403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0606-1EF8-46FF-B6B6-F743C893CEF8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F1FB1-8238-4F72-A24F-4EA826BF8663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912606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2A447-AE94-4215-9CA3-A70481E76682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7CECD-E9F6-49D0-ACEA-2AB3EE6EB5A4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259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83D01-B620-4FD8-8E61-6544A38D42CE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66ABA-9A29-40E7-9FAD-4A470B76E44B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88427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89F53-21E6-4BCF-AAD7-DEA05FA4783D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6A4F6-FAAF-4019-A2D3-4B522A451008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4074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D348D-7120-48B8-A046-3E9C285A9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44EB-3A4D-412A-B6D3-E57187A61777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DB3D8-754F-4C5C-83B9-3CAF76D80602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22274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0D74A-723F-4730-B6BF-F91D9F278B89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7C040-4166-4214-8BCC-C2438F2AFB65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26509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F3288-599E-47DB-AA03-25A5C7FCE537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1A1DC-1402-4C2E-AB83-F1F4D151BB27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42325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67D0D-C21F-4482-8125-6AA122CEB0AB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68CBF-60CB-42F3-BAD6-701644CD0791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09876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C090F-49BB-45B2-A834-9C71AEBFEC05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9D0CB-6D42-4CD8-86B7-3DF013C7B791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2719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0FFCB-D5FF-4BCB-8706-6D930979EDA2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1BBAB-3611-4EF0-A828-C5DD08D09899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34813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83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46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09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0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DA713-0390-4D54-98F1-6A7679267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229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729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078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470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676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49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016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52301-1BA0-4F30-9A58-A025D2B99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093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022E5-7492-4AD4-9E3F-9D6AF1EE7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3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2F9D0-3629-4DF0-AF05-1A2AC61A7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9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815FE-9984-4734-99A5-2080579F8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937B9-6475-421B-AC8C-6C7F4DF76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38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A5FAD-476B-4DFE-A182-EE787943A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090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A3E8C-2316-4536-8A15-C39A529CB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39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42DE7-68E6-42FE-BFCE-D8A4D74AD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5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A51DE-C602-44B7-837F-B05243F8E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95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66CDF-F694-4AA0-8A3C-3B3C52B4D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427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DFFC2-5477-44F1-BA9C-6545CD542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176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43980-5A22-4181-934E-4B760A35F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989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3954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80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2138B-1962-4CB7-BBB6-701EA287F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0816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6300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7311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8188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5009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1838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1069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9518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267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FBFDA-508B-410F-B739-F73FF1FCC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E24D15E-3A65-41FD-8BAB-8A4FDB371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4" r:id="rId1"/>
    <p:sldLayoutId id="2147485693" r:id="rId2"/>
    <p:sldLayoutId id="2147485692" r:id="rId3"/>
    <p:sldLayoutId id="2147485691" r:id="rId4"/>
    <p:sldLayoutId id="2147485690" r:id="rId5"/>
    <p:sldLayoutId id="2147485689" r:id="rId6"/>
    <p:sldLayoutId id="2147485688" r:id="rId7"/>
    <p:sldLayoutId id="2147485687" r:id="rId8"/>
    <p:sldLayoutId id="2147485686" r:id="rId9"/>
    <p:sldLayoutId id="2147485685" r:id="rId10"/>
    <p:sldLayoutId id="2147485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315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16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7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4547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54547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4547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5994134-D635-4FAE-AC59-A465711D7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6" r:id="rId1"/>
    <p:sldLayoutId id="2147485704" r:id="rId2"/>
    <p:sldLayoutId id="2147485703" r:id="rId3"/>
    <p:sldLayoutId id="2147485702" r:id="rId4"/>
    <p:sldLayoutId id="2147485701" r:id="rId5"/>
    <p:sldLayoutId id="2147485700" r:id="rId6"/>
    <p:sldLayoutId id="2147485699" r:id="rId7"/>
    <p:sldLayoutId id="2147485698" r:id="rId8"/>
    <p:sldLayoutId id="2147485697" r:id="rId9"/>
    <p:sldLayoutId id="2147485696" r:id="rId10"/>
    <p:sldLayoutId id="2147485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495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2495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4958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4547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54547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4547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D54954F-EAA1-413E-A6FE-9BADA5934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5" r:id="rId1"/>
    <p:sldLayoutId id="2147485706" r:id="rId2"/>
    <p:sldLayoutId id="2147485707" r:id="rId3"/>
    <p:sldLayoutId id="2147485708" r:id="rId4"/>
    <p:sldLayoutId id="2147485709" r:id="rId5"/>
    <p:sldLayoutId id="2147485710" r:id="rId6"/>
    <p:sldLayoutId id="2147485711" r:id="rId7"/>
    <p:sldLayoutId id="2147485712" r:id="rId8"/>
    <p:sldLayoutId id="2147485713" r:id="rId9"/>
    <p:sldLayoutId id="2147485714" r:id="rId10"/>
    <p:sldLayoutId id="21474857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D140C40-495B-426C-BB5A-2A4A0A841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4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8" r:id="rId1"/>
    <p:sldLayoutId id="2147485719" r:id="rId2"/>
    <p:sldLayoutId id="2147485720" r:id="rId3"/>
    <p:sldLayoutId id="2147485721" r:id="rId4"/>
    <p:sldLayoutId id="2147485722" r:id="rId5"/>
    <p:sldLayoutId id="2147485723" r:id="rId6"/>
    <p:sldLayoutId id="2147485724" r:id="rId7"/>
    <p:sldLayoutId id="2147485725" r:id="rId8"/>
    <p:sldLayoutId id="2147485726" r:id="rId9"/>
    <p:sldLayoutId id="2147485727" r:id="rId10"/>
    <p:sldLayoutId id="2147485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28F616-09E1-4E72-8C09-E0AA1F047DD1}" type="datetimeFigureOut">
              <a:rPr lang="en-US" b="1"/>
              <a:pPr>
                <a:defRPr/>
              </a:pPr>
              <a:t>11/19/2023</a:t>
            </a:fld>
            <a:endParaRPr lang="en-US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923CE25-7CB7-451F-B648-304E1C0346BA}" type="slidenum">
              <a:rPr lang="en-US" b="1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0113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5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2" r:id="rId1"/>
    <p:sldLayoutId id="2147485743" r:id="rId2"/>
    <p:sldLayoutId id="2147485744" r:id="rId3"/>
    <p:sldLayoutId id="2147485745" r:id="rId4"/>
    <p:sldLayoutId id="2147485746" r:id="rId5"/>
    <p:sldLayoutId id="2147485747" r:id="rId6"/>
    <p:sldLayoutId id="2147485748" r:id="rId7"/>
    <p:sldLayoutId id="2147485749" r:id="rId8"/>
    <p:sldLayoutId id="2147485750" r:id="rId9"/>
    <p:sldLayoutId id="2147485751" r:id="rId10"/>
    <p:sldLayoutId id="2147485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F341501-7152-4CA3-BF57-C87C44E20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4" r:id="rId1"/>
    <p:sldLayoutId id="2147485755" r:id="rId2"/>
    <p:sldLayoutId id="2147485756" r:id="rId3"/>
    <p:sldLayoutId id="2147485757" r:id="rId4"/>
    <p:sldLayoutId id="2147485758" r:id="rId5"/>
    <p:sldLayoutId id="2147485759" r:id="rId6"/>
    <p:sldLayoutId id="2147485760" r:id="rId7"/>
    <p:sldLayoutId id="2147485761" r:id="rId8"/>
    <p:sldLayoutId id="2147485762" r:id="rId9"/>
    <p:sldLayoutId id="2147485763" r:id="rId10"/>
    <p:sldLayoutId id="2147485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5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6" r:id="rId1"/>
    <p:sldLayoutId id="2147485767" r:id="rId2"/>
    <p:sldLayoutId id="2147485768" r:id="rId3"/>
    <p:sldLayoutId id="2147485769" r:id="rId4"/>
    <p:sldLayoutId id="2147485770" r:id="rId5"/>
    <p:sldLayoutId id="2147485771" r:id="rId6"/>
    <p:sldLayoutId id="2147485772" r:id="rId7"/>
    <p:sldLayoutId id="2147485773" r:id="rId8"/>
    <p:sldLayoutId id="2147485774" r:id="rId9"/>
    <p:sldLayoutId id="2147485775" r:id="rId10"/>
    <p:sldLayoutId id="21474857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hyperlink" Target="http://www.h-net.org/~sae/sae/slides/index.ht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openxmlformats.org/officeDocument/2006/relationships/hyperlink" Target="http://www.d.umn.edu/cla/faculty/troufs/anth3635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hyperlink" Target="http://www.h-net.org/~sae/sae/slides/index.ht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hyperlink" Target="http://www.h-net.org/~sae/sae/slides/index.ht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ilon.com/european_maps.ht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/>
          </p:cNvSpPr>
          <p:nvPr/>
        </p:nvSpPr>
        <p:spPr bwMode="auto">
          <a:xfrm>
            <a:off x="668338" y="48006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7F7F7F"/>
                </a:solidFill>
              </a:rPr>
              <a:t>Ernestine Friedl </a:t>
            </a:r>
            <a:br>
              <a:rPr lang="en-US" sz="2400" b="1">
                <a:solidFill>
                  <a:srgbClr val="7F7F7F"/>
                </a:solidFill>
              </a:rPr>
            </a:br>
            <a:r>
              <a:rPr lang="en-US" sz="2400" b="1" i="1">
                <a:solidFill>
                  <a:srgbClr val="7F7F7F"/>
                </a:solidFill>
              </a:rPr>
              <a:t>Vasilika: A Village in Modern Greece</a:t>
            </a:r>
            <a:br>
              <a:rPr lang="en-US" sz="2400" b="1">
                <a:solidFill>
                  <a:srgbClr val="7F7F7F"/>
                </a:solidFill>
              </a:rPr>
            </a:br>
            <a:r>
              <a:rPr lang="en-US" sz="1400" b="1">
                <a:solidFill>
                  <a:srgbClr val="7F7F7F"/>
                </a:solidFill>
              </a:rPr>
              <a:t>Belmont, CA: Thompson Wadsworth, 2002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2638" y="990600"/>
            <a:ext cx="24685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 txBox="1">
            <a:spLocks noChangeArrowheads="1"/>
          </p:cNvSpPr>
          <p:nvPr/>
        </p:nvSpPr>
        <p:spPr bwMode="auto">
          <a:xfrm>
            <a:off x="609600" y="457200"/>
            <a:ext cx="7848600" cy="5867400"/>
          </a:xfrm>
          <a:prstGeom prst="rect">
            <a:avLst/>
          </a:prstGeom>
          <a:solidFill>
            <a:srgbClr val="000000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</a:rPr>
              <a:t>Before we return to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</a:rPr>
              <a:t>the “basics”, let’s take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</a:rPr>
              <a:t>A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</a:rPr>
              <a:t>Short Walk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</a:rPr>
              <a:t>Through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</a:rPr>
              <a:t>Vasililka</a:t>
            </a:r>
            <a:endParaRPr lang="en-US" sz="54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2006</a:t>
            </a:r>
          </a:p>
          <a:p>
            <a:pPr algn="ctr" eaLnBrk="0" hangingPunct="0">
              <a:spcBef>
                <a:spcPct val="2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90664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35163"/>
            <a:ext cx="7358062" cy="1763712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4400" b="1" dirty="0"/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1600" b="1" dirty="0"/>
              <a:t>One form of comparative method was pioneered by Fred </a:t>
            </a:r>
            <a:r>
              <a:rPr lang="en-US" sz="1600" b="1" dirty="0" err="1"/>
              <a:t>Eggan</a:t>
            </a:r>
            <a:endParaRPr lang="en-US" sz="1600" b="1" dirty="0"/>
          </a:p>
          <a:p>
            <a:pPr lvl="1" eaLnBrk="1" hangingPunct="1">
              <a:lnSpc>
                <a:spcPct val="140000"/>
              </a:lnSpc>
              <a:buFontTx/>
              <a:buNone/>
              <a:tabLst>
                <a:tab pos="0" algn="l"/>
              </a:tabLst>
            </a:pPr>
            <a:r>
              <a:rPr lang="en-US" sz="1400" dirty="0"/>
              <a:t>				(University of Chicago)</a:t>
            </a:r>
            <a:endParaRPr lang="en-US" sz="2000" dirty="0"/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885854" y="3943408"/>
            <a:ext cx="7229475" cy="164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>
                <a:solidFill>
                  <a:srgbClr val="000000"/>
                </a:solidFill>
                <a:latin typeface="Arial" pitchFamily="34" charset="0"/>
              </a:rPr>
              <a:t>“Social anthropology and the method of controlled comparison”</a:t>
            </a:r>
          </a:p>
          <a:p>
            <a:pPr marL="739775" indent="-739775">
              <a:buFontTx/>
              <a:buAutoNum type="arabicPlain" startAt="1954"/>
              <a:tabLst>
                <a:tab pos="623888" algn="l"/>
              </a:tabLst>
            </a:pPr>
            <a:endParaRPr lang="en-US" sz="2800" b="1">
              <a:solidFill>
                <a:srgbClr val="000000"/>
              </a:solidFill>
              <a:latin typeface="Arial" pitchFamily="34" charset="0"/>
            </a:endParaRPr>
          </a:p>
          <a:p>
            <a:pPr marL="854075" lvl="1" algn="ctr">
              <a:tabLst>
                <a:tab pos="623888" algn="l"/>
              </a:tabLst>
            </a:pPr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American Anthropologist, </a:t>
            </a:r>
            <a:r>
              <a:rPr lang="en-US">
                <a:solidFill>
                  <a:srgbClr val="000000"/>
                </a:solidFill>
                <a:latin typeface="Arial" pitchFamily="34" charset="0"/>
              </a:rPr>
              <a:t>56:743-61 (1954)</a:t>
            </a:r>
          </a:p>
        </p:txBody>
      </p:sp>
      <p:sp>
        <p:nvSpPr>
          <p:cNvPr id="56324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  <p:sp>
        <p:nvSpPr>
          <p:cNvPr id="56325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pitchFamily="34" charset="0"/>
              </a:rPr>
              <a:t>Compare . . .</a:t>
            </a:r>
            <a:endParaRPr lang="en-US" sz="2400">
              <a:solidFill>
                <a:srgbClr val="BBE0E3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84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19211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46430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66750"/>
            <a:ext cx="81534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77667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81063" y="685800"/>
            <a:ext cx="73580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</a:rPr>
              <a:t>for e.g., we’re going to compare three Greek villages . . 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81063" y="2533650"/>
            <a:ext cx="7358062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Kypseli</a:t>
            </a: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endParaRPr lang="en-US" sz="1200" b="1" kern="0" dirty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"/>
              </a:rPr>
              <a:t>Vasilika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endParaRPr lang="en-US" sz="1200" b="1" kern="0" dirty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Peter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</a:rPr>
              <a:t>Loizos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’ village in Crete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4150" y="1680317"/>
            <a:ext cx="1752600" cy="259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8774" y="5086350"/>
            <a:ext cx="2339701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2650" y="5161493"/>
            <a:ext cx="1524000" cy="143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88345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81063" y="685800"/>
            <a:ext cx="73580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</a:rPr>
              <a:t>and . . 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81063" y="2024350"/>
            <a:ext cx="7358062" cy="430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endParaRPr lang="en-US" sz="3600" b="1" kern="0" dirty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"/>
              </a:rPr>
              <a:t>Karporfora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Arial"/>
              </a:rPr>
              <a:t>(Stan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</a:rPr>
              <a:t>Aschenbrenner</a:t>
            </a:r>
            <a:r>
              <a:rPr lang="en-US" sz="2800" b="1" kern="0" dirty="0">
                <a:solidFill>
                  <a:srgbClr val="000000"/>
                </a:solidFill>
                <a:latin typeface="Arial"/>
              </a:rPr>
              <a:t>) 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"/>
              </a:rPr>
              <a:t>Thessalonikia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 (Salonika)</a:t>
            </a:r>
          </a:p>
          <a:p>
            <a:pPr marL="685800" lvl="1" indent="-2286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Duluth, Minnesota (Greek-Americans)</a:t>
            </a:r>
          </a:p>
        </p:txBody>
      </p:sp>
    </p:spTree>
    <p:extLst>
      <p:ext uri="{BB962C8B-B14F-4D97-AF65-F5344CB8AC3E}">
        <p14:creationId xmlns:p14="http://schemas.microsoft.com/office/powerpoint/2010/main" val="136846212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81063" y="2533650"/>
            <a:ext cx="73580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Villages in the Republic of Ireland (the textbook, </a:t>
            </a:r>
            <a:r>
              <a:rPr lang="en-US" sz="3600" b="1" i="1" kern="0" dirty="0">
                <a:solidFill>
                  <a:srgbClr val="000000"/>
                </a:solidFill>
                <a:latin typeface="Arial"/>
              </a:rPr>
              <a:t>Nan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endParaRPr lang="en-US" sz="1200" b="1" kern="0" dirty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Villages in Italy (</a:t>
            </a:r>
            <a:r>
              <a:rPr lang="en-US" sz="3600" b="1" i="1" kern="0" dirty="0">
                <a:solidFill>
                  <a:srgbClr val="000000"/>
                </a:solidFill>
                <a:latin typeface="Arial"/>
              </a:rPr>
              <a:t>A Crisis of Births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, by Krause)</a:t>
            </a:r>
          </a:p>
          <a:p>
            <a:pPr lvl="1">
              <a:spcBef>
                <a:spcPct val="20000"/>
              </a:spcBef>
              <a:tabLst>
                <a:tab pos="0" algn="l"/>
              </a:tabLst>
              <a:defRPr/>
            </a:pPr>
            <a:endParaRPr lang="en-US" sz="12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81063" y="685800"/>
            <a:ext cx="73580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</a:rPr>
              <a:t>and . . .</a:t>
            </a:r>
          </a:p>
        </p:txBody>
      </p:sp>
    </p:spTree>
    <p:extLst>
      <p:ext uri="{BB962C8B-B14F-4D97-AF65-F5344CB8AC3E}">
        <p14:creationId xmlns:p14="http://schemas.microsoft.com/office/powerpoint/2010/main" val="109516969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62086" y="2012810"/>
            <a:ext cx="7358062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"/>
              </a:rPr>
              <a:t>Inish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</a:rPr>
              <a:t>Óirr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, in the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</a:rPr>
              <a:t>Aran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 Islands, off the west coast of Ireland</a:t>
            </a:r>
            <a:endParaRPr lang="en-US" sz="1200" b="1" kern="0" dirty="0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"/>
              </a:rPr>
              <a:t>Gyönk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, and other villages in Hungary </a:t>
            </a:r>
          </a:p>
          <a:p>
            <a:pPr marL="685800" lvl="1" indent="-2286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Italy</a:t>
            </a:r>
            <a:endParaRPr lang="en-US" sz="12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81063" y="685800"/>
            <a:ext cx="73580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</a:rPr>
              <a:t>and . . .</a:t>
            </a:r>
          </a:p>
        </p:txBody>
      </p:sp>
    </p:spTree>
    <p:extLst>
      <p:ext uri="{BB962C8B-B14F-4D97-AF65-F5344CB8AC3E}">
        <p14:creationId xmlns:p14="http://schemas.microsoft.com/office/powerpoint/2010/main" val="276952454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68338" y="4800600"/>
            <a:ext cx="7772400" cy="1447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Ernestine </a:t>
            </a:r>
            <a:r>
              <a:rPr lang="en-US" sz="2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Friedl</a:t>
            </a:r>
            <a:r>
              <a:rPr lang="en-US" sz="2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Vasilika</a:t>
            </a:r>
            <a:r>
              <a:rPr lang="en-US" sz="2400" b="1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A Village in Modern Greece</a:t>
            </a:r>
            <a:br>
              <a:rPr lang="en-US" sz="2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Belmont, CA: Thompson Wadsworth, 2002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2638" y="990600"/>
            <a:ext cx="24685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/>
          </p:cNvSpPr>
          <p:nvPr/>
        </p:nvSpPr>
        <p:spPr bwMode="auto">
          <a:xfrm>
            <a:off x="668338" y="48006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7F7F7F"/>
                </a:solidFill>
              </a:rPr>
              <a:t>Ernestine Friedl </a:t>
            </a:r>
            <a:br>
              <a:rPr lang="en-US" sz="2400" b="1">
                <a:solidFill>
                  <a:srgbClr val="7F7F7F"/>
                </a:solidFill>
              </a:rPr>
            </a:br>
            <a:r>
              <a:rPr lang="en-US" sz="2400" b="1" i="1">
                <a:solidFill>
                  <a:srgbClr val="7F7F7F"/>
                </a:solidFill>
              </a:rPr>
              <a:t>Vasilika: A Village in Modern Greece</a:t>
            </a:r>
            <a:br>
              <a:rPr lang="en-US" sz="2400" b="1">
                <a:solidFill>
                  <a:srgbClr val="7F7F7F"/>
                </a:solidFill>
              </a:rPr>
            </a:br>
            <a:r>
              <a:rPr lang="en-US" sz="1400" b="1">
                <a:solidFill>
                  <a:srgbClr val="7F7F7F"/>
                </a:solidFill>
              </a:rPr>
              <a:t>Belmont, CA: Thompson Wadsworth, 2002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2638" y="990600"/>
            <a:ext cx="24685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</a:rPr>
              <a:t>A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</a:rPr>
              <a:t>Short Walk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</a:rPr>
              <a:t>Through </a:t>
            </a:r>
            <a:r>
              <a:rPr lang="en-US" sz="5400" b="1" dirty="0" err="1">
                <a:solidFill>
                  <a:srgbClr val="FFFFFF"/>
                </a:solidFill>
                <a:latin typeface="Times New Roman" pitchFamily="18" charset="0"/>
              </a:rPr>
              <a:t>Vasililka</a:t>
            </a:r>
            <a:endParaRPr lang="en-US" sz="54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2006</a:t>
            </a:r>
          </a:p>
          <a:p>
            <a:pPr algn="ctr" eaLnBrk="0" hangingPunct="0">
              <a:spcBef>
                <a:spcPct val="2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25550"/>
            <a:ext cx="7313613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5956" name="AutoShape 4"/>
          <p:cNvSpPr>
            <a:spLocks noChangeArrowheads="1"/>
          </p:cNvSpPr>
          <p:nvPr/>
        </p:nvSpPr>
        <p:spPr bwMode="auto">
          <a:xfrm>
            <a:off x="914400" y="2114550"/>
            <a:ext cx="1905000" cy="990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1F8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/>
          </p:cNvSpPr>
          <p:nvPr/>
        </p:nvSpPr>
        <p:spPr bwMode="auto">
          <a:xfrm>
            <a:off x="668338" y="48006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7F7F7F"/>
                </a:solidFill>
              </a:rPr>
              <a:t>Ernestine Friedl </a:t>
            </a:r>
            <a:br>
              <a:rPr lang="en-US" sz="2400" b="1">
                <a:solidFill>
                  <a:srgbClr val="7F7F7F"/>
                </a:solidFill>
              </a:rPr>
            </a:br>
            <a:r>
              <a:rPr lang="en-US" sz="2400" b="1" i="1">
                <a:solidFill>
                  <a:srgbClr val="7F7F7F"/>
                </a:solidFill>
              </a:rPr>
              <a:t>Vasilika: A Village in Modern Greece</a:t>
            </a:r>
            <a:br>
              <a:rPr lang="en-US" sz="2400" b="1">
                <a:solidFill>
                  <a:srgbClr val="7F7F7F"/>
                </a:solidFill>
              </a:rPr>
            </a:br>
            <a:r>
              <a:rPr lang="en-US" sz="1400" b="1">
                <a:solidFill>
                  <a:srgbClr val="7F7F7F"/>
                </a:solidFill>
              </a:rPr>
              <a:t>Belmont, CA: Thompson Wadsworth, 2002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2638" y="990600"/>
            <a:ext cx="24685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 txBox="1">
            <a:spLocks noChangeArrowheads="1"/>
          </p:cNvSpPr>
          <p:nvPr/>
        </p:nvSpPr>
        <p:spPr bwMode="auto">
          <a:xfrm>
            <a:off x="609600" y="457200"/>
            <a:ext cx="7848600" cy="5867400"/>
          </a:xfrm>
          <a:prstGeom prst="rect">
            <a:avLst/>
          </a:prstGeom>
          <a:solidFill>
            <a:srgbClr val="000000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808080">
                    <a:lumMod val="75000"/>
                  </a:srgbClr>
                </a:solidFill>
                <a:latin typeface="Times New Roman" pitchFamily="18" charset="0"/>
              </a:rPr>
              <a:t>Before we return to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Times New Roman" pitchFamily="18" charset="0"/>
              </a:rPr>
              <a:t>the “basics</a:t>
            </a:r>
            <a:r>
              <a:rPr lang="en-US" sz="5400" b="1" dirty="0">
                <a:solidFill>
                  <a:srgbClr val="808080">
                    <a:lumMod val="75000"/>
                  </a:srgbClr>
                </a:solidFill>
                <a:latin typeface="Times New Roman" pitchFamily="18" charset="0"/>
              </a:rPr>
              <a:t>”, let’s take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808080">
                    <a:lumMod val="75000"/>
                  </a:srgbClr>
                </a:solidFill>
                <a:latin typeface="Times New Roman" pitchFamily="18" charset="0"/>
              </a:rPr>
              <a:t>A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808080">
                    <a:lumMod val="75000"/>
                  </a:srgbClr>
                </a:solidFill>
                <a:latin typeface="Times New Roman" pitchFamily="18" charset="0"/>
              </a:rPr>
              <a:t>Short Walk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5400" b="1" dirty="0">
                <a:solidFill>
                  <a:srgbClr val="808080">
                    <a:lumMod val="75000"/>
                  </a:srgbClr>
                </a:solidFill>
                <a:latin typeface="Times New Roman" pitchFamily="18" charset="0"/>
              </a:rPr>
              <a:t>Through </a:t>
            </a:r>
            <a:r>
              <a:rPr lang="en-US" sz="5400" b="1" dirty="0" err="1">
                <a:solidFill>
                  <a:srgbClr val="808080">
                    <a:lumMod val="75000"/>
                  </a:srgbClr>
                </a:solidFill>
                <a:latin typeface="Times New Roman" pitchFamily="18" charset="0"/>
              </a:rPr>
              <a:t>Vasililka</a:t>
            </a:r>
            <a:endParaRPr lang="en-US" sz="5400" b="1" dirty="0">
              <a:solidFill>
                <a:srgbClr val="808080">
                  <a:lumMod val="75000"/>
                </a:srgbClr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808080">
                    <a:lumMod val="75000"/>
                  </a:srgbClr>
                </a:solidFill>
                <a:latin typeface="Times New Roman" pitchFamily="18" charset="0"/>
              </a:rPr>
              <a:t>2006</a:t>
            </a:r>
          </a:p>
          <a:p>
            <a:pPr algn="ctr" eaLnBrk="0" hangingPunct="0">
              <a:spcBef>
                <a:spcPct val="2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3951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457200"/>
            <a:ext cx="55578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Oval 3"/>
          <p:cNvSpPr>
            <a:spLocks noChangeArrowheads="1"/>
          </p:cNvSpPr>
          <p:nvPr/>
        </p:nvSpPr>
        <p:spPr bwMode="auto">
          <a:xfrm>
            <a:off x="3810000" y="1390650"/>
            <a:ext cx="1143000" cy="514350"/>
          </a:xfrm>
          <a:prstGeom prst="ellipse">
            <a:avLst/>
          </a:prstGeom>
          <a:noFill/>
          <a:ln w="76200">
            <a:solidFill>
              <a:srgbClr val="001F8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5072063" y="2428875"/>
            <a:ext cx="1219200" cy="590550"/>
          </a:xfrm>
          <a:prstGeom prst="ellipse">
            <a:avLst/>
          </a:prstGeom>
          <a:noFill/>
          <a:ln w="76200">
            <a:solidFill>
              <a:srgbClr val="001F8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4191000" y="3219450"/>
            <a:ext cx="1066800" cy="51435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3276600" y="3124200"/>
            <a:ext cx="609600" cy="381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851150" y="2909888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1F82"/>
                </a:solidFill>
              </a:rPr>
              <a:t>Delphi</a:t>
            </a: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3643313" y="3186113"/>
            <a:ext cx="457200" cy="3048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 rot="2369312">
            <a:off x="3860800" y="3038475"/>
            <a:ext cx="609600" cy="361950"/>
          </a:xfrm>
          <a:prstGeom prst="ellipse">
            <a:avLst/>
          </a:prstGeom>
          <a:noFill/>
          <a:ln w="76200">
            <a:solidFill>
              <a:srgbClr val="001F8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3429000" y="2743200"/>
            <a:ext cx="1035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1F82"/>
                </a:solidFill>
              </a:rPr>
              <a:t>“Our”</a:t>
            </a:r>
          </a:p>
          <a:p>
            <a:r>
              <a:rPr lang="en-US" b="1">
                <a:solidFill>
                  <a:srgbClr val="001F82"/>
                </a:solidFill>
              </a:rPr>
              <a:t>Vasilika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77" grpId="0" animBg="1"/>
      <p:bldP spid="28678" grpId="0" animBg="1"/>
      <p:bldP spid="28679" grpId="0"/>
      <p:bldP spid="28680" grpId="0" animBg="1"/>
      <p:bldP spid="28681" grpId="0" animBg="1"/>
      <p:bldP spid="286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119063"/>
            <a:ext cx="8753475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Oval 3"/>
          <p:cNvSpPr>
            <a:spLocks noChangeArrowheads="1"/>
          </p:cNvSpPr>
          <p:nvPr/>
        </p:nvSpPr>
        <p:spPr bwMode="auto">
          <a:xfrm>
            <a:off x="3419475" y="3471863"/>
            <a:ext cx="381000" cy="261937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493838"/>
            <a:ext cx="7315200" cy="44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362200" y="419100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Mount Parnassus</a:t>
            </a:r>
          </a:p>
        </p:txBody>
      </p:sp>
      <p:sp>
        <p:nvSpPr>
          <p:cNvPr id="5" name="Up Arrow 4"/>
          <p:cNvSpPr>
            <a:spLocks noChangeArrowheads="1"/>
          </p:cNvSpPr>
          <p:nvPr/>
        </p:nvSpPr>
        <p:spPr bwMode="auto">
          <a:xfrm rot="10274080">
            <a:off x="5168900" y="960438"/>
            <a:ext cx="609600" cy="2743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1600200" y="5105400"/>
            <a:ext cx="1600200" cy="381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5424488" y="3581400"/>
            <a:ext cx="685800" cy="4714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7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157163"/>
            <a:ext cx="8810625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>
            <a:spLocks noChangeArrowheads="1"/>
          </p:cNvSpPr>
          <p:nvPr/>
        </p:nvSpPr>
        <p:spPr bwMode="auto">
          <a:xfrm rot="-9506985">
            <a:off x="1450975" y="2193925"/>
            <a:ext cx="609600" cy="2743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2406650" y="3443288"/>
            <a:ext cx="208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Mount Parnassus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6491288" y="2557463"/>
            <a:ext cx="609600" cy="39528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610600" cy="66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Vasilika_2006-244-KSR_welcome_4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8663" y="187325"/>
            <a:ext cx="5164137" cy="64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Vasilika_2006-241-welcome_4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76200"/>
            <a:ext cx="4994275" cy="66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2149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Vasilika_2006-236-town2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800"/>
            <a:ext cx="73152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asilika_2006-237-town1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6200"/>
            <a:ext cx="66849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Vasilika_2006-246-town4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68400"/>
            <a:ext cx="73152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881409"/>
            <a:ext cx="7848600" cy="3527119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Main</a:t>
            </a:r>
          </a:p>
          <a:p>
            <a:pPr eaLnBrk="1" hangingPunct="1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Characteristics of</a:t>
            </a:r>
          </a:p>
          <a:p>
            <a:pPr eaLnBrk="1" hangingPunct="1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Anthropology</a:t>
            </a:r>
          </a:p>
          <a:p>
            <a:pPr eaLnBrk="1" hangingPunct="1">
              <a:defRPr/>
            </a:pPr>
            <a:endParaRPr kumimoji="1" lang="en-US" sz="16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kumimoji="1" lang="en-US" sz="2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Peoples and Cultures of Europe</a:t>
            </a:r>
            <a:endParaRPr lang="en-US" sz="2400" b="1" i="1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739255" y="5694418"/>
            <a:ext cx="1644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Tim Roufs</a:t>
            </a:r>
          </a:p>
          <a:p>
            <a:pPr algn="ctr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</a:rPr>
              <a:t>© 2010-2024</a:t>
            </a:r>
            <a:endParaRPr kumimoji="1" lang="en-US" sz="10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0760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Vasilika_2006-248-church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800"/>
            <a:ext cx="73152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Vasilika_2006-253-church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800"/>
            <a:ext cx="73152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3694113" y="6227763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solidFill>
                  <a:srgbClr val="FFFFFF"/>
                </a:solidFill>
                <a:cs typeface="Arial" charset="0"/>
              </a:rPr>
              <a:t>Vasilika</a:t>
            </a:r>
            <a:r>
              <a:rPr lang="en-US" sz="1600" b="1" dirty="0">
                <a:solidFill>
                  <a:srgbClr val="FFFFFF"/>
                </a:solidFill>
                <a:cs typeface="Arial" charset="0"/>
              </a:rPr>
              <a:t>, Greece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2006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Vasilika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592138"/>
            <a:ext cx="7315200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1295400" y="6429375"/>
            <a:ext cx="6553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4"/>
              </a:rPr>
              <a:t>www.h-net.org/~sae/sae/slides/index.htm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1204" name="Rectangle 9"/>
          <p:cNvSpPr>
            <a:spLocks noChangeArrowheads="1"/>
          </p:cNvSpPr>
          <p:nvPr/>
        </p:nvSpPr>
        <p:spPr bwMode="auto">
          <a:xfrm>
            <a:off x="3436938" y="5675313"/>
            <a:ext cx="22606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Ernesting Friedl 1962</a:t>
            </a:r>
          </a:p>
          <a:p>
            <a:pPr algn="ctr"/>
            <a:r>
              <a:rPr lang="en-US" sz="1200">
                <a:solidFill>
                  <a:srgbClr val="FFFFFF"/>
                </a:solidFill>
                <a:cs typeface="Arial" charset="0"/>
              </a:rPr>
              <a:t>(SAE) </a:t>
            </a: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825" y="3505200"/>
            <a:ext cx="1782763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3948113" y="6015038"/>
            <a:ext cx="1233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Vasilika</a:t>
            </a:r>
          </a:p>
        </p:txBody>
      </p:sp>
      <p:pic>
        <p:nvPicPr>
          <p:cNvPr id="53251" name="Picture 2" descr="Vasilika_2006-250_residents1_4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2013" y="0"/>
            <a:ext cx="4879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Vasilika_2006-097-house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2225"/>
            <a:ext cx="7315200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2057400"/>
            <a:ext cx="24685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Vasilika_2006-245-town3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419225"/>
            <a:ext cx="73152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asilika_2006-255-KSR_and_friend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79450"/>
            <a:ext cx="73152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3948113" y="6015038"/>
            <a:ext cx="1233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Vasilika</a:t>
            </a:r>
          </a:p>
        </p:txBody>
      </p:sp>
      <p:pic>
        <p:nvPicPr>
          <p:cNvPr id="61443" name="Picture 2" descr="Vasilika_2006-25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Vasilika_2006-257-walk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533400"/>
            <a:ext cx="7315200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Vasilika_2006-052-village_view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758950"/>
            <a:ext cx="7315200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47372" y="881742"/>
            <a:ext cx="235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>
                <a:solidFill>
                  <a:srgbClr val="003300"/>
                </a:solidFill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8615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55114" y="5832904"/>
            <a:ext cx="25038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630010" y="6276204"/>
            <a:ext cx="18582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Tim Roufs’ ©2009-2017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37035" y="5533572"/>
            <a:ext cx="208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FFFFFF"/>
                </a:solidFill>
              </a:rPr>
              <a:t>Europa</a:t>
            </a:r>
            <a:r>
              <a:rPr lang="en-US" sz="1400" i="1" dirty="0">
                <a:solidFill>
                  <a:srgbClr val="FFFFFF"/>
                </a:solidFill>
              </a:rPr>
              <a:t> and the Bull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 err="1">
                <a:solidFill>
                  <a:srgbClr val="FFFFFF"/>
                </a:solidFill>
              </a:rPr>
              <a:t>Gustave</a:t>
            </a:r>
            <a:r>
              <a:rPr lang="en-US" sz="1400" dirty="0">
                <a:solidFill>
                  <a:srgbClr val="FFFFFF"/>
                </a:solidFill>
              </a:rPr>
              <a:t> Moreau, </a:t>
            </a:r>
          </a:p>
          <a:p>
            <a:pPr algn="ctr"/>
            <a:r>
              <a:rPr lang="en-US" sz="1400" i="1" dirty="0">
                <a:solidFill>
                  <a:srgbClr val="FFFFFF"/>
                </a:solidFill>
              </a:rPr>
              <a:t>c.</a:t>
            </a:r>
            <a:r>
              <a:rPr lang="en-US" sz="1400" dirty="0">
                <a:solidFill>
                  <a:srgbClr val="FFFFFF"/>
                </a:solidFill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90472" y="6477003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42258" y="1881409"/>
            <a:ext cx="7848600" cy="352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kumimoji="1" lang="en-US" sz="4800" b="1" i="1" ker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Other</a:t>
            </a:r>
          </a:p>
          <a:p>
            <a:pPr algn="ctr">
              <a:spcBef>
                <a:spcPct val="20000"/>
              </a:spcBef>
              <a:defRPr/>
            </a:pPr>
            <a:r>
              <a:rPr kumimoji="1" lang="en-US" sz="4800" b="1" i="1" ker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Important</a:t>
            </a:r>
          </a:p>
          <a:p>
            <a:pPr algn="ctr">
              <a:spcBef>
                <a:spcPct val="20000"/>
              </a:spcBef>
              <a:defRPr/>
            </a:pPr>
            <a:r>
              <a:rPr kumimoji="1" lang="en-US" sz="4800" b="1" i="1" ker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Terms</a:t>
            </a:r>
          </a:p>
          <a:p>
            <a:pPr algn="ctr">
              <a:spcBef>
                <a:spcPct val="20000"/>
              </a:spcBef>
              <a:defRPr/>
            </a:pPr>
            <a:endParaRPr kumimoji="1" lang="en-US" sz="1600" b="1" i="1" ker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1" lang="en-US" sz="2400" b="1" i="1" ker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Peoples and Cultures of Europe</a:t>
            </a:r>
            <a:endParaRPr lang="en-US" sz="2400" b="1" i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57084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Vasilika_2006-050-village_view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527050"/>
            <a:ext cx="73152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6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Vasilika_2006-051-village_view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10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6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Vasilika_2006-258-farm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0"/>
            <a:ext cx="731520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Vasilika_2006-049-truck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4650"/>
            <a:ext cx="73152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6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Vasilika_2006-259-village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133600"/>
            <a:ext cx="7315200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Vasilika_2006-074-village_view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700088"/>
            <a:ext cx="73152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Vasilika_2006-059-house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1000"/>
            <a:ext cx="73152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Vasilika_2006-060-vehicles.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1000"/>
            <a:ext cx="7315200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Vasilika_2006-053-house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46075"/>
            <a:ext cx="73152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800"/>
            <a:ext cx="7315200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4"/>
          <p:cNvSpPr>
            <a:spLocks noChangeArrowheads="1"/>
          </p:cNvSpPr>
          <p:nvPr/>
        </p:nvSpPr>
        <p:spPr bwMode="auto">
          <a:xfrm>
            <a:off x="1295400" y="6429375"/>
            <a:ext cx="6553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4"/>
              </a:rPr>
              <a:t>www.h-net.org/~sae/sae/slides/index.htm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3972" name="Rectangle 7"/>
          <p:cNvSpPr>
            <a:spLocks noChangeArrowheads="1"/>
          </p:cNvSpPr>
          <p:nvPr/>
        </p:nvSpPr>
        <p:spPr bwMode="auto">
          <a:xfrm>
            <a:off x="3436938" y="5675313"/>
            <a:ext cx="22606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Ernesting Friedl 1962</a:t>
            </a:r>
          </a:p>
          <a:p>
            <a:pPr algn="ctr"/>
            <a:r>
              <a:rPr lang="en-US" sz="1200">
                <a:solidFill>
                  <a:srgbClr val="FFFFFF"/>
                </a:solidFill>
                <a:cs typeface="Arial" charset="0"/>
              </a:rPr>
              <a:t>(SAE)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838200"/>
            <a:ext cx="16002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143000"/>
            <a:ext cx="335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3810014"/>
            <a:ext cx="9144000" cy="1661993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 w="127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Units of Analysis</a:t>
            </a:r>
          </a:p>
          <a:p>
            <a:pPr algn="ctr">
              <a:defRPr/>
            </a:pPr>
            <a:endParaRPr lang="en-US" sz="1000" b="1" dirty="0">
              <a:ln w="12700">
                <a:solidFill>
                  <a:srgbClr val="C0504D"/>
                </a:solidFill>
                <a:prstDash val="solid"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en-US" sz="2800" b="1" dirty="0">
                <a:ln w="127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and</a:t>
            </a:r>
            <a:br>
              <a:rPr lang="en-US" sz="2800" b="1" dirty="0">
                <a:ln w="127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</a:br>
            <a:r>
              <a:rPr lang="en-US" sz="2800" b="1" dirty="0">
                <a:ln w="127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Anthropological Concepts of Europe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1066800"/>
            <a:ext cx="9144000" cy="27432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miter lim="800000"/>
            <a:headEnd/>
            <a:tailEnd/>
          </a:ln>
        </p:spPr>
        <p:txBody>
          <a:bodyPr wrap="none"/>
          <a:lstStyle/>
          <a:p>
            <a:pPr algn="ctr">
              <a:defRPr/>
            </a:pPr>
            <a:endParaRPr lang="en-US" sz="2800" b="1" dirty="0">
              <a:ln w="12700">
                <a:solidFill>
                  <a:srgbClr val="C0504D"/>
                </a:solidFill>
                <a:prstDash val="solid"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1709" y="6273798"/>
            <a:ext cx="26287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400" b="1" baseline="30000" dirty="0">
                <a:solidFill>
                  <a:prstClr val="white"/>
                </a:solidFill>
                <a:latin typeface="Verdana" pitchFamily="34" charset="0"/>
              </a:rPr>
              <a:t>©</a:t>
            </a:r>
            <a:r>
              <a:rPr lang="en-US" sz="1200" dirty="0">
                <a:solidFill>
                  <a:prstClr val="white"/>
                </a:solidFill>
                <a:latin typeface="Verdana" pitchFamily="34" charset="0"/>
              </a:rPr>
              <a:t>Timothy G. Roufs 2009-2017</a:t>
            </a:r>
            <a:endParaRPr lang="en-US" sz="3200" dirty="0">
              <a:solidFill>
                <a:prstClr val="white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81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Vasilika_2006-054-house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"/>
            <a:ext cx="73152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Vasilika_2006-057-house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1000"/>
            <a:ext cx="73152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Vasilika_2006-058-dog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57200"/>
            <a:ext cx="7315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Vasilika_2006-075-house_4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2850" y="457200"/>
            <a:ext cx="41179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Vasilika_2006-069-house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"/>
            <a:ext cx="73152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800"/>
            <a:ext cx="7315200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ctangle 4"/>
          <p:cNvSpPr>
            <a:spLocks noChangeArrowheads="1"/>
          </p:cNvSpPr>
          <p:nvPr/>
        </p:nvSpPr>
        <p:spPr bwMode="auto">
          <a:xfrm>
            <a:off x="1295400" y="6429375"/>
            <a:ext cx="6553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4"/>
              </a:rPr>
              <a:t>www.h-net.org/~sae/sae/slides/index.htm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8308" name="Rectangle 7"/>
          <p:cNvSpPr>
            <a:spLocks noChangeArrowheads="1"/>
          </p:cNvSpPr>
          <p:nvPr/>
        </p:nvSpPr>
        <p:spPr bwMode="auto">
          <a:xfrm>
            <a:off x="3436938" y="5675313"/>
            <a:ext cx="22606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Ernesting Friedl 1962</a:t>
            </a:r>
          </a:p>
          <a:p>
            <a:pPr algn="ctr"/>
            <a:r>
              <a:rPr lang="en-US" sz="1200">
                <a:solidFill>
                  <a:srgbClr val="FFFFFF"/>
                </a:solidFill>
                <a:cs typeface="Arial" charset="0"/>
              </a:rPr>
              <a:t>(SAE) </a:t>
            </a:r>
          </a:p>
        </p:txBody>
      </p:sp>
      <p:pic>
        <p:nvPicPr>
          <p:cNvPr id="9830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838200"/>
            <a:ext cx="16002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Vasilika_2006-068-walk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90600"/>
            <a:ext cx="73152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Vasilika_2006-067-walk_4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76200"/>
            <a:ext cx="4562475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Vasilika_2006-076-house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1000"/>
            <a:ext cx="73152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asilika_2006-066-implements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35088"/>
            <a:ext cx="73152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229745"/>
            <a:ext cx="7848600" cy="3890296"/>
          </a:xfrm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kumimoji="1" lang="en-US" sz="6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Three Major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kumimoji="1" lang="en-US" sz="6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Perennial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kumimoji="1" lang="en-US" sz="6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Debates</a:t>
            </a:r>
            <a:endParaRPr kumimoji="1" lang="en-US" sz="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kumimoji="1" lang="en-US" sz="2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Peoples and Cultures of Europe</a:t>
            </a:r>
            <a:endParaRPr lang="en-US" sz="2400" b="1" i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739255" y="5912122"/>
            <a:ext cx="16446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Tim Roufs</a:t>
            </a:r>
          </a:p>
          <a:p>
            <a:pPr algn="ctr" eaLnBrk="0" hangingPunct="0">
              <a:defRPr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</a:rPr>
              <a:t>© 2010-2024</a:t>
            </a:r>
            <a:endParaRPr kumimoji="1" lang="en-US" sz="9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93082" y="6393930"/>
            <a:ext cx="21627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hlinkClick r:id="rId3"/>
              </a:rPr>
              <a:t>http://www.ezilon.com/european_maps.htm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6690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Vasilika_2006-254-village5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03288"/>
            <a:ext cx="73152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Vasilika_2006-248-church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800"/>
            <a:ext cx="73152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Vasilika_2006-238-exit_5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33450"/>
            <a:ext cx="7315200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5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Vasilika_2006-241-welcome_4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76200"/>
            <a:ext cx="4994275" cy="66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3694113" y="5907088"/>
            <a:ext cx="1749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Arial" charset="0"/>
              </a:rPr>
              <a:t>Vasilika, Greece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2006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 txBox="1">
            <a:spLocks/>
          </p:cNvSpPr>
          <p:nvPr/>
        </p:nvSpPr>
        <p:spPr bwMode="auto">
          <a:xfrm>
            <a:off x="668338" y="48006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FFFF"/>
                </a:solidFill>
              </a:rPr>
              <a:t>Ernestine Friedl </a:t>
            </a:r>
            <a:br>
              <a:rPr lang="en-US" sz="2400" b="1">
                <a:solidFill>
                  <a:srgbClr val="FFFFFF"/>
                </a:solidFill>
              </a:rPr>
            </a:br>
            <a:r>
              <a:rPr lang="en-US" sz="2400" b="1" i="1">
                <a:solidFill>
                  <a:srgbClr val="FFFFFF"/>
                </a:solidFill>
              </a:rPr>
              <a:t>Vasilika: A Village in Modern Greece</a:t>
            </a:r>
            <a:br>
              <a:rPr lang="en-US" sz="2400" b="1">
                <a:solidFill>
                  <a:srgbClr val="FFFFFF"/>
                </a:solidFill>
              </a:rPr>
            </a:br>
            <a:r>
              <a:rPr lang="en-US" sz="1400" b="1">
                <a:solidFill>
                  <a:srgbClr val="FFFFFF"/>
                </a:solidFill>
              </a:rPr>
              <a:t>Belmont, CA: Thompson Wadsworth, 2002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2638" y="990600"/>
            <a:ext cx="24685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 txBox="1">
            <a:spLocks/>
          </p:cNvSpPr>
          <p:nvPr/>
        </p:nvSpPr>
        <p:spPr bwMode="auto">
          <a:xfrm>
            <a:off x="668338" y="48006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FFFF"/>
                </a:solidFill>
              </a:rPr>
              <a:t>Ernestine Friedl </a:t>
            </a:r>
            <a:br>
              <a:rPr lang="en-US" sz="2400" b="1">
                <a:solidFill>
                  <a:srgbClr val="FFFFFF"/>
                </a:solidFill>
              </a:rPr>
            </a:br>
            <a:r>
              <a:rPr lang="en-US" sz="2400" b="1" i="1">
                <a:solidFill>
                  <a:srgbClr val="FFFFFF"/>
                </a:solidFill>
              </a:rPr>
              <a:t>Women and Men: An Anthropologist's View. </a:t>
            </a:r>
            <a:br>
              <a:rPr lang="en-US" sz="2400" b="1">
                <a:solidFill>
                  <a:srgbClr val="FFFFFF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 </a:t>
            </a:r>
            <a:r>
              <a:rPr lang="en-US" sz="1400" b="1">
                <a:solidFill>
                  <a:srgbClr val="FFFFFF"/>
                </a:solidFill>
              </a:rPr>
              <a:t>Holt, Rinehart and Winston, 1975</a:t>
            </a:r>
            <a:r>
              <a:rPr lang="en-US" sz="1400" b="1" i="1">
                <a:solidFill>
                  <a:srgbClr val="FFFFFF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rgbClr val="FFFFFF"/>
                </a:solidFill>
              </a:rPr>
              <a:t>Waveland Press, 1984. 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2963" y="860425"/>
            <a:ext cx="2408237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 txBox="1">
            <a:spLocks/>
          </p:cNvSpPr>
          <p:nvPr/>
        </p:nvSpPr>
        <p:spPr bwMode="auto">
          <a:xfrm>
            <a:off x="668338" y="48006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FFFF"/>
                </a:solidFill>
              </a:rPr>
              <a:t>Ernestine Friedl </a:t>
            </a:r>
            <a:br>
              <a:rPr lang="en-US" sz="2400" b="1">
                <a:solidFill>
                  <a:srgbClr val="FFFFFF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 "Society and Sex Roles,"  </a:t>
            </a:r>
            <a:r>
              <a:rPr lang="en-US" sz="2400" b="1" i="1">
                <a:solidFill>
                  <a:srgbClr val="FFFFFF"/>
                </a:solidFill>
              </a:rPr>
              <a:t>Human nature</a:t>
            </a:r>
            <a:r>
              <a:rPr lang="en-US" sz="2400" b="1">
                <a:solidFill>
                  <a:srgbClr val="FFFFFF"/>
                </a:solidFill>
              </a:rPr>
              <a:t> </a:t>
            </a:r>
            <a:br>
              <a:rPr lang="en-US" sz="2400" b="1">
                <a:solidFill>
                  <a:srgbClr val="FFFFFF"/>
                </a:solidFill>
              </a:rPr>
            </a:br>
            <a:endParaRPr lang="en-US"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 txBox="1">
            <a:spLocks/>
          </p:cNvSpPr>
          <p:nvPr/>
        </p:nvSpPr>
        <p:spPr bwMode="auto">
          <a:xfrm>
            <a:off x="685800" y="5164138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FFFF"/>
                </a:solidFill>
              </a:rPr>
              <a:t>Humanities Building Named after Ernestine Friedl  </a:t>
            </a:r>
            <a:br>
              <a:rPr lang="en-US" sz="24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Duke University </a:t>
            </a:r>
            <a:br>
              <a:rPr lang="en-US" sz="2400" b="1">
                <a:solidFill>
                  <a:srgbClr val="FFFFFF"/>
                </a:solidFill>
              </a:rPr>
            </a:br>
            <a:r>
              <a:rPr lang="en-US" sz="1400" b="1">
                <a:solidFill>
                  <a:srgbClr val="FFFFFF"/>
                </a:solidFill>
              </a:rPr>
              <a:t> 20 February  2008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30238"/>
            <a:ext cx="73152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0113" y="609600"/>
            <a:ext cx="7315200" cy="4648200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r>
              <a:rPr lang="en-US" sz="2000" b="1"/>
              <a:t>“Friedl’s fieldwork in a Greek village was the first published study on modern Greece.  Other pathbreaking works uses the tools of anthropology </a:t>
            </a:r>
          </a:p>
          <a:p>
            <a:pPr algn="ctr"/>
            <a:r>
              <a:rPr lang="en-US" sz="2000" b="1"/>
              <a:t>to explore gender roles.”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 txBox="1">
            <a:spLocks/>
          </p:cNvSpPr>
          <p:nvPr/>
        </p:nvSpPr>
        <p:spPr bwMode="auto">
          <a:xfrm>
            <a:off x="668338" y="48006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FFFF"/>
                </a:solidFill>
              </a:rPr>
              <a:t>Ernestine Friedl </a:t>
            </a:r>
            <a:br>
              <a:rPr lang="en-US" sz="2400" b="1">
                <a:solidFill>
                  <a:srgbClr val="FFFFFF"/>
                </a:solidFill>
              </a:rPr>
            </a:br>
            <a:r>
              <a:rPr lang="en-US" sz="2400" b="1" i="1">
                <a:solidFill>
                  <a:srgbClr val="FFFFFF"/>
                </a:solidFill>
              </a:rPr>
              <a:t>Vasilika: A Village in Modern Greece</a:t>
            </a:r>
            <a:br>
              <a:rPr lang="en-US" sz="2400" b="1">
                <a:solidFill>
                  <a:srgbClr val="FFFFFF"/>
                </a:solidFill>
              </a:rPr>
            </a:br>
            <a:r>
              <a:rPr lang="en-US" sz="1400" b="1">
                <a:solidFill>
                  <a:srgbClr val="FFFFFF"/>
                </a:solidFill>
              </a:rPr>
              <a:t>Belmont, CA: Thompson Wadsworth, 2002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143000"/>
            <a:ext cx="335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1066800"/>
            <a:ext cx="9144000" cy="27432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miter lim="800000"/>
            <a:headEnd/>
            <a:tailEnd/>
          </a:ln>
        </p:spPr>
        <p:txBody>
          <a:bodyPr wrap="none"/>
          <a:lstStyle/>
          <a:p>
            <a:pPr algn="ctr">
              <a:defRPr/>
            </a:pPr>
            <a:endParaRPr lang="en-US" sz="2800" b="1" dirty="0">
              <a:ln w="12700">
                <a:solidFill>
                  <a:srgbClr val="C0504D"/>
                </a:solidFill>
                <a:prstDash val="solid"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bg1">
                  <a:alpha val="50000"/>
                </a:schemeClr>
              </a:gs>
              <a:gs pos="80000">
                <a:srgbClr val="FFFFFF">
                  <a:alpha val="0"/>
                </a:srgbClr>
              </a:gs>
              <a:gs pos="98000">
                <a:srgbClr val="D4DEFF">
                  <a:alpha val="40000"/>
                </a:srgbClr>
              </a:gs>
              <a:gs pos="100000">
                <a:srgbClr val="FFC000"/>
              </a:gs>
            </a:gsLst>
            <a:lin ang="5400000" scaled="1"/>
          </a:gradFill>
        </p:spPr>
        <p:txBody>
          <a:bodyPr wrap="square" lIns="228600" tIns="228600" rIns="228600" bIns="228600">
            <a:noAutofit/>
          </a:bodyPr>
          <a:lstStyle/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</a:pPr>
            <a:endParaRPr kumimoji="1" lang="en-US" sz="36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</a:pPr>
            <a:endParaRPr kumimoji="1" lang="en-US" sz="36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</a:pPr>
            <a:endParaRPr kumimoji="1" lang="en-US" sz="36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</a:pPr>
            <a:endParaRPr kumimoji="1" lang="en-US" sz="36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752850" y="6096000"/>
            <a:ext cx="16446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4F9FA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900" b="1" dirty="0">
                <a:solidFill>
                  <a:srgbClr val="F4F9FA"/>
                </a:solidFill>
              </a:rPr>
              <a:t>© 2010-2024</a:t>
            </a:r>
            <a:endParaRPr kumimoji="1" lang="en-US" sz="900" dirty="0">
              <a:solidFill>
                <a:srgbClr val="F4F9FA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3657600"/>
            <a:ext cx="9144000" cy="2285241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“Master Ethnographic Texts” 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1050" b="1" dirty="0">
              <a:ln w="12700">
                <a:solidFill>
                  <a:srgbClr val="C0504D"/>
                </a:solidFill>
                <a:prstDash val="solid"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“Classics” in the </a:t>
            </a:r>
            <a:br>
              <a:rPr lang="en-US" sz="3200" b="1" dirty="0">
                <a:ln w="127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</a:br>
            <a:r>
              <a:rPr lang="en-US" sz="3200" b="1" dirty="0">
                <a:ln w="127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Anthropology of Europe</a:t>
            </a:r>
            <a:br>
              <a:rPr lang="en-US" sz="4000" b="1" dirty="0">
                <a:ln w="127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</a:br>
            <a:r>
              <a:rPr lang="en-US" sz="2800" b="1" dirty="0">
                <a:ln w="127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and related studies</a:t>
            </a:r>
            <a:endParaRPr lang="en-US" sz="3200" b="1" dirty="0">
              <a:ln w="12700">
                <a:solidFill>
                  <a:srgbClr val="C0504D"/>
                </a:solidFill>
                <a:prstDash val="solid"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16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881409"/>
            <a:ext cx="7848600" cy="3527119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Main</a:t>
            </a:r>
          </a:p>
          <a:p>
            <a:pPr eaLnBrk="1" hangingPunct="1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Characteristics of</a:t>
            </a:r>
          </a:p>
          <a:p>
            <a:pPr eaLnBrk="1" hangingPunct="1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Anthropology</a:t>
            </a:r>
          </a:p>
          <a:p>
            <a:pPr eaLnBrk="1" hangingPunct="1">
              <a:defRPr/>
            </a:pPr>
            <a:endParaRPr kumimoji="1" lang="en-US" sz="16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kumimoji="1" lang="en-US" sz="2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Peoples and Cultures of Europe</a:t>
            </a:r>
            <a:endParaRPr lang="en-US" sz="2400" b="1" i="1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739255" y="5694418"/>
            <a:ext cx="1644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Tim Roufs</a:t>
            </a:r>
          </a:p>
          <a:p>
            <a:pPr algn="ctr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</a:rPr>
              <a:t>© 2010-2024</a:t>
            </a:r>
            <a:endParaRPr kumimoji="1" lang="en-US" sz="10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5758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92"/>
            <a:ext cx="7639045" cy="3715504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1.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four fields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of general anthropology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culture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as a primary concept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FontTx/>
              <a:buAutoNum type="arabicPeriod" startAt="2"/>
              <a:tabLst>
                <a:tab pos="0" algn="l"/>
                <a:tab pos="457200" algn="l"/>
              </a:tabLst>
            </a:pPr>
            <a:r>
              <a:rPr lang="en-US" sz="4000" b="1" dirty="0">
                <a:solidFill>
                  <a:srgbClr val="000000"/>
                </a:solidFill>
              </a:rPr>
              <a:t>comparative method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as major approach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development and structure</a:t>
            </a:r>
            <a:endParaRPr lang="en-US" sz="4000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holism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a primary theoretical goal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fieldwork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as a primary research technique</a:t>
            </a:r>
            <a:endParaRPr 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Main Characteristics of Anthropology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0712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defRPr b="1" dirty="0" smtClean="0">
            <a:solidFill>
              <a:srgbClr val="FFFFFF"/>
            </a:solidFill>
          </a:defRPr>
        </a:defPPr>
      </a:lstStyle>
    </a:sp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umi Painting">
  <a:themeElements>
    <a:clrScheme name="1_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1_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6655</TotalTime>
  <Words>830</Words>
  <Application>Microsoft Office PowerPoint</Application>
  <PresentationFormat>On-screen Show (4:3)</PresentationFormat>
  <Paragraphs>258</Paragraphs>
  <Slides>68</Slides>
  <Notes>46</Notes>
  <HiddenSlides>15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Arial</vt:lpstr>
      <vt:lpstr>Calibri</vt:lpstr>
      <vt:lpstr>Tahoma</vt:lpstr>
      <vt:lpstr>Times New Roman</vt:lpstr>
      <vt:lpstr>Verdana</vt:lpstr>
      <vt:lpstr>Wingdings</vt:lpstr>
      <vt:lpstr>2_Default Design</vt:lpstr>
      <vt:lpstr>Sumi Painting</vt:lpstr>
      <vt:lpstr>1_Sumi Painting</vt:lpstr>
      <vt:lpstr>6_Default Design</vt:lpstr>
      <vt:lpstr>Office Theme</vt:lpstr>
      <vt:lpstr>Default Design</vt:lpstr>
      <vt:lpstr>1_Default Design</vt:lpstr>
      <vt:lpstr>1_Meadow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617</cp:revision>
  <dcterms:created xsi:type="dcterms:W3CDTF">2008-08-15T08:52:03Z</dcterms:created>
  <dcterms:modified xsi:type="dcterms:W3CDTF">2023-11-19T07:07:30Z</dcterms:modified>
</cp:coreProperties>
</file>