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 id="2147483674" r:id="rId3"/>
    <p:sldMasterId id="2147483687" r:id="rId4"/>
    <p:sldMasterId id="2147483699" r:id="rId5"/>
    <p:sldMasterId id="2147483712" r:id="rId6"/>
  </p:sldMasterIdLst>
  <p:notesMasterIdLst>
    <p:notesMasterId r:id="rId73"/>
  </p:notesMasterIdLst>
  <p:sldIdLst>
    <p:sldId id="500" r:id="rId7"/>
    <p:sldId id="362" r:id="rId8"/>
    <p:sldId id="476" r:id="rId9"/>
    <p:sldId id="363" r:id="rId10"/>
    <p:sldId id="364" r:id="rId11"/>
    <p:sldId id="477" r:id="rId12"/>
    <p:sldId id="365" r:id="rId13"/>
    <p:sldId id="478" r:id="rId14"/>
    <p:sldId id="366" r:id="rId15"/>
    <p:sldId id="367" r:id="rId16"/>
    <p:sldId id="487" r:id="rId17"/>
    <p:sldId id="368" r:id="rId18"/>
    <p:sldId id="369" r:id="rId19"/>
    <p:sldId id="491" r:id="rId20"/>
    <p:sldId id="493" r:id="rId21"/>
    <p:sldId id="371" r:id="rId22"/>
    <p:sldId id="372" r:id="rId23"/>
    <p:sldId id="450" r:id="rId24"/>
    <p:sldId id="373" r:id="rId25"/>
    <p:sldId id="479" r:id="rId26"/>
    <p:sldId id="374" r:id="rId27"/>
    <p:sldId id="436" r:id="rId28"/>
    <p:sldId id="375" r:id="rId29"/>
    <p:sldId id="376" r:id="rId30"/>
    <p:sldId id="480" r:id="rId31"/>
    <p:sldId id="502" r:id="rId32"/>
    <p:sldId id="505" r:id="rId33"/>
    <p:sldId id="506" r:id="rId34"/>
    <p:sldId id="507" r:id="rId35"/>
    <p:sldId id="508" r:id="rId36"/>
    <p:sldId id="504" r:id="rId37"/>
    <p:sldId id="509" r:id="rId38"/>
    <p:sldId id="510" r:id="rId39"/>
    <p:sldId id="511" r:id="rId40"/>
    <p:sldId id="512" r:id="rId41"/>
    <p:sldId id="513" r:id="rId42"/>
    <p:sldId id="514" r:id="rId43"/>
    <p:sldId id="515" r:id="rId44"/>
    <p:sldId id="516" r:id="rId45"/>
    <p:sldId id="517" r:id="rId46"/>
    <p:sldId id="518" r:id="rId47"/>
    <p:sldId id="522" r:id="rId48"/>
    <p:sldId id="519" r:id="rId49"/>
    <p:sldId id="520" r:id="rId50"/>
    <p:sldId id="521" r:id="rId51"/>
    <p:sldId id="503" r:id="rId52"/>
    <p:sldId id="377" r:id="rId53"/>
    <p:sldId id="378" r:id="rId54"/>
    <p:sldId id="379" r:id="rId55"/>
    <p:sldId id="380" r:id="rId56"/>
    <p:sldId id="494" r:id="rId57"/>
    <p:sldId id="381" r:id="rId58"/>
    <p:sldId id="382" r:id="rId59"/>
    <p:sldId id="383" r:id="rId60"/>
    <p:sldId id="384" r:id="rId61"/>
    <p:sldId id="385" r:id="rId62"/>
    <p:sldId id="495" r:id="rId63"/>
    <p:sldId id="496" r:id="rId64"/>
    <p:sldId id="386" r:id="rId65"/>
    <p:sldId id="497" r:id="rId66"/>
    <p:sldId id="388" r:id="rId67"/>
    <p:sldId id="390" r:id="rId68"/>
    <p:sldId id="387" r:id="rId69"/>
    <p:sldId id="499" r:id="rId70"/>
    <p:sldId id="389" r:id="rId71"/>
    <p:sldId id="501" r:id="rId72"/>
  </p:sldIdLst>
  <p:sldSz cx="9144000" cy="6858000" type="screen4x3"/>
  <p:notesSz cx="6858000" cy="9144000"/>
  <p:defaultTextStyle>
    <a:defPPr>
      <a:defRPr lang="en-US"/>
    </a:defPPr>
    <a:lvl1pPr algn="ctr" rtl="0" fontAlgn="base">
      <a:spcBef>
        <a:spcPct val="0"/>
      </a:spcBef>
      <a:spcAft>
        <a:spcPct val="0"/>
      </a:spcAft>
      <a:defRPr kern="1200">
        <a:solidFill>
          <a:schemeClr val="tx2"/>
        </a:solidFill>
        <a:latin typeface="Arial" charset="0"/>
        <a:ea typeface="+mn-ea"/>
        <a:cs typeface="+mn-cs"/>
      </a:defRPr>
    </a:lvl1pPr>
    <a:lvl2pPr marL="457200" algn="ctr" rtl="0" fontAlgn="base">
      <a:spcBef>
        <a:spcPct val="0"/>
      </a:spcBef>
      <a:spcAft>
        <a:spcPct val="0"/>
      </a:spcAft>
      <a:defRPr kern="1200">
        <a:solidFill>
          <a:schemeClr val="tx2"/>
        </a:solidFill>
        <a:latin typeface="Arial" charset="0"/>
        <a:ea typeface="+mn-ea"/>
        <a:cs typeface="+mn-cs"/>
      </a:defRPr>
    </a:lvl2pPr>
    <a:lvl3pPr marL="914400" algn="ctr" rtl="0" fontAlgn="base">
      <a:spcBef>
        <a:spcPct val="0"/>
      </a:spcBef>
      <a:spcAft>
        <a:spcPct val="0"/>
      </a:spcAft>
      <a:defRPr kern="1200">
        <a:solidFill>
          <a:schemeClr val="tx2"/>
        </a:solidFill>
        <a:latin typeface="Arial" charset="0"/>
        <a:ea typeface="+mn-ea"/>
        <a:cs typeface="+mn-cs"/>
      </a:defRPr>
    </a:lvl3pPr>
    <a:lvl4pPr marL="1371600" algn="ctr" rtl="0" fontAlgn="base">
      <a:spcBef>
        <a:spcPct val="0"/>
      </a:spcBef>
      <a:spcAft>
        <a:spcPct val="0"/>
      </a:spcAft>
      <a:defRPr kern="1200">
        <a:solidFill>
          <a:schemeClr val="tx2"/>
        </a:solidFill>
        <a:latin typeface="Arial" charset="0"/>
        <a:ea typeface="+mn-ea"/>
        <a:cs typeface="+mn-cs"/>
      </a:defRPr>
    </a:lvl4pPr>
    <a:lvl5pPr marL="1828800" algn="ctr" rtl="0" fontAlgn="base">
      <a:spcBef>
        <a:spcPct val="0"/>
      </a:spcBef>
      <a:spcAft>
        <a:spcPct val="0"/>
      </a:spcAft>
      <a:defRPr kern="1200">
        <a:solidFill>
          <a:schemeClr val="tx2"/>
        </a:solidFill>
        <a:latin typeface="Arial" charset="0"/>
        <a:ea typeface="+mn-ea"/>
        <a:cs typeface="+mn-cs"/>
      </a:defRPr>
    </a:lvl5pPr>
    <a:lvl6pPr marL="2286000" algn="l" defTabSz="914400" rtl="0" eaLnBrk="1" latinLnBrk="0" hangingPunct="1">
      <a:defRPr kern="1200">
        <a:solidFill>
          <a:schemeClr val="tx2"/>
        </a:solidFill>
        <a:latin typeface="Arial" charset="0"/>
        <a:ea typeface="+mn-ea"/>
        <a:cs typeface="+mn-cs"/>
      </a:defRPr>
    </a:lvl6pPr>
    <a:lvl7pPr marL="2743200" algn="l" defTabSz="914400" rtl="0" eaLnBrk="1" latinLnBrk="0" hangingPunct="1">
      <a:defRPr kern="1200">
        <a:solidFill>
          <a:schemeClr val="tx2"/>
        </a:solidFill>
        <a:latin typeface="Arial" charset="0"/>
        <a:ea typeface="+mn-ea"/>
        <a:cs typeface="+mn-cs"/>
      </a:defRPr>
    </a:lvl7pPr>
    <a:lvl8pPr marL="3200400" algn="l" defTabSz="914400" rtl="0" eaLnBrk="1" latinLnBrk="0" hangingPunct="1">
      <a:defRPr kern="1200">
        <a:solidFill>
          <a:schemeClr val="tx2"/>
        </a:solidFill>
        <a:latin typeface="Arial" charset="0"/>
        <a:ea typeface="+mn-ea"/>
        <a:cs typeface="+mn-cs"/>
      </a:defRPr>
    </a:lvl8pPr>
    <a:lvl9pPr marL="3657600" algn="l" defTabSz="914400" rtl="0" eaLnBrk="1" latinLnBrk="0" hangingPunct="1">
      <a:defRPr kern="1200">
        <a:solidFill>
          <a:schemeClr val="tx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24520" autoAdjust="0"/>
    <p:restoredTop sz="94595" autoAdjust="0"/>
  </p:normalViewPr>
  <p:slideViewPr>
    <p:cSldViewPr>
      <p:cViewPr>
        <p:scale>
          <a:sx n="66" d="100"/>
          <a:sy n="66" d="100"/>
        </p:scale>
        <p:origin x="-930" y="-2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546"/>
    </p:cViewPr>
  </p:sorterViewPr>
  <p:notesViewPr>
    <p:cSldViewPr>
      <p:cViewPr varScale="1">
        <p:scale>
          <a:sx n="66" d="100"/>
          <a:sy n="66" d="100"/>
        </p:scale>
        <p:origin x="-1902"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6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solidFill>
                  <a:schemeClr val="tx1"/>
                </a:solidFill>
              </a:defRPr>
            </a:lvl1pPr>
          </a:lstStyle>
          <a:p>
            <a:pPr>
              <a:defRPr/>
            </a:pPr>
            <a:endParaRPr lang="en-US"/>
          </a:p>
        </p:txBody>
      </p:sp>
      <p:sp>
        <p:nvSpPr>
          <p:cNvPr id="316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1"/>
                </a:solidFill>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6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6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US"/>
          </a:p>
        </p:txBody>
      </p:sp>
      <p:sp>
        <p:nvSpPr>
          <p:cNvPr id="316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78CE988-9290-4A3E-8DE3-22C59E9B626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3152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943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21387"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598613"/>
            <a:ext cx="4037013"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C27CBA22-0419-496C-8CCB-B1B3BB4BEB75}"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01335D42-E7EA-4D00-9CF1-9AB602CD9074}"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29170606-1EF8-46FF-B6B6-F743C893CEF8}"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127F1FB1-8238-4F72-A24F-4EA826BF8663}"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71C2A447-AE94-4215-9CA3-A70481E76682}"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B577CECD-E9F6-49D0-ACEA-2AB3EE6EB5A4}"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B7683D01-B620-4FD8-8E61-6544A38D42CE}"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DA166ABA-9A29-40E7-9FAD-4A470B76E44B}"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88289F53-21E6-4BCF-AAD7-DEA05FA4783D}"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8"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9"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6DB6A4F6-FAAF-4019-A2D3-4B522A451008}"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A6DC44EB-3A4D-412A-B6D3-E57187A61777}"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4"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5"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88BDB3D8-754F-4C5C-83B9-3CAF76D80602}"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FBA0D74A-723F-4730-B6BF-F91D9F278B89}"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3"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4"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3EE7C040-4166-4214-8BCC-C2438F2AFB65}"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7AAF3288-599E-47DB-AA03-25A5C7FCE537}"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03D1A1DC-1402-4C2E-AB83-F1F4D151BB27}"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3F867D0D-C21F-4482-8125-6AA122CEB0AB}"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6DF68CBF-60CB-42F3-BAD6-701644CD0791}"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E80C090F-49BB-45B2-A834-9C71AEBFEC05}"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44D9D0CB-6D42-4CD8-86B7-3DF013C7B791}"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defRPr/>
            </a:pPr>
            <a:fld id="{4D10FFCB-D5FF-4BCB-8706-6D930979EDA2}" type="datetimeFigureOut">
              <a:rPr lang="en-US" sz="1200" b="1" kern="1200">
                <a:solidFill>
                  <a:prstClr val="black">
                    <a:tint val="75000"/>
                  </a:prstClr>
                </a:solidFill>
                <a:latin typeface="Calibri"/>
                <a:ea typeface="+mn-ea"/>
                <a:cs typeface="+mn-cs"/>
              </a:rPr>
              <a:pPr algn="l" rtl="0" fontAlgn="base">
                <a:spcBef>
                  <a:spcPct val="0"/>
                </a:spcBef>
                <a:spcAft>
                  <a:spcPct val="0"/>
                </a:spcAft>
                <a:defRPr/>
              </a:pPr>
              <a:t>2/25/2010</a:t>
            </a:fld>
            <a:endParaRPr lang="en-US" sz="1200" b="1"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defRPr/>
            </a:pPr>
            <a:endParaRPr lang="en-US" sz="1200" b="1"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defRPr/>
            </a:pPr>
            <a:fld id="{6A11BBAB-3611-4EF0-A828-C5DD08D09899}" type="slidenum">
              <a:rPr lang="en-US" sz="1200" b="1" kern="1200">
                <a:solidFill>
                  <a:prstClr val="black">
                    <a:tint val="75000"/>
                  </a:prstClr>
                </a:solidFill>
                <a:latin typeface="Calibri"/>
                <a:ea typeface="+mn-ea"/>
                <a:cs typeface="+mn-cs"/>
              </a:rPr>
              <a:pPr algn="r" rtl="0" fontAlgn="base">
                <a:spcBef>
                  <a:spcPct val="0"/>
                </a:spcBef>
                <a:spcAft>
                  <a:spcPct val="0"/>
                </a:spcAft>
                <a:defRPr/>
              </a:pPr>
              <a:t>‹#›</a:t>
            </a:fld>
            <a:endParaRPr lang="en-US" sz="1200" b="1" kern="1200">
              <a:solidFill>
                <a:prstClr val="black">
                  <a:tint val="75000"/>
                </a:prstClr>
              </a:solidFill>
              <a:latin typeface="Calibri"/>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43687A-48B2-4DEB-B836-E6AE6DA07EB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CE0EC6-6175-42FD-9C95-0AC32449B94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56A189-3E1E-4935-9670-B55C03FE268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58D611-7790-4B6E-9CB1-0EA69682CF0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80BBDE-0F9C-4B10-A1B9-B8638D5806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C7FA57-754C-4E5E-95FD-C1919BCBC8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4406900"/>
            <a:ext cx="7315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14400" y="2906713"/>
            <a:ext cx="7315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E3E3DC-97B5-4CD2-AA12-D1F84953F5F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FA6B01-66BA-464C-A222-0A348AC6F93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4997C0-13CD-4989-A8D4-68C842C621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15718-82BD-40FA-905D-FE49F19EBD3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A13A1F-8572-4DAE-BB86-D5D198792E8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E50D86-27B3-4277-9CF8-DA53A92785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spcBef>
                <a:spcPct val="0"/>
              </a:spcBef>
              <a:defRPr/>
            </a:pPr>
            <a:fld id="{C27CBA22-0419-496C-8CCB-B1B3BB4BEB75}" type="datetimeFigureOut">
              <a:rPr lang="en-US" b="1"/>
              <a:pPr>
                <a:spcBef>
                  <a:spcPct val="0"/>
                </a:spcBef>
                <a:defRPr/>
              </a:pPr>
              <a:t>2/25/2010</a:t>
            </a:fld>
            <a:endParaRPr lang="en-US" b="1"/>
          </a:p>
        </p:txBody>
      </p:sp>
      <p:sp>
        <p:nvSpPr>
          <p:cNvPr id="5"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6" name="Slide Number Placeholder 5"/>
          <p:cNvSpPr>
            <a:spLocks noGrp="1"/>
          </p:cNvSpPr>
          <p:nvPr>
            <p:ph type="sldNum" sz="quarter" idx="12"/>
          </p:nvPr>
        </p:nvSpPr>
        <p:spPr/>
        <p:txBody>
          <a:bodyPr/>
          <a:lstStyle>
            <a:lvl1pPr>
              <a:defRPr/>
            </a:lvl1pPr>
          </a:lstStyle>
          <a:p>
            <a:pPr>
              <a:spcBef>
                <a:spcPct val="0"/>
              </a:spcBef>
              <a:defRPr/>
            </a:pPr>
            <a:fld id="{01335D42-E7EA-4D00-9CF1-9AB602CD9074}" type="slidenum">
              <a:rPr lang="en-US" b="1"/>
              <a:pPr>
                <a:spcBef>
                  <a:spcPct val="0"/>
                </a:spcBef>
                <a:defRPr/>
              </a:pPr>
              <a:t>‹#›</a:t>
            </a:fld>
            <a:endParaRPr lang="en-US" b="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defRPr/>
            </a:pPr>
            <a:fld id="{29170606-1EF8-46FF-B6B6-F743C893CEF8}" type="datetimeFigureOut">
              <a:rPr lang="en-US" b="1"/>
              <a:pPr>
                <a:spcBef>
                  <a:spcPct val="0"/>
                </a:spcBef>
                <a:defRPr/>
              </a:pPr>
              <a:t>2/25/2010</a:t>
            </a:fld>
            <a:endParaRPr lang="en-US" b="1"/>
          </a:p>
        </p:txBody>
      </p:sp>
      <p:sp>
        <p:nvSpPr>
          <p:cNvPr id="5"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6" name="Slide Number Placeholder 5"/>
          <p:cNvSpPr>
            <a:spLocks noGrp="1"/>
          </p:cNvSpPr>
          <p:nvPr>
            <p:ph type="sldNum" sz="quarter" idx="12"/>
          </p:nvPr>
        </p:nvSpPr>
        <p:spPr/>
        <p:txBody>
          <a:bodyPr/>
          <a:lstStyle>
            <a:lvl1pPr>
              <a:defRPr/>
            </a:lvl1pPr>
          </a:lstStyle>
          <a:p>
            <a:pPr>
              <a:spcBef>
                <a:spcPct val="0"/>
              </a:spcBef>
              <a:defRPr/>
            </a:pPr>
            <a:fld id="{127F1FB1-8238-4F72-A24F-4EA826BF8663}" type="slidenum">
              <a:rPr lang="en-US" b="1"/>
              <a:pPr>
                <a:spcBef>
                  <a:spcPct val="0"/>
                </a:spcBef>
                <a:defRPr/>
              </a:pPr>
              <a:t>‹#›</a:t>
            </a:fld>
            <a:endParaRPr lang="en-US" b="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spcBef>
                <a:spcPct val="0"/>
              </a:spcBef>
              <a:defRPr/>
            </a:pPr>
            <a:fld id="{71C2A447-AE94-4215-9CA3-A70481E76682}" type="datetimeFigureOut">
              <a:rPr lang="en-US" b="1"/>
              <a:pPr>
                <a:spcBef>
                  <a:spcPct val="0"/>
                </a:spcBef>
                <a:defRPr/>
              </a:pPr>
              <a:t>2/25/2010</a:t>
            </a:fld>
            <a:endParaRPr lang="en-US" b="1"/>
          </a:p>
        </p:txBody>
      </p:sp>
      <p:sp>
        <p:nvSpPr>
          <p:cNvPr id="5"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6" name="Slide Number Placeholder 5"/>
          <p:cNvSpPr>
            <a:spLocks noGrp="1"/>
          </p:cNvSpPr>
          <p:nvPr>
            <p:ph type="sldNum" sz="quarter" idx="12"/>
          </p:nvPr>
        </p:nvSpPr>
        <p:spPr/>
        <p:txBody>
          <a:bodyPr/>
          <a:lstStyle>
            <a:lvl1pPr>
              <a:defRPr/>
            </a:lvl1pPr>
          </a:lstStyle>
          <a:p>
            <a:pPr>
              <a:spcBef>
                <a:spcPct val="0"/>
              </a:spcBef>
              <a:defRPr/>
            </a:pPr>
            <a:fld id="{B577CECD-E9F6-49D0-ACEA-2AB3EE6EB5A4}" type="slidenum">
              <a:rPr lang="en-US" b="1"/>
              <a:pPr>
                <a:spcBef>
                  <a:spcPct val="0"/>
                </a:spcBef>
                <a:defRPr/>
              </a:pPr>
              <a:t>‹#›</a:t>
            </a:fld>
            <a:endParaRPr lang="en-US" b="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spcBef>
                <a:spcPct val="0"/>
              </a:spcBef>
              <a:defRPr/>
            </a:pPr>
            <a:fld id="{B7683D01-B620-4FD8-8E61-6544A38D42CE}" type="datetimeFigureOut">
              <a:rPr lang="en-US" b="1"/>
              <a:pPr>
                <a:spcBef>
                  <a:spcPct val="0"/>
                </a:spcBef>
                <a:defRPr/>
              </a:pPr>
              <a:t>2/25/2010</a:t>
            </a:fld>
            <a:endParaRPr lang="en-US" b="1"/>
          </a:p>
        </p:txBody>
      </p:sp>
      <p:sp>
        <p:nvSpPr>
          <p:cNvPr id="6"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7" name="Slide Number Placeholder 5"/>
          <p:cNvSpPr>
            <a:spLocks noGrp="1"/>
          </p:cNvSpPr>
          <p:nvPr>
            <p:ph type="sldNum" sz="quarter" idx="12"/>
          </p:nvPr>
        </p:nvSpPr>
        <p:spPr/>
        <p:txBody>
          <a:bodyPr/>
          <a:lstStyle>
            <a:lvl1pPr>
              <a:defRPr/>
            </a:lvl1pPr>
          </a:lstStyle>
          <a:p>
            <a:pPr>
              <a:spcBef>
                <a:spcPct val="0"/>
              </a:spcBef>
              <a:defRPr/>
            </a:pPr>
            <a:fld id="{DA166ABA-9A29-40E7-9FAD-4A470B76E44B}" type="slidenum">
              <a:rPr lang="en-US" b="1"/>
              <a:pPr>
                <a:spcBef>
                  <a:spcPct val="0"/>
                </a:spcBef>
                <a:defRPr/>
              </a:pPr>
              <a:t>‹#›</a:t>
            </a:fld>
            <a:endParaRPr lang="en-US" b="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spcBef>
                <a:spcPct val="0"/>
              </a:spcBef>
              <a:defRPr/>
            </a:pPr>
            <a:fld id="{88289F53-21E6-4BCF-AAD7-DEA05FA4783D}" type="datetimeFigureOut">
              <a:rPr lang="en-US" b="1"/>
              <a:pPr>
                <a:spcBef>
                  <a:spcPct val="0"/>
                </a:spcBef>
                <a:defRPr/>
              </a:pPr>
              <a:t>2/25/2010</a:t>
            </a:fld>
            <a:endParaRPr lang="en-US" b="1"/>
          </a:p>
        </p:txBody>
      </p:sp>
      <p:sp>
        <p:nvSpPr>
          <p:cNvPr id="8"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9" name="Slide Number Placeholder 5"/>
          <p:cNvSpPr>
            <a:spLocks noGrp="1"/>
          </p:cNvSpPr>
          <p:nvPr>
            <p:ph type="sldNum" sz="quarter" idx="12"/>
          </p:nvPr>
        </p:nvSpPr>
        <p:spPr/>
        <p:txBody>
          <a:bodyPr/>
          <a:lstStyle>
            <a:lvl1pPr>
              <a:defRPr/>
            </a:lvl1pPr>
          </a:lstStyle>
          <a:p>
            <a:pPr>
              <a:spcBef>
                <a:spcPct val="0"/>
              </a:spcBef>
              <a:defRPr/>
            </a:pPr>
            <a:fld id="{6DB6A4F6-FAAF-4019-A2D3-4B522A451008}" type="slidenum">
              <a:rPr lang="en-US" b="1"/>
              <a:pPr>
                <a:spcBef>
                  <a:spcPct val="0"/>
                </a:spcBef>
                <a:defRPr/>
              </a:pPr>
              <a:t>‹#›</a:t>
            </a:fld>
            <a:endParaRPr lang="en-US" b="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spcBef>
                <a:spcPct val="0"/>
              </a:spcBef>
              <a:defRPr/>
            </a:pPr>
            <a:fld id="{A6DC44EB-3A4D-412A-B6D3-E57187A61777}" type="datetimeFigureOut">
              <a:rPr lang="en-US" b="1"/>
              <a:pPr>
                <a:spcBef>
                  <a:spcPct val="0"/>
                </a:spcBef>
                <a:defRPr/>
              </a:pPr>
              <a:t>2/25/2010</a:t>
            </a:fld>
            <a:endParaRPr lang="en-US" b="1"/>
          </a:p>
        </p:txBody>
      </p:sp>
      <p:sp>
        <p:nvSpPr>
          <p:cNvPr id="4"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5" name="Slide Number Placeholder 5"/>
          <p:cNvSpPr>
            <a:spLocks noGrp="1"/>
          </p:cNvSpPr>
          <p:nvPr>
            <p:ph type="sldNum" sz="quarter" idx="12"/>
          </p:nvPr>
        </p:nvSpPr>
        <p:spPr/>
        <p:txBody>
          <a:bodyPr/>
          <a:lstStyle>
            <a:lvl1pPr>
              <a:defRPr/>
            </a:lvl1pPr>
          </a:lstStyle>
          <a:p>
            <a:pPr>
              <a:spcBef>
                <a:spcPct val="0"/>
              </a:spcBef>
              <a:defRPr/>
            </a:pPr>
            <a:fld id="{88BDB3D8-754F-4C5C-83B9-3CAF76D80602}" type="slidenum">
              <a:rPr lang="en-US" b="1"/>
              <a:pPr>
                <a:spcBef>
                  <a:spcPct val="0"/>
                </a:spcBef>
                <a:defRPr/>
              </a:pPr>
              <a:t>‹#›</a:t>
            </a:fld>
            <a:endParaRPr lang="en-US" b="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spcBef>
                <a:spcPct val="0"/>
              </a:spcBef>
              <a:defRPr/>
            </a:pPr>
            <a:fld id="{FBA0D74A-723F-4730-B6BF-F91D9F278B89}" type="datetimeFigureOut">
              <a:rPr lang="en-US" b="1"/>
              <a:pPr>
                <a:spcBef>
                  <a:spcPct val="0"/>
                </a:spcBef>
                <a:defRPr/>
              </a:pPr>
              <a:t>2/25/2010</a:t>
            </a:fld>
            <a:endParaRPr lang="en-US" b="1"/>
          </a:p>
        </p:txBody>
      </p:sp>
      <p:sp>
        <p:nvSpPr>
          <p:cNvPr id="3"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4" name="Slide Number Placeholder 5"/>
          <p:cNvSpPr>
            <a:spLocks noGrp="1"/>
          </p:cNvSpPr>
          <p:nvPr>
            <p:ph type="sldNum" sz="quarter" idx="12"/>
          </p:nvPr>
        </p:nvSpPr>
        <p:spPr/>
        <p:txBody>
          <a:bodyPr/>
          <a:lstStyle>
            <a:lvl1pPr>
              <a:defRPr/>
            </a:lvl1pPr>
          </a:lstStyle>
          <a:p>
            <a:pPr>
              <a:spcBef>
                <a:spcPct val="0"/>
              </a:spcBef>
              <a:defRPr/>
            </a:pPr>
            <a:fld id="{3EE7C040-4166-4214-8BCC-C2438F2AFB65}" type="slidenum">
              <a:rPr lang="en-US" b="1"/>
              <a:pPr>
                <a:spcBef>
                  <a:spcPct val="0"/>
                </a:spcBef>
                <a:defRPr/>
              </a:pPr>
              <a:t>‹#›</a:t>
            </a:fld>
            <a:endParaRPr lang="en-US" b="1"/>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spcBef>
                <a:spcPct val="0"/>
              </a:spcBef>
              <a:defRPr/>
            </a:pPr>
            <a:fld id="{7AAF3288-599E-47DB-AA03-25A5C7FCE537}" type="datetimeFigureOut">
              <a:rPr lang="en-US" b="1"/>
              <a:pPr>
                <a:spcBef>
                  <a:spcPct val="0"/>
                </a:spcBef>
                <a:defRPr/>
              </a:pPr>
              <a:t>2/25/2010</a:t>
            </a:fld>
            <a:endParaRPr lang="en-US" b="1"/>
          </a:p>
        </p:txBody>
      </p:sp>
      <p:sp>
        <p:nvSpPr>
          <p:cNvPr id="6"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7" name="Slide Number Placeholder 5"/>
          <p:cNvSpPr>
            <a:spLocks noGrp="1"/>
          </p:cNvSpPr>
          <p:nvPr>
            <p:ph type="sldNum" sz="quarter" idx="12"/>
          </p:nvPr>
        </p:nvSpPr>
        <p:spPr/>
        <p:txBody>
          <a:bodyPr/>
          <a:lstStyle>
            <a:lvl1pPr>
              <a:defRPr/>
            </a:lvl1pPr>
          </a:lstStyle>
          <a:p>
            <a:pPr>
              <a:spcBef>
                <a:spcPct val="0"/>
              </a:spcBef>
              <a:defRPr/>
            </a:pPr>
            <a:fld id="{03D1A1DC-1402-4C2E-AB83-F1F4D151BB27}" type="slidenum">
              <a:rPr lang="en-US" b="1"/>
              <a:pPr>
                <a:spcBef>
                  <a:spcPct val="0"/>
                </a:spcBef>
                <a:defRPr/>
              </a:pPr>
              <a:t>‹#›</a:t>
            </a:fld>
            <a:endParaRPr lang="en-US" b="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spcBef>
                <a:spcPct val="0"/>
              </a:spcBef>
              <a:defRPr/>
            </a:pPr>
            <a:fld id="{3F867D0D-C21F-4482-8125-6AA122CEB0AB}" type="datetimeFigureOut">
              <a:rPr lang="en-US" b="1"/>
              <a:pPr>
                <a:spcBef>
                  <a:spcPct val="0"/>
                </a:spcBef>
                <a:defRPr/>
              </a:pPr>
              <a:t>2/25/2010</a:t>
            </a:fld>
            <a:endParaRPr lang="en-US" b="1"/>
          </a:p>
        </p:txBody>
      </p:sp>
      <p:sp>
        <p:nvSpPr>
          <p:cNvPr id="6"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7" name="Slide Number Placeholder 5"/>
          <p:cNvSpPr>
            <a:spLocks noGrp="1"/>
          </p:cNvSpPr>
          <p:nvPr>
            <p:ph type="sldNum" sz="quarter" idx="12"/>
          </p:nvPr>
        </p:nvSpPr>
        <p:spPr/>
        <p:txBody>
          <a:bodyPr/>
          <a:lstStyle>
            <a:lvl1pPr>
              <a:defRPr/>
            </a:lvl1pPr>
          </a:lstStyle>
          <a:p>
            <a:pPr>
              <a:spcBef>
                <a:spcPct val="0"/>
              </a:spcBef>
              <a:defRPr/>
            </a:pPr>
            <a:fld id="{6DF68CBF-60CB-42F3-BAD6-701644CD0791}" type="slidenum">
              <a:rPr lang="en-US" b="1"/>
              <a:pPr>
                <a:spcBef>
                  <a:spcPct val="0"/>
                </a:spcBef>
                <a:defRPr/>
              </a:pPr>
              <a:t>‹#›</a:t>
            </a:fld>
            <a:endParaRPr lang="en-US" b="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defRPr/>
            </a:pPr>
            <a:fld id="{E80C090F-49BB-45B2-A834-9C71AEBFEC05}" type="datetimeFigureOut">
              <a:rPr lang="en-US" b="1"/>
              <a:pPr>
                <a:spcBef>
                  <a:spcPct val="0"/>
                </a:spcBef>
                <a:defRPr/>
              </a:pPr>
              <a:t>2/25/2010</a:t>
            </a:fld>
            <a:endParaRPr lang="en-US" b="1"/>
          </a:p>
        </p:txBody>
      </p:sp>
      <p:sp>
        <p:nvSpPr>
          <p:cNvPr id="5"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6" name="Slide Number Placeholder 5"/>
          <p:cNvSpPr>
            <a:spLocks noGrp="1"/>
          </p:cNvSpPr>
          <p:nvPr>
            <p:ph type="sldNum" sz="quarter" idx="12"/>
          </p:nvPr>
        </p:nvSpPr>
        <p:spPr/>
        <p:txBody>
          <a:bodyPr/>
          <a:lstStyle>
            <a:lvl1pPr>
              <a:defRPr/>
            </a:lvl1pPr>
          </a:lstStyle>
          <a:p>
            <a:pPr>
              <a:spcBef>
                <a:spcPct val="0"/>
              </a:spcBef>
              <a:defRPr/>
            </a:pPr>
            <a:fld id="{44D9D0CB-6D42-4CD8-86B7-3DF013C7B791}" type="slidenum">
              <a:rPr lang="en-US" b="1"/>
              <a:pPr>
                <a:spcBef>
                  <a:spcPct val="0"/>
                </a:spcBef>
                <a:defRPr/>
              </a:pPr>
              <a:t>‹#›</a:t>
            </a:fld>
            <a:endParaRPr lang="en-US" b="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spcBef>
                <a:spcPct val="0"/>
              </a:spcBef>
              <a:defRPr/>
            </a:pPr>
            <a:fld id="{4D10FFCB-D5FF-4BCB-8706-6D930979EDA2}" type="datetimeFigureOut">
              <a:rPr lang="en-US" b="1"/>
              <a:pPr>
                <a:spcBef>
                  <a:spcPct val="0"/>
                </a:spcBef>
                <a:defRPr/>
              </a:pPr>
              <a:t>2/25/2010</a:t>
            </a:fld>
            <a:endParaRPr lang="en-US" b="1"/>
          </a:p>
        </p:txBody>
      </p:sp>
      <p:sp>
        <p:nvSpPr>
          <p:cNvPr id="5" name="Footer Placeholder 4"/>
          <p:cNvSpPr>
            <a:spLocks noGrp="1"/>
          </p:cNvSpPr>
          <p:nvPr>
            <p:ph type="ftr" sz="quarter" idx="11"/>
          </p:nvPr>
        </p:nvSpPr>
        <p:spPr/>
        <p:txBody>
          <a:bodyPr/>
          <a:lstStyle>
            <a:lvl1pPr>
              <a:defRPr/>
            </a:lvl1pPr>
          </a:lstStyle>
          <a:p>
            <a:pPr>
              <a:spcBef>
                <a:spcPct val="0"/>
              </a:spcBef>
              <a:defRPr/>
            </a:pPr>
            <a:endParaRPr lang="en-US" b="1"/>
          </a:p>
        </p:txBody>
      </p:sp>
      <p:sp>
        <p:nvSpPr>
          <p:cNvPr id="6" name="Slide Number Placeholder 5"/>
          <p:cNvSpPr>
            <a:spLocks noGrp="1"/>
          </p:cNvSpPr>
          <p:nvPr>
            <p:ph type="sldNum" sz="quarter" idx="12"/>
          </p:nvPr>
        </p:nvSpPr>
        <p:spPr/>
        <p:txBody>
          <a:bodyPr/>
          <a:lstStyle>
            <a:lvl1pPr>
              <a:defRPr/>
            </a:lvl1pPr>
          </a:lstStyle>
          <a:p>
            <a:pPr>
              <a:spcBef>
                <a:spcPct val="0"/>
              </a:spcBef>
              <a:defRPr/>
            </a:pPr>
            <a:fld id="{6A11BBAB-3611-4EF0-A828-C5DD08D09899}" type="slidenum">
              <a:rPr lang="en-US" b="1"/>
              <a:pPr>
                <a:spcBef>
                  <a:spcPct val="0"/>
                </a:spcBef>
                <a:defRPr/>
              </a:pPr>
              <a:t>‹#›</a:t>
            </a:fld>
            <a:endParaRPr lang="en-US" b="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94387"/>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21387" cy="5894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598613"/>
            <a:ext cx="4037012"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5025" y="1598613"/>
            <a:ext cx="4037013" cy="45704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43687A-48B2-4DEB-B836-E6AE6DA07EB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315200" cy="1143000"/>
          </a:xfrm>
          <a:prstGeom prst="rect">
            <a:avLst/>
          </a:prstGeom>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CE0EC6-6175-42FD-9C95-0AC32449B94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56A189-3E1E-4935-9670-B55C03FE268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658D611-7790-4B6E-9CB1-0EA69682CF0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80BBDE-0F9C-4B10-A1B9-B8638D58060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5C7FA57-754C-4E5E-95FD-C1919BCBC8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E3E3DC-97B5-4CD2-AA12-D1F84953F5F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FA6B01-66BA-464C-A222-0A348AC6F93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4997C0-13CD-4989-A8D4-68C842C6214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215718-82BD-40FA-905D-FE49F19EBD3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A13A1F-8572-4DAE-BB86-D5D198792E8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E50D86-27B3-4277-9CF8-DA53A92785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914400" y="1598613"/>
            <a:ext cx="7315200" cy="4570412"/>
          </a:xfrm>
          <a:prstGeom prst="rect">
            <a:avLst/>
          </a:prstGeom>
          <a:noFill/>
          <a:ln w="9525">
            <a:noFill/>
            <a:miter lim="800000"/>
            <a:headEnd/>
            <a:tailEnd/>
          </a:ln>
        </p:spPr>
        <p:txBody>
          <a:bodyPr vert="horz" wrap="square" lIns="685800" tIns="685800" rIns="685800" bIns="68580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a:solidFill>
            <a:schemeClr val="tx2"/>
          </a:solidFill>
          <a:latin typeface="Arial" charset="0"/>
        </a:defRPr>
      </a:lvl6pPr>
      <a:lvl7pPr marL="914400" algn="ctr" rtl="0" fontAlgn="base">
        <a:spcBef>
          <a:spcPct val="0"/>
        </a:spcBef>
        <a:spcAft>
          <a:spcPct val="0"/>
        </a:spcAft>
        <a:defRPr>
          <a:solidFill>
            <a:schemeClr val="tx2"/>
          </a:solidFill>
          <a:latin typeface="Arial" charset="0"/>
        </a:defRPr>
      </a:lvl7pPr>
      <a:lvl8pPr marL="1371600" algn="ctr" rtl="0" fontAlgn="base">
        <a:spcBef>
          <a:spcPct val="0"/>
        </a:spcBef>
        <a:spcAft>
          <a:spcPct val="0"/>
        </a:spcAft>
        <a:defRPr>
          <a:solidFill>
            <a:schemeClr val="tx2"/>
          </a:solidFill>
          <a:latin typeface="Arial" charset="0"/>
        </a:defRPr>
      </a:lvl8pPr>
      <a:lvl9pPr marL="1828800" algn="ctr" rtl="0" fontAlgn="base">
        <a:spcBef>
          <a:spcPct val="0"/>
        </a:spcBef>
        <a:spcAft>
          <a:spcPct val="0"/>
        </a:spcAft>
        <a:defRPr>
          <a:solidFill>
            <a:schemeClr val="tx2"/>
          </a:solidFill>
          <a:latin typeface="Arial" charset="0"/>
        </a:defRPr>
      </a:lvl9pPr>
    </p:titleStyle>
    <p:bodyStyle>
      <a:lvl1pPr marL="342900" indent="-342900" algn="l" rtl="0" eaLnBrk="0" fontAlgn="base" hangingPunct="0">
        <a:lnSpc>
          <a:spcPct val="12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800">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Calibri"/>
              </a:defRPr>
            </a:lvl1pPr>
          </a:lstStyle>
          <a:p>
            <a:pPr rtl="0" fontAlgn="base">
              <a:spcBef>
                <a:spcPct val="0"/>
              </a:spcBef>
              <a:spcAft>
                <a:spcPct val="0"/>
              </a:spcAft>
              <a:defRPr/>
            </a:pPr>
            <a:fld id="{8128F616-09E1-4E72-8C09-E0AA1F047DD1}" type="datetimeFigureOut">
              <a:rPr lang="en-US" b="1" kern="1200">
                <a:ea typeface="+mn-ea"/>
                <a:cs typeface="+mn-cs"/>
              </a:rPr>
              <a:pPr rtl="0" fontAlgn="base">
                <a:spcBef>
                  <a:spcPct val="0"/>
                </a:spcBef>
                <a:spcAft>
                  <a:spcPct val="0"/>
                </a:spcAft>
                <a:defRPr/>
              </a:pPr>
              <a:t>2/25/2010</a:t>
            </a:fld>
            <a:endParaRPr lang="en-US" b="1" kern="120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defRPr>
            </a:lvl1pPr>
          </a:lstStyle>
          <a:p>
            <a:pPr rtl="0" fontAlgn="base">
              <a:spcBef>
                <a:spcPct val="0"/>
              </a:spcBef>
              <a:spcAft>
                <a:spcPct val="0"/>
              </a:spcAft>
              <a:defRPr/>
            </a:pPr>
            <a:endParaRPr lang="en-US" b="1" kern="120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tint val="75000"/>
                  </a:prstClr>
                </a:solidFill>
                <a:latin typeface="Calibri"/>
              </a:defRPr>
            </a:lvl1pPr>
          </a:lstStyle>
          <a:p>
            <a:pPr rtl="0" fontAlgn="base">
              <a:spcBef>
                <a:spcPct val="0"/>
              </a:spcBef>
              <a:spcAft>
                <a:spcPct val="0"/>
              </a:spcAft>
              <a:defRPr/>
            </a:pPr>
            <a:fld id="{0923CE25-7CB7-451F-B648-304E1C0346BA}" type="slidenum">
              <a:rPr lang="en-US" b="1" kern="1200">
                <a:ea typeface="+mn-ea"/>
                <a:cs typeface="+mn-cs"/>
              </a:rPr>
              <a:pPr rtl="0" fontAlgn="base">
                <a:spcBef>
                  <a:spcPct val="0"/>
                </a:spcBef>
                <a:spcAft>
                  <a:spcPct val="0"/>
                </a:spcAft>
                <a:defRPr/>
              </a:pPr>
              <a:t>‹#›</a:t>
            </a:fld>
            <a:endParaRPr lang="en-US" b="1" kern="1200">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n-US">
              <a:solidFill>
                <a:srgbClr val="000000"/>
              </a:solidFill>
            </a:endParaRPr>
          </a:p>
        </p:txBody>
      </p:sp>
      <p:sp>
        <p:nvSpPr>
          <p:cNvPr id="297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defRPr/>
            </a:pPr>
            <a:endParaRPr lang="en-US">
              <a:solidFill>
                <a:srgbClr val="000000"/>
              </a:solidFill>
            </a:endParaRPr>
          </a:p>
        </p:txBody>
      </p:sp>
      <p:sp>
        <p:nvSpPr>
          <p:cNvPr id="297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a:defRPr/>
            </a:pPr>
            <a:fld id="{98127978-7267-4B57-94EC-54D0D2A44CD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Calibri"/>
              </a:defRPr>
            </a:lvl1pPr>
          </a:lstStyle>
          <a:p>
            <a:pPr>
              <a:defRPr/>
            </a:pPr>
            <a:fld id="{8128F616-09E1-4E72-8C09-E0AA1F047DD1}" type="datetimeFigureOut">
              <a:rPr lang="en-US" b="1"/>
              <a:pPr>
                <a:defRPr/>
              </a:pPr>
              <a:t>2/25/2010</a:t>
            </a:fld>
            <a:endParaRPr lang="en-US" b="1"/>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Calibri"/>
              </a:defRPr>
            </a:lvl1pPr>
          </a:lstStyle>
          <a:p>
            <a:pPr>
              <a:defRPr/>
            </a:pPr>
            <a:endParaRPr lang="en-US" b="1"/>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prstClr val="black">
                    <a:tint val="75000"/>
                  </a:prstClr>
                </a:solidFill>
                <a:latin typeface="Calibri"/>
              </a:defRPr>
            </a:lvl1pPr>
          </a:lstStyle>
          <a:p>
            <a:pPr>
              <a:defRPr/>
            </a:pPr>
            <a:fld id="{0923CE25-7CB7-451F-B648-304E1C0346BA}" type="slidenum">
              <a:rPr lang="en-US" b="1"/>
              <a:pPr>
                <a:defRPr/>
              </a:pPr>
              <a:t>‹#›</a:t>
            </a:fld>
            <a:endParaRPr lang="en-US" b="1"/>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55613" y="1598613"/>
            <a:ext cx="8226425" cy="4570412"/>
          </a:xfrm>
          <a:prstGeom prst="rect">
            <a:avLst/>
          </a:prstGeom>
          <a:noFill/>
          <a:ln w="9525">
            <a:noFill/>
            <a:miter lim="800000"/>
            <a:headEnd/>
            <a:tailEnd/>
          </a:ln>
        </p:spPr>
        <p:txBody>
          <a:bodyPr vert="horz" wrap="square" lIns="685800" tIns="685800" rIns="685800" bIns="68580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a:solidFill>
            <a:schemeClr val="tx2"/>
          </a:solidFill>
          <a:latin typeface="Arial" charset="0"/>
        </a:defRPr>
      </a:lvl6pPr>
      <a:lvl7pPr marL="914400" algn="ctr" rtl="0" fontAlgn="base">
        <a:spcBef>
          <a:spcPct val="0"/>
        </a:spcBef>
        <a:spcAft>
          <a:spcPct val="0"/>
        </a:spcAft>
        <a:defRPr>
          <a:solidFill>
            <a:schemeClr val="tx2"/>
          </a:solidFill>
          <a:latin typeface="Arial" charset="0"/>
        </a:defRPr>
      </a:lvl7pPr>
      <a:lvl8pPr marL="1371600" algn="ctr" rtl="0" fontAlgn="base">
        <a:spcBef>
          <a:spcPct val="0"/>
        </a:spcBef>
        <a:spcAft>
          <a:spcPct val="0"/>
        </a:spcAft>
        <a:defRPr>
          <a:solidFill>
            <a:schemeClr val="tx2"/>
          </a:solidFill>
          <a:latin typeface="Arial" charset="0"/>
        </a:defRPr>
      </a:lvl8pPr>
      <a:lvl9pPr marL="1828800" algn="ctr" rtl="0" fontAlgn="base">
        <a:spcBef>
          <a:spcPct val="0"/>
        </a:spcBef>
        <a:spcAft>
          <a:spcPct val="0"/>
        </a:spcAft>
        <a:defRPr>
          <a:solidFill>
            <a:schemeClr val="tx2"/>
          </a:solidFill>
          <a:latin typeface="Arial" charset="0"/>
        </a:defRPr>
      </a:lvl9pPr>
    </p:titleStyle>
    <p:bodyStyle>
      <a:lvl1pPr marL="342900" indent="-342900" algn="l" rtl="0" eaLnBrk="0" fontAlgn="base" hangingPunct="0">
        <a:lnSpc>
          <a:spcPct val="12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800">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n-US">
              <a:solidFill>
                <a:srgbClr val="000000"/>
              </a:solidFill>
            </a:endParaRPr>
          </a:p>
        </p:txBody>
      </p:sp>
      <p:sp>
        <p:nvSpPr>
          <p:cNvPr id="297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defRPr/>
            </a:pPr>
            <a:endParaRPr lang="en-US">
              <a:solidFill>
                <a:srgbClr val="000000"/>
              </a:solidFill>
            </a:endParaRPr>
          </a:p>
        </p:txBody>
      </p:sp>
      <p:sp>
        <p:nvSpPr>
          <p:cNvPr id="297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a:defRPr/>
            </a:pPr>
            <a:fld id="{98127978-7267-4B57-94EC-54D0D2A44CD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umn.edu/cla/faculty/troufs/anth3635/cetexts.html#AnthropologicalImagination" TargetMode="External"/><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d.umn.edu/cla/faculty/troufs/anth3635/cetexts.html#AnthropologicalImagination"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openxmlformats.org/officeDocument/2006/relationships/hyperlink" Target="http://eclectic.ss.uci.edu/~drwhite/worldcul/atlas.htm" TargetMode="External"/><Relationship Id="rId2" Type="http://schemas.openxmlformats.org/officeDocument/2006/relationships/image" Target="../media/image7.png"/><Relationship Id="rId1" Type="http://schemas.openxmlformats.org/officeDocument/2006/relationships/slideLayout" Target="../slideLayouts/slideLayout30.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hyperlink" Target="http://www.library.uiuc.edu/edx/gif/PaperFileKey_forWeb.gif" TargetMode="External"/><Relationship Id="rId2" Type="http://schemas.openxmlformats.org/officeDocument/2006/relationships/image" Target="../media/image9.png"/><Relationship Id="rId1" Type="http://schemas.openxmlformats.org/officeDocument/2006/relationships/slideLayout" Target="../slideLayouts/slideLayout65.xml"/><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library.uiuc.edu/edx/gif/PaperFileKey_forWeb.gif" TargetMode="External"/><Relationship Id="rId1" Type="http://schemas.openxmlformats.org/officeDocument/2006/relationships/slideLayout" Target="../slideLayouts/slideLayout65.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lucy.ukc.ac.uk/cgi-bin/uncgi/Ethnoatlas/atlas.vopts" TargetMode="Externa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lucy.ukc.ac.uk/cgi-bin/uncgi/Ethnoatlas/atlas.vopts" TargetMode="External"/><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lucy.ukc.ac.uk/cgi-bin/uncgi/Ethnoatlas/atlas.vopts" TargetMode="External"/><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3" Type="http://schemas.openxmlformats.org/officeDocument/2006/relationships/hyperlink" Target="http://www.yale.edu/hraf/collections.htm" TargetMode="External"/><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ale.edu/hraf/collections.htm" TargetMode="Externa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hyperlink" Target="http://www.perpetualvisions.com/nativeamericans/short-talk/overview-of-talk.html" TargetMode="External"/><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lucy.ukc.ac.uk/cgi-bin/uncgi/Ethnoatlas/atlas.vopts" TargetMode="Externa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d.umn.edu/cla/faculty/troufs/anth3635/cetexts.html#AnthropologicalImagina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95600" y="685800"/>
            <a:ext cx="3352800" cy="4572000"/>
          </a:xfrm>
          <a:prstGeom prst="rect">
            <a:avLst/>
          </a:prstGeom>
          <a:noFill/>
          <a:ln w="9525">
            <a:noFill/>
            <a:miter lim="800000"/>
            <a:headEnd/>
            <a:tailEnd/>
          </a:ln>
        </p:spPr>
      </p:pic>
      <p:sp>
        <p:nvSpPr>
          <p:cNvPr id="6" name="Rectangle 5"/>
          <p:cNvSpPr/>
          <p:nvPr/>
        </p:nvSpPr>
        <p:spPr>
          <a:xfrm>
            <a:off x="3241709" y="6273798"/>
            <a:ext cx="2628797" cy="338554"/>
          </a:xfrm>
          <a:prstGeom prst="rect">
            <a:avLst/>
          </a:prstGeom>
        </p:spPr>
        <p:txBody>
          <a:bodyPr wrap="none">
            <a:spAutoFit/>
          </a:bodyPr>
          <a:lstStyle/>
          <a:p>
            <a:pPr lvl="1" algn="ctr" rtl="0" fontAlgn="base">
              <a:spcBef>
                <a:spcPct val="20000"/>
              </a:spcBef>
              <a:spcAft>
                <a:spcPct val="0"/>
              </a:spcAft>
            </a:pPr>
            <a:r>
              <a:rPr lang="en-US" sz="2400" b="1" kern="1200" baseline="30000" dirty="0">
                <a:solidFill>
                  <a:prstClr val="white"/>
                </a:solidFill>
                <a:latin typeface="Verdana" pitchFamily="34" charset="0"/>
                <a:ea typeface="+mn-ea"/>
                <a:cs typeface="+mn-cs"/>
              </a:rPr>
              <a:t>©</a:t>
            </a:r>
            <a:r>
              <a:rPr lang="en-US" sz="1200" kern="1200" dirty="0">
                <a:solidFill>
                  <a:prstClr val="white"/>
                </a:solidFill>
                <a:latin typeface="Verdana" pitchFamily="34" charset="0"/>
                <a:ea typeface="+mn-ea"/>
                <a:cs typeface="+mn-cs"/>
              </a:rPr>
              <a:t>Timothy G. Roufs </a:t>
            </a:r>
            <a:r>
              <a:rPr lang="en-US" sz="1200" kern="1200" dirty="0" smtClean="0">
                <a:solidFill>
                  <a:prstClr val="white"/>
                </a:solidFill>
                <a:latin typeface="Verdana" pitchFamily="34" charset="0"/>
                <a:ea typeface="+mn-ea"/>
                <a:cs typeface="+mn-cs"/>
              </a:rPr>
              <a:t>2010</a:t>
            </a:r>
            <a:endParaRPr lang="en-US" sz="3200" kern="1200" dirty="0">
              <a:solidFill>
                <a:prstClr val="white"/>
              </a:solidFill>
              <a:latin typeface="Verdana" pitchFamily="34" charset="0"/>
              <a:ea typeface="+mn-ea"/>
              <a:cs typeface="+mn-cs"/>
            </a:endParaRPr>
          </a:p>
        </p:txBody>
      </p:sp>
      <p:sp>
        <p:nvSpPr>
          <p:cNvPr id="7" name="Rectangle 4"/>
          <p:cNvSpPr txBox="1">
            <a:spLocks noChangeArrowheads="1"/>
          </p:cNvSpPr>
          <p:nvPr/>
        </p:nvSpPr>
        <p:spPr bwMode="auto">
          <a:xfrm>
            <a:off x="0" y="685800"/>
            <a:ext cx="9144000" cy="5339923"/>
          </a:xfrm>
          <a:prstGeom prst="rect">
            <a:avLst/>
          </a:prstGeom>
          <a:solidFill>
            <a:schemeClr val="tx1">
              <a:alpha val="35000"/>
            </a:schemeClr>
          </a:solidFill>
          <a:ln>
            <a:miter lim="800000"/>
            <a:headEnd/>
            <a:tailEnd/>
          </a:ln>
        </p:spPr>
        <p:txBody>
          <a:bodyPr>
            <a:spAutoFit/>
          </a:bodyPr>
          <a:lstStyle/>
          <a:p>
            <a:pPr algn="ctr" rtl="0" fontAlgn="base">
              <a:spcBef>
                <a:spcPct val="0"/>
              </a:spcBef>
              <a:spcAft>
                <a:spcPct val="0"/>
              </a:spcAft>
              <a:defRPr/>
            </a:pPr>
            <a:endParaRPr lang="en-US" sz="32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a:p>
            <a:pPr algn="ctr" rtl="0" fontAlgn="base">
              <a:spcBef>
                <a:spcPct val="0"/>
              </a:spcBef>
              <a:spcAft>
                <a:spcPct val="0"/>
              </a:spcAft>
              <a:defRPr/>
            </a:pPr>
            <a:endParaRPr lang="en-US" sz="32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r>
              <a:rPr lang="en-US" sz="36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A Note on</a:t>
            </a:r>
          </a:p>
          <a:p>
            <a:pPr algn="ctr" rtl="0" fontAlgn="base">
              <a:spcBef>
                <a:spcPct val="0"/>
              </a:spcBef>
              <a:spcAft>
                <a:spcPct val="0"/>
              </a:spcAft>
              <a:defRPr/>
            </a:pPr>
            <a:r>
              <a:rPr lang="en-US" sz="36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Anthropology </a:t>
            </a:r>
            <a:r>
              <a:rPr lang="en-US" sz="3600" b="1" i="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in</a:t>
            </a:r>
            <a:r>
              <a:rPr lang="en-US" sz="36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Europe</a:t>
            </a:r>
          </a:p>
          <a:p>
            <a:pPr algn="ctr" rtl="0" fontAlgn="base">
              <a:spcBef>
                <a:spcPct val="0"/>
              </a:spcBef>
              <a:spcAft>
                <a:spcPct val="0"/>
              </a:spcAft>
              <a:defRPr/>
            </a:pPr>
            <a:r>
              <a:rPr lang="en-US" sz="36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or</a:t>
            </a:r>
          </a:p>
          <a:p>
            <a:pPr algn="ctr" rtl="0" fontAlgn="base">
              <a:spcBef>
                <a:spcPct val="0"/>
              </a:spcBef>
              <a:spcAft>
                <a:spcPct val="0"/>
              </a:spcAft>
              <a:defRPr/>
            </a:pPr>
            <a:r>
              <a:rPr lang="en-US" sz="36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Anthropology </a:t>
            </a:r>
            <a:r>
              <a:rPr lang="en-US" sz="3600" b="1" i="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of</a:t>
            </a:r>
            <a:r>
              <a:rPr lang="en-US" sz="36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Europe ?</a:t>
            </a:r>
            <a:endParaRPr lang="en-US" sz="36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9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r>
              <a:rPr lang="en-US" sz="24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a:t>
            </a:r>
            <a:r>
              <a:rPr lang="en-US" sz="28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 . Some Trends</a:t>
            </a:r>
            <a:endParaRPr lang="en-US" sz="24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p:txBody>
      </p:sp>
      <p:sp>
        <p:nvSpPr>
          <p:cNvPr id="8" name="Text Box 5"/>
          <p:cNvSpPr txBox="1">
            <a:spLocks noChangeArrowheads="1"/>
          </p:cNvSpPr>
          <p:nvPr/>
        </p:nvSpPr>
        <p:spPr bwMode="auto">
          <a:xfrm>
            <a:off x="1905000" y="5901193"/>
            <a:ext cx="5303568" cy="276999"/>
          </a:xfrm>
          <a:prstGeom prst="rect">
            <a:avLst/>
          </a:prstGeom>
          <a:noFill/>
          <a:ln w="28575">
            <a:noFill/>
            <a:miter lim="800000"/>
            <a:headEnd/>
            <a:tailEnd/>
          </a:ln>
        </p:spPr>
        <p:txBody>
          <a:bodyPr wrap="none">
            <a:spAutoFit/>
          </a:bodyPr>
          <a:lstStyle/>
          <a:p>
            <a:pPr algn="l">
              <a:spcBef>
                <a:spcPct val="20000"/>
              </a:spcBef>
            </a:pPr>
            <a:r>
              <a:rPr lang="en-US" sz="1200" dirty="0">
                <a:solidFill>
                  <a:schemeClr val="bg1"/>
                </a:solidFill>
              </a:rPr>
              <a:t>After Susan </a:t>
            </a:r>
            <a:r>
              <a:rPr lang="en-US" sz="1200" dirty="0" err="1">
                <a:solidFill>
                  <a:schemeClr val="bg1"/>
                </a:solidFill>
              </a:rPr>
              <a:t>Parman</a:t>
            </a:r>
            <a:r>
              <a:rPr lang="en-US" sz="1200" dirty="0">
                <a:solidFill>
                  <a:schemeClr val="bg1"/>
                </a:solidFill>
              </a:rPr>
              <a:t>, </a:t>
            </a:r>
            <a:r>
              <a:rPr lang="en-US" sz="1200" i="1" dirty="0">
                <a:solidFill>
                  <a:schemeClr val="bg1"/>
                </a:solidFill>
                <a:hlinkClick r:id="rId3"/>
              </a:rPr>
              <a:t>Europe in the Anthropological Imagination</a:t>
            </a:r>
            <a:r>
              <a:rPr lang="en-US" sz="1200" dirty="0">
                <a:solidFill>
                  <a:schemeClr val="bg1"/>
                </a:solidFill>
              </a:rPr>
              <a:t>, pp. 11 - 14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1267" name="Rectangle 3"/>
          <p:cNvSpPr>
            <a:spLocks noGrp="1" noChangeArrowheads="1"/>
          </p:cNvSpPr>
          <p:nvPr>
            <p:ph type="body" idx="1"/>
          </p:nvPr>
        </p:nvSpPr>
        <p:spPr>
          <a:xfrm>
            <a:off x="914400" y="1598613"/>
            <a:ext cx="7391400" cy="4570412"/>
          </a:xfrm>
        </p:spPr>
        <p:txBody>
          <a:bodyPr/>
          <a:lstStyle/>
          <a:p>
            <a:pPr eaLnBrk="1" hangingPunct="1"/>
            <a:r>
              <a:rPr lang="en-US" sz="2800" dirty="0" smtClean="0"/>
              <a:t>William A. Douglass argues that despite the appearance of the isolated peasant community as the typical focus of early Europeanist anthropology, the theme of migration was a constant thread . .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2291" name="Rectangle 3"/>
          <p:cNvSpPr>
            <a:spLocks noGrp="1" noChangeArrowheads="1"/>
          </p:cNvSpPr>
          <p:nvPr>
            <p:ph type="body" idx="1"/>
          </p:nvPr>
        </p:nvSpPr>
        <p:spPr/>
        <p:txBody>
          <a:bodyPr/>
          <a:lstStyle/>
          <a:p>
            <a:pPr eaLnBrk="1" hangingPunct="1"/>
            <a:r>
              <a:rPr lang="en-US" dirty="0" smtClean="0">
                <a:solidFill>
                  <a:schemeClr val="accent1"/>
                </a:solidFill>
              </a:rPr>
              <a:t>William A. </a:t>
            </a:r>
            <a:r>
              <a:rPr lang="en-US" sz="2800" dirty="0" smtClean="0">
                <a:solidFill>
                  <a:schemeClr val="accent1"/>
                </a:solidFill>
              </a:rPr>
              <a:t>Douglass argues that despite the appearance of the isolated peasant community as the typical focus of early Europeanist anthropology,</a:t>
            </a:r>
            <a:r>
              <a:rPr lang="en-US" sz="2800" dirty="0" smtClean="0"/>
              <a:t> </a:t>
            </a:r>
            <a:r>
              <a:rPr lang="en-US" sz="3600" b="1" dirty="0" smtClean="0"/>
              <a:t>the theme of migration was a constant thread . .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3315" name="Rectangle 3"/>
          <p:cNvSpPr>
            <a:spLocks noGrp="1" noChangeArrowheads="1"/>
          </p:cNvSpPr>
          <p:nvPr>
            <p:ph type="body" idx="1"/>
          </p:nvPr>
        </p:nvSpPr>
        <p:spPr>
          <a:xfrm>
            <a:off x="455613" y="2590800"/>
            <a:ext cx="8226425" cy="4040188"/>
          </a:xfrm>
        </p:spPr>
        <p:txBody>
          <a:bodyPr/>
          <a:lstStyle/>
          <a:p>
            <a:pPr eaLnBrk="1" hangingPunct="1">
              <a:lnSpc>
                <a:spcPct val="100000"/>
              </a:lnSpc>
            </a:pPr>
            <a:r>
              <a:rPr lang="en-US" sz="2000" dirty="0" smtClean="0"/>
              <a:t>Douglass extracts comments from ...</a:t>
            </a:r>
          </a:p>
          <a:p>
            <a:pPr eaLnBrk="1" hangingPunct="1">
              <a:lnSpc>
                <a:spcPct val="100000"/>
              </a:lnSpc>
            </a:pPr>
            <a:endParaRPr lang="en-US" sz="2000" dirty="0" smtClean="0"/>
          </a:p>
          <a:p>
            <a:pPr lvl="1" eaLnBrk="1" hangingPunct="1">
              <a:lnSpc>
                <a:spcPct val="100000"/>
              </a:lnSpc>
            </a:pPr>
            <a:r>
              <a:rPr lang="en-US" sz="2000" dirty="0" err="1" smtClean="0"/>
              <a:t>Arensberg’s</a:t>
            </a:r>
            <a:r>
              <a:rPr lang="en-US" sz="2000" dirty="0" smtClean="0"/>
              <a:t> </a:t>
            </a:r>
            <a:r>
              <a:rPr lang="en-US" sz="2000" i="1" dirty="0" smtClean="0"/>
              <a:t>Irish Countryman</a:t>
            </a:r>
          </a:p>
          <a:p>
            <a:pPr lvl="2" eaLnBrk="1" hangingPunct="1">
              <a:lnSpc>
                <a:spcPct val="100000"/>
              </a:lnSpc>
            </a:pPr>
            <a:r>
              <a:rPr lang="en-US" sz="1800" dirty="0" smtClean="0"/>
              <a:t>the earliest example of </a:t>
            </a:r>
            <a:r>
              <a:rPr lang="en-US" sz="1800" dirty="0" err="1" smtClean="0"/>
              <a:t>anglophone</a:t>
            </a:r>
            <a:r>
              <a:rPr lang="en-US" sz="1800" dirty="0" smtClean="0"/>
              <a:t> Europeanist anthropology</a:t>
            </a:r>
          </a:p>
          <a:p>
            <a:pPr lvl="1" eaLnBrk="1" hangingPunct="1">
              <a:lnSpc>
                <a:spcPct val="100000"/>
              </a:lnSpc>
            </a:pPr>
            <a:endParaRPr lang="en-US" sz="2000" i="1" dirty="0" smtClean="0"/>
          </a:p>
          <a:p>
            <a:pPr lvl="1" eaLnBrk="1" hangingPunct="1">
              <a:lnSpc>
                <a:spcPct val="100000"/>
              </a:lnSpc>
            </a:pPr>
            <a:r>
              <a:rPr lang="en-US" sz="2000" dirty="0" smtClean="0"/>
              <a:t>Pitt-</a:t>
            </a:r>
            <a:r>
              <a:rPr lang="en-US" sz="2000" dirty="0" err="1" smtClean="0"/>
              <a:t>Rivers’s</a:t>
            </a:r>
            <a:r>
              <a:rPr lang="en-US" sz="2000" dirty="0" smtClean="0"/>
              <a:t> </a:t>
            </a:r>
            <a:r>
              <a:rPr lang="en-US" sz="2000" i="1" dirty="0" smtClean="0"/>
              <a:t>People of the Sierra</a:t>
            </a:r>
          </a:p>
          <a:p>
            <a:pPr lvl="2" eaLnBrk="1" hangingPunct="1">
              <a:lnSpc>
                <a:spcPct val="100000"/>
              </a:lnSpc>
            </a:pPr>
            <a:r>
              <a:rPr lang="en-US" sz="1800" dirty="0" smtClean="0"/>
              <a:t>“</a:t>
            </a:r>
            <a:r>
              <a:rPr lang="en-US" sz="1800" dirty="0" err="1" smtClean="0"/>
              <a:t>anglophone</a:t>
            </a:r>
            <a:r>
              <a:rPr lang="en-US" sz="1800" dirty="0" smtClean="0"/>
              <a:t> Europeanist anthropology’s quintessential and most influential little community study”</a:t>
            </a:r>
          </a:p>
        </p:txBody>
      </p:sp>
      <p:pic>
        <p:nvPicPr>
          <p:cNvPr id="13317" name="Picture 4"/>
          <p:cNvPicPr>
            <a:picLocks noChangeAspect="1" noChangeArrowheads="1"/>
          </p:cNvPicPr>
          <p:nvPr/>
        </p:nvPicPr>
        <p:blipFill>
          <a:blip r:embed="rId2" cstate="print"/>
          <a:srcRect/>
          <a:stretch>
            <a:fillRect/>
          </a:stretch>
        </p:blipFill>
        <p:spPr bwMode="auto">
          <a:xfrm>
            <a:off x="6218238" y="681038"/>
            <a:ext cx="1935162" cy="2976562"/>
          </a:xfrm>
          <a:prstGeom prst="rect">
            <a:avLst/>
          </a:prstGeom>
          <a:noFill/>
          <a:ln w="9525">
            <a:noFill/>
            <a:miter lim="800000"/>
            <a:headEnd/>
            <a:tailEnd/>
          </a:ln>
        </p:spPr>
      </p:pic>
      <p:pic>
        <p:nvPicPr>
          <p:cNvPr id="13318" name="Picture 4"/>
          <p:cNvPicPr>
            <a:picLocks noChangeAspect="1" noChangeArrowheads="1"/>
          </p:cNvPicPr>
          <p:nvPr/>
        </p:nvPicPr>
        <p:blipFill>
          <a:blip r:embed="rId3" cstate="print"/>
          <a:srcRect/>
          <a:stretch>
            <a:fillRect/>
          </a:stretch>
        </p:blipFill>
        <p:spPr bwMode="auto">
          <a:xfrm>
            <a:off x="914400" y="228600"/>
            <a:ext cx="1676400" cy="2468563"/>
          </a:xfrm>
          <a:prstGeom prst="rect">
            <a:avLst/>
          </a:prstGeom>
          <a:noFill/>
          <a:ln w="9525" algn="ctr">
            <a:noFill/>
            <a:miter lim="800000"/>
            <a:headEnd/>
            <a:tailEnd/>
          </a:ln>
        </p:spPr>
      </p:pic>
      <p:sp>
        <p:nvSpPr>
          <p:cNvPr id="7"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4"/>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4339" name="Rectangle 3"/>
          <p:cNvSpPr>
            <a:spLocks noGrp="1" noChangeArrowheads="1"/>
          </p:cNvSpPr>
          <p:nvPr>
            <p:ph type="body" idx="1"/>
          </p:nvPr>
        </p:nvSpPr>
        <p:spPr/>
        <p:txBody>
          <a:bodyPr/>
          <a:lstStyle/>
          <a:p>
            <a:pPr eaLnBrk="1" hangingPunct="1"/>
            <a:r>
              <a:rPr lang="en-US" smtClean="0"/>
              <a:t>Caroline Brettell notes that the 1970s also saw the beginning not only of urban anthropology but also of gender studies </a:t>
            </a:r>
          </a:p>
          <a:p>
            <a:pPr lvl="2" eaLnBrk="1" hangingPunct="1"/>
            <a:r>
              <a:rPr lang="en-US" sz="1800" smtClean="0"/>
              <a:t>e.g., Rosaldo and Lamphere 1974</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5363" name="Rectangle 3"/>
          <p:cNvSpPr>
            <a:spLocks noGrp="1" noChangeArrowheads="1"/>
          </p:cNvSpPr>
          <p:nvPr>
            <p:ph type="body" idx="1"/>
          </p:nvPr>
        </p:nvSpPr>
        <p:spPr/>
        <p:txBody>
          <a:bodyPr/>
          <a:lstStyle/>
          <a:p>
            <a:pPr eaLnBrk="1" hangingPunct="1"/>
            <a:r>
              <a:rPr lang="en-US" dirty="0" smtClean="0">
                <a:solidFill>
                  <a:schemeClr val="accent1"/>
                </a:solidFill>
              </a:rPr>
              <a:t>Caroline </a:t>
            </a:r>
            <a:r>
              <a:rPr lang="en-US" dirty="0" err="1" smtClean="0">
                <a:solidFill>
                  <a:schemeClr val="accent1"/>
                </a:solidFill>
              </a:rPr>
              <a:t>Brettell</a:t>
            </a:r>
            <a:r>
              <a:rPr lang="en-US" dirty="0" smtClean="0">
                <a:solidFill>
                  <a:schemeClr val="accent1"/>
                </a:solidFill>
              </a:rPr>
              <a:t> notes that the</a:t>
            </a:r>
            <a:r>
              <a:rPr lang="en-US" dirty="0" smtClean="0"/>
              <a:t> </a:t>
            </a:r>
            <a:r>
              <a:rPr lang="en-US" dirty="0" smtClean="0">
                <a:solidFill>
                  <a:schemeClr val="accent1"/>
                </a:solidFill>
              </a:rPr>
              <a:t>1970s also saw the beginning not only of urban anthropology but also of</a:t>
            </a:r>
            <a:r>
              <a:rPr lang="en-US" dirty="0" smtClean="0"/>
              <a:t> </a:t>
            </a:r>
            <a:r>
              <a:rPr lang="en-US" sz="4000" b="1" dirty="0" smtClean="0"/>
              <a:t>gender studies </a:t>
            </a:r>
            <a:endParaRPr lang="en-US" b="1" dirty="0" smtClean="0"/>
          </a:p>
          <a:p>
            <a:pPr lvl="2" eaLnBrk="1" hangingPunct="1"/>
            <a:r>
              <a:rPr lang="en-US" sz="1800" dirty="0" smtClean="0">
                <a:solidFill>
                  <a:schemeClr val="accent1"/>
                </a:solidFill>
              </a:rPr>
              <a:t>e.g., </a:t>
            </a:r>
            <a:r>
              <a:rPr lang="en-US" sz="1800" dirty="0" err="1" smtClean="0">
                <a:solidFill>
                  <a:schemeClr val="accent1"/>
                </a:solidFill>
              </a:rPr>
              <a:t>Rosaldo</a:t>
            </a:r>
            <a:r>
              <a:rPr lang="en-US" sz="1800" dirty="0" smtClean="0">
                <a:solidFill>
                  <a:schemeClr val="accent1"/>
                </a:solidFill>
              </a:rPr>
              <a:t> and </a:t>
            </a:r>
            <a:r>
              <a:rPr lang="en-US" sz="1800" dirty="0" err="1" smtClean="0">
                <a:solidFill>
                  <a:schemeClr val="accent1"/>
                </a:solidFill>
              </a:rPr>
              <a:t>Lamphere</a:t>
            </a:r>
            <a:r>
              <a:rPr lang="en-US" sz="1800" dirty="0" smtClean="0">
                <a:solidFill>
                  <a:schemeClr val="accent1"/>
                </a:solidFill>
              </a:rPr>
              <a:t> 1974</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type="body" idx="1"/>
          </p:nvPr>
        </p:nvSpPr>
        <p:spPr>
          <a:xfrm>
            <a:off x="914400" y="1601788"/>
            <a:ext cx="7315200" cy="4646612"/>
          </a:xfrm>
        </p:spPr>
        <p:txBody>
          <a:bodyPr/>
          <a:lstStyle/>
          <a:p>
            <a:pPr eaLnBrk="1" hangingPunct="1">
              <a:lnSpc>
                <a:spcPct val="110000"/>
              </a:lnSpc>
            </a:pPr>
            <a:r>
              <a:rPr lang="en-US" b="1" dirty="0" smtClean="0"/>
              <a:t>honor and shame in the Mediterranean to . . .</a:t>
            </a:r>
            <a:endParaRPr lang="en-US" sz="2400" b="1" dirty="0" smtClean="0"/>
          </a:p>
          <a:p>
            <a:pPr marL="682625" lvl="2" indent="-217488" eaLnBrk="1" hangingPunct="1">
              <a:lnSpc>
                <a:spcPct val="110000"/>
              </a:lnSpc>
              <a:spcBef>
                <a:spcPts val="0"/>
              </a:spcBef>
            </a:pPr>
            <a:r>
              <a:rPr lang="en-US" sz="3200" b="1" dirty="0" smtClean="0"/>
              <a:t>general issues of the status of women</a:t>
            </a:r>
          </a:p>
          <a:p>
            <a:pPr marL="682625" lvl="2" indent="-217488" eaLnBrk="1" hangingPunct="1">
              <a:lnSpc>
                <a:spcPct val="110000"/>
              </a:lnSpc>
              <a:spcBef>
                <a:spcPts val="0"/>
              </a:spcBef>
            </a:pPr>
            <a:r>
              <a:rPr lang="en-US" sz="3200" b="1" dirty="0" smtClean="0"/>
              <a:t>their power</a:t>
            </a:r>
          </a:p>
          <a:p>
            <a:pPr marL="682625" lvl="2" indent="-217488" eaLnBrk="1" hangingPunct="1">
              <a:lnSpc>
                <a:spcPct val="110000"/>
              </a:lnSpc>
              <a:spcBef>
                <a:spcPts val="0"/>
              </a:spcBef>
            </a:pPr>
            <a:r>
              <a:rPr lang="en-US" sz="3200" b="1" dirty="0" smtClean="0"/>
              <a:t>their role in migration</a:t>
            </a:r>
          </a:p>
          <a:p>
            <a:pPr marL="682625" lvl="2" indent="-217488" eaLnBrk="1" hangingPunct="1">
              <a:lnSpc>
                <a:spcPct val="110000"/>
              </a:lnSpc>
              <a:spcBef>
                <a:spcPts val="0"/>
              </a:spcBef>
            </a:pPr>
            <a:r>
              <a:rPr lang="en-US" sz="3200" b="1" dirty="0" smtClean="0"/>
              <a:t>the construction of gender identity</a:t>
            </a:r>
          </a:p>
          <a:p>
            <a:pPr marL="682625" lvl="2" indent="-217488" eaLnBrk="1" hangingPunct="1">
              <a:lnSpc>
                <a:spcPct val="110000"/>
              </a:lnSpc>
              <a:spcBef>
                <a:spcPts val="0"/>
              </a:spcBef>
            </a:pPr>
            <a:r>
              <a:rPr lang="en-US" sz="3200" b="1" dirty="0" smtClean="0"/>
              <a:t>the poetics of genders</a:t>
            </a:r>
          </a:p>
        </p:txBody>
      </p:sp>
      <p:sp>
        <p:nvSpPr>
          <p:cNvPr id="5" name="Rectangle 4"/>
          <p:cNvSpPr/>
          <p:nvPr/>
        </p:nvSpPr>
        <p:spPr>
          <a:xfrm>
            <a:off x="852714" y="762000"/>
            <a:ext cx="7334060" cy="529569"/>
          </a:xfrm>
          <a:prstGeom prst="rect">
            <a:avLst/>
          </a:prstGeom>
        </p:spPr>
        <p:txBody>
          <a:bodyPr wrap="none">
            <a:spAutoFit/>
          </a:bodyPr>
          <a:lstStyle/>
          <a:p>
            <a:pPr marL="0" indent="0" eaLnBrk="1" hangingPunct="1">
              <a:lnSpc>
                <a:spcPct val="110000"/>
              </a:lnSpc>
              <a:buNone/>
            </a:pPr>
            <a:r>
              <a:rPr lang="en-US" sz="2800" dirty="0" smtClean="0">
                <a:solidFill>
                  <a:schemeClr val="accent1"/>
                </a:solidFill>
              </a:rPr>
              <a:t>today issues of </a:t>
            </a:r>
            <a:r>
              <a:rPr lang="en-US" sz="2800" b="1" dirty="0" smtClean="0"/>
              <a:t>gender in Europe </a:t>
            </a:r>
            <a:r>
              <a:rPr lang="en-US" sz="2800" dirty="0" smtClean="0">
                <a:solidFill>
                  <a:schemeClr val="accent1"/>
                </a:solidFill>
              </a:rPr>
              <a:t>vary from </a:t>
            </a:r>
          </a:p>
        </p:txBody>
      </p:sp>
      <p:sp>
        <p:nvSpPr>
          <p:cNvPr id="6"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6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6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6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6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9459" name="Rectangle 3"/>
          <p:cNvSpPr>
            <a:spLocks noGrp="1" noChangeArrowheads="1"/>
          </p:cNvSpPr>
          <p:nvPr>
            <p:ph type="body" idx="1"/>
          </p:nvPr>
        </p:nvSpPr>
        <p:spPr/>
        <p:txBody>
          <a:bodyPr/>
          <a:lstStyle/>
          <a:p>
            <a:pPr eaLnBrk="1" hangingPunct="1"/>
            <a:r>
              <a:rPr lang="en-US" sz="2800" smtClean="0"/>
              <a:t>thus from one point of view, one could argue that during the 1970s the anthropological study of Europe (or any culture area, for that matter) was irrelevant in “the anthropological imagination”</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0483" name="Rectangle 3"/>
          <p:cNvSpPr>
            <a:spLocks noGrp="1" noChangeArrowheads="1"/>
          </p:cNvSpPr>
          <p:nvPr>
            <p:ph type="body" idx="1"/>
          </p:nvPr>
        </p:nvSpPr>
        <p:spPr/>
        <p:txBody>
          <a:bodyPr/>
          <a:lstStyle/>
          <a:p>
            <a:pPr eaLnBrk="1" hangingPunct="1">
              <a:lnSpc>
                <a:spcPct val="110000"/>
              </a:lnSpc>
            </a:pPr>
            <a:r>
              <a:rPr lang="en-US" sz="2800" smtClean="0"/>
              <a:t>processes were universal</a:t>
            </a:r>
          </a:p>
          <a:p>
            <a:pPr eaLnBrk="1" hangingPunct="1">
              <a:lnSpc>
                <a:spcPct val="110000"/>
              </a:lnSpc>
            </a:pPr>
            <a:endParaRPr lang="en-US" sz="2800" smtClean="0"/>
          </a:p>
          <a:p>
            <a:pPr eaLnBrk="1" hangingPunct="1">
              <a:lnSpc>
                <a:spcPct val="110000"/>
              </a:lnSpc>
            </a:pPr>
            <a:r>
              <a:rPr lang="en-US" sz="2800" smtClean="0"/>
              <a:t>where they took place was of interest only in providing additional evidence about the nature of the processes themselves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1507"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processes were</a:t>
            </a:r>
            <a:r>
              <a:rPr lang="en-US" sz="2800" dirty="0" smtClean="0"/>
              <a:t> </a:t>
            </a:r>
            <a:r>
              <a:rPr lang="en-US" sz="3600" b="1" dirty="0" smtClean="0"/>
              <a:t>universal</a:t>
            </a:r>
            <a:endParaRPr lang="en-US" sz="2800" b="1" dirty="0" smtClean="0"/>
          </a:p>
          <a:p>
            <a:pPr eaLnBrk="1" hangingPunct="1">
              <a:lnSpc>
                <a:spcPct val="110000"/>
              </a:lnSpc>
            </a:pPr>
            <a:endParaRPr lang="en-US" sz="2800" dirty="0" smtClean="0">
              <a:solidFill>
                <a:schemeClr val="accent1"/>
              </a:solidFill>
            </a:endParaRPr>
          </a:p>
          <a:p>
            <a:pPr eaLnBrk="1" hangingPunct="1">
              <a:lnSpc>
                <a:spcPct val="110000"/>
              </a:lnSpc>
            </a:pPr>
            <a:r>
              <a:rPr lang="en-US" sz="2800" dirty="0" smtClean="0">
                <a:solidFill>
                  <a:schemeClr val="accent1"/>
                </a:solidFill>
              </a:rPr>
              <a:t>where they took place was of interest only in providing additional evidence about the</a:t>
            </a:r>
            <a:r>
              <a:rPr lang="en-US" sz="2800" dirty="0" smtClean="0"/>
              <a:t> </a:t>
            </a:r>
            <a:r>
              <a:rPr lang="en-US" sz="3600" b="1" dirty="0" smtClean="0"/>
              <a:t>nature </a:t>
            </a:r>
          </a:p>
          <a:p>
            <a:pPr eaLnBrk="1" hangingPunct="1">
              <a:lnSpc>
                <a:spcPct val="110000"/>
              </a:lnSpc>
              <a:buNone/>
            </a:pPr>
            <a:r>
              <a:rPr lang="en-US" sz="3600" b="1" dirty="0" smtClean="0"/>
              <a:t>	of the processes themselves</a:t>
            </a:r>
            <a:endParaRPr lang="en-US" sz="2800" b="1" dirty="0" smtClean="0"/>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2531" name="Rectangle 3"/>
          <p:cNvSpPr>
            <a:spLocks noGrp="1" noChangeArrowheads="1"/>
          </p:cNvSpPr>
          <p:nvPr>
            <p:ph type="body" idx="1"/>
          </p:nvPr>
        </p:nvSpPr>
        <p:spPr/>
        <p:txBody>
          <a:bodyPr/>
          <a:lstStyle/>
          <a:p>
            <a:pPr eaLnBrk="1" hangingPunct="1">
              <a:lnSpc>
                <a:spcPct val="110000"/>
              </a:lnSpc>
            </a:pPr>
            <a:r>
              <a:rPr lang="en-US" sz="2800" smtClean="0"/>
              <a:t>on the other hand, going to Europe was essential in “the anthropological imagination” because it validated the universality of anthropological models</a:t>
            </a:r>
          </a:p>
          <a:p>
            <a:pPr lvl="1" eaLnBrk="1" hangingPunct="1">
              <a:lnSpc>
                <a:spcPct val="110000"/>
              </a:lnSpc>
            </a:pPr>
            <a:r>
              <a:rPr lang="en-US" sz="2000" smtClean="0"/>
              <a:t>thus separating it from its image as a discipline relevant only to the study of the exotic, the “primitive,” and the non-West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075" name="Rectangle 3"/>
          <p:cNvSpPr>
            <a:spLocks noGrp="1" noChangeArrowheads="1"/>
          </p:cNvSpPr>
          <p:nvPr>
            <p:ph type="body" idx="1"/>
          </p:nvPr>
        </p:nvSpPr>
        <p:spPr/>
        <p:txBody>
          <a:bodyPr/>
          <a:lstStyle/>
          <a:p>
            <a:pPr eaLnBrk="1" hangingPunct="1"/>
            <a:r>
              <a:rPr lang="en-US" sz="2800" dirty="0" smtClean="0"/>
              <a:t>in the 1970s anthropologists became caught up in a surge of interest in world systems, processes that could be described independent of particular “culture areas”</a:t>
            </a:r>
          </a:p>
        </p:txBody>
      </p:sp>
      <p:sp>
        <p:nvSpPr>
          <p:cNvPr id="3076"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3555"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on the other hand, </a:t>
            </a:r>
            <a:r>
              <a:rPr lang="en-US" sz="3600" b="1" dirty="0" smtClean="0"/>
              <a:t>going to Europe </a:t>
            </a:r>
            <a:r>
              <a:rPr lang="en-US" sz="2800" dirty="0" smtClean="0">
                <a:solidFill>
                  <a:schemeClr val="accent1"/>
                </a:solidFill>
              </a:rPr>
              <a:t>was essential in the “anthropological imagination” because it </a:t>
            </a:r>
            <a:r>
              <a:rPr lang="en-US" sz="3600" b="1" dirty="0" smtClean="0"/>
              <a:t>validated the universality of anthropological models</a:t>
            </a:r>
            <a:endParaRPr lang="en-US" sz="2800" b="1" dirty="0" smtClean="0"/>
          </a:p>
          <a:p>
            <a:pPr lvl="1" eaLnBrk="1" hangingPunct="1">
              <a:lnSpc>
                <a:spcPct val="110000"/>
              </a:lnSpc>
            </a:pPr>
            <a:r>
              <a:rPr lang="en-US" sz="2000" dirty="0" smtClean="0">
                <a:solidFill>
                  <a:schemeClr val="accent1"/>
                </a:solidFill>
              </a:rPr>
              <a:t>thus separating it from its image as a discipline relevant only to the study of the exotic, the “primitive,” and the non-West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4579" name="Rectangle 3"/>
          <p:cNvSpPr>
            <a:spLocks noGrp="1" noChangeArrowheads="1"/>
          </p:cNvSpPr>
          <p:nvPr>
            <p:ph type="body" idx="1"/>
          </p:nvPr>
        </p:nvSpPr>
        <p:spPr/>
        <p:txBody>
          <a:bodyPr/>
          <a:lstStyle/>
          <a:p>
            <a:pPr eaLnBrk="1" hangingPunct="1"/>
            <a:r>
              <a:rPr lang="en-US" sz="2800" dirty="0" smtClean="0">
                <a:solidFill>
                  <a:schemeClr val="accent1"/>
                </a:solidFill>
              </a:rPr>
              <a:t>in choosing to go to Europe, </a:t>
            </a:r>
            <a:r>
              <a:rPr lang="en-US" sz="3600" b="1" dirty="0" smtClean="0"/>
              <a:t>Susanna Hoffman, producer of the film </a:t>
            </a:r>
            <a:r>
              <a:rPr lang="en-US" sz="3600" b="1" i="1" dirty="0" smtClean="0"/>
              <a:t>Kypseli</a:t>
            </a:r>
            <a:r>
              <a:rPr lang="en-US" sz="3600" b="1" dirty="0" smtClean="0"/>
              <a:t>, was testing the question of universality of anthropological models</a:t>
            </a:r>
            <a:endParaRPr lang="en-US" sz="2800" b="1" dirty="0" smtClean="0"/>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915988" y="685800"/>
            <a:ext cx="7313612" cy="5484813"/>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6627" name="Rectangle 3"/>
          <p:cNvSpPr>
            <a:spLocks noGrp="1" noChangeArrowheads="1"/>
          </p:cNvSpPr>
          <p:nvPr>
            <p:ph type="body" idx="1"/>
          </p:nvPr>
        </p:nvSpPr>
        <p:spPr/>
        <p:txBody>
          <a:bodyPr/>
          <a:lstStyle/>
          <a:p>
            <a:pPr eaLnBrk="1" hangingPunct="1"/>
            <a:r>
              <a:rPr lang="en-US" sz="2800" dirty="0" smtClean="0">
                <a:solidFill>
                  <a:schemeClr val="accent1"/>
                </a:solidFill>
              </a:rPr>
              <a:t>the “point of anthropology,” she said, was “to roll like a juggernaut across all landscapes toward the goal of </a:t>
            </a:r>
            <a:r>
              <a:rPr lang="en-US" sz="3600" b="1" dirty="0" smtClean="0"/>
              <a:t>describing the cross-cultural process of humankind</a:t>
            </a:r>
            <a:r>
              <a:rPr lang="en-US" sz="2800" b="1" dirty="0" smtClean="0">
                <a:solidFill>
                  <a:schemeClr val="accent1"/>
                </a:solidFill>
              </a:rPr>
              <a: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7651" name="Rectangle 3"/>
          <p:cNvSpPr>
            <a:spLocks noGrp="1" noChangeArrowheads="1"/>
          </p:cNvSpPr>
          <p:nvPr>
            <p:ph type="body" idx="1"/>
          </p:nvPr>
        </p:nvSpPr>
        <p:spPr/>
        <p:txBody>
          <a:bodyPr/>
          <a:lstStyle/>
          <a:p>
            <a:pPr eaLnBrk="1" hangingPunct="1"/>
            <a:r>
              <a:rPr lang="en-US" sz="2800" smtClean="0"/>
              <a:t>according to Mark T. Shutes, this same motivation lay behind George Peter Murdock attempting to add more European material to the Human Relations Area Files, so as to expand the scope of ethnographic examples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8675" name="Rectangle 3"/>
          <p:cNvSpPr>
            <a:spLocks noGrp="1" noChangeArrowheads="1"/>
          </p:cNvSpPr>
          <p:nvPr>
            <p:ph type="body" idx="1"/>
          </p:nvPr>
        </p:nvSpPr>
        <p:spPr/>
        <p:txBody>
          <a:bodyPr/>
          <a:lstStyle/>
          <a:p>
            <a:pPr eaLnBrk="1" hangingPunct="1"/>
            <a:r>
              <a:rPr lang="en-US" sz="2800" dirty="0" smtClean="0">
                <a:solidFill>
                  <a:schemeClr val="accent1"/>
                </a:solidFill>
              </a:rPr>
              <a:t>according to Mark T. </a:t>
            </a:r>
            <a:r>
              <a:rPr lang="en-US" sz="2800" dirty="0" err="1" smtClean="0">
                <a:solidFill>
                  <a:schemeClr val="accent1"/>
                </a:solidFill>
              </a:rPr>
              <a:t>Shutes</a:t>
            </a:r>
            <a:r>
              <a:rPr lang="en-US" sz="2800" dirty="0" smtClean="0">
                <a:solidFill>
                  <a:schemeClr val="accent1"/>
                </a:solidFill>
              </a:rPr>
              <a:t>, this same motivation lay behind George Peter Murdock attempting to add more European material to the</a:t>
            </a:r>
            <a:r>
              <a:rPr lang="en-US" sz="2800" dirty="0" smtClean="0"/>
              <a:t> </a:t>
            </a:r>
            <a:r>
              <a:rPr lang="en-US" sz="3600" b="1" dirty="0" smtClean="0"/>
              <a:t>Human Relations Area Files</a:t>
            </a:r>
            <a:r>
              <a:rPr lang="en-US" sz="3600" b="1" dirty="0" smtClean="0">
                <a:solidFill>
                  <a:schemeClr val="accent1"/>
                </a:solidFill>
              </a:rPr>
              <a:t>, </a:t>
            </a:r>
            <a:r>
              <a:rPr lang="en-US" sz="2800" dirty="0" smtClean="0">
                <a:solidFill>
                  <a:schemeClr val="accent1"/>
                </a:solidFill>
              </a:rPr>
              <a:t>so as to expand the scope of ethnographic examples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95600" y="1143000"/>
            <a:ext cx="3352800" cy="4572000"/>
          </a:xfrm>
          <a:prstGeom prst="rect">
            <a:avLst/>
          </a:prstGeom>
          <a:noFill/>
          <a:ln w="9525">
            <a:noFill/>
            <a:miter lim="800000"/>
            <a:headEnd/>
            <a:tailEnd/>
          </a:ln>
        </p:spPr>
      </p:pic>
      <p:sp>
        <p:nvSpPr>
          <p:cNvPr id="6" name="Rectangle 4"/>
          <p:cNvSpPr txBox="1">
            <a:spLocks noChangeArrowheads="1"/>
          </p:cNvSpPr>
          <p:nvPr/>
        </p:nvSpPr>
        <p:spPr bwMode="auto">
          <a:xfrm>
            <a:off x="0" y="1447800"/>
            <a:ext cx="9144000" cy="4876800"/>
          </a:xfrm>
          <a:prstGeom prst="rect">
            <a:avLst/>
          </a:prstGeom>
          <a:solidFill>
            <a:schemeClr val="tx1">
              <a:alpha val="35000"/>
            </a:schemeClr>
          </a:solidFill>
          <a:ln>
            <a:miter lim="800000"/>
            <a:headEnd/>
            <a:tailEnd/>
          </a:ln>
        </p:spPr>
        <p:txBody>
          <a:bodyPr>
            <a:noAutofit/>
          </a:bodyPr>
          <a:lstStyle/>
          <a:p>
            <a:pPr>
              <a:defRPr/>
            </a:pPr>
            <a:endParaRPr lang="en-US" sz="1000" b="1"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a:p>
            <a:pPr>
              <a:defRPr/>
            </a:pPr>
            <a:endParaRPr lang="en-US" sz="28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a:p>
            <a:pPr>
              <a:defRPr/>
            </a:pPr>
            <a:r>
              <a:rPr lang="en-US" sz="28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You will read more about this in </a:t>
            </a:r>
          </a:p>
          <a:p>
            <a:pPr>
              <a:defRPr/>
            </a:pPr>
            <a:r>
              <a:rPr lang="en-US" sz="28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
            </a:r>
            <a:br>
              <a:rPr lang="en-US" sz="28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br>
            <a:r>
              <a:rPr lang="en-US" sz="32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Ch. 12 “The Place of Europe in </a:t>
            </a:r>
          </a:p>
          <a:p>
            <a:pPr>
              <a:defRPr/>
            </a:pPr>
            <a:r>
              <a:rPr lang="en-US" sz="32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George P. Murdock's Anthropological Theory”</a:t>
            </a:r>
          </a:p>
          <a:p>
            <a:pPr>
              <a:defRPr/>
            </a:pPr>
            <a:endParaRPr lang="en-US" sz="20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a:p>
            <a:pPr>
              <a:defRPr/>
            </a:pPr>
            <a:r>
              <a:rPr lang="en-US" sz="32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Mark T. </a:t>
            </a:r>
            <a:r>
              <a:rPr lang="en-US" sz="3200" b="1" dirty="0" err="1"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Shutes</a:t>
            </a:r>
            <a:r>
              <a:rPr lang="en-US" sz="32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 pp. 157-168</a:t>
            </a:r>
          </a:p>
          <a:p>
            <a:pPr>
              <a:defRPr/>
            </a:pPr>
            <a:endParaRPr lang="en-US" sz="20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a:p>
            <a:pPr>
              <a:defRPr/>
            </a:pPr>
            <a:r>
              <a:rPr lang="en-US" sz="28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Which is on the reading schedule for </a:t>
            </a:r>
          </a:p>
          <a:p>
            <a:pPr>
              <a:defRPr/>
            </a:pPr>
            <a:r>
              <a:rPr lang="en-US" sz="2800" b="1"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rPr>
              <a:t>Tuesday 20 April 2010</a:t>
            </a:r>
            <a:endParaRPr lang="en-US" sz="2800" b="1"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eaLnBrk="1" hangingPunct="1">
              <a:lnSpc>
                <a:spcPct val="110000"/>
              </a:lnSpc>
            </a:pPr>
            <a:r>
              <a:rPr lang="en-US" sz="2800" dirty="0" smtClean="0"/>
              <a:t>we sometimes include Europe in anthropology as a “Culture Area” specifically because we want </a:t>
            </a:r>
          </a:p>
          <a:p>
            <a:pPr eaLnBrk="1" hangingPunct="1">
              <a:lnSpc>
                <a:spcPct val="110000"/>
              </a:lnSpc>
              <a:buNone/>
            </a:pPr>
            <a:r>
              <a:rPr lang="en-US" sz="2800" b="1" dirty="0" smtClean="0">
                <a:solidFill>
                  <a:schemeClr val="accent1"/>
                </a:solidFill>
              </a:rPr>
              <a:t>	</a:t>
            </a:r>
            <a:r>
              <a:rPr lang="en-US" sz="3600" b="1" dirty="0" smtClean="0"/>
              <a:t>to test the universality of anthropological models</a:t>
            </a:r>
            <a:endParaRPr lang="en-US" b="1" dirty="0" smtClean="0"/>
          </a:p>
          <a:p>
            <a:pPr eaLnBrk="1" hangingPunct="1">
              <a:lnSpc>
                <a:spcPct val="110000"/>
              </a:lnSpc>
            </a:pPr>
            <a:endParaRPr lang="en-US" sz="1050" dirty="0" smtClean="0">
              <a:solidFill>
                <a:schemeClr val="accent1"/>
              </a:solidFill>
            </a:endParaRPr>
          </a:p>
          <a:p>
            <a:pPr lvl="2" eaLnBrk="1" hangingPunct="1">
              <a:lnSpc>
                <a:spcPct val="110000"/>
              </a:lnSpc>
            </a:pPr>
            <a:r>
              <a:rPr lang="en-US" sz="1800" dirty="0" smtClean="0"/>
              <a:t>Hoffman</a:t>
            </a:r>
          </a:p>
          <a:p>
            <a:pPr lvl="2" eaLnBrk="1" hangingPunct="1">
              <a:lnSpc>
                <a:spcPct val="110000"/>
              </a:lnSpc>
            </a:pPr>
            <a:r>
              <a:rPr lang="en-US" sz="1800" dirty="0" err="1" smtClean="0"/>
              <a:t>Shutes</a:t>
            </a:r>
            <a:endParaRPr lang="en-US" sz="1800" dirty="0" smtClean="0"/>
          </a:p>
        </p:txBody>
      </p:sp>
      <p:sp>
        <p:nvSpPr>
          <p:cNvPr id="4"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we sometimes include Europe in anthropology as a “Culture Area” specifically because we want </a:t>
            </a:r>
          </a:p>
          <a:p>
            <a:pPr eaLnBrk="1" hangingPunct="1">
              <a:lnSpc>
                <a:spcPct val="110000"/>
              </a:lnSpc>
              <a:buNone/>
            </a:pPr>
            <a:r>
              <a:rPr lang="en-US" sz="3600" b="1" dirty="0" smtClean="0">
                <a:solidFill>
                  <a:schemeClr val="accent1"/>
                </a:solidFill>
              </a:rPr>
              <a:t>	</a:t>
            </a:r>
            <a:r>
              <a:rPr lang="en-US" sz="3600" b="1" dirty="0" smtClean="0"/>
              <a:t>to test the universality of anthropological models</a:t>
            </a:r>
          </a:p>
          <a:p>
            <a:pPr eaLnBrk="1" hangingPunct="1">
              <a:lnSpc>
                <a:spcPct val="110000"/>
              </a:lnSpc>
            </a:pPr>
            <a:endParaRPr lang="en-US" sz="1050" dirty="0" smtClean="0">
              <a:solidFill>
                <a:schemeClr val="accent1"/>
              </a:solidFill>
            </a:endParaRPr>
          </a:p>
          <a:p>
            <a:pPr lvl="2" eaLnBrk="1" hangingPunct="1">
              <a:lnSpc>
                <a:spcPct val="110000"/>
              </a:lnSpc>
            </a:pPr>
            <a:r>
              <a:rPr lang="en-US" sz="1800" dirty="0" smtClean="0">
                <a:solidFill>
                  <a:schemeClr val="accent1"/>
                </a:solidFill>
              </a:rPr>
              <a:t>Hoffman</a:t>
            </a:r>
          </a:p>
          <a:p>
            <a:pPr lvl="2" eaLnBrk="1" hangingPunct="1">
              <a:lnSpc>
                <a:spcPct val="110000"/>
              </a:lnSpc>
            </a:pPr>
            <a:r>
              <a:rPr lang="en-US" sz="1800" dirty="0" err="1" smtClean="0">
                <a:solidFill>
                  <a:schemeClr val="accent1"/>
                </a:solidFill>
              </a:rPr>
              <a:t>Shutes</a:t>
            </a:r>
            <a:endParaRPr lang="en-US" sz="1800" dirty="0" smtClean="0">
              <a:solidFill>
                <a:schemeClr val="accent1"/>
              </a:solidFill>
            </a:endParaRPr>
          </a:p>
        </p:txBody>
      </p:sp>
      <p:sp>
        <p:nvSpPr>
          <p:cNvPr id="4"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099" name="Rectangle 3"/>
          <p:cNvSpPr>
            <a:spLocks noGrp="1" noChangeArrowheads="1"/>
          </p:cNvSpPr>
          <p:nvPr>
            <p:ph type="body" idx="1"/>
          </p:nvPr>
        </p:nvSpPr>
        <p:spPr/>
        <p:txBody>
          <a:bodyPr/>
          <a:lstStyle/>
          <a:p>
            <a:pPr eaLnBrk="1" hangingPunct="1"/>
            <a:r>
              <a:rPr lang="en-US" sz="2800" dirty="0" smtClean="0">
                <a:solidFill>
                  <a:schemeClr val="accent1"/>
                </a:solidFill>
              </a:rPr>
              <a:t>in the 1970s anthropologists became caught up in a surge of interest in</a:t>
            </a:r>
            <a:r>
              <a:rPr lang="en-US" sz="2800" dirty="0" smtClean="0"/>
              <a:t> </a:t>
            </a:r>
            <a:r>
              <a:rPr lang="en-US" sz="3600" b="1" dirty="0" smtClean="0"/>
              <a:t>world systems</a:t>
            </a:r>
            <a:r>
              <a:rPr lang="en-US" sz="2800" dirty="0" smtClean="0">
                <a:solidFill>
                  <a:schemeClr val="accent1"/>
                </a:solidFill>
              </a:rPr>
              <a:t>, processes that could be described independent of particular “culture areas”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1735" name="Picture 7"/>
          <p:cNvPicPr>
            <a:picLocks noChangeAspect="1" noChangeArrowheads="1"/>
          </p:cNvPicPr>
          <p:nvPr/>
        </p:nvPicPr>
        <p:blipFill>
          <a:blip r:embed="rId2" cstate="print"/>
          <a:srcRect/>
          <a:stretch>
            <a:fillRect/>
          </a:stretch>
        </p:blipFill>
        <p:spPr bwMode="auto">
          <a:xfrm>
            <a:off x="914400" y="1295400"/>
            <a:ext cx="7315200" cy="4572000"/>
          </a:xfrm>
          <a:prstGeom prst="rect">
            <a:avLst/>
          </a:prstGeom>
          <a:noFill/>
          <a:ln w="2857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srcRect/>
          <a:stretch>
            <a:fillRect/>
          </a:stretch>
        </p:blipFill>
        <p:spPr bwMode="auto">
          <a:xfrm>
            <a:off x="839788" y="685800"/>
            <a:ext cx="7313612" cy="5484813"/>
          </a:xfrm>
          <a:prstGeom prst="rect">
            <a:avLst/>
          </a:prstGeom>
          <a:noFill/>
          <a:ln w="9525">
            <a:solidFill>
              <a:schemeClr val="tx1"/>
            </a:solidFill>
            <a:miter lim="800000"/>
            <a:headEnd/>
            <a:tailEnd/>
          </a:ln>
        </p:spPr>
      </p:pic>
      <p:sp>
        <p:nvSpPr>
          <p:cNvPr id="13315" name="Rectangle 5">
            <a:hlinkClick r:id="" action="ppaction://hlinkshowjump?jump=nextslide"/>
          </p:cNvPr>
          <p:cNvSpPr>
            <a:spLocks noChangeArrowheads="1"/>
          </p:cNvSpPr>
          <p:nvPr/>
        </p:nvSpPr>
        <p:spPr bwMode="auto">
          <a:xfrm>
            <a:off x="3297770" y="6400800"/>
            <a:ext cx="2553904" cy="215444"/>
          </a:xfrm>
          <a:prstGeom prst="rect">
            <a:avLst/>
          </a:prstGeom>
          <a:noFill/>
          <a:ln w="9525">
            <a:noFill/>
            <a:miter lim="800000"/>
            <a:headEnd/>
            <a:tailEnd/>
          </a:ln>
        </p:spPr>
        <p:txBody>
          <a:bodyPr wrap="none" anchor="ctr">
            <a:spAutoFit/>
          </a:bodyPr>
          <a:lstStyle/>
          <a:p>
            <a:pPr marL="2400300" indent="-2400300" eaLnBrk="0" hangingPunct="0"/>
            <a:r>
              <a:rPr kumimoji="1" lang="en-US" sz="800" dirty="0">
                <a:solidFill>
                  <a:schemeClr val="bg1"/>
                </a:solidFill>
              </a:rPr>
              <a:t>http://eclectic.ss.uci.edu/~</a:t>
            </a:r>
            <a:r>
              <a:rPr kumimoji="1" lang="en-US" sz="800" dirty="0">
                <a:solidFill>
                  <a:schemeClr val="bg1"/>
                </a:solidFill>
                <a:hlinkClick r:id="rId3"/>
              </a:rPr>
              <a:t>drwhite/worldcul/atlas.htm</a:t>
            </a:r>
            <a:endParaRPr kumimoji="1" lang="en-US" sz="800" dirty="0">
              <a:solidFill>
                <a:schemeClr val="bg1"/>
              </a:solidFill>
            </a:endParaRPr>
          </a:p>
        </p:txBody>
      </p:sp>
      <p:pic>
        <p:nvPicPr>
          <p:cNvPr id="13316" name="Picture 4"/>
          <p:cNvPicPr>
            <a:picLocks noChangeAspect="1" noChangeArrowheads="1"/>
          </p:cNvPicPr>
          <p:nvPr/>
        </p:nvPicPr>
        <p:blipFill>
          <a:blip r:embed="rId4" cstate="print"/>
          <a:srcRect/>
          <a:stretch>
            <a:fillRect/>
          </a:stretch>
        </p:blipFill>
        <p:spPr bwMode="auto">
          <a:xfrm>
            <a:off x="2362200" y="1600200"/>
            <a:ext cx="4038600" cy="4038600"/>
          </a:xfrm>
          <a:prstGeom prst="rect">
            <a:avLst/>
          </a:prstGeom>
          <a:noFill/>
          <a:ln w="28575" cap="flat" cmpd="sng">
            <a:noFill/>
            <a:prstDash val="solid"/>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1734" name="Picture 6"/>
          <p:cNvPicPr>
            <a:picLocks noChangeAspect="1" noChangeArrowheads="1"/>
          </p:cNvPicPr>
          <p:nvPr/>
        </p:nvPicPr>
        <p:blipFill>
          <a:blip r:embed="rId2" cstate="print"/>
          <a:srcRect/>
          <a:stretch>
            <a:fillRect/>
          </a:stretch>
        </p:blipFill>
        <p:spPr bwMode="auto">
          <a:xfrm>
            <a:off x="914400" y="1182624"/>
            <a:ext cx="7315200" cy="4913376"/>
          </a:xfrm>
          <a:prstGeom prst="rect">
            <a:avLst/>
          </a:prstGeom>
          <a:noFill/>
          <a:ln w="28575" cap="flat" cmpd="sng">
            <a:noFill/>
            <a:prstDash val="solid"/>
            <a:miter lim="800000"/>
            <a:headEnd/>
            <a:tailEnd/>
          </a:ln>
          <a:effectLst/>
        </p:spPr>
      </p:pic>
      <p:sp>
        <p:nvSpPr>
          <p:cNvPr id="10" name="Rectangle 9"/>
          <p:cNvSpPr/>
          <p:nvPr/>
        </p:nvSpPr>
        <p:spPr>
          <a:xfrm>
            <a:off x="1099458" y="6397170"/>
            <a:ext cx="6934200" cy="215444"/>
          </a:xfrm>
          <a:prstGeom prst="rect">
            <a:avLst/>
          </a:prstGeom>
        </p:spPr>
        <p:txBody>
          <a:bodyPr wrap="square">
            <a:spAutoFit/>
          </a:bodyPr>
          <a:lstStyle/>
          <a:p>
            <a:pPr>
              <a:spcBef>
                <a:spcPct val="20000"/>
              </a:spcBef>
            </a:pPr>
            <a:r>
              <a:rPr lang="en-US" sz="800" dirty="0" smtClean="0">
                <a:solidFill>
                  <a:srgbClr val="FFFFFF"/>
                </a:solidFill>
                <a:latin typeface="Verdana" pitchFamily="34" charset="0"/>
                <a:hlinkClick r:id="rId3"/>
              </a:rPr>
              <a:t>www.library.uiuc.edu/edx/gif/PaperFileKey_forWeb.gif</a:t>
            </a:r>
            <a:endParaRPr lang="en-US" sz="800" dirty="0">
              <a:solidFill>
                <a:srgbClr val="FFFFFF"/>
              </a:solidFill>
              <a:latin typeface="Verdana" pitchFamily="34" charset="0"/>
            </a:endParaRPr>
          </a:p>
        </p:txBody>
      </p:sp>
      <p:pic>
        <p:nvPicPr>
          <p:cNvPr id="11" name="Picture 2"/>
          <p:cNvPicPr>
            <a:picLocks noChangeAspect="1" noChangeArrowheads="1"/>
          </p:cNvPicPr>
          <p:nvPr/>
        </p:nvPicPr>
        <p:blipFill>
          <a:blip r:embed="rId4" cstate="print"/>
          <a:srcRect/>
          <a:stretch>
            <a:fillRect/>
          </a:stretch>
        </p:blipFill>
        <p:spPr bwMode="auto">
          <a:xfrm>
            <a:off x="914400" y="685800"/>
            <a:ext cx="914400" cy="314325"/>
          </a:xfrm>
          <a:prstGeom prst="rect">
            <a:avLst/>
          </a:prstGeom>
          <a:noFill/>
          <a:ln w="2857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99458" y="6399442"/>
            <a:ext cx="6934200" cy="215444"/>
          </a:xfrm>
          <a:prstGeom prst="rect">
            <a:avLst/>
          </a:prstGeom>
        </p:spPr>
        <p:txBody>
          <a:bodyPr wrap="square">
            <a:spAutoFit/>
          </a:bodyPr>
          <a:lstStyle/>
          <a:p>
            <a:pPr>
              <a:spcBef>
                <a:spcPct val="20000"/>
              </a:spcBef>
            </a:pPr>
            <a:r>
              <a:rPr lang="en-US" sz="800" dirty="0" smtClean="0">
                <a:solidFill>
                  <a:srgbClr val="FFFFFF"/>
                </a:solidFill>
                <a:latin typeface="Verdana" pitchFamily="34" charset="0"/>
                <a:hlinkClick r:id="rId2"/>
              </a:rPr>
              <a:t>www.library.uiuc.edu/edx/gif/PaperFileKey_forWeb.gif</a:t>
            </a:r>
            <a:endParaRPr lang="en-US" sz="800" dirty="0">
              <a:solidFill>
                <a:srgbClr val="FFFFFF"/>
              </a:solidFill>
              <a:latin typeface="Verdana" pitchFamily="34" charset="0"/>
            </a:endParaRPr>
          </a:p>
        </p:txBody>
      </p:sp>
      <p:pic>
        <p:nvPicPr>
          <p:cNvPr id="202754" name="Picture 2"/>
          <p:cNvPicPr>
            <a:picLocks noChangeAspect="1" noChangeArrowheads="1"/>
          </p:cNvPicPr>
          <p:nvPr/>
        </p:nvPicPr>
        <p:blipFill>
          <a:blip r:embed="rId3" cstate="print"/>
          <a:srcRect/>
          <a:stretch>
            <a:fillRect/>
          </a:stretch>
        </p:blipFill>
        <p:spPr bwMode="auto">
          <a:xfrm>
            <a:off x="1143000" y="667656"/>
            <a:ext cx="6858000" cy="5486400"/>
          </a:xfrm>
          <a:prstGeom prst="rect">
            <a:avLst/>
          </a:prstGeom>
          <a:noFill/>
          <a:ln w="28575" cap="flat" cmpd="sng">
            <a:noFill/>
            <a:prstDash val="solid"/>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990600" y="447675"/>
            <a:ext cx="914400" cy="314325"/>
          </a:xfrm>
          <a:prstGeom prst="rect">
            <a:avLst/>
          </a:prstGeom>
          <a:noFill/>
          <a:ln w="28575" cap="flat" cmpd="sng">
            <a:noFill/>
            <a:prstDash val="solid"/>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207063" y="6399442"/>
            <a:ext cx="2739853"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2"/>
              </a:rPr>
              <a:t>http://lucy.ukc.ac.uk/cgi-bin/uncgi/Ethnoatlas/atlas.vopts</a:t>
            </a:r>
            <a:endParaRPr kumimoji="1" lang="en-US" sz="800" dirty="0">
              <a:solidFill>
                <a:srgbClr val="FFFFFF"/>
              </a:solidFill>
            </a:endParaRPr>
          </a:p>
        </p:txBody>
      </p:sp>
      <p:pic>
        <p:nvPicPr>
          <p:cNvPr id="18435" name="Picture 6"/>
          <p:cNvPicPr>
            <a:picLocks noChangeAspect="1" noChangeArrowheads="1"/>
          </p:cNvPicPr>
          <p:nvPr/>
        </p:nvPicPr>
        <p:blipFill>
          <a:blip r:embed="rId3" cstate="print"/>
          <a:srcRect/>
          <a:stretch>
            <a:fillRect/>
          </a:stretch>
        </p:blipFill>
        <p:spPr bwMode="auto">
          <a:xfrm>
            <a:off x="914400" y="687388"/>
            <a:ext cx="7313613" cy="5484812"/>
          </a:xfrm>
          <a:prstGeom prst="rect">
            <a:avLst/>
          </a:prstGeom>
          <a:noFill/>
          <a:ln w="28575">
            <a:solidFill>
              <a:schemeClr val="tx1"/>
            </a:solidFill>
            <a:miter lim="800000"/>
            <a:headEnd/>
            <a:tailEnd/>
          </a:ln>
        </p:spPr>
      </p:pic>
      <p:sp>
        <p:nvSpPr>
          <p:cNvPr id="361479" name="Oval 7"/>
          <p:cNvSpPr>
            <a:spLocks noChangeArrowheads="1"/>
          </p:cNvSpPr>
          <p:nvPr/>
        </p:nvSpPr>
        <p:spPr bwMode="auto">
          <a:xfrm>
            <a:off x="838200" y="2286000"/>
            <a:ext cx="1447800" cy="609600"/>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361480" name="Oval 8"/>
          <p:cNvSpPr>
            <a:spLocks noChangeArrowheads="1"/>
          </p:cNvSpPr>
          <p:nvPr/>
        </p:nvSpPr>
        <p:spPr bwMode="auto">
          <a:xfrm>
            <a:off x="838200" y="3352800"/>
            <a:ext cx="1447800" cy="609600"/>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14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14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9" grpId="0" animBg="1"/>
      <p:bldP spid="3614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3192549" y="6400800"/>
            <a:ext cx="2739853"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2"/>
              </a:rPr>
              <a:t>http://lucy.ukc.ac.uk/cgi-bin/uncgi/Ethnoatlas/atlas.vopts</a:t>
            </a:r>
            <a:endParaRPr kumimoji="1" lang="en-US" sz="800" dirty="0">
              <a:solidFill>
                <a:srgbClr val="FFFFFF"/>
              </a:solidFill>
            </a:endParaRPr>
          </a:p>
        </p:txBody>
      </p:sp>
      <p:pic>
        <p:nvPicPr>
          <p:cNvPr id="19459" name="Picture 4"/>
          <p:cNvPicPr>
            <a:picLocks noChangeAspect="1" noChangeArrowheads="1"/>
          </p:cNvPicPr>
          <p:nvPr/>
        </p:nvPicPr>
        <p:blipFill>
          <a:blip r:embed="rId3" cstate="print"/>
          <a:srcRect/>
          <a:stretch>
            <a:fillRect/>
          </a:stretch>
        </p:blipFill>
        <p:spPr bwMode="auto">
          <a:xfrm>
            <a:off x="914400" y="685800"/>
            <a:ext cx="7313613" cy="5484813"/>
          </a:xfrm>
          <a:prstGeom prst="rect">
            <a:avLst/>
          </a:prstGeom>
          <a:noFill/>
          <a:ln w="28575">
            <a:solidFill>
              <a:schemeClr val="tx1"/>
            </a:solidFill>
            <a:miter lim="800000"/>
            <a:headEnd/>
            <a:tailEnd/>
          </a:ln>
        </p:spPr>
      </p:pic>
      <p:sp>
        <p:nvSpPr>
          <p:cNvPr id="363525" name="Oval 5"/>
          <p:cNvSpPr>
            <a:spLocks noChangeArrowheads="1"/>
          </p:cNvSpPr>
          <p:nvPr/>
        </p:nvSpPr>
        <p:spPr bwMode="auto">
          <a:xfrm>
            <a:off x="3852863" y="4800600"/>
            <a:ext cx="519112" cy="485775"/>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363528" name="AutoShape 8"/>
          <p:cNvSpPr>
            <a:spLocks noChangeArrowheads="1"/>
          </p:cNvSpPr>
          <p:nvPr/>
        </p:nvSpPr>
        <p:spPr bwMode="auto">
          <a:xfrm rot="5400000">
            <a:off x="3631406" y="2164557"/>
            <a:ext cx="900113" cy="381000"/>
          </a:xfrm>
          <a:prstGeom prst="rightArrow">
            <a:avLst>
              <a:gd name="adj1" fmla="val 50000"/>
              <a:gd name="adj2" fmla="val 59063"/>
            </a:avLst>
          </a:prstGeom>
          <a:noFill/>
          <a:ln w="28575">
            <a:solidFill>
              <a:schemeClr val="folHlink"/>
            </a:solidFill>
            <a:miter lim="800000"/>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363529" name="AutoShape 9"/>
          <p:cNvSpPr>
            <a:spLocks noChangeArrowheads="1"/>
          </p:cNvSpPr>
          <p:nvPr/>
        </p:nvSpPr>
        <p:spPr bwMode="auto">
          <a:xfrm rot="10800000">
            <a:off x="5257801" y="4814888"/>
            <a:ext cx="900113" cy="381000"/>
          </a:xfrm>
          <a:prstGeom prst="rightArrow">
            <a:avLst>
              <a:gd name="adj1" fmla="val 50000"/>
              <a:gd name="adj2" fmla="val 59063"/>
            </a:avLst>
          </a:prstGeom>
          <a:noFill/>
          <a:ln w="28575">
            <a:solidFill>
              <a:schemeClr val="folHlink"/>
            </a:solidFill>
            <a:miter lim="800000"/>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363530" name="Oval 10"/>
          <p:cNvSpPr>
            <a:spLocks noChangeArrowheads="1"/>
          </p:cNvSpPr>
          <p:nvPr/>
        </p:nvSpPr>
        <p:spPr bwMode="auto">
          <a:xfrm>
            <a:off x="1143000" y="2667000"/>
            <a:ext cx="1828800" cy="485775"/>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3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35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35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3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5" grpId="0" animBg="1"/>
      <p:bldP spid="363528" grpId="0" animBg="1"/>
      <p:bldP spid="363529" grpId="0" animBg="1"/>
      <p:bldP spid="36353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192549" y="6400800"/>
            <a:ext cx="2739853"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2"/>
              </a:rPr>
              <a:t>http://lucy.ukc.ac.uk/cgi-bin/uncgi/Ethnoatlas/atlas.vopts</a:t>
            </a:r>
            <a:endParaRPr kumimoji="1" lang="en-US" sz="800" dirty="0">
              <a:solidFill>
                <a:srgbClr val="FFFFFF"/>
              </a:solidFill>
            </a:endParaRPr>
          </a:p>
        </p:txBody>
      </p:sp>
      <p:pic>
        <p:nvPicPr>
          <p:cNvPr id="20483" name="Picture 3"/>
          <p:cNvPicPr>
            <a:picLocks noChangeAspect="1" noChangeArrowheads="1"/>
          </p:cNvPicPr>
          <p:nvPr/>
        </p:nvPicPr>
        <p:blipFill>
          <a:blip r:embed="rId3" cstate="print"/>
          <a:srcRect/>
          <a:stretch>
            <a:fillRect/>
          </a:stretch>
        </p:blipFill>
        <p:spPr bwMode="auto">
          <a:xfrm>
            <a:off x="914400" y="685800"/>
            <a:ext cx="7313613" cy="5484813"/>
          </a:xfrm>
          <a:prstGeom prst="rect">
            <a:avLst/>
          </a:prstGeom>
          <a:noFill/>
          <a:ln w="28575">
            <a:solidFill>
              <a:schemeClr val="tx1"/>
            </a:solidFill>
            <a:miter lim="800000"/>
            <a:headEnd/>
            <a:tailEnd/>
          </a:ln>
        </p:spPr>
      </p:pic>
      <p:sp>
        <p:nvSpPr>
          <p:cNvPr id="370692" name="Oval 4"/>
          <p:cNvSpPr>
            <a:spLocks noChangeArrowheads="1"/>
          </p:cNvSpPr>
          <p:nvPr/>
        </p:nvSpPr>
        <p:spPr bwMode="auto">
          <a:xfrm>
            <a:off x="3852863" y="4591050"/>
            <a:ext cx="519112" cy="485775"/>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20485" name="AutoShape 5"/>
          <p:cNvSpPr>
            <a:spLocks noChangeArrowheads="1"/>
          </p:cNvSpPr>
          <p:nvPr/>
        </p:nvSpPr>
        <p:spPr bwMode="auto">
          <a:xfrm rot="5400000">
            <a:off x="3631406" y="2164557"/>
            <a:ext cx="900113" cy="381000"/>
          </a:xfrm>
          <a:prstGeom prst="rightArrow">
            <a:avLst>
              <a:gd name="adj1" fmla="val 50000"/>
              <a:gd name="adj2" fmla="val 59063"/>
            </a:avLst>
          </a:prstGeom>
          <a:noFill/>
          <a:ln w="28575">
            <a:solidFill>
              <a:schemeClr val="folHlink"/>
            </a:solidFill>
            <a:miter lim="800000"/>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20487" name="Oval 7"/>
          <p:cNvSpPr>
            <a:spLocks noChangeArrowheads="1"/>
          </p:cNvSpPr>
          <p:nvPr/>
        </p:nvSpPr>
        <p:spPr bwMode="auto">
          <a:xfrm>
            <a:off x="1143000" y="2667000"/>
            <a:ext cx="1828800" cy="485775"/>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8" name="AutoShape 9"/>
          <p:cNvSpPr>
            <a:spLocks noChangeArrowheads="1"/>
          </p:cNvSpPr>
          <p:nvPr/>
        </p:nvSpPr>
        <p:spPr bwMode="auto">
          <a:xfrm rot="10800000">
            <a:off x="5257801" y="4648200"/>
            <a:ext cx="900113" cy="381000"/>
          </a:xfrm>
          <a:prstGeom prst="rightArrow">
            <a:avLst>
              <a:gd name="adj1" fmla="val 50000"/>
              <a:gd name="adj2" fmla="val 59063"/>
            </a:avLst>
          </a:prstGeom>
          <a:noFill/>
          <a:ln w="28575">
            <a:solidFill>
              <a:schemeClr val="folHlink"/>
            </a:solidFill>
            <a:miter lim="800000"/>
            <a:headEnd/>
            <a:tailEnd/>
          </a:ln>
        </p:spPr>
        <p:txBody>
          <a:bodyPr wrap="none" anchor="ctr"/>
          <a:lstStyle/>
          <a:p>
            <a:pPr>
              <a:spcBef>
                <a:spcPct val="20000"/>
              </a:spcBef>
            </a:pPr>
            <a:endParaRPr lang="en-US" sz="32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0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cstate="print"/>
          <a:srcRect/>
          <a:stretch>
            <a:fillRect/>
          </a:stretch>
        </p:blipFill>
        <p:spPr bwMode="auto">
          <a:xfrm>
            <a:off x="914400" y="685800"/>
            <a:ext cx="7313613" cy="5484813"/>
          </a:xfrm>
          <a:prstGeom prst="rect">
            <a:avLst/>
          </a:prstGeom>
          <a:noFill/>
          <a:ln w="28575">
            <a:solidFill>
              <a:schemeClr val="tx1"/>
            </a:solidFill>
            <a:miter lim="800000"/>
            <a:headEnd/>
            <a:tailEnd/>
          </a:ln>
        </p:spPr>
      </p:pic>
      <p:sp>
        <p:nvSpPr>
          <p:cNvPr id="21507" name="Text Box 5"/>
          <p:cNvSpPr txBox="1">
            <a:spLocks noChangeArrowheads="1"/>
          </p:cNvSpPr>
          <p:nvPr/>
        </p:nvSpPr>
        <p:spPr bwMode="auto">
          <a:xfrm>
            <a:off x="3561239" y="6400800"/>
            <a:ext cx="2002471"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3"/>
              </a:rPr>
              <a:t>http://www.yale.edu/hraf/collections.htm</a:t>
            </a:r>
            <a:endParaRPr kumimoji="1" lang="en-US" sz="800" dirty="0">
              <a:solidFill>
                <a:srgbClr val="FFFFFF"/>
              </a:solidFill>
            </a:endParaRPr>
          </a:p>
        </p:txBody>
      </p:sp>
      <p:sp>
        <p:nvSpPr>
          <p:cNvPr id="371718" name="Oval 6"/>
          <p:cNvSpPr>
            <a:spLocks noChangeArrowheads="1"/>
          </p:cNvSpPr>
          <p:nvPr/>
        </p:nvSpPr>
        <p:spPr bwMode="auto">
          <a:xfrm>
            <a:off x="2443163" y="4924425"/>
            <a:ext cx="676275" cy="381000"/>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561239" y="6397170"/>
            <a:ext cx="2002471" cy="215444"/>
          </a:xfrm>
          <a:prstGeom prst="rect">
            <a:avLst/>
          </a:prstGeom>
          <a:noFill/>
          <a:ln w="9525">
            <a:noFill/>
            <a:miter lim="800000"/>
            <a:headEnd/>
            <a:tailEnd/>
          </a:ln>
        </p:spPr>
        <p:txBody>
          <a:bodyPr wrap="none">
            <a:spAutoFit/>
          </a:bodyPr>
          <a:lstStyle/>
          <a:p>
            <a:pPr eaLnBrk="0" hangingPunct="0"/>
            <a:r>
              <a:rPr kumimoji="1" lang="en-US" sz="800" dirty="0">
                <a:solidFill>
                  <a:srgbClr val="FFFFFF"/>
                </a:solidFill>
                <a:hlinkClick r:id="rId2"/>
              </a:rPr>
              <a:t>http://www.yale.edu/hraf/collections.htm</a:t>
            </a:r>
            <a:endParaRPr kumimoji="1" lang="en-US" sz="800" dirty="0">
              <a:solidFill>
                <a:srgbClr val="FFFFFF"/>
              </a:solidFill>
            </a:endParaRPr>
          </a:p>
        </p:txBody>
      </p:sp>
      <p:pic>
        <p:nvPicPr>
          <p:cNvPr id="22531" name="Picture 5"/>
          <p:cNvPicPr>
            <a:picLocks noChangeAspect="1" noChangeArrowheads="1"/>
          </p:cNvPicPr>
          <p:nvPr/>
        </p:nvPicPr>
        <p:blipFill>
          <a:blip r:embed="rId3" cstate="print"/>
          <a:srcRect/>
          <a:stretch>
            <a:fillRect/>
          </a:stretch>
        </p:blipFill>
        <p:spPr bwMode="auto">
          <a:xfrm>
            <a:off x="915988" y="685800"/>
            <a:ext cx="7313612" cy="5484813"/>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914400" y="609600"/>
            <a:ext cx="7313613" cy="5484813"/>
          </a:xfrm>
          <a:prstGeom prst="rect">
            <a:avLst/>
          </a:prstGeom>
          <a:noFill/>
          <a:ln w="9525">
            <a:solidFill>
              <a:schemeClr val="tx1"/>
            </a:solidFill>
            <a:miter lim="800000"/>
            <a:headEnd/>
            <a:tailEnd/>
          </a:ln>
        </p:spPr>
      </p:pic>
      <p:sp>
        <p:nvSpPr>
          <p:cNvPr id="23555" name="Rectangle 3">
            <a:hlinkClick r:id="" action="ppaction://hlinkshowjump?jump=nextslide"/>
          </p:cNvPr>
          <p:cNvSpPr>
            <a:spLocks noChangeArrowheads="1"/>
          </p:cNvSpPr>
          <p:nvPr/>
        </p:nvSpPr>
        <p:spPr bwMode="auto">
          <a:xfrm>
            <a:off x="2626353" y="6400800"/>
            <a:ext cx="3865161" cy="215444"/>
          </a:xfrm>
          <a:prstGeom prst="rect">
            <a:avLst/>
          </a:prstGeom>
          <a:noFill/>
          <a:ln w="9525">
            <a:noFill/>
            <a:miter lim="800000"/>
            <a:headEnd/>
            <a:tailEnd/>
          </a:ln>
        </p:spPr>
        <p:txBody>
          <a:bodyPr wrap="none" anchor="ctr">
            <a:spAutoFit/>
          </a:bodyPr>
          <a:lstStyle/>
          <a:p>
            <a:pPr marL="2400300" indent="-2400300" eaLnBrk="0" hangingPunct="0"/>
            <a:r>
              <a:rPr kumimoji="1" lang="en-US" sz="800" dirty="0">
                <a:solidFill>
                  <a:srgbClr val="000000"/>
                </a:solidFill>
              </a:rPr>
              <a:t>http://</a:t>
            </a:r>
            <a:r>
              <a:rPr kumimoji="1" lang="en-US" sz="800" dirty="0">
                <a:solidFill>
                  <a:srgbClr val="000000"/>
                </a:solidFill>
                <a:hlinkClick r:id="rId3"/>
              </a:rPr>
              <a:t>www.perpetualvisions.com/nativeamericans/short-talk/overview-of-talk.html</a:t>
            </a:r>
            <a:endParaRPr kumimoji="1" lang="en-US" sz="800" dirty="0">
              <a:solidFill>
                <a:srgbClr val="00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5123" name="Rectangle 3"/>
          <p:cNvSpPr>
            <a:spLocks noGrp="1" noChangeArrowheads="1"/>
          </p:cNvSpPr>
          <p:nvPr>
            <p:ph type="body" idx="1"/>
          </p:nvPr>
        </p:nvSpPr>
        <p:spPr/>
        <p:txBody>
          <a:bodyPr/>
          <a:lstStyle/>
          <a:p>
            <a:pPr marL="1379538" lvl="3" indent="-465138" eaLnBrk="1" hangingPunct="1"/>
            <a:r>
              <a:rPr lang="en-US" sz="3600" b="1" dirty="0" smtClean="0"/>
              <a:t>urbanism</a:t>
            </a:r>
          </a:p>
          <a:p>
            <a:pPr marL="1379538" lvl="3" indent="-465138" eaLnBrk="1" hangingPunct="1"/>
            <a:r>
              <a:rPr lang="en-US" sz="3600" b="1" dirty="0" err="1" smtClean="0"/>
              <a:t>transnationalism</a:t>
            </a:r>
            <a:endParaRPr lang="en-US" sz="3600" b="1" dirty="0" smtClean="0"/>
          </a:p>
          <a:p>
            <a:pPr marL="1379538" lvl="3" indent="-465138" eaLnBrk="1" hangingPunct="1"/>
            <a:r>
              <a:rPr lang="en-US" sz="3600" b="1" dirty="0" smtClean="0"/>
              <a:t>gender issues</a:t>
            </a:r>
          </a:p>
          <a:p>
            <a:pPr marL="1379538" lvl="3" indent="-465138" eaLnBrk="1" hangingPunct="1"/>
            <a:r>
              <a:rPr lang="en-US" sz="3600" b="1" dirty="0" smtClean="0"/>
              <a:t>migration</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129230" y="6339114"/>
            <a:ext cx="2866490" cy="276999"/>
          </a:xfrm>
          <a:prstGeom prst="rect">
            <a:avLst/>
          </a:prstGeom>
          <a:noFill/>
          <a:ln w="9525">
            <a:noFill/>
            <a:miter lim="800000"/>
            <a:headEnd/>
            <a:tailEnd/>
          </a:ln>
        </p:spPr>
        <p:txBody>
          <a:bodyPr wrap="none">
            <a:spAutoFit/>
          </a:bodyPr>
          <a:lstStyle/>
          <a:p>
            <a:pPr eaLnBrk="0" hangingPunct="0"/>
            <a:r>
              <a:rPr kumimoji="1" lang="en-US" sz="1200" dirty="0">
                <a:solidFill>
                  <a:srgbClr val="FFFFFF"/>
                </a:solidFill>
                <a:hlinkClick r:id="rId2"/>
              </a:rPr>
              <a:t>http://</a:t>
            </a:r>
            <a:r>
              <a:rPr kumimoji="1" lang="en-US" sz="800" dirty="0">
                <a:solidFill>
                  <a:srgbClr val="FFFFFF"/>
                </a:solidFill>
                <a:hlinkClick r:id="rId2"/>
              </a:rPr>
              <a:t>lucy.ukc.ac.uk/cgi-bin/uncgi/Ethnoatlas/atlas.vopts</a:t>
            </a:r>
            <a:endParaRPr kumimoji="1" lang="en-US" sz="800" dirty="0">
              <a:solidFill>
                <a:srgbClr val="FFFFFF"/>
              </a:solidFill>
            </a:endParaRPr>
          </a:p>
        </p:txBody>
      </p:sp>
      <p:pic>
        <p:nvPicPr>
          <p:cNvPr id="24579" name="Picture 4"/>
          <p:cNvPicPr>
            <a:picLocks noChangeAspect="1" noChangeArrowheads="1"/>
          </p:cNvPicPr>
          <p:nvPr/>
        </p:nvPicPr>
        <p:blipFill>
          <a:blip r:embed="rId3" cstate="print"/>
          <a:srcRect/>
          <a:stretch>
            <a:fillRect/>
          </a:stretch>
        </p:blipFill>
        <p:spPr bwMode="auto">
          <a:xfrm>
            <a:off x="914400" y="687388"/>
            <a:ext cx="7313613" cy="5484812"/>
          </a:xfrm>
          <a:prstGeom prst="rect">
            <a:avLst/>
          </a:prstGeom>
          <a:noFill/>
          <a:ln w="28575">
            <a:solidFill>
              <a:schemeClr val="tx1"/>
            </a:solidFill>
            <a:miter lim="800000"/>
            <a:headEnd/>
            <a:tailEnd/>
          </a:ln>
        </p:spPr>
      </p:pic>
      <p:sp>
        <p:nvSpPr>
          <p:cNvPr id="366597" name="Oval 5"/>
          <p:cNvSpPr>
            <a:spLocks noChangeArrowheads="1"/>
          </p:cNvSpPr>
          <p:nvPr/>
        </p:nvSpPr>
        <p:spPr bwMode="auto">
          <a:xfrm>
            <a:off x="838200" y="3962400"/>
            <a:ext cx="1828800" cy="485775"/>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366598" name="Oval 6"/>
          <p:cNvSpPr>
            <a:spLocks noChangeArrowheads="1"/>
          </p:cNvSpPr>
          <p:nvPr/>
        </p:nvSpPr>
        <p:spPr bwMode="auto">
          <a:xfrm>
            <a:off x="838200" y="5091113"/>
            <a:ext cx="1828800" cy="485775"/>
          </a:xfrm>
          <a:prstGeom prst="ellipse">
            <a:avLst/>
          </a:prstGeom>
          <a:noFill/>
          <a:ln w="76200">
            <a:solidFill>
              <a:schemeClr val="folHlink"/>
            </a:solidFill>
            <a:round/>
            <a:headEnd/>
            <a:tailEnd/>
          </a:ln>
        </p:spPr>
        <p:txBody>
          <a:bodyPr wrap="none" anchor="ctr"/>
          <a:lstStyle/>
          <a:p>
            <a:pPr>
              <a:spcBef>
                <a:spcPct val="20000"/>
              </a:spcBef>
            </a:pPr>
            <a:endParaRPr lang="en-US" sz="3200">
              <a:solidFill>
                <a:srgbClr val="000000"/>
              </a:solidFill>
              <a:latin typeface="Verdana" pitchFamily="34" charset="0"/>
            </a:endParaRPr>
          </a:p>
        </p:txBody>
      </p:sp>
      <p:sp>
        <p:nvSpPr>
          <p:cNvPr id="366599" name="Text Box 7"/>
          <p:cNvSpPr txBox="1">
            <a:spLocks noChangeArrowheads="1"/>
          </p:cNvSpPr>
          <p:nvPr/>
        </p:nvSpPr>
        <p:spPr bwMode="auto">
          <a:xfrm>
            <a:off x="881063" y="5181600"/>
            <a:ext cx="1495425" cy="304800"/>
          </a:xfrm>
          <a:prstGeom prst="rect">
            <a:avLst/>
          </a:prstGeom>
          <a:noFill/>
          <a:ln w="28575">
            <a:noFill/>
            <a:miter lim="800000"/>
            <a:headEnd/>
            <a:tailEnd/>
          </a:ln>
        </p:spPr>
        <p:txBody>
          <a:bodyPr wrap="none">
            <a:spAutoFit/>
          </a:bodyPr>
          <a:lstStyle/>
          <a:p>
            <a:pPr>
              <a:spcBef>
                <a:spcPct val="20000"/>
              </a:spcBef>
            </a:pPr>
            <a:r>
              <a:rPr lang="en-US" sz="1400" b="1">
                <a:solidFill>
                  <a:srgbClr val="000000"/>
                </a:solidFill>
                <a:latin typeface="Verdana" pitchFamily="34" charset="0"/>
              </a:rPr>
              <a:t>Mesoamerica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6597"/>
                                        </p:tgtEl>
                                        <p:attrNameLst>
                                          <p:attrName>style.visibility</p:attrName>
                                        </p:attrNameLst>
                                      </p:cBhvr>
                                      <p:to>
                                        <p:strVal val="visible"/>
                                      </p:to>
                                    </p:set>
                                  </p:childTnLst>
                                  <p:subTnLst>
                                    <p:set>
                                      <p:cBhvr override="childStyle">
                                        <p:cTn dur="1" fill="hold" display="0" masterRel="nextClick" afterEffect="1"/>
                                        <p:tgtEl>
                                          <p:spTgt spid="36659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animBg="1"/>
      <p:bldP spid="366598"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25955" name="Rectangle 3"/>
          <p:cNvSpPr>
            <a:spLocks noGrp="1" noChangeArrowheads="1"/>
          </p:cNvSpPr>
          <p:nvPr>
            <p:ph type="body" idx="1"/>
          </p:nvPr>
        </p:nvSpPr>
        <p:spPr/>
        <p:txBody>
          <a:bodyPr/>
          <a:lstStyle/>
          <a:p>
            <a:pPr eaLnBrk="1" hangingPunct="1">
              <a:lnSpc>
                <a:spcPct val="110000"/>
              </a:lnSpc>
            </a:pPr>
            <a:r>
              <a:rPr lang="en-US" sz="2800" smtClean="0"/>
              <a:t>on the other hand, going to Europe was essential in the anthropological imagination because it validated the universality of anthropological models</a:t>
            </a:r>
          </a:p>
          <a:p>
            <a:pPr lvl="1" eaLnBrk="1" hangingPunct="1">
              <a:lnSpc>
                <a:spcPct val="110000"/>
              </a:lnSpc>
            </a:pPr>
            <a:r>
              <a:rPr lang="en-US" sz="2000" smtClean="0"/>
              <a:t>thus separating it from its image as a discipline relevant only to the study of the exotic, the “primitive,” and the non-West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23555"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on the other hand, </a:t>
            </a:r>
            <a:r>
              <a:rPr lang="en-US" sz="3600" b="1" dirty="0" smtClean="0"/>
              <a:t>going to Europe </a:t>
            </a:r>
            <a:r>
              <a:rPr lang="en-US" sz="2800" dirty="0" smtClean="0">
                <a:solidFill>
                  <a:schemeClr val="accent1"/>
                </a:solidFill>
              </a:rPr>
              <a:t>was essential in the “anthropological imagination” because it </a:t>
            </a:r>
            <a:r>
              <a:rPr lang="en-US" sz="3600" b="1" dirty="0" smtClean="0"/>
              <a:t>validated the universality of anthropological models</a:t>
            </a:r>
            <a:endParaRPr lang="en-US" sz="2800" b="1" dirty="0" smtClean="0"/>
          </a:p>
          <a:p>
            <a:pPr lvl="1" eaLnBrk="1" hangingPunct="1">
              <a:lnSpc>
                <a:spcPct val="110000"/>
              </a:lnSpc>
            </a:pPr>
            <a:r>
              <a:rPr lang="en-US" sz="2000" dirty="0" smtClean="0">
                <a:solidFill>
                  <a:schemeClr val="accent1"/>
                </a:solidFill>
              </a:rPr>
              <a:t>thus separating it from its image as a discipline relevant only to the study of the exotic, the “primitive,” and the non-West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26979"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on the other hand, going to </a:t>
            </a:r>
            <a:r>
              <a:rPr lang="en-US" sz="4000" b="1" dirty="0" smtClean="0"/>
              <a:t>Europe</a:t>
            </a:r>
            <a:r>
              <a:rPr lang="en-US" sz="2800" dirty="0" smtClean="0">
                <a:solidFill>
                  <a:schemeClr val="accent1"/>
                </a:solidFill>
              </a:rPr>
              <a:t> was essential in the anthropological imagination because</a:t>
            </a:r>
            <a:r>
              <a:rPr lang="en-US" sz="2800" dirty="0" smtClean="0"/>
              <a:t> </a:t>
            </a:r>
            <a:r>
              <a:rPr lang="en-US" sz="2800" b="1" dirty="0" smtClean="0">
                <a:solidFill>
                  <a:schemeClr val="accent1"/>
                </a:solidFill>
              </a:rPr>
              <a:t>it </a:t>
            </a:r>
            <a:r>
              <a:rPr lang="en-US" sz="4000" b="1" dirty="0" smtClean="0"/>
              <a:t>validated the universality of anthropological models</a:t>
            </a:r>
            <a:endParaRPr lang="en-US" sz="2800" b="1" dirty="0" smtClean="0"/>
          </a:p>
          <a:p>
            <a:pPr lvl="1" eaLnBrk="1" hangingPunct="1">
              <a:lnSpc>
                <a:spcPct val="110000"/>
              </a:lnSpc>
            </a:pPr>
            <a:r>
              <a:rPr lang="en-US" sz="2000" dirty="0" smtClean="0">
                <a:solidFill>
                  <a:schemeClr val="accent1"/>
                </a:solidFill>
              </a:rPr>
              <a:t>thus separating it from its image as a discipline relevant only to the study of the exotic, the “primitive,” and the non-West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28003" name="Rectangle 3"/>
          <p:cNvSpPr>
            <a:spLocks noGrp="1" noChangeArrowheads="1"/>
          </p:cNvSpPr>
          <p:nvPr>
            <p:ph type="body" idx="1"/>
          </p:nvPr>
        </p:nvSpPr>
        <p:spPr/>
        <p:txBody>
          <a:bodyPr/>
          <a:lstStyle/>
          <a:p>
            <a:pPr eaLnBrk="1" hangingPunct="1"/>
            <a:r>
              <a:rPr lang="en-US" sz="2800" dirty="0" smtClean="0">
                <a:solidFill>
                  <a:schemeClr val="accent1"/>
                </a:solidFill>
              </a:rPr>
              <a:t>according to Mark T. </a:t>
            </a:r>
            <a:r>
              <a:rPr lang="en-US" sz="2800" dirty="0" err="1" smtClean="0">
                <a:solidFill>
                  <a:schemeClr val="accent1"/>
                </a:solidFill>
              </a:rPr>
              <a:t>Shutes</a:t>
            </a:r>
            <a:r>
              <a:rPr lang="en-US" sz="2800" dirty="0" smtClean="0">
                <a:solidFill>
                  <a:schemeClr val="accent1"/>
                </a:solidFill>
              </a:rPr>
              <a:t>, this same motivation lay behind </a:t>
            </a:r>
            <a:r>
              <a:rPr lang="en-US" sz="3600" b="1" dirty="0" smtClean="0"/>
              <a:t>George Peter Murdock attempting to add more European material to the Human Relations Area Files</a:t>
            </a:r>
            <a:r>
              <a:rPr lang="en-US" sz="2800" dirty="0" smtClean="0">
                <a:solidFill>
                  <a:schemeClr val="accent1"/>
                </a:solidFill>
              </a:rPr>
              <a:t>, so as to expand the scope of ethnographic examples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cstate="print"/>
          <a:srcRect/>
          <a:stretch>
            <a:fillRect/>
          </a:stretch>
        </p:blipFill>
        <p:spPr bwMode="auto">
          <a:xfrm>
            <a:off x="915988" y="685800"/>
            <a:ext cx="7313612" cy="5484813"/>
          </a:xfrm>
          <a:prstGeom prst="rect">
            <a:avLst/>
          </a:prstGeom>
          <a:noFill/>
          <a:ln w="28575"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0723" name="Rectangle 3"/>
          <p:cNvSpPr>
            <a:spLocks noGrp="1" noChangeArrowheads="1"/>
          </p:cNvSpPr>
          <p:nvPr>
            <p:ph type="body" idx="1"/>
          </p:nvPr>
        </p:nvSpPr>
        <p:spPr/>
        <p:txBody>
          <a:bodyPr/>
          <a:lstStyle/>
          <a:p>
            <a:pPr eaLnBrk="1" hangingPunct="1"/>
            <a:r>
              <a:rPr lang="en-US" sz="2800" dirty="0" smtClean="0">
                <a:solidFill>
                  <a:schemeClr val="accent1"/>
                </a:solidFill>
              </a:rPr>
              <a:t>one can argue that studying Europe was a byproduct of the </a:t>
            </a:r>
            <a:r>
              <a:rPr lang="en-US" sz="3600" b="1" dirty="0" smtClean="0"/>
              <a:t>expanding interest of anthropologists in </a:t>
            </a:r>
            <a:r>
              <a:rPr lang="en-US" sz="3600" b="1" i="1" dirty="0" smtClean="0"/>
              <a:t>all</a:t>
            </a:r>
            <a:r>
              <a:rPr lang="en-US" sz="3600" b="1" dirty="0" smtClean="0"/>
              <a:t> cultures</a:t>
            </a:r>
            <a:r>
              <a:rPr lang="en-US" sz="2800" dirty="0" smtClean="0">
                <a:solidFill>
                  <a:schemeClr val="accent1"/>
                </a:solidFill>
              </a:rPr>
              <a:t>, including those of the West</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1747" name="Rectangle 3"/>
          <p:cNvSpPr>
            <a:spLocks noGrp="1" noChangeArrowheads="1"/>
          </p:cNvSpPr>
          <p:nvPr>
            <p:ph type="body" idx="1"/>
          </p:nvPr>
        </p:nvSpPr>
        <p:spPr/>
        <p:txBody>
          <a:bodyPr/>
          <a:lstStyle/>
          <a:p>
            <a:pPr eaLnBrk="1" hangingPunct="1"/>
            <a:r>
              <a:rPr lang="en-US" sz="2800" dirty="0" smtClean="0"/>
              <a:t>as David I. </a:t>
            </a:r>
            <a:r>
              <a:rPr lang="en-US" sz="2800" dirty="0" err="1" smtClean="0"/>
              <a:t>Kertzer</a:t>
            </a:r>
            <a:r>
              <a:rPr lang="en-US" sz="2800" dirty="0" smtClean="0"/>
              <a:t> notes, “Studying peoples in the ‘west’ ... promises a way to recapture the generalizing aspirations of our discipline”</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2771" name="Rectangle 3"/>
          <p:cNvSpPr>
            <a:spLocks noGrp="1" noChangeArrowheads="1"/>
          </p:cNvSpPr>
          <p:nvPr>
            <p:ph type="body" idx="1"/>
          </p:nvPr>
        </p:nvSpPr>
        <p:spPr/>
        <p:txBody>
          <a:bodyPr/>
          <a:lstStyle/>
          <a:p>
            <a:pPr eaLnBrk="1" hangingPunct="1"/>
            <a:r>
              <a:rPr lang="en-US" b="1" dirty="0" smtClean="0">
                <a:solidFill>
                  <a:schemeClr val="accent1"/>
                </a:solidFill>
              </a:rPr>
              <a:t>but it is also important to point out that the very fact of </a:t>
            </a:r>
            <a:r>
              <a:rPr lang="en-US" sz="3600" b="1" dirty="0" smtClean="0"/>
              <a:t>studying Europe made it easier to ask certain kinds of questions . . .</a:t>
            </a:r>
            <a:endParaRPr lang="en-US" b="1" dirty="0" smtClean="0"/>
          </a:p>
          <a:p>
            <a:pPr algn="ctr" eaLnBrk="1" hangingPunct="1">
              <a:buFontTx/>
              <a:buNone/>
            </a:pPr>
            <a:r>
              <a:rPr lang="en-US" sz="2800" dirty="0" smtClean="0"/>
              <a:t>	</a:t>
            </a:r>
            <a:endParaRPr lang="en-US" sz="2800" b="1" dirty="0" smtClean="0"/>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6147" name="Rectangle 3"/>
          <p:cNvSpPr>
            <a:spLocks noGrp="1" noChangeArrowheads="1"/>
          </p:cNvSpPr>
          <p:nvPr>
            <p:ph type="body" idx="1"/>
          </p:nvPr>
        </p:nvSpPr>
        <p:spPr/>
        <p:txBody>
          <a:bodyPr/>
          <a:lstStyle/>
          <a:p>
            <a:pPr eaLnBrk="1" hangingPunct="1">
              <a:lnSpc>
                <a:spcPct val="110000"/>
              </a:lnSpc>
            </a:pPr>
            <a:r>
              <a:rPr lang="en-US" smtClean="0"/>
              <a:t>these were </a:t>
            </a:r>
            <a:r>
              <a:rPr lang="en-US" i="1" smtClean="0"/>
              <a:t>universal processes</a:t>
            </a:r>
            <a:r>
              <a:rPr lang="en-US" smtClean="0"/>
              <a:t>, and anthropology was conceived of as a universal science of humankind</a:t>
            </a:r>
          </a:p>
          <a:p>
            <a:pPr lvl="1" eaLnBrk="1" hangingPunct="1">
              <a:lnSpc>
                <a:spcPct val="110000"/>
              </a:lnSpc>
            </a:pPr>
            <a:r>
              <a:rPr lang="en-US" smtClean="0"/>
              <a:t>not just of the exotic, non-Western, savage “Other”</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3795" name="Rectangle 3"/>
          <p:cNvSpPr>
            <a:spLocks noGrp="1" noChangeArrowheads="1"/>
          </p:cNvSpPr>
          <p:nvPr>
            <p:ph type="body" idx="1"/>
          </p:nvPr>
        </p:nvSpPr>
        <p:spPr/>
        <p:txBody>
          <a:bodyPr/>
          <a:lstStyle/>
          <a:p>
            <a:pPr eaLnBrk="1" hangingPunct="1"/>
            <a:r>
              <a:rPr lang="en-US" sz="2800" dirty="0" smtClean="0">
                <a:solidFill>
                  <a:schemeClr val="accent1"/>
                </a:solidFill>
              </a:rPr>
              <a:t>for example, given assumptions about Westerners, it may be easier to pose </a:t>
            </a:r>
            <a:r>
              <a:rPr lang="en-US" sz="3600" b="1" dirty="0" smtClean="0"/>
              <a:t>research problems emphasizing decision-making individuals . .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4819" name="Rectangle 3"/>
          <p:cNvSpPr>
            <a:spLocks noGrp="1" noChangeArrowheads="1"/>
          </p:cNvSpPr>
          <p:nvPr>
            <p:ph type="body" idx="1"/>
          </p:nvPr>
        </p:nvSpPr>
        <p:spPr/>
        <p:txBody>
          <a:bodyPr/>
          <a:lstStyle/>
          <a:p>
            <a:pPr eaLnBrk="1" hangingPunct="1"/>
            <a:r>
              <a:rPr lang="en-US" sz="2800" dirty="0" smtClean="0">
                <a:solidFill>
                  <a:schemeClr val="accent1"/>
                </a:solidFill>
              </a:rPr>
              <a:t>for example, given assumptions about Westerners, it may be easier to pose research problems emphasizing</a:t>
            </a:r>
            <a:r>
              <a:rPr lang="en-US" sz="2800" dirty="0" smtClean="0"/>
              <a:t> decision-making individuals ...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5843"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it is also possible that </a:t>
            </a:r>
            <a:r>
              <a:rPr lang="en-US" sz="3600" b="1" dirty="0" smtClean="0"/>
              <a:t>new areas of interest </a:t>
            </a:r>
            <a:r>
              <a:rPr lang="en-US" sz="2800" dirty="0" smtClean="0">
                <a:solidFill>
                  <a:schemeClr val="accent1"/>
                </a:solidFill>
              </a:rPr>
              <a:t>can be more easily explored in Europe</a:t>
            </a:r>
          </a:p>
          <a:p>
            <a:pPr lvl="1" eaLnBrk="1" hangingPunct="1">
              <a:lnSpc>
                <a:spcPct val="110000"/>
              </a:lnSpc>
            </a:pPr>
            <a:r>
              <a:rPr lang="en-US" sz="2400" dirty="0" smtClean="0">
                <a:solidFill>
                  <a:schemeClr val="accent1"/>
                </a:solidFill>
              </a:rPr>
              <a:t>because Europe was not recognized as an acceptable, fully authentic, legitimate place for an anthropologist to do anthropological fieldwork …</a:t>
            </a:r>
          </a:p>
        </p:txBody>
      </p:sp>
      <p:sp>
        <p:nvSpPr>
          <p:cNvPr id="5" name="Rectangle 4"/>
          <p:cNvSpPr/>
          <p:nvPr/>
        </p:nvSpPr>
        <p:spPr>
          <a:xfrm>
            <a:off x="1295400" y="4038600"/>
            <a:ext cx="6555001" cy="523220"/>
          </a:xfrm>
          <a:prstGeom prst="rect">
            <a:avLst/>
          </a:prstGeom>
          <a:solidFill>
            <a:schemeClr val="bg1"/>
          </a:solidFill>
        </p:spPr>
        <p:txBody>
          <a:bodyPr wrap="none">
            <a:spAutoFit/>
          </a:bodyPr>
          <a:lstStyle/>
          <a:p>
            <a:r>
              <a:rPr lang="en-US" sz="2800" b="1" dirty="0" smtClean="0"/>
              <a:t>the European Union (EU) for example</a:t>
            </a:r>
            <a:endParaRPr lang="en-US" sz="2800" b="1" dirty="0"/>
          </a:p>
        </p:txBody>
      </p:sp>
      <p:sp>
        <p:nvSpPr>
          <p:cNvPr id="6"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6867" name="Rectangle 3"/>
          <p:cNvSpPr>
            <a:spLocks noGrp="1" noChangeArrowheads="1"/>
          </p:cNvSpPr>
          <p:nvPr>
            <p:ph type="body" idx="1"/>
          </p:nvPr>
        </p:nvSpPr>
        <p:spPr/>
        <p:txBody>
          <a:bodyPr/>
          <a:lstStyle/>
          <a:p>
            <a:pPr eaLnBrk="1" hangingPunct="1"/>
            <a:r>
              <a:rPr lang="en-US" sz="2800" dirty="0" smtClean="0">
                <a:solidFill>
                  <a:schemeClr val="accent1"/>
                </a:solidFill>
              </a:rPr>
              <a:t>therefore, </a:t>
            </a:r>
            <a:r>
              <a:rPr lang="en-US" sz="3600" b="1" dirty="0" smtClean="0"/>
              <a:t>if an anthropologist works in Europe, it is more likely that s/he would borrow from other disciplines</a:t>
            </a:r>
            <a:endParaRPr lang="en-US" sz="2800" b="1" dirty="0" smtClean="0"/>
          </a:p>
        </p:txBody>
      </p:sp>
      <p:sp>
        <p:nvSpPr>
          <p:cNvPr id="6"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838200" y="893290"/>
            <a:ext cx="7315200" cy="5964710"/>
          </a:xfrm>
        </p:spPr>
        <p:txBody>
          <a:bodyPr wrap="square">
            <a:spAutoFit/>
          </a:bodyPr>
          <a:lstStyle/>
          <a:p>
            <a:pPr eaLnBrk="1" hangingPunct="1">
              <a:lnSpc>
                <a:spcPct val="100000"/>
              </a:lnSpc>
            </a:pPr>
            <a:r>
              <a:rPr lang="en-US" dirty="0" smtClean="0">
                <a:solidFill>
                  <a:schemeClr val="accent1"/>
                </a:solidFill>
              </a:rPr>
              <a:t>through their work on Europe, anthropologists </a:t>
            </a:r>
            <a:r>
              <a:rPr lang="en-US" dirty="0" smtClean="0"/>
              <a:t>have become </a:t>
            </a:r>
            <a:r>
              <a:rPr lang="en-US" b="1" dirty="0" smtClean="0"/>
              <a:t>more interdisciplinary</a:t>
            </a:r>
            <a:r>
              <a:rPr lang="en-US" dirty="0" smtClean="0"/>
              <a:t>, drawing on …</a:t>
            </a:r>
          </a:p>
          <a:p>
            <a:pPr lvl="3" eaLnBrk="1" hangingPunct="1">
              <a:lnSpc>
                <a:spcPct val="100000"/>
              </a:lnSpc>
            </a:pPr>
            <a:r>
              <a:rPr lang="en-US" sz="3200" b="1" dirty="0" smtClean="0"/>
              <a:t> history</a:t>
            </a:r>
            <a:r>
              <a:rPr lang="en-US" sz="2400" b="1" dirty="0" smtClean="0"/>
              <a:t> </a:t>
            </a:r>
            <a:r>
              <a:rPr lang="en-US" sz="1600" dirty="0" smtClean="0"/>
              <a:t>(</a:t>
            </a:r>
            <a:r>
              <a:rPr lang="en-US" sz="1600" dirty="0" err="1" smtClean="0"/>
              <a:t>Brettell</a:t>
            </a:r>
            <a:r>
              <a:rPr lang="en-US" sz="1600" dirty="0" smtClean="0"/>
              <a:t>, Rogers; </a:t>
            </a:r>
            <a:r>
              <a:rPr lang="en-US" sz="1600" dirty="0" err="1" smtClean="0"/>
              <a:t>Kertzer</a:t>
            </a:r>
            <a:r>
              <a:rPr lang="en-US" sz="1600" dirty="0" smtClean="0"/>
              <a:t> ...)</a:t>
            </a:r>
          </a:p>
          <a:p>
            <a:pPr lvl="3" eaLnBrk="1" hangingPunct="1">
              <a:lnSpc>
                <a:spcPct val="100000"/>
              </a:lnSpc>
            </a:pPr>
            <a:r>
              <a:rPr lang="en-US" sz="3200" b="1" dirty="0" smtClean="0"/>
              <a:t> political economy</a:t>
            </a:r>
            <a:r>
              <a:rPr lang="en-US" sz="2400" b="1" dirty="0" smtClean="0"/>
              <a:t> </a:t>
            </a:r>
            <a:r>
              <a:rPr lang="en-US" sz="1600" dirty="0" smtClean="0"/>
              <a:t>(</a:t>
            </a:r>
            <a:r>
              <a:rPr lang="en-US" sz="1600" dirty="0" err="1" smtClean="0"/>
              <a:t>Brettell</a:t>
            </a:r>
            <a:r>
              <a:rPr lang="en-US" sz="1600" dirty="0" smtClean="0"/>
              <a:t>, </a:t>
            </a:r>
            <a:r>
              <a:rPr lang="en-US" sz="1600" dirty="0" err="1" smtClean="0"/>
              <a:t>Kertzer</a:t>
            </a:r>
            <a:r>
              <a:rPr lang="en-US" sz="1600" dirty="0" smtClean="0"/>
              <a:t>)</a:t>
            </a:r>
          </a:p>
          <a:p>
            <a:pPr lvl="3" eaLnBrk="1" hangingPunct="1">
              <a:lnSpc>
                <a:spcPct val="100000"/>
              </a:lnSpc>
            </a:pPr>
            <a:r>
              <a:rPr lang="en-US" sz="3200" b="1" dirty="0" smtClean="0"/>
              <a:t> political science</a:t>
            </a:r>
            <a:r>
              <a:rPr lang="en-US" sz="2400" b="1" dirty="0" smtClean="0"/>
              <a:t> </a:t>
            </a:r>
            <a:r>
              <a:rPr lang="en-US" sz="1600" dirty="0" smtClean="0"/>
              <a:t>(Wilson)</a:t>
            </a:r>
          </a:p>
          <a:p>
            <a:pPr lvl="3" eaLnBrk="1" hangingPunct="1">
              <a:lnSpc>
                <a:spcPct val="100000"/>
              </a:lnSpc>
            </a:pPr>
            <a:r>
              <a:rPr lang="en-US" sz="3200" b="1" dirty="0" smtClean="0"/>
              <a:t> demography</a:t>
            </a:r>
            <a:r>
              <a:rPr lang="en-US" sz="2400" b="1" dirty="0" smtClean="0"/>
              <a:t> </a:t>
            </a:r>
            <a:r>
              <a:rPr lang="en-US" sz="1600" dirty="0" smtClean="0"/>
              <a:t>(Douglass)</a:t>
            </a:r>
          </a:p>
        </p:txBody>
      </p:sp>
      <p:sp>
        <p:nvSpPr>
          <p:cNvPr id="4"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0467">
                                            <p:txEl>
                                              <p:pRg st="1" end="1"/>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4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0467">
                                            <p:txEl>
                                              <p:pRg st="2" end="2"/>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04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0467">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4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38915" name="Rectangle 3"/>
          <p:cNvSpPr>
            <a:spLocks noGrp="1" noChangeArrowheads="1"/>
          </p:cNvSpPr>
          <p:nvPr>
            <p:ph type="body" idx="1"/>
          </p:nvPr>
        </p:nvSpPr>
        <p:spPr/>
        <p:txBody>
          <a:bodyPr/>
          <a:lstStyle/>
          <a:p>
            <a:pPr eaLnBrk="1" hangingPunct="1"/>
            <a:r>
              <a:rPr lang="en-US" sz="2800" dirty="0" smtClean="0"/>
              <a:t>“</a:t>
            </a:r>
            <a:r>
              <a:rPr lang="en-US" sz="2800" dirty="0" err="1" smtClean="0"/>
              <a:t>Orientalizing</a:t>
            </a:r>
            <a:r>
              <a:rPr lang="en-US" sz="2800" dirty="0" smtClean="0"/>
              <a:t> the occident, or </a:t>
            </a:r>
            <a:r>
              <a:rPr lang="en-US" sz="2800" dirty="0" err="1" smtClean="0"/>
              <a:t>exoticizing</a:t>
            </a:r>
            <a:r>
              <a:rPr lang="en-US" sz="2800" dirty="0" smtClean="0"/>
              <a:t> the familiar,” has been represented in a negative light in </a:t>
            </a:r>
            <a:r>
              <a:rPr lang="en-US" sz="2800" dirty="0" err="1" smtClean="0"/>
              <a:t>Parman</a:t>
            </a:r>
            <a:r>
              <a:rPr lang="en-US" sz="2800" dirty="0" smtClean="0"/>
              <a:t>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1800" dirty="0" smtClean="0"/>
              <a:t>V</a:t>
            </a:r>
            <a:endParaRPr lang="en-US" sz="1800" dirty="0" smtClean="0"/>
          </a:p>
        </p:txBody>
      </p:sp>
      <p:sp>
        <p:nvSpPr>
          <p:cNvPr id="39939"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 many of the authors make a good case for anthropology to </a:t>
            </a:r>
            <a:r>
              <a:rPr lang="en-US" sz="3600" b="1" dirty="0" smtClean="0"/>
              <a:t>move out of the exotic margins and into the familiar centers of power, complexity, and hugeness</a:t>
            </a:r>
            <a:endParaRPr lang="en-US" sz="2800" b="1" dirty="0" smtClean="0"/>
          </a:p>
          <a:p>
            <a:pPr lvl="1" eaLnBrk="1" hangingPunct="1">
              <a:lnSpc>
                <a:spcPct val="110000"/>
              </a:lnSpc>
            </a:pPr>
            <a:r>
              <a:rPr lang="en-US" sz="2000" dirty="0" smtClean="0"/>
              <a:t>to use Rogers’s example, to ‘move from </a:t>
            </a:r>
            <a:r>
              <a:rPr lang="en-US" sz="2000" dirty="0" err="1" smtClean="0"/>
              <a:t>Vasilika</a:t>
            </a:r>
            <a:r>
              <a:rPr lang="en-US" sz="2000" dirty="0" smtClean="0"/>
              <a:t> to Versailles’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0963"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 many of the authors make a good case for anthropology to</a:t>
            </a:r>
            <a:r>
              <a:rPr lang="en-US" sz="2800" dirty="0" smtClean="0"/>
              <a:t> move out of the exotic margins and into the familiar </a:t>
            </a:r>
            <a:r>
              <a:rPr lang="en-US" sz="2800" dirty="0" smtClean="0">
                <a:solidFill>
                  <a:schemeClr val="accent1"/>
                </a:solidFill>
              </a:rPr>
              <a:t>centers of power, complexity, and hugeness</a:t>
            </a:r>
          </a:p>
          <a:p>
            <a:pPr lvl="1" eaLnBrk="1" hangingPunct="1">
              <a:lnSpc>
                <a:spcPct val="110000"/>
              </a:lnSpc>
            </a:pPr>
            <a:r>
              <a:rPr lang="en-US" sz="2000" dirty="0" smtClean="0">
                <a:solidFill>
                  <a:schemeClr val="accent1"/>
                </a:solidFill>
              </a:rPr>
              <a:t>to use Rogers’s example, to ‘move from </a:t>
            </a:r>
            <a:r>
              <a:rPr lang="en-US" sz="2000" dirty="0" err="1" smtClean="0">
                <a:solidFill>
                  <a:schemeClr val="accent1"/>
                </a:solidFill>
              </a:rPr>
              <a:t>Vasilika</a:t>
            </a:r>
            <a:r>
              <a:rPr lang="en-US" sz="2000" dirty="0" smtClean="0">
                <a:solidFill>
                  <a:schemeClr val="accent1"/>
                </a:solidFill>
              </a:rPr>
              <a:t> to Versailles’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1987" name="Rectangle 3"/>
          <p:cNvSpPr>
            <a:spLocks noGrp="1" noChangeArrowheads="1"/>
          </p:cNvSpPr>
          <p:nvPr>
            <p:ph type="body" idx="1"/>
          </p:nvPr>
        </p:nvSpPr>
        <p:spPr/>
        <p:txBody>
          <a:bodyPr/>
          <a:lstStyle/>
          <a:p>
            <a:pPr eaLnBrk="1" hangingPunct="1">
              <a:lnSpc>
                <a:spcPct val="110000"/>
              </a:lnSpc>
            </a:pPr>
            <a:r>
              <a:rPr lang="en-US" sz="2800" dirty="0" smtClean="0">
                <a:solidFill>
                  <a:schemeClr val="accent1"/>
                </a:solidFill>
              </a:rPr>
              <a:t>... many of the authors make a good case for anthropology to move out of the exotic margins and into the familiar centers of power, complexity, and hugeness</a:t>
            </a:r>
          </a:p>
          <a:p>
            <a:pPr lvl="1" eaLnBrk="1" hangingPunct="1">
              <a:lnSpc>
                <a:spcPct val="110000"/>
              </a:lnSpc>
            </a:pPr>
            <a:r>
              <a:rPr lang="en-US" sz="2000" dirty="0" smtClean="0">
                <a:solidFill>
                  <a:schemeClr val="accent1"/>
                </a:solidFill>
              </a:rPr>
              <a:t>to use Rogers’s example,</a:t>
            </a:r>
            <a:r>
              <a:rPr lang="en-US" sz="2000" dirty="0" smtClean="0"/>
              <a:t> </a:t>
            </a:r>
          </a:p>
          <a:p>
            <a:pPr lvl="1" eaLnBrk="1" hangingPunct="1">
              <a:lnSpc>
                <a:spcPct val="110000"/>
              </a:lnSpc>
              <a:buNone/>
            </a:pPr>
            <a:r>
              <a:rPr lang="en-US" sz="3600" b="1" dirty="0" smtClean="0"/>
              <a:t>to ‘move from </a:t>
            </a:r>
            <a:r>
              <a:rPr lang="en-US" sz="3600" b="1" dirty="0" err="1" smtClean="0"/>
              <a:t>Vasilika</a:t>
            </a:r>
            <a:r>
              <a:rPr lang="en-US" sz="3600" b="1" dirty="0" smtClean="0"/>
              <a:t> to Versailles’</a:t>
            </a:r>
            <a:endParaRPr lang="en-US" sz="2000" b="1" dirty="0" smtClean="0"/>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3011" name="Rectangle 3"/>
          <p:cNvSpPr>
            <a:spLocks noGrp="1" noChangeArrowheads="1"/>
          </p:cNvSpPr>
          <p:nvPr>
            <p:ph type="body" idx="1"/>
          </p:nvPr>
        </p:nvSpPr>
        <p:spPr/>
        <p:txBody>
          <a:bodyPr/>
          <a:lstStyle/>
          <a:p>
            <a:pPr eaLnBrk="1" hangingPunct="1">
              <a:lnSpc>
                <a:spcPct val="100000"/>
              </a:lnSpc>
            </a:pPr>
            <a:r>
              <a:rPr lang="en-US" sz="2800" dirty="0" smtClean="0"/>
              <a:t>Susan </a:t>
            </a:r>
            <a:r>
              <a:rPr lang="en-US" sz="2800" dirty="0" err="1" smtClean="0"/>
              <a:t>Parman</a:t>
            </a:r>
            <a:r>
              <a:rPr lang="en-US" sz="2800" dirty="0" smtClean="0"/>
              <a:t>, however, suggests that “wherever we pitch our tents (in small island peasant communities or in the back offices of high-powered </a:t>
            </a:r>
            <a:r>
              <a:rPr lang="en-US" sz="2800" dirty="0" err="1" smtClean="0"/>
              <a:t>Eurocrats</a:t>
            </a:r>
            <a:r>
              <a:rPr lang="en-US" sz="2800" dirty="0" smtClean="0"/>
              <a:t>), we should do our best to preserve the sense of the strange in the heart of the familiar — to disorient (not to Orient)” . .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7171" name="Rectangle 3"/>
          <p:cNvSpPr>
            <a:spLocks noGrp="1" noChangeArrowheads="1"/>
          </p:cNvSpPr>
          <p:nvPr>
            <p:ph type="body" idx="1"/>
          </p:nvPr>
        </p:nvSpPr>
        <p:spPr/>
        <p:txBody>
          <a:bodyPr/>
          <a:lstStyle/>
          <a:p>
            <a:pPr eaLnBrk="1" hangingPunct="1">
              <a:lnSpc>
                <a:spcPct val="110000"/>
              </a:lnSpc>
            </a:pPr>
            <a:r>
              <a:rPr lang="en-US" dirty="0" smtClean="0">
                <a:solidFill>
                  <a:schemeClr val="accent1"/>
                </a:solidFill>
              </a:rPr>
              <a:t>these were</a:t>
            </a:r>
            <a:r>
              <a:rPr lang="en-US" dirty="0" smtClean="0"/>
              <a:t> </a:t>
            </a:r>
            <a:r>
              <a:rPr lang="en-US" sz="4000" b="1" i="1" dirty="0" smtClean="0"/>
              <a:t>universal processes</a:t>
            </a:r>
            <a:r>
              <a:rPr lang="en-US" dirty="0" smtClean="0"/>
              <a:t>, </a:t>
            </a:r>
            <a:r>
              <a:rPr lang="en-US" dirty="0" smtClean="0">
                <a:solidFill>
                  <a:schemeClr val="accent1"/>
                </a:solidFill>
              </a:rPr>
              <a:t>and anthropology was conceived of as</a:t>
            </a:r>
            <a:r>
              <a:rPr lang="en-US" dirty="0" smtClean="0"/>
              <a:t> </a:t>
            </a:r>
            <a:r>
              <a:rPr lang="en-US" sz="4000" b="1" dirty="0" smtClean="0"/>
              <a:t>a universal science of humankind</a:t>
            </a:r>
            <a:endParaRPr lang="en-US" b="1" dirty="0" smtClean="0"/>
          </a:p>
          <a:p>
            <a:pPr lvl="1" eaLnBrk="1" hangingPunct="1">
              <a:lnSpc>
                <a:spcPct val="110000"/>
              </a:lnSpc>
            </a:pPr>
            <a:r>
              <a:rPr lang="en-US" dirty="0" smtClean="0">
                <a:solidFill>
                  <a:schemeClr val="accent1"/>
                </a:solidFill>
              </a:rPr>
              <a:t>not just of the exotic, non-Western, savage “Other”</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93539" name="Rectangle 3"/>
          <p:cNvSpPr>
            <a:spLocks noGrp="1" noChangeArrowheads="1"/>
          </p:cNvSpPr>
          <p:nvPr>
            <p:ph type="body" idx="1"/>
          </p:nvPr>
        </p:nvSpPr>
        <p:spPr/>
        <p:txBody>
          <a:bodyPr/>
          <a:lstStyle/>
          <a:p>
            <a:pPr eaLnBrk="1" hangingPunct="1">
              <a:lnSpc>
                <a:spcPct val="100000"/>
              </a:lnSpc>
              <a:defRPr/>
            </a:pPr>
            <a:r>
              <a:rPr lang="en-US" sz="2800" dirty="0" smtClean="0">
                <a:solidFill>
                  <a:schemeClr val="accent5"/>
                </a:solidFill>
              </a:rPr>
              <a:t>Susan </a:t>
            </a:r>
            <a:r>
              <a:rPr lang="en-US" sz="2800" dirty="0" err="1" smtClean="0">
                <a:solidFill>
                  <a:schemeClr val="accent5"/>
                </a:solidFill>
              </a:rPr>
              <a:t>Parman</a:t>
            </a:r>
            <a:r>
              <a:rPr lang="en-US" sz="2800" dirty="0" smtClean="0">
                <a:solidFill>
                  <a:schemeClr val="accent5"/>
                </a:solidFill>
              </a:rPr>
              <a:t>, however, suggests that “wherever we pitch our tents (in small island peasant communities or in the back offices of high-powered </a:t>
            </a:r>
            <a:r>
              <a:rPr lang="en-US" sz="2800" dirty="0" err="1" smtClean="0">
                <a:solidFill>
                  <a:schemeClr val="accent5"/>
                </a:solidFill>
              </a:rPr>
              <a:t>Eurocrats</a:t>
            </a:r>
            <a:r>
              <a:rPr lang="en-US" sz="2800" dirty="0" smtClean="0">
                <a:solidFill>
                  <a:schemeClr val="accent5"/>
                </a:solidFill>
              </a:rPr>
              <a:t>), we should do our best </a:t>
            </a:r>
            <a:r>
              <a:rPr lang="en-US" b="1" dirty="0" smtClean="0"/>
              <a:t>to preserve the sense of the strange in the heart of the familiar — to disorient (not to Orient)” . . .</a:t>
            </a:r>
            <a:endParaRPr lang="en-US" sz="2800" dirty="0" smtClean="0"/>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5059" name="Rectangle 3"/>
          <p:cNvSpPr>
            <a:spLocks noGrp="1" noChangeArrowheads="1"/>
          </p:cNvSpPr>
          <p:nvPr>
            <p:ph type="body" idx="1"/>
          </p:nvPr>
        </p:nvSpPr>
        <p:spPr/>
        <p:txBody>
          <a:bodyPr/>
          <a:lstStyle/>
          <a:p>
            <a:pPr eaLnBrk="1" hangingPunct="1"/>
            <a:r>
              <a:rPr lang="en-US" sz="2800" dirty="0" smtClean="0"/>
              <a:t>“This is not to argue with </a:t>
            </a:r>
            <a:r>
              <a:rPr lang="en-US" sz="2800" dirty="0" err="1" smtClean="0"/>
              <a:t>Kertzer</a:t>
            </a:r>
            <a:r>
              <a:rPr lang="en-US" sz="2800" dirty="0" smtClean="0"/>
              <a:t>, Davis, or Herzfeld (who were attacking the tendency, born of colonial power differentials, to create boundaries of essential otherness between Us and Them, Occident and Orient) ...”</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6083" name="Rectangle 3"/>
          <p:cNvSpPr>
            <a:spLocks noGrp="1" noChangeArrowheads="1"/>
          </p:cNvSpPr>
          <p:nvPr>
            <p:ph type="body" idx="1"/>
          </p:nvPr>
        </p:nvSpPr>
        <p:spPr/>
        <p:txBody>
          <a:bodyPr/>
          <a:lstStyle/>
          <a:p>
            <a:pPr eaLnBrk="1" hangingPunct="1">
              <a:lnSpc>
                <a:spcPct val="100000"/>
              </a:lnSpc>
            </a:pPr>
            <a:r>
              <a:rPr lang="en-US" sz="2800" smtClean="0"/>
              <a:t>“In the process of making the familiar strange, by engaging Europe in the calculus of a universalizing cultural critique, Anthropologists have the potential to turn the paradigmatic House of the Other into a common Global Home”</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0" y="990600"/>
            <a:ext cx="7620000" cy="5257800"/>
          </a:xfrm>
        </p:spPr>
        <p:txBody>
          <a:bodyPr/>
          <a:lstStyle/>
          <a:p>
            <a:pPr marL="0" indent="0" algn="ctr" eaLnBrk="1" hangingPunct="1">
              <a:lnSpc>
                <a:spcPct val="110000"/>
              </a:lnSpc>
              <a:buFontTx/>
              <a:buNone/>
            </a:pPr>
            <a:r>
              <a:rPr lang="en-US" sz="2800" b="1" dirty="0" smtClean="0"/>
              <a:t>“The ability of anthropologists to . . .</a:t>
            </a:r>
          </a:p>
          <a:p>
            <a:pPr marL="806450" lvl="1" indent="-349250" eaLnBrk="1" hangingPunct="1">
              <a:lnSpc>
                <a:spcPct val="110000"/>
              </a:lnSpc>
            </a:pPr>
            <a:r>
              <a:rPr lang="en-US" b="1" dirty="0" smtClean="0">
                <a:solidFill>
                  <a:schemeClr val="bg1"/>
                </a:solidFill>
              </a:rPr>
              <a:t>apply a cross-cultural perspective</a:t>
            </a:r>
          </a:p>
          <a:p>
            <a:pPr marL="806450" lvl="1" indent="-349250" eaLnBrk="1" hangingPunct="1">
              <a:lnSpc>
                <a:spcPct val="110000"/>
              </a:lnSpc>
            </a:pPr>
            <a:r>
              <a:rPr lang="en-US" b="1" dirty="0" smtClean="0">
                <a:solidFill>
                  <a:schemeClr val="bg1"/>
                </a:solidFill>
              </a:rPr>
              <a:t>turn the familiar on edge</a:t>
            </a:r>
          </a:p>
          <a:p>
            <a:pPr marL="806450" lvl="1" indent="-349250" eaLnBrk="1" hangingPunct="1">
              <a:lnSpc>
                <a:spcPct val="110000"/>
              </a:lnSpc>
            </a:pPr>
            <a:r>
              <a:rPr lang="en-US" b="1" dirty="0" smtClean="0">
                <a:solidFill>
                  <a:schemeClr val="bg1"/>
                </a:solidFill>
              </a:rPr>
              <a:t>develop a sense of distance from and cultural critique of what we take for granted</a:t>
            </a:r>
          </a:p>
          <a:p>
            <a:pPr marL="0" indent="0" algn="ctr" eaLnBrk="1" hangingPunct="1">
              <a:lnSpc>
                <a:spcPct val="110000"/>
              </a:lnSpc>
              <a:buFontTx/>
              <a:buNone/>
            </a:pPr>
            <a:r>
              <a:rPr lang="en-US" b="1" dirty="0" smtClean="0"/>
              <a:t> . . . is what will make or break a</a:t>
            </a:r>
          </a:p>
          <a:p>
            <a:pPr algn="ctr" eaLnBrk="1" hangingPunct="1">
              <a:lnSpc>
                <a:spcPct val="110000"/>
              </a:lnSpc>
              <a:buFontTx/>
              <a:buNone/>
            </a:pPr>
            <a:r>
              <a:rPr lang="en-US" b="1" dirty="0" smtClean="0"/>
              <a:t>successful anthropology of Europe”</a:t>
            </a:r>
          </a:p>
        </p:txBody>
      </p:sp>
      <p:sp>
        <p:nvSpPr>
          <p:cNvPr id="4"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0" y="990600"/>
            <a:ext cx="7620000" cy="5257800"/>
          </a:xfrm>
        </p:spPr>
        <p:txBody>
          <a:bodyPr/>
          <a:lstStyle/>
          <a:p>
            <a:pPr marL="0" indent="0" algn="ctr" eaLnBrk="1" hangingPunct="1">
              <a:lnSpc>
                <a:spcPct val="110000"/>
              </a:lnSpc>
              <a:buFontTx/>
              <a:buNone/>
            </a:pPr>
            <a:r>
              <a:rPr lang="en-US" sz="2800" b="1" dirty="0" smtClean="0"/>
              <a:t>“The ability of anthropologists to . . .</a:t>
            </a:r>
          </a:p>
          <a:p>
            <a:pPr marL="806450" lvl="1" indent="-349250" eaLnBrk="1" hangingPunct="1">
              <a:lnSpc>
                <a:spcPct val="110000"/>
              </a:lnSpc>
            </a:pPr>
            <a:r>
              <a:rPr lang="en-US" b="1" dirty="0" smtClean="0"/>
              <a:t>apply a cross-cultural perspective</a:t>
            </a:r>
          </a:p>
          <a:p>
            <a:pPr marL="806450" lvl="1" indent="-349250" eaLnBrk="1" hangingPunct="1">
              <a:lnSpc>
                <a:spcPct val="110000"/>
              </a:lnSpc>
            </a:pPr>
            <a:r>
              <a:rPr lang="en-US" b="1" dirty="0" smtClean="0"/>
              <a:t>turn the familiar on edge</a:t>
            </a:r>
          </a:p>
          <a:p>
            <a:pPr marL="806450" lvl="1" indent="-349250" eaLnBrk="1" hangingPunct="1">
              <a:lnSpc>
                <a:spcPct val="110000"/>
              </a:lnSpc>
            </a:pPr>
            <a:r>
              <a:rPr lang="en-US" b="1" dirty="0" smtClean="0"/>
              <a:t>develop a sense of distance from and cultural critique of what we take for granted</a:t>
            </a:r>
          </a:p>
          <a:p>
            <a:pPr marL="0" indent="0" algn="ctr" eaLnBrk="1" hangingPunct="1">
              <a:lnSpc>
                <a:spcPct val="110000"/>
              </a:lnSpc>
              <a:buFontTx/>
              <a:buNone/>
            </a:pPr>
            <a:r>
              <a:rPr lang="en-US" b="1" dirty="0" smtClean="0"/>
              <a:t> . . . is what will make or break a</a:t>
            </a:r>
          </a:p>
          <a:p>
            <a:pPr algn="ctr" eaLnBrk="1" hangingPunct="1">
              <a:lnSpc>
                <a:spcPct val="110000"/>
              </a:lnSpc>
              <a:buFontTx/>
              <a:buNone/>
            </a:pPr>
            <a:r>
              <a:rPr lang="en-US" b="1" dirty="0" smtClean="0"/>
              <a:t>successful anthropology of Europe”</a:t>
            </a:r>
          </a:p>
        </p:txBody>
      </p:sp>
      <p:sp>
        <p:nvSpPr>
          <p:cNvPr id="4"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49155" name="Rectangle 3"/>
          <p:cNvSpPr>
            <a:spLocks noGrp="1" noChangeArrowheads="1"/>
          </p:cNvSpPr>
          <p:nvPr>
            <p:ph type="body" idx="1"/>
          </p:nvPr>
        </p:nvSpPr>
        <p:spPr/>
        <p:txBody>
          <a:bodyPr/>
          <a:lstStyle/>
          <a:p>
            <a:pPr marL="0" indent="0" algn="ctr" eaLnBrk="1" hangingPunct="1">
              <a:buFontTx/>
              <a:buNone/>
            </a:pPr>
            <a:r>
              <a:rPr lang="en-US" sz="2800" dirty="0" smtClean="0">
                <a:solidFill>
                  <a:schemeClr val="accent1"/>
                </a:solidFill>
              </a:rPr>
              <a:t>“... by studying Europe, anthropologists are in a position to </a:t>
            </a:r>
            <a:r>
              <a:rPr lang="en-US" sz="2800" b="1" dirty="0" smtClean="0"/>
              <a:t>dissolve the binary opposition of </a:t>
            </a:r>
          </a:p>
          <a:p>
            <a:pPr marL="0" indent="0" algn="ctr" eaLnBrk="1" hangingPunct="1">
              <a:buFontTx/>
              <a:buNone/>
            </a:pPr>
            <a:r>
              <a:rPr lang="en-US" sz="3600" b="1" dirty="0" smtClean="0"/>
              <a:t>“Us” / “Other”</a:t>
            </a:r>
          </a:p>
          <a:p>
            <a:pPr marL="0" indent="0" algn="ctr" eaLnBrk="1" hangingPunct="1">
              <a:buFontTx/>
              <a:buNone/>
            </a:pPr>
            <a:r>
              <a:rPr lang="en-US" sz="2800" dirty="0" smtClean="0">
                <a:solidFill>
                  <a:schemeClr val="accent1"/>
                </a:solidFill>
              </a:rPr>
              <a:t>with which anthropology has been engaged as part of its cultural heritage”</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95600" y="685800"/>
            <a:ext cx="3352800" cy="4572000"/>
          </a:xfrm>
          <a:prstGeom prst="rect">
            <a:avLst/>
          </a:prstGeom>
          <a:noFill/>
          <a:ln w="9525">
            <a:noFill/>
            <a:miter lim="800000"/>
            <a:headEnd/>
            <a:tailEnd/>
          </a:ln>
        </p:spPr>
      </p:pic>
      <p:sp>
        <p:nvSpPr>
          <p:cNvPr id="6" name="Rectangle 5"/>
          <p:cNvSpPr/>
          <p:nvPr/>
        </p:nvSpPr>
        <p:spPr>
          <a:xfrm>
            <a:off x="3241709" y="6273798"/>
            <a:ext cx="2628798" cy="338554"/>
          </a:xfrm>
          <a:prstGeom prst="rect">
            <a:avLst/>
          </a:prstGeom>
        </p:spPr>
        <p:txBody>
          <a:bodyPr wrap="none">
            <a:spAutoFit/>
          </a:bodyPr>
          <a:lstStyle/>
          <a:p>
            <a:pPr marL="457200" lvl="1" algn="ctr" rtl="0" fontAlgn="base">
              <a:spcBef>
                <a:spcPct val="20000"/>
              </a:spcBef>
              <a:spcAft>
                <a:spcPct val="0"/>
              </a:spcAft>
            </a:pPr>
            <a:r>
              <a:rPr lang="en-US" sz="2400" b="1" kern="1200" baseline="30000" dirty="0">
                <a:solidFill>
                  <a:prstClr val="white"/>
                </a:solidFill>
                <a:latin typeface="Verdana" pitchFamily="34" charset="0"/>
                <a:ea typeface="+mn-ea"/>
                <a:cs typeface="+mn-cs"/>
              </a:rPr>
              <a:t>©</a:t>
            </a:r>
            <a:r>
              <a:rPr lang="en-US" sz="1200" kern="1200" dirty="0">
                <a:solidFill>
                  <a:prstClr val="white"/>
                </a:solidFill>
                <a:latin typeface="Verdana" pitchFamily="34" charset="0"/>
                <a:ea typeface="+mn-ea"/>
                <a:cs typeface="+mn-cs"/>
              </a:rPr>
              <a:t>Timothy G. Roufs </a:t>
            </a:r>
            <a:r>
              <a:rPr lang="en-US" sz="1200" kern="1200" dirty="0" smtClean="0">
                <a:solidFill>
                  <a:prstClr val="white"/>
                </a:solidFill>
                <a:latin typeface="Verdana" pitchFamily="34" charset="0"/>
                <a:ea typeface="+mn-ea"/>
                <a:cs typeface="+mn-cs"/>
              </a:rPr>
              <a:t>2010</a:t>
            </a:r>
            <a:endParaRPr lang="en-US" sz="3200" kern="1200" dirty="0">
              <a:solidFill>
                <a:prstClr val="white"/>
              </a:solidFill>
              <a:latin typeface="Verdana" pitchFamily="34" charset="0"/>
              <a:ea typeface="+mn-ea"/>
              <a:cs typeface="+mn-cs"/>
            </a:endParaRPr>
          </a:p>
        </p:txBody>
      </p:sp>
      <p:sp>
        <p:nvSpPr>
          <p:cNvPr id="7" name="Rectangle 4"/>
          <p:cNvSpPr txBox="1">
            <a:spLocks noChangeArrowheads="1"/>
          </p:cNvSpPr>
          <p:nvPr/>
        </p:nvSpPr>
        <p:spPr bwMode="auto">
          <a:xfrm>
            <a:off x="0" y="741432"/>
            <a:ext cx="9144000" cy="5386090"/>
          </a:xfrm>
          <a:prstGeom prst="rect">
            <a:avLst/>
          </a:prstGeom>
          <a:solidFill>
            <a:schemeClr val="tx1">
              <a:alpha val="35000"/>
            </a:schemeClr>
          </a:solidFill>
          <a:ln>
            <a:miter lim="800000"/>
            <a:headEnd/>
            <a:tailEnd/>
          </a:ln>
        </p:spPr>
        <p:txBody>
          <a:bodyPr>
            <a:spAutoFit/>
          </a:bodyPr>
          <a:lstStyle/>
          <a:p>
            <a:pPr algn="ctr" rtl="0" fontAlgn="base">
              <a:spcBef>
                <a:spcPct val="0"/>
              </a:spcBef>
              <a:spcAft>
                <a:spcPct val="0"/>
              </a:spcAft>
              <a:defRPr/>
            </a:pPr>
            <a:endParaRPr lang="en-US" sz="32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32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r>
              <a:rPr lang="en-US" sz="36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Anthropology </a:t>
            </a:r>
            <a:r>
              <a:rPr lang="en-US" sz="3600" b="1" i="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in</a:t>
            </a:r>
            <a:r>
              <a:rPr lang="en-US" sz="36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Europe</a:t>
            </a:r>
          </a:p>
          <a:p>
            <a:pPr algn="ctr" rtl="0" fontAlgn="base">
              <a:spcBef>
                <a:spcPct val="0"/>
              </a:spcBef>
              <a:spcAft>
                <a:spcPct val="0"/>
              </a:spcAft>
              <a:defRPr/>
            </a:pPr>
            <a:r>
              <a:rPr lang="en-US" sz="36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or</a:t>
            </a:r>
          </a:p>
          <a:p>
            <a:pPr algn="ctr" rtl="0" fontAlgn="base">
              <a:spcBef>
                <a:spcPct val="0"/>
              </a:spcBef>
              <a:spcAft>
                <a:spcPct val="0"/>
              </a:spcAft>
              <a:defRPr/>
            </a:pPr>
            <a:r>
              <a:rPr lang="en-US" sz="36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Anthropology </a:t>
            </a:r>
            <a:r>
              <a:rPr lang="en-US" sz="3600" b="1" i="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of</a:t>
            </a:r>
            <a:r>
              <a:rPr lang="en-US" sz="36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Europe?</a:t>
            </a:r>
          </a:p>
          <a:p>
            <a:pPr algn="ctr" rtl="0" fontAlgn="base">
              <a:spcBef>
                <a:spcPct val="0"/>
              </a:spcBef>
              <a:spcAft>
                <a:spcPct val="0"/>
              </a:spcAft>
              <a:defRPr/>
            </a:pPr>
            <a:endParaRPr lang="en-US" sz="10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r>
              <a:rPr lang="en-US" sz="28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 . . </a:t>
            </a:r>
            <a:r>
              <a:rPr lang="en-US" sz="28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Some </a:t>
            </a:r>
            <a:r>
              <a:rPr lang="en-US" sz="28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Trends</a:t>
            </a:r>
            <a:endParaRPr lang="en-US" sz="24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a:p>
            <a:pPr algn="ctr" rtl="0" fontAlgn="base">
              <a:spcBef>
                <a:spcPct val="0"/>
              </a:spcBef>
              <a:spcAft>
                <a:spcPct val="0"/>
              </a:spcAft>
              <a:defRPr/>
            </a:pPr>
            <a:endParaRPr lang="en-US" sz="1400" b="1"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ndParaRPr>
          </a:p>
          <a:p>
            <a:pPr algn="ctr" rtl="0" fontAlgn="base">
              <a:spcBef>
                <a:spcPct val="0"/>
              </a:spcBef>
              <a:spcAft>
                <a:spcPct val="0"/>
              </a:spcAft>
              <a:defRPr/>
            </a:pPr>
            <a:r>
              <a:rPr lang="en-US" sz="2400" b="1" kern="1200" dirty="0" smtClean="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rPr>
              <a:t> . . . Noted</a:t>
            </a:r>
            <a:endParaRPr lang="en-US" sz="2400" b="1" kern="1200" dirty="0">
              <a:ln w="12700">
                <a:solidFill>
                  <a:srgbClr val="C0504D"/>
                </a:solidFill>
                <a:prstDash val="solid"/>
              </a:ln>
              <a:solidFill>
                <a:prstClr val="white"/>
              </a:solidFill>
              <a:effectLst>
                <a:outerShdw blurRad="50800" dist="38100" dir="2700000" algn="tl" rotWithShape="0">
                  <a:prstClr val="black">
                    <a:alpha val="40000"/>
                  </a:prstClr>
                </a:outerShdw>
              </a:effectLst>
              <a:latin typeface="Calibri"/>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8195" name="Rectangle 3"/>
          <p:cNvSpPr>
            <a:spLocks noGrp="1" noChangeArrowheads="1"/>
          </p:cNvSpPr>
          <p:nvPr>
            <p:ph type="body" idx="1"/>
          </p:nvPr>
        </p:nvSpPr>
        <p:spPr/>
        <p:txBody>
          <a:bodyPr/>
          <a:lstStyle/>
          <a:p>
            <a:pPr eaLnBrk="1" hangingPunct="1"/>
            <a:r>
              <a:rPr lang="en-US" sz="2800" smtClean="0"/>
              <a:t>as Caroline B. Brettell notes, urban anthropology began to appear as a distinct subdiscipline in the early 1970s, as indicated by the appearance of a new journal in 1972, and the publication of edited collections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9219" name="Rectangle 3"/>
          <p:cNvSpPr>
            <a:spLocks noGrp="1" noChangeArrowheads="1"/>
          </p:cNvSpPr>
          <p:nvPr>
            <p:ph type="body" idx="1"/>
          </p:nvPr>
        </p:nvSpPr>
        <p:spPr/>
        <p:txBody>
          <a:bodyPr/>
          <a:lstStyle/>
          <a:p>
            <a:pPr eaLnBrk="1" hangingPunct="1"/>
            <a:r>
              <a:rPr lang="en-US" sz="2800" dirty="0" smtClean="0">
                <a:solidFill>
                  <a:schemeClr val="accent1"/>
                </a:solidFill>
              </a:rPr>
              <a:t>as Caroline B. </a:t>
            </a:r>
            <a:r>
              <a:rPr lang="en-US" sz="2800" dirty="0" err="1" smtClean="0">
                <a:solidFill>
                  <a:schemeClr val="accent1"/>
                </a:solidFill>
              </a:rPr>
              <a:t>Brettell</a:t>
            </a:r>
            <a:r>
              <a:rPr lang="en-US" sz="2800" dirty="0" smtClean="0">
                <a:solidFill>
                  <a:schemeClr val="accent1"/>
                </a:solidFill>
              </a:rPr>
              <a:t> notes,</a:t>
            </a:r>
            <a:r>
              <a:rPr lang="en-US" sz="2800" dirty="0" smtClean="0"/>
              <a:t> </a:t>
            </a:r>
            <a:r>
              <a:rPr lang="en-US" sz="3600" b="1" dirty="0" smtClean="0"/>
              <a:t>urban anthropology</a:t>
            </a:r>
            <a:r>
              <a:rPr lang="en-US" sz="2800" dirty="0" smtClean="0"/>
              <a:t> </a:t>
            </a:r>
            <a:r>
              <a:rPr lang="en-US" sz="2800" dirty="0" smtClean="0">
                <a:solidFill>
                  <a:schemeClr val="accent1"/>
                </a:solidFill>
              </a:rPr>
              <a:t>began to appear as a distinct </a:t>
            </a:r>
            <a:r>
              <a:rPr lang="en-US" sz="2800" dirty="0" err="1" smtClean="0">
                <a:solidFill>
                  <a:schemeClr val="accent1"/>
                </a:solidFill>
              </a:rPr>
              <a:t>subdiscipline</a:t>
            </a:r>
            <a:r>
              <a:rPr lang="en-US" sz="2800" dirty="0" smtClean="0">
                <a:solidFill>
                  <a:schemeClr val="accent1"/>
                </a:solidFill>
              </a:rPr>
              <a:t> in the early 1970s, as indicated by the appearance of a new journal in 1972, and the publication of edited collections</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1800" smtClean="0"/>
          </a:p>
        </p:txBody>
      </p:sp>
      <p:sp>
        <p:nvSpPr>
          <p:cNvPr id="10243" name="Rectangle 3"/>
          <p:cNvSpPr>
            <a:spLocks noGrp="1" noChangeArrowheads="1"/>
          </p:cNvSpPr>
          <p:nvPr>
            <p:ph type="body" idx="1"/>
          </p:nvPr>
        </p:nvSpPr>
        <p:spPr>
          <a:xfrm>
            <a:off x="914400" y="2060575"/>
            <a:ext cx="7315200" cy="3273425"/>
          </a:xfrm>
        </p:spPr>
        <p:txBody>
          <a:bodyPr/>
          <a:lstStyle/>
          <a:p>
            <a:pPr marL="0" indent="0" algn="ctr" eaLnBrk="1" hangingPunct="1">
              <a:buNone/>
            </a:pPr>
            <a:r>
              <a:rPr lang="en-US" b="1" dirty="0" smtClean="0">
                <a:solidFill>
                  <a:schemeClr val="accent1"/>
                </a:solidFill>
              </a:rPr>
              <a:t>another topic of interest was </a:t>
            </a:r>
          </a:p>
          <a:p>
            <a:pPr marL="0" indent="0" algn="ctr" eaLnBrk="1" hangingPunct="1">
              <a:buNone/>
            </a:pPr>
            <a:r>
              <a:rPr lang="en-US" sz="4000" b="1" dirty="0" smtClean="0"/>
              <a:t>migration</a:t>
            </a:r>
          </a:p>
        </p:txBody>
      </p:sp>
      <p:sp>
        <p:nvSpPr>
          <p:cNvPr id="5" name="Text Box 4"/>
          <p:cNvSpPr txBox="1">
            <a:spLocks noChangeArrowheads="1"/>
          </p:cNvSpPr>
          <p:nvPr/>
        </p:nvSpPr>
        <p:spPr bwMode="auto">
          <a:xfrm>
            <a:off x="2105025" y="6339114"/>
            <a:ext cx="4905375" cy="274638"/>
          </a:xfrm>
          <a:prstGeom prst="rect">
            <a:avLst/>
          </a:prstGeom>
          <a:noFill/>
          <a:ln w="28575">
            <a:noFill/>
            <a:miter lim="800000"/>
            <a:headEnd/>
            <a:tailEnd/>
          </a:ln>
        </p:spPr>
        <p:txBody>
          <a:bodyPr wrap="none">
            <a:spAutoFit/>
          </a:bodyPr>
          <a:lstStyle/>
          <a:p>
            <a:pPr algn="l">
              <a:spcBef>
                <a:spcPct val="20000"/>
              </a:spcBef>
            </a:pPr>
            <a:r>
              <a:rPr lang="en-US" sz="1200" dirty="0">
                <a:solidFill>
                  <a:schemeClr val="tx1"/>
                </a:solidFill>
              </a:rPr>
              <a:t>Susan </a:t>
            </a:r>
            <a:r>
              <a:rPr lang="en-US" sz="1200" dirty="0" err="1">
                <a:solidFill>
                  <a:schemeClr val="tx1"/>
                </a:solidFill>
              </a:rPr>
              <a:t>Parman</a:t>
            </a:r>
            <a:r>
              <a:rPr lang="en-US" sz="1200" dirty="0">
                <a:solidFill>
                  <a:schemeClr val="tx1"/>
                </a:solidFill>
              </a:rPr>
              <a:t>, </a:t>
            </a:r>
            <a:r>
              <a:rPr lang="en-US" sz="1200" i="1" dirty="0">
                <a:solidFill>
                  <a:schemeClr val="tx1"/>
                </a:solidFill>
                <a:hlinkClick r:id="rId2"/>
              </a:rPr>
              <a:t>Europe in the Anthropological Imagination</a:t>
            </a:r>
            <a:r>
              <a:rPr lang="en-US" sz="1200" dirty="0">
                <a:solidFill>
                  <a:schemeClr val="tx1"/>
                </a:solidFill>
              </a:rPr>
              <a:t>, pp. 14 - 16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 Master">
  <a:themeElements>
    <a:clrScheme name="C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685800" tIns="685800" rIns="685800" bIns="685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685800" tIns="685800" rIns="685800" bIns="68580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latin typeface="Arial" charset="0"/>
          </a:defRPr>
        </a:defPPr>
      </a:lstStyle>
    </a:lnDef>
  </a:objectDefaults>
  <a:extraClrSchemeLst>
    <a:extraClrScheme>
      <a:clrScheme name="C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E Master">
  <a:themeElements>
    <a:clrScheme name="C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2050</TotalTime>
  <Words>2390</Words>
  <Application>Microsoft Office PowerPoint</Application>
  <PresentationFormat>On-screen Show (4:3)</PresentationFormat>
  <Paragraphs>205</Paragraphs>
  <Slides>66</Slides>
  <Notes>0</Notes>
  <HiddenSlides>25</HiddenSlides>
  <MMClips>0</MMClips>
  <ScaleCrop>false</ScaleCrop>
  <HeadingPairs>
    <vt:vector size="4" baseType="variant">
      <vt:variant>
        <vt:lpstr>Theme</vt:lpstr>
      </vt:variant>
      <vt:variant>
        <vt:i4>6</vt:i4>
      </vt:variant>
      <vt:variant>
        <vt:lpstr>Slide Titles</vt:lpstr>
      </vt:variant>
      <vt:variant>
        <vt:i4>66</vt:i4>
      </vt:variant>
    </vt:vector>
  </HeadingPairs>
  <TitlesOfParts>
    <vt:vector size="72" baseType="lpstr">
      <vt:lpstr>CE Master</vt:lpstr>
      <vt:lpstr>Office Theme</vt:lpstr>
      <vt:lpstr>Default Design</vt:lpstr>
      <vt:lpstr>1_Office Theme</vt:lpstr>
      <vt:lpstr>1_CE Master</vt:lpstr>
      <vt:lpstr>2_Default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V</vt:lpstr>
      <vt:lpstr>Slide 57</vt:lpstr>
      <vt:lpstr>Slide 58</vt:lpstr>
      <vt:lpstr>Slide 59</vt:lpstr>
      <vt:lpstr>Slide 60</vt:lpstr>
      <vt:lpstr>Slide 61</vt:lpstr>
      <vt:lpstr>Slide 62</vt:lpstr>
      <vt:lpstr>Slide 63</vt:lpstr>
      <vt:lpstr>Slide 64</vt:lpstr>
      <vt:lpstr>Slide 65</vt:lpstr>
      <vt:lpstr>Slide 66</vt:lpstr>
    </vt:vector>
  </TitlesOfParts>
  <Company>UMD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troufs</dc:creator>
  <cp:lastModifiedBy>Tim Roufs</cp:lastModifiedBy>
  <cp:revision>343</cp:revision>
  <dcterms:created xsi:type="dcterms:W3CDTF">2006-09-08T12:19:28Z</dcterms:created>
  <dcterms:modified xsi:type="dcterms:W3CDTF">2010-02-25T15:37:22Z</dcterms:modified>
</cp:coreProperties>
</file>