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132" r:id="rId2"/>
    <p:sldMasterId id="2147484194" r:id="rId3"/>
    <p:sldMasterId id="2147484498" r:id="rId4"/>
    <p:sldMasterId id="2147484643" r:id="rId5"/>
    <p:sldMasterId id="2147484788" r:id="rId6"/>
    <p:sldMasterId id="2147484862" r:id="rId7"/>
    <p:sldMasterId id="2147484886" r:id="rId8"/>
    <p:sldMasterId id="2147484898" r:id="rId9"/>
    <p:sldMasterId id="2147484958" r:id="rId10"/>
    <p:sldMasterId id="2147484970" r:id="rId11"/>
    <p:sldMasterId id="2147485006" r:id="rId12"/>
    <p:sldMasterId id="2147485018" r:id="rId13"/>
    <p:sldMasterId id="2147485030" r:id="rId14"/>
    <p:sldMasterId id="2147485042" r:id="rId15"/>
    <p:sldMasterId id="2147485054" r:id="rId16"/>
    <p:sldMasterId id="2147485066" r:id="rId17"/>
    <p:sldMasterId id="2147485079" r:id="rId18"/>
    <p:sldMasterId id="2147485091" r:id="rId19"/>
    <p:sldMasterId id="2147485104" r:id="rId20"/>
    <p:sldMasterId id="2147485116" r:id="rId21"/>
  </p:sldMasterIdLst>
  <p:notesMasterIdLst>
    <p:notesMasterId r:id="rId172"/>
  </p:notesMasterIdLst>
  <p:handoutMasterIdLst>
    <p:handoutMasterId r:id="rId173"/>
  </p:handoutMasterIdLst>
  <p:sldIdLst>
    <p:sldId id="1410" r:id="rId22"/>
    <p:sldId id="1095" r:id="rId23"/>
    <p:sldId id="1412" r:id="rId24"/>
    <p:sldId id="1096" r:id="rId25"/>
    <p:sldId id="1097" r:id="rId26"/>
    <p:sldId id="1229" r:id="rId27"/>
    <p:sldId id="1233" r:id="rId28"/>
    <p:sldId id="1234" r:id="rId29"/>
    <p:sldId id="1235" r:id="rId30"/>
    <p:sldId id="1100" r:id="rId31"/>
    <p:sldId id="1101" r:id="rId32"/>
    <p:sldId id="1102" r:id="rId33"/>
    <p:sldId id="1103" r:id="rId34"/>
    <p:sldId id="1104" r:id="rId35"/>
    <p:sldId id="1105" r:id="rId36"/>
    <p:sldId id="1106" r:id="rId37"/>
    <p:sldId id="1107" r:id="rId38"/>
    <p:sldId id="1108" r:id="rId39"/>
    <p:sldId id="1109" r:id="rId40"/>
    <p:sldId id="1413" r:id="rId41"/>
    <p:sldId id="1457" r:id="rId42"/>
    <p:sldId id="1404" r:id="rId43"/>
    <p:sldId id="1414" r:id="rId44"/>
    <p:sldId id="1262" r:id="rId45"/>
    <p:sldId id="1432" r:id="rId46"/>
    <p:sldId id="1267" r:id="rId47"/>
    <p:sldId id="1416" r:id="rId48"/>
    <p:sldId id="1130" r:id="rId49"/>
    <p:sldId id="1275" r:id="rId50"/>
    <p:sldId id="1276" r:id="rId51"/>
    <p:sldId id="1277" r:id="rId52"/>
    <p:sldId id="1278" r:id="rId53"/>
    <p:sldId id="1279" r:id="rId54"/>
    <p:sldId id="1303" r:id="rId55"/>
    <p:sldId id="1280" r:id="rId56"/>
    <p:sldId id="1433" r:id="rId57"/>
    <p:sldId id="1153" r:id="rId58"/>
    <p:sldId id="1330" r:id="rId59"/>
    <p:sldId id="1458" r:id="rId60"/>
    <p:sldId id="1459" r:id="rId61"/>
    <p:sldId id="1460" r:id="rId62"/>
    <p:sldId id="1461" r:id="rId63"/>
    <p:sldId id="1462" r:id="rId64"/>
    <p:sldId id="1463" r:id="rId65"/>
    <p:sldId id="1464" r:id="rId66"/>
    <p:sldId id="1465" r:id="rId67"/>
    <p:sldId id="1466" r:id="rId68"/>
    <p:sldId id="1467" r:id="rId69"/>
    <p:sldId id="1468" r:id="rId70"/>
    <p:sldId id="1469" r:id="rId71"/>
    <p:sldId id="1470" r:id="rId72"/>
    <p:sldId id="1471" r:id="rId73"/>
    <p:sldId id="1472" r:id="rId74"/>
    <p:sldId id="1473" r:id="rId75"/>
    <p:sldId id="1474" r:id="rId76"/>
    <p:sldId id="1331" r:id="rId77"/>
    <p:sldId id="1155" r:id="rId78"/>
    <p:sldId id="1156" r:id="rId79"/>
    <p:sldId id="1157" r:id="rId80"/>
    <p:sldId id="1160" r:id="rId81"/>
    <p:sldId id="1161" r:id="rId82"/>
    <p:sldId id="1162" r:id="rId83"/>
    <p:sldId id="1163" r:id="rId84"/>
    <p:sldId id="1164" r:id="rId85"/>
    <p:sldId id="1165" r:id="rId86"/>
    <p:sldId id="1166" r:id="rId87"/>
    <p:sldId id="1167" r:id="rId88"/>
    <p:sldId id="1168" r:id="rId89"/>
    <p:sldId id="1169" r:id="rId90"/>
    <p:sldId id="1170" r:id="rId91"/>
    <p:sldId id="1418" r:id="rId92"/>
    <p:sldId id="1171" r:id="rId93"/>
    <p:sldId id="1419" r:id="rId94"/>
    <p:sldId id="1174" r:id="rId95"/>
    <p:sldId id="1175" r:id="rId96"/>
    <p:sldId id="1176" r:id="rId97"/>
    <p:sldId id="1177" r:id="rId98"/>
    <p:sldId id="1336" r:id="rId99"/>
    <p:sldId id="1346" r:id="rId100"/>
    <p:sldId id="1347" r:id="rId101"/>
    <p:sldId id="1348" r:id="rId102"/>
    <p:sldId id="1349" r:id="rId103"/>
    <p:sldId id="1350" r:id="rId104"/>
    <p:sldId id="1351" r:id="rId105"/>
    <p:sldId id="1352" r:id="rId106"/>
    <p:sldId id="1353" r:id="rId107"/>
    <p:sldId id="1354" r:id="rId108"/>
    <p:sldId id="1355" r:id="rId109"/>
    <p:sldId id="1356" r:id="rId110"/>
    <p:sldId id="1357" r:id="rId111"/>
    <p:sldId id="1358" r:id="rId112"/>
    <p:sldId id="1341" r:id="rId113"/>
    <p:sldId id="1440" r:id="rId114"/>
    <p:sldId id="1441" r:id="rId115"/>
    <p:sldId id="1442" r:id="rId116"/>
    <p:sldId id="1443" r:id="rId117"/>
    <p:sldId id="1444" r:id="rId118"/>
    <p:sldId id="1445" r:id="rId119"/>
    <p:sldId id="1446" r:id="rId120"/>
    <p:sldId id="1447" r:id="rId121"/>
    <p:sldId id="1448" r:id="rId122"/>
    <p:sldId id="1449" r:id="rId123"/>
    <p:sldId id="1450" r:id="rId124"/>
    <p:sldId id="1451" r:id="rId125"/>
    <p:sldId id="1452" r:id="rId126"/>
    <p:sldId id="1453" r:id="rId127"/>
    <p:sldId id="1454" r:id="rId128"/>
    <p:sldId id="1455" r:id="rId129"/>
    <p:sldId id="1456" r:id="rId130"/>
    <p:sldId id="1364" r:id="rId131"/>
    <p:sldId id="1365" r:id="rId132"/>
    <p:sldId id="1366" r:id="rId133"/>
    <p:sldId id="1367" r:id="rId134"/>
    <p:sldId id="1439" r:id="rId135"/>
    <p:sldId id="1475" r:id="rId136"/>
    <p:sldId id="1209" r:id="rId137"/>
    <p:sldId id="1210" r:id="rId138"/>
    <p:sldId id="1431" r:id="rId139"/>
    <p:sldId id="1211" r:id="rId140"/>
    <p:sldId id="1212" r:id="rId141"/>
    <p:sldId id="1213" r:id="rId142"/>
    <p:sldId id="1214" r:id="rId143"/>
    <p:sldId id="1215" r:id="rId144"/>
    <p:sldId id="1216" r:id="rId145"/>
    <p:sldId id="1217" r:id="rId146"/>
    <p:sldId id="1218" r:id="rId147"/>
    <p:sldId id="1219" r:id="rId148"/>
    <p:sldId id="1220" r:id="rId149"/>
    <p:sldId id="1368" r:id="rId150"/>
    <p:sldId id="1434" r:id="rId151"/>
    <p:sldId id="1222" r:id="rId152"/>
    <p:sldId id="1223" r:id="rId153"/>
    <p:sldId id="1224" r:id="rId154"/>
    <p:sldId id="1438" r:id="rId155"/>
    <p:sldId id="1436" r:id="rId156"/>
    <p:sldId id="1437" r:id="rId157"/>
    <p:sldId id="1225" r:id="rId158"/>
    <p:sldId id="1226" r:id="rId159"/>
    <p:sldId id="1408" r:id="rId160"/>
    <p:sldId id="1435" r:id="rId161"/>
    <p:sldId id="1421" r:id="rId162"/>
    <p:sldId id="1422" r:id="rId163"/>
    <p:sldId id="1423" r:id="rId164"/>
    <p:sldId id="1424" r:id="rId165"/>
    <p:sldId id="1425" r:id="rId166"/>
    <p:sldId id="1426" r:id="rId167"/>
    <p:sldId id="1427" r:id="rId168"/>
    <p:sldId id="1428" r:id="rId169"/>
    <p:sldId id="1429" r:id="rId170"/>
    <p:sldId id="1430" r:id="rId1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600"/>
    <a:srgbClr val="BADDE1"/>
    <a:srgbClr val="91E3B0"/>
    <a:srgbClr val="000000"/>
    <a:srgbClr val="64D890"/>
    <a:srgbClr val="FF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00" autoAdjust="0"/>
    <p:restoredTop sz="94590" autoAdjust="0"/>
  </p:normalViewPr>
  <p:slideViewPr>
    <p:cSldViewPr snapToGrid="0">
      <p:cViewPr>
        <p:scale>
          <a:sx n="66" d="100"/>
          <a:sy n="66" d="100"/>
        </p:scale>
        <p:origin x="-1440" y="-34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55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63" Type="http://schemas.openxmlformats.org/officeDocument/2006/relationships/slide" Target="slides/slide42.xml"/><Relationship Id="rId84" Type="http://schemas.openxmlformats.org/officeDocument/2006/relationships/slide" Target="slides/slide63.xml"/><Relationship Id="rId138" Type="http://schemas.openxmlformats.org/officeDocument/2006/relationships/slide" Target="slides/slide117.xml"/><Relationship Id="rId159" Type="http://schemas.openxmlformats.org/officeDocument/2006/relationships/slide" Target="slides/slide138.xml"/><Relationship Id="rId170" Type="http://schemas.openxmlformats.org/officeDocument/2006/relationships/slide" Target="slides/slide149.xml"/><Relationship Id="rId107" Type="http://schemas.openxmlformats.org/officeDocument/2006/relationships/slide" Target="slides/slide8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53" Type="http://schemas.openxmlformats.org/officeDocument/2006/relationships/slide" Target="slides/slide32.xml"/><Relationship Id="rId74" Type="http://schemas.openxmlformats.org/officeDocument/2006/relationships/slide" Target="slides/slide53.xml"/><Relationship Id="rId128" Type="http://schemas.openxmlformats.org/officeDocument/2006/relationships/slide" Target="slides/slide107.xml"/><Relationship Id="rId149" Type="http://schemas.openxmlformats.org/officeDocument/2006/relationships/slide" Target="slides/slide128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4.xml"/><Relationship Id="rId160" Type="http://schemas.openxmlformats.org/officeDocument/2006/relationships/slide" Target="slides/slide139.xml"/><Relationship Id="rId22" Type="http://schemas.openxmlformats.org/officeDocument/2006/relationships/slide" Target="slides/slide1.xml"/><Relationship Id="rId43" Type="http://schemas.openxmlformats.org/officeDocument/2006/relationships/slide" Target="slides/slide22.xml"/><Relationship Id="rId64" Type="http://schemas.openxmlformats.org/officeDocument/2006/relationships/slide" Target="slides/slide43.xml"/><Relationship Id="rId118" Type="http://schemas.openxmlformats.org/officeDocument/2006/relationships/slide" Target="slides/slide97.xml"/><Relationship Id="rId139" Type="http://schemas.openxmlformats.org/officeDocument/2006/relationships/slide" Target="slides/slide118.xml"/><Relationship Id="rId85" Type="http://schemas.openxmlformats.org/officeDocument/2006/relationships/slide" Target="slides/slide64.xml"/><Relationship Id="rId150" Type="http://schemas.openxmlformats.org/officeDocument/2006/relationships/slide" Target="slides/slide129.xml"/><Relationship Id="rId171" Type="http://schemas.openxmlformats.org/officeDocument/2006/relationships/slide" Target="slides/slide150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12.xml"/><Relationship Id="rId108" Type="http://schemas.openxmlformats.org/officeDocument/2006/relationships/slide" Target="slides/slide87.xml"/><Relationship Id="rId129" Type="http://schemas.openxmlformats.org/officeDocument/2006/relationships/slide" Target="slides/slide108.xml"/><Relationship Id="rId54" Type="http://schemas.openxmlformats.org/officeDocument/2006/relationships/slide" Target="slides/slide33.xml"/><Relationship Id="rId75" Type="http://schemas.openxmlformats.org/officeDocument/2006/relationships/slide" Target="slides/slide54.xml"/><Relationship Id="rId96" Type="http://schemas.openxmlformats.org/officeDocument/2006/relationships/slide" Target="slides/slide75.xml"/><Relationship Id="rId140" Type="http://schemas.openxmlformats.org/officeDocument/2006/relationships/slide" Target="slides/slide119.xml"/><Relationship Id="rId161" Type="http://schemas.openxmlformats.org/officeDocument/2006/relationships/slide" Target="slides/slide140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49" Type="http://schemas.openxmlformats.org/officeDocument/2006/relationships/slide" Target="slides/slide28.xml"/><Relationship Id="rId114" Type="http://schemas.openxmlformats.org/officeDocument/2006/relationships/slide" Target="slides/slide93.xml"/><Relationship Id="rId119" Type="http://schemas.openxmlformats.org/officeDocument/2006/relationships/slide" Target="slides/slide98.xml"/><Relationship Id="rId44" Type="http://schemas.openxmlformats.org/officeDocument/2006/relationships/slide" Target="slides/slide23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130" Type="http://schemas.openxmlformats.org/officeDocument/2006/relationships/slide" Target="slides/slide109.xml"/><Relationship Id="rId135" Type="http://schemas.openxmlformats.org/officeDocument/2006/relationships/slide" Target="slides/slide114.xml"/><Relationship Id="rId151" Type="http://schemas.openxmlformats.org/officeDocument/2006/relationships/slide" Target="slides/slide130.xml"/><Relationship Id="rId156" Type="http://schemas.openxmlformats.org/officeDocument/2006/relationships/slide" Target="slides/slide135.xml"/><Relationship Id="rId177" Type="http://schemas.openxmlformats.org/officeDocument/2006/relationships/tableStyles" Target="tableStyles.xml"/><Relationship Id="rId172" Type="http://schemas.openxmlformats.org/officeDocument/2006/relationships/notesMaster" Target="notesMasters/notesMaster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slide" Target="slides/slide8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120" Type="http://schemas.openxmlformats.org/officeDocument/2006/relationships/slide" Target="slides/slide99.xml"/><Relationship Id="rId125" Type="http://schemas.openxmlformats.org/officeDocument/2006/relationships/slide" Target="slides/slide104.xml"/><Relationship Id="rId141" Type="http://schemas.openxmlformats.org/officeDocument/2006/relationships/slide" Target="slides/slide120.xml"/><Relationship Id="rId146" Type="http://schemas.openxmlformats.org/officeDocument/2006/relationships/slide" Target="slides/slide125.xml"/><Relationship Id="rId167" Type="http://schemas.openxmlformats.org/officeDocument/2006/relationships/slide" Target="slides/slide14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162" Type="http://schemas.openxmlformats.org/officeDocument/2006/relationships/slide" Target="slides/slide14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110" Type="http://schemas.openxmlformats.org/officeDocument/2006/relationships/slide" Target="slides/slide89.xml"/><Relationship Id="rId115" Type="http://schemas.openxmlformats.org/officeDocument/2006/relationships/slide" Target="slides/slide94.xml"/><Relationship Id="rId131" Type="http://schemas.openxmlformats.org/officeDocument/2006/relationships/slide" Target="slides/slide110.xml"/><Relationship Id="rId136" Type="http://schemas.openxmlformats.org/officeDocument/2006/relationships/slide" Target="slides/slide115.xml"/><Relationship Id="rId157" Type="http://schemas.openxmlformats.org/officeDocument/2006/relationships/slide" Target="slides/slide136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52" Type="http://schemas.openxmlformats.org/officeDocument/2006/relationships/slide" Target="slides/slide131.xml"/><Relationship Id="rId173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slide" Target="slides/slide84.xml"/><Relationship Id="rId126" Type="http://schemas.openxmlformats.org/officeDocument/2006/relationships/slide" Target="slides/slide105.xml"/><Relationship Id="rId147" Type="http://schemas.openxmlformats.org/officeDocument/2006/relationships/slide" Target="slides/slide126.xml"/><Relationship Id="rId168" Type="http://schemas.openxmlformats.org/officeDocument/2006/relationships/slide" Target="slides/slide1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121" Type="http://schemas.openxmlformats.org/officeDocument/2006/relationships/slide" Target="slides/slide100.xml"/><Relationship Id="rId142" Type="http://schemas.openxmlformats.org/officeDocument/2006/relationships/slide" Target="slides/slide121.xml"/><Relationship Id="rId163" Type="http://schemas.openxmlformats.org/officeDocument/2006/relationships/slide" Target="slides/slide14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4.xml"/><Relationship Id="rId46" Type="http://schemas.openxmlformats.org/officeDocument/2006/relationships/slide" Target="slides/slide25.xml"/><Relationship Id="rId67" Type="http://schemas.openxmlformats.org/officeDocument/2006/relationships/slide" Target="slides/slide46.xml"/><Relationship Id="rId116" Type="http://schemas.openxmlformats.org/officeDocument/2006/relationships/slide" Target="slides/slide95.xml"/><Relationship Id="rId137" Type="http://schemas.openxmlformats.org/officeDocument/2006/relationships/slide" Target="slides/slide116.xml"/><Relationship Id="rId158" Type="http://schemas.openxmlformats.org/officeDocument/2006/relationships/slide" Target="slides/slide1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62" Type="http://schemas.openxmlformats.org/officeDocument/2006/relationships/slide" Target="slides/slide41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111" Type="http://schemas.openxmlformats.org/officeDocument/2006/relationships/slide" Target="slides/slide90.xml"/><Relationship Id="rId132" Type="http://schemas.openxmlformats.org/officeDocument/2006/relationships/slide" Target="slides/slide111.xml"/><Relationship Id="rId153" Type="http://schemas.openxmlformats.org/officeDocument/2006/relationships/slide" Target="slides/slide132.xml"/><Relationship Id="rId174" Type="http://schemas.openxmlformats.org/officeDocument/2006/relationships/presProps" Target="presProp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5.xml"/><Relationship Id="rId57" Type="http://schemas.openxmlformats.org/officeDocument/2006/relationships/slide" Target="slides/slide36.xml"/><Relationship Id="rId106" Type="http://schemas.openxmlformats.org/officeDocument/2006/relationships/slide" Target="slides/slide85.xml"/><Relationship Id="rId127" Type="http://schemas.openxmlformats.org/officeDocument/2006/relationships/slide" Target="slides/slide10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52" Type="http://schemas.openxmlformats.org/officeDocument/2006/relationships/slide" Target="slides/slide31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122" Type="http://schemas.openxmlformats.org/officeDocument/2006/relationships/slide" Target="slides/slide101.xml"/><Relationship Id="rId143" Type="http://schemas.openxmlformats.org/officeDocument/2006/relationships/slide" Target="slides/slide122.xml"/><Relationship Id="rId148" Type="http://schemas.openxmlformats.org/officeDocument/2006/relationships/slide" Target="slides/slide127.xml"/><Relationship Id="rId164" Type="http://schemas.openxmlformats.org/officeDocument/2006/relationships/slide" Target="slides/slide143.xml"/><Relationship Id="rId169" Type="http://schemas.openxmlformats.org/officeDocument/2006/relationships/slide" Target="slides/slide1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5.xml"/><Relationship Id="rId47" Type="http://schemas.openxmlformats.org/officeDocument/2006/relationships/slide" Target="slides/slide26.xml"/><Relationship Id="rId68" Type="http://schemas.openxmlformats.org/officeDocument/2006/relationships/slide" Target="slides/slide47.xml"/><Relationship Id="rId89" Type="http://schemas.openxmlformats.org/officeDocument/2006/relationships/slide" Target="slides/slide68.xml"/><Relationship Id="rId112" Type="http://schemas.openxmlformats.org/officeDocument/2006/relationships/slide" Target="slides/slide91.xml"/><Relationship Id="rId133" Type="http://schemas.openxmlformats.org/officeDocument/2006/relationships/slide" Target="slides/slide112.xml"/><Relationship Id="rId154" Type="http://schemas.openxmlformats.org/officeDocument/2006/relationships/slide" Target="slides/slide133.xml"/><Relationship Id="rId175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6.xml"/><Relationship Id="rId58" Type="http://schemas.openxmlformats.org/officeDocument/2006/relationships/slide" Target="slides/slide37.xml"/><Relationship Id="rId79" Type="http://schemas.openxmlformats.org/officeDocument/2006/relationships/slide" Target="slides/slide58.xml"/><Relationship Id="rId102" Type="http://schemas.openxmlformats.org/officeDocument/2006/relationships/slide" Target="slides/slide81.xml"/><Relationship Id="rId123" Type="http://schemas.openxmlformats.org/officeDocument/2006/relationships/slide" Target="slides/slide102.xml"/><Relationship Id="rId144" Type="http://schemas.openxmlformats.org/officeDocument/2006/relationships/slide" Target="slides/slide123.xml"/><Relationship Id="rId90" Type="http://schemas.openxmlformats.org/officeDocument/2006/relationships/slide" Target="slides/slide69.xml"/><Relationship Id="rId165" Type="http://schemas.openxmlformats.org/officeDocument/2006/relationships/slide" Target="slides/slide144.xml"/><Relationship Id="rId27" Type="http://schemas.openxmlformats.org/officeDocument/2006/relationships/slide" Target="slides/slide6.xml"/><Relationship Id="rId48" Type="http://schemas.openxmlformats.org/officeDocument/2006/relationships/slide" Target="slides/slide27.xml"/><Relationship Id="rId69" Type="http://schemas.openxmlformats.org/officeDocument/2006/relationships/slide" Target="slides/slide48.xml"/><Relationship Id="rId113" Type="http://schemas.openxmlformats.org/officeDocument/2006/relationships/slide" Target="slides/slide92.xml"/><Relationship Id="rId134" Type="http://schemas.openxmlformats.org/officeDocument/2006/relationships/slide" Target="slides/slide113.xml"/><Relationship Id="rId80" Type="http://schemas.openxmlformats.org/officeDocument/2006/relationships/slide" Target="slides/slide59.xml"/><Relationship Id="rId155" Type="http://schemas.openxmlformats.org/officeDocument/2006/relationships/slide" Target="slides/slide134.xml"/><Relationship Id="rId176" Type="http://schemas.openxmlformats.org/officeDocument/2006/relationships/theme" Target="theme/theme1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17.xml"/><Relationship Id="rId59" Type="http://schemas.openxmlformats.org/officeDocument/2006/relationships/slide" Target="slides/slide38.xml"/><Relationship Id="rId103" Type="http://schemas.openxmlformats.org/officeDocument/2006/relationships/slide" Target="slides/slide82.xml"/><Relationship Id="rId124" Type="http://schemas.openxmlformats.org/officeDocument/2006/relationships/slide" Target="slides/slide103.xml"/><Relationship Id="rId70" Type="http://schemas.openxmlformats.org/officeDocument/2006/relationships/slide" Target="slides/slide49.xml"/><Relationship Id="rId91" Type="http://schemas.openxmlformats.org/officeDocument/2006/relationships/slide" Target="slides/slide70.xml"/><Relationship Id="rId145" Type="http://schemas.openxmlformats.org/officeDocument/2006/relationships/slide" Target="slides/slide124.xml"/><Relationship Id="rId166" Type="http://schemas.openxmlformats.org/officeDocument/2006/relationships/slide" Target="slides/slide145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6.xml"/><Relationship Id="rId7" Type="http://schemas.openxmlformats.org/officeDocument/2006/relationships/slide" Target="slides/slide21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5" Type="http://schemas.openxmlformats.org/officeDocument/2006/relationships/slide" Target="slides/slide18.xml"/><Relationship Id="rId10" Type="http://schemas.openxmlformats.org/officeDocument/2006/relationships/slide" Target="slides/slide26.xml"/><Relationship Id="rId4" Type="http://schemas.openxmlformats.org/officeDocument/2006/relationships/slide" Target="slides/slide17.xml"/><Relationship Id="rId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C1C819-9C4E-4ADB-A2E9-485D1C962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6140ACD-B53E-4C92-8D20-08D5CA054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5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AE15BDC-6451-4F34-B0B6-2C99CCD77DD1}" type="slidenum">
              <a:rPr kumimoji="1" lang="en-US" b="1" i="1">
                <a:solidFill>
                  <a:srgbClr val="FF0000"/>
                </a:solidFill>
              </a:rPr>
              <a:pPr eaLnBrk="0" hangingPunct="0"/>
              <a:t>1</a:t>
            </a:fld>
            <a:endParaRPr kumimoji="1"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89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90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92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EA346-4EF7-4EDF-97C1-1F1E408EB1A2}" type="slidenum">
              <a:rPr lang="en-US" smtClean="0">
                <a:solidFill>
                  <a:srgbClr val="000000"/>
                </a:solidFill>
              </a:rPr>
              <a:pPr/>
              <a:t>113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A1C71-041C-4CD7-BE51-4387E80F5F17}" type="slidenum">
              <a:rPr lang="en-US" smtClean="0">
                <a:solidFill>
                  <a:srgbClr val="000000"/>
                </a:solidFill>
              </a:rPr>
              <a:pPr/>
              <a:t>141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16D31-B585-4133-8882-A0B9A6AB5F33}" type="slidenum">
              <a:rPr lang="en-US" smtClean="0">
                <a:solidFill>
                  <a:srgbClr val="000000"/>
                </a:solidFill>
              </a:rPr>
              <a:pPr/>
              <a:t>150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BA37-7D66-41DE-B06B-6C1169CBE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C4D6-6298-4B2A-880D-D13E7316B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9FF5-18FC-4B08-BFC0-367F7CAD7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1C57-9D1F-4858-A11F-6F57A3F3A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8EDF-684C-477D-91F4-7377AD0B8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1BA9-C54D-4512-88A6-8A30BC47D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BA37-7D66-41DE-B06B-6C1169CBE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B575A-7778-4A7B-B057-76D6B63BD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91E9-4227-4C80-B757-2AA36228C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95AF-DAA1-4362-95C1-F279C23EE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CCC3-1D24-4ABD-84EC-4979C990F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793C-FF03-42A2-B889-6718A1976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0BDE-071D-4FDE-9D9B-032CBCF4CE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DE83-3E38-452C-A429-9D99CD9EB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4F95-684D-441F-92B5-F9E310D7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1BF5-B26A-4071-8551-F7C8EBF8E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C4D6-6298-4B2A-880D-D13E7316B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4F95-684D-441F-92B5-F9E310D7B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BA37-7D66-41DE-B06B-6C1169CBE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B575A-7778-4A7B-B057-76D6B63BD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91E9-4227-4C80-B757-2AA36228C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95AF-DAA1-4362-95C1-F279C23EE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CCC3-1D24-4ABD-84EC-4979C990F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793C-FF03-42A2-B889-6718A1976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0BDE-071D-4FDE-9D9B-032CBCF4CE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DD5A-2AD1-4274-AB2A-45375AE1D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DE83-3E38-452C-A429-9D99CD9EB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1BF5-B26A-4071-8551-F7C8EBF8E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C4D6-6298-4B2A-880D-D13E7316B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4F95-684D-441F-92B5-F9E310D7B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950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6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816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18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47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3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C4F1-D9ED-4634-BE45-892ECC70C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846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598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266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398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95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771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775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5839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6369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586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C43B-46CC-49F9-8EE1-DDF1FDCE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8695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0290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736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2011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607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8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602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251ABDD-15F0-48F7-ACAE-E18B59B1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3248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27BB-CB34-462C-A966-5ECA1D43233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9353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8780-6C74-445A-BC10-10CC38305D8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8365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7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AE088-C58E-4DFA-B0A5-C9A4D043F70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838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13CB-7B0C-4B6F-A60D-113B1FCFB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9181-4281-482D-B4DF-E04104F022C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6566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07B1C-709E-447A-BB3D-BF4325764DD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8514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B01C8-9B9A-437C-89C7-E6B2A908C2B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4824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81C3-C637-4AAC-B4E8-FDB6DB6325A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8884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4891-B74B-4CB7-AF2F-EFD5BE84F8D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7931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1B34-A8BA-4403-987E-7478D3B61F4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889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6256A-E740-4EE6-9C05-EBD0BC92CB5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9475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222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294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69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8339-6C7A-4EA1-92E2-99CAFDB47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3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6114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139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921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848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801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333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3202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1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98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EA93-0105-477F-952B-229C508E4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243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5552-A585-4E52-B5F3-6A39CC4A6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7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16AC8-BF95-41DB-ABD7-CB3586D2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A70F3-9EA0-41BF-A518-6017F00D0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434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37B-3AEA-45EC-AB4D-F68C395A0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064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1FE1-DA58-4226-B756-83F8C03829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388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DDBA-209B-4F62-94C8-D43900245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272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4CB9E-F2ED-4984-B494-E51D66375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176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3CEF-5CD3-4E3C-81CC-36D9E68E0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5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C026-3899-4FB2-BBCD-56738B9DB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831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DDF9-E85B-416A-9A8C-A4EC75B47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592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002-54A0-46F5-BB5B-F5A4C8DE11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244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9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09E5-25C8-4C44-A183-22F0DDDDB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403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1734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59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3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36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838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0472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5191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761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736"/>
            <a:ext cx="6021387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8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94A-6470-4F77-BB28-DA22326D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82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668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187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861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5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128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3565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2644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574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9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5054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54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B575A-7778-4A7B-B057-76D6B63B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0AF0-2A09-41B2-9FB9-105A04EEB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1726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9269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599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176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92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82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16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5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617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E86C-A961-44D4-9EB6-66BEF7DEA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105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8462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34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857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3845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9364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398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3171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133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7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31977-92E4-451B-8F26-5D5FF1362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78092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8935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515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857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540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BA37-7D66-41DE-B06B-6C1169CBE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14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B575A-7778-4A7B-B057-76D6B63BD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056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91E9-4227-4C80-B757-2AA36228C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523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95AF-DAA1-4362-95C1-F279C23EE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427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CCC3-1D24-4ABD-84EC-4979C990F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4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DD48-98B5-4D05-B37E-F182CC90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793C-FF03-42A2-B889-6718A1976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2268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0BDE-071D-4FDE-9D9B-032CBCF4CE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625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DE83-3E38-452C-A429-9D99CD9EB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056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1BF5-B26A-4071-8551-F7C8EBF8E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24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C4D6-6298-4B2A-880D-D13E7316B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6220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4F95-684D-441F-92B5-F9E310D7B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2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EE46D-77E7-4719-A034-E28D336FC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75FA-B1B0-478D-9C2C-062B02D17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7D7A2-0C3D-4422-9A37-C5C86CD9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41892-FB56-4B96-839A-AC13CD6A3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5B61-3A96-49F9-91A8-958A7BD7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7A34-C741-4B1B-8A97-2491976FF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91E9-4227-4C80-B757-2AA36228C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CA5F-A75D-4D30-B9AB-9D2168CD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EC7B-DB8E-4B87-A322-6AA8FE667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8F753-A027-4DA7-92D7-09736225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DB42-D032-430D-8C0D-B0D279D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95AF-DAA1-4362-95C1-F279C23E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4" y="274665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FA3F-0529-47EE-AF88-438232F16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797D-333A-4C39-B5D1-96373ADC4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5195-6071-4C8F-85D5-A9298C7D7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2821-B1E5-4D3E-ABF9-D495292D4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2446-A9E8-4F0F-A87F-856B24F33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CCC3-1D24-4ABD-84EC-4979C990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E6C5-F862-431A-A625-9D1A8DC30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96AE-28E5-4C2B-814A-AC280434B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4F53-C1EF-4049-9C80-91A8783D3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A11C-B25D-46F8-B798-36A813BEB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CC4B-5B79-4AE2-AF62-15C7F2F1D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06D5-08C1-41C8-BE9F-898D222D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1CEA-4DE0-43FE-AF41-92DECFF1C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D4F9-AF1A-4ADD-BE97-21DE5BDAA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14"/>
            <a:ext cx="7315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315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6BDC-8580-49E8-AFA6-620D6EA97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735B-1A24-4B4C-8B2B-6164ACF54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793C-FF03-42A2-B889-6718A1976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4278-252B-4C66-BC67-0C52843D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A4B05-325A-4AD1-87D6-E1D6FE1AD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C1E4-319A-4BC8-A460-937678858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464E-B09D-4623-ABD3-1116026006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DD67-DFAC-4055-93ED-443FA4276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ED33-C13E-44FB-9DE8-7A8273E83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BE2F-DB0A-4C67-A3BE-95FFCE482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4652"/>
            <a:ext cx="73152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08C7-7DD4-4532-901A-CEC436518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6"/>
            <a:ext cx="73152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8723-9167-41D7-9B8D-6463F5AC3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22D6-6896-4F1B-899B-54EFA0913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0BDE-071D-4FDE-9D9B-032CBCF4C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9851-6DB8-4500-8E0A-4B355F425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F31A-5F6E-4CF4-AD8D-389C9AA84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A6F9-79E8-4CDA-ACA1-76C6B4D37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5B431-B109-44D5-9597-02EAD401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5E21-1C0D-49E9-BE4E-9B4E7F67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D44C-E29A-46F6-9371-047C47B61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6C58-1C8D-4BCC-9390-2A0451BD5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9610-AD2C-48F8-B4AF-FF8A1CB0B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36CA4-2452-4F21-ACF5-D1725E051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43BD-D798-471D-849C-7DC2A9DEA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DE83-3E38-452C-A429-9D99CD9EB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5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1BF5-B26A-4071-8551-F7C8EBF8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2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C865-83D8-4F9A-8888-A0D477A0B5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DA4F-4197-419E-9B70-7AAFBD01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FE3-7B46-4431-AF09-377163D76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4B6-CC47-4BF7-BD96-BAC0D3125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FBA8-2716-4802-A466-3CC4CD2AB0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F4C-C2D5-4F45-ADFD-08A9D8722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F394-2748-484C-AE9E-1187D7EEDD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8E10-A1F3-486B-AD5C-B0DA06FE7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C6FA-EA5C-4D3A-AE51-30B989FC9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3A87-71BA-48C8-97F0-3FDD9D166F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18F7-E1DD-4D0E-8A5B-4CF3C98948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69D2-4A3A-484E-B133-449774A22D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1C48-1D6B-4013-A9BC-035C3008D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EA4-3902-477F-94F0-8D31FA6BA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9305-C222-4ED6-8267-C33ABC2ABC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EA92-DAFE-43DC-9994-2115EF282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D72-5230-44E9-AA7B-A04C83530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0A70-0A85-42B8-A4D3-E34CB34AB5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90FDF0-C2DA-4EF3-8772-9EA4D6AAD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90FDF0-C2DA-4EF3-8772-9EA4D6AAD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90FDF0-C2DA-4EF3-8772-9EA4D6AAD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5010" r:id="rId4"/>
    <p:sldLayoutId id="2147485011" r:id="rId5"/>
    <p:sldLayoutId id="2147485012" r:id="rId6"/>
    <p:sldLayoutId id="2147485013" r:id="rId7"/>
    <p:sldLayoutId id="2147485014" r:id="rId8"/>
    <p:sldLayoutId id="2147485015" r:id="rId9"/>
    <p:sldLayoutId id="2147485016" r:id="rId10"/>
    <p:sldLayoutId id="2147485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6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2AA87A-1A64-41A0-92EE-07237E001BA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1" r:id="rId1"/>
    <p:sldLayoutId id="2147485032" r:id="rId2"/>
    <p:sldLayoutId id="2147485033" r:id="rId3"/>
    <p:sldLayoutId id="2147485034" r:id="rId4"/>
    <p:sldLayoutId id="2147485035" r:id="rId5"/>
    <p:sldLayoutId id="2147485036" r:id="rId6"/>
    <p:sldLayoutId id="2147485037" r:id="rId7"/>
    <p:sldLayoutId id="2147485038" r:id="rId8"/>
    <p:sldLayoutId id="2147485039" r:id="rId9"/>
    <p:sldLayoutId id="2147485040" r:id="rId10"/>
    <p:sldLayoutId id="214748504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01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B44B70-0969-4581-A9A0-9D052C05DC0A}" type="slidenum">
              <a:rPr lang="en-US">
                <a:solidFill>
                  <a:srgbClr val="000000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9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56" r:id="rId2"/>
    <p:sldLayoutId id="2147485057" r:id="rId3"/>
    <p:sldLayoutId id="2147485058" r:id="rId4"/>
    <p:sldLayoutId id="2147485059" r:id="rId5"/>
    <p:sldLayoutId id="2147485060" r:id="rId6"/>
    <p:sldLayoutId id="2147485061" r:id="rId7"/>
    <p:sldLayoutId id="2147485062" r:id="rId8"/>
    <p:sldLayoutId id="2147485063" r:id="rId9"/>
    <p:sldLayoutId id="2147485064" r:id="rId10"/>
    <p:sldLayoutId id="2147485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37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9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3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67DBD76-33B8-4A3A-97BF-4A66A7AF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46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  <p:sldLayoutId id="2147485114" r:id="rId10"/>
    <p:sldLayoutId id="214748511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90FDF0-C2DA-4EF3-8772-9EA4D6AAD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18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E9EAE8B-77E9-4B3A-AFCD-5A638192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F60B05A-8A16-494C-9CA8-394F783BF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DAF1876-A19F-411E-9038-8D1FC0F26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  <p:sldLayoutId id="21474848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D140C40-495B-426C-BB5A-2A4A0A841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C7251-E2ED-4CB5-A5B6-9A55430409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9AFD0-9A45-4EA1-8B63-CC2AD0A808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4653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rightside.me/wonder-curiosities/finland-will-become-the-first-country-in-the-world-to-get-rid-of-all-school-subjects-25991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rightside.me/wonder-curiosities/finland-will-become-the-first-country-in-the-world-to-get-rid-of-all-school-subjects-259910/" TargetMode="External"/><Relationship Id="rId1" Type="http://schemas.openxmlformats.org/officeDocument/2006/relationships/slideLayout" Target="../slideLayouts/slideLayout1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20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atingdisorderfoundation.org/EatingDisorders.htm" TargetMode="External"/><Relationship Id="rId1" Type="http://schemas.openxmlformats.org/officeDocument/2006/relationships/slideLayout" Target="../slideLayouts/slideLayout9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brightside.me/wonder-curiosities/finland-will-become-the-first-country-in-the-world-to-get-rid-of-all-school-subjects-25991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rightside.me/wonder-curiosities/finland-will-become-the-first-country-in-the-world-to-get-rid-of-all-school-subjects-259910/" TargetMode="External"/><Relationship Id="rId1" Type="http://schemas.openxmlformats.org/officeDocument/2006/relationships/slideLayout" Target="../slideLayouts/slideLayout18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20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ture.org/science/2015/01/05/winter-bird-feeding-good-or-bad-for-birds/" TargetMode="Externa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09088" y="6490296"/>
            <a:ext cx="5507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http://www.d.umn.edu/cla/faculty/troufs/anth4653/index.html#title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2595275" y="5281136"/>
            <a:ext cx="3958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2000" b="1" dirty="0">
                <a:solidFill>
                  <a:srgbClr val="0C0600"/>
                </a:solidFill>
              </a:rPr>
              <a:t>University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>
                <a:solidFill>
                  <a:srgbClr val="0C0600"/>
                </a:solidFill>
              </a:rPr>
              <a:t>of Minnesota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 smtClean="0">
                <a:solidFill>
                  <a:srgbClr val="0C0600"/>
                </a:solidFill>
              </a:rPr>
              <a:t>Duluth</a:t>
            </a:r>
            <a:endParaRPr kumimoji="1" lang="en-US" sz="2000" b="1" dirty="0">
              <a:solidFill>
                <a:srgbClr val="0C06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639726" y="5715009"/>
            <a:ext cx="183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Tim </a:t>
            </a:r>
            <a:r>
              <a:rPr lang="en-US" sz="1200" dirty="0">
                <a:solidFill>
                  <a:srgbClr val="0C0600"/>
                </a:solidFill>
                <a:latin typeface="Arial"/>
              </a:rPr>
              <a:t>Roufs</a:t>
            </a: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’ © 2009-2017</a:t>
            </a:r>
            <a:endParaRPr lang="en-US" sz="1200" dirty="0">
              <a:solidFill>
                <a:srgbClr val="0C06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29200"/>
            <a:ext cx="762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52" y="5029200"/>
            <a:ext cx="102281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1765" y="1817909"/>
            <a:ext cx="6502400" cy="3046988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Main Characteristics</a:t>
            </a:r>
          </a:p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</a:p>
          <a:p>
            <a:pPr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Anthropology</a:t>
            </a:r>
            <a:b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sz="2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Senior Seminar</a:t>
            </a:r>
            <a:endParaRPr kumimoji="1" lang="en-US" sz="44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39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2633350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culture </a:t>
            </a:r>
            <a:r>
              <a:rPr lang="en-US" sz="2800" dirty="0" smtClean="0">
                <a:solidFill>
                  <a:srgbClr val="000000"/>
                </a:solidFill>
              </a:rPr>
              <a:t>as a primary concept</a:t>
            </a:r>
            <a:endParaRPr lang="en-US" sz="40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2358636"/>
            <a:ext cx="7668684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More than 40 percent of U.S. households feed their backyard birds, and in the United Kingdom, the rate is as high as 75 percent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b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1200" b="1" dirty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A study conducted during winter in Wisconsin showed that black-capped chickadees with access to bird seed had a much higher overwinter survival rate (69 percent) as compared to those without access to human-provided seed (37 percent 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survival</a:t>
            </a:r>
            <a:b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12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Furthermore, some studies have shown that birds making it through the winter in better physical condition see those benefits carry over into the nesting 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season</a:t>
            </a:r>
            <a:b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12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Bird feeding produces significantly earlier egg laying dates, larger clutches of eggs, higher chick weights and higher overall breeding success across a wide range of bird 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species</a:t>
            </a:r>
            <a:endParaRPr kumimoji="1" lang="en-US" sz="1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5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reasons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8550" y="3553374"/>
            <a:ext cx="690880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BUT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0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8550" y="31378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 holistic view would also consider 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5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1834559"/>
            <a:ext cx="7668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feeding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can promote the survival and reproduction of the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not-quite-fittest</a:t>
            </a:r>
            <a:b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4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one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research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group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found that birds fed during winter subsequently laid a smaller number of eggs that had lower hatching success and ultimately fledged fewer young than birds that weren’t fed at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all</a:t>
            </a:r>
            <a:b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4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t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he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offspring that did fledge weighed less and had a lower survival rate than the young of unfed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birds</a:t>
            </a:r>
            <a:endParaRPr kumimoji="1" lang="en-US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2035352"/>
            <a:ext cx="7668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both species [in two U.K. studies],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when they had access to bird food, laid fewer eggs, had lower hatching success, and ultimately had fewer chicks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fledged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f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eeding an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irresistible diet that was unbalanced – too high in fat to produce high-quality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eggs</a:t>
            </a: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1997252"/>
            <a:ext cx="7668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bird feeding allowed individuals with a lower reproductive capacity which ordinarily would not survive the winter the chance to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nest</a:t>
            </a: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the feeders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may be in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poor quality nesting habitat – leading the birds to choose these suboptimal sites as nesting areas in the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spring</a:t>
            </a: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5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293304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231775" algn="l"/>
              </a:tabLst>
              <a:defRPr/>
            </a:pP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So from the holistic view, one must look at things like the </a:t>
            </a:r>
            <a:r>
              <a:rPr kumimoji="1" lang="en-US" sz="3600" b="1" dirty="0">
                <a:solidFill>
                  <a:srgbClr val="FFFFFF"/>
                </a:solidFill>
                <a:latin typeface="Verdana" pitchFamily="34" charset="0"/>
              </a:rPr>
              <a:t>impacts of bird 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feeding not only on the survival </a:t>
            </a:r>
          </a:p>
          <a:p>
            <a:pPr algn="ctr" eaLnBrk="0" hangingPunct="0">
              <a:tabLst>
                <a:tab pos="231775" algn="l"/>
              </a:tabLst>
              <a:defRPr/>
            </a:pPr>
            <a:r>
              <a:rPr kumimoji="1" lang="en-US" sz="3600" b="1" i="1" dirty="0" smtClean="0">
                <a:solidFill>
                  <a:srgbClr val="FFFFFF"/>
                </a:solidFill>
                <a:latin typeface="Verdana" pitchFamily="34" charset="0"/>
              </a:rPr>
              <a:t>of the birds fed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, </a:t>
            </a:r>
          </a:p>
          <a:p>
            <a:pPr eaLnBrk="0" hangingPunct="0">
              <a:tabLst>
                <a:tab pos="231775" algn="l"/>
              </a:tabLst>
              <a:defRPr/>
            </a:pP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but also on things like . . 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</p:spTree>
    <p:extLst>
      <p:ext uri="{BB962C8B-B14F-4D97-AF65-F5344CB8AC3E}">
        <p14:creationId xmlns:p14="http://schemas.microsoft.com/office/powerpoint/2010/main" val="3192136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1107681"/>
            <a:ext cx="76686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eaLnBrk="0" hangingPunct="0">
              <a:tabLst>
                <a:tab pos="231775" algn="l"/>
              </a:tabLst>
              <a:defRPr/>
            </a:pPr>
            <a:r>
              <a:rPr kumimoji="1" lang="en-US" sz="20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 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overall reproductive success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other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factors such as disease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transmission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species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range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expansion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population trajectories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and the long-range evolutionary effects on the species</a:t>
            </a: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361950"/>
            <a:ext cx="7721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7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331406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31775" algn="l"/>
              </a:tabLst>
              <a:defRPr/>
            </a:pP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with humans, </a:t>
            </a:r>
            <a:b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in anthropology, </a:t>
            </a:r>
            <a:b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kumimoji="1" lang="en-US" sz="3600" b="1" i="1" dirty="0" smtClean="0">
                <a:solidFill>
                  <a:srgbClr val="FFFFFF"/>
                </a:solidFill>
                <a:latin typeface="Verdana" pitchFamily="34" charset="0"/>
              </a:rPr>
              <a:t>holism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 looks at an item including the many </a:t>
            </a:r>
            <a:r>
              <a:rPr kumimoji="1" lang="en-US" sz="3600" b="1" dirty="0" err="1" smtClean="0">
                <a:solidFill>
                  <a:srgbClr val="FFFFFF"/>
                </a:solidFill>
                <a:latin typeface="Verdana" pitchFamily="34" charset="0"/>
              </a:rPr>
              <a:t>subdisciplines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 in the areas of . . . </a:t>
            </a:r>
          </a:p>
        </p:txBody>
      </p:sp>
    </p:spTree>
    <p:extLst>
      <p:ext uri="{BB962C8B-B14F-4D97-AF65-F5344CB8AC3E}">
        <p14:creationId xmlns:p14="http://schemas.microsoft.com/office/powerpoint/2010/main" val="429451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47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43000"/>
            <a:ext cx="77216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Anthropology of Food</a:t>
            </a:r>
          </a:p>
          <a:p>
            <a:pPr algn="ctr" eaLnBrk="0" hangingPunct="0">
              <a:lnSpc>
                <a:spcPct val="120000"/>
              </a:lnSpc>
            </a:pPr>
            <a:r>
              <a:rPr kumimoji="1" lang="en-US" sz="16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and its . . .</a:t>
            </a:r>
            <a:endParaRPr kumimoji="1" lang="en-US" sz="1200" b="1" dirty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594868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Holism tries to put all of the pieces together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8001" y="3777742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(bio-physical)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3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151063"/>
            <a:ext cx="6400800" cy="4119562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68580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“culture” is</a:t>
            </a:r>
          </a:p>
          <a:p>
            <a:pPr marL="0" indent="0" eaLnBrk="1" hangingPunct="1">
              <a:lnSpc>
                <a:spcPct val="40000"/>
              </a:lnSpc>
              <a:tabLst>
                <a:tab pos="685800" algn="l"/>
              </a:tabLst>
            </a:pPr>
            <a:endParaRPr lang="en-US" sz="4000" b="1" dirty="0" smtClean="0"/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learned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shared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transmitted from generation to generation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based on symbols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integrated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itchFamily="34" charset="0"/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8312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some examples of holistic comparative work include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130240"/>
            <a:ext cx="6908800" cy="42267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</a:rPr>
              <a:t>In some ways this chart business is all about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6000" b="1" dirty="0" smtClean="0">
                <a:solidFill>
                  <a:srgbClr val="FFFFFF"/>
                </a:solidFill>
              </a:rPr>
              <a:t>Theory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</a:rPr>
              <a:t>but key theory that is important to the understanding of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</a:rPr>
              <a:t>Anthropology</a:t>
            </a:r>
            <a:endParaRPr kumimoji="1" lang="en-US" sz="6000" b="1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500"/>
              </a:spcAft>
            </a:pPr>
            <a:endParaRPr kumimoji="1" lang="en-US" sz="32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99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FFFFFF"/>
                </a:solidFill>
                <a:latin typeface="Arial" pitchFamily="34" charset="0"/>
              </a:rPr>
              <a:t>holism</a:t>
            </a:r>
            <a:endParaRPr kumimoji="1" lang="en-US" sz="4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70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000000"/>
                </a:solidFill>
                <a:latin typeface="Arial" pitchFamily="34" charset="0"/>
              </a:rPr>
              <a:t>theory</a:t>
            </a:r>
            <a:endParaRPr kumimoji="1" lang="en-US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85566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35" name="Rectangle 7"/>
          <p:cNvSpPr>
            <a:spLocks noChangeArrowheads="1"/>
          </p:cNvSpPr>
          <p:nvPr/>
        </p:nvSpPr>
        <p:spPr bwMode="auto">
          <a:xfrm>
            <a:off x="2401898" y="1905000"/>
            <a:ext cx="5667375" cy="76835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>
                <a:solidFill>
                  <a:srgbClr val="FFFFFF"/>
                </a:solidFill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8225" y="1843089"/>
            <a:ext cx="5907088" cy="341153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2837" name="Rectangle 7"/>
          <p:cNvSpPr>
            <a:spLocks noChangeArrowheads="1"/>
          </p:cNvSpPr>
          <p:nvPr/>
        </p:nvSpPr>
        <p:spPr bwMode="auto">
          <a:xfrm>
            <a:off x="2401898" y="1820863"/>
            <a:ext cx="5667375" cy="768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>
                <a:solidFill>
                  <a:srgbClr val="000000"/>
                </a:solidFill>
              </a:rPr>
              <a:t>theory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9835" y="2747968"/>
            <a:ext cx="5667375" cy="25288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>
                <a:solidFill>
                  <a:srgbClr val="000000"/>
                </a:solidFill>
              </a:rPr>
              <a:t>including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>
                <a:solidFill>
                  <a:srgbClr val="000000"/>
                </a:solidFill>
              </a:rPr>
              <a:t>results of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>
                <a:solidFill>
                  <a:srgbClr val="000000"/>
                </a:solidFill>
              </a:rPr>
              <a:t>interdisciplinary study,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>
                <a:solidFill>
                  <a:srgbClr val="000000"/>
                </a:solidFill>
              </a:rPr>
              <a:t>esp. with history, art history, political science, sociology, business and economics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71588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Cultural</a:t>
            </a:r>
            <a:endParaRPr kumimoji="1"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      Bio-physical  </a:t>
            </a:r>
            <a:r>
              <a:rPr kumimoji="1" lang="en-US" b="1" dirty="0" smtClean="0">
                <a:solidFill>
                  <a:srgbClr val="000000"/>
                </a:solidFill>
              </a:rPr>
              <a:t>  </a:t>
            </a:r>
            <a:r>
              <a:rPr kumimoji="1" lang="en-US" sz="2800" b="1" dirty="0" smtClean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Anthropology</a:t>
            </a:r>
            <a:endParaRPr kumimoji="1"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585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art history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literature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09367" y="3585028"/>
            <a:ext cx="963907" cy="94342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kinship,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religion,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historical, 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psycho-,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socio-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linguistics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2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02" y="368961"/>
            <a:ext cx="4581144" cy="5793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2171" y="6196728"/>
            <a:ext cx="777965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FFFF"/>
                </a:solidFill>
              </a:rPr>
              <a:t>Source:</a:t>
            </a:r>
            <a:r>
              <a:rPr lang="en-US" sz="1600" b="1" dirty="0">
                <a:solidFill>
                  <a:srgbClr val="FFFFFF"/>
                </a:solidFill>
              </a:rPr>
              <a:t> "A </a:t>
            </a:r>
            <a:r>
              <a:rPr lang="en-US" sz="1600" b="1" dirty="0" err="1">
                <a:solidFill>
                  <a:srgbClr val="FFFFFF"/>
                </a:solidFill>
              </a:rPr>
              <a:t>Geneology</a:t>
            </a:r>
            <a:r>
              <a:rPr lang="en-US" sz="1600" b="1" dirty="0">
                <a:solidFill>
                  <a:srgbClr val="FFFFFF"/>
                </a:solidFill>
              </a:rPr>
              <a:t> of Ethnological Theory,"</a:t>
            </a:r>
            <a:r>
              <a:rPr lang="en-US" sz="1050" dirty="0">
                <a:solidFill>
                  <a:srgbClr val="FFFFFF"/>
                </a:solidFill>
              </a:rPr>
              <a:t> Melville J. Herskovits, </a:t>
            </a:r>
            <a:br>
              <a:rPr lang="en-US" sz="1050" dirty="0">
                <a:solidFill>
                  <a:srgbClr val="FFFFFF"/>
                </a:solidFill>
              </a:rPr>
            </a:br>
            <a:r>
              <a:rPr lang="en-US" sz="1050" dirty="0">
                <a:solidFill>
                  <a:srgbClr val="FFFFFF"/>
                </a:solidFill>
              </a:rPr>
              <a:t>in </a:t>
            </a:r>
            <a:r>
              <a:rPr lang="en-US" sz="1050" i="1" dirty="0">
                <a:solidFill>
                  <a:srgbClr val="FFFFFF"/>
                </a:solidFill>
              </a:rPr>
              <a:t>Context and Meaning in Cultural Anthropology</a:t>
            </a:r>
            <a:r>
              <a:rPr lang="en-US" sz="1050" dirty="0">
                <a:solidFill>
                  <a:srgbClr val="FFFFFF"/>
                </a:solidFill>
              </a:rPr>
              <a:t> by </a:t>
            </a:r>
            <a:r>
              <a:rPr lang="en-US" sz="1050" dirty="0" err="1">
                <a:solidFill>
                  <a:srgbClr val="FFFFFF"/>
                </a:solidFill>
              </a:rPr>
              <a:t>Melford</a:t>
            </a:r>
            <a:r>
              <a:rPr lang="en-US" sz="1050" dirty="0">
                <a:solidFill>
                  <a:srgbClr val="FFFFFF"/>
                </a:solidFill>
              </a:rPr>
              <a:t> E. Spiro (Ed.), p. 407. </a:t>
            </a:r>
            <a:br>
              <a:rPr lang="en-US" sz="1050" dirty="0">
                <a:solidFill>
                  <a:srgbClr val="FFFFFF"/>
                </a:solidFill>
              </a:rPr>
            </a:br>
            <a:r>
              <a:rPr lang="en-US" sz="1050" dirty="0">
                <a:solidFill>
                  <a:srgbClr val="FFFFFF"/>
                </a:solidFill>
              </a:rPr>
              <a:t>New York: The Free Press, 1965.</a:t>
            </a:r>
          </a:p>
        </p:txBody>
      </p:sp>
    </p:spTree>
    <p:extLst>
      <p:ext uri="{BB962C8B-B14F-4D97-AF65-F5344CB8AC3E}">
        <p14:creationId xmlns:p14="http://schemas.microsoft.com/office/powerpoint/2010/main" val="285776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06798"/>
            <a:ext cx="6908800" cy="30546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And finally,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we have the last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main characteristic of anthropology . . . 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13242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fieldwork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as a primary research technique --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involving “participant observation”</a:t>
            </a:r>
            <a:endParaRPr lang="en-US" sz="4000" b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50495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2281924"/>
            <a:ext cx="7905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What anthropologists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can you name 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who are famous 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for their fieldwork?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24067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Note two terms in the “major characteristics of anthropology” listing . . . 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151133"/>
            <a:ext cx="6400800" cy="4302125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68580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“culture”</a:t>
            </a:r>
          </a:p>
          <a:p>
            <a:pPr marL="0" indent="0" eaLnBrk="1" hangingPunct="1">
              <a:lnSpc>
                <a:spcPct val="40000"/>
              </a:lnSpc>
              <a:tabLst>
                <a:tab pos="685800" algn="l"/>
              </a:tabLst>
            </a:pPr>
            <a:endParaRPr lang="en-US" sz="4000" b="1" dirty="0" smtClean="0"/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learned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shared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transmitted from generation to generation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sz="3600" b="1" dirty="0" smtClean="0"/>
              <a:t>based on symbols</a:t>
            </a:r>
          </a:p>
          <a:p>
            <a:pPr lvl="1" eaLnBrk="1" hangingPunct="1">
              <a:tabLst>
                <a:tab pos="685800" algn="l"/>
              </a:tabLst>
            </a:pPr>
            <a:r>
              <a:rPr lang="en-US" b="1" dirty="0" smtClean="0"/>
              <a:t>integrated</a:t>
            </a:r>
          </a:p>
        </p:txBody>
      </p:sp>
      <p:sp>
        <p:nvSpPr>
          <p:cNvPr id="20377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9119" y="3235623"/>
            <a:ext cx="5762625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some focus on the idea that it involves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“shared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understanding”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</a:t>
            </a:r>
            <a:r>
              <a:rPr lang="en-US" sz="4000" b="1" i="1" dirty="0" smtClean="0">
                <a:solidFill>
                  <a:srgbClr val="FF0000"/>
                </a:solidFill>
              </a:rPr>
              <a:t>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40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 smtClean="0">
                <a:solidFill>
                  <a:schemeClr val="accent1"/>
                </a:solidFill>
              </a:rPr>
              <a:t>participant observation”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</a:t>
            </a:r>
            <a:r>
              <a:rPr lang="en-US" sz="4000" b="1" i="1" dirty="0" smtClean="0">
                <a:solidFill>
                  <a:srgbClr val="FF0000"/>
                </a:solidFill>
              </a:rPr>
              <a:t>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40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 smtClean="0">
                <a:solidFill>
                  <a:schemeClr val="accent1"/>
                </a:solidFill>
              </a:rPr>
              <a:t>participant observation”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003" y="3817551"/>
            <a:ext cx="7895771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Arial" pitchFamily="34" charset="0"/>
              </a:rPr>
              <a:t>what’s the difference?</a:t>
            </a:r>
            <a:endParaRPr lang="en-US" sz="5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3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3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2514636"/>
            <a:ext cx="7315200" cy="288694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data gathering </a:t>
            </a:r>
            <a:r>
              <a:rPr lang="en-US" sz="3200" b="1" i="1" dirty="0">
                <a:solidFill>
                  <a:srgbClr val="000000"/>
                </a:solidFill>
                <a:latin typeface="Tahoma" pitchFamily="34" charset="0"/>
              </a:rPr>
              <a:t>technique </a:t>
            </a:r>
            <a:r>
              <a:rPr lang="en-US" sz="3200" b="1" i="1" dirty="0" smtClean="0">
                <a:solidFill>
                  <a:srgbClr val="000000"/>
                </a:solidFill>
                <a:latin typeface="Tahoma" pitchFamily="34" charset="0"/>
              </a:rPr>
              <a:t> —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32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participant observation</a:t>
            </a:r>
          </a:p>
          <a:p>
            <a:pPr algn="ctr">
              <a:lnSpc>
                <a:spcPct val="70000"/>
              </a:lnSpc>
            </a:pP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fieldwork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39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 smtClean="0">
                <a:solidFill>
                  <a:schemeClr val="accent1"/>
                </a:solidFill>
              </a:rPr>
              <a:t>=</a:t>
            </a:r>
            <a:r>
              <a:rPr lang="en-US" sz="2400" b="1" dirty="0" smtClean="0">
                <a:solidFill>
                  <a:schemeClr val="accent1"/>
                </a:solidFill>
              </a:rPr>
              <a:t> how you get information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BBE0E3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BBE0E3"/>
                </a:solidFill>
                <a:latin typeface="Arial"/>
              </a:rPr>
              <a:t>tool</a:t>
            </a:r>
            <a:endParaRPr lang="en-US" sz="2400" b="1" dirty="0">
              <a:solidFill>
                <a:srgbClr val="BBE0E3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65502"/>
            <a:ext cx="7315200" cy="3977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Anthropologists use other tools . . . like questionnaires, interview schedules, psychological tests, documentary filming .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. .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 but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“participant observation”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is a characteristic technique use by anthropologists, especially cultural anthropologists (ethnologists)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39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 smtClean="0">
                <a:solidFill>
                  <a:schemeClr val="accent1"/>
                </a:solidFill>
              </a:rPr>
              <a:t>=</a:t>
            </a:r>
            <a:r>
              <a:rPr lang="en-US" sz="2400" b="1" dirty="0" smtClean="0">
                <a:solidFill>
                  <a:schemeClr val="accent1"/>
                </a:solidFill>
              </a:rPr>
              <a:t> how you get information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BBE0E3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BBE0E3"/>
                </a:solidFill>
                <a:latin typeface="Arial"/>
              </a:rPr>
              <a:t>tool</a:t>
            </a:r>
            <a:endParaRPr lang="en-US" sz="2400" b="1" dirty="0">
              <a:solidFill>
                <a:srgbClr val="BBE0E3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50987"/>
            <a:ext cx="7315200" cy="399826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algn="ctr"/>
            <a:endParaRPr lang="en-US" sz="2400" b="1" dirty="0" smtClean="0">
              <a:solidFill>
                <a:srgbClr val="BBE0E3"/>
              </a:solidFill>
              <a:latin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BBE0E3"/>
                </a:solidFill>
                <a:latin typeface="Arial" pitchFamily="34" charset="0"/>
              </a:rPr>
              <a:t>Anthropologists use other tools . . . like questionnaires, interview schedules, psychological tests, documentary filming . </a:t>
            </a:r>
            <a:r>
              <a:rPr lang="en-US" sz="3200" b="1" dirty="0" smtClean="0">
                <a:solidFill>
                  <a:srgbClr val="BBE0E3"/>
                </a:solidFill>
                <a:latin typeface="Arial" pitchFamily="34" charset="0"/>
              </a:rPr>
              <a:t>. .</a:t>
            </a:r>
            <a:r>
              <a:rPr lang="en-US" sz="2800" b="1" dirty="0" smtClean="0">
                <a:solidFill>
                  <a:srgbClr val="BBE0E3"/>
                </a:solidFill>
                <a:latin typeface="Arial" pitchFamily="34" charset="0"/>
              </a:rPr>
              <a:t> but “participant observation” is a characteristic technique use by anthropologists, especially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cultural anthropologists</a:t>
            </a:r>
            <a:r>
              <a:rPr lang="en-US" sz="2800" b="1" dirty="0" smtClean="0">
                <a:solidFill>
                  <a:srgbClr val="BBE0E3"/>
                </a:solidFill>
                <a:latin typeface="Arial" pitchFamily="34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ethnologists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en-US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2255" y="4276535"/>
            <a:ext cx="162095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NOTE: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2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</a:t>
            </a:r>
            <a:r>
              <a:rPr lang="en-US" sz="4000" b="1" i="1" dirty="0" smtClean="0">
                <a:solidFill>
                  <a:srgbClr val="FF0000"/>
                </a:solidFill>
              </a:rPr>
              <a:t>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73391" y="3294948"/>
            <a:ext cx="321915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</a:rPr>
              <a:t>  =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approach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6571" y="4028156"/>
            <a:ext cx="41746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how you use information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Up-Down Arrow 11"/>
          <p:cNvSpPr/>
          <p:nvPr/>
        </p:nvSpPr>
        <p:spPr bwMode="auto">
          <a:xfrm rot="1880826">
            <a:off x="3919645" y="3222804"/>
            <a:ext cx="406400" cy="2552764"/>
          </a:xfrm>
          <a:prstGeom prst="upDownArrow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3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03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460"/>
            <a:ext cx="7315200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other tools include things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</a:rPr>
              <a:t>like . . .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833688"/>
            <a:ext cx="6400800" cy="3048000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742950" algn="l"/>
              </a:tabLst>
            </a:pPr>
            <a:r>
              <a:rPr lang="en-US" sz="4000" b="1" smtClean="0"/>
              <a:t> </a:t>
            </a:r>
            <a:r>
              <a:rPr lang="en-US" sz="4400" b="1" smtClean="0"/>
              <a:t>“culture”</a:t>
            </a:r>
          </a:p>
          <a:p>
            <a:pPr marL="0" indent="0" eaLnBrk="1" hangingPunct="1">
              <a:lnSpc>
                <a:spcPct val="30000"/>
              </a:lnSpc>
              <a:tabLst>
                <a:tab pos="742950" algn="l"/>
              </a:tabLst>
            </a:pPr>
            <a:endParaRPr lang="en-US" sz="4400" b="1" smtClean="0"/>
          </a:p>
          <a:p>
            <a:pPr marL="971550" lvl="2" indent="0" eaLnBrk="1" hangingPunct="1">
              <a:lnSpc>
                <a:spcPct val="90000"/>
              </a:lnSpc>
              <a:tabLst>
                <a:tab pos="742950" algn="l"/>
              </a:tabLst>
            </a:pPr>
            <a:r>
              <a:rPr lang="en-US" sz="2800" b="1" smtClean="0"/>
              <a:t> is not inherited</a:t>
            </a:r>
            <a:r>
              <a:rPr lang="en-US" b="1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742950" algn="l"/>
              </a:tabLst>
            </a:pPr>
            <a:r>
              <a:rPr lang="en-US" sz="3600" b="1" smtClean="0"/>
              <a:t>	     </a:t>
            </a:r>
            <a:r>
              <a:rPr lang="en-US" sz="2000" b="1" smtClean="0"/>
              <a:t>(</a:t>
            </a:r>
            <a:r>
              <a:rPr lang="en-US" sz="2000" b="1" i="1" smtClean="0"/>
              <a:t>i.e.</a:t>
            </a:r>
            <a:r>
              <a:rPr lang="en-US" sz="2000" b="1" smtClean="0"/>
              <a:t>, is not biological)</a:t>
            </a:r>
          </a:p>
          <a:p>
            <a:pPr marL="1200150" lvl="4" indent="0" eaLnBrk="1" hangingPunct="1">
              <a:buFontTx/>
              <a:buNone/>
              <a:tabLst>
                <a:tab pos="742950" algn="l"/>
              </a:tabLst>
            </a:pPr>
            <a:endParaRPr lang="en-US" b="1" smtClean="0"/>
          </a:p>
          <a:p>
            <a:pPr marL="971550" lvl="2" indent="0" eaLnBrk="1" hangingPunct="1">
              <a:tabLst>
                <a:tab pos="742950" algn="l"/>
              </a:tabLst>
            </a:pPr>
            <a:r>
              <a:rPr lang="en-US" sz="2800" b="1" smtClean="0"/>
              <a:t> is not “instinct”</a:t>
            </a: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itchFamily="34" charset="0"/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2891524"/>
            <a:ext cx="7905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What are some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of those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techniques?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7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0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culture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</a:t>
            </a:r>
            <a:r>
              <a:rPr lang="en-US" sz="2400" b="1" i="1" dirty="0" smtClean="0">
                <a:solidFill>
                  <a:schemeClr val="accent1"/>
                </a:solidFill>
              </a:rPr>
              <a:t>concept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comparative method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major </a:t>
            </a:r>
            <a:r>
              <a:rPr lang="en-US" sz="2400" b="1" i="1" dirty="0" smtClean="0">
                <a:solidFill>
                  <a:schemeClr val="accent1"/>
                </a:solidFill>
              </a:rPr>
              <a:t>approach</a:t>
            </a:r>
            <a:r>
              <a:rPr lang="en-US" sz="2400" b="1" dirty="0" smtClean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000" b="1" i="1" dirty="0" smtClean="0">
                <a:solidFill>
                  <a:schemeClr val="accent1"/>
                </a:solidFill>
              </a:rPr>
              <a:t>holism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 smtClean="0">
                <a:solidFill>
                  <a:schemeClr val="accent1"/>
                </a:solidFill>
              </a:rPr>
              <a:t>primary theoretical goal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4.</a:t>
            </a: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fieldwork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technique</a:t>
            </a:r>
            <a:r>
              <a:rPr lang="en-US" sz="2400" b="1" dirty="0" smtClean="0">
                <a:solidFill>
                  <a:schemeClr val="accent1"/>
                </a:solidFill>
              </a:rPr>
              <a:t>, involving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 smtClean="0">
                <a:solidFill>
                  <a:srgbClr val="000000"/>
                </a:solidFill>
              </a:rPr>
              <a:t> how you get information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tool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393" y="1364334"/>
            <a:ext cx="7315200" cy="49859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questionnaires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endParaRPr lang="en-US" sz="20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interview schedules</a:t>
            </a: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tabLst>
                <a:tab pos="231775" algn="l"/>
              </a:tabLs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videotaping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28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using “unobtrusive measures”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28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experimental manipulation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37" y="647417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817382"/>
            <a:ext cx="6908800" cy="34240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Anthropologists often like to use a research “technique” based on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“unobtrusive measures” . . . 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2400" dirty="0" smtClean="0">
                <a:solidFill>
                  <a:srgbClr val="FFFFFF"/>
                </a:solidFill>
              </a:rPr>
              <a:t>(either in the field or elsewhere)</a:t>
            </a:r>
            <a:endParaRPr kumimoji="1"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391911"/>
            <a:ext cx="7315200" cy="61709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228600">
            <a:spAutoFit/>
          </a:bodyPr>
          <a:lstStyle/>
          <a:p>
            <a:pPr marL="231775" lvl="1" indent="-231775" algn="ctr">
              <a:tabLst>
                <a:tab pos="231775" algn="l"/>
              </a:tabLst>
            </a:pPr>
            <a:r>
              <a:rPr lang="en-US" sz="3600" b="1" dirty="0" smtClean="0">
                <a:solidFill>
                  <a:srgbClr val="000000"/>
                </a:solidFill>
                <a:latin typeface="Tahoma" pitchFamily="34" charset="0"/>
              </a:rPr>
              <a:t>“unobtrusive measures”</a:t>
            </a:r>
          </a:p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6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analysis of data available</a:t>
            </a: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supply data analysis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(production + imported - exported)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(goods </a:t>
            </a:r>
            <a:r>
              <a:rPr lang="en-US" sz="2000" i="1" dirty="0" smtClean="0">
                <a:solidFill>
                  <a:srgbClr val="000000"/>
                </a:solidFill>
                <a:latin typeface="Tahoma" pitchFamily="34" charset="0"/>
              </a:rPr>
              <a:t>available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for consumption)</a:t>
            </a:r>
          </a:p>
          <a:p>
            <a:pPr marL="688975" lvl="1" indent="-231775">
              <a:tabLst>
                <a:tab pos="231775" algn="l"/>
              </a:tabLst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composition analysis . . .</a:t>
            </a: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2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analysis of video and photographic materials</a:t>
            </a: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2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analysis of cultural artifacts</a:t>
            </a: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2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lurking</a:t>
            </a:r>
            <a:endParaRPr lang="en-US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2891524"/>
            <a:ext cx="7905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You’ll see these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and other techniques in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the </a:t>
            </a:r>
            <a:r>
              <a:rPr kumimoji="1" lang="en-US" sz="4000" b="1" dirty="0" err="1" smtClean="0">
                <a:solidFill>
                  <a:srgbClr val="FF0000"/>
                </a:solidFill>
              </a:rPr>
              <a:t>Angrosino</a:t>
            </a:r>
            <a:r>
              <a:rPr kumimoji="1" lang="en-US" sz="4000" b="1" dirty="0" smtClean="0">
                <a:solidFill>
                  <a:srgbClr val="FF0000"/>
                </a:solidFill>
              </a:rPr>
              <a:t> text . . .</a:t>
            </a:r>
          </a:p>
        </p:txBody>
      </p:sp>
    </p:spTree>
    <p:extLst>
      <p:ext uri="{BB962C8B-B14F-4D97-AF65-F5344CB8AC3E}">
        <p14:creationId xmlns:p14="http://schemas.microsoft.com/office/powerpoint/2010/main" val="53075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.umn.edu/cla/faculty/troufs/anth4653/images/Angrosino-D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21" y="1166812"/>
            <a:ext cx="3690711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3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9" y="344489"/>
            <a:ext cx="7124600" cy="608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79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3226158"/>
            <a:ext cx="6908800" cy="18825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But most of all (generally)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Anthropologists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LOVE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13242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fieldwork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as a primary research technique -- </a:t>
            </a:r>
            <a:b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involving </a:t>
            </a: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sz="3600" b="1" dirty="0" smtClean="0">
                <a:solidFill>
                  <a:srgbClr val="FF0000"/>
                </a:solidFill>
              </a:rPr>
              <a:t>participant observation”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50495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096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3314" name="Picture 2" descr="http://upload.wikimedia.org/wikipedia/commons/thumb/9/97/The_Earth_seen_from_Apollo_17.jpg/300px-The_Earth_seen_from_Apollo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58" y="14514"/>
            <a:ext cx="6825796" cy="68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6274" y="3377258"/>
            <a:ext cx="6301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3399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</a:rPr>
              <a:t>around the world</a:t>
            </a:r>
            <a:endParaRPr lang="en-US" sz="4400" dirty="0" smtClean="0">
              <a:solidFill>
                <a:srgbClr val="333399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  <a:outerShdw blurRad="88900" dist="127000" dir="18900000" algn="bl" rotWithShape="0">
                  <a:srgbClr val="002060">
                    <a:alpha val="6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5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825758"/>
            <a:ext cx="6400800" cy="2086725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685800" algn="l"/>
                <a:tab pos="120015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”</a:t>
            </a:r>
          </a:p>
          <a:p>
            <a:pPr marL="1257300" lvl="2" eaLnBrk="1" hangingPunct="1">
              <a:tabLst>
                <a:tab pos="685800" algn="l"/>
                <a:tab pos="1200150" algn="l"/>
              </a:tabLst>
            </a:pPr>
            <a:r>
              <a:rPr lang="en-US" sz="2800" b="1" dirty="0" smtClean="0"/>
              <a:t>are groups of people sharing a common heritage </a:t>
            </a:r>
            <a:br>
              <a:rPr lang="en-US" sz="2800" b="1" dirty="0" smtClean="0"/>
            </a:br>
            <a:r>
              <a:rPr lang="en-US" b="1" dirty="0" smtClean="0"/>
              <a:t>(and usually a common language)</a:t>
            </a:r>
            <a:endParaRPr lang="en-US" sz="2800" b="1" dirty="0" smtClean="0"/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itchFamily="34" charset="0"/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2891524"/>
            <a:ext cx="7905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Don’t forget about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two difficult terms . . .</a:t>
            </a:r>
          </a:p>
        </p:txBody>
      </p:sp>
    </p:spTree>
    <p:extLst>
      <p:ext uri="{BB962C8B-B14F-4D97-AF65-F5344CB8AC3E}">
        <p14:creationId xmlns:p14="http://schemas.microsoft.com/office/powerpoint/2010/main" val="322984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85566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379666" y="4537075"/>
            <a:ext cx="35433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>
                <a:solidFill>
                  <a:srgbClr val="000000"/>
                </a:solidFill>
              </a:rPr>
              <a:t>difficult terms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51576" y="4630758"/>
            <a:ext cx="1309688" cy="420687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endParaRPr kumimoji="1" lang="en-US" sz="3200" b="1">
              <a:solidFill>
                <a:srgbClr val="BBE0E3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780093" y="2938483"/>
            <a:ext cx="1309687" cy="420687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endParaRPr kumimoji="1" lang="en-US" sz="3200" b="1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81318"/>
            <a:ext cx="6778625" cy="2300287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smtClean="0"/>
              <a:t> ethno</a:t>
            </a:r>
            <a:r>
              <a:rPr lang="en-US" sz="4000" b="1" smtClean="0">
                <a:solidFill>
                  <a:srgbClr val="FF0000"/>
                </a:solidFill>
              </a:rPr>
              <a:t>graphy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smtClean="0"/>
          </a:p>
          <a:p>
            <a:pPr marL="457200" lvl="1" indent="0" eaLnBrk="1" hangingPunct="1">
              <a:lnSpc>
                <a:spcPct val="110000"/>
              </a:lnSpc>
            </a:pPr>
            <a:r>
              <a:rPr lang="en-US" b="1" smtClean="0"/>
              <a:t> scientific </a:t>
            </a:r>
            <a:r>
              <a:rPr lang="en-US" b="1" i="1" smtClean="0"/>
              <a:t>description</a:t>
            </a:r>
            <a:r>
              <a:rPr lang="en-US" b="1" smtClean="0"/>
              <a:t> of cultures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en-US" b="1" smtClean="0"/>
              <a:t> 	  </a:t>
            </a:r>
            <a:r>
              <a:rPr lang="en-US" sz="2000" b="1" smtClean="0"/>
              <a:t>(“a portrait of a people”)</a:t>
            </a:r>
          </a:p>
        </p:txBody>
      </p:sp>
      <p:sp>
        <p:nvSpPr>
          <p:cNvPr id="637954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BADDE1"/>
                </a:solidFill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257564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434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90000"/>
                  </a:schemeClr>
                </a:solidFill>
              </a:rPr>
              <a:t>Glossary</a:t>
            </a:r>
          </a:p>
        </p:txBody>
      </p:sp>
      <p:sp>
        <p:nvSpPr>
          <p:cNvPr id="6389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81317"/>
            <a:ext cx="6778625" cy="2295525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smtClean="0"/>
              <a:t> ethno – </a:t>
            </a:r>
            <a:r>
              <a:rPr lang="en-US" sz="4000" b="1" smtClean="0">
                <a:solidFill>
                  <a:srgbClr val="FF0000"/>
                </a:solidFill>
              </a:rPr>
              <a:t>graphy</a:t>
            </a:r>
          </a:p>
          <a:p>
            <a:pPr marL="0" indent="0" eaLnBrk="1" hangingPunct="1">
              <a:lnSpc>
                <a:spcPct val="10000"/>
              </a:lnSpc>
            </a:pPr>
            <a:endParaRPr lang="en-US" sz="4000" b="1" smtClean="0"/>
          </a:p>
          <a:p>
            <a:pPr lvl="1" eaLnBrk="1" hangingPunct="1">
              <a:lnSpc>
                <a:spcPct val="50000"/>
              </a:lnSpc>
            </a:pPr>
            <a:endParaRPr lang="en-US" b="1" smtClean="0"/>
          </a:p>
          <a:p>
            <a:pPr lvl="1" eaLnBrk="1" hangingPunct="1">
              <a:lnSpc>
                <a:spcPct val="120000"/>
              </a:lnSpc>
            </a:pPr>
            <a:r>
              <a:rPr lang="en-US" b="1" i="1" smtClean="0"/>
              <a:t>graph</a:t>
            </a:r>
            <a:r>
              <a:rPr lang="en-US" b="1" smtClean="0"/>
              <a:t> from the Greek, meaning something “written” or “drawn”</a:t>
            </a:r>
          </a:p>
        </p:txBody>
      </p:sp>
    </p:spTree>
    <p:extLst>
      <p:ext uri="{BB962C8B-B14F-4D97-AF65-F5344CB8AC3E}">
        <p14:creationId xmlns:p14="http://schemas.microsoft.com/office/powerpoint/2010/main" val="312868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smtClean="0"/>
              <a:t> ethn</a:t>
            </a:r>
            <a:r>
              <a:rPr lang="en-US" sz="4000" b="1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smtClean="0"/>
          </a:p>
          <a:p>
            <a:pPr marL="457200" lvl="1" indent="285750" eaLnBrk="1" hangingPunct="1"/>
            <a:r>
              <a:rPr lang="en-US" b="1" smtClean="0"/>
              <a:t> comparative </a:t>
            </a:r>
            <a:r>
              <a:rPr lang="en-US" b="1" i="1" smtClean="0"/>
              <a:t>study</a:t>
            </a:r>
            <a:r>
              <a:rPr lang="en-US" b="1" smtClean="0"/>
              <a:t> of cultures</a:t>
            </a:r>
          </a:p>
        </p:txBody>
      </p:sp>
      <p:sp>
        <p:nvSpPr>
          <p:cNvPr id="64000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BADDE1"/>
                </a:solidFill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124716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smtClean="0"/>
              <a:t> ethn – </a:t>
            </a:r>
            <a:r>
              <a:rPr lang="en-US" sz="4000" b="1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smtClean="0"/>
          </a:p>
          <a:p>
            <a:pPr marL="457200" lvl="1" indent="285750" eaLnBrk="1" hangingPunct="1"/>
            <a:r>
              <a:rPr lang="en-US" b="1" smtClean="0"/>
              <a:t> comparative </a:t>
            </a:r>
            <a:r>
              <a:rPr lang="en-US" b="1" i="1" smtClean="0"/>
              <a:t>study</a:t>
            </a:r>
            <a:r>
              <a:rPr lang="en-US" b="1" smtClean="0"/>
              <a:t> of cultures</a:t>
            </a:r>
          </a:p>
        </p:txBody>
      </p:sp>
      <p:sp>
        <p:nvSpPr>
          <p:cNvPr id="641026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BADDE1"/>
                </a:solidFill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392886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smtClean="0"/>
              <a:t> ethn</a:t>
            </a:r>
            <a:r>
              <a:rPr lang="en-US" sz="4000" b="1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smtClean="0"/>
          </a:p>
          <a:p>
            <a:pPr marL="457200" lvl="1" indent="285750" eaLnBrk="1" hangingPunct="1"/>
            <a:r>
              <a:rPr lang="en-US" b="1" smtClean="0"/>
              <a:t> comparative </a:t>
            </a:r>
            <a:r>
              <a:rPr lang="en-US" b="1" i="1" smtClean="0"/>
              <a:t>study</a:t>
            </a:r>
            <a:r>
              <a:rPr lang="en-US" b="1" smtClean="0"/>
              <a:t> of cultures</a:t>
            </a:r>
          </a:p>
        </p:txBody>
      </p:sp>
      <p:sp>
        <p:nvSpPr>
          <p:cNvPr id="64205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BADDE1"/>
                </a:solidFill>
              </a:rPr>
              <a:t>Glossary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252673" y="865190"/>
            <a:ext cx="485775" cy="2154237"/>
          </a:xfrm>
          <a:prstGeom prst="downArrow">
            <a:avLst>
              <a:gd name="adj1" fmla="val 50000"/>
              <a:gd name="adj2" fmla="val 50218"/>
            </a:avLst>
          </a:prstGeom>
          <a:solidFill>
            <a:srgbClr val="FFCC00"/>
          </a:solidFill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4800" i="1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2169319" y="3185319"/>
            <a:ext cx="595312" cy="20320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1430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smtClean="0"/>
              <a:t> eth</a:t>
            </a:r>
            <a:r>
              <a:rPr lang="en-US" sz="4000" b="1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smtClean="0"/>
          </a:p>
          <a:p>
            <a:pPr marL="457200" lvl="1" indent="285750" eaLnBrk="1" hangingPunct="1"/>
            <a:r>
              <a:rPr lang="en-US" b="1" smtClean="0">
                <a:solidFill>
                  <a:schemeClr val="bg1"/>
                </a:solidFill>
              </a:rPr>
              <a:t> comparative </a:t>
            </a:r>
            <a:r>
              <a:rPr lang="en-US" b="1" i="1" smtClean="0">
                <a:solidFill>
                  <a:schemeClr val="bg1"/>
                </a:solidFill>
              </a:rPr>
              <a:t>study</a:t>
            </a:r>
            <a:r>
              <a:rPr lang="en-US" b="1" smtClean="0">
                <a:solidFill>
                  <a:schemeClr val="bg1"/>
                </a:solidFill>
              </a:rPr>
              <a:t> of cultures</a:t>
            </a:r>
          </a:p>
        </p:txBody>
      </p:sp>
      <p:sp>
        <p:nvSpPr>
          <p:cNvPr id="643074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BADDE1"/>
                </a:solidFill>
              </a:rPr>
              <a:t>Glossary</a:t>
            </a:r>
          </a:p>
        </p:txBody>
      </p:sp>
      <p:sp>
        <p:nvSpPr>
          <p:cNvPr id="643075" name="AutoShape 8"/>
          <p:cNvSpPr>
            <a:spLocks noChangeArrowheads="1"/>
          </p:cNvSpPr>
          <p:nvPr/>
        </p:nvSpPr>
        <p:spPr bwMode="auto">
          <a:xfrm>
            <a:off x="2092335" y="865190"/>
            <a:ext cx="485775" cy="2154237"/>
          </a:xfrm>
          <a:prstGeom prst="downArrow">
            <a:avLst>
              <a:gd name="adj1" fmla="val 50000"/>
              <a:gd name="adj2" fmla="val 50218"/>
            </a:avLst>
          </a:prstGeom>
          <a:solidFill>
            <a:srgbClr val="FFCC00"/>
          </a:solidFill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48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60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smtClean="0"/>
              <a:t> eth</a:t>
            </a:r>
            <a:r>
              <a:rPr lang="en-US" sz="4000" b="1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smtClean="0"/>
          </a:p>
          <a:p>
            <a:pPr marL="457200" lvl="1" indent="285750" eaLnBrk="1" hangingPunct="1"/>
            <a:r>
              <a:rPr lang="en-US" b="1" smtClean="0">
                <a:solidFill>
                  <a:schemeClr val="bg1"/>
                </a:solidFill>
              </a:rPr>
              <a:t> comparative </a:t>
            </a:r>
            <a:r>
              <a:rPr lang="en-US" b="1" i="1" smtClean="0">
                <a:solidFill>
                  <a:schemeClr val="bg1"/>
                </a:solidFill>
              </a:rPr>
              <a:t>study</a:t>
            </a:r>
            <a:r>
              <a:rPr lang="en-US" b="1" smtClean="0">
                <a:solidFill>
                  <a:schemeClr val="bg1"/>
                </a:solidFill>
              </a:rPr>
              <a:t> of cultures</a:t>
            </a:r>
          </a:p>
        </p:txBody>
      </p:sp>
      <p:sp>
        <p:nvSpPr>
          <p:cNvPr id="644098" name="AutoShape 8"/>
          <p:cNvSpPr>
            <a:spLocks noChangeArrowheads="1"/>
          </p:cNvSpPr>
          <p:nvPr/>
        </p:nvSpPr>
        <p:spPr bwMode="auto">
          <a:xfrm>
            <a:off x="2092335" y="865190"/>
            <a:ext cx="485775" cy="2154237"/>
          </a:xfrm>
          <a:prstGeom prst="downArrow">
            <a:avLst>
              <a:gd name="adj1" fmla="val 50000"/>
              <a:gd name="adj2" fmla="val 50218"/>
            </a:avLst>
          </a:prstGeom>
          <a:solidFill>
            <a:srgbClr val="FFCC00"/>
          </a:solidFill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4800" i="1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2698" y="3933845"/>
            <a:ext cx="67786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45720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>
                <a:solidFill>
                  <a:srgbClr val="000000"/>
                </a:solidFill>
                <a:latin typeface="Arial"/>
              </a:rPr>
              <a:t>scientific </a:t>
            </a:r>
            <a:r>
              <a:rPr lang="en-US" sz="2800" b="1" i="1" kern="0">
                <a:solidFill>
                  <a:srgbClr val="000000"/>
                </a:solidFill>
                <a:latin typeface="Arial"/>
              </a:rPr>
              <a:t>study of the social 	behavior of animals, </a:t>
            </a:r>
            <a:r>
              <a:rPr lang="en-US" sz="2800" b="1" kern="0">
                <a:solidFill>
                  <a:srgbClr val="000000"/>
                </a:solidFill>
                <a:latin typeface="Arial"/>
              </a:rPr>
              <a:t>especially in 	their natural environments</a:t>
            </a: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10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BADDE1"/>
                </a:solidFill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379806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1981210"/>
            <a:ext cx="6778625" cy="3404009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dirty="0" smtClean="0"/>
              <a:t> </a:t>
            </a:r>
            <a:r>
              <a:rPr lang="en-US" sz="4000" b="1" dirty="0" err="1" smtClean="0"/>
              <a:t>primatology</a:t>
            </a:r>
            <a:endParaRPr lang="en-US" sz="4000" b="1" dirty="0" smtClean="0"/>
          </a:p>
          <a:p>
            <a:pPr marL="0" indent="0" eaLnBrk="1" hangingPunct="1">
              <a:lnSpc>
                <a:spcPct val="40000"/>
              </a:lnSpc>
            </a:pPr>
            <a:endParaRPr lang="en-US" sz="4000" b="1" dirty="0" smtClean="0"/>
          </a:p>
          <a:p>
            <a:pPr lvl="1" indent="-228600" eaLnBrk="1" hangingPunct="1"/>
            <a:r>
              <a:rPr lang="en-US" b="1" dirty="0" smtClean="0"/>
              <a:t>  scientific study of the social   	behavior of</a:t>
            </a:r>
            <a:r>
              <a:rPr lang="en-US" b="1" i="1" dirty="0" smtClean="0"/>
              <a:t> primates, </a:t>
            </a:r>
            <a:r>
              <a:rPr lang="en-US" b="1" dirty="0" smtClean="0"/>
              <a:t>especially 	(non-human primates) apes and 	monkeys</a:t>
            </a:r>
          </a:p>
          <a:p>
            <a:pPr lvl="1" indent="-228600" eaLnBrk="1" hangingPunct="1"/>
            <a:r>
              <a:rPr lang="en-US" b="1" dirty="0" smtClean="0"/>
              <a:t>  a good e.g. . . .</a:t>
            </a:r>
          </a:p>
        </p:txBody>
      </p:sp>
      <p:sp>
        <p:nvSpPr>
          <p:cNvPr id="64512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BADDE1"/>
                </a:solidFill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367387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825752"/>
            <a:ext cx="4514850" cy="2702278"/>
          </a:xfr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685800" algn="l"/>
                <a:tab pos="1200150" algn="l"/>
              </a:tabLst>
            </a:pPr>
            <a:r>
              <a:rPr lang="en-US" sz="4000" b="1" dirty="0" smtClean="0"/>
              <a:t> </a:t>
            </a:r>
            <a:r>
              <a:rPr lang="en-US" sz="4400" b="1" dirty="0" smtClean="0"/>
              <a:t>“culture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”</a:t>
            </a:r>
            <a:endParaRPr lang="en-US" sz="4000" b="1" dirty="0" smtClean="0"/>
          </a:p>
          <a:p>
            <a:pPr marL="1257300" lvl="2" eaLnBrk="1" hangingPunct="1">
              <a:lnSpc>
                <a:spcPct val="200000"/>
              </a:lnSpc>
              <a:tabLst>
                <a:tab pos="685800" algn="l"/>
                <a:tab pos="1200150" algn="l"/>
              </a:tabLst>
            </a:pPr>
            <a:r>
              <a:rPr lang="en-US" sz="2800" b="1" dirty="0" smtClean="0"/>
              <a:t>are “integrated”</a:t>
            </a:r>
          </a:p>
          <a:p>
            <a:pPr marL="114300" lvl="2" indent="-114300" algn="ctr" eaLnBrk="1" hangingPunct="1">
              <a:buNone/>
            </a:pPr>
            <a:r>
              <a:rPr lang="en-US" sz="2000" b="1" dirty="0" smtClean="0"/>
              <a:t>	-- an idea that was pioneered and emphasized by the “pioneer” anthropologist Ruth Benedict</a:t>
            </a:r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itchFamily="34" charset="0"/>
              </a:rPr>
              <a:t>Main Characteristics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4" y="2452688"/>
            <a:ext cx="2500313" cy="312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24539" y="5602288"/>
            <a:ext cx="2706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Ruth Fulton Benedict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1887-1948</a:t>
            </a:r>
          </a:p>
          <a:p>
            <a:pPr algn="ctr"/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Patterns of Culture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1934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1" y="43656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3053899" y="6237289"/>
            <a:ext cx="300447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FFFFFF"/>
                </a:solidFill>
                <a:latin typeface="Verdana" pitchFamily="34" charset="0"/>
              </a:rPr>
              <a:t>Grand Central Publishing, 2006</a:t>
            </a:r>
          </a:p>
        </p:txBody>
      </p:sp>
    </p:spTree>
    <p:extLst>
      <p:ext uri="{BB962C8B-B14F-4D97-AF65-F5344CB8AC3E}">
        <p14:creationId xmlns:p14="http://schemas.microsoft.com/office/powerpoint/2010/main" val="2828733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4" y="2452688"/>
            <a:ext cx="2500313" cy="312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7874" name="Rectangle 6"/>
          <p:cNvSpPr>
            <a:spLocks noChangeArrowheads="1"/>
          </p:cNvSpPr>
          <p:nvPr/>
        </p:nvSpPr>
        <p:spPr bwMode="auto">
          <a:xfrm>
            <a:off x="5624539" y="5602288"/>
            <a:ext cx="2706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Ruth Fulton Benedict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1887-1948</a:t>
            </a:r>
          </a:p>
          <a:p>
            <a:pPr algn="ctr"/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Patterns of Culture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1934</a:t>
            </a:r>
          </a:p>
        </p:txBody>
      </p:sp>
      <p:pic>
        <p:nvPicPr>
          <p:cNvPr id="207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687388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12800" y="2825758"/>
            <a:ext cx="7378700" cy="2733056"/>
          </a:xfr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685800" algn="l"/>
                <a:tab pos="1200150" algn="l"/>
              </a:tabLst>
            </a:pPr>
            <a:r>
              <a:rPr lang="en-US" sz="4000" b="1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5">
                    <a:lumMod val="90000"/>
                  </a:schemeClr>
                </a:solidFill>
              </a:rPr>
              <a:t>“cultures”</a:t>
            </a:r>
            <a:endParaRPr lang="en-US" sz="4000" b="1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marL="1257300" lvl="2" eaLnBrk="1" hangingPunct="1">
              <a:lnSpc>
                <a:spcPct val="150000"/>
              </a:lnSpc>
              <a:tabLst>
                <a:tab pos="685800" algn="l"/>
                <a:tab pos="1200150" algn="l"/>
              </a:tabLst>
            </a:pPr>
            <a:r>
              <a:rPr lang="en-US" sz="2800" b="1" dirty="0" smtClean="0">
                <a:solidFill>
                  <a:schemeClr val="accent1"/>
                </a:solidFill>
              </a:rPr>
              <a:t>are integrated</a:t>
            </a:r>
          </a:p>
          <a:p>
            <a:pPr marL="1257300" lvl="2" eaLnBrk="1" hangingPunct="1">
              <a:spcBef>
                <a:spcPts val="0"/>
              </a:spcBef>
              <a:tabLst>
                <a:tab pos="685800" algn="l"/>
                <a:tab pos="120015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Interact  and change</a:t>
            </a:r>
          </a:p>
          <a:p>
            <a:pPr marL="1714500" lvl="3" eaLnBrk="1" hangingPunct="1">
              <a:spcBef>
                <a:spcPts val="0"/>
              </a:spcBef>
              <a:tabLst>
                <a:tab pos="685800" algn="l"/>
                <a:tab pos="120015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the idea that some cultures  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(like “hunting and gathering” cultures, or the Amish) </a:t>
            </a:r>
            <a:r>
              <a:rPr lang="en-US" sz="1800" b="1" dirty="0" smtClean="0">
                <a:solidFill>
                  <a:srgbClr val="000000"/>
                </a:solidFill>
              </a:rPr>
              <a:t/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do not change is not correct</a:t>
            </a:r>
          </a:p>
        </p:txBody>
      </p:sp>
      <p:sp>
        <p:nvSpPr>
          <p:cNvPr id="327682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DAEDEF">
                    <a:lumMod val="90000"/>
                  </a:srgbClr>
                </a:solidFill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798513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The Concept of Culture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49" y="2452693"/>
            <a:ext cx="7329487" cy="3243965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</a:pPr>
            <a:r>
              <a:rPr lang="en-US" b="1" i="1" dirty="0" err="1" smtClean="0">
                <a:solidFill>
                  <a:srgbClr val="FF1B36"/>
                </a:solidFill>
              </a:rPr>
              <a:t>Microculture</a:t>
            </a:r>
            <a:endParaRPr lang="en-US" b="1" i="1" dirty="0" smtClean="0">
              <a:solidFill>
                <a:srgbClr val="FF1B36"/>
              </a:solidFill>
            </a:endParaRPr>
          </a:p>
          <a:p>
            <a:pPr eaLnBrk="1" hangingPunct="1">
              <a:lnSpc>
                <a:spcPct val="30000"/>
              </a:lnSpc>
              <a:tabLst>
                <a:tab pos="0" algn="l"/>
              </a:tabLst>
            </a:pPr>
            <a:endParaRPr lang="en-US" b="1" i="1" dirty="0" smtClean="0">
              <a:solidFill>
                <a:srgbClr val="FF1B36"/>
              </a:solidFill>
            </a:endParaRPr>
          </a:p>
          <a:p>
            <a:pPr lvl="1" eaLnBrk="1" hangingPunct="1">
              <a:lnSpc>
                <a:spcPct val="110000"/>
              </a:lnSpc>
              <a:tabLst>
                <a:tab pos="0" algn="l"/>
              </a:tabLst>
            </a:pPr>
            <a:r>
              <a:rPr lang="en-US" sz="2400" b="1" dirty="0" smtClean="0"/>
              <a:t>are smaller groups with distinct pattern of learned and shared behavior and thinking found within larger cultures such as ethnic groups in localized regions</a:t>
            </a:r>
          </a:p>
          <a:p>
            <a:pPr lvl="1" eaLnBrk="1" hangingPunct="1">
              <a:tabLst>
                <a:tab pos="0" algn="l"/>
              </a:tabLst>
            </a:pPr>
            <a:r>
              <a:rPr lang="en-US" sz="2400" b="1" dirty="0" smtClean="0"/>
              <a:t>some people like to think of these as </a:t>
            </a:r>
            <a:br>
              <a:rPr lang="en-US" sz="2400" b="1" dirty="0" smtClean="0"/>
            </a:br>
            <a:r>
              <a:rPr lang="en-US" sz="2400" b="1" dirty="0" smtClean="0"/>
              <a:t>“local cultures”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798513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The Concept of Culture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49" y="2452693"/>
            <a:ext cx="7329487" cy="3367076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</a:pPr>
            <a:r>
              <a:rPr lang="en-US" b="1" i="1" dirty="0" err="1" smtClean="0">
                <a:solidFill>
                  <a:srgbClr val="FF1B36"/>
                </a:solidFill>
              </a:rPr>
              <a:t>Microculture</a:t>
            </a:r>
            <a:endParaRPr lang="en-US" b="1" i="1" dirty="0" smtClean="0">
              <a:solidFill>
                <a:srgbClr val="FF1B36"/>
              </a:solidFill>
            </a:endParaRPr>
          </a:p>
          <a:p>
            <a:pPr eaLnBrk="1" hangingPunct="1">
              <a:lnSpc>
                <a:spcPct val="30000"/>
              </a:lnSpc>
              <a:tabLst>
                <a:tab pos="0" algn="l"/>
              </a:tabLst>
            </a:pPr>
            <a:endParaRPr lang="en-US" b="1" i="1" dirty="0" smtClean="0">
              <a:solidFill>
                <a:srgbClr val="FF1B36"/>
              </a:solidFill>
            </a:endParaRPr>
          </a:p>
          <a:p>
            <a:pPr lvl="1" eaLnBrk="1" hangingPunct="1">
              <a:lnSpc>
                <a:spcPct val="110000"/>
              </a:lnSpc>
              <a:tabLst>
                <a:tab pos="0" algn="l"/>
              </a:tabLst>
            </a:pPr>
            <a:r>
              <a:rPr lang="en-US" sz="2400" b="1" dirty="0" smtClean="0">
                <a:solidFill>
                  <a:srgbClr val="BADDE1"/>
                </a:solidFill>
              </a:rPr>
              <a:t>are smaller groups with distinct pattern of learned and shared behavior and thinking found within larger cultures such as ethnic groups in localized regions</a:t>
            </a:r>
          </a:p>
          <a:p>
            <a:pPr lvl="1" eaLnBrk="1" hangingPunct="1">
              <a:tabLst>
                <a:tab pos="0" algn="l"/>
              </a:tabLst>
            </a:pPr>
            <a:r>
              <a:rPr lang="en-US" sz="2400" b="1" dirty="0" smtClean="0">
                <a:solidFill>
                  <a:srgbClr val="BADDE1"/>
                </a:solidFill>
              </a:rPr>
              <a:t>some people like to think of these as </a:t>
            </a:r>
            <a:br>
              <a:rPr lang="en-US" sz="2400" b="1" dirty="0" smtClean="0">
                <a:solidFill>
                  <a:srgbClr val="BADDE1"/>
                </a:solidFill>
              </a:rPr>
            </a:br>
            <a:r>
              <a:rPr lang="en-US" sz="3200" b="1" dirty="0" smtClean="0"/>
              <a:t>“local cultures”</a:t>
            </a: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1.	</a:t>
            </a:r>
            <a:r>
              <a:rPr lang="en-US" sz="2400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four fields </a:t>
            </a:r>
            <a:r>
              <a:rPr lang="en-US" sz="2400" dirty="0" smtClean="0"/>
              <a:t>of general anthropology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/>
              <a:t>culture </a:t>
            </a:r>
            <a:r>
              <a:rPr lang="en-US" sz="2000" dirty="0" smtClean="0"/>
              <a:t>as a primary concept</a:t>
            </a:r>
            <a:endParaRPr lang="en-US" dirty="0" smtClean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 smtClean="0"/>
              <a:t>comparative method</a:t>
            </a:r>
            <a:r>
              <a:rPr lang="en-US" dirty="0" smtClean="0"/>
              <a:t> </a:t>
            </a:r>
            <a:r>
              <a:rPr lang="en-US" sz="2400" dirty="0" smtClean="0"/>
              <a:t>as major approach</a:t>
            </a:r>
            <a:endParaRPr lang="en-US" dirty="0" smtClean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/>
              <a:t>holism</a:t>
            </a:r>
            <a:r>
              <a:rPr lang="en-US" dirty="0" smtClean="0"/>
              <a:t> </a:t>
            </a:r>
            <a:r>
              <a:rPr lang="en-US" sz="2400" dirty="0" smtClean="0"/>
              <a:t>as a primary theoretical goal</a:t>
            </a:r>
            <a:endParaRPr lang="en-US" dirty="0" smtClean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 smtClean="0"/>
              <a:t>fieldwork</a:t>
            </a:r>
            <a:r>
              <a:rPr lang="en-US" dirty="0" smtClean="0"/>
              <a:t> </a:t>
            </a:r>
            <a:r>
              <a:rPr lang="en-US" sz="2400" dirty="0" smtClean="0"/>
              <a:t>as a primary research technique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2891524"/>
            <a:ext cx="7905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What are some examples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of </a:t>
            </a:r>
            <a:r>
              <a:rPr kumimoji="1" lang="en-US" sz="4000" b="1" dirty="0" err="1" smtClean="0">
                <a:solidFill>
                  <a:srgbClr val="FF0000"/>
                </a:solidFill>
              </a:rPr>
              <a:t>microcultures</a:t>
            </a:r>
            <a:r>
              <a:rPr kumimoji="1" lang="en-US" sz="4000" b="1" dirty="0" smtClean="0">
                <a:solidFill>
                  <a:srgbClr val="FF0000"/>
                </a:solidFill>
              </a:rPr>
              <a:t>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2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457200" y="40607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BADDE1"/>
                </a:solidFill>
                <a:latin typeface="Arial" pitchFamily="34" charset="0"/>
              </a:rPr>
              <a:t>The Concept of Culture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7658" y="1407902"/>
            <a:ext cx="7784196" cy="513804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local groups </a:t>
            </a:r>
            <a:r>
              <a:rPr lang="en-US" sz="2800" b="1" dirty="0" smtClean="0">
                <a:solidFill>
                  <a:srgbClr val="FF1B36"/>
                </a:solidFill>
                <a:latin typeface="Verdana" pitchFamily="34" charset="0"/>
              </a:rPr>
              <a:t>(</a:t>
            </a:r>
            <a:r>
              <a:rPr lang="en-US" sz="2800" b="1" dirty="0" err="1" smtClean="0">
                <a:solidFill>
                  <a:srgbClr val="FF1B36"/>
                </a:solidFill>
                <a:latin typeface="Verdana" pitchFamily="34" charset="0"/>
              </a:rPr>
              <a:t>microcultures</a:t>
            </a:r>
            <a:r>
              <a:rPr lang="en-US" sz="2800" b="1" dirty="0" smtClean="0">
                <a:solidFill>
                  <a:srgbClr val="FF1B36"/>
                </a:solidFill>
                <a:latin typeface="Verdana" pitchFamily="34" charset="0"/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generally strive to preserve their cultural identity with . . .</a:t>
            </a:r>
          </a:p>
          <a:p>
            <a:pPr algn="ctr"/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food</a:t>
            </a:r>
            <a:b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clothing</a:t>
            </a:r>
            <a:endParaRPr lang="en-US" sz="28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religion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ritual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music, dance, and other arts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language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cultural symbols . . .</a:t>
            </a:r>
            <a:endParaRPr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73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  <a:latin typeface="Arial" pitchFamily="34" charset="0"/>
              </a:rPr>
              <a:t>The Concept of 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2038" y="2116140"/>
            <a:ext cx="7769225" cy="39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rgbClr val="BADDE1"/>
                </a:solidFill>
                <a:latin typeface="Verdana" pitchFamily="34" charset="0"/>
              </a:rPr>
              <a:t>microcultures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can include ethnic groups </a:t>
            </a:r>
            <a:r>
              <a:rPr lang="en-US" sz="2800" b="1" i="1" kern="0" dirty="0">
                <a:solidFill>
                  <a:srgbClr val="BADDE1"/>
                </a:solidFill>
                <a:latin typeface="Verdana" pitchFamily="34" charset="0"/>
              </a:rPr>
              <a:t>within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nations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BADDE1"/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e.g., </a:t>
            </a:r>
            <a:r>
              <a:rPr lang="en-US" sz="2800" b="1" i="1" kern="0" dirty="0" err="1">
                <a:solidFill>
                  <a:srgbClr val="BADDE1"/>
                </a:solidFill>
                <a:latin typeface="Verdana" pitchFamily="34" charset="0"/>
              </a:rPr>
              <a:t>Anishinabe</a:t>
            </a:r>
            <a:r>
              <a:rPr lang="en-US" sz="2800" b="1" kern="0" dirty="0">
                <a:solidFill>
                  <a:srgbClr val="BADDE1"/>
                </a:solidFill>
                <a:latin typeface="Verdana" pitchFamily="34" charset="0"/>
              </a:rPr>
              <a:t> </a:t>
            </a:r>
            <a:r>
              <a:rPr lang="en-US" sz="2400" b="1" kern="0" dirty="0">
                <a:solidFill>
                  <a:srgbClr val="BADDE1"/>
                </a:solidFill>
                <a:latin typeface="Verdana" pitchFamily="34" charset="0"/>
              </a:rPr>
              <a:t>(Chippewa; Ojibwa)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 e.g., Irish “</a:t>
            </a:r>
            <a:r>
              <a:rPr lang="en-US" sz="2000" b="1" kern="0" dirty="0" err="1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Travellers</a:t>
            </a: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”</a:t>
            </a:r>
          </a:p>
          <a:p>
            <a:pPr marL="1143000" lvl="2" indent="-163513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sometimes incorrectly called “Gypsies”</a:t>
            </a:r>
            <a:endParaRPr lang="en-US" sz="2000" b="1" kern="0" dirty="0">
              <a:solidFill>
                <a:srgbClr val="DAEDEF">
                  <a:lumMod val="90000"/>
                </a:srgbClr>
              </a:solidFill>
              <a:latin typeface="Verdana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Rom (Gypsies)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e.g., Basques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Kurds</a:t>
            </a:r>
          </a:p>
          <a:p>
            <a:pPr marL="628650" lvl="1" indent="-171450">
              <a:spcBef>
                <a:spcPct val="20000"/>
              </a:spcBef>
              <a:buFontTx/>
              <a:buChar char="–"/>
              <a:defRPr/>
            </a:pPr>
            <a:r>
              <a:rPr lang="en-US" sz="2000" b="1" kern="0" dirty="0">
                <a:solidFill>
                  <a:srgbClr val="DAEDEF">
                    <a:lumMod val="90000"/>
                  </a:srgbClr>
                </a:solidFill>
                <a:latin typeface="Verdana" pitchFamily="34" charset="0"/>
              </a:rPr>
              <a:t> e.g., Australian Aboriginals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3162300"/>
            <a:ext cx="7981950" cy="34480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local groups generally strive to preserve their cultural identity with . . 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language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food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eligion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lothing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cultural symbols</a:t>
            </a:r>
            <a:endParaRPr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4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3596374"/>
            <a:ext cx="790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Examples?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07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838" y="1495438"/>
            <a:ext cx="7358063" cy="2665345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  <a:defRPr/>
            </a:pPr>
            <a:r>
              <a:rPr lang="en-US" b="1" i="1" dirty="0" err="1" smtClean="0">
                <a:solidFill>
                  <a:schemeClr val="accent5">
                    <a:lumMod val="90000"/>
                  </a:schemeClr>
                </a:solidFill>
              </a:rPr>
              <a:t>Microculture</a:t>
            </a:r>
            <a:endParaRPr lang="en-US" b="1" i="1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eaLnBrk="1" hangingPunct="1">
              <a:lnSpc>
                <a:spcPct val="30000"/>
              </a:lnSpc>
              <a:tabLst>
                <a:tab pos="0" algn="l"/>
              </a:tabLst>
              <a:defRPr/>
            </a:pPr>
            <a:endParaRPr lang="en-US" b="1" i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tabLst>
                <a:tab pos="0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90000"/>
                  </a:schemeClr>
                </a:solidFill>
              </a:rPr>
              <a:t>a distinct pattern of learned and shared behavior and thinking found within larger cultures such as ethnic groups in localized regions</a:t>
            </a:r>
          </a:p>
          <a:p>
            <a:pPr lvl="1" eaLnBrk="1" hangingPunct="1">
              <a:lnSpc>
                <a:spcPct val="80000"/>
              </a:lnSpc>
              <a:tabLst>
                <a:tab pos="0" algn="l"/>
              </a:tabLst>
              <a:defRPr/>
            </a:pPr>
            <a:endParaRPr lang="en-US" sz="2400" b="1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tabLst>
                <a:tab pos="0" algn="l"/>
              </a:tabLst>
              <a:defRPr/>
            </a:pPr>
            <a:r>
              <a:rPr lang="en-US" sz="2000" b="1" dirty="0" smtClean="0">
                <a:solidFill>
                  <a:schemeClr val="accent5">
                    <a:lumMod val="90000"/>
                  </a:schemeClr>
                </a:solidFill>
              </a:rPr>
              <a:t>local cultures</a:t>
            </a:r>
          </a:p>
        </p:txBody>
      </p:sp>
      <p:sp>
        <p:nvSpPr>
          <p:cNvPr id="232450" name="Rectangle 2"/>
          <p:cNvSpPr txBox="1">
            <a:spLocks noChangeArrowheads="1"/>
          </p:cNvSpPr>
          <p:nvPr/>
        </p:nvSpPr>
        <p:spPr bwMode="auto">
          <a:xfrm>
            <a:off x="457200" y="420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The Concept of Culture</a:t>
            </a:r>
          </a:p>
        </p:txBody>
      </p:sp>
      <p:sp>
        <p:nvSpPr>
          <p:cNvPr id="232451" name="Rectangle 3"/>
          <p:cNvSpPr txBox="1">
            <a:spLocks noChangeArrowheads="1"/>
          </p:cNvSpPr>
          <p:nvPr/>
        </p:nvSpPr>
        <p:spPr bwMode="auto">
          <a:xfrm>
            <a:off x="877888" y="4346600"/>
            <a:ext cx="735965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tabLst>
                <a:tab pos="0" algn="l"/>
              </a:tabLst>
            </a:pPr>
            <a:r>
              <a:rPr lang="en-US" sz="3200" b="1" i="1">
                <a:solidFill>
                  <a:srgbClr val="FF1B36"/>
                </a:solidFill>
              </a:rPr>
              <a:t>Macroculture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FontTx/>
              <a:buChar char="•"/>
              <a:tabLst>
                <a:tab pos="0" algn="l"/>
              </a:tabLst>
            </a:pPr>
            <a:endParaRPr lang="en-US" sz="3200" b="1" i="1">
              <a:solidFill>
                <a:srgbClr val="333399"/>
              </a:solidFill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SzPct val="55000"/>
              <a:buFont typeface="Wingdings" pitchFamily="2" charset="2"/>
              <a:buChar char="n"/>
              <a:tabLst>
                <a:tab pos="0" algn="l"/>
              </a:tabLst>
            </a:pPr>
            <a:r>
              <a:rPr lang="en-US" sz="2400" b="1">
                <a:solidFill>
                  <a:srgbClr val="000000"/>
                </a:solidFill>
              </a:rPr>
              <a:t>a distinct pattern of learned and shared behavior and thinking that crosses local boundaries, such as transnational culture and global culture</a:t>
            </a:r>
            <a:endParaRPr lang="en-US" sz="24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2891524"/>
            <a:ext cx="7905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What are some examples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of </a:t>
            </a:r>
            <a:r>
              <a:rPr kumimoji="1" lang="en-US" sz="4000" b="1" dirty="0" err="1" smtClean="0">
                <a:solidFill>
                  <a:srgbClr val="FF0000"/>
                </a:solidFill>
              </a:rPr>
              <a:t>macrocultures</a:t>
            </a:r>
            <a:r>
              <a:rPr kumimoji="1" lang="en-US" sz="4000" b="1" dirty="0" smtClean="0">
                <a:solidFill>
                  <a:srgbClr val="FF0000"/>
                </a:solidFill>
              </a:rPr>
              <a:t>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9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457200" y="420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itchFamily="34" charset="0"/>
              </a:rPr>
              <a:t>The Concept of Culture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11" y="3976924"/>
            <a:ext cx="7315200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. . . sometimes a people can be either a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</a:rPr>
              <a:t>microculture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 or a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</a:rPr>
              <a:t>macroculture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</a:rPr>
              <a:t>, depending on how they are viewed . . .</a:t>
            </a:r>
            <a:endParaRPr lang="en-US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3596374"/>
            <a:ext cx="790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Examples?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1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92"/>
            <a:ext cx="7639045" cy="371550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comparative method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as major approach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development and structure</a:t>
            </a:r>
            <a:endParaRPr lang="en-US" sz="40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81250"/>
            <a:ext cx="7358062" cy="3551742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smtClean="0"/>
              <a:t> </a:t>
            </a:r>
            <a:r>
              <a:rPr lang="en-US" sz="4400" b="1" smtClean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smtClean="0"/>
          </a:p>
          <a:p>
            <a:pPr lvl="1" eaLnBrk="1" hangingPunct="1">
              <a:tabLst>
                <a:tab pos="0" algn="l"/>
              </a:tabLst>
            </a:pPr>
            <a:r>
              <a:rPr lang="en-US" b="1" smtClean="0"/>
              <a:t>as a </a:t>
            </a:r>
            <a:r>
              <a:rPr lang="en-US" b="1" smtClean="0">
                <a:solidFill>
                  <a:srgbClr val="FF0000"/>
                </a:solidFill>
              </a:rPr>
              <a:t>major </a:t>
            </a:r>
            <a:r>
              <a:rPr lang="en-US" b="1" i="1" smtClean="0">
                <a:solidFill>
                  <a:srgbClr val="FF0000"/>
                </a:solidFill>
              </a:rPr>
              <a:t>approach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b="1" smtClean="0"/>
          </a:p>
          <a:p>
            <a:pPr lvl="1" eaLnBrk="1" hangingPunct="1">
              <a:tabLst>
                <a:tab pos="0" algn="l"/>
              </a:tabLst>
            </a:pPr>
            <a:r>
              <a:rPr lang="en-US" b="1" smtClean="0"/>
              <a:t>the comparative method </a:t>
            </a:r>
            <a:r>
              <a:rPr lang="en-US" b="1" smtClean="0">
                <a:solidFill>
                  <a:srgbClr val="FF1B36"/>
                </a:solidFill>
              </a:rPr>
              <a:t>compares</a:t>
            </a:r>
            <a:r>
              <a:rPr lang="en-US" b="1" smtClean="0"/>
              <a:t> things</a:t>
            </a:r>
          </a:p>
        </p:txBody>
      </p:sp>
      <p:sp>
        <p:nvSpPr>
          <p:cNvPr id="23961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Main Characteristics</a:t>
            </a:r>
          </a:p>
        </p:txBody>
      </p:sp>
      <p:sp>
        <p:nvSpPr>
          <p:cNvPr id="23961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</a:rPr>
              <a:t>Compare . . .</a:t>
            </a:r>
            <a:endParaRPr lang="en-US" sz="2400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6751" y="2262874"/>
            <a:ext cx="7905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In other classes we included images of examples of items.</a:t>
            </a:r>
          </a:p>
          <a:p>
            <a:pPr algn="ctr" eaLnBrk="0" hangingPunct="0"/>
            <a:endParaRPr kumimoji="1" lang="en-US" sz="4000" b="1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This time try to think of examples on your own . . . 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for . . .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smtClean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smtClean="0"/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smtClean="0"/>
              <a:t>				(University of Chicago)</a:t>
            </a:r>
            <a:endParaRPr lang="en-US" sz="2000" smtClean="0"/>
          </a:p>
        </p:txBody>
      </p:sp>
      <p:sp>
        <p:nvSpPr>
          <p:cNvPr id="240642" name="Text Box 4"/>
          <p:cNvSpPr txBox="1">
            <a:spLocks noChangeArrowheads="1"/>
          </p:cNvSpPr>
          <p:nvPr/>
        </p:nvSpPr>
        <p:spPr bwMode="auto">
          <a:xfrm>
            <a:off x="885838" y="3943376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>
                <a:solidFill>
                  <a:srgbClr val="000000"/>
                </a:solidFill>
              </a:rPr>
              <a:t>“Social anthropology and the method of controlled comparison”</a:t>
            </a:r>
          </a:p>
          <a:p>
            <a:pPr marL="739775" indent="-739775">
              <a:buFontTx/>
              <a:buAutoNum type="arabicPlain" startAt="1954"/>
              <a:tabLst>
                <a:tab pos="623888" algn="l"/>
              </a:tabLst>
            </a:pPr>
            <a:endParaRPr lang="en-US" sz="2800" b="1">
              <a:solidFill>
                <a:srgbClr val="000000"/>
              </a:solidFill>
            </a:endParaRPr>
          </a:p>
          <a:p>
            <a:pPr marL="854075" lvl="1" algn="ctr">
              <a:tabLst>
                <a:tab pos="623888" algn="l"/>
              </a:tabLst>
            </a:pPr>
            <a:r>
              <a:rPr lang="en-US" i="1">
                <a:solidFill>
                  <a:srgbClr val="000000"/>
                </a:solidFill>
              </a:rPr>
              <a:t>American Anthropologist, </a:t>
            </a:r>
            <a:r>
              <a:rPr lang="en-US">
                <a:solidFill>
                  <a:srgbClr val="000000"/>
                </a:solidFill>
              </a:rPr>
              <a:t>56:743-61 (1954)</a:t>
            </a:r>
          </a:p>
        </p:txBody>
      </p:sp>
      <p:sp>
        <p:nvSpPr>
          <p:cNvPr id="240643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Main Characteristics</a:t>
            </a:r>
          </a:p>
        </p:txBody>
      </p:sp>
      <p:sp>
        <p:nvSpPr>
          <p:cNvPr id="2406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</a:rPr>
              <a:t>Compare . . .</a:t>
            </a:r>
            <a:endParaRPr lang="en-US" sz="2400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smtClean="0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smtClean="0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smtClean="0">
                <a:solidFill>
                  <a:schemeClr val="accent1"/>
                </a:solidFill>
              </a:rPr>
              <a:t>				(University of Chicago)</a:t>
            </a:r>
            <a:endParaRPr lang="en-US" sz="2000" smtClean="0">
              <a:solidFill>
                <a:schemeClr val="accent1"/>
              </a:solidFill>
            </a:endParaRPr>
          </a:p>
        </p:txBody>
      </p:sp>
      <p:sp>
        <p:nvSpPr>
          <p:cNvPr id="241666" name="Text Box 4"/>
          <p:cNvSpPr txBox="1">
            <a:spLocks noChangeArrowheads="1"/>
          </p:cNvSpPr>
          <p:nvPr/>
        </p:nvSpPr>
        <p:spPr bwMode="auto">
          <a:xfrm>
            <a:off x="871538" y="3943362"/>
            <a:ext cx="7243762" cy="17851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BBE0E3"/>
                </a:solidFill>
              </a:rPr>
              <a:t>“Social anthropology and the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method of controlled comparison</a:t>
            </a:r>
            <a:r>
              <a:rPr lang="en-US" sz="2800" b="1" dirty="0">
                <a:solidFill>
                  <a:srgbClr val="BBE0E3"/>
                </a:solidFill>
              </a:rPr>
              <a:t>”</a:t>
            </a:r>
          </a:p>
          <a:p>
            <a:pPr marL="739775" indent="-739775">
              <a:buFontTx/>
              <a:buAutoNum type="arabicPlain" startAt="1954"/>
              <a:tabLst>
                <a:tab pos="623888" algn="l"/>
              </a:tabLst>
            </a:pPr>
            <a:endParaRPr lang="en-US" sz="2800" b="1" dirty="0">
              <a:solidFill>
                <a:srgbClr val="BBE0E3"/>
              </a:solidFill>
            </a:endParaRPr>
          </a:p>
          <a:p>
            <a:pPr marL="854075" lvl="1" algn="ctr">
              <a:tabLst>
                <a:tab pos="623888" algn="l"/>
              </a:tabLst>
            </a:pPr>
            <a:r>
              <a:rPr lang="en-US" i="1" dirty="0">
                <a:solidFill>
                  <a:srgbClr val="BBE0E3"/>
                </a:solidFill>
              </a:rPr>
              <a:t>American Anthropologist, </a:t>
            </a:r>
            <a:r>
              <a:rPr lang="en-US" dirty="0">
                <a:solidFill>
                  <a:srgbClr val="BBE0E3"/>
                </a:solidFill>
              </a:rPr>
              <a:t>56:743-61 (1954)</a:t>
            </a:r>
          </a:p>
        </p:txBody>
      </p:sp>
      <p:sp>
        <p:nvSpPr>
          <p:cNvPr id="24166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2416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</a:rPr>
              <a:t>Compare . . .</a:t>
            </a:r>
            <a:endParaRPr lang="en-US" sz="2400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51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smtClean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smtClean="0"/>
              <a:t>Other methods .  .  .</a:t>
            </a:r>
            <a:endParaRPr lang="en-US" sz="2000" smtClean="0"/>
          </a:p>
        </p:txBody>
      </p:sp>
      <p:sp>
        <p:nvSpPr>
          <p:cNvPr id="242690" name="Text Box 4"/>
          <p:cNvSpPr txBox="1">
            <a:spLocks noChangeArrowheads="1"/>
          </p:cNvSpPr>
          <p:nvPr/>
        </p:nvSpPr>
        <p:spPr bwMode="auto">
          <a:xfrm>
            <a:off x="900126" y="3943376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>
                <a:solidFill>
                  <a:srgbClr val="000000"/>
                </a:solidFill>
              </a:rPr>
              <a:t>compare things regionally </a:t>
            </a: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885825" y="4838726"/>
            <a:ext cx="72390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>
                <a:solidFill>
                  <a:srgbClr val="000000"/>
                </a:solidFill>
              </a:rPr>
              <a:t>in an attempt to understand process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2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24269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</a:rPr>
              <a:t>Compare . . .</a:t>
            </a:r>
            <a:endParaRPr lang="en-US" sz="2400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51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 smtClean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 smtClean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 smtClean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243714" name="Text Box 4"/>
          <p:cNvSpPr txBox="1">
            <a:spLocks noChangeArrowheads="1"/>
          </p:cNvSpPr>
          <p:nvPr/>
        </p:nvSpPr>
        <p:spPr bwMode="auto">
          <a:xfrm>
            <a:off x="900126" y="3943376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>
                <a:solidFill>
                  <a:srgbClr val="BADDE1"/>
                </a:solidFill>
              </a:rPr>
              <a:t>compare things regionally </a:t>
            </a:r>
          </a:p>
        </p:txBody>
      </p:sp>
      <p:sp>
        <p:nvSpPr>
          <p:cNvPr id="243715" name="Text Box 5"/>
          <p:cNvSpPr txBox="1">
            <a:spLocks noChangeArrowheads="1"/>
          </p:cNvSpPr>
          <p:nvPr/>
        </p:nvSpPr>
        <p:spPr bwMode="auto">
          <a:xfrm>
            <a:off x="885825" y="4838712"/>
            <a:ext cx="72390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BADDE1"/>
                </a:solidFill>
              </a:rPr>
              <a:t>in an attempt to understand</a:t>
            </a:r>
            <a:r>
              <a:rPr lang="en-US" sz="4000" b="1" dirty="0">
                <a:solidFill>
                  <a:srgbClr val="BADDE1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3716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243717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</a:rPr>
              <a:t>Compare . . .</a:t>
            </a:r>
            <a:endParaRPr lang="en-US" sz="2400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74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 smtClean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 smtClean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 smtClean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49" y="3943422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>
                <a:solidFill>
                  <a:srgbClr val="BADDE1"/>
                </a:solidFill>
                <a:latin typeface="Arial" pitchFamily="34" charset="0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28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indent="-739775" algn="ctr">
              <a:tabLst>
                <a:tab pos="623888" algn="l"/>
              </a:tabLst>
            </a:pPr>
            <a:r>
              <a:rPr lang="en-US" sz="2800" b="1" dirty="0">
                <a:solidFill>
                  <a:srgbClr val="BADDE1"/>
                </a:solidFill>
                <a:latin typeface="Arial" pitchFamily="34" charset="0"/>
              </a:rPr>
              <a:t>in an attempt to understand </a:t>
            </a:r>
            <a:r>
              <a:rPr lang="en-US" sz="4400" b="1" dirty="0">
                <a:solidFill>
                  <a:srgbClr val="000000"/>
                </a:solidFill>
                <a:latin typeface="Arial" pitchFamily="34" charset="0"/>
              </a:rPr>
              <a:t>process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  <a:latin typeface="Arial" pitchFamily="34" charset="0"/>
              </a:rPr>
              <a:t>Compare . . .</a:t>
            </a:r>
            <a:endParaRPr lang="en-US" sz="2400">
              <a:solidFill>
                <a:srgbClr val="BBE0E3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0" y="2261540"/>
            <a:ext cx="7772400" cy="363176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Arial" pitchFamily="34" charset="0"/>
              </a:rPr>
              <a:t>process</a:t>
            </a:r>
          </a:p>
          <a:p>
            <a:pPr algn="ctr"/>
            <a:endParaRPr lang="en-US" sz="100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essentially refers to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how things change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or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how things came to be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the way they are now</a:t>
            </a:r>
            <a:endParaRPr lang="en-US" sz="280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17"/>
            <a:ext cx="7772400" cy="2320635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 smtClean="0"/>
              <a:t>the comparative method </a:t>
            </a:r>
            <a:r>
              <a:rPr lang="en-US" sz="3600" b="1" dirty="0" smtClean="0">
                <a:solidFill>
                  <a:srgbClr val="FF0000"/>
                </a:solidFill>
              </a:rPr>
              <a:t>compares</a:t>
            </a:r>
            <a:r>
              <a:rPr lang="en-US" sz="3600" b="1" dirty="0" smtClean="0"/>
              <a:t> </a:t>
            </a:r>
            <a:r>
              <a:rPr lang="en-US" b="1" dirty="0" smtClean="0"/>
              <a:t>things </a:t>
            </a:r>
          </a:p>
          <a:p>
            <a:pPr marL="914400" indent="-914400" eaLnBrk="1" hangingPunct="1">
              <a:buNone/>
              <a:tabLst>
                <a:tab pos="91440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 smtClean="0"/>
              <a:t>	</a:t>
            </a:r>
          </a:p>
          <a:p>
            <a:pPr marL="914400" indent="-914400" eaLnBrk="1" hangingPunct="1">
              <a:buNone/>
              <a:tabLst>
                <a:tab pos="91440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 smtClean="0"/>
              <a:t>	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</a:rPr>
              <a:t>Compare . . .</a:t>
            </a:r>
            <a:endParaRPr lang="en-US" sz="2400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2872474"/>
            <a:ext cx="7905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Can you think of examples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of comparative studies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in Anthropology?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9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holism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or the study of "humankind" as a whole, as a primary theoretical goal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holism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or the study of "humankind" as a whole, as a primary </a:t>
            </a:r>
            <a:r>
              <a:rPr lang="en-US" b="1" dirty="0" smtClean="0">
                <a:solidFill>
                  <a:srgbClr val="000000"/>
                </a:solidFill>
              </a:rPr>
              <a:t>theoretical goal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9" y="264063"/>
            <a:ext cx="8229600" cy="63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2936" y="6555253"/>
            <a:ext cx="6054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FFFFFF"/>
                </a:solidFill>
                <a:latin typeface="Arial" pitchFamily="34" charset="0"/>
                <a:hlinkClick r:id="rId3"/>
              </a:rPr>
              <a:t>https://brightside.me/wonder-curiosities/finland-will-become-the-first-country-in-the-world-to-get-rid-of-all-school-subjects-259910/</a:t>
            </a:r>
            <a:endParaRPr kumimoji="1"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2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402"/>
            <a:ext cx="7639045" cy="3322769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4400" b="1" dirty="0" smtClean="0">
                <a:solidFill>
                  <a:srgbClr val="000000"/>
                </a:solidFill>
              </a:rPr>
              <a:t>1. </a:t>
            </a:r>
            <a:r>
              <a:rPr lang="en-US" sz="3600" dirty="0" smtClean="0">
                <a:solidFill>
                  <a:srgbClr val="000000"/>
                </a:solidFill>
              </a:rPr>
              <a:t>the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</a:rPr>
              <a:t>four fields </a:t>
            </a:r>
            <a:br>
              <a:rPr lang="en-US" sz="4400" b="1" dirty="0" smtClean="0">
                <a:solidFill>
                  <a:srgbClr val="000000"/>
                </a:solidFill>
              </a:rPr>
            </a:b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of general anthropology</a:t>
            </a:r>
            <a:endParaRPr lang="en-US" sz="4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holism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theoretical goal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Main Characteristics of Anthropology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2936" y="6555253"/>
            <a:ext cx="6054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FFFFFF"/>
                </a:solidFill>
                <a:latin typeface="Arial" pitchFamily="34" charset="0"/>
                <a:hlinkClick r:id="rId2"/>
              </a:rPr>
              <a:t>https://brightside.me/wonder-curiosities/finland-will-become-the-first-country-in-the-world-to-get-rid-of-all-school-subjects-259910/</a:t>
            </a:r>
            <a:endParaRPr kumimoji="1"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9034"/>
            <a:ext cx="8382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87086" y="4238172"/>
            <a:ext cx="8810171" cy="2162629"/>
          </a:xfrm>
          <a:custGeom>
            <a:avLst/>
            <a:gdLst>
              <a:gd name="connsiteX0" fmla="*/ 4296228 w 8810171"/>
              <a:gd name="connsiteY0" fmla="*/ 2046514 h 2162629"/>
              <a:gd name="connsiteX1" fmla="*/ 4136571 w 8810171"/>
              <a:gd name="connsiteY1" fmla="*/ 2090057 h 2162629"/>
              <a:gd name="connsiteX2" fmla="*/ 4093028 w 8810171"/>
              <a:gd name="connsiteY2" fmla="*/ 2104571 h 2162629"/>
              <a:gd name="connsiteX3" fmla="*/ 4049485 w 8810171"/>
              <a:gd name="connsiteY3" fmla="*/ 2119086 h 2162629"/>
              <a:gd name="connsiteX4" fmla="*/ 3802743 w 8810171"/>
              <a:gd name="connsiteY4" fmla="*/ 2148114 h 2162629"/>
              <a:gd name="connsiteX5" fmla="*/ 3352800 w 8810171"/>
              <a:gd name="connsiteY5" fmla="*/ 2162629 h 2162629"/>
              <a:gd name="connsiteX6" fmla="*/ 2656114 w 8810171"/>
              <a:gd name="connsiteY6" fmla="*/ 2148114 h 2162629"/>
              <a:gd name="connsiteX7" fmla="*/ 2380343 w 8810171"/>
              <a:gd name="connsiteY7" fmla="*/ 2119086 h 2162629"/>
              <a:gd name="connsiteX8" fmla="*/ 1973943 w 8810171"/>
              <a:gd name="connsiteY8" fmla="*/ 2104571 h 2162629"/>
              <a:gd name="connsiteX9" fmla="*/ 1930400 w 8810171"/>
              <a:gd name="connsiteY9" fmla="*/ 2090057 h 2162629"/>
              <a:gd name="connsiteX10" fmla="*/ 1727200 w 8810171"/>
              <a:gd name="connsiteY10" fmla="*/ 2061029 h 2162629"/>
              <a:gd name="connsiteX11" fmla="*/ 1683657 w 8810171"/>
              <a:gd name="connsiteY11" fmla="*/ 2046514 h 2162629"/>
              <a:gd name="connsiteX12" fmla="*/ 1059543 w 8810171"/>
              <a:gd name="connsiteY12" fmla="*/ 2046514 h 2162629"/>
              <a:gd name="connsiteX13" fmla="*/ 377371 w 8810171"/>
              <a:gd name="connsiteY13" fmla="*/ 2046514 h 2162629"/>
              <a:gd name="connsiteX14" fmla="*/ 333828 w 8810171"/>
              <a:gd name="connsiteY14" fmla="*/ 2032000 h 2162629"/>
              <a:gd name="connsiteX15" fmla="*/ 261257 w 8810171"/>
              <a:gd name="connsiteY15" fmla="*/ 1959429 h 2162629"/>
              <a:gd name="connsiteX16" fmla="*/ 188685 w 8810171"/>
              <a:gd name="connsiteY16" fmla="*/ 1872343 h 2162629"/>
              <a:gd name="connsiteX17" fmla="*/ 145143 w 8810171"/>
              <a:gd name="connsiteY17" fmla="*/ 1741714 h 2162629"/>
              <a:gd name="connsiteX18" fmla="*/ 130628 w 8810171"/>
              <a:gd name="connsiteY18" fmla="*/ 1698171 h 2162629"/>
              <a:gd name="connsiteX19" fmla="*/ 101600 w 8810171"/>
              <a:gd name="connsiteY19" fmla="*/ 1654629 h 2162629"/>
              <a:gd name="connsiteX20" fmla="*/ 72571 w 8810171"/>
              <a:gd name="connsiteY20" fmla="*/ 1567543 h 2162629"/>
              <a:gd name="connsiteX21" fmla="*/ 58057 w 8810171"/>
              <a:gd name="connsiteY21" fmla="*/ 1524000 h 2162629"/>
              <a:gd name="connsiteX22" fmla="*/ 43543 w 8810171"/>
              <a:gd name="connsiteY22" fmla="*/ 1465943 h 2162629"/>
              <a:gd name="connsiteX23" fmla="*/ 14514 w 8810171"/>
              <a:gd name="connsiteY23" fmla="*/ 1306286 h 2162629"/>
              <a:gd name="connsiteX24" fmla="*/ 0 w 8810171"/>
              <a:gd name="connsiteY24" fmla="*/ 1190171 h 2162629"/>
              <a:gd name="connsiteX25" fmla="*/ 29028 w 8810171"/>
              <a:gd name="connsiteY25" fmla="*/ 725714 h 2162629"/>
              <a:gd name="connsiteX26" fmla="*/ 43543 w 8810171"/>
              <a:gd name="connsiteY26" fmla="*/ 667657 h 2162629"/>
              <a:gd name="connsiteX27" fmla="*/ 72571 w 8810171"/>
              <a:gd name="connsiteY27" fmla="*/ 551543 h 2162629"/>
              <a:gd name="connsiteX28" fmla="*/ 116114 w 8810171"/>
              <a:gd name="connsiteY28" fmla="*/ 522514 h 2162629"/>
              <a:gd name="connsiteX29" fmla="*/ 203200 w 8810171"/>
              <a:gd name="connsiteY29" fmla="*/ 464457 h 2162629"/>
              <a:gd name="connsiteX30" fmla="*/ 290285 w 8810171"/>
              <a:gd name="connsiteY30" fmla="*/ 406400 h 2162629"/>
              <a:gd name="connsiteX31" fmla="*/ 449943 w 8810171"/>
              <a:gd name="connsiteY31" fmla="*/ 362857 h 2162629"/>
              <a:gd name="connsiteX32" fmla="*/ 493485 w 8810171"/>
              <a:gd name="connsiteY32" fmla="*/ 348343 h 2162629"/>
              <a:gd name="connsiteX33" fmla="*/ 566057 w 8810171"/>
              <a:gd name="connsiteY33" fmla="*/ 333829 h 2162629"/>
              <a:gd name="connsiteX34" fmla="*/ 609600 w 8810171"/>
              <a:gd name="connsiteY34" fmla="*/ 319314 h 2162629"/>
              <a:gd name="connsiteX35" fmla="*/ 769257 w 8810171"/>
              <a:gd name="connsiteY35" fmla="*/ 304800 h 2162629"/>
              <a:gd name="connsiteX36" fmla="*/ 870857 w 8810171"/>
              <a:gd name="connsiteY36" fmla="*/ 275771 h 2162629"/>
              <a:gd name="connsiteX37" fmla="*/ 1016000 w 8810171"/>
              <a:gd name="connsiteY37" fmla="*/ 261257 h 2162629"/>
              <a:gd name="connsiteX38" fmla="*/ 1132114 w 8810171"/>
              <a:gd name="connsiteY38" fmla="*/ 246743 h 2162629"/>
              <a:gd name="connsiteX39" fmla="*/ 1277257 w 8810171"/>
              <a:gd name="connsiteY39" fmla="*/ 217714 h 2162629"/>
              <a:gd name="connsiteX40" fmla="*/ 2960914 w 8810171"/>
              <a:gd name="connsiteY40" fmla="*/ 203200 h 2162629"/>
              <a:gd name="connsiteX41" fmla="*/ 3251200 w 8810171"/>
              <a:gd name="connsiteY41" fmla="*/ 174171 h 2162629"/>
              <a:gd name="connsiteX42" fmla="*/ 3294743 w 8810171"/>
              <a:gd name="connsiteY42" fmla="*/ 159657 h 2162629"/>
              <a:gd name="connsiteX43" fmla="*/ 3468914 w 8810171"/>
              <a:gd name="connsiteY43" fmla="*/ 130629 h 2162629"/>
              <a:gd name="connsiteX44" fmla="*/ 3643085 w 8810171"/>
              <a:gd name="connsiteY44" fmla="*/ 116114 h 2162629"/>
              <a:gd name="connsiteX45" fmla="*/ 3918857 w 8810171"/>
              <a:gd name="connsiteY45" fmla="*/ 101600 h 2162629"/>
              <a:gd name="connsiteX46" fmla="*/ 4064000 w 8810171"/>
              <a:gd name="connsiteY46" fmla="*/ 87086 h 2162629"/>
              <a:gd name="connsiteX47" fmla="*/ 4310743 w 8810171"/>
              <a:gd name="connsiteY47" fmla="*/ 43543 h 2162629"/>
              <a:gd name="connsiteX48" fmla="*/ 4368800 w 8810171"/>
              <a:gd name="connsiteY48" fmla="*/ 29029 h 2162629"/>
              <a:gd name="connsiteX49" fmla="*/ 4615543 w 8810171"/>
              <a:gd name="connsiteY49" fmla="*/ 0 h 2162629"/>
              <a:gd name="connsiteX50" fmla="*/ 5225143 w 8810171"/>
              <a:gd name="connsiteY50" fmla="*/ 14514 h 2162629"/>
              <a:gd name="connsiteX51" fmla="*/ 5994400 w 8810171"/>
              <a:gd name="connsiteY51" fmla="*/ 29029 h 2162629"/>
              <a:gd name="connsiteX52" fmla="*/ 6066971 w 8810171"/>
              <a:gd name="connsiteY52" fmla="*/ 43543 h 2162629"/>
              <a:gd name="connsiteX53" fmla="*/ 6183085 w 8810171"/>
              <a:gd name="connsiteY53" fmla="*/ 58057 h 2162629"/>
              <a:gd name="connsiteX54" fmla="*/ 6226628 w 8810171"/>
              <a:gd name="connsiteY54" fmla="*/ 72571 h 2162629"/>
              <a:gd name="connsiteX55" fmla="*/ 6400800 w 8810171"/>
              <a:gd name="connsiteY55" fmla="*/ 101600 h 2162629"/>
              <a:gd name="connsiteX56" fmla="*/ 6531428 w 8810171"/>
              <a:gd name="connsiteY56" fmla="*/ 130629 h 2162629"/>
              <a:gd name="connsiteX57" fmla="*/ 6604000 w 8810171"/>
              <a:gd name="connsiteY57" fmla="*/ 145143 h 2162629"/>
              <a:gd name="connsiteX58" fmla="*/ 6662057 w 8810171"/>
              <a:gd name="connsiteY58" fmla="*/ 159657 h 2162629"/>
              <a:gd name="connsiteX59" fmla="*/ 6792685 w 8810171"/>
              <a:gd name="connsiteY59" fmla="*/ 174171 h 2162629"/>
              <a:gd name="connsiteX60" fmla="*/ 6908800 w 8810171"/>
              <a:gd name="connsiteY60" fmla="*/ 203200 h 2162629"/>
              <a:gd name="connsiteX61" fmla="*/ 7082971 w 8810171"/>
              <a:gd name="connsiteY61" fmla="*/ 232229 h 2162629"/>
              <a:gd name="connsiteX62" fmla="*/ 7199085 w 8810171"/>
              <a:gd name="connsiteY62" fmla="*/ 246743 h 2162629"/>
              <a:gd name="connsiteX63" fmla="*/ 7358743 w 8810171"/>
              <a:gd name="connsiteY63" fmla="*/ 275771 h 2162629"/>
              <a:gd name="connsiteX64" fmla="*/ 7692571 w 8810171"/>
              <a:gd name="connsiteY64" fmla="*/ 304800 h 2162629"/>
              <a:gd name="connsiteX65" fmla="*/ 7924800 w 8810171"/>
              <a:gd name="connsiteY65" fmla="*/ 348343 h 2162629"/>
              <a:gd name="connsiteX66" fmla="*/ 8084457 w 8810171"/>
              <a:gd name="connsiteY66" fmla="*/ 377371 h 2162629"/>
              <a:gd name="connsiteX67" fmla="*/ 8244114 w 8810171"/>
              <a:gd name="connsiteY67" fmla="*/ 391886 h 2162629"/>
              <a:gd name="connsiteX68" fmla="*/ 8316685 w 8810171"/>
              <a:gd name="connsiteY68" fmla="*/ 406400 h 2162629"/>
              <a:gd name="connsiteX69" fmla="*/ 8360228 w 8810171"/>
              <a:gd name="connsiteY69" fmla="*/ 420914 h 2162629"/>
              <a:gd name="connsiteX70" fmla="*/ 8548914 w 8810171"/>
              <a:gd name="connsiteY70" fmla="*/ 449943 h 2162629"/>
              <a:gd name="connsiteX71" fmla="*/ 8650514 w 8810171"/>
              <a:gd name="connsiteY71" fmla="*/ 522514 h 2162629"/>
              <a:gd name="connsiteX72" fmla="*/ 8723085 w 8810171"/>
              <a:gd name="connsiteY72" fmla="*/ 609600 h 2162629"/>
              <a:gd name="connsiteX73" fmla="*/ 8737600 w 8810171"/>
              <a:gd name="connsiteY73" fmla="*/ 653143 h 2162629"/>
              <a:gd name="connsiteX74" fmla="*/ 8766628 w 8810171"/>
              <a:gd name="connsiteY74" fmla="*/ 696686 h 2162629"/>
              <a:gd name="connsiteX75" fmla="*/ 8795657 w 8810171"/>
              <a:gd name="connsiteY75" fmla="*/ 783771 h 2162629"/>
              <a:gd name="connsiteX76" fmla="*/ 8810171 w 8810171"/>
              <a:gd name="connsiteY76" fmla="*/ 827314 h 2162629"/>
              <a:gd name="connsiteX77" fmla="*/ 8795657 w 8810171"/>
              <a:gd name="connsiteY77" fmla="*/ 1306286 h 2162629"/>
              <a:gd name="connsiteX78" fmla="*/ 8781143 w 8810171"/>
              <a:gd name="connsiteY78" fmla="*/ 1393371 h 2162629"/>
              <a:gd name="connsiteX79" fmla="*/ 8752114 w 8810171"/>
              <a:gd name="connsiteY79" fmla="*/ 1436914 h 2162629"/>
              <a:gd name="connsiteX80" fmla="*/ 8708571 w 8810171"/>
              <a:gd name="connsiteY80" fmla="*/ 1524000 h 2162629"/>
              <a:gd name="connsiteX81" fmla="*/ 8665028 w 8810171"/>
              <a:gd name="connsiteY81" fmla="*/ 1567543 h 2162629"/>
              <a:gd name="connsiteX82" fmla="*/ 8592457 w 8810171"/>
              <a:gd name="connsiteY82" fmla="*/ 1654629 h 2162629"/>
              <a:gd name="connsiteX83" fmla="*/ 8577943 w 8810171"/>
              <a:gd name="connsiteY83" fmla="*/ 1698171 h 2162629"/>
              <a:gd name="connsiteX84" fmla="*/ 8505371 w 8810171"/>
              <a:gd name="connsiteY84" fmla="*/ 1785257 h 2162629"/>
              <a:gd name="connsiteX85" fmla="*/ 8461828 w 8810171"/>
              <a:gd name="connsiteY85" fmla="*/ 1799771 h 2162629"/>
              <a:gd name="connsiteX86" fmla="*/ 8418285 w 8810171"/>
              <a:gd name="connsiteY86" fmla="*/ 1828800 h 2162629"/>
              <a:gd name="connsiteX87" fmla="*/ 8360228 w 8810171"/>
              <a:gd name="connsiteY87" fmla="*/ 1872343 h 2162629"/>
              <a:gd name="connsiteX88" fmla="*/ 8302171 w 8810171"/>
              <a:gd name="connsiteY88" fmla="*/ 1886857 h 2162629"/>
              <a:gd name="connsiteX89" fmla="*/ 8258628 w 8810171"/>
              <a:gd name="connsiteY89" fmla="*/ 1901371 h 2162629"/>
              <a:gd name="connsiteX90" fmla="*/ 8128000 w 8810171"/>
              <a:gd name="connsiteY90" fmla="*/ 1973943 h 2162629"/>
              <a:gd name="connsiteX91" fmla="*/ 8084457 w 8810171"/>
              <a:gd name="connsiteY91" fmla="*/ 2002971 h 2162629"/>
              <a:gd name="connsiteX92" fmla="*/ 8026400 w 8810171"/>
              <a:gd name="connsiteY92" fmla="*/ 2017486 h 2162629"/>
              <a:gd name="connsiteX93" fmla="*/ 7852228 w 8810171"/>
              <a:gd name="connsiteY93" fmla="*/ 2046514 h 2162629"/>
              <a:gd name="connsiteX94" fmla="*/ 7474857 w 8810171"/>
              <a:gd name="connsiteY94" fmla="*/ 2061029 h 2162629"/>
              <a:gd name="connsiteX95" fmla="*/ 7242628 w 8810171"/>
              <a:gd name="connsiteY95" fmla="*/ 2090057 h 2162629"/>
              <a:gd name="connsiteX96" fmla="*/ 7082971 w 8810171"/>
              <a:gd name="connsiteY96" fmla="*/ 2119086 h 2162629"/>
              <a:gd name="connsiteX97" fmla="*/ 6792685 w 8810171"/>
              <a:gd name="connsiteY97" fmla="*/ 2133600 h 2162629"/>
              <a:gd name="connsiteX98" fmla="*/ 5733143 w 8810171"/>
              <a:gd name="connsiteY98" fmla="*/ 2119086 h 2162629"/>
              <a:gd name="connsiteX99" fmla="*/ 5675085 w 8810171"/>
              <a:gd name="connsiteY99" fmla="*/ 2104571 h 2162629"/>
              <a:gd name="connsiteX100" fmla="*/ 5283200 w 8810171"/>
              <a:gd name="connsiteY100" fmla="*/ 2119086 h 2162629"/>
              <a:gd name="connsiteX101" fmla="*/ 4470400 w 8810171"/>
              <a:gd name="connsiteY101" fmla="*/ 2104571 h 2162629"/>
              <a:gd name="connsiteX102" fmla="*/ 4426857 w 8810171"/>
              <a:gd name="connsiteY102" fmla="*/ 2090057 h 2162629"/>
              <a:gd name="connsiteX103" fmla="*/ 4339771 w 8810171"/>
              <a:gd name="connsiteY103" fmla="*/ 2046514 h 2162629"/>
              <a:gd name="connsiteX104" fmla="*/ 4238171 w 8810171"/>
              <a:gd name="connsiteY104" fmla="*/ 2075543 h 216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810171" h="2162629">
                <a:moveTo>
                  <a:pt x="4296228" y="2046514"/>
                </a:moveTo>
                <a:cubicBezTo>
                  <a:pt x="4193652" y="2067030"/>
                  <a:pt x="4247061" y="2053228"/>
                  <a:pt x="4136571" y="2090057"/>
                </a:cubicBezTo>
                <a:lnTo>
                  <a:pt x="4093028" y="2104571"/>
                </a:lnTo>
                <a:cubicBezTo>
                  <a:pt x="4078514" y="2109409"/>
                  <a:pt x="4064631" y="2116922"/>
                  <a:pt x="4049485" y="2119086"/>
                </a:cubicBezTo>
                <a:cubicBezTo>
                  <a:pt x="3968391" y="2130671"/>
                  <a:pt x="3884371" y="2144132"/>
                  <a:pt x="3802743" y="2148114"/>
                </a:cubicBezTo>
                <a:cubicBezTo>
                  <a:pt x="3652862" y="2155425"/>
                  <a:pt x="3502781" y="2157791"/>
                  <a:pt x="3352800" y="2162629"/>
                </a:cubicBezTo>
                <a:lnTo>
                  <a:pt x="2656114" y="2148114"/>
                </a:lnTo>
                <a:cubicBezTo>
                  <a:pt x="2520187" y="2143427"/>
                  <a:pt x="2511713" y="2126187"/>
                  <a:pt x="2380343" y="2119086"/>
                </a:cubicBezTo>
                <a:cubicBezTo>
                  <a:pt x="2244988" y="2111769"/>
                  <a:pt x="2109410" y="2109409"/>
                  <a:pt x="1973943" y="2104571"/>
                </a:cubicBezTo>
                <a:cubicBezTo>
                  <a:pt x="1959429" y="2099733"/>
                  <a:pt x="1945335" y="2093376"/>
                  <a:pt x="1930400" y="2090057"/>
                </a:cubicBezTo>
                <a:cubicBezTo>
                  <a:pt x="1876589" y="2078099"/>
                  <a:pt x="1777417" y="2067306"/>
                  <a:pt x="1727200" y="2061029"/>
                </a:cubicBezTo>
                <a:cubicBezTo>
                  <a:pt x="1712686" y="2056191"/>
                  <a:pt x="1698803" y="2048678"/>
                  <a:pt x="1683657" y="2046514"/>
                </a:cubicBezTo>
                <a:cubicBezTo>
                  <a:pt x="1463410" y="2015050"/>
                  <a:pt x="1305909" y="2038815"/>
                  <a:pt x="1059543" y="2046514"/>
                </a:cubicBezTo>
                <a:cubicBezTo>
                  <a:pt x="778645" y="2086644"/>
                  <a:pt x="922312" y="2071860"/>
                  <a:pt x="377371" y="2046514"/>
                </a:cubicBezTo>
                <a:cubicBezTo>
                  <a:pt x="362088" y="2045803"/>
                  <a:pt x="348342" y="2036838"/>
                  <a:pt x="333828" y="2032000"/>
                </a:cubicBezTo>
                <a:cubicBezTo>
                  <a:pt x="253999" y="1978780"/>
                  <a:pt x="321733" y="2032000"/>
                  <a:pt x="261257" y="1959429"/>
                </a:cubicBezTo>
                <a:cubicBezTo>
                  <a:pt x="168126" y="1847672"/>
                  <a:pt x="260759" y="1980453"/>
                  <a:pt x="188685" y="1872343"/>
                </a:cubicBezTo>
                <a:lnTo>
                  <a:pt x="145143" y="1741714"/>
                </a:lnTo>
                <a:cubicBezTo>
                  <a:pt x="140305" y="1727200"/>
                  <a:pt x="139115" y="1710901"/>
                  <a:pt x="130628" y="1698171"/>
                </a:cubicBezTo>
                <a:cubicBezTo>
                  <a:pt x="120952" y="1683657"/>
                  <a:pt x="108685" y="1670569"/>
                  <a:pt x="101600" y="1654629"/>
                </a:cubicBezTo>
                <a:cubicBezTo>
                  <a:pt x="89173" y="1626667"/>
                  <a:pt x="82247" y="1596572"/>
                  <a:pt x="72571" y="1567543"/>
                </a:cubicBezTo>
                <a:cubicBezTo>
                  <a:pt x="67733" y="1553029"/>
                  <a:pt x="61768" y="1538843"/>
                  <a:pt x="58057" y="1524000"/>
                </a:cubicBezTo>
                <a:cubicBezTo>
                  <a:pt x="53219" y="1504648"/>
                  <a:pt x="47870" y="1485416"/>
                  <a:pt x="43543" y="1465943"/>
                </a:cubicBezTo>
                <a:cubicBezTo>
                  <a:pt x="33539" y="1420924"/>
                  <a:pt x="20818" y="1350413"/>
                  <a:pt x="14514" y="1306286"/>
                </a:cubicBezTo>
                <a:cubicBezTo>
                  <a:pt x="8998" y="1267672"/>
                  <a:pt x="4838" y="1228876"/>
                  <a:pt x="0" y="1190171"/>
                </a:cubicBezTo>
                <a:cubicBezTo>
                  <a:pt x="6087" y="1050156"/>
                  <a:pt x="6277" y="873591"/>
                  <a:pt x="29028" y="725714"/>
                </a:cubicBezTo>
                <a:cubicBezTo>
                  <a:pt x="32061" y="705998"/>
                  <a:pt x="39216" y="687130"/>
                  <a:pt x="43543" y="667657"/>
                </a:cubicBezTo>
                <a:cubicBezTo>
                  <a:pt x="44377" y="663904"/>
                  <a:pt x="60601" y="566506"/>
                  <a:pt x="72571" y="551543"/>
                </a:cubicBezTo>
                <a:cubicBezTo>
                  <a:pt x="83468" y="537921"/>
                  <a:pt x="102713" y="533681"/>
                  <a:pt x="116114" y="522514"/>
                </a:cubicBezTo>
                <a:cubicBezTo>
                  <a:pt x="270728" y="393669"/>
                  <a:pt x="65460" y="540979"/>
                  <a:pt x="203200" y="464457"/>
                </a:cubicBezTo>
                <a:cubicBezTo>
                  <a:pt x="233697" y="447514"/>
                  <a:pt x="257188" y="417433"/>
                  <a:pt x="290285" y="406400"/>
                </a:cubicBezTo>
                <a:cubicBezTo>
                  <a:pt x="477107" y="344125"/>
                  <a:pt x="285825" y="403886"/>
                  <a:pt x="449943" y="362857"/>
                </a:cubicBezTo>
                <a:cubicBezTo>
                  <a:pt x="464785" y="359146"/>
                  <a:pt x="478643" y="352054"/>
                  <a:pt x="493485" y="348343"/>
                </a:cubicBezTo>
                <a:cubicBezTo>
                  <a:pt x="517418" y="342360"/>
                  <a:pt x="542124" y="339812"/>
                  <a:pt x="566057" y="333829"/>
                </a:cubicBezTo>
                <a:cubicBezTo>
                  <a:pt x="580900" y="330118"/>
                  <a:pt x="594454" y="321478"/>
                  <a:pt x="609600" y="319314"/>
                </a:cubicBezTo>
                <a:cubicBezTo>
                  <a:pt x="662501" y="311757"/>
                  <a:pt x="716038" y="309638"/>
                  <a:pt x="769257" y="304800"/>
                </a:cubicBezTo>
                <a:cubicBezTo>
                  <a:pt x="800269" y="294463"/>
                  <a:pt x="838970" y="280326"/>
                  <a:pt x="870857" y="275771"/>
                </a:cubicBezTo>
                <a:cubicBezTo>
                  <a:pt x="918991" y="268895"/>
                  <a:pt x="967675" y="266626"/>
                  <a:pt x="1016000" y="261257"/>
                </a:cubicBezTo>
                <a:cubicBezTo>
                  <a:pt x="1054767" y="256950"/>
                  <a:pt x="1093409" y="251581"/>
                  <a:pt x="1132114" y="246743"/>
                </a:cubicBezTo>
                <a:cubicBezTo>
                  <a:pt x="1187265" y="228360"/>
                  <a:pt x="1207128" y="218854"/>
                  <a:pt x="1277257" y="217714"/>
                </a:cubicBezTo>
                <a:lnTo>
                  <a:pt x="2960914" y="203200"/>
                </a:lnTo>
                <a:cubicBezTo>
                  <a:pt x="3145902" y="166203"/>
                  <a:pt x="2887705" y="214560"/>
                  <a:pt x="3251200" y="174171"/>
                </a:cubicBezTo>
                <a:cubicBezTo>
                  <a:pt x="3266406" y="172481"/>
                  <a:pt x="3279741" y="162657"/>
                  <a:pt x="3294743" y="159657"/>
                </a:cubicBezTo>
                <a:cubicBezTo>
                  <a:pt x="3352458" y="148114"/>
                  <a:pt x="3410260" y="135517"/>
                  <a:pt x="3468914" y="130629"/>
                </a:cubicBezTo>
                <a:lnTo>
                  <a:pt x="3643085" y="116114"/>
                </a:lnTo>
                <a:cubicBezTo>
                  <a:pt x="3734945" y="110187"/>
                  <a:pt x="3827024" y="107933"/>
                  <a:pt x="3918857" y="101600"/>
                </a:cubicBezTo>
                <a:cubicBezTo>
                  <a:pt x="3967364" y="98255"/>
                  <a:pt x="4015619" y="91924"/>
                  <a:pt x="4064000" y="87086"/>
                </a:cubicBezTo>
                <a:cubicBezTo>
                  <a:pt x="4222617" y="47431"/>
                  <a:pt x="4140462" y="62463"/>
                  <a:pt x="4310743" y="43543"/>
                </a:cubicBezTo>
                <a:cubicBezTo>
                  <a:pt x="4330095" y="38705"/>
                  <a:pt x="4349124" y="32308"/>
                  <a:pt x="4368800" y="29029"/>
                </a:cubicBezTo>
                <a:cubicBezTo>
                  <a:pt x="4408719" y="22376"/>
                  <a:pt x="4580556" y="3887"/>
                  <a:pt x="4615543" y="0"/>
                </a:cubicBezTo>
                <a:lnTo>
                  <a:pt x="5225143" y="14514"/>
                </a:lnTo>
                <a:lnTo>
                  <a:pt x="5994400" y="29029"/>
                </a:lnTo>
                <a:cubicBezTo>
                  <a:pt x="6019055" y="29879"/>
                  <a:pt x="6042588" y="39792"/>
                  <a:pt x="6066971" y="43543"/>
                </a:cubicBezTo>
                <a:cubicBezTo>
                  <a:pt x="6105523" y="49474"/>
                  <a:pt x="6144380" y="53219"/>
                  <a:pt x="6183085" y="58057"/>
                </a:cubicBezTo>
                <a:cubicBezTo>
                  <a:pt x="6197599" y="62895"/>
                  <a:pt x="6211785" y="68860"/>
                  <a:pt x="6226628" y="72571"/>
                </a:cubicBezTo>
                <a:cubicBezTo>
                  <a:pt x="6295050" y="89677"/>
                  <a:pt x="6327053" y="89309"/>
                  <a:pt x="6400800" y="101600"/>
                </a:cubicBezTo>
                <a:cubicBezTo>
                  <a:pt x="6488370" y="116195"/>
                  <a:pt x="6453127" y="113229"/>
                  <a:pt x="6531428" y="130629"/>
                </a:cubicBezTo>
                <a:cubicBezTo>
                  <a:pt x="6555510" y="135981"/>
                  <a:pt x="6579918" y="139792"/>
                  <a:pt x="6604000" y="145143"/>
                </a:cubicBezTo>
                <a:cubicBezTo>
                  <a:pt x="6623473" y="149470"/>
                  <a:pt x="6642341" y="156624"/>
                  <a:pt x="6662057" y="159657"/>
                </a:cubicBezTo>
                <a:cubicBezTo>
                  <a:pt x="6705358" y="166319"/>
                  <a:pt x="6749142" y="169333"/>
                  <a:pt x="6792685" y="174171"/>
                </a:cubicBezTo>
                <a:cubicBezTo>
                  <a:pt x="6831390" y="183847"/>
                  <a:pt x="6869447" y="196641"/>
                  <a:pt x="6908800" y="203200"/>
                </a:cubicBezTo>
                <a:cubicBezTo>
                  <a:pt x="6966857" y="212876"/>
                  <a:pt x="7024568" y="224929"/>
                  <a:pt x="7082971" y="232229"/>
                </a:cubicBezTo>
                <a:cubicBezTo>
                  <a:pt x="7121676" y="237067"/>
                  <a:pt x="7160533" y="240812"/>
                  <a:pt x="7199085" y="246743"/>
                </a:cubicBezTo>
                <a:cubicBezTo>
                  <a:pt x="7266560" y="257124"/>
                  <a:pt x="7287828" y="269017"/>
                  <a:pt x="7358743" y="275771"/>
                </a:cubicBezTo>
                <a:cubicBezTo>
                  <a:pt x="7513212" y="290483"/>
                  <a:pt x="7559076" y="282551"/>
                  <a:pt x="7692571" y="304800"/>
                </a:cubicBezTo>
                <a:cubicBezTo>
                  <a:pt x="7770258" y="317748"/>
                  <a:pt x="7847358" y="334002"/>
                  <a:pt x="7924800" y="348343"/>
                </a:cubicBezTo>
                <a:cubicBezTo>
                  <a:pt x="7977987" y="358192"/>
                  <a:pt x="8030588" y="372474"/>
                  <a:pt x="8084457" y="377371"/>
                </a:cubicBezTo>
                <a:lnTo>
                  <a:pt x="8244114" y="391886"/>
                </a:lnTo>
                <a:cubicBezTo>
                  <a:pt x="8268304" y="396724"/>
                  <a:pt x="8292752" y="400417"/>
                  <a:pt x="8316685" y="406400"/>
                </a:cubicBezTo>
                <a:cubicBezTo>
                  <a:pt x="8331528" y="410111"/>
                  <a:pt x="8345293" y="417595"/>
                  <a:pt x="8360228" y="420914"/>
                </a:cubicBezTo>
                <a:cubicBezTo>
                  <a:pt x="8396491" y="428972"/>
                  <a:pt x="8516489" y="445311"/>
                  <a:pt x="8548914" y="449943"/>
                </a:cubicBezTo>
                <a:cubicBezTo>
                  <a:pt x="8662128" y="563157"/>
                  <a:pt x="8516785" y="426994"/>
                  <a:pt x="8650514" y="522514"/>
                </a:cubicBezTo>
                <a:cubicBezTo>
                  <a:pt x="8675482" y="540348"/>
                  <a:pt x="8708939" y="581308"/>
                  <a:pt x="8723085" y="609600"/>
                </a:cubicBezTo>
                <a:cubicBezTo>
                  <a:pt x="8729927" y="623284"/>
                  <a:pt x="8730758" y="639459"/>
                  <a:pt x="8737600" y="653143"/>
                </a:cubicBezTo>
                <a:cubicBezTo>
                  <a:pt x="8745401" y="668745"/>
                  <a:pt x="8759543" y="680746"/>
                  <a:pt x="8766628" y="696686"/>
                </a:cubicBezTo>
                <a:cubicBezTo>
                  <a:pt x="8779055" y="724647"/>
                  <a:pt x="8785981" y="754743"/>
                  <a:pt x="8795657" y="783771"/>
                </a:cubicBezTo>
                <a:lnTo>
                  <a:pt x="8810171" y="827314"/>
                </a:lnTo>
                <a:cubicBezTo>
                  <a:pt x="8805333" y="986971"/>
                  <a:pt x="8803837" y="1146765"/>
                  <a:pt x="8795657" y="1306286"/>
                </a:cubicBezTo>
                <a:cubicBezTo>
                  <a:pt x="8794150" y="1335676"/>
                  <a:pt x="8790449" y="1365452"/>
                  <a:pt x="8781143" y="1393371"/>
                </a:cubicBezTo>
                <a:cubicBezTo>
                  <a:pt x="8775627" y="1409920"/>
                  <a:pt x="8761790" y="1422400"/>
                  <a:pt x="8752114" y="1436914"/>
                </a:cubicBezTo>
                <a:cubicBezTo>
                  <a:pt x="8737567" y="1480555"/>
                  <a:pt x="8739835" y="1486484"/>
                  <a:pt x="8708571" y="1524000"/>
                </a:cubicBezTo>
                <a:cubicBezTo>
                  <a:pt x="8695430" y="1539769"/>
                  <a:pt x="8678169" y="1551774"/>
                  <a:pt x="8665028" y="1567543"/>
                </a:cubicBezTo>
                <a:cubicBezTo>
                  <a:pt x="8563992" y="1688787"/>
                  <a:pt x="8719669" y="1527417"/>
                  <a:pt x="8592457" y="1654629"/>
                </a:cubicBezTo>
                <a:cubicBezTo>
                  <a:pt x="8587619" y="1669143"/>
                  <a:pt x="8584785" y="1684487"/>
                  <a:pt x="8577943" y="1698171"/>
                </a:cubicBezTo>
                <a:cubicBezTo>
                  <a:pt x="8564556" y="1724945"/>
                  <a:pt x="8529445" y="1769207"/>
                  <a:pt x="8505371" y="1785257"/>
                </a:cubicBezTo>
                <a:cubicBezTo>
                  <a:pt x="8492641" y="1793744"/>
                  <a:pt x="8476342" y="1794933"/>
                  <a:pt x="8461828" y="1799771"/>
                </a:cubicBezTo>
                <a:cubicBezTo>
                  <a:pt x="8447314" y="1809447"/>
                  <a:pt x="8432480" y="1818661"/>
                  <a:pt x="8418285" y="1828800"/>
                </a:cubicBezTo>
                <a:cubicBezTo>
                  <a:pt x="8398600" y="1842860"/>
                  <a:pt x="8381865" y="1861525"/>
                  <a:pt x="8360228" y="1872343"/>
                </a:cubicBezTo>
                <a:cubicBezTo>
                  <a:pt x="8342386" y="1881264"/>
                  <a:pt x="8321351" y="1881377"/>
                  <a:pt x="8302171" y="1886857"/>
                </a:cubicBezTo>
                <a:cubicBezTo>
                  <a:pt x="8287460" y="1891060"/>
                  <a:pt x="8273142" y="1896533"/>
                  <a:pt x="8258628" y="1901371"/>
                </a:cubicBezTo>
                <a:cubicBezTo>
                  <a:pt x="7984078" y="2084409"/>
                  <a:pt x="8281267" y="1897311"/>
                  <a:pt x="8128000" y="1973943"/>
                </a:cubicBezTo>
                <a:cubicBezTo>
                  <a:pt x="8112398" y="1981744"/>
                  <a:pt x="8100490" y="1996099"/>
                  <a:pt x="8084457" y="2002971"/>
                </a:cubicBezTo>
                <a:cubicBezTo>
                  <a:pt x="8066122" y="2010829"/>
                  <a:pt x="8045580" y="2012006"/>
                  <a:pt x="8026400" y="2017486"/>
                </a:cubicBezTo>
                <a:cubicBezTo>
                  <a:pt x="7935592" y="2043431"/>
                  <a:pt x="8014391" y="2037247"/>
                  <a:pt x="7852228" y="2046514"/>
                </a:cubicBezTo>
                <a:cubicBezTo>
                  <a:pt x="7726550" y="2053696"/>
                  <a:pt x="7600647" y="2056191"/>
                  <a:pt x="7474857" y="2061029"/>
                </a:cubicBezTo>
                <a:cubicBezTo>
                  <a:pt x="7374806" y="2071034"/>
                  <a:pt x="7332659" y="2072051"/>
                  <a:pt x="7242628" y="2090057"/>
                </a:cubicBezTo>
                <a:cubicBezTo>
                  <a:pt x="7153804" y="2107821"/>
                  <a:pt x="7200164" y="2110405"/>
                  <a:pt x="7082971" y="2119086"/>
                </a:cubicBezTo>
                <a:cubicBezTo>
                  <a:pt x="6986353" y="2126243"/>
                  <a:pt x="6889447" y="2128762"/>
                  <a:pt x="6792685" y="2133600"/>
                </a:cubicBezTo>
                <a:lnTo>
                  <a:pt x="5733143" y="2119086"/>
                </a:lnTo>
                <a:cubicBezTo>
                  <a:pt x="5713201" y="2118568"/>
                  <a:pt x="5695033" y="2104571"/>
                  <a:pt x="5675085" y="2104571"/>
                </a:cubicBezTo>
                <a:cubicBezTo>
                  <a:pt x="5544367" y="2104571"/>
                  <a:pt x="5413828" y="2114248"/>
                  <a:pt x="5283200" y="2119086"/>
                </a:cubicBezTo>
                <a:lnTo>
                  <a:pt x="4470400" y="2104571"/>
                </a:lnTo>
                <a:cubicBezTo>
                  <a:pt x="4455109" y="2104053"/>
                  <a:pt x="4440541" y="2096899"/>
                  <a:pt x="4426857" y="2090057"/>
                </a:cubicBezTo>
                <a:cubicBezTo>
                  <a:pt x="4314303" y="2033781"/>
                  <a:pt x="4449225" y="2083000"/>
                  <a:pt x="4339771" y="2046514"/>
                </a:cubicBezTo>
                <a:cubicBezTo>
                  <a:pt x="4256592" y="2063151"/>
                  <a:pt x="4289265" y="2049997"/>
                  <a:pt x="4238171" y="2075543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8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3604702"/>
            <a:ext cx="6908800" cy="8206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 simple example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14363"/>
            <a:ext cx="79438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22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reasons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8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reasons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8550" y="3553374"/>
            <a:ext cx="690880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 simple answer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2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239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FFFFFF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3200" b="1" dirty="0">
                <a:solidFill>
                  <a:srgbClr val="FFFFFF"/>
                </a:solidFill>
                <a:latin typeface="Verdana" pitchFamily="34" charset="0"/>
              </a:rPr>
              <a:t>f</a:t>
            </a: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or the reasons one might suspect . . .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1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2379585"/>
            <a:ext cx="7668684" cy="38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More than 40 percent of U.S. households feed their backyard birds, and in the United Kingdom, the rate is as high as 75 percent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b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1200" b="1" dirty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A study conducted during winter in Wisconsin showed that black-capped chickadees with access to bird seed had a much higher overwinter survival rate (69 percent) as compared to those without access to human-provided seed (37 percent 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survival</a:t>
            </a:r>
            <a:b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12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Furthermore, some studies have shown that birds making it through the winter in better physical condition see those benefits carry over into the nesting 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season</a:t>
            </a:r>
            <a:b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12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1200" b="1" dirty="0">
                <a:solidFill>
                  <a:srgbClr val="FFFFFF"/>
                </a:solidFill>
                <a:latin typeface="Verdana" pitchFamily="34" charset="0"/>
              </a:rPr>
              <a:t>Bird feeding produces significantly earlier egg laying dates, larger clutches of eggs, higher chick weights and higher overall breeding success across a wide range of bird </a:t>
            </a:r>
            <a:r>
              <a:rPr kumimoji="1" lang="en-US" sz="1200" b="1" dirty="0" smtClean="0">
                <a:solidFill>
                  <a:srgbClr val="FFFFFF"/>
                </a:solidFill>
                <a:latin typeface="Verdana" pitchFamily="34" charset="0"/>
              </a:rPr>
              <a:t>species</a:t>
            </a:r>
            <a:endParaRPr kumimoji="1" lang="en-US" sz="1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7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reasons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8550" y="3553374"/>
            <a:ext cx="690880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BUT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0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8550" y="31378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 holistic view would also consider 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2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1834554"/>
            <a:ext cx="7668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feeding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can promote the survival and reproduction of the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not-quite-fittest</a:t>
            </a:r>
            <a:b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4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one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research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group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found that birds fed during winter subsequently laid a smaller number of eggs that had lower hatching success and ultimately fledged fewer young than birds that weren’t fed at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all</a:t>
            </a:r>
            <a:b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4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t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he </a:t>
            </a:r>
            <a:r>
              <a:rPr kumimoji="1" lang="en-US" sz="2400" b="1" dirty="0">
                <a:solidFill>
                  <a:srgbClr val="FFFFFF"/>
                </a:solidFill>
                <a:latin typeface="Verdana" pitchFamily="34" charset="0"/>
              </a:rPr>
              <a:t>offspring that did fledge weighed less and had a lower survival rate than the young of unfed </a:t>
            </a:r>
            <a:r>
              <a:rPr kumimoji="1" lang="en-US" sz="2400" b="1" dirty="0" smtClean="0">
                <a:solidFill>
                  <a:srgbClr val="FFFFFF"/>
                </a:solidFill>
                <a:latin typeface="Verdana" pitchFamily="34" charset="0"/>
              </a:rPr>
              <a:t>birds</a:t>
            </a:r>
            <a:endParaRPr kumimoji="1" lang="en-US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7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1993131"/>
            <a:ext cx="6502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American Anthropology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04534" y="274324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socio-cultural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bio-physical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2035352"/>
            <a:ext cx="7668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both species [in two U.K. studies],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when they had access to bird food, laid fewer eggs, had lower hatching success, and ultimately had fewer chicks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fledged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f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eeding an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irresistible diet that was unbalanced – too high in fat to produce high-quality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eggs</a:t>
            </a: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6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13316" y="1997252"/>
            <a:ext cx="7668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bird feeding allowed individuals with a lower reproductive capacity which ordinarily would not survive the winter the chance to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nest</a:t>
            </a: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marL="228600" indent="-228600" eaLnBrk="0" hangingPunct="0"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the feeders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may be in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poor quality nesting habitat – leading the birds to choose these suboptimal sites as nesting areas in the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spring</a:t>
            </a: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1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293304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231775" algn="l"/>
              </a:tabLst>
              <a:defRPr/>
            </a:pP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So from the holistic view, one must look at things like the </a:t>
            </a:r>
            <a:r>
              <a:rPr kumimoji="1" lang="en-US" sz="3600" b="1" dirty="0">
                <a:solidFill>
                  <a:srgbClr val="FFFFFF"/>
                </a:solidFill>
                <a:latin typeface="Verdana" pitchFamily="34" charset="0"/>
              </a:rPr>
              <a:t>impacts of bird 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feeding not only on the survival </a:t>
            </a:r>
          </a:p>
          <a:p>
            <a:pPr algn="ctr" eaLnBrk="0" hangingPunct="0">
              <a:tabLst>
                <a:tab pos="231775" algn="l"/>
              </a:tabLst>
              <a:defRPr/>
            </a:pPr>
            <a:r>
              <a:rPr kumimoji="1" lang="en-US" sz="3600" b="1" i="1" dirty="0" smtClean="0">
                <a:solidFill>
                  <a:srgbClr val="FFFFFF"/>
                </a:solidFill>
                <a:latin typeface="Verdana" pitchFamily="34" charset="0"/>
              </a:rPr>
              <a:t>of the birds fed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, </a:t>
            </a:r>
          </a:p>
          <a:p>
            <a:pPr eaLnBrk="0" hangingPunct="0">
              <a:tabLst>
                <a:tab pos="231775" algn="l"/>
              </a:tabLst>
              <a:defRPr/>
            </a:pP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but also on things like . . 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94267" y="590550"/>
            <a:ext cx="772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</p:spTree>
    <p:extLst>
      <p:ext uri="{BB962C8B-B14F-4D97-AF65-F5344CB8AC3E}">
        <p14:creationId xmlns:p14="http://schemas.microsoft.com/office/powerpoint/2010/main" val="76582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1107681"/>
            <a:ext cx="76686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eaLnBrk="0" hangingPunct="0">
              <a:tabLst>
                <a:tab pos="231775" algn="l"/>
              </a:tabLst>
              <a:defRPr/>
            </a:pPr>
            <a:r>
              <a:rPr kumimoji="1" lang="en-US" sz="20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 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overall reproductive success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other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factors such as disease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transmission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species </a:t>
            </a:r>
            <a:r>
              <a:rPr kumimoji="1" lang="en-US" sz="2800" b="1" dirty="0">
                <a:solidFill>
                  <a:srgbClr val="FFFFFF"/>
                </a:solidFill>
                <a:latin typeface="Verdana" pitchFamily="34" charset="0"/>
              </a:rPr>
              <a:t>range </a:t>
            </a: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expansion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population trajectories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tabLst>
                <a:tab pos="231775" algn="l"/>
              </a:tabLst>
              <a:defRPr/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and the long-range evolutionary effects on the species</a:t>
            </a:r>
            <a:endParaRPr kumimoji="1" lang="en-US" sz="28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361950"/>
            <a:ext cx="7721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7648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8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331406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31775" algn="l"/>
              </a:tabLst>
              <a:defRPr/>
            </a:pP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with humans, </a:t>
            </a:r>
            <a:b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in anthropology, </a:t>
            </a:r>
            <a:b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kumimoji="1" lang="en-US" sz="3600" b="1" i="1" dirty="0" smtClean="0">
                <a:solidFill>
                  <a:srgbClr val="FFFFFF"/>
                </a:solidFill>
                <a:latin typeface="Verdana" pitchFamily="34" charset="0"/>
              </a:rPr>
              <a:t>holism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 looks at an item including the many </a:t>
            </a:r>
            <a:r>
              <a:rPr kumimoji="1" lang="en-US" sz="3600" b="1" dirty="0" err="1" smtClean="0">
                <a:solidFill>
                  <a:srgbClr val="FFFFFF"/>
                </a:solidFill>
                <a:latin typeface="Verdana" pitchFamily="34" charset="0"/>
              </a:rPr>
              <a:t>subdisciplines</a:t>
            </a:r>
            <a:r>
              <a:rPr kumimoji="1" lang="en-US" sz="3600" b="1" dirty="0" smtClean="0">
                <a:solidFill>
                  <a:srgbClr val="FFFFFF"/>
                </a:solidFill>
                <a:latin typeface="Verdana" pitchFamily="34" charset="0"/>
              </a:rPr>
              <a:t> in the areas of . . . </a:t>
            </a:r>
          </a:p>
        </p:txBody>
      </p:sp>
    </p:spTree>
    <p:extLst>
      <p:ext uri="{BB962C8B-B14F-4D97-AF65-F5344CB8AC3E}">
        <p14:creationId xmlns:p14="http://schemas.microsoft.com/office/powerpoint/2010/main" val="151716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1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43000"/>
            <a:ext cx="77216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Peoples and Cultures of Europe</a:t>
            </a:r>
            <a:r>
              <a:rPr kumimoji="1" lang="en-US" sz="40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/>
            </a:r>
            <a:br>
              <a:rPr kumimoji="1" lang="en-US" sz="40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r>
              <a:rPr kumimoji="1" lang="en-US" sz="16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and its . . .</a:t>
            </a:r>
            <a:endParaRPr kumimoji="1" lang="en-US" sz="1200" b="1" dirty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594866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Holism tries to put all of the pieces together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8001" y="3777734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(bio-physical)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6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2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socio-cultural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bio-physical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775968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Holism tries to put all of the pieces together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597985"/>
            <a:ext cx="6908800" cy="2834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let’s have a look at that on the </a:t>
            </a:r>
          </a:p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4000" b="1" dirty="0" smtClean="0">
                <a:solidFill>
                  <a:srgbClr val="FFFFFF"/>
                </a:solidFill>
              </a:rPr>
              <a:t>“Anthropology and . . . Its Parts” chart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811870"/>
            <a:ext cx="6908800" cy="44063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NOTE: 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Usually anthropologists read charts from the bottom up</a:t>
            </a: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 smtClean="0">
                <a:solidFill>
                  <a:srgbClr val="FFFFFF"/>
                </a:solidFill>
              </a:rPr>
              <a:t>That has to do with the fact that  in archaeology the oldest layers are at the bottom of a site and the newer ones are on top</a:t>
            </a:r>
            <a:endParaRPr kumimoji="1"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644718"/>
            <a:ext cx="5147733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4000" b="1" dirty="0" smtClean="0">
                <a:solidFill>
                  <a:schemeClr val="bg1"/>
                </a:solidFill>
                <a:latin typeface="Verdana" pitchFamily="34" charset="0"/>
              </a:rPr>
              <a:t>socio-cultural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20800" y="1993131"/>
            <a:ext cx="6502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American Anthropology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36290"/>
            <a:ext cx="6908800" cy="29956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NOTE: 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4000" b="1" dirty="0" smtClean="0">
                <a:solidFill>
                  <a:srgbClr val="FFFFFF"/>
                </a:solidFill>
              </a:rPr>
              <a:t>There are four levels . . .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2400" dirty="0" smtClean="0">
                <a:solidFill>
                  <a:srgbClr val="FFFFFF"/>
                </a:solidFill>
              </a:rPr>
              <a:t>(REM: read from the bottom up)</a:t>
            </a: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2976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59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3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48950"/>
            <a:ext cx="6908800" cy="41703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HOLISM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Involves all four levels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and all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of the physical and cultural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components combined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2400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2976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59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3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1910" y="1941820"/>
            <a:ext cx="5668037" cy="5847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  <a:latin typeface="Arial" pitchFamily="34" charset="0"/>
              </a:rPr>
              <a:t>holism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89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FFFFFF"/>
                </a:solidFill>
                <a:latin typeface="Arial" pitchFamily="34" charset="0"/>
              </a:rPr>
              <a:t>holism</a:t>
            </a:r>
            <a:endParaRPr kumimoji="1" lang="en-US" sz="4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60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000000"/>
                </a:solidFill>
                <a:latin typeface="Arial" pitchFamily="34" charset="0"/>
              </a:rPr>
              <a:t>holism</a:t>
            </a:r>
            <a:endParaRPr kumimoji="1" lang="en-US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  <a:latin typeface="Arial" pitchFamily="34" charset="0"/>
              </a:rPr>
              <a:t>Anthropology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67083"/>
            <a:ext cx="6908800" cy="2934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 and the two main divisions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of Anthropology are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bio-physical and cultural . . .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2400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644718"/>
            <a:ext cx="5147733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socio-cultural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4000" b="1" dirty="0" smtClean="0">
                <a:solidFill>
                  <a:srgbClr val="FFFFFF"/>
                </a:solidFill>
                <a:latin typeface="Verdana" pitchFamily="34" charset="0"/>
              </a:rPr>
              <a:t>bio-physical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20800" y="1993131"/>
            <a:ext cx="6502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American Anthropology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  <a:latin typeface="Arial" pitchFamily="34" charset="0"/>
              </a:rPr>
              <a:t>Anthropology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78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  Bio-physical</a:t>
            </a:r>
            <a:r>
              <a:rPr kumimoji="1" lang="en-US" b="1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kumimoji="1" lang="en-US" sz="2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3596374"/>
            <a:ext cx="790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Bio-physical examples?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9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 smtClean="0">
                <a:solidFill>
                  <a:srgbClr val="000000"/>
                </a:solidFill>
                <a:latin typeface="Arial" pitchFamily="34" charset="0"/>
              </a:rPr>
              <a:t>Anthropology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01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Socio-cultural</a:t>
            </a:r>
            <a:endParaRPr kumimoji="1"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578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  Bio-physical</a:t>
            </a:r>
            <a:r>
              <a:rPr kumimoji="1" lang="en-US" b="1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kumimoji="1" lang="en-US" sz="2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51016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58708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651" y="3596374"/>
            <a:ext cx="7905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Socio-cultural examples?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9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 but ultimately anthropologists seek to study phenomena in terms of </a:t>
            </a:r>
            <a:r>
              <a:rPr kumimoji="1" lang="en-US" sz="3600" b="1" i="1" dirty="0" smtClean="0">
                <a:solidFill>
                  <a:srgbClr val="FFFFFF"/>
                </a:solidFill>
              </a:rPr>
              <a:t>both physical and cultural</a:t>
            </a:r>
            <a:r>
              <a:rPr kumimoji="1" lang="en-US" sz="3600" b="1" dirty="0" smtClean="0">
                <a:solidFill>
                  <a:srgbClr val="FFFFFF"/>
                </a:solidFill>
              </a:rPr>
              <a:t> aspects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 but ultimately anthropologists seek to study phenomena in terms of </a:t>
            </a:r>
            <a:r>
              <a:rPr kumimoji="1" lang="en-US" sz="3600" b="1" i="1" dirty="0" smtClean="0">
                <a:solidFill>
                  <a:srgbClr val="FFFFFF"/>
                </a:solidFill>
              </a:rPr>
              <a:t>both physical and cultural</a:t>
            </a:r>
            <a:r>
              <a:rPr kumimoji="1" lang="en-US" sz="3600" b="1" dirty="0" smtClean="0">
                <a:solidFill>
                  <a:srgbClr val="FFFFFF"/>
                </a:solidFill>
              </a:rPr>
              <a:t> aspects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0" y="4439328"/>
            <a:ext cx="6908800" cy="18184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 as well as other aspects, for </a:t>
            </a:r>
            <a:r>
              <a:rPr kumimoji="1" lang="en-US" sz="3600" b="1" i="1" dirty="0" smtClean="0">
                <a:solidFill>
                  <a:srgbClr val="FFFFFF"/>
                </a:solidFill>
              </a:rPr>
              <a:t>e.g.</a:t>
            </a:r>
            <a:r>
              <a:rPr kumimoji="1" lang="en-US" sz="3600" b="1" dirty="0" smtClean="0">
                <a:solidFill>
                  <a:srgbClr val="FFFFFF"/>
                </a:solidFill>
              </a:rPr>
              <a:t>, the psychological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338298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charset="0"/>
                <a:hlinkClick r:id="rId2"/>
              </a:rPr>
              <a:t>www.eatingdisorderfoundation.org/EatingDisorders.htm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"/>
            <a:ext cx="58521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33184" y="5493653"/>
            <a:ext cx="5986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</a:rPr>
              <a:t>“Eating Disorders are about feelings, not food.”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The Eating Disorder Foundation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092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. . . and that ultimately involves lots of </a:t>
            </a:r>
            <a:r>
              <a:rPr kumimoji="1" lang="en-US" sz="3600" b="1" dirty="0" err="1" smtClean="0">
                <a:solidFill>
                  <a:srgbClr val="FFFFFF"/>
                </a:solidFill>
              </a:rPr>
              <a:t>subdisciplines</a:t>
            </a:r>
            <a:r>
              <a:rPr kumimoji="1" lang="en-US" sz="3600" b="1" dirty="0" smtClean="0">
                <a:solidFill>
                  <a:srgbClr val="FFFFFF"/>
                </a:solidFill>
              </a:rPr>
              <a:t>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644718"/>
            <a:ext cx="5147733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socio-cultural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bio-physical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4000" b="1" dirty="0" smtClean="0">
                <a:solidFill>
                  <a:schemeClr val="bg1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20800" y="1993131"/>
            <a:ext cx="6502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American Anthropology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60585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art history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literature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60585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art history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literature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09367" y="3585028"/>
            <a:ext cx="963907" cy="94342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kinship,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religion,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60585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art history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literature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09367" y="3585028"/>
            <a:ext cx="963907" cy="94342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kinship,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religion,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historical, 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psycho-,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socio-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linguistics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      Bio-physical  </a:t>
            </a:r>
            <a:r>
              <a:rPr kumimoji="1" lang="en-US" b="1" dirty="0" smtClean="0">
                <a:solidFill>
                  <a:srgbClr val="000000"/>
                </a:solidFill>
              </a:rPr>
              <a:t>  </a:t>
            </a:r>
            <a:r>
              <a:rPr kumimoji="1" lang="en-US" sz="2800" b="1" dirty="0" smtClean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60585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art history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literature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09367" y="3585028"/>
            <a:ext cx="963907" cy="94342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kinship,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religion,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historical, 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psycho-,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socio-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linguistics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644718"/>
            <a:ext cx="5147733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socio-cultural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bio-physical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4000" b="1" dirty="0" smtClean="0">
                <a:solidFill>
                  <a:schemeClr val="bg1"/>
                </a:solidFill>
                <a:latin typeface="Verdana" pitchFamily="34" charset="0"/>
              </a:rPr>
              <a:t>linguistics</a:t>
            </a:r>
            <a:endParaRPr kumimoji="1" lang="en-US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20800" y="1993131"/>
            <a:ext cx="6502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American Anthropology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71588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Cultural</a:t>
            </a:r>
            <a:endParaRPr kumimoji="1"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      Bio-physical  </a:t>
            </a:r>
            <a:r>
              <a:rPr kumimoji="1" lang="en-US" b="1" dirty="0" smtClean="0">
                <a:solidFill>
                  <a:srgbClr val="000000"/>
                </a:solidFill>
              </a:rPr>
              <a:t>  </a:t>
            </a:r>
            <a:r>
              <a:rPr kumimoji="1" lang="en-US" sz="2800" b="1" dirty="0" smtClean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585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art history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literature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09367" y="3585028"/>
            <a:ext cx="963907" cy="94342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kinship,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religion,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historical, 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psycho-,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socio-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linguistics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physical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measuring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25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 incl.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ethnographic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600" b="1" dirty="0" smtClean="0">
                <a:solidFill>
                  <a:srgbClr val="000000"/>
                </a:solidFill>
                <a:latin typeface="Arial" pitchFamily="34" charset="0"/>
              </a:rPr>
              <a:t>analogy</a:t>
            </a:r>
            <a:endParaRPr kumimoji="1"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 smtClean="0">
                <a:solidFill>
                  <a:srgbClr val="000000"/>
                </a:solidFill>
                <a:latin typeface="Arial" pitchFamily="34" charset="0"/>
              </a:rPr>
              <a:t>observation</a:t>
            </a:r>
            <a:endParaRPr kumimoji="1"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size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structure /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function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evolutionary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psychology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71588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Cultural</a:t>
            </a:r>
            <a:endParaRPr kumimoji="1"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</a:rPr>
              <a:t>      Bio-physical  </a:t>
            </a:r>
            <a:r>
              <a:rPr kumimoji="1" lang="en-US" b="1" dirty="0" smtClean="0">
                <a:solidFill>
                  <a:srgbClr val="000000"/>
                </a:solidFill>
              </a:rPr>
              <a:t>  </a:t>
            </a:r>
            <a:r>
              <a:rPr kumimoji="1" lang="en-US" sz="2800" b="1" dirty="0" smtClean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 smtClean="0">
                <a:solidFill>
                  <a:srgbClr val="000000"/>
                </a:solidFill>
                <a:latin typeface="Arial" pitchFamily="34" charset="0"/>
              </a:rPr>
              <a:t>Anthropology</a:t>
            </a:r>
            <a:endParaRPr kumimoji="1" 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tools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585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art history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literature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09367" y="3585028"/>
            <a:ext cx="963907" cy="94342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kinship,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religion,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05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05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historical, 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psycho-,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socio-</a:t>
            </a:r>
            <a:b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linguistics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 smtClean="0">
                <a:solidFill>
                  <a:srgbClr val="000000"/>
                </a:solidFill>
                <a:latin typeface="Arial" pitchFamily="34" charset="0"/>
              </a:rPr>
              <a:t>. . .</a:t>
            </a:r>
            <a:endParaRPr kumimoji="1" lang="en-US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63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FFFFFF"/>
                </a:solidFill>
                <a:latin typeface="Arial" pitchFamily="34" charset="0"/>
              </a:rPr>
              <a:t>holism</a:t>
            </a:r>
            <a:endParaRPr kumimoji="1" lang="en-US" sz="4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34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 smtClean="0">
                <a:solidFill>
                  <a:srgbClr val="000000"/>
                </a:solidFill>
                <a:latin typeface="Arial" pitchFamily="34" charset="0"/>
              </a:rPr>
              <a:t>holism</a:t>
            </a:r>
            <a:endParaRPr kumimoji="1" lang="en-US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9" y="264063"/>
            <a:ext cx="8229600" cy="63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2936" y="6555253"/>
            <a:ext cx="6054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FFFFFF"/>
                </a:solidFill>
                <a:latin typeface="Arial" pitchFamily="34" charset="0"/>
                <a:hlinkClick r:id="rId3"/>
              </a:rPr>
              <a:t>https://brightside.me/wonder-curiosities/finland-will-become-the-first-country-in-the-world-to-get-rid-of-all-school-subjects-259910/</a:t>
            </a:r>
            <a:endParaRPr kumimoji="1"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2936" y="6555253"/>
            <a:ext cx="6054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FFFFFF"/>
                </a:solidFill>
                <a:latin typeface="Arial" pitchFamily="34" charset="0"/>
                <a:hlinkClick r:id="rId2"/>
              </a:rPr>
              <a:t>https://brightside.me/wonder-curiosities/finland-will-become-the-first-country-in-the-world-to-get-rid-of-all-school-subjects-259910/</a:t>
            </a:r>
            <a:endParaRPr kumimoji="1"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9034"/>
            <a:ext cx="8382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87086" y="4238172"/>
            <a:ext cx="8810171" cy="2162629"/>
          </a:xfrm>
          <a:custGeom>
            <a:avLst/>
            <a:gdLst>
              <a:gd name="connsiteX0" fmla="*/ 4296228 w 8810171"/>
              <a:gd name="connsiteY0" fmla="*/ 2046514 h 2162629"/>
              <a:gd name="connsiteX1" fmla="*/ 4136571 w 8810171"/>
              <a:gd name="connsiteY1" fmla="*/ 2090057 h 2162629"/>
              <a:gd name="connsiteX2" fmla="*/ 4093028 w 8810171"/>
              <a:gd name="connsiteY2" fmla="*/ 2104571 h 2162629"/>
              <a:gd name="connsiteX3" fmla="*/ 4049485 w 8810171"/>
              <a:gd name="connsiteY3" fmla="*/ 2119086 h 2162629"/>
              <a:gd name="connsiteX4" fmla="*/ 3802743 w 8810171"/>
              <a:gd name="connsiteY4" fmla="*/ 2148114 h 2162629"/>
              <a:gd name="connsiteX5" fmla="*/ 3352800 w 8810171"/>
              <a:gd name="connsiteY5" fmla="*/ 2162629 h 2162629"/>
              <a:gd name="connsiteX6" fmla="*/ 2656114 w 8810171"/>
              <a:gd name="connsiteY6" fmla="*/ 2148114 h 2162629"/>
              <a:gd name="connsiteX7" fmla="*/ 2380343 w 8810171"/>
              <a:gd name="connsiteY7" fmla="*/ 2119086 h 2162629"/>
              <a:gd name="connsiteX8" fmla="*/ 1973943 w 8810171"/>
              <a:gd name="connsiteY8" fmla="*/ 2104571 h 2162629"/>
              <a:gd name="connsiteX9" fmla="*/ 1930400 w 8810171"/>
              <a:gd name="connsiteY9" fmla="*/ 2090057 h 2162629"/>
              <a:gd name="connsiteX10" fmla="*/ 1727200 w 8810171"/>
              <a:gd name="connsiteY10" fmla="*/ 2061029 h 2162629"/>
              <a:gd name="connsiteX11" fmla="*/ 1683657 w 8810171"/>
              <a:gd name="connsiteY11" fmla="*/ 2046514 h 2162629"/>
              <a:gd name="connsiteX12" fmla="*/ 1059543 w 8810171"/>
              <a:gd name="connsiteY12" fmla="*/ 2046514 h 2162629"/>
              <a:gd name="connsiteX13" fmla="*/ 377371 w 8810171"/>
              <a:gd name="connsiteY13" fmla="*/ 2046514 h 2162629"/>
              <a:gd name="connsiteX14" fmla="*/ 333828 w 8810171"/>
              <a:gd name="connsiteY14" fmla="*/ 2032000 h 2162629"/>
              <a:gd name="connsiteX15" fmla="*/ 261257 w 8810171"/>
              <a:gd name="connsiteY15" fmla="*/ 1959429 h 2162629"/>
              <a:gd name="connsiteX16" fmla="*/ 188685 w 8810171"/>
              <a:gd name="connsiteY16" fmla="*/ 1872343 h 2162629"/>
              <a:gd name="connsiteX17" fmla="*/ 145143 w 8810171"/>
              <a:gd name="connsiteY17" fmla="*/ 1741714 h 2162629"/>
              <a:gd name="connsiteX18" fmla="*/ 130628 w 8810171"/>
              <a:gd name="connsiteY18" fmla="*/ 1698171 h 2162629"/>
              <a:gd name="connsiteX19" fmla="*/ 101600 w 8810171"/>
              <a:gd name="connsiteY19" fmla="*/ 1654629 h 2162629"/>
              <a:gd name="connsiteX20" fmla="*/ 72571 w 8810171"/>
              <a:gd name="connsiteY20" fmla="*/ 1567543 h 2162629"/>
              <a:gd name="connsiteX21" fmla="*/ 58057 w 8810171"/>
              <a:gd name="connsiteY21" fmla="*/ 1524000 h 2162629"/>
              <a:gd name="connsiteX22" fmla="*/ 43543 w 8810171"/>
              <a:gd name="connsiteY22" fmla="*/ 1465943 h 2162629"/>
              <a:gd name="connsiteX23" fmla="*/ 14514 w 8810171"/>
              <a:gd name="connsiteY23" fmla="*/ 1306286 h 2162629"/>
              <a:gd name="connsiteX24" fmla="*/ 0 w 8810171"/>
              <a:gd name="connsiteY24" fmla="*/ 1190171 h 2162629"/>
              <a:gd name="connsiteX25" fmla="*/ 29028 w 8810171"/>
              <a:gd name="connsiteY25" fmla="*/ 725714 h 2162629"/>
              <a:gd name="connsiteX26" fmla="*/ 43543 w 8810171"/>
              <a:gd name="connsiteY26" fmla="*/ 667657 h 2162629"/>
              <a:gd name="connsiteX27" fmla="*/ 72571 w 8810171"/>
              <a:gd name="connsiteY27" fmla="*/ 551543 h 2162629"/>
              <a:gd name="connsiteX28" fmla="*/ 116114 w 8810171"/>
              <a:gd name="connsiteY28" fmla="*/ 522514 h 2162629"/>
              <a:gd name="connsiteX29" fmla="*/ 203200 w 8810171"/>
              <a:gd name="connsiteY29" fmla="*/ 464457 h 2162629"/>
              <a:gd name="connsiteX30" fmla="*/ 290285 w 8810171"/>
              <a:gd name="connsiteY30" fmla="*/ 406400 h 2162629"/>
              <a:gd name="connsiteX31" fmla="*/ 449943 w 8810171"/>
              <a:gd name="connsiteY31" fmla="*/ 362857 h 2162629"/>
              <a:gd name="connsiteX32" fmla="*/ 493485 w 8810171"/>
              <a:gd name="connsiteY32" fmla="*/ 348343 h 2162629"/>
              <a:gd name="connsiteX33" fmla="*/ 566057 w 8810171"/>
              <a:gd name="connsiteY33" fmla="*/ 333829 h 2162629"/>
              <a:gd name="connsiteX34" fmla="*/ 609600 w 8810171"/>
              <a:gd name="connsiteY34" fmla="*/ 319314 h 2162629"/>
              <a:gd name="connsiteX35" fmla="*/ 769257 w 8810171"/>
              <a:gd name="connsiteY35" fmla="*/ 304800 h 2162629"/>
              <a:gd name="connsiteX36" fmla="*/ 870857 w 8810171"/>
              <a:gd name="connsiteY36" fmla="*/ 275771 h 2162629"/>
              <a:gd name="connsiteX37" fmla="*/ 1016000 w 8810171"/>
              <a:gd name="connsiteY37" fmla="*/ 261257 h 2162629"/>
              <a:gd name="connsiteX38" fmla="*/ 1132114 w 8810171"/>
              <a:gd name="connsiteY38" fmla="*/ 246743 h 2162629"/>
              <a:gd name="connsiteX39" fmla="*/ 1277257 w 8810171"/>
              <a:gd name="connsiteY39" fmla="*/ 217714 h 2162629"/>
              <a:gd name="connsiteX40" fmla="*/ 2960914 w 8810171"/>
              <a:gd name="connsiteY40" fmla="*/ 203200 h 2162629"/>
              <a:gd name="connsiteX41" fmla="*/ 3251200 w 8810171"/>
              <a:gd name="connsiteY41" fmla="*/ 174171 h 2162629"/>
              <a:gd name="connsiteX42" fmla="*/ 3294743 w 8810171"/>
              <a:gd name="connsiteY42" fmla="*/ 159657 h 2162629"/>
              <a:gd name="connsiteX43" fmla="*/ 3468914 w 8810171"/>
              <a:gd name="connsiteY43" fmla="*/ 130629 h 2162629"/>
              <a:gd name="connsiteX44" fmla="*/ 3643085 w 8810171"/>
              <a:gd name="connsiteY44" fmla="*/ 116114 h 2162629"/>
              <a:gd name="connsiteX45" fmla="*/ 3918857 w 8810171"/>
              <a:gd name="connsiteY45" fmla="*/ 101600 h 2162629"/>
              <a:gd name="connsiteX46" fmla="*/ 4064000 w 8810171"/>
              <a:gd name="connsiteY46" fmla="*/ 87086 h 2162629"/>
              <a:gd name="connsiteX47" fmla="*/ 4310743 w 8810171"/>
              <a:gd name="connsiteY47" fmla="*/ 43543 h 2162629"/>
              <a:gd name="connsiteX48" fmla="*/ 4368800 w 8810171"/>
              <a:gd name="connsiteY48" fmla="*/ 29029 h 2162629"/>
              <a:gd name="connsiteX49" fmla="*/ 4615543 w 8810171"/>
              <a:gd name="connsiteY49" fmla="*/ 0 h 2162629"/>
              <a:gd name="connsiteX50" fmla="*/ 5225143 w 8810171"/>
              <a:gd name="connsiteY50" fmla="*/ 14514 h 2162629"/>
              <a:gd name="connsiteX51" fmla="*/ 5994400 w 8810171"/>
              <a:gd name="connsiteY51" fmla="*/ 29029 h 2162629"/>
              <a:gd name="connsiteX52" fmla="*/ 6066971 w 8810171"/>
              <a:gd name="connsiteY52" fmla="*/ 43543 h 2162629"/>
              <a:gd name="connsiteX53" fmla="*/ 6183085 w 8810171"/>
              <a:gd name="connsiteY53" fmla="*/ 58057 h 2162629"/>
              <a:gd name="connsiteX54" fmla="*/ 6226628 w 8810171"/>
              <a:gd name="connsiteY54" fmla="*/ 72571 h 2162629"/>
              <a:gd name="connsiteX55" fmla="*/ 6400800 w 8810171"/>
              <a:gd name="connsiteY55" fmla="*/ 101600 h 2162629"/>
              <a:gd name="connsiteX56" fmla="*/ 6531428 w 8810171"/>
              <a:gd name="connsiteY56" fmla="*/ 130629 h 2162629"/>
              <a:gd name="connsiteX57" fmla="*/ 6604000 w 8810171"/>
              <a:gd name="connsiteY57" fmla="*/ 145143 h 2162629"/>
              <a:gd name="connsiteX58" fmla="*/ 6662057 w 8810171"/>
              <a:gd name="connsiteY58" fmla="*/ 159657 h 2162629"/>
              <a:gd name="connsiteX59" fmla="*/ 6792685 w 8810171"/>
              <a:gd name="connsiteY59" fmla="*/ 174171 h 2162629"/>
              <a:gd name="connsiteX60" fmla="*/ 6908800 w 8810171"/>
              <a:gd name="connsiteY60" fmla="*/ 203200 h 2162629"/>
              <a:gd name="connsiteX61" fmla="*/ 7082971 w 8810171"/>
              <a:gd name="connsiteY61" fmla="*/ 232229 h 2162629"/>
              <a:gd name="connsiteX62" fmla="*/ 7199085 w 8810171"/>
              <a:gd name="connsiteY62" fmla="*/ 246743 h 2162629"/>
              <a:gd name="connsiteX63" fmla="*/ 7358743 w 8810171"/>
              <a:gd name="connsiteY63" fmla="*/ 275771 h 2162629"/>
              <a:gd name="connsiteX64" fmla="*/ 7692571 w 8810171"/>
              <a:gd name="connsiteY64" fmla="*/ 304800 h 2162629"/>
              <a:gd name="connsiteX65" fmla="*/ 7924800 w 8810171"/>
              <a:gd name="connsiteY65" fmla="*/ 348343 h 2162629"/>
              <a:gd name="connsiteX66" fmla="*/ 8084457 w 8810171"/>
              <a:gd name="connsiteY66" fmla="*/ 377371 h 2162629"/>
              <a:gd name="connsiteX67" fmla="*/ 8244114 w 8810171"/>
              <a:gd name="connsiteY67" fmla="*/ 391886 h 2162629"/>
              <a:gd name="connsiteX68" fmla="*/ 8316685 w 8810171"/>
              <a:gd name="connsiteY68" fmla="*/ 406400 h 2162629"/>
              <a:gd name="connsiteX69" fmla="*/ 8360228 w 8810171"/>
              <a:gd name="connsiteY69" fmla="*/ 420914 h 2162629"/>
              <a:gd name="connsiteX70" fmla="*/ 8548914 w 8810171"/>
              <a:gd name="connsiteY70" fmla="*/ 449943 h 2162629"/>
              <a:gd name="connsiteX71" fmla="*/ 8650514 w 8810171"/>
              <a:gd name="connsiteY71" fmla="*/ 522514 h 2162629"/>
              <a:gd name="connsiteX72" fmla="*/ 8723085 w 8810171"/>
              <a:gd name="connsiteY72" fmla="*/ 609600 h 2162629"/>
              <a:gd name="connsiteX73" fmla="*/ 8737600 w 8810171"/>
              <a:gd name="connsiteY73" fmla="*/ 653143 h 2162629"/>
              <a:gd name="connsiteX74" fmla="*/ 8766628 w 8810171"/>
              <a:gd name="connsiteY74" fmla="*/ 696686 h 2162629"/>
              <a:gd name="connsiteX75" fmla="*/ 8795657 w 8810171"/>
              <a:gd name="connsiteY75" fmla="*/ 783771 h 2162629"/>
              <a:gd name="connsiteX76" fmla="*/ 8810171 w 8810171"/>
              <a:gd name="connsiteY76" fmla="*/ 827314 h 2162629"/>
              <a:gd name="connsiteX77" fmla="*/ 8795657 w 8810171"/>
              <a:gd name="connsiteY77" fmla="*/ 1306286 h 2162629"/>
              <a:gd name="connsiteX78" fmla="*/ 8781143 w 8810171"/>
              <a:gd name="connsiteY78" fmla="*/ 1393371 h 2162629"/>
              <a:gd name="connsiteX79" fmla="*/ 8752114 w 8810171"/>
              <a:gd name="connsiteY79" fmla="*/ 1436914 h 2162629"/>
              <a:gd name="connsiteX80" fmla="*/ 8708571 w 8810171"/>
              <a:gd name="connsiteY80" fmla="*/ 1524000 h 2162629"/>
              <a:gd name="connsiteX81" fmla="*/ 8665028 w 8810171"/>
              <a:gd name="connsiteY81" fmla="*/ 1567543 h 2162629"/>
              <a:gd name="connsiteX82" fmla="*/ 8592457 w 8810171"/>
              <a:gd name="connsiteY82" fmla="*/ 1654629 h 2162629"/>
              <a:gd name="connsiteX83" fmla="*/ 8577943 w 8810171"/>
              <a:gd name="connsiteY83" fmla="*/ 1698171 h 2162629"/>
              <a:gd name="connsiteX84" fmla="*/ 8505371 w 8810171"/>
              <a:gd name="connsiteY84" fmla="*/ 1785257 h 2162629"/>
              <a:gd name="connsiteX85" fmla="*/ 8461828 w 8810171"/>
              <a:gd name="connsiteY85" fmla="*/ 1799771 h 2162629"/>
              <a:gd name="connsiteX86" fmla="*/ 8418285 w 8810171"/>
              <a:gd name="connsiteY86" fmla="*/ 1828800 h 2162629"/>
              <a:gd name="connsiteX87" fmla="*/ 8360228 w 8810171"/>
              <a:gd name="connsiteY87" fmla="*/ 1872343 h 2162629"/>
              <a:gd name="connsiteX88" fmla="*/ 8302171 w 8810171"/>
              <a:gd name="connsiteY88" fmla="*/ 1886857 h 2162629"/>
              <a:gd name="connsiteX89" fmla="*/ 8258628 w 8810171"/>
              <a:gd name="connsiteY89" fmla="*/ 1901371 h 2162629"/>
              <a:gd name="connsiteX90" fmla="*/ 8128000 w 8810171"/>
              <a:gd name="connsiteY90" fmla="*/ 1973943 h 2162629"/>
              <a:gd name="connsiteX91" fmla="*/ 8084457 w 8810171"/>
              <a:gd name="connsiteY91" fmla="*/ 2002971 h 2162629"/>
              <a:gd name="connsiteX92" fmla="*/ 8026400 w 8810171"/>
              <a:gd name="connsiteY92" fmla="*/ 2017486 h 2162629"/>
              <a:gd name="connsiteX93" fmla="*/ 7852228 w 8810171"/>
              <a:gd name="connsiteY93" fmla="*/ 2046514 h 2162629"/>
              <a:gd name="connsiteX94" fmla="*/ 7474857 w 8810171"/>
              <a:gd name="connsiteY94" fmla="*/ 2061029 h 2162629"/>
              <a:gd name="connsiteX95" fmla="*/ 7242628 w 8810171"/>
              <a:gd name="connsiteY95" fmla="*/ 2090057 h 2162629"/>
              <a:gd name="connsiteX96" fmla="*/ 7082971 w 8810171"/>
              <a:gd name="connsiteY96" fmla="*/ 2119086 h 2162629"/>
              <a:gd name="connsiteX97" fmla="*/ 6792685 w 8810171"/>
              <a:gd name="connsiteY97" fmla="*/ 2133600 h 2162629"/>
              <a:gd name="connsiteX98" fmla="*/ 5733143 w 8810171"/>
              <a:gd name="connsiteY98" fmla="*/ 2119086 h 2162629"/>
              <a:gd name="connsiteX99" fmla="*/ 5675085 w 8810171"/>
              <a:gd name="connsiteY99" fmla="*/ 2104571 h 2162629"/>
              <a:gd name="connsiteX100" fmla="*/ 5283200 w 8810171"/>
              <a:gd name="connsiteY100" fmla="*/ 2119086 h 2162629"/>
              <a:gd name="connsiteX101" fmla="*/ 4470400 w 8810171"/>
              <a:gd name="connsiteY101" fmla="*/ 2104571 h 2162629"/>
              <a:gd name="connsiteX102" fmla="*/ 4426857 w 8810171"/>
              <a:gd name="connsiteY102" fmla="*/ 2090057 h 2162629"/>
              <a:gd name="connsiteX103" fmla="*/ 4339771 w 8810171"/>
              <a:gd name="connsiteY103" fmla="*/ 2046514 h 2162629"/>
              <a:gd name="connsiteX104" fmla="*/ 4238171 w 8810171"/>
              <a:gd name="connsiteY104" fmla="*/ 2075543 h 216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810171" h="2162629">
                <a:moveTo>
                  <a:pt x="4296228" y="2046514"/>
                </a:moveTo>
                <a:cubicBezTo>
                  <a:pt x="4193652" y="2067030"/>
                  <a:pt x="4247061" y="2053228"/>
                  <a:pt x="4136571" y="2090057"/>
                </a:cubicBezTo>
                <a:lnTo>
                  <a:pt x="4093028" y="2104571"/>
                </a:lnTo>
                <a:cubicBezTo>
                  <a:pt x="4078514" y="2109409"/>
                  <a:pt x="4064631" y="2116922"/>
                  <a:pt x="4049485" y="2119086"/>
                </a:cubicBezTo>
                <a:cubicBezTo>
                  <a:pt x="3968391" y="2130671"/>
                  <a:pt x="3884371" y="2144132"/>
                  <a:pt x="3802743" y="2148114"/>
                </a:cubicBezTo>
                <a:cubicBezTo>
                  <a:pt x="3652862" y="2155425"/>
                  <a:pt x="3502781" y="2157791"/>
                  <a:pt x="3352800" y="2162629"/>
                </a:cubicBezTo>
                <a:lnTo>
                  <a:pt x="2656114" y="2148114"/>
                </a:lnTo>
                <a:cubicBezTo>
                  <a:pt x="2520187" y="2143427"/>
                  <a:pt x="2511713" y="2126187"/>
                  <a:pt x="2380343" y="2119086"/>
                </a:cubicBezTo>
                <a:cubicBezTo>
                  <a:pt x="2244988" y="2111769"/>
                  <a:pt x="2109410" y="2109409"/>
                  <a:pt x="1973943" y="2104571"/>
                </a:cubicBezTo>
                <a:cubicBezTo>
                  <a:pt x="1959429" y="2099733"/>
                  <a:pt x="1945335" y="2093376"/>
                  <a:pt x="1930400" y="2090057"/>
                </a:cubicBezTo>
                <a:cubicBezTo>
                  <a:pt x="1876589" y="2078099"/>
                  <a:pt x="1777417" y="2067306"/>
                  <a:pt x="1727200" y="2061029"/>
                </a:cubicBezTo>
                <a:cubicBezTo>
                  <a:pt x="1712686" y="2056191"/>
                  <a:pt x="1698803" y="2048678"/>
                  <a:pt x="1683657" y="2046514"/>
                </a:cubicBezTo>
                <a:cubicBezTo>
                  <a:pt x="1463410" y="2015050"/>
                  <a:pt x="1305909" y="2038815"/>
                  <a:pt x="1059543" y="2046514"/>
                </a:cubicBezTo>
                <a:cubicBezTo>
                  <a:pt x="778645" y="2086644"/>
                  <a:pt x="922312" y="2071860"/>
                  <a:pt x="377371" y="2046514"/>
                </a:cubicBezTo>
                <a:cubicBezTo>
                  <a:pt x="362088" y="2045803"/>
                  <a:pt x="348342" y="2036838"/>
                  <a:pt x="333828" y="2032000"/>
                </a:cubicBezTo>
                <a:cubicBezTo>
                  <a:pt x="253999" y="1978780"/>
                  <a:pt x="321733" y="2032000"/>
                  <a:pt x="261257" y="1959429"/>
                </a:cubicBezTo>
                <a:cubicBezTo>
                  <a:pt x="168126" y="1847672"/>
                  <a:pt x="260759" y="1980453"/>
                  <a:pt x="188685" y="1872343"/>
                </a:cubicBezTo>
                <a:lnTo>
                  <a:pt x="145143" y="1741714"/>
                </a:lnTo>
                <a:cubicBezTo>
                  <a:pt x="140305" y="1727200"/>
                  <a:pt x="139115" y="1710901"/>
                  <a:pt x="130628" y="1698171"/>
                </a:cubicBezTo>
                <a:cubicBezTo>
                  <a:pt x="120952" y="1683657"/>
                  <a:pt x="108685" y="1670569"/>
                  <a:pt x="101600" y="1654629"/>
                </a:cubicBezTo>
                <a:cubicBezTo>
                  <a:pt x="89173" y="1626667"/>
                  <a:pt x="82247" y="1596572"/>
                  <a:pt x="72571" y="1567543"/>
                </a:cubicBezTo>
                <a:cubicBezTo>
                  <a:pt x="67733" y="1553029"/>
                  <a:pt x="61768" y="1538843"/>
                  <a:pt x="58057" y="1524000"/>
                </a:cubicBezTo>
                <a:cubicBezTo>
                  <a:pt x="53219" y="1504648"/>
                  <a:pt x="47870" y="1485416"/>
                  <a:pt x="43543" y="1465943"/>
                </a:cubicBezTo>
                <a:cubicBezTo>
                  <a:pt x="33539" y="1420924"/>
                  <a:pt x="20818" y="1350413"/>
                  <a:pt x="14514" y="1306286"/>
                </a:cubicBezTo>
                <a:cubicBezTo>
                  <a:pt x="8998" y="1267672"/>
                  <a:pt x="4838" y="1228876"/>
                  <a:pt x="0" y="1190171"/>
                </a:cubicBezTo>
                <a:cubicBezTo>
                  <a:pt x="6087" y="1050156"/>
                  <a:pt x="6277" y="873591"/>
                  <a:pt x="29028" y="725714"/>
                </a:cubicBezTo>
                <a:cubicBezTo>
                  <a:pt x="32061" y="705998"/>
                  <a:pt x="39216" y="687130"/>
                  <a:pt x="43543" y="667657"/>
                </a:cubicBezTo>
                <a:cubicBezTo>
                  <a:pt x="44377" y="663904"/>
                  <a:pt x="60601" y="566506"/>
                  <a:pt x="72571" y="551543"/>
                </a:cubicBezTo>
                <a:cubicBezTo>
                  <a:pt x="83468" y="537921"/>
                  <a:pt x="102713" y="533681"/>
                  <a:pt x="116114" y="522514"/>
                </a:cubicBezTo>
                <a:cubicBezTo>
                  <a:pt x="270728" y="393669"/>
                  <a:pt x="65460" y="540979"/>
                  <a:pt x="203200" y="464457"/>
                </a:cubicBezTo>
                <a:cubicBezTo>
                  <a:pt x="233697" y="447514"/>
                  <a:pt x="257188" y="417433"/>
                  <a:pt x="290285" y="406400"/>
                </a:cubicBezTo>
                <a:cubicBezTo>
                  <a:pt x="477107" y="344125"/>
                  <a:pt x="285825" y="403886"/>
                  <a:pt x="449943" y="362857"/>
                </a:cubicBezTo>
                <a:cubicBezTo>
                  <a:pt x="464785" y="359146"/>
                  <a:pt x="478643" y="352054"/>
                  <a:pt x="493485" y="348343"/>
                </a:cubicBezTo>
                <a:cubicBezTo>
                  <a:pt x="517418" y="342360"/>
                  <a:pt x="542124" y="339812"/>
                  <a:pt x="566057" y="333829"/>
                </a:cubicBezTo>
                <a:cubicBezTo>
                  <a:pt x="580900" y="330118"/>
                  <a:pt x="594454" y="321478"/>
                  <a:pt x="609600" y="319314"/>
                </a:cubicBezTo>
                <a:cubicBezTo>
                  <a:pt x="662501" y="311757"/>
                  <a:pt x="716038" y="309638"/>
                  <a:pt x="769257" y="304800"/>
                </a:cubicBezTo>
                <a:cubicBezTo>
                  <a:pt x="800269" y="294463"/>
                  <a:pt x="838970" y="280326"/>
                  <a:pt x="870857" y="275771"/>
                </a:cubicBezTo>
                <a:cubicBezTo>
                  <a:pt x="918991" y="268895"/>
                  <a:pt x="967675" y="266626"/>
                  <a:pt x="1016000" y="261257"/>
                </a:cubicBezTo>
                <a:cubicBezTo>
                  <a:pt x="1054767" y="256950"/>
                  <a:pt x="1093409" y="251581"/>
                  <a:pt x="1132114" y="246743"/>
                </a:cubicBezTo>
                <a:cubicBezTo>
                  <a:pt x="1187265" y="228360"/>
                  <a:pt x="1207128" y="218854"/>
                  <a:pt x="1277257" y="217714"/>
                </a:cubicBezTo>
                <a:lnTo>
                  <a:pt x="2960914" y="203200"/>
                </a:lnTo>
                <a:cubicBezTo>
                  <a:pt x="3145902" y="166203"/>
                  <a:pt x="2887705" y="214560"/>
                  <a:pt x="3251200" y="174171"/>
                </a:cubicBezTo>
                <a:cubicBezTo>
                  <a:pt x="3266406" y="172481"/>
                  <a:pt x="3279741" y="162657"/>
                  <a:pt x="3294743" y="159657"/>
                </a:cubicBezTo>
                <a:cubicBezTo>
                  <a:pt x="3352458" y="148114"/>
                  <a:pt x="3410260" y="135517"/>
                  <a:pt x="3468914" y="130629"/>
                </a:cubicBezTo>
                <a:lnTo>
                  <a:pt x="3643085" y="116114"/>
                </a:lnTo>
                <a:cubicBezTo>
                  <a:pt x="3734945" y="110187"/>
                  <a:pt x="3827024" y="107933"/>
                  <a:pt x="3918857" y="101600"/>
                </a:cubicBezTo>
                <a:cubicBezTo>
                  <a:pt x="3967364" y="98255"/>
                  <a:pt x="4015619" y="91924"/>
                  <a:pt x="4064000" y="87086"/>
                </a:cubicBezTo>
                <a:cubicBezTo>
                  <a:pt x="4222617" y="47431"/>
                  <a:pt x="4140462" y="62463"/>
                  <a:pt x="4310743" y="43543"/>
                </a:cubicBezTo>
                <a:cubicBezTo>
                  <a:pt x="4330095" y="38705"/>
                  <a:pt x="4349124" y="32308"/>
                  <a:pt x="4368800" y="29029"/>
                </a:cubicBezTo>
                <a:cubicBezTo>
                  <a:pt x="4408719" y="22376"/>
                  <a:pt x="4580556" y="3887"/>
                  <a:pt x="4615543" y="0"/>
                </a:cubicBezTo>
                <a:lnTo>
                  <a:pt x="5225143" y="14514"/>
                </a:lnTo>
                <a:lnTo>
                  <a:pt x="5994400" y="29029"/>
                </a:lnTo>
                <a:cubicBezTo>
                  <a:pt x="6019055" y="29879"/>
                  <a:pt x="6042588" y="39792"/>
                  <a:pt x="6066971" y="43543"/>
                </a:cubicBezTo>
                <a:cubicBezTo>
                  <a:pt x="6105523" y="49474"/>
                  <a:pt x="6144380" y="53219"/>
                  <a:pt x="6183085" y="58057"/>
                </a:cubicBezTo>
                <a:cubicBezTo>
                  <a:pt x="6197599" y="62895"/>
                  <a:pt x="6211785" y="68860"/>
                  <a:pt x="6226628" y="72571"/>
                </a:cubicBezTo>
                <a:cubicBezTo>
                  <a:pt x="6295050" y="89677"/>
                  <a:pt x="6327053" y="89309"/>
                  <a:pt x="6400800" y="101600"/>
                </a:cubicBezTo>
                <a:cubicBezTo>
                  <a:pt x="6488370" y="116195"/>
                  <a:pt x="6453127" y="113229"/>
                  <a:pt x="6531428" y="130629"/>
                </a:cubicBezTo>
                <a:cubicBezTo>
                  <a:pt x="6555510" y="135981"/>
                  <a:pt x="6579918" y="139792"/>
                  <a:pt x="6604000" y="145143"/>
                </a:cubicBezTo>
                <a:cubicBezTo>
                  <a:pt x="6623473" y="149470"/>
                  <a:pt x="6642341" y="156624"/>
                  <a:pt x="6662057" y="159657"/>
                </a:cubicBezTo>
                <a:cubicBezTo>
                  <a:pt x="6705358" y="166319"/>
                  <a:pt x="6749142" y="169333"/>
                  <a:pt x="6792685" y="174171"/>
                </a:cubicBezTo>
                <a:cubicBezTo>
                  <a:pt x="6831390" y="183847"/>
                  <a:pt x="6869447" y="196641"/>
                  <a:pt x="6908800" y="203200"/>
                </a:cubicBezTo>
                <a:cubicBezTo>
                  <a:pt x="6966857" y="212876"/>
                  <a:pt x="7024568" y="224929"/>
                  <a:pt x="7082971" y="232229"/>
                </a:cubicBezTo>
                <a:cubicBezTo>
                  <a:pt x="7121676" y="237067"/>
                  <a:pt x="7160533" y="240812"/>
                  <a:pt x="7199085" y="246743"/>
                </a:cubicBezTo>
                <a:cubicBezTo>
                  <a:pt x="7266560" y="257124"/>
                  <a:pt x="7287828" y="269017"/>
                  <a:pt x="7358743" y="275771"/>
                </a:cubicBezTo>
                <a:cubicBezTo>
                  <a:pt x="7513212" y="290483"/>
                  <a:pt x="7559076" y="282551"/>
                  <a:pt x="7692571" y="304800"/>
                </a:cubicBezTo>
                <a:cubicBezTo>
                  <a:pt x="7770258" y="317748"/>
                  <a:pt x="7847358" y="334002"/>
                  <a:pt x="7924800" y="348343"/>
                </a:cubicBezTo>
                <a:cubicBezTo>
                  <a:pt x="7977987" y="358192"/>
                  <a:pt x="8030588" y="372474"/>
                  <a:pt x="8084457" y="377371"/>
                </a:cubicBezTo>
                <a:lnTo>
                  <a:pt x="8244114" y="391886"/>
                </a:lnTo>
                <a:cubicBezTo>
                  <a:pt x="8268304" y="396724"/>
                  <a:pt x="8292752" y="400417"/>
                  <a:pt x="8316685" y="406400"/>
                </a:cubicBezTo>
                <a:cubicBezTo>
                  <a:pt x="8331528" y="410111"/>
                  <a:pt x="8345293" y="417595"/>
                  <a:pt x="8360228" y="420914"/>
                </a:cubicBezTo>
                <a:cubicBezTo>
                  <a:pt x="8396491" y="428972"/>
                  <a:pt x="8516489" y="445311"/>
                  <a:pt x="8548914" y="449943"/>
                </a:cubicBezTo>
                <a:cubicBezTo>
                  <a:pt x="8662128" y="563157"/>
                  <a:pt x="8516785" y="426994"/>
                  <a:pt x="8650514" y="522514"/>
                </a:cubicBezTo>
                <a:cubicBezTo>
                  <a:pt x="8675482" y="540348"/>
                  <a:pt x="8708939" y="581308"/>
                  <a:pt x="8723085" y="609600"/>
                </a:cubicBezTo>
                <a:cubicBezTo>
                  <a:pt x="8729927" y="623284"/>
                  <a:pt x="8730758" y="639459"/>
                  <a:pt x="8737600" y="653143"/>
                </a:cubicBezTo>
                <a:cubicBezTo>
                  <a:pt x="8745401" y="668745"/>
                  <a:pt x="8759543" y="680746"/>
                  <a:pt x="8766628" y="696686"/>
                </a:cubicBezTo>
                <a:cubicBezTo>
                  <a:pt x="8779055" y="724647"/>
                  <a:pt x="8785981" y="754743"/>
                  <a:pt x="8795657" y="783771"/>
                </a:cubicBezTo>
                <a:lnTo>
                  <a:pt x="8810171" y="827314"/>
                </a:lnTo>
                <a:cubicBezTo>
                  <a:pt x="8805333" y="986971"/>
                  <a:pt x="8803837" y="1146765"/>
                  <a:pt x="8795657" y="1306286"/>
                </a:cubicBezTo>
                <a:cubicBezTo>
                  <a:pt x="8794150" y="1335676"/>
                  <a:pt x="8790449" y="1365452"/>
                  <a:pt x="8781143" y="1393371"/>
                </a:cubicBezTo>
                <a:cubicBezTo>
                  <a:pt x="8775627" y="1409920"/>
                  <a:pt x="8761790" y="1422400"/>
                  <a:pt x="8752114" y="1436914"/>
                </a:cubicBezTo>
                <a:cubicBezTo>
                  <a:pt x="8737567" y="1480555"/>
                  <a:pt x="8739835" y="1486484"/>
                  <a:pt x="8708571" y="1524000"/>
                </a:cubicBezTo>
                <a:cubicBezTo>
                  <a:pt x="8695430" y="1539769"/>
                  <a:pt x="8678169" y="1551774"/>
                  <a:pt x="8665028" y="1567543"/>
                </a:cubicBezTo>
                <a:cubicBezTo>
                  <a:pt x="8563992" y="1688787"/>
                  <a:pt x="8719669" y="1527417"/>
                  <a:pt x="8592457" y="1654629"/>
                </a:cubicBezTo>
                <a:cubicBezTo>
                  <a:pt x="8587619" y="1669143"/>
                  <a:pt x="8584785" y="1684487"/>
                  <a:pt x="8577943" y="1698171"/>
                </a:cubicBezTo>
                <a:cubicBezTo>
                  <a:pt x="8564556" y="1724945"/>
                  <a:pt x="8529445" y="1769207"/>
                  <a:pt x="8505371" y="1785257"/>
                </a:cubicBezTo>
                <a:cubicBezTo>
                  <a:pt x="8492641" y="1793744"/>
                  <a:pt x="8476342" y="1794933"/>
                  <a:pt x="8461828" y="1799771"/>
                </a:cubicBezTo>
                <a:cubicBezTo>
                  <a:pt x="8447314" y="1809447"/>
                  <a:pt x="8432480" y="1818661"/>
                  <a:pt x="8418285" y="1828800"/>
                </a:cubicBezTo>
                <a:cubicBezTo>
                  <a:pt x="8398600" y="1842860"/>
                  <a:pt x="8381865" y="1861525"/>
                  <a:pt x="8360228" y="1872343"/>
                </a:cubicBezTo>
                <a:cubicBezTo>
                  <a:pt x="8342386" y="1881264"/>
                  <a:pt x="8321351" y="1881377"/>
                  <a:pt x="8302171" y="1886857"/>
                </a:cubicBezTo>
                <a:cubicBezTo>
                  <a:pt x="8287460" y="1891060"/>
                  <a:pt x="8273142" y="1896533"/>
                  <a:pt x="8258628" y="1901371"/>
                </a:cubicBezTo>
                <a:cubicBezTo>
                  <a:pt x="7984078" y="2084409"/>
                  <a:pt x="8281267" y="1897311"/>
                  <a:pt x="8128000" y="1973943"/>
                </a:cubicBezTo>
                <a:cubicBezTo>
                  <a:pt x="8112398" y="1981744"/>
                  <a:pt x="8100490" y="1996099"/>
                  <a:pt x="8084457" y="2002971"/>
                </a:cubicBezTo>
                <a:cubicBezTo>
                  <a:pt x="8066122" y="2010829"/>
                  <a:pt x="8045580" y="2012006"/>
                  <a:pt x="8026400" y="2017486"/>
                </a:cubicBezTo>
                <a:cubicBezTo>
                  <a:pt x="7935592" y="2043431"/>
                  <a:pt x="8014391" y="2037247"/>
                  <a:pt x="7852228" y="2046514"/>
                </a:cubicBezTo>
                <a:cubicBezTo>
                  <a:pt x="7726550" y="2053696"/>
                  <a:pt x="7600647" y="2056191"/>
                  <a:pt x="7474857" y="2061029"/>
                </a:cubicBezTo>
                <a:cubicBezTo>
                  <a:pt x="7374806" y="2071034"/>
                  <a:pt x="7332659" y="2072051"/>
                  <a:pt x="7242628" y="2090057"/>
                </a:cubicBezTo>
                <a:cubicBezTo>
                  <a:pt x="7153804" y="2107821"/>
                  <a:pt x="7200164" y="2110405"/>
                  <a:pt x="7082971" y="2119086"/>
                </a:cubicBezTo>
                <a:cubicBezTo>
                  <a:pt x="6986353" y="2126243"/>
                  <a:pt x="6889447" y="2128762"/>
                  <a:pt x="6792685" y="2133600"/>
                </a:cubicBezTo>
                <a:lnTo>
                  <a:pt x="5733143" y="2119086"/>
                </a:lnTo>
                <a:cubicBezTo>
                  <a:pt x="5713201" y="2118568"/>
                  <a:pt x="5695033" y="2104571"/>
                  <a:pt x="5675085" y="2104571"/>
                </a:cubicBezTo>
                <a:cubicBezTo>
                  <a:pt x="5544367" y="2104571"/>
                  <a:pt x="5413828" y="2114248"/>
                  <a:pt x="5283200" y="2119086"/>
                </a:cubicBezTo>
                <a:lnTo>
                  <a:pt x="4470400" y="2104571"/>
                </a:lnTo>
                <a:cubicBezTo>
                  <a:pt x="4455109" y="2104053"/>
                  <a:pt x="4440541" y="2096899"/>
                  <a:pt x="4426857" y="2090057"/>
                </a:cubicBezTo>
                <a:cubicBezTo>
                  <a:pt x="4314303" y="2033781"/>
                  <a:pt x="4449225" y="2083000"/>
                  <a:pt x="4339771" y="2046514"/>
                </a:cubicBezTo>
                <a:cubicBezTo>
                  <a:pt x="4256592" y="2063151"/>
                  <a:pt x="4289265" y="2049997"/>
                  <a:pt x="4238171" y="2075543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2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3553374"/>
            <a:ext cx="690880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 simple example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3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9" y="614366"/>
            <a:ext cx="79438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14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reasons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8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2763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0C0600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>
                <a:solidFill>
                  <a:srgbClr val="0C0600"/>
                </a:solidFill>
                <a:latin typeface="Verdana" pitchFamily="34" charset="0"/>
              </a:rPr>
              <a:t>f</a:t>
            </a:r>
            <a:r>
              <a:rPr kumimoji="1" lang="en-US" sz="4000" b="1" dirty="0" smtClean="0">
                <a:solidFill>
                  <a:srgbClr val="0C0600"/>
                </a:solidFill>
                <a:latin typeface="Verdana" pitchFamily="34" charset="0"/>
              </a:rPr>
              <a:t>or the reasons one might suspect . . .</a:t>
            </a:r>
            <a:endParaRPr kumimoji="1" lang="en-US" sz="4000" b="1" dirty="0">
              <a:solidFill>
                <a:srgbClr val="0C060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8550" y="3553374"/>
            <a:ext cx="690880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A simple answer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1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23950"/>
            <a:ext cx="772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Is it good to feed the winter birds?</a:t>
            </a:r>
            <a:br>
              <a:rPr kumimoji="1" lang="en-US" sz="28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</a:br>
            <a:endParaRPr kumimoji="1" lang="en-US" sz="2800" b="1" dirty="0" smtClean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FFFFFF"/>
                </a:solidFill>
                <a:latin typeface="Verdana" pitchFamily="34" charset="0"/>
              </a:rPr>
              <a:t>Yes . . .</a:t>
            </a:r>
          </a:p>
          <a:p>
            <a:pPr algn="ctr" eaLnBrk="0" hangingPunct="0">
              <a:lnSpc>
                <a:spcPct val="120000"/>
              </a:lnSpc>
            </a:pPr>
            <a:endParaRPr kumimoji="1" lang="en-US" sz="40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1" lang="en-US" sz="3200" b="1" dirty="0">
                <a:solidFill>
                  <a:srgbClr val="FFFFFF"/>
                </a:solidFill>
                <a:latin typeface="Verdana" pitchFamily="34" charset="0"/>
              </a:rPr>
              <a:t>f</a:t>
            </a: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or the reasons one might suspect . . .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76509" y="6394011"/>
            <a:ext cx="3983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hlinkClick r:id="rId2"/>
              </a:rPr>
              <a:t>http://blog.nature.org/science/2015/01/05/winter-bird-feeding-good-or-bad-for-birds/</a:t>
            </a:r>
            <a:endParaRPr kumimoji="1" lang="en-US" sz="8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2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5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9617</TotalTime>
  <Words>2710</Words>
  <Application>Microsoft Office PowerPoint</Application>
  <PresentationFormat>On-screen Show (4:3)</PresentationFormat>
  <Paragraphs>991</Paragraphs>
  <Slides>150</Slides>
  <Notes>48</Notes>
  <HiddenSlides>23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150</vt:i4>
      </vt:variant>
    </vt:vector>
  </HeadingPairs>
  <TitlesOfParts>
    <vt:vector size="171" baseType="lpstr">
      <vt:lpstr>Default Design</vt:lpstr>
      <vt:lpstr>7_Default Design</vt:lpstr>
      <vt:lpstr>10_Default Design</vt:lpstr>
      <vt:lpstr>37_Default Design</vt:lpstr>
      <vt:lpstr>22_Default Design</vt:lpstr>
      <vt:lpstr>30_Default Design</vt:lpstr>
      <vt:lpstr>25_Default Design</vt:lpstr>
      <vt:lpstr>23_Contemporary Portrait</vt:lpstr>
      <vt:lpstr>4_Office Theme</vt:lpstr>
      <vt:lpstr>23_Default Design</vt:lpstr>
      <vt:lpstr>29_Default Design</vt:lpstr>
      <vt:lpstr>1_Default Design</vt:lpstr>
      <vt:lpstr>6_Contemporary Portrait</vt:lpstr>
      <vt:lpstr>3_Meadow</vt:lpstr>
      <vt:lpstr>3_Contemporary Portrait</vt:lpstr>
      <vt:lpstr>38_Default Design</vt:lpstr>
      <vt:lpstr>CE Master</vt:lpstr>
      <vt:lpstr>24_Contemporary Portrait</vt:lpstr>
      <vt:lpstr>15_Default Design</vt:lpstr>
      <vt:lpstr>25_Contemporary Portrait</vt:lpstr>
      <vt:lpstr>2_Default Design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Concept of Culture</vt:lpstr>
      <vt:lpstr>The Concept of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523</cp:revision>
  <cp:lastPrinted>2000-04-06T19:51:41Z</cp:lastPrinted>
  <dcterms:created xsi:type="dcterms:W3CDTF">2000-03-27T15:46:35Z</dcterms:created>
  <dcterms:modified xsi:type="dcterms:W3CDTF">2017-03-13T18:34:46Z</dcterms:modified>
</cp:coreProperties>
</file>