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8" r:id="rId2"/>
    <p:sldMasterId id="2147484625" r:id="rId3"/>
    <p:sldMasterId id="2147484793" r:id="rId4"/>
    <p:sldMasterId id="2147484805" r:id="rId5"/>
    <p:sldMasterId id="2147484817" r:id="rId6"/>
    <p:sldMasterId id="2147484829" r:id="rId7"/>
    <p:sldMasterId id="2147484841" r:id="rId8"/>
    <p:sldMasterId id="2147484853" r:id="rId9"/>
    <p:sldMasterId id="2147484865" r:id="rId10"/>
    <p:sldMasterId id="2147484877" r:id="rId11"/>
    <p:sldMasterId id="2147484890" r:id="rId12"/>
    <p:sldMasterId id="2147484904" r:id="rId13"/>
    <p:sldMasterId id="2147484916" r:id="rId14"/>
    <p:sldMasterId id="2147484928" r:id="rId15"/>
  </p:sldMasterIdLst>
  <p:notesMasterIdLst>
    <p:notesMasterId r:id="rId77"/>
  </p:notesMasterIdLst>
  <p:sldIdLst>
    <p:sldId id="990" r:id="rId16"/>
    <p:sldId id="992" r:id="rId17"/>
    <p:sldId id="991" r:id="rId18"/>
    <p:sldId id="865" r:id="rId19"/>
    <p:sldId id="866" r:id="rId20"/>
    <p:sldId id="867" r:id="rId21"/>
    <p:sldId id="868" r:id="rId22"/>
    <p:sldId id="869" r:id="rId23"/>
    <p:sldId id="939" r:id="rId24"/>
    <p:sldId id="3157" r:id="rId25"/>
    <p:sldId id="871" r:id="rId26"/>
    <p:sldId id="872" r:id="rId27"/>
    <p:sldId id="874" r:id="rId28"/>
    <p:sldId id="876" r:id="rId29"/>
    <p:sldId id="875" r:id="rId30"/>
    <p:sldId id="877" r:id="rId31"/>
    <p:sldId id="878" r:id="rId32"/>
    <p:sldId id="879" r:id="rId33"/>
    <p:sldId id="880" r:id="rId34"/>
    <p:sldId id="881" r:id="rId35"/>
    <p:sldId id="882" r:id="rId36"/>
    <p:sldId id="883" r:id="rId37"/>
    <p:sldId id="884" r:id="rId38"/>
    <p:sldId id="885" r:id="rId39"/>
    <p:sldId id="888" r:id="rId40"/>
    <p:sldId id="889" r:id="rId41"/>
    <p:sldId id="894" r:id="rId42"/>
    <p:sldId id="895" r:id="rId43"/>
    <p:sldId id="899" r:id="rId44"/>
    <p:sldId id="896" r:id="rId45"/>
    <p:sldId id="897" r:id="rId46"/>
    <p:sldId id="3156" r:id="rId47"/>
    <p:sldId id="901" r:id="rId48"/>
    <p:sldId id="902" r:id="rId49"/>
    <p:sldId id="903" r:id="rId50"/>
    <p:sldId id="904" r:id="rId51"/>
    <p:sldId id="905" r:id="rId52"/>
    <p:sldId id="926" r:id="rId53"/>
    <p:sldId id="925" r:id="rId54"/>
    <p:sldId id="908" r:id="rId55"/>
    <p:sldId id="909" r:id="rId56"/>
    <p:sldId id="913" r:id="rId57"/>
    <p:sldId id="914" r:id="rId58"/>
    <p:sldId id="915" r:id="rId59"/>
    <p:sldId id="916" r:id="rId60"/>
    <p:sldId id="929" r:id="rId61"/>
    <p:sldId id="927" r:id="rId62"/>
    <p:sldId id="936" r:id="rId63"/>
    <p:sldId id="935" r:id="rId64"/>
    <p:sldId id="910" r:id="rId65"/>
    <p:sldId id="911" r:id="rId66"/>
    <p:sldId id="912" r:id="rId67"/>
    <p:sldId id="917" r:id="rId68"/>
    <p:sldId id="919" r:id="rId69"/>
    <p:sldId id="923" r:id="rId70"/>
    <p:sldId id="922" r:id="rId71"/>
    <p:sldId id="938" r:id="rId72"/>
    <p:sldId id="920" r:id="rId73"/>
    <p:sldId id="937" r:id="rId74"/>
    <p:sldId id="918" r:id="rId75"/>
    <p:sldId id="993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000000"/>
    <a:srgbClr val="FFFFFF"/>
    <a:srgbClr val="D79694"/>
    <a:srgbClr val="C80000"/>
    <a:srgbClr val="C81A08"/>
    <a:srgbClr val="99CCFF"/>
    <a:srgbClr val="1F497D"/>
    <a:srgbClr val="BBE0E3"/>
    <a:srgbClr val="5F9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58" autoAdjust="0"/>
  </p:normalViewPr>
  <p:slideViewPr>
    <p:cSldViewPr>
      <p:cViewPr varScale="1">
        <p:scale>
          <a:sx n="67" d="100"/>
          <a:sy n="67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0B4C35-B42A-4BD8-99BD-B7E1FC11DCF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47CB33-1C69-436E-8EF3-04CD19091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3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3F484FDD-5C58-4A66-9D84-5025DFC75FA6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15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FC259-AE0A-4AF3-85DB-D3C62F94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7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14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56E4-4957-4C42-85B2-06A75DF87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52"/>
            <a:ext cx="73152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B7353-60E3-4E85-87FB-257751121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64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288C-8E51-4A4D-911C-408E96E5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4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4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9C49-FCE6-419D-BCAF-06AD2DCA7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272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6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466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254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659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5941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3223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329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80952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90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0A736-5956-4EEA-A5A8-EABE31363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EF87F-0756-4891-B970-1A09F2BAC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3362-8881-40F0-9025-E25C7EBB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FB1F-9006-44E5-A593-0367A02AE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4EBBC-862A-4F19-A4EF-454F42FC1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44C3-D5D6-4E54-B681-F76A27906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FDE2-A861-4B1D-BAEC-0BE4B45DB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8471B56-0774-4879-8F5D-568B400280E9}" type="slidenum">
              <a:rPr lang="en-US"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15F0-6ADC-4425-AF73-181A7B3D64B2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086E4-4492-491C-806F-AD7094D7E469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8B17B-4A95-4CA7-AB1D-D9F14F47606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DE1A4-87EF-4C3F-9D8B-E4A667CD866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093C-14AF-4236-9FC3-0A7B51453D1C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6E5A6-F9AE-43B5-AF35-99693485FF5D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C04F0-10AA-46BC-931C-8C63A6637E6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1B53-133F-4F63-B637-1368F6116A82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E81DD-1BE7-457D-BC91-4D2D6CE3FDE7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A93C2-A705-407F-8861-6A2987669F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79" r:id="rId2"/>
    <p:sldLayoutId id="2147484880" r:id="rId3"/>
    <p:sldLayoutId id="2147484881" r:id="rId4"/>
    <p:sldLayoutId id="2147484882" r:id="rId5"/>
    <p:sldLayoutId id="2147484883" r:id="rId6"/>
    <p:sldLayoutId id="2147484884" r:id="rId7"/>
    <p:sldLayoutId id="2147484885" r:id="rId8"/>
    <p:sldLayoutId id="2147484886" r:id="rId9"/>
    <p:sldLayoutId id="2147484887" r:id="rId10"/>
    <p:sldLayoutId id="2147484888" r:id="rId11"/>
    <p:sldLayoutId id="21474848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2" r:id="rId12"/>
    <p:sldLayoutId id="2147484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20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B2DCCAF-D999-4006-A9A5-0874D250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0142987-C064-45A3-B920-988788DD0447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en.wikipedia.org/wiki/Jambalay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#titl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cago-style_pizza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5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ECC690-D673-4CE0-A9AA-AC74F315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2551093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0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873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you got it!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cs typeface="Arial" charset="0"/>
                <a:hlinkClick r:id="rId3"/>
              </a:rPr>
              <a:t>http://en.wikipedia.org/wiki/Spurtle</a:t>
            </a:r>
            <a:endParaRPr lang="en-US" sz="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536074" y="5410238"/>
            <a:ext cx="20521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Scottish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gulas</a:t>
            </a:r>
            <a:endParaRPr lang="en-US" sz="4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paprikas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kolbász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tokaji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Egri</a:t>
            </a:r>
            <a:r>
              <a:rPr lang="en-US" sz="48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Bikavér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174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i="1" dirty="0" err="1">
                <a:solidFill>
                  <a:srgbClr val="000000"/>
                </a:solidFill>
                <a:latin typeface="Verdana" pitchFamily="34" charset="0"/>
              </a:rPr>
              <a:t>Gulas</a:t>
            </a:r>
            <a:endParaRPr lang="en-US" sz="16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5996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http://en.wikipedia.org/wiki/Hungary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41" y="140213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270778" y="5257806"/>
            <a:ext cx="25827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Hungarian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000000"/>
                </a:solidFill>
                <a:latin typeface="Verdana" pitchFamily="34" charset="0"/>
              </a:rPr>
              <a:t>boxty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soda bread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stew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Guinness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677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http://en.wikipedia.org/wiki/Boxty</a:t>
            </a:r>
            <a:endParaRPr lang="en-US" sz="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917590" y="5410238"/>
            <a:ext cx="12891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Irish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Arial" pitchFamily="34" charset="0"/>
              </a:rPr>
              <a:t>jambalaya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1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3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1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59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0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4"/>
              </a:rPr>
              <a:t>http://en.wikipedia.org/wiki/Jambalaya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Creole Jambalaya with shrimp, ham, tomato, and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</a:rPr>
              <a:t>Andouille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 sausage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33800" y="4520625"/>
            <a:ext cx="16530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Creole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28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ANZAC biscuits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27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http://en.wikipedia.org/wiki/ANZAC_biscuit</a:t>
            </a:r>
            <a:endParaRPr lang="en-US" sz="8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ANZAC biscuits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65601" y="4119033"/>
            <a:ext cx="6283772" cy="113877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Australian and New Zealand Army Corps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(that’s why they're “ANZAC”)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416250"/>
            <a:ext cx="7315200" cy="5244513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so in terms of the “units of analysis”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“cuisine”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may be the focus of inquiry with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any unit that pertains to a group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and is usually reserved for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 culture, subculture,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  <a:r>
              <a:rPr lang="en-US" sz="1800" dirty="0">
                <a:solidFill>
                  <a:srgbClr val="000000"/>
                </a:solidFill>
                <a:latin typeface="Verdana" pitchFamily="34" charset="0"/>
              </a:rPr>
              <a:t>, but only occasionally,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 nation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usually a “community” would 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</a:rPr>
              <a:t>not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have its own “cuisine” apart from a possible identity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with a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microcultural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group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but a “cuisine” could be part of a metaphorical analysis . . 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4930068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latin typeface="Verdana" pitchFamily="34" charset="0"/>
              </a:rPr>
              <a:t>thus the “cuisine” . . 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spcAft>
                <a:spcPts val="50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one person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family</a:t>
            </a:r>
            <a:endParaRPr lang="en-US" sz="20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an item or action itself . . .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&quot;No&quot; Symbol 2"/>
          <p:cNvSpPr/>
          <p:nvPr/>
        </p:nvSpPr>
        <p:spPr bwMode="auto">
          <a:xfrm>
            <a:off x="3124200" y="1905000"/>
            <a:ext cx="1295400" cy="1143000"/>
          </a:xfrm>
          <a:prstGeom prst="noSmoking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4493538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latin typeface="Verdana" pitchFamily="34" charset="0"/>
              </a:rPr>
              <a:t>thus the “cuisine” . . 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one person</a:t>
            </a:r>
            <a:endParaRPr lang="en-US" sz="14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family</a:t>
            </a:r>
            <a:endParaRPr lang="en-US" sz="12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>
                <a:latin typeface="Verdana" pitchFamily="34" charset="0"/>
              </a:rPr>
              <a:t>an item </a:t>
            </a:r>
            <a:r>
              <a:rPr lang="en-US" sz="2400" dirty="0">
                <a:solidFill>
                  <a:srgbClr val="D79694"/>
                </a:solidFill>
                <a:latin typeface="Verdana" pitchFamily="34" charset="0"/>
              </a:rPr>
              <a:t>or action </a:t>
            </a:r>
            <a:r>
              <a:rPr lang="en-US" sz="3200" b="1" dirty="0">
                <a:latin typeface="Verdana" pitchFamily="34" charset="0"/>
              </a:rPr>
              <a:t>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D79694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2605209"/>
            <a:ext cx="7315200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and, as mentioned,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a cuisine could also be considered as . . 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extBox 1"/>
          <p:cNvSpPr txBox="1">
            <a:spLocks noChangeArrowheads="1"/>
          </p:cNvSpPr>
          <p:nvPr/>
        </p:nvSpPr>
        <p:spPr bwMode="auto">
          <a:xfrm>
            <a:off x="914400" y="2630714"/>
            <a:ext cx="731520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D79694"/>
                </a:solidFill>
                <a:latin typeface="Calibri" pitchFamily="34" charset="0"/>
              </a:rPr>
              <a:t>cuisines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“It is also worth noting that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a society’s cuisine interacts with its members’ biological makeup and nutrient requirements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69427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1" name="TextBox 1"/>
          <p:cNvSpPr txBox="1">
            <a:spLocks noChangeArrowheads="1"/>
          </p:cNvSpPr>
          <p:nvPr/>
        </p:nvSpPr>
        <p:spPr bwMode="auto">
          <a:xfrm>
            <a:off x="914400" y="1582056"/>
            <a:ext cx="73152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so basically,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as a rule of thumb</a:t>
            </a: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“cuisine”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refers to groups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“diet”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refers to individuals or an item </a:t>
            </a:r>
          </a:p>
          <a:p>
            <a:pPr algn="ctr"/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(with the exceptions noted above and in the Diet slide set)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extBox 1"/>
          <p:cNvSpPr txBox="1">
            <a:spLocks noChangeArrowheads="1"/>
          </p:cNvSpPr>
          <p:nvPr/>
        </p:nvSpPr>
        <p:spPr bwMode="auto">
          <a:xfrm>
            <a:off x="914400" y="1587077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“are influenced by the sociocultural and physical environments in which they develop”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marL="688975" lvl="1" indent="-23177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the physical/biological environment and the social/cultural environment provide opportunities and constraints for human food consumption</a:t>
            </a:r>
          </a:p>
        </p:txBody>
      </p:sp>
      <p:sp>
        <p:nvSpPr>
          <p:cNvPr id="695298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76353"/>
            <a:ext cx="7315200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cuisines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D79694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Calibri"/>
              </a:rPr>
              <a:t>“are influenced by the sociocultural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Calibri"/>
              </a:rPr>
              <a:t>and physical environments in which they develop”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>
              <a:solidFill>
                <a:prstClr val="black"/>
              </a:solidFill>
              <a:latin typeface="Calibri"/>
            </a:endParaRP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it may be more correct to say that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people “like what they eat”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than to say that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they “eat what they like”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3" name="TextBox 1"/>
          <p:cNvSpPr txBox="1">
            <a:spLocks noChangeArrowheads="1"/>
          </p:cNvSpPr>
          <p:nvPr/>
        </p:nvSpPr>
        <p:spPr bwMode="auto">
          <a:xfrm>
            <a:off x="914400" y="976316"/>
            <a:ext cx="7315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Calibri" pitchFamily="34" charset="0"/>
              </a:rPr>
              <a:t>cuisines and diet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in the biocultural model 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diet is nested </a:t>
            </a:r>
            <a:r>
              <a:rPr lang="en-US" sz="4000" b="1" i="1" dirty="0">
                <a:solidFill>
                  <a:prstClr val="black"/>
                </a:solidFill>
                <a:latin typeface="Calibri" pitchFamily="34" charset="0"/>
              </a:rPr>
              <a:t>within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cuisine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to demonstrate that a given set of preferred preparation techniques and dishes that characterize a particular culture group has an important impact on the diets of the individual members</a:t>
            </a:r>
          </a:p>
        </p:txBody>
      </p:sp>
      <p:sp>
        <p:nvSpPr>
          <p:cNvPr id="6891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60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FFFFFF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697347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8" y="663575"/>
            <a:ext cx="59594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44813" y="2957519"/>
            <a:ext cx="3292475" cy="161448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4"/>
            <a:ext cx="73152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Where do they come from?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 ed., p. 10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C65A1D3F-6C27-46C2-81FF-E4A8147F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A6DECCF2-767E-47B8-9B3D-9CFCFCD9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922" y="6637867"/>
            <a:ext cx="2904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www.d.umn.edu/cla/faculty/troufs/anthfood/aftexts.html#title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2A97FC-AAE5-49EC-98E3-F1182A47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200400"/>
            <a:ext cx="7315200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that will be one of the questions the text addresses as we go through the semester . . .</a:t>
            </a:r>
          </a:p>
        </p:txBody>
      </p:sp>
    </p:spTree>
    <p:extLst>
      <p:ext uri="{BB962C8B-B14F-4D97-AF65-F5344CB8AC3E}">
        <p14:creationId xmlns:p14="http://schemas.microsoft.com/office/powerpoint/2010/main" val="3248374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Does “America” have one?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Some French say “no”?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 ed., p. 10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Does “America” have one?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some French, and Italians, and others say “no”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America has regional and </a:t>
            </a:r>
            <a:r>
              <a:rPr lang="en-US" sz="3600" b="1" dirty="0" err="1">
                <a:solidFill>
                  <a:prstClr val="black"/>
                </a:solidFill>
                <a:latin typeface="Calibri" pitchFamily="34" charset="0"/>
              </a:rPr>
              <a:t>microcultural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cuisines for sure . . .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but beyond that?</a:t>
            </a:r>
            <a:endParaRPr lang="en-US" sz="3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4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39" y="2158093"/>
            <a:ext cx="4083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372" y="1676400"/>
            <a:ext cx="4276046" cy="38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47800" y="762000"/>
            <a:ext cx="5979886" cy="184665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Gary Paul </a:t>
            </a:r>
            <a:r>
              <a:rPr lang="en-US" sz="2000" b="1" dirty="0" err="1">
                <a:solidFill>
                  <a:srgbClr val="000000"/>
                </a:solidFill>
                <a:latin typeface="+mn-lt"/>
              </a:rPr>
              <a:t>Nabhan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 . . . a major figure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in modern-day Anthropology of Food suggests regional “food traditions” . . .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but these are regional, and technically speaking they’re not really “cuisines”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6859" y="5728293"/>
            <a:ext cx="1701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Chelsea Green (2008)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“Tex-Mex cuisine”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you know immediately 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what the person is talking about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“Tex-Mex cuisine”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you know immediately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what the person is talking about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“Tex-Mex cuisine”</a:t>
            </a:r>
            <a:endParaRPr lang="en-US" sz="24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and you probably even have vivid images of food come to mind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1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3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1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59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0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8" y="1"/>
            <a:ext cx="9074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375240" y="6299284"/>
            <a:ext cx="63645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FFFFFF"/>
                </a:solidFill>
                <a:latin typeface="Arial" pitchFamily="34" charset="0"/>
              </a:rPr>
              <a:t>Irish corned beef and cabbage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86136" y="6551842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4"/>
              </a:rPr>
              <a:t>http://s184.photobucket.com/albums/x318/RennyBA/StPatricksDayOslo2008/IrishStew.jpg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53144" y="3129677"/>
            <a:ext cx="78486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algn="ctr">
              <a:spcBef>
                <a:spcPts val="0"/>
              </a:spcBef>
            </a:pPr>
            <a:r>
              <a:rPr kumimoji="1" lang="en-US" sz="6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  <a:p>
            <a:pPr indent="-342900" algn="ctr">
              <a:spcBef>
                <a:spcPts val="0"/>
              </a:spcBef>
            </a:pPr>
            <a:endParaRPr kumimoji="1" lang="en-US" sz="2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indent="-342900" algn="ctr">
              <a:spcBef>
                <a:spcPts val="0"/>
              </a:spcBef>
              <a:buFontTx/>
              <a:buChar char="•"/>
            </a:pPr>
            <a:endParaRPr kumimoji="1" lang="en-US" sz="1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indent="-342900" algn="ctr">
              <a:spcBef>
                <a:spcPts val="0"/>
              </a:spcBef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Anthropology of Food</a:t>
            </a:r>
          </a:p>
          <a:p>
            <a:pPr indent="-342900" algn="ctr">
              <a:spcBef>
                <a:spcPts val="0"/>
              </a:spcBef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University of Minnesota Duluth</a:t>
            </a:r>
            <a:endParaRPr lang="en-US" sz="2400" b="1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739255" y="5802261"/>
            <a:ext cx="1644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>
                <a:solidFill>
                  <a:srgbClr val="000000"/>
                </a:solidFill>
              </a:rPr>
              <a:t>©  </a:t>
            </a:r>
            <a:r>
              <a:rPr lang="en-US" sz="900" b="1" dirty="0">
                <a:solidFill>
                  <a:srgbClr val="000000"/>
                </a:solidFill>
                <a:latin typeface="Arial" pitchFamily="34" charset="0"/>
              </a:rPr>
              <a:t>2010-2024</a:t>
            </a:r>
            <a:endParaRPr kumimoji="1" lang="en-US" sz="900" dirty="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/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0"/>
            <a:ext cx="73152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What does that do for you?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6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What does that do for you?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What came to mind?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6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What does that do for you?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What came to mind?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059" y="1291770"/>
            <a:ext cx="67273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85800"/>
            <a:ext cx="915315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4778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37772" y="3447871"/>
            <a:ext cx="70866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 if you’re from Chicago,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maybe it was more like this . . .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648" y="0"/>
            <a:ext cx="6561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37772" y="3447871"/>
            <a:ext cx="70866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 if you’re from Chicago,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maybe it was more like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 this . . .</a:t>
            </a:r>
          </a:p>
        </p:txBody>
      </p:sp>
    </p:spTree>
    <p:extLst>
      <p:ext uri="{BB962C8B-B14F-4D97-AF65-F5344CB8AC3E}">
        <p14:creationId xmlns:p14="http://schemas.microsoft.com/office/powerpoint/2010/main" val="62924429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13"/>
            <a:ext cx="9144000" cy="60635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8861" y="59436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3"/>
              </a:rPr>
              <a:t>Chicago-style pizza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267200" y="6566356"/>
            <a:ext cx="6303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4079042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0"/>
            <a:ext cx="7315200" cy="246836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if your focus of inquiry is </a:t>
            </a:r>
          </a:p>
          <a:p>
            <a:pPr algn="ctr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something having to do with</a:t>
            </a:r>
          </a:p>
          <a:p>
            <a:pPr algn="ctr" eaLnBrk="1" hangingPunct="1"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 group</a:t>
            </a:r>
          </a:p>
          <a:p>
            <a:pPr algn="ctr" eaLnBrk="1" hangingPunct="1"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then, in food research,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that is known as . . .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849701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Do we have an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“American cuisine?”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or  a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“Canadian cuisine?”</a:t>
            </a:r>
            <a:endParaRPr lang="en-US" sz="20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3759018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I’ll let you decide . . .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1843319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we’ll see quite a bit of information on cuisines as we go through the semester . . . 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Calibri" pitchFamily="34" charset="0"/>
              </a:rPr>
              <a:t>and there is a lot of information on the cuisines and foods of peoples on-line . . .</a:t>
            </a:r>
            <a:endParaRPr lang="en-US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1843319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we’ll see quite a bit of information on cuisines as we go through the semester . . . 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and there is a lot of information on the cuisines and foods of various peoples and countries on-line . . .</a:t>
            </a: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417521"/>
            <a:ext cx="6502400" cy="2992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there is a class WebPage listing all of the countries, cultures and areas where information on food is available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on class web pages . . . 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23258" y="4678740"/>
            <a:ext cx="70866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 that page the information is listed like this . . .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over 100 countries and cultures . . .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04672" y="2711446"/>
            <a:ext cx="6502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n-lt"/>
              </a:rPr>
              <a:t>to go there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n-lt"/>
              </a:rPr>
              <a:t>“Food of Countries / Cultures . . .”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n-lt"/>
              </a:rPr>
              <a:t>link in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n-lt"/>
              </a:rPr>
              <a:t>middle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n-lt"/>
              </a:rPr>
              <a:t>of your Canvas Home page . .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4886"/>
            <a:ext cx="1269841" cy="6857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32662"/>
            <a:ext cx="8686800" cy="5691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52554">
            <a:off x="3419756" y="3436075"/>
            <a:ext cx="2304488" cy="145707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3657600" y="5477692"/>
            <a:ext cx="4423337" cy="830216"/>
          </a:xfrm>
          <a:custGeom>
            <a:avLst/>
            <a:gdLst>
              <a:gd name="connsiteX0" fmla="*/ 2279501 w 4021215"/>
              <a:gd name="connsiteY0" fmla="*/ 740228 h 754742"/>
              <a:gd name="connsiteX1" fmla="*/ 2206930 w 4021215"/>
              <a:gd name="connsiteY1" fmla="*/ 725714 h 754742"/>
              <a:gd name="connsiteX2" fmla="*/ 2119844 w 4021215"/>
              <a:gd name="connsiteY2" fmla="*/ 754742 h 754742"/>
              <a:gd name="connsiteX3" fmla="*/ 1974701 w 4021215"/>
              <a:gd name="connsiteY3" fmla="*/ 725714 h 754742"/>
              <a:gd name="connsiteX4" fmla="*/ 1887615 w 4021215"/>
              <a:gd name="connsiteY4" fmla="*/ 711200 h 754742"/>
              <a:gd name="connsiteX5" fmla="*/ 1829558 w 4021215"/>
              <a:gd name="connsiteY5" fmla="*/ 696685 h 754742"/>
              <a:gd name="connsiteX6" fmla="*/ 1074815 w 4021215"/>
              <a:gd name="connsiteY6" fmla="*/ 682171 h 754742"/>
              <a:gd name="connsiteX7" fmla="*/ 523272 w 4021215"/>
              <a:gd name="connsiteY7" fmla="*/ 653142 h 754742"/>
              <a:gd name="connsiteX8" fmla="*/ 450701 w 4021215"/>
              <a:gd name="connsiteY8" fmla="*/ 638628 h 754742"/>
              <a:gd name="connsiteX9" fmla="*/ 363615 w 4021215"/>
              <a:gd name="connsiteY9" fmla="*/ 609600 h 754742"/>
              <a:gd name="connsiteX10" fmla="*/ 320072 w 4021215"/>
              <a:gd name="connsiteY10" fmla="*/ 566057 h 754742"/>
              <a:gd name="connsiteX11" fmla="*/ 276530 w 4021215"/>
              <a:gd name="connsiteY11" fmla="*/ 551542 h 754742"/>
              <a:gd name="connsiteX12" fmla="*/ 232987 w 4021215"/>
              <a:gd name="connsiteY12" fmla="*/ 522514 h 754742"/>
              <a:gd name="connsiteX13" fmla="*/ 87844 w 4021215"/>
              <a:gd name="connsiteY13" fmla="*/ 478971 h 754742"/>
              <a:gd name="connsiteX14" fmla="*/ 44301 w 4021215"/>
              <a:gd name="connsiteY14" fmla="*/ 464457 h 754742"/>
              <a:gd name="connsiteX15" fmla="*/ 29787 w 4021215"/>
              <a:gd name="connsiteY15" fmla="*/ 420914 h 754742"/>
              <a:gd name="connsiteX16" fmla="*/ 758 w 4021215"/>
              <a:gd name="connsiteY16" fmla="*/ 377371 h 754742"/>
              <a:gd name="connsiteX17" fmla="*/ 15272 w 4021215"/>
              <a:gd name="connsiteY17" fmla="*/ 232228 h 754742"/>
              <a:gd name="connsiteX18" fmla="*/ 29787 w 4021215"/>
              <a:gd name="connsiteY18" fmla="*/ 188685 h 754742"/>
              <a:gd name="connsiteX19" fmla="*/ 73330 w 4021215"/>
              <a:gd name="connsiteY19" fmla="*/ 159657 h 754742"/>
              <a:gd name="connsiteX20" fmla="*/ 232987 w 4021215"/>
              <a:gd name="connsiteY20" fmla="*/ 116114 h 754742"/>
              <a:gd name="connsiteX21" fmla="*/ 857101 w 4021215"/>
              <a:gd name="connsiteY21" fmla="*/ 87085 h 754742"/>
              <a:gd name="connsiteX22" fmla="*/ 1016758 w 4021215"/>
              <a:gd name="connsiteY22" fmla="*/ 72571 h 754742"/>
              <a:gd name="connsiteX23" fmla="*/ 1147387 w 4021215"/>
              <a:gd name="connsiteY23" fmla="*/ 29028 h 754742"/>
              <a:gd name="connsiteX24" fmla="*/ 1292530 w 4021215"/>
              <a:gd name="connsiteY24" fmla="*/ 0 h 754742"/>
              <a:gd name="connsiteX25" fmla="*/ 1698930 w 4021215"/>
              <a:gd name="connsiteY25" fmla="*/ 14514 h 754742"/>
              <a:gd name="connsiteX26" fmla="*/ 1771501 w 4021215"/>
              <a:gd name="connsiteY26" fmla="*/ 29028 h 754742"/>
              <a:gd name="connsiteX27" fmla="*/ 1887615 w 4021215"/>
              <a:gd name="connsiteY27" fmla="*/ 43542 h 754742"/>
              <a:gd name="connsiteX28" fmla="*/ 2439158 w 4021215"/>
              <a:gd name="connsiteY28" fmla="*/ 72571 h 754742"/>
              <a:gd name="connsiteX29" fmla="*/ 2627844 w 4021215"/>
              <a:gd name="connsiteY29" fmla="*/ 101600 h 754742"/>
              <a:gd name="connsiteX30" fmla="*/ 2685901 w 4021215"/>
              <a:gd name="connsiteY30" fmla="*/ 116114 h 754742"/>
              <a:gd name="connsiteX31" fmla="*/ 2758472 w 4021215"/>
              <a:gd name="connsiteY31" fmla="*/ 130628 h 754742"/>
              <a:gd name="connsiteX32" fmla="*/ 2802015 w 4021215"/>
              <a:gd name="connsiteY32" fmla="*/ 145142 h 754742"/>
              <a:gd name="connsiteX33" fmla="*/ 2947158 w 4021215"/>
              <a:gd name="connsiteY33" fmla="*/ 159657 h 754742"/>
              <a:gd name="connsiteX34" fmla="*/ 3890587 w 4021215"/>
              <a:gd name="connsiteY34" fmla="*/ 174171 h 754742"/>
              <a:gd name="connsiteX35" fmla="*/ 3934130 w 4021215"/>
              <a:gd name="connsiteY35" fmla="*/ 188685 h 754742"/>
              <a:gd name="connsiteX36" fmla="*/ 3948644 w 4021215"/>
              <a:gd name="connsiteY36" fmla="*/ 232228 h 754742"/>
              <a:gd name="connsiteX37" fmla="*/ 3977672 w 4021215"/>
              <a:gd name="connsiteY37" fmla="*/ 275771 h 754742"/>
              <a:gd name="connsiteX38" fmla="*/ 4006701 w 4021215"/>
              <a:gd name="connsiteY38" fmla="*/ 362857 h 754742"/>
              <a:gd name="connsiteX39" fmla="*/ 4021215 w 4021215"/>
              <a:gd name="connsiteY39" fmla="*/ 406400 h 754742"/>
              <a:gd name="connsiteX40" fmla="*/ 4006701 w 4021215"/>
              <a:gd name="connsiteY40" fmla="*/ 653142 h 754742"/>
              <a:gd name="connsiteX41" fmla="*/ 3963158 w 4021215"/>
              <a:gd name="connsiteY41" fmla="*/ 682171 h 754742"/>
              <a:gd name="connsiteX42" fmla="*/ 3658358 w 4021215"/>
              <a:gd name="connsiteY42" fmla="*/ 696685 h 754742"/>
              <a:gd name="connsiteX43" fmla="*/ 2308530 w 4021215"/>
              <a:gd name="connsiteY43" fmla="*/ 711200 h 754742"/>
              <a:gd name="connsiteX44" fmla="*/ 2279501 w 4021215"/>
              <a:gd name="connsiteY44" fmla="*/ 740228 h 754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21215" h="754742">
                <a:moveTo>
                  <a:pt x="2279501" y="740228"/>
                </a:moveTo>
                <a:cubicBezTo>
                  <a:pt x="2262568" y="742647"/>
                  <a:pt x="2231498" y="723481"/>
                  <a:pt x="2206930" y="725714"/>
                </a:cubicBezTo>
                <a:cubicBezTo>
                  <a:pt x="2176457" y="728484"/>
                  <a:pt x="2119844" y="754742"/>
                  <a:pt x="2119844" y="754742"/>
                </a:cubicBezTo>
                <a:cubicBezTo>
                  <a:pt x="1821423" y="705006"/>
                  <a:pt x="2191220" y="769017"/>
                  <a:pt x="1974701" y="725714"/>
                </a:cubicBezTo>
                <a:cubicBezTo>
                  <a:pt x="1945843" y="719943"/>
                  <a:pt x="1916473" y="716972"/>
                  <a:pt x="1887615" y="711200"/>
                </a:cubicBezTo>
                <a:cubicBezTo>
                  <a:pt x="1868054" y="707288"/>
                  <a:pt x="1849493" y="697397"/>
                  <a:pt x="1829558" y="696685"/>
                </a:cubicBezTo>
                <a:cubicBezTo>
                  <a:pt x="1578091" y="687704"/>
                  <a:pt x="1326396" y="687009"/>
                  <a:pt x="1074815" y="682171"/>
                </a:cubicBezTo>
                <a:cubicBezTo>
                  <a:pt x="850256" y="626032"/>
                  <a:pt x="1093203" y="682370"/>
                  <a:pt x="523272" y="653142"/>
                </a:cubicBezTo>
                <a:cubicBezTo>
                  <a:pt x="498635" y="651879"/>
                  <a:pt x="474501" y="645119"/>
                  <a:pt x="450701" y="638628"/>
                </a:cubicBezTo>
                <a:cubicBezTo>
                  <a:pt x="421180" y="630577"/>
                  <a:pt x="363615" y="609600"/>
                  <a:pt x="363615" y="609600"/>
                </a:cubicBezTo>
                <a:cubicBezTo>
                  <a:pt x="349101" y="595086"/>
                  <a:pt x="337151" y="577443"/>
                  <a:pt x="320072" y="566057"/>
                </a:cubicBezTo>
                <a:cubicBezTo>
                  <a:pt x="307342" y="557570"/>
                  <a:pt x="290214" y="558384"/>
                  <a:pt x="276530" y="551542"/>
                </a:cubicBezTo>
                <a:cubicBezTo>
                  <a:pt x="260928" y="543741"/>
                  <a:pt x="248927" y="529599"/>
                  <a:pt x="232987" y="522514"/>
                </a:cubicBezTo>
                <a:cubicBezTo>
                  <a:pt x="170897" y="494919"/>
                  <a:pt x="146954" y="495859"/>
                  <a:pt x="87844" y="478971"/>
                </a:cubicBezTo>
                <a:cubicBezTo>
                  <a:pt x="73133" y="474768"/>
                  <a:pt x="58815" y="469295"/>
                  <a:pt x="44301" y="464457"/>
                </a:cubicBezTo>
                <a:cubicBezTo>
                  <a:pt x="39463" y="449943"/>
                  <a:pt x="36629" y="434598"/>
                  <a:pt x="29787" y="420914"/>
                </a:cubicBezTo>
                <a:cubicBezTo>
                  <a:pt x="21986" y="405312"/>
                  <a:pt x="2096" y="394764"/>
                  <a:pt x="758" y="377371"/>
                </a:cubicBezTo>
                <a:cubicBezTo>
                  <a:pt x="-2971" y="328892"/>
                  <a:pt x="7879" y="280285"/>
                  <a:pt x="15272" y="232228"/>
                </a:cubicBezTo>
                <a:cubicBezTo>
                  <a:pt x="17598" y="217106"/>
                  <a:pt x="20229" y="200632"/>
                  <a:pt x="29787" y="188685"/>
                </a:cubicBezTo>
                <a:cubicBezTo>
                  <a:pt x="40684" y="175064"/>
                  <a:pt x="57390" y="166742"/>
                  <a:pt x="73330" y="159657"/>
                </a:cubicBezTo>
                <a:cubicBezTo>
                  <a:pt x="109250" y="143693"/>
                  <a:pt x="190531" y="119806"/>
                  <a:pt x="232987" y="116114"/>
                </a:cubicBezTo>
                <a:cubicBezTo>
                  <a:pt x="359559" y="105108"/>
                  <a:pt x="761758" y="90899"/>
                  <a:pt x="857101" y="87085"/>
                </a:cubicBezTo>
                <a:cubicBezTo>
                  <a:pt x="910320" y="82247"/>
                  <a:pt x="964133" y="81858"/>
                  <a:pt x="1016758" y="72571"/>
                </a:cubicBezTo>
                <a:cubicBezTo>
                  <a:pt x="1263498" y="29029"/>
                  <a:pt x="1002246" y="58056"/>
                  <a:pt x="1147387" y="29028"/>
                </a:cubicBezTo>
                <a:lnTo>
                  <a:pt x="1292530" y="0"/>
                </a:lnTo>
                <a:cubicBezTo>
                  <a:pt x="1427997" y="4838"/>
                  <a:pt x="1563625" y="6314"/>
                  <a:pt x="1698930" y="14514"/>
                </a:cubicBezTo>
                <a:cubicBezTo>
                  <a:pt x="1723554" y="16006"/>
                  <a:pt x="1747118" y="25277"/>
                  <a:pt x="1771501" y="29028"/>
                </a:cubicBezTo>
                <a:cubicBezTo>
                  <a:pt x="1810053" y="34959"/>
                  <a:pt x="1848733" y="40431"/>
                  <a:pt x="1887615" y="43542"/>
                </a:cubicBezTo>
                <a:cubicBezTo>
                  <a:pt x="2008161" y="53186"/>
                  <a:pt x="2333216" y="67526"/>
                  <a:pt x="2439158" y="72571"/>
                </a:cubicBezTo>
                <a:cubicBezTo>
                  <a:pt x="2570164" y="105322"/>
                  <a:pt x="2410521" y="68165"/>
                  <a:pt x="2627844" y="101600"/>
                </a:cubicBezTo>
                <a:cubicBezTo>
                  <a:pt x="2647560" y="104633"/>
                  <a:pt x="2666428" y="111787"/>
                  <a:pt x="2685901" y="116114"/>
                </a:cubicBezTo>
                <a:cubicBezTo>
                  <a:pt x="2709983" y="121465"/>
                  <a:pt x="2734539" y="124645"/>
                  <a:pt x="2758472" y="130628"/>
                </a:cubicBezTo>
                <a:cubicBezTo>
                  <a:pt x="2773315" y="134339"/>
                  <a:pt x="2786893" y="142816"/>
                  <a:pt x="2802015" y="145142"/>
                </a:cubicBezTo>
                <a:cubicBezTo>
                  <a:pt x="2850072" y="152535"/>
                  <a:pt x="2898553" y="158361"/>
                  <a:pt x="2947158" y="159657"/>
                </a:cubicBezTo>
                <a:cubicBezTo>
                  <a:pt x="3261560" y="168041"/>
                  <a:pt x="3576111" y="169333"/>
                  <a:pt x="3890587" y="174171"/>
                </a:cubicBezTo>
                <a:cubicBezTo>
                  <a:pt x="3905101" y="179009"/>
                  <a:pt x="3923312" y="177867"/>
                  <a:pt x="3934130" y="188685"/>
                </a:cubicBezTo>
                <a:cubicBezTo>
                  <a:pt x="3944948" y="199503"/>
                  <a:pt x="3941802" y="218544"/>
                  <a:pt x="3948644" y="232228"/>
                </a:cubicBezTo>
                <a:cubicBezTo>
                  <a:pt x="3956445" y="247830"/>
                  <a:pt x="3970587" y="259831"/>
                  <a:pt x="3977672" y="275771"/>
                </a:cubicBezTo>
                <a:cubicBezTo>
                  <a:pt x="3990099" y="303733"/>
                  <a:pt x="3997025" y="333828"/>
                  <a:pt x="4006701" y="362857"/>
                </a:cubicBezTo>
                <a:lnTo>
                  <a:pt x="4021215" y="406400"/>
                </a:lnTo>
                <a:cubicBezTo>
                  <a:pt x="4016377" y="488647"/>
                  <a:pt x="4023674" y="572520"/>
                  <a:pt x="4006701" y="653142"/>
                </a:cubicBezTo>
                <a:cubicBezTo>
                  <a:pt x="4003107" y="670212"/>
                  <a:pt x="3980467" y="680007"/>
                  <a:pt x="3963158" y="682171"/>
                </a:cubicBezTo>
                <a:cubicBezTo>
                  <a:pt x="3862228" y="694787"/>
                  <a:pt x="3760057" y="694901"/>
                  <a:pt x="3658358" y="696685"/>
                </a:cubicBezTo>
                <a:lnTo>
                  <a:pt x="2308530" y="711200"/>
                </a:lnTo>
                <a:cubicBezTo>
                  <a:pt x="2260961" y="742912"/>
                  <a:pt x="2296434" y="737809"/>
                  <a:pt x="2279501" y="740228"/>
                </a:cubicBezTo>
                <a:close/>
              </a:path>
            </a:pathLst>
          </a:custGeom>
          <a:noFill/>
          <a:ln w="76200" cap="flat" cmpd="sng" algn="ctr">
            <a:solidFill>
              <a:srgbClr val="8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66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1790950"/>
            <a:ext cx="6502400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you can use that summary page, if you wish,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or 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the A-Z index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in your Canvas home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+mn-lt"/>
              </a:rPr>
              <a:t>for the country or culture you’re interested in . .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4886"/>
            <a:ext cx="1269841" cy="6857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26640"/>
            <a:ext cx="8686800" cy="4640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04886"/>
            <a:ext cx="1269841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57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1" name="Subtitle 2"/>
          <p:cNvSpPr txBox="1">
            <a:spLocks/>
          </p:cNvSpPr>
          <p:nvPr/>
        </p:nvSpPr>
        <p:spPr bwMode="auto">
          <a:xfrm>
            <a:off x="914400" y="1676405"/>
            <a:ext cx="7315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Nutritional Status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Biological Makeup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Human Nutrient Needs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Diet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Cuisine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The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Physical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Sociocultural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Economic and Political Environment</a:t>
            </a:r>
          </a:p>
        </p:txBody>
      </p:sp>
      <p:sp>
        <p:nvSpPr>
          <p:cNvPr id="686082" name="Subtitle 2"/>
          <p:cNvSpPr txBox="1">
            <a:spLocks/>
          </p:cNvSpPr>
          <p:nvPr/>
        </p:nvSpPr>
        <p:spPr bwMode="auto">
          <a:xfrm>
            <a:off x="914400" y="609606"/>
            <a:ext cx="7315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dirty="0">
                <a:solidFill>
                  <a:srgbClr val="C80000"/>
                </a:solidFill>
                <a:latin typeface="Calibri" pitchFamily="34" charset="0"/>
              </a:rPr>
              <a:t>Biocultural Framework </a:t>
            </a:r>
          </a:p>
          <a:p>
            <a:pPr marL="342900" indent="-342900" algn="ctr"/>
            <a:r>
              <a:rPr lang="en-US" sz="3200" b="1" dirty="0">
                <a:solidFill>
                  <a:srgbClr val="C80000"/>
                </a:solidFill>
                <a:latin typeface="Calibri" pitchFamily="34" charset="0"/>
              </a:rPr>
              <a:t>for the Study of Diet and Nutrition</a:t>
            </a:r>
            <a:endParaRPr lang="en-US" sz="3200" dirty="0">
              <a:solidFill>
                <a:srgbClr val="C80000"/>
              </a:solidFill>
              <a:latin typeface="Calibri" pitchFamily="34" charset="0"/>
            </a:endParaRPr>
          </a:p>
        </p:txBody>
      </p:sp>
      <p:sp>
        <p:nvSpPr>
          <p:cNvPr id="686083" name="TextBox 4"/>
          <p:cNvSpPr txBox="1">
            <a:spLocks noChangeArrowheads="1"/>
          </p:cNvSpPr>
          <p:nvPr/>
        </p:nvSpPr>
        <p:spPr bwMode="auto">
          <a:xfrm>
            <a:off x="5390864" y="1676405"/>
            <a:ext cx="1503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individual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nutritional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needs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99" y="289422"/>
            <a:ext cx="8940800" cy="632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78933" y="2895600"/>
            <a:ext cx="6502400" cy="3046988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Food 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Countries . . .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and Cuisines . . .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664952" y="6105788"/>
            <a:ext cx="1781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26933" y="6399442"/>
            <a:ext cx="14619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</a:t>
            </a:r>
            <a:r>
              <a:rPr lang="en-US" sz="800" b="1" dirty="0">
                <a:solidFill>
                  <a:srgbClr val="000000"/>
                </a:solidFill>
                <a:latin typeface="Arial" pitchFamily="34" charset="0"/>
              </a:rPr>
              <a:t>2010-2024</a:t>
            </a:r>
            <a:endParaRPr kumimoji="1"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02" y="159612"/>
            <a:ext cx="8547301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8752" y="2143780"/>
            <a:ext cx="5513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that will get you lots of . . . </a:t>
            </a:r>
            <a:endParaRPr lang="en-US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D15D4E-14DA-482A-8C8B-02F88AA9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1"/>
            <a:ext cx="5175504" cy="638398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1154F476-71C4-4577-88FC-B2F95F790162}"/>
              </a:ext>
            </a:extLst>
          </p:cNvPr>
          <p:cNvSpPr txBox="1">
            <a:spLocks/>
          </p:cNvSpPr>
          <p:nvPr/>
        </p:nvSpPr>
        <p:spPr>
          <a:xfrm>
            <a:off x="2006601" y="228600"/>
            <a:ext cx="512064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Cuisine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C030DE4-60D3-4731-9CDD-A2C08319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722" y="6172200"/>
            <a:ext cx="164465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 2010-2024</a:t>
            </a: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1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5" name="TextBox 1"/>
          <p:cNvSpPr txBox="1">
            <a:spLocks noChangeArrowheads="1"/>
          </p:cNvSpPr>
          <p:nvPr/>
        </p:nvSpPr>
        <p:spPr bwMode="auto">
          <a:xfrm>
            <a:off x="914400" y="1799775"/>
            <a:ext cx="73152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“cuisine”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“refers to the foods, food preparation techniques, and taste preferences that are 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shared by the members of a group of people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”</a:t>
            </a:r>
            <a:endParaRPr lang="en-US" sz="28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87106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TextBox 1"/>
          <p:cNvSpPr txBox="1">
            <a:spLocks noChangeArrowheads="1"/>
          </p:cNvSpPr>
          <p:nvPr/>
        </p:nvSpPr>
        <p:spPr bwMode="auto">
          <a:xfrm>
            <a:off x="914400" y="1452039"/>
            <a:ext cx="7315200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so</a:t>
            </a:r>
          </a:p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“cuisine”</a:t>
            </a:r>
          </a:p>
          <a:p>
            <a:pPr algn="ctr"/>
            <a:endParaRPr lang="en-US" sz="16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“refers to the foods, food preparation techniques, and taste preferences that are shared by the members of a group of people”</a:t>
            </a:r>
          </a:p>
          <a:p>
            <a:pPr algn="ctr"/>
            <a:endParaRPr lang="en-US" sz="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applies only to </a:t>
            </a:r>
            <a:r>
              <a:rPr lang="en-US" sz="4800" b="1" dirty="0">
                <a:solidFill>
                  <a:prstClr val="black"/>
                </a:solidFill>
                <a:latin typeface="Calibri" pitchFamily="34" charset="0"/>
              </a:rPr>
              <a:t>groups 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of people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that share a culture</a:t>
            </a:r>
          </a:p>
        </p:txBody>
      </p:sp>
      <p:sp>
        <p:nvSpPr>
          <p:cNvPr id="688130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27432" y="108484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63117"/>
            <a:ext cx="69088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898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9376</TotalTime>
  <Words>1619</Words>
  <Application>Microsoft Office PowerPoint</Application>
  <PresentationFormat>On-screen Show (4:3)</PresentationFormat>
  <Paragraphs>330</Paragraphs>
  <Slides>61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61</vt:i4>
      </vt:variant>
    </vt:vector>
  </HeadingPairs>
  <TitlesOfParts>
    <vt:vector size="82" baseType="lpstr">
      <vt:lpstr>Arial</vt:lpstr>
      <vt:lpstr>Arial Black</vt:lpstr>
      <vt:lpstr>Calibri</vt:lpstr>
      <vt:lpstr>Monotype Sorts</vt:lpstr>
      <vt:lpstr>Tahoma</vt:lpstr>
      <vt:lpstr>Verdana</vt:lpstr>
      <vt:lpstr>Office Theme</vt:lpstr>
      <vt:lpstr>15_Default Design</vt:lpstr>
      <vt:lpstr>5_Default Design</vt:lpstr>
      <vt:lpstr>1_Default Design</vt:lpstr>
      <vt:lpstr>22_Default Design</vt:lpstr>
      <vt:lpstr>2_Office Theme</vt:lpstr>
      <vt:lpstr>2_Meadow</vt:lpstr>
      <vt:lpstr>3_Default Design</vt:lpstr>
      <vt:lpstr>4_Default Design</vt:lpstr>
      <vt:lpstr>7_Default Design</vt:lpstr>
      <vt:lpstr>CE Master</vt:lpstr>
      <vt:lpstr>31_Default Design</vt:lpstr>
      <vt:lpstr>Default Design</vt:lpstr>
      <vt:lpstr>6_Contemporary Portrait</vt:lpstr>
      <vt:lpstr>24_Contemporary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675</cp:revision>
  <dcterms:created xsi:type="dcterms:W3CDTF">2008-08-15T08:52:03Z</dcterms:created>
  <dcterms:modified xsi:type="dcterms:W3CDTF">2023-11-19T06:14:58Z</dcterms:modified>
</cp:coreProperties>
</file>