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990" r:id="rId4"/>
    <p:sldId id="992" r:id="rId5"/>
    <p:sldId id="99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80" r:id="rId21"/>
    <p:sldId id="281" r:id="rId22"/>
    <p:sldId id="282" r:id="rId23"/>
    <p:sldId id="283" r:id="rId24"/>
    <p:sldId id="284" r:id="rId25"/>
    <p:sldId id="994" r:id="rId26"/>
    <p:sldId id="278" r:id="rId27"/>
    <p:sldId id="9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6176-5207-4C10-A19A-FBC65B8F1E5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DAA8-6F78-46D9-B574-5A62F25C8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D3C3-2B9C-4A9B-AED8-A8C12D83384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1103-06B6-4FF5-A4FA-9B595430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2A19-7D6B-46B7-B028-CBE2B9878FB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0A20-3F24-48B5-A97B-3B1836A8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BCF8-4E60-4E17-B224-1CA1D186A8B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E746-E7E6-4116-94D9-A489CD066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2EAE-93C6-45BA-8D71-5B61C835358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FE05-FE88-4F13-8F36-5252C0DF1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4407-545C-43B3-A0CA-0F69030C246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003E-DC7F-4699-BADB-D83BDFC7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A246-3B91-48B2-BF21-97BA5219BD3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E02A-912B-49F0-9476-F18A71DFE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1C77-CA8B-4248-8E62-57C45417D38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F30F-4C2A-40C7-BFF6-20A7AEE0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6F5-8583-4AC2-9A4D-FF90913E04F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4EA2-1F67-4C74-A0EA-D090F3DA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2C67-2087-4CB0-A2DE-1E16F16147D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F625-706C-442C-B128-6DDF70778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9398-13E8-4047-8431-A2BCD979466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8F7D-9076-482B-B0D0-9A07F184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7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8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9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2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1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5933B4E-FD11-46F8-99A6-AE3BA009EFE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3CA39D-0BF7-46F7-A70F-8CCB5C4A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ustavus.edu/events/nobelconference/2010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Food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</a:rPr>
              <a:t>The Cultural Feast</a:t>
            </a:r>
            <a:r>
              <a:rPr lang="en-US" dirty="0">
                <a:solidFill>
                  <a:srgbClr val="FFFFFF"/>
                </a:solidFill>
              </a:rPr>
              <a:t>,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ed</a:t>
            </a:r>
            <a:r>
              <a:rPr lang="en-US" dirty="0">
                <a:solidFill>
                  <a:srgbClr val="FFFFFF"/>
                </a:solidFill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“If change occurs in one component, the others must change in order for the system to maintain balance.”</a:t>
            </a: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lvl="1" algn="ctr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 e.g., pigs and pork in the Scottish</a:t>
            </a:r>
          </a:p>
          <a:p>
            <a:pPr lvl="1" algn="ctr">
              <a:defRPr/>
            </a:pPr>
            <a:r>
              <a:rPr lang="en-US" sz="2800" b="1" dirty="0">
                <a:solidFill>
                  <a:srgbClr val="D79694"/>
                </a:solidFill>
              </a:rPr>
              <a:t>cuisine</a:t>
            </a:r>
          </a:p>
        </p:txBody>
      </p:sp>
      <p:sp>
        <p:nvSpPr>
          <p:cNvPr id="7905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D79694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D79694"/>
                </a:solidFill>
              </a:rPr>
              <a:t>“If change occurs in one component, the others must change in order for the system to maintain balance.”</a:t>
            </a:r>
          </a:p>
          <a:p>
            <a:pPr algn="ctr">
              <a:defRPr/>
            </a:pPr>
            <a:endParaRPr lang="en-US" sz="200" b="1" dirty="0">
              <a:solidFill>
                <a:prstClr val="black"/>
              </a:solidFill>
            </a:endParaRPr>
          </a:p>
          <a:p>
            <a:pPr lvl="1" algn="ctr"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prstClr val="black"/>
                </a:solidFill>
              </a:rPr>
              <a:t> e.g., pigs and pork in the Scottish cuisine</a:t>
            </a: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TextBox 1"/>
          <p:cNvSpPr txBox="1">
            <a:spLocks noChangeArrowheads="1"/>
          </p:cNvSpPr>
          <p:nvPr/>
        </p:nvSpPr>
        <p:spPr bwMode="auto">
          <a:xfrm>
            <a:off x="914400" y="985421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80000"/>
                </a:solidFill>
              </a:rPr>
              <a:t>“The rise and fall of pig raising and pork consumption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80000"/>
                </a:solidFill>
              </a:rPr>
              <a:t>[in Scotland from prehistoric times to the present]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80000"/>
                </a:solidFill>
              </a:rPr>
              <a:t>and the changing value place on pork as a food in Scottish cuisine, suggests the </a:t>
            </a:r>
            <a:r>
              <a:rPr lang="en-US" sz="4000" b="1" dirty="0">
                <a:solidFill>
                  <a:prstClr val="black"/>
                </a:solidFill>
              </a:rPr>
              <a:t>important interactions between several factors . . .</a:t>
            </a:r>
            <a:r>
              <a:rPr lang="en-US" sz="3600" b="1" dirty="0">
                <a:solidFill>
                  <a:srgbClr val="D79694"/>
                </a:solidFill>
              </a:rPr>
              <a:t>”</a:t>
            </a:r>
            <a:endParaRPr lang="en-US" sz="3200" b="1" dirty="0">
              <a:solidFill>
                <a:srgbClr val="D79694"/>
              </a:solidFill>
            </a:endParaRPr>
          </a:p>
        </p:txBody>
      </p:sp>
      <p:sp>
        <p:nvSpPr>
          <p:cNvPr id="7925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59962"/>
            <a:ext cx="73152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physical environment</a:t>
            </a:r>
            <a:endParaRPr lang="en-US" sz="3600" b="1" dirty="0">
              <a:solidFill>
                <a:prstClr val="black"/>
              </a:solidFill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technologies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used to exploit the environment</a:t>
            </a: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relationship between colonizers and the colonized</a:t>
            </a:r>
            <a:endParaRPr lang="en-US" sz="3600" b="1" dirty="0">
              <a:solidFill>
                <a:prstClr val="black"/>
              </a:solidFill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meanings and values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placed on foods</a:t>
            </a:r>
          </a:p>
        </p:txBody>
      </p:sp>
      <p:sp>
        <p:nvSpPr>
          <p:cNvPr id="7946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97468"/>
            <a:ext cx="73152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algn="ctr">
              <a:defRPr/>
            </a:pPr>
            <a:r>
              <a:rPr lang="en-US" sz="4800" b="1" dirty="0">
                <a:solidFill>
                  <a:prstClr val="black"/>
                </a:solidFill>
              </a:rPr>
              <a:t>no one factor alone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accounts for the presence or absence of pork on the dinner plates of Scots either currently or in the past</a:t>
            </a:r>
          </a:p>
        </p:txBody>
      </p:sp>
      <p:sp>
        <p:nvSpPr>
          <p:cNvPr id="79565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2380"/>
            <a:ext cx="7315200" cy="327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buFont typeface="Arial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however, </a:t>
            </a:r>
          </a:p>
          <a:p>
            <a:pPr marL="0" lvl="5" algn="ctr">
              <a:defRPr/>
            </a:pPr>
            <a:r>
              <a:rPr lang="en-US" sz="4400" b="1" dirty="0">
                <a:solidFill>
                  <a:prstClr val="black"/>
                </a:solidFill>
              </a:rPr>
              <a:t>all factors have contributed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to patterns of food production, distribution, and consumption that influence Scottish diets</a:t>
            </a:r>
          </a:p>
        </p:txBody>
      </p:sp>
      <p:sp>
        <p:nvSpPr>
          <p:cNvPr id="7966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492726"/>
            <a:ext cx="7315200" cy="589392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of the main messages of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Frances Moore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. . .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“solve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 borrow a term from Wendell Berry)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famous in the food world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in the whole world, for that matter —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her work </a:t>
            </a:r>
            <a:r>
              <a:rPr lang="en-US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Diet for a Small Planet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and, 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recently, for 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Hope’s Edge: The Next Diet for a Small Planet</a:t>
            </a:r>
          </a:p>
          <a:p>
            <a:pPr lvl="0" indent="-514350" algn="ctr">
              <a:tabLst>
                <a:tab pos="0" algn="l"/>
              </a:tabLst>
              <a:defRPr/>
            </a:pPr>
            <a:endParaRPr lang="en-US" b="1" i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gave the closing lecture at the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-514350" algn="ctr">
              <a:tabLst>
                <a:tab pos="0" algn="l"/>
              </a:tabLst>
              <a:defRPr/>
            </a:pPr>
            <a:endParaRPr lang="en-US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  <a:t>Nobel Conference 46</a:t>
            </a:r>
            <a:b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</a:br>
            <a:r>
              <a:rPr lang="en-US" sz="2400" b="1" i="1" dirty="0">
                <a:latin typeface="Arial" pitchFamily="34" charset="0"/>
                <a:cs typeface="Arial" pitchFamily="34" charset="0"/>
                <a:hlinkClick r:id="rId2"/>
              </a:rPr>
              <a:t>Making Food Good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650544"/>
            <a:ext cx="7315200" cy="547842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Frances Moore </a:t>
            </a:r>
            <a:r>
              <a:rPr lang="en-US" sz="2400" b="1" kern="0" dirty="0" err="1">
                <a:solidFill>
                  <a:srgbClr val="000000"/>
                </a:solidFill>
                <a:latin typeface="Tahoma" pitchFamily="34" charset="0"/>
              </a:rPr>
              <a:t>Lappé’s</a:t>
            </a:r>
            <a:endParaRPr lang="en-US" sz="24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Tahoma" pitchFamily="34" charset="0"/>
              </a:rPr>
              <a:t>“solving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emphasizes the whole-systems approach in formulating the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“Next Diet for a Small Planet”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“solving for pattern” is one of her main “Liberating Ideas” fundamental to her proposed solutions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to today’s major food issues . . 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Food Systems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1854637"/>
            <a:ext cx="7315200" cy="36317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Lappé’s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talk was about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“solving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she focused on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“Food </a:t>
            </a:r>
            <a:r>
              <a:rPr lang="en-US" sz="2400" b="1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“. . . it is convenient to view the components in our model as a food system —</a:t>
            </a: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a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set of mutually interacting component</a:t>
            </a:r>
            <a:r>
              <a:rPr lang="en-US" sz="3600" b="1" dirty="0">
                <a:solidFill>
                  <a:srgbClr val="000000"/>
                </a:solidFill>
              </a:rPr>
              <a:t>s” . . . 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D79694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and “if change occurs in one component, the others must change in order for the system to maintain balance”</a:t>
            </a:r>
          </a:p>
          <a:p>
            <a:pPr algn="ctr">
              <a:defRPr/>
            </a:pPr>
            <a:endParaRPr lang="en-US" sz="200" b="1" dirty="0">
              <a:solidFill>
                <a:prstClr val="black"/>
              </a:solidFill>
            </a:endParaRP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B2433FF-07D3-49F4-9C73-B308030C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28600"/>
            <a:ext cx="4156031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A0D0B-4E54-43FF-B33B-71A983C691BA}"/>
              </a:ext>
            </a:extLst>
          </p:cNvPr>
          <p:cNvSpPr txBox="1"/>
          <p:nvPr/>
        </p:nvSpPr>
        <p:spPr>
          <a:xfrm>
            <a:off x="2286000" y="524738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50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Anniversary Edition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9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pesEdge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94648"/>
            <a:ext cx="38100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Food Systems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4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Subtitle 2"/>
          <p:cNvSpPr txBox="1">
            <a:spLocks/>
          </p:cNvSpPr>
          <p:nvPr/>
        </p:nvSpPr>
        <p:spPr bwMode="auto">
          <a:xfrm>
            <a:off x="914400" y="2749550"/>
            <a:ext cx="7315200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Biocultural Framework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for the Study of Diet and Nutrition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</a:rPr>
              <a:t>Food Systems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Next Steps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prstClr val="black"/>
                </a:solidFill>
              </a:rPr>
              <a:t>“A chain of interconnected activities that take place in order to get food from the environment into the mouths of people”</a:t>
            </a:r>
          </a:p>
        </p:txBody>
      </p:sp>
      <p:sp>
        <p:nvSpPr>
          <p:cNvPr id="7854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includes . . .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food production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processing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distribution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marketing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preparation . . .</a:t>
            </a:r>
          </a:p>
        </p:txBody>
      </p:sp>
      <p:sp>
        <p:nvSpPr>
          <p:cNvPr id="7864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also includes . . .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knowledge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and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customs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that surround food and food consumption</a:t>
            </a:r>
          </a:p>
        </p:txBody>
      </p:sp>
      <p:sp>
        <p:nvSpPr>
          <p:cNvPr id="78745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“. . . it is convenient to view the components in our model as a food system —</a:t>
            </a:r>
          </a:p>
          <a:p>
            <a:pPr algn="ctr">
              <a:defRPr/>
            </a:pPr>
            <a:r>
              <a:rPr lang="en-US" sz="4400" b="1" dirty="0">
                <a:solidFill>
                  <a:prstClr val="black"/>
                </a:solidFill>
              </a:rPr>
              <a:t>a</a:t>
            </a:r>
            <a:r>
              <a:rPr lang="en-US" sz="44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set of mutually interacting components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.”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</a:rPr>
              <a:t>The Cultural Feast</a:t>
            </a:r>
            <a:r>
              <a:rPr lang="en-US" dirty="0">
                <a:solidFill>
                  <a:srgbClr val="FFFFFF"/>
                </a:solidFill>
              </a:rPr>
              <a:t>,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ed</a:t>
            </a:r>
            <a:r>
              <a:rPr lang="en-US" dirty="0">
                <a:solidFill>
                  <a:srgbClr val="FFFFFF"/>
                </a:solidFill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689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2_Office Theme</vt:lpstr>
      <vt:lpstr>15_Office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15</cp:revision>
  <dcterms:created xsi:type="dcterms:W3CDTF">2010-09-12T01:11:52Z</dcterms:created>
  <dcterms:modified xsi:type="dcterms:W3CDTF">2023-11-19T06:16:13Z</dcterms:modified>
</cp:coreProperties>
</file>